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5" r:id="rId4"/>
    <p:sldId id="267" r:id="rId5"/>
    <p:sldId id="259" r:id="rId6"/>
    <p:sldId id="260" r:id="rId7"/>
    <p:sldId id="261" r:id="rId8"/>
    <p:sldId id="262" r:id="rId9"/>
    <p:sldId id="263" r:id="rId10"/>
    <p:sldId id="268" r:id="rId11"/>
    <p:sldId id="269" r:id="rId12"/>
    <p:sldId id="272" r:id="rId13"/>
    <p:sldId id="270" r:id="rId14"/>
    <p:sldId id="271" r:id="rId15"/>
    <p:sldId id="258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B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69" autoAdjust="0"/>
  </p:normalViewPr>
  <p:slideViewPr>
    <p:cSldViewPr>
      <p:cViewPr>
        <p:scale>
          <a:sx n="99" d="100"/>
          <a:sy n="99" d="100"/>
        </p:scale>
        <p:origin x="-1134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21DBF6-D36A-41FC-B0E3-887C240E86A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1664CAC4-D489-4C1E-AE2D-A7FA9CB4E1DE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KAMU İÇ </a:t>
          </a:r>
        </a:p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KONTROL </a:t>
          </a:r>
        </a:p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STANDARTLARI</a:t>
          </a:r>
        </a:p>
      </dgm:t>
    </dgm:pt>
    <dgm:pt modelId="{0A9C2B78-B181-4D75-92E1-8ACF5328743A}" type="parTrans" cxnId="{8C7838CF-D033-4E49-9504-066BCEF6B742}">
      <dgm:prSet/>
      <dgm:spPr/>
    </dgm:pt>
    <dgm:pt modelId="{7205FD87-F6BD-4514-B1BB-373B8C453B39}" type="sibTrans" cxnId="{8C7838CF-D033-4E49-9504-066BCEF6B742}">
      <dgm:prSet/>
      <dgm:spPr/>
    </dgm:pt>
    <dgm:pt modelId="{9AAA4D44-DC2F-4FD1-ACC3-9A3B47993811}">
      <dgm:prSet/>
      <dgm:spPr>
        <a:solidFill>
          <a:srgbClr val="FFC000"/>
        </a:solidFill>
      </dgm:spPr>
      <dgm:t>
        <a:bodyPr/>
        <a:lstStyle/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KONTROL </a:t>
          </a:r>
        </a:p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ORTAMI</a:t>
          </a:r>
        </a:p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STANDARTLARI</a:t>
          </a:r>
        </a:p>
      </dgm:t>
    </dgm:pt>
    <dgm:pt modelId="{387F325E-B36E-4A71-9912-4A76529FF446}" type="parTrans" cxnId="{076B12D5-B277-4DBF-86E2-0FAFCEAEB479}">
      <dgm:prSet/>
      <dgm:spPr/>
    </dgm:pt>
    <dgm:pt modelId="{9A985C63-3913-4E7D-B063-6E9564900082}" type="sibTrans" cxnId="{076B12D5-B277-4DBF-86E2-0FAFCEAEB479}">
      <dgm:prSet/>
      <dgm:spPr/>
    </dgm:pt>
    <dgm:pt modelId="{BD8E1588-D130-4996-8630-563DCAEA67DF}">
      <dgm:prSet/>
      <dgm:spPr>
        <a:solidFill>
          <a:srgbClr val="FFC000"/>
        </a:solidFill>
      </dgm:spPr>
      <dgm:t>
        <a:bodyPr/>
        <a:lstStyle/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RİSK </a:t>
          </a:r>
        </a:p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DEĞERLENDİRME</a:t>
          </a:r>
        </a:p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STANDARTLARI</a:t>
          </a:r>
        </a:p>
      </dgm:t>
    </dgm:pt>
    <dgm:pt modelId="{9D8C1819-71DB-4276-9FA5-01CE9EE181F9}" type="parTrans" cxnId="{98C6DE57-F7B6-44FC-A159-EE5105CBEBB9}">
      <dgm:prSet/>
      <dgm:spPr/>
    </dgm:pt>
    <dgm:pt modelId="{D8E81F6D-B568-4904-B628-FFF7187FE7CF}" type="sibTrans" cxnId="{98C6DE57-F7B6-44FC-A159-EE5105CBEBB9}">
      <dgm:prSet/>
      <dgm:spPr/>
    </dgm:pt>
    <dgm:pt modelId="{6143FD3A-0D9C-400D-8446-B0080CC7AF93}">
      <dgm:prSet/>
      <dgm:spPr>
        <a:solidFill>
          <a:srgbClr val="FFC000"/>
        </a:solidFill>
      </dgm:spPr>
      <dgm:t>
        <a:bodyPr/>
        <a:lstStyle/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KONTROL</a:t>
          </a:r>
        </a:p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FAALİYETLERİ</a:t>
          </a:r>
        </a:p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STANDARTLARI</a:t>
          </a:r>
        </a:p>
      </dgm:t>
    </dgm:pt>
    <dgm:pt modelId="{1569B6EB-B09C-441B-B2BD-C1C03278BEEC}" type="parTrans" cxnId="{147BBD70-3A2F-4B4D-899E-3250E30DE491}">
      <dgm:prSet/>
      <dgm:spPr/>
    </dgm:pt>
    <dgm:pt modelId="{AE9E5D9D-3C5D-4E4D-A0C5-DF44B449A504}" type="sibTrans" cxnId="{147BBD70-3A2F-4B4D-899E-3250E30DE491}">
      <dgm:prSet/>
      <dgm:spPr/>
    </dgm:pt>
    <dgm:pt modelId="{BF6224C6-B85B-471C-B40B-F550805D51C4}">
      <dgm:prSet/>
      <dgm:spPr>
        <a:solidFill>
          <a:srgbClr val="FFC000"/>
        </a:solidFill>
      </dgm:spPr>
      <dgm:t>
        <a:bodyPr/>
        <a:lstStyle/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BİLGİ VE</a:t>
          </a:r>
        </a:p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 İLETİŞİM</a:t>
          </a:r>
        </a:p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STANDARTLARI</a:t>
          </a:r>
        </a:p>
      </dgm:t>
    </dgm:pt>
    <dgm:pt modelId="{B4B73EAE-674D-4CD8-B9F4-5C4819B00226}" type="parTrans" cxnId="{E2B132A4-E59B-414D-934A-41CD505FB58C}">
      <dgm:prSet/>
      <dgm:spPr/>
    </dgm:pt>
    <dgm:pt modelId="{0EFA070C-FA8C-4BE0-82E8-BEC1948B2A04}" type="sibTrans" cxnId="{E2B132A4-E59B-414D-934A-41CD505FB58C}">
      <dgm:prSet/>
      <dgm:spPr/>
    </dgm:pt>
    <dgm:pt modelId="{89AC2D7E-7ED3-496A-ABF4-BAE02DE39B3B}">
      <dgm:prSet/>
      <dgm:spPr>
        <a:solidFill>
          <a:srgbClr val="FFC000"/>
        </a:solidFill>
      </dgm:spPr>
      <dgm:t>
        <a:bodyPr/>
        <a:lstStyle/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İZLEME</a:t>
          </a:r>
        </a:p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STANDARTLARI</a:t>
          </a:r>
        </a:p>
      </dgm:t>
    </dgm:pt>
    <dgm:pt modelId="{A7B5FB72-9F28-420F-91D6-F286156F940F}" type="parTrans" cxnId="{12339EE9-BD2D-48F9-9784-0DE4E0D11976}">
      <dgm:prSet/>
      <dgm:spPr/>
    </dgm:pt>
    <dgm:pt modelId="{F152A31F-31BB-4E2F-99CF-C5B64D98B000}" type="sibTrans" cxnId="{12339EE9-BD2D-48F9-9784-0DE4E0D11976}">
      <dgm:prSet/>
      <dgm:spPr/>
    </dgm:pt>
    <dgm:pt modelId="{3C179327-F199-4B08-836D-0BAEE9AA8280}" type="pres">
      <dgm:prSet presAssocID="{3221DBF6-D36A-41FC-B0E3-887C240E86A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3D2C906-AEB4-49A6-80C9-3C8547C48DCF}" type="pres">
      <dgm:prSet presAssocID="{1664CAC4-D489-4C1E-AE2D-A7FA9CB4E1DE}" presName="hierRoot1" presStyleCnt="0">
        <dgm:presLayoutVars>
          <dgm:hierBranch/>
        </dgm:presLayoutVars>
      </dgm:prSet>
      <dgm:spPr/>
    </dgm:pt>
    <dgm:pt modelId="{8495A52D-193F-4DC7-AB08-0C554DFDB3DC}" type="pres">
      <dgm:prSet presAssocID="{1664CAC4-D489-4C1E-AE2D-A7FA9CB4E1DE}" presName="rootComposite1" presStyleCnt="0"/>
      <dgm:spPr/>
    </dgm:pt>
    <dgm:pt modelId="{B02C7DB1-FCAC-43E1-B266-6EBB0950BC73}" type="pres">
      <dgm:prSet presAssocID="{1664CAC4-D489-4C1E-AE2D-A7FA9CB4E1D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E3F6E06-6B42-489E-95BB-B5B15EB16E4D}" type="pres">
      <dgm:prSet presAssocID="{1664CAC4-D489-4C1E-AE2D-A7FA9CB4E1DE}" presName="rootConnector1" presStyleLbl="node1" presStyleIdx="0" presStyleCnt="0"/>
      <dgm:spPr/>
      <dgm:t>
        <a:bodyPr/>
        <a:lstStyle/>
        <a:p>
          <a:endParaRPr lang="tr-TR"/>
        </a:p>
      </dgm:t>
    </dgm:pt>
    <dgm:pt modelId="{DB324C5A-D6CC-43CB-B2A7-060A14E73308}" type="pres">
      <dgm:prSet presAssocID="{1664CAC4-D489-4C1E-AE2D-A7FA9CB4E1DE}" presName="hierChild2" presStyleCnt="0"/>
      <dgm:spPr/>
    </dgm:pt>
    <dgm:pt modelId="{74DF96DC-F70D-4ECD-BB76-E6052167B778}" type="pres">
      <dgm:prSet presAssocID="{387F325E-B36E-4A71-9912-4A76529FF446}" presName="Name35" presStyleLbl="parChTrans1D2" presStyleIdx="0" presStyleCnt="5"/>
      <dgm:spPr/>
    </dgm:pt>
    <dgm:pt modelId="{8AC53F46-1542-403A-AEEF-178C3F2CA858}" type="pres">
      <dgm:prSet presAssocID="{9AAA4D44-DC2F-4FD1-ACC3-9A3B47993811}" presName="hierRoot2" presStyleCnt="0">
        <dgm:presLayoutVars>
          <dgm:hierBranch/>
        </dgm:presLayoutVars>
      </dgm:prSet>
      <dgm:spPr/>
    </dgm:pt>
    <dgm:pt modelId="{6CE2CBDB-3A77-4F02-8370-9510B1B40043}" type="pres">
      <dgm:prSet presAssocID="{9AAA4D44-DC2F-4FD1-ACC3-9A3B47993811}" presName="rootComposite" presStyleCnt="0"/>
      <dgm:spPr/>
    </dgm:pt>
    <dgm:pt modelId="{CA0843D3-5F0E-4C0D-9788-8C1670D9C25C}" type="pres">
      <dgm:prSet presAssocID="{9AAA4D44-DC2F-4FD1-ACC3-9A3B47993811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00AA68F-1724-46F4-9F6D-FC939E001C08}" type="pres">
      <dgm:prSet presAssocID="{9AAA4D44-DC2F-4FD1-ACC3-9A3B47993811}" presName="rootConnector" presStyleLbl="node2" presStyleIdx="0" presStyleCnt="5"/>
      <dgm:spPr/>
      <dgm:t>
        <a:bodyPr/>
        <a:lstStyle/>
        <a:p>
          <a:endParaRPr lang="tr-TR"/>
        </a:p>
      </dgm:t>
    </dgm:pt>
    <dgm:pt modelId="{B9ADDB06-E0CA-40C6-8530-A8579963B5D7}" type="pres">
      <dgm:prSet presAssocID="{9AAA4D44-DC2F-4FD1-ACC3-9A3B47993811}" presName="hierChild4" presStyleCnt="0"/>
      <dgm:spPr/>
    </dgm:pt>
    <dgm:pt modelId="{4C2FF12F-FE3A-4365-8345-A599FF1EF177}" type="pres">
      <dgm:prSet presAssocID="{9AAA4D44-DC2F-4FD1-ACC3-9A3B47993811}" presName="hierChild5" presStyleCnt="0"/>
      <dgm:spPr/>
    </dgm:pt>
    <dgm:pt modelId="{7BC62920-F79E-4E04-B506-0FF6C186D80C}" type="pres">
      <dgm:prSet presAssocID="{9D8C1819-71DB-4276-9FA5-01CE9EE181F9}" presName="Name35" presStyleLbl="parChTrans1D2" presStyleIdx="1" presStyleCnt="5"/>
      <dgm:spPr/>
    </dgm:pt>
    <dgm:pt modelId="{3938DA96-4760-4545-850B-F64B8071D1AF}" type="pres">
      <dgm:prSet presAssocID="{BD8E1588-D130-4996-8630-563DCAEA67DF}" presName="hierRoot2" presStyleCnt="0">
        <dgm:presLayoutVars>
          <dgm:hierBranch/>
        </dgm:presLayoutVars>
      </dgm:prSet>
      <dgm:spPr/>
    </dgm:pt>
    <dgm:pt modelId="{E7B9B47A-9B02-45BD-824D-50F741B22A08}" type="pres">
      <dgm:prSet presAssocID="{BD8E1588-D130-4996-8630-563DCAEA67DF}" presName="rootComposite" presStyleCnt="0"/>
      <dgm:spPr/>
    </dgm:pt>
    <dgm:pt modelId="{55B5ACAC-A2B2-44ED-AD00-E3721E1B84D5}" type="pres">
      <dgm:prSet presAssocID="{BD8E1588-D130-4996-8630-563DCAEA67DF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28439F2-9DFB-4230-8FCD-71FA8188558C}" type="pres">
      <dgm:prSet presAssocID="{BD8E1588-D130-4996-8630-563DCAEA67DF}" presName="rootConnector" presStyleLbl="node2" presStyleIdx="1" presStyleCnt="5"/>
      <dgm:spPr/>
      <dgm:t>
        <a:bodyPr/>
        <a:lstStyle/>
        <a:p>
          <a:endParaRPr lang="tr-TR"/>
        </a:p>
      </dgm:t>
    </dgm:pt>
    <dgm:pt modelId="{F5298107-CE68-44E1-952C-816E9AC3CD0F}" type="pres">
      <dgm:prSet presAssocID="{BD8E1588-D130-4996-8630-563DCAEA67DF}" presName="hierChild4" presStyleCnt="0"/>
      <dgm:spPr/>
    </dgm:pt>
    <dgm:pt modelId="{EF0154E4-CEF9-4DC6-828F-F88EC1A927A6}" type="pres">
      <dgm:prSet presAssocID="{BD8E1588-D130-4996-8630-563DCAEA67DF}" presName="hierChild5" presStyleCnt="0"/>
      <dgm:spPr/>
    </dgm:pt>
    <dgm:pt modelId="{F2CE211C-5F23-45DC-AE61-363B4180E21C}" type="pres">
      <dgm:prSet presAssocID="{1569B6EB-B09C-441B-B2BD-C1C03278BEEC}" presName="Name35" presStyleLbl="parChTrans1D2" presStyleIdx="2" presStyleCnt="5"/>
      <dgm:spPr/>
    </dgm:pt>
    <dgm:pt modelId="{C4269D70-A317-4A66-BC2D-FB8EDFE9CF68}" type="pres">
      <dgm:prSet presAssocID="{6143FD3A-0D9C-400D-8446-B0080CC7AF93}" presName="hierRoot2" presStyleCnt="0">
        <dgm:presLayoutVars>
          <dgm:hierBranch/>
        </dgm:presLayoutVars>
      </dgm:prSet>
      <dgm:spPr/>
    </dgm:pt>
    <dgm:pt modelId="{E7E8CBF3-5C23-45B7-B2A4-E436B2E2AB78}" type="pres">
      <dgm:prSet presAssocID="{6143FD3A-0D9C-400D-8446-B0080CC7AF93}" presName="rootComposite" presStyleCnt="0"/>
      <dgm:spPr/>
    </dgm:pt>
    <dgm:pt modelId="{47FBF3D7-0E52-4281-BDA8-540A3047D358}" type="pres">
      <dgm:prSet presAssocID="{6143FD3A-0D9C-400D-8446-B0080CC7AF93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FDA5171-9FD1-4F73-A471-5DC6F1349643}" type="pres">
      <dgm:prSet presAssocID="{6143FD3A-0D9C-400D-8446-B0080CC7AF93}" presName="rootConnector" presStyleLbl="node2" presStyleIdx="2" presStyleCnt="5"/>
      <dgm:spPr/>
      <dgm:t>
        <a:bodyPr/>
        <a:lstStyle/>
        <a:p>
          <a:endParaRPr lang="tr-TR"/>
        </a:p>
      </dgm:t>
    </dgm:pt>
    <dgm:pt modelId="{54844E27-063C-4966-9663-D5D11A11BDB4}" type="pres">
      <dgm:prSet presAssocID="{6143FD3A-0D9C-400D-8446-B0080CC7AF93}" presName="hierChild4" presStyleCnt="0"/>
      <dgm:spPr/>
    </dgm:pt>
    <dgm:pt modelId="{EFC9BC5A-7A08-4C4C-A7CD-355ABEFC3E4B}" type="pres">
      <dgm:prSet presAssocID="{6143FD3A-0D9C-400D-8446-B0080CC7AF93}" presName="hierChild5" presStyleCnt="0"/>
      <dgm:spPr/>
    </dgm:pt>
    <dgm:pt modelId="{C7299665-F4F6-4925-8F60-41C756F5C1E5}" type="pres">
      <dgm:prSet presAssocID="{B4B73EAE-674D-4CD8-B9F4-5C4819B00226}" presName="Name35" presStyleLbl="parChTrans1D2" presStyleIdx="3" presStyleCnt="5"/>
      <dgm:spPr/>
    </dgm:pt>
    <dgm:pt modelId="{0D1AC87F-B8D3-4348-8051-C71D30D54219}" type="pres">
      <dgm:prSet presAssocID="{BF6224C6-B85B-471C-B40B-F550805D51C4}" presName="hierRoot2" presStyleCnt="0">
        <dgm:presLayoutVars>
          <dgm:hierBranch/>
        </dgm:presLayoutVars>
      </dgm:prSet>
      <dgm:spPr/>
    </dgm:pt>
    <dgm:pt modelId="{E9A329FD-F139-4657-BBF2-64762407028F}" type="pres">
      <dgm:prSet presAssocID="{BF6224C6-B85B-471C-B40B-F550805D51C4}" presName="rootComposite" presStyleCnt="0"/>
      <dgm:spPr/>
    </dgm:pt>
    <dgm:pt modelId="{EFAD177F-C3AC-4868-A56F-8AF28751D314}" type="pres">
      <dgm:prSet presAssocID="{BF6224C6-B85B-471C-B40B-F550805D51C4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F8D4772-0338-4183-92B1-0F575EB49DF8}" type="pres">
      <dgm:prSet presAssocID="{BF6224C6-B85B-471C-B40B-F550805D51C4}" presName="rootConnector" presStyleLbl="node2" presStyleIdx="3" presStyleCnt="5"/>
      <dgm:spPr/>
      <dgm:t>
        <a:bodyPr/>
        <a:lstStyle/>
        <a:p>
          <a:endParaRPr lang="tr-TR"/>
        </a:p>
      </dgm:t>
    </dgm:pt>
    <dgm:pt modelId="{B4C74A19-2E23-447C-BFC0-87516CED71B8}" type="pres">
      <dgm:prSet presAssocID="{BF6224C6-B85B-471C-B40B-F550805D51C4}" presName="hierChild4" presStyleCnt="0"/>
      <dgm:spPr/>
    </dgm:pt>
    <dgm:pt modelId="{11E2B8FE-52BD-4863-914F-A3A488AF44F0}" type="pres">
      <dgm:prSet presAssocID="{BF6224C6-B85B-471C-B40B-F550805D51C4}" presName="hierChild5" presStyleCnt="0"/>
      <dgm:spPr/>
    </dgm:pt>
    <dgm:pt modelId="{35D02DB0-D18A-4963-B34B-90E69E29CE6E}" type="pres">
      <dgm:prSet presAssocID="{A7B5FB72-9F28-420F-91D6-F286156F940F}" presName="Name35" presStyleLbl="parChTrans1D2" presStyleIdx="4" presStyleCnt="5"/>
      <dgm:spPr/>
    </dgm:pt>
    <dgm:pt modelId="{5BC1CDB7-8FBF-4896-B3FB-DD378736DF03}" type="pres">
      <dgm:prSet presAssocID="{89AC2D7E-7ED3-496A-ABF4-BAE02DE39B3B}" presName="hierRoot2" presStyleCnt="0">
        <dgm:presLayoutVars>
          <dgm:hierBranch/>
        </dgm:presLayoutVars>
      </dgm:prSet>
      <dgm:spPr/>
    </dgm:pt>
    <dgm:pt modelId="{CEF59F79-B220-47D6-B6A5-431A42BB7382}" type="pres">
      <dgm:prSet presAssocID="{89AC2D7E-7ED3-496A-ABF4-BAE02DE39B3B}" presName="rootComposite" presStyleCnt="0"/>
      <dgm:spPr/>
    </dgm:pt>
    <dgm:pt modelId="{4DC65203-F162-4A7F-89CC-E11FBE609E76}" type="pres">
      <dgm:prSet presAssocID="{89AC2D7E-7ED3-496A-ABF4-BAE02DE39B3B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F979E25-FF85-42A8-87CD-FB102863CE8A}" type="pres">
      <dgm:prSet presAssocID="{89AC2D7E-7ED3-496A-ABF4-BAE02DE39B3B}" presName="rootConnector" presStyleLbl="node2" presStyleIdx="4" presStyleCnt="5"/>
      <dgm:spPr/>
      <dgm:t>
        <a:bodyPr/>
        <a:lstStyle/>
        <a:p>
          <a:endParaRPr lang="tr-TR"/>
        </a:p>
      </dgm:t>
    </dgm:pt>
    <dgm:pt modelId="{C49532B6-F955-414E-BD49-137428EB8B89}" type="pres">
      <dgm:prSet presAssocID="{89AC2D7E-7ED3-496A-ABF4-BAE02DE39B3B}" presName="hierChild4" presStyleCnt="0"/>
      <dgm:spPr/>
    </dgm:pt>
    <dgm:pt modelId="{692E753B-144C-4995-A3AB-2068E7218841}" type="pres">
      <dgm:prSet presAssocID="{89AC2D7E-7ED3-496A-ABF4-BAE02DE39B3B}" presName="hierChild5" presStyleCnt="0"/>
      <dgm:spPr/>
    </dgm:pt>
    <dgm:pt modelId="{F5AFAEA7-94DF-4E86-85CB-4215B34B9AD3}" type="pres">
      <dgm:prSet presAssocID="{1664CAC4-D489-4C1E-AE2D-A7FA9CB4E1DE}" presName="hierChild3" presStyleCnt="0"/>
      <dgm:spPr/>
    </dgm:pt>
  </dgm:ptLst>
  <dgm:cxnLst>
    <dgm:cxn modelId="{EA858BAB-7B3D-48A1-BBED-4FD3784CBE14}" type="presOf" srcId="{89AC2D7E-7ED3-496A-ABF4-BAE02DE39B3B}" destId="{1F979E25-FF85-42A8-87CD-FB102863CE8A}" srcOrd="1" destOrd="0" presId="urn:microsoft.com/office/officeart/2005/8/layout/orgChart1"/>
    <dgm:cxn modelId="{935901D0-E7D5-44AB-9A24-C1007A6C992A}" type="presOf" srcId="{1569B6EB-B09C-441B-B2BD-C1C03278BEEC}" destId="{F2CE211C-5F23-45DC-AE61-363B4180E21C}" srcOrd="0" destOrd="0" presId="urn:microsoft.com/office/officeart/2005/8/layout/orgChart1"/>
    <dgm:cxn modelId="{A311C2AB-E50F-4758-8970-C877E7AAFBF6}" type="presOf" srcId="{A7B5FB72-9F28-420F-91D6-F286156F940F}" destId="{35D02DB0-D18A-4963-B34B-90E69E29CE6E}" srcOrd="0" destOrd="0" presId="urn:microsoft.com/office/officeart/2005/8/layout/orgChart1"/>
    <dgm:cxn modelId="{E2491D1C-2895-4F8A-978B-B19C597C06C1}" type="presOf" srcId="{9AAA4D44-DC2F-4FD1-ACC3-9A3B47993811}" destId="{100AA68F-1724-46F4-9F6D-FC939E001C08}" srcOrd="1" destOrd="0" presId="urn:microsoft.com/office/officeart/2005/8/layout/orgChart1"/>
    <dgm:cxn modelId="{88612BE4-4BB8-4B9F-9D92-F1F09C5AD19D}" type="presOf" srcId="{BF6224C6-B85B-471C-B40B-F550805D51C4}" destId="{9F8D4772-0338-4183-92B1-0F575EB49DF8}" srcOrd="1" destOrd="0" presId="urn:microsoft.com/office/officeart/2005/8/layout/orgChart1"/>
    <dgm:cxn modelId="{E2B132A4-E59B-414D-934A-41CD505FB58C}" srcId="{1664CAC4-D489-4C1E-AE2D-A7FA9CB4E1DE}" destId="{BF6224C6-B85B-471C-B40B-F550805D51C4}" srcOrd="3" destOrd="0" parTransId="{B4B73EAE-674D-4CD8-B9F4-5C4819B00226}" sibTransId="{0EFA070C-FA8C-4BE0-82E8-BEC1948B2A04}"/>
    <dgm:cxn modelId="{F9FC1F7C-FE84-4D4A-9A85-98A3AB39B25E}" type="presOf" srcId="{9AAA4D44-DC2F-4FD1-ACC3-9A3B47993811}" destId="{CA0843D3-5F0E-4C0D-9788-8C1670D9C25C}" srcOrd="0" destOrd="0" presId="urn:microsoft.com/office/officeart/2005/8/layout/orgChart1"/>
    <dgm:cxn modelId="{5678A3A8-FB70-4D44-AB21-5700C38E08C7}" type="presOf" srcId="{BF6224C6-B85B-471C-B40B-F550805D51C4}" destId="{EFAD177F-C3AC-4868-A56F-8AF28751D314}" srcOrd="0" destOrd="0" presId="urn:microsoft.com/office/officeart/2005/8/layout/orgChart1"/>
    <dgm:cxn modelId="{147BBD70-3A2F-4B4D-899E-3250E30DE491}" srcId="{1664CAC4-D489-4C1E-AE2D-A7FA9CB4E1DE}" destId="{6143FD3A-0D9C-400D-8446-B0080CC7AF93}" srcOrd="2" destOrd="0" parTransId="{1569B6EB-B09C-441B-B2BD-C1C03278BEEC}" sibTransId="{AE9E5D9D-3C5D-4E4D-A0C5-DF44B449A504}"/>
    <dgm:cxn modelId="{42AF3373-DE85-4F51-BA6E-F997CD72590C}" type="presOf" srcId="{1664CAC4-D489-4C1E-AE2D-A7FA9CB4E1DE}" destId="{BE3F6E06-6B42-489E-95BB-B5B15EB16E4D}" srcOrd="1" destOrd="0" presId="urn:microsoft.com/office/officeart/2005/8/layout/orgChart1"/>
    <dgm:cxn modelId="{735270F1-7518-44A6-97C8-9E7FDF01C622}" type="presOf" srcId="{BD8E1588-D130-4996-8630-563DCAEA67DF}" destId="{C28439F2-9DFB-4230-8FCD-71FA8188558C}" srcOrd="1" destOrd="0" presId="urn:microsoft.com/office/officeart/2005/8/layout/orgChart1"/>
    <dgm:cxn modelId="{AF469AD1-E12E-4844-B400-253C95C5B7FB}" type="presOf" srcId="{1664CAC4-D489-4C1E-AE2D-A7FA9CB4E1DE}" destId="{B02C7DB1-FCAC-43E1-B266-6EBB0950BC73}" srcOrd="0" destOrd="0" presId="urn:microsoft.com/office/officeart/2005/8/layout/orgChart1"/>
    <dgm:cxn modelId="{12339EE9-BD2D-48F9-9784-0DE4E0D11976}" srcId="{1664CAC4-D489-4C1E-AE2D-A7FA9CB4E1DE}" destId="{89AC2D7E-7ED3-496A-ABF4-BAE02DE39B3B}" srcOrd="4" destOrd="0" parTransId="{A7B5FB72-9F28-420F-91D6-F286156F940F}" sibTransId="{F152A31F-31BB-4E2F-99CF-C5B64D98B000}"/>
    <dgm:cxn modelId="{D357C64A-73FD-4E2B-870A-64BD5E79E1F0}" type="presOf" srcId="{89AC2D7E-7ED3-496A-ABF4-BAE02DE39B3B}" destId="{4DC65203-F162-4A7F-89CC-E11FBE609E76}" srcOrd="0" destOrd="0" presId="urn:microsoft.com/office/officeart/2005/8/layout/orgChart1"/>
    <dgm:cxn modelId="{33D11AC4-B1BD-4F53-A821-7283F63B6956}" type="presOf" srcId="{BD8E1588-D130-4996-8630-563DCAEA67DF}" destId="{55B5ACAC-A2B2-44ED-AD00-E3721E1B84D5}" srcOrd="0" destOrd="0" presId="urn:microsoft.com/office/officeart/2005/8/layout/orgChart1"/>
    <dgm:cxn modelId="{03CACEF8-2E6B-4E7C-A62B-932E57C183A7}" type="presOf" srcId="{9D8C1819-71DB-4276-9FA5-01CE9EE181F9}" destId="{7BC62920-F79E-4E04-B506-0FF6C186D80C}" srcOrd="0" destOrd="0" presId="urn:microsoft.com/office/officeart/2005/8/layout/orgChart1"/>
    <dgm:cxn modelId="{E053D176-3DA1-4927-A2E2-68EE1BB5F274}" type="presOf" srcId="{6143FD3A-0D9C-400D-8446-B0080CC7AF93}" destId="{47FBF3D7-0E52-4281-BDA8-540A3047D358}" srcOrd="0" destOrd="0" presId="urn:microsoft.com/office/officeart/2005/8/layout/orgChart1"/>
    <dgm:cxn modelId="{A88391D4-757B-491B-AF58-91C293E02DF0}" type="presOf" srcId="{387F325E-B36E-4A71-9912-4A76529FF446}" destId="{74DF96DC-F70D-4ECD-BB76-E6052167B778}" srcOrd="0" destOrd="0" presId="urn:microsoft.com/office/officeart/2005/8/layout/orgChart1"/>
    <dgm:cxn modelId="{98C6DE57-F7B6-44FC-A159-EE5105CBEBB9}" srcId="{1664CAC4-D489-4C1E-AE2D-A7FA9CB4E1DE}" destId="{BD8E1588-D130-4996-8630-563DCAEA67DF}" srcOrd="1" destOrd="0" parTransId="{9D8C1819-71DB-4276-9FA5-01CE9EE181F9}" sibTransId="{D8E81F6D-B568-4904-B628-FFF7187FE7CF}"/>
    <dgm:cxn modelId="{21EFD2AF-87F9-44EB-8887-29DAE5AA1B0B}" type="presOf" srcId="{3221DBF6-D36A-41FC-B0E3-887C240E86A0}" destId="{3C179327-F199-4B08-836D-0BAEE9AA8280}" srcOrd="0" destOrd="0" presId="urn:microsoft.com/office/officeart/2005/8/layout/orgChart1"/>
    <dgm:cxn modelId="{8C7838CF-D033-4E49-9504-066BCEF6B742}" srcId="{3221DBF6-D36A-41FC-B0E3-887C240E86A0}" destId="{1664CAC4-D489-4C1E-AE2D-A7FA9CB4E1DE}" srcOrd="0" destOrd="0" parTransId="{0A9C2B78-B181-4D75-92E1-8ACF5328743A}" sibTransId="{7205FD87-F6BD-4514-B1BB-373B8C453B39}"/>
    <dgm:cxn modelId="{076B12D5-B277-4DBF-86E2-0FAFCEAEB479}" srcId="{1664CAC4-D489-4C1E-AE2D-A7FA9CB4E1DE}" destId="{9AAA4D44-DC2F-4FD1-ACC3-9A3B47993811}" srcOrd="0" destOrd="0" parTransId="{387F325E-B36E-4A71-9912-4A76529FF446}" sibTransId="{9A985C63-3913-4E7D-B063-6E9564900082}"/>
    <dgm:cxn modelId="{F8B27B15-6E76-44C3-9E35-F144E7B2327C}" type="presOf" srcId="{6143FD3A-0D9C-400D-8446-B0080CC7AF93}" destId="{7FDA5171-9FD1-4F73-A471-5DC6F1349643}" srcOrd="1" destOrd="0" presId="urn:microsoft.com/office/officeart/2005/8/layout/orgChart1"/>
    <dgm:cxn modelId="{A65B73FD-869E-491A-A83D-B02C37E35427}" type="presOf" srcId="{B4B73EAE-674D-4CD8-B9F4-5C4819B00226}" destId="{C7299665-F4F6-4925-8F60-41C756F5C1E5}" srcOrd="0" destOrd="0" presId="urn:microsoft.com/office/officeart/2005/8/layout/orgChart1"/>
    <dgm:cxn modelId="{312F8D85-FB4A-44DF-88AD-EE7BF1E7AD68}" type="presParOf" srcId="{3C179327-F199-4B08-836D-0BAEE9AA8280}" destId="{E3D2C906-AEB4-49A6-80C9-3C8547C48DCF}" srcOrd="0" destOrd="0" presId="urn:microsoft.com/office/officeart/2005/8/layout/orgChart1"/>
    <dgm:cxn modelId="{14EB9D16-3E24-4981-95F2-B10A65D392B4}" type="presParOf" srcId="{E3D2C906-AEB4-49A6-80C9-3C8547C48DCF}" destId="{8495A52D-193F-4DC7-AB08-0C554DFDB3DC}" srcOrd="0" destOrd="0" presId="urn:microsoft.com/office/officeart/2005/8/layout/orgChart1"/>
    <dgm:cxn modelId="{E7630C01-F08D-4434-9E99-FFD996D314CA}" type="presParOf" srcId="{8495A52D-193F-4DC7-AB08-0C554DFDB3DC}" destId="{B02C7DB1-FCAC-43E1-B266-6EBB0950BC73}" srcOrd="0" destOrd="0" presId="urn:microsoft.com/office/officeart/2005/8/layout/orgChart1"/>
    <dgm:cxn modelId="{7B4FA5E5-D62B-4751-9978-68F2B9A8BC33}" type="presParOf" srcId="{8495A52D-193F-4DC7-AB08-0C554DFDB3DC}" destId="{BE3F6E06-6B42-489E-95BB-B5B15EB16E4D}" srcOrd="1" destOrd="0" presId="urn:microsoft.com/office/officeart/2005/8/layout/orgChart1"/>
    <dgm:cxn modelId="{6D595F00-32CB-4EA7-8BE1-196D4CBB2E9A}" type="presParOf" srcId="{E3D2C906-AEB4-49A6-80C9-3C8547C48DCF}" destId="{DB324C5A-D6CC-43CB-B2A7-060A14E73308}" srcOrd="1" destOrd="0" presId="urn:microsoft.com/office/officeart/2005/8/layout/orgChart1"/>
    <dgm:cxn modelId="{2A4A6B2D-2A62-4546-9BA4-47BB8131C8BA}" type="presParOf" srcId="{DB324C5A-D6CC-43CB-B2A7-060A14E73308}" destId="{74DF96DC-F70D-4ECD-BB76-E6052167B778}" srcOrd="0" destOrd="0" presId="urn:microsoft.com/office/officeart/2005/8/layout/orgChart1"/>
    <dgm:cxn modelId="{408E7500-42B4-46EB-99CA-EDFF9C19C98D}" type="presParOf" srcId="{DB324C5A-D6CC-43CB-B2A7-060A14E73308}" destId="{8AC53F46-1542-403A-AEEF-178C3F2CA858}" srcOrd="1" destOrd="0" presId="urn:microsoft.com/office/officeart/2005/8/layout/orgChart1"/>
    <dgm:cxn modelId="{11BF8181-A744-4560-BA7D-36ADED8E1687}" type="presParOf" srcId="{8AC53F46-1542-403A-AEEF-178C3F2CA858}" destId="{6CE2CBDB-3A77-4F02-8370-9510B1B40043}" srcOrd="0" destOrd="0" presId="urn:microsoft.com/office/officeart/2005/8/layout/orgChart1"/>
    <dgm:cxn modelId="{73DAB011-18A1-4BA6-93EB-89F4A2D6B3A8}" type="presParOf" srcId="{6CE2CBDB-3A77-4F02-8370-9510B1B40043}" destId="{CA0843D3-5F0E-4C0D-9788-8C1670D9C25C}" srcOrd="0" destOrd="0" presId="urn:microsoft.com/office/officeart/2005/8/layout/orgChart1"/>
    <dgm:cxn modelId="{1B3F8868-CE9F-4CFB-AF9B-07F5EB36E173}" type="presParOf" srcId="{6CE2CBDB-3A77-4F02-8370-9510B1B40043}" destId="{100AA68F-1724-46F4-9F6D-FC939E001C08}" srcOrd="1" destOrd="0" presId="urn:microsoft.com/office/officeart/2005/8/layout/orgChart1"/>
    <dgm:cxn modelId="{74B6786D-736E-43B0-91E0-19450C0296AD}" type="presParOf" srcId="{8AC53F46-1542-403A-AEEF-178C3F2CA858}" destId="{B9ADDB06-E0CA-40C6-8530-A8579963B5D7}" srcOrd="1" destOrd="0" presId="urn:microsoft.com/office/officeart/2005/8/layout/orgChart1"/>
    <dgm:cxn modelId="{DD5D5FAE-59DF-47B7-9B7C-9ADE72E45C64}" type="presParOf" srcId="{8AC53F46-1542-403A-AEEF-178C3F2CA858}" destId="{4C2FF12F-FE3A-4365-8345-A599FF1EF177}" srcOrd="2" destOrd="0" presId="urn:microsoft.com/office/officeart/2005/8/layout/orgChart1"/>
    <dgm:cxn modelId="{62964846-D213-4331-8E86-F2B092D5A700}" type="presParOf" srcId="{DB324C5A-D6CC-43CB-B2A7-060A14E73308}" destId="{7BC62920-F79E-4E04-B506-0FF6C186D80C}" srcOrd="2" destOrd="0" presId="urn:microsoft.com/office/officeart/2005/8/layout/orgChart1"/>
    <dgm:cxn modelId="{8E1CF217-5B71-4E0E-9CB6-FBDE003C3C95}" type="presParOf" srcId="{DB324C5A-D6CC-43CB-B2A7-060A14E73308}" destId="{3938DA96-4760-4545-850B-F64B8071D1AF}" srcOrd="3" destOrd="0" presId="urn:microsoft.com/office/officeart/2005/8/layout/orgChart1"/>
    <dgm:cxn modelId="{034F53C4-9D0D-474A-BDD4-5AC0D38A5F80}" type="presParOf" srcId="{3938DA96-4760-4545-850B-F64B8071D1AF}" destId="{E7B9B47A-9B02-45BD-824D-50F741B22A08}" srcOrd="0" destOrd="0" presId="urn:microsoft.com/office/officeart/2005/8/layout/orgChart1"/>
    <dgm:cxn modelId="{BB53F939-867C-43F1-B2C2-695F18248DE5}" type="presParOf" srcId="{E7B9B47A-9B02-45BD-824D-50F741B22A08}" destId="{55B5ACAC-A2B2-44ED-AD00-E3721E1B84D5}" srcOrd="0" destOrd="0" presId="urn:microsoft.com/office/officeart/2005/8/layout/orgChart1"/>
    <dgm:cxn modelId="{86DFC5F3-9A73-4DE1-A2B9-8B15002F61E7}" type="presParOf" srcId="{E7B9B47A-9B02-45BD-824D-50F741B22A08}" destId="{C28439F2-9DFB-4230-8FCD-71FA8188558C}" srcOrd="1" destOrd="0" presId="urn:microsoft.com/office/officeart/2005/8/layout/orgChart1"/>
    <dgm:cxn modelId="{4C5B9D5F-3D0A-4403-A9AE-C58EDD38ACE4}" type="presParOf" srcId="{3938DA96-4760-4545-850B-F64B8071D1AF}" destId="{F5298107-CE68-44E1-952C-816E9AC3CD0F}" srcOrd="1" destOrd="0" presId="urn:microsoft.com/office/officeart/2005/8/layout/orgChart1"/>
    <dgm:cxn modelId="{45BAB741-1BE8-4989-938E-68B8E9BAA2D9}" type="presParOf" srcId="{3938DA96-4760-4545-850B-F64B8071D1AF}" destId="{EF0154E4-CEF9-4DC6-828F-F88EC1A927A6}" srcOrd="2" destOrd="0" presId="urn:microsoft.com/office/officeart/2005/8/layout/orgChart1"/>
    <dgm:cxn modelId="{13103FB3-F944-4CF3-A021-356DC7591623}" type="presParOf" srcId="{DB324C5A-D6CC-43CB-B2A7-060A14E73308}" destId="{F2CE211C-5F23-45DC-AE61-363B4180E21C}" srcOrd="4" destOrd="0" presId="urn:microsoft.com/office/officeart/2005/8/layout/orgChart1"/>
    <dgm:cxn modelId="{D5870B9B-11A3-46AF-A674-854A82620079}" type="presParOf" srcId="{DB324C5A-D6CC-43CB-B2A7-060A14E73308}" destId="{C4269D70-A317-4A66-BC2D-FB8EDFE9CF68}" srcOrd="5" destOrd="0" presId="urn:microsoft.com/office/officeart/2005/8/layout/orgChart1"/>
    <dgm:cxn modelId="{5853AFB3-1228-4715-B1C9-13FD87412AAD}" type="presParOf" srcId="{C4269D70-A317-4A66-BC2D-FB8EDFE9CF68}" destId="{E7E8CBF3-5C23-45B7-B2A4-E436B2E2AB78}" srcOrd="0" destOrd="0" presId="urn:microsoft.com/office/officeart/2005/8/layout/orgChart1"/>
    <dgm:cxn modelId="{FFCFE585-F2CB-4E4D-BCA7-57B00F0EA4FC}" type="presParOf" srcId="{E7E8CBF3-5C23-45B7-B2A4-E436B2E2AB78}" destId="{47FBF3D7-0E52-4281-BDA8-540A3047D358}" srcOrd="0" destOrd="0" presId="urn:microsoft.com/office/officeart/2005/8/layout/orgChart1"/>
    <dgm:cxn modelId="{A0360205-1B2E-4680-923E-DA96DBB3B91F}" type="presParOf" srcId="{E7E8CBF3-5C23-45B7-B2A4-E436B2E2AB78}" destId="{7FDA5171-9FD1-4F73-A471-5DC6F1349643}" srcOrd="1" destOrd="0" presId="urn:microsoft.com/office/officeart/2005/8/layout/orgChart1"/>
    <dgm:cxn modelId="{E539AE3D-EC82-410C-AE8D-ED1A5E2335EE}" type="presParOf" srcId="{C4269D70-A317-4A66-BC2D-FB8EDFE9CF68}" destId="{54844E27-063C-4966-9663-D5D11A11BDB4}" srcOrd="1" destOrd="0" presId="urn:microsoft.com/office/officeart/2005/8/layout/orgChart1"/>
    <dgm:cxn modelId="{BA03E212-BF44-4717-93C5-35ADB67D8EDF}" type="presParOf" srcId="{C4269D70-A317-4A66-BC2D-FB8EDFE9CF68}" destId="{EFC9BC5A-7A08-4C4C-A7CD-355ABEFC3E4B}" srcOrd="2" destOrd="0" presId="urn:microsoft.com/office/officeart/2005/8/layout/orgChart1"/>
    <dgm:cxn modelId="{9153B8FA-BCA2-4983-BC76-A3103FCA61B5}" type="presParOf" srcId="{DB324C5A-D6CC-43CB-B2A7-060A14E73308}" destId="{C7299665-F4F6-4925-8F60-41C756F5C1E5}" srcOrd="6" destOrd="0" presId="urn:microsoft.com/office/officeart/2005/8/layout/orgChart1"/>
    <dgm:cxn modelId="{87F78AA7-D37C-4132-B398-10D6F6D56D08}" type="presParOf" srcId="{DB324C5A-D6CC-43CB-B2A7-060A14E73308}" destId="{0D1AC87F-B8D3-4348-8051-C71D30D54219}" srcOrd="7" destOrd="0" presId="urn:microsoft.com/office/officeart/2005/8/layout/orgChart1"/>
    <dgm:cxn modelId="{4131CD20-9E64-48C7-8AA4-C3CF63B8FAD2}" type="presParOf" srcId="{0D1AC87F-B8D3-4348-8051-C71D30D54219}" destId="{E9A329FD-F139-4657-BBF2-64762407028F}" srcOrd="0" destOrd="0" presId="urn:microsoft.com/office/officeart/2005/8/layout/orgChart1"/>
    <dgm:cxn modelId="{5FECE5EE-1347-4403-8BD6-ED14DB39BC85}" type="presParOf" srcId="{E9A329FD-F139-4657-BBF2-64762407028F}" destId="{EFAD177F-C3AC-4868-A56F-8AF28751D314}" srcOrd="0" destOrd="0" presId="urn:microsoft.com/office/officeart/2005/8/layout/orgChart1"/>
    <dgm:cxn modelId="{C2D0984E-067B-4C10-B671-0F2C70855AAD}" type="presParOf" srcId="{E9A329FD-F139-4657-BBF2-64762407028F}" destId="{9F8D4772-0338-4183-92B1-0F575EB49DF8}" srcOrd="1" destOrd="0" presId="urn:microsoft.com/office/officeart/2005/8/layout/orgChart1"/>
    <dgm:cxn modelId="{3F2D72C2-268A-44E4-83A2-4E9D647F4EC5}" type="presParOf" srcId="{0D1AC87F-B8D3-4348-8051-C71D30D54219}" destId="{B4C74A19-2E23-447C-BFC0-87516CED71B8}" srcOrd="1" destOrd="0" presId="urn:microsoft.com/office/officeart/2005/8/layout/orgChart1"/>
    <dgm:cxn modelId="{59EFCE03-375E-420F-8EFC-AC65D4D03C79}" type="presParOf" srcId="{0D1AC87F-B8D3-4348-8051-C71D30D54219}" destId="{11E2B8FE-52BD-4863-914F-A3A488AF44F0}" srcOrd="2" destOrd="0" presId="urn:microsoft.com/office/officeart/2005/8/layout/orgChart1"/>
    <dgm:cxn modelId="{A63B750E-B2BD-483C-B0BD-D25454230C38}" type="presParOf" srcId="{DB324C5A-D6CC-43CB-B2A7-060A14E73308}" destId="{35D02DB0-D18A-4963-B34B-90E69E29CE6E}" srcOrd="8" destOrd="0" presId="urn:microsoft.com/office/officeart/2005/8/layout/orgChart1"/>
    <dgm:cxn modelId="{08C0C9A9-5077-4A8F-94FB-288AA1C40C79}" type="presParOf" srcId="{DB324C5A-D6CC-43CB-B2A7-060A14E73308}" destId="{5BC1CDB7-8FBF-4896-B3FB-DD378736DF03}" srcOrd="9" destOrd="0" presId="urn:microsoft.com/office/officeart/2005/8/layout/orgChart1"/>
    <dgm:cxn modelId="{BF2E99AD-AAA4-46A9-B965-C15CF40836F2}" type="presParOf" srcId="{5BC1CDB7-8FBF-4896-B3FB-DD378736DF03}" destId="{CEF59F79-B220-47D6-B6A5-431A42BB7382}" srcOrd="0" destOrd="0" presId="urn:microsoft.com/office/officeart/2005/8/layout/orgChart1"/>
    <dgm:cxn modelId="{C08CFB01-23CA-418E-B3C5-141E6365E8FD}" type="presParOf" srcId="{CEF59F79-B220-47D6-B6A5-431A42BB7382}" destId="{4DC65203-F162-4A7F-89CC-E11FBE609E76}" srcOrd="0" destOrd="0" presId="urn:microsoft.com/office/officeart/2005/8/layout/orgChart1"/>
    <dgm:cxn modelId="{E0C50646-1837-435B-9442-D7E01A9A90DA}" type="presParOf" srcId="{CEF59F79-B220-47D6-B6A5-431A42BB7382}" destId="{1F979E25-FF85-42A8-87CD-FB102863CE8A}" srcOrd="1" destOrd="0" presId="urn:microsoft.com/office/officeart/2005/8/layout/orgChart1"/>
    <dgm:cxn modelId="{613D5409-748C-4115-B160-236A5397B688}" type="presParOf" srcId="{5BC1CDB7-8FBF-4896-B3FB-DD378736DF03}" destId="{C49532B6-F955-414E-BD49-137428EB8B89}" srcOrd="1" destOrd="0" presId="urn:microsoft.com/office/officeart/2005/8/layout/orgChart1"/>
    <dgm:cxn modelId="{4916250F-8BEB-4D50-AE7E-0ECAB04B875C}" type="presParOf" srcId="{5BC1CDB7-8FBF-4896-B3FB-DD378736DF03}" destId="{692E753B-144C-4995-A3AB-2068E7218841}" srcOrd="2" destOrd="0" presId="urn:microsoft.com/office/officeart/2005/8/layout/orgChart1"/>
    <dgm:cxn modelId="{722DE06D-088C-4C95-8DE2-146DD53F17D7}" type="presParOf" srcId="{E3D2C906-AEB4-49A6-80C9-3C8547C48DCF}" destId="{F5AFAEA7-94DF-4E86-85CB-4215B34B9AD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02DB0-D18A-4963-B34B-90E69E29CE6E}">
      <dsp:nvSpPr>
        <dsp:cNvPr id="0" name=""/>
        <dsp:cNvSpPr/>
      </dsp:nvSpPr>
      <dsp:spPr>
        <a:xfrm>
          <a:off x="4446587" y="1172045"/>
          <a:ext cx="3684555" cy="3197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867"/>
              </a:lnTo>
              <a:lnTo>
                <a:pt x="3684555" y="159867"/>
              </a:lnTo>
              <a:lnTo>
                <a:pt x="3684555" y="3197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299665-F4F6-4925-8F60-41C756F5C1E5}">
      <dsp:nvSpPr>
        <dsp:cNvPr id="0" name=""/>
        <dsp:cNvSpPr/>
      </dsp:nvSpPr>
      <dsp:spPr>
        <a:xfrm>
          <a:off x="4446587" y="1172045"/>
          <a:ext cx="1842277" cy="3197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867"/>
              </a:lnTo>
              <a:lnTo>
                <a:pt x="1842277" y="159867"/>
              </a:lnTo>
              <a:lnTo>
                <a:pt x="1842277" y="3197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CE211C-5F23-45DC-AE61-363B4180E21C}">
      <dsp:nvSpPr>
        <dsp:cNvPr id="0" name=""/>
        <dsp:cNvSpPr/>
      </dsp:nvSpPr>
      <dsp:spPr>
        <a:xfrm>
          <a:off x="4400867" y="1172045"/>
          <a:ext cx="91440" cy="3197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97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C62920-F79E-4E04-B506-0FF6C186D80C}">
      <dsp:nvSpPr>
        <dsp:cNvPr id="0" name=""/>
        <dsp:cNvSpPr/>
      </dsp:nvSpPr>
      <dsp:spPr>
        <a:xfrm>
          <a:off x="2604309" y="1172045"/>
          <a:ext cx="1842277" cy="319734"/>
        </a:xfrm>
        <a:custGeom>
          <a:avLst/>
          <a:gdLst/>
          <a:ahLst/>
          <a:cxnLst/>
          <a:rect l="0" t="0" r="0" b="0"/>
          <a:pathLst>
            <a:path>
              <a:moveTo>
                <a:pt x="1842277" y="0"/>
              </a:moveTo>
              <a:lnTo>
                <a:pt x="1842277" y="159867"/>
              </a:lnTo>
              <a:lnTo>
                <a:pt x="0" y="159867"/>
              </a:lnTo>
              <a:lnTo>
                <a:pt x="0" y="3197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DF96DC-F70D-4ECD-BB76-E6052167B778}">
      <dsp:nvSpPr>
        <dsp:cNvPr id="0" name=""/>
        <dsp:cNvSpPr/>
      </dsp:nvSpPr>
      <dsp:spPr>
        <a:xfrm>
          <a:off x="762031" y="1172045"/>
          <a:ext cx="3684555" cy="319734"/>
        </a:xfrm>
        <a:custGeom>
          <a:avLst/>
          <a:gdLst/>
          <a:ahLst/>
          <a:cxnLst/>
          <a:rect l="0" t="0" r="0" b="0"/>
          <a:pathLst>
            <a:path>
              <a:moveTo>
                <a:pt x="3684555" y="0"/>
              </a:moveTo>
              <a:lnTo>
                <a:pt x="3684555" y="159867"/>
              </a:lnTo>
              <a:lnTo>
                <a:pt x="0" y="159867"/>
              </a:lnTo>
              <a:lnTo>
                <a:pt x="0" y="3197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2C7DB1-FCAC-43E1-B266-6EBB0950BC73}">
      <dsp:nvSpPr>
        <dsp:cNvPr id="0" name=""/>
        <dsp:cNvSpPr/>
      </dsp:nvSpPr>
      <dsp:spPr>
        <a:xfrm>
          <a:off x="3685315" y="410773"/>
          <a:ext cx="1522543" cy="761271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KAMU İÇ </a:t>
          </a:r>
        </a:p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KONTROL </a:t>
          </a:r>
        </a:p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STANDARTLARI</a:t>
          </a:r>
        </a:p>
      </dsp:txBody>
      <dsp:txXfrm>
        <a:off x="3685315" y="410773"/>
        <a:ext cx="1522543" cy="761271"/>
      </dsp:txXfrm>
    </dsp:sp>
    <dsp:sp modelId="{CA0843D3-5F0E-4C0D-9788-8C1670D9C25C}">
      <dsp:nvSpPr>
        <dsp:cNvPr id="0" name=""/>
        <dsp:cNvSpPr/>
      </dsp:nvSpPr>
      <dsp:spPr>
        <a:xfrm>
          <a:off x="759" y="1491779"/>
          <a:ext cx="1522543" cy="761271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KONTROL </a:t>
          </a:r>
        </a:p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ORTAMI</a:t>
          </a:r>
        </a:p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STANDARTLARI</a:t>
          </a:r>
        </a:p>
      </dsp:txBody>
      <dsp:txXfrm>
        <a:off x="759" y="1491779"/>
        <a:ext cx="1522543" cy="761271"/>
      </dsp:txXfrm>
    </dsp:sp>
    <dsp:sp modelId="{55B5ACAC-A2B2-44ED-AD00-E3721E1B84D5}">
      <dsp:nvSpPr>
        <dsp:cNvPr id="0" name=""/>
        <dsp:cNvSpPr/>
      </dsp:nvSpPr>
      <dsp:spPr>
        <a:xfrm>
          <a:off x="1843037" y="1491779"/>
          <a:ext cx="1522543" cy="761271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RİSK </a:t>
          </a:r>
        </a:p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DEĞERLENDİRME</a:t>
          </a:r>
        </a:p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STANDARTLARI</a:t>
          </a:r>
        </a:p>
      </dsp:txBody>
      <dsp:txXfrm>
        <a:off x="1843037" y="1491779"/>
        <a:ext cx="1522543" cy="761271"/>
      </dsp:txXfrm>
    </dsp:sp>
    <dsp:sp modelId="{47FBF3D7-0E52-4281-BDA8-540A3047D358}">
      <dsp:nvSpPr>
        <dsp:cNvPr id="0" name=""/>
        <dsp:cNvSpPr/>
      </dsp:nvSpPr>
      <dsp:spPr>
        <a:xfrm>
          <a:off x="3685315" y="1491779"/>
          <a:ext cx="1522543" cy="761271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KONTROL</a:t>
          </a:r>
        </a:p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FAALİYETLERİ</a:t>
          </a:r>
        </a:p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STANDARTLARI</a:t>
          </a:r>
        </a:p>
      </dsp:txBody>
      <dsp:txXfrm>
        <a:off x="3685315" y="1491779"/>
        <a:ext cx="1522543" cy="761271"/>
      </dsp:txXfrm>
    </dsp:sp>
    <dsp:sp modelId="{EFAD177F-C3AC-4868-A56F-8AF28751D314}">
      <dsp:nvSpPr>
        <dsp:cNvPr id="0" name=""/>
        <dsp:cNvSpPr/>
      </dsp:nvSpPr>
      <dsp:spPr>
        <a:xfrm>
          <a:off x="5527593" y="1491779"/>
          <a:ext cx="1522543" cy="761271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BİLGİ VE</a:t>
          </a:r>
        </a:p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 İLETİŞİM</a:t>
          </a:r>
        </a:p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STANDARTLARI</a:t>
          </a:r>
        </a:p>
      </dsp:txBody>
      <dsp:txXfrm>
        <a:off x="5527593" y="1491779"/>
        <a:ext cx="1522543" cy="761271"/>
      </dsp:txXfrm>
    </dsp:sp>
    <dsp:sp modelId="{4DC65203-F162-4A7F-89CC-E11FBE609E76}">
      <dsp:nvSpPr>
        <dsp:cNvPr id="0" name=""/>
        <dsp:cNvSpPr/>
      </dsp:nvSpPr>
      <dsp:spPr>
        <a:xfrm>
          <a:off x="7369871" y="1491779"/>
          <a:ext cx="1522543" cy="761271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sz="16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İZLEME</a:t>
          </a:r>
        </a:p>
        <a:p>
          <a:pPr marL="0" marR="0" lvl="0" indent="0" algn="ctr" defTabSz="914400" rtl="0" eaLnBrk="0" fontAlgn="base" latinLnBrk="0" hangingPunct="0">
            <a:lnSpc>
              <a:spcPct val="95000"/>
            </a:lnSpc>
            <a:spcBef>
              <a:spcPct val="0"/>
            </a:spcBef>
            <a:spcAft>
              <a:spcPct val="0"/>
            </a:spcAft>
            <a:buClr>
              <a:srgbClr val="FF7300"/>
            </a:buClr>
            <a:buSzTx/>
            <a:buFont typeface="Wingdings" pitchFamily="2" charset="2"/>
            <a:buNone/>
            <a:tabLst/>
          </a:pPr>
          <a:r>
            <a:rPr kumimoji="0" lang="tr-TR" altLang="tr-TR" sz="16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rPr>
            <a:t>STANDARTLARI</a:t>
          </a:r>
        </a:p>
      </dsp:txBody>
      <dsp:txXfrm>
        <a:off x="7369871" y="1491779"/>
        <a:ext cx="1522543" cy="7612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26751-823B-40D7-BCDB-EAFDE88BA976}" type="datetimeFigureOut">
              <a:rPr lang="tr-TR" smtClean="0"/>
              <a:t>10.4.2014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AF7DDD-94D3-4232-952D-7F107B827D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3734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AF7DDD-94D3-4232-952D-7F107B827DD3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602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AF7DDD-94D3-4232-952D-7F107B827DD3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6023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AF7DDD-94D3-4232-952D-7F107B827DD3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6023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AF7DDD-94D3-4232-952D-7F107B827DD3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602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8467A-F845-4F75-B6DF-362E4E9B1452}" type="datetimeFigureOut">
              <a:rPr lang="tr-TR" smtClean="0"/>
              <a:t>10.4.2014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949-B7EB-4DD1-8D28-4946BA5EF2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3643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8467A-F845-4F75-B6DF-362E4E9B1452}" type="datetimeFigureOut">
              <a:rPr lang="tr-TR" smtClean="0"/>
              <a:t>10.4.2014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949-B7EB-4DD1-8D28-4946BA5EF2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1144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8467A-F845-4F75-B6DF-362E4E9B1452}" type="datetimeFigureOut">
              <a:rPr lang="tr-TR" smtClean="0"/>
              <a:t>10.4.2014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949-B7EB-4DD1-8D28-4946BA5EF2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5552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8467A-F845-4F75-B6DF-362E4E9B1452}" type="datetimeFigureOut">
              <a:rPr lang="tr-TR" smtClean="0"/>
              <a:t>10.4.2014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949-B7EB-4DD1-8D28-4946BA5EF2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78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8467A-F845-4F75-B6DF-362E4E9B1452}" type="datetimeFigureOut">
              <a:rPr lang="tr-TR" smtClean="0"/>
              <a:t>10.4.2014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949-B7EB-4DD1-8D28-4946BA5EF2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8371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8467A-F845-4F75-B6DF-362E4E9B1452}" type="datetimeFigureOut">
              <a:rPr lang="tr-TR" smtClean="0"/>
              <a:t>10.4.2014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949-B7EB-4DD1-8D28-4946BA5EF2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5591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8467A-F845-4F75-B6DF-362E4E9B1452}" type="datetimeFigureOut">
              <a:rPr lang="tr-TR" smtClean="0"/>
              <a:t>10.4.2014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949-B7EB-4DD1-8D28-4946BA5EF2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9294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8467A-F845-4F75-B6DF-362E4E9B1452}" type="datetimeFigureOut">
              <a:rPr lang="tr-TR" smtClean="0"/>
              <a:t>10.4.2014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949-B7EB-4DD1-8D28-4946BA5EF2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201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8467A-F845-4F75-B6DF-362E4E9B1452}" type="datetimeFigureOut">
              <a:rPr lang="tr-TR" smtClean="0"/>
              <a:t>10.4.2014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949-B7EB-4DD1-8D28-4946BA5EF2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1264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8467A-F845-4F75-B6DF-362E4E9B1452}" type="datetimeFigureOut">
              <a:rPr lang="tr-TR" smtClean="0"/>
              <a:t>10.4.2014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949-B7EB-4DD1-8D28-4946BA5EF2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509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8467A-F845-4F75-B6DF-362E4E9B1452}" type="datetimeFigureOut">
              <a:rPr lang="tr-TR" smtClean="0"/>
              <a:t>10.4.2014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60949-B7EB-4DD1-8D28-4946BA5EF2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45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8467A-F845-4F75-B6DF-362E4E9B1452}" type="datetimeFigureOut">
              <a:rPr lang="tr-TR" smtClean="0"/>
              <a:t>10.4.2014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60949-B7EB-4DD1-8D28-4946BA5EF2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678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kontrol.bumko.gov.t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2016224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tr-TR" sz="6600" dirty="0" smtClean="0"/>
              <a:t/>
            </a:r>
            <a:br>
              <a:rPr lang="tr-TR" sz="6600" dirty="0" smtClean="0"/>
            </a:br>
            <a:r>
              <a:rPr lang="tr-TR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İç kontrol</a:t>
            </a:r>
            <a:br>
              <a:rPr lang="tr-TR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Bilgilendirme Toplantısı</a:t>
            </a:r>
            <a:r>
              <a:rPr lang="tr-TR" sz="6600" dirty="0" smtClean="0"/>
              <a:t/>
            </a:r>
            <a:br>
              <a:rPr lang="tr-TR" sz="6600" dirty="0" smtClean="0"/>
            </a:br>
            <a:endParaRPr lang="tr-TR" sz="6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Nisan 2014</a:t>
            </a:r>
          </a:p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Strateji Geliştirme Dairesi Başkanlığı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872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80920" cy="792088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+mn-ea"/>
                <a:cs typeface="+mn-cs"/>
              </a:rPr>
              <a:t>Bundan Sonra Ne yapacağız?</a:t>
            </a:r>
            <a:endParaRPr lang="tr-TR" sz="3200" b="1" dirty="0">
              <a:solidFill>
                <a:srgbClr val="C00000"/>
              </a:solidFill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556792"/>
            <a:ext cx="8928992" cy="468052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i="1" u="sng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1-Kontrol </a:t>
            </a:r>
            <a:r>
              <a:rPr lang="tr-TR" b="1" i="1" u="sng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Ortamı </a:t>
            </a:r>
            <a:r>
              <a:rPr lang="tr-TR" b="1" i="1" u="sng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Çalışmaları:</a:t>
            </a:r>
            <a:endParaRPr lang="tr-TR" b="1" i="1" u="sng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1257300" lvl="2" indent="-457200"/>
            <a:r>
              <a:rPr lang="tr-TR" sz="3200" b="1" dirty="0">
                <a:latin typeface="Comic Sans MS" panose="030F0702030302020204" pitchFamily="66" charset="0"/>
              </a:rPr>
              <a:t>Etik değerlerin tespiti ve personele bildirilmesi</a:t>
            </a:r>
          </a:p>
          <a:p>
            <a:pPr lvl="2"/>
            <a:r>
              <a:rPr lang="tr-TR" altLang="tr-TR" sz="3200" b="1" dirty="0">
                <a:latin typeface="Comic Sans MS" panose="030F0702030302020204" pitchFamily="66" charset="0"/>
              </a:rPr>
              <a:t>Görev, yetki ve sorumlulukların belirlenmesi</a:t>
            </a:r>
          </a:p>
          <a:p>
            <a:pPr lvl="2"/>
            <a:r>
              <a:rPr lang="tr-TR" altLang="tr-TR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İş akış süreçleri</a:t>
            </a:r>
          </a:p>
          <a:p>
            <a:pPr lvl="2"/>
            <a:r>
              <a:rPr lang="tr-TR" altLang="tr-TR" sz="3200" b="1" dirty="0">
                <a:latin typeface="Comic Sans MS" panose="030F0702030302020204" pitchFamily="66" charset="0"/>
              </a:rPr>
              <a:t>Kurumun organizasyon yapısı</a:t>
            </a:r>
          </a:p>
          <a:p>
            <a:pPr lvl="2"/>
            <a:r>
              <a:rPr lang="tr-TR" altLang="tr-TR" sz="3200" b="1" dirty="0">
                <a:latin typeface="Comic Sans MS" panose="030F0702030302020204" pitchFamily="66" charset="0"/>
              </a:rPr>
              <a:t>Eğitim ihtiyaç analizi ve eğitim planlaması</a:t>
            </a:r>
          </a:p>
          <a:p>
            <a:pPr lvl="2"/>
            <a:r>
              <a:rPr lang="tr-TR" altLang="tr-TR" sz="3200" b="1" dirty="0">
                <a:latin typeface="Comic Sans MS" panose="030F0702030302020204" pitchFamily="66" charset="0"/>
              </a:rPr>
              <a:t>Personel politikası (yeterlilik, terfi disiplin, performans </a:t>
            </a:r>
            <a:r>
              <a:rPr lang="tr-TR" altLang="tr-TR" sz="3200" b="1" dirty="0" err="1">
                <a:latin typeface="Comic Sans MS" panose="030F0702030302020204" pitchFamily="66" charset="0"/>
              </a:rPr>
              <a:t>değ.vb</a:t>
            </a:r>
            <a:r>
              <a:rPr lang="tr-TR" altLang="tr-TR" sz="3200" b="1" dirty="0">
                <a:latin typeface="Comic Sans MS" panose="030F0702030302020204" pitchFamily="66" charset="0"/>
              </a:rPr>
              <a:t>.)</a:t>
            </a:r>
          </a:p>
          <a:p>
            <a:pPr lvl="2"/>
            <a:r>
              <a:rPr lang="tr-TR" altLang="tr-TR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Hassas görevler</a:t>
            </a:r>
          </a:p>
          <a:p>
            <a:pPr lvl="2"/>
            <a:r>
              <a:rPr lang="tr-TR" altLang="tr-TR" sz="3200" b="1" dirty="0">
                <a:latin typeface="Comic Sans MS" panose="030F0702030302020204" pitchFamily="66" charset="0"/>
              </a:rPr>
              <a:t>İmza, onay ve karar mekanizmaları</a:t>
            </a:r>
          </a:p>
          <a:p>
            <a:pPr lvl="2"/>
            <a:r>
              <a:rPr lang="tr-TR" altLang="tr-TR" sz="3200" b="1" dirty="0">
                <a:latin typeface="Comic Sans MS" panose="030F0702030302020204" pitchFamily="66" charset="0"/>
              </a:rPr>
              <a:t>Yetki </a:t>
            </a:r>
            <a:r>
              <a:rPr lang="tr-TR" altLang="tr-TR" sz="3200" b="1" dirty="0" smtClean="0">
                <a:latin typeface="Comic Sans MS" panose="030F0702030302020204" pitchFamily="66" charset="0"/>
              </a:rPr>
              <a:t>devri</a:t>
            </a:r>
          </a:p>
          <a:p>
            <a:pPr marL="914400" lvl="2" indent="0">
              <a:buNone/>
            </a:pPr>
            <a:endParaRPr lang="tr-TR" altLang="tr-TR" sz="3200" b="1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i="1" dirty="0" smtClean="0">
                <a:solidFill>
                  <a:schemeClr val="accent6">
                    <a:lumMod val="50000"/>
                  </a:schemeClr>
                </a:solidFill>
              </a:rPr>
              <a:t>Çalışmaların </a:t>
            </a:r>
            <a:r>
              <a:rPr lang="tr-TR" i="1" dirty="0">
                <a:solidFill>
                  <a:schemeClr val="accent6">
                    <a:lumMod val="50000"/>
                  </a:schemeClr>
                </a:solidFill>
              </a:rPr>
              <a:t>yapılması, bu çalışmalarını daha önce tamamlamış birimlerin ise söz konusu çalışmalarını gözden geçirilerek güncellemesi </a:t>
            </a:r>
            <a:r>
              <a:rPr lang="tr-TR" i="1" dirty="0" smtClean="0">
                <a:solidFill>
                  <a:schemeClr val="accent6">
                    <a:lumMod val="50000"/>
                  </a:schemeClr>
                </a:solidFill>
              </a:rPr>
              <a:t>gerekmektedir.</a:t>
            </a:r>
            <a:endParaRPr lang="tr-TR" b="1" i="1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545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80920" cy="792088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+mn-ea"/>
                <a:cs typeface="+mn-cs"/>
              </a:rPr>
              <a:t>Bundan Sonra Ne yapacağız?</a:t>
            </a:r>
            <a:endParaRPr lang="tr-TR" sz="3200" b="1" dirty="0">
              <a:solidFill>
                <a:srgbClr val="C00000"/>
              </a:solidFill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556792"/>
            <a:ext cx="8928992" cy="4896544"/>
          </a:xfrm>
        </p:spPr>
        <p:txBody>
          <a:bodyPr>
            <a:normAutofit fontScale="62500" lnSpcReduction="2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tr-TR" b="1" i="1" u="sng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2-Risk Değerlendirme Çalışmaları:</a:t>
            </a:r>
            <a:endParaRPr lang="tr-TR" b="1" i="1" u="sng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lvl="2"/>
            <a:r>
              <a:rPr lang="tr-TR" altLang="tr-TR" sz="3200" b="1" smtClean="0">
                <a:latin typeface="Comic Sans MS" panose="030F0702030302020204" pitchFamily="66" charset="0"/>
              </a:rPr>
              <a:t>Birim </a:t>
            </a:r>
            <a:r>
              <a:rPr lang="tr-TR" altLang="tr-TR" sz="32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‘</a:t>
            </a:r>
            <a:r>
              <a:rPr lang="tr-TR" altLang="tr-TR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Risk Koordinatörlerinin</a:t>
            </a:r>
            <a:r>
              <a:rPr lang="tr-TR" altLang="tr-TR" sz="3200" b="1" dirty="0" smtClean="0">
                <a:latin typeface="Comic Sans MS" panose="030F0702030302020204" pitchFamily="66" charset="0"/>
              </a:rPr>
              <a:t>’ belirlenmesi, görev ve sorumluluk tebliği ve isim-iletişim bilgilerinin </a:t>
            </a:r>
            <a:r>
              <a:rPr lang="tr-TR" altLang="tr-TR" sz="3200" b="1" dirty="0" err="1" smtClean="0">
                <a:latin typeface="Comic Sans MS" panose="030F0702030302020204" pitchFamily="66" charset="0"/>
              </a:rPr>
              <a:t>SGDB’ye</a:t>
            </a:r>
            <a:r>
              <a:rPr lang="tr-TR" altLang="tr-TR" sz="3200" b="1" dirty="0" smtClean="0">
                <a:latin typeface="Comic Sans MS" panose="030F0702030302020204" pitchFamily="66" charset="0"/>
              </a:rPr>
              <a:t> gönderilmesi</a:t>
            </a:r>
            <a:endParaRPr lang="tr-TR" altLang="tr-TR" sz="3200" b="1" dirty="0">
              <a:latin typeface="Comic Sans MS" panose="030F0702030302020204" pitchFamily="66" charset="0"/>
            </a:endParaRPr>
          </a:p>
          <a:p>
            <a:pPr lvl="2"/>
            <a:r>
              <a:rPr lang="tr-TR" altLang="tr-T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Risk tespit süreci</a:t>
            </a:r>
          </a:p>
          <a:p>
            <a:pPr lvl="2"/>
            <a:r>
              <a:rPr lang="tr-TR" altLang="tr-T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Risk değerlendirme süreci</a:t>
            </a:r>
          </a:p>
          <a:p>
            <a:pPr lvl="3"/>
            <a:r>
              <a:rPr lang="tr-TR" altLang="tr-TR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Ölçme</a:t>
            </a:r>
          </a:p>
          <a:p>
            <a:pPr lvl="3"/>
            <a:r>
              <a:rPr lang="tr-TR" altLang="tr-TR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Önceliklendirme</a:t>
            </a:r>
            <a:endParaRPr lang="tr-TR" altLang="tr-TR" sz="2800" b="1" dirty="0" smtClean="0">
              <a:solidFill>
                <a:schemeClr val="tx2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pPr lvl="3"/>
            <a:r>
              <a:rPr lang="tr-TR" altLang="tr-TR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Kaydetme</a:t>
            </a:r>
          </a:p>
          <a:p>
            <a:pPr lvl="2"/>
            <a:r>
              <a:rPr lang="tr-TR" altLang="tr-T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Risklere cevap verme</a:t>
            </a:r>
          </a:p>
          <a:p>
            <a:pPr lvl="3"/>
            <a:r>
              <a:rPr lang="tr-TR" altLang="tr-TR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Kontrol etmek </a:t>
            </a:r>
          </a:p>
          <a:p>
            <a:pPr lvl="3"/>
            <a:r>
              <a:rPr lang="tr-TR" altLang="tr-TR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Kabul etmek</a:t>
            </a:r>
          </a:p>
          <a:p>
            <a:pPr lvl="3"/>
            <a:r>
              <a:rPr lang="tr-TR" altLang="tr-TR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Devretmek veya kaçınmak</a:t>
            </a:r>
          </a:p>
          <a:p>
            <a:pPr lvl="2"/>
            <a:r>
              <a:rPr lang="tr-TR" altLang="tr-T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Riskleri gözden geçirme ve raporlama</a:t>
            </a:r>
            <a:endParaRPr lang="tr-TR" altLang="tr-TR" sz="3200" b="1" dirty="0" smtClean="0">
              <a:latin typeface="Comic Sans MS" panose="030F0702030302020204" pitchFamily="66" charset="0"/>
            </a:endParaRPr>
          </a:p>
          <a:p>
            <a:pPr marL="914400" lvl="2" indent="0">
              <a:buNone/>
            </a:pPr>
            <a:endParaRPr lang="tr-TR" altLang="tr-TR" sz="3200" b="1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i="1" dirty="0" smtClean="0"/>
              <a:t>Kamu İç Kontrol Rehberinin 2.Bölümde detaylı açıklama yapılmış.</a:t>
            </a:r>
            <a:endParaRPr lang="tr-TR" b="1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415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Risk Hiyerarşisi</a:t>
            </a:r>
            <a:endParaRPr lang="tr-TR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56792"/>
            <a:ext cx="8424936" cy="47525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029354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80920" cy="792088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+mn-ea"/>
                <a:cs typeface="+mn-cs"/>
              </a:rPr>
              <a:t>Bundan Sonra Ne yapacağız?</a:t>
            </a:r>
            <a:endParaRPr lang="tr-TR" sz="3200" b="1" dirty="0">
              <a:solidFill>
                <a:srgbClr val="C00000"/>
              </a:solidFill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484784"/>
            <a:ext cx="8928992" cy="5184576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tr-TR" sz="2600" b="1" i="1" u="sng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3-Kontrol Faaliyetleri:</a:t>
            </a:r>
            <a:endParaRPr lang="tr-TR" sz="2600" b="1" i="1" u="sng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algn="just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Kontrol </a:t>
            </a:r>
            <a:r>
              <a:rPr lang="tr-TR" altLang="tr-TR" sz="2200" dirty="0">
                <a:solidFill>
                  <a:srgbClr val="0070C0"/>
                </a:solidFill>
                <a:latin typeface="Comic Sans MS" panose="030F0702030302020204" pitchFamily="66" charset="0"/>
              </a:rPr>
              <a:t>faaliyetleri riskleri kabul edilebilir düzeylerde yönetmek </a:t>
            </a:r>
            <a:r>
              <a:rPr lang="tr-TR" altLang="tr-TR" sz="2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için uygulamaya </a:t>
            </a:r>
            <a:r>
              <a:rPr lang="tr-TR" altLang="tr-TR" sz="2200" dirty="0">
                <a:solidFill>
                  <a:srgbClr val="0070C0"/>
                </a:solidFill>
                <a:latin typeface="Comic Sans MS" panose="030F0702030302020204" pitchFamily="66" charset="0"/>
              </a:rPr>
              <a:t>konulan politikalar ve prosedürlerdir.</a:t>
            </a:r>
          </a:p>
          <a:p>
            <a:pPr algn="just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endParaRPr lang="tr-TR" altLang="tr-TR" sz="22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just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200" dirty="0">
                <a:solidFill>
                  <a:srgbClr val="0070C0"/>
                </a:solidFill>
                <a:latin typeface="Comic Sans MS" panose="030F0702030302020204" pitchFamily="66" charset="0"/>
              </a:rPr>
              <a:t>Risklerin çeşidine göre, </a:t>
            </a:r>
            <a:endParaRPr lang="tr-TR" altLang="tr-TR" sz="22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1" algn="just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önleyici</a:t>
            </a:r>
            <a:r>
              <a:rPr lang="tr-TR" altLang="tr-TR" sz="2200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endParaRPr lang="tr-TR" altLang="tr-TR" sz="22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1" algn="just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tespit </a:t>
            </a:r>
            <a:r>
              <a:rPr lang="tr-TR" altLang="tr-TR" sz="2200" dirty="0">
                <a:solidFill>
                  <a:srgbClr val="0070C0"/>
                </a:solidFill>
                <a:latin typeface="Comic Sans MS" panose="030F0702030302020204" pitchFamily="66" charset="0"/>
              </a:rPr>
              <a:t>edici </a:t>
            </a:r>
            <a:endParaRPr lang="tr-TR" altLang="tr-TR" sz="22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lvl="1" algn="just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düzeltici </a:t>
            </a:r>
          </a:p>
          <a:p>
            <a:pPr marL="457200" lvl="1" indent="0" algn="just">
              <a:lnSpc>
                <a:spcPct val="80000"/>
              </a:lnSpc>
              <a:buClr>
                <a:schemeClr val="tx1"/>
              </a:buClr>
              <a:buNone/>
            </a:pPr>
            <a:r>
              <a:rPr lang="tr-TR" altLang="tr-TR" sz="2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her </a:t>
            </a:r>
            <a:r>
              <a:rPr lang="tr-TR" altLang="tr-TR" sz="2200" dirty="0">
                <a:solidFill>
                  <a:srgbClr val="0070C0"/>
                </a:solidFill>
                <a:latin typeface="Comic Sans MS" panose="030F0702030302020204" pitchFamily="66" charset="0"/>
              </a:rPr>
              <a:t>türlü kontrol faaliyeti belirlenir ve uygulanır.</a:t>
            </a:r>
          </a:p>
          <a:p>
            <a:pPr marL="609600" indent="-609600" algn="just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tr-TR" altLang="tr-TR" sz="2000" dirty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tr-TR" altLang="tr-TR" sz="2400" dirty="0" smtClean="0">
                <a:solidFill>
                  <a:srgbClr val="990099"/>
                </a:solidFill>
                <a:latin typeface="Comic Sans MS" panose="030F0702030302020204" pitchFamily="66" charset="0"/>
              </a:rPr>
              <a:t>Kontrol </a:t>
            </a:r>
            <a:r>
              <a:rPr lang="tr-TR" altLang="tr-TR" sz="2400" dirty="0">
                <a:solidFill>
                  <a:srgbClr val="990099"/>
                </a:solidFill>
                <a:latin typeface="Comic Sans MS" panose="030F0702030302020204" pitchFamily="66" charset="0"/>
              </a:rPr>
              <a:t>Faaliyetlerinin çeşitleri</a:t>
            </a:r>
          </a:p>
          <a:p>
            <a:pPr marL="609600" indent="-609600">
              <a:lnSpc>
                <a:spcPct val="80000"/>
              </a:lnSpc>
            </a:pPr>
            <a:r>
              <a:rPr lang="tr-TR" altLang="tr-TR" sz="2000" dirty="0" smtClean="0">
                <a:latin typeface="Comic Sans MS" panose="030F0702030302020204" pitchFamily="66" charset="0"/>
              </a:rPr>
              <a:t>Prosedürlerin belirlenmesi</a:t>
            </a:r>
            <a:endParaRPr lang="en-US" altLang="tr-TR" sz="2000" dirty="0">
              <a:latin typeface="Comic Sans MS" panose="030F0702030302020204" pitchFamily="66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tr-TR" altLang="tr-TR" sz="2000" dirty="0">
                <a:latin typeface="Comic Sans MS" panose="030F0702030302020204" pitchFamily="66" charset="0"/>
              </a:rPr>
              <a:t>Görevlerin ayrılığı</a:t>
            </a:r>
            <a:endParaRPr lang="en-US" altLang="tr-TR" sz="2000" dirty="0">
              <a:latin typeface="Comic Sans MS" panose="030F0702030302020204" pitchFamily="66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tr-TR" altLang="tr-TR" sz="2000" dirty="0">
                <a:latin typeface="Comic Sans MS" panose="030F0702030302020204" pitchFamily="66" charset="0"/>
              </a:rPr>
              <a:t>Hiyerarşik kontroller</a:t>
            </a:r>
          </a:p>
          <a:p>
            <a:pPr marL="609600" indent="-609600">
              <a:lnSpc>
                <a:spcPct val="80000"/>
              </a:lnSpc>
            </a:pPr>
            <a:r>
              <a:rPr lang="tr-TR" altLang="tr-TR" sz="2000" dirty="0" smtClean="0">
                <a:latin typeface="Comic Sans MS" panose="030F0702030302020204" pitchFamily="66" charset="0"/>
              </a:rPr>
              <a:t>Faaliyetlerin Sürekliliği</a:t>
            </a:r>
            <a:endParaRPr lang="en-US" altLang="tr-TR" sz="2000" dirty="0">
              <a:latin typeface="Comic Sans MS" panose="030F0702030302020204" pitchFamily="66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tr-TR" altLang="tr-TR" sz="2000" dirty="0" smtClean="0">
                <a:latin typeface="Comic Sans MS" panose="030F0702030302020204" pitchFamily="66" charset="0"/>
              </a:rPr>
              <a:t>Bilgi </a:t>
            </a:r>
            <a:r>
              <a:rPr lang="tr-TR" altLang="tr-TR" sz="2000" dirty="0">
                <a:latin typeface="Comic Sans MS" panose="030F0702030302020204" pitchFamily="66" charset="0"/>
              </a:rPr>
              <a:t>teknolojileri kontrolleri</a:t>
            </a:r>
          </a:p>
        </p:txBody>
      </p:sp>
    </p:spTree>
    <p:extLst>
      <p:ext uri="{BB962C8B-B14F-4D97-AF65-F5344CB8AC3E}">
        <p14:creationId xmlns:p14="http://schemas.microsoft.com/office/powerpoint/2010/main" val="156598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80920" cy="792088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+mn-ea"/>
                <a:cs typeface="+mn-cs"/>
              </a:rPr>
              <a:t>Bundan Sonra Ne yapacağız?</a:t>
            </a:r>
            <a:endParaRPr lang="tr-TR" sz="3200" b="1" dirty="0">
              <a:solidFill>
                <a:srgbClr val="C00000"/>
              </a:solidFill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988840"/>
            <a:ext cx="7704856" cy="4176464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tr-TR" sz="2600" b="1" i="1" u="sng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İzleme:</a:t>
            </a:r>
            <a:endParaRPr lang="tr-TR" sz="2600" b="1" i="1" u="sng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algn="just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Sürekli izleme faaliyeti (güncelleme ve iyileştirme)</a:t>
            </a:r>
          </a:p>
          <a:p>
            <a:pPr algn="just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2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İç kontrol sisteminin yılda en az bir sefer izleme ve değerlendirmesinin yapılması</a:t>
            </a:r>
          </a:p>
          <a:p>
            <a:pPr lvl="1" algn="just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1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Soru formu</a:t>
            </a:r>
          </a:p>
          <a:p>
            <a:pPr lvl="1" algn="just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1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İKS Değerlendirme Raporu (Üst Yöneticiye sunulur, </a:t>
            </a:r>
            <a:r>
              <a:rPr lang="tr-TR" altLang="tr-TR" sz="1800" smtClean="0">
                <a:solidFill>
                  <a:srgbClr val="0070C0"/>
                </a:solidFill>
                <a:latin typeface="Comic Sans MS" panose="030F0702030302020204" pitchFamily="66" charset="0"/>
              </a:rPr>
              <a:t>Maliye Bakanlığına gönderilir</a:t>
            </a:r>
            <a:r>
              <a:rPr lang="tr-TR" altLang="tr-TR" sz="18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endParaRPr lang="tr-TR" altLang="tr-TR" sz="1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 algn="just">
              <a:lnSpc>
                <a:spcPct val="80000"/>
              </a:lnSpc>
              <a:buClr>
                <a:schemeClr val="tx1"/>
              </a:buClr>
              <a:buNone/>
            </a:pPr>
            <a:endParaRPr lang="tr-TR" altLang="tr-TR" sz="22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137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1628800"/>
            <a:ext cx="7088832" cy="1584176"/>
          </a:xfrm>
        </p:spPr>
        <p:txBody>
          <a:bodyPr>
            <a:normAutofit fontScale="55000" lnSpcReduction="20000"/>
          </a:bodyPr>
          <a:lstStyle/>
          <a:p>
            <a:endParaRPr lang="tr-TR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tr-TR" sz="93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TEŞEKKÜRLER</a:t>
            </a:r>
            <a:endParaRPr lang="tr-TR" sz="93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8578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+mn-ea"/>
                <a:cs typeface="+mn-cs"/>
              </a:rPr>
              <a:t>İç Kontrolü Hatırlayalım</a:t>
            </a:r>
            <a:endParaRPr lang="tr-TR" sz="4000" b="1" dirty="0">
              <a:solidFill>
                <a:srgbClr val="C00000"/>
              </a:solidFill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412777"/>
            <a:ext cx="8928992" cy="4536504"/>
          </a:xfrm>
        </p:spPr>
        <p:txBody>
          <a:bodyPr>
            <a:normAutofit/>
          </a:bodyPr>
          <a:lstStyle/>
          <a:p>
            <a:r>
              <a:rPr lang="tr-TR" sz="2800" b="1" dirty="0">
                <a:latin typeface="Comic Sans MS" panose="030F0702030302020204" pitchFamily="66" charset="0"/>
              </a:rPr>
              <a:t>5018 sayılı Kanunu (</a:t>
            </a:r>
            <a:r>
              <a:rPr lang="tr-TR" sz="2800" b="1" dirty="0" smtClean="0">
                <a:latin typeface="Comic Sans MS" panose="030F0702030302020204" pitchFamily="66" charset="0"/>
              </a:rPr>
              <a:t>5.Kısım,55,56,57.Md</a:t>
            </a:r>
            <a:r>
              <a:rPr lang="tr-TR" sz="2800" b="1" dirty="0">
                <a:latin typeface="Comic Sans MS" panose="030F0702030302020204" pitchFamily="66" charset="0"/>
              </a:rPr>
              <a:t>.) iç kontrol sistemi açıklandı.</a:t>
            </a:r>
          </a:p>
          <a:p>
            <a:r>
              <a:rPr lang="tr-TR" sz="2800" b="1" dirty="0">
                <a:latin typeface="Comic Sans MS" panose="030F0702030302020204" pitchFamily="66" charset="0"/>
              </a:rPr>
              <a:t>26/12/2007 tarihli Resmi Gazetede ‘kamu İç Kontrol Standartları Tebliği yayınlandı.</a:t>
            </a:r>
          </a:p>
          <a:p>
            <a:r>
              <a:rPr lang="tr-TR" sz="2800" b="1" dirty="0">
                <a:latin typeface="Comic Sans MS" panose="030F0702030302020204" pitchFamily="66" charset="0"/>
              </a:rPr>
              <a:t>Maliye Bakanlığı 4/12/2009 tarihli yazısıyla </a:t>
            </a:r>
            <a:r>
              <a:rPr lang="tr-TR" sz="2800" b="1" dirty="0" smtClean="0">
                <a:latin typeface="Comic Sans MS" panose="030F0702030302020204" pitchFamily="66" charset="0"/>
              </a:rPr>
              <a:t>idarelerden mevcut </a:t>
            </a:r>
            <a:r>
              <a:rPr lang="tr-TR" sz="2800" b="1" dirty="0">
                <a:latin typeface="Comic Sans MS" panose="030F0702030302020204" pitchFamily="66" charset="0"/>
              </a:rPr>
              <a:t>iç kontrol </a:t>
            </a:r>
            <a:r>
              <a:rPr lang="tr-TR" sz="2800" b="1" dirty="0" smtClean="0">
                <a:latin typeface="Comic Sans MS" panose="030F0702030302020204" pitchFamily="66" charset="0"/>
              </a:rPr>
              <a:t>sistemlerini </a:t>
            </a:r>
            <a:r>
              <a:rPr lang="tr-TR" sz="2800" b="1" dirty="0">
                <a:latin typeface="Comic Sans MS" panose="030F0702030302020204" pitchFamily="66" charset="0"/>
              </a:rPr>
              <a:t>Kamu İç Kontrol Standartlarına </a:t>
            </a:r>
            <a:r>
              <a:rPr lang="tr-TR" sz="2800" b="1" dirty="0" smtClean="0">
                <a:latin typeface="Comic Sans MS" panose="030F0702030302020204" pitchFamily="66" charset="0"/>
              </a:rPr>
              <a:t>uyumlu </a:t>
            </a:r>
            <a:r>
              <a:rPr lang="tr-TR" sz="2800" b="1" dirty="0">
                <a:latin typeface="Comic Sans MS" panose="030F0702030302020204" pitchFamily="66" charset="0"/>
              </a:rPr>
              <a:t>hale getirmek için eylem planı hazırlamalarını istedi</a:t>
            </a:r>
            <a:r>
              <a:rPr lang="tr-TR" sz="2800" b="1" dirty="0" smtClean="0">
                <a:latin typeface="Comic Sans MS" panose="030F0702030302020204" pitchFamily="66" charset="0"/>
              </a:rPr>
              <a:t>.</a:t>
            </a:r>
          </a:p>
          <a:p>
            <a:endParaRPr lang="tr-TR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4772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404813"/>
            <a:ext cx="7772400" cy="1008062"/>
          </a:xfrm>
        </p:spPr>
        <p:txBody>
          <a:bodyPr>
            <a:normAutofit/>
          </a:bodyPr>
          <a:lstStyle/>
          <a:p>
            <a:r>
              <a:rPr lang="tr-TR" sz="4000" b="1" dirty="0">
                <a:solidFill>
                  <a:srgbClr val="C00000"/>
                </a:solidFill>
                <a:latin typeface="Comic Sans MS" panose="030F0702030302020204" pitchFamily="66" charset="0"/>
              </a:rPr>
              <a:t>İç Kontrolü Hatırlayalım</a:t>
            </a:r>
            <a:endParaRPr lang="tr-TR" altLang="tr-TR" sz="4000" b="1" dirty="0" smtClean="0">
              <a:solidFill>
                <a:srgbClr val="FF0000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12875"/>
            <a:ext cx="8207375" cy="4464397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2400" b="1" dirty="0">
                <a:latin typeface="Comic Sans MS" panose="030F0702030302020204" pitchFamily="66" charset="0"/>
              </a:rPr>
              <a:t>İç kontrol bir </a:t>
            </a:r>
            <a:r>
              <a:rPr lang="tr-TR" altLang="tr-TR" sz="2400" b="1" dirty="0">
                <a:solidFill>
                  <a:srgbClr val="00B0F0"/>
                </a:solidFill>
                <a:latin typeface="Comic Sans MS" panose="030F0702030302020204" pitchFamily="66" charset="0"/>
              </a:rPr>
              <a:t>amaç değil, </a:t>
            </a:r>
            <a:r>
              <a:rPr lang="tr-TR" altLang="tr-TR" sz="24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bir </a:t>
            </a:r>
            <a:r>
              <a:rPr lang="tr-TR" altLang="tr-TR" sz="2400" b="1" dirty="0">
                <a:solidFill>
                  <a:srgbClr val="00B0F0"/>
                </a:solidFill>
                <a:latin typeface="Comic Sans MS" panose="030F0702030302020204" pitchFamily="66" charset="0"/>
              </a:rPr>
              <a:t>yönetim aracıdır.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400" b="1" dirty="0">
                <a:latin typeface="Comic Sans MS" panose="030F0702030302020204" pitchFamily="66" charset="0"/>
              </a:rPr>
              <a:t>İç kontrol, mali iş ve işlemlerle sınırlı değildir.</a:t>
            </a:r>
          </a:p>
          <a:p>
            <a:r>
              <a:rPr lang="tr-TR" altLang="tr-TR" sz="2400" b="1" dirty="0">
                <a:latin typeface="Comic Sans MS" panose="030F0702030302020204" pitchFamily="66" charset="0"/>
              </a:rPr>
              <a:t>İdarenin hedeflerine ulaşmasını sağlamak üzere </a:t>
            </a:r>
            <a:r>
              <a:rPr lang="tr-TR" altLang="tr-TR" sz="2400" b="1" dirty="0">
                <a:solidFill>
                  <a:srgbClr val="00B0F0"/>
                </a:solidFill>
                <a:latin typeface="Comic Sans MS" panose="030F0702030302020204" pitchFamily="66" charset="0"/>
              </a:rPr>
              <a:t>yöneticiler ve tüm personel </a:t>
            </a:r>
            <a:r>
              <a:rPr lang="tr-TR" altLang="tr-TR" sz="2400" b="1" dirty="0">
                <a:latin typeface="Comic Sans MS" panose="030F0702030302020204" pitchFamily="66" charset="0"/>
              </a:rPr>
              <a:t>tarafından gerçekleştirilen bir süreçtir.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400" b="1" dirty="0" smtClean="0">
                <a:latin typeface="Comic Sans MS" panose="030F0702030302020204" pitchFamily="66" charset="0"/>
              </a:rPr>
              <a:t>İç </a:t>
            </a:r>
            <a:r>
              <a:rPr lang="tr-TR" altLang="tr-TR" sz="2400" b="1" dirty="0">
                <a:latin typeface="Comic Sans MS" panose="030F0702030302020204" pitchFamily="66" charset="0"/>
              </a:rPr>
              <a:t>Kontrol belli noktalarda, belli alanlarda ve belli zamanlarda değil; </a:t>
            </a:r>
            <a:r>
              <a:rPr lang="tr-TR" altLang="tr-TR" sz="2400" b="1" dirty="0">
                <a:solidFill>
                  <a:srgbClr val="00B0F0"/>
                </a:solidFill>
                <a:latin typeface="Comic Sans MS" panose="030F0702030302020204" pitchFamily="66" charset="0"/>
              </a:rPr>
              <a:t>tüm faaliyetleri kapsayan devamlılık esasına dayanan bir süreçtir.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400" b="1" dirty="0">
                <a:latin typeface="Comic Sans MS" panose="030F0702030302020204" pitchFamily="66" charset="0"/>
              </a:rPr>
              <a:t>İç Kontrol kişiler tarafından uygulanır. Yönetime tam değil </a:t>
            </a:r>
            <a:r>
              <a:rPr lang="tr-TR" altLang="tr-TR" sz="2400" b="1" dirty="0">
                <a:solidFill>
                  <a:srgbClr val="00B0F0"/>
                </a:solidFill>
                <a:latin typeface="Comic Sans MS" panose="030F0702030302020204" pitchFamily="66" charset="0"/>
              </a:rPr>
              <a:t>makul güvence sağlar.</a:t>
            </a:r>
          </a:p>
          <a:p>
            <a:pPr algn="just" eaLnBrk="1" hangingPunct="1">
              <a:lnSpc>
                <a:spcPct val="90000"/>
              </a:lnSpc>
            </a:pPr>
            <a:endParaRPr lang="tr-TR" altLang="tr-TR" sz="2400" dirty="0" smtClean="0">
              <a:solidFill>
                <a:schemeClr val="accent2"/>
              </a:solidFill>
            </a:endParaRPr>
          </a:p>
        </p:txBody>
      </p:sp>
      <p:sp>
        <p:nvSpPr>
          <p:cNvPr id="11268" name="7 Veri Yer Tutucusu"/>
          <p:cNvSpPr txBox="1">
            <a:spLocks noGrp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tr-TR" altLang="tr-TR" sz="1400">
              <a:solidFill>
                <a:schemeClr val="tx1"/>
              </a:solidFill>
            </a:endParaRPr>
          </a:p>
        </p:txBody>
      </p:sp>
      <p:sp>
        <p:nvSpPr>
          <p:cNvPr id="11269" name="8 Slayt Numarası Yer Tutucusu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fld id="{F4F2AADC-1FB3-472F-B176-0CF9B978819C}" type="slidenum">
              <a:rPr lang="tr-TR" altLang="tr-TR" sz="1400">
                <a:solidFill>
                  <a:schemeClr val="tx1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3</a:t>
            </a:fld>
            <a:endParaRPr lang="tr-TR" altLang="tr-TR" sz="1400">
              <a:solidFill>
                <a:schemeClr val="tx1"/>
              </a:solidFill>
            </a:endParaRPr>
          </a:p>
        </p:txBody>
      </p:sp>
      <p:sp>
        <p:nvSpPr>
          <p:cNvPr id="11270" name="9 Altbilgi Yer Tutucusu"/>
          <p:cNvSpPr txBox="1">
            <a:spLocks noGrp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tr-TR" altLang="tr-TR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14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1781271787"/>
              </p:ext>
            </p:extLst>
          </p:nvPr>
        </p:nvGraphicFramePr>
        <p:xfrm>
          <a:off x="250825" y="260350"/>
          <a:ext cx="8893175" cy="2663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250825" y="3141663"/>
            <a:ext cx="1584325" cy="438150"/>
          </a:xfrm>
          <a:prstGeom prst="rect">
            <a:avLst/>
          </a:prstGeom>
          <a:solidFill>
            <a:srgbClr val="E7F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Etik Değerler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Dürüstlük</a:t>
            </a: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2124075" y="3141663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Planlama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Programlama</a:t>
            </a: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3851275" y="3128963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 Stratejileri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ve Yönetimleri</a:t>
            </a: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5724525" y="3141663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Bilgi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İletişim</a:t>
            </a: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7559675" y="3141663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İç Kontrolün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250825" y="3630613"/>
            <a:ext cx="1584325" cy="611187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Misyon Organizasyon Yapısı ve Görevler</a:t>
            </a: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3851275" y="4292600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Hiyerarşik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Kontroller</a:t>
            </a:r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2124075" y="3630613"/>
            <a:ext cx="1584325" cy="611187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Risklerin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3851275" y="3630613"/>
            <a:ext cx="1728788" cy="611187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Prosedürlerin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5724525" y="3716338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Raporlama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endParaRPr lang="tr-TR" altLang="tr-TR" sz="1200" b="1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7559675" y="3716338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İç Denetim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endParaRPr lang="tr-TR" altLang="tr-TR" sz="120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5724525" y="4754563"/>
            <a:ext cx="1727200" cy="611187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Hata, Usulsüzlük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Yolsuzlukların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Bildirilmesi</a:t>
            </a:r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5724525" y="4264025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Kayıt ve Dosyalama Sistemi</a:t>
            </a:r>
          </a:p>
        </p:txBody>
      </p: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3851275" y="6021388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Bilgi Sistemleri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Kontrolleri</a:t>
            </a:r>
          </a:p>
        </p:txBody>
      </p:sp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3851275" y="5530850"/>
            <a:ext cx="1728788" cy="265113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Faaliyetlerin Sürekliliği</a:t>
            </a:r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3851275" y="4868863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Görevler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Ayrılığı</a:t>
            </a:r>
          </a:p>
        </p:txBody>
      </p:sp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250825" y="4292600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Personelin Yeterliliği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ve Performansı</a:t>
            </a:r>
          </a:p>
        </p:txBody>
      </p:sp>
      <p:sp>
        <p:nvSpPr>
          <p:cNvPr id="2080" name="Rectangle 32"/>
          <p:cNvSpPr>
            <a:spLocks noChangeArrowheads="1"/>
          </p:cNvSpPr>
          <p:nvPr/>
        </p:nvSpPr>
        <p:spPr bwMode="auto">
          <a:xfrm>
            <a:off x="250825" y="4868863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Yetki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Devri</a:t>
            </a:r>
          </a:p>
        </p:txBody>
      </p:sp>
      <p:sp>
        <p:nvSpPr>
          <p:cNvPr id="2081" name="Rectangle 15"/>
          <p:cNvSpPr>
            <a:spLocks noChangeArrowheads="1"/>
          </p:cNvSpPr>
          <p:nvPr/>
        </p:nvSpPr>
        <p:spPr bwMode="auto">
          <a:xfrm>
            <a:off x="250825" y="3155950"/>
            <a:ext cx="1584325" cy="438150"/>
          </a:xfrm>
          <a:prstGeom prst="rect">
            <a:avLst/>
          </a:prstGeom>
          <a:solidFill>
            <a:srgbClr val="E7F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Etik Değerler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Dürüstlük</a:t>
            </a:r>
          </a:p>
        </p:txBody>
      </p:sp>
      <p:sp>
        <p:nvSpPr>
          <p:cNvPr id="2082" name="Rectangle 20"/>
          <p:cNvSpPr>
            <a:spLocks noChangeArrowheads="1"/>
          </p:cNvSpPr>
          <p:nvPr/>
        </p:nvSpPr>
        <p:spPr bwMode="auto">
          <a:xfrm>
            <a:off x="250825" y="3644900"/>
            <a:ext cx="1584325" cy="611188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Misyon Organizasyon Yapısı ve Görevler</a:t>
            </a:r>
          </a:p>
        </p:txBody>
      </p:sp>
      <p:sp>
        <p:nvSpPr>
          <p:cNvPr id="2083" name="Rectangle 31"/>
          <p:cNvSpPr>
            <a:spLocks noChangeArrowheads="1"/>
          </p:cNvSpPr>
          <p:nvPr/>
        </p:nvSpPr>
        <p:spPr bwMode="auto">
          <a:xfrm>
            <a:off x="250825" y="4292600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Personelin Yeterliliği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ve Performansı</a:t>
            </a:r>
          </a:p>
        </p:txBody>
      </p:sp>
      <p:sp>
        <p:nvSpPr>
          <p:cNvPr id="2084" name="Rectangle 15"/>
          <p:cNvSpPr>
            <a:spLocks noChangeArrowheads="1"/>
          </p:cNvSpPr>
          <p:nvPr/>
        </p:nvSpPr>
        <p:spPr bwMode="auto">
          <a:xfrm>
            <a:off x="250825" y="3155950"/>
            <a:ext cx="1584325" cy="438150"/>
          </a:xfrm>
          <a:prstGeom prst="rect">
            <a:avLst/>
          </a:prstGeom>
          <a:solidFill>
            <a:srgbClr val="E7F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Etik Değerler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Dürüstlük</a:t>
            </a:r>
          </a:p>
        </p:txBody>
      </p:sp>
      <p:sp>
        <p:nvSpPr>
          <p:cNvPr id="2085" name="Rectangle 20"/>
          <p:cNvSpPr>
            <a:spLocks noChangeArrowheads="1"/>
          </p:cNvSpPr>
          <p:nvPr/>
        </p:nvSpPr>
        <p:spPr bwMode="auto">
          <a:xfrm>
            <a:off x="250825" y="3644900"/>
            <a:ext cx="1584325" cy="611188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Misyon Organizasyon Yapısı ve Görevler</a:t>
            </a:r>
          </a:p>
        </p:txBody>
      </p:sp>
      <p:sp>
        <p:nvSpPr>
          <p:cNvPr id="2086" name="Rectangle 32"/>
          <p:cNvSpPr>
            <a:spLocks noChangeArrowheads="1"/>
          </p:cNvSpPr>
          <p:nvPr/>
        </p:nvSpPr>
        <p:spPr bwMode="auto">
          <a:xfrm>
            <a:off x="250825" y="4868863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Yetki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Devri</a:t>
            </a:r>
          </a:p>
        </p:txBody>
      </p:sp>
      <p:sp>
        <p:nvSpPr>
          <p:cNvPr id="2087" name="Rectangle 31"/>
          <p:cNvSpPr>
            <a:spLocks noChangeArrowheads="1"/>
          </p:cNvSpPr>
          <p:nvPr/>
        </p:nvSpPr>
        <p:spPr bwMode="auto">
          <a:xfrm>
            <a:off x="250825" y="4292600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Personelin Yeterliliği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ve Performansı</a:t>
            </a:r>
          </a:p>
        </p:txBody>
      </p:sp>
      <p:sp>
        <p:nvSpPr>
          <p:cNvPr id="2088" name="Rectangle 15"/>
          <p:cNvSpPr>
            <a:spLocks noChangeArrowheads="1"/>
          </p:cNvSpPr>
          <p:nvPr/>
        </p:nvSpPr>
        <p:spPr bwMode="auto">
          <a:xfrm>
            <a:off x="250825" y="3155950"/>
            <a:ext cx="1584325" cy="438150"/>
          </a:xfrm>
          <a:prstGeom prst="rect">
            <a:avLst/>
          </a:prstGeom>
          <a:solidFill>
            <a:srgbClr val="E7F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Etik Değerler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Dürüstlük</a:t>
            </a:r>
          </a:p>
        </p:txBody>
      </p:sp>
      <p:sp>
        <p:nvSpPr>
          <p:cNvPr id="2089" name="Rectangle 20"/>
          <p:cNvSpPr>
            <a:spLocks noChangeArrowheads="1"/>
          </p:cNvSpPr>
          <p:nvPr/>
        </p:nvSpPr>
        <p:spPr bwMode="auto">
          <a:xfrm>
            <a:off x="250825" y="3644900"/>
            <a:ext cx="1584325" cy="611188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Misyon Organizasyon Yapısı ve Görevler</a:t>
            </a:r>
          </a:p>
        </p:txBody>
      </p:sp>
      <p:sp>
        <p:nvSpPr>
          <p:cNvPr id="2090" name="Rectangle 16"/>
          <p:cNvSpPr>
            <a:spLocks noChangeArrowheads="1"/>
          </p:cNvSpPr>
          <p:nvPr/>
        </p:nvSpPr>
        <p:spPr bwMode="auto">
          <a:xfrm>
            <a:off x="2124075" y="3141663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Planlama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Programlama</a:t>
            </a:r>
          </a:p>
        </p:txBody>
      </p:sp>
      <p:sp>
        <p:nvSpPr>
          <p:cNvPr id="2091" name="Rectangle 32"/>
          <p:cNvSpPr>
            <a:spLocks noChangeArrowheads="1"/>
          </p:cNvSpPr>
          <p:nvPr/>
        </p:nvSpPr>
        <p:spPr bwMode="auto">
          <a:xfrm>
            <a:off x="250825" y="4868863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Yetki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Devri</a:t>
            </a:r>
          </a:p>
        </p:txBody>
      </p:sp>
      <p:sp>
        <p:nvSpPr>
          <p:cNvPr id="2092" name="Rectangle 31"/>
          <p:cNvSpPr>
            <a:spLocks noChangeArrowheads="1"/>
          </p:cNvSpPr>
          <p:nvPr/>
        </p:nvSpPr>
        <p:spPr bwMode="auto">
          <a:xfrm>
            <a:off x="250825" y="4292600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Personelin Yeterliliği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ve Performansı</a:t>
            </a:r>
          </a:p>
        </p:txBody>
      </p:sp>
      <p:sp>
        <p:nvSpPr>
          <p:cNvPr id="2093" name="Rectangle 15"/>
          <p:cNvSpPr>
            <a:spLocks noChangeArrowheads="1"/>
          </p:cNvSpPr>
          <p:nvPr/>
        </p:nvSpPr>
        <p:spPr bwMode="auto">
          <a:xfrm>
            <a:off x="250825" y="3155950"/>
            <a:ext cx="1584325" cy="438150"/>
          </a:xfrm>
          <a:prstGeom prst="rect">
            <a:avLst/>
          </a:prstGeom>
          <a:solidFill>
            <a:srgbClr val="E7F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Etik Değerler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Dürüstlük</a:t>
            </a:r>
          </a:p>
        </p:txBody>
      </p:sp>
      <p:sp>
        <p:nvSpPr>
          <p:cNvPr id="2094" name="Rectangle 20"/>
          <p:cNvSpPr>
            <a:spLocks noChangeArrowheads="1"/>
          </p:cNvSpPr>
          <p:nvPr/>
        </p:nvSpPr>
        <p:spPr bwMode="auto">
          <a:xfrm>
            <a:off x="250825" y="3644900"/>
            <a:ext cx="1584325" cy="611188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Misyon Organizasyon Yapısı ve Görevler</a:t>
            </a:r>
          </a:p>
        </p:txBody>
      </p:sp>
      <p:sp>
        <p:nvSpPr>
          <p:cNvPr id="2095" name="Rectangle 22"/>
          <p:cNvSpPr>
            <a:spLocks noChangeArrowheads="1"/>
          </p:cNvSpPr>
          <p:nvPr/>
        </p:nvSpPr>
        <p:spPr bwMode="auto">
          <a:xfrm>
            <a:off x="2124075" y="3644900"/>
            <a:ext cx="1584325" cy="611188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Risklerin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096" name="Rectangle 16"/>
          <p:cNvSpPr>
            <a:spLocks noChangeArrowheads="1"/>
          </p:cNvSpPr>
          <p:nvPr/>
        </p:nvSpPr>
        <p:spPr bwMode="auto">
          <a:xfrm>
            <a:off x="2124075" y="3155950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Planlama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Programlama</a:t>
            </a:r>
          </a:p>
        </p:txBody>
      </p:sp>
      <p:sp>
        <p:nvSpPr>
          <p:cNvPr id="2097" name="Rectangle 32"/>
          <p:cNvSpPr>
            <a:spLocks noChangeArrowheads="1"/>
          </p:cNvSpPr>
          <p:nvPr/>
        </p:nvSpPr>
        <p:spPr bwMode="auto">
          <a:xfrm>
            <a:off x="250825" y="4868863"/>
            <a:ext cx="1584325" cy="43815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Yetki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Devri</a:t>
            </a:r>
          </a:p>
        </p:txBody>
      </p:sp>
      <p:sp>
        <p:nvSpPr>
          <p:cNvPr id="2098" name="Rectangle 31"/>
          <p:cNvSpPr>
            <a:spLocks noChangeArrowheads="1"/>
          </p:cNvSpPr>
          <p:nvPr/>
        </p:nvSpPr>
        <p:spPr bwMode="auto">
          <a:xfrm>
            <a:off x="250825" y="4306888"/>
            <a:ext cx="1584325" cy="43815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Personelin Yeterliliği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ve Performansı</a:t>
            </a:r>
          </a:p>
        </p:txBody>
      </p:sp>
      <p:sp>
        <p:nvSpPr>
          <p:cNvPr id="2099" name="Rectangle 15"/>
          <p:cNvSpPr>
            <a:spLocks noChangeArrowheads="1"/>
          </p:cNvSpPr>
          <p:nvPr/>
        </p:nvSpPr>
        <p:spPr bwMode="auto">
          <a:xfrm>
            <a:off x="250825" y="3170238"/>
            <a:ext cx="1584325" cy="43815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Etik Değerler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Dürüstlük</a:t>
            </a:r>
          </a:p>
        </p:txBody>
      </p:sp>
      <p:sp>
        <p:nvSpPr>
          <p:cNvPr id="2100" name="Rectangle 20"/>
          <p:cNvSpPr>
            <a:spLocks noChangeArrowheads="1"/>
          </p:cNvSpPr>
          <p:nvPr/>
        </p:nvSpPr>
        <p:spPr bwMode="auto">
          <a:xfrm>
            <a:off x="250825" y="3659188"/>
            <a:ext cx="1584325" cy="611187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Misyon Organizasyon Yapısı ve Görevler</a:t>
            </a:r>
          </a:p>
        </p:txBody>
      </p:sp>
      <p:sp>
        <p:nvSpPr>
          <p:cNvPr id="2101" name="Rectangle 22"/>
          <p:cNvSpPr>
            <a:spLocks noChangeArrowheads="1"/>
          </p:cNvSpPr>
          <p:nvPr/>
        </p:nvSpPr>
        <p:spPr bwMode="auto">
          <a:xfrm>
            <a:off x="2124075" y="3644900"/>
            <a:ext cx="1584325" cy="611188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Risklerin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02" name="Rectangle 16"/>
          <p:cNvSpPr>
            <a:spLocks noChangeArrowheads="1"/>
          </p:cNvSpPr>
          <p:nvPr/>
        </p:nvSpPr>
        <p:spPr bwMode="auto">
          <a:xfrm>
            <a:off x="2124075" y="3155950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Planlama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Programlama</a:t>
            </a:r>
          </a:p>
        </p:txBody>
      </p:sp>
      <p:sp>
        <p:nvSpPr>
          <p:cNvPr id="2103" name="Rectangle 17"/>
          <p:cNvSpPr>
            <a:spLocks noChangeArrowheads="1"/>
          </p:cNvSpPr>
          <p:nvPr/>
        </p:nvSpPr>
        <p:spPr bwMode="auto">
          <a:xfrm>
            <a:off x="3851275" y="3141663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 Stratejileri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ve Yönetimleri</a:t>
            </a:r>
          </a:p>
        </p:txBody>
      </p:sp>
      <p:sp>
        <p:nvSpPr>
          <p:cNvPr id="2104" name="Rectangle 22"/>
          <p:cNvSpPr>
            <a:spLocks noChangeArrowheads="1"/>
          </p:cNvSpPr>
          <p:nvPr/>
        </p:nvSpPr>
        <p:spPr bwMode="auto">
          <a:xfrm>
            <a:off x="2124075" y="3657600"/>
            <a:ext cx="1584325" cy="611188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Risklerin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05" name="Rectangle 16"/>
          <p:cNvSpPr>
            <a:spLocks noChangeArrowheads="1"/>
          </p:cNvSpPr>
          <p:nvPr/>
        </p:nvSpPr>
        <p:spPr bwMode="auto">
          <a:xfrm>
            <a:off x="2124075" y="3168650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Planlama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Programlama</a:t>
            </a:r>
          </a:p>
        </p:txBody>
      </p:sp>
      <p:sp>
        <p:nvSpPr>
          <p:cNvPr id="2106" name="Rectangle 23"/>
          <p:cNvSpPr>
            <a:spLocks noChangeArrowheads="1"/>
          </p:cNvSpPr>
          <p:nvPr/>
        </p:nvSpPr>
        <p:spPr bwMode="auto">
          <a:xfrm>
            <a:off x="3851275" y="3644900"/>
            <a:ext cx="1728788" cy="611188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Prosedürlerin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07" name="Rectangle 17"/>
          <p:cNvSpPr>
            <a:spLocks noChangeArrowheads="1"/>
          </p:cNvSpPr>
          <p:nvPr/>
        </p:nvSpPr>
        <p:spPr bwMode="auto">
          <a:xfrm>
            <a:off x="3851275" y="3155950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 Stratejileri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ve Yönetimleri</a:t>
            </a:r>
          </a:p>
        </p:txBody>
      </p:sp>
      <p:sp>
        <p:nvSpPr>
          <p:cNvPr id="2108" name="Rectangle 22"/>
          <p:cNvSpPr>
            <a:spLocks noChangeArrowheads="1"/>
          </p:cNvSpPr>
          <p:nvPr/>
        </p:nvSpPr>
        <p:spPr bwMode="auto">
          <a:xfrm>
            <a:off x="2124075" y="3671888"/>
            <a:ext cx="1584325" cy="611187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Risklerin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09" name="Rectangle 16"/>
          <p:cNvSpPr>
            <a:spLocks noChangeArrowheads="1"/>
          </p:cNvSpPr>
          <p:nvPr/>
        </p:nvSpPr>
        <p:spPr bwMode="auto">
          <a:xfrm>
            <a:off x="2124075" y="3182938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Planlama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Programlama</a:t>
            </a:r>
          </a:p>
        </p:txBody>
      </p:sp>
      <p:sp>
        <p:nvSpPr>
          <p:cNvPr id="2110" name="Rectangle 21"/>
          <p:cNvSpPr>
            <a:spLocks noChangeArrowheads="1"/>
          </p:cNvSpPr>
          <p:nvPr/>
        </p:nvSpPr>
        <p:spPr bwMode="auto">
          <a:xfrm>
            <a:off x="3851275" y="4292600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Hiyerarşik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Kontroller</a:t>
            </a:r>
          </a:p>
        </p:txBody>
      </p:sp>
      <p:sp>
        <p:nvSpPr>
          <p:cNvPr id="2111" name="Rectangle 23"/>
          <p:cNvSpPr>
            <a:spLocks noChangeArrowheads="1"/>
          </p:cNvSpPr>
          <p:nvPr/>
        </p:nvSpPr>
        <p:spPr bwMode="auto">
          <a:xfrm>
            <a:off x="3851275" y="3644900"/>
            <a:ext cx="1728788" cy="611188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Prosedürlerin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12" name="Rectangle 17"/>
          <p:cNvSpPr>
            <a:spLocks noChangeArrowheads="1"/>
          </p:cNvSpPr>
          <p:nvPr/>
        </p:nvSpPr>
        <p:spPr bwMode="auto">
          <a:xfrm>
            <a:off x="3851275" y="3155950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 Stratejileri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ve Yönetimleri</a:t>
            </a:r>
          </a:p>
        </p:txBody>
      </p:sp>
      <p:sp>
        <p:nvSpPr>
          <p:cNvPr id="2113" name="Rectangle 22"/>
          <p:cNvSpPr>
            <a:spLocks noChangeArrowheads="1"/>
          </p:cNvSpPr>
          <p:nvPr/>
        </p:nvSpPr>
        <p:spPr bwMode="auto">
          <a:xfrm>
            <a:off x="2124075" y="3671888"/>
            <a:ext cx="1584325" cy="611187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Risklerin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14" name="Rectangle 16"/>
          <p:cNvSpPr>
            <a:spLocks noChangeArrowheads="1"/>
          </p:cNvSpPr>
          <p:nvPr/>
        </p:nvSpPr>
        <p:spPr bwMode="auto">
          <a:xfrm>
            <a:off x="2124075" y="3182938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Planlama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Programlama</a:t>
            </a:r>
          </a:p>
        </p:txBody>
      </p:sp>
      <p:sp>
        <p:nvSpPr>
          <p:cNvPr id="2115" name="Rectangle 30"/>
          <p:cNvSpPr>
            <a:spLocks noChangeArrowheads="1"/>
          </p:cNvSpPr>
          <p:nvPr/>
        </p:nvSpPr>
        <p:spPr bwMode="auto">
          <a:xfrm>
            <a:off x="3851275" y="4868863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Görevler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Ayrılığı</a:t>
            </a:r>
          </a:p>
        </p:txBody>
      </p:sp>
      <p:sp>
        <p:nvSpPr>
          <p:cNvPr id="2116" name="Rectangle 21"/>
          <p:cNvSpPr>
            <a:spLocks noChangeArrowheads="1"/>
          </p:cNvSpPr>
          <p:nvPr/>
        </p:nvSpPr>
        <p:spPr bwMode="auto">
          <a:xfrm>
            <a:off x="3851275" y="4292600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Hiyerarşik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Kontroller</a:t>
            </a:r>
          </a:p>
        </p:txBody>
      </p:sp>
      <p:sp>
        <p:nvSpPr>
          <p:cNvPr id="2117" name="Rectangle 23"/>
          <p:cNvSpPr>
            <a:spLocks noChangeArrowheads="1"/>
          </p:cNvSpPr>
          <p:nvPr/>
        </p:nvSpPr>
        <p:spPr bwMode="auto">
          <a:xfrm>
            <a:off x="3851275" y="3644900"/>
            <a:ext cx="1728788" cy="611188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Prosedürlerin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18" name="Rectangle 17"/>
          <p:cNvSpPr>
            <a:spLocks noChangeArrowheads="1"/>
          </p:cNvSpPr>
          <p:nvPr/>
        </p:nvSpPr>
        <p:spPr bwMode="auto">
          <a:xfrm>
            <a:off x="3851275" y="3155950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 Stratejileri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ve Yönetimleri</a:t>
            </a:r>
          </a:p>
        </p:txBody>
      </p:sp>
      <p:sp>
        <p:nvSpPr>
          <p:cNvPr id="2119" name="Rectangle 22"/>
          <p:cNvSpPr>
            <a:spLocks noChangeArrowheads="1"/>
          </p:cNvSpPr>
          <p:nvPr/>
        </p:nvSpPr>
        <p:spPr bwMode="auto">
          <a:xfrm>
            <a:off x="2124075" y="3671888"/>
            <a:ext cx="1584325" cy="611187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Risklerin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20" name="Rectangle 16"/>
          <p:cNvSpPr>
            <a:spLocks noChangeArrowheads="1"/>
          </p:cNvSpPr>
          <p:nvPr/>
        </p:nvSpPr>
        <p:spPr bwMode="auto">
          <a:xfrm>
            <a:off x="2124075" y="3182938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Planlama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Programlama</a:t>
            </a:r>
          </a:p>
        </p:txBody>
      </p:sp>
      <p:sp>
        <p:nvSpPr>
          <p:cNvPr id="2121" name="Rectangle 29"/>
          <p:cNvSpPr>
            <a:spLocks noChangeArrowheads="1"/>
          </p:cNvSpPr>
          <p:nvPr/>
        </p:nvSpPr>
        <p:spPr bwMode="auto">
          <a:xfrm>
            <a:off x="3851275" y="5516563"/>
            <a:ext cx="1728788" cy="265112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Faaliyetlerin Sürekliliği</a:t>
            </a:r>
          </a:p>
        </p:txBody>
      </p:sp>
      <p:sp>
        <p:nvSpPr>
          <p:cNvPr id="2122" name="Rectangle 30"/>
          <p:cNvSpPr>
            <a:spLocks noChangeArrowheads="1"/>
          </p:cNvSpPr>
          <p:nvPr/>
        </p:nvSpPr>
        <p:spPr bwMode="auto">
          <a:xfrm>
            <a:off x="3851275" y="4854575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Görevler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Ayrılığı</a:t>
            </a:r>
          </a:p>
        </p:txBody>
      </p:sp>
      <p:sp>
        <p:nvSpPr>
          <p:cNvPr id="2123" name="Rectangle 21"/>
          <p:cNvSpPr>
            <a:spLocks noChangeArrowheads="1"/>
          </p:cNvSpPr>
          <p:nvPr/>
        </p:nvSpPr>
        <p:spPr bwMode="auto">
          <a:xfrm>
            <a:off x="3851275" y="4278313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Hiyerarşik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Kontroller</a:t>
            </a:r>
          </a:p>
        </p:txBody>
      </p:sp>
      <p:sp>
        <p:nvSpPr>
          <p:cNvPr id="2124" name="Rectangle 23"/>
          <p:cNvSpPr>
            <a:spLocks noChangeArrowheads="1"/>
          </p:cNvSpPr>
          <p:nvPr/>
        </p:nvSpPr>
        <p:spPr bwMode="auto">
          <a:xfrm>
            <a:off x="3851275" y="3630613"/>
            <a:ext cx="1728788" cy="611187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Prosedürlerin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25" name="Rectangle 17"/>
          <p:cNvSpPr>
            <a:spLocks noChangeArrowheads="1"/>
          </p:cNvSpPr>
          <p:nvPr/>
        </p:nvSpPr>
        <p:spPr bwMode="auto">
          <a:xfrm>
            <a:off x="3851275" y="3141663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 Stratejileri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ve Yönetimleri</a:t>
            </a:r>
          </a:p>
        </p:txBody>
      </p:sp>
      <p:sp>
        <p:nvSpPr>
          <p:cNvPr id="2126" name="Rectangle 22"/>
          <p:cNvSpPr>
            <a:spLocks noChangeArrowheads="1"/>
          </p:cNvSpPr>
          <p:nvPr/>
        </p:nvSpPr>
        <p:spPr bwMode="auto">
          <a:xfrm>
            <a:off x="2124075" y="3657600"/>
            <a:ext cx="1584325" cy="611188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Risklerin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27" name="Rectangle 16"/>
          <p:cNvSpPr>
            <a:spLocks noChangeArrowheads="1"/>
          </p:cNvSpPr>
          <p:nvPr/>
        </p:nvSpPr>
        <p:spPr bwMode="auto">
          <a:xfrm>
            <a:off x="2124075" y="3168650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Planlama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Programlama</a:t>
            </a:r>
          </a:p>
        </p:txBody>
      </p:sp>
      <p:sp>
        <p:nvSpPr>
          <p:cNvPr id="2128" name="Rectangle 28"/>
          <p:cNvSpPr>
            <a:spLocks noChangeArrowheads="1"/>
          </p:cNvSpPr>
          <p:nvPr/>
        </p:nvSpPr>
        <p:spPr bwMode="auto">
          <a:xfrm>
            <a:off x="3851275" y="6021388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Bilgi Sistemleri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Kontrolleri</a:t>
            </a:r>
          </a:p>
        </p:txBody>
      </p:sp>
      <p:sp>
        <p:nvSpPr>
          <p:cNvPr id="2129" name="Rectangle 29"/>
          <p:cNvSpPr>
            <a:spLocks noChangeArrowheads="1"/>
          </p:cNvSpPr>
          <p:nvPr/>
        </p:nvSpPr>
        <p:spPr bwMode="auto">
          <a:xfrm>
            <a:off x="3851275" y="5516563"/>
            <a:ext cx="1728788" cy="265112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Faaliyetlerin Sürekliliği</a:t>
            </a:r>
          </a:p>
        </p:txBody>
      </p:sp>
      <p:sp>
        <p:nvSpPr>
          <p:cNvPr id="2130" name="Rectangle 30"/>
          <p:cNvSpPr>
            <a:spLocks noChangeArrowheads="1"/>
          </p:cNvSpPr>
          <p:nvPr/>
        </p:nvSpPr>
        <p:spPr bwMode="auto">
          <a:xfrm>
            <a:off x="3851275" y="4854575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Görevler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Ayrılığı</a:t>
            </a:r>
          </a:p>
        </p:txBody>
      </p:sp>
      <p:sp>
        <p:nvSpPr>
          <p:cNvPr id="2131" name="Rectangle 21"/>
          <p:cNvSpPr>
            <a:spLocks noChangeArrowheads="1"/>
          </p:cNvSpPr>
          <p:nvPr/>
        </p:nvSpPr>
        <p:spPr bwMode="auto">
          <a:xfrm>
            <a:off x="3851275" y="4278313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Hiyerarşik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Kontroller</a:t>
            </a:r>
          </a:p>
        </p:txBody>
      </p:sp>
      <p:sp>
        <p:nvSpPr>
          <p:cNvPr id="2132" name="Rectangle 23"/>
          <p:cNvSpPr>
            <a:spLocks noChangeArrowheads="1"/>
          </p:cNvSpPr>
          <p:nvPr/>
        </p:nvSpPr>
        <p:spPr bwMode="auto">
          <a:xfrm>
            <a:off x="3851275" y="3630613"/>
            <a:ext cx="1728788" cy="611187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Prosedürlerin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33" name="Rectangle 17"/>
          <p:cNvSpPr>
            <a:spLocks noChangeArrowheads="1"/>
          </p:cNvSpPr>
          <p:nvPr/>
        </p:nvSpPr>
        <p:spPr bwMode="auto">
          <a:xfrm>
            <a:off x="3851275" y="3141663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 Stratejileri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ve Yönetimleri</a:t>
            </a:r>
          </a:p>
        </p:txBody>
      </p:sp>
      <p:sp>
        <p:nvSpPr>
          <p:cNvPr id="2134" name="Rectangle 22"/>
          <p:cNvSpPr>
            <a:spLocks noChangeArrowheads="1"/>
          </p:cNvSpPr>
          <p:nvPr/>
        </p:nvSpPr>
        <p:spPr bwMode="auto">
          <a:xfrm>
            <a:off x="2124075" y="3657600"/>
            <a:ext cx="1584325" cy="611188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Risklerin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35" name="Rectangle 16"/>
          <p:cNvSpPr>
            <a:spLocks noChangeArrowheads="1"/>
          </p:cNvSpPr>
          <p:nvPr/>
        </p:nvSpPr>
        <p:spPr bwMode="auto">
          <a:xfrm>
            <a:off x="2124075" y="3168650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Planlama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Programlama</a:t>
            </a:r>
          </a:p>
        </p:txBody>
      </p:sp>
      <p:sp>
        <p:nvSpPr>
          <p:cNvPr id="2136" name="Rectangle 26"/>
          <p:cNvSpPr>
            <a:spLocks noChangeArrowheads="1"/>
          </p:cNvSpPr>
          <p:nvPr/>
        </p:nvSpPr>
        <p:spPr bwMode="auto">
          <a:xfrm>
            <a:off x="5724525" y="4724400"/>
            <a:ext cx="1727200" cy="611188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Hata, Usulsüzlük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Yolsuzlukların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Bildirilmesi</a:t>
            </a:r>
          </a:p>
        </p:txBody>
      </p:sp>
      <p:sp>
        <p:nvSpPr>
          <p:cNvPr id="2137" name="Rectangle 28"/>
          <p:cNvSpPr>
            <a:spLocks noChangeArrowheads="1"/>
          </p:cNvSpPr>
          <p:nvPr/>
        </p:nvSpPr>
        <p:spPr bwMode="auto">
          <a:xfrm>
            <a:off x="3851275" y="5991225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Bilgi Sistemleri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Kontrolleri</a:t>
            </a:r>
          </a:p>
        </p:txBody>
      </p:sp>
      <p:sp>
        <p:nvSpPr>
          <p:cNvPr id="2138" name="Rectangle 29"/>
          <p:cNvSpPr>
            <a:spLocks noChangeArrowheads="1"/>
          </p:cNvSpPr>
          <p:nvPr/>
        </p:nvSpPr>
        <p:spPr bwMode="auto">
          <a:xfrm>
            <a:off x="3851275" y="5486400"/>
            <a:ext cx="1728788" cy="265113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Faaliyetlerin Sürekliliği</a:t>
            </a:r>
          </a:p>
        </p:txBody>
      </p:sp>
      <p:sp>
        <p:nvSpPr>
          <p:cNvPr id="2139" name="Rectangle 30"/>
          <p:cNvSpPr>
            <a:spLocks noChangeArrowheads="1"/>
          </p:cNvSpPr>
          <p:nvPr/>
        </p:nvSpPr>
        <p:spPr bwMode="auto">
          <a:xfrm>
            <a:off x="3851275" y="4824413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Görevler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Ayrılığı</a:t>
            </a:r>
          </a:p>
        </p:txBody>
      </p:sp>
      <p:sp>
        <p:nvSpPr>
          <p:cNvPr id="2140" name="Rectangle 21"/>
          <p:cNvSpPr>
            <a:spLocks noChangeArrowheads="1"/>
          </p:cNvSpPr>
          <p:nvPr/>
        </p:nvSpPr>
        <p:spPr bwMode="auto">
          <a:xfrm>
            <a:off x="3851275" y="4248150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Hiyerarşik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Kontroller</a:t>
            </a:r>
          </a:p>
        </p:txBody>
      </p:sp>
      <p:sp>
        <p:nvSpPr>
          <p:cNvPr id="2141" name="Rectangle 23"/>
          <p:cNvSpPr>
            <a:spLocks noChangeArrowheads="1"/>
          </p:cNvSpPr>
          <p:nvPr/>
        </p:nvSpPr>
        <p:spPr bwMode="auto">
          <a:xfrm>
            <a:off x="3851275" y="3600450"/>
            <a:ext cx="1728788" cy="611188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Prosedürlerin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42" name="Rectangle 17"/>
          <p:cNvSpPr>
            <a:spLocks noChangeArrowheads="1"/>
          </p:cNvSpPr>
          <p:nvPr/>
        </p:nvSpPr>
        <p:spPr bwMode="auto">
          <a:xfrm>
            <a:off x="3851275" y="3111500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 Stratejileri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ve Yönetimleri</a:t>
            </a:r>
          </a:p>
        </p:txBody>
      </p:sp>
      <p:sp>
        <p:nvSpPr>
          <p:cNvPr id="2143" name="Rectangle 22"/>
          <p:cNvSpPr>
            <a:spLocks noChangeArrowheads="1"/>
          </p:cNvSpPr>
          <p:nvPr/>
        </p:nvSpPr>
        <p:spPr bwMode="auto">
          <a:xfrm>
            <a:off x="2124075" y="3627438"/>
            <a:ext cx="1584325" cy="611187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Risklerin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44" name="Rectangle 16"/>
          <p:cNvSpPr>
            <a:spLocks noChangeArrowheads="1"/>
          </p:cNvSpPr>
          <p:nvPr/>
        </p:nvSpPr>
        <p:spPr bwMode="auto">
          <a:xfrm>
            <a:off x="2124075" y="3138488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Planlama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Programlama</a:t>
            </a:r>
          </a:p>
        </p:txBody>
      </p:sp>
      <p:sp>
        <p:nvSpPr>
          <p:cNvPr id="2145" name="Rectangle 27"/>
          <p:cNvSpPr>
            <a:spLocks noChangeArrowheads="1"/>
          </p:cNvSpPr>
          <p:nvPr/>
        </p:nvSpPr>
        <p:spPr bwMode="auto">
          <a:xfrm>
            <a:off x="5724525" y="4292600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Kayıt ve Dosyalama Sistemi</a:t>
            </a:r>
          </a:p>
        </p:txBody>
      </p:sp>
      <p:sp>
        <p:nvSpPr>
          <p:cNvPr id="2146" name="Rectangle 26"/>
          <p:cNvSpPr>
            <a:spLocks noChangeArrowheads="1"/>
          </p:cNvSpPr>
          <p:nvPr/>
        </p:nvSpPr>
        <p:spPr bwMode="auto">
          <a:xfrm>
            <a:off x="5724525" y="4752975"/>
            <a:ext cx="1727200" cy="611188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Hata, Usulsüzlük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Yolsuzlukların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Bildirilmesi</a:t>
            </a:r>
          </a:p>
        </p:txBody>
      </p:sp>
      <p:sp>
        <p:nvSpPr>
          <p:cNvPr id="2147" name="Rectangle 28"/>
          <p:cNvSpPr>
            <a:spLocks noChangeArrowheads="1"/>
          </p:cNvSpPr>
          <p:nvPr/>
        </p:nvSpPr>
        <p:spPr bwMode="auto">
          <a:xfrm>
            <a:off x="3851275" y="6019800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Bilgi Sistemleri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Kontrolleri</a:t>
            </a:r>
          </a:p>
        </p:txBody>
      </p:sp>
      <p:sp>
        <p:nvSpPr>
          <p:cNvPr id="2148" name="Rectangle 29"/>
          <p:cNvSpPr>
            <a:spLocks noChangeArrowheads="1"/>
          </p:cNvSpPr>
          <p:nvPr/>
        </p:nvSpPr>
        <p:spPr bwMode="auto">
          <a:xfrm>
            <a:off x="3851275" y="5514975"/>
            <a:ext cx="1728788" cy="265113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Faaliyetlerin Sürekliliği</a:t>
            </a:r>
          </a:p>
        </p:txBody>
      </p:sp>
      <p:sp>
        <p:nvSpPr>
          <p:cNvPr id="2149" name="Rectangle 30"/>
          <p:cNvSpPr>
            <a:spLocks noChangeArrowheads="1"/>
          </p:cNvSpPr>
          <p:nvPr/>
        </p:nvSpPr>
        <p:spPr bwMode="auto">
          <a:xfrm>
            <a:off x="3851275" y="4852988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Görevler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Ayrılığı</a:t>
            </a:r>
          </a:p>
        </p:txBody>
      </p:sp>
      <p:sp>
        <p:nvSpPr>
          <p:cNvPr id="2150" name="Rectangle 21"/>
          <p:cNvSpPr>
            <a:spLocks noChangeArrowheads="1"/>
          </p:cNvSpPr>
          <p:nvPr/>
        </p:nvSpPr>
        <p:spPr bwMode="auto">
          <a:xfrm>
            <a:off x="3851275" y="4276725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Hiyerarşik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Kontroller</a:t>
            </a:r>
          </a:p>
        </p:txBody>
      </p:sp>
      <p:sp>
        <p:nvSpPr>
          <p:cNvPr id="2151" name="Rectangle 23"/>
          <p:cNvSpPr>
            <a:spLocks noChangeArrowheads="1"/>
          </p:cNvSpPr>
          <p:nvPr/>
        </p:nvSpPr>
        <p:spPr bwMode="auto">
          <a:xfrm>
            <a:off x="3851275" y="3629025"/>
            <a:ext cx="1728788" cy="611188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Prosedürlerin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52" name="Rectangle 17"/>
          <p:cNvSpPr>
            <a:spLocks noChangeArrowheads="1"/>
          </p:cNvSpPr>
          <p:nvPr/>
        </p:nvSpPr>
        <p:spPr bwMode="auto">
          <a:xfrm>
            <a:off x="3851275" y="3140075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 Stratejileri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ve Yönetimleri</a:t>
            </a:r>
          </a:p>
        </p:txBody>
      </p:sp>
      <p:sp>
        <p:nvSpPr>
          <p:cNvPr id="2153" name="Rectangle 22"/>
          <p:cNvSpPr>
            <a:spLocks noChangeArrowheads="1"/>
          </p:cNvSpPr>
          <p:nvPr/>
        </p:nvSpPr>
        <p:spPr bwMode="auto">
          <a:xfrm>
            <a:off x="2124075" y="3656013"/>
            <a:ext cx="1584325" cy="611187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Risklerin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54" name="Rectangle 16"/>
          <p:cNvSpPr>
            <a:spLocks noChangeArrowheads="1"/>
          </p:cNvSpPr>
          <p:nvPr/>
        </p:nvSpPr>
        <p:spPr bwMode="auto">
          <a:xfrm>
            <a:off x="2124075" y="3167063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Planlama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Programlama</a:t>
            </a:r>
          </a:p>
        </p:txBody>
      </p:sp>
      <p:sp>
        <p:nvSpPr>
          <p:cNvPr id="2155" name="Rectangle 24"/>
          <p:cNvSpPr>
            <a:spLocks noChangeArrowheads="1"/>
          </p:cNvSpPr>
          <p:nvPr/>
        </p:nvSpPr>
        <p:spPr bwMode="auto">
          <a:xfrm>
            <a:off x="5724525" y="3716338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Raporlama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endParaRPr lang="tr-TR" altLang="tr-TR" sz="1200" b="1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156" name="Rectangle 27"/>
          <p:cNvSpPr>
            <a:spLocks noChangeArrowheads="1"/>
          </p:cNvSpPr>
          <p:nvPr/>
        </p:nvSpPr>
        <p:spPr bwMode="auto">
          <a:xfrm>
            <a:off x="5724525" y="4292600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Kayıt ve Dosyalama Sistemi</a:t>
            </a:r>
          </a:p>
        </p:txBody>
      </p:sp>
      <p:sp>
        <p:nvSpPr>
          <p:cNvPr id="2157" name="Rectangle 26"/>
          <p:cNvSpPr>
            <a:spLocks noChangeArrowheads="1"/>
          </p:cNvSpPr>
          <p:nvPr/>
        </p:nvSpPr>
        <p:spPr bwMode="auto">
          <a:xfrm>
            <a:off x="5724525" y="4752975"/>
            <a:ext cx="1727200" cy="611188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Hata, Usulsüzlük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Yolsuzlukların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Bildirilmesi</a:t>
            </a:r>
          </a:p>
        </p:txBody>
      </p:sp>
      <p:sp>
        <p:nvSpPr>
          <p:cNvPr id="2158" name="Rectangle 28"/>
          <p:cNvSpPr>
            <a:spLocks noChangeArrowheads="1"/>
          </p:cNvSpPr>
          <p:nvPr/>
        </p:nvSpPr>
        <p:spPr bwMode="auto">
          <a:xfrm>
            <a:off x="3851275" y="6019800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Bilgi Sistemleri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Kontrolleri</a:t>
            </a:r>
          </a:p>
        </p:txBody>
      </p:sp>
      <p:sp>
        <p:nvSpPr>
          <p:cNvPr id="2159" name="Rectangle 29"/>
          <p:cNvSpPr>
            <a:spLocks noChangeArrowheads="1"/>
          </p:cNvSpPr>
          <p:nvPr/>
        </p:nvSpPr>
        <p:spPr bwMode="auto">
          <a:xfrm>
            <a:off x="3851275" y="5514975"/>
            <a:ext cx="1728788" cy="265113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Faaliyetlerin Sürekliliği</a:t>
            </a:r>
          </a:p>
        </p:txBody>
      </p:sp>
      <p:sp>
        <p:nvSpPr>
          <p:cNvPr id="2160" name="Rectangle 30"/>
          <p:cNvSpPr>
            <a:spLocks noChangeArrowheads="1"/>
          </p:cNvSpPr>
          <p:nvPr/>
        </p:nvSpPr>
        <p:spPr bwMode="auto">
          <a:xfrm>
            <a:off x="3851275" y="4852988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Görevler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Ayrılığı</a:t>
            </a:r>
          </a:p>
        </p:txBody>
      </p:sp>
      <p:sp>
        <p:nvSpPr>
          <p:cNvPr id="2161" name="Rectangle 21"/>
          <p:cNvSpPr>
            <a:spLocks noChangeArrowheads="1"/>
          </p:cNvSpPr>
          <p:nvPr/>
        </p:nvSpPr>
        <p:spPr bwMode="auto">
          <a:xfrm>
            <a:off x="3851275" y="4276725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Hiyerarşik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Kontroller</a:t>
            </a:r>
          </a:p>
        </p:txBody>
      </p:sp>
      <p:sp>
        <p:nvSpPr>
          <p:cNvPr id="2162" name="Rectangle 23"/>
          <p:cNvSpPr>
            <a:spLocks noChangeArrowheads="1"/>
          </p:cNvSpPr>
          <p:nvPr/>
        </p:nvSpPr>
        <p:spPr bwMode="auto">
          <a:xfrm>
            <a:off x="3851275" y="3629025"/>
            <a:ext cx="1728788" cy="611188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Prosedürlerin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63" name="Rectangle 17"/>
          <p:cNvSpPr>
            <a:spLocks noChangeArrowheads="1"/>
          </p:cNvSpPr>
          <p:nvPr/>
        </p:nvSpPr>
        <p:spPr bwMode="auto">
          <a:xfrm>
            <a:off x="3851275" y="3140075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 Stratejileri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ve Yönetimleri</a:t>
            </a:r>
          </a:p>
        </p:txBody>
      </p:sp>
      <p:sp>
        <p:nvSpPr>
          <p:cNvPr id="2164" name="Rectangle 22"/>
          <p:cNvSpPr>
            <a:spLocks noChangeArrowheads="1"/>
          </p:cNvSpPr>
          <p:nvPr/>
        </p:nvSpPr>
        <p:spPr bwMode="auto">
          <a:xfrm>
            <a:off x="2124075" y="3656013"/>
            <a:ext cx="1584325" cy="611187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Risklerin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65" name="Rectangle 16"/>
          <p:cNvSpPr>
            <a:spLocks noChangeArrowheads="1"/>
          </p:cNvSpPr>
          <p:nvPr/>
        </p:nvSpPr>
        <p:spPr bwMode="auto">
          <a:xfrm>
            <a:off x="2124075" y="3167063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Planlama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Programlama</a:t>
            </a:r>
          </a:p>
        </p:txBody>
      </p:sp>
      <p:sp>
        <p:nvSpPr>
          <p:cNvPr id="2166" name="Rectangle 18"/>
          <p:cNvSpPr>
            <a:spLocks noChangeArrowheads="1"/>
          </p:cNvSpPr>
          <p:nvPr/>
        </p:nvSpPr>
        <p:spPr bwMode="auto">
          <a:xfrm>
            <a:off x="5724525" y="3141663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Bilgi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İletişim</a:t>
            </a:r>
          </a:p>
        </p:txBody>
      </p:sp>
      <p:sp>
        <p:nvSpPr>
          <p:cNvPr id="2167" name="Rectangle 24"/>
          <p:cNvSpPr>
            <a:spLocks noChangeArrowheads="1"/>
          </p:cNvSpPr>
          <p:nvPr/>
        </p:nvSpPr>
        <p:spPr bwMode="auto">
          <a:xfrm>
            <a:off x="5724525" y="3716338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Raporlama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endParaRPr lang="tr-TR" altLang="tr-TR" sz="1200" b="1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168" name="Rectangle 27"/>
          <p:cNvSpPr>
            <a:spLocks noChangeArrowheads="1"/>
          </p:cNvSpPr>
          <p:nvPr/>
        </p:nvSpPr>
        <p:spPr bwMode="auto">
          <a:xfrm>
            <a:off x="5724525" y="4292600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Kayıt ve Dosyalama Sistemi</a:t>
            </a:r>
          </a:p>
        </p:txBody>
      </p:sp>
      <p:sp>
        <p:nvSpPr>
          <p:cNvPr id="2169" name="Rectangle 26"/>
          <p:cNvSpPr>
            <a:spLocks noChangeArrowheads="1"/>
          </p:cNvSpPr>
          <p:nvPr/>
        </p:nvSpPr>
        <p:spPr bwMode="auto">
          <a:xfrm>
            <a:off x="5724525" y="4752975"/>
            <a:ext cx="1727200" cy="611188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Hata, Usulsüzlük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Yolsuzlukların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Bildirilmesi</a:t>
            </a:r>
          </a:p>
        </p:txBody>
      </p:sp>
      <p:sp>
        <p:nvSpPr>
          <p:cNvPr id="2170" name="Rectangle 28"/>
          <p:cNvSpPr>
            <a:spLocks noChangeArrowheads="1"/>
          </p:cNvSpPr>
          <p:nvPr/>
        </p:nvSpPr>
        <p:spPr bwMode="auto">
          <a:xfrm>
            <a:off x="3851275" y="6019800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Bilgi Sistemleri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Kontrolleri</a:t>
            </a:r>
          </a:p>
        </p:txBody>
      </p:sp>
      <p:sp>
        <p:nvSpPr>
          <p:cNvPr id="2171" name="Rectangle 29"/>
          <p:cNvSpPr>
            <a:spLocks noChangeArrowheads="1"/>
          </p:cNvSpPr>
          <p:nvPr/>
        </p:nvSpPr>
        <p:spPr bwMode="auto">
          <a:xfrm>
            <a:off x="3851275" y="5514975"/>
            <a:ext cx="1728788" cy="265113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Faaliyetlerin Sürekliliği</a:t>
            </a:r>
          </a:p>
        </p:txBody>
      </p:sp>
      <p:sp>
        <p:nvSpPr>
          <p:cNvPr id="2172" name="Rectangle 30"/>
          <p:cNvSpPr>
            <a:spLocks noChangeArrowheads="1"/>
          </p:cNvSpPr>
          <p:nvPr/>
        </p:nvSpPr>
        <p:spPr bwMode="auto">
          <a:xfrm>
            <a:off x="3851275" y="4852988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Görevler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Ayrılığı</a:t>
            </a:r>
          </a:p>
        </p:txBody>
      </p:sp>
      <p:sp>
        <p:nvSpPr>
          <p:cNvPr id="2173" name="Rectangle 21"/>
          <p:cNvSpPr>
            <a:spLocks noChangeArrowheads="1"/>
          </p:cNvSpPr>
          <p:nvPr/>
        </p:nvSpPr>
        <p:spPr bwMode="auto">
          <a:xfrm>
            <a:off x="3851275" y="4276725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Hiyerarşik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Kontroller</a:t>
            </a:r>
          </a:p>
        </p:txBody>
      </p:sp>
      <p:sp>
        <p:nvSpPr>
          <p:cNvPr id="2174" name="Rectangle 23"/>
          <p:cNvSpPr>
            <a:spLocks noChangeArrowheads="1"/>
          </p:cNvSpPr>
          <p:nvPr/>
        </p:nvSpPr>
        <p:spPr bwMode="auto">
          <a:xfrm>
            <a:off x="3851275" y="3629025"/>
            <a:ext cx="1728788" cy="611188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Prosedürlerin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75" name="Rectangle 17"/>
          <p:cNvSpPr>
            <a:spLocks noChangeArrowheads="1"/>
          </p:cNvSpPr>
          <p:nvPr/>
        </p:nvSpPr>
        <p:spPr bwMode="auto">
          <a:xfrm>
            <a:off x="3851275" y="3140075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 Stratejileri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ve Yönetimleri</a:t>
            </a:r>
          </a:p>
        </p:txBody>
      </p:sp>
      <p:sp>
        <p:nvSpPr>
          <p:cNvPr id="2176" name="Rectangle 22"/>
          <p:cNvSpPr>
            <a:spLocks noChangeArrowheads="1"/>
          </p:cNvSpPr>
          <p:nvPr/>
        </p:nvSpPr>
        <p:spPr bwMode="auto">
          <a:xfrm>
            <a:off x="2124075" y="3656013"/>
            <a:ext cx="1584325" cy="611187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Risklerin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77" name="Rectangle 16"/>
          <p:cNvSpPr>
            <a:spLocks noChangeArrowheads="1"/>
          </p:cNvSpPr>
          <p:nvPr/>
        </p:nvSpPr>
        <p:spPr bwMode="auto">
          <a:xfrm>
            <a:off x="2124075" y="3167063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Planlama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Programlama</a:t>
            </a:r>
          </a:p>
        </p:txBody>
      </p:sp>
      <p:sp>
        <p:nvSpPr>
          <p:cNvPr id="2178" name="Rectangle 19"/>
          <p:cNvSpPr>
            <a:spLocks noChangeArrowheads="1"/>
          </p:cNvSpPr>
          <p:nvPr/>
        </p:nvSpPr>
        <p:spPr bwMode="auto">
          <a:xfrm>
            <a:off x="7559675" y="3141663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İç Kontrolün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79" name="Rectangle 18"/>
          <p:cNvSpPr>
            <a:spLocks noChangeArrowheads="1"/>
          </p:cNvSpPr>
          <p:nvPr/>
        </p:nvSpPr>
        <p:spPr bwMode="auto">
          <a:xfrm>
            <a:off x="5724525" y="3141663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Bilgi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İletişim</a:t>
            </a:r>
          </a:p>
        </p:txBody>
      </p:sp>
      <p:sp>
        <p:nvSpPr>
          <p:cNvPr id="2180" name="Rectangle 24"/>
          <p:cNvSpPr>
            <a:spLocks noChangeArrowheads="1"/>
          </p:cNvSpPr>
          <p:nvPr/>
        </p:nvSpPr>
        <p:spPr bwMode="auto">
          <a:xfrm>
            <a:off x="5724525" y="3716338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Raporlama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endParaRPr lang="tr-TR" altLang="tr-TR" sz="1200" b="1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181" name="Rectangle 27"/>
          <p:cNvSpPr>
            <a:spLocks noChangeArrowheads="1"/>
          </p:cNvSpPr>
          <p:nvPr/>
        </p:nvSpPr>
        <p:spPr bwMode="auto">
          <a:xfrm>
            <a:off x="5724525" y="4292600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Kayıt ve Dosyalama Sistemi</a:t>
            </a:r>
          </a:p>
        </p:txBody>
      </p:sp>
      <p:sp>
        <p:nvSpPr>
          <p:cNvPr id="2182" name="Rectangle 26"/>
          <p:cNvSpPr>
            <a:spLocks noChangeArrowheads="1"/>
          </p:cNvSpPr>
          <p:nvPr/>
        </p:nvSpPr>
        <p:spPr bwMode="auto">
          <a:xfrm>
            <a:off x="5724525" y="4752975"/>
            <a:ext cx="1727200" cy="611188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Hata, Usulsüzlük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Yolsuzlukların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Bildirilmesi</a:t>
            </a:r>
          </a:p>
        </p:txBody>
      </p:sp>
      <p:sp>
        <p:nvSpPr>
          <p:cNvPr id="2183" name="Rectangle 28"/>
          <p:cNvSpPr>
            <a:spLocks noChangeArrowheads="1"/>
          </p:cNvSpPr>
          <p:nvPr/>
        </p:nvSpPr>
        <p:spPr bwMode="auto">
          <a:xfrm>
            <a:off x="3851275" y="6019800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Bilgi Sistemleri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Kontrolleri</a:t>
            </a:r>
          </a:p>
        </p:txBody>
      </p:sp>
      <p:sp>
        <p:nvSpPr>
          <p:cNvPr id="2184" name="Rectangle 29"/>
          <p:cNvSpPr>
            <a:spLocks noChangeArrowheads="1"/>
          </p:cNvSpPr>
          <p:nvPr/>
        </p:nvSpPr>
        <p:spPr bwMode="auto">
          <a:xfrm>
            <a:off x="3851275" y="5514975"/>
            <a:ext cx="1728788" cy="265113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Faaliyetlerin Sürekliliği</a:t>
            </a:r>
          </a:p>
        </p:txBody>
      </p:sp>
      <p:sp>
        <p:nvSpPr>
          <p:cNvPr id="2185" name="Rectangle 30"/>
          <p:cNvSpPr>
            <a:spLocks noChangeArrowheads="1"/>
          </p:cNvSpPr>
          <p:nvPr/>
        </p:nvSpPr>
        <p:spPr bwMode="auto">
          <a:xfrm>
            <a:off x="3851275" y="4852988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Görevler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Ayrılığı</a:t>
            </a:r>
          </a:p>
        </p:txBody>
      </p:sp>
      <p:sp>
        <p:nvSpPr>
          <p:cNvPr id="2186" name="Rectangle 21"/>
          <p:cNvSpPr>
            <a:spLocks noChangeArrowheads="1"/>
          </p:cNvSpPr>
          <p:nvPr/>
        </p:nvSpPr>
        <p:spPr bwMode="auto">
          <a:xfrm>
            <a:off x="3851275" y="4276725"/>
            <a:ext cx="1728788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Hiyerarşik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Kontroller</a:t>
            </a:r>
          </a:p>
        </p:txBody>
      </p:sp>
      <p:sp>
        <p:nvSpPr>
          <p:cNvPr id="2187" name="Rectangle 23"/>
          <p:cNvSpPr>
            <a:spLocks noChangeArrowheads="1"/>
          </p:cNvSpPr>
          <p:nvPr/>
        </p:nvSpPr>
        <p:spPr bwMode="auto">
          <a:xfrm>
            <a:off x="3851275" y="3629025"/>
            <a:ext cx="1728788" cy="611188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Prosedürlerin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88" name="Rectangle 17"/>
          <p:cNvSpPr>
            <a:spLocks noChangeArrowheads="1"/>
          </p:cNvSpPr>
          <p:nvPr/>
        </p:nvSpPr>
        <p:spPr bwMode="auto">
          <a:xfrm>
            <a:off x="3851275" y="3140075"/>
            <a:ext cx="1727200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 Stratejileri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ve Yönetimleri</a:t>
            </a:r>
          </a:p>
        </p:txBody>
      </p:sp>
      <p:sp>
        <p:nvSpPr>
          <p:cNvPr id="2189" name="Rectangle 22"/>
          <p:cNvSpPr>
            <a:spLocks noChangeArrowheads="1"/>
          </p:cNvSpPr>
          <p:nvPr/>
        </p:nvSpPr>
        <p:spPr bwMode="auto">
          <a:xfrm>
            <a:off x="2124075" y="3656013"/>
            <a:ext cx="1584325" cy="611187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Risklerin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90" name="Rectangle 16"/>
          <p:cNvSpPr>
            <a:spLocks noChangeArrowheads="1"/>
          </p:cNvSpPr>
          <p:nvPr/>
        </p:nvSpPr>
        <p:spPr bwMode="auto">
          <a:xfrm>
            <a:off x="2124075" y="3167063"/>
            <a:ext cx="1584325" cy="43815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Planlama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Programlama</a:t>
            </a:r>
          </a:p>
        </p:txBody>
      </p:sp>
      <p:sp>
        <p:nvSpPr>
          <p:cNvPr id="2191" name="Rectangle 25"/>
          <p:cNvSpPr>
            <a:spLocks noChangeArrowheads="1"/>
          </p:cNvSpPr>
          <p:nvPr/>
        </p:nvSpPr>
        <p:spPr bwMode="auto">
          <a:xfrm>
            <a:off x="7559675" y="3716338"/>
            <a:ext cx="1584325" cy="43815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İç Denetim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endParaRPr lang="tr-TR" altLang="tr-TR" sz="120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192" name="Rectangle 19"/>
          <p:cNvSpPr>
            <a:spLocks noChangeArrowheads="1"/>
          </p:cNvSpPr>
          <p:nvPr/>
        </p:nvSpPr>
        <p:spPr bwMode="auto">
          <a:xfrm>
            <a:off x="7559675" y="3141663"/>
            <a:ext cx="1584325" cy="43815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İç Kontrolün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193" name="Rectangle 18"/>
          <p:cNvSpPr>
            <a:spLocks noChangeArrowheads="1"/>
          </p:cNvSpPr>
          <p:nvPr/>
        </p:nvSpPr>
        <p:spPr bwMode="auto">
          <a:xfrm>
            <a:off x="5724525" y="3141663"/>
            <a:ext cx="1727200" cy="43815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Bilgi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İletişim</a:t>
            </a:r>
          </a:p>
        </p:txBody>
      </p:sp>
      <p:sp>
        <p:nvSpPr>
          <p:cNvPr id="2194" name="Rectangle 24"/>
          <p:cNvSpPr>
            <a:spLocks noChangeArrowheads="1"/>
          </p:cNvSpPr>
          <p:nvPr/>
        </p:nvSpPr>
        <p:spPr bwMode="auto">
          <a:xfrm>
            <a:off x="5724525" y="3716338"/>
            <a:ext cx="1727200" cy="43815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Raporlama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endParaRPr lang="tr-TR" altLang="tr-TR" sz="1200" b="1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195" name="Rectangle 27"/>
          <p:cNvSpPr>
            <a:spLocks noChangeArrowheads="1"/>
          </p:cNvSpPr>
          <p:nvPr/>
        </p:nvSpPr>
        <p:spPr bwMode="auto">
          <a:xfrm>
            <a:off x="5724525" y="4292600"/>
            <a:ext cx="1727200" cy="43815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Kayıt ve Dosyalama Sistemi</a:t>
            </a:r>
          </a:p>
        </p:txBody>
      </p:sp>
      <p:sp>
        <p:nvSpPr>
          <p:cNvPr id="2196" name="Rectangle 26"/>
          <p:cNvSpPr>
            <a:spLocks noChangeArrowheads="1"/>
          </p:cNvSpPr>
          <p:nvPr/>
        </p:nvSpPr>
        <p:spPr bwMode="auto">
          <a:xfrm>
            <a:off x="5724525" y="4752975"/>
            <a:ext cx="1727200" cy="611188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Hata, Usulsüzlük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Yolsuzlukların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Bildirilmesi</a:t>
            </a:r>
          </a:p>
        </p:txBody>
      </p:sp>
      <p:sp>
        <p:nvSpPr>
          <p:cNvPr id="2197" name="Rectangle 28"/>
          <p:cNvSpPr>
            <a:spLocks noChangeArrowheads="1"/>
          </p:cNvSpPr>
          <p:nvPr/>
        </p:nvSpPr>
        <p:spPr bwMode="auto">
          <a:xfrm>
            <a:off x="3851275" y="5984875"/>
            <a:ext cx="1728788" cy="43815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Bilgi Sistemleri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Kontrolleri</a:t>
            </a:r>
          </a:p>
        </p:txBody>
      </p:sp>
      <p:sp>
        <p:nvSpPr>
          <p:cNvPr id="2198" name="Rectangle 29"/>
          <p:cNvSpPr>
            <a:spLocks noChangeArrowheads="1"/>
          </p:cNvSpPr>
          <p:nvPr/>
        </p:nvSpPr>
        <p:spPr bwMode="auto">
          <a:xfrm>
            <a:off x="3851275" y="5514975"/>
            <a:ext cx="1728788" cy="265113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Faaliyetlerin Sürekliliği</a:t>
            </a:r>
          </a:p>
        </p:txBody>
      </p:sp>
      <p:sp>
        <p:nvSpPr>
          <p:cNvPr id="2199" name="Rectangle 30"/>
          <p:cNvSpPr>
            <a:spLocks noChangeArrowheads="1"/>
          </p:cNvSpPr>
          <p:nvPr/>
        </p:nvSpPr>
        <p:spPr bwMode="auto">
          <a:xfrm>
            <a:off x="3851275" y="4852988"/>
            <a:ext cx="1728788" cy="43815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Görevler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Ayrılığı</a:t>
            </a:r>
          </a:p>
        </p:txBody>
      </p:sp>
      <p:sp>
        <p:nvSpPr>
          <p:cNvPr id="2200" name="Rectangle 21"/>
          <p:cNvSpPr>
            <a:spLocks noChangeArrowheads="1"/>
          </p:cNvSpPr>
          <p:nvPr/>
        </p:nvSpPr>
        <p:spPr bwMode="auto">
          <a:xfrm>
            <a:off x="3851275" y="4276725"/>
            <a:ext cx="1728788" cy="43815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Hiyerarşik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Kontroller</a:t>
            </a:r>
          </a:p>
        </p:txBody>
      </p:sp>
      <p:sp>
        <p:nvSpPr>
          <p:cNvPr id="2201" name="Rectangle 23"/>
          <p:cNvSpPr>
            <a:spLocks noChangeArrowheads="1"/>
          </p:cNvSpPr>
          <p:nvPr/>
        </p:nvSpPr>
        <p:spPr bwMode="auto">
          <a:xfrm>
            <a:off x="3851275" y="3629025"/>
            <a:ext cx="1728788" cy="611188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Prosedürlerin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202" name="Rectangle 17"/>
          <p:cNvSpPr>
            <a:spLocks noChangeArrowheads="1"/>
          </p:cNvSpPr>
          <p:nvPr/>
        </p:nvSpPr>
        <p:spPr bwMode="auto">
          <a:xfrm>
            <a:off x="3851275" y="3140075"/>
            <a:ext cx="1727200" cy="43815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Kontrol Stratejileri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ve Yönetimleri</a:t>
            </a:r>
          </a:p>
        </p:txBody>
      </p:sp>
      <p:sp>
        <p:nvSpPr>
          <p:cNvPr id="2203" name="Rectangle 22"/>
          <p:cNvSpPr>
            <a:spLocks noChangeArrowheads="1"/>
          </p:cNvSpPr>
          <p:nvPr/>
        </p:nvSpPr>
        <p:spPr bwMode="auto">
          <a:xfrm>
            <a:off x="2124075" y="3656013"/>
            <a:ext cx="1584325" cy="611187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Risklerin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Belirlenmesi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Değerlendirilmesi</a:t>
            </a:r>
          </a:p>
        </p:txBody>
      </p:sp>
      <p:sp>
        <p:nvSpPr>
          <p:cNvPr id="2204" name="Rectangle 16"/>
          <p:cNvSpPr>
            <a:spLocks noChangeArrowheads="1"/>
          </p:cNvSpPr>
          <p:nvPr/>
        </p:nvSpPr>
        <p:spPr bwMode="auto">
          <a:xfrm>
            <a:off x="2124075" y="3167063"/>
            <a:ext cx="1584325" cy="43815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accent2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accent2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accent2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400">
                <a:solidFill>
                  <a:schemeClr val="accent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Planlama ve</a:t>
            </a:r>
          </a:p>
          <a:p>
            <a:pPr algn="ctr">
              <a:lnSpc>
                <a:spcPct val="95000"/>
              </a:lnSpc>
              <a:spcBef>
                <a:spcPct val="0"/>
              </a:spcBef>
              <a:buClr>
                <a:srgbClr val="FF7300"/>
              </a:buClr>
              <a:buFont typeface="Wingdings" pitchFamily="2" charset="2"/>
              <a:buNone/>
            </a:pPr>
            <a:r>
              <a:rPr lang="tr-TR" altLang="tr-TR" sz="1200">
                <a:solidFill>
                  <a:schemeClr val="tx1"/>
                </a:solidFill>
                <a:latin typeface="Calibri" pitchFamily="34" charset="0"/>
              </a:rPr>
              <a:t>Programlama</a:t>
            </a:r>
          </a:p>
        </p:txBody>
      </p:sp>
    </p:spTree>
    <p:extLst>
      <p:ext uri="{BB962C8B-B14F-4D97-AF65-F5344CB8AC3E}">
        <p14:creationId xmlns:p14="http://schemas.microsoft.com/office/powerpoint/2010/main" val="30993715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+mn-ea"/>
                <a:cs typeface="+mn-cs"/>
              </a:rPr>
              <a:t>Neler yapıldı?</a:t>
            </a:r>
            <a:endParaRPr lang="tr-TR" sz="3200" b="1" dirty="0">
              <a:solidFill>
                <a:srgbClr val="C00000"/>
              </a:solidFill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052736"/>
            <a:ext cx="8928992" cy="5073427"/>
          </a:xfrm>
        </p:spPr>
        <p:txBody>
          <a:bodyPr>
            <a:normAutofit lnSpcReduction="10000"/>
          </a:bodyPr>
          <a:lstStyle/>
          <a:p>
            <a:endParaRPr lang="tr-TR" dirty="0">
              <a:latin typeface="Comic Sans MS" panose="030F0702030302020204" pitchFamily="66" charset="0"/>
            </a:endParaRPr>
          </a:p>
          <a:p>
            <a:r>
              <a:rPr lang="tr-TR" sz="2800" b="1" dirty="0">
                <a:latin typeface="Comic Sans MS" panose="030F0702030302020204" pitchFamily="66" charset="0"/>
              </a:rPr>
              <a:t>Üniversitemiz İKS Uyum Eylem Planı </a:t>
            </a:r>
            <a:r>
              <a:rPr lang="tr-TR" sz="2800" b="1" dirty="0" smtClean="0">
                <a:latin typeface="Comic Sans MS" panose="030F0702030302020204" pitchFamily="66" charset="0"/>
              </a:rPr>
              <a:t>hazırlandı. </a:t>
            </a:r>
            <a:r>
              <a:rPr lang="tr-TR" sz="3000" b="1" dirty="0" smtClean="0">
                <a:latin typeface="Comic Sans MS" panose="030F0702030302020204" pitchFamily="66" charset="0"/>
              </a:rPr>
              <a:t>Hazırlanan </a:t>
            </a:r>
            <a:r>
              <a:rPr lang="tr-TR" sz="3000" b="1" dirty="0">
                <a:latin typeface="Comic Sans MS" panose="030F0702030302020204" pitchFamily="66" charset="0"/>
              </a:rPr>
              <a:t>Eylem Planı birimlerimize gönderilerek, sorumlu oldukları eylemlerin yerine getirilmesi istendi.</a:t>
            </a:r>
          </a:p>
          <a:p>
            <a:r>
              <a:rPr lang="tr-TR" sz="3000" b="1" dirty="0">
                <a:latin typeface="Comic Sans MS" panose="030F0702030302020204" pitchFamily="66" charset="0"/>
              </a:rPr>
              <a:t>2011 yılı başında ‘İç Kontrol Koordinasyon Kurulu’ oluşturularak çalışmalara hız kazandırıldı, eğitimler verildi.</a:t>
            </a:r>
          </a:p>
          <a:p>
            <a:r>
              <a:rPr lang="tr-TR" sz="3000" b="1" dirty="0" err="1">
                <a:latin typeface="Comic Sans MS" panose="030F0702030302020204" pitchFamily="66" charset="0"/>
              </a:rPr>
              <a:t>İİBF’de</a:t>
            </a:r>
            <a:r>
              <a:rPr lang="tr-TR" sz="3000" b="1" dirty="0">
                <a:latin typeface="Comic Sans MS" panose="030F0702030302020204" pitchFamily="66" charset="0"/>
              </a:rPr>
              <a:t> pilot çalışmalar yapıldı, çalışmalar kitap haline getirilerek birimlerimize dağıtıldı.</a:t>
            </a:r>
          </a:p>
        </p:txBody>
      </p:sp>
    </p:spTree>
    <p:extLst>
      <p:ext uri="{BB962C8B-B14F-4D97-AF65-F5344CB8AC3E}">
        <p14:creationId xmlns:p14="http://schemas.microsoft.com/office/powerpoint/2010/main" val="291969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+mn-ea"/>
                <a:cs typeface="+mn-cs"/>
              </a:rPr>
              <a:t>Ne Durumdayız?</a:t>
            </a:r>
            <a:endParaRPr lang="tr-TR" sz="3200" b="1" dirty="0">
              <a:solidFill>
                <a:srgbClr val="C00000"/>
              </a:solidFill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124743"/>
            <a:ext cx="8928992" cy="4536505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 smtClean="0">
                <a:latin typeface="Comic Sans MS" panose="030F0702030302020204" pitchFamily="66" charset="0"/>
              </a:rPr>
              <a:t>İç kontrol standartlarına uyum konusunda Üniversitemizde önemli mesafe alındı.</a:t>
            </a:r>
          </a:p>
          <a:p>
            <a:r>
              <a:rPr lang="tr-TR" b="1" dirty="0" smtClean="0">
                <a:latin typeface="Comic Sans MS" panose="030F0702030302020204" pitchFamily="66" charset="0"/>
              </a:rPr>
              <a:t>Ancak, risk değerlendirme başta olmak üzere eksiklerimiz var.</a:t>
            </a:r>
          </a:p>
          <a:p>
            <a:r>
              <a:rPr lang="tr-TR" b="1" dirty="0" smtClean="0">
                <a:latin typeface="Comic Sans MS" panose="030F0702030302020204" pitchFamily="66" charset="0"/>
              </a:rPr>
              <a:t>SP çalışmalarının da araya girmesiyle yeterli izleme ve değerlendirme yapılamadı.</a:t>
            </a:r>
          </a:p>
          <a:p>
            <a:r>
              <a:rPr lang="tr-TR" b="1" dirty="0" smtClean="0">
                <a:latin typeface="Comic Sans MS" panose="030F0702030302020204" pitchFamily="66" charset="0"/>
              </a:rPr>
              <a:t>Çalışmalarımızı güncelleyemedik.</a:t>
            </a:r>
          </a:p>
          <a:p>
            <a:r>
              <a:rPr lang="tr-TR" b="1" dirty="0" smtClean="0">
                <a:latin typeface="Comic Sans MS" panose="030F0702030302020204" pitchFamily="66" charset="0"/>
              </a:rPr>
              <a:t>Birim web sayfalarının önemli bir kısmında iç kontrol butonu yok.</a:t>
            </a:r>
            <a:endParaRPr lang="tr-TR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867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36104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+mn-ea"/>
                <a:cs typeface="+mn-cs"/>
              </a:rPr>
              <a:t>Yeni Gelişmeler</a:t>
            </a:r>
            <a:endParaRPr lang="tr-TR" sz="4000" b="1" dirty="0">
              <a:solidFill>
                <a:srgbClr val="C00000"/>
              </a:solidFill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988840"/>
            <a:ext cx="8928992" cy="4137323"/>
          </a:xfrm>
        </p:spPr>
        <p:txBody>
          <a:bodyPr>
            <a:normAutofit/>
          </a:bodyPr>
          <a:lstStyle/>
          <a:p>
            <a:pPr marL="457200" indent="-457200"/>
            <a:r>
              <a:rPr lang="tr-TR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Maliye Bakanlığı 2.12.2013 tarihli Genelge çıkararak idarelere gönderdi.</a:t>
            </a:r>
          </a:p>
          <a:p>
            <a:pPr marL="457200" indent="-457200"/>
            <a:r>
              <a:rPr lang="tr-TR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Maliye Bakanlığınca ‘</a:t>
            </a:r>
            <a:r>
              <a:rPr lang="tr-TR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Kamu İç Kontrol Rehberi’</a:t>
            </a:r>
            <a:r>
              <a:rPr lang="tr-TR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yayımlandı.</a:t>
            </a:r>
            <a:endParaRPr lang="tr-TR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248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tr-TR" sz="32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+mn-ea"/>
                <a:cs typeface="+mn-cs"/>
              </a:rPr>
              <a:t>Yeni Gelişmelere Göre Durum Değerlendirmesi Yapıldı</a:t>
            </a:r>
            <a:endParaRPr lang="tr-TR" sz="3200" b="1" dirty="0">
              <a:solidFill>
                <a:srgbClr val="C00000"/>
              </a:solidFill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628800"/>
            <a:ext cx="8928992" cy="4497363"/>
          </a:xfrm>
        </p:spPr>
        <p:txBody>
          <a:bodyPr>
            <a:normAutofit/>
          </a:bodyPr>
          <a:lstStyle/>
          <a:p>
            <a:pPr marL="457200" indent="-457200"/>
            <a:r>
              <a:rPr lang="tr-TR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Maliye Bakanlığının Genelgesine dikkate alınarak, Eylem Planının revize edilmesi ve yeni bir eylem planı yapılması kararlaştırıldı. </a:t>
            </a:r>
          </a:p>
          <a:p>
            <a:pPr marL="457200" indent="-457200"/>
            <a:r>
              <a:rPr lang="tr-TR" sz="2800" b="1" dirty="0" smtClean="0">
                <a:latin typeface="Comic Sans MS" panose="030F0702030302020204" pitchFamily="66" charset="0"/>
              </a:rPr>
              <a:t>İç Kontrol İzleme ve Yönlendirme Kurulu oluşturuldu.</a:t>
            </a:r>
            <a:endParaRPr lang="tr-TR" sz="2800" b="1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457200" indent="-457200"/>
            <a:r>
              <a:rPr lang="tr-TR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Yeni yayımlanan ‘İç Kontrol </a:t>
            </a:r>
            <a:r>
              <a:rPr lang="tr-TR" sz="28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Rehberi’de</a:t>
            </a:r>
            <a:r>
              <a:rPr lang="tr-TR" sz="2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dikkate alınarak Eylem Planı revize edildi.</a:t>
            </a:r>
            <a:endParaRPr lang="tr-TR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29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20080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C00000"/>
                </a:solidFill>
                <a:latin typeface="Comic Sans MS" panose="030F0702030302020204" pitchFamily="66" charset="0"/>
                <a:ea typeface="+mn-ea"/>
                <a:cs typeface="+mn-cs"/>
              </a:rPr>
              <a:t>Bundan Sonra Ne yapacağız?</a:t>
            </a:r>
            <a:endParaRPr lang="tr-TR" sz="3200" b="1" dirty="0">
              <a:solidFill>
                <a:srgbClr val="C00000"/>
              </a:solidFill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484784"/>
            <a:ext cx="8568952" cy="4392488"/>
          </a:xfrm>
        </p:spPr>
        <p:txBody>
          <a:bodyPr>
            <a:normAutofit/>
          </a:bodyPr>
          <a:lstStyle/>
          <a:p>
            <a:pPr marL="457200" indent="-457200"/>
            <a:r>
              <a:rPr lang="tr-TR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Üst yönetimce onaylanan İK Revize Eylem Planı, çalışmaları yürütmek üzere üst yazı ekinde birimlerimize gönderilecek.</a:t>
            </a:r>
          </a:p>
          <a:p>
            <a:pPr marL="457200" indent="-457200"/>
            <a:r>
              <a:rPr lang="tr-TR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Birimlerimiz Eylem Planında belirtilen çalışmalarını </a:t>
            </a:r>
            <a:r>
              <a:rPr lang="tr-TR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Kamu İç Kontrol Rehberini </a:t>
            </a:r>
            <a:r>
              <a:rPr lang="tr-TR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(</a:t>
            </a:r>
            <a:r>
              <a:rPr lang="tr-TR" sz="2400" i="1" dirty="0"/>
              <a:t>Dairemiz web sayfasından ve </a:t>
            </a:r>
            <a:r>
              <a:rPr lang="tr-TR" sz="2400" i="1" u="sng" dirty="0">
                <a:hlinkClick r:id="rId2"/>
              </a:rPr>
              <a:t>http://kontrol.bumko.gov.tr</a:t>
            </a:r>
            <a:r>
              <a:rPr lang="tr-TR" sz="2400" i="1" u="sng" dirty="0" smtClean="0">
                <a:hlinkClick r:id="rId2"/>
              </a:rPr>
              <a:t>/</a:t>
            </a:r>
            <a:r>
              <a:rPr lang="tr-TR" sz="2400" i="1" u="sng" dirty="0" smtClean="0"/>
              <a:t> </a:t>
            </a:r>
            <a:r>
              <a:rPr lang="tr-TR" sz="2400" i="1" dirty="0" smtClean="0"/>
              <a:t>adresinden ulaşılabilir) </a:t>
            </a:r>
            <a:r>
              <a:rPr lang="tr-TR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dikkate alarak yürütecekler.</a:t>
            </a:r>
          </a:p>
          <a:p>
            <a:pPr marL="457200" indent="-457200"/>
            <a:r>
              <a:rPr lang="tr-TR" sz="2400" b="1" dirty="0" smtClean="0">
                <a:latin typeface="Comic Sans MS" panose="030F0702030302020204" pitchFamily="66" charset="0"/>
              </a:rPr>
              <a:t>Birim İK </a:t>
            </a:r>
            <a:r>
              <a:rPr lang="tr-T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komisyonları yeniden oluşturularak </a:t>
            </a:r>
            <a:r>
              <a:rPr lang="tr-TR" sz="2400" b="1" dirty="0" smtClean="0">
                <a:latin typeface="Comic Sans MS" panose="030F0702030302020204" pitchFamily="66" charset="0"/>
              </a:rPr>
              <a:t>isim- iletişim bilgileri </a:t>
            </a:r>
            <a:r>
              <a:rPr lang="tr-TR" sz="2400" b="1" dirty="0" err="1" smtClean="0">
                <a:latin typeface="Comic Sans MS" panose="030F0702030302020204" pitchFamily="66" charset="0"/>
              </a:rPr>
              <a:t>SGDB’ye</a:t>
            </a:r>
            <a:r>
              <a:rPr lang="tr-TR" sz="2400" b="1" dirty="0" smtClean="0">
                <a:latin typeface="Comic Sans MS" panose="030F0702030302020204" pitchFamily="66" charset="0"/>
              </a:rPr>
              <a:t> gönderilecek.</a:t>
            </a:r>
          </a:p>
          <a:p>
            <a:pPr marL="457200" indent="-457200"/>
            <a:r>
              <a:rPr lang="tr-TR" sz="2400" b="1" dirty="0" smtClean="0">
                <a:latin typeface="Comic Sans MS" panose="030F0702030302020204" pitchFamily="66" charset="0"/>
              </a:rPr>
              <a:t>Önce 1.bileşen (kontrol ortamı) çalışmaları tamamlanacak veya güncellenecektir.</a:t>
            </a:r>
          </a:p>
          <a:p>
            <a:pPr marL="457200" indent="-457200"/>
            <a:endParaRPr lang="tr-TR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82502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788</TotalTime>
  <Words>1077</Words>
  <Application>Microsoft Office PowerPoint</Application>
  <PresentationFormat>Ekran Gösterisi (4:3)</PresentationFormat>
  <Paragraphs>402</Paragraphs>
  <Slides>15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Ofis Teması</vt:lpstr>
      <vt:lpstr> İç kontrol Bilgilendirme Toplantısı </vt:lpstr>
      <vt:lpstr>İç Kontrolü Hatırlayalım</vt:lpstr>
      <vt:lpstr>İç Kontrolü Hatırlayalım</vt:lpstr>
      <vt:lpstr>PowerPoint Sunusu</vt:lpstr>
      <vt:lpstr>Neler yapıldı?</vt:lpstr>
      <vt:lpstr>Ne Durumdayız?</vt:lpstr>
      <vt:lpstr>Yeni Gelişmeler</vt:lpstr>
      <vt:lpstr>Yeni Gelişmelere Göre Durum Değerlendirmesi Yapıldı</vt:lpstr>
      <vt:lpstr>Bundan Sonra Ne yapacağız?</vt:lpstr>
      <vt:lpstr>Bundan Sonra Ne yapacağız?</vt:lpstr>
      <vt:lpstr>Bundan Sonra Ne yapacağız?</vt:lpstr>
      <vt:lpstr>Risk Hiyerarşisi</vt:lpstr>
      <vt:lpstr>Bundan Sonra Ne yapacağız?</vt:lpstr>
      <vt:lpstr>Bundan Sonra Ne yapacağız?</vt:lpstr>
      <vt:lpstr>PowerPoint Sunusu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İsmail</dc:creator>
  <cp:lastModifiedBy>uozturk@ktu.edu.tr</cp:lastModifiedBy>
  <cp:revision>62</cp:revision>
  <dcterms:created xsi:type="dcterms:W3CDTF">2014-04-04T12:32:15Z</dcterms:created>
  <dcterms:modified xsi:type="dcterms:W3CDTF">2014-04-10T13:41:25Z</dcterms:modified>
</cp:coreProperties>
</file>