
<file path=[Content_Types].xml><?xml version="1.0" encoding="utf-8"?>
<Types xmlns="http://schemas.openxmlformats.org/package/2006/content-types">
  <Default Extension="tmp"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 id="2147483756" r:id="rId2"/>
  </p:sldMasterIdLst>
  <p:notesMasterIdLst>
    <p:notesMasterId r:id="rId38"/>
  </p:notesMasterIdLst>
  <p:sldIdLst>
    <p:sldId id="256" r:id="rId3"/>
    <p:sldId id="336" r:id="rId4"/>
    <p:sldId id="301" r:id="rId5"/>
    <p:sldId id="300" r:id="rId6"/>
    <p:sldId id="257" r:id="rId7"/>
    <p:sldId id="261" r:id="rId8"/>
    <p:sldId id="260" r:id="rId9"/>
    <p:sldId id="284" r:id="rId10"/>
    <p:sldId id="337" r:id="rId11"/>
    <p:sldId id="340" r:id="rId12"/>
    <p:sldId id="345" r:id="rId13"/>
    <p:sldId id="346" r:id="rId14"/>
    <p:sldId id="347" r:id="rId15"/>
    <p:sldId id="276" r:id="rId16"/>
    <p:sldId id="277" r:id="rId17"/>
    <p:sldId id="320" r:id="rId18"/>
    <p:sldId id="349" r:id="rId19"/>
    <p:sldId id="324" r:id="rId20"/>
    <p:sldId id="321" r:id="rId21"/>
    <p:sldId id="323" r:id="rId22"/>
    <p:sldId id="325" r:id="rId23"/>
    <p:sldId id="351" r:id="rId24"/>
    <p:sldId id="353" r:id="rId25"/>
    <p:sldId id="355" r:id="rId26"/>
    <p:sldId id="356" r:id="rId27"/>
    <p:sldId id="330" r:id="rId28"/>
    <p:sldId id="357" r:id="rId29"/>
    <p:sldId id="358" r:id="rId30"/>
    <p:sldId id="359" r:id="rId31"/>
    <p:sldId id="364" r:id="rId32"/>
    <p:sldId id="333" r:id="rId33"/>
    <p:sldId id="362" r:id="rId34"/>
    <p:sldId id="368" r:id="rId35"/>
    <p:sldId id="271" r:id="rId36"/>
    <p:sldId id="365"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vser Ayar" initials="KA" lastIdx="0"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6771" autoAdjust="0"/>
    <p:restoredTop sz="94660"/>
  </p:normalViewPr>
  <p:slideViewPr>
    <p:cSldViewPr snapToGrid="0">
      <p:cViewPr varScale="1">
        <p:scale>
          <a:sx n="110" d="100"/>
          <a:sy n="110" d="100"/>
        </p:scale>
        <p:origin x="-348"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61806C-4D94-420B-ACD5-A7804F60F779}" type="datetimeFigureOut">
              <a:rPr lang="tr-TR" smtClean="0"/>
              <a:t>13.12.2018</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85B01F-DAB5-4F0C-9C9C-EEB6EE5BB133}" type="slidenum">
              <a:rPr lang="tr-TR" smtClean="0"/>
              <a:t>‹#›</a:t>
            </a:fld>
            <a:endParaRPr lang="tr-TR"/>
          </a:p>
        </p:txBody>
      </p:sp>
    </p:spTree>
    <p:extLst>
      <p:ext uri="{BB962C8B-B14F-4D97-AF65-F5344CB8AC3E}">
        <p14:creationId xmlns:p14="http://schemas.microsoft.com/office/powerpoint/2010/main" val="799605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Bebeklerde ve çocuklarda bu parametrelerin normal aralığı yaş ve diyete göre büyük farklılıklar gösterebildiğinden dışkı sıklığı veya dışkının kıvamına dayalı ishalin varlığını tespit etmek zor olabilir. </a:t>
            </a:r>
          </a:p>
          <a:p>
            <a:r>
              <a:rPr lang="tr-TR" dirty="0"/>
              <a:t> Çocuğun normal dışkı özelliğini en iyi ailesi bildiği için alınan iyi bir öykü bu konuda oldukça faydalı olacaktır</a:t>
            </a:r>
          </a:p>
          <a:p>
            <a:r>
              <a:rPr lang="tr-TR" dirty="0"/>
              <a:t>Örneğin; sağlıklı anne sütü ile beslenen bebeklerin günde sekiz veya daha fazla dışkı pasajı mevcuttur.</a:t>
            </a:r>
          </a:p>
          <a:p>
            <a:r>
              <a:rPr lang="tr-TR" dirty="0"/>
              <a:t>Normal dışkılama, çocuk ve yetişkinlerde günde üç ile haftada üç arası iken; süt çocuklarında genellikle daha sık ve kıvamlı olmaktadır. Bu nedenle çocuklarda ishal tanımında sayı ve kıvam her zaman çok yol gösterici olmaz. Çocuğun normal dışkı özelliğini en iyi ailesi bildiği için alınan iyi bir öykü bu konuda oldukça aydınlatıcı olacaktır.</a:t>
            </a:r>
          </a:p>
          <a:p>
            <a:endParaRPr lang="tr-TR" dirty="0"/>
          </a:p>
        </p:txBody>
      </p:sp>
      <p:sp>
        <p:nvSpPr>
          <p:cNvPr id="4" name="Slayt Numarası Yer Tutucusu 3"/>
          <p:cNvSpPr>
            <a:spLocks noGrp="1"/>
          </p:cNvSpPr>
          <p:nvPr>
            <p:ph type="sldNum" sz="quarter" idx="5"/>
          </p:nvPr>
        </p:nvSpPr>
        <p:spPr/>
        <p:txBody>
          <a:bodyPr/>
          <a:lstStyle/>
          <a:p>
            <a:fld id="{9F85B01F-DAB5-4F0C-9C9C-EEB6EE5BB133}" type="slidenum">
              <a:rPr lang="tr-TR" smtClean="0"/>
              <a:t>5</a:t>
            </a:fld>
            <a:endParaRPr lang="tr-TR"/>
          </a:p>
        </p:txBody>
      </p:sp>
    </p:spTree>
    <p:extLst>
      <p:ext uri="{BB962C8B-B14F-4D97-AF65-F5344CB8AC3E}">
        <p14:creationId xmlns:p14="http://schemas.microsoft.com/office/powerpoint/2010/main" val="42883963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err="1"/>
              <a:t>İmmün</a:t>
            </a:r>
            <a:r>
              <a:rPr lang="tr-TR" dirty="0"/>
              <a:t> yetmezliği olanlarda </a:t>
            </a:r>
            <a:r>
              <a:rPr lang="tr-TR" dirty="0" err="1"/>
              <a:t>Campylobacter</a:t>
            </a:r>
            <a:r>
              <a:rPr lang="tr-TR" dirty="0"/>
              <a:t> veya </a:t>
            </a:r>
            <a:r>
              <a:rPr lang="tr-TR" dirty="0" err="1"/>
              <a:t>Salmonella</a:t>
            </a:r>
            <a:r>
              <a:rPr lang="tr-TR" dirty="0"/>
              <a:t> gibi akut </a:t>
            </a:r>
            <a:r>
              <a:rPr lang="tr-TR" dirty="0" err="1"/>
              <a:t>diyarenin</a:t>
            </a:r>
            <a:r>
              <a:rPr lang="tr-TR" dirty="0"/>
              <a:t> yaygın </a:t>
            </a:r>
            <a:r>
              <a:rPr lang="tr-TR" dirty="0" err="1"/>
              <a:t>enfeksiyöz</a:t>
            </a:r>
            <a:r>
              <a:rPr lang="tr-TR" dirty="0"/>
              <a:t> nedenleri kalıcı ishale neden olabilir.</a:t>
            </a:r>
          </a:p>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Parazit </a:t>
            </a:r>
            <a:r>
              <a:rPr lang="tr-TR" dirty="0" err="1"/>
              <a:t>giardia</a:t>
            </a:r>
            <a:endParaRPr lang="tr-TR" dirty="0"/>
          </a:p>
          <a:p>
            <a:endParaRPr lang="tr-TR" dirty="0"/>
          </a:p>
        </p:txBody>
      </p:sp>
      <p:sp>
        <p:nvSpPr>
          <p:cNvPr id="4" name="Slayt Numarası Yer Tutucusu 3"/>
          <p:cNvSpPr>
            <a:spLocks noGrp="1"/>
          </p:cNvSpPr>
          <p:nvPr>
            <p:ph type="sldNum" sz="quarter" idx="5"/>
          </p:nvPr>
        </p:nvSpPr>
        <p:spPr/>
        <p:txBody>
          <a:bodyPr/>
          <a:lstStyle/>
          <a:p>
            <a:fld id="{9F85B01F-DAB5-4F0C-9C9C-EEB6EE5BB133}" type="slidenum">
              <a:rPr lang="tr-TR" smtClean="0"/>
              <a:t>12</a:t>
            </a:fld>
            <a:endParaRPr lang="tr-TR"/>
          </a:p>
        </p:txBody>
      </p:sp>
    </p:spTree>
    <p:extLst>
      <p:ext uri="{BB962C8B-B14F-4D97-AF65-F5344CB8AC3E}">
        <p14:creationId xmlns:p14="http://schemas.microsoft.com/office/powerpoint/2010/main" val="574804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lvl="0" algn="l"/>
            <a:r>
              <a:rPr lang="tr-TR" dirty="0"/>
              <a:t>Sıklıkla 1-3 yaşlar arasında görülür, beş yaşa kadar gelişebilir. Bu hastalarda dışkı kıvamı ve sıklığı genellikle diğer çocuklardan farklıdır. Günde 4-10 kez kansız ve </a:t>
            </a:r>
            <a:r>
              <a:rPr lang="tr-TR" dirty="0" err="1"/>
              <a:t>mukussuz</a:t>
            </a:r>
            <a:r>
              <a:rPr lang="tr-TR" dirty="0"/>
              <a:t> dışkılama olur, hastalarda tipik olarak dışkılama uyanık olduğu saatlerde olur, gece uyandırmaz. Bağırsak içeriğinin transit zamanı kısadır ve ebeveynler sıklıkla dışkıda sindirilmemiş gıda artıkları tanımlarlar. Çocukların aktivitesi, iştahı ve büyümesi normaldir. Kronik </a:t>
            </a:r>
            <a:r>
              <a:rPr lang="tr-TR" dirty="0" err="1"/>
              <a:t>nonspesifik</a:t>
            </a:r>
            <a:r>
              <a:rPr lang="tr-TR" dirty="0"/>
              <a:t> ishalde potansiyel </a:t>
            </a:r>
            <a:r>
              <a:rPr lang="tr-TR" dirty="0" err="1"/>
              <a:t>patofizyolojik</a:t>
            </a:r>
            <a:r>
              <a:rPr lang="tr-TR" dirty="0"/>
              <a:t> mekanizma, artmış </a:t>
            </a:r>
            <a:r>
              <a:rPr lang="tr-TR" dirty="0" err="1"/>
              <a:t>intestinal</a:t>
            </a:r>
            <a:r>
              <a:rPr lang="tr-TR" dirty="0"/>
              <a:t> </a:t>
            </a:r>
            <a:r>
              <a:rPr lang="tr-TR" dirty="0" err="1"/>
              <a:t>motilite</a:t>
            </a:r>
            <a:endParaRPr lang="tr-TR" sz="1200" dirty="0"/>
          </a:p>
          <a:p>
            <a:pPr lvl="0" algn="l"/>
            <a:r>
              <a:rPr lang="tr-TR" sz="1200" dirty="0"/>
              <a:t>KH </a:t>
            </a:r>
            <a:r>
              <a:rPr lang="tr-TR" sz="1200" dirty="0" err="1"/>
              <a:t>malabsorbsiyonu</a:t>
            </a:r>
            <a:r>
              <a:rPr lang="tr-TR" sz="1200" dirty="0"/>
              <a:t> Yağ </a:t>
            </a:r>
            <a:r>
              <a:rPr lang="tr-TR" sz="1200" dirty="0" err="1"/>
              <a:t>malabsorbsiyonu</a:t>
            </a:r>
            <a:r>
              <a:rPr lang="tr-TR" sz="1200" dirty="0"/>
              <a:t>   </a:t>
            </a:r>
          </a:p>
          <a:p>
            <a:pPr lvl="0" algn="l"/>
            <a:r>
              <a:rPr lang="tr-TR" dirty="0" err="1"/>
              <a:t>Otoimmün</a:t>
            </a:r>
            <a:r>
              <a:rPr lang="tr-TR" dirty="0"/>
              <a:t> </a:t>
            </a:r>
            <a:r>
              <a:rPr lang="tr-TR" dirty="0" err="1"/>
              <a:t>enteropati</a:t>
            </a:r>
            <a:r>
              <a:rPr lang="tr-TR" dirty="0"/>
              <a:t> Gıda </a:t>
            </a:r>
            <a:r>
              <a:rPr lang="tr-TR" dirty="0" err="1"/>
              <a:t>alerjisiÇölyak</a:t>
            </a:r>
            <a:r>
              <a:rPr lang="tr-TR" dirty="0"/>
              <a:t> hastalığı </a:t>
            </a:r>
            <a:r>
              <a:rPr lang="tr-TR" dirty="0" err="1"/>
              <a:t>Eozinofilik</a:t>
            </a:r>
            <a:r>
              <a:rPr lang="tr-TR" dirty="0"/>
              <a:t> </a:t>
            </a:r>
            <a:r>
              <a:rPr lang="tr-TR" dirty="0" err="1"/>
              <a:t>gastroenterit</a:t>
            </a:r>
            <a:endParaRPr lang="tr-TR" dirty="0"/>
          </a:p>
          <a:p>
            <a:pPr lvl="0" algn="l"/>
            <a:r>
              <a:rPr lang="tr-TR" dirty="0" err="1"/>
              <a:t>Ülseratif</a:t>
            </a:r>
            <a:r>
              <a:rPr lang="tr-TR" dirty="0"/>
              <a:t> </a:t>
            </a:r>
            <a:r>
              <a:rPr lang="tr-TR" dirty="0" err="1"/>
              <a:t>kolitChron</a:t>
            </a:r>
            <a:r>
              <a:rPr lang="tr-TR" dirty="0"/>
              <a:t>  </a:t>
            </a:r>
          </a:p>
          <a:p>
            <a:pPr lvl="0" algn="l"/>
            <a:r>
              <a:rPr lang="tr-TR" dirty="0" err="1"/>
              <a:t>Mikrovillus</a:t>
            </a:r>
            <a:r>
              <a:rPr lang="tr-TR" dirty="0"/>
              <a:t> </a:t>
            </a:r>
            <a:r>
              <a:rPr lang="tr-TR" dirty="0" err="1"/>
              <a:t>inklüzyon</a:t>
            </a:r>
            <a:r>
              <a:rPr lang="tr-TR" dirty="0"/>
              <a:t> hastalığı </a:t>
            </a:r>
            <a:r>
              <a:rPr lang="tr-TR" dirty="0" err="1"/>
              <a:t>Lenfanjiektazi</a:t>
            </a:r>
            <a:endParaRPr lang="tr-TR" dirty="0"/>
          </a:p>
          <a:p>
            <a:pPr marL="0" marR="0" lvl="0" indent="0" algn="l" defTabSz="914400" rtl="0" eaLnBrk="1" fontAlgn="auto" latinLnBrk="0" hangingPunct="1">
              <a:lnSpc>
                <a:spcPct val="100000"/>
              </a:lnSpc>
              <a:spcBef>
                <a:spcPts val="0"/>
              </a:spcBef>
              <a:spcAft>
                <a:spcPts val="0"/>
              </a:spcAft>
              <a:buClrTx/>
              <a:buSzTx/>
              <a:buFontTx/>
              <a:buNone/>
              <a:tabLst/>
              <a:defRPr/>
            </a:pPr>
            <a:r>
              <a:rPr lang="tr-TR" sz="1200" dirty="0" err="1"/>
              <a:t>Konjenital</a:t>
            </a:r>
            <a:r>
              <a:rPr lang="tr-TR" sz="1200" dirty="0"/>
              <a:t> klorür ishal </a:t>
            </a:r>
            <a:r>
              <a:rPr lang="tr-TR" sz="1200" dirty="0" err="1"/>
              <a:t>Konjenital</a:t>
            </a:r>
            <a:r>
              <a:rPr lang="tr-TR" sz="1200" dirty="0"/>
              <a:t> sodyum ishal </a:t>
            </a:r>
            <a:r>
              <a:rPr lang="tr-TR" sz="1200" dirty="0" err="1"/>
              <a:t>Akrodermatitis</a:t>
            </a:r>
            <a:r>
              <a:rPr lang="tr-TR" sz="1200" dirty="0"/>
              <a:t> </a:t>
            </a:r>
            <a:r>
              <a:rPr lang="tr-TR" sz="1200" dirty="0" err="1"/>
              <a:t>enteropatika</a:t>
            </a:r>
            <a:r>
              <a:rPr lang="tr-TR" sz="1200" dirty="0"/>
              <a:t> </a:t>
            </a:r>
            <a:r>
              <a:rPr lang="tr-TR" sz="1200" dirty="0" err="1"/>
              <a:t>Abetalipoproteinemi</a:t>
            </a:r>
            <a:endParaRPr lang="tr-TR" sz="1200" dirty="0"/>
          </a:p>
          <a:p>
            <a:pPr lvl="0"/>
            <a:r>
              <a:rPr lang="tr-TR" sz="1200" dirty="0" err="1"/>
              <a:t>Hirschsprung</a:t>
            </a:r>
            <a:r>
              <a:rPr lang="tr-TR" sz="1200" dirty="0"/>
              <a:t> hastalığı Kronik </a:t>
            </a:r>
            <a:r>
              <a:rPr lang="tr-TR" sz="1200" dirty="0" err="1"/>
              <a:t>intestinal</a:t>
            </a:r>
            <a:r>
              <a:rPr lang="tr-TR" sz="1200" dirty="0"/>
              <a:t> </a:t>
            </a:r>
            <a:r>
              <a:rPr lang="tr-TR" sz="1200" dirty="0" err="1"/>
              <a:t>psödoobstrüksiyonTirotoksikoz</a:t>
            </a:r>
            <a:endParaRPr lang="tr-TR" sz="1200" dirty="0"/>
          </a:p>
          <a:p>
            <a:pPr lvl="0"/>
            <a:r>
              <a:rPr lang="tr-TR" sz="1200" dirty="0" err="1"/>
              <a:t>HipertiroidiGastrinoma</a:t>
            </a:r>
            <a:r>
              <a:rPr lang="tr-TR" sz="1200" dirty="0"/>
              <a:t> </a:t>
            </a:r>
            <a:r>
              <a:rPr lang="tr-TR" sz="1200" dirty="0" err="1"/>
              <a:t>VIPoma</a:t>
            </a:r>
            <a:r>
              <a:rPr lang="tr-TR" sz="1200" dirty="0"/>
              <a:t> </a:t>
            </a:r>
            <a:r>
              <a:rPr lang="tr-TR" sz="1200" dirty="0" err="1"/>
              <a:t>Mastositoz</a:t>
            </a:r>
            <a:endParaRPr lang="tr-TR" sz="1200" dirty="0"/>
          </a:p>
          <a:p>
            <a:r>
              <a:rPr lang="tr-TR" dirty="0"/>
              <a:t>Aşırı miktarda karbonatlı </a:t>
            </a:r>
            <a:r>
              <a:rPr lang="tr-TR" dirty="0" err="1"/>
              <a:t>sıvı,sorbitol</a:t>
            </a:r>
            <a:r>
              <a:rPr lang="tr-TR" dirty="0"/>
              <a:t> ,</a:t>
            </a:r>
            <a:r>
              <a:rPr lang="tr-TR" dirty="0" err="1"/>
              <a:t>mannitol</a:t>
            </a:r>
            <a:r>
              <a:rPr lang="tr-TR" dirty="0"/>
              <a:t> içeren yiyecek ve içecekler</a:t>
            </a:r>
          </a:p>
          <a:p>
            <a:r>
              <a:rPr lang="tr-TR" dirty="0" err="1"/>
              <a:t>Laktuloz</a:t>
            </a:r>
            <a:r>
              <a:rPr lang="tr-TR" dirty="0"/>
              <a:t> veya Mg (OH) </a:t>
            </a:r>
            <a:r>
              <a:rPr lang="tr-TR" baseline="-25000" dirty="0"/>
              <a:t>2 </a:t>
            </a:r>
            <a:r>
              <a:rPr lang="tr-TR" dirty="0"/>
              <a:t>içeren </a:t>
            </a:r>
            <a:r>
              <a:rPr lang="tr-TR" dirty="0" err="1"/>
              <a:t>antasitlerin</a:t>
            </a:r>
            <a:r>
              <a:rPr lang="tr-TR" dirty="0"/>
              <a:t> veya </a:t>
            </a:r>
            <a:r>
              <a:rPr lang="tr-TR" dirty="0" err="1"/>
              <a:t>laksatifler</a:t>
            </a:r>
            <a:r>
              <a:rPr lang="tr-TR" dirty="0"/>
              <a:t> </a:t>
            </a:r>
          </a:p>
          <a:p>
            <a:r>
              <a:rPr lang="tr-TR" dirty="0" err="1"/>
              <a:t>Metilksantin</a:t>
            </a:r>
            <a:r>
              <a:rPr lang="tr-TR" dirty="0"/>
              <a:t> içeren içecekler (kola, çay, kahve)</a:t>
            </a:r>
          </a:p>
          <a:p>
            <a:r>
              <a:rPr lang="tr-TR" dirty="0"/>
              <a:t>Fonksiyonel ishal </a:t>
            </a:r>
          </a:p>
          <a:p>
            <a:r>
              <a:rPr lang="tr-TR" dirty="0" err="1"/>
              <a:t>İrritabl</a:t>
            </a:r>
            <a:r>
              <a:rPr lang="tr-TR" dirty="0"/>
              <a:t> bağırsak sendromu</a:t>
            </a:r>
          </a:p>
          <a:p>
            <a:pPr lvl="0" algn="l"/>
            <a:endParaRPr lang="tr-TR" dirty="0"/>
          </a:p>
          <a:p>
            <a:pPr lvl="0" algn="l"/>
            <a:endParaRPr lang="tr-TR" dirty="0"/>
          </a:p>
          <a:p>
            <a:pPr lvl="0" algn="l"/>
            <a:endParaRPr lang="tr-TR" sz="1200" dirty="0"/>
          </a:p>
          <a:p>
            <a:endParaRPr lang="tr-TR" dirty="0"/>
          </a:p>
        </p:txBody>
      </p:sp>
      <p:sp>
        <p:nvSpPr>
          <p:cNvPr id="4" name="Slayt Numarası Yer Tutucusu 3"/>
          <p:cNvSpPr>
            <a:spLocks noGrp="1"/>
          </p:cNvSpPr>
          <p:nvPr>
            <p:ph type="sldNum" sz="quarter" idx="5"/>
          </p:nvPr>
        </p:nvSpPr>
        <p:spPr/>
        <p:txBody>
          <a:bodyPr/>
          <a:lstStyle/>
          <a:p>
            <a:fld id="{9F85B01F-DAB5-4F0C-9C9C-EEB6EE5BB133}" type="slidenum">
              <a:rPr lang="tr-TR" smtClean="0"/>
              <a:t>13</a:t>
            </a:fld>
            <a:endParaRPr lang="tr-TR"/>
          </a:p>
        </p:txBody>
      </p:sp>
    </p:spTree>
    <p:extLst>
      <p:ext uri="{BB962C8B-B14F-4D97-AF65-F5344CB8AC3E}">
        <p14:creationId xmlns:p14="http://schemas.microsoft.com/office/powerpoint/2010/main" val="4928501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err="1"/>
              <a:t>Yenidoğan</a:t>
            </a:r>
            <a:r>
              <a:rPr lang="tr-TR" dirty="0"/>
              <a:t> döneminde başlayan ishallerde ailede akrabalık, kardeş ölümü ya da benzer hastalık olup olmadığı sorgulanmalıdır, annede gebelikte </a:t>
            </a:r>
            <a:r>
              <a:rPr lang="tr-TR" dirty="0" err="1"/>
              <a:t>polihidroamniyoz</a:t>
            </a:r>
            <a:r>
              <a:rPr lang="tr-TR" dirty="0"/>
              <a:t> öyküsü olması </a:t>
            </a:r>
            <a:r>
              <a:rPr lang="tr-TR" dirty="0" err="1"/>
              <a:t>konjenital</a:t>
            </a:r>
            <a:r>
              <a:rPr lang="tr-TR" dirty="0"/>
              <a:t> sodyum veya klor ishali için tipiktir</a:t>
            </a:r>
          </a:p>
        </p:txBody>
      </p:sp>
      <p:sp>
        <p:nvSpPr>
          <p:cNvPr id="4" name="Slayt Numarası Yer Tutucusu 3"/>
          <p:cNvSpPr>
            <a:spLocks noGrp="1"/>
          </p:cNvSpPr>
          <p:nvPr>
            <p:ph type="sldNum" sz="quarter" idx="5"/>
          </p:nvPr>
        </p:nvSpPr>
        <p:spPr/>
        <p:txBody>
          <a:bodyPr/>
          <a:lstStyle/>
          <a:p>
            <a:fld id="{9F85B01F-DAB5-4F0C-9C9C-EEB6EE5BB133}" type="slidenum">
              <a:rPr lang="tr-TR" smtClean="0"/>
              <a:t>14</a:t>
            </a:fld>
            <a:endParaRPr lang="tr-TR"/>
          </a:p>
        </p:txBody>
      </p:sp>
    </p:spTree>
    <p:extLst>
      <p:ext uri="{BB962C8B-B14F-4D97-AF65-F5344CB8AC3E}">
        <p14:creationId xmlns:p14="http://schemas.microsoft.com/office/powerpoint/2010/main" val="3388239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dirty="0"/>
              <a:t>3 ay altındaki çocuklarda 38 derece , 3 ay üstündeki çocuklarda 39 derece üstündeki ateş daha çok </a:t>
            </a:r>
            <a:r>
              <a:rPr lang="tr-TR" sz="1200" dirty="0" err="1"/>
              <a:t>ekstraintestinal</a:t>
            </a:r>
            <a:r>
              <a:rPr lang="tr-TR" sz="1200" dirty="0"/>
              <a:t> sebepleri ve bakteriyel enfeksiyonları düşündürür.</a:t>
            </a:r>
          </a:p>
          <a:p>
            <a:endParaRPr lang="tr-TR" dirty="0"/>
          </a:p>
        </p:txBody>
      </p:sp>
      <p:sp>
        <p:nvSpPr>
          <p:cNvPr id="4" name="Slayt Numarası Yer Tutucusu 3"/>
          <p:cNvSpPr>
            <a:spLocks noGrp="1"/>
          </p:cNvSpPr>
          <p:nvPr>
            <p:ph type="sldNum" sz="quarter" idx="5"/>
          </p:nvPr>
        </p:nvSpPr>
        <p:spPr/>
        <p:txBody>
          <a:bodyPr/>
          <a:lstStyle/>
          <a:p>
            <a:fld id="{9F85B01F-DAB5-4F0C-9C9C-EEB6EE5BB133}" type="slidenum">
              <a:rPr lang="tr-TR" smtClean="0"/>
              <a:t>18</a:t>
            </a:fld>
            <a:endParaRPr lang="tr-TR"/>
          </a:p>
        </p:txBody>
      </p:sp>
    </p:spTree>
    <p:extLst>
      <p:ext uri="{BB962C8B-B14F-4D97-AF65-F5344CB8AC3E}">
        <p14:creationId xmlns:p14="http://schemas.microsoft.com/office/powerpoint/2010/main" val="10954150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anemi kan kaybını, </a:t>
            </a:r>
            <a:r>
              <a:rPr lang="tr-TR" dirty="0" err="1"/>
              <a:t>trombositoz</a:t>
            </a:r>
            <a:r>
              <a:rPr lang="tr-TR" dirty="0"/>
              <a:t> </a:t>
            </a:r>
            <a:r>
              <a:rPr lang="tr-TR" dirty="0" err="1"/>
              <a:t>inflamasyonu</a:t>
            </a:r>
            <a:r>
              <a:rPr lang="tr-TR" dirty="0"/>
              <a:t> gösterir. </a:t>
            </a:r>
            <a:r>
              <a:rPr lang="tr-TR" dirty="0" err="1"/>
              <a:t>Eozinofili</a:t>
            </a:r>
            <a:r>
              <a:rPr lang="tr-TR" dirty="0"/>
              <a:t>, gıda alerjileri ve </a:t>
            </a:r>
            <a:r>
              <a:rPr lang="tr-TR" dirty="0" err="1"/>
              <a:t>eozinofilik</a:t>
            </a:r>
            <a:r>
              <a:rPr lang="tr-TR" dirty="0"/>
              <a:t> </a:t>
            </a:r>
            <a:r>
              <a:rPr lang="tr-TR" dirty="0" err="1"/>
              <a:t>gastroenteropatiler</a:t>
            </a:r>
            <a:r>
              <a:rPr lang="tr-TR" dirty="0"/>
              <a:t> için anlamlıdır. </a:t>
            </a:r>
            <a:r>
              <a:rPr lang="tr-TR" dirty="0" err="1"/>
              <a:t>Lenfopeni</a:t>
            </a:r>
            <a:r>
              <a:rPr lang="tr-TR" dirty="0"/>
              <a:t> ise </a:t>
            </a:r>
            <a:r>
              <a:rPr lang="tr-TR" dirty="0" err="1"/>
              <a:t>immün</a:t>
            </a:r>
            <a:r>
              <a:rPr lang="tr-TR" dirty="0"/>
              <a:t> yetmezlikler ve protein kaybettiren </a:t>
            </a:r>
            <a:r>
              <a:rPr lang="tr-TR" dirty="0" err="1"/>
              <a:t>enteropatileri</a:t>
            </a:r>
            <a:r>
              <a:rPr lang="tr-TR" dirty="0"/>
              <a:t> düşündürmelidir.</a:t>
            </a:r>
          </a:p>
          <a:p>
            <a:r>
              <a:rPr lang="tr-TR" dirty="0"/>
              <a:t>Dışkının </a:t>
            </a:r>
            <a:r>
              <a:rPr lang="tr-TR" dirty="0" err="1"/>
              <a:t>mikroskopik</a:t>
            </a:r>
            <a:r>
              <a:rPr lang="tr-TR" dirty="0"/>
              <a:t> incelemesinde lökosit varlığı </a:t>
            </a:r>
            <a:r>
              <a:rPr lang="tr-TR" dirty="0" err="1"/>
              <a:t>mukozal</a:t>
            </a:r>
            <a:r>
              <a:rPr lang="tr-TR" dirty="0"/>
              <a:t> </a:t>
            </a:r>
            <a:r>
              <a:rPr lang="tr-TR" dirty="0" err="1"/>
              <a:t>inflamasyonu</a:t>
            </a:r>
            <a:r>
              <a:rPr lang="tr-TR" dirty="0"/>
              <a:t> gösterir. Dışkıda </a:t>
            </a:r>
            <a:r>
              <a:rPr lang="tr-TR" dirty="0" err="1"/>
              <a:t>kalprotektin</a:t>
            </a:r>
            <a:r>
              <a:rPr lang="tr-TR" dirty="0"/>
              <a:t> düzeyinin yüksek olması </a:t>
            </a:r>
            <a:r>
              <a:rPr lang="tr-TR" dirty="0" err="1"/>
              <a:t>inflamasyon</a:t>
            </a:r>
            <a:r>
              <a:rPr lang="tr-TR" dirty="0"/>
              <a:t> için iyi bir göstergedir. Dışkıda </a:t>
            </a:r>
            <a:r>
              <a:rPr lang="tr-TR" dirty="0" err="1"/>
              <a:t>elastaz</a:t>
            </a:r>
            <a:r>
              <a:rPr lang="tr-TR" dirty="0"/>
              <a:t> düzeyi ile pankreas fonksiyonları değerlendirilir, </a:t>
            </a:r>
            <a:r>
              <a:rPr lang="tr-TR" dirty="0" err="1"/>
              <a:t>fekal</a:t>
            </a:r>
            <a:r>
              <a:rPr lang="tr-TR" dirty="0"/>
              <a:t> </a:t>
            </a:r>
            <a:r>
              <a:rPr lang="tr-TR" dirty="0" err="1"/>
              <a:t>elastazın</a:t>
            </a:r>
            <a:r>
              <a:rPr lang="tr-TR" dirty="0"/>
              <a:t> düşük olması pankreas yetersizliğini gösterir. Dışkıda “alfa-1 </a:t>
            </a:r>
            <a:r>
              <a:rPr lang="tr-TR" dirty="0" err="1"/>
              <a:t>antitripsin</a:t>
            </a:r>
            <a:r>
              <a:rPr lang="tr-TR" dirty="0"/>
              <a:t>” </a:t>
            </a:r>
            <a:r>
              <a:rPr lang="tr-TR" dirty="0" err="1"/>
              <a:t>düzeyininin</a:t>
            </a:r>
            <a:r>
              <a:rPr lang="tr-TR" dirty="0"/>
              <a:t> yüksek olması, protein kaybettiren </a:t>
            </a:r>
            <a:r>
              <a:rPr lang="tr-TR" dirty="0" err="1"/>
              <a:t>enteropati</a:t>
            </a:r>
            <a:r>
              <a:rPr lang="tr-TR" dirty="0"/>
              <a:t> için tanısaldır. </a:t>
            </a:r>
          </a:p>
        </p:txBody>
      </p:sp>
      <p:sp>
        <p:nvSpPr>
          <p:cNvPr id="4" name="Slayt Numarası Yer Tutucusu 3"/>
          <p:cNvSpPr>
            <a:spLocks noGrp="1"/>
          </p:cNvSpPr>
          <p:nvPr>
            <p:ph type="sldNum" sz="quarter" idx="5"/>
          </p:nvPr>
        </p:nvSpPr>
        <p:spPr/>
        <p:txBody>
          <a:bodyPr/>
          <a:lstStyle/>
          <a:p>
            <a:fld id="{9F85B01F-DAB5-4F0C-9C9C-EEB6EE5BB133}" type="slidenum">
              <a:rPr lang="tr-TR" smtClean="0"/>
              <a:t>23</a:t>
            </a:fld>
            <a:endParaRPr lang="tr-TR"/>
          </a:p>
        </p:txBody>
      </p:sp>
    </p:spTree>
    <p:extLst>
      <p:ext uri="{BB962C8B-B14F-4D97-AF65-F5344CB8AC3E}">
        <p14:creationId xmlns:p14="http://schemas.microsoft.com/office/powerpoint/2010/main" val="3599315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Hidrojen nefes testi karbonhidrat </a:t>
            </a:r>
            <a:r>
              <a:rPr lang="tr-TR" dirty="0" err="1"/>
              <a:t>malabsorbsiyonunu</a:t>
            </a:r>
            <a:r>
              <a:rPr lang="tr-TR" dirty="0"/>
              <a:t> ve bakteriyel aşırı çoğalmayı saptamak için kullanılır. </a:t>
            </a:r>
          </a:p>
          <a:p>
            <a:r>
              <a:rPr lang="tr-TR" dirty="0"/>
              <a:t>Alınan gaitanın üsteki sıvı kısmından (çok partiküllü ise santrifüj edilerek) elektrolitler çalıştırılır. Gaita elektrolitleri bakıldıktan sonra </a:t>
            </a:r>
            <a:r>
              <a:rPr lang="tr-TR" dirty="0" err="1"/>
              <a:t>osmotik</a:t>
            </a:r>
            <a:r>
              <a:rPr lang="tr-TR" dirty="0"/>
              <a:t> fark (</a:t>
            </a:r>
            <a:r>
              <a:rPr lang="tr-TR" dirty="0" err="1"/>
              <a:t>gap</a:t>
            </a:r>
            <a:r>
              <a:rPr lang="tr-TR" dirty="0"/>
              <a:t>) hesaplanarak [</a:t>
            </a:r>
            <a:r>
              <a:rPr lang="tr-TR" dirty="0" err="1"/>
              <a:t>osmotik</a:t>
            </a:r>
            <a:r>
              <a:rPr lang="tr-TR" dirty="0"/>
              <a:t> fark= 290-2 X ( </a:t>
            </a:r>
            <a:r>
              <a:rPr lang="tr-TR" dirty="0" err="1"/>
              <a:t>Na+K</a:t>
            </a:r>
            <a:r>
              <a:rPr lang="tr-TR" dirty="0"/>
              <a:t>)] ishalin özelliği belirlenir. Bu farkın &gt;135 </a:t>
            </a:r>
            <a:r>
              <a:rPr lang="tr-TR" dirty="0" err="1"/>
              <a:t>mosm</a:t>
            </a:r>
            <a:r>
              <a:rPr lang="tr-TR" dirty="0"/>
              <a:t>/kg olması </a:t>
            </a:r>
            <a:r>
              <a:rPr lang="tr-TR" dirty="0" err="1"/>
              <a:t>osmotik</a:t>
            </a:r>
            <a:r>
              <a:rPr lang="tr-TR" dirty="0"/>
              <a:t> ishali, </a:t>
            </a:r>
          </a:p>
          <a:p>
            <a:r>
              <a:rPr lang="tr-TR" dirty="0" err="1"/>
              <a:t>Osmotik</a:t>
            </a:r>
            <a:r>
              <a:rPr lang="tr-TR" dirty="0"/>
              <a:t> ishal, besinlerin bozulmuş sindirim ve/veya emiliminden kaynaklanan ve genellikle bağırsakta </a:t>
            </a:r>
            <a:r>
              <a:rPr lang="tr-TR" dirty="0" err="1"/>
              <a:t>makroskopik</a:t>
            </a:r>
            <a:r>
              <a:rPr lang="tr-TR" dirty="0"/>
              <a:t> ya da </a:t>
            </a:r>
            <a:r>
              <a:rPr lang="tr-TR" dirty="0" err="1"/>
              <a:t>mikroskopik</a:t>
            </a:r>
            <a:r>
              <a:rPr lang="tr-TR" dirty="0"/>
              <a:t> hasarın eşlik ettiği bir durumdur.</a:t>
            </a:r>
          </a:p>
          <a:p>
            <a:r>
              <a:rPr lang="tr-TR" dirty="0" err="1"/>
              <a:t>Osmotik</a:t>
            </a:r>
            <a:r>
              <a:rPr lang="tr-TR" dirty="0"/>
              <a:t> ishalin klasik örneğini karbonhidrat </a:t>
            </a:r>
            <a:r>
              <a:rPr lang="tr-TR" dirty="0" err="1"/>
              <a:t>malabsorbsiyonu</a:t>
            </a:r>
            <a:r>
              <a:rPr lang="tr-TR" dirty="0"/>
              <a:t> oluşturur </a:t>
            </a:r>
          </a:p>
          <a:p>
            <a:r>
              <a:rPr lang="tr-TR" dirty="0"/>
              <a:t>Yeterince sindirilmeden kalın bağırsağa geçen laktozu kalın bağırsaktaki bakteriler kısa zincirli yağ asitlerine dönüştürürler bu da </a:t>
            </a:r>
            <a:r>
              <a:rPr lang="tr-TR" dirty="0" err="1"/>
              <a:t>osmotik</a:t>
            </a:r>
            <a:r>
              <a:rPr lang="tr-TR" dirty="0"/>
              <a:t> etkiyle bağırsağa su çekerek ishale neden olur. </a:t>
            </a:r>
          </a:p>
          <a:p>
            <a:r>
              <a:rPr lang="tr-TR" dirty="0" err="1"/>
              <a:t>Sekretuvar</a:t>
            </a:r>
            <a:r>
              <a:rPr lang="tr-TR" dirty="0"/>
              <a:t> ishal, bağırsaktan sıvı ve elektrolit </a:t>
            </a:r>
            <a:r>
              <a:rPr lang="tr-TR" dirty="0" err="1"/>
              <a:t>sekresyonu</a:t>
            </a:r>
            <a:r>
              <a:rPr lang="tr-TR" dirty="0"/>
              <a:t> artıran </a:t>
            </a:r>
            <a:r>
              <a:rPr lang="tr-TR" dirty="0" err="1"/>
              <a:t>endojen</a:t>
            </a:r>
            <a:r>
              <a:rPr lang="tr-TR" dirty="0"/>
              <a:t> maddeler nedeniyle oluşur</a:t>
            </a:r>
          </a:p>
          <a:p>
            <a:r>
              <a:rPr lang="tr-TR" dirty="0"/>
              <a:t>Dışkıda yağ </a:t>
            </a:r>
            <a:r>
              <a:rPr lang="tr-TR" dirty="0" err="1"/>
              <a:t>kalilatif</a:t>
            </a:r>
            <a:r>
              <a:rPr lang="tr-TR" dirty="0"/>
              <a:t> ya da kantitatif olarak ölçülebilir. </a:t>
            </a:r>
          </a:p>
          <a:p>
            <a:r>
              <a:rPr lang="tr-TR" dirty="0"/>
              <a:t>dışkıda yağ kaybının tam ölçümü için 72 saat dışkı toplanması gerekir. </a:t>
            </a:r>
          </a:p>
          <a:p>
            <a:r>
              <a:rPr lang="tr-TR" dirty="0"/>
              <a:t>Çocukluk çağında yağ </a:t>
            </a:r>
            <a:r>
              <a:rPr lang="tr-TR" dirty="0" err="1"/>
              <a:t>malabsorbsiyonunun</a:t>
            </a:r>
            <a:r>
              <a:rPr lang="tr-TR" dirty="0"/>
              <a:t> en ciddi olduğu hastalık </a:t>
            </a:r>
            <a:r>
              <a:rPr lang="tr-TR" dirty="0" err="1"/>
              <a:t>kistik</a:t>
            </a:r>
            <a:r>
              <a:rPr lang="tr-TR" dirty="0"/>
              <a:t> </a:t>
            </a:r>
            <a:r>
              <a:rPr lang="tr-TR" dirty="0" err="1"/>
              <a:t>fibrozistir</a:t>
            </a:r>
            <a:r>
              <a:rPr lang="tr-TR" dirty="0"/>
              <a:t>. </a:t>
            </a:r>
            <a:r>
              <a:rPr lang="tr-TR" dirty="0" err="1"/>
              <a:t>Çölyak</a:t>
            </a:r>
            <a:r>
              <a:rPr lang="tr-TR" dirty="0"/>
              <a:t> hastalığı, inek sütü protein alerjisi ve </a:t>
            </a:r>
            <a:r>
              <a:rPr lang="tr-TR" dirty="0" err="1"/>
              <a:t>crohn</a:t>
            </a:r>
            <a:r>
              <a:rPr lang="tr-TR" dirty="0"/>
              <a:t> hastalığında da yağ </a:t>
            </a:r>
            <a:r>
              <a:rPr lang="tr-TR" dirty="0" err="1"/>
              <a:t>malabsorbsiyonu</a:t>
            </a:r>
            <a:r>
              <a:rPr lang="tr-TR" dirty="0"/>
              <a:t> gelişebilir. </a:t>
            </a:r>
          </a:p>
          <a:p>
            <a:r>
              <a:rPr lang="tr-TR" dirty="0"/>
              <a:t>Dışkıda </a:t>
            </a:r>
            <a:r>
              <a:rPr lang="tr-TR" dirty="0" err="1"/>
              <a:t>redüktan</a:t>
            </a:r>
            <a:r>
              <a:rPr lang="tr-TR" dirty="0"/>
              <a:t> madde varlığı sindirilmemiş şekerleri yani karbonhidrat </a:t>
            </a:r>
            <a:r>
              <a:rPr lang="tr-TR" dirty="0" err="1"/>
              <a:t>malabsorbsiyonunu</a:t>
            </a:r>
            <a:r>
              <a:rPr lang="tr-TR" dirty="0"/>
              <a:t> gösterir</a:t>
            </a:r>
          </a:p>
        </p:txBody>
      </p:sp>
      <p:sp>
        <p:nvSpPr>
          <p:cNvPr id="4" name="Slayt Numarası Yer Tutucusu 3"/>
          <p:cNvSpPr>
            <a:spLocks noGrp="1"/>
          </p:cNvSpPr>
          <p:nvPr>
            <p:ph type="sldNum" sz="quarter" idx="5"/>
          </p:nvPr>
        </p:nvSpPr>
        <p:spPr/>
        <p:txBody>
          <a:bodyPr/>
          <a:lstStyle/>
          <a:p>
            <a:fld id="{9F85B01F-DAB5-4F0C-9C9C-EEB6EE5BB133}" type="slidenum">
              <a:rPr lang="tr-TR" smtClean="0"/>
              <a:t>24</a:t>
            </a:fld>
            <a:endParaRPr lang="tr-TR"/>
          </a:p>
        </p:txBody>
      </p:sp>
    </p:spTree>
    <p:extLst>
      <p:ext uri="{BB962C8B-B14F-4D97-AF65-F5344CB8AC3E}">
        <p14:creationId xmlns:p14="http://schemas.microsoft.com/office/powerpoint/2010/main" val="26484707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9F85B01F-DAB5-4F0C-9C9C-EEB6EE5BB133}" type="slidenum">
              <a:rPr lang="tr-TR" smtClean="0"/>
              <a:t>25</a:t>
            </a:fld>
            <a:endParaRPr lang="tr-TR"/>
          </a:p>
        </p:txBody>
      </p:sp>
    </p:spTree>
    <p:extLst>
      <p:ext uri="{BB962C8B-B14F-4D97-AF65-F5344CB8AC3E}">
        <p14:creationId xmlns:p14="http://schemas.microsoft.com/office/powerpoint/2010/main" val="7602255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tr-TR"/>
              <a:t>Asıl başlık stilini düzenlemek için tıklayın</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6F48A2FB-56D0-495B-B798-82FF31CA7BFB}" type="datetimeFigureOut">
              <a:rPr lang="tr-TR" smtClean="0"/>
              <a:t>13.12.2018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D001778-4DE6-4A26-B5F1-98C582A60015}" type="slidenum">
              <a:rPr lang="tr-TR" smtClean="0"/>
              <a:t>‹#›</a:t>
            </a:fld>
            <a:endParaRPr lang="tr-TR"/>
          </a:p>
        </p:txBody>
      </p:sp>
    </p:spTree>
    <p:extLst>
      <p:ext uri="{BB962C8B-B14F-4D97-AF65-F5344CB8AC3E}">
        <p14:creationId xmlns:p14="http://schemas.microsoft.com/office/powerpoint/2010/main" val="3805487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a:p>
        </p:txBody>
      </p:sp>
      <p:sp>
        <p:nvSpPr>
          <p:cNvPr id="3" name="Vertical Text Placeholder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6F48A2FB-56D0-495B-B798-82FF31CA7BFB}" type="datetimeFigureOut">
              <a:rPr lang="tr-TR" smtClean="0"/>
              <a:t>13.12.2018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D001778-4DE6-4A26-B5F1-98C582A60015}" type="slidenum">
              <a:rPr lang="tr-TR" smtClean="0"/>
              <a:t>‹#›</a:t>
            </a:fld>
            <a:endParaRPr lang="tr-TR"/>
          </a:p>
        </p:txBody>
      </p:sp>
    </p:spTree>
    <p:extLst>
      <p:ext uri="{BB962C8B-B14F-4D97-AF65-F5344CB8AC3E}">
        <p14:creationId xmlns:p14="http://schemas.microsoft.com/office/powerpoint/2010/main" val="5699312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tr-TR"/>
              <a:t>Asıl başlık stilini düzenlemek için tıklayın</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6F48A2FB-56D0-495B-B798-82FF31CA7BFB}" type="datetimeFigureOut">
              <a:rPr lang="tr-TR" smtClean="0"/>
              <a:t>13.12.2018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D001778-4DE6-4A26-B5F1-98C582A60015}" type="slidenum">
              <a:rPr lang="tr-TR" smtClean="0"/>
              <a:t>‹#›</a:t>
            </a:fld>
            <a:endParaRPr lang="tr-TR"/>
          </a:p>
        </p:txBody>
      </p:sp>
    </p:spTree>
    <p:extLst>
      <p:ext uri="{BB962C8B-B14F-4D97-AF65-F5344CB8AC3E}">
        <p14:creationId xmlns:p14="http://schemas.microsoft.com/office/powerpoint/2010/main" val="8297752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6F48A2FB-56D0-495B-B798-82FF31CA7BFB}" type="datetimeFigureOut">
              <a:rPr lang="tr-TR" smtClean="0"/>
              <a:t>13.12.2018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D001778-4DE6-4A26-B5F1-98C582A60015}" type="slidenum">
              <a:rPr lang="tr-TR" smtClean="0"/>
              <a:t>‹#›</a:t>
            </a:fld>
            <a:endParaRPr lang="tr-T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41171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6F48A2FB-56D0-495B-B798-82FF31CA7BFB}" type="datetimeFigureOut">
              <a:rPr lang="tr-TR" smtClean="0"/>
              <a:t>13.12.2018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D001778-4DE6-4A26-B5F1-98C582A60015}" type="slidenum">
              <a:rPr lang="tr-TR" smtClean="0"/>
              <a:t>‹#›</a:t>
            </a:fld>
            <a:endParaRPr lang="tr-TR"/>
          </a:p>
        </p:txBody>
      </p:sp>
    </p:spTree>
    <p:extLst>
      <p:ext uri="{BB962C8B-B14F-4D97-AF65-F5344CB8AC3E}">
        <p14:creationId xmlns:p14="http://schemas.microsoft.com/office/powerpoint/2010/main" val="25053400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Bölüm Üst Bilgisi">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6F48A2FB-56D0-495B-B798-82FF31CA7BFB}" type="datetimeFigureOut">
              <a:rPr lang="tr-TR" smtClean="0"/>
              <a:t>13.12.2018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D001778-4DE6-4A26-B5F1-98C582A60015}" type="slidenum">
              <a:rPr lang="tr-TR" smtClean="0"/>
              <a:t>‹#›</a:t>
            </a:fld>
            <a:endParaRPr lang="tr-T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1464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6F48A2FB-56D0-495B-B798-82FF31CA7BFB}" type="datetimeFigureOut">
              <a:rPr lang="tr-TR" smtClean="0"/>
              <a:t>13.12.2018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D001778-4DE6-4A26-B5F1-98C582A60015}" type="slidenum">
              <a:rPr lang="tr-TR" smtClean="0"/>
              <a:t>‹#›</a:t>
            </a:fld>
            <a:endParaRPr lang="tr-TR"/>
          </a:p>
        </p:txBody>
      </p:sp>
    </p:spTree>
    <p:extLst>
      <p:ext uri="{BB962C8B-B14F-4D97-AF65-F5344CB8AC3E}">
        <p14:creationId xmlns:p14="http://schemas.microsoft.com/office/powerpoint/2010/main" val="39696979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1097280" y="2582334"/>
            <a:ext cx="4937760" cy="3378200"/>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6217920" y="2582334"/>
            <a:ext cx="4937760" cy="3378200"/>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6F48A2FB-56D0-495B-B798-82FF31CA7BFB}" type="datetimeFigureOut">
              <a:rPr lang="tr-TR" smtClean="0"/>
              <a:t>13.12.2018</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3D001778-4DE6-4A26-B5F1-98C582A60015}" type="slidenum">
              <a:rPr lang="tr-TR" smtClean="0"/>
              <a:t>‹#›</a:t>
            </a:fld>
            <a:endParaRPr lang="tr-TR"/>
          </a:p>
        </p:txBody>
      </p:sp>
    </p:spTree>
    <p:extLst>
      <p:ext uri="{BB962C8B-B14F-4D97-AF65-F5344CB8AC3E}">
        <p14:creationId xmlns:p14="http://schemas.microsoft.com/office/powerpoint/2010/main" val="32070330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6F48A2FB-56D0-495B-B798-82FF31CA7BFB}" type="datetimeFigureOut">
              <a:rPr lang="tr-TR" smtClean="0"/>
              <a:t>13.12.2018</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3D001778-4DE6-4A26-B5F1-98C582A60015}" type="slidenum">
              <a:rPr lang="tr-TR" smtClean="0"/>
              <a:t>‹#›</a:t>
            </a:fld>
            <a:endParaRPr lang="tr-TR"/>
          </a:p>
        </p:txBody>
      </p:sp>
    </p:spTree>
    <p:extLst>
      <p:ext uri="{BB962C8B-B14F-4D97-AF65-F5344CB8AC3E}">
        <p14:creationId xmlns:p14="http://schemas.microsoft.com/office/powerpoint/2010/main" val="39776170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6F48A2FB-56D0-495B-B798-82FF31CA7BFB}" type="datetimeFigureOut">
              <a:rPr lang="tr-TR" smtClean="0"/>
              <a:t>13.12.2018</a:t>
            </a:fld>
            <a:endParaRPr lang="tr-T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tr-TR"/>
          </a:p>
        </p:txBody>
      </p:sp>
      <p:sp>
        <p:nvSpPr>
          <p:cNvPr id="9" name="Slide Number Placeholder 8"/>
          <p:cNvSpPr>
            <a:spLocks noGrp="1"/>
          </p:cNvSpPr>
          <p:nvPr>
            <p:ph type="sldNum" sz="quarter" idx="12"/>
          </p:nvPr>
        </p:nvSpPr>
        <p:spPr/>
        <p:txBody>
          <a:bodyPr/>
          <a:lstStyle/>
          <a:p>
            <a:fld id="{3D001778-4DE6-4A26-B5F1-98C582A60015}" type="slidenum">
              <a:rPr lang="tr-TR" smtClean="0"/>
              <a:t>‹#›</a:t>
            </a:fld>
            <a:endParaRPr lang="tr-TR"/>
          </a:p>
        </p:txBody>
      </p:sp>
    </p:spTree>
    <p:extLst>
      <p:ext uri="{BB962C8B-B14F-4D97-AF65-F5344CB8AC3E}">
        <p14:creationId xmlns:p14="http://schemas.microsoft.com/office/powerpoint/2010/main" val="15849969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tr-TR"/>
              <a:t>Asıl başlık stilini düzenlemek için tıklayın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6F48A2FB-56D0-495B-B798-82FF31CA7BFB}" type="datetimeFigureOut">
              <a:rPr lang="tr-TR" smtClean="0"/>
              <a:t>13.12.2018</a:t>
            </a:fld>
            <a:endParaRPr lang="tr-T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tr-T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D001778-4DE6-4A26-B5F1-98C582A60015}" type="slidenum">
              <a:rPr lang="tr-TR" smtClean="0"/>
              <a:t>‹#›</a:t>
            </a:fld>
            <a:endParaRPr lang="tr-TR"/>
          </a:p>
        </p:txBody>
      </p:sp>
    </p:spTree>
    <p:extLst>
      <p:ext uri="{BB962C8B-B14F-4D97-AF65-F5344CB8AC3E}">
        <p14:creationId xmlns:p14="http://schemas.microsoft.com/office/powerpoint/2010/main" val="38873026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6F48A2FB-56D0-495B-B798-82FF31CA7BFB}" type="datetimeFigureOut">
              <a:rPr lang="tr-TR" smtClean="0"/>
              <a:t>13.12.2018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D001778-4DE6-4A26-B5F1-98C582A60015}" type="slidenum">
              <a:rPr lang="tr-TR" smtClean="0"/>
              <a:t>‹#›</a:t>
            </a:fld>
            <a:endParaRPr lang="tr-TR"/>
          </a:p>
        </p:txBody>
      </p:sp>
    </p:spTree>
    <p:extLst>
      <p:ext uri="{BB962C8B-B14F-4D97-AF65-F5344CB8AC3E}">
        <p14:creationId xmlns:p14="http://schemas.microsoft.com/office/powerpoint/2010/main" val="523173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6F48A2FB-56D0-495B-B798-82FF31CA7BFB}" type="datetimeFigureOut">
              <a:rPr lang="tr-TR" smtClean="0"/>
              <a:t>13.12.2018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D001778-4DE6-4A26-B5F1-98C582A60015}" type="slidenum">
              <a:rPr lang="tr-TR" smtClean="0"/>
              <a:t>‹#›</a:t>
            </a:fld>
            <a:endParaRPr lang="tr-TR"/>
          </a:p>
        </p:txBody>
      </p:sp>
    </p:spTree>
    <p:extLst>
      <p:ext uri="{BB962C8B-B14F-4D97-AF65-F5344CB8AC3E}">
        <p14:creationId xmlns:p14="http://schemas.microsoft.com/office/powerpoint/2010/main" val="41709289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6F48A2FB-56D0-495B-B798-82FF31CA7BFB}" type="datetimeFigureOut">
              <a:rPr lang="tr-TR" smtClean="0"/>
              <a:t>13.12.2018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D001778-4DE6-4A26-B5F1-98C582A60015}" type="slidenum">
              <a:rPr lang="tr-TR" smtClean="0"/>
              <a:t>‹#›</a:t>
            </a:fld>
            <a:endParaRPr lang="tr-TR"/>
          </a:p>
        </p:txBody>
      </p:sp>
    </p:spTree>
    <p:extLst>
      <p:ext uri="{BB962C8B-B14F-4D97-AF65-F5344CB8AC3E}">
        <p14:creationId xmlns:p14="http://schemas.microsoft.com/office/powerpoint/2010/main" val="26507909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6F48A2FB-56D0-495B-B798-82FF31CA7BFB}" type="datetimeFigureOut">
              <a:rPr lang="tr-TR" smtClean="0"/>
              <a:t>13.12.2018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D001778-4DE6-4A26-B5F1-98C582A60015}" type="slidenum">
              <a:rPr lang="tr-TR" smtClean="0"/>
              <a:t>‹#›</a:t>
            </a:fld>
            <a:endParaRPr lang="tr-TR"/>
          </a:p>
        </p:txBody>
      </p:sp>
    </p:spTree>
    <p:extLst>
      <p:ext uri="{BB962C8B-B14F-4D97-AF65-F5344CB8AC3E}">
        <p14:creationId xmlns:p14="http://schemas.microsoft.com/office/powerpoint/2010/main" val="23332079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tr-TR"/>
              <a:t>Asıl başlık stilini düzenlemek için tıklayın</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6F48A2FB-56D0-495B-B798-82FF31CA7BFB}" type="datetimeFigureOut">
              <a:rPr lang="tr-TR" smtClean="0"/>
              <a:t>13.12.2018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D001778-4DE6-4A26-B5F1-98C582A60015}" type="slidenum">
              <a:rPr lang="tr-TR" smtClean="0"/>
              <a:t>‹#›</a:t>
            </a:fld>
            <a:endParaRPr lang="tr-TR"/>
          </a:p>
        </p:txBody>
      </p:sp>
    </p:spTree>
    <p:extLst>
      <p:ext uri="{BB962C8B-B14F-4D97-AF65-F5344CB8AC3E}">
        <p14:creationId xmlns:p14="http://schemas.microsoft.com/office/powerpoint/2010/main" val="2148509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6F48A2FB-56D0-495B-B798-82FF31CA7BFB}" type="datetimeFigureOut">
              <a:rPr lang="tr-TR" smtClean="0"/>
              <a:t>13.12.2018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D001778-4DE6-4A26-B5F1-98C582A60015}" type="slidenum">
              <a:rPr lang="tr-TR" smtClean="0"/>
              <a:t>‹#›</a:t>
            </a:fld>
            <a:endParaRPr lang="tr-TR"/>
          </a:p>
        </p:txBody>
      </p:sp>
    </p:spTree>
    <p:extLst>
      <p:ext uri="{BB962C8B-B14F-4D97-AF65-F5344CB8AC3E}">
        <p14:creationId xmlns:p14="http://schemas.microsoft.com/office/powerpoint/2010/main" val="1495800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Karşılaştırma">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845127" y="2507550"/>
            <a:ext cx="5156200" cy="3680525"/>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6172200" y="2507550"/>
            <a:ext cx="5181601" cy="3680525"/>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Date Placeholder 6"/>
          <p:cNvSpPr>
            <a:spLocks noGrp="1"/>
          </p:cNvSpPr>
          <p:nvPr>
            <p:ph type="dt" sz="half" idx="10"/>
          </p:nvPr>
        </p:nvSpPr>
        <p:spPr/>
        <p:txBody>
          <a:bodyPr/>
          <a:lstStyle/>
          <a:p>
            <a:fld id="{6F48A2FB-56D0-495B-B798-82FF31CA7BFB}" type="datetimeFigureOut">
              <a:rPr lang="tr-TR" smtClean="0"/>
              <a:t>13.12.2018</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3D001778-4DE6-4A26-B5F1-98C582A60015}" type="slidenum">
              <a:rPr lang="tr-TR" smtClean="0"/>
              <a:t>‹#›</a:t>
            </a:fld>
            <a:endParaRPr lang="tr-TR"/>
          </a:p>
        </p:txBody>
      </p:sp>
      <p:sp>
        <p:nvSpPr>
          <p:cNvPr id="10" name="Title 9"/>
          <p:cNvSpPr>
            <a:spLocks noGrp="1"/>
          </p:cNvSpPr>
          <p:nvPr>
            <p:ph type="title"/>
          </p:nvPr>
        </p:nvSpPr>
        <p:spPr/>
        <p:txBody>
          <a:bodyPr/>
          <a:lstStyle/>
          <a:p>
            <a:r>
              <a:rPr lang="tr-TR"/>
              <a:t>Asıl başlık stilini düzenlemek için tıklayın</a:t>
            </a:r>
            <a:endParaRPr lang="en-US" dirty="0"/>
          </a:p>
        </p:txBody>
      </p:sp>
    </p:spTree>
    <p:extLst>
      <p:ext uri="{BB962C8B-B14F-4D97-AF65-F5344CB8AC3E}">
        <p14:creationId xmlns:p14="http://schemas.microsoft.com/office/powerpoint/2010/main" val="3586037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Yalnızca Başlı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F48A2FB-56D0-495B-B798-82FF31CA7BFB}" type="datetimeFigureOut">
              <a:rPr lang="tr-TR" smtClean="0"/>
              <a:t>13.12.2018</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3D001778-4DE6-4A26-B5F1-98C582A60015}" type="slidenum">
              <a:rPr lang="tr-TR" smtClean="0"/>
              <a:t>‹#›</a:t>
            </a:fld>
            <a:endParaRPr lang="tr-TR"/>
          </a:p>
        </p:txBody>
      </p:sp>
      <p:sp>
        <p:nvSpPr>
          <p:cNvPr id="6" name="Title 5"/>
          <p:cNvSpPr>
            <a:spLocks noGrp="1"/>
          </p:cNvSpPr>
          <p:nvPr>
            <p:ph type="title"/>
          </p:nvPr>
        </p:nvSpPr>
        <p:spPr/>
        <p:txBody>
          <a:bodyPr/>
          <a:lstStyle/>
          <a:p>
            <a:r>
              <a:rPr lang="tr-TR"/>
              <a:t>Asıl başlık stilini düzenlemek için tıklayın</a:t>
            </a:r>
            <a:endParaRPr lang="en-US"/>
          </a:p>
        </p:txBody>
      </p:sp>
    </p:spTree>
    <p:extLst>
      <p:ext uri="{BB962C8B-B14F-4D97-AF65-F5344CB8AC3E}">
        <p14:creationId xmlns:p14="http://schemas.microsoft.com/office/powerpoint/2010/main" val="36271703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48A2FB-56D0-495B-B798-82FF31CA7BFB}" type="datetimeFigureOut">
              <a:rPr lang="tr-TR" smtClean="0"/>
              <a:t>13.12.2018</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3D001778-4DE6-4A26-B5F1-98C582A60015}" type="slidenum">
              <a:rPr lang="tr-TR" smtClean="0"/>
              <a:t>‹#›</a:t>
            </a:fld>
            <a:endParaRPr lang="tr-TR"/>
          </a:p>
        </p:txBody>
      </p:sp>
    </p:spTree>
    <p:extLst>
      <p:ext uri="{BB962C8B-B14F-4D97-AF65-F5344CB8AC3E}">
        <p14:creationId xmlns:p14="http://schemas.microsoft.com/office/powerpoint/2010/main" val="13468512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tr-TR"/>
              <a:t>Asıl başlık stilini düzenlemek için tıklayın</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6F48A2FB-56D0-495B-B798-82FF31CA7BFB}" type="datetimeFigureOut">
              <a:rPr lang="tr-TR" smtClean="0"/>
              <a:t>13.12.2018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D001778-4DE6-4A26-B5F1-98C582A60015}" type="slidenum">
              <a:rPr lang="tr-TR" smtClean="0"/>
              <a:t>‹#›</a:t>
            </a:fld>
            <a:endParaRPr lang="tr-TR"/>
          </a:p>
        </p:txBody>
      </p:sp>
    </p:spTree>
    <p:extLst>
      <p:ext uri="{BB962C8B-B14F-4D97-AF65-F5344CB8AC3E}">
        <p14:creationId xmlns:p14="http://schemas.microsoft.com/office/powerpoint/2010/main" val="1719081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tr-TR"/>
              <a:t>Asıl başlık stilini düzenlemek için tıklayın</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6F48A2FB-56D0-495B-B798-82FF31CA7BFB}" type="datetimeFigureOut">
              <a:rPr lang="tr-TR" smtClean="0"/>
              <a:t>13.12.2018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D001778-4DE6-4A26-B5F1-98C582A60015}" type="slidenum">
              <a:rPr lang="tr-TR" smtClean="0"/>
              <a:t>‹#›</a:t>
            </a:fld>
            <a:endParaRPr lang="tr-TR"/>
          </a:p>
        </p:txBody>
      </p:sp>
    </p:spTree>
    <p:extLst>
      <p:ext uri="{BB962C8B-B14F-4D97-AF65-F5344CB8AC3E}">
        <p14:creationId xmlns:p14="http://schemas.microsoft.com/office/powerpoint/2010/main" val="19104503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6F48A2FB-56D0-495B-B798-82FF31CA7BFB}" type="datetimeFigureOut">
              <a:rPr lang="tr-TR" smtClean="0"/>
              <a:t>13.12.2018</a:t>
            </a:fld>
            <a:endParaRPr lang="tr-T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tr-TR"/>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3D001778-4DE6-4A26-B5F1-98C582A60015}" type="slidenum">
              <a:rPr lang="tr-TR" smtClean="0"/>
              <a:t>‹#›</a:t>
            </a:fld>
            <a:endParaRPr lang="tr-TR"/>
          </a:p>
        </p:txBody>
      </p:sp>
    </p:spTree>
    <p:extLst>
      <p:ext uri="{BB962C8B-B14F-4D97-AF65-F5344CB8AC3E}">
        <p14:creationId xmlns:p14="http://schemas.microsoft.com/office/powerpoint/2010/main" val="589761138"/>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6F48A2FB-56D0-495B-B798-82FF31CA7BFB}" type="datetimeFigureOut">
              <a:rPr lang="tr-TR" smtClean="0"/>
              <a:t>13.12.2018</a:t>
            </a:fld>
            <a:endParaRPr lang="tr-T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tr-T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3D001778-4DE6-4A26-B5F1-98C582A60015}" type="slidenum">
              <a:rPr lang="tr-TR" smtClean="0"/>
              <a:t>‹#›</a:t>
            </a:fld>
            <a:endParaRPr lang="tr-T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0006373"/>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image" Target="../media/image4.tmp"/><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image" Target="../media/image2.tmp"/><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FBDCECDC-EEE3-4128-AA5E-82A8C08796E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Unvan 1">
            <a:extLst>
              <a:ext uri="{FF2B5EF4-FFF2-40B4-BE49-F238E27FC236}">
                <a16:creationId xmlns:a16="http://schemas.microsoft.com/office/drawing/2014/main" xmlns="" id="{417B38EC-0C6C-48E8-B445-C6746CF00CF4}"/>
              </a:ext>
            </a:extLst>
          </p:cNvPr>
          <p:cNvSpPr>
            <a:spLocks noGrp="1"/>
          </p:cNvSpPr>
          <p:nvPr>
            <p:ph type="ctrTitle"/>
          </p:nvPr>
        </p:nvSpPr>
        <p:spPr>
          <a:xfrm>
            <a:off x="1097280" y="758952"/>
            <a:ext cx="10058400" cy="3892168"/>
          </a:xfrm>
        </p:spPr>
        <p:txBody>
          <a:bodyPr>
            <a:normAutofit/>
          </a:bodyPr>
          <a:lstStyle/>
          <a:p>
            <a:r>
              <a:rPr lang="tr-TR"/>
              <a:t>İshalli çocuğa yaklaşım</a:t>
            </a:r>
          </a:p>
        </p:txBody>
      </p:sp>
      <p:sp>
        <p:nvSpPr>
          <p:cNvPr id="10" name="Rectangle 9">
            <a:extLst>
              <a:ext uri="{FF2B5EF4-FFF2-40B4-BE49-F238E27FC236}">
                <a16:creationId xmlns:a16="http://schemas.microsoft.com/office/drawing/2014/main" xmlns="" id="{4260EDE0-989C-4E16-AF94-F652294D828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Alt Başlık 2">
            <a:extLst>
              <a:ext uri="{FF2B5EF4-FFF2-40B4-BE49-F238E27FC236}">
                <a16:creationId xmlns:a16="http://schemas.microsoft.com/office/drawing/2014/main" xmlns="" id="{30F3FA66-DFEF-445C-A71D-15CB6D914C15}"/>
              </a:ext>
            </a:extLst>
          </p:cNvPr>
          <p:cNvSpPr>
            <a:spLocks noGrp="1"/>
          </p:cNvSpPr>
          <p:nvPr>
            <p:ph type="subTitle" idx="1"/>
          </p:nvPr>
        </p:nvSpPr>
        <p:spPr>
          <a:xfrm>
            <a:off x="1100051" y="5225240"/>
            <a:ext cx="10058400" cy="1143000"/>
          </a:xfrm>
        </p:spPr>
        <p:txBody>
          <a:bodyPr>
            <a:normAutofit/>
          </a:bodyPr>
          <a:lstStyle/>
          <a:p>
            <a:r>
              <a:rPr lang="tr-TR" sz="1500" dirty="0">
                <a:solidFill>
                  <a:srgbClr val="FFFFFF"/>
                </a:solidFill>
              </a:rPr>
              <a:t>Arş. Gör. Dr. Kevser Ayar</a:t>
            </a:r>
          </a:p>
          <a:p>
            <a:r>
              <a:rPr lang="tr-TR" sz="1500" dirty="0">
                <a:solidFill>
                  <a:srgbClr val="FFFFFF"/>
                </a:solidFill>
              </a:rPr>
              <a:t>KTÜ Tıp Fakültesi Aile Hekimliği AD</a:t>
            </a:r>
          </a:p>
          <a:p>
            <a:r>
              <a:rPr lang="tr-TR" sz="1500" dirty="0">
                <a:solidFill>
                  <a:srgbClr val="FFFFFF"/>
                </a:solidFill>
              </a:rPr>
              <a:t>30/10/2018</a:t>
            </a:r>
          </a:p>
        </p:txBody>
      </p:sp>
      <p:sp>
        <p:nvSpPr>
          <p:cNvPr id="12" name="Rectangle 11">
            <a:extLst>
              <a:ext uri="{FF2B5EF4-FFF2-40B4-BE49-F238E27FC236}">
                <a16:creationId xmlns:a16="http://schemas.microsoft.com/office/drawing/2014/main" xmlns="" id="{1F3985C0-E548-44D2-B30E-F3E42DADE13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07" y="4906176"/>
            <a:ext cx="12188952"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6433638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684D184C-8FEC-48C8-8F96-C18D28250C45}"/>
              </a:ext>
            </a:extLst>
          </p:cNvPr>
          <p:cNvSpPr>
            <a:spLocks noGrp="1"/>
          </p:cNvSpPr>
          <p:nvPr>
            <p:ph type="title"/>
          </p:nvPr>
        </p:nvSpPr>
        <p:spPr/>
        <p:txBody>
          <a:bodyPr>
            <a:normAutofit fontScale="90000"/>
          </a:bodyPr>
          <a:lstStyle/>
          <a:p>
            <a:r>
              <a:rPr lang="tr-TR" sz="3600" dirty="0">
                <a:solidFill>
                  <a:schemeClr val="accent1">
                    <a:lumMod val="60000"/>
                    <a:lumOff val="40000"/>
                  </a:schemeClr>
                </a:solidFill>
              </a:rPr>
              <a:t/>
            </a:r>
            <a:br>
              <a:rPr lang="tr-TR" sz="3600" dirty="0">
                <a:solidFill>
                  <a:schemeClr val="accent1">
                    <a:lumMod val="60000"/>
                    <a:lumOff val="40000"/>
                  </a:schemeClr>
                </a:solidFill>
              </a:rPr>
            </a:br>
            <a:r>
              <a:rPr lang="tr-TR" sz="3600" dirty="0" err="1">
                <a:solidFill>
                  <a:schemeClr val="accent1">
                    <a:lumMod val="60000"/>
                    <a:lumOff val="40000"/>
                  </a:schemeClr>
                </a:solidFill>
              </a:rPr>
              <a:t>Nonenfeksiyöz</a:t>
            </a:r>
            <a:r>
              <a:rPr lang="tr-TR" sz="3600" dirty="0">
                <a:solidFill>
                  <a:schemeClr val="accent1">
                    <a:lumMod val="60000"/>
                    <a:lumOff val="40000"/>
                  </a:schemeClr>
                </a:solidFill>
              </a:rPr>
              <a:t> nedenler</a:t>
            </a:r>
            <a:r>
              <a:rPr lang="tr-TR" dirty="0"/>
              <a:t/>
            </a:r>
            <a:br>
              <a:rPr lang="tr-TR" dirty="0"/>
            </a:br>
            <a:endParaRPr lang="tr-TR" dirty="0"/>
          </a:p>
        </p:txBody>
      </p:sp>
      <p:sp>
        <p:nvSpPr>
          <p:cNvPr id="3" name="İçerik Yer Tutucusu 2">
            <a:extLst>
              <a:ext uri="{FF2B5EF4-FFF2-40B4-BE49-F238E27FC236}">
                <a16:creationId xmlns:a16="http://schemas.microsoft.com/office/drawing/2014/main" xmlns="" id="{930E71C3-C7D0-4C13-8E96-F41A7B22925E}"/>
              </a:ext>
            </a:extLst>
          </p:cNvPr>
          <p:cNvSpPr>
            <a:spLocks noGrp="1"/>
          </p:cNvSpPr>
          <p:nvPr>
            <p:ph idx="1"/>
          </p:nvPr>
        </p:nvSpPr>
        <p:spPr/>
        <p:txBody>
          <a:bodyPr>
            <a:normAutofit/>
          </a:bodyPr>
          <a:lstStyle/>
          <a:p>
            <a:pPr>
              <a:buFont typeface="Wingdings" panose="05000000000000000000" pitchFamily="2" charset="2"/>
              <a:buChar char="§"/>
            </a:pPr>
            <a:r>
              <a:rPr lang="tr-TR" sz="2400" dirty="0"/>
              <a:t>İlaç kaynaklı</a:t>
            </a:r>
          </a:p>
          <a:p>
            <a:pPr marL="0" indent="0">
              <a:buNone/>
            </a:pPr>
            <a:r>
              <a:rPr lang="tr-TR" dirty="0"/>
              <a:t>Antibiyotikler(</a:t>
            </a:r>
            <a:r>
              <a:rPr lang="tr-TR" dirty="0" err="1"/>
              <a:t>eritromisin</a:t>
            </a:r>
            <a:r>
              <a:rPr lang="tr-TR" dirty="0"/>
              <a:t>, </a:t>
            </a:r>
            <a:r>
              <a:rPr lang="tr-TR" dirty="0" err="1"/>
              <a:t>amoksisilin</a:t>
            </a:r>
            <a:r>
              <a:rPr lang="tr-TR" dirty="0"/>
              <a:t> </a:t>
            </a:r>
            <a:r>
              <a:rPr lang="tr-TR" dirty="0" err="1"/>
              <a:t>klavulanat</a:t>
            </a:r>
            <a:r>
              <a:rPr lang="tr-TR" dirty="0"/>
              <a:t>, diğerleri) </a:t>
            </a:r>
            <a:r>
              <a:rPr lang="tr-TR" dirty="0" err="1"/>
              <a:t>Laksatifler</a:t>
            </a:r>
            <a:r>
              <a:rPr lang="tr-TR" dirty="0"/>
              <a:t> (</a:t>
            </a:r>
            <a:r>
              <a:rPr lang="tr-TR" dirty="0" err="1"/>
              <a:t>laktuloz</a:t>
            </a:r>
            <a:r>
              <a:rPr lang="tr-TR" dirty="0"/>
              <a:t>, </a:t>
            </a:r>
            <a:r>
              <a:rPr lang="tr-TR" dirty="0" err="1"/>
              <a:t>senna</a:t>
            </a:r>
            <a:r>
              <a:rPr lang="tr-TR" dirty="0"/>
              <a:t>, diğerleri) </a:t>
            </a:r>
            <a:r>
              <a:rPr lang="tr-TR" dirty="0" err="1"/>
              <a:t>Opiyat</a:t>
            </a:r>
            <a:r>
              <a:rPr lang="tr-TR" dirty="0"/>
              <a:t> </a:t>
            </a:r>
            <a:r>
              <a:rPr lang="tr-TR" dirty="0" err="1"/>
              <a:t>çekilme,oral</a:t>
            </a:r>
            <a:r>
              <a:rPr lang="tr-TR" dirty="0"/>
              <a:t> Mg</a:t>
            </a:r>
          </a:p>
          <a:p>
            <a:pPr>
              <a:buFont typeface="Wingdings" panose="05000000000000000000" pitchFamily="2" charset="2"/>
              <a:buChar char="§"/>
            </a:pPr>
            <a:r>
              <a:rPr lang="tr-TR" sz="2400" dirty="0"/>
              <a:t>Besin alerjisi</a:t>
            </a:r>
          </a:p>
          <a:p>
            <a:pPr>
              <a:buFont typeface="Wingdings" panose="05000000000000000000" pitchFamily="2" charset="2"/>
              <a:buChar char="§"/>
            </a:pPr>
            <a:r>
              <a:rPr lang="tr-TR" sz="2400" dirty="0" err="1"/>
              <a:t>Ekstraintestinal</a:t>
            </a:r>
            <a:r>
              <a:rPr lang="tr-TR" sz="2400" dirty="0"/>
              <a:t> Enfeksiyonlar</a:t>
            </a:r>
          </a:p>
          <a:p>
            <a:pPr marL="0" indent="0">
              <a:buNone/>
            </a:pPr>
            <a:r>
              <a:rPr lang="tr-TR" sz="2400" dirty="0"/>
              <a:t> </a:t>
            </a:r>
            <a:r>
              <a:rPr lang="tr-TR" dirty="0" err="1"/>
              <a:t>Sepsis</a:t>
            </a:r>
            <a:r>
              <a:rPr lang="tr-TR" dirty="0"/>
              <a:t>, </a:t>
            </a:r>
            <a:r>
              <a:rPr lang="tr-TR" dirty="0" err="1"/>
              <a:t>Üriner</a:t>
            </a:r>
            <a:r>
              <a:rPr lang="tr-TR" dirty="0"/>
              <a:t> sistem enfeksiyonu ,Solunum yolu enfeksiyonu, Orta kulak enfeksiyonu</a:t>
            </a:r>
            <a:endParaRPr lang="tr-TR" sz="2400" dirty="0"/>
          </a:p>
          <a:p>
            <a:pPr>
              <a:buFont typeface="Wingdings" panose="05000000000000000000" pitchFamily="2" charset="2"/>
              <a:buChar char="§"/>
            </a:pPr>
            <a:r>
              <a:rPr lang="tr-TR" sz="2400" dirty="0"/>
              <a:t>Cerrahi gerektiren durumlar</a:t>
            </a:r>
          </a:p>
          <a:p>
            <a:pPr marL="0" indent="0">
              <a:buNone/>
            </a:pPr>
            <a:r>
              <a:rPr lang="tr-TR" dirty="0"/>
              <a:t>Akut apandisit, </a:t>
            </a:r>
            <a:r>
              <a:rPr lang="tr-TR" dirty="0" err="1"/>
              <a:t>İntususepsiyon</a:t>
            </a:r>
            <a:endParaRPr lang="tr-TR" dirty="0"/>
          </a:p>
          <a:p>
            <a:endParaRPr lang="tr-TR" dirty="0"/>
          </a:p>
        </p:txBody>
      </p:sp>
    </p:spTree>
    <p:extLst>
      <p:ext uri="{BB962C8B-B14F-4D97-AF65-F5344CB8AC3E}">
        <p14:creationId xmlns:p14="http://schemas.microsoft.com/office/powerpoint/2010/main" val="38131364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DE6C8CBD-3E9D-43D5-804E-8702E6D39EB8}"/>
              </a:ext>
            </a:extLst>
          </p:cNvPr>
          <p:cNvSpPr>
            <a:spLocks noGrp="1"/>
          </p:cNvSpPr>
          <p:nvPr>
            <p:ph type="title"/>
          </p:nvPr>
        </p:nvSpPr>
        <p:spPr/>
        <p:txBody>
          <a:bodyPr/>
          <a:lstStyle/>
          <a:p>
            <a:r>
              <a:rPr lang="tr-TR" dirty="0"/>
              <a:t>Kronik ishal </a:t>
            </a:r>
            <a:r>
              <a:rPr lang="tr-TR" dirty="0" err="1"/>
              <a:t>etyolojisi</a:t>
            </a:r>
            <a:r>
              <a:rPr lang="tr-TR" dirty="0"/>
              <a:t/>
            </a:r>
            <a:br>
              <a:rPr lang="tr-TR" dirty="0"/>
            </a:br>
            <a:endParaRPr lang="tr-TR" dirty="0"/>
          </a:p>
        </p:txBody>
      </p:sp>
      <p:sp>
        <p:nvSpPr>
          <p:cNvPr id="3" name="İçerik Yer Tutucusu 2">
            <a:extLst>
              <a:ext uri="{FF2B5EF4-FFF2-40B4-BE49-F238E27FC236}">
                <a16:creationId xmlns:a16="http://schemas.microsoft.com/office/drawing/2014/main" xmlns="" id="{4392D810-D9E4-4771-9C62-E009E68FF631}"/>
              </a:ext>
            </a:extLst>
          </p:cNvPr>
          <p:cNvSpPr>
            <a:spLocks noGrp="1"/>
          </p:cNvSpPr>
          <p:nvPr>
            <p:ph idx="1"/>
          </p:nvPr>
        </p:nvSpPr>
        <p:spPr/>
        <p:txBody>
          <a:bodyPr/>
          <a:lstStyle/>
          <a:p>
            <a:r>
              <a:rPr lang="tr-TR" sz="2400" dirty="0"/>
              <a:t>1-Enfeksiyöz nedenler</a:t>
            </a:r>
          </a:p>
          <a:p>
            <a:r>
              <a:rPr lang="tr-TR" sz="2400" dirty="0"/>
              <a:t>2-Non </a:t>
            </a:r>
            <a:r>
              <a:rPr lang="tr-TR" sz="2400" dirty="0" err="1"/>
              <a:t>enfeksiyöz</a:t>
            </a:r>
            <a:r>
              <a:rPr lang="tr-TR" sz="2400" dirty="0"/>
              <a:t> nedenler</a:t>
            </a:r>
          </a:p>
          <a:p>
            <a:endParaRPr lang="tr-TR" dirty="0"/>
          </a:p>
        </p:txBody>
      </p:sp>
    </p:spTree>
    <p:extLst>
      <p:ext uri="{BB962C8B-B14F-4D97-AF65-F5344CB8AC3E}">
        <p14:creationId xmlns:p14="http://schemas.microsoft.com/office/powerpoint/2010/main" val="23099652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DD7F7D1B-4408-44CD-8D7A-63AFC36407AF}"/>
              </a:ext>
            </a:extLst>
          </p:cNvPr>
          <p:cNvSpPr>
            <a:spLocks noGrp="1"/>
          </p:cNvSpPr>
          <p:nvPr>
            <p:ph type="title"/>
          </p:nvPr>
        </p:nvSpPr>
        <p:spPr/>
        <p:txBody>
          <a:bodyPr/>
          <a:lstStyle/>
          <a:p>
            <a:r>
              <a:rPr lang="tr-TR" sz="3600" dirty="0"/>
              <a:t>1</a:t>
            </a:r>
            <a:r>
              <a:rPr lang="tr-TR" dirty="0"/>
              <a:t>-</a:t>
            </a:r>
            <a:r>
              <a:rPr lang="tr-TR" sz="3600" dirty="0"/>
              <a:t>Enfeksiyöz nedenler</a:t>
            </a:r>
            <a:r>
              <a:rPr lang="tr-TR" dirty="0"/>
              <a:t/>
            </a:r>
            <a:br>
              <a:rPr lang="tr-TR" dirty="0"/>
            </a:br>
            <a:endParaRPr lang="tr-TR" dirty="0"/>
          </a:p>
        </p:txBody>
      </p:sp>
      <p:sp>
        <p:nvSpPr>
          <p:cNvPr id="3" name="İçerik Yer Tutucusu 2">
            <a:extLst>
              <a:ext uri="{FF2B5EF4-FFF2-40B4-BE49-F238E27FC236}">
                <a16:creationId xmlns:a16="http://schemas.microsoft.com/office/drawing/2014/main" xmlns="" id="{61B995B6-6A9D-40DC-A92B-55F2F4FD8047}"/>
              </a:ext>
            </a:extLst>
          </p:cNvPr>
          <p:cNvSpPr>
            <a:spLocks noGrp="1"/>
          </p:cNvSpPr>
          <p:nvPr>
            <p:ph idx="1"/>
          </p:nvPr>
        </p:nvSpPr>
        <p:spPr/>
        <p:txBody>
          <a:bodyPr>
            <a:normAutofit/>
          </a:bodyPr>
          <a:lstStyle/>
          <a:p>
            <a:pPr>
              <a:buFont typeface="Wingdings" panose="05000000000000000000" pitchFamily="2" charset="2"/>
              <a:buChar char="§"/>
            </a:pPr>
            <a:r>
              <a:rPr lang="tr-TR" sz="2400" dirty="0" err="1"/>
              <a:t>Viral</a:t>
            </a:r>
            <a:endParaRPr lang="tr-TR" sz="2400" dirty="0"/>
          </a:p>
          <a:p>
            <a:pPr>
              <a:buFont typeface="Wingdings" panose="05000000000000000000" pitchFamily="2" charset="2"/>
              <a:buChar char="§"/>
            </a:pPr>
            <a:r>
              <a:rPr lang="tr-TR" sz="2400" dirty="0"/>
              <a:t>Bakteriyel</a:t>
            </a:r>
          </a:p>
          <a:p>
            <a:pPr>
              <a:buFont typeface="Wingdings" panose="05000000000000000000" pitchFamily="2" charset="2"/>
              <a:buChar char="§"/>
            </a:pPr>
            <a:r>
              <a:rPr lang="tr-TR" sz="2400" dirty="0" err="1"/>
              <a:t>Paraziter</a:t>
            </a:r>
            <a:endParaRPr lang="tr-TR" sz="2400" dirty="0"/>
          </a:p>
        </p:txBody>
      </p:sp>
    </p:spTree>
    <p:extLst>
      <p:ext uri="{BB962C8B-B14F-4D97-AF65-F5344CB8AC3E}">
        <p14:creationId xmlns:p14="http://schemas.microsoft.com/office/powerpoint/2010/main" val="88649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74D0C7C3-8839-405E-85E2-33B8E6AD8772}"/>
              </a:ext>
            </a:extLst>
          </p:cNvPr>
          <p:cNvSpPr>
            <a:spLocks noGrp="1"/>
          </p:cNvSpPr>
          <p:nvPr>
            <p:ph type="title"/>
          </p:nvPr>
        </p:nvSpPr>
        <p:spPr/>
        <p:txBody>
          <a:bodyPr/>
          <a:lstStyle/>
          <a:p>
            <a:r>
              <a:rPr lang="tr-TR" sz="3600" dirty="0"/>
              <a:t>2-Non </a:t>
            </a:r>
            <a:r>
              <a:rPr lang="tr-TR" sz="3600" dirty="0" err="1"/>
              <a:t>enfeksiyöz</a:t>
            </a:r>
            <a:r>
              <a:rPr lang="tr-TR" sz="3600" dirty="0"/>
              <a:t> nedenler</a:t>
            </a:r>
            <a:r>
              <a:rPr lang="tr-TR" dirty="0"/>
              <a:t/>
            </a:r>
            <a:br>
              <a:rPr lang="tr-TR" dirty="0"/>
            </a:br>
            <a:endParaRPr lang="tr-TR" dirty="0"/>
          </a:p>
        </p:txBody>
      </p:sp>
      <p:sp>
        <p:nvSpPr>
          <p:cNvPr id="3" name="İçerik Yer Tutucusu 2">
            <a:extLst>
              <a:ext uri="{FF2B5EF4-FFF2-40B4-BE49-F238E27FC236}">
                <a16:creationId xmlns:a16="http://schemas.microsoft.com/office/drawing/2014/main" xmlns="" id="{EF9E7398-8CA8-4482-A545-09D2B5AAE579}"/>
              </a:ext>
            </a:extLst>
          </p:cNvPr>
          <p:cNvSpPr>
            <a:spLocks noGrp="1"/>
          </p:cNvSpPr>
          <p:nvPr>
            <p:ph idx="1"/>
          </p:nvPr>
        </p:nvSpPr>
        <p:spPr/>
        <p:txBody>
          <a:bodyPr>
            <a:normAutofit fontScale="25000" lnSpcReduction="20000"/>
          </a:bodyPr>
          <a:lstStyle/>
          <a:p>
            <a:pPr>
              <a:buFont typeface="Wingdings" panose="05000000000000000000" pitchFamily="2" charset="2"/>
              <a:buChar char="§"/>
            </a:pPr>
            <a:r>
              <a:rPr lang="tr-TR" sz="9600" dirty="0">
                <a:solidFill>
                  <a:schemeClr val="tx1">
                    <a:lumMod val="95000"/>
                    <a:lumOff val="5000"/>
                  </a:schemeClr>
                </a:solidFill>
              </a:rPr>
              <a:t>Besin </a:t>
            </a:r>
            <a:r>
              <a:rPr lang="tr-TR" sz="9600" dirty="0" err="1">
                <a:solidFill>
                  <a:schemeClr val="tx1">
                    <a:lumMod val="95000"/>
                    <a:lumOff val="5000"/>
                  </a:schemeClr>
                </a:solidFill>
              </a:rPr>
              <a:t>malabsorbsiyonu</a:t>
            </a:r>
            <a:endParaRPr lang="tr-TR" sz="9600" dirty="0">
              <a:solidFill>
                <a:schemeClr val="tx1">
                  <a:lumMod val="95000"/>
                  <a:lumOff val="5000"/>
                </a:schemeClr>
              </a:solidFill>
            </a:endParaRPr>
          </a:p>
          <a:p>
            <a:pPr>
              <a:buFont typeface="Wingdings" panose="05000000000000000000" pitchFamily="2" charset="2"/>
              <a:buChar char="§"/>
            </a:pPr>
            <a:r>
              <a:rPr lang="tr-TR" sz="9600" dirty="0" err="1">
                <a:solidFill>
                  <a:schemeClr val="tx1">
                    <a:lumMod val="95000"/>
                    <a:lumOff val="5000"/>
                  </a:schemeClr>
                </a:solidFill>
              </a:rPr>
              <a:t>İmmunolojik</a:t>
            </a:r>
            <a:r>
              <a:rPr lang="tr-TR" sz="9600" dirty="0">
                <a:solidFill>
                  <a:schemeClr val="tx1">
                    <a:lumMod val="95000"/>
                    <a:lumOff val="5000"/>
                  </a:schemeClr>
                </a:solidFill>
              </a:rPr>
              <a:t>/</a:t>
            </a:r>
            <a:r>
              <a:rPr lang="tr-TR" sz="9600" dirty="0" err="1">
                <a:solidFill>
                  <a:schemeClr val="tx1">
                    <a:lumMod val="95000"/>
                    <a:lumOff val="5000"/>
                  </a:schemeClr>
                </a:solidFill>
              </a:rPr>
              <a:t>inflamatuar</a:t>
            </a:r>
            <a:endParaRPr lang="tr-TR" sz="9600" dirty="0">
              <a:solidFill>
                <a:schemeClr val="tx1">
                  <a:lumMod val="95000"/>
                  <a:lumOff val="5000"/>
                </a:schemeClr>
              </a:solidFill>
            </a:endParaRPr>
          </a:p>
          <a:p>
            <a:pPr>
              <a:buFont typeface="Wingdings" panose="05000000000000000000" pitchFamily="2" charset="2"/>
              <a:buChar char="§"/>
            </a:pPr>
            <a:r>
              <a:rPr lang="tr-TR" sz="9600" dirty="0">
                <a:solidFill>
                  <a:schemeClr val="tx1">
                    <a:lumMod val="95000"/>
                    <a:lumOff val="5000"/>
                  </a:schemeClr>
                </a:solidFill>
              </a:rPr>
              <a:t>Yapısal </a:t>
            </a:r>
            <a:r>
              <a:rPr lang="tr-TR" sz="9600" dirty="0" err="1">
                <a:solidFill>
                  <a:schemeClr val="tx1">
                    <a:lumMod val="95000"/>
                    <a:lumOff val="5000"/>
                  </a:schemeClr>
                </a:solidFill>
              </a:rPr>
              <a:t>defektler</a:t>
            </a:r>
            <a:r>
              <a:rPr lang="tr-TR" sz="9600" dirty="0">
                <a:solidFill>
                  <a:schemeClr val="tx1">
                    <a:lumMod val="95000"/>
                    <a:lumOff val="5000"/>
                  </a:schemeClr>
                </a:solidFill>
              </a:rPr>
              <a:t> </a:t>
            </a:r>
          </a:p>
          <a:p>
            <a:pPr>
              <a:buFont typeface="Wingdings" panose="05000000000000000000" pitchFamily="2" charset="2"/>
              <a:buChar char="§"/>
            </a:pPr>
            <a:r>
              <a:rPr lang="tr-TR" sz="9600" dirty="0">
                <a:solidFill>
                  <a:schemeClr val="tx1">
                    <a:lumMod val="95000"/>
                    <a:lumOff val="5000"/>
                  </a:schemeClr>
                </a:solidFill>
              </a:rPr>
              <a:t>Elektrolit ve </a:t>
            </a:r>
            <a:r>
              <a:rPr lang="tr-TR" sz="9600" dirty="0" err="1">
                <a:solidFill>
                  <a:schemeClr val="tx1">
                    <a:lumMod val="95000"/>
                    <a:lumOff val="5000"/>
                  </a:schemeClr>
                </a:solidFill>
              </a:rPr>
              <a:t>metabolit</a:t>
            </a:r>
            <a:r>
              <a:rPr lang="tr-TR" sz="9600" dirty="0">
                <a:solidFill>
                  <a:schemeClr val="tx1">
                    <a:lumMod val="95000"/>
                    <a:lumOff val="5000"/>
                  </a:schemeClr>
                </a:solidFill>
              </a:rPr>
              <a:t> transport </a:t>
            </a:r>
            <a:r>
              <a:rPr lang="tr-TR" sz="9600" dirty="0" err="1">
                <a:solidFill>
                  <a:schemeClr val="tx1">
                    <a:lumMod val="95000"/>
                    <a:lumOff val="5000"/>
                  </a:schemeClr>
                </a:solidFill>
              </a:rPr>
              <a:t>defektleri</a:t>
            </a:r>
            <a:endParaRPr lang="tr-TR" sz="9600" dirty="0">
              <a:solidFill>
                <a:schemeClr val="tx1">
                  <a:lumMod val="95000"/>
                  <a:lumOff val="5000"/>
                </a:schemeClr>
              </a:solidFill>
            </a:endParaRPr>
          </a:p>
          <a:p>
            <a:pPr>
              <a:buFont typeface="Wingdings" panose="05000000000000000000" pitchFamily="2" charset="2"/>
              <a:buChar char="§"/>
            </a:pPr>
            <a:r>
              <a:rPr lang="tr-TR" sz="9600" dirty="0" err="1">
                <a:solidFill>
                  <a:schemeClr val="tx1">
                    <a:lumMod val="95000"/>
                    <a:lumOff val="5000"/>
                  </a:schemeClr>
                </a:solidFill>
              </a:rPr>
              <a:t>Motilite</a:t>
            </a:r>
            <a:r>
              <a:rPr lang="tr-TR" sz="9600" dirty="0">
                <a:solidFill>
                  <a:schemeClr val="tx1">
                    <a:lumMod val="95000"/>
                    <a:lumOff val="5000"/>
                  </a:schemeClr>
                </a:solidFill>
              </a:rPr>
              <a:t> bozuklukları</a:t>
            </a:r>
          </a:p>
          <a:p>
            <a:pPr>
              <a:buFont typeface="Wingdings" panose="05000000000000000000" pitchFamily="2" charset="2"/>
              <a:buChar char="§"/>
            </a:pPr>
            <a:r>
              <a:rPr lang="tr-TR" sz="9600" dirty="0" err="1">
                <a:solidFill>
                  <a:schemeClr val="tx1">
                    <a:lumMod val="95000"/>
                    <a:lumOff val="5000"/>
                  </a:schemeClr>
                </a:solidFill>
              </a:rPr>
              <a:t>Nörohormonal</a:t>
            </a:r>
            <a:r>
              <a:rPr lang="tr-TR" sz="9600" dirty="0">
                <a:solidFill>
                  <a:schemeClr val="tx1">
                    <a:lumMod val="95000"/>
                    <a:lumOff val="5000"/>
                  </a:schemeClr>
                </a:solidFill>
              </a:rPr>
              <a:t> nedenler </a:t>
            </a:r>
          </a:p>
          <a:p>
            <a:pPr>
              <a:buFont typeface="Wingdings" panose="05000000000000000000" pitchFamily="2" charset="2"/>
              <a:buChar char="§"/>
            </a:pPr>
            <a:r>
              <a:rPr lang="tr-TR" sz="9600" dirty="0" err="1">
                <a:solidFill>
                  <a:schemeClr val="tx1">
                    <a:lumMod val="95000"/>
                    <a:lumOff val="5000"/>
                  </a:schemeClr>
                </a:solidFill>
              </a:rPr>
              <a:t>Ekzojen</a:t>
            </a:r>
            <a:r>
              <a:rPr lang="tr-TR" sz="9600" dirty="0">
                <a:solidFill>
                  <a:schemeClr val="tx1">
                    <a:lumMod val="95000"/>
                    <a:lumOff val="5000"/>
                  </a:schemeClr>
                </a:solidFill>
              </a:rPr>
              <a:t> maddelerle ilişkili ishal</a:t>
            </a:r>
          </a:p>
          <a:p>
            <a:pPr>
              <a:buFont typeface="Wingdings" panose="05000000000000000000" pitchFamily="2" charset="2"/>
              <a:buChar char="§"/>
            </a:pPr>
            <a:r>
              <a:rPr lang="tr-TR" sz="9600" dirty="0">
                <a:solidFill>
                  <a:schemeClr val="tx1">
                    <a:lumMod val="95000"/>
                    <a:lumOff val="5000"/>
                  </a:schemeClr>
                </a:solidFill>
              </a:rPr>
              <a:t>Kronik </a:t>
            </a:r>
            <a:r>
              <a:rPr lang="tr-TR" sz="9600" dirty="0" err="1">
                <a:solidFill>
                  <a:schemeClr val="tx1">
                    <a:lumMod val="95000"/>
                    <a:lumOff val="5000"/>
                  </a:schemeClr>
                </a:solidFill>
              </a:rPr>
              <a:t>nonspesifik</a:t>
            </a:r>
            <a:r>
              <a:rPr lang="tr-TR" sz="9600" dirty="0">
                <a:solidFill>
                  <a:schemeClr val="tx1">
                    <a:lumMod val="95000"/>
                    <a:lumOff val="5000"/>
                  </a:schemeClr>
                </a:solidFill>
              </a:rPr>
              <a:t> ishal</a:t>
            </a:r>
          </a:p>
          <a:p>
            <a:endParaRPr lang="tr-TR" dirty="0"/>
          </a:p>
          <a:p>
            <a:endParaRPr lang="tr-TR" b="1" dirty="0">
              <a:solidFill>
                <a:schemeClr val="tx1">
                  <a:lumMod val="95000"/>
                  <a:lumOff val="5000"/>
                </a:schemeClr>
              </a:solidFill>
            </a:endParaRPr>
          </a:p>
          <a:p>
            <a:endParaRPr lang="tr-TR" b="1" dirty="0">
              <a:solidFill>
                <a:schemeClr val="tx1">
                  <a:lumMod val="95000"/>
                  <a:lumOff val="5000"/>
                </a:schemeClr>
              </a:solidFill>
            </a:endParaRPr>
          </a:p>
          <a:p>
            <a:endParaRPr lang="tr-TR" dirty="0"/>
          </a:p>
          <a:p>
            <a:endParaRPr lang="tr-TR" dirty="0"/>
          </a:p>
          <a:p>
            <a:r>
              <a:rPr lang="tr-TR" b="1" dirty="0"/>
              <a:t> </a:t>
            </a:r>
            <a:endParaRPr lang="tr-TR" dirty="0"/>
          </a:p>
          <a:p>
            <a:endParaRPr lang="tr-TR" dirty="0"/>
          </a:p>
        </p:txBody>
      </p:sp>
    </p:spTree>
    <p:extLst>
      <p:ext uri="{BB962C8B-B14F-4D97-AF65-F5344CB8AC3E}">
        <p14:creationId xmlns:p14="http://schemas.microsoft.com/office/powerpoint/2010/main" val="20174648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EF897F34-5F52-4243-8957-C0CF5889BEFB}"/>
              </a:ext>
            </a:extLst>
          </p:cNvPr>
          <p:cNvSpPr>
            <a:spLocks noGrp="1"/>
          </p:cNvSpPr>
          <p:nvPr>
            <p:ph type="title"/>
          </p:nvPr>
        </p:nvSpPr>
        <p:spPr/>
        <p:txBody>
          <a:bodyPr/>
          <a:lstStyle/>
          <a:p>
            <a:r>
              <a:rPr lang="tr-TR" dirty="0"/>
              <a:t>Öykü</a:t>
            </a:r>
          </a:p>
        </p:txBody>
      </p:sp>
      <p:sp>
        <p:nvSpPr>
          <p:cNvPr id="3" name="İçerik Yer Tutucusu 2">
            <a:extLst>
              <a:ext uri="{FF2B5EF4-FFF2-40B4-BE49-F238E27FC236}">
                <a16:creationId xmlns:a16="http://schemas.microsoft.com/office/drawing/2014/main" xmlns="" id="{947AF513-B3D1-4DA2-81E0-80632796C31D}"/>
              </a:ext>
            </a:extLst>
          </p:cNvPr>
          <p:cNvSpPr>
            <a:spLocks noGrp="1"/>
          </p:cNvSpPr>
          <p:nvPr>
            <p:ph idx="1"/>
          </p:nvPr>
        </p:nvSpPr>
        <p:spPr/>
        <p:txBody>
          <a:bodyPr/>
          <a:lstStyle/>
          <a:p>
            <a:r>
              <a:rPr lang="tr-TR" dirty="0"/>
              <a:t>İshal süresi, başlangıç özelliği </a:t>
            </a:r>
          </a:p>
          <a:p>
            <a:r>
              <a:rPr lang="tr-TR" dirty="0"/>
              <a:t>Günlük dışkılama sayısı</a:t>
            </a:r>
          </a:p>
          <a:p>
            <a:r>
              <a:rPr lang="tr-TR" dirty="0"/>
              <a:t>Dışkıda kan varlığı (anal </a:t>
            </a:r>
            <a:r>
              <a:rPr lang="tr-TR" dirty="0" err="1"/>
              <a:t>fissür</a:t>
            </a:r>
            <a:r>
              <a:rPr lang="tr-TR" dirty="0"/>
              <a:t>, alerji, IBD)</a:t>
            </a:r>
          </a:p>
          <a:p>
            <a:r>
              <a:rPr lang="tr-TR" dirty="0"/>
              <a:t>Ağrılı </a:t>
            </a:r>
            <a:r>
              <a:rPr lang="tr-TR" dirty="0" err="1"/>
              <a:t>defekasyon</a:t>
            </a:r>
            <a:r>
              <a:rPr lang="tr-TR" dirty="0"/>
              <a:t>  (anal </a:t>
            </a:r>
            <a:r>
              <a:rPr lang="tr-TR" dirty="0" err="1"/>
              <a:t>fissür</a:t>
            </a:r>
            <a:r>
              <a:rPr lang="tr-TR" dirty="0"/>
              <a:t>, IBD)</a:t>
            </a:r>
          </a:p>
          <a:p>
            <a:r>
              <a:rPr lang="tr-TR" dirty="0"/>
              <a:t>Açlık durumunda ve </a:t>
            </a:r>
            <a:r>
              <a:rPr lang="tr-TR" dirty="0" err="1"/>
              <a:t>nokturnal</a:t>
            </a:r>
            <a:r>
              <a:rPr lang="tr-TR" dirty="0"/>
              <a:t> ishal varlığı (kolera, </a:t>
            </a:r>
            <a:r>
              <a:rPr lang="tr-TR" dirty="0" err="1"/>
              <a:t>VIPoma</a:t>
            </a:r>
            <a:r>
              <a:rPr lang="tr-TR" dirty="0"/>
              <a:t> ve IBD gibi </a:t>
            </a:r>
            <a:r>
              <a:rPr lang="tr-TR" dirty="0" err="1"/>
              <a:t>sekretuvar</a:t>
            </a:r>
            <a:r>
              <a:rPr lang="tr-TR" dirty="0"/>
              <a:t> ishaller)</a:t>
            </a:r>
          </a:p>
          <a:p>
            <a:r>
              <a:rPr lang="tr-TR" dirty="0"/>
              <a:t>Ateş, kusma, karın ağrısı, deri döküntüsü, eklem tutulumu (</a:t>
            </a:r>
            <a:r>
              <a:rPr lang="tr-TR" dirty="0" err="1"/>
              <a:t>enfeksiyöz</a:t>
            </a:r>
            <a:r>
              <a:rPr lang="tr-TR" dirty="0"/>
              <a:t>, IBD)</a:t>
            </a:r>
          </a:p>
          <a:p>
            <a:endParaRPr lang="tr-TR" dirty="0"/>
          </a:p>
          <a:p>
            <a:endParaRPr lang="tr-TR" dirty="0"/>
          </a:p>
          <a:p>
            <a:endParaRPr lang="tr-TR" dirty="0"/>
          </a:p>
          <a:p>
            <a:endParaRPr lang="tr-TR" dirty="0"/>
          </a:p>
          <a:p>
            <a:endParaRPr lang="tr-TR" dirty="0"/>
          </a:p>
        </p:txBody>
      </p:sp>
    </p:spTree>
    <p:extLst>
      <p:ext uri="{BB962C8B-B14F-4D97-AF65-F5344CB8AC3E}">
        <p14:creationId xmlns:p14="http://schemas.microsoft.com/office/powerpoint/2010/main" val="13293480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83D128DA-7A05-4691-91DC-6064D2EB3BC2}"/>
              </a:ext>
            </a:extLst>
          </p:cNvPr>
          <p:cNvSpPr>
            <a:spLocks noGrp="1"/>
          </p:cNvSpPr>
          <p:nvPr>
            <p:ph type="title"/>
          </p:nvPr>
        </p:nvSpPr>
        <p:spPr/>
        <p:txBody>
          <a:bodyPr/>
          <a:lstStyle/>
          <a:p>
            <a:r>
              <a:rPr lang="tr-TR" dirty="0"/>
              <a:t>Öykü</a:t>
            </a:r>
          </a:p>
        </p:txBody>
      </p:sp>
      <p:sp>
        <p:nvSpPr>
          <p:cNvPr id="3" name="İçerik Yer Tutucusu 2">
            <a:extLst>
              <a:ext uri="{FF2B5EF4-FFF2-40B4-BE49-F238E27FC236}">
                <a16:creationId xmlns:a16="http://schemas.microsoft.com/office/drawing/2014/main" xmlns="" id="{E3B53A9B-BD33-4D3E-9D80-8F416B588C71}"/>
              </a:ext>
            </a:extLst>
          </p:cNvPr>
          <p:cNvSpPr>
            <a:spLocks noGrp="1"/>
          </p:cNvSpPr>
          <p:nvPr>
            <p:ph idx="1"/>
          </p:nvPr>
        </p:nvSpPr>
        <p:spPr/>
        <p:txBody>
          <a:bodyPr/>
          <a:lstStyle/>
          <a:p>
            <a:pPr marL="0" indent="0">
              <a:buNone/>
            </a:pPr>
            <a:r>
              <a:rPr lang="tr-TR" dirty="0"/>
              <a:t> Diyet alımı (Laktoz </a:t>
            </a:r>
            <a:r>
              <a:rPr lang="tr-TR" dirty="0" err="1"/>
              <a:t>intoleransı</a:t>
            </a:r>
            <a:r>
              <a:rPr lang="tr-TR" dirty="0"/>
              <a:t>)</a:t>
            </a:r>
          </a:p>
          <a:p>
            <a:pPr marL="0" indent="0">
              <a:buNone/>
            </a:pPr>
            <a:r>
              <a:rPr lang="tr-TR" dirty="0"/>
              <a:t> Antibiyotik kullanımı</a:t>
            </a:r>
          </a:p>
          <a:p>
            <a:pPr marL="0" indent="0">
              <a:buNone/>
            </a:pPr>
            <a:r>
              <a:rPr lang="tr-TR" dirty="0"/>
              <a:t> Seyahat öyküsü</a:t>
            </a:r>
          </a:p>
          <a:p>
            <a:pPr marL="0" indent="0">
              <a:buNone/>
            </a:pPr>
            <a:r>
              <a:rPr lang="tr-TR" dirty="0"/>
              <a:t> Ameliyat öyküsü</a:t>
            </a:r>
          </a:p>
          <a:p>
            <a:pPr marL="0" indent="0">
              <a:buNone/>
            </a:pPr>
            <a:r>
              <a:rPr lang="tr-TR" dirty="0"/>
              <a:t> Ailede GİS hastalık öyküsü</a:t>
            </a:r>
          </a:p>
          <a:p>
            <a:pPr marL="0" indent="0">
              <a:buNone/>
            </a:pPr>
            <a:r>
              <a:rPr lang="tr-TR" dirty="0"/>
              <a:t> </a:t>
            </a:r>
            <a:r>
              <a:rPr lang="tr-TR" dirty="0" err="1"/>
              <a:t>İmmunsupresif</a:t>
            </a:r>
            <a:r>
              <a:rPr lang="tr-TR" dirty="0"/>
              <a:t> durumlar</a:t>
            </a:r>
          </a:p>
          <a:p>
            <a:pPr marL="0" indent="0">
              <a:buNone/>
            </a:pPr>
            <a:endParaRPr lang="tr-TR" dirty="0"/>
          </a:p>
          <a:p>
            <a:endParaRPr lang="tr-TR" dirty="0"/>
          </a:p>
        </p:txBody>
      </p:sp>
    </p:spTree>
    <p:extLst>
      <p:ext uri="{BB962C8B-B14F-4D97-AF65-F5344CB8AC3E}">
        <p14:creationId xmlns:p14="http://schemas.microsoft.com/office/powerpoint/2010/main" val="1543996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8E8F7914-3667-4C17-A213-DA58203620A4}"/>
              </a:ext>
            </a:extLst>
          </p:cNvPr>
          <p:cNvSpPr>
            <a:spLocks noGrp="1"/>
          </p:cNvSpPr>
          <p:nvPr>
            <p:ph type="title"/>
          </p:nvPr>
        </p:nvSpPr>
        <p:spPr/>
        <p:txBody>
          <a:bodyPr/>
          <a:lstStyle/>
          <a:p>
            <a:r>
              <a:rPr lang="tr-TR" dirty="0"/>
              <a:t>Fizik muayene</a:t>
            </a:r>
          </a:p>
        </p:txBody>
      </p:sp>
      <p:sp>
        <p:nvSpPr>
          <p:cNvPr id="3" name="İçerik Yer Tutucusu 2">
            <a:extLst>
              <a:ext uri="{FF2B5EF4-FFF2-40B4-BE49-F238E27FC236}">
                <a16:creationId xmlns:a16="http://schemas.microsoft.com/office/drawing/2014/main" xmlns="" id="{C59B332E-41BA-4BC5-B1BE-594B034966B5}"/>
              </a:ext>
            </a:extLst>
          </p:cNvPr>
          <p:cNvSpPr>
            <a:spLocks noGrp="1"/>
          </p:cNvSpPr>
          <p:nvPr>
            <p:ph idx="1"/>
          </p:nvPr>
        </p:nvSpPr>
        <p:spPr/>
        <p:txBody>
          <a:bodyPr>
            <a:normAutofit/>
          </a:bodyPr>
          <a:lstStyle/>
          <a:p>
            <a:r>
              <a:rPr lang="tr-TR" sz="2400" b="1" dirty="0" err="1"/>
              <a:t>Dehidratasyon</a:t>
            </a:r>
            <a:r>
              <a:rPr lang="tr-TR" sz="2400" b="1" dirty="0"/>
              <a:t> belirtileri</a:t>
            </a:r>
            <a:r>
              <a:rPr lang="tr-TR" dirty="0"/>
              <a:t> </a:t>
            </a:r>
          </a:p>
          <a:p>
            <a:pPr marL="0" indent="0">
              <a:buNone/>
            </a:pPr>
            <a:r>
              <a:rPr lang="tr-TR" dirty="0"/>
              <a:t>    Çökük </a:t>
            </a:r>
            <a:r>
              <a:rPr lang="tr-TR" dirty="0" err="1"/>
              <a:t>anterior</a:t>
            </a:r>
            <a:r>
              <a:rPr lang="tr-TR" dirty="0"/>
              <a:t> </a:t>
            </a:r>
            <a:r>
              <a:rPr lang="tr-TR" dirty="0" err="1"/>
              <a:t>fontanel</a:t>
            </a:r>
            <a:endParaRPr lang="tr-TR" dirty="0"/>
          </a:p>
          <a:p>
            <a:pPr marL="0" indent="0">
              <a:buNone/>
            </a:pPr>
            <a:r>
              <a:rPr lang="tr-TR" dirty="0"/>
              <a:t>    Taşikardi</a:t>
            </a:r>
          </a:p>
          <a:p>
            <a:pPr marL="0" indent="0">
              <a:buNone/>
            </a:pPr>
            <a:r>
              <a:rPr lang="tr-TR" dirty="0"/>
              <a:t>    Kuru mukoza</a:t>
            </a:r>
          </a:p>
          <a:p>
            <a:pPr marL="0" indent="0">
              <a:buNone/>
            </a:pPr>
            <a:r>
              <a:rPr lang="tr-TR" dirty="0"/>
              <a:t>    </a:t>
            </a:r>
            <a:r>
              <a:rPr lang="tr-TR" dirty="0" err="1"/>
              <a:t>Oligüri</a:t>
            </a:r>
            <a:r>
              <a:rPr lang="tr-TR" dirty="0"/>
              <a:t> / anüri</a:t>
            </a:r>
          </a:p>
          <a:p>
            <a:pPr marL="0" indent="0">
              <a:buNone/>
            </a:pPr>
            <a:r>
              <a:rPr lang="tr-TR" dirty="0"/>
              <a:t>    </a:t>
            </a:r>
            <a:r>
              <a:rPr lang="tr-TR" dirty="0" err="1"/>
              <a:t>Takipne</a:t>
            </a:r>
            <a:endParaRPr lang="tr-TR" dirty="0"/>
          </a:p>
          <a:p>
            <a:pPr marL="0" indent="0">
              <a:buNone/>
            </a:pPr>
            <a:r>
              <a:rPr lang="tr-TR" dirty="0"/>
              <a:t>    </a:t>
            </a:r>
            <a:r>
              <a:rPr lang="tr-TR" dirty="0" err="1"/>
              <a:t>Ortostatik</a:t>
            </a:r>
            <a:r>
              <a:rPr lang="tr-TR" dirty="0"/>
              <a:t> hipotansiyon</a:t>
            </a:r>
          </a:p>
          <a:p>
            <a:pPr marL="0" indent="0">
              <a:buNone/>
            </a:pPr>
            <a:endParaRPr lang="tr-TR" dirty="0"/>
          </a:p>
        </p:txBody>
      </p:sp>
    </p:spTree>
    <p:extLst>
      <p:ext uri="{BB962C8B-B14F-4D97-AF65-F5344CB8AC3E}">
        <p14:creationId xmlns:p14="http://schemas.microsoft.com/office/powerpoint/2010/main" val="28312765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descr="ekran görüntüsü içeren bir resim&#10;&#10;Çok yüksek güvenilirlikle oluşturulmuş açıklama">
            <a:extLst>
              <a:ext uri="{FF2B5EF4-FFF2-40B4-BE49-F238E27FC236}">
                <a16:creationId xmlns:a16="http://schemas.microsoft.com/office/drawing/2014/main" xmlns="" id="{81F8FD94-F94C-453F-A90E-9F17E20BDE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7702" y="1467848"/>
            <a:ext cx="7909539" cy="2292389"/>
          </a:xfrm>
          <a:prstGeom prst="rect">
            <a:avLst/>
          </a:prstGeom>
        </p:spPr>
      </p:pic>
      <p:pic>
        <p:nvPicPr>
          <p:cNvPr id="9" name="Resim 8" descr="ekran görüntüsü içeren bir resim&#10;&#10;Çok yüksek güvenilirlikle oluşturulmuş açıklama">
            <a:extLst>
              <a:ext uri="{FF2B5EF4-FFF2-40B4-BE49-F238E27FC236}">
                <a16:creationId xmlns:a16="http://schemas.microsoft.com/office/drawing/2014/main" xmlns="" id="{C7779832-9A06-4636-9AEF-6F76BAEA78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7702" y="3760237"/>
            <a:ext cx="7909539" cy="1111993"/>
          </a:xfrm>
          <a:prstGeom prst="rect">
            <a:avLst/>
          </a:prstGeom>
        </p:spPr>
      </p:pic>
      <p:cxnSp>
        <p:nvCxnSpPr>
          <p:cNvPr id="11" name="Düz Bağlayıcı 10">
            <a:extLst>
              <a:ext uri="{FF2B5EF4-FFF2-40B4-BE49-F238E27FC236}">
                <a16:creationId xmlns:a16="http://schemas.microsoft.com/office/drawing/2014/main" xmlns="" id="{CA173A15-09A9-4D99-8758-04CBB5CBB29B}"/>
              </a:ext>
            </a:extLst>
          </p:cNvPr>
          <p:cNvCxnSpPr/>
          <p:nvPr/>
        </p:nvCxnSpPr>
        <p:spPr>
          <a:xfrm>
            <a:off x="2147702" y="4872230"/>
            <a:ext cx="789659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Dikdörtgen 11">
            <a:extLst>
              <a:ext uri="{FF2B5EF4-FFF2-40B4-BE49-F238E27FC236}">
                <a16:creationId xmlns:a16="http://schemas.microsoft.com/office/drawing/2014/main" xmlns="" id="{76B0A171-D218-49E5-81E9-140F580C8C5E}"/>
              </a:ext>
            </a:extLst>
          </p:cNvPr>
          <p:cNvSpPr/>
          <p:nvPr/>
        </p:nvSpPr>
        <p:spPr>
          <a:xfrm>
            <a:off x="2288344" y="238203"/>
            <a:ext cx="6096000" cy="584775"/>
          </a:xfrm>
          <a:prstGeom prst="rect">
            <a:avLst/>
          </a:prstGeom>
        </p:spPr>
        <p:txBody>
          <a:bodyPr>
            <a:spAutoFit/>
          </a:bodyPr>
          <a:lstStyle/>
          <a:p>
            <a:r>
              <a:rPr lang="tr-TR" sz="3200" b="1" dirty="0" err="1"/>
              <a:t>Dehidratasyon</a:t>
            </a:r>
            <a:r>
              <a:rPr lang="tr-TR" sz="3200" b="1" dirty="0"/>
              <a:t> Derecesi</a:t>
            </a:r>
          </a:p>
        </p:txBody>
      </p:sp>
    </p:spTree>
    <p:extLst>
      <p:ext uri="{BB962C8B-B14F-4D97-AF65-F5344CB8AC3E}">
        <p14:creationId xmlns:p14="http://schemas.microsoft.com/office/powerpoint/2010/main" val="21054396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618CD774-CCB3-41B8-9428-4D40528FAF52}"/>
              </a:ext>
            </a:extLst>
          </p:cNvPr>
          <p:cNvSpPr>
            <a:spLocks noGrp="1"/>
          </p:cNvSpPr>
          <p:nvPr>
            <p:ph type="title"/>
          </p:nvPr>
        </p:nvSpPr>
        <p:spPr/>
        <p:txBody>
          <a:bodyPr/>
          <a:lstStyle/>
          <a:p>
            <a:r>
              <a:rPr lang="tr-TR" dirty="0"/>
              <a:t>Fizik muayene</a:t>
            </a:r>
          </a:p>
        </p:txBody>
      </p:sp>
      <p:sp>
        <p:nvSpPr>
          <p:cNvPr id="3" name="İçerik Yer Tutucusu 2">
            <a:extLst>
              <a:ext uri="{FF2B5EF4-FFF2-40B4-BE49-F238E27FC236}">
                <a16:creationId xmlns:a16="http://schemas.microsoft.com/office/drawing/2014/main" xmlns="" id="{CD294DF1-6C66-4264-BBD8-33C77B5F6EE7}"/>
              </a:ext>
            </a:extLst>
          </p:cNvPr>
          <p:cNvSpPr>
            <a:spLocks noGrp="1"/>
          </p:cNvSpPr>
          <p:nvPr>
            <p:ph idx="1"/>
          </p:nvPr>
        </p:nvSpPr>
        <p:spPr/>
        <p:txBody>
          <a:bodyPr/>
          <a:lstStyle/>
          <a:p>
            <a:r>
              <a:rPr lang="tr-TR" sz="2400" b="1" dirty="0"/>
              <a:t>Sistemik hastalık belirtileri </a:t>
            </a:r>
          </a:p>
          <a:p>
            <a:pPr marL="0" indent="0">
              <a:buNone/>
            </a:pPr>
            <a:r>
              <a:rPr lang="tr-TR" sz="2400" dirty="0"/>
              <a:t>  </a:t>
            </a:r>
            <a:r>
              <a:rPr lang="tr-TR" dirty="0"/>
              <a:t>Ateş </a:t>
            </a:r>
          </a:p>
          <a:p>
            <a:pPr marL="0" indent="0">
              <a:buNone/>
            </a:pPr>
            <a:r>
              <a:rPr lang="tr-TR" dirty="0"/>
              <a:t>  </a:t>
            </a:r>
            <a:r>
              <a:rPr lang="tr-TR" dirty="0" err="1"/>
              <a:t>Faringeal</a:t>
            </a:r>
            <a:r>
              <a:rPr lang="tr-TR" dirty="0"/>
              <a:t> </a:t>
            </a:r>
            <a:r>
              <a:rPr lang="tr-TR" dirty="0" err="1"/>
              <a:t>eritem</a:t>
            </a:r>
            <a:endParaRPr lang="tr-TR" dirty="0"/>
          </a:p>
          <a:p>
            <a:pPr marL="0" indent="0">
              <a:buNone/>
            </a:pPr>
            <a:r>
              <a:rPr lang="tr-TR" dirty="0"/>
              <a:t>  Akut </a:t>
            </a:r>
            <a:r>
              <a:rPr lang="tr-TR" dirty="0" err="1"/>
              <a:t>otitis</a:t>
            </a:r>
            <a:r>
              <a:rPr lang="tr-TR" dirty="0"/>
              <a:t> </a:t>
            </a:r>
            <a:r>
              <a:rPr lang="tr-TR" dirty="0" err="1"/>
              <a:t>media</a:t>
            </a:r>
            <a:endParaRPr lang="tr-TR" dirty="0"/>
          </a:p>
        </p:txBody>
      </p:sp>
    </p:spTree>
    <p:extLst>
      <p:ext uri="{BB962C8B-B14F-4D97-AF65-F5344CB8AC3E}">
        <p14:creationId xmlns:p14="http://schemas.microsoft.com/office/powerpoint/2010/main" val="30297054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14DE8843-09DA-469E-8A6A-74BB43EBEF03}"/>
              </a:ext>
            </a:extLst>
          </p:cNvPr>
          <p:cNvSpPr>
            <a:spLocks noGrp="1"/>
          </p:cNvSpPr>
          <p:nvPr>
            <p:ph type="title"/>
          </p:nvPr>
        </p:nvSpPr>
        <p:spPr/>
        <p:txBody>
          <a:bodyPr/>
          <a:lstStyle/>
          <a:p>
            <a:r>
              <a:rPr lang="tr-TR" dirty="0"/>
              <a:t>Fizik muayene</a:t>
            </a:r>
          </a:p>
        </p:txBody>
      </p:sp>
      <p:sp>
        <p:nvSpPr>
          <p:cNvPr id="3" name="İçerik Yer Tutucusu 2">
            <a:extLst>
              <a:ext uri="{FF2B5EF4-FFF2-40B4-BE49-F238E27FC236}">
                <a16:creationId xmlns:a16="http://schemas.microsoft.com/office/drawing/2014/main" xmlns="" id="{E732BD8F-8F80-438C-85D6-EEB906A6EC7B}"/>
              </a:ext>
            </a:extLst>
          </p:cNvPr>
          <p:cNvSpPr>
            <a:spLocks noGrp="1"/>
          </p:cNvSpPr>
          <p:nvPr>
            <p:ph idx="1"/>
          </p:nvPr>
        </p:nvSpPr>
        <p:spPr/>
        <p:txBody>
          <a:bodyPr/>
          <a:lstStyle/>
          <a:p>
            <a:endParaRPr lang="tr-TR" b="1" dirty="0"/>
          </a:p>
          <a:p>
            <a:r>
              <a:rPr lang="tr-TR" b="1" dirty="0"/>
              <a:t>Mevcut ağırlık ve </a:t>
            </a:r>
            <a:r>
              <a:rPr lang="tr-TR" b="1" dirty="0" err="1"/>
              <a:t>premorbid</a:t>
            </a:r>
            <a:r>
              <a:rPr lang="tr-TR" b="1" dirty="0"/>
              <a:t> ağırlık </a:t>
            </a:r>
          </a:p>
          <a:p>
            <a:r>
              <a:rPr lang="tr-TR" b="1" dirty="0"/>
              <a:t>Büyüme grafiğinin değerlendirilmesi</a:t>
            </a:r>
          </a:p>
          <a:p>
            <a:r>
              <a:rPr lang="tr-TR" b="1" dirty="0"/>
              <a:t>Solgunluk, </a:t>
            </a:r>
            <a:r>
              <a:rPr lang="tr-TR" b="1" dirty="0" err="1"/>
              <a:t>ikter</a:t>
            </a:r>
            <a:r>
              <a:rPr lang="tr-TR" b="1" dirty="0"/>
              <a:t>, </a:t>
            </a:r>
            <a:r>
              <a:rPr lang="tr-TR" b="1" dirty="0" err="1"/>
              <a:t>peteşi</a:t>
            </a:r>
            <a:r>
              <a:rPr lang="tr-TR" b="1" dirty="0"/>
              <a:t>, deri döküntüsü</a:t>
            </a:r>
          </a:p>
          <a:p>
            <a:r>
              <a:rPr lang="tr-TR" b="1" dirty="0"/>
              <a:t>Karın hassasiyeti, karın ağrısı</a:t>
            </a:r>
          </a:p>
          <a:p>
            <a:r>
              <a:rPr lang="tr-TR" b="1" dirty="0" err="1"/>
              <a:t>Rektal</a:t>
            </a:r>
            <a:r>
              <a:rPr lang="tr-TR" b="1" dirty="0"/>
              <a:t> muayene: </a:t>
            </a:r>
            <a:r>
              <a:rPr lang="tr-TR" b="1" dirty="0" err="1"/>
              <a:t>perianal</a:t>
            </a:r>
            <a:r>
              <a:rPr lang="tr-TR" b="1" dirty="0"/>
              <a:t> cilt lezyonları, </a:t>
            </a:r>
            <a:r>
              <a:rPr lang="tr-TR" b="1" dirty="0" err="1"/>
              <a:t>fissür</a:t>
            </a:r>
            <a:r>
              <a:rPr lang="tr-TR" b="1" dirty="0"/>
              <a:t>, fistül varlığı ve </a:t>
            </a:r>
            <a:r>
              <a:rPr lang="tr-TR" b="1" dirty="0" err="1"/>
              <a:t>rektal</a:t>
            </a:r>
            <a:r>
              <a:rPr lang="tr-TR" b="1" dirty="0"/>
              <a:t> </a:t>
            </a:r>
            <a:r>
              <a:rPr lang="tr-TR" b="1" dirty="0" err="1"/>
              <a:t>tuşede</a:t>
            </a:r>
            <a:r>
              <a:rPr lang="tr-TR" b="1" dirty="0"/>
              <a:t> kan görülmesi</a:t>
            </a:r>
          </a:p>
          <a:p>
            <a:r>
              <a:rPr lang="tr-TR" b="1" dirty="0"/>
              <a:t> </a:t>
            </a:r>
          </a:p>
          <a:p>
            <a:endParaRPr lang="tr-TR" dirty="0"/>
          </a:p>
        </p:txBody>
      </p:sp>
    </p:spTree>
    <p:extLst>
      <p:ext uri="{BB962C8B-B14F-4D97-AF65-F5344CB8AC3E}">
        <p14:creationId xmlns:p14="http://schemas.microsoft.com/office/powerpoint/2010/main" val="2014297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A2AD8B01-1144-4A08-94AD-9BA8A29499D0}"/>
              </a:ext>
            </a:extLst>
          </p:cNvPr>
          <p:cNvSpPr>
            <a:spLocks noGrp="1"/>
          </p:cNvSpPr>
          <p:nvPr>
            <p:ph type="title"/>
          </p:nvPr>
        </p:nvSpPr>
        <p:spPr/>
        <p:txBody>
          <a:bodyPr/>
          <a:lstStyle/>
          <a:p>
            <a:r>
              <a:rPr lang="tr-TR" dirty="0"/>
              <a:t>Sunum planı</a:t>
            </a:r>
          </a:p>
        </p:txBody>
      </p:sp>
      <p:sp>
        <p:nvSpPr>
          <p:cNvPr id="3" name="İçerik Yer Tutucusu 2">
            <a:extLst>
              <a:ext uri="{FF2B5EF4-FFF2-40B4-BE49-F238E27FC236}">
                <a16:creationId xmlns:a16="http://schemas.microsoft.com/office/drawing/2014/main" xmlns="" id="{6DDAD93F-96ED-40F0-8EFD-C6B23B00C90B}"/>
              </a:ext>
            </a:extLst>
          </p:cNvPr>
          <p:cNvSpPr>
            <a:spLocks noGrp="1"/>
          </p:cNvSpPr>
          <p:nvPr>
            <p:ph idx="1"/>
          </p:nvPr>
        </p:nvSpPr>
        <p:spPr/>
        <p:txBody>
          <a:bodyPr>
            <a:normAutofit/>
          </a:bodyPr>
          <a:lstStyle/>
          <a:p>
            <a:r>
              <a:rPr lang="tr-TR" sz="2400" dirty="0"/>
              <a:t>Amaç</a:t>
            </a:r>
          </a:p>
          <a:p>
            <a:r>
              <a:rPr lang="tr-TR" sz="2400" dirty="0"/>
              <a:t>Öğrenim hedefleri</a:t>
            </a:r>
          </a:p>
          <a:p>
            <a:r>
              <a:rPr lang="tr-TR" sz="2400" dirty="0"/>
              <a:t>Tanım</a:t>
            </a:r>
          </a:p>
          <a:p>
            <a:r>
              <a:rPr lang="tr-TR" sz="2400" dirty="0"/>
              <a:t>Etiyoloji</a:t>
            </a:r>
          </a:p>
          <a:p>
            <a:r>
              <a:rPr lang="tr-TR" sz="2400" dirty="0" err="1"/>
              <a:t>Anamnez</a:t>
            </a:r>
            <a:r>
              <a:rPr lang="tr-TR" sz="2400" dirty="0"/>
              <a:t> ve fizik muayene</a:t>
            </a:r>
          </a:p>
          <a:p>
            <a:r>
              <a:rPr lang="tr-TR" sz="2400" dirty="0"/>
              <a:t>Tetkik</a:t>
            </a:r>
          </a:p>
          <a:p>
            <a:r>
              <a:rPr lang="tr-TR" sz="2400" dirty="0"/>
              <a:t>Tedavi planı</a:t>
            </a:r>
          </a:p>
          <a:p>
            <a:r>
              <a:rPr lang="tr-TR" sz="2400" dirty="0"/>
              <a:t>Sevk kriterleri</a:t>
            </a:r>
          </a:p>
          <a:p>
            <a:endParaRPr lang="tr-TR" dirty="0"/>
          </a:p>
        </p:txBody>
      </p:sp>
    </p:spTree>
    <p:extLst>
      <p:ext uri="{BB962C8B-B14F-4D97-AF65-F5344CB8AC3E}">
        <p14:creationId xmlns:p14="http://schemas.microsoft.com/office/powerpoint/2010/main" val="26952150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CF17B734-1F5D-498C-9EDB-DE420AEF7FE4}"/>
              </a:ext>
            </a:extLst>
          </p:cNvPr>
          <p:cNvSpPr>
            <a:spLocks noGrp="1"/>
          </p:cNvSpPr>
          <p:nvPr>
            <p:ph type="title"/>
          </p:nvPr>
        </p:nvSpPr>
        <p:spPr/>
        <p:txBody>
          <a:bodyPr/>
          <a:lstStyle/>
          <a:p>
            <a:r>
              <a:rPr lang="tr-TR" dirty="0"/>
              <a:t>Fizik muayene</a:t>
            </a:r>
          </a:p>
        </p:txBody>
      </p:sp>
      <p:sp>
        <p:nvSpPr>
          <p:cNvPr id="3" name="İçerik Yer Tutucusu 2">
            <a:extLst>
              <a:ext uri="{FF2B5EF4-FFF2-40B4-BE49-F238E27FC236}">
                <a16:creationId xmlns:a16="http://schemas.microsoft.com/office/drawing/2014/main" xmlns="" id="{13366B19-A921-4477-B0FB-0FE87B41A045}"/>
              </a:ext>
            </a:extLst>
          </p:cNvPr>
          <p:cNvSpPr>
            <a:spLocks noGrp="1"/>
          </p:cNvSpPr>
          <p:nvPr>
            <p:ph idx="1"/>
          </p:nvPr>
        </p:nvSpPr>
        <p:spPr/>
        <p:txBody>
          <a:bodyPr/>
          <a:lstStyle/>
          <a:p>
            <a:r>
              <a:rPr lang="tr-TR" sz="2400" b="1" dirty="0" err="1"/>
              <a:t>Ekstraintestinal</a:t>
            </a:r>
            <a:r>
              <a:rPr lang="tr-TR" sz="2400" b="1" dirty="0"/>
              <a:t> bulgular </a:t>
            </a:r>
          </a:p>
          <a:p>
            <a:pPr marL="0" indent="0">
              <a:buNone/>
            </a:pPr>
            <a:r>
              <a:rPr lang="tr-TR" dirty="0"/>
              <a:t>   </a:t>
            </a:r>
            <a:r>
              <a:rPr lang="tr-TR" sz="2400" dirty="0"/>
              <a:t>Göz muayenesi (</a:t>
            </a:r>
            <a:r>
              <a:rPr lang="tr-TR" sz="2400" dirty="0" err="1"/>
              <a:t>üveit</a:t>
            </a:r>
            <a:r>
              <a:rPr lang="tr-TR" sz="2400" dirty="0"/>
              <a:t>)</a:t>
            </a:r>
          </a:p>
          <a:p>
            <a:pPr marL="0" indent="0">
              <a:buNone/>
            </a:pPr>
            <a:r>
              <a:rPr lang="tr-TR" sz="2400" dirty="0"/>
              <a:t>   Eklemler (</a:t>
            </a:r>
            <a:r>
              <a:rPr lang="tr-TR" sz="2400" dirty="0" err="1"/>
              <a:t>artrit</a:t>
            </a:r>
            <a:r>
              <a:rPr lang="tr-TR" sz="2400" dirty="0"/>
              <a:t>)</a:t>
            </a:r>
          </a:p>
          <a:p>
            <a:pPr marL="0" indent="0">
              <a:buNone/>
            </a:pPr>
            <a:r>
              <a:rPr lang="tr-TR" sz="2400" dirty="0"/>
              <a:t>   Akciğer(</a:t>
            </a:r>
            <a:r>
              <a:rPr lang="tr-TR" sz="2400" dirty="0" err="1"/>
              <a:t>plevral</a:t>
            </a:r>
            <a:r>
              <a:rPr lang="tr-TR" sz="2400" dirty="0"/>
              <a:t> </a:t>
            </a:r>
            <a:r>
              <a:rPr lang="tr-TR" sz="2400" dirty="0" err="1"/>
              <a:t>efüzyon</a:t>
            </a:r>
            <a:r>
              <a:rPr lang="tr-TR" sz="2400" dirty="0"/>
              <a:t>)</a:t>
            </a:r>
          </a:p>
          <a:p>
            <a:pPr marL="0" indent="0">
              <a:buNone/>
            </a:pPr>
            <a:r>
              <a:rPr lang="tr-TR" sz="2400" dirty="0"/>
              <a:t>   Kalp (</a:t>
            </a:r>
            <a:r>
              <a:rPr lang="tr-TR" sz="2400" dirty="0" err="1"/>
              <a:t>perikardiyal</a:t>
            </a:r>
            <a:r>
              <a:rPr lang="tr-TR" sz="2400" dirty="0"/>
              <a:t> </a:t>
            </a:r>
            <a:r>
              <a:rPr lang="tr-TR" sz="2400" dirty="0" err="1"/>
              <a:t>efüzyon</a:t>
            </a:r>
            <a:r>
              <a:rPr lang="tr-TR" sz="2400" dirty="0"/>
              <a:t>)</a:t>
            </a:r>
          </a:p>
          <a:p>
            <a:pPr marL="0" indent="0">
              <a:buNone/>
            </a:pPr>
            <a:r>
              <a:rPr lang="tr-TR" sz="2400" dirty="0"/>
              <a:t>   Deri (</a:t>
            </a:r>
            <a:r>
              <a:rPr lang="tr-TR" sz="2400" dirty="0" err="1"/>
              <a:t>eritema</a:t>
            </a:r>
            <a:r>
              <a:rPr lang="tr-TR" sz="2400" dirty="0"/>
              <a:t> </a:t>
            </a:r>
            <a:r>
              <a:rPr lang="tr-TR" sz="2400" dirty="0" err="1"/>
              <a:t>nodozum</a:t>
            </a:r>
            <a:r>
              <a:rPr lang="tr-TR" sz="2400" dirty="0"/>
              <a:t>, </a:t>
            </a:r>
            <a:r>
              <a:rPr lang="tr-TR" sz="2400" dirty="0" err="1"/>
              <a:t>piyoderma</a:t>
            </a:r>
            <a:r>
              <a:rPr lang="tr-TR" sz="2400" dirty="0"/>
              <a:t> </a:t>
            </a:r>
            <a:r>
              <a:rPr lang="tr-TR" sz="2400" dirty="0" err="1"/>
              <a:t>gangrenosum</a:t>
            </a:r>
            <a:r>
              <a:rPr lang="tr-TR" sz="2400" dirty="0"/>
              <a:t>)</a:t>
            </a:r>
          </a:p>
          <a:p>
            <a:pPr marL="0" indent="0">
              <a:buNone/>
            </a:pPr>
            <a:endParaRPr lang="tr-TR" dirty="0"/>
          </a:p>
        </p:txBody>
      </p:sp>
    </p:spTree>
    <p:extLst>
      <p:ext uri="{BB962C8B-B14F-4D97-AF65-F5344CB8AC3E}">
        <p14:creationId xmlns:p14="http://schemas.microsoft.com/office/powerpoint/2010/main" val="38411747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5F14FB10-8DA3-4CBF-9BD1-4BAF268A5AAF}"/>
              </a:ext>
            </a:extLst>
          </p:cNvPr>
          <p:cNvSpPr>
            <a:spLocks noGrp="1"/>
          </p:cNvSpPr>
          <p:nvPr>
            <p:ph type="title"/>
          </p:nvPr>
        </p:nvSpPr>
        <p:spPr/>
        <p:txBody>
          <a:bodyPr/>
          <a:lstStyle/>
          <a:p>
            <a:r>
              <a:rPr lang="tr-TR" dirty="0"/>
              <a:t>Fizik muayene</a:t>
            </a:r>
          </a:p>
        </p:txBody>
      </p:sp>
      <p:sp>
        <p:nvSpPr>
          <p:cNvPr id="3" name="İçerik Yer Tutucusu 2">
            <a:extLst>
              <a:ext uri="{FF2B5EF4-FFF2-40B4-BE49-F238E27FC236}">
                <a16:creationId xmlns:a16="http://schemas.microsoft.com/office/drawing/2014/main" xmlns="" id="{64ECFFAA-C164-4F70-84A7-7A512F37DA9E}"/>
              </a:ext>
            </a:extLst>
          </p:cNvPr>
          <p:cNvSpPr>
            <a:spLocks noGrp="1"/>
          </p:cNvSpPr>
          <p:nvPr>
            <p:ph idx="1"/>
          </p:nvPr>
        </p:nvSpPr>
        <p:spPr/>
        <p:txBody>
          <a:bodyPr/>
          <a:lstStyle/>
          <a:p>
            <a:r>
              <a:rPr lang="tr-TR" sz="2400" b="1" dirty="0"/>
              <a:t>Yağda çözünen vitamin eksikliği belirtileri</a:t>
            </a:r>
          </a:p>
          <a:p>
            <a:pPr marL="0" indent="0">
              <a:buNone/>
            </a:pPr>
            <a:r>
              <a:rPr lang="tr-TR" dirty="0"/>
              <a:t>   </a:t>
            </a:r>
            <a:r>
              <a:rPr lang="tr-TR" sz="2400" dirty="0" err="1"/>
              <a:t>Rikets</a:t>
            </a:r>
            <a:endParaRPr lang="tr-TR" sz="2400" dirty="0"/>
          </a:p>
          <a:p>
            <a:pPr marL="0" indent="0">
              <a:buNone/>
            </a:pPr>
            <a:r>
              <a:rPr lang="tr-TR" sz="2400" dirty="0"/>
              <a:t>   Gece körlüğü </a:t>
            </a:r>
          </a:p>
          <a:p>
            <a:pPr marL="0" indent="0">
              <a:buNone/>
            </a:pPr>
            <a:r>
              <a:rPr lang="tr-TR" sz="2400" dirty="0"/>
              <a:t>   </a:t>
            </a:r>
            <a:r>
              <a:rPr lang="tr-TR" sz="2400" dirty="0" err="1"/>
              <a:t>Ekimozlar</a:t>
            </a:r>
            <a:endParaRPr lang="tr-TR" sz="2400" dirty="0"/>
          </a:p>
          <a:p>
            <a:pPr marL="0" indent="0">
              <a:buNone/>
            </a:pPr>
            <a:r>
              <a:rPr lang="tr-TR" sz="2400" dirty="0"/>
              <a:t>   </a:t>
            </a:r>
            <a:r>
              <a:rPr lang="tr-TR" sz="2400" dirty="0" err="1"/>
              <a:t>Periferik</a:t>
            </a:r>
            <a:r>
              <a:rPr lang="tr-TR" sz="2400" dirty="0"/>
              <a:t> </a:t>
            </a:r>
            <a:r>
              <a:rPr lang="tr-TR" sz="2400" dirty="0" err="1"/>
              <a:t>nöropati</a:t>
            </a:r>
            <a:endParaRPr lang="tr-TR" sz="2400" dirty="0"/>
          </a:p>
          <a:p>
            <a:endParaRPr lang="tr-TR" dirty="0"/>
          </a:p>
        </p:txBody>
      </p:sp>
    </p:spTree>
    <p:extLst>
      <p:ext uri="{BB962C8B-B14F-4D97-AF65-F5344CB8AC3E}">
        <p14:creationId xmlns:p14="http://schemas.microsoft.com/office/powerpoint/2010/main" val="17563733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6CA4FA01-458C-4266-AF29-2EC793D858EF}"/>
              </a:ext>
            </a:extLst>
          </p:cNvPr>
          <p:cNvSpPr>
            <a:spLocks noGrp="1"/>
          </p:cNvSpPr>
          <p:nvPr>
            <p:ph type="title"/>
          </p:nvPr>
        </p:nvSpPr>
        <p:spPr/>
        <p:txBody>
          <a:bodyPr/>
          <a:lstStyle/>
          <a:p>
            <a:r>
              <a:rPr lang="tr-TR" dirty="0"/>
              <a:t>Öykü ve fizik muayenede dikkat</a:t>
            </a:r>
          </a:p>
        </p:txBody>
      </p:sp>
      <p:sp>
        <p:nvSpPr>
          <p:cNvPr id="3" name="İçerik Yer Tutucusu 2">
            <a:extLst>
              <a:ext uri="{FF2B5EF4-FFF2-40B4-BE49-F238E27FC236}">
                <a16:creationId xmlns:a16="http://schemas.microsoft.com/office/drawing/2014/main" xmlns="" id="{B4C59B35-B493-49BC-A8D2-A2DD39068B76}"/>
              </a:ext>
            </a:extLst>
          </p:cNvPr>
          <p:cNvSpPr>
            <a:spLocks noGrp="1"/>
          </p:cNvSpPr>
          <p:nvPr>
            <p:ph sz="half" idx="1"/>
          </p:nvPr>
        </p:nvSpPr>
        <p:spPr>
          <a:xfrm>
            <a:off x="1097279" y="1845734"/>
            <a:ext cx="4937760" cy="4023360"/>
          </a:xfrm>
        </p:spPr>
        <p:txBody>
          <a:bodyPr/>
          <a:lstStyle/>
          <a:p>
            <a:pPr marL="0" indent="0">
              <a:buNone/>
            </a:pPr>
            <a:r>
              <a:rPr lang="tr-TR" dirty="0">
                <a:solidFill>
                  <a:schemeClr val="tx1">
                    <a:lumMod val="85000"/>
                    <a:lumOff val="15000"/>
                  </a:schemeClr>
                </a:solidFill>
              </a:rPr>
              <a:t> </a:t>
            </a:r>
            <a:r>
              <a:rPr lang="tr-TR" dirty="0" err="1">
                <a:solidFill>
                  <a:schemeClr val="tx1">
                    <a:lumMod val="85000"/>
                    <a:lumOff val="15000"/>
                  </a:schemeClr>
                </a:solidFill>
              </a:rPr>
              <a:t>Dehidratasyon</a:t>
            </a:r>
            <a:r>
              <a:rPr lang="tr-TR" dirty="0">
                <a:solidFill>
                  <a:schemeClr val="tx1">
                    <a:lumMod val="85000"/>
                    <a:lumOff val="15000"/>
                  </a:schemeClr>
                </a:solidFill>
              </a:rPr>
              <a:t> varlığı                                                 </a:t>
            </a:r>
          </a:p>
          <a:p>
            <a:pPr marL="0" indent="0">
              <a:buNone/>
            </a:pPr>
            <a:r>
              <a:rPr lang="tr-TR" dirty="0">
                <a:solidFill>
                  <a:schemeClr val="tx1">
                    <a:lumMod val="85000"/>
                    <a:lumOff val="15000"/>
                  </a:schemeClr>
                </a:solidFill>
              </a:rPr>
              <a:t> </a:t>
            </a:r>
            <a:r>
              <a:rPr lang="tr-TR" dirty="0" err="1">
                <a:solidFill>
                  <a:schemeClr val="tx1">
                    <a:lumMod val="85000"/>
                    <a:lumOff val="15000"/>
                  </a:schemeClr>
                </a:solidFill>
              </a:rPr>
              <a:t>Persistan</a:t>
            </a:r>
            <a:r>
              <a:rPr lang="tr-TR" dirty="0">
                <a:solidFill>
                  <a:schemeClr val="tx1">
                    <a:lumMod val="85000"/>
                    <a:lumOff val="15000"/>
                  </a:schemeClr>
                </a:solidFill>
              </a:rPr>
              <a:t> ateş   </a:t>
            </a:r>
          </a:p>
          <a:p>
            <a:pPr marL="0" indent="0">
              <a:buNone/>
            </a:pPr>
            <a:r>
              <a:rPr lang="tr-TR" dirty="0">
                <a:solidFill>
                  <a:schemeClr val="tx1">
                    <a:lumMod val="85000"/>
                    <a:lumOff val="15000"/>
                  </a:schemeClr>
                </a:solidFill>
              </a:rPr>
              <a:t> Kilo kaybı /azalmış kilo alımı                           </a:t>
            </a:r>
          </a:p>
          <a:p>
            <a:pPr marL="0" indent="0">
              <a:buNone/>
            </a:pPr>
            <a:r>
              <a:rPr lang="tr-TR" dirty="0">
                <a:solidFill>
                  <a:schemeClr val="tx1">
                    <a:lumMod val="85000"/>
                    <a:lumOff val="15000"/>
                  </a:schemeClr>
                </a:solidFill>
              </a:rPr>
              <a:t> Büyüme geriliği</a:t>
            </a:r>
          </a:p>
          <a:p>
            <a:pPr marL="0" indent="0">
              <a:buNone/>
            </a:pPr>
            <a:r>
              <a:rPr lang="tr-TR" dirty="0">
                <a:solidFill>
                  <a:schemeClr val="tx1">
                    <a:lumMod val="85000"/>
                    <a:lumOff val="15000"/>
                  </a:schemeClr>
                </a:solidFill>
              </a:rPr>
              <a:t> Kanlı, mukuslu dışkılama                                      </a:t>
            </a:r>
          </a:p>
          <a:p>
            <a:pPr marL="0" indent="0">
              <a:buNone/>
            </a:pPr>
            <a:r>
              <a:rPr lang="tr-TR" dirty="0">
                <a:solidFill>
                  <a:schemeClr val="tx1">
                    <a:lumMod val="85000"/>
                    <a:lumOff val="15000"/>
                  </a:schemeClr>
                </a:solidFill>
              </a:rPr>
              <a:t> Antibiyotik kullanımı</a:t>
            </a:r>
            <a:endParaRPr lang="tr-TR" dirty="0"/>
          </a:p>
          <a:p>
            <a:endParaRPr lang="tr-TR" dirty="0"/>
          </a:p>
        </p:txBody>
      </p:sp>
      <p:sp>
        <p:nvSpPr>
          <p:cNvPr id="4" name="İçerik Yer Tutucusu 3">
            <a:extLst>
              <a:ext uri="{FF2B5EF4-FFF2-40B4-BE49-F238E27FC236}">
                <a16:creationId xmlns:a16="http://schemas.microsoft.com/office/drawing/2014/main" xmlns="" id="{39FE83AB-620E-4548-B8E9-C9E4B8C5A48E}"/>
              </a:ext>
            </a:extLst>
          </p:cNvPr>
          <p:cNvSpPr>
            <a:spLocks noGrp="1"/>
          </p:cNvSpPr>
          <p:nvPr>
            <p:ph sz="half" idx="2"/>
          </p:nvPr>
        </p:nvSpPr>
        <p:spPr/>
        <p:txBody>
          <a:bodyPr/>
          <a:lstStyle/>
          <a:p>
            <a:pPr marL="0" indent="0">
              <a:buNone/>
            </a:pPr>
            <a:r>
              <a:rPr lang="tr-TR" dirty="0">
                <a:solidFill>
                  <a:schemeClr val="tx1">
                    <a:lumMod val="85000"/>
                    <a:lumOff val="15000"/>
                  </a:schemeClr>
                </a:solidFill>
              </a:rPr>
              <a:t> </a:t>
            </a:r>
            <a:r>
              <a:rPr lang="tr-TR" dirty="0" err="1">
                <a:solidFill>
                  <a:schemeClr val="tx1">
                    <a:lumMod val="85000"/>
                    <a:lumOff val="15000"/>
                  </a:schemeClr>
                </a:solidFill>
              </a:rPr>
              <a:t>Safralı</a:t>
            </a:r>
            <a:r>
              <a:rPr lang="tr-TR" dirty="0">
                <a:solidFill>
                  <a:schemeClr val="tx1">
                    <a:lumMod val="85000"/>
                    <a:lumOff val="15000"/>
                  </a:schemeClr>
                </a:solidFill>
              </a:rPr>
              <a:t> veya </a:t>
            </a:r>
            <a:r>
              <a:rPr lang="tr-TR" dirty="0" err="1">
                <a:solidFill>
                  <a:schemeClr val="tx1">
                    <a:lumMod val="85000"/>
                    <a:lumOff val="15000"/>
                  </a:schemeClr>
                </a:solidFill>
              </a:rPr>
              <a:t>projektil</a:t>
            </a:r>
            <a:r>
              <a:rPr lang="tr-TR" dirty="0">
                <a:solidFill>
                  <a:schemeClr val="tx1">
                    <a:lumMod val="85000"/>
                    <a:lumOff val="15000"/>
                  </a:schemeClr>
                </a:solidFill>
              </a:rPr>
              <a:t> kusma                                  </a:t>
            </a:r>
          </a:p>
          <a:p>
            <a:pPr marL="0" indent="0">
              <a:buNone/>
            </a:pPr>
            <a:r>
              <a:rPr lang="tr-TR" dirty="0">
                <a:solidFill>
                  <a:schemeClr val="tx1">
                    <a:lumMod val="85000"/>
                    <a:lumOff val="15000"/>
                  </a:schemeClr>
                </a:solidFill>
              </a:rPr>
              <a:t> Şüpheli </a:t>
            </a:r>
            <a:r>
              <a:rPr lang="tr-TR" dirty="0" err="1">
                <a:solidFill>
                  <a:schemeClr val="tx1">
                    <a:lumMod val="85000"/>
                    <a:lumOff val="15000"/>
                  </a:schemeClr>
                </a:solidFill>
              </a:rPr>
              <a:t>nazokomiyal</a:t>
            </a:r>
            <a:r>
              <a:rPr lang="tr-TR" dirty="0">
                <a:solidFill>
                  <a:schemeClr val="tx1">
                    <a:lumMod val="85000"/>
                    <a:lumOff val="15000"/>
                  </a:schemeClr>
                </a:solidFill>
              </a:rPr>
              <a:t> enfeksiyon</a:t>
            </a:r>
          </a:p>
          <a:p>
            <a:pPr marL="0" indent="0">
              <a:buNone/>
            </a:pPr>
            <a:r>
              <a:rPr lang="tr-TR" dirty="0">
                <a:solidFill>
                  <a:schemeClr val="tx1">
                    <a:lumMod val="85000"/>
                    <a:lumOff val="15000"/>
                  </a:schemeClr>
                </a:solidFill>
              </a:rPr>
              <a:t> 7 günden uzun süren ishal                                    </a:t>
            </a:r>
          </a:p>
          <a:p>
            <a:pPr marL="0" indent="0">
              <a:buNone/>
            </a:pPr>
            <a:r>
              <a:rPr lang="tr-TR" dirty="0">
                <a:solidFill>
                  <a:schemeClr val="tx1">
                    <a:lumMod val="85000"/>
                    <a:lumOff val="15000"/>
                  </a:schemeClr>
                </a:solidFill>
              </a:rPr>
              <a:t> Salgın durumları</a:t>
            </a:r>
          </a:p>
          <a:p>
            <a:pPr marL="0" indent="0">
              <a:buNone/>
            </a:pPr>
            <a:r>
              <a:rPr lang="tr-TR" dirty="0">
                <a:solidFill>
                  <a:schemeClr val="tx1">
                    <a:lumMod val="85000"/>
                    <a:lumOff val="15000"/>
                  </a:schemeClr>
                </a:solidFill>
              </a:rPr>
              <a:t> Nörolojik bulgular                                                 </a:t>
            </a:r>
          </a:p>
          <a:p>
            <a:pPr marL="0" indent="0">
              <a:buNone/>
            </a:pPr>
            <a:r>
              <a:rPr lang="tr-TR" dirty="0">
                <a:solidFill>
                  <a:schemeClr val="tx1">
                    <a:lumMod val="85000"/>
                    <a:lumOff val="15000"/>
                  </a:schemeClr>
                </a:solidFill>
              </a:rPr>
              <a:t> </a:t>
            </a:r>
            <a:r>
              <a:rPr lang="tr-TR" dirty="0" err="1">
                <a:solidFill>
                  <a:schemeClr val="tx1">
                    <a:lumMod val="85000"/>
                    <a:lumOff val="15000"/>
                  </a:schemeClr>
                </a:solidFill>
              </a:rPr>
              <a:t>Üriner</a:t>
            </a:r>
            <a:r>
              <a:rPr lang="tr-TR" dirty="0">
                <a:solidFill>
                  <a:schemeClr val="tx1">
                    <a:lumMod val="85000"/>
                    <a:lumOff val="15000"/>
                  </a:schemeClr>
                </a:solidFill>
              </a:rPr>
              <a:t> sistem şikayetleri</a:t>
            </a:r>
            <a:endParaRPr lang="tr-TR" dirty="0"/>
          </a:p>
          <a:p>
            <a:endParaRPr lang="tr-TR" dirty="0"/>
          </a:p>
        </p:txBody>
      </p:sp>
    </p:spTree>
    <p:extLst>
      <p:ext uri="{BB962C8B-B14F-4D97-AF65-F5344CB8AC3E}">
        <p14:creationId xmlns:p14="http://schemas.microsoft.com/office/powerpoint/2010/main" val="3743724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Effect transition="in" filter="wipe(down)">
                                      <p:cBhvr>
                                        <p:cTn id="37" dur="500"/>
                                        <p:tgtEl>
                                          <p:spTgt spid="4">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4">
                                            <p:txEl>
                                              <p:pRg st="1" end="1"/>
                                            </p:txEl>
                                          </p:spTgt>
                                        </p:tgtEl>
                                        <p:attrNameLst>
                                          <p:attrName>style.visibility</p:attrName>
                                        </p:attrNameLst>
                                      </p:cBhvr>
                                      <p:to>
                                        <p:strVal val="visible"/>
                                      </p:to>
                                    </p:set>
                                    <p:animEffect transition="in" filter="wipe(down)">
                                      <p:cBhvr>
                                        <p:cTn id="42" dur="500"/>
                                        <p:tgtEl>
                                          <p:spTgt spid="4">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4">
                                            <p:txEl>
                                              <p:pRg st="2" end="2"/>
                                            </p:txEl>
                                          </p:spTgt>
                                        </p:tgtEl>
                                        <p:attrNameLst>
                                          <p:attrName>style.visibility</p:attrName>
                                        </p:attrNameLst>
                                      </p:cBhvr>
                                      <p:to>
                                        <p:strVal val="visible"/>
                                      </p:to>
                                    </p:set>
                                    <p:animEffect transition="in" filter="wipe(down)">
                                      <p:cBhvr>
                                        <p:cTn id="47" dur="500"/>
                                        <p:tgtEl>
                                          <p:spTgt spid="4">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4">
                                            <p:txEl>
                                              <p:pRg st="3" end="3"/>
                                            </p:txEl>
                                          </p:spTgt>
                                        </p:tgtEl>
                                        <p:attrNameLst>
                                          <p:attrName>style.visibility</p:attrName>
                                        </p:attrNameLst>
                                      </p:cBhvr>
                                      <p:to>
                                        <p:strVal val="visible"/>
                                      </p:to>
                                    </p:set>
                                    <p:animEffect transition="in" filter="wipe(down)">
                                      <p:cBhvr>
                                        <p:cTn id="52" dur="500"/>
                                        <p:tgtEl>
                                          <p:spTgt spid="4">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4">
                                            <p:txEl>
                                              <p:pRg st="4" end="4"/>
                                            </p:txEl>
                                          </p:spTgt>
                                        </p:tgtEl>
                                        <p:attrNameLst>
                                          <p:attrName>style.visibility</p:attrName>
                                        </p:attrNameLst>
                                      </p:cBhvr>
                                      <p:to>
                                        <p:strVal val="visible"/>
                                      </p:to>
                                    </p:set>
                                    <p:animEffect transition="in" filter="wipe(down)">
                                      <p:cBhvr>
                                        <p:cTn id="57" dur="500"/>
                                        <p:tgtEl>
                                          <p:spTgt spid="4">
                                            <p:txEl>
                                              <p:pRg st="4" end="4"/>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nodeType="clickEffect">
                                  <p:stCondLst>
                                    <p:cond delay="0"/>
                                  </p:stCondLst>
                                  <p:childTnLst>
                                    <p:set>
                                      <p:cBhvr>
                                        <p:cTn id="61" dur="1" fill="hold">
                                          <p:stCondLst>
                                            <p:cond delay="0"/>
                                          </p:stCondLst>
                                        </p:cTn>
                                        <p:tgtEl>
                                          <p:spTgt spid="4">
                                            <p:txEl>
                                              <p:pRg st="5" end="5"/>
                                            </p:txEl>
                                          </p:spTgt>
                                        </p:tgtEl>
                                        <p:attrNameLst>
                                          <p:attrName>style.visibility</p:attrName>
                                        </p:attrNameLst>
                                      </p:cBhvr>
                                      <p:to>
                                        <p:strVal val="visible"/>
                                      </p:to>
                                    </p:set>
                                    <p:animEffect transition="in" filter="wipe(down)">
                                      <p:cBhvr>
                                        <p:cTn id="6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D57E0203-B2D1-4133-8F16-7B7F8EDAC17E}"/>
              </a:ext>
            </a:extLst>
          </p:cNvPr>
          <p:cNvSpPr>
            <a:spLocks noGrp="1"/>
          </p:cNvSpPr>
          <p:nvPr>
            <p:ph type="title"/>
          </p:nvPr>
        </p:nvSpPr>
        <p:spPr/>
        <p:txBody>
          <a:bodyPr/>
          <a:lstStyle/>
          <a:p>
            <a:r>
              <a:rPr lang="tr-TR" dirty="0"/>
              <a:t>Birinci aşama tetkikler</a:t>
            </a:r>
          </a:p>
        </p:txBody>
      </p:sp>
      <p:sp>
        <p:nvSpPr>
          <p:cNvPr id="3" name="İçerik Yer Tutucusu 2">
            <a:extLst>
              <a:ext uri="{FF2B5EF4-FFF2-40B4-BE49-F238E27FC236}">
                <a16:creationId xmlns:a16="http://schemas.microsoft.com/office/drawing/2014/main" xmlns="" id="{A4C47C92-B720-4A05-90F4-50AA30ADB6B4}"/>
              </a:ext>
            </a:extLst>
          </p:cNvPr>
          <p:cNvSpPr>
            <a:spLocks noGrp="1"/>
          </p:cNvSpPr>
          <p:nvPr>
            <p:ph sz="half" idx="1"/>
          </p:nvPr>
        </p:nvSpPr>
        <p:spPr/>
        <p:txBody>
          <a:bodyPr/>
          <a:lstStyle/>
          <a:p>
            <a:pPr>
              <a:buFont typeface="Wingdings" panose="05000000000000000000" pitchFamily="2" charset="2"/>
              <a:buChar char="§"/>
            </a:pPr>
            <a:r>
              <a:rPr lang="tr-TR" dirty="0" err="1"/>
              <a:t>Gayta</a:t>
            </a:r>
            <a:r>
              <a:rPr lang="tr-TR" dirty="0"/>
              <a:t> incelemesi</a:t>
            </a:r>
            <a:endParaRPr lang="tr-TR" dirty="0">
              <a:sym typeface="Wingdings" panose="05000000000000000000" pitchFamily="2" charset="2"/>
            </a:endParaRPr>
          </a:p>
          <a:p>
            <a:pPr lvl="1"/>
            <a:r>
              <a:rPr lang="tr-TR" dirty="0" err="1">
                <a:sym typeface="Wingdings" panose="05000000000000000000" pitchFamily="2" charset="2"/>
              </a:rPr>
              <a:t>Gaytada</a:t>
            </a:r>
            <a:r>
              <a:rPr lang="tr-TR" dirty="0">
                <a:sym typeface="Wingdings" panose="05000000000000000000" pitchFamily="2" charset="2"/>
              </a:rPr>
              <a:t> gizli kan</a:t>
            </a:r>
          </a:p>
          <a:p>
            <a:pPr lvl="1"/>
            <a:r>
              <a:rPr lang="tr-TR" dirty="0" err="1">
                <a:sym typeface="Wingdings" panose="05000000000000000000" pitchFamily="2" charset="2"/>
              </a:rPr>
              <a:t>Gayta</a:t>
            </a:r>
            <a:r>
              <a:rPr lang="tr-TR" dirty="0">
                <a:sym typeface="Wingdings" panose="05000000000000000000" pitchFamily="2" charset="2"/>
              </a:rPr>
              <a:t> </a:t>
            </a:r>
            <a:r>
              <a:rPr lang="tr-TR" dirty="0" err="1">
                <a:sym typeface="Wingdings" panose="05000000000000000000" pitchFamily="2" charset="2"/>
              </a:rPr>
              <a:t>mikroskopisi</a:t>
            </a:r>
            <a:endParaRPr lang="tr-TR" dirty="0">
              <a:sym typeface="Wingdings" panose="05000000000000000000" pitchFamily="2" charset="2"/>
            </a:endParaRPr>
          </a:p>
          <a:p>
            <a:pPr lvl="1"/>
            <a:r>
              <a:rPr lang="tr-TR" dirty="0" err="1">
                <a:sym typeface="Wingdings" panose="05000000000000000000" pitchFamily="2" charset="2"/>
              </a:rPr>
              <a:t>Gayta</a:t>
            </a:r>
            <a:r>
              <a:rPr lang="tr-TR" dirty="0">
                <a:sym typeface="Wingdings" panose="05000000000000000000" pitchFamily="2" charset="2"/>
              </a:rPr>
              <a:t> kültürü</a:t>
            </a:r>
          </a:p>
          <a:p>
            <a:pPr lvl="1"/>
            <a:r>
              <a:rPr lang="tr-TR" dirty="0" err="1">
                <a:sym typeface="Wingdings" panose="05000000000000000000" pitchFamily="2" charset="2"/>
              </a:rPr>
              <a:t>Gaytada</a:t>
            </a:r>
            <a:r>
              <a:rPr lang="tr-TR" dirty="0">
                <a:sym typeface="Wingdings" panose="05000000000000000000" pitchFamily="2" charset="2"/>
              </a:rPr>
              <a:t> parazit incelemesi</a:t>
            </a:r>
          </a:p>
          <a:p>
            <a:pPr>
              <a:buFont typeface="Wingdings" panose="05000000000000000000" pitchFamily="2" charset="2"/>
              <a:buChar char="§"/>
            </a:pPr>
            <a:r>
              <a:rPr lang="tr-TR" dirty="0"/>
              <a:t> Tam kan</a:t>
            </a:r>
          </a:p>
          <a:p>
            <a:pPr>
              <a:buFont typeface="Wingdings" panose="05000000000000000000" pitchFamily="2" charset="2"/>
              <a:buChar char="§"/>
            </a:pPr>
            <a:r>
              <a:rPr lang="tr-TR" dirty="0"/>
              <a:t>  ESR, CRP</a:t>
            </a:r>
          </a:p>
          <a:p>
            <a:pPr marL="0" indent="0">
              <a:buNone/>
            </a:pPr>
            <a:r>
              <a:rPr lang="tr-TR" dirty="0"/>
              <a:t> </a:t>
            </a:r>
          </a:p>
        </p:txBody>
      </p:sp>
      <p:sp>
        <p:nvSpPr>
          <p:cNvPr id="4" name="İçerik Yer Tutucusu 3">
            <a:extLst>
              <a:ext uri="{FF2B5EF4-FFF2-40B4-BE49-F238E27FC236}">
                <a16:creationId xmlns:a16="http://schemas.microsoft.com/office/drawing/2014/main" xmlns="" id="{D8B9E579-86D9-419A-AE02-83DF6657766F}"/>
              </a:ext>
            </a:extLst>
          </p:cNvPr>
          <p:cNvSpPr>
            <a:spLocks noGrp="1"/>
          </p:cNvSpPr>
          <p:nvPr>
            <p:ph sz="half" idx="2"/>
          </p:nvPr>
        </p:nvSpPr>
        <p:spPr/>
        <p:txBody>
          <a:bodyPr/>
          <a:lstStyle/>
          <a:p>
            <a:pPr>
              <a:buFont typeface="Wingdings" panose="05000000000000000000" pitchFamily="2" charset="2"/>
              <a:buChar char="§"/>
            </a:pPr>
            <a:r>
              <a:rPr lang="tr-TR" dirty="0"/>
              <a:t>Böbrek fonksiyon testleri</a:t>
            </a:r>
          </a:p>
          <a:p>
            <a:pPr>
              <a:buFont typeface="Wingdings" panose="05000000000000000000" pitchFamily="2" charset="2"/>
              <a:buChar char="§"/>
            </a:pPr>
            <a:r>
              <a:rPr lang="tr-TR" dirty="0"/>
              <a:t>Elektrolitler </a:t>
            </a:r>
          </a:p>
          <a:p>
            <a:pPr>
              <a:buFont typeface="Wingdings" panose="05000000000000000000" pitchFamily="2" charset="2"/>
              <a:buChar char="§"/>
            </a:pPr>
            <a:r>
              <a:rPr lang="tr-TR" dirty="0"/>
              <a:t>TSH, sT4</a:t>
            </a:r>
          </a:p>
          <a:p>
            <a:pPr>
              <a:buFont typeface="Wingdings" panose="05000000000000000000" pitchFamily="2" charset="2"/>
              <a:buChar char="§"/>
            </a:pPr>
            <a:r>
              <a:rPr lang="tr-TR" dirty="0"/>
              <a:t>Total ve direkt </a:t>
            </a:r>
            <a:r>
              <a:rPr lang="tr-TR" dirty="0" err="1"/>
              <a:t>bilirubin</a:t>
            </a:r>
            <a:r>
              <a:rPr lang="tr-TR" dirty="0"/>
              <a:t>, ALT, AST, GGT, serum safra asitleri</a:t>
            </a:r>
          </a:p>
          <a:p>
            <a:pPr>
              <a:buFont typeface="Wingdings" panose="05000000000000000000" pitchFamily="2" charset="2"/>
              <a:buChar char="§"/>
            </a:pPr>
            <a:r>
              <a:rPr lang="tr-TR" dirty="0"/>
              <a:t>Ayakta düz batın </a:t>
            </a:r>
            <a:r>
              <a:rPr lang="tr-TR" dirty="0" err="1"/>
              <a:t>grafisi</a:t>
            </a:r>
            <a:endParaRPr lang="tr-TR" dirty="0"/>
          </a:p>
          <a:p>
            <a:endParaRPr lang="tr-TR" dirty="0"/>
          </a:p>
        </p:txBody>
      </p:sp>
    </p:spTree>
    <p:extLst>
      <p:ext uri="{BB962C8B-B14F-4D97-AF65-F5344CB8AC3E}">
        <p14:creationId xmlns:p14="http://schemas.microsoft.com/office/powerpoint/2010/main" val="9430647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82D723D4-5083-459D-A70A-50B58B664773}"/>
              </a:ext>
            </a:extLst>
          </p:cNvPr>
          <p:cNvSpPr>
            <a:spLocks noGrp="1"/>
          </p:cNvSpPr>
          <p:nvPr>
            <p:ph type="title"/>
          </p:nvPr>
        </p:nvSpPr>
        <p:spPr/>
        <p:txBody>
          <a:bodyPr/>
          <a:lstStyle/>
          <a:p>
            <a:r>
              <a:rPr lang="tr-TR" dirty="0"/>
              <a:t>İkinci aşama tetkikler</a:t>
            </a:r>
          </a:p>
        </p:txBody>
      </p:sp>
      <p:sp>
        <p:nvSpPr>
          <p:cNvPr id="3" name="İçerik Yer Tutucusu 2">
            <a:extLst>
              <a:ext uri="{FF2B5EF4-FFF2-40B4-BE49-F238E27FC236}">
                <a16:creationId xmlns:a16="http://schemas.microsoft.com/office/drawing/2014/main" xmlns="" id="{87AF156C-CA37-4B19-9773-245A6730A167}"/>
              </a:ext>
            </a:extLst>
          </p:cNvPr>
          <p:cNvSpPr>
            <a:spLocks noGrp="1"/>
          </p:cNvSpPr>
          <p:nvPr>
            <p:ph sz="half" idx="1"/>
          </p:nvPr>
        </p:nvSpPr>
        <p:spPr/>
        <p:txBody>
          <a:bodyPr>
            <a:normAutofit fontScale="92500" lnSpcReduction="10000"/>
          </a:bodyPr>
          <a:lstStyle/>
          <a:p>
            <a:pPr>
              <a:buFont typeface="Wingdings" panose="05000000000000000000" pitchFamily="2" charset="2"/>
              <a:buChar char="§"/>
            </a:pPr>
            <a:r>
              <a:rPr lang="tr-TR" dirty="0" err="1"/>
              <a:t>Gaytada</a:t>
            </a:r>
            <a:r>
              <a:rPr lang="tr-TR" dirty="0"/>
              <a:t>; </a:t>
            </a:r>
          </a:p>
          <a:p>
            <a:pPr marL="578358" lvl="1" indent="-285750">
              <a:buFont typeface="Wingdings" panose="05000000000000000000" pitchFamily="2" charset="2"/>
              <a:buChar char="ü"/>
            </a:pPr>
            <a:r>
              <a:rPr lang="tr-TR" dirty="0"/>
              <a:t>  </a:t>
            </a:r>
            <a:r>
              <a:rPr lang="tr-TR" dirty="0" err="1"/>
              <a:t>Ph</a:t>
            </a:r>
            <a:r>
              <a:rPr lang="tr-TR" dirty="0"/>
              <a:t> </a:t>
            </a:r>
          </a:p>
          <a:p>
            <a:pPr marL="578358" lvl="1" indent="-285750">
              <a:buFont typeface="Wingdings" panose="05000000000000000000" pitchFamily="2" charset="2"/>
              <a:buChar char="ü"/>
            </a:pPr>
            <a:r>
              <a:rPr lang="tr-TR" dirty="0"/>
              <a:t>  </a:t>
            </a:r>
            <a:r>
              <a:rPr lang="tr-TR" dirty="0" err="1"/>
              <a:t>Laktoferrin</a:t>
            </a:r>
            <a:r>
              <a:rPr lang="tr-TR" dirty="0"/>
              <a:t> </a:t>
            </a:r>
          </a:p>
          <a:p>
            <a:pPr marL="578358" lvl="1" indent="-285750">
              <a:buFont typeface="Wingdings" panose="05000000000000000000" pitchFamily="2" charset="2"/>
              <a:buChar char="ü"/>
            </a:pPr>
            <a:r>
              <a:rPr lang="tr-TR" dirty="0"/>
              <a:t>  İndirgen madde</a:t>
            </a:r>
          </a:p>
          <a:p>
            <a:pPr marL="578358" lvl="1" indent="-285750">
              <a:buFont typeface="Wingdings" panose="05000000000000000000" pitchFamily="2" charset="2"/>
              <a:buChar char="ü"/>
            </a:pPr>
            <a:r>
              <a:rPr lang="tr-TR" dirty="0"/>
              <a:t>  </a:t>
            </a:r>
            <a:r>
              <a:rPr lang="tr-TR" dirty="0" err="1"/>
              <a:t>Osmotik</a:t>
            </a:r>
            <a:r>
              <a:rPr lang="tr-TR" dirty="0"/>
              <a:t> </a:t>
            </a:r>
            <a:r>
              <a:rPr lang="tr-TR" dirty="0" err="1"/>
              <a:t>Gap</a:t>
            </a:r>
            <a:endParaRPr lang="tr-TR" dirty="0"/>
          </a:p>
          <a:p>
            <a:pPr marL="578358" lvl="1" indent="-285750">
              <a:buFont typeface="Wingdings" panose="05000000000000000000" pitchFamily="2" charset="2"/>
              <a:buChar char="ü"/>
            </a:pPr>
            <a:r>
              <a:rPr lang="tr-TR" dirty="0"/>
              <a:t>  </a:t>
            </a:r>
            <a:r>
              <a:rPr lang="tr-TR" dirty="0" err="1"/>
              <a:t>Kalprotektin</a:t>
            </a:r>
            <a:endParaRPr lang="tr-TR" dirty="0"/>
          </a:p>
          <a:p>
            <a:pPr marL="578358" lvl="1" indent="-285750">
              <a:buFont typeface="Wingdings" panose="05000000000000000000" pitchFamily="2" charset="2"/>
              <a:buChar char="ü"/>
            </a:pPr>
            <a:r>
              <a:rPr lang="tr-TR" dirty="0"/>
              <a:t>  Kalitatif ve kantitatif 3 günlük </a:t>
            </a:r>
            <a:r>
              <a:rPr lang="tr-TR" dirty="0" err="1"/>
              <a:t>fekal</a:t>
            </a:r>
            <a:r>
              <a:rPr lang="tr-TR" dirty="0"/>
              <a:t> yağ ölçümü</a:t>
            </a:r>
          </a:p>
          <a:p>
            <a:pPr marL="578358" lvl="1" indent="-285750">
              <a:buFont typeface="Wingdings" panose="05000000000000000000" pitchFamily="2" charset="2"/>
              <a:buChar char="ü"/>
            </a:pPr>
            <a:r>
              <a:rPr lang="tr-TR" dirty="0"/>
              <a:t>  </a:t>
            </a:r>
            <a:r>
              <a:rPr lang="tr-TR" dirty="0" err="1"/>
              <a:t>Fekal</a:t>
            </a:r>
            <a:r>
              <a:rPr lang="tr-TR" dirty="0"/>
              <a:t> </a:t>
            </a:r>
            <a:r>
              <a:rPr lang="tr-TR" dirty="0" err="1"/>
              <a:t>elastaz</a:t>
            </a:r>
            <a:r>
              <a:rPr lang="tr-TR" dirty="0"/>
              <a:t> </a:t>
            </a:r>
          </a:p>
          <a:p>
            <a:pPr marL="578358" lvl="1" indent="-285750">
              <a:buFont typeface="Wingdings" panose="05000000000000000000" pitchFamily="2" charset="2"/>
              <a:buChar char="ü"/>
            </a:pPr>
            <a:r>
              <a:rPr lang="tr-TR" dirty="0"/>
              <a:t>  Alfa-1 </a:t>
            </a:r>
            <a:r>
              <a:rPr lang="tr-TR" dirty="0" err="1"/>
              <a:t>antitripsin</a:t>
            </a:r>
            <a:endParaRPr lang="tr-TR" dirty="0"/>
          </a:p>
          <a:p>
            <a:pPr>
              <a:buFont typeface="Wingdings" panose="05000000000000000000" pitchFamily="2" charset="2"/>
              <a:buChar char="§"/>
            </a:pPr>
            <a:r>
              <a:rPr lang="tr-TR" dirty="0"/>
              <a:t>A,D,E ve K vitamini</a:t>
            </a:r>
          </a:p>
          <a:p>
            <a:pPr>
              <a:buFont typeface="Wingdings" panose="05000000000000000000" pitchFamily="2" charset="2"/>
              <a:buChar char="§"/>
            </a:pPr>
            <a:r>
              <a:rPr lang="tr-TR" dirty="0"/>
              <a:t>B12 vitamini ve </a:t>
            </a:r>
            <a:r>
              <a:rPr lang="tr-TR" dirty="0" err="1"/>
              <a:t>folat</a:t>
            </a:r>
            <a:r>
              <a:rPr lang="tr-TR" dirty="0"/>
              <a:t> düzeyleri</a:t>
            </a:r>
          </a:p>
          <a:p>
            <a:pPr>
              <a:buFont typeface="Wingdings" panose="05000000000000000000" pitchFamily="2" charset="2"/>
              <a:buChar char="§"/>
            </a:pPr>
            <a:r>
              <a:rPr lang="tr-TR" dirty="0"/>
              <a:t>Albümin ve total protein</a:t>
            </a:r>
          </a:p>
          <a:p>
            <a:pPr marL="292608" lvl="1" indent="0">
              <a:buNone/>
            </a:pPr>
            <a:endParaRPr lang="tr-TR" dirty="0"/>
          </a:p>
          <a:p>
            <a:endParaRPr lang="tr-TR" dirty="0"/>
          </a:p>
        </p:txBody>
      </p:sp>
      <p:sp>
        <p:nvSpPr>
          <p:cNvPr id="4" name="İçerik Yer Tutucusu 3">
            <a:extLst>
              <a:ext uri="{FF2B5EF4-FFF2-40B4-BE49-F238E27FC236}">
                <a16:creationId xmlns:a16="http://schemas.microsoft.com/office/drawing/2014/main" xmlns="" id="{B71047DF-E879-481D-82A3-392779594789}"/>
              </a:ext>
            </a:extLst>
          </p:cNvPr>
          <p:cNvSpPr>
            <a:spLocks noGrp="1"/>
          </p:cNvSpPr>
          <p:nvPr>
            <p:ph sz="half" idx="2"/>
          </p:nvPr>
        </p:nvSpPr>
        <p:spPr/>
        <p:txBody>
          <a:bodyPr>
            <a:normAutofit fontScale="92500" lnSpcReduction="10000"/>
          </a:bodyPr>
          <a:lstStyle/>
          <a:p>
            <a:pPr>
              <a:buFont typeface="Wingdings" panose="05000000000000000000" pitchFamily="2" charset="2"/>
              <a:buChar char="§"/>
            </a:pPr>
            <a:r>
              <a:rPr lang="tr-TR" dirty="0"/>
              <a:t>Total </a:t>
            </a:r>
            <a:r>
              <a:rPr lang="tr-TR" dirty="0" err="1"/>
              <a:t>IgA</a:t>
            </a:r>
            <a:r>
              <a:rPr lang="tr-TR" dirty="0"/>
              <a:t>, anti-</a:t>
            </a:r>
            <a:r>
              <a:rPr lang="tr-TR" dirty="0" err="1"/>
              <a:t>endomysial</a:t>
            </a:r>
            <a:r>
              <a:rPr lang="tr-TR" dirty="0"/>
              <a:t> </a:t>
            </a:r>
            <a:r>
              <a:rPr lang="tr-TR" dirty="0" err="1"/>
              <a:t>IgA</a:t>
            </a:r>
            <a:r>
              <a:rPr lang="tr-TR" dirty="0"/>
              <a:t>, anti-doku </a:t>
            </a:r>
            <a:r>
              <a:rPr lang="tr-TR" dirty="0" err="1"/>
              <a:t>transglutaminaz</a:t>
            </a:r>
            <a:r>
              <a:rPr lang="tr-TR" dirty="0"/>
              <a:t> (</a:t>
            </a:r>
            <a:r>
              <a:rPr lang="tr-TR" dirty="0" err="1"/>
              <a:t>tTG</a:t>
            </a:r>
            <a:r>
              <a:rPr lang="tr-TR" dirty="0"/>
              <a:t>) </a:t>
            </a:r>
            <a:r>
              <a:rPr lang="tr-TR" dirty="0" err="1"/>
              <a:t>IgA</a:t>
            </a:r>
            <a:r>
              <a:rPr lang="tr-TR" dirty="0"/>
              <a:t> seviyeleri</a:t>
            </a:r>
          </a:p>
          <a:p>
            <a:pPr>
              <a:buFont typeface="Wingdings" panose="05000000000000000000" pitchFamily="2" charset="2"/>
              <a:buChar char="§"/>
            </a:pPr>
            <a:r>
              <a:rPr lang="tr-TR" dirty="0"/>
              <a:t>Nefes testi</a:t>
            </a:r>
          </a:p>
          <a:p>
            <a:pPr>
              <a:buFont typeface="Wingdings" panose="05000000000000000000" pitchFamily="2" charset="2"/>
              <a:buChar char="§"/>
            </a:pPr>
            <a:r>
              <a:rPr lang="tr-TR" dirty="0"/>
              <a:t>Terde klor testi</a:t>
            </a:r>
          </a:p>
          <a:p>
            <a:pPr>
              <a:buFont typeface="Wingdings" panose="05000000000000000000" pitchFamily="2" charset="2"/>
              <a:buChar char="§"/>
            </a:pPr>
            <a:r>
              <a:rPr lang="tr-TR" dirty="0"/>
              <a:t> MR </a:t>
            </a:r>
            <a:r>
              <a:rPr lang="tr-TR" dirty="0" err="1"/>
              <a:t>enterografi</a:t>
            </a:r>
            <a:r>
              <a:rPr lang="tr-TR" dirty="0"/>
              <a:t> / BT </a:t>
            </a:r>
            <a:r>
              <a:rPr lang="tr-TR" dirty="0" err="1"/>
              <a:t>enterografi</a:t>
            </a:r>
            <a:endParaRPr lang="tr-TR" dirty="0"/>
          </a:p>
          <a:p>
            <a:pPr>
              <a:buFont typeface="Wingdings" panose="05000000000000000000" pitchFamily="2" charset="2"/>
              <a:buChar char="§"/>
            </a:pPr>
            <a:r>
              <a:rPr lang="tr-TR" dirty="0" err="1"/>
              <a:t>Özefagogastroduodenoskopi</a:t>
            </a:r>
            <a:endParaRPr lang="tr-TR" dirty="0"/>
          </a:p>
          <a:p>
            <a:pPr>
              <a:buFont typeface="Wingdings" panose="05000000000000000000" pitchFamily="2" charset="2"/>
              <a:buChar char="§"/>
            </a:pPr>
            <a:r>
              <a:rPr lang="tr-TR" dirty="0" err="1"/>
              <a:t>Kolonoskopi</a:t>
            </a:r>
            <a:r>
              <a:rPr lang="tr-TR" dirty="0"/>
              <a:t> / </a:t>
            </a:r>
            <a:r>
              <a:rPr lang="tr-TR" dirty="0" err="1"/>
              <a:t>sigmoidoskopi</a:t>
            </a:r>
            <a:endParaRPr lang="tr-TR" dirty="0"/>
          </a:p>
          <a:p>
            <a:pPr>
              <a:buFont typeface="Wingdings" panose="05000000000000000000" pitchFamily="2" charset="2"/>
              <a:buChar char="§"/>
            </a:pPr>
            <a:r>
              <a:rPr lang="tr-TR" dirty="0"/>
              <a:t>Video kapsül endoskopi</a:t>
            </a:r>
          </a:p>
          <a:p>
            <a:endParaRPr lang="tr-TR" dirty="0"/>
          </a:p>
          <a:p>
            <a:pPr>
              <a:buFont typeface="Wingdings" panose="05000000000000000000" pitchFamily="2" charset="2"/>
              <a:buChar char="§"/>
            </a:pPr>
            <a:endParaRPr lang="tr-TR" dirty="0"/>
          </a:p>
          <a:p>
            <a:endParaRPr lang="tr-TR" dirty="0"/>
          </a:p>
        </p:txBody>
      </p:sp>
    </p:spTree>
    <p:extLst>
      <p:ext uri="{BB962C8B-B14F-4D97-AF65-F5344CB8AC3E}">
        <p14:creationId xmlns:p14="http://schemas.microsoft.com/office/powerpoint/2010/main" val="30757606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9322EC74-ED27-494F-901C-DCA1871AADA5}"/>
              </a:ext>
            </a:extLst>
          </p:cNvPr>
          <p:cNvSpPr>
            <a:spLocks noGrp="1"/>
          </p:cNvSpPr>
          <p:nvPr>
            <p:ph type="title"/>
          </p:nvPr>
        </p:nvSpPr>
        <p:spPr/>
        <p:txBody>
          <a:bodyPr/>
          <a:lstStyle/>
          <a:p>
            <a:r>
              <a:rPr lang="tr-TR" dirty="0"/>
              <a:t>Tedavi </a:t>
            </a:r>
          </a:p>
        </p:txBody>
      </p:sp>
      <p:sp>
        <p:nvSpPr>
          <p:cNvPr id="3" name="İçerik Yer Tutucusu 2">
            <a:extLst>
              <a:ext uri="{FF2B5EF4-FFF2-40B4-BE49-F238E27FC236}">
                <a16:creationId xmlns:a16="http://schemas.microsoft.com/office/drawing/2014/main" xmlns="" id="{086F4A3D-F241-4DAA-92AC-18214B75FB19}"/>
              </a:ext>
            </a:extLst>
          </p:cNvPr>
          <p:cNvSpPr>
            <a:spLocks noGrp="1"/>
          </p:cNvSpPr>
          <p:nvPr>
            <p:ph idx="1"/>
          </p:nvPr>
        </p:nvSpPr>
        <p:spPr/>
        <p:txBody>
          <a:bodyPr/>
          <a:lstStyle/>
          <a:p>
            <a:r>
              <a:rPr lang="tr-TR" dirty="0"/>
              <a:t>3 aydan küçük bebekler</a:t>
            </a:r>
          </a:p>
          <a:p>
            <a:r>
              <a:rPr lang="tr-TR" dirty="0"/>
              <a:t>8 kg dan az olan bebekler</a:t>
            </a:r>
          </a:p>
          <a:p>
            <a:r>
              <a:rPr lang="tr-TR" dirty="0"/>
              <a:t>Prematüre doğum öyküsü, eşlik eden kronik hastalık varlığı</a:t>
            </a:r>
          </a:p>
          <a:p>
            <a:r>
              <a:rPr lang="tr-TR"/>
              <a:t>Dışkıda </a:t>
            </a:r>
            <a:r>
              <a:rPr lang="tr-TR" dirty="0"/>
              <a:t>kan</a:t>
            </a:r>
          </a:p>
          <a:p>
            <a:r>
              <a:rPr lang="tr-TR" dirty="0"/>
              <a:t>Ateş </a:t>
            </a:r>
          </a:p>
          <a:p>
            <a:r>
              <a:rPr lang="tr-TR" dirty="0" err="1"/>
              <a:t>Persistan</a:t>
            </a:r>
            <a:r>
              <a:rPr lang="tr-TR" dirty="0"/>
              <a:t> kusma</a:t>
            </a:r>
          </a:p>
          <a:p>
            <a:r>
              <a:rPr lang="tr-TR" dirty="0" err="1"/>
              <a:t>Dehidratasyon</a:t>
            </a:r>
            <a:r>
              <a:rPr lang="tr-TR" dirty="0"/>
              <a:t> bulguları</a:t>
            </a:r>
          </a:p>
          <a:p>
            <a:r>
              <a:rPr lang="tr-TR" dirty="0" err="1"/>
              <a:t>Mental</a:t>
            </a:r>
            <a:r>
              <a:rPr lang="tr-TR" dirty="0"/>
              <a:t> durum değişikliği</a:t>
            </a:r>
          </a:p>
          <a:p>
            <a:pPr marL="0" indent="0">
              <a:buNone/>
            </a:pPr>
            <a:endParaRPr lang="tr-TR" dirty="0"/>
          </a:p>
          <a:p>
            <a:endParaRPr lang="tr-TR" dirty="0"/>
          </a:p>
        </p:txBody>
      </p:sp>
    </p:spTree>
    <p:extLst>
      <p:ext uri="{BB962C8B-B14F-4D97-AF65-F5344CB8AC3E}">
        <p14:creationId xmlns:p14="http://schemas.microsoft.com/office/powerpoint/2010/main" val="13252591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B737D928-52EB-4E39-8EDF-8BE7D12BA096}"/>
              </a:ext>
            </a:extLst>
          </p:cNvPr>
          <p:cNvSpPr>
            <a:spLocks noGrp="1"/>
          </p:cNvSpPr>
          <p:nvPr>
            <p:ph type="title"/>
          </p:nvPr>
        </p:nvSpPr>
        <p:spPr/>
        <p:txBody>
          <a:bodyPr/>
          <a:lstStyle/>
          <a:p>
            <a:r>
              <a:rPr lang="tr-TR" dirty="0"/>
              <a:t>Tedavi</a:t>
            </a:r>
          </a:p>
        </p:txBody>
      </p:sp>
      <p:sp>
        <p:nvSpPr>
          <p:cNvPr id="3" name="İçerik Yer Tutucusu 2">
            <a:extLst>
              <a:ext uri="{FF2B5EF4-FFF2-40B4-BE49-F238E27FC236}">
                <a16:creationId xmlns:a16="http://schemas.microsoft.com/office/drawing/2014/main" xmlns="" id="{F3639D0B-0C8B-4EEE-A25E-25AEEC29CE90}"/>
              </a:ext>
            </a:extLst>
          </p:cNvPr>
          <p:cNvSpPr>
            <a:spLocks noGrp="1"/>
          </p:cNvSpPr>
          <p:nvPr>
            <p:ph idx="1"/>
          </p:nvPr>
        </p:nvSpPr>
        <p:spPr/>
        <p:txBody>
          <a:bodyPr/>
          <a:lstStyle/>
          <a:p>
            <a:pPr marL="0" indent="0">
              <a:buNone/>
            </a:pPr>
            <a:endParaRPr lang="tr-TR" dirty="0"/>
          </a:p>
          <a:p>
            <a:pPr marL="0" indent="0">
              <a:buNone/>
            </a:pPr>
            <a:r>
              <a:rPr lang="tr-TR" dirty="0"/>
              <a:t>1-Dehidratasyon tedavisi</a:t>
            </a:r>
          </a:p>
          <a:p>
            <a:pPr marL="0" indent="0">
              <a:buNone/>
            </a:pPr>
            <a:r>
              <a:rPr lang="tr-TR" dirty="0"/>
              <a:t>2-Diyet Rehabilitasyonu</a:t>
            </a:r>
          </a:p>
          <a:p>
            <a:pPr marL="0" indent="0">
              <a:buNone/>
            </a:pPr>
            <a:r>
              <a:rPr lang="tr-TR" dirty="0"/>
              <a:t>2-Antimikrobiyal tedavi </a:t>
            </a:r>
          </a:p>
          <a:p>
            <a:pPr marL="0" indent="0">
              <a:buNone/>
            </a:pPr>
            <a:endParaRPr lang="tr-TR" dirty="0"/>
          </a:p>
        </p:txBody>
      </p:sp>
    </p:spTree>
    <p:extLst>
      <p:ext uri="{BB962C8B-B14F-4D97-AF65-F5344CB8AC3E}">
        <p14:creationId xmlns:p14="http://schemas.microsoft.com/office/powerpoint/2010/main" val="22763501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D2331B39-CBEE-48E5-B492-DBE21F3B6A15}"/>
              </a:ext>
            </a:extLst>
          </p:cNvPr>
          <p:cNvSpPr>
            <a:spLocks noGrp="1"/>
          </p:cNvSpPr>
          <p:nvPr>
            <p:ph type="title"/>
          </p:nvPr>
        </p:nvSpPr>
        <p:spPr/>
        <p:txBody>
          <a:bodyPr/>
          <a:lstStyle/>
          <a:p>
            <a:r>
              <a:rPr lang="tr-TR" dirty="0" err="1"/>
              <a:t>Dehidratasyon</a:t>
            </a:r>
            <a:r>
              <a:rPr lang="tr-TR" dirty="0"/>
              <a:t> tedavisi</a:t>
            </a:r>
          </a:p>
        </p:txBody>
      </p:sp>
      <p:sp>
        <p:nvSpPr>
          <p:cNvPr id="3" name="İçerik Yer Tutucusu 2">
            <a:extLst>
              <a:ext uri="{FF2B5EF4-FFF2-40B4-BE49-F238E27FC236}">
                <a16:creationId xmlns:a16="http://schemas.microsoft.com/office/drawing/2014/main" xmlns="" id="{50BB23A6-51F7-4510-8FD6-3C0CB0C61F4B}"/>
              </a:ext>
            </a:extLst>
          </p:cNvPr>
          <p:cNvSpPr>
            <a:spLocks noGrp="1"/>
          </p:cNvSpPr>
          <p:nvPr>
            <p:ph idx="1"/>
          </p:nvPr>
        </p:nvSpPr>
        <p:spPr/>
        <p:txBody>
          <a:bodyPr/>
          <a:lstStyle/>
          <a:p>
            <a:r>
              <a:rPr lang="tr-TR" sz="2400" b="1" dirty="0"/>
              <a:t>Minimal </a:t>
            </a:r>
            <a:r>
              <a:rPr lang="tr-TR" sz="2400" b="1" dirty="0" err="1"/>
              <a:t>dehidratasyon</a:t>
            </a:r>
            <a:r>
              <a:rPr lang="tr-TR" sz="2400" b="1" dirty="0"/>
              <a:t> </a:t>
            </a:r>
          </a:p>
          <a:p>
            <a:r>
              <a:rPr lang="tr-TR" b="1" dirty="0" err="1">
                <a:solidFill>
                  <a:schemeClr val="accent1">
                    <a:lumMod val="75000"/>
                  </a:schemeClr>
                </a:solidFill>
              </a:rPr>
              <a:t>Rehidratasyon</a:t>
            </a:r>
            <a:r>
              <a:rPr lang="tr-TR" b="1" dirty="0">
                <a:solidFill>
                  <a:schemeClr val="accent1">
                    <a:lumMod val="75000"/>
                  </a:schemeClr>
                </a:solidFill>
              </a:rPr>
              <a:t> tedavisi uygulanmaz</a:t>
            </a:r>
          </a:p>
          <a:p>
            <a:r>
              <a:rPr lang="tr-TR" b="1" dirty="0">
                <a:solidFill>
                  <a:schemeClr val="accent2"/>
                </a:solidFill>
              </a:rPr>
              <a:t>Yerine koyma tedavisi</a:t>
            </a:r>
          </a:p>
          <a:p>
            <a:endParaRPr lang="tr-TR" dirty="0"/>
          </a:p>
          <a:p>
            <a:r>
              <a:rPr lang="tr-TR" dirty="0"/>
              <a:t>Her </a:t>
            </a:r>
            <a:r>
              <a:rPr lang="tr-TR" dirty="0" err="1"/>
              <a:t>diyare</a:t>
            </a:r>
            <a:r>
              <a:rPr lang="tr-TR" dirty="0"/>
              <a:t> sonrası     &lt;10 kg ise 60-120 ml ORS </a:t>
            </a:r>
          </a:p>
          <a:p>
            <a:r>
              <a:rPr lang="tr-TR" dirty="0"/>
              <a:t>                                      &gt;10 kg ise 120-140 ml ORS</a:t>
            </a:r>
          </a:p>
        </p:txBody>
      </p:sp>
    </p:spTree>
    <p:extLst>
      <p:ext uri="{BB962C8B-B14F-4D97-AF65-F5344CB8AC3E}">
        <p14:creationId xmlns:p14="http://schemas.microsoft.com/office/powerpoint/2010/main" val="21611021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224FBA77-30DC-4EE1-B276-EB8549869DCD}"/>
              </a:ext>
            </a:extLst>
          </p:cNvPr>
          <p:cNvSpPr>
            <a:spLocks noGrp="1"/>
          </p:cNvSpPr>
          <p:nvPr>
            <p:ph type="title"/>
          </p:nvPr>
        </p:nvSpPr>
        <p:spPr/>
        <p:txBody>
          <a:bodyPr/>
          <a:lstStyle/>
          <a:p>
            <a:r>
              <a:rPr lang="tr-TR" dirty="0" err="1"/>
              <a:t>Dehidratasyon</a:t>
            </a:r>
            <a:r>
              <a:rPr lang="tr-TR" dirty="0"/>
              <a:t> tedavisi</a:t>
            </a:r>
          </a:p>
        </p:txBody>
      </p:sp>
      <p:sp>
        <p:nvSpPr>
          <p:cNvPr id="3" name="İçerik Yer Tutucusu 2">
            <a:extLst>
              <a:ext uri="{FF2B5EF4-FFF2-40B4-BE49-F238E27FC236}">
                <a16:creationId xmlns:a16="http://schemas.microsoft.com/office/drawing/2014/main" xmlns="" id="{98512828-43BF-474E-84E3-B04224E495C0}"/>
              </a:ext>
            </a:extLst>
          </p:cNvPr>
          <p:cNvSpPr>
            <a:spLocks noGrp="1"/>
          </p:cNvSpPr>
          <p:nvPr>
            <p:ph idx="1"/>
          </p:nvPr>
        </p:nvSpPr>
        <p:spPr/>
        <p:txBody>
          <a:bodyPr/>
          <a:lstStyle/>
          <a:p>
            <a:r>
              <a:rPr lang="tr-TR" sz="2400" b="1" dirty="0"/>
              <a:t>Hafif – orta </a:t>
            </a:r>
            <a:r>
              <a:rPr lang="tr-TR" sz="2400" b="1" dirty="0" err="1"/>
              <a:t>dehidratasyon</a:t>
            </a:r>
            <a:endParaRPr lang="tr-TR" sz="2400" b="1" dirty="0"/>
          </a:p>
          <a:p>
            <a:r>
              <a:rPr lang="tr-TR" b="1" dirty="0">
                <a:solidFill>
                  <a:schemeClr val="accent2"/>
                </a:solidFill>
              </a:rPr>
              <a:t>Yerine koyma tedavisi</a:t>
            </a:r>
            <a:endParaRPr lang="tr-TR" dirty="0"/>
          </a:p>
          <a:p>
            <a:r>
              <a:rPr lang="tr-TR" dirty="0"/>
              <a:t>Her </a:t>
            </a:r>
            <a:r>
              <a:rPr lang="tr-TR" dirty="0" err="1"/>
              <a:t>diyare</a:t>
            </a:r>
            <a:r>
              <a:rPr lang="tr-TR" dirty="0"/>
              <a:t> sonrası     &lt;10 kg ise 60-120 ml ORS</a:t>
            </a:r>
          </a:p>
          <a:p>
            <a:r>
              <a:rPr lang="tr-TR" dirty="0"/>
              <a:t>                                      &gt;10 kg ise 120-140 ml ORS</a:t>
            </a:r>
          </a:p>
          <a:p>
            <a:r>
              <a:rPr lang="tr-TR" b="1" dirty="0" err="1">
                <a:solidFill>
                  <a:schemeClr val="accent2"/>
                </a:solidFill>
              </a:rPr>
              <a:t>Rehidratasyon</a:t>
            </a:r>
            <a:r>
              <a:rPr lang="tr-TR" b="1" dirty="0">
                <a:solidFill>
                  <a:schemeClr val="accent2"/>
                </a:solidFill>
              </a:rPr>
              <a:t> tedavisi</a:t>
            </a:r>
          </a:p>
          <a:p>
            <a:r>
              <a:rPr lang="tr-TR" dirty="0"/>
              <a:t>3-4 saatte bir 50-100 ml/kg ORS</a:t>
            </a:r>
          </a:p>
          <a:p>
            <a:endParaRPr lang="tr-TR" dirty="0"/>
          </a:p>
        </p:txBody>
      </p:sp>
    </p:spTree>
    <p:extLst>
      <p:ext uri="{BB962C8B-B14F-4D97-AF65-F5344CB8AC3E}">
        <p14:creationId xmlns:p14="http://schemas.microsoft.com/office/powerpoint/2010/main" val="14137016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0A027A6E-1E01-4F06-8708-C1F3F303C3C1}"/>
              </a:ext>
            </a:extLst>
          </p:cNvPr>
          <p:cNvSpPr>
            <a:spLocks noGrp="1"/>
          </p:cNvSpPr>
          <p:nvPr>
            <p:ph type="title"/>
          </p:nvPr>
        </p:nvSpPr>
        <p:spPr/>
        <p:txBody>
          <a:bodyPr/>
          <a:lstStyle/>
          <a:p>
            <a:r>
              <a:rPr lang="tr-TR" dirty="0" err="1"/>
              <a:t>Dehidratasyon</a:t>
            </a:r>
            <a:r>
              <a:rPr lang="tr-TR" dirty="0"/>
              <a:t> tedavisi</a:t>
            </a:r>
          </a:p>
        </p:txBody>
      </p:sp>
      <p:sp>
        <p:nvSpPr>
          <p:cNvPr id="3" name="İçerik Yer Tutucusu 2">
            <a:extLst>
              <a:ext uri="{FF2B5EF4-FFF2-40B4-BE49-F238E27FC236}">
                <a16:creationId xmlns:a16="http://schemas.microsoft.com/office/drawing/2014/main" xmlns="" id="{75B42DB5-C986-4723-8F19-59209FC67D1D}"/>
              </a:ext>
            </a:extLst>
          </p:cNvPr>
          <p:cNvSpPr>
            <a:spLocks noGrp="1"/>
          </p:cNvSpPr>
          <p:nvPr>
            <p:ph idx="1"/>
          </p:nvPr>
        </p:nvSpPr>
        <p:spPr/>
        <p:txBody>
          <a:bodyPr/>
          <a:lstStyle/>
          <a:p>
            <a:r>
              <a:rPr lang="tr-TR" sz="2400" b="1" dirty="0"/>
              <a:t>Ağır </a:t>
            </a:r>
            <a:r>
              <a:rPr lang="tr-TR" sz="2400" b="1" dirty="0" err="1"/>
              <a:t>dehidratasyon</a:t>
            </a:r>
            <a:endParaRPr lang="tr-TR" sz="2400" b="1" dirty="0"/>
          </a:p>
          <a:p>
            <a:r>
              <a:rPr lang="tr-TR" b="1" dirty="0">
                <a:solidFill>
                  <a:schemeClr val="accent2"/>
                </a:solidFill>
              </a:rPr>
              <a:t>Yerine koyma tedavisi</a:t>
            </a:r>
            <a:endParaRPr lang="tr-TR" dirty="0"/>
          </a:p>
          <a:p>
            <a:r>
              <a:rPr lang="tr-TR" dirty="0"/>
              <a:t>Her </a:t>
            </a:r>
            <a:r>
              <a:rPr lang="tr-TR" dirty="0" err="1"/>
              <a:t>diyare</a:t>
            </a:r>
            <a:r>
              <a:rPr lang="tr-TR" dirty="0"/>
              <a:t> sonrası     &lt;10 kg ise 60-120 ml ORS</a:t>
            </a:r>
          </a:p>
          <a:p>
            <a:r>
              <a:rPr lang="tr-TR" dirty="0"/>
              <a:t>                                      &gt;10 kg ise 120-140 ml ORS</a:t>
            </a:r>
          </a:p>
          <a:p>
            <a:r>
              <a:rPr lang="tr-TR" dirty="0"/>
              <a:t>Eğer oral alamıyorsa NG ile ORS verilir.</a:t>
            </a:r>
          </a:p>
          <a:p>
            <a:r>
              <a:rPr lang="tr-TR" b="1" dirty="0" err="1">
                <a:solidFill>
                  <a:schemeClr val="accent2"/>
                </a:solidFill>
              </a:rPr>
              <a:t>Rehidratasyon</a:t>
            </a:r>
            <a:r>
              <a:rPr lang="tr-TR" b="1" dirty="0">
                <a:solidFill>
                  <a:schemeClr val="accent2"/>
                </a:solidFill>
              </a:rPr>
              <a:t> tedavisi</a:t>
            </a:r>
          </a:p>
          <a:p>
            <a:r>
              <a:rPr lang="tr-TR" dirty="0" err="1"/>
              <a:t>Mental</a:t>
            </a:r>
            <a:r>
              <a:rPr lang="tr-TR" dirty="0"/>
              <a:t> değişiklik düzelene kadar veya </a:t>
            </a:r>
            <a:r>
              <a:rPr lang="tr-TR" dirty="0" err="1"/>
              <a:t>perfüzyon</a:t>
            </a:r>
            <a:r>
              <a:rPr lang="tr-TR" dirty="0"/>
              <a:t> sağlanıncaya kadar </a:t>
            </a:r>
            <a:r>
              <a:rPr lang="tr-TR" dirty="0" err="1"/>
              <a:t>ıv</a:t>
            </a:r>
            <a:r>
              <a:rPr lang="tr-TR" dirty="0"/>
              <a:t> 20 ml/kg  </a:t>
            </a:r>
            <a:r>
              <a:rPr lang="tr-TR" dirty="0" err="1"/>
              <a:t>ringer</a:t>
            </a:r>
            <a:r>
              <a:rPr lang="tr-TR" dirty="0"/>
              <a:t> </a:t>
            </a:r>
            <a:r>
              <a:rPr lang="tr-TR" dirty="0" err="1"/>
              <a:t>laktat</a:t>
            </a:r>
            <a:r>
              <a:rPr lang="tr-TR" dirty="0"/>
              <a:t> ya da SF ; takiben 4 saat içinde 100 ml/kg ORS</a:t>
            </a:r>
          </a:p>
          <a:p>
            <a:endParaRPr lang="tr-TR" dirty="0"/>
          </a:p>
        </p:txBody>
      </p:sp>
    </p:spTree>
    <p:extLst>
      <p:ext uri="{BB962C8B-B14F-4D97-AF65-F5344CB8AC3E}">
        <p14:creationId xmlns:p14="http://schemas.microsoft.com/office/powerpoint/2010/main" val="3947905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28130A93-7EA0-47CD-9587-F94F6EB0FDF9}"/>
              </a:ext>
            </a:extLst>
          </p:cNvPr>
          <p:cNvSpPr>
            <a:spLocks noGrp="1"/>
          </p:cNvSpPr>
          <p:nvPr>
            <p:ph type="title"/>
          </p:nvPr>
        </p:nvSpPr>
        <p:spPr/>
        <p:txBody>
          <a:bodyPr/>
          <a:lstStyle/>
          <a:p>
            <a:r>
              <a:rPr lang="tr-TR" dirty="0"/>
              <a:t>Amaç</a:t>
            </a:r>
          </a:p>
        </p:txBody>
      </p:sp>
      <p:sp>
        <p:nvSpPr>
          <p:cNvPr id="3" name="İçerik Yer Tutucusu 2">
            <a:extLst>
              <a:ext uri="{FF2B5EF4-FFF2-40B4-BE49-F238E27FC236}">
                <a16:creationId xmlns:a16="http://schemas.microsoft.com/office/drawing/2014/main" xmlns="" id="{F095B5CE-9A50-4E68-BE96-8171F0110CE6}"/>
              </a:ext>
            </a:extLst>
          </p:cNvPr>
          <p:cNvSpPr>
            <a:spLocks noGrp="1"/>
          </p:cNvSpPr>
          <p:nvPr>
            <p:ph idx="1"/>
          </p:nvPr>
        </p:nvSpPr>
        <p:spPr/>
        <p:txBody>
          <a:bodyPr>
            <a:normAutofit/>
          </a:bodyPr>
          <a:lstStyle/>
          <a:p>
            <a:r>
              <a:rPr lang="tr-TR" sz="2400" dirty="0"/>
              <a:t>İshalli çocuğa yaklaşım hakkında bilgi vermek</a:t>
            </a:r>
          </a:p>
        </p:txBody>
      </p:sp>
    </p:spTree>
    <p:extLst>
      <p:ext uri="{BB962C8B-B14F-4D97-AF65-F5344CB8AC3E}">
        <p14:creationId xmlns:p14="http://schemas.microsoft.com/office/powerpoint/2010/main" val="12042757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5FEB3408-14BF-426A-AB38-B81E4CF32CCE}"/>
              </a:ext>
            </a:extLst>
          </p:cNvPr>
          <p:cNvSpPr>
            <a:spLocks noGrp="1"/>
          </p:cNvSpPr>
          <p:nvPr>
            <p:ph type="title"/>
          </p:nvPr>
        </p:nvSpPr>
        <p:spPr/>
        <p:txBody>
          <a:bodyPr/>
          <a:lstStyle/>
          <a:p>
            <a:r>
              <a:rPr lang="tr-TR" dirty="0"/>
              <a:t>2-Diyet Rehabilitasyonu</a:t>
            </a:r>
          </a:p>
        </p:txBody>
      </p:sp>
      <p:sp>
        <p:nvSpPr>
          <p:cNvPr id="4" name="İçerik Yer Tutucusu 3">
            <a:extLst>
              <a:ext uri="{FF2B5EF4-FFF2-40B4-BE49-F238E27FC236}">
                <a16:creationId xmlns:a16="http://schemas.microsoft.com/office/drawing/2014/main" xmlns="" id="{20011709-F373-4878-AC95-64C2A4ED64F8}"/>
              </a:ext>
            </a:extLst>
          </p:cNvPr>
          <p:cNvSpPr>
            <a:spLocks noGrp="1"/>
          </p:cNvSpPr>
          <p:nvPr>
            <p:ph sz="half" idx="2"/>
          </p:nvPr>
        </p:nvSpPr>
        <p:spPr>
          <a:xfrm>
            <a:off x="1097280" y="1997612"/>
            <a:ext cx="4937760" cy="3962922"/>
          </a:xfrm>
        </p:spPr>
        <p:txBody>
          <a:bodyPr>
            <a:normAutofit/>
          </a:bodyPr>
          <a:lstStyle/>
          <a:p>
            <a:endParaRPr lang="tr-TR" dirty="0"/>
          </a:p>
          <a:p>
            <a:pPr>
              <a:buFont typeface="Wingdings" panose="05000000000000000000" pitchFamily="2" charset="2"/>
              <a:buChar char="§"/>
            </a:pPr>
            <a:r>
              <a:rPr lang="tr-TR" dirty="0"/>
              <a:t>Bebek emiyorsa anne sütü vermeye devam edilmeli ve daha sık emzirilmeli</a:t>
            </a:r>
          </a:p>
          <a:p>
            <a:pPr>
              <a:buFont typeface="Wingdings" panose="05000000000000000000" pitchFamily="2" charset="2"/>
              <a:buChar char="§"/>
            </a:pPr>
            <a:r>
              <a:rPr lang="tr-TR" dirty="0"/>
              <a:t>Altı aydan küçükse ve yalnızca anne sütü alıyorsa, emzirmenin yanı sıra, içmek isterse kaynatılmış ılık su verilebilir.</a:t>
            </a:r>
          </a:p>
          <a:p>
            <a:pPr>
              <a:buFont typeface="Wingdings" panose="05000000000000000000" pitchFamily="2" charset="2"/>
              <a:buChar char="§"/>
            </a:pPr>
            <a:r>
              <a:rPr lang="tr-TR" dirty="0"/>
              <a:t>Bebek anne sütü almıyorsa her zaman aldığı yiyecekleri vermeye devam edilmeli</a:t>
            </a:r>
          </a:p>
          <a:p>
            <a:endParaRPr lang="tr-TR" dirty="0"/>
          </a:p>
          <a:p>
            <a:endParaRPr lang="tr-TR" dirty="0"/>
          </a:p>
        </p:txBody>
      </p:sp>
      <p:sp>
        <p:nvSpPr>
          <p:cNvPr id="6" name="İçerik Yer Tutucusu 5">
            <a:extLst>
              <a:ext uri="{FF2B5EF4-FFF2-40B4-BE49-F238E27FC236}">
                <a16:creationId xmlns:a16="http://schemas.microsoft.com/office/drawing/2014/main" xmlns="" id="{13B39A1D-641B-4475-BB40-3AAB5C900708}"/>
              </a:ext>
            </a:extLst>
          </p:cNvPr>
          <p:cNvSpPr>
            <a:spLocks noGrp="1"/>
          </p:cNvSpPr>
          <p:nvPr>
            <p:ph sz="quarter" idx="4"/>
          </p:nvPr>
        </p:nvSpPr>
        <p:spPr>
          <a:xfrm>
            <a:off x="6217920" y="1997612"/>
            <a:ext cx="4937760" cy="3962922"/>
          </a:xfrm>
        </p:spPr>
        <p:txBody>
          <a:bodyPr>
            <a:normAutofit/>
          </a:bodyPr>
          <a:lstStyle/>
          <a:p>
            <a:endParaRPr lang="tr-TR" dirty="0"/>
          </a:p>
          <a:p>
            <a:pPr>
              <a:buFont typeface="Wingdings" panose="05000000000000000000" pitchFamily="2" charset="2"/>
              <a:buChar char="§"/>
            </a:pPr>
            <a:r>
              <a:rPr lang="tr-TR" dirty="0"/>
              <a:t>Ek besin alıyorsa, sulu yiyecekler, çorba, yoğurt, yoğurtlu pirinç çorbası, iyi pişmiş yağsız et, balık, patates püresi, muz ve taze sıkılmış meyve (şeftali, elma, havuç) suyu verilebilir. </a:t>
            </a:r>
          </a:p>
          <a:p>
            <a:pPr>
              <a:buFont typeface="Wingdings" panose="05000000000000000000" pitchFamily="2" charset="2"/>
              <a:buChar char="§"/>
            </a:pPr>
            <a:r>
              <a:rPr lang="tr-TR" dirty="0"/>
              <a:t> Daha kısa aralıklarla azar azar günde en az altı öğün beslenmeli</a:t>
            </a:r>
          </a:p>
          <a:p>
            <a:pPr>
              <a:buFont typeface="Wingdings" panose="05000000000000000000" pitchFamily="2" charset="2"/>
              <a:buChar char="§"/>
            </a:pPr>
            <a:r>
              <a:rPr lang="tr-TR" dirty="0"/>
              <a:t> İshal geçtikten sonra da iki hafta süre ile ek öğün verilmeye devam edilmeli</a:t>
            </a:r>
          </a:p>
          <a:p>
            <a:endParaRPr lang="tr-TR" dirty="0"/>
          </a:p>
        </p:txBody>
      </p:sp>
    </p:spTree>
    <p:extLst>
      <p:ext uri="{BB962C8B-B14F-4D97-AF65-F5344CB8AC3E}">
        <p14:creationId xmlns:p14="http://schemas.microsoft.com/office/powerpoint/2010/main" val="18056564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6D8AA66D-8D3A-43D3-A5E2-991D7885C841}"/>
              </a:ext>
            </a:extLst>
          </p:cNvPr>
          <p:cNvSpPr>
            <a:spLocks noGrp="1"/>
          </p:cNvSpPr>
          <p:nvPr>
            <p:ph type="title"/>
          </p:nvPr>
        </p:nvSpPr>
        <p:spPr/>
        <p:txBody>
          <a:bodyPr/>
          <a:lstStyle/>
          <a:p>
            <a:r>
              <a:rPr lang="tr-TR" dirty="0"/>
              <a:t>3-Antimikrobiyal tedavi</a:t>
            </a:r>
          </a:p>
        </p:txBody>
      </p:sp>
      <p:sp>
        <p:nvSpPr>
          <p:cNvPr id="3" name="İçerik Yer Tutucusu 2">
            <a:extLst>
              <a:ext uri="{FF2B5EF4-FFF2-40B4-BE49-F238E27FC236}">
                <a16:creationId xmlns:a16="http://schemas.microsoft.com/office/drawing/2014/main" xmlns="" id="{2DF40990-4974-46BC-910B-A5B2EE9EA2A4}"/>
              </a:ext>
            </a:extLst>
          </p:cNvPr>
          <p:cNvSpPr>
            <a:spLocks noGrp="1"/>
          </p:cNvSpPr>
          <p:nvPr>
            <p:ph idx="1"/>
          </p:nvPr>
        </p:nvSpPr>
        <p:spPr/>
        <p:txBody>
          <a:bodyPr/>
          <a:lstStyle/>
          <a:p>
            <a:endParaRPr lang="tr-TR" dirty="0"/>
          </a:p>
          <a:p>
            <a:r>
              <a:rPr lang="tr-TR" dirty="0" err="1"/>
              <a:t>Viral</a:t>
            </a:r>
            <a:r>
              <a:rPr lang="tr-TR" dirty="0"/>
              <a:t> etkenlere bağlı </a:t>
            </a:r>
            <a:r>
              <a:rPr lang="tr-TR" dirty="0" err="1"/>
              <a:t>enfekte</a:t>
            </a:r>
            <a:r>
              <a:rPr lang="tr-TR" dirty="0"/>
              <a:t> olan çocuklarda </a:t>
            </a:r>
            <a:r>
              <a:rPr lang="tr-TR" dirty="0" err="1"/>
              <a:t>antimikrobiyal</a:t>
            </a:r>
            <a:r>
              <a:rPr lang="tr-TR" dirty="0"/>
              <a:t> ajanların etkinliği yoktur.</a:t>
            </a:r>
          </a:p>
          <a:p>
            <a:r>
              <a:rPr lang="tr-TR" dirty="0"/>
              <a:t>Bakteriyel ve </a:t>
            </a:r>
            <a:r>
              <a:rPr lang="tr-TR" dirty="0" err="1"/>
              <a:t>protozoal</a:t>
            </a:r>
            <a:r>
              <a:rPr lang="tr-TR" dirty="0"/>
              <a:t> etkenlerle ilişkili ishallerde  tedaviden yararlanılabilir.</a:t>
            </a:r>
          </a:p>
        </p:txBody>
      </p:sp>
    </p:spTree>
    <p:extLst>
      <p:ext uri="{BB962C8B-B14F-4D97-AF65-F5344CB8AC3E}">
        <p14:creationId xmlns:p14="http://schemas.microsoft.com/office/powerpoint/2010/main" val="34157362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A36D8F07-9854-4733-BEF4-688E6F395392}"/>
              </a:ext>
            </a:extLst>
          </p:cNvPr>
          <p:cNvSpPr>
            <a:spLocks noGrp="1"/>
          </p:cNvSpPr>
          <p:nvPr>
            <p:ph type="title"/>
          </p:nvPr>
        </p:nvSpPr>
        <p:spPr/>
        <p:txBody>
          <a:bodyPr/>
          <a:lstStyle/>
          <a:p>
            <a:r>
              <a:rPr lang="tr-TR" dirty="0"/>
              <a:t>Sevk kriterleri</a:t>
            </a:r>
          </a:p>
        </p:txBody>
      </p:sp>
      <p:sp>
        <p:nvSpPr>
          <p:cNvPr id="4" name="İçerik Yer Tutucusu 3">
            <a:extLst>
              <a:ext uri="{FF2B5EF4-FFF2-40B4-BE49-F238E27FC236}">
                <a16:creationId xmlns:a16="http://schemas.microsoft.com/office/drawing/2014/main" xmlns="" id="{0701ED9E-C0A6-4F20-AEE5-FA80C71A4CA1}"/>
              </a:ext>
            </a:extLst>
          </p:cNvPr>
          <p:cNvSpPr>
            <a:spLocks noGrp="1"/>
          </p:cNvSpPr>
          <p:nvPr>
            <p:ph sz="half" idx="2"/>
          </p:nvPr>
        </p:nvSpPr>
        <p:spPr>
          <a:xfrm>
            <a:off x="1097279" y="2246982"/>
            <a:ext cx="4876801" cy="3727620"/>
          </a:xfrm>
        </p:spPr>
        <p:txBody>
          <a:bodyPr>
            <a:normAutofit lnSpcReduction="10000"/>
          </a:bodyPr>
          <a:lstStyle/>
          <a:p>
            <a:pPr>
              <a:buFont typeface="Wingdings" panose="05000000000000000000" pitchFamily="2" charset="2"/>
              <a:buChar char="§"/>
            </a:pPr>
            <a:r>
              <a:rPr lang="tr-TR" dirty="0"/>
              <a:t>Ağızdan alamayan, ememeyen, sık kusan, </a:t>
            </a:r>
            <a:r>
              <a:rPr lang="tr-TR" dirty="0" err="1"/>
              <a:t>konvülsiyon</a:t>
            </a:r>
            <a:r>
              <a:rPr lang="tr-TR" dirty="0"/>
              <a:t> geçiren, uykuya eğilimli ya da dalgınlığı olan, başvuruda ağır </a:t>
            </a:r>
            <a:r>
              <a:rPr lang="tr-TR" dirty="0" err="1"/>
              <a:t>dehidratasyonu</a:t>
            </a:r>
            <a:r>
              <a:rPr lang="tr-TR" dirty="0"/>
              <a:t> olan </a:t>
            </a:r>
          </a:p>
          <a:p>
            <a:pPr>
              <a:buFont typeface="Wingdings" panose="05000000000000000000" pitchFamily="2" charset="2"/>
              <a:buChar char="§"/>
            </a:pPr>
            <a:r>
              <a:rPr lang="tr-TR" dirty="0"/>
              <a:t>ORS tedavisi sırasında ağır </a:t>
            </a:r>
            <a:r>
              <a:rPr lang="tr-TR" dirty="0" err="1"/>
              <a:t>dehidratasyon</a:t>
            </a:r>
            <a:r>
              <a:rPr lang="tr-TR" dirty="0"/>
              <a:t> bulguları gelişen, saatte birden çok dışkılayan, saatte üçten çok kusan, karında şişlik gelişen </a:t>
            </a:r>
          </a:p>
          <a:p>
            <a:pPr>
              <a:buFont typeface="Wingdings" panose="05000000000000000000" pitchFamily="2" charset="2"/>
              <a:buChar char="§"/>
            </a:pPr>
            <a:r>
              <a:rPr lang="tr-TR" dirty="0"/>
              <a:t>Ağır beslenme bozukluğu olan </a:t>
            </a:r>
          </a:p>
          <a:p>
            <a:pPr>
              <a:buFont typeface="Wingdings" panose="05000000000000000000" pitchFamily="2" charset="2"/>
              <a:buChar char="§"/>
            </a:pPr>
            <a:r>
              <a:rPr lang="tr-TR" dirty="0"/>
              <a:t>İshalle birlikte ağır </a:t>
            </a:r>
            <a:r>
              <a:rPr lang="tr-TR" dirty="0" err="1"/>
              <a:t>pnömoni</a:t>
            </a:r>
            <a:r>
              <a:rPr lang="tr-TR" dirty="0"/>
              <a:t> ya da menenjit düşünülen</a:t>
            </a:r>
          </a:p>
          <a:p>
            <a:pPr>
              <a:buFont typeface="Wingdings" panose="05000000000000000000" pitchFamily="2" charset="2"/>
              <a:buChar char="§"/>
            </a:pPr>
            <a:r>
              <a:rPr lang="tr-TR" dirty="0"/>
              <a:t>İki aydan küçük olan </a:t>
            </a:r>
          </a:p>
          <a:p>
            <a:endParaRPr lang="tr-TR" dirty="0"/>
          </a:p>
        </p:txBody>
      </p:sp>
      <p:sp>
        <p:nvSpPr>
          <p:cNvPr id="6" name="İçerik Yer Tutucusu 5">
            <a:extLst>
              <a:ext uri="{FF2B5EF4-FFF2-40B4-BE49-F238E27FC236}">
                <a16:creationId xmlns:a16="http://schemas.microsoft.com/office/drawing/2014/main" xmlns="" id="{874D5460-DDF3-4456-93C8-0EB785D53AE3}"/>
              </a:ext>
            </a:extLst>
          </p:cNvPr>
          <p:cNvSpPr>
            <a:spLocks noGrp="1"/>
          </p:cNvSpPr>
          <p:nvPr>
            <p:ph sz="quarter" idx="4"/>
          </p:nvPr>
        </p:nvSpPr>
        <p:spPr>
          <a:xfrm>
            <a:off x="6217920" y="2232914"/>
            <a:ext cx="4937760" cy="3727620"/>
          </a:xfrm>
        </p:spPr>
        <p:txBody>
          <a:bodyPr>
            <a:normAutofit lnSpcReduction="10000"/>
          </a:bodyPr>
          <a:lstStyle/>
          <a:p>
            <a:pPr>
              <a:buFont typeface="Wingdings" panose="05000000000000000000" pitchFamily="2" charset="2"/>
              <a:buChar char="§"/>
            </a:pPr>
            <a:r>
              <a:rPr lang="tr-TR" dirty="0"/>
              <a:t>İshali 14 günden uzun süren ve yanı sıra </a:t>
            </a:r>
            <a:r>
              <a:rPr lang="tr-TR" dirty="0" err="1"/>
              <a:t>dehidratasyonu</a:t>
            </a:r>
            <a:r>
              <a:rPr lang="tr-TR" dirty="0"/>
              <a:t> olan </a:t>
            </a:r>
          </a:p>
          <a:p>
            <a:pPr>
              <a:buFont typeface="Wingdings" panose="05000000000000000000" pitchFamily="2" charset="2"/>
              <a:buChar char="§"/>
            </a:pPr>
            <a:r>
              <a:rPr lang="tr-TR" dirty="0"/>
              <a:t>İnatçı (</a:t>
            </a:r>
            <a:r>
              <a:rPr lang="tr-TR" dirty="0" err="1"/>
              <a:t>persistan</a:t>
            </a:r>
            <a:r>
              <a:rPr lang="tr-TR" dirty="0"/>
              <a:t>) ishali olan, gerekli önerilere karşın beşinci günde düzelmeyen</a:t>
            </a:r>
          </a:p>
          <a:p>
            <a:pPr>
              <a:buFont typeface="Wingdings" panose="05000000000000000000" pitchFamily="2" charset="2"/>
              <a:buChar char="§"/>
            </a:pPr>
            <a:r>
              <a:rPr lang="tr-TR" dirty="0"/>
              <a:t>Bir yaşından küçük olan ve dizanterisi iki gün sonra yapılan değerlendirmede düzelmeyen </a:t>
            </a:r>
          </a:p>
          <a:p>
            <a:pPr>
              <a:buFont typeface="Wingdings" panose="05000000000000000000" pitchFamily="2" charset="2"/>
              <a:buChar char="§"/>
            </a:pPr>
            <a:r>
              <a:rPr lang="tr-TR" dirty="0" err="1"/>
              <a:t>Ko-trimoksazol</a:t>
            </a:r>
            <a:r>
              <a:rPr lang="tr-TR" dirty="0"/>
              <a:t>, </a:t>
            </a:r>
            <a:r>
              <a:rPr lang="tr-TR" dirty="0" err="1"/>
              <a:t>sefiksim</a:t>
            </a:r>
            <a:r>
              <a:rPr lang="tr-TR" dirty="0"/>
              <a:t>, </a:t>
            </a:r>
            <a:r>
              <a:rPr lang="tr-TR" dirty="0" err="1"/>
              <a:t>metronidazol</a:t>
            </a:r>
            <a:r>
              <a:rPr lang="tr-TR" dirty="0"/>
              <a:t> tedavisine karşın dizanterisi düzelmeyen </a:t>
            </a:r>
          </a:p>
          <a:p>
            <a:pPr>
              <a:buFont typeface="Wingdings" panose="05000000000000000000" pitchFamily="2" charset="2"/>
              <a:buChar char="§"/>
            </a:pPr>
            <a:r>
              <a:rPr lang="tr-TR" dirty="0"/>
              <a:t>İshali 1 aydan uzun süren </a:t>
            </a:r>
          </a:p>
          <a:p>
            <a:pPr>
              <a:buFont typeface="Wingdings" panose="05000000000000000000" pitchFamily="2" charset="2"/>
              <a:buChar char="§"/>
            </a:pPr>
            <a:r>
              <a:rPr lang="tr-TR" dirty="0" err="1"/>
              <a:t>İmmünyetmezliği</a:t>
            </a:r>
            <a:r>
              <a:rPr lang="tr-TR" dirty="0"/>
              <a:t> olanlar</a:t>
            </a:r>
          </a:p>
          <a:p>
            <a:endParaRPr lang="tr-TR" dirty="0"/>
          </a:p>
        </p:txBody>
      </p:sp>
    </p:spTree>
    <p:extLst>
      <p:ext uri="{BB962C8B-B14F-4D97-AF65-F5344CB8AC3E}">
        <p14:creationId xmlns:p14="http://schemas.microsoft.com/office/powerpoint/2010/main" val="20306697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Ekran Kırpm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6020" y="1276709"/>
            <a:ext cx="7039957" cy="5037827"/>
          </a:xfrm>
          <a:prstGeom prst="rect">
            <a:avLst/>
          </a:prstGeom>
        </p:spPr>
      </p:pic>
      <p:sp>
        <p:nvSpPr>
          <p:cNvPr id="6" name="Metin kutusu 5"/>
          <p:cNvSpPr txBox="1"/>
          <p:nvPr/>
        </p:nvSpPr>
        <p:spPr>
          <a:xfrm>
            <a:off x="1647645" y="690113"/>
            <a:ext cx="7867291" cy="369332"/>
          </a:xfrm>
          <a:prstGeom prst="rect">
            <a:avLst/>
          </a:prstGeom>
          <a:noFill/>
        </p:spPr>
        <p:txBody>
          <a:bodyPr wrap="square" rtlCol="0">
            <a:spAutoFit/>
          </a:bodyPr>
          <a:lstStyle/>
          <a:p>
            <a:pPr algn="ctr"/>
            <a:r>
              <a:rPr lang="tr-TR" dirty="0" smtClean="0"/>
              <a:t>Çocuklarda Akut İshal </a:t>
            </a:r>
            <a:endParaRPr lang="tr-TR" dirty="0"/>
          </a:p>
        </p:txBody>
      </p:sp>
    </p:spTree>
    <p:extLst>
      <p:ext uri="{BB962C8B-B14F-4D97-AF65-F5344CB8AC3E}">
        <p14:creationId xmlns:p14="http://schemas.microsoft.com/office/powerpoint/2010/main" val="14974852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93BE8075-E761-4C97-997B-CC9A9A257548}"/>
              </a:ext>
            </a:extLst>
          </p:cNvPr>
          <p:cNvSpPr>
            <a:spLocks noGrp="1"/>
          </p:cNvSpPr>
          <p:nvPr>
            <p:ph type="title"/>
          </p:nvPr>
        </p:nvSpPr>
        <p:spPr/>
        <p:txBody>
          <a:bodyPr/>
          <a:lstStyle/>
          <a:p>
            <a:r>
              <a:rPr lang="tr-TR" dirty="0"/>
              <a:t>Özet</a:t>
            </a:r>
          </a:p>
        </p:txBody>
      </p:sp>
      <p:pic>
        <p:nvPicPr>
          <p:cNvPr id="5" name="İçerik Yer Tutucusu 4" descr="ekran görüntüsü içeren bir resim&#10;&#10;Çok yüksek güvenilirlikle oluşturulmuş açıklama">
            <a:extLst>
              <a:ext uri="{FF2B5EF4-FFF2-40B4-BE49-F238E27FC236}">
                <a16:creationId xmlns:a16="http://schemas.microsoft.com/office/drawing/2014/main" xmlns="" id="{63E80059-3DA1-48D8-B9B1-66CBD3A81F4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09823" y="1913206"/>
            <a:ext cx="9608232" cy="3924885"/>
          </a:xfrm>
        </p:spPr>
      </p:pic>
    </p:spTree>
    <p:extLst>
      <p:ext uri="{BB962C8B-B14F-4D97-AF65-F5344CB8AC3E}">
        <p14:creationId xmlns:p14="http://schemas.microsoft.com/office/powerpoint/2010/main" val="39179676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200" dirty="0" smtClean="0"/>
              <a:t>Kaynaklar</a:t>
            </a:r>
            <a:endParaRPr lang="tr-TR" sz="3200" dirty="0"/>
          </a:p>
        </p:txBody>
      </p:sp>
      <p:sp>
        <p:nvSpPr>
          <p:cNvPr id="3" name="İçerik Yer Tutucusu 2"/>
          <p:cNvSpPr>
            <a:spLocks noGrp="1"/>
          </p:cNvSpPr>
          <p:nvPr>
            <p:ph idx="1"/>
          </p:nvPr>
        </p:nvSpPr>
        <p:spPr/>
        <p:txBody>
          <a:bodyPr/>
          <a:lstStyle/>
          <a:p>
            <a:r>
              <a:rPr lang="en-US" sz="1800" dirty="0"/>
              <a:t>Gary R Fleisher, M. (Nov 2018). "Approach to diarrhea in children in resource-rich countries."</a:t>
            </a:r>
          </a:p>
          <a:p>
            <a:r>
              <a:rPr lang="en-US" sz="1800" dirty="0"/>
              <a:t>Richard </a:t>
            </a:r>
            <a:r>
              <a:rPr lang="en-US" sz="1800" dirty="0" err="1"/>
              <a:t>Kellermayer</a:t>
            </a:r>
            <a:r>
              <a:rPr lang="en-US" sz="1800" dirty="0"/>
              <a:t>, M., </a:t>
            </a:r>
            <a:r>
              <a:rPr lang="en-US" sz="1800" dirty="0" err="1"/>
              <a:t>PhDRobert</a:t>
            </a:r>
            <a:r>
              <a:rPr lang="en-US" sz="1800" dirty="0"/>
              <a:t> J Shulman, MD (Nov 2018). "Approach to the diagnosis of chronic diarrhea in children in resource-rich countries."</a:t>
            </a:r>
          </a:p>
          <a:p>
            <a:r>
              <a:rPr lang="en-US" sz="1800" dirty="0"/>
              <a:t>J Shulman, MD (Nov 2018). "Approach to the diagnosis of chronic diarrhea in children in resource-rich countries."</a:t>
            </a:r>
          </a:p>
          <a:p>
            <a:r>
              <a:rPr lang="en-US" sz="1800" dirty="0"/>
              <a:t>Jason B Harris, M., </a:t>
            </a:r>
            <a:r>
              <a:rPr lang="en-US" sz="1800" dirty="0" err="1"/>
              <a:t>MPHMark</a:t>
            </a:r>
            <a:r>
              <a:rPr lang="en-US" sz="1800" dirty="0"/>
              <a:t> </a:t>
            </a:r>
            <a:r>
              <a:rPr lang="en-US" sz="1800" dirty="0" err="1"/>
              <a:t>Pietroni</a:t>
            </a:r>
            <a:r>
              <a:rPr lang="en-US" sz="1800" dirty="0"/>
              <a:t>, MA, FRCP, FFPH, DTM&amp;H (Nov 2018). "Approach to the child with acute diarrhea in resource-limited countries.«</a:t>
            </a:r>
            <a:endParaRPr lang="tr-TR" sz="1800" dirty="0"/>
          </a:p>
          <a:p>
            <a:r>
              <a:rPr lang="tr-TR" sz="1800" dirty="0"/>
              <a:t>T.C. Sağlık Bakanlığı Birinci Basamağa Yönelik Tanı ve Tedavi Rehberi 2012</a:t>
            </a:r>
          </a:p>
          <a:p>
            <a:endParaRPr lang="tr-TR" dirty="0"/>
          </a:p>
        </p:txBody>
      </p:sp>
    </p:spTree>
    <p:extLst>
      <p:ext uri="{BB962C8B-B14F-4D97-AF65-F5344CB8AC3E}">
        <p14:creationId xmlns:p14="http://schemas.microsoft.com/office/powerpoint/2010/main" val="4604175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A07F2BB6-EBB8-4655-A645-315A402C1EC5}"/>
              </a:ext>
            </a:extLst>
          </p:cNvPr>
          <p:cNvSpPr>
            <a:spLocks noGrp="1"/>
          </p:cNvSpPr>
          <p:nvPr>
            <p:ph type="title"/>
          </p:nvPr>
        </p:nvSpPr>
        <p:spPr/>
        <p:txBody>
          <a:bodyPr/>
          <a:lstStyle/>
          <a:p>
            <a:r>
              <a:rPr lang="tr-TR" dirty="0"/>
              <a:t>Öğrenim Hedefleri</a:t>
            </a:r>
          </a:p>
        </p:txBody>
      </p:sp>
      <p:sp>
        <p:nvSpPr>
          <p:cNvPr id="3" name="İçerik Yer Tutucusu 2">
            <a:extLst>
              <a:ext uri="{FF2B5EF4-FFF2-40B4-BE49-F238E27FC236}">
                <a16:creationId xmlns:a16="http://schemas.microsoft.com/office/drawing/2014/main" xmlns="" id="{1C66B954-1EC7-4ED2-A785-3B37EA0F2EDD}"/>
              </a:ext>
            </a:extLst>
          </p:cNvPr>
          <p:cNvSpPr>
            <a:spLocks noGrp="1"/>
          </p:cNvSpPr>
          <p:nvPr>
            <p:ph idx="1"/>
          </p:nvPr>
        </p:nvSpPr>
        <p:spPr/>
        <p:txBody>
          <a:bodyPr/>
          <a:lstStyle/>
          <a:p>
            <a:endParaRPr lang="tr-TR" dirty="0"/>
          </a:p>
          <a:p>
            <a:pPr>
              <a:buFont typeface="Wingdings" panose="05000000000000000000" pitchFamily="2" charset="2"/>
              <a:buChar char="§"/>
            </a:pPr>
            <a:r>
              <a:rPr lang="tr-TR" sz="2400" dirty="0"/>
              <a:t>İshalin tanımını yapabilmek</a:t>
            </a:r>
          </a:p>
          <a:p>
            <a:pPr>
              <a:buFont typeface="Wingdings" panose="05000000000000000000" pitchFamily="2" charset="2"/>
              <a:buChar char="§"/>
            </a:pPr>
            <a:r>
              <a:rPr lang="tr-TR" sz="2400" dirty="0"/>
              <a:t>İshali sınıflandırabilmek</a:t>
            </a:r>
          </a:p>
          <a:p>
            <a:pPr>
              <a:buFont typeface="Wingdings" panose="05000000000000000000" pitchFamily="2" charset="2"/>
              <a:buChar char="§"/>
            </a:pPr>
            <a:r>
              <a:rPr lang="tr-TR" sz="2400" dirty="0"/>
              <a:t>İshal etiyolojisini sayabilmek</a:t>
            </a:r>
          </a:p>
          <a:p>
            <a:pPr>
              <a:buFont typeface="Wingdings" panose="05000000000000000000" pitchFamily="2" charset="2"/>
              <a:buChar char="§"/>
            </a:pPr>
            <a:r>
              <a:rPr lang="tr-TR" sz="2400" dirty="0"/>
              <a:t>İshalde birinci basamakta istenecek tetkikleri sayabilmek</a:t>
            </a:r>
          </a:p>
          <a:p>
            <a:pPr>
              <a:buFont typeface="Wingdings" panose="05000000000000000000" pitchFamily="2" charset="2"/>
              <a:buChar char="§"/>
            </a:pPr>
            <a:r>
              <a:rPr lang="tr-TR" sz="2400" dirty="0"/>
              <a:t>İshal tedavisini planlayabilmek</a:t>
            </a:r>
          </a:p>
          <a:p>
            <a:pPr>
              <a:buFont typeface="Wingdings" panose="05000000000000000000" pitchFamily="2" charset="2"/>
              <a:buChar char="§"/>
            </a:pPr>
            <a:r>
              <a:rPr lang="tr-TR" sz="2400" dirty="0"/>
              <a:t>Sevk kriterlerini sayabilmek</a:t>
            </a:r>
          </a:p>
        </p:txBody>
      </p:sp>
    </p:spTree>
    <p:extLst>
      <p:ext uri="{BB962C8B-B14F-4D97-AF65-F5344CB8AC3E}">
        <p14:creationId xmlns:p14="http://schemas.microsoft.com/office/powerpoint/2010/main" val="21459687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C4273430-620C-49AD-8AFA-D9B4957E5599}"/>
              </a:ext>
            </a:extLst>
          </p:cNvPr>
          <p:cNvSpPr>
            <a:spLocks noGrp="1"/>
          </p:cNvSpPr>
          <p:nvPr>
            <p:ph type="title"/>
          </p:nvPr>
        </p:nvSpPr>
        <p:spPr/>
        <p:txBody>
          <a:bodyPr/>
          <a:lstStyle/>
          <a:p>
            <a:r>
              <a:rPr lang="tr-TR" dirty="0"/>
              <a:t>Tanım</a:t>
            </a:r>
          </a:p>
        </p:txBody>
      </p:sp>
      <p:sp>
        <p:nvSpPr>
          <p:cNvPr id="3" name="İçerik Yer Tutucusu 2">
            <a:extLst>
              <a:ext uri="{FF2B5EF4-FFF2-40B4-BE49-F238E27FC236}">
                <a16:creationId xmlns:a16="http://schemas.microsoft.com/office/drawing/2014/main" xmlns="" id="{BD549677-1A26-4D32-9CDC-2D3F4598899E}"/>
              </a:ext>
            </a:extLst>
          </p:cNvPr>
          <p:cNvSpPr>
            <a:spLocks noGrp="1"/>
          </p:cNvSpPr>
          <p:nvPr>
            <p:ph idx="1"/>
          </p:nvPr>
        </p:nvSpPr>
        <p:spPr/>
        <p:txBody>
          <a:bodyPr>
            <a:normAutofit/>
          </a:bodyPr>
          <a:lstStyle/>
          <a:p>
            <a:r>
              <a:rPr lang="tr-TR" sz="2400" dirty="0"/>
              <a:t>Dışkının normalden daha sulu ve (6 aydan büyük çocuklarda) günde en az üç kez yapılması durumudur. </a:t>
            </a:r>
          </a:p>
          <a:p>
            <a:r>
              <a:rPr lang="tr-TR" sz="2400" dirty="0"/>
              <a:t>Sık, ancak normal kıvamda dışkılama ishal olarak kabul edilmez.</a:t>
            </a:r>
          </a:p>
          <a:p>
            <a:r>
              <a:rPr lang="tr-TR" sz="2400" dirty="0"/>
              <a:t>Anne sütü ile beslenen bebekler normalden daha sık ve yumuşak dışkılayabilir. </a:t>
            </a:r>
          </a:p>
        </p:txBody>
      </p:sp>
    </p:spTree>
    <p:extLst>
      <p:ext uri="{BB962C8B-B14F-4D97-AF65-F5344CB8AC3E}">
        <p14:creationId xmlns:p14="http://schemas.microsoft.com/office/powerpoint/2010/main" val="39368061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B622AD1B-9B2B-4D08-8B39-4944FEF32BD3}"/>
              </a:ext>
            </a:extLst>
          </p:cNvPr>
          <p:cNvSpPr>
            <a:spLocks noGrp="1"/>
          </p:cNvSpPr>
          <p:nvPr>
            <p:ph type="title"/>
          </p:nvPr>
        </p:nvSpPr>
        <p:spPr/>
        <p:txBody>
          <a:bodyPr/>
          <a:lstStyle/>
          <a:p>
            <a:r>
              <a:rPr lang="tr-TR" dirty="0"/>
              <a:t>Tanım</a:t>
            </a:r>
          </a:p>
        </p:txBody>
      </p:sp>
      <p:sp>
        <p:nvSpPr>
          <p:cNvPr id="3" name="İçerik Yer Tutucusu 2">
            <a:extLst>
              <a:ext uri="{FF2B5EF4-FFF2-40B4-BE49-F238E27FC236}">
                <a16:creationId xmlns:a16="http://schemas.microsoft.com/office/drawing/2014/main" xmlns="" id="{96AA0449-2B5E-4371-B784-E66A7D3E18E5}"/>
              </a:ext>
            </a:extLst>
          </p:cNvPr>
          <p:cNvSpPr>
            <a:spLocks noGrp="1"/>
          </p:cNvSpPr>
          <p:nvPr>
            <p:ph idx="1"/>
          </p:nvPr>
        </p:nvSpPr>
        <p:spPr/>
        <p:txBody>
          <a:bodyPr/>
          <a:lstStyle/>
          <a:p>
            <a:pPr marL="0" indent="0">
              <a:buNone/>
            </a:pPr>
            <a:r>
              <a:rPr lang="tr-TR" sz="2400" dirty="0"/>
              <a:t>Dışkı hacminin ölçülebildiği hastane ortamlarında ise ;</a:t>
            </a:r>
          </a:p>
          <a:p>
            <a:pPr marL="0" indent="0">
              <a:buNone/>
            </a:pPr>
            <a:r>
              <a:rPr lang="tr-TR" sz="2400" dirty="0"/>
              <a:t>Dışkı miktarının 10 kg altı çocuklarda  20 gram / kg / gün’ den, daha büyük çocuklarda ve gençlerde 200 gram / gün’ den fazla olması olarak tanımlanmaktadır .</a:t>
            </a:r>
          </a:p>
          <a:p>
            <a:endParaRPr lang="tr-TR" dirty="0"/>
          </a:p>
        </p:txBody>
      </p:sp>
    </p:spTree>
    <p:extLst>
      <p:ext uri="{BB962C8B-B14F-4D97-AF65-F5344CB8AC3E}">
        <p14:creationId xmlns:p14="http://schemas.microsoft.com/office/powerpoint/2010/main" val="12927183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0095BF38-F126-4B36-9D80-2456C4879C39}"/>
              </a:ext>
            </a:extLst>
          </p:cNvPr>
          <p:cNvSpPr>
            <a:spLocks noGrp="1"/>
          </p:cNvSpPr>
          <p:nvPr>
            <p:ph type="title"/>
          </p:nvPr>
        </p:nvSpPr>
        <p:spPr/>
        <p:txBody>
          <a:bodyPr/>
          <a:lstStyle/>
          <a:p>
            <a:r>
              <a:rPr lang="tr-TR" dirty="0"/>
              <a:t>Sınıflandırma</a:t>
            </a:r>
          </a:p>
        </p:txBody>
      </p:sp>
      <p:sp>
        <p:nvSpPr>
          <p:cNvPr id="3" name="İçerik Yer Tutucusu 2">
            <a:extLst>
              <a:ext uri="{FF2B5EF4-FFF2-40B4-BE49-F238E27FC236}">
                <a16:creationId xmlns:a16="http://schemas.microsoft.com/office/drawing/2014/main" xmlns="" id="{82CD0514-2EF7-42E4-AB87-76B509B25D0F}"/>
              </a:ext>
            </a:extLst>
          </p:cNvPr>
          <p:cNvSpPr>
            <a:spLocks noGrp="1"/>
          </p:cNvSpPr>
          <p:nvPr>
            <p:ph idx="1"/>
          </p:nvPr>
        </p:nvSpPr>
        <p:spPr/>
        <p:txBody>
          <a:bodyPr>
            <a:normAutofit/>
          </a:bodyPr>
          <a:lstStyle/>
          <a:p>
            <a:r>
              <a:rPr lang="tr-TR" sz="2400" dirty="0"/>
              <a:t>1-Akut ishal</a:t>
            </a:r>
          </a:p>
          <a:p>
            <a:pPr marL="0" indent="0">
              <a:buNone/>
            </a:pPr>
            <a:r>
              <a:rPr lang="tr-TR" sz="2400" dirty="0"/>
              <a:t>     Akut başlayan 14 günden kısa süren ishal</a:t>
            </a:r>
          </a:p>
          <a:p>
            <a:pPr lvl="2"/>
            <a:r>
              <a:rPr lang="tr-TR" dirty="0"/>
              <a:t>    </a:t>
            </a:r>
            <a:r>
              <a:rPr lang="tr-TR" sz="2000" dirty="0"/>
              <a:t>Akut sulu ishal</a:t>
            </a:r>
          </a:p>
          <a:p>
            <a:pPr lvl="2"/>
            <a:r>
              <a:rPr lang="tr-TR" dirty="0"/>
              <a:t>    </a:t>
            </a:r>
            <a:r>
              <a:rPr lang="tr-TR" sz="2000" dirty="0"/>
              <a:t>Akut </a:t>
            </a:r>
            <a:r>
              <a:rPr lang="tr-TR" sz="2000" dirty="0" err="1"/>
              <a:t>invaziv</a:t>
            </a:r>
            <a:r>
              <a:rPr lang="tr-TR" sz="2000" dirty="0"/>
              <a:t> (kanlı) ishal</a:t>
            </a:r>
          </a:p>
          <a:p>
            <a:r>
              <a:rPr lang="tr-TR" sz="2400" dirty="0"/>
              <a:t>2-Kronik ishal</a:t>
            </a:r>
          </a:p>
          <a:p>
            <a:pPr marL="0" indent="0">
              <a:buNone/>
            </a:pPr>
            <a:r>
              <a:rPr lang="tr-TR" dirty="0"/>
              <a:t>      </a:t>
            </a:r>
            <a:r>
              <a:rPr lang="tr-TR" sz="2400" dirty="0"/>
              <a:t>1 aydan uzun süren ishal</a:t>
            </a:r>
          </a:p>
          <a:p>
            <a:r>
              <a:rPr lang="tr-TR" sz="2400" dirty="0"/>
              <a:t>3- </a:t>
            </a:r>
            <a:r>
              <a:rPr lang="tr-TR" sz="2400" dirty="0" err="1"/>
              <a:t>Persistan</a:t>
            </a:r>
            <a:r>
              <a:rPr lang="tr-TR" sz="2400" dirty="0"/>
              <a:t> ishal</a:t>
            </a:r>
          </a:p>
          <a:p>
            <a:pPr marL="0" indent="0">
              <a:buNone/>
            </a:pPr>
            <a:r>
              <a:rPr lang="tr-TR" sz="2400" dirty="0"/>
              <a:t>      </a:t>
            </a:r>
            <a:r>
              <a:rPr lang="tr-TR" dirty="0"/>
              <a:t>Akut ishalin bağırsak </a:t>
            </a:r>
            <a:r>
              <a:rPr lang="tr-TR" dirty="0" err="1"/>
              <a:t>epiteli</a:t>
            </a:r>
            <a:r>
              <a:rPr lang="tr-TR" dirty="0"/>
              <a:t> iyileşmesindeki gecikme nedeniyle 14-30 gün  sürmesi durumudur</a:t>
            </a:r>
            <a:r>
              <a:rPr lang="tr-TR" sz="2400" dirty="0"/>
              <a:t>.</a:t>
            </a:r>
          </a:p>
          <a:p>
            <a:pPr marL="0" indent="0">
              <a:buNone/>
            </a:pPr>
            <a:endParaRPr lang="tr-TR" dirty="0"/>
          </a:p>
        </p:txBody>
      </p:sp>
    </p:spTree>
    <p:extLst>
      <p:ext uri="{BB962C8B-B14F-4D97-AF65-F5344CB8AC3E}">
        <p14:creationId xmlns:p14="http://schemas.microsoft.com/office/powerpoint/2010/main" val="622286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B9F3C9C4-71AC-45BA-B3FC-82329768F476}"/>
              </a:ext>
            </a:extLst>
          </p:cNvPr>
          <p:cNvSpPr>
            <a:spLocks noGrp="1"/>
          </p:cNvSpPr>
          <p:nvPr>
            <p:ph type="title"/>
          </p:nvPr>
        </p:nvSpPr>
        <p:spPr/>
        <p:txBody>
          <a:bodyPr/>
          <a:lstStyle/>
          <a:p>
            <a:endParaRPr lang="tr-TR" dirty="0"/>
          </a:p>
        </p:txBody>
      </p:sp>
      <p:pic>
        <p:nvPicPr>
          <p:cNvPr id="11" name="İçerik Yer Tutucusu 10" descr="yiyecek, portakal, iç mekan içeren bir resim&#10;&#10;Yüksek güvenilirlikle oluşturulmuş açıklama">
            <a:extLst>
              <a:ext uri="{FF2B5EF4-FFF2-40B4-BE49-F238E27FC236}">
                <a16:creationId xmlns:a16="http://schemas.microsoft.com/office/drawing/2014/main" xmlns="" id="{57B9EB0F-17C9-46AF-ADCE-BC218C4DC11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3785" y="552450"/>
            <a:ext cx="5868219" cy="4991100"/>
          </a:xfrm>
        </p:spPr>
      </p:pic>
      <p:pic>
        <p:nvPicPr>
          <p:cNvPr id="17" name="Resim 16" descr="fotoğraf, yiyecek içeren bir resim&#10;&#10;Yüksek güvenilirlikle oluşturulmuş açıklama">
            <a:extLst>
              <a:ext uri="{FF2B5EF4-FFF2-40B4-BE49-F238E27FC236}">
                <a16:creationId xmlns:a16="http://schemas.microsoft.com/office/drawing/2014/main" xmlns="" id="{1EE7DBB2-5737-4047-842D-619EDA1C42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2004" y="675249"/>
            <a:ext cx="5868216" cy="4754880"/>
          </a:xfrm>
          <a:prstGeom prst="rect">
            <a:avLst/>
          </a:prstGeom>
        </p:spPr>
      </p:pic>
    </p:spTree>
    <p:extLst>
      <p:ext uri="{BB962C8B-B14F-4D97-AF65-F5344CB8AC3E}">
        <p14:creationId xmlns:p14="http://schemas.microsoft.com/office/powerpoint/2010/main" val="664514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1FE608FC-D7E5-4B45-90A8-52A9FE683AFF}"/>
              </a:ext>
            </a:extLst>
          </p:cNvPr>
          <p:cNvSpPr>
            <a:spLocks noGrp="1"/>
          </p:cNvSpPr>
          <p:nvPr>
            <p:ph type="title"/>
          </p:nvPr>
        </p:nvSpPr>
        <p:spPr>
          <a:xfrm>
            <a:off x="682390" y="0"/>
            <a:ext cx="10671410" cy="2070563"/>
          </a:xfrm>
        </p:spPr>
        <p:txBody>
          <a:bodyPr>
            <a:normAutofit fontScale="90000"/>
          </a:bodyPr>
          <a:lstStyle/>
          <a:p>
            <a:r>
              <a:rPr lang="tr-TR" dirty="0"/>
              <a:t/>
            </a:r>
            <a:br>
              <a:rPr lang="tr-TR" dirty="0"/>
            </a:br>
            <a:r>
              <a:rPr lang="tr-TR" dirty="0"/>
              <a:t/>
            </a:r>
            <a:br>
              <a:rPr lang="tr-TR" dirty="0"/>
            </a:br>
            <a:r>
              <a:rPr lang="tr-TR" dirty="0"/>
              <a:t/>
            </a:r>
            <a:br>
              <a:rPr lang="tr-TR" dirty="0"/>
            </a:br>
            <a:r>
              <a:rPr lang="tr-TR" dirty="0"/>
              <a:t/>
            </a:r>
            <a:br>
              <a:rPr lang="tr-TR" dirty="0"/>
            </a:br>
            <a:r>
              <a:rPr lang="tr-TR" dirty="0"/>
              <a:t/>
            </a:r>
            <a:br>
              <a:rPr lang="tr-TR" dirty="0"/>
            </a:br>
            <a:r>
              <a:rPr lang="tr-TR" dirty="0"/>
              <a:t/>
            </a:r>
            <a:br>
              <a:rPr lang="tr-TR" dirty="0"/>
            </a:br>
            <a:r>
              <a:rPr lang="tr-TR" dirty="0"/>
              <a:t/>
            </a:r>
            <a:br>
              <a:rPr lang="tr-TR" dirty="0"/>
            </a:br>
            <a:r>
              <a:rPr lang="tr-TR" dirty="0"/>
              <a:t/>
            </a:r>
            <a:br>
              <a:rPr lang="tr-TR" dirty="0"/>
            </a:br>
            <a:r>
              <a:rPr lang="tr-TR" dirty="0"/>
              <a:t/>
            </a:r>
            <a:br>
              <a:rPr lang="tr-TR" dirty="0"/>
            </a:br>
            <a:r>
              <a:rPr lang="tr-TR" dirty="0"/>
              <a:t/>
            </a:r>
            <a:br>
              <a:rPr lang="tr-TR" dirty="0"/>
            </a:br>
            <a:r>
              <a:rPr lang="tr-TR" dirty="0"/>
              <a:t/>
            </a:r>
            <a:br>
              <a:rPr lang="tr-TR" dirty="0"/>
            </a:br>
            <a:r>
              <a:rPr lang="tr-TR" dirty="0"/>
              <a:t/>
            </a:r>
            <a:br>
              <a:rPr lang="tr-TR" dirty="0"/>
            </a:br>
            <a:r>
              <a:rPr lang="tr-TR" dirty="0"/>
              <a:t/>
            </a:r>
            <a:br>
              <a:rPr lang="tr-TR" dirty="0"/>
            </a:br>
            <a:r>
              <a:rPr lang="tr-TR" dirty="0"/>
              <a:t/>
            </a:r>
            <a:br>
              <a:rPr lang="tr-TR" dirty="0"/>
            </a:br>
            <a:r>
              <a:rPr lang="tr-TR" dirty="0"/>
              <a:t/>
            </a:r>
            <a:br>
              <a:rPr lang="tr-TR" dirty="0"/>
            </a:br>
            <a:r>
              <a:rPr lang="tr-TR" dirty="0"/>
              <a:t/>
            </a:r>
            <a:br>
              <a:rPr lang="tr-TR" dirty="0"/>
            </a:br>
            <a:r>
              <a:rPr lang="tr-TR" dirty="0"/>
              <a:t/>
            </a:r>
            <a:br>
              <a:rPr lang="tr-TR" dirty="0"/>
            </a:br>
            <a:r>
              <a:rPr lang="tr-TR" dirty="0"/>
              <a:t/>
            </a:r>
            <a:br>
              <a:rPr lang="tr-TR" dirty="0"/>
            </a:br>
            <a:r>
              <a:rPr lang="tr-TR" dirty="0"/>
              <a:t/>
            </a:r>
            <a:br>
              <a:rPr lang="tr-TR" dirty="0"/>
            </a:br>
            <a:r>
              <a:rPr lang="tr-TR" dirty="0"/>
              <a:t/>
            </a:r>
            <a:br>
              <a:rPr lang="tr-TR" dirty="0"/>
            </a:br>
            <a:r>
              <a:rPr lang="tr-TR" dirty="0"/>
              <a:t/>
            </a:r>
            <a:br>
              <a:rPr lang="tr-TR" dirty="0"/>
            </a:br>
            <a:r>
              <a:rPr lang="tr-TR" dirty="0"/>
              <a:t/>
            </a:r>
            <a:br>
              <a:rPr lang="tr-TR" dirty="0"/>
            </a:br>
            <a:r>
              <a:rPr lang="tr-TR" dirty="0"/>
              <a:t/>
            </a:r>
            <a:br>
              <a:rPr lang="tr-TR" dirty="0"/>
            </a:br>
            <a:r>
              <a:rPr lang="tr-TR" dirty="0"/>
              <a:t/>
            </a:r>
            <a:br>
              <a:rPr lang="tr-TR" dirty="0"/>
            </a:br>
            <a:r>
              <a:rPr lang="tr-TR" dirty="0"/>
              <a:t/>
            </a:r>
            <a:br>
              <a:rPr lang="tr-TR" dirty="0"/>
            </a:br>
            <a:r>
              <a:rPr lang="tr-TR" dirty="0"/>
              <a:t/>
            </a:r>
            <a:br>
              <a:rPr lang="tr-TR" dirty="0"/>
            </a:br>
            <a:r>
              <a:rPr lang="tr-TR" dirty="0"/>
              <a:t/>
            </a:r>
            <a:br>
              <a:rPr lang="tr-TR" dirty="0"/>
            </a:br>
            <a:r>
              <a:rPr lang="tr-TR" sz="4400" dirty="0"/>
              <a:t>Akut ishal etiyolojisi</a:t>
            </a:r>
            <a:r>
              <a:rPr lang="tr-TR" dirty="0"/>
              <a:t/>
            </a:r>
            <a:br>
              <a:rPr lang="tr-TR" dirty="0"/>
            </a:br>
            <a:r>
              <a:rPr lang="tr-TR" sz="3600" dirty="0" err="1">
                <a:solidFill>
                  <a:schemeClr val="accent1">
                    <a:lumMod val="60000"/>
                    <a:lumOff val="40000"/>
                  </a:schemeClr>
                </a:solidFill>
              </a:rPr>
              <a:t>Enfeksiyöz</a:t>
            </a:r>
            <a:r>
              <a:rPr lang="tr-TR" sz="3600" dirty="0">
                <a:solidFill>
                  <a:schemeClr val="accent1">
                    <a:lumMod val="60000"/>
                    <a:lumOff val="40000"/>
                  </a:schemeClr>
                </a:solidFill>
              </a:rPr>
              <a:t> nedenler</a:t>
            </a:r>
            <a:br>
              <a:rPr lang="tr-TR" sz="3600" dirty="0">
                <a:solidFill>
                  <a:schemeClr val="accent1">
                    <a:lumMod val="60000"/>
                    <a:lumOff val="40000"/>
                  </a:schemeClr>
                </a:solidFill>
              </a:rPr>
            </a:br>
            <a:endParaRPr lang="tr-TR" sz="3600" dirty="0">
              <a:solidFill>
                <a:schemeClr val="accent1">
                  <a:lumMod val="60000"/>
                  <a:lumOff val="40000"/>
                </a:schemeClr>
              </a:solidFill>
            </a:endParaRPr>
          </a:p>
        </p:txBody>
      </p:sp>
      <p:sp>
        <p:nvSpPr>
          <p:cNvPr id="3" name="İçerik Yer Tutucusu 2">
            <a:extLst>
              <a:ext uri="{FF2B5EF4-FFF2-40B4-BE49-F238E27FC236}">
                <a16:creationId xmlns:a16="http://schemas.microsoft.com/office/drawing/2014/main" xmlns="" id="{C4EB1C98-148A-4F0A-977F-96300EF41489}"/>
              </a:ext>
            </a:extLst>
          </p:cNvPr>
          <p:cNvSpPr>
            <a:spLocks noGrp="1"/>
          </p:cNvSpPr>
          <p:nvPr>
            <p:ph idx="1"/>
          </p:nvPr>
        </p:nvSpPr>
        <p:spPr>
          <a:xfrm>
            <a:off x="682390" y="2070564"/>
            <a:ext cx="10671410" cy="4034814"/>
          </a:xfrm>
        </p:spPr>
        <p:txBody>
          <a:bodyPr/>
          <a:lstStyle/>
          <a:p>
            <a:pPr marL="0" indent="0">
              <a:buNone/>
            </a:pPr>
            <a:endParaRPr lang="tr-TR" dirty="0"/>
          </a:p>
          <a:p>
            <a:pPr>
              <a:buFont typeface="Wingdings" panose="05000000000000000000" pitchFamily="2" charset="2"/>
              <a:buChar char="§"/>
            </a:pPr>
            <a:r>
              <a:rPr lang="tr-TR" sz="2400" dirty="0" err="1"/>
              <a:t>Viral</a:t>
            </a:r>
            <a:endParaRPr lang="tr-TR" sz="2400" dirty="0"/>
          </a:p>
          <a:p>
            <a:pPr marL="0" indent="0">
              <a:buNone/>
            </a:pPr>
            <a:r>
              <a:rPr lang="tr-TR" dirty="0" err="1"/>
              <a:t>Rotavirüs,Calicivirus,Norovirüs,Enterovirus</a:t>
            </a:r>
            <a:r>
              <a:rPr lang="tr-TR" dirty="0"/>
              <a:t>, </a:t>
            </a:r>
            <a:r>
              <a:rPr lang="tr-TR" dirty="0" err="1"/>
              <a:t>Astrovirüs</a:t>
            </a:r>
            <a:endParaRPr lang="tr-TR" dirty="0"/>
          </a:p>
          <a:p>
            <a:pPr>
              <a:buFont typeface="Wingdings" panose="05000000000000000000" pitchFamily="2" charset="2"/>
              <a:buChar char="§"/>
            </a:pPr>
            <a:r>
              <a:rPr lang="tr-TR" sz="2400" dirty="0"/>
              <a:t>Bakteriyel</a:t>
            </a:r>
          </a:p>
          <a:p>
            <a:pPr marL="0" indent="0">
              <a:buNone/>
            </a:pPr>
            <a:r>
              <a:rPr lang="tr-TR" dirty="0" err="1"/>
              <a:t>C.jejuni,E.coli,shigella,Y.enterocolitica,C.difficile,V.cholera</a:t>
            </a:r>
            <a:endParaRPr lang="tr-TR" dirty="0"/>
          </a:p>
          <a:p>
            <a:pPr>
              <a:buFont typeface="Wingdings" panose="05000000000000000000" pitchFamily="2" charset="2"/>
              <a:buChar char="§"/>
            </a:pPr>
            <a:r>
              <a:rPr lang="tr-TR" sz="2400" dirty="0" err="1"/>
              <a:t>Paraziter</a:t>
            </a:r>
            <a:endParaRPr lang="tr-TR" sz="2400" dirty="0"/>
          </a:p>
          <a:p>
            <a:pPr marL="0" indent="0">
              <a:buNone/>
            </a:pPr>
            <a:r>
              <a:rPr lang="tr-TR" dirty="0" err="1"/>
              <a:t>E.histolytica,</a:t>
            </a:r>
            <a:r>
              <a:rPr lang="tr-TR" dirty="0" err="1">
                <a:solidFill>
                  <a:schemeClr val="tx1">
                    <a:lumMod val="85000"/>
                    <a:lumOff val="15000"/>
                  </a:schemeClr>
                </a:solidFill>
              </a:rPr>
              <a:t>Giardia,Cryptosporidium</a:t>
            </a:r>
            <a:r>
              <a:rPr lang="tr-TR" dirty="0">
                <a:solidFill>
                  <a:schemeClr val="tx1">
                    <a:lumMod val="85000"/>
                    <a:lumOff val="15000"/>
                  </a:schemeClr>
                </a:solidFill>
              </a:rPr>
              <a:t> ,</a:t>
            </a:r>
            <a:r>
              <a:rPr lang="tr-TR" dirty="0" err="1">
                <a:solidFill>
                  <a:schemeClr val="tx1">
                    <a:lumMod val="85000"/>
                    <a:lumOff val="15000"/>
                  </a:schemeClr>
                </a:solidFill>
              </a:rPr>
              <a:t>Isospora</a:t>
            </a:r>
            <a:r>
              <a:rPr lang="tr-TR" dirty="0">
                <a:solidFill>
                  <a:schemeClr val="tx1">
                    <a:lumMod val="85000"/>
                    <a:lumOff val="15000"/>
                  </a:schemeClr>
                </a:solidFill>
              </a:rPr>
              <a:t> belli, </a:t>
            </a:r>
            <a:r>
              <a:rPr lang="tr-TR" dirty="0" err="1">
                <a:solidFill>
                  <a:schemeClr val="tx1">
                    <a:lumMod val="85000"/>
                    <a:lumOff val="15000"/>
                  </a:schemeClr>
                </a:solidFill>
              </a:rPr>
              <a:t>Balantidium</a:t>
            </a:r>
            <a:r>
              <a:rPr lang="tr-TR" dirty="0">
                <a:solidFill>
                  <a:schemeClr val="tx1">
                    <a:lumMod val="85000"/>
                    <a:lumOff val="15000"/>
                  </a:schemeClr>
                </a:solidFill>
              </a:rPr>
              <a:t> </a:t>
            </a:r>
            <a:r>
              <a:rPr lang="tr-TR" dirty="0" err="1">
                <a:solidFill>
                  <a:schemeClr val="tx1">
                    <a:lumMod val="85000"/>
                    <a:lumOff val="15000"/>
                  </a:schemeClr>
                </a:solidFill>
              </a:rPr>
              <a:t>coli</a:t>
            </a:r>
            <a:r>
              <a:rPr lang="tr-TR" dirty="0">
                <a:solidFill>
                  <a:schemeClr val="tx1">
                    <a:lumMod val="85000"/>
                    <a:lumOff val="15000"/>
                  </a:schemeClr>
                </a:solidFill>
              </a:rPr>
              <a:t> , </a:t>
            </a:r>
            <a:r>
              <a:rPr lang="tr-TR" dirty="0" err="1">
                <a:solidFill>
                  <a:schemeClr val="tx1">
                    <a:lumMod val="85000"/>
                    <a:lumOff val="15000"/>
                  </a:schemeClr>
                </a:solidFill>
              </a:rPr>
              <a:t>Strongyloides</a:t>
            </a:r>
            <a:r>
              <a:rPr lang="tr-TR" sz="2400" dirty="0">
                <a:solidFill>
                  <a:schemeClr val="tx1">
                    <a:lumMod val="85000"/>
                    <a:lumOff val="15000"/>
                  </a:schemeClr>
                </a:solidFill>
              </a:rPr>
              <a:t> </a:t>
            </a:r>
          </a:p>
          <a:p>
            <a:endParaRPr lang="tr-TR" dirty="0"/>
          </a:p>
        </p:txBody>
      </p:sp>
    </p:spTree>
    <p:extLst>
      <p:ext uri="{BB962C8B-B14F-4D97-AF65-F5344CB8AC3E}">
        <p14:creationId xmlns:p14="http://schemas.microsoft.com/office/powerpoint/2010/main" val="870525554"/>
      </p:ext>
    </p:extLst>
  </p:cSld>
  <p:clrMapOvr>
    <a:masterClrMapping/>
  </p:clrMapOvr>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Geçmişe bakış">
  <a:themeElements>
    <a:clrScheme name="Geçmişe bakış">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Geçmişe bakış">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eçmişe bakış">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3F1AAB62-24C6-49D2-8E01-B56FAC9A3DCD}"/>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448</TotalTime>
  <Words>1635</Words>
  <Application>Microsoft Office PowerPoint</Application>
  <PresentationFormat>Özel</PresentationFormat>
  <Paragraphs>289</Paragraphs>
  <Slides>35</Slides>
  <Notes>8</Notes>
  <HiddenSlides>0</HiddenSlides>
  <MMClips>0</MMClips>
  <ScaleCrop>false</ScaleCrop>
  <HeadingPairs>
    <vt:vector size="4" baseType="variant">
      <vt:variant>
        <vt:lpstr>Tema</vt:lpstr>
      </vt:variant>
      <vt:variant>
        <vt:i4>2</vt:i4>
      </vt:variant>
      <vt:variant>
        <vt:lpstr>Slayt Başlıkları</vt:lpstr>
      </vt:variant>
      <vt:variant>
        <vt:i4>35</vt:i4>
      </vt:variant>
    </vt:vector>
  </HeadingPairs>
  <TitlesOfParts>
    <vt:vector size="37" baseType="lpstr">
      <vt:lpstr>HDOfficeLightV0</vt:lpstr>
      <vt:lpstr>Geçmişe bakış</vt:lpstr>
      <vt:lpstr>İshalli çocuğa yaklaşım</vt:lpstr>
      <vt:lpstr>Sunum planı</vt:lpstr>
      <vt:lpstr>Amaç</vt:lpstr>
      <vt:lpstr>Öğrenim Hedefleri</vt:lpstr>
      <vt:lpstr>Tanım</vt:lpstr>
      <vt:lpstr>Tanım</vt:lpstr>
      <vt:lpstr>Sınıflandırma</vt:lpstr>
      <vt:lpstr>PowerPoint Sunusu</vt:lpstr>
      <vt:lpstr>                           Akut ishal etiyolojisi Enfeksiyöz nedenler </vt:lpstr>
      <vt:lpstr> Nonenfeksiyöz nedenler </vt:lpstr>
      <vt:lpstr>Kronik ishal etyolojisi </vt:lpstr>
      <vt:lpstr>1-Enfeksiyöz nedenler </vt:lpstr>
      <vt:lpstr>2-Non enfeksiyöz nedenler </vt:lpstr>
      <vt:lpstr>Öykü</vt:lpstr>
      <vt:lpstr>Öykü</vt:lpstr>
      <vt:lpstr>Fizik muayene</vt:lpstr>
      <vt:lpstr>PowerPoint Sunusu</vt:lpstr>
      <vt:lpstr>Fizik muayene</vt:lpstr>
      <vt:lpstr>Fizik muayene</vt:lpstr>
      <vt:lpstr>Fizik muayene</vt:lpstr>
      <vt:lpstr>Fizik muayene</vt:lpstr>
      <vt:lpstr>Öykü ve fizik muayenede dikkat</vt:lpstr>
      <vt:lpstr>Birinci aşama tetkikler</vt:lpstr>
      <vt:lpstr>İkinci aşama tetkikler</vt:lpstr>
      <vt:lpstr>Tedavi </vt:lpstr>
      <vt:lpstr>Tedavi</vt:lpstr>
      <vt:lpstr>Dehidratasyon tedavisi</vt:lpstr>
      <vt:lpstr>Dehidratasyon tedavisi</vt:lpstr>
      <vt:lpstr>Dehidratasyon tedavisi</vt:lpstr>
      <vt:lpstr>2-Diyet Rehabilitasyonu</vt:lpstr>
      <vt:lpstr>3-Antimikrobiyal tedavi</vt:lpstr>
      <vt:lpstr>Sevk kriterleri</vt:lpstr>
      <vt:lpstr>PowerPoint Sunusu</vt:lpstr>
      <vt:lpstr>Özet</vt:lpstr>
      <vt:lpstr>Kaynaklar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İshalli çocuğa yaklaşım</dc:title>
  <dc:creator>Kevser Ayar</dc:creator>
  <cp:lastModifiedBy>Win7</cp:lastModifiedBy>
  <cp:revision>54</cp:revision>
  <dcterms:created xsi:type="dcterms:W3CDTF">2018-10-23T18:34:20Z</dcterms:created>
  <dcterms:modified xsi:type="dcterms:W3CDTF">2018-12-13T10:48:28Z</dcterms:modified>
</cp:coreProperties>
</file>