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Lst>
  <p:notesMasterIdLst>
    <p:notesMasterId r:id="rId58"/>
  </p:notesMasterIdLst>
  <p:sldIdLst>
    <p:sldId id="405" r:id="rId2"/>
    <p:sldId id="386" r:id="rId3"/>
    <p:sldId id="334" r:id="rId4"/>
    <p:sldId id="335" r:id="rId5"/>
    <p:sldId id="263" r:id="rId6"/>
    <p:sldId id="341" r:id="rId7"/>
    <p:sldId id="258" r:id="rId8"/>
    <p:sldId id="261" r:id="rId9"/>
    <p:sldId id="264" r:id="rId10"/>
    <p:sldId id="399" r:id="rId11"/>
    <p:sldId id="266" r:id="rId12"/>
    <p:sldId id="377" r:id="rId13"/>
    <p:sldId id="400" r:id="rId14"/>
    <p:sldId id="259" r:id="rId15"/>
    <p:sldId id="299" r:id="rId16"/>
    <p:sldId id="346" r:id="rId17"/>
    <p:sldId id="397" r:id="rId18"/>
    <p:sldId id="268" r:id="rId19"/>
    <p:sldId id="389" r:id="rId20"/>
    <p:sldId id="348" r:id="rId21"/>
    <p:sldId id="355" r:id="rId22"/>
    <p:sldId id="269" r:id="rId23"/>
    <p:sldId id="271" r:id="rId24"/>
    <p:sldId id="401" r:id="rId25"/>
    <p:sldId id="403" r:id="rId26"/>
    <p:sldId id="404" r:id="rId27"/>
    <p:sldId id="272" r:id="rId28"/>
    <p:sldId id="273" r:id="rId29"/>
    <p:sldId id="381" r:id="rId30"/>
    <p:sldId id="350" r:id="rId31"/>
    <p:sldId id="356" r:id="rId32"/>
    <p:sldId id="402" r:id="rId33"/>
    <p:sldId id="275" r:id="rId34"/>
    <p:sldId id="278" r:id="rId35"/>
    <p:sldId id="279" r:id="rId36"/>
    <p:sldId id="383" r:id="rId37"/>
    <p:sldId id="281" r:id="rId38"/>
    <p:sldId id="393" r:id="rId39"/>
    <p:sldId id="369" r:id="rId40"/>
    <p:sldId id="294" r:id="rId41"/>
    <p:sldId id="392" r:id="rId42"/>
    <p:sldId id="295" r:id="rId43"/>
    <p:sldId id="320" r:id="rId44"/>
    <p:sldId id="321" r:id="rId45"/>
    <p:sldId id="325" r:id="rId46"/>
    <p:sldId id="326" r:id="rId47"/>
    <p:sldId id="328" r:id="rId48"/>
    <p:sldId id="296" r:id="rId49"/>
    <p:sldId id="398" r:id="rId50"/>
    <p:sldId id="301" r:id="rId51"/>
    <p:sldId id="307" r:id="rId52"/>
    <p:sldId id="308" r:id="rId53"/>
    <p:sldId id="310" r:id="rId54"/>
    <p:sldId id="313" r:id="rId55"/>
    <p:sldId id="316" r:id="rId56"/>
    <p:sldId id="396" r:id="rId57"/>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C56B48E-8B4C-4C24-B9E8-C097A67BBF0F}" v="69" dt="2020-01-28T09:57:48.754"/>
    <p1510:client id="{8859D3FC-91E7-48D1-8163-87987ACC928A}" v="5" dt="2020-02-25T08:40:44.291"/>
  </p1510:revLst>
</p1510:revInfo>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7" autoAdjust="0"/>
    <p:restoredTop sz="95145" autoAdjust="0"/>
  </p:normalViewPr>
  <p:slideViewPr>
    <p:cSldViewPr>
      <p:cViewPr varScale="1">
        <p:scale>
          <a:sx n="110" d="100"/>
          <a:sy n="110" d="100"/>
        </p:scale>
        <p:origin x="1644"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4C56B48E-8B4C-4C24-B9E8-C097A67BBF0F}"/>
    <pc:docChg chg="delSld modSld sldOrd">
      <pc:chgData name="" userId="" providerId="" clId="Web-{4C56B48E-8B4C-4C24-B9E8-C097A67BBF0F}" dt="2020-01-28T09:57:48.754" v="60" actId="20577"/>
      <pc:docMkLst>
        <pc:docMk/>
      </pc:docMkLst>
      <pc:sldChg chg="modSp">
        <pc:chgData name="" userId="" providerId="" clId="Web-{4C56B48E-8B4C-4C24-B9E8-C097A67BBF0F}" dt="2020-01-28T09:33:33.525" v="1" actId="20577"/>
        <pc:sldMkLst>
          <pc:docMk/>
          <pc:sldMk cId="0" sldId="259"/>
        </pc:sldMkLst>
        <pc:spChg chg="mod">
          <ac:chgData name="" userId="" providerId="" clId="Web-{4C56B48E-8B4C-4C24-B9E8-C097A67BBF0F}" dt="2020-01-28T09:33:33.525" v="1" actId="20577"/>
          <ac:spMkLst>
            <pc:docMk/>
            <pc:sldMk cId="0" sldId="259"/>
            <ac:spMk id="22531" creationId="{DB1980A0-BE72-4848-B218-080A225A8733}"/>
          </ac:spMkLst>
        </pc:spChg>
      </pc:sldChg>
      <pc:sldChg chg="modSp">
        <pc:chgData name="" userId="" providerId="" clId="Web-{4C56B48E-8B4C-4C24-B9E8-C097A67BBF0F}" dt="2020-01-28T09:39:44.527" v="19" actId="20577"/>
        <pc:sldMkLst>
          <pc:docMk/>
          <pc:sldMk cId="0" sldId="268"/>
        </pc:sldMkLst>
        <pc:spChg chg="mod">
          <ac:chgData name="" userId="" providerId="" clId="Web-{4C56B48E-8B4C-4C24-B9E8-C097A67BBF0F}" dt="2020-01-28T09:39:44.527" v="19" actId="20577"/>
          <ac:spMkLst>
            <pc:docMk/>
            <pc:sldMk cId="0" sldId="268"/>
            <ac:spMk id="26627" creationId="{376847B9-CD6A-44D4-8534-0AF79DE84985}"/>
          </ac:spMkLst>
        </pc:spChg>
      </pc:sldChg>
      <pc:sldChg chg="ord">
        <pc:chgData name="" userId="" providerId="" clId="Web-{4C56B48E-8B4C-4C24-B9E8-C097A67BBF0F}" dt="2020-01-28T09:48:51.094" v="23"/>
        <pc:sldMkLst>
          <pc:docMk/>
          <pc:sldMk cId="0" sldId="275"/>
        </pc:sldMkLst>
      </pc:sldChg>
      <pc:sldChg chg="modSp">
        <pc:chgData name="" userId="" providerId="" clId="Web-{4C56B48E-8B4C-4C24-B9E8-C097A67BBF0F}" dt="2020-01-28T09:49:48.813" v="28" actId="20577"/>
        <pc:sldMkLst>
          <pc:docMk/>
          <pc:sldMk cId="0" sldId="278"/>
        </pc:sldMkLst>
        <pc:spChg chg="mod">
          <ac:chgData name="" userId="" providerId="" clId="Web-{4C56B48E-8B4C-4C24-B9E8-C097A67BBF0F}" dt="2020-01-28T09:49:48.813" v="28" actId="20577"/>
          <ac:spMkLst>
            <pc:docMk/>
            <pc:sldMk cId="0" sldId="278"/>
            <ac:spMk id="41987" creationId="{4A400041-015C-4678-852B-6AE247004B59}"/>
          </ac:spMkLst>
        </pc:spChg>
      </pc:sldChg>
      <pc:sldChg chg="modSp">
        <pc:chgData name="" userId="" providerId="" clId="Web-{4C56B48E-8B4C-4C24-B9E8-C097A67BBF0F}" dt="2020-01-28T09:49:43.672" v="25" actId="20577"/>
        <pc:sldMkLst>
          <pc:docMk/>
          <pc:sldMk cId="0" sldId="279"/>
        </pc:sldMkLst>
        <pc:spChg chg="mod">
          <ac:chgData name="" userId="" providerId="" clId="Web-{4C56B48E-8B4C-4C24-B9E8-C097A67BBF0F}" dt="2020-01-28T09:49:43.672" v="25" actId="20577"/>
          <ac:spMkLst>
            <pc:docMk/>
            <pc:sldMk cId="0" sldId="279"/>
            <ac:spMk id="43011" creationId="{3081DB06-F768-41F4-8E83-8C5D923BB335}"/>
          </ac:spMkLst>
        </pc:spChg>
      </pc:sldChg>
      <pc:sldChg chg="modSp">
        <pc:chgData name="" userId="" providerId="" clId="Web-{4C56B48E-8B4C-4C24-B9E8-C097A67BBF0F}" dt="2020-01-28T09:57:48.754" v="60" actId="20577"/>
        <pc:sldMkLst>
          <pc:docMk/>
          <pc:sldMk cId="0" sldId="295"/>
        </pc:sldMkLst>
        <pc:spChg chg="mod">
          <ac:chgData name="" userId="" providerId="" clId="Web-{4C56B48E-8B4C-4C24-B9E8-C097A67BBF0F}" dt="2020-01-28T09:57:48.754" v="60" actId="20577"/>
          <ac:spMkLst>
            <pc:docMk/>
            <pc:sldMk cId="0" sldId="295"/>
            <ac:spMk id="51203" creationId="{F4478872-FC6F-422B-9898-65EDD783B912}"/>
          </ac:spMkLst>
        </pc:spChg>
      </pc:sldChg>
      <pc:sldChg chg="modSp">
        <pc:chgData name="" userId="" providerId="" clId="Web-{4C56B48E-8B4C-4C24-B9E8-C097A67BBF0F}" dt="2020-01-28T09:45:33.498" v="22" actId="20577"/>
        <pc:sldMkLst>
          <pc:docMk/>
          <pc:sldMk cId="0" sldId="350"/>
        </pc:sldMkLst>
        <pc:spChg chg="mod">
          <ac:chgData name="" userId="" providerId="" clId="Web-{4C56B48E-8B4C-4C24-B9E8-C097A67BBF0F}" dt="2020-01-28T09:45:33.498" v="22" actId="20577"/>
          <ac:spMkLst>
            <pc:docMk/>
            <pc:sldMk cId="0" sldId="350"/>
            <ac:spMk id="36866" creationId="{62B3FFE6-79DA-4E2B-84E8-344EC9C415AC}"/>
          </ac:spMkLst>
        </pc:spChg>
        <pc:spChg chg="mod">
          <ac:chgData name="" userId="" providerId="" clId="Web-{4C56B48E-8B4C-4C24-B9E8-C097A67BBF0F}" dt="2020-01-28T09:45:30.983" v="21" actId="20577"/>
          <ac:spMkLst>
            <pc:docMk/>
            <pc:sldMk cId="0" sldId="350"/>
            <ac:spMk id="36867" creationId="{2628AD22-7057-4F01-BF7D-DA308B284346}"/>
          </ac:spMkLst>
        </pc:spChg>
      </pc:sldChg>
      <pc:sldChg chg="modSp">
        <pc:chgData name="" userId="" providerId="" clId="Web-{4C56B48E-8B4C-4C24-B9E8-C097A67BBF0F}" dt="2020-01-28T09:55:01.721" v="56" actId="20577"/>
        <pc:sldMkLst>
          <pc:docMk/>
          <pc:sldMk cId="0" sldId="356"/>
        </pc:sldMkLst>
        <pc:spChg chg="mod">
          <ac:chgData name="" userId="" providerId="" clId="Web-{4C56B48E-8B4C-4C24-B9E8-C097A67BBF0F}" dt="2020-01-28T09:55:01.721" v="56" actId="20577"/>
          <ac:spMkLst>
            <pc:docMk/>
            <pc:sldMk cId="0" sldId="356"/>
            <ac:spMk id="38914" creationId="{DADB5E7C-A38B-4EB6-B873-0429FB2AC393}"/>
          </ac:spMkLst>
        </pc:spChg>
      </pc:sldChg>
      <pc:sldChg chg="del ord">
        <pc:chgData name="" userId="" providerId="" clId="Web-{4C56B48E-8B4C-4C24-B9E8-C097A67BBF0F}" dt="2020-01-28T09:55:06.909" v="57"/>
        <pc:sldMkLst>
          <pc:docMk/>
          <pc:sldMk cId="0" sldId="390"/>
        </pc:sldMkLst>
      </pc:sldChg>
    </pc:docChg>
  </pc:docChgLst>
  <pc:docChgLst>
    <pc:chgData name="Konuk Kullanıcı" providerId="Windows Live" clId="Web-{8859D3FC-91E7-48D1-8163-87987ACC928A}"/>
    <pc:docChg chg="modSld">
      <pc:chgData name="Konuk Kullanıcı" userId="" providerId="Windows Live" clId="Web-{8859D3FC-91E7-48D1-8163-87987ACC928A}" dt="2020-02-25T08:40:44.291" v="4" actId="20577"/>
      <pc:docMkLst>
        <pc:docMk/>
      </pc:docMkLst>
      <pc:sldChg chg="modSp">
        <pc:chgData name="Konuk Kullanıcı" userId="" providerId="Windows Live" clId="Web-{8859D3FC-91E7-48D1-8163-87987ACC928A}" dt="2020-02-25T08:40:38.681" v="2" actId="20577"/>
        <pc:sldMkLst>
          <pc:docMk/>
          <pc:sldMk cId="0" sldId="321"/>
        </pc:sldMkLst>
        <pc:spChg chg="mod">
          <ac:chgData name="Konuk Kullanıcı" userId="" providerId="Windows Live" clId="Web-{8859D3FC-91E7-48D1-8163-87987ACC928A}" dt="2020-02-25T08:40:38.681" v="2" actId="20577"/>
          <ac:spMkLst>
            <pc:docMk/>
            <pc:sldMk cId="0" sldId="321"/>
            <ac:spMk id="47107" creationId="{983772CF-17D5-457A-A53F-64BA1932BB7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a:extLst>
              <a:ext uri="{FF2B5EF4-FFF2-40B4-BE49-F238E27FC236}">
                <a16:creationId xmlns:a16="http://schemas.microsoft.com/office/drawing/2014/main" id="{449B9365-75AF-4DB8-85E1-AC2B891BCFC7}"/>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tr-TR"/>
          </a:p>
        </p:txBody>
      </p:sp>
      <p:sp>
        <p:nvSpPr>
          <p:cNvPr id="3" name="2 Veri Yer Tutucusu">
            <a:extLst>
              <a:ext uri="{FF2B5EF4-FFF2-40B4-BE49-F238E27FC236}">
                <a16:creationId xmlns:a16="http://schemas.microsoft.com/office/drawing/2014/main" id="{08F2BBCA-9773-4E23-B985-6CB683BA275C}"/>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104B37EF-4411-49B7-B738-B32457388B96}" type="datetimeFigureOut">
              <a:rPr lang="tr-TR"/>
              <a:pPr>
                <a:defRPr/>
              </a:pPr>
              <a:t>25.02.2020</a:t>
            </a:fld>
            <a:endParaRPr lang="tr-TR"/>
          </a:p>
        </p:txBody>
      </p:sp>
      <p:sp>
        <p:nvSpPr>
          <p:cNvPr id="4" name="3 Slayt Görüntüsü Yer Tutucusu">
            <a:extLst>
              <a:ext uri="{FF2B5EF4-FFF2-40B4-BE49-F238E27FC236}">
                <a16:creationId xmlns:a16="http://schemas.microsoft.com/office/drawing/2014/main" id="{1E70EBEC-B13D-4DEA-A688-7F2E19BB66CF}"/>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tr-TR" noProof="0"/>
          </a:p>
        </p:txBody>
      </p:sp>
      <p:sp>
        <p:nvSpPr>
          <p:cNvPr id="5" name="4 Not Yer Tutucusu">
            <a:extLst>
              <a:ext uri="{FF2B5EF4-FFF2-40B4-BE49-F238E27FC236}">
                <a16:creationId xmlns:a16="http://schemas.microsoft.com/office/drawing/2014/main" id="{249990F2-D418-42E9-8C9B-75CD4823268E}"/>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noProof="0"/>
              <a:t>Asıl metin stillerini düzenlemek için tıklatın</a:t>
            </a:r>
          </a:p>
          <a:p>
            <a:pPr lvl="1"/>
            <a:r>
              <a:rPr lang="tr-TR" noProof="0"/>
              <a:t>İkinci düzey</a:t>
            </a:r>
          </a:p>
          <a:p>
            <a:pPr lvl="2"/>
            <a:r>
              <a:rPr lang="tr-TR" noProof="0"/>
              <a:t>Üçüncü düzey</a:t>
            </a:r>
          </a:p>
          <a:p>
            <a:pPr lvl="3"/>
            <a:r>
              <a:rPr lang="tr-TR" noProof="0"/>
              <a:t>Dördüncü düzey</a:t>
            </a:r>
          </a:p>
          <a:p>
            <a:pPr lvl="4"/>
            <a:r>
              <a:rPr lang="tr-TR" noProof="0"/>
              <a:t>Beşinci düzey</a:t>
            </a:r>
          </a:p>
        </p:txBody>
      </p:sp>
      <p:sp>
        <p:nvSpPr>
          <p:cNvPr id="6" name="5 Altbilgi Yer Tutucusu">
            <a:extLst>
              <a:ext uri="{FF2B5EF4-FFF2-40B4-BE49-F238E27FC236}">
                <a16:creationId xmlns:a16="http://schemas.microsoft.com/office/drawing/2014/main" id="{2750F121-11D1-45F9-B452-A090F2CADBFD}"/>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tr-TR"/>
          </a:p>
        </p:txBody>
      </p:sp>
      <p:sp>
        <p:nvSpPr>
          <p:cNvPr id="7" name="6 Slayt Numarası Yer Tutucusu">
            <a:extLst>
              <a:ext uri="{FF2B5EF4-FFF2-40B4-BE49-F238E27FC236}">
                <a16:creationId xmlns:a16="http://schemas.microsoft.com/office/drawing/2014/main" id="{9EB9BCD2-5F02-44B7-A823-E4CBA88EDB14}"/>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F29FA457-F080-4602-BDD5-A487C72F164E}" type="slidenum">
              <a:rPr lang="tr-TR" altLang="ru-RU"/>
              <a:pPr/>
              <a:t>‹#›</a:t>
            </a:fld>
            <a:endParaRPr lang="tr-TR" alt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uptodate.com/contents/normal-skeletal-development-and-regulation-of-bone-formation-and-resorption"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sciencedirect.com/science/article/pii/S0167494319302419#bib0055"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uptodate.com/contents/clinical-manifestations-diagnosis-and-evaluation-of-osteoporosis-in-postmenopausal-women?search=osteoporosis&amp;source=search_result&amp;selectedTitle=2~150&amp;usage_type=default&amp;display_rank=2"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0" i="0" kern="1200" dirty="0">
                <a:solidFill>
                  <a:schemeClr val="tx1"/>
                </a:solidFill>
                <a:effectLst/>
                <a:latin typeface="+mn-lt"/>
                <a:ea typeface="+mn-ea"/>
                <a:cs typeface="+mn-cs"/>
              </a:rPr>
              <a:t>Dual Enerji X-ray </a:t>
            </a:r>
            <a:r>
              <a:rPr lang="tr-TR" sz="1200" b="0" i="0" kern="1200" dirty="0" err="1">
                <a:solidFill>
                  <a:schemeClr val="tx1"/>
                </a:solidFill>
                <a:effectLst/>
                <a:latin typeface="+mn-lt"/>
                <a:ea typeface="+mn-ea"/>
                <a:cs typeface="+mn-cs"/>
              </a:rPr>
              <a:t>Absorptiometre</a:t>
            </a:r>
            <a:endParaRPr lang="tr-TR" dirty="0"/>
          </a:p>
        </p:txBody>
      </p:sp>
      <p:sp>
        <p:nvSpPr>
          <p:cNvPr id="4" name="Slayt Numarası Yer Tutucusu 3"/>
          <p:cNvSpPr>
            <a:spLocks noGrp="1"/>
          </p:cNvSpPr>
          <p:nvPr>
            <p:ph type="sldNum" sz="quarter" idx="5"/>
          </p:nvPr>
        </p:nvSpPr>
        <p:spPr/>
        <p:txBody>
          <a:bodyPr/>
          <a:lstStyle/>
          <a:p>
            <a:fld id="{F29FA457-F080-4602-BDD5-A487C72F164E}" type="slidenum">
              <a:rPr lang="tr-TR" altLang="ru-RU" smtClean="0"/>
              <a:pPr/>
              <a:t>4</a:t>
            </a:fld>
            <a:endParaRPr lang="tr-TR" altLang="ru-RU"/>
          </a:p>
        </p:txBody>
      </p:sp>
    </p:spTree>
    <p:extLst>
      <p:ext uri="{BB962C8B-B14F-4D97-AF65-F5344CB8AC3E}">
        <p14:creationId xmlns:p14="http://schemas.microsoft.com/office/powerpoint/2010/main" val="28045380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altLang="ru-RU" sz="1200" dirty="0" err="1"/>
              <a:t>hipogonadizm</a:t>
            </a:r>
            <a:r>
              <a:rPr lang="tr-TR" altLang="ru-RU" sz="1200" dirty="0"/>
              <a:t> , erken menopoz, </a:t>
            </a:r>
            <a:r>
              <a:rPr lang="tr-TR" altLang="ru-RU" sz="1200" dirty="0" err="1"/>
              <a:t>sekonder</a:t>
            </a:r>
            <a:r>
              <a:rPr lang="tr-TR" altLang="ru-RU" sz="1200" dirty="0"/>
              <a:t> osteoporoz nedenleri, 5 yıl içinde 4 cm boy kısalması </a:t>
            </a:r>
            <a:endParaRPr lang="tr-TR" dirty="0"/>
          </a:p>
        </p:txBody>
      </p:sp>
      <p:sp>
        <p:nvSpPr>
          <p:cNvPr id="4" name="Slayt Numarası Yer Tutucusu 3"/>
          <p:cNvSpPr>
            <a:spLocks noGrp="1"/>
          </p:cNvSpPr>
          <p:nvPr>
            <p:ph type="sldNum" sz="quarter" idx="5"/>
          </p:nvPr>
        </p:nvSpPr>
        <p:spPr/>
        <p:txBody>
          <a:bodyPr/>
          <a:lstStyle/>
          <a:p>
            <a:fld id="{F29FA457-F080-4602-BDD5-A487C72F164E}" type="slidenum">
              <a:rPr lang="tr-TR" altLang="ru-RU" smtClean="0"/>
              <a:pPr/>
              <a:t>31</a:t>
            </a:fld>
            <a:endParaRPr lang="tr-TR" altLang="ru-RU"/>
          </a:p>
        </p:txBody>
      </p:sp>
    </p:spTree>
    <p:extLst>
      <p:ext uri="{BB962C8B-B14F-4D97-AF65-F5344CB8AC3E}">
        <p14:creationId xmlns:p14="http://schemas.microsoft.com/office/powerpoint/2010/main" val="27944622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1 Slayt Görüntüsü Yer Tutucusu">
            <a:extLst>
              <a:ext uri="{FF2B5EF4-FFF2-40B4-BE49-F238E27FC236}">
                <a16:creationId xmlns:a16="http://schemas.microsoft.com/office/drawing/2014/main" id="{DD467713-E4E9-4BFB-A039-0DE03045866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2 Not Yer Tutucusu">
            <a:extLst>
              <a:ext uri="{FF2B5EF4-FFF2-40B4-BE49-F238E27FC236}">
                <a16:creationId xmlns:a16="http://schemas.microsoft.com/office/drawing/2014/main" id="{0B8010BA-E034-4AAA-BE26-A3F927F8C19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a:p>
        </p:txBody>
      </p:sp>
      <p:sp>
        <p:nvSpPr>
          <p:cNvPr id="78852" name="3 Slayt Numarası Yer Tutucusu">
            <a:extLst>
              <a:ext uri="{FF2B5EF4-FFF2-40B4-BE49-F238E27FC236}">
                <a16:creationId xmlns:a16="http://schemas.microsoft.com/office/drawing/2014/main" id="{E22F3E7A-C563-44F4-B3A7-3BD12254FA1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29051D5-74D6-422B-AFF2-97823B1FAD38}" type="slidenum">
              <a:rPr lang="tr-TR" altLang="ru-RU"/>
              <a:pPr eaLnBrk="1" hangingPunct="1"/>
              <a:t>39</a:t>
            </a:fld>
            <a:endParaRPr lang="tr-TR" alt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1 Slayt Görüntüsü Yer Tutucusu">
            <a:extLst>
              <a:ext uri="{FF2B5EF4-FFF2-40B4-BE49-F238E27FC236}">
                <a16:creationId xmlns:a16="http://schemas.microsoft.com/office/drawing/2014/main" id="{48E34CAD-AD7C-47CA-BCD7-ABADAAA55FD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2 Not Yer Tutucusu">
            <a:extLst>
              <a:ext uri="{FF2B5EF4-FFF2-40B4-BE49-F238E27FC236}">
                <a16:creationId xmlns:a16="http://schemas.microsoft.com/office/drawing/2014/main" id="{B0DC334A-5B93-47D6-83C0-F2A591BBADD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tr-TR" altLang="ru-RU"/>
              <a:t>Yayımlanmış tüm veriler gözden geçirildiğinde, son yıllarda artık iyice yerleşen tedavi yaklaşımı, oral bir bisfosfonat ile (alendronat ya da risedronat) ile tedaviye başlamak, bunlar tolere edilemiyorsa tedaviyi zoledronik asit ile sürdürmek şeklindeki yaklaşımdır.3 Hastada bisfosfonat kullanımı ile ilgili sorunlar varsa, denosumab seçilebilir. </a:t>
            </a:r>
          </a:p>
          <a:p>
            <a:pPr eaLnBrk="1" hangingPunct="1">
              <a:spcBef>
                <a:spcPct val="0"/>
              </a:spcBef>
            </a:pPr>
            <a:endParaRPr lang="tr-TR" altLang="ru-RU"/>
          </a:p>
        </p:txBody>
      </p:sp>
      <p:sp>
        <p:nvSpPr>
          <p:cNvPr id="79876" name="3 Slayt Numarası Yer Tutucusu">
            <a:extLst>
              <a:ext uri="{FF2B5EF4-FFF2-40B4-BE49-F238E27FC236}">
                <a16:creationId xmlns:a16="http://schemas.microsoft.com/office/drawing/2014/main" id="{5FF84444-7D3F-4164-9070-9F97729AC40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4B77410-5FC7-453C-A64A-0FE236A81F85}" type="slidenum">
              <a:rPr lang="tr-TR" altLang="ru-RU"/>
              <a:pPr eaLnBrk="1" hangingPunct="1"/>
              <a:t>44</a:t>
            </a:fld>
            <a:endParaRPr lang="tr-TR" alt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ayt Görüntüsü Yer Tutucusu 1">
            <a:extLst>
              <a:ext uri="{FF2B5EF4-FFF2-40B4-BE49-F238E27FC236}">
                <a16:creationId xmlns:a16="http://schemas.microsoft.com/office/drawing/2014/main" id="{0CA852FF-6280-4BE2-87AE-E13342864B6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 Yer Tutucusu 2">
            <a:extLst>
              <a:ext uri="{FF2B5EF4-FFF2-40B4-BE49-F238E27FC236}">
                <a16:creationId xmlns:a16="http://schemas.microsoft.com/office/drawing/2014/main" id="{FAA0702A-B809-4582-932C-ADD6F2B6A27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tr-TR" altLang="ru-RU"/>
              <a:t>Endojen ya da ekzojen olarak hiperkortizolemi, osteoporoz ve kırıklara neden olabilir</a:t>
            </a:r>
          </a:p>
          <a:p>
            <a:r>
              <a:rPr lang="tr-TR" altLang="ru-RU"/>
              <a:t>Kemik üzerindeki etkileri; kullanım dozu ve süresine bağlıdır</a:t>
            </a:r>
          </a:p>
        </p:txBody>
      </p:sp>
      <p:sp>
        <p:nvSpPr>
          <p:cNvPr id="80900" name="Slayt Numarası Yer Tutucusu 3">
            <a:extLst>
              <a:ext uri="{FF2B5EF4-FFF2-40B4-BE49-F238E27FC236}">
                <a16:creationId xmlns:a16="http://schemas.microsoft.com/office/drawing/2014/main" id="{EB7BE6FD-23E4-446F-A25A-2170E7A9132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6F78B7B-7780-459C-8FD3-36C53263C0DF}" type="slidenum">
              <a:rPr lang="tr-TR" altLang="ru-RU"/>
              <a:pPr eaLnBrk="1" hangingPunct="1"/>
              <a:t>51</a:t>
            </a:fld>
            <a:endParaRPr lang="tr-TR" alt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ayt Görüntüsü Yer Tutucusu 1">
            <a:extLst>
              <a:ext uri="{FF2B5EF4-FFF2-40B4-BE49-F238E27FC236}">
                <a16:creationId xmlns:a16="http://schemas.microsoft.com/office/drawing/2014/main" id="{D27DED83-7350-4D40-B6E2-6EAA41916BA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 Yer Tutucusu 2">
            <a:extLst>
              <a:ext uri="{FF2B5EF4-FFF2-40B4-BE49-F238E27FC236}">
                <a16:creationId xmlns:a16="http://schemas.microsoft.com/office/drawing/2014/main" id="{0C6ECFA5-8F34-4DF4-9450-00156E131FB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ru-RU" b="1"/>
              <a:t>Normal skeletal development and regulation of bone formation and resorption</a:t>
            </a:r>
            <a:r>
              <a:rPr lang="tr-TR" altLang="ru-RU" b="1"/>
              <a:t> </a:t>
            </a:r>
            <a:r>
              <a:rPr lang="tr-TR" altLang="ru-RU">
                <a:hlinkClick r:id="rId3"/>
              </a:rPr>
              <a:t>https://www.uptodate.com/contents/normal-skeletal-development-and-regulation-of-bone-formation-and-resorption</a:t>
            </a:r>
            <a:endParaRPr lang="tr-TR" altLang="ru-RU"/>
          </a:p>
        </p:txBody>
      </p:sp>
      <p:sp>
        <p:nvSpPr>
          <p:cNvPr id="69636" name="Slayt Numarası Yer Tutucusu 3">
            <a:extLst>
              <a:ext uri="{FF2B5EF4-FFF2-40B4-BE49-F238E27FC236}">
                <a16:creationId xmlns:a16="http://schemas.microsoft.com/office/drawing/2014/main" id="{F0EF9DA5-4828-425C-833D-A873BFA5959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4E20C5E-1937-4FB3-8F85-8E075D18D4CA}" type="slidenum">
              <a:rPr lang="tr-TR" altLang="ru-RU"/>
              <a:pPr eaLnBrk="1" hangingPunct="1"/>
              <a:t>6</a:t>
            </a:fld>
            <a:endParaRPr lang="tr-TR" alt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1 Slayt Görüntüsü Yer Tutucusu">
            <a:extLst>
              <a:ext uri="{FF2B5EF4-FFF2-40B4-BE49-F238E27FC236}">
                <a16:creationId xmlns:a16="http://schemas.microsoft.com/office/drawing/2014/main" id="{A148699D-9D32-4F60-B92E-9D6081A9443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2 Not Yer Tutucusu">
            <a:extLst>
              <a:ext uri="{FF2B5EF4-FFF2-40B4-BE49-F238E27FC236}">
                <a16:creationId xmlns:a16="http://schemas.microsoft.com/office/drawing/2014/main" id="{0BB973EF-6D16-4277-BF37-EFE391F468A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tr-TR" altLang="ru-RU"/>
              <a:t>Temd-osteoporoz 2019</a:t>
            </a:r>
          </a:p>
        </p:txBody>
      </p:sp>
      <p:sp>
        <p:nvSpPr>
          <p:cNvPr id="70660" name="3 Slayt Numarası Yer Tutucusu">
            <a:extLst>
              <a:ext uri="{FF2B5EF4-FFF2-40B4-BE49-F238E27FC236}">
                <a16:creationId xmlns:a16="http://schemas.microsoft.com/office/drawing/2014/main" id="{7C4BAE3F-1E72-450C-955B-2205EFB0ECA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266A6DA-8243-4A89-A4B0-9ACEB383CD6C}" type="slidenum">
              <a:rPr lang="tr-TR" altLang="ru-RU"/>
              <a:pPr eaLnBrk="1" hangingPunct="1"/>
              <a:t>7</a:t>
            </a:fld>
            <a:endParaRPr lang="tr-TR" alt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ayt Görüntüsü Yer Tutucusu 1">
            <a:extLst>
              <a:ext uri="{FF2B5EF4-FFF2-40B4-BE49-F238E27FC236}">
                <a16:creationId xmlns:a16="http://schemas.microsoft.com/office/drawing/2014/main" id="{181A0FCB-0E3F-4CD2-BD09-46B52A58BFB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 Yer Tutucusu 2">
            <a:extLst>
              <a:ext uri="{FF2B5EF4-FFF2-40B4-BE49-F238E27FC236}">
                <a16:creationId xmlns:a16="http://schemas.microsoft.com/office/drawing/2014/main" id="{9ED41358-BDC2-48DC-AED0-CEA0A49AFA2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tr-TR" altLang="ru-RU"/>
              <a:t>Osteoporoz, kemik metabolizmasını etkileyen faktörler göz önüne alınarak primer ve sekonder osteoporoz olarak sınıflandırılmıştır.</a:t>
            </a:r>
          </a:p>
          <a:p>
            <a:endParaRPr lang="tr-TR" altLang="ru-RU"/>
          </a:p>
        </p:txBody>
      </p:sp>
      <p:sp>
        <p:nvSpPr>
          <p:cNvPr id="71684" name="Slayt Numarası Yer Tutucusu 3">
            <a:extLst>
              <a:ext uri="{FF2B5EF4-FFF2-40B4-BE49-F238E27FC236}">
                <a16:creationId xmlns:a16="http://schemas.microsoft.com/office/drawing/2014/main" id="{EE7F42AF-5120-44F9-B3F5-4D0A949B127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A8F0E64-8B09-4BE8-B9D6-DF1659A359C1}" type="slidenum">
              <a:rPr lang="tr-TR" altLang="ru-RU"/>
              <a:pPr eaLnBrk="1" hangingPunct="1"/>
              <a:t>9</a:t>
            </a:fld>
            <a:endParaRPr lang="tr-TR" alt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1 Slayt Görüntüsü Yer Tutucusu">
            <a:extLst>
              <a:ext uri="{FF2B5EF4-FFF2-40B4-BE49-F238E27FC236}">
                <a16:creationId xmlns:a16="http://schemas.microsoft.com/office/drawing/2014/main" id="{22874C6A-4A0C-4469-85CC-145AF94C9B0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2 Not Yer Tutucusu">
            <a:extLst>
              <a:ext uri="{FF2B5EF4-FFF2-40B4-BE49-F238E27FC236}">
                <a16:creationId xmlns:a16="http://schemas.microsoft.com/office/drawing/2014/main" id="{AD94057E-C0CF-4A85-ADEA-EF82F61C4F2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tr-TR" altLang="ru-RU" dirty="0"/>
              <a:t>TEMD 2019 OSTEOPOROZ -</a:t>
            </a:r>
            <a:r>
              <a:rPr lang="tr-TR" sz="1200" b="0" i="0" kern="1200" dirty="0">
                <a:solidFill>
                  <a:schemeClr val="tx1"/>
                </a:solidFill>
                <a:effectLst/>
                <a:latin typeface="+mn-lt"/>
                <a:ea typeface="+mn-ea"/>
                <a:cs typeface="+mn-cs"/>
              </a:rPr>
              <a:t>Türkiye Osteoporoz Derneği </a:t>
            </a:r>
            <a:endParaRPr lang="tr-TR" altLang="ru-RU" dirty="0"/>
          </a:p>
        </p:txBody>
      </p:sp>
      <p:sp>
        <p:nvSpPr>
          <p:cNvPr id="72708" name="3 Slayt Numarası Yer Tutucusu">
            <a:extLst>
              <a:ext uri="{FF2B5EF4-FFF2-40B4-BE49-F238E27FC236}">
                <a16:creationId xmlns:a16="http://schemas.microsoft.com/office/drawing/2014/main" id="{383A9D9B-9DBC-4F18-A9B6-1044EA09051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7EC7B49-2690-4B5C-854F-F79A39B6DEA3}" type="slidenum">
              <a:rPr lang="tr-TR" altLang="ru-RU"/>
              <a:pPr eaLnBrk="1" hangingPunct="1"/>
              <a:t>14</a:t>
            </a:fld>
            <a:endParaRPr lang="tr-TR" alt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ayt Görüntüsü Yer Tutucusu 1">
            <a:extLst>
              <a:ext uri="{FF2B5EF4-FFF2-40B4-BE49-F238E27FC236}">
                <a16:creationId xmlns:a16="http://schemas.microsoft.com/office/drawing/2014/main" id="{7F8AE3D2-B05F-401E-9BD4-1F13433B7E6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 Yer Tutucusu 2">
            <a:extLst>
              <a:ext uri="{FF2B5EF4-FFF2-40B4-BE49-F238E27FC236}">
                <a16:creationId xmlns:a16="http://schemas.microsoft.com/office/drawing/2014/main" id="{59CEE625-D051-4AFC-969D-E2DED788ABC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ru-RU"/>
              <a:t> </a:t>
            </a:r>
            <a:r>
              <a:rPr lang="en-US" altLang="ru-RU">
                <a:hlinkClick r:id="rId3"/>
              </a:rPr>
              <a:t>Curtis, Litwic, Cooper ve Dennison, 2015</a:t>
            </a:r>
            <a:r>
              <a:rPr lang="en-US" altLang="ru-RU"/>
              <a:t> </a:t>
            </a:r>
            <a:endParaRPr lang="tr-TR" altLang="ru-RU"/>
          </a:p>
          <a:p>
            <a:endParaRPr lang="tr-TR" altLang="ru-RU"/>
          </a:p>
        </p:txBody>
      </p:sp>
      <p:sp>
        <p:nvSpPr>
          <p:cNvPr id="73732" name="Slayt Numarası Yer Tutucusu 3">
            <a:extLst>
              <a:ext uri="{FF2B5EF4-FFF2-40B4-BE49-F238E27FC236}">
                <a16:creationId xmlns:a16="http://schemas.microsoft.com/office/drawing/2014/main" id="{FCE1B0CC-B276-42FB-ABE9-EBBE8BD1D7E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D264FD5-6D19-4594-B857-EDF3F0821071}" type="slidenum">
              <a:rPr lang="tr-TR" altLang="ru-RU"/>
              <a:pPr eaLnBrk="1" hangingPunct="1"/>
              <a:t>16</a:t>
            </a:fld>
            <a:endParaRPr lang="tr-TR" alt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ayt Görüntüsü Yer Tutucusu 1">
            <a:extLst>
              <a:ext uri="{FF2B5EF4-FFF2-40B4-BE49-F238E27FC236}">
                <a16:creationId xmlns:a16="http://schemas.microsoft.com/office/drawing/2014/main" id="{E68318BF-D2CF-4552-BCC7-0889033A17F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 Yer Tutucusu 2">
            <a:extLst>
              <a:ext uri="{FF2B5EF4-FFF2-40B4-BE49-F238E27FC236}">
                <a16:creationId xmlns:a16="http://schemas.microsoft.com/office/drawing/2014/main" id="{CF26A246-67F1-4EC3-85D5-DED9875DE6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tr-TR" altLang="ru-RU" dirty="0">
                <a:hlinkClick r:id="rId3"/>
              </a:rPr>
              <a:t>https://www.uptodate.com/contents/clinical-manifestations-diagnosis-and-evaluation-of-osteoporosis-in-postmenopausal-women?search=osteoporosis&amp;source=search_result&amp;selectedTitle=2~150&amp;usage_type=default&amp;display_rank=2</a:t>
            </a:r>
            <a:endParaRPr lang="tr-TR" altLang="ru-RU" dirty="0"/>
          </a:p>
          <a:p>
            <a:r>
              <a:rPr lang="tr-TR" altLang="ru-RU" dirty="0"/>
              <a:t>Dünya sağlık örgütüne göre ayakta durma pozisyonundan veya daha düşük mesafeden düşmeye denk olan güç kastedilmektedir</a:t>
            </a:r>
          </a:p>
          <a:p>
            <a:endParaRPr lang="tr-TR" altLang="ru-RU" dirty="0"/>
          </a:p>
        </p:txBody>
      </p:sp>
      <p:sp>
        <p:nvSpPr>
          <p:cNvPr id="74756" name="Slayt Numarası Yer Tutucusu 3">
            <a:extLst>
              <a:ext uri="{FF2B5EF4-FFF2-40B4-BE49-F238E27FC236}">
                <a16:creationId xmlns:a16="http://schemas.microsoft.com/office/drawing/2014/main" id="{144B8310-F9B0-4D5B-918C-38F14F32F40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DD9B660-B201-43D3-AD35-EE406802FFA8}" type="slidenum">
              <a:rPr lang="tr-TR" altLang="ru-RU"/>
              <a:pPr eaLnBrk="1" hangingPunct="1"/>
              <a:t>18</a:t>
            </a:fld>
            <a:endParaRPr lang="tr-TR" alt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1 Slayt Görüntüsü Yer Tutucusu">
            <a:extLst>
              <a:ext uri="{FF2B5EF4-FFF2-40B4-BE49-F238E27FC236}">
                <a16:creationId xmlns:a16="http://schemas.microsoft.com/office/drawing/2014/main" id="{BC392E80-A6D1-4160-8DC4-815A03B01D1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2 Not Yer Tutucusu">
            <a:extLst>
              <a:ext uri="{FF2B5EF4-FFF2-40B4-BE49-F238E27FC236}">
                <a16:creationId xmlns:a16="http://schemas.microsoft.com/office/drawing/2014/main" id="{97880ED7-4FA8-4FC4-930D-33347E8B5CC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2" eaLnBrk="1" hangingPunct="1">
              <a:spcBef>
                <a:spcPct val="0"/>
              </a:spcBef>
            </a:pPr>
            <a:r>
              <a:rPr lang="tr-TR" altLang="ru-RU"/>
              <a:t>Çift (Dual) Enerji X-Işın Absorbsiyometri (DEXA)</a:t>
            </a:r>
          </a:p>
          <a:p>
            <a:pPr eaLnBrk="1" hangingPunct="1">
              <a:spcBef>
                <a:spcPct val="0"/>
              </a:spcBef>
            </a:pPr>
            <a:endParaRPr lang="tr-TR" altLang="ru-RU"/>
          </a:p>
        </p:txBody>
      </p:sp>
      <p:sp>
        <p:nvSpPr>
          <p:cNvPr id="75780" name="3 Slayt Numarası Yer Tutucusu">
            <a:extLst>
              <a:ext uri="{FF2B5EF4-FFF2-40B4-BE49-F238E27FC236}">
                <a16:creationId xmlns:a16="http://schemas.microsoft.com/office/drawing/2014/main" id="{3075BC6E-6648-414E-A5E3-C8D7A84BF33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97309C4-DC53-4346-9238-9814C67E617F}" type="slidenum">
              <a:rPr lang="tr-TR" altLang="ru-RU"/>
              <a:pPr eaLnBrk="1" hangingPunct="1"/>
              <a:t>21</a:t>
            </a:fld>
            <a:endParaRPr lang="tr-TR" alt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ayt Görüntüsü Yer Tutucusu 1">
            <a:extLst>
              <a:ext uri="{FF2B5EF4-FFF2-40B4-BE49-F238E27FC236}">
                <a16:creationId xmlns:a16="http://schemas.microsoft.com/office/drawing/2014/main" id="{0EBDE626-86B5-414A-84DA-47BC697524A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 Yer Tutucusu 2">
            <a:extLst>
              <a:ext uri="{FF2B5EF4-FFF2-40B4-BE49-F238E27FC236}">
                <a16:creationId xmlns:a16="http://schemas.microsoft.com/office/drawing/2014/main" id="{E9DA2F04-9E79-49C0-9584-B79F685E6B1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tr-TR" altLang="ru-RU"/>
              <a:t>Dsö ‘ nün kemik mineral yoğunluğuna göre osteoporoz tanımı </a:t>
            </a:r>
          </a:p>
        </p:txBody>
      </p:sp>
      <p:sp>
        <p:nvSpPr>
          <p:cNvPr id="76804" name="Slayt Numarası Yer Tutucusu 3">
            <a:extLst>
              <a:ext uri="{FF2B5EF4-FFF2-40B4-BE49-F238E27FC236}">
                <a16:creationId xmlns:a16="http://schemas.microsoft.com/office/drawing/2014/main" id="{229F156D-7744-4C36-9D91-256DBC5865E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6E92458-B108-4B9F-9EA4-3357B56B86A0}" type="slidenum">
              <a:rPr lang="tr-TR" altLang="ru-RU"/>
              <a:pPr eaLnBrk="1" hangingPunct="1"/>
              <a:t>23</a:t>
            </a:fld>
            <a:endParaRPr lang="tr-TR" altLang="ru-RU"/>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1">
        <a:schemeClr val="bg2"/>
      </p:bgRef>
    </p:bg>
    <p:spTree>
      <p:nvGrpSpPr>
        <p:cNvPr id="1" name=""/>
        <p:cNvGrpSpPr/>
        <p:nvPr/>
      </p:nvGrpSpPr>
      <p:grpSpPr>
        <a:xfrm>
          <a:off x="0" y="0"/>
          <a:ext cx="0" cy="0"/>
          <a:chOff x="0" y="0"/>
          <a:chExt cx="0" cy="0"/>
        </a:xfrm>
      </p:grpSpPr>
      <p:sp>
        <p:nvSpPr>
          <p:cNvPr id="4" name="9 Dikdörtgen">
            <a:extLst>
              <a:ext uri="{FF2B5EF4-FFF2-40B4-BE49-F238E27FC236}">
                <a16:creationId xmlns:a16="http://schemas.microsoft.com/office/drawing/2014/main" id="{5C72B089-EDF5-4C41-9699-AAA3033EE997}"/>
              </a:ext>
            </a:extLst>
          </p:cNvPr>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10 Dikdörtgen">
            <a:extLst>
              <a:ext uri="{FF2B5EF4-FFF2-40B4-BE49-F238E27FC236}">
                <a16:creationId xmlns:a16="http://schemas.microsoft.com/office/drawing/2014/main" id="{57CE9725-6901-44BC-8A9C-F9EB89160362}"/>
              </a:ext>
            </a:extLst>
          </p:cNvPr>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11 Dikdörtgen">
            <a:extLst>
              <a:ext uri="{FF2B5EF4-FFF2-40B4-BE49-F238E27FC236}">
                <a16:creationId xmlns:a16="http://schemas.microsoft.com/office/drawing/2014/main" id="{AF113BD5-7C53-4CC5-ACD5-AA4A7E2840BB}"/>
              </a:ext>
            </a:extLst>
          </p:cNvPr>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7 Başlık"/>
          <p:cNvSpPr>
            <a:spLocks noGrp="1"/>
          </p:cNvSpPr>
          <p:nvPr>
            <p:ph type="ctrTitle"/>
          </p:nvPr>
        </p:nvSpPr>
        <p:spPr>
          <a:xfrm>
            <a:off x="2362200" y="4038600"/>
            <a:ext cx="6477000" cy="1828800"/>
          </a:xfrm>
        </p:spPr>
        <p:txBody>
          <a:bodyPr anchor="b"/>
          <a:lstStyle>
            <a:lvl1pPr>
              <a:defRPr cap="all" baseline="0"/>
            </a:lvl1pPr>
          </a:lstStyle>
          <a:p>
            <a:r>
              <a:rPr lang="tr-TR"/>
              <a:t>Asıl başlık stili için tıklatın</a:t>
            </a:r>
            <a:endParaRPr lang="en-US"/>
          </a:p>
        </p:txBody>
      </p:sp>
      <p:sp>
        <p:nvSpPr>
          <p:cNvPr id="9" name="8 Alt Başlık"/>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tr-TR"/>
              <a:t>Asıl alt başlık stilini düzenlemek için tıklatın</a:t>
            </a:r>
            <a:endParaRPr lang="en-US"/>
          </a:p>
        </p:txBody>
      </p:sp>
      <p:sp>
        <p:nvSpPr>
          <p:cNvPr id="7" name="27 Veri Yer Tutucusu">
            <a:extLst>
              <a:ext uri="{FF2B5EF4-FFF2-40B4-BE49-F238E27FC236}">
                <a16:creationId xmlns:a16="http://schemas.microsoft.com/office/drawing/2014/main" id="{D50199F0-747D-4766-8D7B-67112B0D2D11}"/>
              </a:ext>
            </a:extLst>
          </p:cNvPr>
          <p:cNvSpPr>
            <a:spLocks noGrp="1"/>
          </p:cNvSpPr>
          <p:nvPr>
            <p:ph type="dt" sz="half" idx="10"/>
          </p:nvPr>
        </p:nvSpPr>
        <p:spPr>
          <a:xfrm>
            <a:off x="76200" y="6069013"/>
            <a:ext cx="2057400" cy="685800"/>
          </a:xfrm>
        </p:spPr>
        <p:txBody>
          <a:bodyPr>
            <a:noAutofit/>
          </a:bodyPr>
          <a:lstStyle>
            <a:lvl1pPr algn="ctr">
              <a:defRPr sz="2000">
                <a:solidFill>
                  <a:srgbClr val="FFFFFF"/>
                </a:solidFill>
              </a:defRPr>
            </a:lvl1pPr>
          </a:lstStyle>
          <a:p>
            <a:pPr>
              <a:defRPr/>
            </a:pPr>
            <a:endParaRPr lang="tr-TR"/>
          </a:p>
        </p:txBody>
      </p:sp>
      <p:sp>
        <p:nvSpPr>
          <p:cNvPr id="10" name="16 Altbilgi Yer Tutucusu">
            <a:extLst>
              <a:ext uri="{FF2B5EF4-FFF2-40B4-BE49-F238E27FC236}">
                <a16:creationId xmlns:a16="http://schemas.microsoft.com/office/drawing/2014/main" id="{3C893B14-5919-41A9-90DF-11EB5069075A}"/>
              </a:ext>
            </a:extLst>
          </p:cNvPr>
          <p:cNvSpPr>
            <a:spLocks noGrp="1"/>
          </p:cNvSpPr>
          <p:nvPr>
            <p:ph type="ftr" sz="quarter" idx="11"/>
          </p:nvPr>
        </p:nvSpPr>
        <p:spPr>
          <a:xfrm>
            <a:off x="2085975" y="236538"/>
            <a:ext cx="5867400" cy="365125"/>
          </a:xfrm>
        </p:spPr>
        <p:txBody>
          <a:bodyPr/>
          <a:lstStyle>
            <a:lvl1pPr algn="r">
              <a:defRPr>
                <a:solidFill>
                  <a:schemeClr val="tx2"/>
                </a:solidFill>
              </a:defRPr>
            </a:lvl1pPr>
          </a:lstStyle>
          <a:p>
            <a:pPr>
              <a:defRPr/>
            </a:pPr>
            <a:endParaRPr lang="tr-TR"/>
          </a:p>
        </p:txBody>
      </p:sp>
      <p:sp>
        <p:nvSpPr>
          <p:cNvPr id="11" name="28 Slayt Numarası Yer Tutucusu">
            <a:extLst>
              <a:ext uri="{FF2B5EF4-FFF2-40B4-BE49-F238E27FC236}">
                <a16:creationId xmlns:a16="http://schemas.microsoft.com/office/drawing/2014/main" id="{43C4AAC0-4C95-4BA0-BC25-EF19D0712AC1}"/>
              </a:ext>
            </a:extLst>
          </p:cNvPr>
          <p:cNvSpPr>
            <a:spLocks noGrp="1"/>
          </p:cNvSpPr>
          <p:nvPr>
            <p:ph type="sldNum" sz="quarter" idx="12"/>
          </p:nvPr>
        </p:nvSpPr>
        <p:spPr>
          <a:xfrm>
            <a:off x="8001000" y="228600"/>
            <a:ext cx="838200" cy="381000"/>
          </a:xfrm>
        </p:spPr>
        <p:txBody>
          <a:bodyPr/>
          <a:lstStyle>
            <a:lvl1pPr>
              <a:defRPr>
                <a:solidFill>
                  <a:schemeClr val="tx2"/>
                </a:solidFill>
              </a:defRPr>
            </a:lvl1pPr>
          </a:lstStyle>
          <a:p>
            <a:fld id="{39BB524C-FD5E-4602-B8F1-E7684714B662}" type="slidenum">
              <a:rPr lang="tr-TR" altLang="ru-RU"/>
              <a:pPr/>
              <a:t>‹#›</a:t>
            </a:fld>
            <a:endParaRPr lang="tr-TR" altLang="ru-RU"/>
          </a:p>
        </p:txBody>
      </p:sp>
    </p:spTree>
    <p:extLst>
      <p:ext uri="{BB962C8B-B14F-4D97-AF65-F5344CB8AC3E}">
        <p14:creationId xmlns:p14="http://schemas.microsoft.com/office/powerpoint/2010/main" val="3991854943"/>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endParaRPr lang="en-US"/>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13 Veri Yer Tutucusu">
            <a:extLst>
              <a:ext uri="{FF2B5EF4-FFF2-40B4-BE49-F238E27FC236}">
                <a16:creationId xmlns:a16="http://schemas.microsoft.com/office/drawing/2014/main" id="{2EBBC6E9-9285-4DD6-BA80-1DECCABD25D8}"/>
              </a:ext>
            </a:extLst>
          </p:cNvPr>
          <p:cNvSpPr>
            <a:spLocks noGrp="1"/>
          </p:cNvSpPr>
          <p:nvPr>
            <p:ph type="dt" sz="half" idx="10"/>
          </p:nvPr>
        </p:nvSpPr>
        <p:spPr/>
        <p:txBody>
          <a:bodyPr/>
          <a:lstStyle>
            <a:lvl1pPr>
              <a:defRPr/>
            </a:lvl1pPr>
          </a:lstStyle>
          <a:p>
            <a:pPr>
              <a:defRPr/>
            </a:pPr>
            <a:endParaRPr lang="tr-TR"/>
          </a:p>
        </p:txBody>
      </p:sp>
      <p:sp>
        <p:nvSpPr>
          <p:cNvPr id="5" name="2 Altbilgi Yer Tutucusu">
            <a:extLst>
              <a:ext uri="{FF2B5EF4-FFF2-40B4-BE49-F238E27FC236}">
                <a16:creationId xmlns:a16="http://schemas.microsoft.com/office/drawing/2014/main" id="{6B109BC0-FBBE-4B02-AE2C-C03190995234}"/>
              </a:ext>
            </a:extLst>
          </p:cNvPr>
          <p:cNvSpPr>
            <a:spLocks noGrp="1"/>
          </p:cNvSpPr>
          <p:nvPr>
            <p:ph type="ftr" sz="quarter" idx="11"/>
          </p:nvPr>
        </p:nvSpPr>
        <p:spPr/>
        <p:txBody>
          <a:bodyPr/>
          <a:lstStyle>
            <a:lvl1pPr>
              <a:defRPr/>
            </a:lvl1pPr>
          </a:lstStyle>
          <a:p>
            <a:pPr>
              <a:defRPr/>
            </a:pPr>
            <a:endParaRPr lang="tr-TR"/>
          </a:p>
        </p:txBody>
      </p:sp>
      <p:sp>
        <p:nvSpPr>
          <p:cNvPr id="6" name="22 Slayt Numarası Yer Tutucusu">
            <a:extLst>
              <a:ext uri="{FF2B5EF4-FFF2-40B4-BE49-F238E27FC236}">
                <a16:creationId xmlns:a16="http://schemas.microsoft.com/office/drawing/2014/main" id="{4245D81C-4DCC-43AE-8F20-646F9DB8F5C2}"/>
              </a:ext>
            </a:extLst>
          </p:cNvPr>
          <p:cNvSpPr>
            <a:spLocks noGrp="1"/>
          </p:cNvSpPr>
          <p:nvPr>
            <p:ph type="sldNum" sz="quarter" idx="12"/>
          </p:nvPr>
        </p:nvSpPr>
        <p:spPr/>
        <p:txBody>
          <a:bodyPr/>
          <a:lstStyle>
            <a:lvl1pPr>
              <a:defRPr/>
            </a:lvl1pPr>
          </a:lstStyle>
          <a:p>
            <a:fld id="{9203301E-8380-4A73-A73D-A6DA692013AB}" type="slidenum">
              <a:rPr lang="tr-TR" altLang="ru-RU"/>
              <a:pPr/>
              <a:t>‹#›</a:t>
            </a:fld>
            <a:endParaRPr lang="tr-TR" altLang="ru-RU"/>
          </a:p>
        </p:txBody>
      </p:sp>
    </p:spTree>
    <p:extLst>
      <p:ext uri="{BB962C8B-B14F-4D97-AF65-F5344CB8AC3E}">
        <p14:creationId xmlns:p14="http://schemas.microsoft.com/office/powerpoint/2010/main" val="4026684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4" name="9 Dikdörtgen">
            <a:extLst>
              <a:ext uri="{FF2B5EF4-FFF2-40B4-BE49-F238E27FC236}">
                <a16:creationId xmlns:a16="http://schemas.microsoft.com/office/drawing/2014/main" id="{9F86ECD4-6A02-43D9-BEE4-0DF1B1C8A716}"/>
              </a:ext>
            </a:extLst>
          </p:cNvPr>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10 Dikdörtgen">
            <a:extLst>
              <a:ext uri="{FF2B5EF4-FFF2-40B4-BE49-F238E27FC236}">
                <a16:creationId xmlns:a16="http://schemas.microsoft.com/office/drawing/2014/main" id="{2DF7F873-726C-4F1D-AE6A-DFAC80AAD212}"/>
              </a:ext>
            </a:extLst>
          </p:cNvPr>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11 Dikdörtgen">
            <a:extLst>
              <a:ext uri="{FF2B5EF4-FFF2-40B4-BE49-F238E27FC236}">
                <a16:creationId xmlns:a16="http://schemas.microsoft.com/office/drawing/2014/main" id="{F058565C-75EA-4624-8346-3AAC6F6F941E}"/>
              </a:ext>
            </a:extLst>
          </p:cNvPr>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1 Dikey Başlık"/>
          <p:cNvSpPr>
            <a:spLocks noGrp="1"/>
          </p:cNvSpPr>
          <p:nvPr>
            <p:ph type="title" orient="vert"/>
          </p:nvPr>
        </p:nvSpPr>
        <p:spPr>
          <a:xfrm>
            <a:off x="6553200" y="609600"/>
            <a:ext cx="2057400" cy="5516563"/>
          </a:xfrm>
        </p:spPr>
        <p:txBody>
          <a:bodyPr vert="eaVert"/>
          <a:lstStyle/>
          <a:p>
            <a:r>
              <a:rPr lang="tr-TR"/>
              <a:t>Asıl başlık stili için tıklatın</a:t>
            </a:r>
            <a:endParaRPr lang="en-US"/>
          </a:p>
        </p:txBody>
      </p:sp>
      <p:sp>
        <p:nvSpPr>
          <p:cNvPr id="3" name="2 Dikey Metin Yer Tutucusu"/>
          <p:cNvSpPr>
            <a:spLocks noGrp="1"/>
          </p:cNvSpPr>
          <p:nvPr>
            <p:ph type="body" orient="vert" idx="1"/>
          </p:nvPr>
        </p:nvSpPr>
        <p:spPr>
          <a:xfrm>
            <a:off x="457200" y="609600"/>
            <a:ext cx="5562600" cy="5516564"/>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3 Veri Yer Tutucusu">
            <a:extLst>
              <a:ext uri="{FF2B5EF4-FFF2-40B4-BE49-F238E27FC236}">
                <a16:creationId xmlns:a16="http://schemas.microsoft.com/office/drawing/2014/main" id="{876F871D-0378-4F29-88D1-D22DC56D7147}"/>
              </a:ext>
            </a:extLst>
          </p:cNvPr>
          <p:cNvSpPr>
            <a:spLocks noGrp="1"/>
          </p:cNvSpPr>
          <p:nvPr>
            <p:ph type="dt" sz="half" idx="10"/>
          </p:nvPr>
        </p:nvSpPr>
        <p:spPr>
          <a:xfrm>
            <a:off x="6553200" y="6248400"/>
            <a:ext cx="2209800" cy="365125"/>
          </a:xfrm>
        </p:spPr>
        <p:txBody>
          <a:bodyPr/>
          <a:lstStyle>
            <a:lvl1pPr>
              <a:defRPr/>
            </a:lvl1pPr>
          </a:lstStyle>
          <a:p>
            <a:pPr>
              <a:defRPr/>
            </a:pPr>
            <a:endParaRPr lang="tr-TR"/>
          </a:p>
        </p:txBody>
      </p:sp>
      <p:sp>
        <p:nvSpPr>
          <p:cNvPr id="8" name="4 Altbilgi Yer Tutucusu">
            <a:extLst>
              <a:ext uri="{FF2B5EF4-FFF2-40B4-BE49-F238E27FC236}">
                <a16:creationId xmlns:a16="http://schemas.microsoft.com/office/drawing/2014/main" id="{B551F268-2E8C-440C-97EF-66F78DE95B3B}"/>
              </a:ext>
            </a:extLst>
          </p:cNvPr>
          <p:cNvSpPr>
            <a:spLocks noGrp="1"/>
          </p:cNvSpPr>
          <p:nvPr>
            <p:ph type="ftr" sz="quarter" idx="11"/>
          </p:nvPr>
        </p:nvSpPr>
        <p:spPr>
          <a:xfrm>
            <a:off x="457200" y="6248400"/>
            <a:ext cx="5573713" cy="365125"/>
          </a:xfrm>
        </p:spPr>
        <p:txBody>
          <a:bodyPr/>
          <a:lstStyle>
            <a:lvl1pPr>
              <a:defRPr/>
            </a:lvl1pPr>
          </a:lstStyle>
          <a:p>
            <a:pPr>
              <a:defRPr/>
            </a:pPr>
            <a:endParaRPr lang="tr-TR"/>
          </a:p>
        </p:txBody>
      </p:sp>
      <p:sp>
        <p:nvSpPr>
          <p:cNvPr id="9" name="5 Slayt Numarası Yer Tutucusu">
            <a:extLst>
              <a:ext uri="{FF2B5EF4-FFF2-40B4-BE49-F238E27FC236}">
                <a16:creationId xmlns:a16="http://schemas.microsoft.com/office/drawing/2014/main" id="{EB3825C6-D0AE-41B7-824A-C521414C952E}"/>
              </a:ext>
            </a:extLst>
          </p:cNvPr>
          <p:cNvSpPr>
            <a:spLocks noGrp="1"/>
          </p:cNvSpPr>
          <p:nvPr>
            <p:ph type="sldNum" sz="quarter" idx="12"/>
          </p:nvPr>
        </p:nvSpPr>
        <p:spPr>
          <a:xfrm rot="5400000">
            <a:off x="5989638" y="144462"/>
            <a:ext cx="533400" cy="244475"/>
          </a:xfrm>
        </p:spPr>
        <p:txBody>
          <a:bodyPr/>
          <a:lstStyle>
            <a:lvl1pPr>
              <a:defRPr/>
            </a:lvl1pPr>
          </a:lstStyle>
          <a:p>
            <a:fld id="{4FC13E59-4E2E-4BDD-A8F2-D71D49CD8F62}" type="slidenum">
              <a:rPr lang="tr-TR" altLang="ru-RU"/>
              <a:pPr/>
              <a:t>‹#›</a:t>
            </a:fld>
            <a:endParaRPr lang="tr-TR" altLang="ru-RU"/>
          </a:p>
        </p:txBody>
      </p:sp>
    </p:spTree>
    <p:extLst>
      <p:ext uri="{BB962C8B-B14F-4D97-AF65-F5344CB8AC3E}">
        <p14:creationId xmlns:p14="http://schemas.microsoft.com/office/powerpoint/2010/main" val="2318039097"/>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12648" y="228600"/>
            <a:ext cx="8153400" cy="990600"/>
          </a:xfrm>
        </p:spPr>
        <p:txBody>
          <a:bodyPr/>
          <a:lstStyle/>
          <a:p>
            <a:r>
              <a:rPr lang="tr-TR"/>
              <a:t>Asıl başlık stili için tıklatın</a:t>
            </a:r>
            <a:endParaRPr lang="en-US"/>
          </a:p>
        </p:txBody>
      </p:sp>
      <p:sp>
        <p:nvSpPr>
          <p:cNvPr id="8" name="7 İçerik Yer Tutucusu"/>
          <p:cNvSpPr>
            <a:spLocks noGrp="1"/>
          </p:cNvSpPr>
          <p:nvPr>
            <p:ph sz="quarter" idx="1"/>
          </p:nvPr>
        </p:nvSpPr>
        <p:spPr>
          <a:xfrm>
            <a:off x="612648" y="1600200"/>
            <a:ext cx="8153400" cy="44958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13 Veri Yer Tutucusu">
            <a:extLst>
              <a:ext uri="{FF2B5EF4-FFF2-40B4-BE49-F238E27FC236}">
                <a16:creationId xmlns:a16="http://schemas.microsoft.com/office/drawing/2014/main" id="{9139A773-11DF-45A5-859F-28EE4A6785EF}"/>
              </a:ext>
            </a:extLst>
          </p:cNvPr>
          <p:cNvSpPr>
            <a:spLocks noGrp="1"/>
          </p:cNvSpPr>
          <p:nvPr>
            <p:ph type="dt" sz="half" idx="10"/>
          </p:nvPr>
        </p:nvSpPr>
        <p:spPr/>
        <p:txBody>
          <a:bodyPr/>
          <a:lstStyle>
            <a:lvl1pPr>
              <a:defRPr/>
            </a:lvl1pPr>
          </a:lstStyle>
          <a:p>
            <a:pPr>
              <a:defRPr/>
            </a:pPr>
            <a:endParaRPr lang="tr-TR"/>
          </a:p>
        </p:txBody>
      </p:sp>
      <p:sp>
        <p:nvSpPr>
          <p:cNvPr id="5" name="2 Altbilgi Yer Tutucusu">
            <a:extLst>
              <a:ext uri="{FF2B5EF4-FFF2-40B4-BE49-F238E27FC236}">
                <a16:creationId xmlns:a16="http://schemas.microsoft.com/office/drawing/2014/main" id="{6E2C359D-7C26-41A1-867C-2815A442516B}"/>
              </a:ext>
            </a:extLst>
          </p:cNvPr>
          <p:cNvSpPr>
            <a:spLocks noGrp="1"/>
          </p:cNvSpPr>
          <p:nvPr>
            <p:ph type="ftr" sz="quarter" idx="11"/>
          </p:nvPr>
        </p:nvSpPr>
        <p:spPr/>
        <p:txBody>
          <a:bodyPr/>
          <a:lstStyle>
            <a:lvl1pPr>
              <a:defRPr/>
            </a:lvl1pPr>
          </a:lstStyle>
          <a:p>
            <a:pPr>
              <a:defRPr/>
            </a:pPr>
            <a:endParaRPr lang="tr-TR"/>
          </a:p>
        </p:txBody>
      </p:sp>
      <p:sp>
        <p:nvSpPr>
          <p:cNvPr id="6" name="22 Slayt Numarası Yer Tutucusu">
            <a:extLst>
              <a:ext uri="{FF2B5EF4-FFF2-40B4-BE49-F238E27FC236}">
                <a16:creationId xmlns:a16="http://schemas.microsoft.com/office/drawing/2014/main" id="{9EEB6552-F543-40F2-A8E0-4B67DBB470C3}"/>
              </a:ext>
            </a:extLst>
          </p:cNvPr>
          <p:cNvSpPr>
            <a:spLocks noGrp="1"/>
          </p:cNvSpPr>
          <p:nvPr>
            <p:ph type="sldNum" sz="quarter" idx="12"/>
          </p:nvPr>
        </p:nvSpPr>
        <p:spPr/>
        <p:txBody>
          <a:bodyPr/>
          <a:lstStyle>
            <a:lvl1pPr>
              <a:defRPr/>
            </a:lvl1pPr>
          </a:lstStyle>
          <a:p>
            <a:fld id="{F6B225B0-557B-4463-A722-0A1E21BE8BC5}" type="slidenum">
              <a:rPr lang="tr-TR" altLang="ru-RU"/>
              <a:pPr/>
              <a:t>‹#›</a:t>
            </a:fld>
            <a:endParaRPr lang="tr-TR" altLang="ru-RU"/>
          </a:p>
        </p:txBody>
      </p:sp>
    </p:spTree>
    <p:extLst>
      <p:ext uri="{BB962C8B-B14F-4D97-AF65-F5344CB8AC3E}">
        <p14:creationId xmlns:p14="http://schemas.microsoft.com/office/powerpoint/2010/main" val="21269345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3">
        <a:schemeClr val="bg1"/>
      </p:bgRef>
    </p:bg>
    <p:spTree>
      <p:nvGrpSpPr>
        <p:cNvPr id="1" name=""/>
        <p:cNvGrpSpPr/>
        <p:nvPr/>
      </p:nvGrpSpPr>
      <p:grpSpPr>
        <a:xfrm>
          <a:off x="0" y="0"/>
          <a:ext cx="0" cy="0"/>
          <a:chOff x="0" y="0"/>
          <a:chExt cx="0" cy="0"/>
        </a:xfrm>
      </p:grpSpPr>
      <p:sp>
        <p:nvSpPr>
          <p:cNvPr id="4" name="9 Dikdörtgen">
            <a:extLst>
              <a:ext uri="{FF2B5EF4-FFF2-40B4-BE49-F238E27FC236}">
                <a16:creationId xmlns:a16="http://schemas.microsoft.com/office/drawing/2014/main" id="{D2F36524-15AF-476C-897C-B5A98AB7E148}"/>
              </a:ext>
            </a:extLst>
          </p:cNvPr>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10 Dikdörtgen">
            <a:extLst>
              <a:ext uri="{FF2B5EF4-FFF2-40B4-BE49-F238E27FC236}">
                <a16:creationId xmlns:a16="http://schemas.microsoft.com/office/drawing/2014/main" id="{5704C210-EC5E-4846-AE63-45044B7D2AAD}"/>
              </a:ext>
            </a:extLst>
          </p:cNvPr>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11 Dikdörtgen">
            <a:extLst>
              <a:ext uri="{FF2B5EF4-FFF2-40B4-BE49-F238E27FC236}">
                <a16:creationId xmlns:a16="http://schemas.microsoft.com/office/drawing/2014/main" id="{329B44A0-3249-4671-AE48-B4BF86CF7202}"/>
              </a:ext>
            </a:extLst>
          </p:cNvPr>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 name="2 Metin Yer Tutucusu"/>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tr-TR"/>
              <a:t>Asıl metin stillerini düzenlemek için tıklatın</a:t>
            </a:r>
          </a:p>
        </p:txBody>
      </p:sp>
      <p:sp>
        <p:nvSpPr>
          <p:cNvPr id="2" name="1 Başlık"/>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tr-TR"/>
              <a:t>Asıl başlık stili için tıklatın</a:t>
            </a:r>
            <a:endParaRPr lang="en-US"/>
          </a:p>
        </p:txBody>
      </p:sp>
      <p:sp>
        <p:nvSpPr>
          <p:cNvPr id="7" name="11 Veri Yer Tutucusu">
            <a:extLst>
              <a:ext uri="{FF2B5EF4-FFF2-40B4-BE49-F238E27FC236}">
                <a16:creationId xmlns:a16="http://schemas.microsoft.com/office/drawing/2014/main" id="{566C7AF0-563B-4CF7-A209-4888864E4A7F}"/>
              </a:ext>
            </a:extLst>
          </p:cNvPr>
          <p:cNvSpPr>
            <a:spLocks noGrp="1"/>
          </p:cNvSpPr>
          <p:nvPr>
            <p:ph type="dt" sz="half" idx="10"/>
          </p:nvPr>
        </p:nvSpPr>
        <p:spPr/>
        <p:txBody>
          <a:bodyPr/>
          <a:lstStyle>
            <a:lvl1pPr>
              <a:defRPr/>
            </a:lvl1pPr>
          </a:lstStyle>
          <a:p>
            <a:pPr>
              <a:defRPr/>
            </a:pPr>
            <a:endParaRPr lang="tr-TR"/>
          </a:p>
        </p:txBody>
      </p:sp>
      <p:sp>
        <p:nvSpPr>
          <p:cNvPr id="8" name="12 Slayt Numarası Yer Tutucusu">
            <a:extLst>
              <a:ext uri="{FF2B5EF4-FFF2-40B4-BE49-F238E27FC236}">
                <a16:creationId xmlns:a16="http://schemas.microsoft.com/office/drawing/2014/main" id="{CD6EEC0F-735D-4204-A9EE-AFCA941058E8}"/>
              </a:ext>
            </a:extLst>
          </p:cNvPr>
          <p:cNvSpPr>
            <a:spLocks noGrp="1"/>
          </p:cNvSpPr>
          <p:nvPr>
            <p:ph type="sldNum" sz="quarter" idx="11"/>
          </p:nvPr>
        </p:nvSpPr>
        <p:spPr>
          <a:xfrm>
            <a:off x="0" y="1752600"/>
            <a:ext cx="1295400" cy="701675"/>
          </a:xfrm>
        </p:spPr>
        <p:txBody>
          <a:bodyPr>
            <a:noAutofit/>
          </a:bodyPr>
          <a:lstStyle>
            <a:lvl1pPr>
              <a:defRPr sz="2400"/>
            </a:lvl1pPr>
          </a:lstStyle>
          <a:p>
            <a:fld id="{682D0DE6-54E5-4486-999C-E64702A87DC6}" type="slidenum">
              <a:rPr lang="tr-TR" altLang="ru-RU"/>
              <a:pPr/>
              <a:t>‹#›</a:t>
            </a:fld>
            <a:endParaRPr lang="tr-TR" altLang="ru-RU"/>
          </a:p>
        </p:txBody>
      </p:sp>
      <p:sp>
        <p:nvSpPr>
          <p:cNvPr id="9" name="13 Altbilgi Yer Tutucusu">
            <a:extLst>
              <a:ext uri="{FF2B5EF4-FFF2-40B4-BE49-F238E27FC236}">
                <a16:creationId xmlns:a16="http://schemas.microsoft.com/office/drawing/2014/main" id="{E8E5B2EE-DC5C-49A6-950C-40E3BEB1F1D5}"/>
              </a:ext>
            </a:extLst>
          </p:cNvPr>
          <p:cNvSpPr>
            <a:spLocks noGrp="1"/>
          </p:cNvSpPr>
          <p:nvPr>
            <p:ph type="ftr" sz="quarter" idx="12"/>
          </p:nvPr>
        </p:nvSpPr>
        <p:spPr/>
        <p:txBody>
          <a:bodyPr/>
          <a:lstStyle>
            <a:lvl1pPr>
              <a:defRPr/>
            </a:lvl1pPr>
          </a:lstStyle>
          <a:p>
            <a:pPr>
              <a:defRPr/>
            </a:pPr>
            <a:endParaRPr lang="tr-TR"/>
          </a:p>
        </p:txBody>
      </p:sp>
    </p:spTree>
    <p:extLst>
      <p:ext uri="{BB962C8B-B14F-4D97-AF65-F5344CB8AC3E}">
        <p14:creationId xmlns:p14="http://schemas.microsoft.com/office/powerpoint/2010/main" val="133947832"/>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endParaRPr lang="en-US"/>
          </a:p>
        </p:txBody>
      </p:sp>
      <p:sp>
        <p:nvSpPr>
          <p:cNvPr id="9" name="8 İçerik Yer Tutucusu"/>
          <p:cNvSpPr>
            <a:spLocks noGrp="1"/>
          </p:cNvSpPr>
          <p:nvPr>
            <p:ph sz="quarter" idx="1"/>
          </p:nvPr>
        </p:nvSpPr>
        <p:spPr>
          <a:xfrm>
            <a:off x="609600" y="1589567"/>
            <a:ext cx="3886200" cy="45720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11" name="10 İçerik Yer Tutucusu"/>
          <p:cNvSpPr>
            <a:spLocks noGrp="1"/>
          </p:cNvSpPr>
          <p:nvPr>
            <p:ph sz="quarter" idx="2"/>
          </p:nvPr>
        </p:nvSpPr>
        <p:spPr>
          <a:xfrm>
            <a:off x="4844901" y="1589567"/>
            <a:ext cx="3886200" cy="45720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7 Veri Yer Tutucusu">
            <a:extLst>
              <a:ext uri="{FF2B5EF4-FFF2-40B4-BE49-F238E27FC236}">
                <a16:creationId xmlns:a16="http://schemas.microsoft.com/office/drawing/2014/main" id="{D98EF175-E5F2-4B85-B995-C67C1F5FFB6F}"/>
              </a:ext>
            </a:extLst>
          </p:cNvPr>
          <p:cNvSpPr>
            <a:spLocks noGrp="1"/>
          </p:cNvSpPr>
          <p:nvPr>
            <p:ph type="dt" sz="half" idx="10"/>
          </p:nvPr>
        </p:nvSpPr>
        <p:spPr/>
        <p:txBody>
          <a:bodyPr rtlCol="0"/>
          <a:lstStyle>
            <a:lvl1pPr>
              <a:defRPr/>
            </a:lvl1pPr>
          </a:lstStyle>
          <a:p>
            <a:pPr>
              <a:defRPr/>
            </a:pPr>
            <a:endParaRPr lang="tr-TR"/>
          </a:p>
        </p:txBody>
      </p:sp>
      <p:sp>
        <p:nvSpPr>
          <p:cNvPr id="6" name="9 Slayt Numarası Yer Tutucusu">
            <a:extLst>
              <a:ext uri="{FF2B5EF4-FFF2-40B4-BE49-F238E27FC236}">
                <a16:creationId xmlns:a16="http://schemas.microsoft.com/office/drawing/2014/main" id="{A10B51A1-3B13-40CC-BB36-359F80B76792}"/>
              </a:ext>
            </a:extLst>
          </p:cNvPr>
          <p:cNvSpPr>
            <a:spLocks noGrp="1"/>
          </p:cNvSpPr>
          <p:nvPr>
            <p:ph type="sldNum" sz="quarter" idx="11"/>
          </p:nvPr>
        </p:nvSpPr>
        <p:spPr/>
        <p:txBody>
          <a:bodyPr/>
          <a:lstStyle>
            <a:lvl1pPr>
              <a:defRPr/>
            </a:lvl1pPr>
          </a:lstStyle>
          <a:p>
            <a:fld id="{FEC5FF2D-E494-4D77-8F70-42C52D399ED5}" type="slidenum">
              <a:rPr lang="tr-TR" altLang="ru-RU"/>
              <a:pPr/>
              <a:t>‹#›</a:t>
            </a:fld>
            <a:endParaRPr lang="tr-TR" altLang="ru-RU"/>
          </a:p>
        </p:txBody>
      </p:sp>
      <p:sp>
        <p:nvSpPr>
          <p:cNvPr id="7" name="11 Altbilgi Yer Tutucusu">
            <a:extLst>
              <a:ext uri="{FF2B5EF4-FFF2-40B4-BE49-F238E27FC236}">
                <a16:creationId xmlns:a16="http://schemas.microsoft.com/office/drawing/2014/main" id="{B82CD24C-E7E2-4658-86DC-055AC1B95BC1}"/>
              </a:ext>
            </a:extLst>
          </p:cNvPr>
          <p:cNvSpPr>
            <a:spLocks noGrp="1"/>
          </p:cNvSpPr>
          <p:nvPr>
            <p:ph type="ftr" sz="quarter" idx="12"/>
          </p:nvPr>
        </p:nvSpPr>
        <p:spPr/>
        <p:txBody>
          <a:bodyPr rtlCol="0"/>
          <a:lstStyle>
            <a:lvl1pPr>
              <a:defRPr/>
            </a:lvl1pPr>
          </a:lstStyle>
          <a:p>
            <a:pPr>
              <a:defRPr/>
            </a:pPr>
            <a:endParaRPr lang="tr-TR"/>
          </a:p>
        </p:txBody>
      </p:sp>
    </p:spTree>
    <p:extLst>
      <p:ext uri="{BB962C8B-B14F-4D97-AF65-F5344CB8AC3E}">
        <p14:creationId xmlns:p14="http://schemas.microsoft.com/office/powerpoint/2010/main" val="856470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533400" y="273050"/>
            <a:ext cx="8153400" cy="869950"/>
          </a:xfrm>
        </p:spPr>
        <p:txBody>
          <a:bodyPr/>
          <a:lstStyle>
            <a:lvl1pPr>
              <a:defRPr/>
            </a:lvl1pPr>
          </a:lstStyle>
          <a:p>
            <a:r>
              <a:rPr lang="tr-TR"/>
              <a:t>Asıl başlık stili için tıklatın</a:t>
            </a:r>
            <a:endParaRPr lang="en-US"/>
          </a:p>
        </p:txBody>
      </p:sp>
      <p:sp>
        <p:nvSpPr>
          <p:cNvPr id="11" name="10 İçerik Yer Tutucusu"/>
          <p:cNvSpPr>
            <a:spLocks noGrp="1"/>
          </p:cNvSpPr>
          <p:nvPr>
            <p:ph sz="quarter" idx="2"/>
          </p:nvPr>
        </p:nvSpPr>
        <p:spPr>
          <a:xfrm>
            <a:off x="609600" y="2438400"/>
            <a:ext cx="3886200" cy="35814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13" name="12 İçerik Yer Tutucusu"/>
          <p:cNvSpPr>
            <a:spLocks noGrp="1"/>
          </p:cNvSpPr>
          <p:nvPr>
            <p:ph sz="quarter" idx="4"/>
          </p:nvPr>
        </p:nvSpPr>
        <p:spPr>
          <a:xfrm>
            <a:off x="4800600" y="2438400"/>
            <a:ext cx="3886200" cy="35814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16" name="15 Metin Yer Tutucusu"/>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tr-TR"/>
              <a:t>Asıl metin stillerini düzenlemek için tıklatın</a:t>
            </a:r>
          </a:p>
        </p:txBody>
      </p:sp>
      <p:sp>
        <p:nvSpPr>
          <p:cNvPr id="15" name="14 Metin Yer Tutucusu"/>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tr-TR"/>
              <a:t>Asıl metin stillerini düzenlemek için tıklatın</a:t>
            </a:r>
          </a:p>
        </p:txBody>
      </p:sp>
      <p:sp>
        <p:nvSpPr>
          <p:cNvPr id="7" name="9 Veri Yer Tutucusu">
            <a:extLst>
              <a:ext uri="{FF2B5EF4-FFF2-40B4-BE49-F238E27FC236}">
                <a16:creationId xmlns:a16="http://schemas.microsoft.com/office/drawing/2014/main" id="{D615F7E1-D4DC-404E-A418-CE29946DB552}"/>
              </a:ext>
            </a:extLst>
          </p:cNvPr>
          <p:cNvSpPr>
            <a:spLocks noGrp="1"/>
          </p:cNvSpPr>
          <p:nvPr>
            <p:ph type="dt" sz="half" idx="10"/>
          </p:nvPr>
        </p:nvSpPr>
        <p:spPr/>
        <p:txBody>
          <a:bodyPr rtlCol="0"/>
          <a:lstStyle>
            <a:lvl1pPr>
              <a:defRPr/>
            </a:lvl1pPr>
          </a:lstStyle>
          <a:p>
            <a:pPr>
              <a:defRPr/>
            </a:pPr>
            <a:endParaRPr lang="tr-TR"/>
          </a:p>
        </p:txBody>
      </p:sp>
      <p:sp>
        <p:nvSpPr>
          <p:cNvPr id="8" name="11 Slayt Numarası Yer Tutucusu">
            <a:extLst>
              <a:ext uri="{FF2B5EF4-FFF2-40B4-BE49-F238E27FC236}">
                <a16:creationId xmlns:a16="http://schemas.microsoft.com/office/drawing/2014/main" id="{21A3741B-585F-4712-BC83-D12CE1DBB8D1}"/>
              </a:ext>
            </a:extLst>
          </p:cNvPr>
          <p:cNvSpPr>
            <a:spLocks noGrp="1"/>
          </p:cNvSpPr>
          <p:nvPr>
            <p:ph type="sldNum" sz="quarter" idx="11"/>
          </p:nvPr>
        </p:nvSpPr>
        <p:spPr/>
        <p:txBody>
          <a:bodyPr/>
          <a:lstStyle>
            <a:lvl1pPr>
              <a:defRPr/>
            </a:lvl1pPr>
          </a:lstStyle>
          <a:p>
            <a:fld id="{6DC482EE-603F-49E9-87D9-AB05FAA629C7}" type="slidenum">
              <a:rPr lang="tr-TR" altLang="ru-RU"/>
              <a:pPr/>
              <a:t>‹#›</a:t>
            </a:fld>
            <a:endParaRPr lang="tr-TR" altLang="ru-RU"/>
          </a:p>
        </p:txBody>
      </p:sp>
      <p:sp>
        <p:nvSpPr>
          <p:cNvPr id="9" name="13 Altbilgi Yer Tutucusu">
            <a:extLst>
              <a:ext uri="{FF2B5EF4-FFF2-40B4-BE49-F238E27FC236}">
                <a16:creationId xmlns:a16="http://schemas.microsoft.com/office/drawing/2014/main" id="{FC84909B-35A5-4AED-8AB0-86C0C799A6DB}"/>
              </a:ext>
            </a:extLst>
          </p:cNvPr>
          <p:cNvSpPr>
            <a:spLocks noGrp="1"/>
          </p:cNvSpPr>
          <p:nvPr>
            <p:ph type="ftr" sz="quarter" idx="12"/>
          </p:nvPr>
        </p:nvSpPr>
        <p:spPr/>
        <p:txBody>
          <a:bodyPr rtlCol="0"/>
          <a:lstStyle>
            <a:lvl1pPr>
              <a:defRPr/>
            </a:lvl1pPr>
          </a:lstStyle>
          <a:p>
            <a:pPr>
              <a:defRPr/>
            </a:pPr>
            <a:endParaRPr lang="tr-TR"/>
          </a:p>
        </p:txBody>
      </p:sp>
    </p:spTree>
    <p:extLst>
      <p:ext uri="{BB962C8B-B14F-4D97-AF65-F5344CB8AC3E}">
        <p14:creationId xmlns:p14="http://schemas.microsoft.com/office/powerpoint/2010/main" val="22677512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endParaRPr lang="en-US"/>
          </a:p>
        </p:txBody>
      </p:sp>
      <p:sp>
        <p:nvSpPr>
          <p:cNvPr id="3" name="13 Veri Yer Tutucusu">
            <a:extLst>
              <a:ext uri="{FF2B5EF4-FFF2-40B4-BE49-F238E27FC236}">
                <a16:creationId xmlns:a16="http://schemas.microsoft.com/office/drawing/2014/main" id="{2CD495D2-3EB8-4CEC-A023-B82AA2A7B11E}"/>
              </a:ext>
            </a:extLst>
          </p:cNvPr>
          <p:cNvSpPr>
            <a:spLocks noGrp="1"/>
          </p:cNvSpPr>
          <p:nvPr>
            <p:ph type="dt" sz="half" idx="10"/>
          </p:nvPr>
        </p:nvSpPr>
        <p:spPr/>
        <p:txBody>
          <a:bodyPr/>
          <a:lstStyle>
            <a:lvl1pPr>
              <a:defRPr/>
            </a:lvl1pPr>
          </a:lstStyle>
          <a:p>
            <a:pPr>
              <a:defRPr/>
            </a:pPr>
            <a:endParaRPr lang="tr-TR"/>
          </a:p>
        </p:txBody>
      </p:sp>
      <p:sp>
        <p:nvSpPr>
          <p:cNvPr id="4" name="2 Altbilgi Yer Tutucusu">
            <a:extLst>
              <a:ext uri="{FF2B5EF4-FFF2-40B4-BE49-F238E27FC236}">
                <a16:creationId xmlns:a16="http://schemas.microsoft.com/office/drawing/2014/main" id="{56516E03-214D-4494-BEF1-8AB0EC3D414E}"/>
              </a:ext>
            </a:extLst>
          </p:cNvPr>
          <p:cNvSpPr>
            <a:spLocks noGrp="1"/>
          </p:cNvSpPr>
          <p:nvPr>
            <p:ph type="ftr" sz="quarter" idx="11"/>
          </p:nvPr>
        </p:nvSpPr>
        <p:spPr/>
        <p:txBody>
          <a:bodyPr/>
          <a:lstStyle>
            <a:lvl1pPr>
              <a:defRPr/>
            </a:lvl1pPr>
          </a:lstStyle>
          <a:p>
            <a:pPr>
              <a:defRPr/>
            </a:pPr>
            <a:endParaRPr lang="tr-TR"/>
          </a:p>
        </p:txBody>
      </p:sp>
      <p:sp>
        <p:nvSpPr>
          <p:cNvPr id="5" name="22 Slayt Numarası Yer Tutucusu">
            <a:extLst>
              <a:ext uri="{FF2B5EF4-FFF2-40B4-BE49-F238E27FC236}">
                <a16:creationId xmlns:a16="http://schemas.microsoft.com/office/drawing/2014/main" id="{FB68E38C-ADA2-4089-A30B-A608EB71AAE4}"/>
              </a:ext>
            </a:extLst>
          </p:cNvPr>
          <p:cNvSpPr>
            <a:spLocks noGrp="1"/>
          </p:cNvSpPr>
          <p:nvPr>
            <p:ph type="sldNum" sz="quarter" idx="12"/>
          </p:nvPr>
        </p:nvSpPr>
        <p:spPr/>
        <p:txBody>
          <a:bodyPr/>
          <a:lstStyle>
            <a:lvl1pPr>
              <a:defRPr/>
            </a:lvl1pPr>
          </a:lstStyle>
          <a:p>
            <a:fld id="{3EEDC8C6-E9A0-4721-BC17-5424C034A917}" type="slidenum">
              <a:rPr lang="tr-TR" altLang="ru-RU"/>
              <a:pPr/>
              <a:t>‹#›</a:t>
            </a:fld>
            <a:endParaRPr lang="tr-TR" altLang="ru-RU"/>
          </a:p>
        </p:txBody>
      </p:sp>
    </p:spTree>
    <p:extLst>
      <p:ext uri="{BB962C8B-B14F-4D97-AF65-F5344CB8AC3E}">
        <p14:creationId xmlns:p14="http://schemas.microsoft.com/office/powerpoint/2010/main" val="2953092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1 Veri Yer Tutucusu">
            <a:extLst>
              <a:ext uri="{FF2B5EF4-FFF2-40B4-BE49-F238E27FC236}">
                <a16:creationId xmlns:a16="http://schemas.microsoft.com/office/drawing/2014/main" id="{500D7930-4572-4570-ABDB-E693AA71B0FB}"/>
              </a:ext>
            </a:extLst>
          </p:cNvPr>
          <p:cNvSpPr>
            <a:spLocks noGrp="1"/>
          </p:cNvSpPr>
          <p:nvPr>
            <p:ph type="dt" sz="half" idx="10"/>
          </p:nvPr>
        </p:nvSpPr>
        <p:spPr/>
        <p:txBody>
          <a:bodyPr/>
          <a:lstStyle>
            <a:lvl1pPr>
              <a:defRPr/>
            </a:lvl1pPr>
          </a:lstStyle>
          <a:p>
            <a:pPr>
              <a:defRPr/>
            </a:pPr>
            <a:endParaRPr lang="tr-TR"/>
          </a:p>
        </p:txBody>
      </p:sp>
      <p:sp>
        <p:nvSpPr>
          <p:cNvPr id="3" name="2 Altbilgi Yer Tutucusu">
            <a:extLst>
              <a:ext uri="{FF2B5EF4-FFF2-40B4-BE49-F238E27FC236}">
                <a16:creationId xmlns:a16="http://schemas.microsoft.com/office/drawing/2014/main" id="{500E9F34-1880-4A63-9A10-1C5D2158D21A}"/>
              </a:ext>
            </a:extLst>
          </p:cNvPr>
          <p:cNvSpPr>
            <a:spLocks noGrp="1"/>
          </p:cNvSpPr>
          <p:nvPr>
            <p:ph type="ftr" sz="quarter" idx="11"/>
          </p:nvPr>
        </p:nvSpPr>
        <p:spPr/>
        <p:txBody>
          <a:bodyPr/>
          <a:lstStyle>
            <a:lvl1pPr>
              <a:defRPr/>
            </a:lvl1pPr>
          </a:lstStyle>
          <a:p>
            <a:pPr>
              <a:defRPr/>
            </a:pPr>
            <a:endParaRPr lang="tr-TR"/>
          </a:p>
        </p:txBody>
      </p:sp>
      <p:sp>
        <p:nvSpPr>
          <p:cNvPr id="4" name="3 Slayt Numarası Yer Tutucusu">
            <a:extLst>
              <a:ext uri="{FF2B5EF4-FFF2-40B4-BE49-F238E27FC236}">
                <a16:creationId xmlns:a16="http://schemas.microsoft.com/office/drawing/2014/main" id="{9ED25140-2669-42EB-AF9B-6FB0359832A7}"/>
              </a:ext>
            </a:extLst>
          </p:cNvPr>
          <p:cNvSpPr>
            <a:spLocks noGrp="1"/>
          </p:cNvSpPr>
          <p:nvPr>
            <p:ph type="sldNum" sz="quarter" idx="12"/>
          </p:nvPr>
        </p:nvSpPr>
        <p:spPr>
          <a:xfrm>
            <a:off x="0" y="6248400"/>
            <a:ext cx="533400" cy="381000"/>
          </a:xfrm>
        </p:spPr>
        <p:txBody>
          <a:bodyPr/>
          <a:lstStyle>
            <a:lvl1pPr>
              <a:defRPr>
                <a:solidFill>
                  <a:schemeClr val="tx2"/>
                </a:solidFill>
              </a:defRPr>
            </a:lvl1pPr>
          </a:lstStyle>
          <a:p>
            <a:fld id="{3DBB892B-FF68-4B33-9F9C-4A9A45715AA7}" type="slidenum">
              <a:rPr lang="tr-TR" altLang="ru-RU"/>
              <a:pPr/>
              <a:t>‹#›</a:t>
            </a:fld>
            <a:endParaRPr lang="tr-TR" altLang="ru-RU"/>
          </a:p>
        </p:txBody>
      </p:sp>
    </p:spTree>
    <p:extLst>
      <p:ext uri="{BB962C8B-B14F-4D97-AF65-F5344CB8AC3E}">
        <p14:creationId xmlns:p14="http://schemas.microsoft.com/office/powerpoint/2010/main" val="29326729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09600" y="273050"/>
            <a:ext cx="8077200" cy="869950"/>
          </a:xfrm>
        </p:spPr>
        <p:txBody>
          <a:bodyPr/>
          <a:lstStyle>
            <a:lvl1pPr algn="l">
              <a:buNone/>
              <a:defRPr sz="4400" b="0"/>
            </a:lvl1pPr>
          </a:lstStyle>
          <a:p>
            <a:r>
              <a:rPr lang="tr-TR"/>
              <a:t>Asıl başlık stili için tıklatın</a:t>
            </a:r>
            <a:endParaRPr lang="en-US"/>
          </a:p>
        </p:txBody>
      </p:sp>
      <p:sp>
        <p:nvSpPr>
          <p:cNvPr id="3" name="2 Metin Yer Tutucusu"/>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tr-TR"/>
              <a:t>Asıl metin stillerini düzenlemek için tıklatın</a:t>
            </a:r>
          </a:p>
        </p:txBody>
      </p:sp>
      <p:sp>
        <p:nvSpPr>
          <p:cNvPr id="9" name="8 İçerik Yer Tutucusu"/>
          <p:cNvSpPr>
            <a:spLocks noGrp="1"/>
          </p:cNvSpPr>
          <p:nvPr>
            <p:ph sz="quarter" idx="1"/>
          </p:nvPr>
        </p:nvSpPr>
        <p:spPr>
          <a:xfrm>
            <a:off x="2362200" y="1752600"/>
            <a:ext cx="6400800" cy="44196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13 Veri Yer Tutucusu">
            <a:extLst>
              <a:ext uri="{FF2B5EF4-FFF2-40B4-BE49-F238E27FC236}">
                <a16:creationId xmlns:a16="http://schemas.microsoft.com/office/drawing/2014/main" id="{B839AA11-BF99-4CD8-BA85-097F04307705}"/>
              </a:ext>
            </a:extLst>
          </p:cNvPr>
          <p:cNvSpPr>
            <a:spLocks noGrp="1"/>
          </p:cNvSpPr>
          <p:nvPr>
            <p:ph type="dt" sz="half" idx="10"/>
          </p:nvPr>
        </p:nvSpPr>
        <p:spPr/>
        <p:txBody>
          <a:bodyPr/>
          <a:lstStyle>
            <a:lvl1pPr>
              <a:defRPr/>
            </a:lvl1pPr>
          </a:lstStyle>
          <a:p>
            <a:pPr>
              <a:defRPr/>
            </a:pPr>
            <a:endParaRPr lang="tr-TR"/>
          </a:p>
        </p:txBody>
      </p:sp>
      <p:sp>
        <p:nvSpPr>
          <p:cNvPr id="6" name="2 Altbilgi Yer Tutucusu">
            <a:extLst>
              <a:ext uri="{FF2B5EF4-FFF2-40B4-BE49-F238E27FC236}">
                <a16:creationId xmlns:a16="http://schemas.microsoft.com/office/drawing/2014/main" id="{471BAB8A-4F83-4B1D-9535-8CB21FF6C5E1}"/>
              </a:ext>
            </a:extLst>
          </p:cNvPr>
          <p:cNvSpPr>
            <a:spLocks noGrp="1"/>
          </p:cNvSpPr>
          <p:nvPr>
            <p:ph type="ftr" sz="quarter" idx="11"/>
          </p:nvPr>
        </p:nvSpPr>
        <p:spPr/>
        <p:txBody>
          <a:bodyPr/>
          <a:lstStyle>
            <a:lvl1pPr>
              <a:defRPr/>
            </a:lvl1pPr>
          </a:lstStyle>
          <a:p>
            <a:pPr>
              <a:defRPr/>
            </a:pPr>
            <a:endParaRPr lang="tr-TR"/>
          </a:p>
        </p:txBody>
      </p:sp>
      <p:sp>
        <p:nvSpPr>
          <p:cNvPr id="7" name="22 Slayt Numarası Yer Tutucusu">
            <a:extLst>
              <a:ext uri="{FF2B5EF4-FFF2-40B4-BE49-F238E27FC236}">
                <a16:creationId xmlns:a16="http://schemas.microsoft.com/office/drawing/2014/main" id="{5A1659A2-222B-4713-9B6B-1F9A5E79F201}"/>
              </a:ext>
            </a:extLst>
          </p:cNvPr>
          <p:cNvSpPr>
            <a:spLocks noGrp="1"/>
          </p:cNvSpPr>
          <p:nvPr>
            <p:ph type="sldNum" sz="quarter" idx="12"/>
          </p:nvPr>
        </p:nvSpPr>
        <p:spPr/>
        <p:txBody>
          <a:bodyPr/>
          <a:lstStyle>
            <a:lvl1pPr>
              <a:defRPr/>
            </a:lvl1pPr>
          </a:lstStyle>
          <a:p>
            <a:fld id="{D6D9720C-E870-4B3A-BAFF-FCFD8973F00F}" type="slidenum">
              <a:rPr lang="tr-TR" altLang="ru-RU"/>
              <a:pPr/>
              <a:t>‹#›</a:t>
            </a:fld>
            <a:endParaRPr lang="tr-TR" altLang="ru-RU"/>
          </a:p>
        </p:txBody>
      </p:sp>
    </p:spTree>
    <p:extLst>
      <p:ext uri="{BB962C8B-B14F-4D97-AF65-F5344CB8AC3E}">
        <p14:creationId xmlns:p14="http://schemas.microsoft.com/office/powerpoint/2010/main" val="3243081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bg>
      <p:bgRef idx="1003">
        <a:schemeClr val="bg2"/>
      </p:bgRef>
    </p:bg>
    <p:spTree>
      <p:nvGrpSpPr>
        <p:cNvPr id="1" name=""/>
        <p:cNvGrpSpPr/>
        <p:nvPr/>
      </p:nvGrpSpPr>
      <p:grpSpPr>
        <a:xfrm>
          <a:off x="0" y="0"/>
          <a:ext cx="0" cy="0"/>
          <a:chOff x="0" y="0"/>
          <a:chExt cx="0" cy="0"/>
        </a:xfrm>
      </p:grpSpPr>
      <p:sp>
        <p:nvSpPr>
          <p:cNvPr id="5" name="9 Dikdörtgen">
            <a:extLst>
              <a:ext uri="{FF2B5EF4-FFF2-40B4-BE49-F238E27FC236}">
                <a16:creationId xmlns:a16="http://schemas.microsoft.com/office/drawing/2014/main" id="{D3BFCB75-ADB8-4D64-86DF-3024109D21F8}"/>
              </a:ext>
            </a:extLst>
          </p:cNvPr>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10 Dikdörtgen">
            <a:extLst>
              <a:ext uri="{FF2B5EF4-FFF2-40B4-BE49-F238E27FC236}">
                <a16:creationId xmlns:a16="http://schemas.microsoft.com/office/drawing/2014/main" id="{F6A579BC-2C3A-4375-AFD1-F0FA51159F4B}"/>
              </a:ext>
            </a:extLst>
          </p:cNvPr>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11 Dikdörtgen">
            <a:extLst>
              <a:ext uri="{FF2B5EF4-FFF2-40B4-BE49-F238E27FC236}">
                <a16:creationId xmlns:a16="http://schemas.microsoft.com/office/drawing/2014/main" id="{75FDC7EF-8341-4897-A021-E63CDD442ADE}"/>
              </a:ext>
            </a:extLst>
          </p:cNvPr>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12 Dikdörtgen">
            <a:extLst>
              <a:ext uri="{FF2B5EF4-FFF2-40B4-BE49-F238E27FC236}">
                <a16:creationId xmlns:a16="http://schemas.microsoft.com/office/drawing/2014/main" id="{57BD2366-6EEC-4D09-ADDE-D931084CAE6E}"/>
              </a:ext>
            </a:extLst>
          </p:cNvPr>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4" name="3 Metin Yer Tutucusu"/>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tr-TR"/>
              <a:t>Asıl metin stillerini düzenlemek için tıklatın</a:t>
            </a:r>
          </a:p>
        </p:txBody>
      </p:sp>
      <p:sp>
        <p:nvSpPr>
          <p:cNvPr id="2" name="1 Başlık"/>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tr-TR"/>
              <a:t>Asıl başlık stili için tıklatın</a:t>
            </a:r>
            <a:endParaRPr lang="en-US"/>
          </a:p>
        </p:txBody>
      </p:sp>
      <p:sp>
        <p:nvSpPr>
          <p:cNvPr id="3" name="2 Resim Yer Tutucusu"/>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tr-TR" noProof="0"/>
              <a:t>Resim eklemek için simgeyi tıklatın</a:t>
            </a:r>
            <a:endParaRPr lang="en-US" noProof="0" dirty="0"/>
          </a:p>
        </p:txBody>
      </p:sp>
      <p:sp>
        <p:nvSpPr>
          <p:cNvPr id="9" name="11 Veri Yer Tutucusu">
            <a:extLst>
              <a:ext uri="{FF2B5EF4-FFF2-40B4-BE49-F238E27FC236}">
                <a16:creationId xmlns:a16="http://schemas.microsoft.com/office/drawing/2014/main" id="{1EF00CF7-D44E-4CBA-89E8-199DC46CF812}"/>
              </a:ext>
            </a:extLst>
          </p:cNvPr>
          <p:cNvSpPr>
            <a:spLocks noGrp="1"/>
          </p:cNvSpPr>
          <p:nvPr>
            <p:ph type="dt" sz="half" idx="10"/>
          </p:nvPr>
        </p:nvSpPr>
        <p:spPr>
          <a:xfrm>
            <a:off x="6248400" y="6248400"/>
            <a:ext cx="2667000" cy="365125"/>
          </a:xfrm>
        </p:spPr>
        <p:txBody>
          <a:bodyPr rtlCol="0"/>
          <a:lstStyle>
            <a:lvl1pPr>
              <a:defRPr/>
            </a:lvl1pPr>
          </a:lstStyle>
          <a:p>
            <a:pPr>
              <a:defRPr/>
            </a:pPr>
            <a:endParaRPr lang="tr-TR"/>
          </a:p>
        </p:txBody>
      </p:sp>
      <p:sp>
        <p:nvSpPr>
          <p:cNvPr id="10" name="12 Slayt Numarası Yer Tutucusu">
            <a:extLst>
              <a:ext uri="{FF2B5EF4-FFF2-40B4-BE49-F238E27FC236}">
                <a16:creationId xmlns:a16="http://schemas.microsoft.com/office/drawing/2014/main" id="{FBF35F55-4F77-45F1-8CCC-78A128D6B6E3}"/>
              </a:ext>
            </a:extLst>
          </p:cNvPr>
          <p:cNvSpPr>
            <a:spLocks noGrp="1"/>
          </p:cNvSpPr>
          <p:nvPr>
            <p:ph type="sldNum" sz="quarter" idx="11"/>
          </p:nvPr>
        </p:nvSpPr>
        <p:spPr>
          <a:xfrm>
            <a:off x="0" y="4667250"/>
            <a:ext cx="1447800" cy="663575"/>
          </a:xfrm>
        </p:spPr>
        <p:txBody>
          <a:bodyPr/>
          <a:lstStyle>
            <a:lvl1pPr>
              <a:defRPr sz="2800"/>
            </a:lvl1pPr>
          </a:lstStyle>
          <a:p>
            <a:fld id="{C2C5CCE5-2E75-4D00-B6D7-552388E98C34}" type="slidenum">
              <a:rPr lang="tr-TR" altLang="ru-RU"/>
              <a:pPr/>
              <a:t>‹#›</a:t>
            </a:fld>
            <a:endParaRPr lang="tr-TR" altLang="ru-RU"/>
          </a:p>
        </p:txBody>
      </p:sp>
      <p:sp>
        <p:nvSpPr>
          <p:cNvPr id="11" name="13 Altbilgi Yer Tutucusu">
            <a:extLst>
              <a:ext uri="{FF2B5EF4-FFF2-40B4-BE49-F238E27FC236}">
                <a16:creationId xmlns:a16="http://schemas.microsoft.com/office/drawing/2014/main" id="{DCB2AD5C-3E84-4532-AE02-D8B859614E3D}"/>
              </a:ext>
            </a:extLst>
          </p:cNvPr>
          <p:cNvSpPr>
            <a:spLocks noGrp="1"/>
          </p:cNvSpPr>
          <p:nvPr>
            <p:ph type="ftr" sz="quarter" idx="12"/>
          </p:nvPr>
        </p:nvSpPr>
        <p:spPr>
          <a:xfrm>
            <a:off x="1600200" y="6248400"/>
            <a:ext cx="4572000" cy="365125"/>
          </a:xfrm>
        </p:spPr>
        <p:txBody>
          <a:bodyPr rtlCol="0"/>
          <a:lstStyle>
            <a:lvl1pPr>
              <a:defRPr/>
            </a:lvl1pPr>
          </a:lstStyle>
          <a:p>
            <a:pPr>
              <a:defRPr/>
            </a:pPr>
            <a:endParaRPr lang="tr-TR"/>
          </a:p>
        </p:txBody>
      </p:sp>
    </p:spTree>
    <p:extLst>
      <p:ext uri="{BB962C8B-B14F-4D97-AF65-F5344CB8AC3E}">
        <p14:creationId xmlns:p14="http://schemas.microsoft.com/office/powerpoint/2010/main" val="3305703481"/>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21 Başlık Yer Tutucusu">
            <a:extLst>
              <a:ext uri="{FF2B5EF4-FFF2-40B4-BE49-F238E27FC236}">
                <a16:creationId xmlns:a16="http://schemas.microsoft.com/office/drawing/2014/main" id="{8D2BAEB6-2C7F-4F9F-99CA-1D38015478DE}"/>
              </a:ext>
            </a:extLst>
          </p:cNvPr>
          <p:cNvSpPr>
            <a:spLocks noGrp="1"/>
          </p:cNvSpPr>
          <p:nvPr>
            <p:ph type="title"/>
          </p:nvPr>
        </p:nvSpPr>
        <p:spPr bwMode="auto">
          <a:xfrm>
            <a:off x="609600" y="228600"/>
            <a:ext cx="8153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altLang="ru-RU"/>
              <a:t>Asıl başlık stili için tıklatın</a:t>
            </a:r>
            <a:endParaRPr lang="en-US" altLang="ru-RU"/>
          </a:p>
        </p:txBody>
      </p:sp>
      <p:sp>
        <p:nvSpPr>
          <p:cNvPr id="1027" name="12 Metin Yer Tutucusu">
            <a:extLst>
              <a:ext uri="{FF2B5EF4-FFF2-40B4-BE49-F238E27FC236}">
                <a16:creationId xmlns:a16="http://schemas.microsoft.com/office/drawing/2014/main" id="{9ABC2821-5FA5-44DE-9E09-BE9AD121439A}"/>
              </a:ext>
            </a:extLst>
          </p:cNvPr>
          <p:cNvSpPr>
            <a:spLocks noGrp="1"/>
          </p:cNvSpPr>
          <p:nvPr>
            <p:ph type="body" idx="1"/>
          </p:nvPr>
        </p:nvSpPr>
        <p:spPr bwMode="auto">
          <a:xfrm>
            <a:off x="612775" y="1600200"/>
            <a:ext cx="8153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ru-RU"/>
              <a:t>Asıl metin stillerini düzenlemek için tıklatın</a:t>
            </a:r>
          </a:p>
          <a:p>
            <a:pPr lvl="1"/>
            <a:r>
              <a:rPr lang="tr-TR" altLang="ru-RU"/>
              <a:t>İkinci düzey</a:t>
            </a:r>
          </a:p>
          <a:p>
            <a:pPr lvl="2"/>
            <a:r>
              <a:rPr lang="tr-TR" altLang="ru-RU"/>
              <a:t>Üçüncü düzey</a:t>
            </a:r>
          </a:p>
          <a:p>
            <a:pPr lvl="3"/>
            <a:r>
              <a:rPr lang="tr-TR" altLang="ru-RU"/>
              <a:t>Dördüncü düzey</a:t>
            </a:r>
          </a:p>
          <a:p>
            <a:pPr lvl="4"/>
            <a:r>
              <a:rPr lang="tr-TR" altLang="ru-RU"/>
              <a:t>Beşinci düzey</a:t>
            </a:r>
            <a:endParaRPr lang="en-US" altLang="ru-RU"/>
          </a:p>
        </p:txBody>
      </p:sp>
      <p:sp>
        <p:nvSpPr>
          <p:cNvPr id="14" name="13 Veri Yer Tutucusu">
            <a:extLst>
              <a:ext uri="{FF2B5EF4-FFF2-40B4-BE49-F238E27FC236}">
                <a16:creationId xmlns:a16="http://schemas.microsoft.com/office/drawing/2014/main" id="{B1087ADD-FD57-46C0-9444-1466110C72D3}"/>
              </a:ext>
            </a:extLst>
          </p:cNvPr>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latin typeface="Arial" charset="0"/>
              </a:defRPr>
            </a:lvl1pPr>
          </a:lstStyle>
          <a:p>
            <a:pPr>
              <a:defRPr/>
            </a:pPr>
            <a:endParaRPr lang="tr-TR"/>
          </a:p>
        </p:txBody>
      </p:sp>
      <p:sp>
        <p:nvSpPr>
          <p:cNvPr id="3" name="2 Altbilgi Yer Tutucusu">
            <a:extLst>
              <a:ext uri="{FF2B5EF4-FFF2-40B4-BE49-F238E27FC236}">
                <a16:creationId xmlns:a16="http://schemas.microsoft.com/office/drawing/2014/main" id="{6117A105-B70B-4453-BF65-E59E479FA256}"/>
              </a:ext>
            </a:extLst>
          </p:cNvPr>
          <p:cNvSpPr>
            <a:spLocks noGrp="1"/>
          </p:cNvSpPr>
          <p:nvPr>
            <p:ph type="ftr" sz="quarter" idx="3"/>
          </p:nvPr>
        </p:nvSpPr>
        <p:spPr>
          <a:xfrm>
            <a:off x="609600" y="6248400"/>
            <a:ext cx="5421313" cy="365125"/>
          </a:xfrm>
          <a:prstGeom prst="rect">
            <a:avLst/>
          </a:prstGeom>
        </p:spPr>
        <p:txBody>
          <a:bodyPr vert="horz" anchor="ctr"/>
          <a:lstStyle>
            <a:lvl1pPr algn="r" eaLnBrk="1" latinLnBrk="0" hangingPunct="1">
              <a:defRPr kumimoji="0" sz="1400">
                <a:solidFill>
                  <a:schemeClr val="tx2"/>
                </a:solidFill>
                <a:latin typeface="Arial" charset="0"/>
              </a:defRPr>
            </a:lvl1pPr>
          </a:lstStyle>
          <a:p>
            <a:pPr>
              <a:defRPr/>
            </a:pPr>
            <a:endParaRPr lang="tr-TR"/>
          </a:p>
        </p:txBody>
      </p:sp>
      <p:sp>
        <p:nvSpPr>
          <p:cNvPr id="7" name="6 Dikdörtgen">
            <a:extLst>
              <a:ext uri="{FF2B5EF4-FFF2-40B4-BE49-F238E27FC236}">
                <a16:creationId xmlns:a16="http://schemas.microsoft.com/office/drawing/2014/main" id="{7E5F63F4-1F7C-4E03-9A24-D6764569B521}"/>
              </a:ext>
            </a:extLst>
          </p:cNvPr>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7 Dikdörtgen">
            <a:extLst>
              <a:ext uri="{FF2B5EF4-FFF2-40B4-BE49-F238E27FC236}">
                <a16:creationId xmlns:a16="http://schemas.microsoft.com/office/drawing/2014/main" id="{11BF8BBB-E56F-4742-A232-6C882A0D2492}"/>
              </a:ext>
            </a:extLst>
          </p:cNvPr>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9" name="8 Dikdörtgen">
            <a:extLst>
              <a:ext uri="{FF2B5EF4-FFF2-40B4-BE49-F238E27FC236}">
                <a16:creationId xmlns:a16="http://schemas.microsoft.com/office/drawing/2014/main" id="{7EC100FC-EFC6-480D-88B1-C0801BA35964}"/>
              </a:ext>
            </a:extLst>
          </p:cNvPr>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3" name="22 Slayt Numarası Yer Tutucusu">
            <a:extLst>
              <a:ext uri="{FF2B5EF4-FFF2-40B4-BE49-F238E27FC236}">
                <a16:creationId xmlns:a16="http://schemas.microsoft.com/office/drawing/2014/main" id="{89C715D0-3DE3-4EBB-9863-4E0612A50036}"/>
              </a:ext>
            </a:extLst>
          </p:cNvPr>
          <p:cNvSpPr>
            <a:spLocks noGrp="1"/>
          </p:cNvSpPr>
          <p:nvPr>
            <p:ph type="sldNum" sz="quarter" idx="4"/>
          </p:nvPr>
        </p:nvSpPr>
        <p:spPr>
          <a:xfrm>
            <a:off x="0" y="1271588"/>
            <a:ext cx="533400" cy="244475"/>
          </a:xfrm>
          <a:prstGeom prst="rect">
            <a:avLst/>
          </a:prstGeom>
        </p:spPr>
        <p:txBody>
          <a:bodyPr vert="horz" wrap="square" lIns="91440" tIns="45720" rIns="91440" bIns="45720" numCol="1" anchor="ctr" anchorCtr="0" compatLnSpc="1">
            <a:prstTxWarp prst="textNoShape">
              <a:avLst/>
            </a:prstTxWarp>
            <a:normAutofit/>
          </a:bodyPr>
          <a:lstStyle>
            <a:lvl1pPr algn="ctr">
              <a:defRPr sz="1400" b="1">
                <a:solidFill>
                  <a:srgbClr val="FFFFFF"/>
                </a:solidFill>
              </a:defRPr>
            </a:lvl1pPr>
          </a:lstStyle>
          <a:p>
            <a:fld id="{BDB3DE3D-285C-4503-ABCE-87CD08BF014D}" type="slidenum">
              <a:rPr lang="tr-TR" altLang="ru-RU"/>
              <a:pPr/>
              <a:t>‹#›</a:t>
            </a:fld>
            <a:endParaRPr lang="tr-TR" altLang="ru-RU"/>
          </a:p>
        </p:txBody>
      </p:sp>
    </p:spTree>
  </p:cSld>
  <p:clrMap bg1="lt1" tx1="dk1" bg2="lt2" tx2="dk2" accent1="accent1" accent2="accent2" accent3="accent3" accent4="accent4" accent5="accent5" accent6="accent6" hlink="hlink" folHlink="folHlink"/>
  <p:sldLayoutIdLst>
    <p:sldLayoutId id="2147483935" r:id="rId1"/>
    <p:sldLayoutId id="2147483931" r:id="rId2"/>
    <p:sldLayoutId id="2147483936" r:id="rId3"/>
    <p:sldLayoutId id="2147483937" r:id="rId4"/>
    <p:sldLayoutId id="2147483938" r:id="rId5"/>
    <p:sldLayoutId id="2147483932" r:id="rId6"/>
    <p:sldLayoutId id="2147483939" r:id="rId7"/>
    <p:sldLayoutId id="2147483933" r:id="rId8"/>
    <p:sldLayoutId id="2147483940" r:id="rId9"/>
    <p:sldLayoutId id="2147483934" r:id="rId10"/>
    <p:sldLayoutId id="2147483941" r:id="rId11"/>
  </p:sldLayoutIdLst>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pitchFamily="34" charset="0"/>
        </a:defRPr>
      </a:lvl2pPr>
      <a:lvl3pPr algn="l" rtl="0" eaLnBrk="0" fontAlgn="base" hangingPunct="0">
        <a:spcBef>
          <a:spcPct val="0"/>
        </a:spcBef>
        <a:spcAft>
          <a:spcPct val="0"/>
        </a:spcAft>
        <a:defRPr sz="4400">
          <a:solidFill>
            <a:schemeClr val="tx2"/>
          </a:solidFill>
          <a:latin typeface="Tw Cen MT" pitchFamily="34" charset="0"/>
        </a:defRPr>
      </a:lvl3pPr>
      <a:lvl4pPr algn="l" rtl="0" eaLnBrk="0" fontAlgn="base" hangingPunct="0">
        <a:spcBef>
          <a:spcPct val="0"/>
        </a:spcBef>
        <a:spcAft>
          <a:spcPct val="0"/>
        </a:spcAft>
        <a:defRPr sz="4400">
          <a:solidFill>
            <a:schemeClr val="tx2"/>
          </a:solidFill>
          <a:latin typeface="Tw Cen MT" pitchFamily="34" charset="0"/>
        </a:defRPr>
      </a:lvl4pPr>
      <a:lvl5pPr algn="l" rtl="0" eaLnBrk="0" fontAlgn="base" hangingPunct="0">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p:titleStyle>
    <p:bodyStyle>
      <a:lvl1pPr marL="319088" indent="-319088" algn="l" rtl="0" eaLnBrk="0" fontAlgn="base" hangingPunct="0">
        <a:spcBef>
          <a:spcPts val="700"/>
        </a:spcBef>
        <a:spcAft>
          <a:spcPct val="0"/>
        </a:spcAft>
        <a:buClr>
          <a:schemeClr val="accent2"/>
        </a:buClr>
        <a:buSzPct val="60000"/>
        <a:buFont typeface="Wingdings" panose="05000000000000000000"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anose="05020102010507070707"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anose="05000000000000000000"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A5AB81"/>
        </a:buClr>
        <a:buSzPct val="75000"/>
        <a:buFont typeface="Wingdings" panose="05000000000000000000"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D8B25C"/>
        </a:buClr>
        <a:buSzPct val="65000"/>
        <a:buFont typeface="Wingdings" panose="05000000000000000000"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4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 Id="rId5" Type="http://schemas.openxmlformats.org/officeDocument/2006/relationships/image" Target="../media/image42.jpeg"/><Relationship Id="rId4" Type="http://schemas.openxmlformats.org/officeDocument/2006/relationships/image" Target="../media/image41.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6DCE1D1-D90C-4FE1-9BD4-843888EB38D2}"/>
              </a:ext>
            </a:extLst>
          </p:cNvPr>
          <p:cNvSpPr>
            <a:spLocks noGrp="1"/>
          </p:cNvSpPr>
          <p:nvPr>
            <p:ph type="title"/>
          </p:nvPr>
        </p:nvSpPr>
        <p:spPr/>
        <p:txBody>
          <a:bodyPr/>
          <a:lstStyle/>
          <a:p>
            <a:r>
              <a:rPr lang="tr-TR" dirty="0"/>
              <a:t>OSTEOPOROZ</a:t>
            </a:r>
          </a:p>
        </p:txBody>
      </p:sp>
      <p:sp>
        <p:nvSpPr>
          <p:cNvPr id="3" name="İçerik Yer Tutucusu 2">
            <a:extLst>
              <a:ext uri="{FF2B5EF4-FFF2-40B4-BE49-F238E27FC236}">
                <a16:creationId xmlns:a16="http://schemas.microsoft.com/office/drawing/2014/main" id="{088A39DC-1C87-40A4-8E0F-D3D1185D138D}"/>
              </a:ext>
            </a:extLst>
          </p:cNvPr>
          <p:cNvSpPr>
            <a:spLocks noGrp="1"/>
          </p:cNvSpPr>
          <p:nvPr>
            <p:ph sz="quarter" idx="1"/>
          </p:nvPr>
        </p:nvSpPr>
        <p:spPr/>
        <p:txBody>
          <a:bodyPr/>
          <a:lstStyle/>
          <a:p>
            <a:pPr algn="r" eaLnBrk="1" hangingPunct="1">
              <a:lnSpc>
                <a:spcPct val="90000"/>
              </a:lnSpc>
              <a:spcBef>
                <a:spcPts val="1000"/>
              </a:spcBef>
              <a:buFontTx/>
              <a:buNone/>
            </a:pPr>
            <a:endParaRPr lang="tr-TR" altLang="ru-RU" sz="2000" dirty="0"/>
          </a:p>
          <a:p>
            <a:pPr algn="r" eaLnBrk="1" hangingPunct="1">
              <a:lnSpc>
                <a:spcPct val="90000"/>
              </a:lnSpc>
              <a:spcBef>
                <a:spcPts val="1000"/>
              </a:spcBef>
              <a:buFontTx/>
              <a:buNone/>
            </a:pPr>
            <a:endParaRPr lang="tr-TR" altLang="ru-RU" sz="2000" dirty="0"/>
          </a:p>
          <a:p>
            <a:pPr algn="r" eaLnBrk="1" hangingPunct="1">
              <a:lnSpc>
                <a:spcPct val="90000"/>
              </a:lnSpc>
              <a:spcBef>
                <a:spcPts val="1000"/>
              </a:spcBef>
              <a:buFontTx/>
              <a:buNone/>
            </a:pPr>
            <a:endParaRPr lang="tr-TR" altLang="ru-RU" sz="2000" dirty="0"/>
          </a:p>
          <a:p>
            <a:pPr algn="r" eaLnBrk="1" hangingPunct="1">
              <a:lnSpc>
                <a:spcPct val="90000"/>
              </a:lnSpc>
              <a:spcBef>
                <a:spcPts val="1000"/>
              </a:spcBef>
              <a:buFontTx/>
              <a:buNone/>
            </a:pPr>
            <a:endParaRPr lang="tr-TR" altLang="ru-RU" sz="2000" dirty="0"/>
          </a:p>
          <a:p>
            <a:pPr algn="r" eaLnBrk="1" hangingPunct="1">
              <a:lnSpc>
                <a:spcPct val="90000"/>
              </a:lnSpc>
              <a:spcBef>
                <a:spcPts val="1000"/>
              </a:spcBef>
              <a:buFontTx/>
              <a:buNone/>
            </a:pPr>
            <a:endParaRPr lang="tr-TR" altLang="ru-RU" sz="2000" dirty="0"/>
          </a:p>
          <a:p>
            <a:pPr algn="r" eaLnBrk="1" hangingPunct="1">
              <a:lnSpc>
                <a:spcPct val="90000"/>
              </a:lnSpc>
              <a:spcBef>
                <a:spcPts val="1000"/>
              </a:spcBef>
              <a:buFontTx/>
              <a:buNone/>
            </a:pPr>
            <a:endParaRPr lang="tr-TR" altLang="ru-RU" sz="2000" dirty="0"/>
          </a:p>
          <a:p>
            <a:pPr algn="r" eaLnBrk="1" hangingPunct="1">
              <a:lnSpc>
                <a:spcPct val="90000"/>
              </a:lnSpc>
              <a:spcBef>
                <a:spcPts val="1000"/>
              </a:spcBef>
              <a:buFontTx/>
              <a:buNone/>
            </a:pPr>
            <a:endParaRPr lang="tr-TR" altLang="ru-RU" sz="2000" dirty="0"/>
          </a:p>
          <a:p>
            <a:pPr algn="r" eaLnBrk="1" hangingPunct="1">
              <a:lnSpc>
                <a:spcPct val="90000"/>
              </a:lnSpc>
              <a:spcBef>
                <a:spcPts val="1000"/>
              </a:spcBef>
              <a:buFontTx/>
              <a:buNone/>
            </a:pPr>
            <a:endParaRPr lang="tr-TR" altLang="ru-RU" sz="2000" dirty="0"/>
          </a:p>
          <a:p>
            <a:pPr algn="r" eaLnBrk="1" hangingPunct="1">
              <a:lnSpc>
                <a:spcPct val="90000"/>
              </a:lnSpc>
              <a:spcBef>
                <a:spcPts val="1000"/>
              </a:spcBef>
              <a:buFontTx/>
              <a:buNone/>
            </a:pPr>
            <a:endParaRPr lang="tr-TR" altLang="ru-RU" sz="2000" dirty="0"/>
          </a:p>
          <a:p>
            <a:pPr algn="r" eaLnBrk="1" hangingPunct="1">
              <a:lnSpc>
                <a:spcPct val="90000"/>
              </a:lnSpc>
              <a:spcBef>
                <a:spcPts val="1000"/>
              </a:spcBef>
              <a:buFontTx/>
              <a:buNone/>
            </a:pPr>
            <a:r>
              <a:rPr lang="tr-TR" altLang="ru-RU" sz="2000" dirty="0"/>
              <a:t>Arş. Gör. Dr. Fatıma YILDIZ</a:t>
            </a:r>
          </a:p>
          <a:p>
            <a:pPr algn="r" eaLnBrk="1" hangingPunct="1">
              <a:lnSpc>
                <a:spcPct val="90000"/>
              </a:lnSpc>
              <a:spcBef>
                <a:spcPts val="1000"/>
              </a:spcBef>
              <a:buFontTx/>
              <a:buNone/>
            </a:pPr>
            <a:r>
              <a:rPr lang="tr-TR" altLang="ru-RU" sz="2000" dirty="0"/>
              <a:t>KTÜ Aile Hekimliği AD</a:t>
            </a:r>
          </a:p>
          <a:p>
            <a:pPr algn="r" eaLnBrk="1" hangingPunct="1">
              <a:lnSpc>
                <a:spcPct val="90000"/>
              </a:lnSpc>
              <a:spcBef>
                <a:spcPts val="1000"/>
              </a:spcBef>
              <a:buFontTx/>
              <a:buNone/>
            </a:pPr>
            <a:r>
              <a:rPr lang="tr-TR" altLang="ru-RU" sz="2000" dirty="0"/>
              <a:t>20.02.2020</a:t>
            </a:r>
          </a:p>
          <a:p>
            <a:pPr algn="r"/>
            <a:endParaRPr lang="tr-TR" sz="2000" dirty="0"/>
          </a:p>
        </p:txBody>
      </p:sp>
      <p:pic>
        <p:nvPicPr>
          <p:cNvPr id="4" name="Picture 2" descr="osteoporosis ile ilgili görsel sonucu">
            <a:extLst>
              <a:ext uri="{FF2B5EF4-FFF2-40B4-BE49-F238E27FC236}">
                <a16:creationId xmlns:a16="http://schemas.microsoft.com/office/drawing/2014/main" id="{33B10E64-1634-4C57-BE1D-5B3D28EDF8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2708920"/>
            <a:ext cx="4824536" cy="30058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61001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DBA9832-56A9-4BF7-8728-8EAD7BF65AAF}"/>
              </a:ext>
            </a:extLst>
          </p:cNvPr>
          <p:cNvSpPr>
            <a:spLocks noGrp="1"/>
          </p:cNvSpPr>
          <p:nvPr>
            <p:ph type="title"/>
          </p:nvPr>
        </p:nvSpPr>
        <p:spPr/>
        <p:txBody>
          <a:bodyPr/>
          <a:lstStyle/>
          <a:p>
            <a:r>
              <a:rPr lang="tr-TR" dirty="0" err="1"/>
              <a:t>Primer</a:t>
            </a:r>
            <a:r>
              <a:rPr lang="tr-TR" dirty="0"/>
              <a:t> Osteoporoz</a:t>
            </a:r>
          </a:p>
        </p:txBody>
      </p:sp>
      <p:sp>
        <p:nvSpPr>
          <p:cNvPr id="3" name="İçerik Yer Tutucusu 2">
            <a:extLst>
              <a:ext uri="{FF2B5EF4-FFF2-40B4-BE49-F238E27FC236}">
                <a16:creationId xmlns:a16="http://schemas.microsoft.com/office/drawing/2014/main" id="{E386FBEA-8FD6-40FF-84B8-52F23EC875B1}"/>
              </a:ext>
            </a:extLst>
          </p:cNvPr>
          <p:cNvSpPr>
            <a:spLocks noGrp="1"/>
          </p:cNvSpPr>
          <p:nvPr>
            <p:ph sz="quarter" idx="1"/>
          </p:nvPr>
        </p:nvSpPr>
        <p:spPr/>
        <p:txBody>
          <a:bodyPr/>
          <a:lstStyle/>
          <a:p>
            <a:endParaRPr lang="tr-TR" dirty="0"/>
          </a:p>
        </p:txBody>
      </p:sp>
      <p:graphicFrame>
        <p:nvGraphicFramePr>
          <p:cNvPr id="4" name="Tablo 3">
            <a:extLst>
              <a:ext uri="{FF2B5EF4-FFF2-40B4-BE49-F238E27FC236}">
                <a16:creationId xmlns:a16="http://schemas.microsoft.com/office/drawing/2014/main" id="{3BE7086E-79D2-43E8-8EE4-B5F99E276E13}"/>
              </a:ext>
            </a:extLst>
          </p:cNvPr>
          <p:cNvGraphicFramePr>
            <a:graphicFrameLocks noGrp="1"/>
          </p:cNvGraphicFramePr>
          <p:nvPr>
            <p:extLst>
              <p:ext uri="{D42A27DB-BD31-4B8C-83A1-F6EECF244321}">
                <p14:modId xmlns:p14="http://schemas.microsoft.com/office/powerpoint/2010/main" val="3790714054"/>
              </p:ext>
            </p:extLst>
          </p:nvPr>
        </p:nvGraphicFramePr>
        <p:xfrm>
          <a:off x="612648" y="1241985"/>
          <a:ext cx="8153399" cy="5706439"/>
        </p:xfrm>
        <a:graphic>
          <a:graphicData uri="http://schemas.openxmlformats.org/drawingml/2006/table">
            <a:tbl>
              <a:tblPr firstRow="1" bandRow="1">
                <a:tableStyleId>{5C22544A-7EE6-4342-B048-85BDC9FD1C3A}</a:tableStyleId>
              </a:tblPr>
              <a:tblGrid>
                <a:gridCol w="1650580">
                  <a:extLst>
                    <a:ext uri="{9D8B030D-6E8A-4147-A177-3AD203B41FA5}">
                      <a16:colId xmlns:a16="http://schemas.microsoft.com/office/drawing/2014/main" val="20000"/>
                    </a:ext>
                  </a:extLst>
                </a:gridCol>
                <a:gridCol w="3241461">
                  <a:extLst>
                    <a:ext uri="{9D8B030D-6E8A-4147-A177-3AD203B41FA5}">
                      <a16:colId xmlns:a16="http://schemas.microsoft.com/office/drawing/2014/main" val="20001"/>
                    </a:ext>
                  </a:extLst>
                </a:gridCol>
                <a:gridCol w="3261358">
                  <a:extLst>
                    <a:ext uri="{9D8B030D-6E8A-4147-A177-3AD203B41FA5}">
                      <a16:colId xmlns:a16="http://schemas.microsoft.com/office/drawing/2014/main" val="20002"/>
                    </a:ext>
                  </a:extLst>
                </a:gridCol>
              </a:tblGrid>
              <a:tr h="381211">
                <a:tc>
                  <a:txBody>
                    <a:bodyPr/>
                    <a:lstStyle/>
                    <a:p>
                      <a:endParaRPr lang="tr-TR" sz="1800" dirty="0"/>
                    </a:p>
                  </a:txBody>
                  <a:tcPr marL="91446" marR="91446" marT="45724" marB="45724"/>
                </a:tc>
                <a:tc>
                  <a:txBody>
                    <a:bodyPr/>
                    <a:lstStyle/>
                    <a:p>
                      <a:r>
                        <a:rPr lang="tr-TR" sz="1600" b="1" dirty="0"/>
                        <a:t>TİP I (</a:t>
                      </a:r>
                      <a:r>
                        <a:rPr lang="tr-TR" sz="1600" b="1" dirty="0" err="1"/>
                        <a:t>Postmenopozal</a:t>
                      </a:r>
                      <a:r>
                        <a:rPr lang="tr-TR" sz="1600" b="1" dirty="0"/>
                        <a:t> osteoporoz) </a:t>
                      </a:r>
                      <a:endParaRPr lang="tr-TR" sz="1600" dirty="0"/>
                    </a:p>
                  </a:txBody>
                  <a:tcPr marL="91446" marR="91446" marT="45724" marB="45724"/>
                </a:tc>
                <a:tc>
                  <a:txBody>
                    <a:bodyPr/>
                    <a:lstStyle/>
                    <a:p>
                      <a:r>
                        <a:rPr lang="tr-TR" sz="1800" dirty="0"/>
                        <a:t> </a:t>
                      </a:r>
                      <a:r>
                        <a:rPr lang="tr-TR" sz="1600" b="1" dirty="0"/>
                        <a:t>TİP II (Yaşa bağlı/</a:t>
                      </a:r>
                      <a:r>
                        <a:rPr lang="tr-TR" sz="1600" b="1" dirty="0" err="1"/>
                        <a:t>senil</a:t>
                      </a:r>
                      <a:r>
                        <a:rPr lang="tr-TR" sz="1600" b="1" dirty="0"/>
                        <a:t> osteoporoz) </a:t>
                      </a:r>
                      <a:endParaRPr lang="tr-TR" sz="1600" dirty="0"/>
                    </a:p>
                  </a:txBody>
                  <a:tcPr marL="91446" marR="91446" marT="45724" marB="45724"/>
                </a:tc>
                <a:extLst>
                  <a:ext uri="{0D108BD9-81ED-4DB2-BD59-A6C34878D82A}">
                    <a16:rowId xmlns:a16="http://schemas.microsoft.com/office/drawing/2014/main" val="10000"/>
                  </a:ext>
                </a:extLst>
              </a:tr>
              <a:tr h="484913">
                <a:tc>
                  <a:txBody>
                    <a:bodyPr/>
                    <a:lstStyle/>
                    <a:p>
                      <a:r>
                        <a:rPr lang="tr-TR" sz="1400" i="1" dirty="0" err="1">
                          <a:solidFill>
                            <a:schemeClr val="accent2"/>
                          </a:solidFill>
                        </a:rPr>
                        <a:t>Etyoloji</a:t>
                      </a:r>
                      <a:r>
                        <a:rPr lang="tr-TR" sz="1600" i="1" dirty="0"/>
                        <a:t> </a:t>
                      </a:r>
                      <a:r>
                        <a:rPr lang="tr-TR" sz="1600" dirty="0"/>
                        <a:t>	</a:t>
                      </a:r>
                    </a:p>
                  </a:txBody>
                  <a:tcPr marL="91446" marR="91446" marT="45724" marB="45724"/>
                </a:tc>
                <a:tc>
                  <a:txBody>
                    <a:bodyPr/>
                    <a:lstStyle/>
                    <a:p>
                      <a:r>
                        <a:rPr lang="tr-TR" sz="1600" dirty="0" err="1"/>
                        <a:t>endojen</a:t>
                      </a:r>
                      <a:r>
                        <a:rPr lang="tr-TR" sz="1600" dirty="0"/>
                        <a:t> </a:t>
                      </a:r>
                      <a:r>
                        <a:rPr lang="tr-TR" sz="1600" dirty="0" err="1"/>
                        <a:t>estrojen</a:t>
                      </a:r>
                      <a:r>
                        <a:rPr lang="tr-TR" sz="1600" dirty="0"/>
                        <a:t> eksikliğine bağlı </a:t>
                      </a:r>
                    </a:p>
                  </a:txBody>
                  <a:tcPr marL="91446" marR="91446" marT="45724" marB="45724"/>
                </a:tc>
                <a:tc>
                  <a:txBody>
                    <a:bodyPr/>
                    <a:lstStyle/>
                    <a:p>
                      <a:r>
                        <a:rPr lang="tr-TR" sz="1600" dirty="0"/>
                        <a:t>yaşlanmaya bağlı</a:t>
                      </a:r>
                    </a:p>
                  </a:txBody>
                  <a:tcPr marL="91446" marR="91446" marT="45724" marB="45724"/>
                </a:tc>
                <a:extLst>
                  <a:ext uri="{0D108BD9-81ED-4DB2-BD59-A6C34878D82A}">
                    <a16:rowId xmlns:a16="http://schemas.microsoft.com/office/drawing/2014/main" val="10001"/>
                  </a:ext>
                </a:extLst>
              </a:tr>
              <a:tr h="281023">
                <a:tc>
                  <a:txBody>
                    <a:bodyPr/>
                    <a:lstStyle/>
                    <a:p>
                      <a:r>
                        <a:rPr lang="tr-TR" sz="1400" i="1" dirty="0">
                          <a:solidFill>
                            <a:schemeClr val="accent2"/>
                          </a:solidFill>
                        </a:rPr>
                        <a:t>Yaş</a:t>
                      </a:r>
                      <a:endParaRPr lang="tr-TR" sz="1400" dirty="0"/>
                    </a:p>
                  </a:txBody>
                  <a:tcPr marL="91446" marR="91446" marT="45724" marB="45724"/>
                </a:tc>
                <a:tc>
                  <a:txBody>
                    <a:bodyPr/>
                    <a:lstStyle/>
                    <a:p>
                      <a:r>
                        <a:rPr lang="tr-TR" sz="1600" dirty="0"/>
                        <a:t>51-70	</a:t>
                      </a:r>
                    </a:p>
                  </a:txBody>
                  <a:tcPr marL="91446" marR="91446" marT="45724" marB="4572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cs typeface="Arial" charset="0"/>
                        </a:rPr>
                        <a:t>&gt;</a:t>
                      </a:r>
                      <a:r>
                        <a:rPr lang="tr-TR" sz="1600" dirty="0">
                          <a:cs typeface="Arial" charset="0"/>
                        </a:rPr>
                        <a:t>70</a:t>
                      </a:r>
                      <a:endParaRPr lang="en-US" sz="1600" dirty="0">
                        <a:cs typeface="Arial" charset="0"/>
                      </a:endParaRPr>
                    </a:p>
                    <a:p>
                      <a:endParaRPr lang="tr-TR" sz="1800" dirty="0"/>
                    </a:p>
                  </a:txBody>
                  <a:tcPr marL="91446" marR="91446" marT="45724" marB="45724"/>
                </a:tc>
                <a:extLst>
                  <a:ext uri="{0D108BD9-81ED-4DB2-BD59-A6C34878D82A}">
                    <a16:rowId xmlns:a16="http://schemas.microsoft.com/office/drawing/2014/main" val="10002"/>
                  </a:ext>
                </a:extLst>
              </a:tr>
              <a:tr h="554284">
                <a:tc>
                  <a:txBody>
                    <a:bodyPr/>
                    <a:lstStyle/>
                    <a:p>
                      <a:r>
                        <a:rPr lang="tr-TR" sz="1400" i="1" dirty="0">
                          <a:solidFill>
                            <a:schemeClr val="accent2"/>
                          </a:solidFill>
                        </a:rPr>
                        <a:t>Kemik kaybı</a:t>
                      </a:r>
                      <a:endParaRPr lang="tr-TR" sz="1400" dirty="0"/>
                    </a:p>
                  </a:txBody>
                  <a:tcPr marL="91446" marR="91446" marT="45724" marB="45724"/>
                </a:tc>
                <a:tc>
                  <a:txBody>
                    <a:bodyPr/>
                    <a:lstStyle/>
                    <a:p>
                      <a:r>
                        <a:rPr lang="tr-TR" sz="1600" dirty="0" err="1"/>
                        <a:t>Trabeküler</a:t>
                      </a:r>
                      <a:r>
                        <a:rPr lang="tr-TR" sz="1600" dirty="0"/>
                        <a:t>,</a:t>
                      </a:r>
                      <a:r>
                        <a:rPr lang="tr-TR" sz="1600" baseline="0" dirty="0"/>
                        <a:t> hızlı</a:t>
                      </a:r>
                      <a:endParaRPr lang="tr-TR" sz="1600" dirty="0"/>
                    </a:p>
                  </a:txBody>
                  <a:tcPr marL="91446" marR="91446" marT="45724" marB="4572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dirty="0" err="1"/>
                        <a:t>Kortikal</a:t>
                      </a:r>
                      <a:r>
                        <a:rPr lang="tr-TR" sz="1600" dirty="0"/>
                        <a:t>, yavaş</a:t>
                      </a:r>
                    </a:p>
                  </a:txBody>
                  <a:tcPr marL="91446" marR="91446" marT="45724" marB="45724"/>
                </a:tc>
                <a:extLst>
                  <a:ext uri="{0D108BD9-81ED-4DB2-BD59-A6C34878D82A}">
                    <a16:rowId xmlns:a16="http://schemas.microsoft.com/office/drawing/2014/main" val="10004"/>
                  </a:ext>
                </a:extLst>
              </a:tr>
              <a:tr h="554284">
                <a:tc>
                  <a:txBody>
                    <a:bodyPr/>
                    <a:lstStyle/>
                    <a:p>
                      <a:r>
                        <a:rPr lang="tr-TR" sz="1400" i="1" dirty="0">
                          <a:solidFill>
                            <a:schemeClr val="accent2"/>
                          </a:solidFill>
                        </a:rPr>
                        <a:t>Yapım yıkım</a:t>
                      </a:r>
                      <a:endParaRPr lang="tr-TR" sz="1400" dirty="0"/>
                    </a:p>
                  </a:txBody>
                  <a:tcPr marL="91446" marR="91446" marT="45724" marB="45724"/>
                </a:tc>
                <a:tc>
                  <a:txBody>
                    <a:bodyPr/>
                    <a:lstStyle/>
                    <a:p>
                      <a:r>
                        <a:rPr lang="tr-TR" sz="1600" dirty="0" err="1"/>
                        <a:t>osteoklast</a:t>
                      </a:r>
                      <a:r>
                        <a:rPr lang="tr-TR" sz="1600" dirty="0"/>
                        <a:t> aktivitesi </a:t>
                      </a:r>
                    </a:p>
                  </a:txBody>
                  <a:tcPr marL="91446" marR="91446" marT="45724" marB="45724"/>
                </a:tc>
                <a:tc>
                  <a:txBody>
                    <a:bodyPr/>
                    <a:lstStyle/>
                    <a:p>
                      <a:r>
                        <a:rPr lang="tr-TR" sz="1600" dirty="0" err="1"/>
                        <a:t>osteoblast</a:t>
                      </a:r>
                      <a:r>
                        <a:rPr lang="tr-TR" sz="1600" dirty="0"/>
                        <a:t> aktivitesi</a:t>
                      </a:r>
                    </a:p>
                  </a:txBody>
                  <a:tcPr marL="91446" marR="91446" marT="45724" marB="45724"/>
                </a:tc>
                <a:extLst>
                  <a:ext uri="{0D108BD9-81ED-4DB2-BD59-A6C34878D82A}">
                    <a16:rowId xmlns:a16="http://schemas.microsoft.com/office/drawing/2014/main" val="10005"/>
                  </a:ext>
                </a:extLst>
              </a:tr>
              <a:tr h="202512">
                <a:tc>
                  <a:txBody>
                    <a:bodyPr/>
                    <a:lstStyle/>
                    <a:p>
                      <a:r>
                        <a:rPr lang="tr-TR" sz="1400" i="1" dirty="0">
                          <a:solidFill>
                            <a:schemeClr val="accent2"/>
                          </a:solidFill>
                        </a:rPr>
                        <a:t>Kırıklar</a:t>
                      </a:r>
                      <a:r>
                        <a:rPr lang="tr-TR" sz="1800" dirty="0">
                          <a:solidFill>
                            <a:schemeClr val="accent2"/>
                          </a:solidFill>
                        </a:rPr>
                        <a:t>	</a:t>
                      </a:r>
                      <a:endParaRPr lang="tr-TR" sz="1800" dirty="0"/>
                    </a:p>
                  </a:txBody>
                  <a:tcPr marL="91446" marR="91446" marT="45724" marB="45724"/>
                </a:tc>
                <a:tc>
                  <a:txBody>
                    <a:bodyPr/>
                    <a:lstStyle/>
                    <a:p>
                      <a:r>
                        <a:rPr lang="tr-TR" sz="1600" dirty="0" err="1"/>
                        <a:t>Vertebra</a:t>
                      </a:r>
                      <a:r>
                        <a:rPr lang="tr-TR" sz="1600" dirty="0"/>
                        <a:t>, el bileği</a:t>
                      </a:r>
                    </a:p>
                  </a:txBody>
                  <a:tcPr marL="91446" marR="91446" marT="45724" marB="4572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dirty="0" err="1"/>
                        <a:t>Proksimal</a:t>
                      </a:r>
                      <a:r>
                        <a:rPr lang="tr-TR" sz="1600" dirty="0"/>
                        <a:t> </a:t>
                      </a:r>
                      <a:r>
                        <a:rPr lang="tr-TR" sz="1600" dirty="0" err="1"/>
                        <a:t>femur</a:t>
                      </a:r>
                      <a:r>
                        <a:rPr lang="tr-TR" sz="1600" dirty="0"/>
                        <a:t> </a:t>
                      </a:r>
                      <a:r>
                        <a:rPr lang="tr-TR" sz="1600" dirty="0" err="1"/>
                        <a:t>humerus</a:t>
                      </a:r>
                      <a:r>
                        <a:rPr lang="tr-TR" sz="1600" dirty="0"/>
                        <a:t> üst uç</a:t>
                      </a:r>
                    </a:p>
                    <a:p>
                      <a:endParaRPr lang="tr-TR" sz="1800" dirty="0"/>
                    </a:p>
                  </a:txBody>
                  <a:tcPr marL="91446" marR="91446" marT="45724" marB="45724"/>
                </a:tc>
                <a:extLst>
                  <a:ext uri="{0D108BD9-81ED-4DB2-BD59-A6C34878D82A}">
                    <a16:rowId xmlns:a16="http://schemas.microsoft.com/office/drawing/2014/main" val="10006"/>
                  </a:ext>
                </a:extLst>
              </a:tr>
              <a:tr h="283647">
                <a:tc>
                  <a:txBody>
                    <a:bodyPr/>
                    <a:lstStyle/>
                    <a:p>
                      <a:r>
                        <a:rPr lang="tr-TR" sz="1400" i="1" dirty="0">
                          <a:solidFill>
                            <a:schemeClr val="accent2"/>
                          </a:solidFill>
                        </a:rPr>
                        <a:t> (</a:t>
                      </a:r>
                      <a:r>
                        <a:rPr lang="tr-TR" sz="1400" i="1" dirty="0" err="1">
                          <a:solidFill>
                            <a:schemeClr val="accent2"/>
                          </a:solidFill>
                        </a:rPr>
                        <a:t>Ca,P</a:t>
                      </a:r>
                      <a:r>
                        <a:rPr lang="tr-TR" sz="1400" i="1" dirty="0">
                          <a:solidFill>
                            <a:schemeClr val="accent2"/>
                          </a:solidFill>
                        </a:rPr>
                        <a:t>)</a:t>
                      </a:r>
                      <a:endParaRPr lang="tr-TR" sz="1400" dirty="0"/>
                    </a:p>
                  </a:txBody>
                  <a:tcPr marL="91446" marR="91446" marT="45724" marB="45724"/>
                </a:tc>
                <a:tc>
                  <a:txBody>
                    <a:bodyPr/>
                    <a:lstStyle/>
                    <a:p>
                      <a:r>
                        <a:rPr lang="tr-TR" sz="1600" dirty="0"/>
                        <a:t>normal	</a:t>
                      </a:r>
                      <a:r>
                        <a:rPr lang="tr-TR" sz="1800" dirty="0"/>
                        <a:t>	</a:t>
                      </a:r>
                    </a:p>
                  </a:txBody>
                  <a:tcPr marL="91446" marR="91446" marT="45724" marB="45724"/>
                </a:tc>
                <a:tc>
                  <a:txBody>
                    <a:bodyPr/>
                    <a:lstStyle/>
                    <a:p>
                      <a:pPr>
                        <a:buFont typeface="Wingdings" pitchFamily="2" charset="2"/>
                        <a:buNone/>
                      </a:pPr>
                      <a:r>
                        <a:rPr lang="tr-TR" sz="1600" dirty="0"/>
                        <a:t>normal</a:t>
                      </a:r>
                    </a:p>
                  </a:txBody>
                  <a:tcPr marL="91446" marR="91446" marT="45724" marB="45724"/>
                </a:tc>
                <a:extLst>
                  <a:ext uri="{0D108BD9-81ED-4DB2-BD59-A6C34878D82A}">
                    <a16:rowId xmlns:a16="http://schemas.microsoft.com/office/drawing/2014/main" val="10007"/>
                  </a:ext>
                </a:extLst>
              </a:tr>
              <a:tr h="554284">
                <a:tc>
                  <a:txBody>
                    <a:bodyPr/>
                    <a:lstStyle/>
                    <a:p>
                      <a:r>
                        <a:rPr lang="tr-TR" sz="1400" i="1" dirty="0">
                          <a:solidFill>
                            <a:schemeClr val="accent2"/>
                          </a:solidFill>
                        </a:rPr>
                        <a:t>ALP</a:t>
                      </a:r>
                      <a:endParaRPr lang="tr-TR" sz="1400" dirty="0"/>
                    </a:p>
                  </a:txBody>
                  <a:tcPr marL="91446" marR="91446" marT="45724" marB="45724"/>
                </a:tc>
                <a:tc>
                  <a:txBody>
                    <a:bodyPr/>
                    <a:lstStyle/>
                    <a:p>
                      <a:r>
                        <a:rPr lang="tr-TR" sz="1600" dirty="0"/>
                        <a:t>N (kırık varsa artar)</a:t>
                      </a:r>
                    </a:p>
                  </a:txBody>
                  <a:tcPr marL="91446" marR="91446" marT="45724" marB="4572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dirty="0"/>
                        <a:t>N (kırık varsa artar)</a:t>
                      </a:r>
                    </a:p>
                  </a:txBody>
                  <a:tcPr marL="91446" marR="91446" marT="45724" marB="45724"/>
                </a:tc>
                <a:extLst>
                  <a:ext uri="{0D108BD9-81ED-4DB2-BD59-A6C34878D82A}">
                    <a16:rowId xmlns:a16="http://schemas.microsoft.com/office/drawing/2014/main" val="10008"/>
                  </a:ext>
                </a:extLst>
              </a:tr>
              <a:tr h="583456">
                <a:tc>
                  <a:txBody>
                    <a:bodyPr/>
                    <a:lstStyle/>
                    <a:p>
                      <a:r>
                        <a:rPr lang="tr-TR" sz="1400" i="1" dirty="0">
                          <a:solidFill>
                            <a:schemeClr val="accent2"/>
                          </a:solidFill>
                        </a:rPr>
                        <a:t>PTH</a:t>
                      </a:r>
                      <a:endParaRPr lang="tr-TR" sz="1400" dirty="0"/>
                    </a:p>
                  </a:txBody>
                  <a:tcPr marL="91446" marR="91446" marT="45724" marB="45724"/>
                </a:tc>
                <a:tc>
                  <a:txBody>
                    <a:bodyPr/>
                    <a:lstStyle/>
                    <a:p>
                      <a:r>
                        <a:rPr lang="tr-TR" sz="1600" dirty="0"/>
                        <a:t>azalır	</a:t>
                      </a:r>
                      <a:r>
                        <a:rPr lang="tr-TR" sz="1800" dirty="0"/>
                        <a:t>	</a:t>
                      </a:r>
                    </a:p>
                  </a:txBody>
                  <a:tcPr marL="91446" marR="91446" marT="45724" marB="45724"/>
                </a:tc>
                <a:tc>
                  <a:txBody>
                    <a:bodyPr/>
                    <a:lstStyle/>
                    <a:p>
                      <a:pPr>
                        <a:buFont typeface="Wingdings" pitchFamily="2" charset="2"/>
                        <a:buNone/>
                      </a:pPr>
                      <a:r>
                        <a:rPr lang="tr-TR" sz="1600" dirty="0"/>
                        <a:t>artar</a:t>
                      </a:r>
                    </a:p>
                    <a:p>
                      <a:endParaRPr lang="tr-TR" sz="1800" dirty="0"/>
                    </a:p>
                  </a:txBody>
                  <a:tcPr marL="91446" marR="91446" marT="45724" marB="45724"/>
                </a:tc>
                <a:extLst>
                  <a:ext uri="{0D108BD9-81ED-4DB2-BD59-A6C34878D82A}">
                    <a16:rowId xmlns:a16="http://schemas.microsoft.com/office/drawing/2014/main" val="10009"/>
                  </a:ext>
                </a:extLst>
              </a:tr>
              <a:tr h="389364">
                <a:tc>
                  <a:txBody>
                    <a:bodyPr/>
                    <a:lstStyle/>
                    <a:p>
                      <a:r>
                        <a:rPr lang="tr-TR" sz="1400" i="1" dirty="0">
                          <a:solidFill>
                            <a:schemeClr val="accent2"/>
                          </a:solidFill>
                        </a:rPr>
                        <a:t>İdrar </a:t>
                      </a:r>
                      <a:r>
                        <a:rPr lang="tr-TR" sz="1400" i="1" dirty="0" err="1">
                          <a:solidFill>
                            <a:schemeClr val="accent2"/>
                          </a:solidFill>
                        </a:rPr>
                        <a:t>Ca</a:t>
                      </a:r>
                      <a:r>
                        <a:rPr lang="tr-TR" sz="1400" dirty="0">
                          <a:solidFill>
                            <a:schemeClr val="accent2"/>
                          </a:solidFill>
                        </a:rPr>
                        <a:t>	</a:t>
                      </a:r>
                      <a:endParaRPr lang="tr-TR" sz="1400" dirty="0"/>
                    </a:p>
                  </a:txBody>
                  <a:tcPr marL="91446" marR="91446" marT="45724" marB="45724"/>
                </a:tc>
                <a:tc>
                  <a:txBody>
                    <a:bodyPr/>
                    <a:lstStyle/>
                    <a:p>
                      <a:r>
                        <a:rPr lang="tr-TR" sz="1600" dirty="0"/>
                        <a:t>Artar</a:t>
                      </a:r>
                      <a:r>
                        <a:rPr lang="tr-TR" sz="1800" dirty="0"/>
                        <a:t>	</a:t>
                      </a:r>
                    </a:p>
                  </a:txBody>
                  <a:tcPr marL="91446" marR="91446" marT="45724" marB="4572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dirty="0"/>
                        <a:t>Normal</a:t>
                      </a:r>
                    </a:p>
                  </a:txBody>
                  <a:tcPr marL="91446" marR="91446" marT="45724" marB="45724"/>
                </a:tc>
                <a:extLst>
                  <a:ext uri="{0D108BD9-81ED-4DB2-BD59-A6C34878D82A}">
                    <a16:rowId xmlns:a16="http://schemas.microsoft.com/office/drawing/2014/main" val="10011"/>
                  </a:ext>
                </a:extLst>
              </a:tr>
              <a:tr h="593507">
                <a:tc>
                  <a:txBody>
                    <a:bodyPr/>
                    <a:lstStyle/>
                    <a:p>
                      <a:r>
                        <a:rPr lang="tr-TR" sz="1400" i="1" dirty="0" err="1">
                          <a:solidFill>
                            <a:schemeClr val="accent2"/>
                          </a:solidFill>
                        </a:rPr>
                        <a:t>Ca</a:t>
                      </a:r>
                      <a:r>
                        <a:rPr lang="tr-TR" sz="1400" i="1" dirty="0">
                          <a:solidFill>
                            <a:schemeClr val="accent2"/>
                          </a:solidFill>
                        </a:rPr>
                        <a:t> </a:t>
                      </a:r>
                      <a:r>
                        <a:rPr lang="tr-TR" sz="1400" i="1" dirty="0" err="1">
                          <a:solidFill>
                            <a:schemeClr val="accent2"/>
                          </a:solidFill>
                        </a:rPr>
                        <a:t>abs</a:t>
                      </a:r>
                      <a:r>
                        <a:rPr lang="tr-TR" sz="1400" i="1" dirty="0">
                          <a:solidFill>
                            <a:schemeClr val="accent2"/>
                          </a:solidFill>
                        </a:rPr>
                        <a:t>.</a:t>
                      </a:r>
                      <a:endParaRPr lang="tr-TR" sz="1400" dirty="0"/>
                    </a:p>
                  </a:txBody>
                  <a:tcPr marL="91446" marR="91446" marT="45724" marB="45724"/>
                </a:tc>
                <a:tc>
                  <a:txBody>
                    <a:bodyPr/>
                    <a:lstStyle/>
                    <a:p>
                      <a:r>
                        <a:rPr lang="tr-TR" sz="1600" dirty="0"/>
                        <a:t>Azalır</a:t>
                      </a:r>
                      <a:r>
                        <a:rPr lang="tr-TR" sz="1800" dirty="0"/>
                        <a:t>	</a:t>
                      </a:r>
                    </a:p>
                  </a:txBody>
                  <a:tcPr marL="91446" marR="91446" marT="45724" marB="4572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dirty="0"/>
                        <a:t>Azalır</a:t>
                      </a:r>
                    </a:p>
                  </a:txBody>
                  <a:tcPr marL="91446" marR="91446" marT="45724" marB="45724"/>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15666525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BF15190A-1877-4BAF-A07E-3FB60E9F96E9}"/>
              </a:ext>
            </a:extLst>
          </p:cNvPr>
          <p:cNvSpPr>
            <a:spLocks noGrp="1" noChangeArrowheads="1"/>
          </p:cNvSpPr>
          <p:nvPr>
            <p:ph type="title"/>
          </p:nvPr>
        </p:nvSpPr>
        <p:spPr>
          <a:xfrm>
            <a:off x="612775" y="228600"/>
            <a:ext cx="8153400" cy="990600"/>
          </a:xfrm>
        </p:spPr>
        <p:txBody>
          <a:bodyPr/>
          <a:lstStyle/>
          <a:p>
            <a:pPr eaLnBrk="1" hangingPunct="1"/>
            <a:r>
              <a:rPr lang="tr-TR" altLang="ru-RU"/>
              <a:t>Sekonder osteoporoz</a:t>
            </a:r>
          </a:p>
        </p:txBody>
      </p:sp>
      <p:sp>
        <p:nvSpPr>
          <p:cNvPr id="19459" name="Rectangle 3">
            <a:extLst>
              <a:ext uri="{FF2B5EF4-FFF2-40B4-BE49-F238E27FC236}">
                <a16:creationId xmlns:a16="http://schemas.microsoft.com/office/drawing/2014/main" id="{400195BB-5426-4B77-B0AD-057FDD32C733}"/>
              </a:ext>
            </a:extLst>
          </p:cNvPr>
          <p:cNvSpPr>
            <a:spLocks noGrp="1" noChangeArrowheads="1"/>
          </p:cNvSpPr>
          <p:nvPr>
            <p:ph sz="quarter" idx="1"/>
          </p:nvPr>
        </p:nvSpPr>
        <p:spPr>
          <a:xfrm>
            <a:off x="612775" y="1600200"/>
            <a:ext cx="8153400" cy="4495800"/>
          </a:xfrm>
        </p:spPr>
        <p:txBody>
          <a:bodyPr/>
          <a:lstStyle/>
          <a:p>
            <a:pPr eaLnBrk="1" hangingPunct="1"/>
            <a:endParaRPr lang="tr-TR" altLang="ru-RU" sz="2400" dirty="0"/>
          </a:p>
          <a:p>
            <a:pPr eaLnBrk="1" hangingPunct="1"/>
            <a:endParaRPr lang="tr-TR" altLang="ru-RU" sz="2400" dirty="0"/>
          </a:p>
          <a:p>
            <a:pPr eaLnBrk="1" hangingPunct="1"/>
            <a:r>
              <a:rPr lang="tr-TR" altLang="ru-RU" sz="2400" dirty="0"/>
              <a:t>Çeşitli hastalıklar veya ilaçların kullanımı sırasında görülen </a:t>
            </a:r>
            <a:r>
              <a:rPr lang="tr-TR" altLang="ru-RU" sz="2400" dirty="0" err="1"/>
              <a:t>osteporozdur</a:t>
            </a:r>
            <a:r>
              <a:rPr lang="tr-TR" altLang="ru-RU" sz="2400" dirty="0"/>
              <a:t>.</a:t>
            </a:r>
          </a:p>
          <a:p>
            <a:pPr eaLnBrk="1" hangingPunct="1"/>
            <a:endParaRPr lang="tr-TR" altLang="ru-RU" sz="2400" dirty="0"/>
          </a:p>
          <a:p>
            <a:pPr eaLnBrk="1" hangingPunct="1"/>
            <a:r>
              <a:rPr lang="tr-TR" altLang="ru-RU" sz="2400" dirty="0" err="1"/>
              <a:t>Sekonder</a:t>
            </a:r>
            <a:r>
              <a:rPr lang="tr-TR" altLang="ru-RU" sz="2400" dirty="0"/>
              <a:t> osteoporoz </a:t>
            </a:r>
            <a:r>
              <a:rPr lang="tr-TR" altLang="ru-RU" sz="2400" dirty="0" err="1"/>
              <a:t>prevalansı</a:t>
            </a:r>
            <a:r>
              <a:rPr lang="tr-TR" altLang="ru-RU" sz="2400" dirty="0"/>
              <a:t> erkeklerde daha yüksektir. </a:t>
            </a:r>
          </a:p>
          <a:p>
            <a:pPr eaLnBrk="1" hangingPunct="1"/>
            <a:endParaRPr lang="tr-TR" altLang="ru-RU" sz="2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Başlık">
            <a:extLst>
              <a:ext uri="{FF2B5EF4-FFF2-40B4-BE49-F238E27FC236}">
                <a16:creationId xmlns:a16="http://schemas.microsoft.com/office/drawing/2014/main" id="{854D3BEF-C28B-4D01-A471-9974D0016D56}"/>
              </a:ext>
            </a:extLst>
          </p:cNvPr>
          <p:cNvSpPr>
            <a:spLocks noGrp="1"/>
          </p:cNvSpPr>
          <p:nvPr>
            <p:ph type="title"/>
          </p:nvPr>
        </p:nvSpPr>
        <p:spPr>
          <a:xfrm>
            <a:off x="457200" y="274638"/>
            <a:ext cx="8229600" cy="633412"/>
          </a:xfrm>
        </p:spPr>
        <p:txBody>
          <a:bodyPr/>
          <a:lstStyle/>
          <a:p>
            <a:pPr eaLnBrk="1" hangingPunct="1"/>
            <a:r>
              <a:rPr lang="tr-TR" altLang="ru-RU" sz="3200" dirty="0" err="1"/>
              <a:t>Sekonder</a:t>
            </a:r>
            <a:r>
              <a:rPr lang="tr-TR" altLang="ru-RU" sz="3200" dirty="0"/>
              <a:t> Osteoporoz Nedenleri</a:t>
            </a:r>
          </a:p>
        </p:txBody>
      </p:sp>
      <p:pic>
        <p:nvPicPr>
          <p:cNvPr id="20483" name="Picture 2">
            <a:extLst>
              <a:ext uri="{FF2B5EF4-FFF2-40B4-BE49-F238E27FC236}">
                <a16:creationId xmlns:a16="http://schemas.microsoft.com/office/drawing/2014/main" id="{D093EA81-529B-48E1-ABE3-687C38F4BA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5144" b="2979"/>
          <a:stretch>
            <a:fillRect/>
          </a:stretch>
        </p:blipFill>
        <p:spPr bwMode="auto">
          <a:xfrm>
            <a:off x="883444" y="1246187"/>
            <a:ext cx="7377112" cy="533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483"/>
                                        </p:tgtEl>
                                        <p:attrNameLst>
                                          <p:attrName>style.visibility</p:attrName>
                                        </p:attrNameLst>
                                      </p:cBhvr>
                                      <p:to>
                                        <p:strVal val="visible"/>
                                      </p:to>
                                    </p:set>
                                    <p:animEffect transition="in" filter="fade">
                                      <p:cBhvr>
                                        <p:cTn id="7" dur="1000"/>
                                        <p:tgtEl>
                                          <p:spTgt spid="20483"/>
                                        </p:tgtEl>
                                      </p:cBhvr>
                                    </p:animEffect>
                                    <p:anim calcmode="lin" valueType="num">
                                      <p:cBhvr>
                                        <p:cTn id="8" dur="1000" fill="hold"/>
                                        <p:tgtEl>
                                          <p:spTgt spid="20483"/>
                                        </p:tgtEl>
                                        <p:attrNameLst>
                                          <p:attrName>ppt_x</p:attrName>
                                        </p:attrNameLst>
                                      </p:cBhvr>
                                      <p:tavLst>
                                        <p:tav tm="0">
                                          <p:val>
                                            <p:strVal val="#ppt_x"/>
                                          </p:val>
                                        </p:tav>
                                        <p:tav tm="100000">
                                          <p:val>
                                            <p:strVal val="#ppt_x"/>
                                          </p:val>
                                        </p:tav>
                                      </p:tavLst>
                                    </p:anim>
                                    <p:anim calcmode="lin" valueType="num">
                                      <p:cBhvr>
                                        <p:cTn id="9" dur="1000" fill="hold"/>
                                        <p:tgtEl>
                                          <p:spTgt spid="204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1E685DC-5641-40A3-A0C1-7AB3A6D88030}"/>
              </a:ext>
            </a:extLst>
          </p:cNvPr>
          <p:cNvSpPr>
            <a:spLocks noGrp="1"/>
          </p:cNvSpPr>
          <p:nvPr>
            <p:ph type="title"/>
          </p:nvPr>
        </p:nvSpPr>
        <p:spPr/>
        <p:txBody>
          <a:bodyPr/>
          <a:lstStyle/>
          <a:p>
            <a:r>
              <a:rPr lang="tr-TR" altLang="ru-RU" sz="3200" dirty="0" err="1"/>
              <a:t>Sekonder</a:t>
            </a:r>
            <a:r>
              <a:rPr lang="tr-TR" altLang="ru-RU" sz="3200" dirty="0"/>
              <a:t> Osteoporoz Nedenleri</a:t>
            </a:r>
            <a:endParaRPr lang="tr-TR" sz="3200" dirty="0"/>
          </a:p>
        </p:txBody>
      </p:sp>
      <p:pic>
        <p:nvPicPr>
          <p:cNvPr id="4" name="Picture 5">
            <a:extLst>
              <a:ext uri="{FF2B5EF4-FFF2-40B4-BE49-F238E27FC236}">
                <a16:creationId xmlns:a16="http://schemas.microsoft.com/office/drawing/2014/main" id="{7D93140D-6DED-44CF-A901-A589DC5BA3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3985" y="1253480"/>
            <a:ext cx="7070725" cy="535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511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0489E724-938D-4211-A753-44B571183A18}"/>
              </a:ext>
            </a:extLst>
          </p:cNvPr>
          <p:cNvSpPr>
            <a:spLocks noGrp="1" noChangeArrowheads="1"/>
          </p:cNvSpPr>
          <p:nvPr>
            <p:ph type="title"/>
          </p:nvPr>
        </p:nvSpPr>
        <p:spPr>
          <a:xfrm>
            <a:off x="612775" y="228600"/>
            <a:ext cx="8153400" cy="990600"/>
          </a:xfrm>
        </p:spPr>
        <p:txBody>
          <a:bodyPr/>
          <a:lstStyle/>
          <a:p>
            <a:pPr eaLnBrk="1" hangingPunct="1"/>
            <a:r>
              <a:rPr lang="tr-TR" altLang="ru-RU"/>
              <a:t>EPİDEMİYOLOJİ</a:t>
            </a:r>
          </a:p>
        </p:txBody>
      </p:sp>
      <p:sp>
        <p:nvSpPr>
          <p:cNvPr id="22531" name="Rectangle 3">
            <a:extLst>
              <a:ext uri="{FF2B5EF4-FFF2-40B4-BE49-F238E27FC236}">
                <a16:creationId xmlns:a16="http://schemas.microsoft.com/office/drawing/2014/main" id="{DB1980A0-BE72-4848-B218-080A225A8733}"/>
              </a:ext>
            </a:extLst>
          </p:cNvPr>
          <p:cNvSpPr>
            <a:spLocks noGrp="1" noChangeArrowheads="1"/>
          </p:cNvSpPr>
          <p:nvPr>
            <p:ph sz="quarter" idx="1"/>
          </p:nvPr>
        </p:nvSpPr>
        <p:spPr>
          <a:xfrm>
            <a:off x="612775" y="1600200"/>
            <a:ext cx="8153400" cy="4495800"/>
          </a:xfrm>
        </p:spPr>
        <p:txBody>
          <a:bodyPr/>
          <a:lstStyle/>
          <a:p>
            <a:pPr marL="318770" indent="-318770" eaLnBrk="1" hangingPunct="1"/>
            <a:endParaRPr lang="tr-TR" altLang="ru-RU" sz="2400" dirty="0"/>
          </a:p>
          <a:p>
            <a:pPr marL="318770" indent="-318770" eaLnBrk="1" hangingPunct="1"/>
            <a:r>
              <a:rPr lang="tr-TR" altLang="ru-RU" sz="2400" dirty="0"/>
              <a:t>Türkiye'de toplum giderek yaşlanmakta ve dolayısıyla osteoporoz önemli bir sağlık sorunu olarak öne çıkmaktadır.</a:t>
            </a:r>
            <a:endParaRPr lang="tr-TR" dirty="0"/>
          </a:p>
          <a:p>
            <a:pPr eaLnBrk="1" hangingPunct="1"/>
            <a:endParaRPr lang="tr-TR" altLang="ru-RU" sz="2400" dirty="0"/>
          </a:p>
          <a:p>
            <a:pPr marL="318770" indent="-318770" eaLnBrk="1" hangingPunct="1"/>
            <a:r>
              <a:rPr lang="tr-TR" altLang="ru-RU" sz="2400" dirty="0"/>
              <a:t>FRAKTÜRK araştırmasında (2010, Türkiye, 50 yaş ve üzeri)</a:t>
            </a:r>
          </a:p>
          <a:p>
            <a:pPr marL="639445" lvl="1" indent="-318770" eaLnBrk="1" hangingPunct="1"/>
            <a:r>
              <a:rPr lang="tr-TR" altLang="ru-RU" sz="2100" dirty="0"/>
              <a:t>%50'sinde </a:t>
            </a:r>
            <a:r>
              <a:rPr lang="tr-TR" altLang="ru-RU" sz="2100" dirty="0" err="1"/>
              <a:t>osteopeni</a:t>
            </a:r>
            <a:r>
              <a:rPr lang="tr-TR" altLang="ru-RU" sz="2100" dirty="0"/>
              <a:t> </a:t>
            </a:r>
          </a:p>
          <a:p>
            <a:pPr marL="639445" lvl="1" indent="-318770" eaLnBrk="1" hangingPunct="1"/>
            <a:r>
              <a:rPr lang="tr-TR" altLang="ru-RU" sz="2100" dirty="0"/>
              <a:t>%25'inde osteoporoz</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Başlık">
            <a:extLst>
              <a:ext uri="{FF2B5EF4-FFF2-40B4-BE49-F238E27FC236}">
                <a16:creationId xmlns:a16="http://schemas.microsoft.com/office/drawing/2014/main" id="{821B9DE5-90D8-4D4B-99A2-276B42A5391F}"/>
              </a:ext>
            </a:extLst>
          </p:cNvPr>
          <p:cNvSpPr>
            <a:spLocks noGrp="1"/>
          </p:cNvSpPr>
          <p:nvPr>
            <p:ph type="title"/>
          </p:nvPr>
        </p:nvSpPr>
        <p:spPr>
          <a:xfrm>
            <a:off x="612775" y="228600"/>
            <a:ext cx="8153400" cy="990600"/>
          </a:xfrm>
        </p:spPr>
        <p:txBody>
          <a:bodyPr/>
          <a:lstStyle/>
          <a:p>
            <a:pPr eaLnBrk="1" hangingPunct="1"/>
            <a:r>
              <a:rPr lang="tr-TR" altLang="ru-RU"/>
              <a:t>EPİDEMİYOLOJİ</a:t>
            </a:r>
          </a:p>
        </p:txBody>
      </p:sp>
      <p:sp>
        <p:nvSpPr>
          <p:cNvPr id="23555" name="2 İçerik Yer Tutucusu">
            <a:extLst>
              <a:ext uri="{FF2B5EF4-FFF2-40B4-BE49-F238E27FC236}">
                <a16:creationId xmlns:a16="http://schemas.microsoft.com/office/drawing/2014/main" id="{B900563A-1A52-4EF6-A1EE-F31767A98733}"/>
              </a:ext>
            </a:extLst>
          </p:cNvPr>
          <p:cNvSpPr>
            <a:spLocks noGrp="1"/>
          </p:cNvSpPr>
          <p:nvPr>
            <p:ph sz="quarter" idx="1"/>
          </p:nvPr>
        </p:nvSpPr>
        <p:spPr>
          <a:xfrm>
            <a:off x="612775" y="1600200"/>
            <a:ext cx="8153400" cy="4495800"/>
          </a:xfrm>
        </p:spPr>
        <p:txBody>
          <a:bodyPr/>
          <a:lstStyle/>
          <a:p>
            <a:pPr eaLnBrk="1" hangingPunct="1"/>
            <a:r>
              <a:rPr lang="tr-TR" altLang="ru-RU" sz="2400" dirty="0"/>
              <a:t>Osteoporoz vakalarının;</a:t>
            </a:r>
          </a:p>
          <a:p>
            <a:pPr lvl="1" eaLnBrk="1" hangingPunct="1"/>
            <a:r>
              <a:rPr lang="tr-TR" altLang="ru-RU" sz="2100" dirty="0"/>
              <a:t>%80’ini kadınlar </a:t>
            </a:r>
          </a:p>
          <a:p>
            <a:pPr lvl="1" eaLnBrk="1" hangingPunct="1"/>
            <a:r>
              <a:rPr lang="tr-TR" altLang="ru-RU" sz="2100" dirty="0"/>
              <a:t>çoğu </a:t>
            </a:r>
            <a:r>
              <a:rPr lang="tr-TR" altLang="ru-RU" sz="2100" dirty="0" err="1"/>
              <a:t>postmenopozal</a:t>
            </a:r>
            <a:endParaRPr lang="tr-TR" altLang="ru-RU" sz="2100" dirty="0"/>
          </a:p>
          <a:p>
            <a:pPr eaLnBrk="1" hangingPunct="1"/>
            <a:endParaRPr lang="tr-TR" altLang="ru-RU" sz="2400" dirty="0"/>
          </a:p>
          <a:p>
            <a:pPr eaLnBrk="1" hangingPunct="1"/>
            <a:r>
              <a:rPr lang="tr-TR" altLang="ru-RU" sz="2400" dirty="0"/>
              <a:t>Erkeklerde </a:t>
            </a:r>
            <a:r>
              <a:rPr lang="tr-TR" altLang="ru-RU" sz="2400" dirty="0" err="1"/>
              <a:t>mortalite</a:t>
            </a:r>
            <a:r>
              <a:rPr lang="tr-TR" altLang="ru-RU" sz="2400" dirty="0"/>
              <a:t> oranları 2 kat fazladır, hayatta kalanların %50'si başkalarına bağımlı hale gelirler. </a:t>
            </a:r>
          </a:p>
          <a:p>
            <a:pPr eaLnBrk="1" hangingPunct="1"/>
            <a:endParaRPr lang="tr-TR" altLang="ru-RU" sz="2400" dirty="0"/>
          </a:p>
        </p:txBody>
      </p:sp>
      <p:pic>
        <p:nvPicPr>
          <p:cNvPr id="1026" name="Picture 2" descr="yaşlı erkek baston ile ilgili görsel sonucu">
            <a:extLst>
              <a:ext uri="{FF2B5EF4-FFF2-40B4-BE49-F238E27FC236}">
                <a16:creationId xmlns:a16="http://schemas.microsoft.com/office/drawing/2014/main" id="{51A8E5BF-CC8D-4A3F-A3DB-E9040F6327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40" y="4336132"/>
            <a:ext cx="3318524" cy="232792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Başlık">
            <a:extLst>
              <a:ext uri="{FF2B5EF4-FFF2-40B4-BE49-F238E27FC236}">
                <a16:creationId xmlns:a16="http://schemas.microsoft.com/office/drawing/2014/main" id="{C84C0E81-45DE-4CF9-9670-56E89F65439B}"/>
              </a:ext>
            </a:extLst>
          </p:cNvPr>
          <p:cNvSpPr>
            <a:spLocks noGrp="1"/>
          </p:cNvSpPr>
          <p:nvPr>
            <p:ph type="title"/>
          </p:nvPr>
        </p:nvSpPr>
        <p:spPr>
          <a:xfrm>
            <a:off x="612775" y="228600"/>
            <a:ext cx="8153400" cy="990600"/>
          </a:xfrm>
        </p:spPr>
        <p:txBody>
          <a:bodyPr/>
          <a:lstStyle/>
          <a:p>
            <a:pPr eaLnBrk="1" hangingPunct="1"/>
            <a:r>
              <a:rPr lang="tr-TR" altLang="ru-RU"/>
              <a:t>ETYOLOJİ </a:t>
            </a:r>
          </a:p>
        </p:txBody>
      </p:sp>
      <p:sp>
        <p:nvSpPr>
          <p:cNvPr id="24579" name="2 İçerik Yer Tutucusu">
            <a:extLst>
              <a:ext uri="{FF2B5EF4-FFF2-40B4-BE49-F238E27FC236}">
                <a16:creationId xmlns:a16="http://schemas.microsoft.com/office/drawing/2014/main" id="{7EFDB9B1-E3AA-4D3D-A451-51007AB85E5F}"/>
              </a:ext>
            </a:extLst>
          </p:cNvPr>
          <p:cNvSpPr>
            <a:spLocks noGrp="1"/>
          </p:cNvSpPr>
          <p:nvPr>
            <p:ph sz="quarter" idx="1"/>
          </p:nvPr>
        </p:nvSpPr>
        <p:spPr>
          <a:xfrm>
            <a:off x="612775" y="1600200"/>
            <a:ext cx="8153400" cy="4495800"/>
          </a:xfrm>
        </p:spPr>
        <p:txBody>
          <a:bodyPr/>
          <a:lstStyle/>
          <a:p>
            <a:pPr eaLnBrk="1" hangingPunct="1"/>
            <a:endParaRPr lang="tr-TR" altLang="ru-RU" sz="2400" dirty="0"/>
          </a:p>
          <a:p>
            <a:pPr eaLnBrk="1" hangingPunct="1"/>
            <a:r>
              <a:rPr lang="tr-TR" altLang="ru-RU" sz="2400" dirty="0"/>
              <a:t>Kadınlarda </a:t>
            </a:r>
            <a:r>
              <a:rPr lang="tr-TR" altLang="ru-RU" sz="2400" dirty="0" err="1"/>
              <a:t>perimenopozal</a:t>
            </a:r>
            <a:r>
              <a:rPr lang="tr-TR" altLang="ru-RU" sz="2400" dirty="0"/>
              <a:t> ve </a:t>
            </a:r>
            <a:r>
              <a:rPr lang="tr-TR" altLang="ru-RU" sz="2400" dirty="0" err="1"/>
              <a:t>postmenopozal</a:t>
            </a:r>
            <a:r>
              <a:rPr lang="tr-TR" altLang="ru-RU" sz="2400" dirty="0"/>
              <a:t> dönemde görülen östrojen eksikliği</a:t>
            </a:r>
          </a:p>
          <a:p>
            <a:pPr eaLnBrk="1" hangingPunct="1"/>
            <a:r>
              <a:rPr lang="tr-TR" altLang="ru-RU" sz="2400" dirty="0"/>
              <a:t>Yetersiz beslenme</a:t>
            </a:r>
          </a:p>
          <a:p>
            <a:pPr eaLnBrk="1" hangingPunct="1"/>
            <a:r>
              <a:rPr lang="tr-TR" altLang="ru-RU" sz="2400" dirty="0"/>
              <a:t>Fiziksel hareketsizlik</a:t>
            </a:r>
          </a:p>
          <a:p>
            <a:pPr eaLnBrk="1" hangingPunct="1"/>
            <a:r>
              <a:rPr lang="tr-TR" altLang="ru-RU" sz="2400" dirty="0"/>
              <a:t>Kas kütlesi kaybı, düşük vücut ağırlığı, sigara içimi </a:t>
            </a:r>
          </a:p>
          <a:p>
            <a:pPr eaLnBrk="1" hangingPunct="1"/>
            <a:r>
              <a:rPr lang="tr-TR" altLang="ru-RU" sz="2400" dirty="0" err="1"/>
              <a:t>Sekonder</a:t>
            </a:r>
            <a:r>
              <a:rPr lang="tr-TR" altLang="ru-RU" sz="2400" dirty="0"/>
              <a:t> nedenler</a:t>
            </a:r>
          </a:p>
          <a:p>
            <a:pPr eaLnBrk="1" hangingPunct="1"/>
            <a:endParaRPr lang="tr-TR" altLang="ru-RU" sz="2400" dirty="0"/>
          </a:p>
        </p:txBody>
      </p:sp>
      <p:pic>
        <p:nvPicPr>
          <p:cNvPr id="24580" name="Picture 5" descr="Image">
            <a:extLst>
              <a:ext uri="{FF2B5EF4-FFF2-40B4-BE49-F238E27FC236}">
                <a16:creationId xmlns:a16="http://schemas.microsoft.com/office/drawing/2014/main" id="{055564C3-F094-4236-9E8B-48955CBF0F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8400" y="4724400"/>
            <a:ext cx="5276850" cy="191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3">
            <a:extLst>
              <a:ext uri="{FF2B5EF4-FFF2-40B4-BE49-F238E27FC236}">
                <a16:creationId xmlns:a16="http://schemas.microsoft.com/office/drawing/2014/main" id="{7FC37E6B-2095-4D56-BF73-E3F6C71C01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8213" y="377825"/>
            <a:ext cx="7569200" cy="586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694F6AFC-7A45-487E-8AB8-09D5AC86ECD7}"/>
              </a:ext>
            </a:extLst>
          </p:cNvPr>
          <p:cNvSpPr>
            <a:spLocks noGrp="1" noChangeArrowheads="1"/>
          </p:cNvSpPr>
          <p:nvPr>
            <p:ph type="title"/>
          </p:nvPr>
        </p:nvSpPr>
        <p:spPr>
          <a:xfrm>
            <a:off x="612775" y="228600"/>
            <a:ext cx="8153400" cy="990600"/>
          </a:xfrm>
        </p:spPr>
        <p:txBody>
          <a:bodyPr/>
          <a:lstStyle/>
          <a:p>
            <a:pPr eaLnBrk="1" hangingPunct="1"/>
            <a:r>
              <a:rPr lang="tr-TR" altLang="ru-RU"/>
              <a:t>OSTEOPOROZ NEDEN ÖNEMLİ</a:t>
            </a:r>
          </a:p>
        </p:txBody>
      </p:sp>
      <p:sp>
        <p:nvSpPr>
          <p:cNvPr id="26627" name="Rectangle 3">
            <a:extLst>
              <a:ext uri="{FF2B5EF4-FFF2-40B4-BE49-F238E27FC236}">
                <a16:creationId xmlns:a16="http://schemas.microsoft.com/office/drawing/2014/main" id="{376847B9-CD6A-44D4-8534-0AF79DE84985}"/>
              </a:ext>
            </a:extLst>
          </p:cNvPr>
          <p:cNvSpPr>
            <a:spLocks noGrp="1" noChangeArrowheads="1"/>
          </p:cNvSpPr>
          <p:nvPr>
            <p:ph sz="quarter" idx="1"/>
          </p:nvPr>
        </p:nvSpPr>
        <p:spPr>
          <a:xfrm>
            <a:off x="612775" y="1600200"/>
            <a:ext cx="8153400" cy="4495800"/>
          </a:xfrm>
        </p:spPr>
        <p:txBody>
          <a:bodyPr/>
          <a:lstStyle/>
          <a:p>
            <a:pPr marL="318770" indent="-318770" eaLnBrk="1" hangingPunct="1"/>
            <a:r>
              <a:rPr lang="tr-TR" altLang="ru-RU" sz="2400" dirty="0"/>
              <a:t>Bir kırık olana kadar klinik belirti vermeyebilir.</a:t>
            </a:r>
            <a:endParaRPr lang="tr-TR" dirty="0"/>
          </a:p>
          <a:p>
            <a:pPr eaLnBrk="1" hangingPunct="1"/>
            <a:endParaRPr lang="tr-TR" altLang="ru-RU" sz="2400" dirty="0"/>
          </a:p>
          <a:p>
            <a:pPr marL="318770" indent="-318770" eaLnBrk="1" hangingPunct="1"/>
            <a:r>
              <a:rPr lang="tr-TR" altLang="ru-RU" sz="2400" dirty="0"/>
              <a:t>En önemli klinik sonucu </a:t>
            </a:r>
            <a:r>
              <a:rPr lang="tr-TR" altLang="ru-RU" sz="2400" dirty="0" err="1"/>
              <a:t>frajilite</a:t>
            </a:r>
            <a:r>
              <a:rPr lang="tr-TR" altLang="ru-RU" sz="2400" dirty="0"/>
              <a:t> kırıklarıdır.</a:t>
            </a:r>
          </a:p>
          <a:p>
            <a:pPr eaLnBrk="1" hangingPunct="1"/>
            <a:endParaRPr lang="tr-TR" altLang="ru-RU" sz="2400" dirty="0"/>
          </a:p>
          <a:p>
            <a:pPr marL="318770" indent="-318770" eaLnBrk="1" hangingPunct="1"/>
            <a:r>
              <a:rPr lang="tr-TR" altLang="ru-RU" sz="2400" dirty="0" err="1"/>
              <a:t>Frajilite</a:t>
            </a:r>
            <a:r>
              <a:rPr lang="tr-TR" altLang="ru-RU" sz="2400" dirty="0"/>
              <a:t> kırığı, normal olarak kırık oluşturmayacak derecede düşük düzeyli, düşük enerjili travma olarak bilinen mekanik güçler sonucu oluşan kırıklardır.</a:t>
            </a:r>
          </a:p>
          <a:p>
            <a:pPr eaLnBrk="1" hangingPunct="1"/>
            <a:endParaRPr lang="tr-TR" altLang="ru-RU" sz="2400" dirty="0"/>
          </a:p>
        </p:txBody>
      </p:sp>
      <p:pic>
        <p:nvPicPr>
          <p:cNvPr id="2" name="Resim 1">
            <a:extLst>
              <a:ext uri="{FF2B5EF4-FFF2-40B4-BE49-F238E27FC236}">
                <a16:creationId xmlns:a16="http://schemas.microsoft.com/office/drawing/2014/main" id="{95F3E1B6-D98B-41F1-83DA-3C048AB9B981}"/>
              </a:ext>
            </a:extLst>
          </p:cNvPr>
          <p:cNvPicPr>
            <a:picLocks noChangeAspect="1"/>
          </p:cNvPicPr>
          <p:nvPr/>
        </p:nvPicPr>
        <p:blipFill>
          <a:blip r:embed="rId3"/>
          <a:stretch>
            <a:fillRect/>
          </a:stretch>
        </p:blipFill>
        <p:spPr>
          <a:xfrm>
            <a:off x="5763827" y="4509120"/>
            <a:ext cx="2980966" cy="2211685"/>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1 Başlık">
            <a:extLst>
              <a:ext uri="{FF2B5EF4-FFF2-40B4-BE49-F238E27FC236}">
                <a16:creationId xmlns:a16="http://schemas.microsoft.com/office/drawing/2014/main" id="{F56A9B98-8A3E-4B96-B007-D405F3BFD54B}"/>
              </a:ext>
            </a:extLst>
          </p:cNvPr>
          <p:cNvSpPr>
            <a:spLocks noGrp="1"/>
          </p:cNvSpPr>
          <p:nvPr>
            <p:ph type="title"/>
          </p:nvPr>
        </p:nvSpPr>
        <p:spPr>
          <a:xfrm>
            <a:off x="612775" y="228600"/>
            <a:ext cx="8153400" cy="990600"/>
          </a:xfrm>
        </p:spPr>
        <p:txBody>
          <a:bodyPr/>
          <a:lstStyle/>
          <a:p>
            <a:pPr eaLnBrk="1" hangingPunct="1"/>
            <a:r>
              <a:rPr lang="tr-TR" altLang="ru-RU"/>
              <a:t>TANI</a:t>
            </a:r>
          </a:p>
        </p:txBody>
      </p:sp>
      <p:sp>
        <p:nvSpPr>
          <p:cNvPr id="27651" name="2 İçerik Yer Tutucusu">
            <a:extLst>
              <a:ext uri="{FF2B5EF4-FFF2-40B4-BE49-F238E27FC236}">
                <a16:creationId xmlns:a16="http://schemas.microsoft.com/office/drawing/2014/main" id="{B6C63250-272F-4502-A23E-F50530C90F6B}"/>
              </a:ext>
            </a:extLst>
          </p:cNvPr>
          <p:cNvSpPr>
            <a:spLocks noGrp="1"/>
          </p:cNvSpPr>
          <p:nvPr>
            <p:ph sz="quarter" idx="1"/>
          </p:nvPr>
        </p:nvSpPr>
        <p:spPr>
          <a:xfrm>
            <a:off x="612775" y="1600200"/>
            <a:ext cx="8153400" cy="4495800"/>
          </a:xfrm>
        </p:spPr>
        <p:txBody>
          <a:bodyPr/>
          <a:lstStyle/>
          <a:p>
            <a:pPr eaLnBrk="1" hangingPunct="1"/>
            <a:endParaRPr lang="tr-TR" altLang="ru-RU" sz="2400" dirty="0"/>
          </a:p>
          <a:p>
            <a:pPr eaLnBrk="1" hangingPunct="1"/>
            <a:r>
              <a:rPr lang="tr-TR" altLang="ru-RU" sz="2400" dirty="0" err="1"/>
              <a:t>Anamnez</a:t>
            </a:r>
            <a:endParaRPr lang="tr-TR" altLang="ru-RU" sz="2400" dirty="0"/>
          </a:p>
          <a:p>
            <a:pPr eaLnBrk="1" hangingPunct="1"/>
            <a:r>
              <a:rPr lang="tr-TR" altLang="ru-RU" sz="2400" dirty="0"/>
              <a:t>Fizik muayene </a:t>
            </a:r>
          </a:p>
          <a:p>
            <a:pPr eaLnBrk="1" hangingPunct="1"/>
            <a:r>
              <a:rPr lang="tr-TR" altLang="ru-RU" sz="2400" dirty="0"/>
              <a:t>Kemik yoğunluğu ölçümü</a:t>
            </a:r>
          </a:p>
          <a:p>
            <a:pPr eaLnBrk="1" hangingPunct="1"/>
            <a:r>
              <a:rPr lang="tr-TR" altLang="ru-RU" sz="2400" dirty="0" err="1"/>
              <a:t>Vertebral</a:t>
            </a:r>
            <a:r>
              <a:rPr lang="tr-TR" altLang="ru-RU" sz="2400" dirty="0"/>
              <a:t> kırıkların tanısı için </a:t>
            </a:r>
            <a:r>
              <a:rPr lang="tr-TR" altLang="ru-RU" sz="2400" dirty="0" err="1"/>
              <a:t>vertebra</a:t>
            </a:r>
            <a:r>
              <a:rPr lang="tr-TR" altLang="ru-RU" sz="2400" dirty="0"/>
              <a:t> görüntülemesi </a:t>
            </a:r>
          </a:p>
          <a:p>
            <a:pPr eaLnBrk="1" hangingPunct="1"/>
            <a:r>
              <a:rPr lang="tr-TR" altLang="ru-RU" sz="2400" dirty="0"/>
              <a:t>Uygun durumda kırık riskinin değerlendirilmesi </a:t>
            </a:r>
          </a:p>
          <a:p>
            <a:pPr marL="400050" lvl="1" indent="0" eaLnBrk="1" hangingPunct="1">
              <a:buFontTx/>
              <a:buNone/>
            </a:pPr>
            <a:r>
              <a:rPr lang="tr-TR" altLang="ru-RU" sz="2000" dirty="0"/>
              <a:t>Kemik yapım ve yıkım belirteçlerinin osteoporoz tanısında yeri yoktur.</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Başlık">
            <a:extLst>
              <a:ext uri="{FF2B5EF4-FFF2-40B4-BE49-F238E27FC236}">
                <a16:creationId xmlns:a16="http://schemas.microsoft.com/office/drawing/2014/main" id="{3A5AFCCB-E456-4F1E-92D2-087B59F7E4EF}"/>
              </a:ext>
            </a:extLst>
          </p:cNvPr>
          <p:cNvSpPr>
            <a:spLocks noGrp="1"/>
          </p:cNvSpPr>
          <p:nvPr>
            <p:ph type="title"/>
          </p:nvPr>
        </p:nvSpPr>
        <p:spPr>
          <a:xfrm>
            <a:off x="612775" y="228600"/>
            <a:ext cx="8153400" cy="990600"/>
          </a:xfrm>
        </p:spPr>
        <p:txBody>
          <a:bodyPr/>
          <a:lstStyle/>
          <a:p>
            <a:pPr eaLnBrk="1" hangingPunct="1"/>
            <a:r>
              <a:rPr lang="tr-TR" altLang="ru-RU"/>
              <a:t>Sunum Planı</a:t>
            </a:r>
          </a:p>
        </p:txBody>
      </p:sp>
      <p:sp>
        <p:nvSpPr>
          <p:cNvPr id="3075" name="2 İçerik Yer Tutucusu">
            <a:extLst>
              <a:ext uri="{FF2B5EF4-FFF2-40B4-BE49-F238E27FC236}">
                <a16:creationId xmlns:a16="http://schemas.microsoft.com/office/drawing/2014/main" id="{39820F34-D85E-402E-9787-22C2D49FA114}"/>
              </a:ext>
            </a:extLst>
          </p:cNvPr>
          <p:cNvSpPr>
            <a:spLocks noGrp="1"/>
          </p:cNvSpPr>
          <p:nvPr>
            <p:ph sz="quarter" idx="1"/>
          </p:nvPr>
        </p:nvSpPr>
        <p:spPr>
          <a:xfrm>
            <a:off x="612775" y="1600200"/>
            <a:ext cx="8153400" cy="4495800"/>
          </a:xfrm>
        </p:spPr>
        <p:txBody>
          <a:bodyPr>
            <a:normAutofit lnSpcReduction="10000"/>
          </a:bodyPr>
          <a:lstStyle/>
          <a:p>
            <a:pPr marL="320040" indent="-320040" eaLnBrk="1" fontAlgn="auto" hangingPunct="1">
              <a:spcAft>
                <a:spcPts val="0"/>
              </a:spcAft>
              <a:buFont typeface="Wingdings"/>
              <a:buChar char=""/>
              <a:defRPr/>
            </a:pPr>
            <a:r>
              <a:rPr lang="tr-TR" sz="2400" dirty="0"/>
              <a:t>Amaç</a:t>
            </a:r>
          </a:p>
          <a:p>
            <a:pPr marL="320040" indent="-320040" eaLnBrk="1" fontAlgn="auto" hangingPunct="1">
              <a:spcAft>
                <a:spcPts val="0"/>
              </a:spcAft>
              <a:buFont typeface="Wingdings"/>
              <a:buChar char=""/>
              <a:defRPr/>
            </a:pPr>
            <a:r>
              <a:rPr lang="tr-TR" sz="2400" dirty="0"/>
              <a:t>Hedefler</a:t>
            </a:r>
          </a:p>
          <a:p>
            <a:pPr marL="320040" indent="-320040" eaLnBrk="1" fontAlgn="auto" hangingPunct="1">
              <a:spcAft>
                <a:spcPts val="0"/>
              </a:spcAft>
              <a:buFont typeface="Wingdings"/>
              <a:buChar char=""/>
              <a:defRPr/>
            </a:pPr>
            <a:r>
              <a:rPr lang="tr-TR" sz="2400" dirty="0"/>
              <a:t>Tanım</a:t>
            </a:r>
          </a:p>
          <a:p>
            <a:pPr marL="320040" indent="-320040" eaLnBrk="1" fontAlgn="auto" hangingPunct="1">
              <a:spcAft>
                <a:spcPts val="0"/>
              </a:spcAft>
              <a:buFont typeface="Wingdings"/>
              <a:buChar char=""/>
              <a:defRPr/>
            </a:pPr>
            <a:r>
              <a:rPr lang="tr-TR" sz="2400" dirty="0"/>
              <a:t>Sınıflandırma </a:t>
            </a:r>
          </a:p>
          <a:p>
            <a:pPr marL="320040" indent="-320040" eaLnBrk="1" fontAlgn="auto" hangingPunct="1">
              <a:spcAft>
                <a:spcPts val="0"/>
              </a:spcAft>
              <a:buFont typeface="Wingdings"/>
              <a:buChar char=""/>
              <a:defRPr/>
            </a:pPr>
            <a:r>
              <a:rPr lang="tr-TR" sz="2400" dirty="0"/>
              <a:t>Epidemiyoloji</a:t>
            </a:r>
          </a:p>
          <a:p>
            <a:pPr marL="320040" indent="-320040" eaLnBrk="1" fontAlgn="auto" hangingPunct="1">
              <a:spcAft>
                <a:spcPts val="0"/>
              </a:spcAft>
              <a:buFont typeface="Wingdings"/>
              <a:buChar char=""/>
              <a:defRPr/>
            </a:pPr>
            <a:r>
              <a:rPr lang="tr-TR" sz="2400" dirty="0" err="1"/>
              <a:t>Etiyopatoloji</a:t>
            </a:r>
            <a:r>
              <a:rPr lang="tr-TR" sz="2400" dirty="0"/>
              <a:t> </a:t>
            </a:r>
          </a:p>
          <a:p>
            <a:pPr marL="320040" indent="-320040" eaLnBrk="1" fontAlgn="auto" hangingPunct="1">
              <a:spcAft>
                <a:spcPts val="0"/>
              </a:spcAft>
              <a:buFont typeface="Wingdings"/>
              <a:buChar char=""/>
              <a:defRPr/>
            </a:pPr>
            <a:r>
              <a:rPr lang="tr-TR" sz="2400" dirty="0"/>
              <a:t>Tanı</a:t>
            </a:r>
          </a:p>
          <a:p>
            <a:pPr marL="320040" indent="-320040" eaLnBrk="1" fontAlgn="auto" hangingPunct="1">
              <a:spcAft>
                <a:spcPts val="0"/>
              </a:spcAft>
              <a:buFont typeface="Wingdings"/>
              <a:buChar char=""/>
              <a:defRPr/>
            </a:pPr>
            <a:r>
              <a:rPr lang="tr-TR" sz="2400" dirty="0"/>
              <a:t>KMY ve Tarama</a:t>
            </a:r>
          </a:p>
          <a:p>
            <a:pPr marL="320040" indent="-320040" eaLnBrk="1" fontAlgn="auto" hangingPunct="1">
              <a:spcAft>
                <a:spcPts val="0"/>
              </a:spcAft>
              <a:buFont typeface="Wingdings"/>
              <a:buChar char=""/>
              <a:defRPr/>
            </a:pPr>
            <a:r>
              <a:rPr lang="tr-TR" sz="2400" dirty="0"/>
              <a:t>Tedavi</a:t>
            </a:r>
          </a:p>
          <a:p>
            <a:pPr marL="320040" indent="-320040" eaLnBrk="1" fontAlgn="auto" hangingPunct="1">
              <a:spcAft>
                <a:spcPts val="0"/>
              </a:spcAft>
              <a:buFont typeface="Wingdings"/>
              <a:buChar char=""/>
              <a:defRPr/>
            </a:pPr>
            <a:r>
              <a:rPr lang="tr-TR" sz="2400" dirty="0"/>
              <a:t>İzlem </a:t>
            </a:r>
          </a:p>
          <a:p>
            <a:pPr marL="320040" indent="-320040" eaLnBrk="1" fontAlgn="auto" hangingPunct="1">
              <a:spcAft>
                <a:spcPts val="0"/>
              </a:spcAft>
              <a:buFont typeface="Wingdings"/>
              <a:buChar char=""/>
              <a:defRPr/>
            </a:pPr>
            <a:endParaRPr lang="tr-TR" sz="2400" dirty="0"/>
          </a:p>
          <a:p>
            <a:pPr marL="320040" indent="-320040" eaLnBrk="1" fontAlgn="auto" hangingPunct="1">
              <a:spcAft>
                <a:spcPts val="0"/>
              </a:spcAft>
              <a:buFont typeface="Wingdings"/>
              <a:buChar char=""/>
              <a:defRPr/>
            </a:pPr>
            <a:endParaRPr lang="tr-TR" sz="2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Başlık">
            <a:extLst>
              <a:ext uri="{FF2B5EF4-FFF2-40B4-BE49-F238E27FC236}">
                <a16:creationId xmlns:a16="http://schemas.microsoft.com/office/drawing/2014/main" id="{B80E5AAA-2389-42AC-BDEA-0A1EAAC04E00}"/>
              </a:ext>
            </a:extLst>
          </p:cNvPr>
          <p:cNvSpPr>
            <a:spLocks noGrp="1"/>
          </p:cNvSpPr>
          <p:nvPr>
            <p:ph type="title"/>
          </p:nvPr>
        </p:nvSpPr>
        <p:spPr>
          <a:xfrm>
            <a:off x="612775" y="228600"/>
            <a:ext cx="8153400" cy="990600"/>
          </a:xfrm>
        </p:spPr>
        <p:txBody>
          <a:bodyPr/>
          <a:lstStyle/>
          <a:p>
            <a:pPr eaLnBrk="1" hangingPunct="1"/>
            <a:r>
              <a:rPr lang="tr-TR" altLang="ru-RU"/>
              <a:t>Tanı </a:t>
            </a:r>
          </a:p>
        </p:txBody>
      </p:sp>
      <p:sp>
        <p:nvSpPr>
          <p:cNvPr id="21507" name="2 İçerik Yer Tutucusu">
            <a:extLst>
              <a:ext uri="{FF2B5EF4-FFF2-40B4-BE49-F238E27FC236}">
                <a16:creationId xmlns:a16="http://schemas.microsoft.com/office/drawing/2014/main" id="{B2FCD03D-0C02-4F6B-9CA2-FAA817DFC0C1}"/>
              </a:ext>
            </a:extLst>
          </p:cNvPr>
          <p:cNvSpPr>
            <a:spLocks noGrp="1"/>
          </p:cNvSpPr>
          <p:nvPr>
            <p:ph sz="quarter" idx="1"/>
          </p:nvPr>
        </p:nvSpPr>
        <p:spPr>
          <a:xfrm>
            <a:off x="612775" y="1600200"/>
            <a:ext cx="8153400" cy="4495800"/>
          </a:xfrm>
        </p:spPr>
        <p:txBody>
          <a:bodyPr>
            <a:normAutofit/>
          </a:bodyPr>
          <a:lstStyle/>
          <a:p>
            <a:pPr eaLnBrk="1" hangingPunct="1"/>
            <a:r>
              <a:rPr lang="tr-TR" altLang="ru-RU" sz="2400"/>
              <a:t>Öykü/FM ;</a:t>
            </a:r>
          </a:p>
          <a:p>
            <a:pPr lvl="1" eaLnBrk="1" hangingPunct="1"/>
            <a:r>
              <a:rPr lang="tr-TR" altLang="ru-RU" sz="2400"/>
              <a:t>Ağrı (özellikle bel ve kalçada)</a:t>
            </a:r>
          </a:p>
          <a:p>
            <a:pPr lvl="1" eaLnBrk="1" hangingPunct="1"/>
            <a:r>
              <a:rPr lang="tr-TR" altLang="ru-RU" sz="2400"/>
              <a:t>Boy Kısalması (Beş yıl içinde 3 cm’den fazla)</a:t>
            </a:r>
          </a:p>
          <a:p>
            <a:pPr lvl="1" eaLnBrk="1" hangingPunct="1"/>
            <a:r>
              <a:rPr lang="tr-TR" altLang="ru-RU" sz="2400"/>
              <a:t>Kifoz gelişmesi</a:t>
            </a:r>
          </a:p>
          <a:p>
            <a:pPr lvl="1" eaLnBrk="1" hangingPunct="1"/>
            <a:r>
              <a:rPr lang="tr-TR" altLang="ru-RU" sz="2400"/>
              <a:t>Postür bozuklukları </a:t>
            </a:r>
          </a:p>
          <a:p>
            <a:pPr lvl="1" eaLnBrk="1" hangingPunct="1"/>
            <a:r>
              <a:rPr lang="tr-TR" altLang="ru-RU" sz="2400"/>
              <a:t>Akut Kırık bulguları (bel, kalça, el,…)</a:t>
            </a:r>
          </a:p>
          <a:p>
            <a:pPr eaLnBrk="1" hangingPunct="1"/>
            <a:r>
              <a:rPr lang="tr-TR" altLang="ru-RU" sz="2400"/>
              <a:t>Vertebral kırıkların yaklaşık 2/3 ’ü asemptomatik</a:t>
            </a:r>
          </a:p>
          <a:p>
            <a:pPr lvl="1" eaLnBrk="1" hangingPunct="1">
              <a:buFontTx/>
              <a:buNone/>
            </a:pPr>
            <a:r>
              <a:rPr lang="tr-TR" altLang="ru-RU" sz="2000"/>
              <a:t>* FM’de Boy ve kilo mutlaka ölçülmeli, omurga muayenesi yapılmalı</a:t>
            </a:r>
          </a:p>
        </p:txBody>
      </p:sp>
      <p:pic>
        <p:nvPicPr>
          <p:cNvPr id="4" name="Picture 5" descr="osteoporosis SPİNEfracture ile ilgili görsel sonucu&quot;">
            <a:extLst>
              <a:ext uri="{FF2B5EF4-FFF2-40B4-BE49-F238E27FC236}">
                <a16:creationId xmlns:a16="http://schemas.microsoft.com/office/drawing/2014/main" id="{2EDD8F3F-83B4-4B83-93BB-F071958354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8369" y="5131492"/>
            <a:ext cx="2185631" cy="1726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1 Başlık">
            <a:extLst>
              <a:ext uri="{FF2B5EF4-FFF2-40B4-BE49-F238E27FC236}">
                <a16:creationId xmlns:a16="http://schemas.microsoft.com/office/drawing/2014/main" id="{5D172E32-0901-42E7-A113-2A03CCAFD297}"/>
              </a:ext>
            </a:extLst>
          </p:cNvPr>
          <p:cNvSpPr>
            <a:spLocks noGrp="1"/>
          </p:cNvSpPr>
          <p:nvPr>
            <p:ph type="title"/>
          </p:nvPr>
        </p:nvSpPr>
        <p:spPr>
          <a:xfrm>
            <a:off x="612775" y="228600"/>
            <a:ext cx="8153400" cy="990600"/>
          </a:xfrm>
        </p:spPr>
        <p:txBody>
          <a:bodyPr/>
          <a:lstStyle/>
          <a:p>
            <a:pPr eaLnBrk="1" hangingPunct="1"/>
            <a:r>
              <a:rPr lang="tr-TR" altLang="ru-RU"/>
              <a:t>Tanı </a:t>
            </a:r>
          </a:p>
        </p:txBody>
      </p:sp>
      <p:sp>
        <p:nvSpPr>
          <p:cNvPr id="29699" name="2 İçerik Yer Tutucusu">
            <a:extLst>
              <a:ext uri="{FF2B5EF4-FFF2-40B4-BE49-F238E27FC236}">
                <a16:creationId xmlns:a16="http://schemas.microsoft.com/office/drawing/2014/main" id="{E3A06D45-F279-4CD0-8B6F-8DDB4C59486E}"/>
              </a:ext>
            </a:extLst>
          </p:cNvPr>
          <p:cNvSpPr>
            <a:spLocks noGrp="1"/>
          </p:cNvSpPr>
          <p:nvPr>
            <p:ph sz="quarter" idx="1"/>
          </p:nvPr>
        </p:nvSpPr>
        <p:spPr>
          <a:xfrm>
            <a:off x="612775" y="1600200"/>
            <a:ext cx="3815209" cy="4495800"/>
          </a:xfrm>
        </p:spPr>
        <p:txBody>
          <a:bodyPr/>
          <a:lstStyle/>
          <a:p>
            <a:pPr eaLnBrk="1" hangingPunct="1"/>
            <a:endParaRPr lang="tr-TR" altLang="ru-RU" sz="2800" dirty="0"/>
          </a:p>
          <a:p>
            <a:pPr eaLnBrk="1" hangingPunct="1"/>
            <a:r>
              <a:rPr lang="tr-TR" altLang="ru-RU" sz="2800" dirty="0"/>
              <a:t>Kemik Mineral Yoğunluğu/</a:t>
            </a:r>
            <a:r>
              <a:rPr lang="tr-TR" altLang="ru-RU" sz="2800" dirty="0" err="1"/>
              <a:t>Dansitesi</a:t>
            </a:r>
            <a:r>
              <a:rPr lang="tr-TR" altLang="ru-RU" sz="2800" dirty="0"/>
              <a:t> </a:t>
            </a:r>
            <a:r>
              <a:rPr lang="tr-TR" altLang="ru-RU" sz="2000" dirty="0"/>
              <a:t>;</a:t>
            </a:r>
          </a:p>
          <a:p>
            <a:pPr eaLnBrk="1" hangingPunct="1"/>
            <a:endParaRPr lang="tr-TR" altLang="ru-RU" sz="2000" dirty="0"/>
          </a:p>
          <a:p>
            <a:pPr lvl="2" eaLnBrk="1" hangingPunct="1"/>
            <a:r>
              <a:rPr lang="tr-TR" altLang="ru-RU" sz="2000" dirty="0"/>
              <a:t>Tanı ve tedavide </a:t>
            </a:r>
            <a:r>
              <a:rPr lang="tr-TR" altLang="ru-RU" sz="2000" dirty="0" err="1"/>
              <a:t>lomber</a:t>
            </a:r>
            <a:r>
              <a:rPr lang="tr-TR" altLang="ru-RU" sz="2000" dirty="0"/>
              <a:t> ve kalça DEXA </a:t>
            </a:r>
          </a:p>
          <a:p>
            <a:pPr lvl="2" eaLnBrk="1" hangingPunct="1"/>
            <a:endParaRPr lang="tr-TR" altLang="ru-RU" sz="2000" dirty="0"/>
          </a:p>
          <a:p>
            <a:pPr lvl="2" eaLnBrk="1" hangingPunct="1"/>
            <a:r>
              <a:rPr lang="tr-TR" altLang="ru-RU" sz="2000" dirty="0"/>
              <a:t>DEXA sadece tanıda değil kırık riskini belirlemede, tedavi takibinde de faydalıdır.</a:t>
            </a:r>
          </a:p>
          <a:p>
            <a:pPr lvl="1" eaLnBrk="1" hangingPunct="1">
              <a:buFontTx/>
              <a:buNone/>
            </a:pPr>
            <a:endParaRPr lang="tr-TR" altLang="ru-RU" dirty="0"/>
          </a:p>
          <a:p>
            <a:pPr lvl="2" eaLnBrk="1" hangingPunct="1"/>
            <a:endParaRPr lang="tr-TR" altLang="ru-RU" dirty="0"/>
          </a:p>
        </p:txBody>
      </p:sp>
      <p:pic>
        <p:nvPicPr>
          <p:cNvPr id="2" name="Resim 1">
            <a:extLst>
              <a:ext uri="{FF2B5EF4-FFF2-40B4-BE49-F238E27FC236}">
                <a16:creationId xmlns:a16="http://schemas.microsoft.com/office/drawing/2014/main" id="{69BFE629-0334-437E-8B98-F4C1ADA1BF76}"/>
              </a:ext>
            </a:extLst>
          </p:cNvPr>
          <p:cNvPicPr>
            <a:picLocks noChangeAspect="1"/>
          </p:cNvPicPr>
          <p:nvPr/>
        </p:nvPicPr>
        <p:blipFill>
          <a:blip r:embed="rId3"/>
          <a:stretch>
            <a:fillRect/>
          </a:stretch>
        </p:blipFill>
        <p:spPr>
          <a:xfrm>
            <a:off x="4399384" y="2494409"/>
            <a:ext cx="4632448" cy="2763391"/>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C0A32112-852A-4843-8CC4-545EA6DF85C4}"/>
              </a:ext>
            </a:extLst>
          </p:cNvPr>
          <p:cNvSpPr>
            <a:spLocks noGrp="1" noChangeArrowheads="1"/>
          </p:cNvSpPr>
          <p:nvPr>
            <p:ph type="title"/>
          </p:nvPr>
        </p:nvSpPr>
        <p:spPr>
          <a:xfrm>
            <a:off x="612775" y="228600"/>
            <a:ext cx="8153400" cy="990600"/>
          </a:xfrm>
        </p:spPr>
        <p:txBody>
          <a:bodyPr/>
          <a:lstStyle/>
          <a:p>
            <a:pPr eaLnBrk="1" hangingPunct="1"/>
            <a:r>
              <a:rPr lang="tr-TR" altLang="ru-RU"/>
              <a:t>TANI</a:t>
            </a:r>
          </a:p>
        </p:txBody>
      </p:sp>
      <p:sp>
        <p:nvSpPr>
          <p:cNvPr id="30723" name="Rectangle 3">
            <a:extLst>
              <a:ext uri="{FF2B5EF4-FFF2-40B4-BE49-F238E27FC236}">
                <a16:creationId xmlns:a16="http://schemas.microsoft.com/office/drawing/2014/main" id="{B456E352-6938-4554-A028-0D5BA46D5C2F}"/>
              </a:ext>
            </a:extLst>
          </p:cNvPr>
          <p:cNvSpPr>
            <a:spLocks noGrp="1" noChangeArrowheads="1"/>
          </p:cNvSpPr>
          <p:nvPr>
            <p:ph sz="quarter" idx="1"/>
          </p:nvPr>
        </p:nvSpPr>
        <p:spPr>
          <a:xfrm>
            <a:off x="612775" y="1600200"/>
            <a:ext cx="8153400" cy="4495800"/>
          </a:xfrm>
        </p:spPr>
        <p:txBody>
          <a:bodyPr/>
          <a:lstStyle/>
          <a:p>
            <a:pPr marL="0" indent="0" eaLnBrk="1" hangingPunct="1">
              <a:buNone/>
            </a:pPr>
            <a:r>
              <a:rPr lang="tr-TR" altLang="ru-RU" sz="2400" dirty="0"/>
              <a:t>T skoru ;</a:t>
            </a:r>
          </a:p>
          <a:p>
            <a:pPr eaLnBrk="1" hangingPunct="1"/>
            <a:r>
              <a:rPr lang="tr-TR" altLang="ru-RU" sz="2400" dirty="0" err="1"/>
              <a:t>Postmenopozal</a:t>
            </a:r>
            <a:r>
              <a:rPr lang="tr-TR" altLang="ru-RU" sz="2400" dirty="0"/>
              <a:t> kadınlar ve 50 yaş üstü erkeklerde</a:t>
            </a:r>
          </a:p>
          <a:p>
            <a:pPr eaLnBrk="1" hangingPunct="1"/>
            <a:r>
              <a:rPr lang="tr-TR" altLang="ru-RU" sz="2400" dirty="0"/>
              <a:t>Aynı cinsiyetteki genç erişkinlerle </a:t>
            </a:r>
          </a:p>
          <a:p>
            <a:pPr eaLnBrk="1" hangingPunct="1">
              <a:buFont typeface="Wingdings" panose="05000000000000000000" pitchFamily="2" charset="2"/>
              <a:buNone/>
            </a:pPr>
            <a:endParaRPr lang="tr-TR" altLang="ru-RU" sz="2400" dirty="0"/>
          </a:p>
          <a:p>
            <a:pPr marL="0" indent="0" eaLnBrk="1" hangingPunct="1">
              <a:buNone/>
            </a:pPr>
            <a:r>
              <a:rPr lang="tr-TR" altLang="ru-RU" sz="2400" dirty="0"/>
              <a:t>Z skoru ise ; </a:t>
            </a:r>
          </a:p>
          <a:p>
            <a:pPr eaLnBrk="1" hangingPunct="1"/>
            <a:r>
              <a:rPr lang="tr-TR" altLang="ru-RU" sz="2400" dirty="0" err="1"/>
              <a:t>Premenopozal</a:t>
            </a:r>
            <a:r>
              <a:rPr lang="tr-TR" altLang="ru-RU" sz="2400" dirty="0"/>
              <a:t> kadın ve 50 yaş altı erkeklerde </a:t>
            </a:r>
          </a:p>
          <a:p>
            <a:pPr eaLnBrk="1" hangingPunct="1"/>
            <a:r>
              <a:rPr lang="tr-TR" altLang="ru-RU" sz="2400" dirty="0"/>
              <a:t>Aynı cinsiyetteki ve aynı yaştaki bireylerle </a:t>
            </a:r>
          </a:p>
          <a:p>
            <a:pPr eaLnBrk="1" hangingPunct="1"/>
            <a:endParaRPr lang="tr-TR" altLang="ru-RU" sz="2400" dirty="0"/>
          </a:p>
          <a:p>
            <a:pPr eaLnBrk="1" hangingPunct="1"/>
            <a:endParaRPr lang="tr-TR" altLang="ru-RU" sz="24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84C5D2FE-298B-400E-A782-D858C3A36358}"/>
              </a:ext>
            </a:extLst>
          </p:cNvPr>
          <p:cNvSpPr>
            <a:spLocks noGrp="1" noChangeArrowheads="1"/>
          </p:cNvSpPr>
          <p:nvPr>
            <p:ph type="title"/>
          </p:nvPr>
        </p:nvSpPr>
        <p:spPr>
          <a:xfrm>
            <a:off x="612775" y="228600"/>
            <a:ext cx="8153400" cy="990600"/>
          </a:xfrm>
        </p:spPr>
        <p:txBody>
          <a:bodyPr/>
          <a:lstStyle/>
          <a:p>
            <a:pPr eaLnBrk="1" hangingPunct="1"/>
            <a:r>
              <a:rPr lang="tr-TR" altLang="ru-RU" dirty="0"/>
              <a:t>TANI - T SKORU </a:t>
            </a:r>
          </a:p>
        </p:txBody>
      </p:sp>
      <p:pic>
        <p:nvPicPr>
          <p:cNvPr id="31747" name="Picture 5">
            <a:extLst>
              <a:ext uri="{FF2B5EF4-FFF2-40B4-BE49-F238E27FC236}">
                <a16:creationId xmlns:a16="http://schemas.microsoft.com/office/drawing/2014/main" id="{99EE5B3E-9B4C-4345-8DB1-CEF0DD11EA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25" y="1962150"/>
            <a:ext cx="9048750"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FCF0BDB-F1B2-46A2-9757-ED2B087B5FED}"/>
              </a:ext>
            </a:extLst>
          </p:cNvPr>
          <p:cNvSpPr>
            <a:spLocks noGrp="1"/>
          </p:cNvSpPr>
          <p:nvPr>
            <p:ph type="title"/>
          </p:nvPr>
        </p:nvSpPr>
        <p:spPr/>
        <p:txBody>
          <a:bodyPr/>
          <a:lstStyle/>
          <a:p>
            <a:r>
              <a:rPr lang="tr-TR" altLang="ru-RU" dirty="0"/>
              <a:t>TANI - Z SKORU </a:t>
            </a:r>
            <a:endParaRPr lang="tr-TR" dirty="0"/>
          </a:p>
        </p:txBody>
      </p:sp>
      <p:sp>
        <p:nvSpPr>
          <p:cNvPr id="3" name="İçerik Yer Tutucusu 2">
            <a:extLst>
              <a:ext uri="{FF2B5EF4-FFF2-40B4-BE49-F238E27FC236}">
                <a16:creationId xmlns:a16="http://schemas.microsoft.com/office/drawing/2014/main" id="{0E312782-A256-446C-8B46-F488445F3FA6}"/>
              </a:ext>
            </a:extLst>
          </p:cNvPr>
          <p:cNvSpPr>
            <a:spLocks noGrp="1"/>
          </p:cNvSpPr>
          <p:nvPr>
            <p:ph sz="quarter" idx="1"/>
          </p:nvPr>
        </p:nvSpPr>
        <p:spPr/>
        <p:txBody>
          <a:bodyPr/>
          <a:lstStyle/>
          <a:p>
            <a:endParaRPr lang="tr-TR" sz="2400" dirty="0"/>
          </a:p>
          <a:p>
            <a:endParaRPr lang="tr-TR" sz="2400" dirty="0"/>
          </a:p>
          <a:p>
            <a:pPr marL="0" indent="0">
              <a:buNone/>
            </a:pPr>
            <a:r>
              <a:rPr lang="tr-TR" sz="2400" dirty="0"/>
              <a:t>Z skoru ;</a:t>
            </a:r>
          </a:p>
          <a:p>
            <a:r>
              <a:rPr lang="tr-TR" sz="2400" dirty="0"/>
              <a:t>-2 SD ve altı ise “kronolojik yaşa göre beklenenden düşük kemik kütlesi”</a:t>
            </a:r>
          </a:p>
          <a:p>
            <a:endParaRPr lang="tr-TR" sz="2400" dirty="0"/>
          </a:p>
          <a:p>
            <a:r>
              <a:rPr lang="tr-TR" sz="2400" dirty="0"/>
              <a:t>-2’nin üstünde ise “kronolojik yaşa göre normal kemik kütlesi”</a:t>
            </a:r>
          </a:p>
        </p:txBody>
      </p:sp>
    </p:spTree>
    <p:extLst>
      <p:ext uri="{BB962C8B-B14F-4D97-AF65-F5344CB8AC3E}">
        <p14:creationId xmlns:p14="http://schemas.microsoft.com/office/powerpoint/2010/main" val="24638056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5CA8B23-30B9-4309-84E3-76D2DDBC98C7}"/>
              </a:ext>
            </a:extLst>
          </p:cNvPr>
          <p:cNvSpPr>
            <a:spLocks noGrp="1"/>
          </p:cNvSpPr>
          <p:nvPr>
            <p:ph type="title"/>
          </p:nvPr>
        </p:nvSpPr>
        <p:spPr/>
        <p:txBody>
          <a:bodyPr/>
          <a:lstStyle/>
          <a:p>
            <a:r>
              <a:rPr lang="tr-TR" altLang="ru-RU" dirty="0"/>
              <a:t>TANI</a:t>
            </a:r>
            <a:endParaRPr lang="tr-TR" dirty="0"/>
          </a:p>
        </p:txBody>
      </p:sp>
      <p:pic>
        <p:nvPicPr>
          <p:cNvPr id="4" name="Resim 3">
            <a:extLst>
              <a:ext uri="{FF2B5EF4-FFF2-40B4-BE49-F238E27FC236}">
                <a16:creationId xmlns:a16="http://schemas.microsoft.com/office/drawing/2014/main" id="{54922270-E660-4E8F-B225-F76E92F99727}"/>
              </a:ext>
            </a:extLst>
          </p:cNvPr>
          <p:cNvPicPr>
            <a:picLocks noChangeAspect="1"/>
          </p:cNvPicPr>
          <p:nvPr/>
        </p:nvPicPr>
        <p:blipFill>
          <a:blip r:embed="rId2"/>
          <a:stretch>
            <a:fillRect/>
          </a:stretch>
        </p:blipFill>
        <p:spPr>
          <a:xfrm>
            <a:off x="1087499" y="1700808"/>
            <a:ext cx="7203698" cy="4083625"/>
          </a:xfrm>
          <a:prstGeom prst="rect">
            <a:avLst/>
          </a:prstGeom>
        </p:spPr>
      </p:pic>
    </p:spTree>
    <p:extLst>
      <p:ext uri="{BB962C8B-B14F-4D97-AF65-F5344CB8AC3E}">
        <p14:creationId xmlns:p14="http://schemas.microsoft.com/office/powerpoint/2010/main" val="40004307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86CA260-E0A4-4F75-98CF-CB4E3644402D}"/>
              </a:ext>
            </a:extLst>
          </p:cNvPr>
          <p:cNvSpPr>
            <a:spLocks noGrp="1"/>
          </p:cNvSpPr>
          <p:nvPr>
            <p:ph type="title"/>
          </p:nvPr>
        </p:nvSpPr>
        <p:spPr/>
        <p:txBody>
          <a:bodyPr/>
          <a:lstStyle/>
          <a:p>
            <a:r>
              <a:rPr lang="tr-TR" altLang="ru-RU" dirty="0"/>
              <a:t>TANI</a:t>
            </a:r>
            <a:endParaRPr lang="tr-TR" dirty="0"/>
          </a:p>
        </p:txBody>
      </p:sp>
      <p:pic>
        <p:nvPicPr>
          <p:cNvPr id="4" name="Resim 3">
            <a:extLst>
              <a:ext uri="{FF2B5EF4-FFF2-40B4-BE49-F238E27FC236}">
                <a16:creationId xmlns:a16="http://schemas.microsoft.com/office/drawing/2014/main" id="{94415E1F-B53C-4A8E-A3AA-2CA8CE89947B}"/>
              </a:ext>
            </a:extLst>
          </p:cNvPr>
          <p:cNvPicPr>
            <a:picLocks noChangeAspect="1"/>
          </p:cNvPicPr>
          <p:nvPr/>
        </p:nvPicPr>
        <p:blipFill>
          <a:blip r:embed="rId2"/>
          <a:stretch>
            <a:fillRect/>
          </a:stretch>
        </p:blipFill>
        <p:spPr>
          <a:xfrm>
            <a:off x="797297" y="2288307"/>
            <a:ext cx="7784101" cy="2952328"/>
          </a:xfrm>
          <a:prstGeom prst="rect">
            <a:avLst/>
          </a:prstGeom>
        </p:spPr>
      </p:pic>
    </p:spTree>
    <p:extLst>
      <p:ext uri="{BB962C8B-B14F-4D97-AF65-F5344CB8AC3E}">
        <p14:creationId xmlns:p14="http://schemas.microsoft.com/office/powerpoint/2010/main" val="23867956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318C8CD2-7FE5-429E-AE46-F497F3AFBBAE}"/>
              </a:ext>
            </a:extLst>
          </p:cNvPr>
          <p:cNvSpPr>
            <a:spLocks noGrp="1" noChangeArrowheads="1"/>
          </p:cNvSpPr>
          <p:nvPr>
            <p:ph type="title"/>
          </p:nvPr>
        </p:nvSpPr>
        <p:spPr>
          <a:xfrm>
            <a:off x="612775" y="228600"/>
            <a:ext cx="8153400" cy="990600"/>
          </a:xfrm>
        </p:spPr>
        <p:txBody>
          <a:bodyPr/>
          <a:lstStyle/>
          <a:p>
            <a:pPr eaLnBrk="1" hangingPunct="1"/>
            <a:r>
              <a:rPr lang="tr-TR" altLang="ru-RU"/>
              <a:t>TANI</a:t>
            </a:r>
          </a:p>
        </p:txBody>
      </p:sp>
      <p:sp>
        <p:nvSpPr>
          <p:cNvPr id="33795" name="Rectangle 3">
            <a:extLst>
              <a:ext uri="{FF2B5EF4-FFF2-40B4-BE49-F238E27FC236}">
                <a16:creationId xmlns:a16="http://schemas.microsoft.com/office/drawing/2014/main" id="{5B837448-D0D4-4E44-8ED0-261A5C837D50}"/>
              </a:ext>
            </a:extLst>
          </p:cNvPr>
          <p:cNvSpPr>
            <a:spLocks noGrp="1" noChangeArrowheads="1"/>
          </p:cNvSpPr>
          <p:nvPr>
            <p:ph sz="quarter" idx="1"/>
          </p:nvPr>
        </p:nvSpPr>
        <p:spPr>
          <a:xfrm>
            <a:off x="612775" y="1600200"/>
            <a:ext cx="8153400" cy="4495800"/>
          </a:xfrm>
        </p:spPr>
        <p:txBody>
          <a:bodyPr/>
          <a:lstStyle/>
          <a:p>
            <a:pPr eaLnBrk="1" hangingPunct="1">
              <a:buFontTx/>
              <a:buNone/>
            </a:pPr>
            <a:r>
              <a:rPr lang="tr-TR" altLang="ru-RU" sz="2400" dirty="0"/>
              <a:t>KMY ölçüm bölgeleri</a:t>
            </a:r>
          </a:p>
          <a:p>
            <a:pPr eaLnBrk="1" hangingPunct="1"/>
            <a:endParaRPr lang="tr-TR" altLang="ru-RU" sz="2400" dirty="0"/>
          </a:p>
          <a:p>
            <a:pPr eaLnBrk="1" hangingPunct="1"/>
            <a:r>
              <a:rPr lang="tr-TR" altLang="ru-RU" sz="2400" dirty="0"/>
              <a:t>Tüm vücutta gelişebilecek </a:t>
            </a:r>
            <a:r>
              <a:rPr lang="tr-TR" altLang="ru-RU" sz="2400" dirty="0" err="1"/>
              <a:t>osteoporotik</a:t>
            </a:r>
            <a:r>
              <a:rPr lang="tr-TR" altLang="ru-RU" sz="2400" dirty="0"/>
              <a:t> kırık riskini belirlemede kalça ölçümleri, </a:t>
            </a:r>
            <a:r>
              <a:rPr lang="tr-TR" altLang="ru-RU" sz="2400" dirty="0" err="1"/>
              <a:t>vertebra</a:t>
            </a:r>
            <a:r>
              <a:rPr lang="tr-TR" altLang="ru-RU" sz="2400" dirty="0"/>
              <a:t> ölçümlerine göre daha üstündür.</a:t>
            </a:r>
          </a:p>
          <a:p>
            <a:pPr eaLnBrk="1" hangingPunct="1"/>
            <a:endParaRPr lang="tr-TR" altLang="ru-RU" sz="2400" dirty="0"/>
          </a:p>
          <a:p>
            <a:pPr eaLnBrk="1" hangingPunct="1"/>
            <a:r>
              <a:rPr lang="tr-TR" altLang="ru-RU" sz="2400" dirty="0"/>
              <a:t>Ölçümlerde, osteoporoz tanısında en düşük T skoru olan bölge göz önüne alınır.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10982B95-E0C6-4DC3-8874-4160E1B188DA}"/>
              </a:ext>
            </a:extLst>
          </p:cNvPr>
          <p:cNvSpPr>
            <a:spLocks noGrp="1" noChangeArrowheads="1"/>
          </p:cNvSpPr>
          <p:nvPr>
            <p:ph type="title"/>
          </p:nvPr>
        </p:nvSpPr>
        <p:spPr>
          <a:xfrm>
            <a:off x="612775" y="228600"/>
            <a:ext cx="8153400" cy="990600"/>
          </a:xfrm>
        </p:spPr>
        <p:txBody>
          <a:bodyPr/>
          <a:lstStyle/>
          <a:p>
            <a:pPr eaLnBrk="1" hangingPunct="1"/>
            <a:r>
              <a:rPr lang="tr-TR" altLang="ru-RU"/>
              <a:t>TANI</a:t>
            </a:r>
          </a:p>
        </p:txBody>
      </p:sp>
      <p:sp>
        <p:nvSpPr>
          <p:cNvPr id="34819" name="Rectangle 3">
            <a:extLst>
              <a:ext uri="{FF2B5EF4-FFF2-40B4-BE49-F238E27FC236}">
                <a16:creationId xmlns:a16="http://schemas.microsoft.com/office/drawing/2014/main" id="{A6A0BB78-EDBB-4C8F-AD29-BDA76FF0290C}"/>
              </a:ext>
            </a:extLst>
          </p:cNvPr>
          <p:cNvSpPr>
            <a:spLocks noGrp="1" noChangeArrowheads="1"/>
          </p:cNvSpPr>
          <p:nvPr>
            <p:ph sz="quarter" idx="1"/>
          </p:nvPr>
        </p:nvSpPr>
        <p:spPr>
          <a:xfrm>
            <a:off x="612775" y="1600200"/>
            <a:ext cx="8153400" cy="4495800"/>
          </a:xfrm>
        </p:spPr>
        <p:txBody>
          <a:bodyPr/>
          <a:lstStyle/>
          <a:p>
            <a:pPr eaLnBrk="1" hangingPunct="1">
              <a:buFontTx/>
              <a:buNone/>
            </a:pPr>
            <a:r>
              <a:rPr lang="tr-TR" altLang="ru-RU" sz="2400"/>
              <a:t>KMY ölçüm bölgeleri</a:t>
            </a:r>
          </a:p>
          <a:p>
            <a:pPr eaLnBrk="1" hangingPunct="1">
              <a:buFontTx/>
              <a:buNone/>
            </a:pPr>
            <a:endParaRPr lang="tr-TR" altLang="ru-RU" sz="2400"/>
          </a:p>
          <a:p>
            <a:pPr eaLnBrk="1" hangingPunct="1">
              <a:buFontTx/>
              <a:buNone/>
            </a:pPr>
            <a:r>
              <a:rPr lang="tr-TR" altLang="ru-RU" sz="2400"/>
              <a:t>Radius ölçümü şu durumlarda yapılmalıdır:  </a:t>
            </a:r>
          </a:p>
          <a:p>
            <a:pPr eaLnBrk="1" hangingPunct="1"/>
            <a:r>
              <a:rPr lang="tr-TR" altLang="ru-RU" sz="2400"/>
              <a:t>Primer hiperparatiroidizm </a:t>
            </a:r>
          </a:p>
          <a:p>
            <a:pPr eaLnBrk="1" hangingPunct="1"/>
            <a:r>
              <a:rPr lang="tr-TR" altLang="ru-RU" sz="2400"/>
              <a:t>Morbid obezite </a:t>
            </a:r>
          </a:p>
          <a:p>
            <a:pPr eaLnBrk="1" hangingPunct="1"/>
            <a:r>
              <a:rPr lang="tr-TR" altLang="ru-RU" sz="2400"/>
              <a:t>Kalça ve vertebra ölçümlerinin yapılamadığı durumlar (protez, kifoskolyoz, vb.)</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1 Başlık">
            <a:extLst>
              <a:ext uri="{FF2B5EF4-FFF2-40B4-BE49-F238E27FC236}">
                <a16:creationId xmlns:a16="http://schemas.microsoft.com/office/drawing/2014/main" id="{ABF282F2-1CEE-4DCC-8339-C81425A6953A}"/>
              </a:ext>
            </a:extLst>
          </p:cNvPr>
          <p:cNvSpPr>
            <a:spLocks noGrp="1"/>
          </p:cNvSpPr>
          <p:nvPr>
            <p:ph type="title"/>
          </p:nvPr>
        </p:nvSpPr>
        <p:spPr>
          <a:xfrm>
            <a:off x="612775" y="228600"/>
            <a:ext cx="8153400" cy="990600"/>
          </a:xfrm>
        </p:spPr>
        <p:txBody>
          <a:bodyPr/>
          <a:lstStyle/>
          <a:p>
            <a:pPr eaLnBrk="1" hangingPunct="1"/>
            <a:r>
              <a:rPr lang="tr-TR" altLang="ru-RU"/>
              <a:t>TANI</a:t>
            </a:r>
          </a:p>
        </p:txBody>
      </p:sp>
      <p:sp>
        <p:nvSpPr>
          <p:cNvPr id="35843" name="2 İçerik Yer Tutucusu">
            <a:extLst>
              <a:ext uri="{FF2B5EF4-FFF2-40B4-BE49-F238E27FC236}">
                <a16:creationId xmlns:a16="http://schemas.microsoft.com/office/drawing/2014/main" id="{28DD9105-4249-4D3E-8D8C-8135D1E82000}"/>
              </a:ext>
            </a:extLst>
          </p:cNvPr>
          <p:cNvSpPr>
            <a:spLocks noGrp="1"/>
          </p:cNvSpPr>
          <p:nvPr>
            <p:ph sz="quarter" idx="1"/>
          </p:nvPr>
        </p:nvSpPr>
        <p:spPr>
          <a:xfrm>
            <a:off x="612775" y="1600200"/>
            <a:ext cx="8153400" cy="4495800"/>
          </a:xfrm>
        </p:spPr>
        <p:txBody>
          <a:bodyPr/>
          <a:lstStyle/>
          <a:p>
            <a:pPr eaLnBrk="1" hangingPunct="1"/>
            <a:r>
              <a:rPr lang="tr-TR" altLang="ru-RU" sz="2000"/>
              <a:t>Vertebra kırığı varlığı kemik mineral yoğunluğu olmadan da osteoporoz varlığını ve tedavi gerekliliğini gösterir.</a:t>
            </a:r>
          </a:p>
          <a:p>
            <a:pPr eaLnBrk="1" hangingPunct="1"/>
            <a:r>
              <a:rPr lang="tr-TR" altLang="ru-RU" sz="2000"/>
              <a:t> Vertebra kırıklarını saptamanın en basit yolu radyolojik görüntülemedir.</a:t>
            </a:r>
          </a:p>
        </p:txBody>
      </p:sp>
      <p:pic>
        <p:nvPicPr>
          <p:cNvPr id="35844" name="Picture 2">
            <a:extLst>
              <a:ext uri="{FF2B5EF4-FFF2-40B4-BE49-F238E27FC236}">
                <a16:creationId xmlns:a16="http://schemas.microsoft.com/office/drawing/2014/main" id="{C7044255-3A07-48B7-8D2F-41A963A50C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6093" y="3464421"/>
            <a:ext cx="8386763" cy="276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Başlık">
            <a:extLst>
              <a:ext uri="{FF2B5EF4-FFF2-40B4-BE49-F238E27FC236}">
                <a16:creationId xmlns:a16="http://schemas.microsoft.com/office/drawing/2014/main" id="{18DDDB01-EADB-4306-A3E3-80C81CBAA4B3}"/>
              </a:ext>
            </a:extLst>
          </p:cNvPr>
          <p:cNvSpPr>
            <a:spLocks noGrp="1"/>
          </p:cNvSpPr>
          <p:nvPr>
            <p:ph type="title"/>
          </p:nvPr>
        </p:nvSpPr>
        <p:spPr>
          <a:xfrm>
            <a:off x="612775" y="228600"/>
            <a:ext cx="8153400" cy="990600"/>
          </a:xfrm>
        </p:spPr>
        <p:txBody>
          <a:bodyPr/>
          <a:lstStyle/>
          <a:p>
            <a:pPr eaLnBrk="1" hangingPunct="1"/>
            <a:r>
              <a:rPr lang="tr-TR" altLang="ru-RU"/>
              <a:t>Amaç </a:t>
            </a:r>
          </a:p>
        </p:txBody>
      </p:sp>
      <p:sp>
        <p:nvSpPr>
          <p:cNvPr id="11267" name="2 İçerik Yer Tutucusu">
            <a:extLst>
              <a:ext uri="{FF2B5EF4-FFF2-40B4-BE49-F238E27FC236}">
                <a16:creationId xmlns:a16="http://schemas.microsoft.com/office/drawing/2014/main" id="{0BC06CF7-6EA7-4337-BB3A-27909CF59018}"/>
              </a:ext>
            </a:extLst>
          </p:cNvPr>
          <p:cNvSpPr>
            <a:spLocks noGrp="1"/>
          </p:cNvSpPr>
          <p:nvPr>
            <p:ph sz="quarter" idx="1"/>
          </p:nvPr>
        </p:nvSpPr>
        <p:spPr>
          <a:xfrm>
            <a:off x="612775" y="1600200"/>
            <a:ext cx="8153400" cy="4495800"/>
          </a:xfrm>
        </p:spPr>
        <p:txBody>
          <a:bodyPr/>
          <a:lstStyle/>
          <a:p>
            <a:pPr eaLnBrk="1" hangingPunct="1"/>
            <a:endParaRPr lang="tr-TR" altLang="ru-RU" sz="2400"/>
          </a:p>
          <a:p>
            <a:pPr eaLnBrk="1" hangingPunct="1"/>
            <a:endParaRPr lang="tr-TR" altLang="ru-RU" sz="2400"/>
          </a:p>
          <a:p>
            <a:pPr eaLnBrk="1" hangingPunct="1"/>
            <a:r>
              <a:rPr lang="tr-TR" altLang="ru-RU" sz="2400"/>
              <a:t>Osteoporozun tarama, tanı ve tedavisi hakkında bilgi vermek</a:t>
            </a:r>
          </a:p>
        </p:txBody>
      </p:sp>
      <p:pic>
        <p:nvPicPr>
          <p:cNvPr id="11268" name="Picture 6">
            <a:extLst>
              <a:ext uri="{FF2B5EF4-FFF2-40B4-BE49-F238E27FC236}">
                <a16:creationId xmlns:a16="http://schemas.microsoft.com/office/drawing/2014/main" id="{FB2126C6-FF6E-433A-8D49-CA57EDED6B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3717032"/>
            <a:ext cx="4998889" cy="2036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Başlık">
            <a:extLst>
              <a:ext uri="{FF2B5EF4-FFF2-40B4-BE49-F238E27FC236}">
                <a16:creationId xmlns:a16="http://schemas.microsoft.com/office/drawing/2014/main" id="{62B3FFE6-79DA-4E2B-84E8-344EC9C415AC}"/>
              </a:ext>
            </a:extLst>
          </p:cNvPr>
          <p:cNvSpPr>
            <a:spLocks noGrp="1"/>
          </p:cNvSpPr>
          <p:nvPr>
            <p:ph type="title"/>
          </p:nvPr>
        </p:nvSpPr>
        <p:spPr>
          <a:xfrm>
            <a:off x="479401" y="404664"/>
            <a:ext cx="8229600" cy="996950"/>
          </a:xfrm>
        </p:spPr>
        <p:txBody>
          <a:bodyPr/>
          <a:lstStyle/>
          <a:p>
            <a:pPr eaLnBrk="1" hangingPunct="1"/>
            <a:r>
              <a:rPr lang="tr-TR" altLang="ru-RU" dirty="0"/>
              <a:t>Tanı </a:t>
            </a:r>
          </a:p>
        </p:txBody>
      </p:sp>
      <p:sp>
        <p:nvSpPr>
          <p:cNvPr id="36867" name="2 İçerik Yer Tutucusu">
            <a:extLst>
              <a:ext uri="{FF2B5EF4-FFF2-40B4-BE49-F238E27FC236}">
                <a16:creationId xmlns:a16="http://schemas.microsoft.com/office/drawing/2014/main" id="{2628AD22-7057-4F01-BF7D-DA308B284346}"/>
              </a:ext>
            </a:extLst>
          </p:cNvPr>
          <p:cNvSpPr>
            <a:spLocks noGrp="1"/>
          </p:cNvSpPr>
          <p:nvPr>
            <p:ph sz="quarter" idx="1"/>
          </p:nvPr>
        </p:nvSpPr>
        <p:spPr>
          <a:xfrm>
            <a:off x="468313" y="2033588"/>
            <a:ext cx="8229600" cy="4275137"/>
          </a:xfrm>
        </p:spPr>
        <p:txBody>
          <a:bodyPr/>
          <a:lstStyle/>
          <a:p>
            <a:pPr marL="318770" indent="-318770" eaLnBrk="1" hangingPunct="1"/>
            <a:r>
              <a:rPr lang="tr-TR" altLang="ru-RU" sz="2400" dirty="0"/>
              <a:t>Radyografi; </a:t>
            </a:r>
            <a:endParaRPr lang="tr-TR" dirty="0"/>
          </a:p>
          <a:p>
            <a:pPr eaLnBrk="1" hangingPunct="1"/>
            <a:endParaRPr lang="tr-TR" altLang="ru-RU" sz="2400" dirty="0"/>
          </a:p>
          <a:p>
            <a:pPr marL="639445" lvl="1" eaLnBrk="1" hangingPunct="1"/>
            <a:r>
              <a:rPr lang="tr-TR" altLang="ru-RU" sz="2400" dirty="0"/>
              <a:t>Osteoporozda rutin olarak </a:t>
            </a:r>
            <a:r>
              <a:rPr lang="tr-TR" altLang="ru-RU" sz="2400" dirty="0" err="1"/>
              <a:t>torakal</a:t>
            </a:r>
            <a:r>
              <a:rPr lang="tr-TR" altLang="ru-RU" sz="2400" dirty="0"/>
              <a:t> ve </a:t>
            </a:r>
            <a:r>
              <a:rPr lang="tr-TR" altLang="ru-RU" sz="2400" dirty="0" err="1"/>
              <a:t>lumbosakral</a:t>
            </a:r>
            <a:r>
              <a:rPr lang="tr-TR" altLang="ru-RU" sz="2400" dirty="0"/>
              <a:t> </a:t>
            </a:r>
            <a:r>
              <a:rPr lang="tr-TR" altLang="ru-RU" sz="2400" dirty="0" err="1"/>
              <a:t>vertebraların</a:t>
            </a:r>
            <a:r>
              <a:rPr lang="tr-TR" altLang="ru-RU" sz="2400" dirty="0"/>
              <a:t> </a:t>
            </a:r>
            <a:r>
              <a:rPr lang="tr-TR" altLang="ru-RU" sz="2400" dirty="0" err="1"/>
              <a:t>anteroposterior</a:t>
            </a:r>
            <a:r>
              <a:rPr lang="tr-TR" altLang="ru-RU" sz="2400" dirty="0"/>
              <a:t>  ve </a:t>
            </a:r>
            <a:r>
              <a:rPr lang="tr-TR" altLang="ru-RU" sz="2400" dirty="0" err="1"/>
              <a:t>lateral</a:t>
            </a:r>
            <a:r>
              <a:rPr lang="tr-TR" altLang="ru-RU" sz="2400" dirty="0"/>
              <a:t> </a:t>
            </a:r>
            <a:r>
              <a:rPr lang="tr-TR" altLang="ru-RU" sz="2400" dirty="0" err="1"/>
              <a:t>grafileri</a:t>
            </a:r>
            <a:r>
              <a:rPr lang="tr-TR" altLang="ru-RU" sz="2400" dirty="0"/>
              <a:t>, </a:t>
            </a:r>
            <a:r>
              <a:rPr lang="tr-TR" altLang="ru-RU" sz="2400" dirty="0" err="1"/>
              <a:t>pelvisin</a:t>
            </a:r>
            <a:r>
              <a:rPr lang="tr-TR" altLang="ru-RU" sz="2400" dirty="0"/>
              <a:t> </a:t>
            </a:r>
            <a:r>
              <a:rPr lang="tr-TR" altLang="ru-RU" sz="2400" dirty="0" err="1"/>
              <a:t>anteroposterior</a:t>
            </a:r>
            <a:r>
              <a:rPr lang="tr-TR" altLang="ru-RU" sz="2400" dirty="0"/>
              <a:t> </a:t>
            </a:r>
            <a:r>
              <a:rPr lang="tr-TR" altLang="ru-RU" sz="2400" dirty="0" err="1"/>
              <a:t>grafisi</a:t>
            </a:r>
            <a:r>
              <a:rPr lang="tr-TR" altLang="ru-RU" sz="2400" dirty="0"/>
              <a:t> çekilmelidir.</a:t>
            </a:r>
          </a:p>
          <a:p>
            <a:pPr marL="639445" lvl="1" eaLnBrk="1" hangingPunct="1"/>
            <a:r>
              <a:rPr lang="tr-TR" altLang="ru-RU" sz="2400" dirty="0"/>
              <a:t>Kemik kaybı %25-30’a vardıktan sonra ancak radyolojik olarak belirlenebilir.</a:t>
            </a:r>
          </a:p>
          <a:p>
            <a:pPr marL="639445" lvl="1" eaLnBrk="1" hangingPunct="1"/>
            <a:r>
              <a:rPr lang="tr-TR" altLang="ru-RU" sz="2400" dirty="0"/>
              <a:t>Bu nedenle tanıda duyarlı değildir fakat olası kırıklar  ve tedavi izlemi açısından değerlendirilmelidir.</a:t>
            </a:r>
          </a:p>
          <a:p>
            <a:pPr lvl="1" eaLnBrk="1" hangingPunct="1"/>
            <a:endParaRPr lang="tr-TR" altLang="ru-RU" sz="2400" dirty="0"/>
          </a:p>
        </p:txBody>
      </p:sp>
      <p:pic>
        <p:nvPicPr>
          <p:cNvPr id="36868" name="Picture 5" descr="osteoporosis vertebrae x ray ile ilgili görsel sonucu&quot;">
            <a:extLst>
              <a:ext uri="{FF2B5EF4-FFF2-40B4-BE49-F238E27FC236}">
                <a16:creationId xmlns:a16="http://schemas.microsoft.com/office/drawing/2014/main" id="{9038C437-F25F-417F-AE0F-331C69CC61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9925" y="260350"/>
            <a:ext cx="1781175"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1 Başlık">
            <a:extLst>
              <a:ext uri="{FF2B5EF4-FFF2-40B4-BE49-F238E27FC236}">
                <a16:creationId xmlns:a16="http://schemas.microsoft.com/office/drawing/2014/main" id="{DADB5E7C-A38B-4EB6-B873-0429FB2AC393}"/>
              </a:ext>
            </a:extLst>
          </p:cNvPr>
          <p:cNvSpPr>
            <a:spLocks noGrp="1"/>
          </p:cNvSpPr>
          <p:nvPr>
            <p:ph type="title"/>
          </p:nvPr>
        </p:nvSpPr>
        <p:spPr>
          <a:xfrm>
            <a:off x="612775" y="228600"/>
            <a:ext cx="8153400" cy="990600"/>
          </a:xfrm>
        </p:spPr>
        <p:txBody>
          <a:bodyPr/>
          <a:lstStyle/>
          <a:p>
            <a:pPr eaLnBrk="1" hangingPunct="1"/>
            <a:br>
              <a:rPr lang="tr-TR" altLang="ru-RU" dirty="0"/>
            </a:br>
            <a:r>
              <a:rPr lang="tr-TR" altLang="ru-RU" dirty="0"/>
              <a:t>Kimler KMY İçin Taranmalı </a:t>
            </a:r>
            <a:br>
              <a:rPr lang="tr-TR" altLang="ru-RU" dirty="0"/>
            </a:br>
            <a:endParaRPr lang="tr-TR" altLang="ru-RU" dirty="0"/>
          </a:p>
        </p:txBody>
      </p:sp>
      <p:pic>
        <p:nvPicPr>
          <p:cNvPr id="38915" name="Picture 1">
            <a:extLst>
              <a:ext uri="{FF2B5EF4-FFF2-40B4-BE49-F238E27FC236}">
                <a16:creationId xmlns:a16="http://schemas.microsoft.com/office/drawing/2014/main" id="{A916483A-6E37-4815-B24F-AC22A0DFF1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0141"/>
          <a:stretch>
            <a:fillRect/>
          </a:stretch>
        </p:blipFill>
        <p:spPr bwMode="auto">
          <a:xfrm>
            <a:off x="613812" y="1988840"/>
            <a:ext cx="7916375" cy="3714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B9DABA6-C1C4-4F1F-A2CC-D0E969F66A79}"/>
              </a:ext>
            </a:extLst>
          </p:cNvPr>
          <p:cNvSpPr>
            <a:spLocks noGrp="1"/>
          </p:cNvSpPr>
          <p:nvPr>
            <p:ph type="title"/>
          </p:nvPr>
        </p:nvSpPr>
        <p:spPr/>
        <p:txBody>
          <a:bodyPr/>
          <a:lstStyle/>
          <a:p>
            <a:r>
              <a:rPr lang="tr-TR" altLang="ru-RU" dirty="0"/>
              <a:t>Kimler KMY İçin Taranmalı </a:t>
            </a:r>
            <a:endParaRPr lang="tr-TR" dirty="0"/>
          </a:p>
        </p:txBody>
      </p:sp>
      <p:pic>
        <p:nvPicPr>
          <p:cNvPr id="4" name="Resim 3">
            <a:extLst>
              <a:ext uri="{FF2B5EF4-FFF2-40B4-BE49-F238E27FC236}">
                <a16:creationId xmlns:a16="http://schemas.microsoft.com/office/drawing/2014/main" id="{11D56C97-DEF7-45A7-A59D-36B633CFF4AA}"/>
              </a:ext>
            </a:extLst>
          </p:cNvPr>
          <p:cNvPicPr>
            <a:picLocks noChangeAspect="1"/>
          </p:cNvPicPr>
          <p:nvPr/>
        </p:nvPicPr>
        <p:blipFill>
          <a:blip r:embed="rId2"/>
          <a:stretch>
            <a:fillRect/>
          </a:stretch>
        </p:blipFill>
        <p:spPr>
          <a:xfrm>
            <a:off x="755576" y="1916832"/>
            <a:ext cx="7061602" cy="3888432"/>
          </a:xfrm>
          <a:prstGeom prst="rect">
            <a:avLst/>
          </a:prstGeom>
        </p:spPr>
      </p:pic>
    </p:spTree>
    <p:extLst>
      <p:ext uri="{BB962C8B-B14F-4D97-AF65-F5344CB8AC3E}">
        <p14:creationId xmlns:p14="http://schemas.microsoft.com/office/powerpoint/2010/main" val="22742306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2E7FE301-1273-4BD7-9F59-13A663DCF42D}"/>
              </a:ext>
            </a:extLst>
          </p:cNvPr>
          <p:cNvSpPr>
            <a:spLocks noGrp="1" noChangeArrowheads="1"/>
          </p:cNvSpPr>
          <p:nvPr>
            <p:ph type="title"/>
          </p:nvPr>
        </p:nvSpPr>
        <p:spPr>
          <a:xfrm>
            <a:off x="612775" y="228600"/>
            <a:ext cx="8153400" cy="990600"/>
          </a:xfrm>
        </p:spPr>
        <p:txBody>
          <a:bodyPr/>
          <a:lstStyle/>
          <a:p>
            <a:pPr eaLnBrk="1" hangingPunct="1"/>
            <a:r>
              <a:rPr lang="tr-TR" altLang="ru-RU"/>
              <a:t>KMY ölçüm sıklığı</a:t>
            </a:r>
          </a:p>
        </p:txBody>
      </p:sp>
      <p:sp>
        <p:nvSpPr>
          <p:cNvPr id="30723" name="Rectangle 3">
            <a:extLst>
              <a:ext uri="{FF2B5EF4-FFF2-40B4-BE49-F238E27FC236}">
                <a16:creationId xmlns:a16="http://schemas.microsoft.com/office/drawing/2014/main" id="{C1DFF8FB-705C-4D8B-BC88-3FB033B17365}"/>
              </a:ext>
            </a:extLst>
          </p:cNvPr>
          <p:cNvSpPr>
            <a:spLocks noGrp="1" noChangeArrowheads="1"/>
          </p:cNvSpPr>
          <p:nvPr>
            <p:ph sz="quarter" idx="1"/>
          </p:nvPr>
        </p:nvSpPr>
        <p:spPr>
          <a:xfrm>
            <a:off x="612775" y="1600200"/>
            <a:ext cx="8153400" cy="4495800"/>
          </a:xfrm>
        </p:spPr>
        <p:txBody>
          <a:bodyPr>
            <a:normAutofit/>
          </a:bodyPr>
          <a:lstStyle/>
          <a:p>
            <a:pPr marL="320040" indent="-320040" eaLnBrk="1" fontAlgn="auto" hangingPunct="1">
              <a:spcAft>
                <a:spcPts val="0"/>
              </a:spcAft>
              <a:buFont typeface="Wingdings"/>
              <a:buChar char=""/>
              <a:defRPr/>
            </a:pPr>
            <a:endParaRPr lang="tr-TR" sz="2400" dirty="0"/>
          </a:p>
          <a:p>
            <a:pPr marL="320040" indent="-320040" eaLnBrk="1" fontAlgn="auto" hangingPunct="1">
              <a:spcAft>
                <a:spcPts val="0"/>
              </a:spcAft>
              <a:buFont typeface="Wingdings"/>
              <a:buChar char=""/>
              <a:defRPr/>
            </a:pPr>
            <a:r>
              <a:rPr lang="tr-TR" sz="2400" dirty="0"/>
              <a:t>Tedavi almayan </a:t>
            </a:r>
            <a:r>
              <a:rPr lang="tr-TR" sz="2400" dirty="0" err="1"/>
              <a:t>postmenopozal</a:t>
            </a:r>
            <a:r>
              <a:rPr lang="tr-TR" sz="2400" dirty="0"/>
              <a:t> kadın ve 70 yaş üzeri erkeklerde 2 yılda bir  </a:t>
            </a:r>
          </a:p>
          <a:p>
            <a:pPr marL="0" indent="0" eaLnBrk="1" fontAlgn="auto" hangingPunct="1">
              <a:spcAft>
                <a:spcPts val="0"/>
              </a:spcAft>
              <a:buFontTx/>
              <a:buNone/>
              <a:defRPr/>
            </a:pPr>
            <a:endParaRPr lang="tr-TR" sz="2400" dirty="0"/>
          </a:p>
          <a:p>
            <a:pPr marL="320040" indent="-320040" eaLnBrk="1" fontAlgn="auto" hangingPunct="1">
              <a:spcAft>
                <a:spcPts val="0"/>
              </a:spcAft>
              <a:buFont typeface="Wingdings"/>
              <a:buChar char=""/>
              <a:defRPr/>
            </a:pPr>
            <a:r>
              <a:rPr lang="tr-TR" sz="2400" dirty="0"/>
              <a:t>Takip için çekilen DXA ölçümlerinde, T ya da Z skoru yerine kemik mineral yoğunluk (g/cm2) ölçümleri kıyaslanmalı</a:t>
            </a:r>
          </a:p>
          <a:p>
            <a:pPr marL="320040" indent="-320040" eaLnBrk="1" fontAlgn="auto" hangingPunct="1">
              <a:spcAft>
                <a:spcPts val="0"/>
              </a:spcAft>
              <a:buFont typeface="Wingdings"/>
              <a:buChar char=""/>
              <a:defRPr/>
            </a:pPr>
            <a:endParaRPr lang="tr-TR" sz="2400" dirty="0"/>
          </a:p>
          <a:p>
            <a:pPr marL="320040" indent="-320040" eaLnBrk="1" fontAlgn="auto" hangingPunct="1">
              <a:spcAft>
                <a:spcPts val="0"/>
              </a:spcAft>
              <a:buFont typeface="Wingdings"/>
              <a:buChar char=""/>
              <a:defRPr/>
            </a:pPr>
            <a:r>
              <a:rPr lang="tr-TR" sz="2400" dirty="0"/>
              <a:t>Ölçümler aynı cihaz ve aynı teknisyen tarafından yapılmalı</a:t>
            </a:r>
          </a:p>
          <a:p>
            <a:pPr marL="320040" indent="-320040" eaLnBrk="1" fontAlgn="auto" hangingPunct="1">
              <a:spcAft>
                <a:spcPts val="0"/>
              </a:spcAft>
              <a:buFont typeface="Wingdings"/>
              <a:buChar char=""/>
              <a:defRPr/>
            </a:pPr>
            <a:endParaRPr lang="tr-TR" sz="24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76AA3A03-AE85-416A-9B5A-E68889DC8ECA}"/>
              </a:ext>
            </a:extLst>
          </p:cNvPr>
          <p:cNvSpPr>
            <a:spLocks noGrp="1" noChangeArrowheads="1"/>
          </p:cNvSpPr>
          <p:nvPr>
            <p:ph type="title"/>
          </p:nvPr>
        </p:nvSpPr>
        <p:spPr>
          <a:xfrm>
            <a:off x="612775" y="228600"/>
            <a:ext cx="8153400" cy="990600"/>
          </a:xfrm>
        </p:spPr>
        <p:txBody>
          <a:bodyPr/>
          <a:lstStyle/>
          <a:p>
            <a:pPr eaLnBrk="1" hangingPunct="1"/>
            <a:r>
              <a:rPr lang="tr-TR" altLang="ru-RU"/>
              <a:t>Kırık riskinin değerlendirmesi</a:t>
            </a:r>
          </a:p>
        </p:txBody>
      </p:sp>
      <p:sp>
        <p:nvSpPr>
          <p:cNvPr id="41987" name="Rectangle 3">
            <a:extLst>
              <a:ext uri="{FF2B5EF4-FFF2-40B4-BE49-F238E27FC236}">
                <a16:creationId xmlns:a16="http://schemas.microsoft.com/office/drawing/2014/main" id="{4A400041-015C-4678-852B-6AE247004B59}"/>
              </a:ext>
            </a:extLst>
          </p:cNvPr>
          <p:cNvSpPr>
            <a:spLocks noGrp="1" noChangeArrowheads="1"/>
          </p:cNvSpPr>
          <p:nvPr>
            <p:ph sz="quarter" idx="1"/>
          </p:nvPr>
        </p:nvSpPr>
        <p:spPr>
          <a:xfrm>
            <a:off x="612775" y="1600200"/>
            <a:ext cx="8153400" cy="4495800"/>
          </a:xfrm>
        </p:spPr>
        <p:txBody>
          <a:bodyPr/>
          <a:lstStyle/>
          <a:p>
            <a:pPr eaLnBrk="1" hangingPunct="1"/>
            <a:endParaRPr lang="tr-TR" altLang="ru-RU" sz="2400" dirty="0"/>
          </a:p>
          <a:p>
            <a:pPr marL="318770" indent="-318770" eaLnBrk="1" hangingPunct="1"/>
            <a:r>
              <a:rPr lang="tr-TR" altLang="ru-RU" sz="2400" dirty="0"/>
              <a:t>Risk faktörlerinin tüm erişkinlerde, özellikle </a:t>
            </a:r>
            <a:r>
              <a:rPr lang="tr-TR" altLang="ru-RU" sz="2400" dirty="0" err="1"/>
              <a:t>postmenopozal</a:t>
            </a:r>
            <a:r>
              <a:rPr lang="tr-TR" altLang="ru-RU" sz="2400" dirty="0"/>
              <a:t> kadınlar, 50 yaşından büyük erkekler ve </a:t>
            </a:r>
            <a:r>
              <a:rPr lang="tr-TR" altLang="ru-RU" sz="2400" dirty="0" err="1"/>
              <a:t>frajilite</a:t>
            </a:r>
            <a:r>
              <a:rPr lang="tr-TR" altLang="ru-RU" sz="2400" dirty="0"/>
              <a:t> kırığı öyküsü olanlarda değerlendirilmesi önerilir.</a:t>
            </a:r>
          </a:p>
          <a:p>
            <a:pPr marL="318770" indent="-318770"/>
            <a:endParaRPr lang="tr-TR" altLang="ru-RU" sz="2400" dirty="0"/>
          </a:p>
          <a:p>
            <a:pPr marL="318770" indent="-318770"/>
            <a:r>
              <a:rPr lang="tr-TR" sz="2400" dirty="0">
                <a:ea typeface="+mn-lt"/>
                <a:cs typeface="+mn-lt"/>
              </a:rPr>
              <a:t>Osteoporozu olan kişiler kırık için yüksek risklidir, ancak </a:t>
            </a:r>
            <a:r>
              <a:rPr lang="tr-TR" sz="2400" dirty="0" err="1">
                <a:ea typeface="+mn-lt"/>
                <a:cs typeface="+mn-lt"/>
              </a:rPr>
              <a:t>osteopeni</a:t>
            </a:r>
            <a:r>
              <a:rPr lang="tr-TR" sz="2400" dirty="0">
                <a:ea typeface="+mn-lt"/>
                <a:cs typeface="+mn-lt"/>
              </a:rPr>
              <a:t> (T skoru -1.0 ve -2.5 arasında) ya da düşük kemik kütlesi olanlarda kırık riski rölatif olarak yüksektir. </a:t>
            </a:r>
            <a:endParaRPr lang="tr-TR" altLang="ru-RU" sz="2400" dirty="0"/>
          </a:p>
          <a:p>
            <a:pPr eaLnBrk="1" hangingPunct="1"/>
            <a:endParaRPr lang="tr-TR" altLang="ru-RU" sz="2400" dirty="0"/>
          </a:p>
          <a:p>
            <a:pPr eaLnBrk="1" hangingPunct="1"/>
            <a:endParaRPr lang="tr-TR" altLang="ru-RU" sz="2400" dirty="0"/>
          </a:p>
          <a:p>
            <a:pPr eaLnBrk="1" hangingPunct="1"/>
            <a:endParaRPr lang="tr-TR" altLang="ru-RU" sz="24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69B57E12-F302-4CC7-88B7-65E2ADDBEC9C}"/>
              </a:ext>
            </a:extLst>
          </p:cNvPr>
          <p:cNvSpPr>
            <a:spLocks noGrp="1" noChangeArrowheads="1"/>
          </p:cNvSpPr>
          <p:nvPr>
            <p:ph type="title"/>
          </p:nvPr>
        </p:nvSpPr>
        <p:spPr>
          <a:xfrm>
            <a:off x="612775" y="228600"/>
            <a:ext cx="8153400" cy="990600"/>
          </a:xfrm>
        </p:spPr>
        <p:txBody>
          <a:bodyPr/>
          <a:lstStyle/>
          <a:p>
            <a:pPr eaLnBrk="1" hangingPunct="1"/>
            <a:r>
              <a:rPr lang="tr-TR" altLang="ru-RU"/>
              <a:t>Kırık riskinin değerlendirmesi</a:t>
            </a:r>
          </a:p>
        </p:txBody>
      </p:sp>
      <p:sp>
        <p:nvSpPr>
          <p:cNvPr id="43011" name="Rectangle 3">
            <a:extLst>
              <a:ext uri="{FF2B5EF4-FFF2-40B4-BE49-F238E27FC236}">
                <a16:creationId xmlns:a16="http://schemas.microsoft.com/office/drawing/2014/main" id="{3081DB06-F768-41F4-8E83-8C5D923BB335}"/>
              </a:ext>
            </a:extLst>
          </p:cNvPr>
          <p:cNvSpPr>
            <a:spLocks noGrp="1" noChangeArrowheads="1"/>
          </p:cNvSpPr>
          <p:nvPr>
            <p:ph sz="quarter" idx="1"/>
          </p:nvPr>
        </p:nvSpPr>
        <p:spPr>
          <a:xfrm>
            <a:off x="612775" y="1600200"/>
            <a:ext cx="8153400" cy="4495800"/>
          </a:xfrm>
        </p:spPr>
        <p:txBody>
          <a:bodyPr/>
          <a:lstStyle/>
          <a:p>
            <a:pPr marL="318770" indent="-318770" eaLnBrk="1" hangingPunct="1"/>
            <a:endParaRPr lang="tr-TR" altLang="ru-RU" sz="2400" dirty="0"/>
          </a:p>
          <a:p>
            <a:pPr eaLnBrk="1" hangingPunct="1"/>
            <a:endParaRPr lang="tr-TR" altLang="ru-RU" sz="2400"/>
          </a:p>
          <a:p>
            <a:pPr marL="318770" indent="-318770" eaLnBrk="1" hangingPunct="1"/>
            <a:r>
              <a:rPr lang="tr-TR" altLang="ru-RU" sz="2400" dirty="0"/>
              <a:t>Her iki cinste de, kırıkların çoğu DXA ile osteoporoz tespit edilmeyen kişilerde ortaya çıkmaktadır.</a:t>
            </a:r>
          </a:p>
          <a:p>
            <a:pPr eaLnBrk="1" hangingPunct="1"/>
            <a:endParaRPr lang="tr-TR" altLang="ru-RU" sz="2400"/>
          </a:p>
          <a:p>
            <a:pPr marL="318770" indent="-318770" eaLnBrk="1" hangingPunct="1"/>
            <a:r>
              <a:rPr lang="tr-TR" altLang="ru-RU" sz="2400" dirty="0"/>
              <a:t> Bu nedenle, kemik yoğunluğundan bağımsız olarak risk faktörlerinin tüm erişkinlerde değerlendirilmesi önerilir.</a:t>
            </a:r>
          </a:p>
          <a:p>
            <a:pPr eaLnBrk="1" hangingPunct="1"/>
            <a:endParaRPr lang="tr-TR" altLang="ru-RU" sz="240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1 Başlık">
            <a:extLst>
              <a:ext uri="{FF2B5EF4-FFF2-40B4-BE49-F238E27FC236}">
                <a16:creationId xmlns:a16="http://schemas.microsoft.com/office/drawing/2014/main" id="{EBAD6C8B-FE76-4F7A-A80D-CD8C6AAB182B}"/>
              </a:ext>
            </a:extLst>
          </p:cNvPr>
          <p:cNvSpPr>
            <a:spLocks noGrp="1"/>
          </p:cNvSpPr>
          <p:nvPr>
            <p:ph type="title"/>
          </p:nvPr>
        </p:nvSpPr>
        <p:spPr>
          <a:xfrm>
            <a:off x="612775" y="228600"/>
            <a:ext cx="8153400" cy="990600"/>
          </a:xfrm>
        </p:spPr>
        <p:txBody>
          <a:bodyPr/>
          <a:lstStyle/>
          <a:p>
            <a:pPr eaLnBrk="1" hangingPunct="1"/>
            <a:endParaRPr lang="ru-RU" altLang="ru-RU">
              <a:latin typeface="Tw Cen MT" panose="020B0602020104020603" pitchFamily="34" charset="0"/>
            </a:endParaRPr>
          </a:p>
        </p:txBody>
      </p:sp>
      <p:sp>
        <p:nvSpPr>
          <p:cNvPr id="44035" name="2 İçerik Yer Tutucusu">
            <a:extLst>
              <a:ext uri="{FF2B5EF4-FFF2-40B4-BE49-F238E27FC236}">
                <a16:creationId xmlns:a16="http://schemas.microsoft.com/office/drawing/2014/main" id="{247BA334-8FE8-4A11-8CFC-66AD969CB024}"/>
              </a:ext>
            </a:extLst>
          </p:cNvPr>
          <p:cNvSpPr>
            <a:spLocks noGrp="1"/>
          </p:cNvSpPr>
          <p:nvPr>
            <p:ph sz="quarter" idx="1"/>
          </p:nvPr>
        </p:nvSpPr>
        <p:spPr>
          <a:xfrm>
            <a:off x="612775" y="1600200"/>
            <a:ext cx="8153400" cy="4495800"/>
          </a:xfrm>
        </p:spPr>
        <p:txBody>
          <a:bodyPr/>
          <a:lstStyle/>
          <a:p>
            <a:pPr eaLnBrk="1" hangingPunct="1"/>
            <a:endParaRPr lang="ru-RU" altLang="ru-RU">
              <a:latin typeface="Tw Cen MT" panose="020B0602020104020603" pitchFamily="34" charset="0"/>
            </a:endParaRPr>
          </a:p>
        </p:txBody>
      </p:sp>
      <p:pic>
        <p:nvPicPr>
          <p:cNvPr id="44036" name="Picture 2">
            <a:extLst>
              <a:ext uri="{FF2B5EF4-FFF2-40B4-BE49-F238E27FC236}">
                <a16:creationId xmlns:a16="http://schemas.microsoft.com/office/drawing/2014/main" id="{D2D3A7DA-1C57-4C54-9405-C2B7F54220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9088"/>
            <a:ext cx="9144000" cy="597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7EC576D3-43FE-402F-86AB-8DCC8D51AEA8}"/>
              </a:ext>
            </a:extLst>
          </p:cNvPr>
          <p:cNvSpPr>
            <a:spLocks noGrp="1" noChangeArrowheads="1"/>
          </p:cNvSpPr>
          <p:nvPr>
            <p:ph type="title"/>
          </p:nvPr>
        </p:nvSpPr>
        <p:spPr>
          <a:xfrm>
            <a:off x="612775" y="228600"/>
            <a:ext cx="8153400" cy="990600"/>
          </a:xfrm>
        </p:spPr>
        <p:txBody>
          <a:bodyPr/>
          <a:lstStyle/>
          <a:p>
            <a:pPr eaLnBrk="1" hangingPunct="1"/>
            <a:r>
              <a:rPr lang="tr-TR" altLang="ru-RU" sz="4000"/>
              <a:t>Kırık riskinin değerlendirmesi</a:t>
            </a:r>
          </a:p>
        </p:txBody>
      </p:sp>
      <p:sp>
        <p:nvSpPr>
          <p:cNvPr id="45059" name="Rectangle 3">
            <a:extLst>
              <a:ext uri="{FF2B5EF4-FFF2-40B4-BE49-F238E27FC236}">
                <a16:creationId xmlns:a16="http://schemas.microsoft.com/office/drawing/2014/main" id="{4FA768EA-F441-4629-9715-B2419CA003E9}"/>
              </a:ext>
            </a:extLst>
          </p:cNvPr>
          <p:cNvSpPr>
            <a:spLocks noGrp="1" noChangeArrowheads="1"/>
          </p:cNvSpPr>
          <p:nvPr>
            <p:ph sz="quarter" idx="1"/>
          </p:nvPr>
        </p:nvSpPr>
        <p:spPr>
          <a:xfrm>
            <a:off x="612775" y="1600200"/>
            <a:ext cx="8153400" cy="4495800"/>
          </a:xfrm>
        </p:spPr>
        <p:txBody>
          <a:bodyPr/>
          <a:lstStyle/>
          <a:p>
            <a:pPr eaLnBrk="1" hangingPunct="1"/>
            <a:endParaRPr lang="tr-TR" altLang="ru-RU" sz="2400" dirty="0"/>
          </a:p>
          <a:p>
            <a:pPr eaLnBrk="1" hangingPunct="1"/>
            <a:endParaRPr lang="tr-TR" altLang="ru-RU" sz="2400" dirty="0"/>
          </a:p>
          <a:p>
            <a:pPr marL="0" indent="0" eaLnBrk="1" hangingPunct="1">
              <a:buNone/>
            </a:pPr>
            <a:r>
              <a:rPr lang="tr-TR" altLang="ru-RU" sz="2400" dirty="0"/>
              <a:t>FRAX </a:t>
            </a:r>
            <a:r>
              <a:rPr lang="tr-TR" altLang="ru-RU" sz="2400" dirty="0" err="1"/>
              <a:t>skorlamasına</a:t>
            </a:r>
            <a:r>
              <a:rPr lang="tr-TR" altLang="ru-RU" sz="2400" dirty="0"/>
              <a:t> göre; </a:t>
            </a:r>
          </a:p>
          <a:p>
            <a:pPr marL="0" indent="0" eaLnBrk="1" hangingPunct="1">
              <a:buNone/>
            </a:pPr>
            <a:endParaRPr lang="tr-TR" altLang="ru-RU" sz="2400" dirty="0"/>
          </a:p>
          <a:p>
            <a:pPr eaLnBrk="1" hangingPunct="1"/>
            <a:r>
              <a:rPr lang="tr-TR" altLang="ru-RU" sz="2400" dirty="0"/>
              <a:t>10 yıllık kalça kırığı riski ≥ %3</a:t>
            </a:r>
          </a:p>
          <a:p>
            <a:pPr eaLnBrk="1" hangingPunct="1"/>
            <a:r>
              <a:rPr lang="tr-TR" altLang="ru-RU" sz="2400" dirty="0"/>
              <a:t> Majör </a:t>
            </a:r>
            <a:r>
              <a:rPr lang="tr-TR" altLang="ru-RU" sz="2400" dirty="0" err="1"/>
              <a:t>osteoporotik</a:t>
            </a:r>
            <a:r>
              <a:rPr lang="tr-TR" altLang="ru-RU" sz="2400" dirty="0"/>
              <a:t> kırık riski ≥ %20 </a:t>
            </a:r>
          </a:p>
          <a:p>
            <a:pPr marL="0" indent="0" eaLnBrk="1" hangingPunct="1">
              <a:buNone/>
            </a:pPr>
            <a:r>
              <a:rPr lang="tr-TR" altLang="ru-RU" sz="2400" dirty="0"/>
              <a:t>tedaviye başlanması maliyet-etkin kabul edilmekte</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Başlık 1">
            <a:extLst>
              <a:ext uri="{FF2B5EF4-FFF2-40B4-BE49-F238E27FC236}">
                <a16:creationId xmlns:a16="http://schemas.microsoft.com/office/drawing/2014/main" id="{2C5BFEC1-1031-4110-8298-BA375B8F9F08}"/>
              </a:ext>
            </a:extLst>
          </p:cNvPr>
          <p:cNvSpPr>
            <a:spLocks noGrp="1"/>
          </p:cNvSpPr>
          <p:nvPr>
            <p:ph type="title"/>
          </p:nvPr>
        </p:nvSpPr>
        <p:spPr>
          <a:xfrm>
            <a:off x="612775" y="228600"/>
            <a:ext cx="8153400" cy="990600"/>
          </a:xfrm>
        </p:spPr>
        <p:txBody>
          <a:bodyPr/>
          <a:lstStyle/>
          <a:p>
            <a:pPr eaLnBrk="1" hangingPunct="1"/>
            <a:r>
              <a:rPr lang="tr-TR" altLang="ru-RU"/>
              <a:t>İlaç dışı tedavi</a:t>
            </a:r>
          </a:p>
        </p:txBody>
      </p:sp>
      <p:sp>
        <p:nvSpPr>
          <p:cNvPr id="47107" name="İçerik Yer Tutucusu 2">
            <a:extLst>
              <a:ext uri="{FF2B5EF4-FFF2-40B4-BE49-F238E27FC236}">
                <a16:creationId xmlns:a16="http://schemas.microsoft.com/office/drawing/2014/main" id="{0FD5835B-DD3A-4274-8262-8FCB647CE79F}"/>
              </a:ext>
            </a:extLst>
          </p:cNvPr>
          <p:cNvSpPr>
            <a:spLocks noGrp="1"/>
          </p:cNvSpPr>
          <p:nvPr>
            <p:ph sz="quarter" idx="1"/>
          </p:nvPr>
        </p:nvSpPr>
        <p:spPr>
          <a:xfrm>
            <a:off x="612775" y="1600200"/>
            <a:ext cx="8153400" cy="4495800"/>
          </a:xfrm>
        </p:spPr>
        <p:txBody>
          <a:bodyPr/>
          <a:lstStyle/>
          <a:p>
            <a:pPr marL="0" indent="0" eaLnBrk="1" hangingPunct="1">
              <a:buFontTx/>
              <a:buNone/>
            </a:pPr>
            <a:r>
              <a:rPr lang="tr-TR" altLang="ru-RU" sz="2400" u="sng" dirty="0"/>
              <a:t>Diyet – </a:t>
            </a:r>
            <a:r>
              <a:rPr lang="tr-TR" altLang="ru-RU" sz="2400" u="sng" dirty="0" err="1"/>
              <a:t>Ca</a:t>
            </a:r>
            <a:endParaRPr lang="tr-TR" altLang="ru-RU" sz="2400" u="sng" dirty="0"/>
          </a:p>
          <a:p>
            <a:pPr marL="0" indent="0" eaLnBrk="1" hangingPunct="1">
              <a:buFontTx/>
              <a:buNone/>
            </a:pPr>
            <a:endParaRPr lang="tr-TR" altLang="ru-RU" sz="2400" u="sng" dirty="0"/>
          </a:p>
          <a:p>
            <a:pPr marL="0" indent="0" eaLnBrk="1" hangingPunct="1">
              <a:buFontTx/>
              <a:buNone/>
            </a:pPr>
            <a:r>
              <a:rPr lang="tr-TR" altLang="ru-RU" sz="2000" dirty="0" err="1"/>
              <a:t>Premenopozal</a:t>
            </a:r>
            <a:r>
              <a:rPr lang="tr-TR" altLang="ru-RU" sz="2000" dirty="0"/>
              <a:t> kadınlarda ve 50-70 yaş arası erkeklerde 1000 mg/gün </a:t>
            </a:r>
          </a:p>
          <a:p>
            <a:pPr marL="0" indent="0" eaLnBrk="1" hangingPunct="1">
              <a:buFontTx/>
              <a:buNone/>
            </a:pPr>
            <a:r>
              <a:rPr lang="tr-TR" altLang="ru-RU" sz="2000" dirty="0" err="1"/>
              <a:t>Postmenopozal</a:t>
            </a:r>
            <a:r>
              <a:rPr lang="tr-TR" altLang="ru-RU" sz="2000" dirty="0"/>
              <a:t> kadınlarda ve 70 yaş üstü erkeklerde 1200 mg/gün</a:t>
            </a:r>
          </a:p>
        </p:txBody>
      </p:sp>
      <p:pic>
        <p:nvPicPr>
          <p:cNvPr id="47108" name="Picture 5">
            <a:extLst>
              <a:ext uri="{FF2B5EF4-FFF2-40B4-BE49-F238E27FC236}">
                <a16:creationId xmlns:a16="http://schemas.microsoft.com/office/drawing/2014/main" id="{C14D19B0-E4D6-4E50-99EE-C4F203C702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3729608"/>
            <a:ext cx="5579979" cy="3056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1 Başlık">
            <a:extLst>
              <a:ext uri="{FF2B5EF4-FFF2-40B4-BE49-F238E27FC236}">
                <a16:creationId xmlns:a16="http://schemas.microsoft.com/office/drawing/2014/main" id="{CFC6CA8D-39B2-4C28-B81A-64A54593B40B}"/>
              </a:ext>
            </a:extLst>
          </p:cNvPr>
          <p:cNvSpPr>
            <a:spLocks noGrp="1"/>
          </p:cNvSpPr>
          <p:nvPr>
            <p:ph type="title"/>
          </p:nvPr>
        </p:nvSpPr>
        <p:spPr>
          <a:xfrm>
            <a:off x="612775" y="228600"/>
            <a:ext cx="8153400" cy="990600"/>
          </a:xfrm>
        </p:spPr>
        <p:txBody>
          <a:bodyPr/>
          <a:lstStyle/>
          <a:p>
            <a:pPr eaLnBrk="1" hangingPunct="1"/>
            <a:r>
              <a:rPr lang="tr-TR" altLang="ru-RU"/>
              <a:t>Tedavi </a:t>
            </a:r>
          </a:p>
        </p:txBody>
      </p:sp>
      <p:sp>
        <p:nvSpPr>
          <p:cNvPr id="48131" name="2 İçerik Yer Tutucusu">
            <a:extLst>
              <a:ext uri="{FF2B5EF4-FFF2-40B4-BE49-F238E27FC236}">
                <a16:creationId xmlns:a16="http://schemas.microsoft.com/office/drawing/2014/main" id="{6D2F3E9F-8D0E-43BB-9EAE-9D7EB84885B4}"/>
              </a:ext>
            </a:extLst>
          </p:cNvPr>
          <p:cNvSpPr>
            <a:spLocks noGrp="1"/>
          </p:cNvSpPr>
          <p:nvPr>
            <p:ph sz="quarter" idx="1"/>
          </p:nvPr>
        </p:nvSpPr>
        <p:spPr>
          <a:xfrm>
            <a:off x="612775" y="1600200"/>
            <a:ext cx="8153400" cy="4495800"/>
          </a:xfrm>
        </p:spPr>
        <p:txBody>
          <a:bodyPr/>
          <a:lstStyle/>
          <a:p>
            <a:pPr eaLnBrk="1" hangingPunct="1"/>
            <a:r>
              <a:rPr lang="tr-TR" altLang="ru-RU" sz="2400" u="sng"/>
              <a:t>Diyet - D Vitamini</a:t>
            </a:r>
          </a:p>
          <a:p>
            <a:pPr eaLnBrk="1" hangingPunct="1">
              <a:buFontTx/>
              <a:buNone/>
            </a:pPr>
            <a:endParaRPr lang="tr-TR" altLang="ru-RU" sz="2400"/>
          </a:p>
          <a:p>
            <a:pPr eaLnBrk="1" hangingPunct="1">
              <a:buFontTx/>
              <a:buNone/>
            </a:pPr>
            <a:r>
              <a:rPr lang="tr-TR" altLang="ru-RU" sz="2400"/>
              <a:t>Premenopozal kadınlarda 800-1500 IU/gün</a:t>
            </a:r>
          </a:p>
          <a:p>
            <a:pPr eaLnBrk="1" hangingPunct="1">
              <a:buFontTx/>
              <a:buNone/>
            </a:pPr>
            <a:r>
              <a:rPr lang="tr-TR" altLang="ru-RU" sz="2400"/>
              <a:t>Postmenopozal kadınlarda 1500-2000 IU/gün</a:t>
            </a:r>
          </a:p>
          <a:p>
            <a:pPr eaLnBrk="1" hangingPunct="1">
              <a:buFontTx/>
              <a:buNone/>
            </a:pPr>
            <a:endParaRPr lang="tr-TR" altLang="ru-RU" sz="2400"/>
          </a:p>
          <a:p>
            <a:pPr eaLnBrk="1" hangingPunct="1">
              <a:buFontTx/>
              <a:buNone/>
            </a:pPr>
            <a:r>
              <a:rPr lang="tr-TR" altLang="ru-RU" sz="2400"/>
              <a:t>&gt;&gt; Serum 25(OH)D düzeylerinin 30 ng/ml’nin üzerinde olması hedeflenmelidir</a:t>
            </a:r>
          </a:p>
          <a:p>
            <a:pPr eaLnBrk="1" hangingPunct="1">
              <a:buFontTx/>
              <a:buNone/>
            </a:pPr>
            <a:r>
              <a:rPr lang="tr-TR" altLang="ru-RU" sz="2400"/>
              <a:t>&gt;&gt; Serum 25(OH) D düzeyi ≤ 20 ng/ml olanlarda D vitamini yüklemesi gerekir</a:t>
            </a:r>
          </a:p>
        </p:txBody>
      </p:sp>
      <p:pic>
        <p:nvPicPr>
          <p:cNvPr id="6146" name="Picture 2" descr="COLEDAN ile ilgili görsel sonucu">
            <a:extLst>
              <a:ext uri="{FF2B5EF4-FFF2-40B4-BE49-F238E27FC236}">
                <a16:creationId xmlns:a16="http://schemas.microsoft.com/office/drawing/2014/main" id="{DD963710-CCD4-44C8-BBDC-2DC55AACFE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2360" y="81148"/>
            <a:ext cx="1186243" cy="2276103"/>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DEVİT ile ilgili görsel sonucu">
            <a:extLst>
              <a:ext uri="{FF2B5EF4-FFF2-40B4-BE49-F238E27FC236}">
                <a16:creationId xmlns:a16="http://schemas.microsoft.com/office/drawing/2014/main" id="{96C6BFF2-07AF-45EB-8EBD-6A9A96A1D7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93674" y="476672"/>
            <a:ext cx="1086258" cy="2059225"/>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CALCİMAX ile ilgili görsel sonucu">
            <a:extLst>
              <a:ext uri="{FF2B5EF4-FFF2-40B4-BE49-F238E27FC236}">
                <a16:creationId xmlns:a16="http://schemas.microsoft.com/office/drawing/2014/main" id="{C7CB19A2-86A5-46D9-B055-E474C4E22AE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79932" y="2394043"/>
            <a:ext cx="1564067" cy="156406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1 Başlık">
            <a:extLst>
              <a:ext uri="{FF2B5EF4-FFF2-40B4-BE49-F238E27FC236}">
                <a16:creationId xmlns:a16="http://schemas.microsoft.com/office/drawing/2014/main" id="{0FA78214-2A1B-43C0-85C5-227A45243AFD}"/>
              </a:ext>
            </a:extLst>
          </p:cNvPr>
          <p:cNvSpPr>
            <a:spLocks noGrp="1"/>
          </p:cNvSpPr>
          <p:nvPr>
            <p:ph type="title"/>
          </p:nvPr>
        </p:nvSpPr>
        <p:spPr>
          <a:xfrm>
            <a:off x="612775" y="228600"/>
            <a:ext cx="8153400" cy="990600"/>
          </a:xfrm>
        </p:spPr>
        <p:txBody>
          <a:bodyPr/>
          <a:lstStyle/>
          <a:p>
            <a:pPr eaLnBrk="1" hangingPunct="1"/>
            <a:r>
              <a:rPr lang="tr-TR" altLang="ru-RU"/>
              <a:t>Hedefler </a:t>
            </a:r>
          </a:p>
        </p:txBody>
      </p:sp>
      <p:sp>
        <p:nvSpPr>
          <p:cNvPr id="12291" name="2 İçerik Yer Tutucusu">
            <a:extLst>
              <a:ext uri="{FF2B5EF4-FFF2-40B4-BE49-F238E27FC236}">
                <a16:creationId xmlns:a16="http://schemas.microsoft.com/office/drawing/2014/main" id="{3530AF9B-8F3C-4D28-BDF2-7ACB94304BA6}"/>
              </a:ext>
            </a:extLst>
          </p:cNvPr>
          <p:cNvSpPr>
            <a:spLocks noGrp="1"/>
          </p:cNvSpPr>
          <p:nvPr>
            <p:ph sz="quarter" idx="1"/>
          </p:nvPr>
        </p:nvSpPr>
        <p:spPr>
          <a:xfrm>
            <a:off x="612775" y="1600200"/>
            <a:ext cx="8153400" cy="4495800"/>
          </a:xfrm>
        </p:spPr>
        <p:txBody>
          <a:bodyPr/>
          <a:lstStyle/>
          <a:p>
            <a:pPr eaLnBrk="1" hangingPunct="1"/>
            <a:endParaRPr lang="tr-TR" altLang="ru-RU" sz="2400" dirty="0"/>
          </a:p>
          <a:p>
            <a:pPr eaLnBrk="1" hangingPunct="1"/>
            <a:r>
              <a:rPr lang="tr-TR" altLang="ru-RU" sz="2400" dirty="0"/>
              <a:t>Osteoporoz tarama kriterlerini sayabilmek </a:t>
            </a:r>
          </a:p>
          <a:p>
            <a:pPr eaLnBrk="1" hangingPunct="1"/>
            <a:r>
              <a:rPr lang="tr-TR" altLang="ru-RU" sz="2400" dirty="0"/>
              <a:t>Osteoporoz tanı kriterlerini sayabilmek</a:t>
            </a:r>
          </a:p>
          <a:p>
            <a:pPr eaLnBrk="1" hangingPunct="1"/>
            <a:r>
              <a:rPr lang="tr-TR" altLang="ru-RU" sz="2400" dirty="0"/>
              <a:t>Osteoporozun tiplerini sayabilmek</a:t>
            </a:r>
          </a:p>
          <a:p>
            <a:pPr eaLnBrk="1" hangingPunct="1"/>
            <a:r>
              <a:rPr lang="tr-TR" altLang="ru-RU" sz="2400" dirty="0" err="1"/>
              <a:t>DEXA’yı</a:t>
            </a:r>
            <a:r>
              <a:rPr lang="tr-TR" altLang="ru-RU" sz="2400" dirty="0"/>
              <a:t> yorumlayabilmek</a:t>
            </a:r>
          </a:p>
          <a:p>
            <a:pPr eaLnBrk="1" hangingPunct="1"/>
            <a:r>
              <a:rPr lang="tr-TR" altLang="ru-RU" sz="2400" dirty="0" err="1"/>
              <a:t>Osteoprozun</a:t>
            </a:r>
            <a:r>
              <a:rPr lang="tr-TR" altLang="ru-RU" sz="2400" dirty="0"/>
              <a:t> </a:t>
            </a:r>
            <a:r>
              <a:rPr lang="tr-TR" altLang="ru-RU" sz="2400" dirty="0" err="1"/>
              <a:t>non</a:t>
            </a:r>
            <a:r>
              <a:rPr lang="tr-TR" altLang="ru-RU" sz="2400" dirty="0"/>
              <a:t>-farmakolojik tedavi yaklaşımını açıklayabilmek</a:t>
            </a:r>
          </a:p>
          <a:p>
            <a:pPr eaLnBrk="1" hangingPunct="1"/>
            <a:r>
              <a:rPr lang="tr-TR" altLang="ru-RU" sz="2400" dirty="0" err="1"/>
              <a:t>Osteoprozun</a:t>
            </a:r>
            <a:r>
              <a:rPr lang="tr-TR" altLang="ru-RU" sz="2400" dirty="0"/>
              <a:t> farmakolojik tedavi yaklaşımını açıklayabilmek</a:t>
            </a:r>
          </a:p>
          <a:p>
            <a:pPr eaLnBrk="1" hangingPunct="1"/>
            <a:r>
              <a:rPr lang="tr-TR" altLang="ru-RU" sz="2400" dirty="0"/>
              <a:t>Osteoporozdan korunma yöntemlerini sayabilmek</a:t>
            </a:r>
          </a:p>
          <a:p>
            <a:pPr eaLnBrk="1" hangingPunct="1"/>
            <a:endParaRPr lang="tr-TR" altLang="ru-RU" sz="2400" dirty="0"/>
          </a:p>
          <a:p>
            <a:pPr eaLnBrk="1" hangingPunct="1"/>
            <a:endParaRPr lang="tr-TR" altLang="ru-RU" sz="24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DA4BF690-7401-46E2-83E8-01DC10E6FA41}"/>
              </a:ext>
            </a:extLst>
          </p:cNvPr>
          <p:cNvSpPr>
            <a:spLocks noGrp="1" noChangeArrowheads="1"/>
          </p:cNvSpPr>
          <p:nvPr>
            <p:ph type="title"/>
          </p:nvPr>
        </p:nvSpPr>
        <p:spPr>
          <a:xfrm>
            <a:off x="612775" y="228600"/>
            <a:ext cx="8153400" cy="990600"/>
          </a:xfrm>
        </p:spPr>
        <p:txBody>
          <a:bodyPr/>
          <a:lstStyle/>
          <a:p>
            <a:pPr eaLnBrk="1" hangingPunct="1"/>
            <a:r>
              <a:rPr lang="tr-TR" altLang="ru-RU" sz="4000"/>
              <a:t>Farmakolojik olmayan tedavi</a:t>
            </a:r>
          </a:p>
        </p:txBody>
      </p:sp>
      <p:sp>
        <p:nvSpPr>
          <p:cNvPr id="67587" name="Rectangle 3">
            <a:extLst>
              <a:ext uri="{FF2B5EF4-FFF2-40B4-BE49-F238E27FC236}">
                <a16:creationId xmlns:a16="http://schemas.microsoft.com/office/drawing/2014/main" id="{081C2FD5-5FF1-471C-B244-DD987AB0F8B7}"/>
              </a:ext>
            </a:extLst>
          </p:cNvPr>
          <p:cNvSpPr>
            <a:spLocks noGrp="1" noChangeArrowheads="1"/>
          </p:cNvSpPr>
          <p:nvPr>
            <p:ph sz="quarter" idx="1"/>
          </p:nvPr>
        </p:nvSpPr>
        <p:spPr>
          <a:xfrm>
            <a:off x="612775" y="1600200"/>
            <a:ext cx="8153400" cy="4495800"/>
          </a:xfrm>
        </p:spPr>
        <p:txBody>
          <a:bodyPr>
            <a:normAutofit/>
          </a:bodyPr>
          <a:lstStyle/>
          <a:p>
            <a:pPr marL="0" indent="0" eaLnBrk="1" hangingPunct="1">
              <a:buFontTx/>
              <a:buNone/>
            </a:pPr>
            <a:r>
              <a:rPr lang="tr-TR" altLang="ru-RU" sz="2400" u="sng" dirty="0"/>
              <a:t>Egzersiz</a:t>
            </a:r>
            <a:endParaRPr lang="tr-TR" altLang="ru-RU" sz="2400" dirty="0"/>
          </a:p>
          <a:p>
            <a:pPr marL="0" indent="0" eaLnBrk="1" hangingPunct="1"/>
            <a:r>
              <a:rPr lang="tr-TR" altLang="ru-RU" sz="2400" dirty="0"/>
              <a:t>Kemik kütlesinin korunması, kırıkların önlenmesi ve düşme riskinin azaltılması için ağırlık taşıyıcı ve kas güçlendirici egzersiz yapılması önerilir. </a:t>
            </a:r>
          </a:p>
          <a:p>
            <a:pPr marL="320675" lvl="1" indent="0" eaLnBrk="1" hangingPunct="1"/>
            <a:r>
              <a:rPr lang="tr-TR" altLang="ru-RU" sz="2100" dirty="0"/>
              <a:t>Yerçekimine karşı yapılmadığından, yüzmenin kemikler üzerine olumlu etkisi yoktur.</a:t>
            </a:r>
          </a:p>
          <a:p>
            <a:pPr marL="0" indent="0" eaLnBrk="1" hangingPunct="1"/>
            <a:endParaRPr lang="tr-TR" altLang="ru-RU" sz="2400" dirty="0"/>
          </a:p>
          <a:p>
            <a:pPr marL="0" indent="0" eaLnBrk="1" hangingPunct="1"/>
            <a:endParaRPr lang="tr-TR" altLang="ru-RU" sz="2400" dirty="0"/>
          </a:p>
          <a:p>
            <a:pPr marL="0" indent="0" eaLnBrk="1" hangingPunct="1"/>
            <a:endParaRPr lang="tr-TR" altLang="ru-RU" sz="2400" dirty="0"/>
          </a:p>
        </p:txBody>
      </p:sp>
      <p:pic>
        <p:nvPicPr>
          <p:cNvPr id="49156" name="Picture 6">
            <a:extLst>
              <a:ext uri="{FF2B5EF4-FFF2-40B4-BE49-F238E27FC236}">
                <a16:creationId xmlns:a16="http://schemas.microsoft.com/office/drawing/2014/main" id="{22CD35F0-59C9-4070-A5AC-1C5089B532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2275" y="4524375"/>
            <a:ext cx="5445125" cy="233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Başlık 1">
            <a:extLst>
              <a:ext uri="{FF2B5EF4-FFF2-40B4-BE49-F238E27FC236}">
                <a16:creationId xmlns:a16="http://schemas.microsoft.com/office/drawing/2014/main" id="{359493D6-9C56-44D1-9A71-62FBF77EFFBB}"/>
              </a:ext>
            </a:extLst>
          </p:cNvPr>
          <p:cNvSpPr>
            <a:spLocks noGrp="1"/>
          </p:cNvSpPr>
          <p:nvPr>
            <p:ph type="title"/>
          </p:nvPr>
        </p:nvSpPr>
        <p:spPr>
          <a:xfrm>
            <a:off x="612775" y="228600"/>
            <a:ext cx="8153400" cy="990600"/>
          </a:xfrm>
        </p:spPr>
        <p:txBody>
          <a:bodyPr/>
          <a:lstStyle/>
          <a:p>
            <a:pPr eaLnBrk="1" hangingPunct="1"/>
            <a:r>
              <a:rPr lang="tr-TR" altLang="ru-RU"/>
              <a:t>Farmakolojik olmayan tedavi</a:t>
            </a:r>
          </a:p>
        </p:txBody>
      </p:sp>
      <p:sp>
        <p:nvSpPr>
          <p:cNvPr id="3" name="İçerik Yer Tutucusu 2">
            <a:extLst>
              <a:ext uri="{FF2B5EF4-FFF2-40B4-BE49-F238E27FC236}">
                <a16:creationId xmlns:a16="http://schemas.microsoft.com/office/drawing/2014/main" id="{5D0728FE-49E3-44C2-9D00-1C8E487EE9BD}"/>
              </a:ext>
            </a:extLst>
          </p:cNvPr>
          <p:cNvSpPr>
            <a:spLocks noGrp="1"/>
          </p:cNvSpPr>
          <p:nvPr>
            <p:ph sz="quarter" idx="1"/>
          </p:nvPr>
        </p:nvSpPr>
        <p:spPr>
          <a:xfrm>
            <a:off x="612775" y="1600200"/>
            <a:ext cx="8153400" cy="4495800"/>
          </a:xfrm>
        </p:spPr>
        <p:txBody>
          <a:bodyPr>
            <a:normAutofit/>
          </a:bodyPr>
          <a:lstStyle/>
          <a:p>
            <a:pPr eaLnBrk="1" hangingPunct="1">
              <a:buFontTx/>
              <a:buNone/>
            </a:pPr>
            <a:r>
              <a:rPr lang="tr-TR" altLang="ru-RU" sz="2400" u="sng" dirty="0"/>
              <a:t>Egzersiz</a:t>
            </a:r>
            <a:endParaRPr lang="tr-TR" altLang="ru-RU" sz="2400" dirty="0"/>
          </a:p>
          <a:p>
            <a:pPr eaLnBrk="1" hangingPunct="1"/>
            <a:r>
              <a:rPr lang="tr-TR" altLang="ru-RU" sz="2400" dirty="0"/>
              <a:t>Ağırlık taşıyıcı egzersizler (yerçekimine karşı yapılan); </a:t>
            </a:r>
          </a:p>
          <a:p>
            <a:pPr lvl="1" eaLnBrk="1" hangingPunct="1"/>
            <a:r>
              <a:rPr lang="tr-TR" altLang="ru-RU" sz="2100" dirty="0"/>
              <a:t> yürüyüş, dans, merdiven çıkma, ağırlık kaldırma ve tenis</a:t>
            </a:r>
          </a:p>
          <a:p>
            <a:pPr eaLnBrk="1" hangingPunct="1">
              <a:buFontTx/>
              <a:buNone/>
            </a:pPr>
            <a:r>
              <a:rPr lang="tr-TR" altLang="ru-RU" sz="2400" dirty="0"/>
              <a:t> </a:t>
            </a:r>
          </a:p>
          <a:p>
            <a:pPr eaLnBrk="1" hangingPunct="1"/>
            <a:r>
              <a:rPr lang="tr-TR" altLang="ru-RU" sz="2400" dirty="0"/>
              <a:t>Kas güçlendirici egzersizler; </a:t>
            </a:r>
          </a:p>
          <a:p>
            <a:pPr lvl="1" eaLnBrk="1" hangingPunct="1"/>
            <a:r>
              <a:rPr lang="tr-TR" altLang="ru-RU" sz="2100" dirty="0"/>
              <a:t>yoga, </a:t>
            </a:r>
            <a:r>
              <a:rPr lang="tr-TR" altLang="ru-RU" sz="2100" dirty="0" err="1"/>
              <a:t>pilates</a:t>
            </a:r>
            <a:r>
              <a:rPr lang="tr-TR" altLang="ru-RU" sz="2100" dirty="0"/>
              <a:t> gibi denge, direnç ve sırt/</a:t>
            </a:r>
            <a:r>
              <a:rPr lang="tr-TR" altLang="ru-RU" sz="2100" dirty="0" err="1"/>
              <a:t>postür</a:t>
            </a:r>
            <a:r>
              <a:rPr lang="tr-TR" altLang="ru-RU" sz="2100" dirty="0"/>
              <a:t> egzersizleri</a:t>
            </a:r>
          </a:p>
          <a:p>
            <a:pPr eaLnBrk="1" hangingPunct="1"/>
            <a:endParaRPr lang="tr-TR" altLang="ru-RU" sz="2400" dirty="0"/>
          </a:p>
        </p:txBody>
      </p:sp>
      <p:sp>
        <p:nvSpPr>
          <p:cNvPr id="2" name="AutoShape 2" descr="older man tennis ile ilgili görsel sonucu">
            <a:extLst>
              <a:ext uri="{FF2B5EF4-FFF2-40B4-BE49-F238E27FC236}">
                <a16:creationId xmlns:a16="http://schemas.microsoft.com/office/drawing/2014/main" id="{74448172-9224-41CB-B4E3-325027CD0ADD}"/>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4100" name="Picture 4" descr="older man tennis ile ilgili görsel sonucu">
            <a:extLst>
              <a:ext uri="{FF2B5EF4-FFF2-40B4-BE49-F238E27FC236}">
                <a16:creationId xmlns:a16="http://schemas.microsoft.com/office/drawing/2014/main" id="{1CA158C6-E685-4F37-A243-BAA9EE2F13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775" y="4986322"/>
            <a:ext cx="2424882" cy="1616588"/>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older DANCE JAPAN ile ilgili görsel sonucu">
            <a:extLst>
              <a:ext uri="{FF2B5EF4-FFF2-40B4-BE49-F238E27FC236}">
                <a16:creationId xmlns:a16="http://schemas.microsoft.com/office/drawing/2014/main" id="{6BC1A3C5-0789-4C75-84F6-3DDF3D1536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7033" y="4711606"/>
            <a:ext cx="2424883" cy="1730298"/>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older walking ile ilgili görsel sonucu">
            <a:extLst>
              <a:ext uri="{FF2B5EF4-FFF2-40B4-BE49-F238E27FC236}">
                <a16:creationId xmlns:a16="http://schemas.microsoft.com/office/drawing/2014/main" id="{CBFE0981-E74F-45D7-9151-466AD2CBBD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26027" y="4400562"/>
            <a:ext cx="2494397" cy="186839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4BBE59BC-A509-4505-A29C-D0A46DBACDCB}"/>
              </a:ext>
            </a:extLst>
          </p:cNvPr>
          <p:cNvSpPr>
            <a:spLocks noGrp="1" noChangeArrowheads="1"/>
          </p:cNvSpPr>
          <p:nvPr>
            <p:ph type="title"/>
          </p:nvPr>
        </p:nvSpPr>
        <p:spPr>
          <a:xfrm>
            <a:off x="612775" y="228600"/>
            <a:ext cx="8153400" cy="990600"/>
          </a:xfrm>
        </p:spPr>
        <p:txBody>
          <a:bodyPr/>
          <a:lstStyle/>
          <a:p>
            <a:pPr eaLnBrk="1" hangingPunct="1"/>
            <a:r>
              <a:rPr lang="tr-TR" altLang="ru-RU"/>
              <a:t>Farmakolojik olmayan tedavi</a:t>
            </a:r>
          </a:p>
        </p:txBody>
      </p:sp>
      <p:sp>
        <p:nvSpPr>
          <p:cNvPr id="51203" name="Rectangle 3">
            <a:extLst>
              <a:ext uri="{FF2B5EF4-FFF2-40B4-BE49-F238E27FC236}">
                <a16:creationId xmlns:a16="http://schemas.microsoft.com/office/drawing/2014/main" id="{F4478872-FC6F-422B-9898-65EDD783B912}"/>
              </a:ext>
            </a:extLst>
          </p:cNvPr>
          <p:cNvSpPr>
            <a:spLocks noGrp="1" noChangeArrowheads="1"/>
          </p:cNvSpPr>
          <p:nvPr>
            <p:ph sz="quarter" idx="1"/>
          </p:nvPr>
        </p:nvSpPr>
        <p:spPr>
          <a:xfrm>
            <a:off x="612775" y="1600200"/>
            <a:ext cx="8153400" cy="4495800"/>
          </a:xfrm>
        </p:spPr>
        <p:txBody>
          <a:bodyPr/>
          <a:lstStyle/>
          <a:p>
            <a:pPr marL="0" indent="0" eaLnBrk="1" hangingPunct="1">
              <a:buNone/>
            </a:pPr>
            <a:endParaRPr lang="tr-TR" altLang="ru-RU" sz="2400" dirty="0"/>
          </a:p>
          <a:p>
            <a:pPr marL="318770" indent="-318770" eaLnBrk="1" hangingPunct="1"/>
            <a:r>
              <a:rPr lang="tr-TR" altLang="ru-RU" sz="2400" dirty="0"/>
              <a:t>Sigara ve alkol alımının kesilmesi</a:t>
            </a:r>
          </a:p>
          <a:p>
            <a:pPr marL="318770" indent="-318770" eaLnBrk="1" hangingPunct="1"/>
            <a:r>
              <a:rPr lang="tr-TR" altLang="ru-RU" sz="2400" dirty="0"/>
              <a:t>Düşme riskinin azaltılması (banyo, halı, terlik, vb..)</a:t>
            </a:r>
          </a:p>
        </p:txBody>
      </p:sp>
      <p:pic>
        <p:nvPicPr>
          <p:cNvPr id="51204" name="Picture 5" descr="bone fracture cigarette ile ilgili görsel sonucu&quot;">
            <a:extLst>
              <a:ext uri="{FF2B5EF4-FFF2-40B4-BE49-F238E27FC236}">
                <a16:creationId xmlns:a16="http://schemas.microsoft.com/office/drawing/2014/main" id="{C1F0D395-9AB9-42BC-82FE-2BD63CA651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38900" y="5553075"/>
            <a:ext cx="1801813"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5" name="Picture 7" descr="falling down prevent ile ilgili görsel sonucu&quot;">
            <a:extLst>
              <a:ext uri="{FF2B5EF4-FFF2-40B4-BE49-F238E27FC236}">
                <a16:creationId xmlns:a16="http://schemas.microsoft.com/office/drawing/2014/main" id="{A7A65374-50E5-4B39-9CA1-B81F3497E0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221163"/>
            <a:ext cx="2487613" cy="2487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6" name="Picture 9" descr="walking stick osteoporosis ile ilgili görsel sonucu&quot;">
            <a:extLst>
              <a:ext uri="{FF2B5EF4-FFF2-40B4-BE49-F238E27FC236}">
                <a16:creationId xmlns:a16="http://schemas.microsoft.com/office/drawing/2014/main" id="{0167D4D0-CC69-4437-A60A-30009D42C2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68613" y="5046663"/>
            <a:ext cx="3570287" cy="170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4" name="Picture 14" descr="HALI KENARI ile ilgili görsel sonucu">
            <a:extLst>
              <a:ext uri="{FF2B5EF4-FFF2-40B4-BE49-F238E27FC236}">
                <a16:creationId xmlns:a16="http://schemas.microsoft.com/office/drawing/2014/main" id="{E31698FD-B351-414B-BBE7-D2C426AC8EF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86960" y="3114939"/>
            <a:ext cx="2744265" cy="132925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1 Başlık">
            <a:extLst>
              <a:ext uri="{FF2B5EF4-FFF2-40B4-BE49-F238E27FC236}">
                <a16:creationId xmlns:a16="http://schemas.microsoft.com/office/drawing/2014/main" id="{DD1CE677-FD80-4200-A7CC-E2C4764C23B2}"/>
              </a:ext>
            </a:extLst>
          </p:cNvPr>
          <p:cNvSpPr>
            <a:spLocks noGrp="1"/>
          </p:cNvSpPr>
          <p:nvPr>
            <p:ph type="title"/>
          </p:nvPr>
        </p:nvSpPr>
        <p:spPr>
          <a:xfrm>
            <a:off x="612775" y="228600"/>
            <a:ext cx="8153400" cy="990600"/>
          </a:xfrm>
        </p:spPr>
        <p:txBody>
          <a:bodyPr>
            <a:normAutofit fontScale="90000"/>
          </a:bodyPr>
          <a:lstStyle/>
          <a:p>
            <a:pPr eaLnBrk="1" fontAlgn="auto" hangingPunct="1">
              <a:spcAft>
                <a:spcPts val="0"/>
              </a:spcAft>
              <a:defRPr/>
            </a:pPr>
            <a:br>
              <a:rPr lang="tr-TR"/>
            </a:br>
            <a:r>
              <a:rPr lang="tr-TR"/>
              <a:t>Farmakolojik tedavi</a:t>
            </a:r>
            <a:br>
              <a:rPr lang="tr-TR"/>
            </a:br>
            <a:endParaRPr lang="tr-TR"/>
          </a:p>
        </p:txBody>
      </p:sp>
      <p:sp>
        <p:nvSpPr>
          <p:cNvPr id="87043" name="2 İçerik Yer Tutucusu">
            <a:extLst>
              <a:ext uri="{FF2B5EF4-FFF2-40B4-BE49-F238E27FC236}">
                <a16:creationId xmlns:a16="http://schemas.microsoft.com/office/drawing/2014/main" id="{51E38280-5126-49E6-B254-A7EC41886875}"/>
              </a:ext>
            </a:extLst>
          </p:cNvPr>
          <p:cNvSpPr>
            <a:spLocks noGrp="1"/>
          </p:cNvSpPr>
          <p:nvPr>
            <p:ph sz="quarter" idx="1"/>
          </p:nvPr>
        </p:nvSpPr>
        <p:spPr>
          <a:xfrm>
            <a:off x="612775" y="1600200"/>
            <a:ext cx="8153400" cy="4495800"/>
          </a:xfrm>
        </p:spPr>
        <p:txBody>
          <a:bodyPr>
            <a:normAutofit/>
          </a:bodyPr>
          <a:lstStyle/>
          <a:p>
            <a:pPr marL="0" indent="0" eaLnBrk="1" fontAlgn="auto" hangingPunct="1">
              <a:spcAft>
                <a:spcPts val="0"/>
              </a:spcAft>
              <a:buNone/>
              <a:defRPr/>
            </a:pPr>
            <a:r>
              <a:rPr lang="tr-TR" sz="2000" dirty="0"/>
              <a:t>  </a:t>
            </a:r>
          </a:p>
          <a:p>
            <a:pPr marL="320040" indent="-320040" eaLnBrk="1" fontAlgn="auto" hangingPunct="1">
              <a:spcAft>
                <a:spcPts val="0"/>
              </a:spcAft>
              <a:buFont typeface="Wingdings" panose="05000000000000000000" pitchFamily="2" charset="2"/>
              <a:buChar char="Ø"/>
              <a:defRPr/>
            </a:pPr>
            <a:r>
              <a:rPr lang="tr-TR" sz="2000" dirty="0"/>
              <a:t> Kalça kırığı ya da klinik ya da görüntüleme ile saptanan </a:t>
            </a:r>
            <a:r>
              <a:rPr lang="tr-TR" sz="2000" dirty="0" err="1"/>
              <a:t>vertebra</a:t>
            </a:r>
            <a:r>
              <a:rPr lang="tr-TR" sz="2000" dirty="0"/>
              <a:t> kırığı bulunması (böyle hastalarda T skoru önemsiz)</a:t>
            </a:r>
          </a:p>
          <a:p>
            <a:pPr marL="400050" lvl="1" indent="0" eaLnBrk="1" fontAlgn="auto" hangingPunct="1">
              <a:spcAft>
                <a:spcPts val="0"/>
              </a:spcAft>
              <a:buFontTx/>
              <a:buNone/>
              <a:defRPr/>
            </a:pPr>
            <a:endParaRPr lang="tr-TR" sz="2000" dirty="0"/>
          </a:p>
          <a:p>
            <a:pPr marL="320040" indent="-320040" eaLnBrk="1" fontAlgn="auto" hangingPunct="1">
              <a:spcAft>
                <a:spcPts val="0"/>
              </a:spcAft>
              <a:buFont typeface="Wingdings" panose="05000000000000000000" pitchFamily="2" charset="2"/>
              <a:buChar char="Ø"/>
              <a:defRPr/>
            </a:pPr>
            <a:r>
              <a:rPr lang="tr-TR" sz="2000" dirty="0"/>
              <a:t>   </a:t>
            </a:r>
            <a:r>
              <a:rPr lang="tr-TR" sz="2000" dirty="0" err="1"/>
              <a:t>Femur</a:t>
            </a:r>
            <a:r>
              <a:rPr lang="tr-TR" sz="2000" dirty="0"/>
              <a:t> boynu, total kalça ya da </a:t>
            </a:r>
            <a:r>
              <a:rPr lang="tr-TR" sz="2000" dirty="0" err="1"/>
              <a:t>lumbal</a:t>
            </a:r>
            <a:r>
              <a:rPr lang="tr-TR" sz="2000" dirty="0"/>
              <a:t> </a:t>
            </a:r>
            <a:r>
              <a:rPr lang="tr-TR" sz="2000" dirty="0" err="1"/>
              <a:t>vertebralardaki</a:t>
            </a:r>
            <a:r>
              <a:rPr lang="tr-TR" sz="2000" dirty="0"/>
              <a:t> T skorun ≤ -2.5 olması</a:t>
            </a:r>
          </a:p>
          <a:p>
            <a:pPr marL="0" indent="0" eaLnBrk="1" fontAlgn="auto" hangingPunct="1">
              <a:spcAft>
                <a:spcPts val="0"/>
              </a:spcAft>
              <a:buFontTx/>
              <a:buNone/>
              <a:defRPr/>
            </a:pPr>
            <a:endParaRPr lang="tr-TR" sz="2000" dirty="0"/>
          </a:p>
          <a:p>
            <a:pPr marL="320040" indent="-320040" eaLnBrk="1" fontAlgn="auto" hangingPunct="1">
              <a:spcAft>
                <a:spcPts val="0"/>
              </a:spcAft>
              <a:buFont typeface="Wingdings" panose="05000000000000000000" pitchFamily="2" charset="2"/>
              <a:buChar char="Ø"/>
              <a:defRPr/>
            </a:pPr>
            <a:r>
              <a:rPr lang="tr-TR" sz="2000" dirty="0"/>
              <a:t>   T skorun -1 ile -2.5 arasında olduğu (</a:t>
            </a:r>
            <a:r>
              <a:rPr lang="tr-TR" sz="2000" dirty="0" err="1"/>
              <a:t>osteopeni</a:t>
            </a:r>
            <a:r>
              <a:rPr lang="tr-TR" sz="2000" dirty="0"/>
              <a:t>) düşük kemik kütlesi durumunda ; FRAX </a:t>
            </a:r>
            <a:r>
              <a:rPr lang="tr-TR" sz="2000" dirty="0" err="1"/>
              <a:t>skorlamasıyla</a:t>
            </a:r>
            <a:r>
              <a:rPr lang="tr-TR" sz="2000" dirty="0"/>
              <a:t> </a:t>
            </a:r>
          </a:p>
          <a:p>
            <a:pPr marL="640715" lvl="1" indent="-320040" eaLnBrk="1" fontAlgn="auto" hangingPunct="1">
              <a:spcAft>
                <a:spcPts val="0"/>
              </a:spcAft>
              <a:buFont typeface="Wingdings" panose="05000000000000000000" pitchFamily="2" charset="2"/>
              <a:buChar char="Ø"/>
              <a:defRPr/>
            </a:pPr>
            <a:r>
              <a:rPr lang="tr-TR" sz="1700" dirty="0"/>
              <a:t>10 yıllık kalça kırığı riski ≥ %3 </a:t>
            </a:r>
          </a:p>
          <a:p>
            <a:pPr marL="640715" lvl="1" indent="-320040" eaLnBrk="1" fontAlgn="auto" hangingPunct="1">
              <a:spcAft>
                <a:spcPts val="0"/>
              </a:spcAft>
              <a:buFont typeface="Wingdings" panose="05000000000000000000" pitchFamily="2" charset="2"/>
              <a:buChar char="Ø"/>
              <a:defRPr/>
            </a:pPr>
            <a:r>
              <a:rPr lang="tr-TR" sz="1700" dirty="0"/>
              <a:t>majör </a:t>
            </a:r>
            <a:r>
              <a:rPr lang="tr-TR" sz="1700" dirty="0" err="1"/>
              <a:t>osteoporotik</a:t>
            </a:r>
            <a:r>
              <a:rPr lang="tr-TR" sz="1700" dirty="0"/>
              <a:t> kırık riski ≥ %20</a:t>
            </a:r>
            <a:endParaRPr lang="tr-TR" sz="21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Başlık">
            <a:extLst>
              <a:ext uri="{FF2B5EF4-FFF2-40B4-BE49-F238E27FC236}">
                <a16:creationId xmlns:a16="http://schemas.microsoft.com/office/drawing/2014/main" id="{09AE7EFD-636C-4485-8679-75B4C6A6A574}"/>
              </a:ext>
            </a:extLst>
          </p:cNvPr>
          <p:cNvSpPr>
            <a:spLocks noGrp="1"/>
          </p:cNvSpPr>
          <p:nvPr>
            <p:ph type="title"/>
          </p:nvPr>
        </p:nvSpPr>
        <p:spPr>
          <a:xfrm>
            <a:off x="612775" y="228600"/>
            <a:ext cx="8153400" cy="990600"/>
          </a:xfrm>
        </p:spPr>
        <p:txBody>
          <a:bodyPr>
            <a:normAutofit fontScale="90000"/>
          </a:bodyPr>
          <a:lstStyle/>
          <a:p>
            <a:pPr eaLnBrk="1" fontAlgn="auto" hangingPunct="1">
              <a:spcAft>
                <a:spcPts val="0"/>
              </a:spcAft>
              <a:defRPr/>
            </a:pPr>
            <a:br>
              <a:rPr lang="tr-TR" dirty="0"/>
            </a:br>
            <a:r>
              <a:rPr lang="tr-TR" dirty="0"/>
              <a:t>Farmakolojik tedavi</a:t>
            </a:r>
            <a:br>
              <a:rPr lang="tr-TR" dirty="0"/>
            </a:br>
            <a:endParaRPr lang="tr-TR" dirty="0"/>
          </a:p>
        </p:txBody>
      </p:sp>
      <p:sp>
        <p:nvSpPr>
          <p:cNvPr id="47107" name="2 İçerik Yer Tutucusu">
            <a:extLst>
              <a:ext uri="{FF2B5EF4-FFF2-40B4-BE49-F238E27FC236}">
                <a16:creationId xmlns:a16="http://schemas.microsoft.com/office/drawing/2014/main" id="{983772CF-17D5-457A-A53F-64BA1932BB71}"/>
              </a:ext>
            </a:extLst>
          </p:cNvPr>
          <p:cNvSpPr>
            <a:spLocks noGrp="1"/>
          </p:cNvSpPr>
          <p:nvPr>
            <p:ph sz="quarter" idx="1"/>
          </p:nvPr>
        </p:nvSpPr>
        <p:spPr>
          <a:xfrm>
            <a:off x="612775" y="1600200"/>
            <a:ext cx="8153400" cy="4495800"/>
          </a:xfrm>
        </p:spPr>
        <p:txBody>
          <a:bodyPr>
            <a:normAutofit fontScale="92500" lnSpcReduction="10000"/>
          </a:bodyPr>
          <a:lstStyle/>
          <a:p>
            <a:pPr marL="320040" indent="-320040" eaLnBrk="1" fontAlgn="auto" hangingPunct="1">
              <a:spcAft>
                <a:spcPts val="0"/>
              </a:spcAft>
              <a:buFont typeface="Wingdings"/>
              <a:buChar char=""/>
              <a:defRPr/>
            </a:pPr>
            <a:endParaRPr lang="tr-TR" sz="2400" dirty="0"/>
          </a:p>
          <a:p>
            <a:pPr marL="320040" indent="-320040" eaLnBrk="1" fontAlgn="auto" hangingPunct="1">
              <a:spcAft>
                <a:spcPts val="0"/>
              </a:spcAft>
              <a:buFont typeface="Wingdings"/>
              <a:buChar char=""/>
              <a:defRPr/>
            </a:pPr>
            <a:r>
              <a:rPr lang="tr-TR" sz="2400" dirty="0"/>
              <a:t>1) </a:t>
            </a:r>
            <a:r>
              <a:rPr lang="tr-TR" sz="2400" dirty="0" err="1"/>
              <a:t>Bisfosfonatlar</a:t>
            </a:r>
            <a:r>
              <a:rPr lang="tr-TR" sz="2400" dirty="0"/>
              <a:t> (</a:t>
            </a:r>
            <a:r>
              <a:rPr lang="tr-TR" sz="2400" dirty="0" err="1"/>
              <a:t>alendronat</a:t>
            </a:r>
            <a:r>
              <a:rPr lang="tr-TR" sz="2400" dirty="0"/>
              <a:t>, </a:t>
            </a:r>
            <a:r>
              <a:rPr lang="tr-TR" sz="2400" dirty="0" err="1"/>
              <a:t>alendronat</a:t>
            </a:r>
            <a:r>
              <a:rPr lang="tr-TR" sz="2400" dirty="0"/>
              <a:t> ve D3 kombinasyonu, </a:t>
            </a:r>
            <a:r>
              <a:rPr lang="tr-TR" sz="2400" dirty="0" err="1"/>
              <a:t>ibandronat</a:t>
            </a:r>
            <a:r>
              <a:rPr lang="tr-TR" sz="2400" dirty="0"/>
              <a:t>, </a:t>
            </a:r>
            <a:r>
              <a:rPr lang="tr-TR" sz="2400" dirty="0" err="1"/>
              <a:t>risedronat</a:t>
            </a:r>
            <a:r>
              <a:rPr lang="tr-TR" sz="2400" dirty="0"/>
              <a:t> ve </a:t>
            </a:r>
            <a:r>
              <a:rPr lang="tr-TR" sz="2400" dirty="0" err="1"/>
              <a:t>zoledronik</a:t>
            </a:r>
            <a:r>
              <a:rPr lang="tr-TR" sz="2400" dirty="0"/>
              <a:t> asit) </a:t>
            </a:r>
          </a:p>
          <a:p>
            <a:pPr marL="320040" indent="-320040" eaLnBrk="1" fontAlgn="auto" hangingPunct="1">
              <a:spcAft>
                <a:spcPts val="0"/>
              </a:spcAft>
              <a:buFont typeface="Wingdings"/>
              <a:buChar char=""/>
              <a:defRPr/>
            </a:pPr>
            <a:r>
              <a:rPr lang="tr-TR" sz="2400" dirty="0"/>
              <a:t>2) Östrojenler (östrojen ve/veya hormon tedavisi) </a:t>
            </a:r>
          </a:p>
          <a:p>
            <a:pPr marL="320040" indent="-320040" eaLnBrk="1" fontAlgn="auto" hangingPunct="1">
              <a:spcAft>
                <a:spcPts val="0"/>
              </a:spcAft>
              <a:buFont typeface="Wingdings"/>
              <a:buChar char=""/>
              <a:defRPr/>
            </a:pPr>
            <a:r>
              <a:rPr lang="tr-TR" sz="2400" dirty="0"/>
              <a:t>3) </a:t>
            </a:r>
            <a:r>
              <a:rPr lang="tr-TR" sz="2400" dirty="0" err="1"/>
              <a:t>Kalsitonin</a:t>
            </a:r>
            <a:r>
              <a:rPr lang="tr-TR" sz="2400" dirty="0"/>
              <a:t> </a:t>
            </a:r>
          </a:p>
          <a:p>
            <a:pPr marL="320040" indent="-320040" eaLnBrk="1" fontAlgn="auto" hangingPunct="1">
              <a:spcAft>
                <a:spcPts val="0"/>
              </a:spcAft>
              <a:buFont typeface="Wingdings"/>
              <a:buChar char=""/>
              <a:defRPr/>
            </a:pPr>
            <a:r>
              <a:rPr lang="tr-TR" sz="2400" dirty="0"/>
              <a:t>4) </a:t>
            </a:r>
            <a:r>
              <a:rPr lang="tr-TR" sz="2400" dirty="0" err="1"/>
              <a:t>Raloksifen</a:t>
            </a:r>
            <a:r>
              <a:rPr lang="tr-TR" sz="2400" dirty="0"/>
              <a:t> (östrojen </a:t>
            </a:r>
            <a:r>
              <a:rPr lang="tr-TR" sz="2400" dirty="0" err="1"/>
              <a:t>agonist</a:t>
            </a:r>
            <a:r>
              <a:rPr lang="tr-TR" sz="2400" dirty="0"/>
              <a:t>/antagonisti) </a:t>
            </a:r>
          </a:p>
          <a:p>
            <a:pPr marL="320040" indent="-320040" eaLnBrk="1" fontAlgn="auto" hangingPunct="1">
              <a:spcAft>
                <a:spcPts val="0"/>
              </a:spcAft>
              <a:buFont typeface="Wingdings"/>
              <a:buChar char=""/>
              <a:defRPr/>
            </a:pPr>
            <a:r>
              <a:rPr lang="tr-TR" sz="2400" dirty="0"/>
              <a:t>5) Doku </a:t>
            </a:r>
            <a:r>
              <a:rPr lang="tr-TR" sz="2400" dirty="0" err="1"/>
              <a:t>selektif</a:t>
            </a:r>
            <a:r>
              <a:rPr lang="tr-TR" sz="2400" dirty="0"/>
              <a:t> östrojen kompleks (</a:t>
            </a:r>
            <a:r>
              <a:rPr lang="tr-TR" sz="2400" dirty="0" err="1"/>
              <a:t>konjuge</a:t>
            </a:r>
            <a:r>
              <a:rPr lang="tr-TR" sz="2400" dirty="0"/>
              <a:t> östrojenler/</a:t>
            </a:r>
            <a:r>
              <a:rPr lang="tr-TR" sz="2400" dirty="0" err="1"/>
              <a:t>bazedoksifene</a:t>
            </a:r>
            <a:r>
              <a:rPr lang="tr-TR" sz="2400" dirty="0"/>
              <a:t>) </a:t>
            </a:r>
          </a:p>
          <a:p>
            <a:pPr marL="320040" indent="-320040" eaLnBrk="1" fontAlgn="auto" hangingPunct="1">
              <a:spcAft>
                <a:spcPts val="0"/>
              </a:spcAft>
              <a:buFont typeface="Wingdings"/>
              <a:buChar char=""/>
              <a:defRPr/>
            </a:pPr>
            <a:r>
              <a:rPr lang="tr-TR" sz="2400" dirty="0"/>
              <a:t>6) </a:t>
            </a:r>
            <a:r>
              <a:rPr lang="tr-TR" sz="2400" dirty="0" err="1"/>
              <a:t>Paratiroid</a:t>
            </a:r>
            <a:r>
              <a:rPr lang="tr-TR" sz="2400" dirty="0"/>
              <a:t> hormonu (1-34) (</a:t>
            </a:r>
            <a:r>
              <a:rPr lang="tr-TR" sz="2400" dirty="0" err="1"/>
              <a:t>teriparatid</a:t>
            </a:r>
            <a:r>
              <a:rPr lang="tr-TR" sz="2400" dirty="0"/>
              <a:t>) </a:t>
            </a:r>
          </a:p>
          <a:p>
            <a:pPr marL="320040" indent="-320040" eaLnBrk="1" fontAlgn="auto" hangingPunct="1">
              <a:spcAft>
                <a:spcPts val="0"/>
              </a:spcAft>
              <a:buFont typeface="Wingdings"/>
              <a:buChar char=""/>
              <a:defRPr/>
            </a:pPr>
            <a:r>
              <a:rPr lang="tr-TR" sz="2400" dirty="0"/>
              <a:t>7) </a:t>
            </a:r>
            <a:r>
              <a:rPr lang="tr-TR" sz="2400" dirty="0" err="1"/>
              <a:t>Denosumab</a:t>
            </a:r>
            <a:r>
              <a:rPr lang="tr-TR" sz="2400" dirty="0"/>
              <a:t> (RANKL inhibitörü) </a:t>
            </a:r>
          </a:p>
          <a:p>
            <a:pPr marL="320040" indent="-320040" eaLnBrk="1" fontAlgn="auto" hangingPunct="1">
              <a:spcAft>
                <a:spcPts val="0"/>
              </a:spcAft>
              <a:buFont typeface="Wingdings"/>
              <a:buChar char=""/>
              <a:defRPr/>
            </a:pPr>
            <a:endParaRPr lang="tr-TR" sz="2400" dirty="0">
              <a:solidFill>
                <a:srgbClr val="FF0000"/>
              </a:solidFill>
            </a:endParaRPr>
          </a:p>
          <a:p>
            <a:pPr marL="320040" indent="-320040" eaLnBrk="1" fontAlgn="auto" hangingPunct="1">
              <a:spcAft>
                <a:spcPts val="0"/>
              </a:spcAft>
              <a:buFont typeface="Wingdings"/>
              <a:buChar char=""/>
              <a:defRPr/>
            </a:pPr>
            <a:r>
              <a:rPr lang="tr-TR" sz="1200" dirty="0" err="1"/>
              <a:t>Premenopozal</a:t>
            </a:r>
            <a:r>
              <a:rPr lang="tr-TR" sz="1200" dirty="0"/>
              <a:t> kadınlarda </a:t>
            </a:r>
            <a:r>
              <a:rPr lang="tr-TR" sz="1200" dirty="0" err="1"/>
              <a:t>selektif</a:t>
            </a:r>
            <a:r>
              <a:rPr lang="tr-TR" sz="1200" dirty="0"/>
              <a:t> </a:t>
            </a:r>
            <a:r>
              <a:rPr lang="tr-TR" sz="1200" dirty="0" err="1"/>
              <a:t>estrojen</a:t>
            </a:r>
            <a:r>
              <a:rPr lang="tr-TR" sz="1200" dirty="0"/>
              <a:t> reseptör modülatörleri (SERM) </a:t>
            </a:r>
            <a:r>
              <a:rPr lang="tr-TR" sz="1200" dirty="0" err="1"/>
              <a:t>kontrendikedir</a:t>
            </a:r>
            <a:r>
              <a:rPr lang="tr-TR" sz="1200" dirty="0"/>
              <a:t>.</a:t>
            </a:r>
          </a:p>
          <a:p>
            <a:pPr marL="320040" indent="-320040" eaLnBrk="1" fontAlgn="auto" hangingPunct="1">
              <a:spcAft>
                <a:spcPts val="0"/>
              </a:spcAft>
              <a:buFont typeface="Wingdings"/>
              <a:buChar char=""/>
              <a:defRPr/>
            </a:pPr>
            <a:endParaRPr lang="tr-TR" sz="1200" dirty="0">
              <a:solidFill>
                <a:srgbClr val="FF0000"/>
              </a:solidFill>
            </a:endParaRPr>
          </a:p>
        </p:txBody>
      </p:sp>
      <p:pic>
        <p:nvPicPr>
          <p:cNvPr id="7170" name="Picture 2" descr="PROLİA ile ilgili görsel sonucu">
            <a:extLst>
              <a:ext uri="{FF2B5EF4-FFF2-40B4-BE49-F238E27FC236}">
                <a16:creationId xmlns:a16="http://schemas.microsoft.com/office/drawing/2014/main" id="{828EEE23-F909-405C-93D3-4C73FEB8BA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4499" y="4437112"/>
            <a:ext cx="2818203" cy="12492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1 Başlık">
            <a:extLst>
              <a:ext uri="{FF2B5EF4-FFF2-40B4-BE49-F238E27FC236}">
                <a16:creationId xmlns:a16="http://schemas.microsoft.com/office/drawing/2014/main" id="{48B8B68F-5AF6-4DDE-92FE-2522703570B4}"/>
              </a:ext>
            </a:extLst>
          </p:cNvPr>
          <p:cNvSpPr>
            <a:spLocks noGrp="1"/>
          </p:cNvSpPr>
          <p:nvPr>
            <p:ph type="title"/>
          </p:nvPr>
        </p:nvSpPr>
        <p:spPr>
          <a:xfrm>
            <a:off x="612775" y="228600"/>
            <a:ext cx="8153400" cy="990600"/>
          </a:xfrm>
        </p:spPr>
        <p:txBody>
          <a:bodyPr>
            <a:normAutofit fontScale="90000"/>
          </a:bodyPr>
          <a:lstStyle/>
          <a:p>
            <a:pPr eaLnBrk="1" fontAlgn="auto" hangingPunct="1">
              <a:spcAft>
                <a:spcPts val="0"/>
              </a:spcAft>
              <a:defRPr/>
            </a:pPr>
            <a:br>
              <a:rPr lang="tr-TR" dirty="0"/>
            </a:br>
            <a:r>
              <a:rPr lang="tr-TR" dirty="0"/>
              <a:t>Farmakolojik tedavi</a:t>
            </a:r>
            <a:br>
              <a:rPr lang="tr-TR" dirty="0"/>
            </a:br>
            <a:endParaRPr lang="tr-TR" dirty="0"/>
          </a:p>
        </p:txBody>
      </p:sp>
      <p:sp>
        <p:nvSpPr>
          <p:cNvPr id="70659" name="2 İçerik Yer Tutucusu">
            <a:extLst>
              <a:ext uri="{FF2B5EF4-FFF2-40B4-BE49-F238E27FC236}">
                <a16:creationId xmlns:a16="http://schemas.microsoft.com/office/drawing/2014/main" id="{FB596EC7-8F3E-4684-B6E7-0449F6C45032}"/>
              </a:ext>
            </a:extLst>
          </p:cNvPr>
          <p:cNvSpPr>
            <a:spLocks noGrp="1"/>
          </p:cNvSpPr>
          <p:nvPr>
            <p:ph sz="quarter" idx="1"/>
          </p:nvPr>
        </p:nvSpPr>
        <p:spPr>
          <a:xfrm>
            <a:off x="612775" y="1600200"/>
            <a:ext cx="8153400" cy="4495800"/>
          </a:xfrm>
        </p:spPr>
        <p:txBody>
          <a:bodyPr>
            <a:normAutofit lnSpcReduction="10000"/>
          </a:bodyPr>
          <a:lstStyle/>
          <a:p>
            <a:pPr marL="0" indent="0" eaLnBrk="1" fontAlgn="auto" hangingPunct="1">
              <a:spcAft>
                <a:spcPts val="0"/>
              </a:spcAft>
              <a:buFontTx/>
              <a:buNone/>
              <a:defRPr/>
            </a:pPr>
            <a:endParaRPr lang="tr-TR" sz="2400" dirty="0"/>
          </a:p>
          <a:p>
            <a:pPr marL="0" indent="0" eaLnBrk="1" fontAlgn="auto" hangingPunct="1">
              <a:spcAft>
                <a:spcPts val="0"/>
              </a:spcAft>
              <a:buFontTx/>
              <a:buNone/>
              <a:defRPr/>
            </a:pPr>
            <a:endParaRPr lang="tr-TR" sz="2400" dirty="0"/>
          </a:p>
          <a:p>
            <a:pPr marL="0" indent="0" eaLnBrk="1" fontAlgn="auto" hangingPunct="1">
              <a:spcAft>
                <a:spcPts val="0"/>
              </a:spcAft>
              <a:buFontTx/>
              <a:buNone/>
              <a:defRPr/>
            </a:pPr>
            <a:r>
              <a:rPr lang="tr-TR" sz="2400" dirty="0" err="1"/>
              <a:t>Bisfosfonatlar</a:t>
            </a:r>
            <a:r>
              <a:rPr lang="tr-TR" sz="2400" dirty="0"/>
              <a:t> </a:t>
            </a:r>
          </a:p>
          <a:p>
            <a:pPr marL="0" indent="0" eaLnBrk="1" fontAlgn="auto" hangingPunct="1">
              <a:spcAft>
                <a:spcPts val="0"/>
              </a:spcAft>
              <a:buFontTx/>
              <a:buNone/>
              <a:defRPr/>
            </a:pPr>
            <a:endParaRPr lang="tr-TR" sz="2400" dirty="0"/>
          </a:p>
          <a:p>
            <a:pPr marL="342900" lvl="1" indent="-342900" eaLnBrk="1" fontAlgn="auto" hangingPunct="1">
              <a:spcAft>
                <a:spcPts val="0"/>
              </a:spcAft>
              <a:buFontTx/>
              <a:buChar char="•"/>
              <a:defRPr/>
            </a:pPr>
            <a:r>
              <a:rPr lang="tr-TR" sz="2000" dirty="0" err="1"/>
              <a:t>Pirofosfat</a:t>
            </a:r>
            <a:r>
              <a:rPr lang="tr-TR" sz="2000" dirty="0"/>
              <a:t> analoglarıdır. Bunlar, </a:t>
            </a:r>
            <a:r>
              <a:rPr lang="tr-TR" sz="2000" dirty="0" err="1"/>
              <a:t>hidroksiapatit</a:t>
            </a:r>
            <a:r>
              <a:rPr lang="tr-TR" sz="2000" dirty="0"/>
              <a:t> kristallerine bağlanarak kemiğe entegre olurlar.</a:t>
            </a:r>
          </a:p>
          <a:p>
            <a:pPr marL="342900" lvl="1" indent="-342900" eaLnBrk="1" fontAlgn="auto" hangingPunct="1">
              <a:spcAft>
                <a:spcPts val="0"/>
              </a:spcAft>
              <a:buFontTx/>
              <a:buChar char="•"/>
              <a:defRPr/>
            </a:pPr>
            <a:r>
              <a:rPr lang="tr-TR" sz="2000" dirty="0" err="1"/>
              <a:t>Osteoklastların</a:t>
            </a:r>
            <a:r>
              <a:rPr lang="tr-TR" sz="2000" dirty="0"/>
              <a:t> fonksiyonlarını ve çoğalmalarını </a:t>
            </a:r>
            <a:r>
              <a:rPr lang="tr-TR" sz="2000" dirty="0" err="1"/>
              <a:t>inhibe</a:t>
            </a:r>
            <a:r>
              <a:rPr lang="tr-TR" sz="2000" dirty="0"/>
              <a:t> eder. </a:t>
            </a:r>
            <a:r>
              <a:rPr lang="tr-TR" sz="2000" dirty="0" err="1"/>
              <a:t>Osteoklast</a:t>
            </a:r>
            <a:r>
              <a:rPr lang="tr-TR" sz="2000" dirty="0"/>
              <a:t> </a:t>
            </a:r>
            <a:r>
              <a:rPr lang="tr-TR" sz="2000" dirty="0" err="1"/>
              <a:t>apoptozisini</a:t>
            </a:r>
            <a:r>
              <a:rPr lang="tr-TR" sz="2000" dirty="0"/>
              <a:t> artırır. Kemik kütlesini artırarak kırık riskini önemli ölçüde azaltırlar.</a:t>
            </a:r>
          </a:p>
          <a:p>
            <a:pPr marL="342900" lvl="1" indent="-342900" eaLnBrk="1" fontAlgn="auto" hangingPunct="1">
              <a:spcAft>
                <a:spcPts val="0"/>
              </a:spcAft>
              <a:buFontTx/>
              <a:buChar char="•"/>
              <a:defRPr/>
            </a:pPr>
            <a:r>
              <a:rPr lang="tr-TR" sz="2000" dirty="0"/>
              <a:t>Oral </a:t>
            </a:r>
            <a:r>
              <a:rPr lang="tr-TR" sz="2000" dirty="0" err="1"/>
              <a:t>yararlanımları</a:t>
            </a:r>
            <a:r>
              <a:rPr lang="tr-TR" sz="2000" dirty="0"/>
              <a:t> %1-3 arasında olmasına rağmen çok uzun süreler kemik </a:t>
            </a:r>
            <a:r>
              <a:rPr lang="tr-TR" sz="2000" dirty="0" err="1"/>
              <a:t>retansiyonu</a:t>
            </a:r>
            <a:r>
              <a:rPr lang="tr-TR" sz="2000" dirty="0"/>
              <a:t> devam eder. Uzun kemik </a:t>
            </a:r>
            <a:r>
              <a:rPr lang="tr-TR" sz="2000" dirty="0" err="1"/>
              <a:t>retansiyon</a:t>
            </a:r>
            <a:r>
              <a:rPr lang="tr-TR" sz="2000" dirty="0"/>
              <a:t> süresi ve </a:t>
            </a:r>
            <a:r>
              <a:rPr lang="tr-TR" sz="2000" dirty="0" err="1"/>
              <a:t>remodeling</a:t>
            </a:r>
            <a:r>
              <a:rPr lang="tr-TR" sz="2000" dirty="0"/>
              <a:t> olayının sürekliliği nedeniyle gebe kalma olasılığı/ isteği olan </a:t>
            </a:r>
            <a:r>
              <a:rPr lang="tr-TR" sz="2000" dirty="0" err="1"/>
              <a:t>fertil</a:t>
            </a:r>
            <a:r>
              <a:rPr lang="tr-TR" sz="2000" dirty="0"/>
              <a:t> kadınlarda </a:t>
            </a:r>
            <a:r>
              <a:rPr lang="tr-TR" sz="2000" dirty="0" err="1"/>
              <a:t>bisfosfonatlar</a:t>
            </a:r>
            <a:r>
              <a:rPr lang="tr-TR" sz="2000" dirty="0"/>
              <a:t> önerilmemelidir.</a:t>
            </a:r>
          </a:p>
        </p:txBody>
      </p:sp>
      <p:pic>
        <p:nvPicPr>
          <p:cNvPr id="54277" name="Picture 9">
            <a:extLst>
              <a:ext uri="{FF2B5EF4-FFF2-40B4-BE49-F238E27FC236}">
                <a16:creationId xmlns:a16="http://schemas.microsoft.com/office/drawing/2014/main" id="{9D123F62-3AD9-4B18-8F5B-9837F805CB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192" y="1219200"/>
            <a:ext cx="2541587" cy="196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4" name="Picture 2" descr="BONVİVA ile ilgili görsel sonucu">
            <a:extLst>
              <a:ext uri="{FF2B5EF4-FFF2-40B4-BE49-F238E27FC236}">
                <a16:creationId xmlns:a16="http://schemas.microsoft.com/office/drawing/2014/main" id="{F971E08C-7024-492D-BB8C-65C062ECA6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3089" y="1219200"/>
            <a:ext cx="2097103" cy="20971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1 Başlık">
            <a:extLst>
              <a:ext uri="{FF2B5EF4-FFF2-40B4-BE49-F238E27FC236}">
                <a16:creationId xmlns:a16="http://schemas.microsoft.com/office/drawing/2014/main" id="{0ABA5937-F724-4CB1-9BA5-BAB9EFDBDBDD}"/>
              </a:ext>
            </a:extLst>
          </p:cNvPr>
          <p:cNvSpPr>
            <a:spLocks noGrp="1"/>
          </p:cNvSpPr>
          <p:nvPr>
            <p:ph type="title"/>
          </p:nvPr>
        </p:nvSpPr>
        <p:spPr>
          <a:xfrm>
            <a:off x="612775" y="228600"/>
            <a:ext cx="8153400" cy="990600"/>
          </a:xfrm>
        </p:spPr>
        <p:txBody>
          <a:bodyPr>
            <a:normAutofit fontScale="90000"/>
          </a:bodyPr>
          <a:lstStyle/>
          <a:p>
            <a:pPr eaLnBrk="1" fontAlgn="auto" hangingPunct="1">
              <a:spcAft>
                <a:spcPts val="0"/>
              </a:spcAft>
              <a:defRPr/>
            </a:pPr>
            <a:br>
              <a:rPr lang="tr-TR"/>
            </a:br>
            <a:r>
              <a:rPr lang="tr-TR"/>
              <a:t>Farmakolojik tedavi</a:t>
            </a:r>
            <a:br>
              <a:rPr lang="tr-TR"/>
            </a:br>
            <a:endParaRPr lang="tr-TR"/>
          </a:p>
        </p:txBody>
      </p:sp>
      <p:sp>
        <p:nvSpPr>
          <p:cNvPr id="71683" name="2 İçerik Yer Tutucusu">
            <a:extLst>
              <a:ext uri="{FF2B5EF4-FFF2-40B4-BE49-F238E27FC236}">
                <a16:creationId xmlns:a16="http://schemas.microsoft.com/office/drawing/2014/main" id="{5FB746DC-7576-4ECD-841E-E8F00C8FD06C}"/>
              </a:ext>
            </a:extLst>
          </p:cNvPr>
          <p:cNvSpPr>
            <a:spLocks noGrp="1"/>
          </p:cNvSpPr>
          <p:nvPr>
            <p:ph sz="quarter" idx="1"/>
          </p:nvPr>
        </p:nvSpPr>
        <p:spPr>
          <a:xfrm>
            <a:off x="612775" y="1600200"/>
            <a:ext cx="8153400" cy="4495800"/>
          </a:xfrm>
        </p:spPr>
        <p:txBody>
          <a:bodyPr>
            <a:normAutofit lnSpcReduction="10000"/>
          </a:bodyPr>
          <a:lstStyle/>
          <a:p>
            <a:pPr marL="0" indent="0" eaLnBrk="1" hangingPunct="1">
              <a:buFontTx/>
              <a:buNone/>
            </a:pPr>
            <a:r>
              <a:rPr lang="tr-TR" altLang="ru-RU" sz="2400" dirty="0" err="1"/>
              <a:t>Bisfosfonatlar</a:t>
            </a:r>
            <a:endParaRPr lang="tr-TR" altLang="ru-RU" sz="2400" dirty="0"/>
          </a:p>
          <a:p>
            <a:pPr marL="0" indent="0" eaLnBrk="1" hangingPunct="1">
              <a:buFontTx/>
              <a:buNone/>
            </a:pPr>
            <a:endParaRPr lang="tr-TR" altLang="ru-RU" sz="2400" dirty="0"/>
          </a:p>
          <a:p>
            <a:pPr marL="0" indent="0" eaLnBrk="1" hangingPunct="1"/>
            <a:r>
              <a:rPr lang="tr-TR" altLang="ru-RU" sz="2400" dirty="0"/>
              <a:t>Sabah açken, bir bardak dolusu bol suyla </a:t>
            </a:r>
          </a:p>
          <a:p>
            <a:pPr marL="320675" lvl="1" indent="0" eaLnBrk="1" hangingPunct="1"/>
            <a:r>
              <a:rPr lang="tr-TR" altLang="ru-RU" sz="2100" dirty="0" err="1"/>
              <a:t>Alendronat</a:t>
            </a:r>
            <a:r>
              <a:rPr lang="tr-TR" altLang="ru-RU" sz="2100" dirty="0"/>
              <a:t> ve </a:t>
            </a:r>
            <a:r>
              <a:rPr lang="tr-TR" altLang="ru-RU" sz="2100" dirty="0" err="1"/>
              <a:t>risedronat</a:t>
            </a:r>
            <a:r>
              <a:rPr lang="tr-TR" altLang="ru-RU" sz="2100" dirty="0"/>
              <a:t> için 30 dakika,</a:t>
            </a:r>
          </a:p>
          <a:p>
            <a:pPr marL="320675" lvl="1" indent="0" eaLnBrk="1" hangingPunct="1"/>
            <a:r>
              <a:rPr lang="tr-TR" altLang="ru-RU" sz="2100" dirty="0" err="1"/>
              <a:t>İbandronat</a:t>
            </a:r>
            <a:r>
              <a:rPr lang="tr-TR" altLang="ru-RU" sz="2100" dirty="0"/>
              <a:t> için 60 dakika</a:t>
            </a:r>
          </a:p>
          <a:p>
            <a:pPr marL="0" indent="0" eaLnBrk="1" hangingPunct="1">
              <a:buNone/>
            </a:pPr>
            <a:r>
              <a:rPr lang="tr-TR" altLang="ru-RU" sz="2400" dirty="0"/>
              <a:t>sırt üstü uzanılmaması söylenmeli </a:t>
            </a:r>
          </a:p>
          <a:p>
            <a:pPr marL="0" indent="0" eaLnBrk="1" hangingPunct="1">
              <a:buNone/>
            </a:pPr>
            <a:endParaRPr lang="tr-TR" altLang="ru-RU" sz="2400" dirty="0"/>
          </a:p>
          <a:p>
            <a:pPr marL="0" indent="0" eaLnBrk="1" hangingPunct="1"/>
            <a:r>
              <a:rPr lang="tr-TR" altLang="ru-RU" sz="2400" dirty="0"/>
              <a:t>Su dışındaki başka sıvılar, ilacın yemekle alınması ve yemek sonrası iki saat içinde alınan ve emilimi etkileyecek ilaçlarla (kalsiyum, magnezyum, demir, </a:t>
            </a:r>
            <a:r>
              <a:rPr lang="tr-TR" altLang="ru-RU" sz="2400" dirty="0" err="1"/>
              <a:t>aluminyum</a:t>
            </a:r>
            <a:r>
              <a:rPr lang="tr-TR" altLang="ru-RU" sz="2400" dirty="0"/>
              <a:t>) emilim miktarı önemli ölçüde azalmaktadır. </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1 Başlık">
            <a:extLst>
              <a:ext uri="{FF2B5EF4-FFF2-40B4-BE49-F238E27FC236}">
                <a16:creationId xmlns:a16="http://schemas.microsoft.com/office/drawing/2014/main" id="{7A465E6F-8C17-451C-A85D-03E4F1F1B793}"/>
              </a:ext>
            </a:extLst>
          </p:cNvPr>
          <p:cNvSpPr>
            <a:spLocks noGrp="1"/>
          </p:cNvSpPr>
          <p:nvPr>
            <p:ph type="title"/>
          </p:nvPr>
        </p:nvSpPr>
        <p:spPr>
          <a:xfrm>
            <a:off x="612775" y="228600"/>
            <a:ext cx="8153400" cy="990600"/>
          </a:xfrm>
        </p:spPr>
        <p:txBody>
          <a:bodyPr>
            <a:normAutofit/>
          </a:bodyPr>
          <a:lstStyle/>
          <a:p>
            <a:pPr eaLnBrk="1" fontAlgn="auto" hangingPunct="1">
              <a:spcAft>
                <a:spcPts val="0"/>
              </a:spcAft>
              <a:defRPr/>
            </a:pPr>
            <a:r>
              <a:rPr lang="tr-TR" sz="3600" dirty="0" err="1"/>
              <a:t>Kontrendikasyonları</a:t>
            </a:r>
            <a:endParaRPr lang="tr-TR" sz="3600" dirty="0"/>
          </a:p>
        </p:txBody>
      </p:sp>
      <p:sp>
        <p:nvSpPr>
          <p:cNvPr id="62467" name="2 İçerik Yer Tutucusu">
            <a:extLst>
              <a:ext uri="{FF2B5EF4-FFF2-40B4-BE49-F238E27FC236}">
                <a16:creationId xmlns:a16="http://schemas.microsoft.com/office/drawing/2014/main" id="{B8B55931-244F-4902-99CF-3C0101B63CBF}"/>
              </a:ext>
            </a:extLst>
          </p:cNvPr>
          <p:cNvSpPr>
            <a:spLocks noGrp="1"/>
          </p:cNvSpPr>
          <p:nvPr>
            <p:ph sz="quarter" idx="1"/>
          </p:nvPr>
        </p:nvSpPr>
        <p:spPr>
          <a:xfrm>
            <a:off x="612775" y="1600200"/>
            <a:ext cx="8153400" cy="4495800"/>
          </a:xfrm>
        </p:spPr>
        <p:txBody>
          <a:bodyPr>
            <a:normAutofit/>
          </a:bodyPr>
          <a:lstStyle/>
          <a:p>
            <a:pPr marL="0" indent="0" eaLnBrk="1" fontAlgn="auto" hangingPunct="1">
              <a:spcAft>
                <a:spcPts val="0"/>
              </a:spcAft>
              <a:buFontTx/>
              <a:buNone/>
              <a:defRPr/>
            </a:pPr>
            <a:r>
              <a:rPr lang="tr-TR" sz="2400" dirty="0" err="1"/>
              <a:t>Bisfosfonatlar</a:t>
            </a:r>
            <a:endParaRPr lang="tr-TR" sz="2400" dirty="0"/>
          </a:p>
          <a:p>
            <a:pPr marL="320040" indent="-320040" eaLnBrk="1" fontAlgn="auto" hangingPunct="1">
              <a:spcAft>
                <a:spcPts val="0"/>
              </a:spcAft>
              <a:buFont typeface="Wingdings"/>
              <a:buChar char=""/>
              <a:defRPr/>
            </a:pPr>
            <a:endParaRPr lang="tr-TR" sz="2400" dirty="0"/>
          </a:p>
          <a:p>
            <a:pPr marL="320040" indent="-320040" eaLnBrk="1" fontAlgn="auto" hangingPunct="1">
              <a:spcAft>
                <a:spcPts val="0"/>
              </a:spcAft>
              <a:buFont typeface="Wingdings"/>
              <a:buChar char=""/>
              <a:defRPr/>
            </a:pPr>
            <a:r>
              <a:rPr lang="tr-TR" sz="2400" dirty="0" err="1"/>
              <a:t>Hipersensitivite</a:t>
            </a:r>
            <a:endParaRPr lang="tr-TR" sz="2400" dirty="0"/>
          </a:p>
          <a:p>
            <a:pPr marL="320040" indent="-320040" eaLnBrk="1" fontAlgn="auto" hangingPunct="1">
              <a:spcAft>
                <a:spcPts val="0"/>
              </a:spcAft>
              <a:buFont typeface="Wingdings"/>
              <a:buChar char=""/>
              <a:defRPr/>
            </a:pPr>
            <a:r>
              <a:rPr lang="tr-TR" sz="2400" dirty="0" err="1"/>
              <a:t>Hipokalsemi</a:t>
            </a:r>
            <a:r>
              <a:rPr lang="tr-TR" sz="2400" dirty="0"/>
              <a:t> </a:t>
            </a:r>
          </a:p>
          <a:p>
            <a:pPr marL="320040" indent="-320040" eaLnBrk="1" fontAlgn="auto" hangingPunct="1">
              <a:spcAft>
                <a:spcPts val="0"/>
              </a:spcAft>
              <a:buFont typeface="Wingdings"/>
              <a:buChar char=""/>
              <a:defRPr/>
            </a:pPr>
            <a:r>
              <a:rPr lang="tr-TR" sz="2400" dirty="0"/>
              <a:t>Böbrek fonksiyon bozuklukları</a:t>
            </a:r>
          </a:p>
          <a:p>
            <a:pPr marL="320040" indent="-320040" eaLnBrk="1" fontAlgn="auto" hangingPunct="1">
              <a:spcAft>
                <a:spcPts val="0"/>
              </a:spcAft>
              <a:buFont typeface="Wingdings"/>
              <a:buChar char=""/>
              <a:defRPr/>
            </a:pPr>
            <a:r>
              <a:rPr lang="tr-TR" sz="2400" dirty="0"/>
              <a:t>Aktif üst </a:t>
            </a:r>
            <a:r>
              <a:rPr lang="tr-TR" sz="2400" dirty="0" err="1"/>
              <a:t>gastrointestinal</a:t>
            </a:r>
            <a:r>
              <a:rPr lang="tr-TR" sz="2400" dirty="0"/>
              <a:t> sorun </a:t>
            </a:r>
          </a:p>
          <a:p>
            <a:pPr marL="320040" indent="-320040" eaLnBrk="1" fontAlgn="auto" hangingPunct="1">
              <a:spcAft>
                <a:spcPts val="0"/>
              </a:spcAft>
              <a:buFont typeface="Wingdings"/>
              <a:buChar char=""/>
              <a:defRPr/>
            </a:pPr>
            <a:r>
              <a:rPr lang="tr-TR" sz="2400" dirty="0"/>
              <a:t>İlacı aldıktan sonra oturamayacak durumda</a:t>
            </a:r>
          </a:p>
          <a:p>
            <a:pPr marL="320040" indent="-320040" eaLnBrk="1" fontAlgn="auto" hangingPunct="1">
              <a:spcAft>
                <a:spcPts val="0"/>
              </a:spcAft>
              <a:buFont typeface="Wingdings"/>
              <a:buChar char=""/>
              <a:defRPr/>
            </a:pPr>
            <a:r>
              <a:rPr lang="tr-TR" sz="2400" dirty="0"/>
              <a:t>Anatomik-fonksiyonel </a:t>
            </a:r>
            <a:r>
              <a:rPr lang="tr-TR" sz="2400" dirty="0" err="1"/>
              <a:t>özofagus</a:t>
            </a:r>
            <a:r>
              <a:rPr lang="tr-TR" sz="2400" dirty="0"/>
              <a:t> sorunu (</a:t>
            </a:r>
            <a:r>
              <a:rPr lang="tr-TR" sz="2400" dirty="0" err="1"/>
              <a:t>akalazya-striktür</a:t>
            </a:r>
            <a:r>
              <a:rPr lang="tr-TR" sz="2400" dirty="0"/>
              <a:t>) bulunan hastalara verilmemelidir.</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E83D3772-FE1D-4B22-9623-BCABD1397354}"/>
              </a:ext>
            </a:extLst>
          </p:cNvPr>
          <p:cNvSpPr>
            <a:spLocks noGrp="1" noChangeArrowheads="1"/>
          </p:cNvSpPr>
          <p:nvPr>
            <p:ph type="title"/>
          </p:nvPr>
        </p:nvSpPr>
        <p:spPr>
          <a:xfrm>
            <a:off x="612775" y="228600"/>
            <a:ext cx="8153400" cy="990600"/>
          </a:xfrm>
        </p:spPr>
        <p:txBody>
          <a:bodyPr/>
          <a:lstStyle/>
          <a:p>
            <a:pPr eaLnBrk="1" hangingPunct="1"/>
            <a:r>
              <a:rPr lang="tr-TR" altLang="ru-RU"/>
              <a:t>Tedavinin İzlenmesi</a:t>
            </a:r>
          </a:p>
        </p:txBody>
      </p:sp>
      <p:sp>
        <p:nvSpPr>
          <p:cNvPr id="51203" name="Rectangle 3">
            <a:extLst>
              <a:ext uri="{FF2B5EF4-FFF2-40B4-BE49-F238E27FC236}">
                <a16:creationId xmlns:a16="http://schemas.microsoft.com/office/drawing/2014/main" id="{4222EE2A-3EC5-420E-B38B-1847DC4C8630}"/>
              </a:ext>
            </a:extLst>
          </p:cNvPr>
          <p:cNvSpPr>
            <a:spLocks noGrp="1" noChangeArrowheads="1"/>
          </p:cNvSpPr>
          <p:nvPr>
            <p:ph sz="quarter" idx="1"/>
          </p:nvPr>
        </p:nvSpPr>
        <p:spPr>
          <a:xfrm>
            <a:off x="612775" y="1600200"/>
            <a:ext cx="8153400" cy="4495800"/>
          </a:xfrm>
        </p:spPr>
        <p:txBody>
          <a:bodyPr>
            <a:normAutofit/>
          </a:bodyPr>
          <a:lstStyle/>
          <a:p>
            <a:pPr eaLnBrk="1" hangingPunct="1"/>
            <a:endParaRPr lang="tr-TR" altLang="ru-RU" sz="2400" dirty="0"/>
          </a:p>
          <a:p>
            <a:pPr eaLnBrk="1" hangingPunct="1"/>
            <a:r>
              <a:rPr lang="tr-TR" altLang="ru-RU" sz="2400" dirty="0"/>
              <a:t>Kemik mineral yoğunluğu ölçümleri ile izlenir.</a:t>
            </a:r>
          </a:p>
          <a:p>
            <a:pPr lvl="1" indent="0" eaLnBrk="1" hangingPunct="1">
              <a:spcBef>
                <a:spcPts val="600"/>
              </a:spcBef>
            </a:pPr>
            <a:r>
              <a:rPr lang="tr-TR" altLang="ru-RU" sz="2000" dirty="0"/>
              <a:t> Tedavi altında olan hastalarda yılda bir  </a:t>
            </a:r>
          </a:p>
          <a:p>
            <a:pPr lvl="1" indent="0" eaLnBrk="1" hangingPunct="1">
              <a:spcBef>
                <a:spcPts val="600"/>
              </a:spcBef>
            </a:pPr>
            <a:r>
              <a:rPr lang="tr-TR" altLang="ru-RU" sz="2000" dirty="0"/>
              <a:t> </a:t>
            </a:r>
            <a:r>
              <a:rPr lang="tr-TR" altLang="ru-RU" sz="2000" dirty="0" err="1"/>
              <a:t>Teriparatid</a:t>
            </a:r>
            <a:r>
              <a:rPr lang="tr-TR" altLang="ru-RU" sz="2000" dirty="0"/>
              <a:t> tedavisi alanlarda 6 ayda bir  </a:t>
            </a:r>
          </a:p>
          <a:p>
            <a:pPr lvl="1" indent="0" eaLnBrk="1" hangingPunct="1">
              <a:spcBef>
                <a:spcPts val="600"/>
              </a:spcBef>
            </a:pPr>
            <a:r>
              <a:rPr lang="tr-TR" altLang="ru-RU" sz="2000" dirty="0"/>
              <a:t> </a:t>
            </a:r>
            <a:r>
              <a:rPr lang="tr-TR" altLang="ru-RU" sz="2000" dirty="0" err="1"/>
              <a:t>Sekonder</a:t>
            </a:r>
            <a:r>
              <a:rPr lang="tr-TR" altLang="ru-RU" sz="2000" dirty="0"/>
              <a:t> osteoporozu olanlarda, </a:t>
            </a:r>
            <a:r>
              <a:rPr lang="tr-TR" altLang="ru-RU" sz="2000" dirty="0" err="1"/>
              <a:t>glukokortikoid</a:t>
            </a:r>
            <a:r>
              <a:rPr lang="tr-TR" altLang="ru-RU" sz="2000" dirty="0"/>
              <a:t> </a:t>
            </a:r>
            <a:r>
              <a:rPr lang="tr-TR" altLang="ru-RU" sz="2000" dirty="0" err="1"/>
              <a:t>kullanlarda</a:t>
            </a:r>
            <a:r>
              <a:rPr lang="tr-TR" altLang="ru-RU" sz="2000" dirty="0"/>
              <a:t> 6 ay ya da yılda bir</a:t>
            </a:r>
          </a:p>
          <a:p>
            <a:pPr lvl="1" indent="0" eaLnBrk="1" hangingPunct="1">
              <a:spcBef>
                <a:spcPts val="600"/>
              </a:spcBef>
            </a:pPr>
            <a:endParaRPr lang="tr-TR" altLang="ru-RU" sz="2400" dirty="0"/>
          </a:p>
          <a:p>
            <a:pPr lvl="1" indent="0" eaLnBrk="1" hangingPunct="1">
              <a:buFontTx/>
              <a:buChar char="•"/>
            </a:pPr>
            <a:r>
              <a:rPr lang="tr-TR" altLang="ru-RU" sz="2400" dirty="0"/>
              <a:t>Kemik mineral yoğunluğunun değişmemesi veya artış göstermesi tedaviye yanıt alındığını gösterir.</a:t>
            </a:r>
          </a:p>
          <a:p>
            <a:pPr lvl="1" indent="0" eaLnBrk="1" hangingPunct="1">
              <a:buFontTx/>
              <a:buChar char="•"/>
            </a:pPr>
            <a:endParaRPr lang="tr-TR" altLang="ru-RU" sz="2400" dirty="0"/>
          </a:p>
          <a:p>
            <a:pPr lvl="1" indent="0" eaLnBrk="1" hangingPunct="1">
              <a:buFontTx/>
              <a:buChar char="•"/>
            </a:pPr>
            <a:endParaRPr lang="tr-TR" altLang="ru-RU" sz="2400" dirty="0"/>
          </a:p>
          <a:p>
            <a:pPr eaLnBrk="1" hangingPunct="1"/>
            <a:endParaRPr lang="tr-TR" altLang="ru-RU" sz="2400" dirty="0"/>
          </a:p>
          <a:p>
            <a:pPr lvl="1" indent="0" eaLnBrk="1" hangingPunct="1">
              <a:spcBef>
                <a:spcPts val="600"/>
              </a:spcBef>
            </a:pPr>
            <a:endParaRPr lang="tr-TR" altLang="ru-RU" sz="2000" dirty="0"/>
          </a:p>
          <a:p>
            <a:pPr lvl="1" indent="0" eaLnBrk="1" hangingPunct="1">
              <a:spcBef>
                <a:spcPts val="600"/>
              </a:spcBef>
            </a:pPr>
            <a:endParaRPr lang="tr-TR" altLang="ru-RU" sz="2000"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Başlık 1">
            <a:extLst>
              <a:ext uri="{FF2B5EF4-FFF2-40B4-BE49-F238E27FC236}">
                <a16:creationId xmlns:a16="http://schemas.microsoft.com/office/drawing/2014/main" id="{D47F905F-354B-495A-8111-FE8EA4B31557}"/>
              </a:ext>
            </a:extLst>
          </p:cNvPr>
          <p:cNvSpPr>
            <a:spLocks noGrp="1"/>
          </p:cNvSpPr>
          <p:nvPr>
            <p:ph type="title"/>
          </p:nvPr>
        </p:nvSpPr>
        <p:spPr>
          <a:xfrm>
            <a:off x="612775" y="228600"/>
            <a:ext cx="8153400" cy="990600"/>
          </a:xfrm>
        </p:spPr>
        <p:txBody>
          <a:bodyPr/>
          <a:lstStyle/>
          <a:p>
            <a:pPr eaLnBrk="1" hangingPunct="1"/>
            <a:r>
              <a:rPr lang="tr-TR" altLang="ru-RU"/>
              <a:t>Tedavinin İzlenmesi</a:t>
            </a:r>
          </a:p>
        </p:txBody>
      </p:sp>
      <p:sp>
        <p:nvSpPr>
          <p:cNvPr id="58371" name="İçerik Yer Tutucusu 2">
            <a:extLst>
              <a:ext uri="{FF2B5EF4-FFF2-40B4-BE49-F238E27FC236}">
                <a16:creationId xmlns:a16="http://schemas.microsoft.com/office/drawing/2014/main" id="{F13682EA-6C99-4B59-9A07-38C55720412D}"/>
              </a:ext>
            </a:extLst>
          </p:cNvPr>
          <p:cNvSpPr>
            <a:spLocks noGrp="1"/>
          </p:cNvSpPr>
          <p:nvPr>
            <p:ph sz="quarter" idx="1"/>
          </p:nvPr>
        </p:nvSpPr>
        <p:spPr>
          <a:xfrm>
            <a:off x="612775" y="1600200"/>
            <a:ext cx="8153400" cy="4495800"/>
          </a:xfrm>
        </p:spPr>
        <p:txBody>
          <a:bodyPr/>
          <a:lstStyle/>
          <a:p>
            <a:pPr eaLnBrk="1" hangingPunct="1"/>
            <a:endParaRPr lang="tr-TR" altLang="ru-RU" sz="2400" dirty="0"/>
          </a:p>
          <a:p>
            <a:pPr eaLnBrk="1" hangingPunct="1"/>
            <a:r>
              <a:rPr lang="tr-TR" altLang="ru-RU" sz="2400" dirty="0"/>
              <a:t>Tedavinin izlenmesinde kemik döngüsü belirteçleri de kullanılabilir.</a:t>
            </a:r>
          </a:p>
          <a:p>
            <a:pPr eaLnBrk="1" hangingPunct="1"/>
            <a:endParaRPr lang="tr-TR" altLang="ru-RU" sz="2400" dirty="0"/>
          </a:p>
          <a:p>
            <a:pPr eaLnBrk="1" hangingPunct="1"/>
            <a:r>
              <a:rPr lang="tr-TR" altLang="ru-RU" sz="2400" dirty="0"/>
              <a:t>Yıllık boy ölçümleri yapılmalı, 2 cm veya daha fazla boy kısalması olanlarda </a:t>
            </a:r>
            <a:r>
              <a:rPr lang="tr-TR" altLang="ru-RU" sz="2400" dirty="0" err="1"/>
              <a:t>vertebral</a:t>
            </a:r>
            <a:r>
              <a:rPr lang="tr-TR" altLang="ru-RU" sz="2400" dirty="0"/>
              <a:t> görüntüleme yapılmalıdır.</a:t>
            </a:r>
          </a:p>
          <a:p>
            <a:pPr eaLnBrk="1" hangingPunct="1"/>
            <a:endParaRPr lang="tr-TR" altLang="ru-R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A4C6B2A3-2634-4286-B6AF-EFBA33391A24}"/>
              </a:ext>
            </a:extLst>
          </p:cNvPr>
          <p:cNvSpPr>
            <a:spLocks noGrp="1" noChangeArrowheads="1"/>
          </p:cNvSpPr>
          <p:nvPr>
            <p:ph type="title"/>
          </p:nvPr>
        </p:nvSpPr>
        <p:spPr>
          <a:xfrm>
            <a:off x="612775" y="228600"/>
            <a:ext cx="8153400" cy="990600"/>
          </a:xfrm>
        </p:spPr>
        <p:txBody>
          <a:bodyPr/>
          <a:lstStyle/>
          <a:p>
            <a:pPr eaLnBrk="1" hangingPunct="1"/>
            <a:r>
              <a:rPr lang="tr-TR" altLang="ru-RU"/>
              <a:t>Kemik yapısı</a:t>
            </a:r>
          </a:p>
        </p:txBody>
      </p:sp>
      <p:sp>
        <p:nvSpPr>
          <p:cNvPr id="8195" name="Rectangle 3">
            <a:extLst>
              <a:ext uri="{FF2B5EF4-FFF2-40B4-BE49-F238E27FC236}">
                <a16:creationId xmlns:a16="http://schemas.microsoft.com/office/drawing/2014/main" id="{D48803B8-4603-4362-97A4-4B12215A22AB}"/>
              </a:ext>
            </a:extLst>
          </p:cNvPr>
          <p:cNvSpPr>
            <a:spLocks noGrp="1" noChangeArrowheads="1"/>
          </p:cNvSpPr>
          <p:nvPr>
            <p:ph sz="quarter" idx="1"/>
          </p:nvPr>
        </p:nvSpPr>
        <p:spPr>
          <a:xfrm>
            <a:off x="612775" y="1600200"/>
            <a:ext cx="8153400" cy="4495800"/>
          </a:xfrm>
        </p:spPr>
        <p:txBody>
          <a:bodyPr>
            <a:normAutofit/>
          </a:bodyPr>
          <a:lstStyle/>
          <a:p>
            <a:pPr eaLnBrk="1" hangingPunct="1"/>
            <a:endParaRPr lang="tr-TR" altLang="ru-RU" sz="2400"/>
          </a:p>
          <a:p>
            <a:pPr eaLnBrk="1" hangingPunct="1">
              <a:buFontTx/>
              <a:buNone/>
            </a:pPr>
            <a:r>
              <a:rPr lang="tr-TR" altLang="ru-RU" sz="2400"/>
              <a:t>Kemik çok dinamik bir organdır; sürekli kaybedilip (rezorpsiyon), yeniden yapılır (formasyon)</a:t>
            </a:r>
          </a:p>
          <a:p>
            <a:pPr eaLnBrk="1" hangingPunct="1">
              <a:buFontTx/>
              <a:buNone/>
            </a:pPr>
            <a:endParaRPr lang="tr-TR" altLang="ru-RU" sz="2400"/>
          </a:p>
          <a:p>
            <a:pPr eaLnBrk="1" hangingPunct="1">
              <a:buFontTx/>
              <a:buNone/>
            </a:pPr>
            <a:r>
              <a:rPr lang="tr-TR" altLang="ru-RU" sz="2400"/>
              <a:t>Doruk kemik kütlesinin</a:t>
            </a:r>
          </a:p>
          <a:p>
            <a:pPr eaLnBrk="1" hangingPunct="1">
              <a:buFontTx/>
              <a:buNone/>
            </a:pPr>
            <a:r>
              <a:rPr lang="tr-TR" altLang="ru-RU" sz="2000"/>
              <a:t> %90’ına 18 yaşında </a:t>
            </a:r>
          </a:p>
          <a:p>
            <a:pPr eaLnBrk="1" hangingPunct="1">
              <a:buFontTx/>
              <a:buNone/>
            </a:pPr>
            <a:r>
              <a:rPr lang="tr-TR" altLang="ru-RU" sz="2000"/>
              <a:t> Tamamına 30 yaş civarında erişilmekte</a:t>
            </a:r>
            <a:endParaRPr lang="tr-TR" altLang="ru-RU" sz="2400"/>
          </a:p>
          <a:p>
            <a:pPr lvl="1" eaLnBrk="1" hangingPunct="1"/>
            <a:r>
              <a:rPr lang="tr-TR" altLang="ru-RU" sz="2000"/>
              <a:t>Aile öyküsü %60</a:t>
            </a:r>
          </a:p>
          <a:p>
            <a:pPr lvl="1" eaLnBrk="1" hangingPunct="1"/>
            <a:r>
              <a:rPr lang="tr-TR" altLang="ru-RU" sz="2000"/>
              <a:t>Diyet ve egzersiz %25</a:t>
            </a:r>
          </a:p>
          <a:p>
            <a:pPr lvl="1" eaLnBrk="1" hangingPunct="1"/>
            <a:r>
              <a:rPr lang="tr-TR" altLang="ru-RU" sz="2000"/>
              <a:t>Cinsiyet ve ırk</a:t>
            </a:r>
          </a:p>
          <a:p>
            <a:pPr eaLnBrk="1" hangingPunct="1"/>
            <a:endParaRPr lang="tr-TR" altLang="ru-RU" sz="2400"/>
          </a:p>
          <a:p>
            <a:pPr eaLnBrk="1" hangingPunct="1">
              <a:buFontTx/>
              <a:buNone/>
            </a:pPr>
            <a:endParaRPr lang="tr-TR" altLang="ru-RU" sz="2400"/>
          </a:p>
        </p:txBody>
      </p:sp>
      <p:pic>
        <p:nvPicPr>
          <p:cNvPr id="14340" name="Picture 7" descr="bone İMAGE ile ilgili görsel sonucu&quot;">
            <a:extLst>
              <a:ext uri="{FF2B5EF4-FFF2-40B4-BE49-F238E27FC236}">
                <a16:creationId xmlns:a16="http://schemas.microsoft.com/office/drawing/2014/main" id="{0D166E49-F8C9-48EC-850F-BE2BF2A0F2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825" y="2941638"/>
            <a:ext cx="46863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1 Başlık">
            <a:extLst>
              <a:ext uri="{FF2B5EF4-FFF2-40B4-BE49-F238E27FC236}">
                <a16:creationId xmlns:a16="http://schemas.microsoft.com/office/drawing/2014/main" id="{82B32F6F-0663-4C5A-A547-C6D043BD3706}"/>
              </a:ext>
            </a:extLst>
          </p:cNvPr>
          <p:cNvSpPr>
            <a:spLocks noGrp="1"/>
          </p:cNvSpPr>
          <p:nvPr>
            <p:ph type="title"/>
          </p:nvPr>
        </p:nvSpPr>
        <p:spPr>
          <a:xfrm>
            <a:off x="612775" y="228600"/>
            <a:ext cx="8153400" cy="990600"/>
          </a:xfrm>
        </p:spPr>
        <p:txBody>
          <a:bodyPr>
            <a:normAutofit fontScale="90000"/>
          </a:bodyPr>
          <a:lstStyle/>
          <a:p>
            <a:pPr eaLnBrk="1" fontAlgn="auto" hangingPunct="1">
              <a:spcAft>
                <a:spcPts val="0"/>
              </a:spcAft>
              <a:defRPr/>
            </a:pPr>
            <a:r>
              <a:rPr lang="tr-TR"/>
              <a:t>Gebelik ve Laktasyona Bağlı Osteoporoz</a:t>
            </a:r>
          </a:p>
        </p:txBody>
      </p:sp>
      <p:sp>
        <p:nvSpPr>
          <p:cNvPr id="59395" name="2 İçerik Yer Tutucusu">
            <a:extLst>
              <a:ext uri="{FF2B5EF4-FFF2-40B4-BE49-F238E27FC236}">
                <a16:creationId xmlns:a16="http://schemas.microsoft.com/office/drawing/2014/main" id="{2FAD46C7-069D-45BA-BEAC-0B7CE5A91305}"/>
              </a:ext>
            </a:extLst>
          </p:cNvPr>
          <p:cNvSpPr>
            <a:spLocks noGrp="1"/>
          </p:cNvSpPr>
          <p:nvPr>
            <p:ph sz="quarter" idx="1"/>
          </p:nvPr>
        </p:nvSpPr>
        <p:spPr>
          <a:xfrm>
            <a:off x="612775" y="1600200"/>
            <a:ext cx="8153400" cy="4495800"/>
          </a:xfrm>
        </p:spPr>
        <p:txBody>
          <a:bodyPr/>
          <a:lstStyle/>
          <a:p>
            <a:pPr eaLnBrk="1" hangingPunct="1"/>
            <a:endParaRPr lang="tr-TR" altLang="ru-RU" sz="2400" dirty="0"/>
          </a:p>
          <a:p>
            <a:pPr eaLnBrk="1" hangingPunct="1"/>
            <a:r>
              <a:rPr lang="tr-TR" altLang="ru-RU" sz="2400" dirty="0"/>
              <a:t>Nadir görülür ve genellikle kendi kendini sınırlar</a:t>
            </a:r>
          </a:p>
          <a:p>
            <a:pPr eaLnBrk="1" hangingPunct="1"/>
            <a:endParaRPr lang="tr-TR" altLang="ru-RU" sz="2400" dirty="0"/>
          </a:p>
          <a:p>
            <a:pPr eaLnBrk="1" hangingPunct="1"/>
            <a:r>
              <a:rPr lang="tr-TR" altLang="ru-RU" sz="2400" dirty="0"/>
              <a:t>Genellikle ilk gebelikte ve son </a:t>
            </a:r>
            <a:r>
              <a:rPr lang="tr-TR" altLang="ru-RU" sz="2400" dirty="0" err="1"/>
              <a:t>trimester</a:t>
            </a:r>
            <a:r>
              <a:rPr lang="tr-TR" altLang="ru-RU" sz="2400" dirty="0"/>
              <a:t>/erken </a:t>
            </a:r>
            <a:r>
              <a:rPr lang="tr-TR" altLang="ru-RU" sz="2400" dirty="0" err="1"/>
              <a:t>postpartum</a:t>
            </a:r>
            <a:r>
              <a:rPr lang="tr-TR" altLang="ru-RU" sz="2400" dirty="0"/>
              <a:t> </a:t>
            </a:r>
          </a:p>
          <a:p>
            <a:pPr lvl="2" eaLnBrk="1" hangingPunct="1"/>
            <a:r>
              <a:rPr lang="tr-TR" altLang="ru-RU" sz="1600" dirty="0"/>
              <a:t>şiddetli sırt/bel ağrısı</a:t>
            </a:r>
          </a:p>
          <a:p>
            <a:pPr lvl="2" eaLnBrk="1" hangingPunct="1"/>
            <a:r>
              <a:rPr lang="tr-TR" altLang="ru-RU" sz="1600" dirty="0"/>
              <a:t>boyda kısalma</a:t>
            </a:r>
          </a:p>
          <a:p>
            <a:pPr lvl="2" eaLnBrk="1" hangingPunct="1"/>
            <a:endParaRPr lang="tr-TR" altLang="ru-RU" sz="1600" dirty="0"/>
          </a:p>
          <a:p>
            <a:pPr eaLnBrk="1" hangingPunct="1"/>
            <a:r>
              <a:rPr lang="tr-TR" altLang="ru-RU" sz="2400" dirty="0" err="1"/>
              <a:t>Laktasyonun</a:t>
            </a:r>
            <a:r>
              <a:rPr lang="tr-TR" altLang="ru-RU" sz="2400" dirty="0"/>
              <a:t> bitmesiyle KMY artışı başlar</a:t>
            </a:r>
          </a:p>
          <a:p>
            <a:pPr eaLnBrk="1" hangingPunct="1"/>
            <a:endParaRPr lang="tr-TR" altLang="ru-RU" sz="2400" dirty="0"/>
          </a:p>
          <a:p>
            <a:pPr eaLnBrk="1" hangingPunct="1"/>
            <a:r>
              <a:rPr lang="tr-TR" altLang="ru-RU" sz="2400" dirty="0"/>
              <a:t>Tedavi yaklaşımları mümkün olduğunca konservatif olmalıdır</a:t>
            </a:r>
          </a:p>
          <a:p>
            <a:pPr eaLnBrk="1" hangingPunct="1"/>
            <a:endParaRPr lang="tr-TR" altLang="ru-RU" sz="2400"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1 Başlık">
            <a:extLst>
              <a:ext uri="{FF2B5EF4-FFF2-40B4-BE49-F238E27FC236}">
                <a16:creationId xmlns:a16="http://schemas.microsoft.com/office/drawing/2014/main" id="{AFA96A62-BB48-4A7D-A30C-F5F8FB1D0884}"/>
              </a:ext>
            </a:extLst>
          </p:cNvPr>
          <p:cNvSpPr>
            <a:spLocks noGrp="1"/>
          </p:cNvSpPr>
          <p:nvPr>
            <p:ph type="title"/>
          </p:nvPr>
        </p:nvSpPr>
        <p:spPr>
          <a:xfrm>
            <a:off x="612775" y="228600"/>
            <a:ext cx="8153400" cy="990600"/>
          </a:xfrm>
        </p:spPr>
        <p:txBody>
          <a:bodyPr/>
          <a:lstStyle/>
          <a:p>
            <a:pPr eaLnBrk="1" hangingPunct="1"/>
            <a:r>
              <a:rPr lang="tr-TR" altLang="ru-RU"/>
              <a:t>Glukokortikoid Osteoporozu</a:t>
            </a:r>
          </a:p>
        </p:txBody>
      </p:sp>
      <p:sp>
        <p:nvSpPr>
          <p:cNvPr id="60419" name="2 İçerik Yer Tutucusu">
            <a:extLst>
              <a:ext uri="{FF2B5EF4-FFF2-40B4-BE49-F238E27FC236}">
                <a16:creationId xmlns:a16="http://schemas.microsoft.com/office/drawing/2014/main" id="{BFD81921-3907-49C2-88E4-62A26D477A21}"/>
              </a:ext>
            </a:extLst>
          </p:cNvPr>
          <p:cNvSpPr>
            <a:spLocks noGrp="1"/>
          </p:cNvSpPr>
          <p:nvPr>
            <p:ph sz="quarter" idx="1"/>
          </p:nvPr>
        </p:nvSpPr>
        <p:spPr>
          <a:xfrm>
            <a:off x="612775" y="1600200"/>
            <a:ext cx="8153400" cy="4495800"/>
          </a:xfrm>
        </p:spPr>
        <p:txBody>
          <a:bodyPr/>
          <a:lstStyle/>
          <a:p>
            <a:pPr eaLnBrk="1" hangingPunct="1"/>
            <a:endParaRPr lang="tr-TR" altLang="ru-RU" sz="2400" dirty="0"/>
          </a:p>
          <a:p>
            <a:pPr eaLnBrk="1" hangingPunct="1"/>
            <a:r>
              <a:rPr lang="tr-TR" altLang="ru-RU" sz="2400" dirty="0" err="1"/>
              <a:t>Sekonder</a:t>
            </a:r>
            <a:r>
              <a:rPr lang="tr-TR" altLang="ru-RU" sz="2400" dirty="0"/>
              <a:t> osteoporozun en sık görülen nedenlerindendir.</a:t>
            </a:r>
          </a:p>
          <a:p>
            <a:pPr eaLnBrk="1" hangingPunct="1"/>
            <a:endParaRPr lang="tr-TR" altLang="ru-RU" sz="2400" dirty="0"/>
          </a:p>
          <a:p>
            <a:pPr eaLnBrk="1" hangingPunct="1"/>
            <a:r>
              <a:rPr lang="tr-TR" altLang="ru-RU" sz="2400" dirty="0"/>
              <a:t>Kırık riski için minimum </a:t>
            </a:r>
            <a:r>
              <a:rPr lang="tr-TR" altLang="ru-RU" sz="2400" dirty="0" err="1"/>
              <a:t>glukokortikoid</a:t>
            </a:r>
            <a:r>
              <a:rPr lang="tr-TR" altLang="ru-RU" sz="2400" dirty="0"/>
              <a:t> dozu 5 mg/gün ve en az kullanım süresi 3 aydır</a:t>
            </a:r>
          </a:p>
          <a:p>
            <a:pPr eaLnBrk="1" hangingPunct="1"/>
            <a:endParaRPr lang="tr-TR" altLang="ru-RU" sz="2400" dirty="0"/>
          </a:p>
          <a:p>
            <a:pPr eaLnBrk="1" hangingPunct="1"/>
            <a:r>
              <a:rPr lang="tr-TR" altLang="ru-RU" sz="2400" dirty="0"/>
              <a:t>Kırık riski tedavi başlangıcının ilk 3- 6 ayında en yüksektir. </a:t>
            </a:r>
            <a:r>
              <a:rPr lang="tr-TR" altLang="ru-RU" sz="2400" dirty="0" err="1"/>
              <a:t>Vertebra</a:t>
            </a:r>
            <a:r>
              <a:rPr lang="tr-TR" altLang="ru-RU" sz="2400" dirty="0"/>
              <a:t> ve </a:t>
            </a:r>
            <a:r>
              <a:rPr lang="tr-TR" altLang="ru-RU" sz="2400" dirty="0" err="1"/>
              <a:t>femur</a:t>
            </a:r>
            <a:r>
              <a:rPr lang="tr-TR" altLang="ru-RU" sz="2400" dirty="0"/>
              <a:t> boynu kırıkları</a:t>
            </a:r>
          </a:p>
          <a:p>
            <a:pPr eaLnBrk="1" hangingPunct="1"/>
            <a:endParaRPr lang="tr-TR" altLang="ru-RU" sz="2400" dirty="0"/>
          </a:p>
          <a:p>
            <a:pPr eaLnBrk="1" hangingPunct="1"/>
            <a:r>
              <a:rPr lang="tr-TR" altLang="ru-RU" sz="2400" dirty="0" err="1"/>
              <a:t>Glukokortikoid</a:t>
            </a:r>
            <a:r>
              <a:rPr lang="tr-TR" altLang="ru-RU" sz="2400" dirty="0"/>
              <a:t> kesilince, kırık riski azalır.</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1 Başlık">
            <a:extLst>
              <a:ext uri="{FF2B5EF4-FFF2-40B4-BE49-F238E27FC236}">
                <a16:creationId xmlns:a16="http://schemas.microsoft.com/office/drawing/2014/main" id="{FF8C5C80-59DB-4CEB-BCAD-A9E63877FB3B}"/>
              </a:ext>
            </a:extLst>
          </p:cNvPr>
          <p:cNvSpPr>
            <a:spLocks noGrp="1"/>
          </p:cNvSpPr>
          <p:nvPr>
            <p:ph type="title"/>
          </p:nvPr>
        </p:nvSpPr>
        <p:spPr>
          <a:xfrm>
            <a:off x="612775" y="228600"/>
            <a:ext cx="8153400" cy="990600"/>
          </a:xfrm>
        </p:spPr>
        <p:txBody>
          <a:bodyPr/>
          <a:lstStyle/>
          <a:p>
            <a:pPr eaLnBrk="1" hangingPunct="1"/>
            <a:r>
              <a:rPr lang="tr-TR" altLang="ru-RU"/>
              <a:t>Glukokortikoid Osteoporozu</a:t>
            </a:r>
          </a:p>
        </p:txBody>
      </p:sp>
      <p:sp>
        <p:nvSpPr>
          <p:cNvPr id="61443" name="2 İçerik Yer Tutucusu">
            <a:extLst>
              <a:ext uri="{FF2B5EF4-FFF2-40B4-BE49-F238E27FC236}">
                <a16:creationId xmlns:a16="http://schemas.microsoft.com/office/drawing/2014/main" id="{FDB8CB04-1D82-4247-908B-5971C8C9828E}"/>
              </a:ext>
            </a:extLst>
          </p:cNvPr>
          <p:cNvSpPr>
            <a:spLocks noGrp="1"/>
          </p:cNvSpPr>
          <p:nvPr>
            <p:ph sz="quarter" idx="1"/>
          </p:nvPr>
        </p:nvSpPr>
        <p:spPr>
          <a:xfrm>
            <a:off x="612775" y="1600200"/>
            <a:ext cx="8153400" cy="4495800"/>
          </a:xfrm>
        </p:spPr>
        <p:txBody>
          <a:bodyPr/>
          <a:lstStyle/>
          <a:p>
            <a:pPr eaLnBrk="1" hangingPunct="1"/>
            <a:endParaRPr lang="tr-TR" altLang="ru-RU" sz="2400" dirty="0"/>
          </a:p>
          <a:p>
            <a:pPr eaLnBrk="1" hangingPunct="1"/>
            <a:endParaRPr lang="tr-TR" altLang="ru-RU" sz="2400" dirty="0"/>
          </a:p>
          <a:p>
            <a:pPr eaLnBrk="1" hangingPunct="1"/>
            <a:r>
              <a:rPr lang="tr-TR" altLang="ru-RU" sz="2400" dirty="0"/>
              <a:t>Tipik olarak ani eğilme, ağırlık kaldırma ya da öksürük sonrasında akut sırt ağrısı ile semptom verir.</a:t>
            </a:r>
          </a:p>
          <a:p>
            <a:pPr eaLnBrk="1" hangingPunct="1"/>
            <a:endParaRPr lang="tr-TR" altLang="ru-RU" sz="2400" dirty="0"/>
          </a:p>
          <a:p>
            <a:pPr eaLnBrk="1" hangingPunct="1"/>
            <a:r>
              <a:rPr lang="tr-TR" altLang="ru-RU" sz="2400" dirty="0"/>
              <a:t>En düşük ve en kısa sürede kullanılmalıdır.</a:t>
            </a:r>
          </a:p>
          <a:p>
            <a:pPr eaLnBrk="1" hangingPunct="1"/>
            <a:endParaRPr lang="tr-TR" altLang="ru-RU" sz="2400" dirty="0"/>
          </a:p>
          <a:p>
            <a:pPr eaLnBrk="1" hangingPunct="1"/>
            <a:r>
              <a:rPr lang="tr-TR" altLang="ru-RU" sz="2400" dirty="0"/>
              <a:t>Ağırlık taşıyıcı egzersizler önerilir, sigara ve alkol kullanımı yasaklanmalıdır. </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1 Başlık">
            <a:extLst>
              <a:ext uri="{FF2B5EF4-FFF2-40B4-BE49-F238E27FC236}">
                <a16:creationId xmlns:a16="http://schemas.microsoft.com/office/drawing/2014/main" id="{A9BF9344-D9D9-4ED9-BC6D-41635B8A96F5}"/>
              </a:ext>
            </a:extLst>
          </p:cNvPr>
          <p:cNvSpPr>
            <a:spLocks noGrp="1"/>
          </p:cNvSpPr>
          <p:nvPr>
            <p:ph type="title"/>
          </p:nvPr>
        </p:nvSpPr>
        <p:spPr>
          <a:xfrm>
            <a:off x="612775" y="228600"/>
            <a:ext cx="8153400" cy="990600"/>
          </a:xfrm>
        </p:spPr>
        <p:txBody>
          <a:bodyPr>
            <a:normAutofit fontScale="90000"/>
          </a:bodyPr>
          <a:lstStyle/>
          <a:p>
            <a:pPr eaLnBrk="1" fontAlgn="auto" hangingPunct="1">
              <a:spcAft>
                <a:spcPts val="0"/>
              </a:spcAft>
              <a:defRPr/>
            </a:pPr>
            <a:r>
              <a:rPr lang="tr-TR" sz="3600" dirty="0"/>
              <a:t>Organ Nakli Hastalarında Görülen </a:t>
            </a:r>
            <a:r>
              <a:rPr lang="tr-TR" sz="3600" dirty="0" err="1"/>
              <a:t>Metabolik</a:t>
            </a:r>
            <a:r>
              <a:rPr lang="tr-TR" sz="3600" dirty="0"/>
              <a:t> Kemik Hastalıkları</a:t>
            </a:r>
          </a:p>
        </p:txBody>
      </p:sp>
      <p:sp>
        <p:nvSpPr>
          <p:cNvPr id="63491" name="2 İçerik Yer Tutucusu">
            <a:extLst>
              <a:ext uri="{FF2B5EF4-FFF2-40B4-BE49-F238E27FC236}">
                <a16:creationId xmlns:a16="http://schemas.microsoft.com/office/drawing/2014/main" id="{F6754DBF-8DA5-43DA-997B-3F9E40B0EAA0}"/>
              </a:ext>
            </a:extLst>
          </p:cNvPr>
          <p:cNvSpPr>
            <a:spLocks noGrp="1"/>
          </p:cNvSpPr>
          <p:nvPr>
            <p:ph sz="quarter" idx="1"/>
          </p:nvPr>
        </p:nvSpPr>
        <p:spPr>
          <a:xfrm>
            <a:off x="612775" y="1600200"/>
            <a:ext cx="8153400" cy="4495800"/>
          </a:xfrm>
        </p:spPr>
        <p:txBody>
          <a:bodyPr/>
          <a:lstStyle/>
          <a:p>
            <a:pPr eaLnBrk="1" hangingPunct="1"/>
            <a:endParaRPr lang="tr-TR" altLang="ru-RU" sz="2400" dirty="0"/>
          </a:p>
          <a:p>
            <a:pPr eaLnBrk="1" hangingPunct="1"/>
            <a:endParaRPr lang="tr-TR" altLang="ru-RU" sz="2400" dirty="0"/>
          </a:p>
          <a:p>
            <a:pPr eaLnBrk="1" hangingPunct="1"/>
            <a:r>
              <a:rPr lang="tr-TR" altLang="ru-RU" sz="2400" dirty="0"/>
              <a:t>Solid organ ya da </a:t>
            </a:r>
            <a:r>
              <a:rPr lang="tr-TR" altLang="ru-RU" sz="2400" dirty="0" err="1"/>
              <a:t>hematopoetik</a:t>
            </a:r>
            <a:r>
              <a:rPr lang="tr-TR" altLang="ru-RU" sz="2400" dirty="0"/>
              <a:t> kök hücre nakillerinin transplantasyon öncesi ve sonrası dönemlerinde </a:t>
            </a:r>
            <a:r>
              <a:rPr lang="tr-TR" altLang="ru-RU" sz="2400" dirty="0" err="1"/>
              <a:t>metabolik</a:t>
            </a:r>
            <a:r>
              <a:rPr lang="tr-TR" altLang="ru-RU" sz="2400" dirty="0"/>
              <a:t> kemik hastalıkları, osteoporoz , </a:t>
            </a:r>
            <a:r>
              <a:rPr lang="tr-TR" altLang="ru-RU" sz="2400" dirty="0" err="1"/>
              <a:t>osteomalazi</a:t>
            </a:r>
            <a:r>
              <a:rPr lang="tr-TR" altLang="ru-RU" sz="2400" dirty="0"/>
              <a:t> görülebilir. </a:t>
            </a:r>
          </a:p>
          <a:p>
            <a:pPr eaLnBrk="1" hangingPunct="1"/>
            <a:endParaRPr lang="tr-TR" altLang="ru-RU" sz="2400"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1 Başlık">
            <a:extLst>
              <a:ext uri="{FF2B5EF4-FFF2-40B4-BE49-F238E27FC236}">
                <a16:creationId xmlns:a16="http://schemas.microsoft.com/office/drawing/2014/main" id="{80F339A4-D064-486E-BC96-E34258748223}"/>
              </a:ext>
            </a:extLst>
          </p:cNvPr>
          <p:cNvSpPr>
            <a:spLocks noGrp="1"/>
          </p:cNvSpPr>
          <p:nvPr>
            <p:ph type="title"/>
          </p:nvPr>
        </p:nvSpPr>
        <p:spPr>
          <a:xfrm>
            <a:off x="612775" y="228600"/>
            <a:ext cx="8153400" cy="990600"/>
          </a:xfrm>
        </p:spPr>
        <p:txBody>
          <a:bodyPr/>
          <a:lstStyle/>
          <a:p>
            <a:pPr eaLnBrk="1" hangingPunct="1"/>
            <a:r>
              <a:rPr lang="tr-TR" altLang="ru-RU" sz="2800" dirty="0"/>
              <a:t>BARİATRİK CERRAHİ SONRASI METABOLİK KEMİK</a:t>
            </a:r>
            <a:br>
              <a:rPr lang="tr-TR" altLang="ru-RU" sz="2800" dirty="0"/>
            </a:br>
            <a:r>
              <a:rPr lang="tr-TR" altLang="ru-RU" sz="2800" dirty="0"/>
              <a:t>HASTALIKLARI</a:t>
            </a:r>
          </a:p>
        </p:txBody>
      </p:sp>
      <p:sp>
        <p:nvSpPr>
          <p:cNvPr id="64515" name="2 İçerik Yer Tutucusu">
            <a:extLst>
              <a:ext uri="{FF2B5EF4-FFF2-40B4-BE49-F238E27FC236}">
                <a16:creationId xmlns:a16="http://schemas.microsoft.com/office/drawing/2014/main" id="{555CCD7A-7C54-4DA3-8602-228D21A61B94}"/>
              </a:ext>
            </a:extLst>
          </p:cNvPr>
          <p:cNvSpPr>
            <a:spLocks noGrp="1"/>
          </p:cNvSpPr>
          <p:nvPr>
            <p:ph sz="quarter" idx="1"/>
          </p:nvPr>
        </p:nvSpPr>
        <p:spPr>
          <a:xfrm>
            <a:off x="612775" y="1600200"/>
            <a:ext cx="8153400" cy="4495800"/>
          </a:xfrm>
        </p:spPr>
        <p:txBody>
          <a:bodyPr/>
          <a:lstStyle/>
          <a:p>
            <a:pPr eaLnBrk="1" hangingPunct="1"/>
            <a:endParaRPr lang="tr-TR" altLang="ru-RU" sz="2400" dirty="0"/>
          </a:p>
          <a:p>
            <a:pPr eaLnBrk="1" hangingPunct="1"/>
            <a:r>
              <a:rPr lang="tr-TR" altLang="ru-RU" sz="2400" dirty="0"/>
              <a:t>Kilo kaybı ve </a:t>
            </a:r>
            <a:r>
              <a:rPr lang="tr-TR" altLang="ru-RU" sz="2400" dirty="0" err="1"/>
              <a:t>malabsorbsiyon</a:t>
            </a:r>
            <a:r>
              <a:rPr lang="tr-TR" altLang="ru-RU" sz="2400" dirty="0"/>
              <a:t> ile ilişkili olarak gelişen osteoporoz veya </a:t>
            </a:r>
            <a:r>
              <a:rPr lang="tr-TR" altLang="ru-RU" sz="2400" dirty="0" err="1"/>
              <a:t>osteomalazi</a:t>
            </a:r>
            <a:r>
              <a:rPr lang="tr-TR" altLang="ru-RU" sz="2400" dirty="0"/>
              <a:t> tablosudur.</a:t>
            </a:r>
          </a:p>
          <a:p>
            <a:pPr eaLnBrk="1" hangingPunct="1"/>
            <a:endParaRPr lang="tr-TR" altLang="ru-RU" sz="2400" dirty="0"/>
          </a:p>
          <a:p>
            <a:pPr eaLnBrk="1" hangingPunct="1"/>
            <a:r>
              <a:rPr lang="tr-TR" altLang="ru-RU" sz="2400" dirty="0" err="1"/>
              <a:t>Etyolojide</a:t>
            </a:r>
            <a:r>
              <a:rPr lang="tr-TR" altLang="ru-RU" sz="2400" dirty="0"/>
              <a:t>;</a:t>
            </a:r>
          </a:p>
          <a:p>
            <a:pPr lvl="1" eaLnBrk="1" hangingPunct="1"/>
            <a:r>
              <a:rPr lang="tr-TR" altLang="ru-RU" sz="2000" dirty="0"/>
              <a:t> yeterli D vitamini ve kalsiyum emiliminin olmamasına bağlı gelişen </a:t>
            </a:r>
            <a:r>
              <a:rPr lang="tr-TR" altLang="ru-RU" sz="2000" dirty="0" err="1"/>
              <a:t>sekonder</a:t>
            </a:r>
            <a:r>
              <a:rPr lang="tr-TR" altLang="ru-RU" sz="2000" dirty="0"/>
              <a:t> </a:t>
            </a:r>
            <a:r>
              <a:rPr lang="tr-TR" altLang="ru-RU" sz="2000" dirty="0" err="1"/>
              <a:t>hiperparatiroidiz</a:t>
            </a:r>
            <a:endParaRPr lang="tr-TR" altLang="ru-RU" sz="2000" dirty="0"/>
          </a:p>
          <a:p>
            <a:pPr lvl="1" eaLnBrk="1" hangingPunct="1"/>
            <a:r>
              <a:rPr lang="tr-TR" altLang="ru-RU" sz="2000" dirty="0"/>
              <a:t> hızlı kilo kaybına bağlı kemiklerden mekanik yükün çekilmesi</a:t>
            </a:r>
          </a:p>
          <a:p>
            <a:pPr lvl="1" eaLnBrk="1" hangingPunct="1"/>
            <a:r>
              <a:rPr lang="tr-TR" altLang="ru-RU" sz="2000" dirty="0"/>
              <a:t> </a:t>
            </a:r>
            <a:r>
              <a:rPr lang="tr-TR" altLang="ru-RU" sz="2000" dirty="0" err="1"/>
              <a:t>gastrointestinal</a:t>
            </a:r>
            <a:r>
              <a:rPr lang="tr-TR" altLang="ru-RU" sz="2000" dirty="0"/>
              <a:t> hormonlardaki dramatik değişiklikler</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1 Başlık">
            <a:extLst>
              <a:ext uri="{FF2B5EF4-FFF2-40B4-BE49-F238E27FC236}">
                <a16:creationId xmlns:a16="http://schemas.microsoft.com/office/drawing/2014/main" id="{28CC8FA6-1C2D-4F71-95FB-4F499882827B}"/>
              </a:ext>
            </a:extLst>
          </p:cNvPr>
          <p:cNvSpPr>
            <a:spLocks noGrp="1"/>
          </p:cNvSpPr>
          <p:nvPr>
            <p:ph type="title"/>
          </p:nvPr>
        </p:nvSpPr>
        <p:spPr>
          <a:xfrm>
            <a:off x="612775" y="228600"/>
            <a:ext cx="8153400" cy="990600"/>
          </a:xfrm>
        </p:spPr>
        <p:txBody>
          <a:bodyPr/>
          <a:lstStyle/>
          <a:p>
            <a:pPr eaLnBrk="1" hangingPunct="1"/>
            <a:r>
              <a:rPr lang="tr-TR" altLang="ru-RU" sz="2400"/>
              <a:t>DİYABET VE METABOLİK KEMİK HASTALIKLARI</a:t>
            </a:r>
          </a:p>
        </p:txBody>
      </p:sp>
      <p:sp>
        <p:nvSpPr>
          <p:cNvPr id="66563" name="2 İçerik Yer Tutucusu">
            <a:extLst>
              <a:ext uri="{FF2B5EF4-FFF2-40B4-BE49-F238E27FC236}">
                <a16:creationId xmlns:a16="http://schemas.microsoft.com/office/drawing/2014/main" id="{15B41705-ACEC-47C5-BAAA-7A76E349DB74}"/>
              </a:ext>
            </a:extLst>
          </p:cNvPr>
          <p:cNvSpPr>
            <a:spLocks noGrp="1"/>
          </p:cNvSpPr>
          <p:nvPr>
            <p:ph sz="quarter" idx="1"/>
          </p:nvPr>
        </p:nvSpPr>
        <p:spPr>
          <a:xfrm>
            <a:off x="612775" y="1600200"/>
            <a:ext cx="8153400" cy="4495800"/>
          </a:xfrm>
        </p:spPr>
        <p:txBody>
          <a:bodyPr/>
          <a:lstStyle/>
          <a:p>
            <a:pPr eaLnBrk="1" hangingPunct="1"/>
            <a:endParaRPr lang="tr-TR" altLang="ru-RU" sz="2400" dirty="0"/>
          </a:p>
          <a:p>
            <a:pPr eaLnBrk="1" hangingPunct="1"/>
            <a:r>
              <a:rPr lang="tr-TR" altLang="ru-RU" sz="2400" dirty="0"/>
              <a:t>Diyabet hastalarında izlenen </a:t>
            </a:r>
            <a:r>
              <a:rPr lang="tr-TR" altLang="ru-RU" sz="2400" dirty="0" err="1"/>
              <a:t>metabolik</a:t>
            </a:r>
            <a:r>
              <a:rPr lang="tr-TR" altLang="ru-RU" sz="2400" dirty="0"/>
              <a:t> değişiklikler kemik metabolizmasını etkilemektedir. </a:t>
            </a:r>
          </a:p>
          <a:p>
            <a:pPr eaLnBrk="1" hangingPunct="1"/>
            <a:endParaRPr lang="tr-TR" altLang="ru-RU" sz="2400" dirty="0"/>
          </a:p>
          <a:p>
            <a:pPr eaLnBrk="1" hangingPunct="1"/>
            <a:r>
              <a:rPr lang="tr-TR" altLang="ru-RU" sz="2400" dirty="0"/>
              <a:t>Tip 2 Diyabet ve Tip 1 Diyabetli hastalarda kırık riski artmıştır. </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Başlık 1">
            <a:extLst>
              <a:ext uri="{FF2B5EF4-FFF2-40B4-BE49-F238E27FC236}">
                <a16:creationId xmlns:a16="http://schemas.microsoft.com/office/drawing/2014/main" id="{D3EB20A5-15DF-4707-8C9C-D08FED686FBF}"/>
              </a:ext>
            </a:extLst>
          </p:cNvPr>
          <p:cNvSpPr>
            <a:spLocks noGrp="1"/>
          </p:cNvSpPr>
          <p:nvPr>
            <p:ph type="title"/>
          </p:nvPr>
        </p:nvSpPr>
        <p:spPr>
          <a:xfrm>
            <a:off x="612775" y="228600"/>
            <a:ext cx="8153400" cy="990600"/>
          </a:xfrm>
        </p:spPr>
        <p:txBody>
          <a:bodyPr/>
          <a:lstStyle/>
          <a:p>
            <a:pPr eaLnBrk="1" hangingPunct="1"/>
            <a:endParaRPr lang="ru-RU" altLang="ru-RU">
              <a:latin typeface="Tw Cen MT" panose="020B0602020104020603" pitchFamily="34" charset="0"/>
            </a:endParaRPr>
          </a:p>
        </p:txBody>
      </p:sp>
      <p:sp>
        <p:nvSpPr>
          <p:cNvPr id="3" name="İçerik Yer Tutucusu 2">
            <a:extLst>
              <a:ext uri="{FF2B5EF4-FFF2-40B4-BE49-F238E27FC236}">
                <a16:creationId xmlns:a16="http://schemas.microsoft.com/office/drawing/2014/main" id="{13D68E27-42B4-41D5-B789-8D1902D58020}"/>
              </a:ext>
            </a:extLst>
          </p:cNvPr>
          <p:cNvSpPr>
            <a:spLocks noGrp="1"/>
          </p:cNvSpPr>
          <p:nvPr>
            <p:ph sz="quarter" idx="1"/>
          </p:nvPr>
        </p:nvSpPr>
        <p:spPr>
          <a:xfrm>
            <a:off x="612775" y="1600200"/>
            <a:ext cx="8153400" cy="4781128"/>
          </a:xfrm>
        </p:spPr>
        <p:txBody>
          <a:bodyPr>
            <a:normAutofit/>
          </a:bodyPr>
          <a:lstStyle/>
          <a:p>
            <a:pPr marL="320040" indent="-320040" eaLnBrk="1" fontAlgn="auto" hangingPunct="1">
              <a:spcAft>
                <a:spcPts val="0"/>
              </a:spcAft>
              <a:buFont typeface="Wingdings"/>
              <a:buChar char=""/>
              <a:defRPr/>
            </a:pPr>
            <a:endParaRPr lang="tr-TR" dirty="0"/>
          </a:p>
          <a:p>
            <a:pPr marL="320040" indent="-320040" eaLnBrk="1" fontAlgn="auto" hangingPunct="1">
              <a:spcAft>
                <a:spcPts val="0"/>
              </a:spcAft>
              <a:buFont typeface="Wingdings"/>
              <a:buChar char=""/>
              <a:defRPr/>
            </a:pPr>
            <a:endParaRPr lang="tr-TR" dirty="0"/>
          </a:p>
          <a:p>
            <a:pPr marL="320040" indent="-320040" eaLnBrk="1" fontAlgn="auto" hangingPunct="1">
              <a:spcAft>
                <a:spcPts val="0"/>
              </a:spcAft>
              <a:buFont typeface="Wingdings"/>
              <a:buChar char=""/>
              <a:defRPr/>
            </a:pPr>
            <a:endParaRPr lang="tr-TR" dirty="0"/>
          </a:p>
          <a:p>
            <a:pPr marL="320040" indent="-320040" eaLnBrk="1" fontAlgn="auto" hangingPunct="1">
              <a:spcAft>
                <a:spcPts val="0"/>
              </a:spcAft>
              <a:buFont typeface="Wingdings"/>
              <a:buChar char=""/>
              <a:defRPr/>
            </a:pPr>
            <a:endParaRPr lang="tr-TR" dirty="0"/>
          </a:p>
          <a:p>
            <a:pPr marL="320040" indent="-320040" eaLnBrk="1" fontAlgn="auto" hangingPunct="1">
              <a:spcAft>
                <a:spcPts val="0"/>
              </a:spcAft>
              <a:buFont typeface="Wingdings"/>
              <a:buChar char=""/>
              <a:defRPr/>
            </a:pPr>
            <a:endParaRPr lang="tr-TR" dirty="0"/>
          </a:p>
          <a:p>
            <a:pPr marL="320040" indent="-320040" eaLnBrk="1" fontAlgn="auto" hangingPunct="1">
              <a:spcAft>
                <a:spcPts val="0"/>
              </a:spcAft>
              <a:buFont typeface="Wingdings"/>
              <a:buChar char=""/>
              <a:defRPr/>
            </a:pPr>
            <a:endParaRPr lang="tr-TR" dirty="0"/>
          </a:p>
          <a:p>
            <a:pPr marL="0" indent="0" eaLnBrk="1" fontAlgn="auto" hangingPunct="1">
              <a:spcAft>
                <a:spcPts val="0"/>
              </a:spcAft>
              <a:buFontTx/>
              <a:buNone/>
              <a:defRPr/>
            </a:pPr>
            <a:r>
              <a:rPr lang="tr-TR" dirty="0"/>
              <a:t>					</a:t>
            </a:r>
          </a:p>
          <a:p>
            <a:pPr marL="0" indent="0" algn="r" eaLnBrk="1" fontAlgn="auto" hangingPunct="1">
              <a:spcAft>
                <a:spcPts val="0"/>
              </a:spcAft>
              <a:buFontTx/>
              <a:buNone/>
              <a:defRPr/>
            </a:pPr>
            <a:endParaRPr lang="tr-TR" dirty="0"/>
          </a:p>
          <a:p>
            <a:pPr marL="0" indent="0" algn="r" eaLnBrk="1" fontAlgn="auto" hangingPunct="1">
              <a:spcAft>
                <a:spcPts val="0"/>
              </a:spcAft>
              <a:buFontTx/>
              <a:buNone/>
              <a:defRPr/>
            </a:pPr>
            <a:r>
              <a:rPr lang="tr-TR" dirty="0">
                <a:solidFill>
                  <a:srgbClr val="CC0066"/>
                </a:solidFill>
              </a:rPr>
              <a:t>Teşekkürler …</a:t>
            </a:r>
          </a:p>
        </p:txBody>
      </p:sp>
      <p:pic>
        <p:nvPicPr>
          <p:cNvPr id="4" name="Picture 7">
            <a:extLst>
              <a:ext uri="{FF2B5EF4-FFF2-40B4-BE49-F238E27FC236}">
                <a16:creationId xmlns:a16="http://schemas.microsoft.com/office/drawing/2014/main" id="{4A087D95-C981-42EE-8871-71253F6D6E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2276872"/>
            <a:ext cx="6054998" cy="3174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Başlık 1">
            <a:extLst>
              <a:ext uri="{FF2B5EF4-FFF2-40B4-BE49-F238E27FC236}">
                <a16:creationId xmlns:a16="http://schemas.microsoft.com/office/drawing/2014/main" id="{BA172CC1-3FEF-432F-A6F5-F27E508E2F12}"/>
              </a:ext>
            </a:extLst>
          </p:cNvPr>
          <p:cNvSpPr>
            <a:spLocks noGrp="1"/>
          </p:cNvSpPr>
          <p:nvPr>
            <p:ph type="title"/>
          </p:nvPr>
        </p:nvSpPr>
        <p:spPr>
          <a:xfrm>
            <a:off x="468313" y="476250"/>
            <a:ext cx="8229600" cy="1143000"/>
          </a:xfrm>
        </p:spPr>
        <p:txBody>
          <a:bodyPr/>
          <a:lstStyle/>
          <a:p>
            <a:pPr eaLnBrk="1" hangingPunct="1"/>
            <a:r>
              <a:rPr lang="tr-TR" altLang="ru-RU"/>
              <a:t>Kemik Yapısı</a:t>
            </a:r>
            <a:endParaRPr lang="tr-TR" altLang="ru-RU" b="1"/>
          </a:p>
        </p:txBody>
      </p:sp>
      <p:sp>
        <p:nvSpPr>
          <p:cNvPr id="13315" name="İçerik Yer Tutucusu 8">
            <a:extLst>
              <a:ext uri="{FF2B5EF4-FFF2-40B4-BE49-F238E27FC236}">
                <a16:creationId xmlns:a16="http://schemas.microsoft.com/office/drawing/2014/main" id="{BF6203CD-FAA9-4234-96B8-AE8D10E64F89}"/>
              </a:ext>
            </a:extLst>
          </p:cNvPr>
          <p:cNvSpPr>
            <a:spLocks noGrp="1"/>
          </p:cNvSpPr>
          <p:nvPr>
            <p:ph sz="quarter" idx="1"/>
          </p:nvPr>
        </p:nvSpPr>
        <p:spPr>
          <a:xfrm>
            <a:off x="107950" y="1700213"/>
            <a:ext cx="4286250" cy="4781550"/>
          </a:xfrm>
        </p:spPr>
        <p:txBody>
          <a:bodyPr/>
          <a:lstStyle/>
          <a:p>
            <a:pPr eaLnBrk="1" hangingPunct="1"/>
            <a:r>
              <a:rPr lang="tr-TR" altLang="ru-RU" sz="2000" b="1"/>
              <a:t>Kortikal kemik (%80)</a:t>
            </a:r>
          </a:p>
          <a:p>
            <a:pPr lvl="1" eaLnBrk="1" hangingPunct="1"/>
            <a:r>
              <a:rPr lang="tr-TR" altLang="ru-RU" sz="2000"/>
              <a:t>Yoğun ve sıkı</a:t>
            </a:r>
          </a:p>
          <a:p>
            <a:pPr lvl="1" eaLnBrk="1" hangingPunct="1"/>
            <a:r>
              <a:rPr lang="tr-TR" altLang="ru-RU" sz="2000"/>
              <a:t>Uzun kemikler boyunca</a:t>
            </a:r>
          </a:p>
          <a:p>
            <a:pPr lvl="1" eaLnBrk="1" hangingPunct="1"/>
            <a:r>
              <a:rPr lang="tr-TR" altLang="ru-RU" sz="2000"/>
              <a:t>Ortasında silindirik boşluk</a:t>
            </a:r>
          </a:p>
          <a:p>
            <a:pPr eaLnBrk="1" hangingPunct="1"/>
            <a:endParaRPr lang="tr-TR" altLang="ru-RU" sz="2000" b="1"/>
          </a:p>
          <a:p>
            <a:pPr eaLnBrk="1" hangingPunct="1"/>
            <a:r>
              <a:rPr lang="tr-TR" altLang="ru-RU" sz="2000" b="1"/>
              <a:t>Trabeküler kemik (%20)</a:t>
            </a:r>
          </a:p>
          <a:p>
            <a:pPr lvl="1" eaLnBrk="1" hangingPunct="1"/>
            <a:r>
              <a:rPr lang="tr-TR" altLang="ru-RU" sz="2000"/>
              <a:t>Hafif, bal peteği şeklinde</a:t>
            </a:r>
          </a:p>
          <a:p>
            <a:pPr lvl="1" eaLnBrk="1" hangingPunct="1"/>
            <a:r>
              <a:rPr lang="tr-TR" altLang="ru-RU" sz="2000"/>
              <a:t>Uzun kemiklerin uçlarında, vertebrada ve pelviste</a:t>
            </a:r>
          </a:p>
          <a:p>
            <a:pPr lvl="1" eaLnBrk="1" hangingPunct="1"/>
            <a:r>
              <a:rPr lang="tr-TR" altLang="ru-RU" sz="2000"/>
              <a:t>Akut eksiklik durumlarında ilk mineral kaynaklarını sağlar</a:t>
            </a:r>
          </a:p>
        </p:txBody>
      </p:sp>
      <p:pic>
        <p:nvPicPr>
          <p:cNvPr id="13316" name="Picture 5" descr="bone tissue ile ilgili görsel sonucu&quot;">
            <a:extLst>
              <a:ext uri="{FF2B5EF4-FFF2-40B4-BE49-F238E27FC236}">
                <a16:creationId xmlns:a16="http://schemas.microsoft.com/office/drawing/2014/main" id="{1CBD75EB-86EA-44AF-8D68-CD6C4ACB5E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4203" y="4829982"/>
            <a:ext cx="2164838" cy="1533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11" descr="cortical trabecular bone ile ilgili görsel sonucu&quot;">
            <a:extLst>
              <a:ext uri="{FF2B5EF4-FFF2-40B4-BE49-F238E27FC236}">
                <a16:creationId xmlns:a16="http://schemas.microsoft.com/office/drawing/2014/main" id="{E6BADEF1-A8EF-48E8-8833-DEEBE8FB0E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3356" y="1713930"/>
            <a:ext cx="4473082" cy="2579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 name="Picture 2" descr="cortehistologico">
            <a:extLst>
              <a:ext uri="{FF2B5EF4-FFF2-40B4-BE49-F238E27FC236}">
                <a16:creationId xmlns:a16="http://schemas.microsoft.com/office/drawing/2014/main" id="{211348D6-266F-4585-B8A3-66D3703768A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96384" y="4829982"/>
            <a:ext cx="2472631" cy="1533032"/>
          </a:xfrm>
          <a:prstGeom prst="rect">
            <a:avLst/>
          </a:prstGeom>
          <a:noFill/>
          <a:extLst>
            <a:ext uri="{909E8E84-426E-40DD-AFC4-6F175D3DCCD1}">
              <a14:hiddenFill xmlns:a14="http://schemas.microsoft.com/office/drawing/2010/main">
                <a:solidFill>
                  <a:srgbClr val="FFFFFF"/>
                </a:solidFill>
              </a14:hiddenFill>
            </a:ext>
          </a:extLst>
        </p:spPr>
      </p:pic>
      <p:pic>
        <p:nvPicPr>
          <p:cNvPr id="9" name="Resim 8">
            <a:extLst>
              <a:ext uri="{FF2B5EF4-FFF2-40B4-BE49-F238E27FC236}">
                <a16:creationId xmlns:a16="http://schemas.microsoft.com/office/drawing/2014/main" id="{BB615DF2-74EF-493C-9024-F6050843F433}"/>
              </a:ext>
            </a:extLst>
          </p:cNvPr>
          <p:cNvPicPr>
            <a:picLocks noChangeAspect="1"/>
          </p:cNvPicPr>
          <p:nvPr/>
        </p:nvPicPr>
        <p:blipFill>
          <a:blip r:embed="rId6"/>
          <a:stretch>
            <a:fillRect/>
          </a:stretch>
        </p:blipFill>
        <p:spPr>
          <a:xfrm>
            <a:off x="4828500" y="1562161"/>
            <a:ext cx="4128569" cy="301203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7BA4CFA7-C76B-4C63-A316-47E25F2992CE}"/>
              </a:ext>
            </a:extLst>
          </p:cNvPr>
          <p:cNvSpPr>
            <a:spLocks noGrp="1" noChangeArrowheads="1"/>
          </p:cNvSpPr>
          <p:nvPr>
            <p:ph type="title"/>
          </p:nvPr>
        </p:nvSpPr>
        <p:spPr>
          <a:xfrm>
            <a:off x="612775" y="228600"/>
            <a:ext cx="8153400" cy="990600"/>
          </a:xfrm>
        </p:spPr>
        <p:txBody>
          <a:bodyPr/>
          <a:lstStyle/>
          <a:p>
            <a:pPr eaLnBrk="1" hangingPunct="1"/>
            <a:r>
              <a:rPr lang="tr-TR" altLang="ru-RU"/>
              <a:t>Tanım </a:t>
            </a:r>
          </a:p>
        </p:txBody>
      </p:sp>
      <p:sp>
        <p:nvSpPr>
          <p:cNvPr id="15363" name="Rectangle 3">
            <a:extLst>
              <a:ext uri="{FF2B5EF4-FFF2-40B4-BE49-F238E27FC236}">
                <a16:creationId xmlns:a16="http://schemas.microsoft.com/office/drawing/2014/main" id="{0FBB6786-5BEF-4251-82C5-2EA7EC7E4F7F}"/>
              </a:ext>
            </a:extLst>
          </p:cNvPr>
          <p:cNvSpPr>
            <a:spLocks noGrp="1" noChangeArrowheads="1"/>
          </p:cNvSpPr>
          <p:nvPr>
            <p:ph sz="quarter" idx="1"/>
          </p:nvPr>
        </p:nvSpPr>
        <p:spPr>
          <a:xfrm>
            <a:off x="612775" y="1600200"/>
            <a:ext cx="8153400" cy="4495800"/>
          </a:xfrm>
        </p:spPr>
        <p:txBody>
          <a:bodyPr/>
          <a:lstStyle/>
          <a:p>
            <a:pPr eaLnBrk="1" hangingPunct="1"/>
            <a:endParaRPr lang="tr-TR" altLang="ru-RU" sz="2400"/>
          </a:p>
          <a:p>
            <a:pPr eaLnBrk="1" hangingPunct="1"/>
            <a:r>
              <a:rPr lang="tr-TR" altLang="ru-RU" sz="2400"/>
              <a:t>Osteoporoz;</a:t>
            </a:r>
          </a:p>
          <a:p>
            <a:pPr eaLnBrk="1" hangingPunct="1"/>
            <a:endParaRPr lang="tr-TR" altLang="ru-RU" sz="2400"/>
          </a:p>
          <a:p>
            <a:pPr eaLnBrk="1" hangingPunct="1">
              <a:buFontTx/>
              <a:buNone/>
            </a:pPr>
            <a:r>
              <a:rPr lang="tr-TR" altLang="ru-RU" sz="2400"/>
              <a:t>	düşük kemik kütlesi ve kemik dokusunun mikromimarisinin bozulması sonucunda kemik kırılabilirliğinde artışla sonuçlanan progresif bir metabolik kemik hastalığı</a:t>
            </a:r>
          </a:p>
        </p:txBody>
      </p:sp>
      <p:pic>
        <p:nvPicPr>
          <p:cNvPr id="15364" name="Picture 6">
            <a:extLst>
              <a:ext uri="{FF2B5EF4-FFF2-40B4-BE49-F238E27FC236}">
                <a16:creationId xmlns:a16="http://schemas.microsoft.com/office/drawing/2014/main" id="{FA1938E5-4CD1-4D65-B9C4-3A1F65C732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975" y="4654550"/>
            <a:ext cx="4749800" cy="193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99EF5398-4B85-4984-AFF9-6667E66CF0F2}"/>
              </a:ext>
            </a:extLst>
          </p:cNvPr>
          <p:cNvSpPr>
            <a:spLocks noGrp="1" noChangeArrowheads="1"/>
          </p:cNvSpPr>
          <p:nvPr>
            <p:ph type="title"/>
          </p:nvPr>
        </p:nvSpPr>
        <p:spPr>
          <a:xfrm>
            <a:off x="612775" y="228600"/>
            <a:ext cx="8153400" cy="990600"/>
          </a:xfrm>
        </p:spPr>
        <p:txBody>
          <a:bodyPr/>
          <a:lstStyle/>
          <a:p>
            <a:pPr eaLnBrk="1" hangingPunct="1"/>
            <a:r>
              <a:rPr lang="tr-TR" altLang="ru-RU"/>
              <a:t>Tanım</a:t>
            </a:r>
          </a:p>
        </p:txBody>
      </p:sp>
      <p:sp>
        <p:nvSpPr>
          <p:cNvPr id="9219" name="Rectangle 3">
            <a:extLst>
              <a:ext uri="{FF2B5EF4-FFF2-40B4-BE49-F238E27FC236}">
                <a16:creationId xmlns:a16="http://schemas.microsoft.com/office/drawing/2014/main" id="{93FE7A59-39E9-4230-BD58-721CE88D1698}"/>
              </a:ext>
            </a:extLst>
          </p:cNvPr>
          <p:cNvSpPr>
            <a:spLocks noGrp="1" noChangeArrowheads="1"/>
          </p:cNvSpPr>
          <p:nvPr>
            <p:ph sz="quarter" idx="1"/>
          </p:nvPr>
        </p:nvSpPr>
        <p:spPr>
          <a:xfrm>
            <a:off x="457200" y="1600200"/>
            <a:ext cx="5843588" cy="4525963"/>
          </a:xfrm>
        </p:spPr>
        <p:txBody>
          <a:bodyPr>
            <a:normAutofit/>
          </a:bodyPr>
          <a:lstStyle/>
          <a:p>
            <a:pPr marL="0" indent="0" eaLnBrk="1" fontAlgn="auto" hangingPunct="1">
              <a:lnSpc>
                <a:spcPct val="150000"/>
              </a:lnSpc>
              <a:spcAft>
                <a:spcPts val="0"/>
              </a:spcAft>
              <a:buFontTx/>
              <a:buNone/>
              <a:defRPr/>
            </a:pPr>
            <a:endParaRPr lang="tr-TR" sz="2400" dirty="0"/>
          </a:p>
          <a:p>
            <a:pPr marL="320040" indent="-320040" eaLnBrk="1" fontAlgn="auto" hangingPunct="1">
              <a:lnSpc>
                <a:spcPct val="150000"/>
              </a:lnSpc>
              <a:spcAft>
                <a:spcPts val="0"/>
              </a:spcAft>
              <a:buFont typeface="Wingdings"/>
              <a:buChar char=""/>
              <a:defRPr/>
            </a:pPr>
            <a:r>
              <a:rPr lang="tr-TR" sz="2400" dirty="0"/>
              <a:t>Kırıklar</a:t>
            </a:r>
          </a:p>
          <a:p>
            <a:pPr marL="640080" lvl="1" indent="-274320" eaLnBrk="1" fontAlgn="auto" hangingPunct="1">
              <a:lnSpc>
                <a:spcPct val="150000"/>
              </a:lnSpc>
              <a:spcAft>
                <a:spcPts val="0"/>
              </a:spcAft>
              <a:buFont typeface="Wingdings 2"/>
              <a:buChar char=""/>
              <a:defRPr/>
            </a:pPr>
            <a:r>
              <a:rPr lang="tr-TR" sz="2000" dirty="0"/>
              <a:t>En sık </a:t>
            </a:r>
            <a:r>
              <a:rPr lang="tr-TR" sz="2000" dirty="0" err="1"/>
              <a:t>vertebra</a:t>
            </a:r>
            <a:r>
              <a:rPr lang="tr-TR" sz="2000" dirty="0"/>
              <a:t>, kalça ve </a:t>
            </a:r>
            <a:r>
              <a:rPr lang="tr-TR" sz="2000" dirty="0" err="1"/>
              <a:t>distal</a:t>
            </a:r>
            <a:r>
              <a:rPr lang="tr-TR" sz="2000" dirty="0"/>
              <a:t> </a:t>
            </a:r>
            <a:r>
              <a:rPr lang="tr-TR" sz="2000" dirty="0" err="1"/>
              <a:t>radiusta</a:t>
            </a:r>
            <a:endParaRPr lang="tr-TR" sz="2000" dirty="0"/>
          </a:p>
          <a:p>
            <a:pPr marL="640080" lvl="1" indent="-274320" eaLnBrk="1" fontAlgn="auto" hangingPunct="1">
              <a:lnSpc>
                <a:spcPct val="150000"/>
              </a:lnSpc>
              <a:spcAft>
                <a:spcPts val="0"/>
              </a:spcAft>
              <a:buFont typeface="Wingdings 2"/>
              <a:buChar char=""/>
              <a:defRPr/>
            </a:pPr>
            <a:r>
              <a:rPr lang="tr-TR" sz="2000" dirty="0"/>
              <a:t>Komplikasyonu en önemli kırık bölgesi kalça </a:t>
            </a:r>
            <a:r>
              <a:rPr lang="tr-TR" sz="1600" dirty="0" err="1"/>
              <a:t>Mortalite</a:t>
            </a:r>
            <a:r>
              <a:rPr lang="tr-TR" sz="1600" dirty="0"/>
              <a:t>, kırık sonrası 2 yıl içinde %12-20 </a:t>
            </a:r>
          </a:p>
        </p:txBody>
      </p:sp>
      <p:pic>
        <p:nvPicPr>
          <p:cNvPr id="2" name="Resim 1">
            <a:extLst>
              <a:ext uri="{FF2B5EF4-FFF2-40B4-BE49-F238E27FC236}">
                <a16:creationId xmlns:a16="http://schemas.microsoft.com/office/drawing/2014/main" id="{18EAA95E-99A3-4C11-9216-FDA428A542EA}"/>
              </a:ext>
            </a:extLst>
          </p:cNvPr>
          <p:cNvPicPr>
            <a:picLocks noChangeAspect="1"/>
          </p:cNvPicPr>
          <p:nvPr/>
        </p:nvPicPr>
        <p:blipFill>
          <a:blip r:embed="rId2"/>
          <a:stretch>
            <a:fillRect/>
          </a:stretch>
        </p:blipFill>
        <p:spPr>
          <a:xfrm>
            <a:off x="6012160" y="1982551"/>
            <a:ext cx="2947687" cy="376126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03CB23A2-00C5-4453-8B01-D1F21D13602F}"/>
              </a:ext>
            </a:extLst>
          </p:cNvPr>
          <p:cNvSpPr>
            <a:spLocks noGrp="1" noChangeArrowheads="1"/>
          </p:cNvSpPr>
          <p:nvPr>
            <p:ph type="title"/>
          </p:nvPr>
        </p:nvSpPr>
        <p:spPr>
          <a:xfrm>
            <a:off x="612775" y="228600"/>
            <a:ext cx="8153400" cy="990600"/>
          </a:xfrm>
        </p:spPr>
        <p:txBody>
          <a:bodyPr/>
          <a:lstStyle/>
          <a:p>
            <a:pPr eaLnBrk="1" hangingPunct="1"/>
            <a:r>
              <a:rPr lang="tr-TR" altLang="ru-RU"/>
              <a:t>Sınıflandırması </a:t>
            </a:r>
          </a:p>
        </p:txBody>
      </p:sp>
      <p:sp>
        <p:nvSpPr>
          <p:cNvPr id="10243" name="Rectangle 3">
            <a:extLst>
              <a:ext uri="{FF2B5EF4-FFF2-40B4-BE49-F238E27FC236}">
                <a16:creationId xmlns:a16="http://schemas.microsoft.com/office/drawing/2014/main" id="{5BE1A185-5E87-4397-9CF7-C1BAC962D2B7}"/>
              </a:ext>
            </a:extLst>
          </p:cNvPr>
          <p:cNvSpPr>
            <a:spLocks noGrp="1" noChangeArrowheads="1"/>
          </p:cNvSpPr>
          <p:nvPr>
            <p:ph sz="quarter" idx="1"/>
          </p:nvPr>
        </p:nvSpPr>
        <p:spPr>
          <a:xfrm>
            <a:off x="539750" y="1628775"/>
            <a:ext cx="8085138" cy="4525963"/>
          </a:xfrm>
        </p:spPr>
        <p:txBody>
          <a:bodyPr>
            <a:normAutofit/>
          </a:bodyPr>
          <a:lstStyle/>
          <a:p>
            <a:pPr marL="320040" indent="-320040" eaLnBrk="1" fontAlgn="auto" hangingPunct="1">
              <a:spcAft>
                <a:spcPts val="600"/>
              </a:spcAft>
              <a:buFont typeface="Wingdings"/>
              <a:buChar char=""/>
              <a:defRPr/>
            </a:pPr>
            <a:endParaRPr lang="tr-TR" sz="2400" dirty="0"/>
          </a:p>
          <a:p>
            <a:pPr marL="320040" indent="-320040" eaLnBrk="1" fontAlgn="auto" hangingPunct="1">
              <a:spcAft>
                <a:spcPts val="600"/>
              </a:spcAft>
              <a:buFont typeface="Wingdings"/>
              <a:buChar char=""/>
              <a:defRPr/>
            </a:pPr>
            <a:endParaRPr lang="tr-TR" sz="2400" dirty="0"/>
          </a:p>
          <a:p>
            <a:pPr marL="320040" indent="-320040" eaLnBrk="1" fontAlgn="auto" hangingPunct="1">
              <a:spcAft>
                <a:spcPts val="600"/>
              </a:spcAft>
              <a:buFont typeface="Wingdings"/>
              <a:buChar char=""/>
              <a:defRPr/>
            </a:pPr>
            <a:r>
              <a:rPr lang="tr-TR" sz="2400" dirty="0" err="1"/>
              <a:t>Primer</a:t>
            </a:r>
            <a:r>
              <a:rPr lang="tr-TR" sz="2400" dirty="0"/>
              <a:t> osteoporoz </a:t>
            </a:r>
          </a:p>
          <a:p>
            <a:pPr marL="640080" lvl="1" indent="-274320" eaLnBrk="1" fontAlgn="auto" hangingPunct="1">
              <a:spcAft>
                <a:spcPts val="600"/>
              </a:spcAft>
              <a:buFont typeface="Arial" charset="0"/>
              <a:buChar char="•"/>
              <a:defRPr/>
            </a:pPr>
            <a:r>
              <a:rPr lang="tr-TR" sz="2000" dirty="0"/>
              <a:t>Tip I (</a:t>
            </a:r>
            <a:r>
              <a:rPr lang="tr-TR" sz="2000" dirty="0" err="1"/>
              <a:t>Postmenopozal</a:t>
            </a:r>
            <a:r>
              <a:rPr lang="tr-TR" sz="2000" dirty="0"/>
              <a:t> osteoporoz)</a:t>
            </a:r>
          </a:p>
          <a:p>
            <a:pPr marL="640080" lvl="1" indent="-274320" eaLnBrk="1" fontAlgn="auto" hangingPunct="1">
              <a:spcAft>
                <a:spcPts val="600"/>
              </a:spcAft>
              <a:buFont typeface="Arial" charset="0"/>
              <a:buChar char="•"/>
              <a:defRPr/>
            </a:pPr>
            <a:r>
              <a:rPr lang="tr-TR" sz="2000" dirty="0"/>
              <a:t>Tip II (Yaşa bağlı/</a:t>
            </a:r>
            <a:r>
              <a:rPr lang="tr-TR" sz="2000" dirty="0" err="1"/>
              <a:t>senil</a:t>
            </a:r>
            <a:r>
              <a:rPr lang="tr-TR" sz="2000" dirty="0"/>
              <a:t> osteoporoz)</a:t>
            </a:r>
          </a:p>
          <a:p>
            <a:pPr marL="320040" indent="-320040" eaLnBrk="1" fontAlgn="auto" hangingPunct="1">
              <a:spcAft>
                <a:spcPts val="600"/>
              </a:spcAft>
              <a:buFont typeface="Wingdings"/>
              <a:buChar char=""/>
              <a:defRPr/>
            </a:pPr>
            <a:r>
              <a:rPr lang="tr-TR" sz="2400" dirty="0" err="1"/>
              <a:t>Sekonder</a:t>
            </a:r>
            <a:r>
              <a:rPr lang="tr-TR" sz="2400" dirty="0"/>
              <a:t> osteoporoz</a:t>
            </a:r>
          </a:p>
          <a:p>
            <a:pPr marL="320040" indent="-320040" eaLnBrk="1" fontAlgn="auto" hangingPunct="1">
              <a:spcAft>
                <a:spcPts val="600"/>
              </a:spcAft>
              <a:buFont typeface="Wingdings"/>
              <a:buChar char=""/>
              <a:defRPr/>
            </a:pPr>
            <a:endParaRPr lang="tr-TR" sz="2400" dirty="0"/>
          </a:p>
        </p:txBody>
      </p:sp>
      <p:pic>
        <p:nvPicPr>
          <p:cNvPr id="17412" name="Picture 7">
            <a:extLst>
              <a:ext uri="{FF2B5EF4-FFF2-40B4-BE49-F238E27FC236}">
                <a16:creationId xmlns:a16="http://schemas.microsoft.com/office/drawing/2014/main" id="{6C9B7927-B856-43CB-B3BC-D9F4BDC59E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2823" y="2276872"/>
            <a:ext cx="3357562"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11" descr="cheddar cheese ile ilgili görsel sonucu&quot;">
            <a:extLst>
              <a:ext uri="{FF2B5EF4-FFF2-40B4-BE49-F238E27FC236}">
                <a16:creationId xmlns:a16="http://schemas.microsoft.com/office/drawing/2014/main" id="{780AB56C-86C0-478B-B581-9DA6B915A2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4168" y="4694237"/>
            <a:ext cx="1363662"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9" descr="KURUMUŞ KAŞAR ile ilgili görsel sonucu&quot;">
            <a:extLst>
              <a:ext uri="{FF2B5EF4-FFF2-40B4-BE49-F238E27FC236}">
                <a16:creationId xmlns:a16="http://schemas.microsoft.com/office/drawing/2014/main" id="{48FB35D7-9871-45D4-99BC-AC787663A09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92132" y="4689475"/>
            <a:ext cx="1439862"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talama">
  <a:themeElements>
    <a:clrScheme name="Ortalama">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rtalama">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rtalama">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rtalama">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docProps/app.xml><?xml version="1.0" encoding="utf-8"?>
<Properties xmlns="http://schemas.openxmlformats.org/officeDocument/2006/extended-properties" xmlns:vt="http://schemas.openxmlformats.org/officeDocument/2006/docPropsVTypes">
  <Template>Median</Template>
  <TotalTime>2222</TotalTime>
  <Words>1987</Words>
  <Application>Microsoft Office PowerPoint</Application>
  <PresentationFormat>Ekran Gösterisi (4:3)</PresentationFormat>
  <Paragraphs>406</Paragraphs>
  <Slides>56</Slides>
  <Notes>13</Notes>
  <HiddenSlides>0</HiddenSlides>
  <MMClips>0</MMClips>
  <ScaleCrop>false</ScaleCrop>
  <HeadingPairs>
    <vt:vector size="4" baseType="variant">
      <vt:variant>
        <vt:lpstr>Tema</vt:lpstr>
      </vt:variant>
      <vt:variant>
        <vt:i4>1</vt:i4>
      </vt:variant>
      <vt:variant>
        <vt:lpstr>Slayt Başlıkları</vt:lpstr>
      </vt:variant>
      <vt:variant>
        <vt:i4>56</vt:i4>
      </vt:variant>
    </vt:vector>
  </HeadingPairs>
  <TitlesOfParts>
    <vt:vector size="57" baseType="lpstr">
      <vt:lpstr>Ortalama</vt:lpstr>
      <vt:lpstr>OSTEOPOROZ</vt:lpstr>
      <vt:lpstr>Sunum Planı</vt:lpstr>
      <vt:lpstr>Amaç </vt:lpstr>
      <vt:lpstr>Hedefler </vt:lpstr>
      <vt:lpstr>Kemik yapısı</vt:lpstr>
      <vt:lpstr>Kemik Yapısı</vt:lpstr>
      <vt:lpstr>Tanım </vt:lpstr>
      <vt:lpstr>Tanım</vt:lpstr>
      <vt:lpstr>Sınıflandırması </vt:lpstr>
      <vt:lpstr>Primer Osteoporoz</vt:lpstr>
      <vt:lpstr>Sekonder osteoporoz</vt:lpstr>
      <vt:lpstr>Sekonder Osteoporoz Nedenleri</vt:lpstr>
      <vt:lpstr>Sekonder Osteoporoz Nedenleri</vt:lpstr>
      <vt:lpstr>EPİDEMİYOLOJİ</vt:lpstr>
      <vt:lpstr>EPİDEMİYOLOJİ</vt:lpstr>
      <vt:lpstr>ETYOLOJİ </vt:lpstr>
      <vt:lpstr>PowerPoint Sunusu</vt:lpstr>
      <vt:lpstr>OSTEOPOROZ NEDEN ÖNEMLİ</vt:lpstr>
      <vt:lpstr>TANI</vt:lpstr>
      <vt:lpstr>Tanı </vt:lpstr>
      <vt:lpstr>Tanı </vt:lpstr>
      <vt:lpstr>TANI</vt:lpstr>
      <vt:lpstr>TANI - T SKORU </vt:lpstr>
      <vt:lpstr>TANI - Z SKORU </vt:lpstr>
      <vt:lpstr>TANI</vt:lpstr>
      <vt:lpstr>TANI</vt:lpstr>
      <vt:lpstr>TANI</vt:lpstr>
      <vt:lpstr>TANI</vt:lpstr>
      <vt:lpstr>TANI</vt:lpstr>
      <vt:lpstr>Tanı </vt:lpstr>
      <vt:lpstr> Kimler KMY İçin Taranmalı  </vt:lpstr>
      <vt:lpstr>Kimler KMY İçin Taranmalı </vt:lpstr>
      <vt:lpstr>KMY ölçüm sıklığı</vt:lpstr>
      <vt:lpstr>Kırık riskinin değerlendirmesi</vt:lpstr>
      <vt:lpstr>Kırık riskinin değerlendirmesi</vt:lpstr>
      <vt:lpstr>PowerPoint Sunusu</vt:lpstr>
      <vt:lpstr>Kırık riskinin değerlendirmesi</vt:lpstr>
      <vt:lpstr>İlaç dışı tedavi</vt:lpstr>
      <vt:lpstr>Tedavi </vt:lpstr>
      <vt:lpstr>Farmakolojik olmayan tedavi</vt:lpstr>
      <vt:lpstr>Farmakolojik olmayan tedavi</vt:lpstr>
      <vt:lpstr>Farmakolojik olmayan tedavi</vt:lpstr>
      <vt:lpstr> Farmakolojik tedavi </vt:lpstr>
      <vt:lpstr> Farmakolojik tedavi </vt:lpstr>
      <vt:lpstr> Farmakolojik tedavi </vt:lpstr>
      <vt:lpstr> Farmakolojik tedavi </vt:lpstr>
      <vt:lpstr>Kontrendikasyonları</vt:lpstr>
      <vt:lpstr>Tedavinin İzlenmesi</vt:lpstr>
      <vt:lpstr>Tedavinin İzlenmesi</vt:lpstr>
      <vt:lpstr>Gebelik ve Laktasyona Bağlı Osteoporoz</vt:lpstr>
      <vt:lpstr>Glukokortikoid Osteoporozu</vt:lpstr>
      <vt:lpstr>Glukokortikoid Osteoporozu</vt:lpstr>
      <vt:lpstr>Organ Nakli Hastalarında Görülen Metabolik Kemik Hastalıkları</vt:lpstr>
      <vt:lpstr>BARİATRİK CERRAHİ SONRASI METABOLİK KEMİK HASTALIKLARI</vt:lpstr>
      <vt:lpstr>DİYABET VE METABOLİK KEMİK HASTALIKLARI</vt:lpstr>
      <vt:lpstr>PowerPoint Sunusu</vt:lpstr>
    </vt:vector>
  </TitlesOfParts>
  <Company>farabi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lenovo</dc:creator>
  <cp:lastModifiedBy>fatıma yıldız</cp:lastModifiedBy>
  <cp:revision>216</cp:revision>
  <dcterms:created xsi:type="dcterms:W3CDTF">2019-12-23T08:56:42Z</dcterms:created>
  <dcterms:modified xsi:type="dcterms:W3CDTF">2020-02-25T08:40:44Z</dcterms:modified>
</cp:coreProperties>
</file>