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6" r:id="rId2"/>
    <p:sldId id="257" r:id="rId3"/>
    <p:sldId id="258" r:id="rId4"/>
    <p:sldId id="259" r:id="rId5"/>
    <p:sldId id="297" r:id="rId6"/>
    <p:sldId id="260" r:id="rId7"/>
    <p:sldId id="261" r:id="rId8"/>
    <p:sldId id="262" r:id="rId9"/>
    <p:sldId id="263" r:id="rId10"/>
    <p:sldId id="264" r:id="rId11"/>
    <p:sldId id="342" r:id="rId12"/>
    <p:sldId id="265" r:id="rId13"/>
    <p:sldId id="343" r:id="rId14"/>
    <p:sldId id="344" r:id="rId15"/>
    <p:sldId id="340" r:id="rId16"/>
    <p:sldId id="298" r:id="rId17"/>
    <p:sldId id="339" r:id="rId18"/>
    <p:sldId id="300" r:id="rId19"/>
    <p:sldId id="269" r:id="rId20"/>
    <p:sldId id="345" r:id="rId21"/>
    <p:sldId id="346" r:id="rId22"/>
    <p:sldId id="301" r:id="rId23"/>
    <p:sldId id="271" r:id="rId24"/>
    <p:sldId id="348" r:id="rId25"/>
    <p:sldId id="272" r:id="rId26"/>
    <p:sldId id="349" r:id="rId27"/>
    <p:sldId id="350" r:id="rId28"/>
    <p:sldId id="303" r:id="rId29"/>
    <p:sldId id="351" r:id="rId30"/>
    <p:sldId id="304" r:id="rId31"/>
    <p:sldId id="273" r:id="rId32"/>
    <p:sldId id="352" r:id="rId33"/>
    <p:sldId id="353" r:id="rId34"/>
    <p:sldId id="306" r:id="rId35"/>
    <p:sldId id="354" r:id="rId36"/>
    <p:sldId id="355" r:id="rId37"/>
    <p:sldId id="308" r:id="rId38"/>
    <p:sldId id="356" r:id="rId39"/>
    <p:sldId id="357" r:id="rId40"/>
    <p:sldId id="274" r:id="rId41"/>
    <p:sldId id="311" r:id="rId42"/>
    <p:sldId id="359" r:id="rId43"/>
    <p:sldId id="358" r:id="rId44"/>
    <p:sldId id="313" r:id="rId45"/>
    <p:sldId id="360" r:id="rId46"/>
    <p:sldId id="361" r:id="rId47"/>
    <p:sldId id="315" r:id="rId48"/>
    <p:sldId id="316" r:id="rId49"/>
    <p:sldId id="362" r:id="rId50"/>
    <p:sldId id="318" r:id="rId51"/>
    <p:sldId id="275" r:id="rId52"/>
    <p:sldId id="363" r:id="rId53"/>
    <p:sldId id="276" r:id="rId54"/>
    <p:sldId id="277" r:id="rId55"/>
    <p:sldId id="278" r:id="rId56"/>
    <p:sldId id="364" r:id="rId57"/>
    <p:sldId id="365" r:id="rId58"/>
    <p:sldId id="280" r:id="rId59"/>
    <p:sldId id="366" r:id="rId60"/>
    <p:sldId id="281" r:id="rId61"/>
    <p:sldId id="337" r:id="rId62"/>
    <p:sldId id="282" r:id="rId63"/>
    <p:sldId id="283" r:id="rId64"/>
    <p:sldId id="284" r:id="rId65"/>
    <p:sldId id="367" r:id="rId66"/>
    <p:sldId id="285" r:id="rId67"/>
    <p:sldId id="368" r:id="rId68"/>
    <p:sldId id="286" r:id="rId69"/>
    <p:sldId id="287" r:id="rId70"/>
    <p:sldId id="369" r:id="rId71"/>
    <p:sldId id="338" r:id="rId72"/>
    <p:sldId id="288" r:id="rId73"/>
    <p:sldId id="370" r:id="rId74"/>
    <p:sldId id="289" r:id="rId75"/>
    <p:sldId id="290" r:id="rId76"/>
    <p:sldId id="291" r:id="rId77"/>
    <p:sldId id="292" r:id="rId78"/>
    <p:sldId id="372" r:id="rId79"/>
    <p:sldId id="334" r:id="rId80"/>
    <p:sldId id="374" r:id="rId81"/>
    <p:sldId id="375" r:id="rId82"/>
    <p:sldId id="376" r:id="rId83"/>
    <p:sldId id="371" r:id="rId84"/>
    <p:sldId id="295" r:id="rId85"/>
    <p:sldId id="378" r:id="rId86"/>
    <p:sldId id="319" r:id="rId87"/>
    <p:sldId id="333" r:id="rId88"/>
    <p:sldId id="379" r:id="rId89"/>
    <p:sldId id="321" r:id="rId90"/>
    <p:sldId id="380" r:id="rId91"/>
    <p:sldId id="381" r:id="rId92"/>
    <p:sldId id="322" r:id="rId93"/>
    <p:sldId id="382" r:id="rId94"/>
    <p:sldId id="329" r:id="rId95"/>
    <p:sldId id="323" r:id="rId96"/>
    <p:sldId id="324" r:id="rId97"/>
    <p:sldId id="325" r:id="rId98"/>
    <p:sldId id="296" r:id="rId99"/>
    <p:sldId id="341" r:id="rId10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376" autoAdjust="0"/>
  </p:normalViewPr>
  <p:slideViewPr>
    <p:cSldViewPr snapToGrid="0">
      <p:cViewPr>
        <p:scale>
          <a:sx n="89" d="100"/>
          <a:sy n="89" d="100"/>
        </p:scale>
        <p:origin x="-14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881EB-46DE-4917-A93B-AE42C199C1D0}" type="datetimeFigureOut">
              <a:rPr lang="tr-TR" smtClean="0"/>
              <a:t>14.01.2020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8DB5D-E203-47F0-BF43-AFD48023AFB9}" type="slidenum">
              <a:rPr lang="tr-TR" smtClean="0"/>
              <a:t>‹#›</a:t>
            </a:fld>
            <a:endParaRPr lang="tr-TR"/>
          </a:p>
        </p:txBody>
      </p:sp>
    </p:spTree>
    <p:extLst>
      <p:ext uri="{BB962C8B-B14F-4D97-AF65-F5344CB8AC3E}">
        <p14:creationId xmlns:p14="http://schemas.microsoft.com/office/powerpoint/2010/main" val="292286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r>
              <a:rPr lang="tr-TR" sz="1200" dirty="0" smtClean="0"/>
              <a:t>Kişilik kavramı, bireyin kendine özgü olan ve başkalarından ayırt ettiren uyum özelliklerini içerir.</a:t>
            </a:r>
          </a:p>
          <a:p>
            <a:pPr marL="171450" indent="-171450">
              <a:buFont typeface="Arial" panose="020B0604020202020204" pitchFamily="34" charset="0"/>
              <a:buChar char="•"/>
            </a:pPr>
            <a:r>
              <a:rPr lang="tr-TR" sz="1200" dirty="0" smtClean="0"/>
              <a:t>Bu özellikler bireyin bilişsel ve duygusal değerlendirmelerine dayanarak iç ve dış dünyaya uyum için geliştirmiş olduğu duyuş, düşünüş ve davranış örüntülerinden oluşur.</a:t>
            </a:r>
          </a:p>
          <a:p>
            <a:pPr marL="171450" indent="-171450">
              <a:buFont typeface="Arial" panose="020B0604020202020204" pitchFamily="34" charset="0"/>
              <a:buChar char="•"/>
            </a:pPr>
            <a:r>
              <a:rPr lang="tr-TR" sz="1200" dirty="0" smtClean="0"/>
              <a:t>Bu örüntüler, belli durumlarda belli duygusal tepki gösterebilme yetileri, engellenme ve çatışmalar karşısında yerleşmiş baş etme biçimleri ve savunma düzenekleridir.</a:t>
            </a:r>
          </a:p>
          <a:p>
            <a:endParaRPr lang="tr-TR" dirty="0"/>
          </a:p>
        </p:txBody>
      </p:sp>
      <p:sp>
        <p:nvSpPr>
          <p:cNvPr id="4" name="Slayt Numarası Yer Tutucusu 3"/>
          <p:cNvSpPr>
            <a:spLocks noGrp="1"/>
          </p:cNvSpPr>
          <p:nvPr>
            <p:ph type="sldNum" sz="quarter" idx="10"/>
          </p:nvPr>
        </p:nvSpPr>
        <p:spPr/>
        <p:txBody>
          <a:bodyPr/>
          <a:lstStyle/>
          <a:p>
            <a:fld id="{BB98DB5D-E203-47F0-BF43-AFD48023AFB9}" type="slidenum">
              <a:rPr lang="tr-TR" smtClean="0"/>
              <a:t>4</a:t>
            </a:fld>
            <a:endParaRPr lang="tr-TR"/>
          </a:p>
        </p:txBody>
      </p:sp>
    </p:spTree>
    <p:extLst>
      <p:ext uri="{BB962C8B-B14F-4D97-AF65-F5344CB8AC3E}">
        <p14:creationId xmlns:p14="http://schemas.microsoft.com/office/powerpoint/2010/main" val="238038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r>
              <a:rPr lang="tr-TR" sz="1200" dirty="0" smtClean="0"/>
              <a:t>Kişilik bozukluğunun tanımını yapmak oldukça güçtür. </a:t>
            </a:r>
          </a:p>
          <a:p>
            <a:pPr marL="171450" indent="-171450">
              <a:buFont typeface="Arial" panose="020B0604020202020204" pitchFamily="34" charset="0"/>
              <a:buChar char="•"/>
            </a:pPr>
            <a:r>
              <a:rPr lang="tr-TR" sz="1200" dirty="0" smtClean="0"/>
              <a:t>Psikiyatride tanı tartışmasına en çok yol açan alanın kişilik bozuklukları olduğu söylenebilir. </a:t>
            </a:r>
          </a:p>
          <a:p>
            <a:pPr marL="171450" indent="-171450">
              <a:buFont typeface="Arial" panose="020B0604020202020204" pitchFamily="34" charset="0"/>
              <a:buChar char="•"/>
            </a:pPr>
            <a:r>
              <a:rPr lang="tr-TR" sz="1200" dirty="0" smtClean="0"/>
              <a:t>Ruhsal bozuklukların dışında kalan ve uzun süreli uyum bozuklukları gösteren kişilerin her toplumda sık görüldüğü bilinmektedir. </a:t>
            </a:r>
          </a:p>
          <a:p>
            <a:pPr marL="171450" indent="-171450">
              <a:buFont typeface="Arial" panose="020B0604020202020204" pitchFamily="34" charset="0"/>
              <a:buChar char="•"/>
            </a:pPr>
            <a:r>
              <a:rPr lang="tr-TR" sz="1200" dirty="0" smtClean="0"/>
              <a:t>Kişilik bozukluklarını kişilik yapısından ayıran, özelliklerin ağırlık derecesidir. </a:t>
            </a:r>
          </a:p>
          <a:p>
            <a:endParaRPr lang="tr-TR" dirty="0"/>
          </a:p>
        </p:txBody>
      </p:sp>
      <p:sp>
        <p:nvSpPr>
          <p:cNvPr id="4" name="Slayt Numarası Yer Tutucusu 3"/>
          <p:cNvSpPr>
            <a:spLocks noGrp="1"/>
          </p:cNvSpPr>
          <p:nvPr>
            <p:ph type="sldNum" sz="quarter" idx="10"/>
          </p:nvPr>
        </p:nvSpPr>
        <p:spPr/>
        <p:txBody>
          <a:bodyPr/>
          <a:lstStyle/>
          <a:p>
            <a:fld id="{BB98DB5D-E203-47F0-BF43-AFD48023AFB9}" type="slidenum">
              <a:rPr lang="tr-TR" smtClean="0"/>
              <a:t>7</a:t>
            </a:fld>
            <a:endParaRPr lang="tr-TR"/>
          </a:p>
        </p:txBody>
      </p:sp>
    </p:spTree>
    <p:extLst>
      <p:ext uri="{BB962C8B-B14F-4D97-AF65-F5344CB8AC3E}">
        <p14:creationId xmlns:p14="http://schemas.microsoft.com/office/powerpoint/2010/main" val="788427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r>
              <a:rPr lang="tr-TR" sz="1200" dirty="0" smtClean="0"/>
              <a:t>Kişilik bozukluğu tanısının konulabilmesi için bireyin toplumsal uyumunda, düzenli iş tutabilmesinde, ilişkilerinde süreklilik sağlayabilmesinde önemli bozuklukların görece değişmeden uzun süre bulunması gerekir. </a:t>
            </a:r>
          </a:p>
          <a:p>
            <a:endParaRPr lang="tr-TR" sz="1200" dirty="0" smtClean="0"/>
          </a:p>
          <a:p>
            <a:pPr marL="171450" indent="-171450">
              <a:buFont typeface="Arial" panose="020B0604020202020204" pitchFamily="34" charset="0"/>
              <a:buChar char="•"/>
            </a:pPr>
            <a:r>
              <a:rPr lang="tr-TR" sz="1200" dirty="0" smtClean="0"/>
              <a:t>Benliğe yerleşmiş olan bu davranış örüntüleri uyum amacı ile esneklik göstermeden sürdürülür, toplum içinde, iş yaşamında belirgin bozukluğa yol açar. </a:t>
            </a:r>
          </a:p>
          <a:p>
            <a:endParaRPr lang="tr-TR" dirty="0"/>
          </a:p>
        </p:txBody>
      </p:sp>
      <p:sp>
        <p:nvSpPr>
          <p:cNvPr id="4" name="Slayt Numarası Yer Tutucusu 3"/>
          <p:cNvSpPr>
            <a:spLocks noGrp="1"/>
          </p:cNvSpPr>
          <p:nvPr>
            <p:ph type="sldNum" sz="quarter" idx="10"/>
          </p:nvPr>
        </p:nvSpPr>
        <p:spPr/>
        <p:txBody>
          <a:bodyPr/>
          <a:lstStyle/>
          <a:p>
            <a:fld id="{BB98DB5D-E203-47F0-BF43-AFD48023AFB9}" type="slidenum">
              <a:rPr lang="tr-TR" smtClean="0"/>
              <a:t>8</a:t>
            </a:fld>
            <a:endParaRPr lang="tr-TR"/>
          </a:p>
        </p:txBody>
      </p:sp>
    </p:spTree>
    <p:extLst>
      <p:ext uri="{BB962C8B-B14F-4D97-AF65-F5344CB8AC3E}">
        <p14:creationId xmlns:p14="http://schemas.microsoft.com/office/powerpoint/2010/main" val="416323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Kişilik bozuklukları genel olarak gençlerde, düşük eğitim düzeyi olanlarda, yalnız yaşayanlarda, evliliklerinde zorluklar yaşayanlarda, işsiz kişilerde, ilaç bağımlılarında, tecavüz suçlularında, şiddet içeren ya da içermeyen suç işleyenlerde ve mahkumlarda daha sık olarak bildirilmiştir. </a:t>
            </a:r>
          </a:p>
          <a:p>
            <a:endParaRPr lang="tr-TR" dirty="0"/>
          </a:p>
        </p:txBody>
      </p:sp>
      <p:sp>
        <p:nvSpPr>
          <p:cNvPr id="4" name="Slayt Numarası Yer Tutucusu 3"/>
          <p:cNvSpPr>
            <a:spLocks noGrp="1"/>
          </p:cNvSpPr>
          <p:nvPr>
            <p:ph type="sldNum" sz="quarter" idx="10"/>
          </p:nvPr>
        </p:nvSpPr>
        <p:spPr/>
        <p:txBody>
          <a:bodyPr/>
          <a:lstStyle/>
          <a:p>
            <a:fld id="{BB98DB5D-E203-47F0-BF43-AFD48023AFB9}" type="slidenum">
              <a:rPr lang="tr-TR" smtClean="0"/>
              <a:t>14</a:t>
            </a:fld>
            <a:endParaRPr lang="tr-TR"/>
          </a:p>
        </p:txBody>
      </p:sp>
    </p:spTree>
    <p:extLst>
      <p:ext uri="{BB962C8B-B14F-4D97-AF65-F5344CB8AC3E}">
        <p14:creationId xmlns:p14="http://schemas.microsoft.com/office/powerpoint/2010/main" val="338429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Görüşmeler sırasında şu belirtilerle karşılaşınca kişilik bozukluğu tanısı düşünülmelidir:</a:t>
            </a:r>
          </a:p>
          <a:p>
            <a:r>
              <a:rPr lang="tr-TR" dirty="0" smtClean="0"/>
              <a:t>Hastanın sorunları olduğunda kendi davranışlarını haklı çıkarmaya çalışması, daha çok çevreyi suçlaması, sorunun kendinden değil çevreden geldiğine ilişkin açıklamalarda direnmesi</a:t>
            </a:r>
          </a:p>
          <a:p>
            <a:r>
              <a:rPr lang="tr-TR" dirty="0" smtClean="0"/>
              <a:t>Kendi davranışlarından fazla yakınmaması, değişmek için çabanın olmaması, tersine çevreyi değiştirmeye çalışan anlatımlar olması</a:t>
            </a:r>
          </a:p>
          <a:p>
            <a:r>
              <a:rPr lang="tr-TR" dirty="0" smtClean="0"/>
              <a:t>İçine girdiği güç durumlardan ders almaması ve aynı davranışları yinelemesi</a:t>
            </a:r>
          </a:p>
          <a:p>
            <a:r>
              <a:rPr lang="tr-TR" dirty="0" smtClean="0"/>
              <a:t>Sorumluluktan kaçması, yakayı kurtarmayı bilmesi</a:t>
            </a:r>
          </a:p>
          <a:p>
            <a:endParaRPr lang="tr-TR" dirty="0"/>
          </a:p>
        </p:txBody>
      </p:sp>
      <p:sp>
        <p:nvSpPr>
          <p:cNvPr id="4" name="Slayt Numarası Yer Tutucusu 3"/>
          <p:cNvSpPr>
            <a:spLocks noGrp="1"/>
          </p:cNvSpPr>
          <p:nvPr>
            <p:ph type="sldNum" sz="quarter" idx="10"/>
          </p:nvPr>
        </p:nvSpPr>
        <p:spPr/>
        <p:txBody>
          <a:bodyPr/>
          <a:lstStyle/>
          <a:p>
            <a:fld id="{BB98DB5D-E203-47F0-BF43-AFD48023AFB9}" type="slidenum">
              <a:rPr lang="tr-TR" smtClean="0"/>
              <a:t>17</a:t>
            </a:fld>
            <a:endParaRPr lang="tr-TR"/>
          </a:p>
        </p:txBody>
      </p:sp>
    </p:spTree>
    <p:extLst>
      <p:ext uri="{BB962C8B-B14F-4D97-AF65-F5344CB8AC3E}">
        <p14:creationId xmlns:p14="http://schemas.microsoft.com/office/powerpoint/2010/main" val="3384014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B98DB5D-E203-47F0-BF43-AFD48023AFB9}" type="slidenum">
              <a:rPr lang="tr-TR" smtClean="0"/>
              <a:t>99</a:t>
            </a:fld>
            <a:endParaRPr lang="tr-TR"/>
          </a:p>
        </p:txBody>
      </p:sp>
    </p:spTree>
    <p:extLst>
      <p:ext uri="{BB962C8B-B14F-4D97-AF65-F5344CB8AC3E}">
        <p14:creationId xmlns:p14="http://schemas.microsoft.com/office/powerpoint/2010/main" val="176699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D661DA9-BD81-4616-A248-DA58B6CB8717}" type="datetimeFigureOut">
              <a:rPr lang="tr-TR" smtClean="0"/>
              <a:t>14.01.2020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2400DFE-0C4E-4440-8954-134F3F18BD96}" type="slidenum">
              <a:rPr lang="tr-TR" smtClean="0"/>
              <a:t>‹#›</a:t>
            </a:fld>
            <a:endParaRPr lang="tr-TR"/>
          </a:p>
        </p:txBody>
      </p:sp>
    </p:spTree>
    <p:extLst>
      <p:ext uri="{BB962C8B-B14F-4D97-AF65-F5344CB8AC3E}">
        <p14:creationId xmlns:p14="http://schemas.microsoft.com/office/powerpoint/2010/main" val="98579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D661DA9-BD81-4616-A248-DA58B6CB8717}" type="datetimeFigureOut">
              <a:rPr lang="tr-TR" smtClean="0"/>
              <a:t>14.01.2020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2400DFE-0C4E-4440-8954-134F3F18BD96}" type="slidenum">
              <a:rPr lang="tr-TR" smtClean="0"/>
              <a:t>‹#›</a:t>
            </a:fld>
            <a:endParaRPr lang="tr-TR"/>
          </a:p>
        </p:txBody>
      </p:sp>
    </p:spTree>
    <p:extLst>
      <p:ext uri="{BB962C8B-B14F-4D97-AF65-F5344CB8AC3E}">
        <p14:creationId xmlns:p14="http://schemas.microsoft.com/office/powerpoint/2010/main" val="375019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D661DA9-BD81-4616-A248-DA58B6CB8717}" type="datetimeFigureOut">
              <a:rPr lang="tr-TR" smtClean="0"/>
              <a:t>14.01.2020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2400DFE-0C4E-4440-8954-134F3F18BD96}" type="slidenum">
              <a:rPr lang="tr-TR" smtClean="0"/>
              <a:t>‹#›</a:t>
            </a:fld>
            <a:endParaRPr lang="tr-TR"/>
          </a:p>
        </p:txBody>
      </p:sp>
    </p:spTree>
    <p:extLst>
      <p:ext uri="{BB962C8B-B14F-4D97-AF65-F5344CB8AC3E}">
        <p14:creationId xmlns:p14="http://schemas.microsoft.com/office/powerpoint/2010/main" val="262122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D661DA9-BD81-4616-A248-DA58B6CB8717}" type="datetimeFigureOut">
              <a:rPr lang="tr-TR" smtClean="0"/>
              <a:t>14.01.2020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2400DFE-0C4E-4440-8954-134F3F18BD96}" type="slidenum">
              <a:rPr lang="tr-TR" smtClean="0"/>
              <a:t>‹#›</a:t>
            </a:fld>
            <a:endParaRPr lang="tr-TR"/>
          </a:p>
        </p:txBody>
      </p:sp>
    </p:spTree>
    <p:extLst>
      <p:ext uri="{BB962C8B-B14F-4D97-AF65-F5344CB8AC3E}">
        <p14:creationId xmlns:p14="http://schemas.microsoft.com/office/powerpoint/2010/main" val="279260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D661DA9-BD81-4616-A248-DA58B6CB8717}" type="datetimeFigureOut">
              <a:rPr lang="tr-TR" smtClean="0"/>
              <a:t>14.01.2020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2400DFE-0C4E-4440-8954-134F3F18BD96}" type="slidenum">
              <a:rPr lang="tr-TR" smtClean="0"/>
              <a:t>‹#›</a:t>
            </a:fld>
            <a:endParaRPr lang="tr-TR"/>
          </a:p>
        </p:txBody>
      </p:sp>
    </p:spTree>
    <p:extLst>
      <p:ext uri="{BB962C8B-B14F-4D97-AF65-F5344CB8AC3E}">
        <p14:creationId xmlns:p14="http://schemas.microsoft.com/office/powerpoint/2010/main" val="413453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D661DA9-BD81-4616-A248-DA58B6CB8717}" type="datetimeFigureOut">
              <a:rPr lang="tr-TR" smtClean="0"/>
              <a:t>14.01.2020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2400DFE-0C4E-4440-8954-134F3F18BD96}" type="slidenum">
              <a:rPr lang="tr-TR" smtClean="0"/>
              <a:t>‹#›</a:t>
            </a:fld>
            <a:endParaRPr lang="tr-TR"/>
          </a:p>
        </p:txBody>
      </p:sp>
    </p:spTree>
    <p:extLst>
      <p:ext uri="{BB962C8B-B14F-4D97-AF65-F5344CB8AC3E}">
        <p14:creationId xmlns:p14="http://schemas.microsoft.com/office/powerpoint/2010/main" val="314288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D661DA9-BD81-4616-A248-DA58B6CB8717}" type="datetimeFigureOut">
              <a:rPr lang="tr-TR" smtClean="0"/>
              <a:t>14.01.2020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2400DFE-0C4E-4440-8954-134F3F18BD96}" type="slidenum">
              <a:rPr lang="tr-TR" smtClean="0"/>
              <a:t>‹#›</a:t>
            </a:fld>
            <a:endParaRPr lang="tr-TR"/>
          </a:p>
        </p:txBody>
      </p:sp>
    </p:spTree>
    <p:extLst>
      <p:ext uri="{BB962C8B-B14F-4D97-AF65-F5344CB8AC3E}">
        <p14:creationId xmlns:p14="http://schemas.microsoft.com/office/powerpoint/2010/main" val="233246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D661DA9-BD81-4616-A248-DA58B6CB8717}" type="datetimeFigureOut">
              <a:rPr lang="tr-TR" smtClean="0"/>
              <a:t>14.01.2020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2400DFE-0C4E-4440-8954-134F3F18BD96}" type="slidenum">
              <a:rPr lang="tr-TR" smtClean="0"/>
              <a:t>‹#›</a:t>
            </a:fld>
            <a:endParaRPr lang="tr-TR"/>
          </a:p>
        </p:txBody>
      </p:sp>
    </p:spTree>
    <p:extLst>
      <p:ext uri="{BB962C8B-B14F-4D97-AF65-F5344CB8AC3E}">
        <p14:creationId xmlns:p14="http://schemas.microsoft.com/office/powerpoint/2010/main" val="247714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D661DA9-BD81-4616-A248-DA58B6CB8717}" type="datetimeFigureOut">
              <a:rPr lang="tr-TR" smtClean="0"/>
              <a:t>14.01.2020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2400DFE-0C4E-4440-8954-134F3F18BD96}" type="slidenum">
              <a:rPr lang="tr-TR" smtClean="0"/>
              <a:t>‹#›</a:t>
            </a:fld>
            <a:endParaRPr lang="tr-TR"/>
          </a:p>
        </p:txBody>
      </p:sp>
    </p:spTree>
    <p:extLst>
      <p:ext uri="{BB962C8B-B14F-4D97-AF65-F5344CB8AC3E}">
        <p14:creationId xmlns:p14="http://schemas.microsoft.com/office/powerpoint/2010/main" val="1213307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D661DA9-BD81-4616-A248-DA58B6CB8717}" type="datetimeFigureOut">
              <a:rPr lang="tr-TR" smtClean="0"/>
              <a:t>14.01.2020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2400DFE-0C4E-4440-8954-134F3F18BD96}" type="slidenum">
              <a:rPr lang="tr-TR" smtClean="0"/>
              <a:t>‹#›</a:t>
            </a:fld>
            <a:endParaRPr lang="tr-TR"/>
          </a:p>
        </p:txBody>
      </p:sp>
    </p:spTree>
    <p:extLst>
      <p:ext uri="{BB962C8B-B14F-4D97-AF65-F5344CB8AC3E}">
        <p14:creationId xmlns:p14="http://schemas.microsoft.com/office/powerpoint/2010/main" val="350093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D661DA9-BD81-4616-A248-DA58B6CB8717}" type="datetimeFigureOut">
              <a:rPr lang="tr-TR" smtClean="0"/>
              <a:t>14.01.2020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2400DFE-0C4E-4440-8954-134F3F18BD96}" type="slidenum">
              <a:rPr lang="tr-TR" smtClean="0"/>
              <a:t>‹#›</a:t>
            </a:fld>
            <a:endParaRPr lang="tr-TR"/>
          </a:p>
        </p:txBody>
      </p:sp>
    </p:spTree>
    <p:extLst>
      <p:ext uri="{BB962C8B-B14F-4D97-AF65-F5344CB8AC3E}">
        <p14:creationId xmlns:p14="http://schemas.microsoft.com/office/powerpoint/2010/main" val="2005715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61DA9-BD81-4616-A248-DA58B6CB8717}" type="datetimeFigureOut">
              <a:rPr lang="tr-TR" smtClean="0"/>
              <a:t>14.01.2020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00DFE-0C4E-4440-8954-134F3F18BD96}" type="slidenum">
              <a:rPr lang="tr-TR" smtClean="0"/>
              <a:t>‹#›</a:t>
            </a:fld>
            <a:endParaRPr lang="tr-TR"/>
          </a:p>
        </p:txBody>
      </p:sp>
    </p:spTree>
    <p:extLst>
      <p:ext uri="{BB962C8B-B14F-4D97-AF65-F5344CB8AC3E}">
        <p14:creationId xmlns:p14="http://schemas.microsoft.com/office/powerpoint/2010/main" val="1604627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www.uptodate.com/contents/pharmacotherapy-for-personality-disorders?search=personality%20disorder%20treatment&amp;source=search_result&amp;selectedTitle=2~150&amp;usage_type=default&amp;display_rank=2" TargetMode="External"/><Relationship Id="rId2" Type="http://schemas.openxmlformats.org/officeDocument/2006/relationships/hyperlink" Target="https://www.uptodate.com/contents/overview-of-personality-disorders?search=personality%20disorder&amp;source=search_result&amp;selectedTitle=1~150&amp;usage_type=default&amp;display_rank=1"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smtClean="0"/>
              <a:t>KİŞİLİK BOZUKLUKLARI</a:t>
            </a:r>
            <a:endParaRPr lang="tr-TR" b="1" dirty="0"/>
          </a:p>
        </p:txBody>
      </p:sp>
      <p:sp>
        <p:nvSpPr>
          <p:cNvPr id="3" name="Alt Başlık 2"/>
          <p:cNvSpPr>
            <a:spLocks noGrp="1"/>
          </p:cNvSpPr>
          <p:nvPr>
            <p:ph type="subTitle" idx="1"/>
          </p:nvPr>
        </p:nvSpPr>
        <p:spPr/>
        <p:txBody>
          <a:bodyPr/>
          <a:lstStyle/>
          <a:p>
            <a:r>
              <a:rPr lang="tr-TR" dirty="0" smtClean="0">
                <a:solidFill>
                  <a:schemeClr val="tx1"/>
                </a:solidFill>
              </a:rPr>
              <a:t>Arş. Gör. Dr. Kevser</a:t>
            </a:r>
            <a:r>
              <a:rPr lang="tr-TR" dirty="0" smtClean="0"/>
              <a:t> PALA</a:t>
            </a:r>
          </a:p>
          <a:p>
            <a:r>
              <a:rPr lang="tr-TR" dirty="0" smtClean="0"/>
              <a:t>KTÜ Tıp Fakültesi Aile Hekimliği AD</a:t>
            </a:r>
            <a:endParaRPr lang="tr-TR" dirty="0" smtClean="0">
              <a:solidFill>
                <a:schemeClr val="tx1"/>
              </a:solidFill>
            </a:endParaRPr>
          </a:p>
          <a:p>
            <a:r>
              <a:rPr lang="tr-TR" dirty="0" smtClean="0"/>
              <a:t>14</a:t>
            </a:r>
            <a:r>
              <a:rPr lang="tr-TR" dirty="0" smtClean="0">
                <a:solidFill>
                  <a:schemeClr val="tx1"/>
                </a:solidFill>
              </a:rPr>
              <a:t>.01.2020</a:t>
            </a:r>
            <a:endParaRPr lang="tr-TR" dirty="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645" y="197486"/>
            <a:ext cx="2406227" cy="2221133"/>
          </a:xfrm>
          <a:prstGeom prst="rect">
            <a:avLst/>
          </a:prstGeom>
        </p:spPr>
      </p:pic>
    </p:spTree>
    <p:extLst>
      <p:ext uri="{BB962C8B-B14F-4D97-AF65-F5344CB8AC3E}">
        <p14:creationId xmlns:p14="http://schemas.microsoft.com/office/powerpoint/2010/main" val="776225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endParaRPr lang="tr-TR" sz="2400" dirty="0" smtClean="0"/>
          </a:p>
          <a:p>
            <a:pPr marL="0" indent="0">
              <a:buNone/>
            </a:pPr>
            <a:r>
              <a:rPr lang="tr-TR" sz="2400" dirty="0" smtClean="0"/>
              <a:t>B. Süregiden</a:t>
            </a:r>
            <a:r>
              <a:rPr lang="tr-TR" sz="2400" dirty="0"/>
              <a:t>, esneklikten yoksun bu örüntü çok değişik kişisel ve toplumsal durumları kapsar.</a:t>
            </a:r>
          </a:p>
          <a:p>
            <a:pPr marL="0" indent="0">
              <a:buNone/>
            </a:pPr>
            <a:r>
              <a:rPr lang="tr-TR" sz="2400" dirty="0" smtClean="0"/>
              <a:t>C. Klinik </a:t>
            </a:r>
            <a:r>
              <a:rPr lang="tr-TR" sz="2400" dirty="0"/>
              <a:t>açıdan belirgin sıkıntıya ya da toplumsal, işle ilgili </a:t>
            </a:r>
            <a:r>
              <a:rPr lang="tr-TR" sz="2400" dirty="0" smtClean="0"/>
              <a:t>alanlarda işlevsellikte </a:t>
            </a:r>
            <a:r>
              <a:rPr lang="tr-TR" sz="2400" dirty="0"/>
              <a:t>düşmeye yol açar.</a:t>
            </a:r>
          </a:p>
          <a:p>
            <a:pPr marL="0" indent="0">
              <a:buNone/>
            </a:pPr>
            <a:r>
              <a:rPr lang="tr-TR" sz="2400" dirty="0" smtClean="0"/>
              <a:t>D. Kalıcı </a:t>
            </a:r>
            <a:r>
              <a:rPr lang="tr-TR" sz="2400" dirty="0"/>
              <a:t>ve uzun sürelidir, başlangıcı en azından ergenlik veya erken erişkinlik dönemine uzanır.</a:t>
            </a:r>
          </a:p>
          <a:p>
            <a:endParaRPr lang="tr-TR" dirty="0"/>
          </a:p>
          <a:p>
            <a:endParaRPr lang="tr-TR" dirty="0"/>
          </a:p>
        </p:txBody>
      </p:sp>
    </p:spTree>
    <p:extLst>
      <p:ext uri="{BB962C8B-B14F-4D97-AF65-F5344CB8AC3E}">
        <p14:creationId xmlns:p14="http://schemas.microsoft.com/office/powerpoint/2010/main" val="2184684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sz="2400" dirty="0" smtClean="0"/>
              <a:t>E</a:t>
            </a:r>
            <a:r>
              <a:rPr lang="tr-TR" sz="2400" dirty="0"/>
              <a:t>. Başka bir ruhsal bozukluğun bir görünümü olarak ya da başka bir ruhsal bozukluğun bir sonucu olarak açıklanamaz.</a:t>
            </a:r>
          </a:p>
          <a:p>
            <a:pPr marL="0" indent="0">
              <a:buNone/>
            </a:pPr>
            <a:endParaRPr lang="tr-TR" sz="2400" dirty="0" smtClean="0"/>
          </a:p>
          <a:p>
            <a:pPr marL="0" indent="0">
              <a:buNone/>
            </a:pPr>
            <a:r>
              <a:rPr lang="tr-TR" sz="2400" dirty="0" smtClean="0"/>
              <a:t>F</a:t>
            </a:r>
            <a:r>
              <a:rPr lang="tr-TR" sz="2400" dirty="0"/>
              <a:t>. Bir maddenin ya da başka bir sağlık durumunun fizyolojik etkilerine bağlanamaz.</a:t>
            </a:r>
          </a:p>
          <a:p>
            <a:pPr marL="0" indent="0">
              <a:buNone/>
            </a:pPr>
            <a:endParaRPr lang="tr-TR" dirty="0"/>
          </a:p>
          <a:p>
            <a:endParaRPr lang="tr-TR" dirty="0"/>
          </a:p>
        </p:txBody>
      </p:sp>
    </p:spTree>
    <p:extLst>
      <p:ext uri="{BB962C8B-B14F-4D97-AF65-F5344CB8AC3E}">
        <p14:creationId xmlns:p14="http://schemas.microsoft.com/office/powerpoint/2010/main" val="3833605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Epidemiyolojisi</a:t>
            </a:r>
            <a:endParaRPr lang="tr-TR" dirty="0"/>
          </a:p>
        </p:txBody>
      </p:sp>
      <p:sp>
        <p:nvSpPr>
          <p:cNvPr id="3" name="İçerik Yer Tutucusu 2"/>
          <p:cNvSpPr>
            <a:spLocks noGrp="1"/>
          </p:cNvSpPr>
          <p:nvPr>
            <p:ph idx="1"/>
          </p:nvPr>
        </p:nvSpPr>
        <p:spPr/>
        <p:txBody>
          <a:bodyPr>
            <a:normAutofit/>
          </a:bodyPr>
          <a:lstStyle/>
          <a:p>
            <a:r>
              <a:rPr lang="tr-TR" sz="2400" dirty="0" smtClean="0"/>
              <a:t>Kişilik </a:t>
            </a:r>
            <a:r>
              <a:rPr lang="tr-TR" sz="2400" dirty="0"/>
              <a:t>bozuklukları sık ve kroniktir. </a:t>
            </a:r>
            <a:endParaRPr lang="tr-TR" sz="2400" dirty="0" smtClean="0"/>
          </a:p>
          <a:p>
            <a:endParaRPr lang="tr-TR" sz="2400" dirty="0" smtClean="0"/>
          </a:p>
          <a:p>
            <a:r>
              <a:rPr lang="tr-TR" sz="2400" dirty="0" smtClean="0"/>
              <a:t>Uluslararası </a:t>
            </a:r>
            <a:r>
              <a:rPr lang="tr-TR" sz="2400" dirty="0" err="1"/>
              <a:t>prevalansı</a:t>
            </a:r>
            <a:r>
              <a:rPr lang="tr-TR" sz="2400" dirty="0"/>
              <a:t> </a:t>
            </a:r>
            <a:r>
              <a:rPr lang="tr-TR" sz="2400" dirty="0" smtClean="0"/>
              <a:t>%11</a:t>
            </a:r>
          </a:p>
          <a:p>
            <a:endParaRPr lang="tr-TR" sz="2400" dirty="0" smtClean="0"/>
          </a:p>
          <a:p>
            <a:r>
              <a:rPr lang="tr-TR" sz="2400" dirty="0" smtClean="0"/>
              <a:t>Klinik popülasyonlarda </a:t>
            </a:r>
            <a:r>
              <a:rPr lang="tr-TR" sz="2400" dirty="0" err="1"/>
              <a:t>prevalansının</a:t>
            </a:r>
            <a:r>
              <a:rPr lang="tr-TR" sz="2400" dirty="0"/>
              <a:t> </a:t>
            </a:r>
            <a:r>
              <a:rPr lang="tr-TR" sz="2400" dirty="0" smtClean="0"/>
              <a:t>%64'ün </a:t>
            </a:r>
            <a:r>
              <a:rPr lang="tr-TR" sz="2400" dirty="0"/>
              <a:t>üzerinde olduğu tahmin </a:t>
            </a:r>
            <a:r>
              <a:rPr lang="tr-TR" sz="2400" dirty="0" smtClean="0"/>
              <a:t>edilmekte</a:t>
            </a:r>
          </a:p>
          <a:p>
            <a:endParaRPr lang="tr-TR" sz="2400" dirty="0" smtClean="0"/>
          </a:p>
          <a:p>
            <a:r>
              <a:rPr lang="tr-TR" sz="2400" dirty="0" smtClean="0"/>
              <a:t>Erkeklerde kadınlara oranla 4-5 kat daha fazla</a:t>
            </a:r>
          </a:p>
          <a:p>
            <a:endParaRPr lang="tr-TR" sz="2400" dirty="0" smtClean="0"/>
          </a:p>
        </p:txBody>
      </p:sp>
    </p:spTree>
    <p:extLst>
      <p:ext uri="{BB962C8B-B14F-4D97-AF65-F5344CB8AC3E}">
        <p14:creationId xmlns:p14="http://schemas.microsoft.com/office/powerpoint/2010/main" val="1511821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sz="3200" dirty="0" smtClean="0"/>
          </a:p>
          <a:p>
            <a:r>
              <a:rPr lang="tr-TR" dirty="0" smtClean="0"/>
              <a:t>Farklı </a:t>
            </a:r>
            <a:r>
              <a:rPr lang="tr-TR" dirty="0"/>
              <a:t>kişilik bozukluklarının kadın ve erkeklerde görülme oranları farklıdır. </a:t>
            </a:r>
          </a:p>
          <a:p>
            <a:pPr>
              <a:buFont typeface="Wingdings" panose="05000000000000000000" pitchFamily="2" charset="2"/>
              <a:buChar char="Ø"/>
            </a:pPr>
            <a:endParaRPr lang="tr-TR" sz="2400" i="1" dirty="0" smtClean="0"/>
          </a:p>
          <a:p>
            <a:pPr>
              <a:buFont typeface="Wingdings" panose="05000000000000000000" pitchFamily="2" charset="2"/>
              <a:buChar char="Ø"/>
            </a:pPr>
            <a:r>
              <a:rPr lang="tr-TR" sz="2400" i="1" dirty="0" smtClean="0"/>
              <a:t>Erkek </a:t>
            </a:r>
            <a:r>
              <a:rPr lang="tr-TR" sz="2400" i="1" dirty="0"/>
              <a:t>- </a:t>
            </a:r>
            <a:r>
              <a:rPr lang="tr-TR" sz="2400" i="1" dirty="0" err="1"/>
              <a:t>paranoid,şizoid,şizotipal,antisosyal,narsisistik,OKKB</a:t>
            </a:r>
            <a:endParaRPr lang="tr-TR" sz="2400" i="1" dirty="0"/>
          </a:p>
          <a:p>
            <a:pPr>
              <a:buFont typeface="Wingdings" panose="05000000000000000000" pitchFamily="2" charset="2"/>
              <a:buChar char="Ø"/>
            </a:pPr>
            <a:r>
              <a:rPr lang="tr-TR" sz="2400" i="1" dirty="0"/>
              <a:t>Kadın – </a:t>
            </a:r>
            <a:r>
              <a:rPr lang="tr-TR" sz="2400" i="1" dirty="0" err="1"/>
              <a:t>borderline,histriyonik,bağımlı</a:t>
            </a:r>
            <a:r>
              <a:rPr lang="tr-TR" sz="2400" i="1" dirty="0"/>
              <a:t> kişilik bozukluğu </a:t>
            </a:r>
          </a:p>
        </p:txBody>
      </p:sp>
    </p:spTree>
    <p:extLst>
      <p:ext uri="{BB962C8B-B14F-4D97-AF65-F5344CB8AC3E}">
        <p14:creationId xmlns:p14="http://schemas.microsoft.com/office/powerpoint/2010/main" val="4245750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normAutofit/>
          </a:bodyPr>
          <a:lstStyle/>
          <a:p>
            <a:r>
              <a:rPr lang="tr-TR" sz="3200" dirty="0"/>
              <a:t/>
            </a:r>
            <a:br>
              <a:rPr lang="tr-TR" sz="3200" dirty="0"/>
            </a:br>
            <a:r>
              <a:rPr lang="tr-TR" sz="3200" dirty="0"/>
              <a:t>Kişilik bozuklukları;</a:t>
            </a:r>
          </a:p>
        </p:txBody>
      </p:sp>
      <p:sp>
        <p:nvSpPr>
          <p:cNvPr id="3" name="İçerik Yer Tutucusu 2"/>
          <p:cNvSpPr>
            <a:spLocks noGrp="1"/>
          </p:cNvSpPr>
          <p:nvPr>
            <p:ph sz="half" idx="1"/>
          </p:nvPr>
        </p:nvSpPr>
        <p:spPr>
          <a:solidFill>
            <a:schemeClr val="bg1"/>
          </a:solidFill>
        </p:spPr>
        <p:txBody>
          <a:bodyPr/>
          <a:lstStyle/>
          <a:p>
            <a:endParaRPr lang="tr-TR" sz="3000" dirty="0" smtClean="0"/>
          </a:p>
          <a:p>
            <a:r>
              <a:rPr lang="tr-TR" sz="3000" dirty="0"/>
              <a:t>G</a:t>
            </a:r>
            <a:r>
              <a:rPr lang="tr-TR" sz="3000" dirty="0" smtClean="0"/>
              <a:t>ençlerde</a:t>
            </a:r>
            <a:endParaRPr lang="tr-TR" sz="3000" dirty="0"/>
          </a:p>
          <a:p>
            <a:r>
              <a:rPr lang="tr-TR" sz="3000" dirty="0"/>
              <a:t>D</a:t>
            </a:r>
            <a:r>
              <a:rPr lang="tr-TR" sz="3000" dirty="0" smtClean="0"/>
              <a:t>üşük </a:t>
            </a:r>
            <a:r>
              <a:rPr lang="tr-TR" sz="3000" dirty="0"/>
              <a:t>eğitim düzeyi </a:t>
            </a:r>
            <a:endParaRPr lang="tr-TR" sz="3000" dirty="0" smtClean="0"/>
          </a:p>
          <a:p>
            <a:pPr marL="0" indent="0">
              <a:buNone/>
            </a:pPr>
            <a:r>
              <a:rPr lang="tr-TR" sz="3000" dirty="0"/>
              <a:t> </a:t>
            </a:r>
            <a:r>
              <a:rPr lang="tr-TR" sz="3000" dirty="0" smtClean="0"/>
              <a:t>  olanlarda</a:t>
            </a:r>
            <a:endParaRPr lang="tr-TR" sz="3000" dirty="0"/>
          </a:p>
          <a:p>
            <a:r>
              <a:rPr lang="tr-TR" sz="3000" dirty="0"/>
              <a:t>Y</a:t>
            </a:r>
            <a:r>
              <a:rPr lang="tr-TR" sz="3000" dirty="0" smtClean="0"/>
              <a:t>alnız </a:t>
            </a:r>
            <a:r>
              <a:rPr lang="tr-TR" sz="3000" dirty="0"/>
              <a:t>yaşayanlarda</a:t>
            </a:r>
          </a:p>
          <a:p>
            <a:r>
              <a:rPr lang="tr-TR" sz="3000" dirty="0"/>
              <a:t>E</a:t>
            </a:r>
            <a:r>
              <a:rPr lang="tr-TR" sz="3000" dirty="0" smtClean="0"/>
              <a:t>vliliklerinde </a:t>
            </a:r>
            <a:r>
              <a:rPr lang="tr-TR" sz="3000" dirty="0"/>
              <a:t>zorluk yaşayanlarda </a:t>
            </a:r>
          </a:p>
          <a:p>
            <a:endParaRPr lang="tr-TR" dirty="0"/>
          </a:p>
        </p:txBody>
      </p:sp>
      <p:sp>
        <p:nvSpPr>
          <p:cNvPr id="7" name="İçerik Yer Tutucusu 6"/>
          <p:cNvSpPr>
            <a:spLocks noGrp="1"/>
          </p:cNvSpPr>
          <p:nvPr>
            <p:ph sz="half" idx="2"/>
          </p:nvPr>
        </p:nvSpPr>
        <p:spPr>
          <a:solidFill>
            <a:schemeClr val="bg1"/>
          </a:solidFill>
        </p:spPr>
        <p:txBody>
          <a:bodyPr/>
          <a:lstStyle/>
          <a:p>
            <a:endParaRPr lang="tr-TR" sz="3000" dirty="0" smtClean="0"/>
          </a:p>
          <a:p>
            <a:r>
              <a:rPr lang="tr-TR" sz="3000" dirty="0"/>
              <a:t>İ</a:t>
            </a:r>
            <a:r>
              <a:rPr lang="tr-TR" sz="3000" dirty="0" smtClean="0"/>
              <a:t>şsizlerde</a:t>
            </a:r>
          </a:p>
          <a:p>
            <a:r>
              <a:rPr lang="tr-TR" sz="3000" dirty="0"/>
              <a:t>İ</a:t>
            </a:r>
            <a:r>
              <a:rPr lang="tr-TR" sz="3000" dirty="0" smtClean="0"/>
              <a:t>laç </a:t>
            </a:r>
            <a:r>
              <a:rPr lang="tr-TR" sz="3000" dirty="0"/>
              <a:t>bağımlılarında</a:t>
            </a:r>
          </a:p>
          <a:p>
            <a:r>
              <a:rPr lang="tr-TR" sz="3000" dirty="0" smtClean="0"/>
              <a:t>Tecavüz </a:t>
            </a:r>
            <a:r>
              <a:rPr lang="tr-TR" sz="3000" dirty="0"/>
              <a:t>suçlularında</a:t>
            </a:r>
          </a:p>
          <a:p>
            <a:r>
              <a:rPr lang="tr-TR" sz="3000" dirty="0" smtClean="0"/>
              <a:t>Şiddet </a:t>
            </a:r>
            <a:r>
              <a:rPr lang="tr-TR" sz="3000" dirty="0"/>
              <a:t>içeren ya da içermeyen </a:t>
            </a:r>
            <a:endParaRPr lang="tr-TR" sz="3000" dirty="0" smtClean="0"/>
          </a:p>
          <a:p>
            <a:pPr marL="0" indent="0">
              <a:buNone/>
            </a:pPr>
            <a:r>
              <a:rPr lang="tr-TR" sz="3000" dirty="0"/>
              <a:t> </a:t>
            </a:r>
            <a:r>
              <a:rPr lang="tr-TR" sz="3000" dirty="0" smtClean="0"/>
              <a:t>  suç </a:t>
            </a:r>
            <a:r>
              <a:rPr lang="tr-TR" sz="3000" dirty="0"/>
              <a:t>işleyenlerde</a:t>
            </a:r>
          </a:p>
          <a:p>
            <a:r>
              <a:rPr lang="tr-TR" sz="3000" dirty="0" smtClean="0"/>
              <a:t>Mahkumlarda </a:t>
            </a:r>
            <a:r>
              <a:rPr lang="tr-TR" sz="3000" dirty="0"/>
              <a:t>daha sık </a:t>
            </a:r>
          </a:p>
          <a:p>
            <a:endParaRPr lang="tr-TR" dirty="0"/>
          </a:p>
        </p:txBody>
      </p:sp>
    </p:spTree>
    <p:extLst>
      <p:ext uri="{BB962C8B-B14F-4D97-AF65-F5344CB8AC3E}">
        <p14:creationId xmlns:p14="http://schemas.microsoft.com/office/powerpoint/2010/main" val="3275294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endParaRPr lang="tr-TR" sz="2400" dirty="0" smtClean="0"/>
          </a:p>
          <a:p>
            <a:r>
              <a:rPr lang="tr-TR" sz="2400" dirty="0" smtClean="0"/>
              <a:t>Bu </a:t>
            </a:r>
            <a:r>
              <a:rPr lang="tr-TR" sz="2400" dirty="0"/>
              <a:t>durum kişilik bozukluklarının etiyolojisinde çevresel faktörlerin önemini de ortaya koymaktadır. </a:t>
            </a:r>
          </a:p>
          <a:p>
            <a:endParaRPr lang="tr-TR" sz="2400" dirty="0" smtClean="0"/>
          </a:p>
          <a:p>
            <a:r>
              <a:rPr lang="tr-TR" sz="2400" dirty="0" smtClean="0"/>
              <a:t>Çocukluk </a:t>
            </a:r>
            <a:r>
              <a:rPr lang="tr-TR" sz="2400" dirty="0"/>
              <a:t>döneminde kötü muamele, diğer </a:t>
            </a:r>
            <a:r>
              <a:rPr lang="tr-TR" sz="2400" dirty="0" err="1"/>
              <a:t>travmatik</a:t>
            </a:r>
            <a:r>
              <a:rPr lang="tr-TR" sz="2400" dirty="0"/>
              <a:t> olayların ve biyolojik unsurların kişilik bozukluklarının etiyolojisinde rol oynadığı </a:t>
            </a:r>
            <a:r>
              <a:rPr lang="tr-TR" sz="2400" dirty="0" smtClean="0"/>
              <a:t>bildirilmektedir.</a:t>
            </a:r>
            <a:endParaRPr lang="tr-TR" sz="2400" dirty="0"/>
          </a:p>
        </p:txBody>
      </p:sp>
    </p:spTree>
    <p:extLst>
      <p:ext uri="{BB962C8B-B14F-4D97-AF65-F5344CB8AC3E}">
        <p14:creationId xmlns:p14="http://schemas.microsoft.com/office/powerpoint/2010/main" val="258598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smtClean="0"/>
              <a:t>Kişiliğin Muayenesi</a:t>
            </a:r>
            <a:endParaRPr lang="tr-TR" sz="4000" dirty="0"/>
          </a:p>
        </p:txBody>
      </p:sp>
      <p:sp>
        <p:nvSpPr>
          <p:cNvPr id="3" name="İçerik Yer Tutucusu 2"/>
          <p:cNvSpPr>
            <a:spLocks noGrp="1"/>
          </p:cNvSpPr>
          <p:nvPr>
            <p:ph idx="1"/>
          </p:nvPr>
        </p:nvSpPr>
        <p:spPr/>
        <p:txBody>
          <a:bodyPr>
            <a:normAutofit/>
          </a:bodyPr>
          <a:lstStyle/>
          <a:p>
            <a:endParaRPr lang="tr-TR" sz="2400" dirty="0" smtClean="0"/>
          </a:p>
          <a:p>
            <a:r>
              <a:rPr lang="tr-TR" sz="2400" dirty="0" smtClean="0"/>
              <a:t>Psikiyatrik görüşme sırasında kişiliğin muayenesi için özgül sorular ve yöntem yoktur.</a:t>
            </a:r>
          </a:p>
          <a:p>
            <a:r>
              <a:rPr lang="tr-TR" sz="2400" dirty="0" smtClean="0"/>
              <a:t>Öykü alırken hastanın genel yaşam biçimi, yaşam olaylarına karşı tutumları, değer yargıları öğrenilmeye çalışılır.</a:t>
            </a:r>
          </a:p>
          <a:p>
            <a:r>
              <a:rPr lang="tr-TR" sz="2400" dirty="0" smtClean="0"/>
              <a:t>Hasta yakınları, aile ve arkadaşlarından alınan bilgi çok önemlidir.</a:t>
            </a:r>
            <a:endParaRPr lang="tr-TR" sz="2400" dirty="0"/>
          </a:p>
        </p:txBody>
      </p:sp>
    </p:spTree>
    <p:extLst>
      <p:ext uri="{BB962C8B-B14F-4D97-AF65-F5344CB8AC3E}">
        <p14:creationId xmlns:p14="http://schemas.microsoft.com/office/powerpoint/2010/main" val="3835562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t>Görüşmeler </a:t>
            </a:r>
            <a:r>
              <a:rPr lang="tr-TR" sz="4000" dirty="0" smtClean="0"/>
              <a:t>sırasında...</a:t>
            </a:r>
            <a:endParaRPr lang="tr-TR" sz="4000" dirty="0"/>
          </a:p>
        </p:txBody>
      </p:sp>
      <p:sp>
        <p:nvSpPr>
          <p:cNvPr id="3" name="İçerik Yer Tutucusu 2"/>
          <p:cNvSpPr>
            <a:spLocks noGrp="1"/>
          </p:cNvSpPr>
          <p:nvPr>
            <p:ph idx="1"/>
          </p:nvPr>
        </p:nvSpPr>
        <p:spPr>
          <a:xfrm>
            <a:off x="838200" y="1899766"/>
            <a:ext cx="10515600" cy="4351338"/>
          </a:xfrm>
        </p:spPr>
        <p:txBody>
          <a:bodyPr>
            <a:normAutofit/>
          </a:bodyPr>
          <a:lstStyle/>
          <a:p>
            <a:r>
              <a:rPr lang="tr-TR" sz="2200" dirty="0" smtClean="0"/>
              <a:t>Sorunlarda davranışlarını haklı çıkarmaya çalışması </a:t>
            </a:r>
          </a:p>
          <a:p>
            <a:r>
              <a:rPr lang="tr-TR" sz="2200" dirty="0" smtClean="0"/>
              <a:t>Çevreyi suçlaması, direnmesi</a:t>
            </a:r>
          </a:p>
          <a:p>
            <a:r>
              <a:rPr lang="tr-TR" sz="2200" dirty="0" smtClean="0"/>
              <a:t>Kendi davranışlarından fazla yakınmaması</a:t>
            </a:r>
          </a:p>
          <a:p>
            <a:r>
              <a:rPr lang="tr-TR" sz="2200" dirty="0" smtClean="0"/>
              <a:t>Değişmek için çabanın olmaması, çevreyi değiştirmeye çalışması</a:t>
            </a:r>
          </a:p>
          <a:p>
            <a:r>
              <a:rPr lang="tr-TR" sz="2200" dirty="0" smtClean="0"/>
              <a:t>İçine girdiği güç durumlardan ders almaması ve aynı davranışları yinelemesi</a:t>
            </a:r>
          </a:p>
          <a:p>
            <a:r>
              <a:rPr lang="tr-TR" sz="2200" dirty="0" smtClean="0"/>
              <a:t>Sorumluluktan kaçması, yakayı kurtarmayı bilmesi</a:t>
            </a:r>
          </a:p>
          <a:p>
            <a:r>
              <a:rPr lang="tr-TR" sz="2200" dirty="0" err="1"/>
              <a:t>Antisosyal</a:t>
            </a:r>
            <a:r>
              <a:rPr lang="tr-TR" sz="2200" dirty="0"/>
              <a:t> davranışlar gösterdiğinde suçluluk duygusunun </a:t>
            </a:r>
            <a:r>
              <a:rPr lang="tr-TR" sz="2200" dirty="0" smtClean="0"/>
              <a:t>olmaması</a:t>
            </a:r>
            <a:endParaRPr lang="tr-TR" sz="2200" dirty="0"/>
          </a:p>
          <a:p>
            <a:endParaRPr lang="tr-TR" sz="2200" dirty="0" smtClean="0"/>
          </a:p>
          <a:p>
            <a:endParaRPr lang="tr-TR" sz="2400" dirty="0"/>
          </a:p>
        </p:txBody>
      </p:sp>
    </p:spTree>
    <p:extLst>
      <p:ext uri="{BB962C8B-B14F-4D97-AF65-F5344CB8AC3E}">
        <p14:creationId xmlns:p14="http://schemas.microsoft.com/office/powerpoint/2010/main" val="1559529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t>Görüşmeler sırasında...</a:t>
            </a:r>
          </a:p>
        </p:txBody>
      </p:sp>
      <p:sp>
        <p:nvSpPr>
          <p:cNvPr id="3" name="İçerik Yer Tutucusu 2"/>
          <p:cNvSpPr>
            <a:spLocks noGrp="1"/>
          </p:cNvSpPr>
          <p:nvPr>
            <p:ph idx="1"/>
          </p:nvPr>
        </p:nvSpPr>
        <p:spPr/>
        <p:txBody>
          <a:bodyPr>
            <a:normAutofit/>
          </a:bodyPr>
          <a:lstStyle/>
          <a:p>
            <a:r>
              <a:rPr lang="tr-TR" sz="2200" dirty="0" smtClean="0"/>
              <a:t>Alkol </a:t>
            </a:r>
            <a:r>
              <a:rPr lang="tr-TR" sz="2200" dirty="0"/>
              <a:t>ve başka maddelere karşı </a:t>
            </a:r>
            <a:r>
              <a:rPr lang="tr-TR" sz="2200" dirty="0" smtClean="0"/>
              <a:t>düşkünlük</a:t>
            </a:r>
          </a:p>
          <a:p>
            <a:r>
              <a:rPr lang="tr-TR" sz="2200" dirty="0" smtClean="0"/>
              <a:t>Sık </a:t>
            </a:r>
            <a:r>
              <a:rPr lang="tr-TR" sz="2200" dirty="0"/>
              <a:t>ruh hali </a:t>
            </a:r>
            <a:r>
              <a:rPr lang="tr-TR" sz="2200" dirty="0" smtClean="0"/>
              <a:t>değişimleri</a:t>
            </a:r>
          </a:p>
          <a:p>
            <a:r>
              <a:rPr lang="tr-TR" sz="2200" dirty="0" smtClean="0"/>
              <a:t>Ani </a:t>
            </a:r>
            <a:r>
              <a:rPr lang="tr-TR" sz="2200" dirty="0"/>
              <a:t>öfke </a:t>
            </a:r>
            <a:r>
              <a:rPr lang="tr-TR" sz="2200" dirty="0" smtClean="0"/>
              <a:t>patlamaları</a:t>
            </a:r>
          </a:p>
          <a:p>
            <a:r>
              <a:rPr lang="tr-TR" sz="2200" dirty="0" smtClean="0"/>
              <a:t>Zor </a:t>
            </a:r>
            <a:r>
              <a:rPr lang="tr-TR" sz="2200" dirty="0"/>
              <a:t>arkadaşlık edinmeye neden olan </a:t>
            </a:r>
            <a:r>
              <a:rPr lang="tr-TR" sz="2200" dirty="0" smtClean="0"/>
              <a:t>endişe</a:t>
            </a:r>
          </a:p>
          <a:p>
            <a:r>
              <a:rPr lang="tr-TR" sz="2200" dirty="0" smtClean="0"/>
              <a:t>Dikkat </a:t>
            </a:r>
            <a:r>
              <a:rPr lang="tr-TR" sz="2200" dirty="0"/>
              <a:t>çekme </a:t>
            </a:r>
            <a:r>
              <a:rPr lang="tr-TR" sz="2200" dirty="0" smtClean="0"/>
              <a:t>ihtiyacı</a:t>
            </a:r>
          </a:p>
          <a:p>
            <a:r>
              <a:rPr lang="tr-TR" sz="2200" dirty="0" smtClean="0"/>
              <a:t>Aldatılmışlık hissi</a:t>
            </a:r>
          </a:p>
          <a:p>
            <a:r>
              <a:rPr lang="tr-TR" sz="2200" dirty="0" smtClean="0"/>
              <a:t>Davranışları </a:t>
            </a:r>
            <a:r>
              <a:rPr lang="tr-TR" sz="2200" dirty="0"/>
              <a:t>ve hisleri için dünyayı suçlamak</a:t>
            </a:r>
          </a:p>
        </p:txBody>
      </p:sp>
    </p:spTree>
    <p:extLst>
      <p:ext uri="{BB962C8B-B14F-4D97-AF65-F5344CB8AC3E}">
        <p14:creationId xmlns:p14="http://schemas.microsoft.com/office/powerpoint/2010/main" val="3051354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DSM-5 Kişilik Bozuklukları</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00807317"/>
              </p:ext>
            </p:extLst>
          </p:nvPr>
        </p:nvGraphicFramePr>
        <p:xfrm>
          <a:off x="838200" y="1600381"/>
          <a:ext cx="10515600" cy="1188720"/>
        </p:xfrm>
        <a:graphic>
          <a:graphicData uri="http://schemas.openxmlformats.org/drawingml/2006/table">
            <a:tbl>
              <a:tblPr firstRow="1" bandRow="1">
                <a:tableStyleId>{00A15C55-8517-42AA-B614-E9B94910E393}</a:tableStyleId>
              </a:tblPr>
              <a:tblGrid>
                <a:gridCol w="2628900">
                  <a:extLst>
                    <a:ext uri="{9D8B030D-6E8A-4147-A177-3AD203B41FA5}">
                      <a16:colId xmlns:a16="http://schemas.microsoft.com/office/drawing/2014/main" xmlns="" val="3493961740"/>
                    </a:ext>
                  </a:extLst>
                </a:gridCol>
                <a:gridCol w="2628900">
                  <a:extLst>
                    <a:ext uri="{9D8B030D-6E8A-4147-A177-3AD203B41FA5}">
                      <a16:colId xmlns:a16="http://schemas.microsoft.com/office/drawing/2014/main" xmlns="" val="2989589435"/>
                    </a:ext>
                  </a:extLst>
                </a:gridCol>
                <a:gridCol w="2628900">
                  <a:extLst>
                    <a:ext uri="{9D8B030D-6E8A-4147-A177-3AD203B41FA5}">
                      <a16:colId xmlns:a16="http://schemas.microsoft.com/office/drawing/2014/main" xmlns="" val="4006884027"/>
                    </a:ext>
                  </a:extLst>
                </a:gridCol>
                <a:gridCol w="2628900">
                  <a:extLst>
                    <a:ext uri="{9D8B030D-6E8A-4147-A177-3AD203B41FA5}">
                      <a16:colId xmlns:a16="http://schemas.microsoft.com/office/drawing/2014/main" xmlns="" val="778552330"/>
                    </a:ext>
                  </a:extLst>
                </a:gridCol>
              </a:tblGrid>
              <a:tr h="1145177">
                <a:tc>
                  <a:txBody>
                    <a:bodyPr/>
                    <a:lstStyle/>
                    <a:p>
                      <a:pPr algn="ctr"/>
                      <a:r>
                        <a:rPr lang="tr-TR" dirty="0" smtClean="0">
                          <a:solidFill>
                            <a:schemeClr val="tx1"/>
                          </a:solidFill>
                        </a:rPr>
                        <a:t>A</a:t>
                      </a:r>
                      <a:r>
                        <a:rPr lang="tr-TR" baseline="0" dirty="0" smtClean="0">
                          <a:solidFill>
                            <a:schemeClr val="tx1"/>
                          </a:solidFill>
                        </a:rPr>
                        <a:t> Kümesi (garip ya da eksantrik) Kişilik Bozuklukları</a:t>
                      </a: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aseline="0" dirty="0" smtClean="0">
                          <a:solidFill>
                            <a:schemeClr val="tx1"/>
                          </a:solidFill>
                        </a:rPr>
                        <a:t>B Kümesi (dramatik, </a:t>
                      </a:r>
                      <a:r>
                        <a:rPr lang="tr-TR" baseline="0" dirty="0" err="1" smtClean="0">
                          <a:solidFill>
                            <a:schemeClr val="tx1"/>
                          </a:solidFill>
                        </a:rPr>
                        <a:t>coşkusal</a:t>
                      </a:r>
                      <a:r>
                        <a:rPr lang="tr-TR" baseline="0" dirty="0" smtClean="0">
                          <a:solidFill>
                            <a:schemeClr val="tx1"/>
                          </a:solidFill>
                        </a:rPr>
                        <a:t>) Kişilik Bozuklukları</a:t>
                      </a:r>
                      <a:endParaRPr lang="tr-TR" dirty="0" smtClean="0">
                        <a:solidFill>
                          <a:schemeClr val="tx1"/>
                        </a:solidFill>
                      </a:endParaRPr>
                    </a:p>
                    <a:p>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aseline="0" dirty="0" smtClean="0">
                          <a:solidFill>
                            <a:schemeClr val="tx1"/>
                          </a:solidFill>
                        </a:rPr>
                        <a:t>C Kümesi (korkulu, bunaltılı) Kişilik Bozuklukları</a:t>
                      </a:r>
                      <a:endParaRPr lang="tr-TR" dirty="0" smtClean="0">
                        <a:solidFill>
                          <a:schemeClr val="tx1"/>
                        </a:solidFill>
                      </a:endParaRPr>
                    </a:p>
                    <a:p>
                      <a:endParaRPr lang="tr-TR" dirty="0"/>
                    </a:p>
                  </a:txBody>
                  <a:tcPr/>
                </a:tc>
                <a:tc>
                  <a:txBody>
                    <a:bodyPr/>
                    <a:lstStyle/>
                    <a:p>
                      <a:endParaRPr lang="tr-TR" dirty="0" smtClean="0">
                        <a:solidFill>
                          <a:schemeClr val="tx1"/>
                        </a:solidFill>
                      </a:endParaRPr>
                    </a:p>
                    <a:p>
                      <a:r>
                        <a:rPr lang="tr-TR" dirty="0" smtClean="0">
                          <a:solidFill>
                            <a:schemeClr val="tx1"/>
                          </a:solidFill>
                        </a:rPr>
                        <a:t>Başka</a:t>
                      </a:r>
                      <a:r>
                        <a:rPr lang="tr-TR" baseline="0" dirty="0" smtClean="0">
                          <a:solidFill>
                            <a:schemeClr val="tx1"/>
                          </a:solidFill>
                        </a:rPr>
                        <a:t> Kişilik Bozuklukları</a:t>
                      </a:r>
                      <a:endParaRPr lang="tr-TR" dirty="0">
                        <a:solidFill>
                          <a:schemeClr val="tx1"/>
                        </a:solidFill>
                      </a:endParaRPr>
                    </a:p>
                  </a:txBody>
                  <a:tcPr/>
                </a:tc>
                <a:extLst>
                  <a:ext uri="{0D108BD9-81ED-4DB2-BD59-A6C34878D82A}">
                    <a16:rowId xmlns:a16="http://schemas.microsoft.com/office/drawing/2014/main" xmlns="" val="1030694589"/>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3133365766"/>
              </p:ext>
            </p:extLst>
          </p:nvPr>
        </p:nvGraphicFramePr>
        <p:xfrm>
          <a:off x="838200" y="2789101"/>
          <a:ext cx="10515600" cy="25603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3160621153"/>
                    </a:ext>
                  </a:extLst>
                </a:gridCol>
                <a:gridCol w="2628900">
                  <a:extLst>
                    <a:ext uri="{9D8B030D-6E8A-4147-A177-3AD203B41FA5}">
                      <a16:colId xmlns:a16="http://schemas.microsoft.com/office/drawing/2014/main" xmlns="" val="2886244371"/>
                    </a:ext>
                  </a:extLst>
                </a:gridCol>
                <a:gridCol w="2628900">
                  <a:extLst>
                    <a:ext uri="{9D8B030D-6E8A-4147-A177-3AD203B41FA5}">
                      <a16:colId xmlns:a16="http://schemas.microsoft.com/office/drawing/2014/main" xmlns="" val="1540486728"/>
                    </a:ext>
                  </a:extLst>
                </a:gridCol>
                <a:gridCol w="2628900">
                  <a:extLst>
                    <a:ext uri="{9D8B030D-6E8A-4147-A177-3AD203B41FA5}">
                      <a16:colId xmlns:a16="http://schemas.microsoft.com/office/drawing/2014/main" xmlns="" val="1633103782"/>
                    </a:ext>
                  </a:extLst>
                </a:gridCol>
              </a:tblGrid>
              <a:tr h="2131242">
                <a:tc>
                  <a:txBody>
                    <a:bodyPr/>
                    <a:lstStyle/>
                    <a:p>
                      <a:pPr marL="285750" indent="-285750">
                        <a:buFont typeface="Arial" panose="020B0604020202020204" pitchFamily="34" charset="0"/>
                        <a:buChar char="•"/>
                      </a:pPr>
                      <a:r>
                        <a:rPr lang="tr-TR" sz="1800" dirty="0" err="1" smtClean="0">
                          <a:solidFill>
                            <a:sysClr val="windowText" lastClr="000000"/>
                          </a:solidFill>
                        </a:rPr>
                        <a:t>Paranoid</a:t>
                      </a:r>
                      <a:r>
                        <a:rPr lang="tr-TR" sz="1800" dirty="0" smtClean="0">
                          <a:solidFill>
                            <a:sysClr val="windowText" lastClr="000000"/>
                          </a:solidFill>
                        </a:rPr>
                        <a:t> (kuşkucu)</a:t>
                      </a:r>
                      <a:r>
                        <a:rPr lang="tr-TR" sz="1800" baseline="0" dirty="0" smtClean="0">
                          <a:solidFill>
                            <a:sysClr val="windowText" lastClr="000000"/>
                          </a:solidFill>
                        </a:rPr>
                        <a:t> KB</a:t>
                      </a:r>
                    </a:p>
                    <a:p>
                      <a:pPr marL="285750" indent="-285750">
                        <a:buFont typeface="Arial" panose="020B0604020202020204" pitchFamily="34" charset="0"/>
                        <a:buChar char="•"/>
                      </a:pPr>
                      <a:endParaRPr lang="tr-TR" sz="1800" baseline="0" dirty="0" smtClean="0">
                        <a:solidFill>
                          <a:sysClr val="windowText" lastClr="000000"/>
                        </a:solidFill>
                      </a:endParaRPr>
                    </a:p>
                    <a:p>
                      <a:pPr marL="285750" indent="-285750">
                        <a:buFont typeface="Arial" panose="020B0604020202020204" pitchFamily="34" charset="0"/>
                        <a:buChar char="•"/>
                      </a:pPr>
                      <a:r>
                        <a:rPr lang="tr-TR" sz="1800" baseline="0" dirty="0" err="1" smtClean="0">
                          <a:solidFill>
                            <a:sysClr val="windowText" lastClr="000000"/>
                          </a:solidFill>
                        </a:rPr>
                        <a:t>Şizoid</a:t>
                      </a:r>
                      <a:r>
                        <a:rPr lang="tr-TR" sz="1800" baseline="0" dirty="0" smtClean="0">
                          <a:solidFill>
                            <a:sysClr val="windowText" lastClr="000000"/>
                          </a:solidFill>
                        </a:rPr>
                        <a:t> (</a:t>
                      </a:r>
                      <a:r>
                        <a:rPr lang="tr-TR" sz="1800" baseline="0" dirty="0" err="1" smtClean="0">
                          <a:solidFill>
                            <a:sysClr val="windowText" lastClr="000000"/>
                          </a:solidFill>
                        </a:rPr>
                        <a:t>şizogibi</a:t>
                      </a:r>
                      <a:r>
                        <a:rPr lang="tr-TR" sz="1800" baseline="0" dirty="0" smtClean="0">
                          <a:solidFill>
                            <a:sysClr val="windowText" lastClr="000000"/>
                          </a:solidFill>
                        </a:rPr>
                        <a:t>) KB</a:t>
                      </a:r>
                    </a:p>
                    <a:p>
                      <a:pPr marL="285750" indent="-285750">
                        <a:buFont typeface="Arial" panose="020B0604020202020204" pitchFamily="34" charset="0"/>
                        <a:buChar char="•"/>
                      </a:pPr>
                      <a:endParaRPr lang="tr-TR" sz="1800" baseline="0" dirty="0" smtClean="0">
                        <a:solidFill>
                          <a:sysClr val="windowText" lastClr="000000"/>
                        </a:solidFill>
                      </a:endParaRPr>
                    </a:p>
                    <a:p>
                      <a:pPr marL="285750" indent="-285750">
                        <a:buFont typeface="Arial" panose="020B0604020202020204" pitchFamily="34" charset="0"/>
                        <a:buChar char="•"/>
                      </a:pPr>
                      <a:r>
                        <a:rPr lang="tr-TR" sz="1800" baseline="0" dirty="0" err="1" smtClean="0">
                          <a:solidFill>
                            <a:sysClr val="windowText" lastClr="000000"/>
                          </a:solidFill>
                        </a:rPr>
                        <a:t>Şizotipal</a:t>
                      </a:r>
                      <a:r>
                        <a:rPr lang="tr-TR" sz="1800" baseline="0" dirty="0" smtClean="0">
                          <a:solidFill>
                            <a:sysClr val="windowText" lastClr="000000"/>
                          </a:solidFill>
                        </a:rPr>
                        <a:t> (</a:t>
                      </a:r>
                      <a:r>
                        <a:rPr lang="tr-TR" sz="1800" baseline="0" dirty="0" err="1" smtClean="0">
                          <a:solidFill>
                            <a:sysClr val="windowText" lastClr="000000"/>
                          </a:solidFill>
                        </a:rPr>
                        <a:t>şizotürü</a:t>
                      </a:r>
                      <a:r>
                        <a:rPr lang="tr-TR" sz="1800" baseline="0" dirty="0" smtClean="0">
                          <a:solidFill>
                            <a:sysClr val="windowText" lastClr="000000"/>
                          </a:solidFill>
                        </a:rPr>
                        <a:t>) KB</a:t>
                      </a:r>
                    </a:p>
                    <a:p>
                      <a:pPr marL="0" indent="0">
                        <a:buFont typeface="Arial" panose="020B0604020202020204" pitchFamily="34" charset="0"/>
                        <a:buNone/>
                      </a:pPr>
                      <a:endParaRPr lang="tr-TR" dirty="0">
                        <a:solidFill>
                          <a:sysClr val="windowText" lastClr="000000"/>
                        </a:solidFill>
                      </a:endParaRPr>
                    </a:p>
                  </a:txBody>
                  <a:tcPr>
                    <a:solidFill>
                      <a:schemeClr val="accent4">
                        <a:lumMod val="20000"/>
                        <a:lumOff val="80000"/>
                      </a:schemeClr>
                    </a:solidFill>
                  </a:tcPr>
                </a:tc>
                <a:tc>
                  <a:txBody>
                    <a:bodyPr/>
                    <a:lstStyle/>
                    <a:p>
                      <a:pPr marL="285750" indent="-285750">
                        <a:buFont typeface="Arial" panose="020B0604020202020204" pitchFamily="34" charset="0"/>
                        <a:buChar char="•"/>
                      </a:pPr>
                      <a:r>
                        <a:rPr lang="tr-TR" sz="1800" dirty="0" err="1" smtClean="0">
                          <a:solidFill>
                            <a:sysClr val="windowText" lastClr="000000"/>
                          </a:solidFill>
                        </a:rPr>
                        <a:t>Antisosyal</a:t>
                      </a:r>
                      <a:r>
                        <a:rPr lang="tr-TR" sz="1800" dirty="0" smtClean="0">
                          <a:solidFill>
                            <a:sysClr val="windowText" lastClr="000000"/>
                          </a:solidFill>
                        </a:rPr>
                        <a:t> (toplumdışı)  KB</a:t>
                      </a:r>
                    </a:p>
                    <a:p>
                      <a:pPr marL="285750" indent="-285750">
                        <a:buFont typeface="Arial" panose="020B0604020202020204" pitchFamily="34" charset="0"/>
                        <a:buChar char="•"/>
                      </a:pPr>
                      <a:endParaRPr lang="tr-TR" sz="1800" dirty="0" smtClean="0">
                        <a:solidFill>
                          <a:sysClr val="windowText" lastClr="000000"/>
                        </a:solidFill>
                      </a:endParaRPr>
                    </a:p>
                    <a:p>
                      <a:pPr marL="285750" indent="-285750">
                        <a:buFont typeface="Arial" panose="020B0604020202020204" pitchFamily="34" charset="0"/>
                        <a:buChar char="•"/>
                      </a:pPr>
                      <a:r>
                        <a:rPr lang="tr-TR" sz="1800" dirty="0" err="1" smtClean="0">
                          <a:solidFill>
                            <a:sysClr val="windowText" lastClr="000000"/>
                          </a:solidFill>
                        </a:rPr>
                        <a:t>Borderline</a:t>
                      </a:r>
                      <a:r>
                        <a:rPr lang="tr-TR" sz="1800" dirty="0" smtClean="0">
                          <a:solidFill>
                            <a:sysClr val="windowText" lastClr="000000"/>
                          </a:solidFill>
                        </a:rPr>
                        <a:t> (sınırda)</a:t>
                      </a:r>
                      <a:r>
                        <a:rPr lang="tr-TR" sz="1800" baseline="0" dirty="0" smtClean="0">
                          <a:solidFill>
                            <a:sysClr val="windowText" lastClr="000000"/>
                          </a:solidFill>
                        </a:rPr>
                        <a:t> KB</a:t>
                      </a:r>
                    </a:p>
                    <a:p>
                      <a:pPr marL="285750" indent="-285750">
                        <a:buFont typeface="Arial" panose="020B0604020202020204" pitchFamily="34" charset="0"/>
                        <a:buChar char="•"/>
                      </a:pPr>
                      <a:endParaRPr lang="tr-TR" sz="1800" baseline="0" dirty="0" smtClean="0">
                        <a:solidFill>
                          <a:sysClr val="windowText" lastClr="000000"/>
                        </a:solidFill>
                      </a:endParaRPr>
                    </a:p>
                    <a:p>
                      <a:pPr marL="285750" indent="-285750">
                        <a:buFont typeface="Arial" panose="020B0604020202020204" pitchFamily="34" charset="0"/>
                        <a:buChar char="•"/>
                      </a:pPr>
                      <a:r>
                        <a:rPr lang="tr-TR" sz="1800" baseline="0" dirty="0" err="1" smtClean="0">
                          <a:solidFill>
                            <a:sysClr val="windowText" lastClr="000000"/>
                          </a:solidFill>
                        </a:rPr>
                        <a:t>Histriyonik</a:t>
                      </a:r>
                      <a:r>
                        <a:rPr lang="tr-TR" sz="1800" baseline="0" dirty="0" smtClean="0">
                          <a:solidFill>
                            <a:sysClr val="windowText" lastClr="000000"/>
                          </a:solidFill>
                        </a:rPr>
                        <a:t> KB</a:t>
                      </a:r>
                    </a:p>
                    <a:p>
                      <a:pPr marL="285750" indent="-285750">
                        <a:buFont typeface="Arial" panose="020B0604020202020204" pitchFamily="34" charset="0"/>
                        <a:buChar char="•"/>
                      </a:pPr>
                      <a:endParaRPr lang="tr-TR" sz="1800" baseline="0" dirty="0" smtClean="0">
                        <a:solidFill>
                          <a:sysClr val="windowText" lastClr="000000"/>
                        </a:solidFill>
                      </a:endParaRPr>
                    </a:p>
                    <a:p>
                      <a:pPr marL="285750" indent="-285750">
                        <a:buFont typeface="Arial" panose="020B0604020202020204" pitchFamily="34" charset="0"/>
                        <a:buChar char="•"/>
                      </a:pPr>
                      <a:r>
                        <a:rPr lang="tr-TR" sz="1800" baseline="0" dirty="0" err="1" smtClean="0">
                          <a:solidFill>
                            <a:sysClr val="windowText" lastClr="000000"/>
                          </a:solidFill>
                        </a:rPr>
                        <a:t>Narsisistik</a:t>
                      </a:r>
                      <a:r>
                        <a:rPr lang="tr-TR" sz="1800" baseline="0" dirty="0" smtClean="0">
                          <a:solidFill>
                            <a:sysClr val="windowText" lastClr="000000"/>
                          </a:solidFill>
                        </a:rPr>
                        <a:t> (özsever)  KB</a:t>
                      </a:r>
                      <a:endParaRPr lang="tr-TR" sz="1800" dirty="0">
                        <a:solidFill>
                          <a:sysClr val="windowText" lastClr="000000"/>
                        </a:solidFill>
                      </a:endParaRPr>
                    </a:p>
                  </a:txBody>
                  <a:tcPr>
                    <a:solidFill>
                      <a:schemeClr val="accent4">
                        <a:lumMod val="20000"/>
                        <a:lumOff val="80000"/>
                      </a:schemeClr>
                    </a:solidFill>
                  </a:tcPr>
                </a:tc>
                <a:tc>
                  <a:txBody>
                    <a:bodyPr/>
                    <a:lstStyle/>
                    <a:p>
                      <a:pPr marL="285750" indent="-285750">
                        <a:buFont typeface="Arial" panose="020B0604020202020204" pitchFamily="34" charset="0"/>
                        <a:buChar char="•"/>
                      </a:pPr>
                      <a:r>
                        <a:rPr lang="tr-TR" sz="1800" dirty="0" smtClean="0">
                          <a:solidFill>
                            <a:sysClr val="windowText" lastClr="000000"/>
                          </a:solidFill>
                        </a:rPr>
                        <a:t>Çekingen KB</a:t>
                      </a:r>
                    </a:p>
                    <a:p>
                      <a:pPr marL="285750" indent="-285750">
                        <a:buFont typeface="Arial" panose="020B0604020202020204" pitchFamily="34" charset="0"/>
                        <a:buChar char="•"/>
                      </a:pPr>
                      <a:endParaRPr lang="tr-TR" sz="1800" dirty="0" smtClean="0">
                        <a:solidFill>
                          <a:sysClr val="windowText" lastClr="000000"/>
                        </a:solidFill>
                      </a:endParaRPr>
                    </a:p>
                    <a:p>
                      <a:pPr marL="285750" indent="-285750">
                        <a:buFont typeface="Arial" panose="020B0604020202020204" pitchFamily="34" charset="0"/>
                        <a:buChar char="•"/>
                      </a:pPr>
                      <a:r>
                        <a:rPr lang="tr-TR" sz="1800" dirty="0" smtClean="0">
                          <a:solidFill>
                            <a:sysClr val="windowText" lastClr="000000"/>
                          </a:solidFill>
                        </a:rPr>
                        <a:t>Bağımlı</a:t>
                      </a:r>
                      <a:r>
                        <a:rPr lang="tr-TR" sz="1800" baseline="0" dirty="0" smtClean="0">
                          <a:solidFill>
                            <a:sysClr val="windowText" lastClr="000000"/>
                          </a:solidFill>
                        </a:rPr>
                        <a:t> KB</a:t>
                      </a:r>
                    </a:p>
                    <a:p>
                      <a:pPr marL="285750" indent="-285750">
                        <a:buFont typeface="Arial" panose="020B0604020202020204" pitchFamily="34" charset="0"/>
                        <a:buChar char="•"/>
                      </a:pPr>
                      <a:endParaRPr lang="tr-TR" sz="1800" baseline="0" dirty="0" smtClean="0">
                        <a:solidFill>
                          <a:sysClr val="windowText" lastClr="000000"/>
                        </a:solidFill>
                      </a:endParaRPr>
                    </a:p>
                    <a:p>
                      <a:pPr marL="285750" indent="-285750">
                        <a:buFont typeface="Arial" panose="020B0604020202020204" pitchFamily="34" charset="0"/>
                        <a:buChar char="•"/>
                      </a:pPr>
                      <a:r>
                        <a:rPr lang="tr-TR" sz="1800" baseline="0" dirty="0" smtClean="0">
                          <a:solidFill>
                            <a:sysClr val="windowText" lastClr="000000"/>
                          </a:solidFill>
                        </a:rPr>
                        <a:t>Obsesif-</a:t>
                      </a:r>
                      <a:r>
                        <a:rPr lang="tr-TR" sz="1800" baseline="0" dirty="0" err="1" smtClean="0">
                          <a:solidFill>
                            <a:sysClr val="windowText" lastClr="000000"/>
                          </a:solidFill>
                        </a:rPr>
                        <a:t>kompulsif</a:t>
                      </a:r>
                      <a:r>
                        <a:rPr lang="tr-TR" sz="1800" baseline="0" dirty="0" smtClean="0">
                          <a:solidFill>
                            <a:sysClr val="windowText" lastClr="000000"/>
                          </a:solidFill>
                        </a:rPr>
                        <a:t> (takıntılı-</a:t>
                      </a:r>
                      <a:r>
                        <a:rPr lang="tr-TR" sz="1800" baseline="0" dirty="0" err="1" smtClean="0">
                          <a:solidFill>
                            <a:sysClr val="windowText" lastClr="000000"/>
                          </a:solidFill>
                        </a:rPr>
                        <a:t>zorlantılı</a:t>
                      </a:r>
                      <a:r>
                        <a:rPr lang="tr-TR" sz="1800" baseline="0" dirty="0" smtClean="0">
                          <a:solidFill>
                            <a:sysClr val="windowText" lastClr="000000"/>
                          </a:solidFill>
                        </a:rPr>
                        <a:t>) KB</a:t>
                      </a:r>
                      <a:endParaRPr lang="tr-TR" sz="1800" dirty="0">
                        <a:solidFill>
                          <a:sysClr val="windowText" lastClr="000000"/>
                        </a:solidFill>
                      </a:endParaRPr>
                    </a:p>
                  </a:txBody>
                  <a:tcPr>
                    <a:solidFill>
                      <a:schemeClr val="accent4">
                        <a:lumMod val="20000"/>
                        <a:lumOff val="80000"/>
                      </a:schemeClr>
                    </a:solidFill>
                  </a:tcPr>
                </a:tc>
                <a:tc>
                  <a:txBody>
                    <a:bodyPr/>
                    <a:lstStyle/>
                    <a:p>
                      <a:pPr marL="285750" indent="-285750">
                        <a:buFont typeface="Arial" panose="020B0604020202020204" pitchFamily="34" charset="0"/>
                        <a:buChar char="•"/>
                      </a:pPr>
                      <a:r>
                        <a:rPr lang="tr-TR" sz="1800" dirty="0" smtClean="0">
                          <a:solidFill>
                            <a:sysClr val="windowText" lastClr="000000"/>
                          </a:solidFill>
                        </a:rPr>
                        <a:t>Başka bir</a:t>
                      </a:r>
                      <a:r>
                        <a:rPr lang="tr-TR" sz="1800" baseline="0" dirty="0" smtClean="0">
                          <a:solidFill>
                            <a:sysClr val="windowText" lastClr="000000"/>
                          </a:solidFill>
                        </a:rPr>
                        <a:t> sağlık durumuna bağlı KB</a:t>
                      </a:r>
                    </a:p>
                    <a:p>
                      <a:pPr marL="285750" indent="-285750">
                        <a:buFont typeface="Arial" panose="020B0604020202020204" pitchFamily="34" charset="0"/>
                        <a:buChar char="•"/>
                      </a:pPr>
                      <a:endParaRPr lang="tr-TR" sz="1800" baseline="0" dirty="0" smtClean="0">
                        <a:solidFill>
                          <a:sysClr val="windowText" lastClr="000000"/>
                        </a:solidFill>
                      </a:endParaRPr>
                    </a:p>
                    <a:p>
                      <a:pPr marL="285750" indent="-285750">
                        <a:buFont typeface="Arial" panose="020B0604020202020204" pitchFamily="34" charset="0"/>
                        <a:buChar char="•"/>
                      </a:pPr>
                      <a:r>
                        <a:rPr lang="tr-TR" sz="1800" baseline="0" dirty="0" smtClean="0">
                          <a:solidFill>
                            <a:sysClr val="windowText" lastClr="000000"/>
                          </a:solidFill>
                        </a:rPr>
                        <a:t>Tanımlanmış diğer bir KB</a:t>
                      </a:r>
                    </a:p>
                    <a:p>
                      <a:pPr marL="285750" indent="-285750">
                        <a:buFont typeface="Arial" panose="020B0604020202020204" pitchFamily="34" charset="0"/>
                        <a:buChar char="•"/>
                      </a:pPr>
                      <a:endParaRPr lang="tr-TR" sz="1800" baseline="0" dirty="0" smtClean="0">
                        <a:solidFill>
                          <a:sysClr val="windowText" lastClr="000000"/>
                        </a:solidFill>
                      </a:endParaRPr>
                    </a:p>
                    <a:p>
                      <a:pPr marL="285750" indent="-285750">
                        <a:buFont typeface="Arial" panose="020B0604020202020204" pitchFamily="34" charset="0"/>
                        <a:buChar char="•"/>
                      </a:pPr>
                      <a:r>
                        <a:rPr lang="tr-TR" sz="1800" baseline="0" dirty="0" smtClean="0">
                          <a:solidFill>
                            <a:sysClr val="windowText" lastClr="000000"/>
                          </a:solidFill>
                        </a:rPr>
                        <a:t>Tanımlanmamış KB</a:t>
                      </a:r>
                      <a:endParaRPr lang="tr-TR" sz="1800" dirty="0">
                        <a:solidFill>
                          <a:sysClr val="windowText" lastClr="000000"/>
                        </a:solidFill>
                      </a:endParaRPr>
                    </a:p>
                  </a:txBody>
                  <a:tcPr>
                    <a:solidFill>
                      <a:schemeClr val="accent4">
                        <a:lumMod val="20000"/>
                        <a:lumOff val="80000"/>
                      </a:schemeClr>
                    </a:solidFill>
                  </a:tcPr>
                </a:tc>
                <a:extLst>
                  <a:ext uri="{0D108BD9-81ED-4DB2-BD59-A6C34878D82A}">
                    <a16:rowId xmlns:a16="http://schemas.microsoft.com/office/drawing/2014/main" xmlns="" val="2872539633"/>
                  </a:ext>
                </a:extLst>
              </a:tr>
            </a:tbl>
          </a:graphicData>
        </a:graphic>
      </p:graphicFrame>
    </p:spTree>
    <p:extLst>
      <p:ext uri="{BB962C8B-B14F-4D97-AF65-F5344CB8AC3E}">
        <p14:creationId xmlns:p14="http://schemas.microsoft.com/office/powerpoint/2010/main" val="2098113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Amaç </a:t>
            </a:r>
            <a:endParaRPr lang="tr-TR" dirty="0"/>
          </a:p>
        </p:txBody>
      </p:sp>
      <p:sp>
        <p:nvSpPr>
          <p:cNvPr id="3" name="İçerik Yer Tutucusu 2"/>
          <p:cNvSpPr>
            <a:spLocks noGrp="1"/>
          </p:cNvSpPr>
          <p:nvPr>
            <p:ph idx="1"/>
          </p:nvPr>
        </p:nvSpPr>
        <p:spPr/>
        <p:txBody>
          <a:bodyPr/>
          <a:lstStyle/>
          <a:p>
            <a:r>
              <a:rPr lang="tr-TR" sz="2400" dirty="0" smtClean="0"/>
              <a:t>Kişilik </a:t>
            </a:r>
            <a:r>
              <a:rPr lang="tr-TR" sz="2400" dirty="0"/>
              <a:t>bozuklukları hakkında bilgi vermek</a:t>
            </a:r>
          </a:p>
          <a:p>
            <a:endParaRPr lang="tr-TR" dirty="0"/>
          </a:p>
        </p:txBody>
      </p:sp>
    </p:spTree>
    <p:extLst>
      <p:ext uri="{BB962C8B-B14F-4D97-AF65-F5344CB8AC3E}">
        <p14:creationId xmlns:p14="http://schemas.microsoft.com/office/powerpoint/2010/main" val="2475794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sz="3600" b="1" dirty="0" smtClean="0"/>
              <a:t>A </a:t>
            </a:r>
            <a:r>
              <a:rPr lang="tr-TR" sz="3600" b="1" dirty="0"/>
              <a:t>Kümesi </a:t>
            </a:r>
            <a:r>
              <a:rPr lang="tr-TR" sz="3600" b="1" dirty="0" smtClean="0"/>
              <a:t>Kişilik </a:t>
            </a:r>
            <a:r>
              <a:rPr lang="tr-TR" sz="3600" b="1" dirty="0"/>
              <a:t>Bozuklukları</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sz="2400" b="1" dirty="0" smtClean="0"/>
              <a:t>PARANOİD (KUŞKUCU) </a:t>
            </a:r>
            <a:r>
              <a:rPr lang="tr-TR" sz="2400" b="1" dirty="0"/>
              <a:t>KİŞİLİK </a:t>
            </a:r>
            <a:r>
              <a:rPr lang="tr-TR" sz="2400" b="1" dirty="0" smtClean="0"/>
              <a:t>BOZUKLUĞU (F60.0)</a:t>
            </a:r>
          </a:p>
          <a:p>
            <a:pPr marL="0" indent="0">
              <a:buNone/>
            </a:pPr>
            <a:endParaRPr lang="tr-TR" sz="2400" dirty="0"/>
          </a:p>
          <a:p>
            <a:r>
              <a:rPr lang="tr-TR" sz="2400" dirty="0"/>
              <a:t>A</a:t>
            </a:r>
            <a:r>
              <a:rPr lang="tr-TR" sz="2400" dirty="0" smtClean="0"/>
              <a:t>nahtar </a:t>
            </a:r>
            <a:r>
              <a:rPr lang="tr-TR" sz="2400" dirty="0"/>
              <a:t>kelimesi </a:t>
            </a:r>
            <a:r>
              <a:rPr lang="tr-TR" sz="2400" b="1" dirty="0"/>
              <a:t>güvensizlik</a:t>
            </a:r>
            <a:endParaRPr lang="tr-TR" sz="2400" b="1" dirty="0" smtClean="0"/>
          </a:p>
          <a:p>
            <a:r>
              <a:rPr lang="tr-TR" sz="2400" dirty="0" smtClean="0"/>
              <a:t>Başkalarının </a:t>
            </a:r>
            <a:r>
              <a:rPr lang="tr-TR" sz="2400" dirty="0"/>
              <a:t>davranışlarını kötü niyetli olarak </a:t>
            </a:r>
            <a:r>
              <a:rPr lang="tr-TR" sz="2400" dirty="0" smtClean="0"/>
              <a:t>algılama</a:t>
            </a:r>
          </a:p>
          <a:p>
            <a:r>
              <a:rPr lang="tr-TR" sz="2400" dirty="0"/>
              <a:t>S</a:t>
            </a:r>
            <a:r>
              <a:rPr lang="tr-TR" sz="2400" dirty="0" smtClean="0"/>
              <a:t>ürekli </a:t>
            </a:r>
            <a:r>
              <a:rPr lang="tr-TR" sz="2400" dirty="0"/>
              <a:t>bir güvensizlik ve kuşkuculuk </a:t>
            </a:r>
            <a:r>
              <a:rPr lang="tr-TR" sz="2400" dirty="0" smtClean="0"/>
              <a:t>gösterme </a:t>
            </a:r>
          </a:p>
          <a:p>
            <a:r>
              <a:rPr lang="tr-TR" sz="2400" dirty="0"/>
              <a:t>H</a:t>
            </a:r>
            <a:r>
              <a:rPr lang="tr-TR" sz="2400" dirty="0" smtClean="0"/>
              <a:t>aksızlığa </a:t>
            </a:r>
            <a:r>
              <a:rPr lang="tr-TR" sz="2400" dirty="0"/>
              <a:t>maruz kaldığını </a:t>
            </a:r>
            <a:r>
              <a:rPr lang="tr-TR" sz="2400" dirty="0" smtClean="0"/>
              <a:t>hissetme</a:t>
            </a:r>
          </a:p>
          <a:p>
            <a:r>
              <a:rPr lang="tr-TR" sz="2400" dirty="0"/>
              <a:t>Ç</a:t>
            </a:r>
            <a:r>
              <a:rPr lang="tr-TR" sz="2400" dirty="0" smtClean="0"/>
              <a:t>abuk alınganlık</a:t>
            </a:r>
          </a:p>
          <a:p>
            <a:r>
              <a:rPr lang="tr-TR" sz="2400" dirty="0" smtClean="0"/>
              <a:t>Kavga </a:t>
            </a:r>
            <a:r>
              <a:rPr lang="tr-TR" sz="2400" dirty="0"/>
              <a:t>ve tartışma ortamına çabuk </a:t>
            </a:r>
            <a:r>
              <a:rPr lang="tr-TR" sz="2400" dirty="0" smtClean="0"/>
              <a:t>giriş</a:t>
            </a:r>
          </a:p>
          <a:p>
            <a:r>
              <a:rPr lang="tr-TR" sz="2400" dirty="0"/>
              <a:t>B</a:t>
            </a:r>
            <a:r>
              <a:rPr lang="tr-TR" sz="2400" dirty="0" smtClean="0"/>
              <a:t>aşarısızlık </a:t>
            </a:r>
            <a:r>
              <a:rPr lang="tr-TR" sz="2400" dirty="0"/>
              <a:t>kusurlarını başkasında </a:t>
            </a:r>
            <a:r>
              <a:rPr lang="tr-TR" sz="2400" dirty="0" smtClean="0"/>
              <a:t>arama</a:t>
            </a:r>
          </a:p>
          <a:p>
            <a:pPr marL="578358" lvl="1" indent="-285750">
              <a:buFont typeface="Wingdings" panose="05000000000000000000" pitchFamily="2" charset="2"/>
              <a:buChar char="Ø"/>
            </a:pPr>
            <a:endParaRPr lang="tr-TR" dirty="0"/>
          </a:p>
          <a:p>
            <a:endParaRPr lang="tr-TR"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4883" y="3781168"/>
            <a:ext cx="3313398" cy="2137361"/>
          </a:xfrm>
          <a:prstGeom prst="rect">
            <a:avLst/>
          </a:prstGeom>
        </p:spPr>
      </p:pic>
    </p:spTree>
    <p:extLst>
      <p:ext uri="{BB962C8B-B14F-4D97-AF65-F5344CB8AC3E}">
        <p14:creationId xmlns:p14="http://schemas.microsoft.com/office/powerpoint/2010/main" val="2478155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sz="3600" b="1" dirty="0" smtClean="0"/>
              <a:t>A </a:t>
            </a:r>
            <a:r>
              <a:rPr lang="tr-TR" sz="3600" b="1" dirty="0"/>
              <a:t>Kümesi </a:t>
            </a:r>
            <a:r>
              <a:rPr lang="tr-TR" sz="3600" b="1" dirty="0" smtClean="0"/>
              <a:t>Kişilik </a:t>
            </a:r>
            <a:r>
              <a:rPr lang="tr-TR" sz="3600" b="1" dirty="0"/>
              <a:t>Bozuklukları</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sz="2400" b="1" dirty="0" smtClean="0"/>
              <a:t>PARANOİD (KUŞKUCU) </a:t>
            </a:r>
            <a:r>
              <a:rPr lang="tr-TR" sz="2400" b="1" dirty="0"/>
              <a:t>KİŞİLİK </a:t>
            </a:r>
            <a:r>
              <a:rPr lang="tr-TR" sz="2400" b="1" dirty="0" smtClean="0"/>
              <a:t>BOZUKLUĞU (F60.0)</a:t>
            </a:r>
          </a:p>
          <a:p>
            <a:endParaRPr lang="tr-TR" sz="2400" dirty="0" smtClean="0"/>
          </a:p>
          <a:p>
            <a:r>
              <a:rPr lang="tr-TR" sz="2400" dirty="0" smtClean="0"/>
              <a:t>Etiyoloji </a:t>
            </a:r>
            <a:r>
              <a:rPr lang="tr-TR" sz="2400" dirty="0"/>
              <a:t>&gt;&gt;  Genetik yatkınlık ve sıklıkla çocukluk </a:t>
            </a:r>
            <a:r>
              <a:rPr lang="tr-TR" sz="2400" dirty="0" smtClean="0"/>
              <a:t>döneminde duygusal kötü muamele ve ihmale uğradıklarına ilişkin araştırma bulguları bulunmakta</a:t>
            </a:r>
          </a:p>
          <a:p>
            <a:endParaRPr lang="tr-TR" sz="2400" dirty="0" smtClean="0"/>
          </a:p>
          <a:p>
            <a:r>
              <a:rPr lang="tr-TR" sz="2400" dirty="0" smtClean="0"/>
              <a:t>Genel </a:t>
            </a:r>
            <a:r>
              <a:rPr lang="tr-TR" sz="2400" dirty="0"/>
              <a:t>popülasyonda %</a:t>
            </a:r>
            <a:r>
              <a:rPr lang="tr-TR" sz="2400" dirty="0" smtClean="0"/>
              <a:t>0.5-2.5</a:t>
            </a:r>
          </a:p>
          <a:p>
            <a:endParaRPr lang="tr-TR" sz="2400" dirty="0" smtClean="0"/>
          </a:p>
          <a:p>
            <a:r>
              <a:rPr lang="tr-TR" sz="2400" dirty="0" smtClean="0"/>
              <a:t>Erkeklerde </a:t>
            </a:r>
            <a:r>
              <a:rPr lang="tr-TR" sz="2400" dirty="0"/>
              <a:t>daha sık</a:t>
            </a:r>
          </a:p>
          <a:p>
            <a:pPr marL="578358" lvl="1" indent="-285750">
              <a:buFont typeface="Wingdings" panose="05000000000000000000" pitchFamily="2" charset="2"/>
              <a:buChar char="Ø"/>
            </a:pPr>
            <a:endParaRPr lang="tr-TR" dirty="0"/>
          </a:p>
          <a:p>
            <a:endParaRPr lang="tr-TR" b="1"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2556" y="4001294"/>
            <a:ext cx="5931244" cy="2001793"/>
          </a:xfrm>
          <a:prstGeom prst="rect">
            <a:avLst/>
          </a:prstGeom>
        </p:spPr>
      </p:pic>
    </p:spTree>
    <p:extLst>
      <p:ext uri="{BB962C8B-B14F-4D97-AF65-F5344CB8AC3E}">
        <p14:creationId xmlns:p14="http://schemas.microsoft.com/office/powerpoint/2010/main" val="1650008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PARANOİD </a:t>
            </a:r>
            <a:r>
              <a:rPr lang="tr-TR" sz="2500" b="1" dirty="0"/>
              <a:t>(KUŞKUCU) KİŞİLİK BOZUKLUĞU</a:t>
            </a:r>
            <a:endParaRPr lang="tr-TR" sz="2500" dirty="0"/>
          </a:p>
        </p:txBody>
      </p:sp>
      <p:sp>
        <p:nvSpPr>
          <p:cNvPr id="3" name="İçerik Yer Tutucusu 2"/>
          <p:cNvSpPr>
            <a:spLocks noGrp="1"/>
          </p:cNvSpPr>
          <p:nvPr>
            <p:ph idx="1"/>
          </p:nvPr>
        </p:nvSpPr>
        <p:spPr/>
        <p:txBody>
          <a:bodyPr>
            <a:normAutofit/>
          </a:bodyPr>
          <a:lstStyle/>
          <a:p>
            <a:pPr marL="0" indent="0">
              <a:buNone/>
            </a:pPr>
            <a:endParaRPr lang="tr-TR" sz="2200" b="1" dirty="0">
              <a:solidFill>
                <a:srgbClr val="C00000"/>
              </a:solidFill>
            </a:endParaRPr>
          </a:p>
          <a:p>
            <a:r>
              <a:rPr lang="tr-TR" sz="2200" b="1" dirty="0" smtClean="0">
                <a:solidFill>
                  <a:srgbClr val="C00000"/>
                </a:solidFill>
              </a:rPr>
              <a:t>Hastanın bakış açısı: </a:t>
            </a:r>
            <a:r>
              <a:rPr lang="tr-TR" sz="2200" dirty="0" smtClean="0"/>
              <a:t>İnsanlar art niyetli. Durum tehlikeli.</a:t>
            </a:r>
          </a:p>
          <a:p>
            <a:endParaRPr lang="tr-TR" sz="2200" b="1" dirty="0" smtClean="0">
              <a:solidFill>
                <a:srgbClr val="C00000"/>
              </a:solidFill>
            </a:endParaRPr>
          </a:p>
          <a:p>
            <a:r>
              <a:rPr lang="tr-TR" sz="2200" b="1" dirty="0" smtClean="0">
                <a:solidFill>
                  <a:srgbClr val="C00000"/>
                </a:solidFill>
              </a:rPr>
              <a:t>Sorun olan davranışlar: </a:t>
            </a:r>
            <a:r>
              <a:rPr lang="tr-TR" sz="2200" dirty="0" smtClean="0"/>
              <a:t>Korku dolu. Yanlış anlaşılan olaylar ve açıklamalar. Tartışmacı.</a:t>
            </a:r>
          </a:p>
          <a:p>
            <a:endParaRPr lang="tr-TR" sz="2200" b="1" dirty="0" smtClean="0">
              <a:solidFill>
                <a:srgbClr val="C00000"/>
              </a:solidFill>
            </a:endParaRPr>
          </a:p>
          <a:p>
            <a:r>
              <a:rPr lang="tr-TR" sz="2200" b="1" dirty="0" smtClean="0">
                <a:solidFill>
                  <a:srgbClr val="C00000"/>
                </a:solidFill>
              </a:rPr>
              <a:t>Hekimin işe yarayan davranışları ve yönetim taktikleri: </a:t>
            </a:r>
            <a:r>
              <a:rPr lang="tr-TR" sz="2200" dirty="0" smtClean="0"/>
              <a:t>Mantıksız olsalar dahi hastanın korkularına empati göstermek. Tedavi planını dikkatlice anlatmak. Riskler hakkında geniş bilgi vermek. Hastanın bağımsızlığını korumak.</a:t>
            </a:r>
            <a:endParaRPr lang="tr-TR" sz="2200" dirty="0">
              <a:solidFill>
                <a:srgbClr val="C00000"/>
              </a:solidFill>
            </a:endParaRPr>
          </a:p>
        </p:txBody>
      </p:sp>
    </p:spTree>
    <p:extLst>
      <p:ext uri="{BB962C8B-B14F-4D97-AF65-F5344CB8AC3E}">
        <p14:creationId xmlns:p14="http://schemas.microsoft.com/office/powerpoint/2010/main" val="2937281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smtClean="0"/>
              <a:t>PARANOİD (KUŞKUCU) </a:t>
            </a:r>
            <a:r>
              <a:rPr lang="tr-TR" sz="2800" b="1" dirty="0"/>
              <a:t>KİŞİLİK BOZUKLUĞU</a:t>
            </a:r>
            <a:r>
              <a:rPr lang="tr-TR" b="1" dirty="0"/>
              <a:t/>
            </a:r>
            <a:br>
              <a:rPr lang="tr-TR" b="1" dirty="0"/>
            </a:br>
            <a:endParaRPr lang="tr-TR" dirty="0"/>
          </a:p>
        </p:txBody>
      </p:sp>
      <p:sp>
        <p:nvSpPr>
          <p:cNvPr id="3" name="İçerik Yer Tutucusu 2"/>
          <p:cNvSpPr>
            <a:spLocks noGrp="1"/>
          </p:cNvSpPr>
          <p:nvPr>
            <p:ph idx="1"/>
          </p:nvPr>
        </p:nvSpPr>
        <p:spPr/>
        <p:txBody>
          <a:bodyPr>
            <a:normAutofit/>
          </a:bodyPr>
          <a:lstStyle/>
          <a:p>
            <a:pPr marL="0" indent="0">
              <a:buNone/>
            </a:pPr>
            <a:r>
              <a:rPr lang="tr-TR" sz="2400" dirty="0" smtClean="0"/>
              <a:t>DSM-5 TANI KRİTERLERİ</a:t>
            </a:r>
          </a:p>
          <a:p>
            <a:pPr marL="0" indent="0">
              <a:buNone/>
            </a:pPr>
            <a:endParaRPr lang="tr-TR" sz="2000" dirty="0" smtClean="0"/>
          </a:p>
          <a:p>
            <a:pPr marL="0" indent="0">
              <a:buNone/>
            </a:pPr>
            <a:r>
              <a:rPr lang="tr-TR" sz="2400" dirty="0" smtClean="0"/>
              <a:t>A.  Aşağıdakilerden </a:t>
            </a:r>
            <a:r>
              <a:rPr lang="tr-TR" sz="2400" dirty="0"/>
              <a:t>en az dördünün olması ile belirli, genç erişkinlik döneminde başlayan ve değişik koşullar altında ortaya çıkan, başkalarının davranışlarını kötü niyetli olarak yorumlayıp sürekli bir güvensizlik ve kuşkuculuk;</a:t>
            </a:r>
          </a:p>
          <a:p>
            <a:endParaRPr lang="tr-TR" sz="2400" dirty="0" smtClean="0"/>
          </a:p>
          <a:p>
            <a:r>
              <a:rPr lang="tr-TR" sz="2400" dirty="0" smtClean="0"/>
              <a:t>1</a:t>
            </a:r>
            <a:r>
              <a:rPr lang="tr-TR" sz="2400" dirty="0"/>
              <a:t>. Yeterli bir temele dayanmadan, başkalarının kendisini sömürdüğünden, kendisine kötülük yaptığından ya da kendisini aldattığından kuşkulanır</a:t>
            </a:r>
            <a:r>
              <a:rPr lang="tr-TR" sz="2400" dirty="0" smtClean="0"/>
              <a:t>.</a:t>
            </a:r>
          </a:p>
          <a:p>
            <a:r>
              <a:rPr lang="tr-TR" sz="2400" dirty="0"/>
              <a:t>2. Arkadaşlarının  kendisine olan bağlılıkları ya da güvenilirlikleriyle ilgili yersiz kuşkularla uğraşıp durur.</a:t>
            </a:r>
          </a:p>
          <a:p>
            <a:endParaRPr lang="tr-TR" sz="2400" dirty="0"/>
          </a:p>
          <a:p>
            <a:endParaRPr lang="tr-TR" sz="2400" dirty="0"/>
          </a:p>
          <a:p>
            <a:pPr marL="0" indent="0">
              <a:buNone/>
            </a:pPr>
            <a:endParaRPr lang="tr-TR" sz="2400" dirty="0" smtClean="0"/>
          </a:p>
          <a:p>
            <a:pPr marL="0" indent="0">
              <a:buNone/>
            </a:pPr>
            <a:endParaRPr lang="tr-TR" sz="2400" dirty="0"/>
          </a:p>
        </p:txBody>
      </p:sp>
    </p:spTree>
    <p:extLst>
      <p:ext uri="{BB962C8B-B14F-4D97-AF65-F5344CB8AC3E}">
        <p14:creationId xmlns:p14="http://schemas.microsoft.com/office/powerpoint/2010/main" val="2238188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smtClean="0"/>
              <a:t>PARANOİD (KUŞKUCU) </a:t>
            </a:r>
            <a:r>
              <a:rPr lang="tr-TR" sz="2800" b="1" dirty="0"/>
              <a:t>KİŞİLİK BOZUKLUĞU</a:t>
            </a:r>
            <a:r>
              <a:rPr lang="tr-TR" b="1" dirty="0"/>
              <a:t/>
            </a:r>
            <a:br>
              <a:rPr lang="tr-TR" b="1" dirty="0"/>
            </a:br>
            <a:endParaRPr lang="tr-TR" dirty="0"/>
          </a:p>
        </p:txBody>
      </p:sp>
      <p:sp>
        <p:nvSpPr>
          <p:cNvPr id="3" name="İçerik Yer Tutucusu 2"/>
          <p:cNvSpPr>
            <a:spLocks noGrp="1"/>
          </p:cNvSpPr>
          <p:nvPr>
            <p:ph idx="1"/>
          </p:nvPr>
        </p:nvSpPr>
        <p:spPr/>
        <p:txBody>
          <a:bodyPr>
            <a:normAutofit/>
          </a:bodyPr>
          <a:lstStyle/>
          <a:p>
            <a:endParaRPr lang="tr-TR" sz="2400" dirty="0" smtClean="0"/>
          </a:p>
          <a:p>
            <a:r>
              <a:rPr lang="tr-TR" sz="2400" dirty="0" smtClean="0"/>
              <a:t>3</a:t>
            </a:r>
            <a:r>
              <a:rPr lang="tr-TR" sz="2400" dirty="0"/>
              <a:t>. Söylediklerinin kendisine karşı kullanılacağı korkusuyla başkalarına açılmak </a:t>
            </a:r>
            <a:r>
              <a:rPr lang="tr-TR" sz="2400" dirty="0" smtClean="0"/>
              <a:t>istemez.</a:t>
            </a:r>
            <a:endParaRPr lang="tr-TR" sz="2400" dirty="0"/>
          </a:p>
          <a:p>
            <a:r>
              <a:rPr lang="tr-TR" sz="2400" dirty="0"/>
              <a:t>4. Sıradan sözlerden ya da olaylardan aşağılama ya da göz korkutma anlamı çıkarır</a:t>
            </a:r>
            <a:r>
              <a:rPr lang="tr-TR" sz="2400" dirty="0" smtClean="0"/>
              <a:t>.</a:t>
            </a:r>
          </a:p>
          <a:p>
            <a:r>
              <a:rPr lang="tr-TR" sz="2400" dirty="0"/>
              <a:t>5. Sürekli kin besler.</a:t>
            </a:r>
          </a:p>
          <a:p>
            <a:r>
              <a:rPr lang="tr-TR" sz="2400" dirty="0"/>
              <a:t>6. Ortada bir neden yokken başkalarının kimi davranışlarını, kişiliğine ya da saygınlığına bir saldırı olarak algılar ve bunlara birden öfkeyle karşılık verir ya da karşı saldırıya geçer.</a:t>
            </a:r>
          </a:p>
          <a:p>
            <a:endParaRPr lang="tr-TR" sz="2400" dirty="0"/>
          </a:p>
          <a:p>
            <a:endParaRPr lang="tr-TR" sz="2400" dirty="0"/>
          </a:p>
          <a:p>
            <a:pPr marL="0" indent="0">
              <a:buNone/>
            </a:pPr>
            <a:endParaRPr lang="tr-TR" sz="2400" dirty="0" smtClean="0"/>
          </a:p>
          <a:p>
            <a:pPr marL="0" indent="0">
              <a:buNone/>
            </a:pPr>
            <a:endParaRPr lang="tr-TR" sz="2400" dirty="0"/>
          </a:p>
        </p:txBody>
      </p:sp>
    </p:spTree>
    <p:extLst>
      <p:ext uri="{BB962C8B-B14F-4D97-AF65-F5344CB8AC3E}">
        <p14:creationId xmlns:p14="http://schemas.microsoft.com/office/powerpoint/2010/main" val="452127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PARANOİD </a:t>
            </a:r>
            <a:r>
              <a:rPr lang="tr-TR" sz="2500" b="1" dirty="0"/>
              <a:t>(KUŞKUCU) KİŞİLİK BOZUKLUĞU</a:t>
            </a:r>
            <a:endParaRPr lang="tr-TR" sz="2500" dirty="0"/>
          </a:p>
        </p:txBody>
      </p:sp>
      <p:sp>
        <p:nvSpPr>
          <p:cNvPr id="3" name="İçerik Yer Tutucusu 2"/>
          <p:cNvSpPr>
            <a:spLocks noGrp="1"/>
          </p:cNvSpPr>
          <p:nvPr>
            <p:ph idx="1"/>
          </p:nvPr>
        </p:nvSpPr>
        <p:spPr/>
        <p:txBody>
          <a:bodyPr>
            <a:normAutofit/>
          </a:bodyPr>
          <a:lstStyle/>
          <a:p>
            <a:endParaRPr lang="tr-TR" sz="2400" dirty="0" smtClean="0"/>
          </a:p>
          <a:p>
            <a:r>
              <a:rPr lang="tr-TR" sz="2400" dirty="0" smtClean="0"/>
              <a:t>7</a:t>
            </a:r>
            <a:r>
              <a:rPr lang="tr-TR" sz="2400" dirty="0"/>
              <a:t>. Eşinin </a:t>
            </a:r>
            <a:r>
              <a:rPr lang="tr-TR" sz="2400" dirty="0" smtClean="0"/>
              <a:t>ya da </a:t>
            </a:r>
            <a:r>
              <a:rPr lang="tr-TR" sz="2400" dirty="0"/>
              <a:t>cinsel partnerinin sadakatiyle ilgili yineleyici, yersiz kuşkuları vardır.</a:t>
            </a:r>
          </a:p>
          <a:p>
            <a:endParaRPr lang="tr-TR" sz="2400" dirty="0"/>
          </a:p>
          <a:p>
            <a:pPr marL="0" indent="0">
              <a:buNone/>
            </a:pPr>
            <a:r>
              <a:rPr lang="tr-TR" sz="2400" dirty="0" smtClean="0"/>
              <a:t>B. Yalnızca </a:t>
            </a:r>
            <a:r>
              <a:rPr lang="tr-TR" sz="2400" dirty="0"/>
              <a:t>şizofreni, iki uçlu bir bozukluk ya da psikoz özellik gösteren depresyon bozukluğunun gidişi sırasında ortaya çıkmaz ve başka bir sağlık durumunun fizyolojik etkilerine bağlanamaz.</a:t>
            </a:r>
          </a:p>
          <a:p>
            <a:endParaRPr lang="tr-TR" sz="2400" b="1" dirty="0" smtClean="0"/>
          </a:p>
          <a:p>
            <a:pPr marL="0" indent="0">
              <a:buNone/>
            </a:pPr>
            <a:r>
              <a:rPr lang="tr-TR" sz="2000" b="1" dirty="0" smtClean="0"/>
              <a:t>Not</a:t>
            </a:r>
            <a:r>
              <a:rPr lang="tr-TR" sz="2000" dirty="0"/>
              <a:t>: şizofreninin başlangıcı öncesinde tanı ölçütleri karşılanıyorsa ‘hastalık öncesi’ deyişini ekleyin (hastalık öncesi </a:t>
            </a:r>
            <a:r>
              <a:rPr lang="tr-TR" sz="2000" dirty="0" err="1"/>
              <a:t>paranoid</a:t>
            </a:r>
            <a:r>
              <a:rPr lang="tr-TR" sz="2000" dirty="0"/>
              <a:t> kişilik bozukluğu)</a:t>
            </a:r>
          </a:p>
          <a:p>
            <a:endParaRPr lang="tr-TR" dirty="0"/>
          </a:p>
        </p:txBody>
      </p:sp>
    </p:spTree>
    <p:extLst>
      <p:ext uri="{BB962C8B-B14F-4D97-AF65-F5344CB8AC3E}">
        <p14:creationId xmlns:p14="http://schemas.microsoft.com/office/powerpoint/2010/main" val="2184437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sz="3600" b="1" dirty="0" smtClean="0"/>
              <a:t>A </a:t>
            </a:r>
            <a:r>
              <a:rPr lang="tr-TR" sz="3600" b="1" dirty="0"/>
              <a:t>Kümesi </a:t>
            </a:r>
            <a:r>
              <a:rPr lang="tr-TR" sz="3600" b="1" dirty="0" smtClean="0"/>
              <a:t>Kişilik </a:t>
            </a:r>
            <a:r>
              <a:rPr lang="tr-TR" sz="3600" b="1" dirty="0"/>
              <a:t>Bozuklukları</a:t>
            </a:r>
            <a:r>
              <a:rPr lang="tr-TR" dirty="0"/>
              <a:t/>
            </a:r>
            <a:br>
              <a:rPr lang="tr-TR" dirty="0"/>
            </a:br>
            <a:endParaRPr lang="tr-TR" dirty="0"/>
          </a:p>
        </p:txBody>
      </p:sp>
      <p:sp>
        <p:nvSpPr>
          <p:cNvPr id="3" name="İçerik Yer Tutucusu 2"/>
          <p:cNvSpPr>
            <a:spLocks noGrp="1"/>
          </p:cNvSpPr>
          <p:nvPr>
            <p:ph idx="1"/>
          </p:nvPr>
        </p:nvSpPr>
        <p:spPr/>
        <p:txBody>
          <a:bodyPr>
            <a:normAutofit/>
          </a:bodyPr>
          <a:lstStyle/>
          <a:p>
            <a:pPr marL="0" indent="0">
              <a:buNone/>
            </a:pPr>
            <a:r>
              <a:rPr lang="tr-TR" sz="2400" b="1" dirty="0" smtClean="0"/>
              <a:t>ŞİZOİD (ŞİZOGİBİ) </a:t>
            </a:r>
            <a:r>
              <a:rPr lang="tr-TR" sz="2400" b="1" dirty="0"/>
              <a:t>KİŞİLİK </a:t>
            </a:r>
            <a:r>
              <a:rPr lang="tr-TR" sz="2400" b="1" dirty="0" smtClean="0"/>
              <a:t>BOZUKLUĞU (F60.1)</a:t>
            </a:r>
          </a:p>
          <a:p>
            <a:endParaRPr lang="tr-TR" sz="2400" dirty="0" smtClean="0"/>
          </a:p>
          <a:p>
            <a:r>
              <a:rPr lang="tr-TR" sz="2400" dirty="0"/>
              <a:t>Anahtar kelimesi </a:t>
            </a:r>
            <a:r>
              <a:rPr lang="tr-TR" sz="2400" b="1" dirty="0"/>
              <a:t>izolasyon</a:t>
            </a:r>
            <a:endParaRPr lang="tr-TR" sz="2400" b="1" dirty="0" smtClean="0"/>
          </a:p>
          <a:p>
            <a:r>
              <a:rPr lang="tr-TR" sz="2400" dirty="0" smtClean="0"/>
              <a:t>Yakın </a:t>
            </a:r>
            <a:r>
              <a:rPr lang="tr-TR" sz="2400" dirty="0"/>
              <a:t>ilişkilerden </a:t>
            </a:r>
            <a:r>
              <a:rPr lang="tr-TR" sz="2400" dirty="0" smtClean="0"/>
              <a:t>kaçınma </a:t>
            </a:r>
          </a:p>
          <a:p>
            <a:r>
              <a:rPr lang="tr-TR" sz="2400" dirty="0"/>
              <a:t>İ</a:t>
            </a:r>
            <a:r>
              <a:rPr lang="tr-TR" sz="2400" dirty="0" smtClean="0"/>
              <a:t>çe </a:t>
            </a:r>
            <a:r>
              <a:rPr lang="tr-TR" sz="2400" dirty="0"/>
              <a:t>dönük olma </a:t>
            </a:r>
            <a:endParaRPr lang="tr-TR" sz="2400" dirty="0" smtClean="0"/>
          </a:p>
          <a:p>
            <a:r>
              <a:rPr lang="tr-TR" sz="2400" dirty="0"/>
              <a:t>D</a:t>
            </a:r>
            <a:r>
              <a:rPr lang="tr-TR" sz="2400" dirty="0" smtClean="0"/>
              <a:t>uygularını </a:t>
            </a:r>
            <a:r>
              <a:rPr lang="tr-TR" sz="2400" dirty="0"/>
              <a:t>anlatmakta kısıtlılık </a:t>
            </a:r>
            <a:r>
              <a:rPr lang="tr-TR" sz="2400" dirty="0" smtClean="0"/>
              <a:t>yaşama (soğuk görünme)</a:t>
            </a:r>
          </a:p>
          <a:p>
            <a:endParaRPr lang="tr-TR" sz="2400" dirty="0" smtClean="0"/>
          </a:p>
          <a:p>
            <a:endParaRPr lang="tr-TR" sz="2400" dirty="0"/>
          </a:p>
          <a:p>
            <a:endParaRPr lang="tr-TR" b="1" dirty="0"/>
          </a:p>
          <a:p>
            <a:pPr marL="578358" lvl="1" indent="-285750">
              <a:buFont typeface="Wingdings" panose="05000000000000000000" pitchFamily="2" charset="2"/>
              <a:buChar char="Ø"/>
            </a:pPr>
            <a:endParaRPr lang="tr-TR" dirty="0"/>
          </a:p>
          <a:p>
            <a:endParaRPr lang="tr-TR" b="1" dirty="0"/>
          </a:p>
        </p:txBody>
      </p:sp>
      <p:pic>
        <p:nvPicPr>
          <p:cNvPr id="1026" name="Picture 2" descr="https://www.hipnoterapi.com/dosya/2018/12/Sizoid_kisilik_bozuklug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373" y="1027906"/>
            <a:ext cx="4320832" cy="284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758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sz="3600" b="1" dirty="0" smtClean="0"/>
              <a:t>A </a:t>
            </a:r>
            <a:r>
              <a:rPr lang="tr-TR" sz="3600" b="1" dirty="0"/>
              <a:t>Kümesi </a:t>
            </a:r>
            <a:r>
              <a:rPr lang="tr-TR" sz="3600" b="1" dirty="0" smtClean="0"/>
              <a:t>Kişilik </a:t>
            </a:r>
            <a:r>
              <a:rPr lang="tr-TR" sz="3600" b="1" dirty="0"/>
              <a:t>Bozuklukları</a:t>
            </a:r>
            <a:r>
              <a:rPr lang="tr-TR" dirty="0"/>
              <a:t/>
            </a:r>
            <a:br>
              <a:rPr lang="tr-TR" dirty="0"/>
            </a:b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sz="2400" b="1" dirty="0" smtClean="0"/>
              <a:t>ŞİZOİD (ŞİZOGİBİ) </a:t>
            </a:r>
            <a:r>
              <a:rPr lang="tr-TR" sz="2400" b="1" dirty="0"/>
              <a:t>KİŞİLİK </a:t>
            </a:r>
            <a:r>
              <a:rPr lang="tr-TR" sz="2400" b="1" dirty="0" smtClean="0"/>
              <a:t>BOZUKLUĞU (F60.1)</a:t>
            </a:r>
          </a:p>
          <a:p>
            <a:endParaRPr lang="tr-TR" sz="2400" dirty="0" smtClean="0"/>
          </a:p>
          <a:p>
            <a:r>
              <a:rPr lang="tr-TR" sz="2400" dirty="0" err="1"/>
              <a:t>Şizofrenik</a:t>
            </a:r>
            <a:r>
              <a:rPr lang="tr-TR" sz="2400" dirty="0"/>
              <a:t> yakını olanlarda daha sık</a:t>
            </a:r>
          </a:p>
          <a:p>
            <a:endParaRPr lang="tr-TR" sz="2400" dirty="0" smtClean="0"/>
          </a:p>
          <a:p>
            <a:r>
              <a:rPr lang="tr-TR" sz="2400" dirty="0" smtClean="0"/>
              <a:t>Görülme </a:t>
            </a:r>
            <a:r>
              <a:rPr lang="tr-TR" sz="2400" dirty="0"/>
              <a:t>sıklığı </a:t>
            </a:r>
            <a:r>
              <a:rPr lang="tr-TR" sz="2400" dirty="0" smtClean="0"/>
              <a:t>%7.5</a:t>
            </a:r>
          </a:p>
          <a:p>
            <a:endParaRPr lang="tr-TR" sz="2400" dirty="0" smtClean="0"/>
          </a:p>
          <a:p>
            <a:r>
              <a:rPr lang="tr-TR" sz="2400" dirty="0" smtClean="0"/>
              <a:t>Erkeklerde </a:t>
            </a:r>
            <a:r>
              <a:rPr lang="tr-TR" sz="2400" dirty="0"/>
              <a:t>2</a:t>
            </a:r>
            <a:r>
              <a:rPr lang="tr-TR" sz="2400" dirty="0" smtClean="0"/>
              <a:t> </a:t>
            </a:r>
            <a:r>
              <a:rPr lang="tr-TR" sz="2400" dirty="0"/>
              <a:t>kat daha </a:t>
            </a:r>
            <a:r>
              <a:rPr lang="tr-TR" sz="2400" dirty="0" smtClean="0"/>
              <a:t>fazla</a:t>
            </a:r>
          </a:p>
          <a:p>
            <a:endParaRPr lang="tr-TR" sz="2400" dirty="0" smtClean="0"/>
          </a:p>
          <a:p>
            <a:r>
              <a:rPr lang="tr-TR" sz="2400" dirty="0" smtClean="0"/>
              <a:t>Etiyoloji </a:t>
            </a:r>
            <a:r>
              <a:rPr lang="tr-TR" sz="2400" dirty="0"/>
              <a:t>&gt;&gt; Genetik yatkınlık ve sıklıkla çocukluk döneminde duygusal </a:t>
            </a:r>
            <a:r>
              <a:rPr lang="tr-TR" sz="2400" dirty="0" smtClean="0"/>
              <a:t>ihmale </a:t>
            </a:r>
            <a:r>
              <a:rPr lang="tr-TR" sz="2400" dirty="0"/>
              <a:t>uğradıklarına ilişkin araştırma bulguları bulunmakta</a:t>
            </a:r>
          </a:p>
          <a:p>
            <a:endParaRPr lang="tr-TR" sz="2400" dirty="0"/>
          </a:p>
          <a:p>
            <a:endParaRPr lang="tr-TR" b="1" dirty="0"/>
          </a:p>
          <a:p>
            <a:pPr marL="578358" lvl="1" indent="-285750">
              <a:buFont typeface="Wingdings" panose="05000000000000000000" pitchFamily="2" charset="2"/>
              <a:buChar char="Ø"/>
            </a:pPr>
            <a:endParaRPr lang="tr-TR" dirty="0"/>
          </a:p>
          <a:p>
            <a:endParaRPr lang="tr-TR"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832" y="902043"/>
            <a:ext cx="3828535" cy="2397211"/>
          </a:xfrm>
          <a:prstGeom prst="rect">
            <a:avLst/>
          </a:prstGeom>
        </p:spPr>
      </p:pic>
    </p:spTree>
    <p:extLst>
      <p:ext uri="{BB962C8B-B14F-4D97-AF65-F5344CB8AC3E}">
        <p14:creationId xmlns:p14="http://schemas.microsoft.com/office/powerpoint/2010/main" val="1087179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a:t>ŞİZOİD (ŞİZOGİBİ) </a:t>
            </a:r>
            <a:r>
              <a:rPr lang="tr-TR" sz="2500" b="1" dirty="0" smtClean="0"/>
              <a:t>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endParaRPr lang="tr-TR" sz="2200" b="1" dirty="0" smtClean="0">
              <a:solidFill>
                <a:srgbClr val="C00000"/>
              </a:solidFill>
            </a:endParaRPr>
          </a:p>
          <a:p>
            <a:r>
              <a:rPr lang="tr-TR" sz="2200" b="1" dirty="0" smtClean="0">
                <a:solidFill>
                  <a:srgbClr val="C00000"/>
                </a:solidFill>
              </a:rPr>
              <a:t>Hastanın bakış açısı: </a:t>
            </a:r>
            <a:r>
              <a:rPr lang="tr-TR" sz="2200" dirty="0" smtClean="0"/>
              <a:t>Hastalık çok fazla ilgi çekmeye neden olur ve mahremiyeti bozar.</a:t>
            </a:r>
          </a:p>
          <a:p>
            <a:endParaRPr lang="tr-TR" sz="2200" b="1" dirty="0" smtClean="0">
              <a:solidFill>
                <a:srgbClr val="C00000"/>
              </a:solidFill>
            </a:endParaRPr>
          </a:p>
          <a:p>
            <a:r>
              <a:rPr lang="tr-TR" sz="2200" b="1" dirty="0" smtClean="0">
                <a:solidFill>
                  <a:srgbClr val="C00000"/>
                </a:solidFill>
              </a:rPr>
              <a:t>Sorun olan davranışlar: </a:t>
            </a:r>
            <a:r>
              <a:rPr lang="tr-TR" sz="2200" dirty="0" smtClean="0"/>
              <a:t>Kibarlığa cevap vermez. Motive etmek zor. Bakımdan kaçınır.</a:t>
            </a:r>
          </a:p>
          <a:p>
            <a:endParaRPr lang="tr-TR" sz="2200" b="1" dirty="0" smtClean="0">
              <a:solidFill>
                <a:srgbClr val="C00000"/>
              </a:solidFill>
            </a:endParaRPr>
          </a:p>
          <a:p>
            <a:r>
              <a:rPr lang="tr-TR" sz="2200" b="1" dirty="0" smtClean="0">
                <a:solidFill>
                  <a:srgbClr val="C00000"/>
                </a:solidFill>
              </a:rPr>
              <a:t>Hekimin işe yarayan davranışları ve yönetim taktikleri: </a:t>
            </a:r>
            <a:r>
              <a:rPr lang="tr-TR" sz="2200" dirty="0" smtClean="0"/>
              <a:t>Takdir edilmeyen duygular ile ilgili kişisel asabiyeti yönetmek. Ölçülü yaklaşıma devam etmek. Hastanın mahremiyet gereksinimine saygı göstermek.</a:t>
            </a:r>
            <a:endParaRPr lang="tr-TR" sz="2200" dirty="0">
              <a:solidFill>
                <a:srgbClr val="C00000"/>
              </a:solidFill>
            </a:endParaRPr>
          </a:p>
        </p:txBody>
      </p:sp>
    </p:spTree>
    <p:extLst>
      <p:ext uri="{BB962C8B-B14F-4D97-AF65-F5344CB8AC3E}">
        <p14:creationId xmlns:p14="http://schemas.microsoft.com/office/powerpoint/2010/main" val="3260543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a:t>ŞİZOİD (ŞİZOGİBİ) </a:t>
            </a:r>
            <a:r>
              <a:rPr lang="tr-TR" sz="2500" b="1" dirty="0" smtClean="0"/>
              <a:t>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pPr marL="0" indent="0">
              <a:buNone/>
            </a:pPr>
            <a:r>
              <a:rPr lang="tr-TR" sz="2400" dirty="0"/>
              <a:t>DSM-5 TANI </a:t>
            </a:r>
            <a:r>
              <a:rPr lang="tr-TR" sz="2400" dirty="0" smtClean="0"/>
              <a:t>KRİTERLERİ</a:t>
            </a:r>
          </a:p>
          <a:p>
            <a:pPr marL="457200" indent="-457200">
              <a:buAutoNum type="alphaUcPeriod"/>
            </a:pPr>
            <a:endParaRPr lang="tr-TR" sz="2400" dirty="0" smtClean="0"/>
          </a:p>
          <a:p>
            <a:pPr marL="457200" indent="-457200">
              <a:buAutoNum type="alphaUcPeriod"/>
            </a:pPr>
            <a:r>
              <a:rPr lang="tr-TR" sz="2400" dirty="0" smtClean="0"/>
              <a:t>Aşağıdakilerden </a:t>
            </a:r>
            <a:r>
              <a:rPr lang="tr-TR" sz="2400" dirty="0"/>
              <a:t>en az dördü ile belirli, erken erişkinlikte başlayan ve değişik bağlamlarda ortaya çıkan, toplumsal ilişkilerden kopma ve kişiler arası ortamlarda duygularını kısıtlı </a:t>
            </a:r>
            <a:r>
              <a:rPr lang="tr-TR" sz="2400" dirty="0" smtClean="0"/>
              <a:t>gösterme;</a:t>
            </a:r>
          </a:p>
          <a:p>
            <a:endParaRPr lang="tr-TR" sz="2400" dirty="0" smtClean="0"/>
          </a:p>
          <a:p>
            <a:r>
              <a:rPr lang="tr-TR" sz="2400" dirty="0" smtClean="0"/>
              <a:t>1- </a:t>
            </a:r>
            <a:r>
              <a:rPr lang="tr-TR" sz="2400" dirty="0"/>
              <a:t>Ailenin bir üyesi olmak da dahil yakın ilişkilere girmek istemez ve yakın ilişkilerden hoşlanmaz.</a:t>
            </a:r>
          </a:p>
          <a:p>
            <a:r>
              <a:rPr lang="tr-TR" sz="2400" dirty="0"/>
              <a:t>2- Genellikle tek başına etkinlikte bulunmayı yeğler.</a:t>
            </a:r>
          </a:p>
          <a:p>
            <a:pPr marL="0" indent="0">
              <a:buNone/>
            </a:pPr>
            <a:endParaRPr lang="tr-TR" sz="2200" dirty="0"/>
          </a:p>
          <a:p>
            <a:endParaRPr lang="tr-TR" sz="2200" dirty="0"/>
          </a:p>
        </p:txBody>
      </p:sp>
    </p:spTree>
    <p:extLst>
      <p:ext uri="{BB962C8B-B14F-4D97-AF65-F5344CB8AC3E}">
        <p14:creationId xmlns:p14="http://schemas.microsoft.com/office/powerpoint/2010/main" val="2586331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Öğrenim Hedefleri</a:t>
            </a:r>
            <a:endParaRPr lang="tr-TR" dirty="0"/>
          </a:p>
        </p:txBody>
      </p:sp>
      <p:sp>
        <p:nvSpPr>
          <p:cNvPr id="3" name="İçerik Yer Tutucusu 2"/>
          <p:cNvSpPr>
            <a:spLocks noGrp="1"/>
          </p:cNvSpPr>
          <p:nvPr>
            <p:ph idx="1"/>
          </p:nvPr>
        </p:nvSpPr>
        <p:spPr/>
        <p:txBody>
          <a:bodyPr/>
          <a:lstStyle/>
          <a:p>
            <a:r>
              <a:rPr lang="tr-TR" sz="2400" dirty="0"/>
              <a:t>Kişilik bozukluğu düşündüren davranış ve özellikleri sayabilmek</a:t>
            </a:r>
          </a:p>
          <a:p>
            <a:r>
              <a:rPr lang="tr-TR" sz="2400" dirty="0" smtClean="0"/>
              <a:t>DSM-5’ e </a:t>
            </a:r>
            <a:r>
              <a:rPr lang="tr-TR" sz="2400" dirty="0"/>
              <a:t>göre kişilik bozukluklarını sınıflandırabilmek</a:t>
            </a:r>
          </a:p>
          <a:p>
            <a:r>
              <a:rPr lang="tr-TR" sz="2400" dirty="0"/>
              <a:t>Kişilik bozukluklarında psikoterapiyi açıklayabilmek</a:t>
            </a:r>
          </a:p>
          <a:p>
            <a:endParaRPr lang="tr-TR" dirty="0"/>
          </a:p>
        </p:txBody>
      </p:sp>
    </p:spTree>
    <p:extLst>
      <p:ext uri="{BB962C8B-B14F-4D97-AF65-F5344CB8AC3E}">
        <p14:creationId xmlns:p14="http://schemas.microsoft.com/office/powerpoint/2010/main" val="1579140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a:t>ŞİZOİD (ŞİZOGİBİ) </a:t>
            </a:r>
            <a:r>
              <a:rPr lang="tr-TR" sz="2500" b="1" dirty="0" smtClean="0"/>
              <a:t>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endParaRPr lang="tr-TR" sz="2400" dirty="0" smtClean="0"/>
          </a:p>
          <a:p>
            <a:r>
              <a:rPr lang="tr-TR" sz="2400" dirty="0" smtClean="0"/>
              <a:t>3-Cinsel </a:t>
            </a:r>
            <a:r>
              <a:rPr lang="tr-TR" sz="2400" dirty="0"/>
              <a:t>yakınlaşmaya çok az ilgi duyar.</a:t>
            </a:r>
          </a:p>
          <a:p>
            <a:r>
              <a:rPr lang="tr-TR" sz="2400" dirty="0"/>
              <a:t>4-Çok az etkinlikten zevk alır</a:t>
            </a:r>
            <a:r>
              <a:rPr lang="tr-TR" sz="2400" dirty="0" smtClean="0"/>
              <a:t>.</a:t>
            </a:r>
          </a:p>
          <a:p>
            <a:r>
              <a:rPr lang="tr-TR" sz="2400" dirty="0"/>
              <a:t>5-Birinci derece akrabaları dışında yakın arkadaşları ve sırdaşları yoktur.</a:t>
            </a:r>
          </a:p>
          <a:p>
            <a:r>
              <a:rPr lang="tr-TR" sz="2400" dirty="0" smtClean="0"/>
              <a:t>6-Başkalarının </a:t>
            </a:r>
            <a:r>
              <a:rPr lang="tr-TR" sz="2400" dirty="0"/>
              <a:t>övgülerine ya da yergilerine aldırmaz</a:t>
            </a:r>
            <a:r>
              <a:rPr lang="tr-TR" sz="2400" dirty="0" smtClean="0"/>
              <a:t>.</a:t>
            </a:r>
          </a:p>
          <a:p>
            <a:r>
              <a:rPr lang="tr-TR" sz="2400" dirty="0"/>
              <a:t>7-Duygusal olarak soğuktur, kopuktur, tekdüze duygulanımı vardır.</a:t>
            </a:r>
          </a:p>
          <a:p>
            <a:endParaRPr lang="tr-TR" sz="2400" dirty="0"/>
          </a:p>
          <a:p>
            <a:endParaRPr lang="tr-TR" sz="2000" dirty="0"/>
          </a:p>
          <a:p>
            <a:pPr marL="0" indent="0">
              <a:buNone/>
            </a:pPr>
            <a:endParaRPr lang="tr-TR" sz="2200" dirty="0"/>
          </a:p>
          <a:p>
            <a:endParaRPr lang="tr-TR" sz="2200" dirty="0"/>
          </a:p>
        </p:txBody>
      </p:sp>
    </p:spTree>
    <p:extLst>
      <p:ext uri="{BB962C8B-B14F-4D97-AF65-F5344CB8AC3E}">
        <p14:creationId xmlns:p14="http://schemas.microsoft.com/office/powerpoint/2010/main" val="4068383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a:t/>
            </a:r>
            <a:br>
              <a:rPr lang="tr-TR" sz="2500" b="1" dirty="0"/>
            </a:br>
            <a:r>
              <a:rPr lang="tr-TR" sz="2500" b="1" dirty="0"/>
              <a:t>ŞİZOİD (ŞİZOGİBİ) KİŞİLİK BOZUKLUĞU</a:t>
            </a:r>
            <a:endParaRPr lang="tr-TR" sz="2500" dirty="0"/>
          </a:p>
        </p:txBody>
      </p:sp>
      <p:sp>
        <p:nvSpPr>
          <p:cNvPr id="3" name="İçerik Yer Tutucusu 2"/>
          <p:cNvSpPr>
            <a:spLocks noGrp="1"/>
          </p:cNvSpPr>
          <p:nvPr>
            <p:ph idx="1"/>
          </p:nvPr>
        </p:nvSpPr>
        <p:spPr/>
        <p:txBody>
          <a:bodyPr>
            <a:normAutofit/>
          </a:bodyPr>
          <a:lstStyle/>
          <a:p>
            <a:endParaRPr lang="tr-TR" sz="2000" dirty="0"/>
          </a:p>
          <a:p>
            <a:pPr marL="0" indent="0">
              <a:buNone/>
            </a:pPr>
            <a:r>
              <a:rPr lang="tr-TR" sz="2400" dirty="0" smtClean="0"/>
              <a:t>B. </a:t>
            </a:r>
            <a:r>
              <a:rPr lang="tr-TR" sz="2400" dirty="0"/>
              <a:t>Yalnızca şizofreni, </a:t>
            </a:r>
            <a:r>
              <a:rPr lang="tr-TR" sz="2400" dirty="0" smtClean="0"/>
              <a:t>iki uçlu </a:t>
            </a:r>
            <a:r>
              <a:rPr lang="tr-TR" sz="2400" dirty="0"/>
              <a:t>bir bozukluk, psikoz özellikleri gösteren depresyon bozukluğu ya da otizm açılımı kapsamında bozukluğun gidişi sırasında ortaya çıkmaz ve başka bir sağlık durumunun fizyolojik etkilerine bağlanamaz.</a:t>
            </a:r>
          </a:p>
          <a:p>
            <a:endParaRPr lang="tr-TR" sz="2000" b="1" dirty="0" smtClean="0"/>
          </a:p>
          <a:p>
            <a:pPr marL="0" indent="0">
              <a:buNone/>
            </a:pPr>
            <a:r>
              <a:rPr lang="tr-TR" sz="2000" b="1" dirty="0" smtClean="0"/>
              <a:t>Not</a:t>
            </a:r>
            <a:r>
              <a:rPr lang="tr-TR" sz="2000" dirty="0"/>
              <a:t>: şizofreninin başlangıcı öncesinde tanı ölçütleri karşılanıyorsa ‘hastalık öncesi’ deyişini ekleyin (hastalık öncesi </a:t>
            </a:r>
            <a:r>
              <a:rPr lang="tr-TR" sz="2000" dirty="0" err="1"/>
              <a:t>şizoid</a:t>
            </a:r>
            <a:r>
              <a:rPr lang="tr-TR" sz="2000" dirty="0"/>
              <a:t> kişilik bozukluğu)</a:t>
            </a:r>
          </a:p>
          <a:p>
            <a:endParaRPr lang="tr-TR" dirty="0"/>
          </a:p>
        </p:txBody>
      </p:sp>
    </p:spTree>
    <p:extLst>
      <p:ext uri="{BB962C8B-B14F-4D97-AF65-F5344CB8AC3E}">
        <p14:creationId xmlns:p14="http://schemas.microsoft.com/office/powerpoint/2010/main" val="1041002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sz="3600" b="1" dirty="0" smtClean="0"/>
              <a:t>A </a:t>
            </a:r>
            <a:r>
              <a:rPr lang="tr-TR" sz="3600" b="1" dirty="0"/>
              <a:t>Kümesi </a:t>
            </a:r>
            <a:r>
              <a:rPr lang="tr-TR" sz="3600" b="1" dirty="0" smtClean="0"/>
              <a:t>Kişilik </a:t>
            </a:r>
            <a:r>
              <a:rPr lang="tr-TR" sz="3600" b="1" dirty="0"/>
              <a:t>Bozuklukları</a:t>
            </a:r>
            <a:r>
              <a:rPr lang="tr-TR" dirty="0"/>
              <a:t/>
            </a:r>
            <a:br>
              <a:rPr lang="tr-TR" dirty="0"/>
            </a:br>
            <a:endParaRPr lang="tr-TR" dirty="0"/>
          </a:p>
        </p:txBody>
      </p:sp>
      <p:sp>
        <p:nvSpPr>
          <p:cNvPr id="3" name="İçerik Yer Tutucusu 2"/>
          <p:cNvSpPr>
            <a:spLocks noGrp="1"/>
          </p:cNvSpPr>
          <p:nvPr>
            <p:ph idx="1"/>
          </p:nvPr>
        </p:nvSpPr>
        <p:spPr/>
        <p:txBody>
          <a:bodyPr>
            <a:normAutofit/>
          </a:bodyPr>
          <a:lstStyle/>
          <a:p>
            <a:pPr marL="0" indent="0">
              <a:buNone/>
            </a:pPr>
            <a:r>
              <a:rPr lang="tr-TR" sz="2400" b="1" dirty="0" smtClean="0"/>
              <a:t>ŞİZOTİPAL (ŞİZOTÜRÜ) </a:t>
            </a:r>
            <a:r>
              <a:rPr lang="tr-TR" sz="2400" b="1" dirty="0"/>
              <a:t>KİŞİLİK </a:t>
            </a:r>
            <a:r>
              <a:rPr lang="tr-TR" sz="2400" b="1" dirty="0" smtClean="0"/>
              <a:t>BOZUKLUĞU (F21)</a:t>
            </a:r>
          </a:p>
          <a:p>
            <a:endParaRPr lang="tr-TR" sz="2400" dirty="0" smtClean="0"/>
          </a:p>
          <a:p>
            <a:r>
              <a:rPr lang="tr-TR" sz="2400" dirty="0" smtClean="0"/>
              <a:t>Yakın ilişkilerden </a:t>
            </a:r>
            <a:r>
              <a:rPr lang="tr-TR" sz="2400" dirty="0"/>
              <a:t>aniden rahatsızlık </a:t>
            </a:r>
            <a:r>
              <a:rPr lang="tr-TR" sz="2400" dirty="0" smtClean="0"/>
              <a:t>duyma</a:t>
            </a:r>
          </a:p>
          <a:p>
            <a:r>
              <a:rPr lang="tr-TR" sz="2400" dirty="0" smtClean="0"/>
              <a:t>Yakın ilişkiye girebilme becerisinde bozulma</a:t>
            </a:r>
          </a:p>
          <a:p>
            <a:r>
              <a:rPr lang="tr-TR" sz="2400" dirty="0" smtClean="0"/>
              <a:t>Alışılmışın </a:t>
            </a:r>
            <a:r>
              <a:rPr lang="tr-TR" sz="2400" dirty="0"/>
              <a:t>dışında davranışlar </a:t>
            </a:r>
            <a:r>
              <a:rPr lang="tr-TR" sz="2400" dirty="0" smtClean="0"/>
              <a:t>sergileme</a:t>
            </a:r>
          </a:p>
          <a:p>
            <a:r>
              <a:rPr lang="tr-TR" sz="2400" dirty="0" smtClean="0"/>
              <a:t>Büyüsel düşüncelere (telepati, altıncı duyu gibi) </a:t>
            </a:r>
            <a:r>
              <a:rPr lang="tr-TR" sz="2400" dirty="0"/>
              <a:t>sahip </a:t>
            </a:r>
            <a:r>
              <a:rPr lang="tr-TR" sz="2400" dirty="0" smtClean="0"/>
              <a:t>olma</a:t>
            </a:r>
          </a:p>
          <a:p>
            <a:r>
              <a:rPr lang="tr-TR" sz="2400" dirty="0" smtClean="0"/>
              <a:t>Alınganlık, kuşkuculuk, üstüne alınma fikirleri sık görülür.</a:t>
            </a:r>
          </a:p>
          <a:p>
            <a:endParaRPr lang="tr-TR" dirty="0"/>
          </a:p>
          <a:p>
            <a:endParaRPr lang="tr-TR" sz="2400" dirty="0"/>
          </a:p>
          <a:p>
            <a:endParaRPr lang="tr-TR" b="1" dirty="0"/>
          </a:p>
          <a:p>
            <a:pPr marL="578358" lvl="1" indent="-285750">
              <a:buFont typeface="Wingdings" panose="05000000000000000000" pitchFamily="2" charset="2"/>
              <a:buChar char="Ø"/>
            </a:pPr>
            <a:endParaRPr lang="tr-TR" dirty="0"/>
          </a:p>
          <a:p>
            <a:endParaRPr lang="tr-TR" b="1" dirty="0"/>
          </a:p>
        </p:txBody>
      </p:sp>
      <p:pic>
        <p:nvPicPr>
          <p:cNvPr id="4" name="Resim 3"/>
          <p:cNvPicPr>
            <a:picLocks noChangeAspect="1"/>
          </p:cNvPicPr>
          <p:nvPr/>
        </p:nvPicPr>
        <p:blipFill>
          <a:blip r:embed="rId2"/>
          <a:stretch>
            <a:fillRect/>
          </a:stretch>
        </p:blipFill>
        <p:spPr>
          <a:xfrm>
            <a:off x="7606100" y="1040263"/>
            <a:ext cx="3945409" cy="2827402"/>
          </a:xfrm>
          <a:prstGeom prst="rect">
            <a:avLst/>
          </a:prstGeom>
        </p:spPr>
      </p:pic>
    </p:spTree>
    <p:extLst>
      <p:ext uri="{BB962C8B-B14F-4D97-AF65-F5344CB8AC3E}">
        <p14:creationId xmlns:p14="http://schemas.microsoft.com/office/powerpoint/2010/main" val="4162496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sz="3600" b="1" dirty="0" smtClean="0"/>
              <a:t>A </a:t>
            </a:r>
            <a:r>
              <a:rPr lang="tr-TR" sz="3600" b="1" dirty="0"/>
              <a:t>Kümesi </a:t>
            </a:r>
            <a:r>
              <a:rPr lang="tr-TR" sz="3600" b="1" dirty="0" smtClean="0"/>
              <a:t>Kişilik </a:t>
            </a:r>
            <a:r>
              <a:rPr lang="tr-TR" sz="3600" b="1" dirty="0"/>
              <a:t>Bozuklukları</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sz="2400" b="1" dirty="0" smtClean="0"/>
              <a:t>ŞİZOTİPAL (ŞİZOTÜRÜ) </a:t>
            </a:r>
            <a:r>
              <a:rPr lang="tr-TR" sz="2400" b="1" dirty="0"/>
              <a:t>KİŞİLİK </a:t>
            </a:r>
            <a:r>
              <a:rPr lang="tr-TR" sz="2400" b="1" dirty="0" smtClean="0"/>
              <a:t>BOZUKLUĞU (F21)</a:t>
            </a:r>
          </a:p>
          <a:p>
            <a:endParaRPr lang="tr-TR" sz="2400" dirty="0" smtClean="0"/>
          </a:p>
          <a:p>
            <a:r>
              <a:rPr lang="tr-TR" sz="2400" dirty="0" smtClean="0"/>
              <a:t>Garip, değişik tip izlenimi bırakırlar.</a:t>
            </a:r>
          </a:p>
          <a:p>
            <a:endParaRPr lang="tr-TR" sz="2400" dirty="0" smtClean="0"/>
          </a:p>
          <a:p>
            <a:r>
              <a:rPr lang="tr-TR" sz="2400" dirty="0" smtClean="0"/>
              <a:t>Görülme </a:t>
            </a:r>
            <a:r>
              <a:rPr lang="tr-TR" sz="2400" dirty="0"/>
              <a:t>sıklığı %</a:t>
            </a:r>
            <a:r>
              <a:rPr lang="tr-TR" sz="2400" dirty="0" smtClean="0"/>
              <a:t>3</a:t>
            </a:r>
          </a:p>
          <a:p>
            <a:endParaRPr lang="tr-TR" sz="2400" dirty="0" smtClean="0"/>
          </a:p>
          <a:p>
            <a:r>
              <a:rPr lang="tr-TR" sz="2400" dirty="0" smtClean="0"/>
              <a:t>Erkeklerde </a:t>
            </a:r>
            <a:r>
              <a:rPr lang="tr-TR" sz="2400" dirty="0"/>
              <a:t>daha </a:t>
            </a:r>
            <a:r>
              <a:rPr lang="tr-TR" sz="2400" dirty="0" smtClean="0"/>
              <a:t>sık</a:t>
            </a:r>
          </a:p>
          <a:p>
            <a:endParaRPr lang="tr-TR" sz="2400" dirty="0" smtClean="0"/>
          </a:p>
          <a:p>
            <a:r>
              <a:rPr lang="tr-TR" sz="2400" dirty="0" err="1" smtClean="0"/>
              <a:t>Şizofrenik</a:t>
            </a:r>
            <a:r>
              <a:rPr lang="tr-TR" sz="2400" dirty="0" smtClean="0"/>
              <a:t> </a:t>
            </a:r>
            <a:r>
              <a:rPr lang="tr-TR" sz="2400" dirty="0"/>
              <a:t>yakını olanlarda daha sık</a:t>
            </a:r>
          </a:p>
          <a:p>
            <a:endParaRPr lang="tr-TR" dirty="0"/>
          </a:p>
          <a:p>
            <a:endParaRPr lang="tr-TR" sz="2400" dirty="0"/>
          </a:p>
          <a:p>
            <a:endParaRPr lang="tr-TR" b="1" dirty="0"/>
          </a:p>
          <a:p>
            <a:pPr marL="578358" lvl="1" indent="-285750">
              <a:buFont typeface="Wingdings" panose="05000000000000000000" pitchFamily="2" charset="2"/>
              <a:buChar char="Ø"/>
            </a:pPr>
            <a:endParaRPr lang="tr-TR" dirty="0"/>
          </a:p>
          <a:p>
            <a:endParaRPr lang="tr-TR" b="1" dirty="0"/>
          </a:p>
        </p:txBody>
      </p:sp>
      <p:pic>
        <p:nvPicPr>
          <p:cNvPr id="5" name="Resim 4"/>
          <p:cNvPicPr>
            <a:picLocks noChangeAspect="1"/>
          </p:cNvPicPr>
          <p:nvPr/>
        </p:nvPicPr>
        <p:blipFill>
          <a:blip r:embed="rId2"/>
          <a:stretch>
            <a:fillRect/>
          </a:stretch>
        </p:blipFill>
        <p:spPr>
          <a:xfrm>
            <a:off x="7403250" y="2891934"/>
            <a:ext cx="3950550" cy="2828789"/>
          </a:xfrm>
          <a:prstGeom prst="rect">
            <a:avLst/>
          </a:prstGeom>
        </p:spPr>
      </p:pic>
    </p:spTree>
    <p:extLst>
      <p:ext uri="{BB962C8B-B14F-4D97-AF65-F5344CB8AC3E}">
        <p14:creationId xmlns:p14="http://schemas.microsoft.com/office/powerpoint/2010/main" val="1098348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ŞİZOTİPAL </a:t>
            </a:r>
            <a:r>
              <a:rPr lang="tr-TR" sz="2500" b="1" dirty="0"/>
              <a:t>(</a:t>
            </a:r>
            <a:r>
              <a:rPr lang="tr-TR" sz="2500" b="1" dirty="0" smtClean="0"/>
              <a:t>ŞİZOTÜRÜ) 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endParaRPr lang="tr-TR" sz="2200" b="1" dirty="0" smtClean="0">
              <a:solidFill>
                <a:srgbClr val="C00000"/>
              </a:solidFill>
            </a:endParaRPr>
          </a:p>
          <a:p>
            <a:r>
              <a:rPr lang="tr-TR" sz="2200" b="1" dirty="0" smtClean="0">
                <a:solidFill>
                  <a:srgbClr val="C00000"/>
                </a:solidFill>
              </a:rPr>
              <a:t>Hastanın bakış açısı: </a:t>
            </a:r>
            <a:r>
              <a:rPr lang="tr-TR" sz="2200" dirty="0" smtClean="0"/>
              <a:t>Bakım ile ilgili algısı garip veya nerdeyse </a:t>
            </a:r>
            <a:r>
              <a:rPr lang="tr-TR" sz="2200" dirty="0" err="1" smtClean="0"/>
              <a:t>sanrısaldır</a:t>
            </a:r>
            <a:r>
              <a:rPr lang="tr-TR" sz="2200" dirty="0" smtClean="0"/>
              <a:t>.</a:t>
            </a:r>
          </a:p>
          <a:p>
            <a:endParaRPr lang="tr-TR" sz="2200" b="1" dirty="0" smtClean="0">
              <a:solidFill>
                <a:srgbClr val="C00000"/>
              </a:solidFill>
            </a:endParaRPr>
          </a:p>
          <a:p>
            <a:r>
              <a:rPr lang="tr-TR" sz="2200" b="1" dirty="0" smtClean="0">
                <a:solidFill>
                  <a:srgbClr val="C00000"/>
                </a:solidFill>
              </a:rPr>
              <a:t>Sorun olan davranışlar: </a:t>
            </a:r>
            <a:r>
              <a:rPr lang="tr-TR" sz="2200" dirty="0"/>
              <a:t>G</a:t>
            </a:r>
            <a:r>
              <a:rPr lang="tr-TR" sz="2200" dirty="0" smtClean="0"/>
              <a:t>arip sağlık inanışları ve davranışları. Zayıf hijyen. Bakımdan kaçınır.</a:t>
            </a:r>
          </a:p>
          <a:p>
            <a:endParaRPr lang="tr-TR" sz="2200" b="1" dirty="0" smtClean="0">
              <a:solidFill>
                <a:srgbClr val="C00000"/>
              </a:solidFill>
            </a:endParaRPr>
          </a:p>
          <a:p>
            <a:r>
              <a:rPr lang="tr-TR" sz="2200" b="1" dirty="0" smtClean="0">
                <a:solidFill>
                  <a:srgbClr val="C00000"/>
                </a:solidFill>
              </a:rPr>
              <a:t>Hekimin işe yarayan davranışları ve yönetim taktikleri: </a:t>
            </a:r>
            <a:r>
              <a:rPr lang="tr-TR" sz="2200" dirty="0" smtClean="0"/>
              <a:t>Doğrudan iletişim kurmak. Hastayı kasten kurallara uymuyor olarak değerlendirmekten kaçınmak. Garipliği nedeniyle hastayı reddetmemek. Hastanın inanışlarına değer vermek.</a:t>
            </a:r>
            <a:endParaRPr lang="tr-TR" sz="2200" dirty="0">
              <a:solidFill>
                <a:srgbClr val="C00000"/>
              </a:solidFill>
            </a:endParaRPr>
          </a:p>
        </p:txBody>
      </p:sp>
    </p:spTree>
    <p:extLst>
      <p:ext uri="{BB962C8B-B14F-4D97-AF65-F5344CB8AC3E}">
        <p14:creationId xmlns:p14="http://schemas.microsoft.com/office/powerpoint/2010/main" val="40813272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ŞİZOTİPAL </a:t>
            </a:r>
            <a:r>
              <a:rPr lang="tr-TR" sz="2500" b="1" dirty="0"/>
              <a:t>(</a:t>
            </a:r>
            <a:r>
              <a:rPr lang="tr-TR" sz="2500" b="1" dirty="0" smtClean="0"/>
              <a:t>ŞİZOTÜRÜ) 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pPr marL="0" indent="0">
              <a:buNone/>
            </a:pPr>
            <a:r>
              <a:rPr lang="tr-TR" sz="2400" dirty="0"/>
              <a:t>DSM-5 TANI </a:t>
            </a:r>
            <a:r>
              <a:rPr lang="tr-TR" sz="2400" dirty="0" smtClean="0"/>
              <a:t>KRİTERLERİ</a:t>
            </a:r>
          </a:p>
          <a:p>
            <a:pPr marL="0" indent="0">
              <a:buNone/>
            </a:pPr>
            <a:endParaRPr lang="tr-TR" sz="2400" dirty="0" smtClean="0"/>
          </a:p>
          <a:p>
            <a:pPr marL="0" indent="0">
              <a:buNone/>
            </a:pPr>
            <a:r>
              <a:rPr lang="tr-TR" sz="2400" dirty="0" smtClean="0"/>
              <a:t>A. Aşağıdakilerden </a:t>
            </a:r>
            <a:r>
              <a:rPr lang="tr-TR" sz="2400" dirty="0"/>
              <a:t>en az beşi ile belirli, erken erişkinlikte başlayan ve değişik bağlamda ortaya çıkan, yakın ilişkilerde birden rahatsızlık duyma, toplumsal ve kişilerarası eksikliklerin yanı sıra bilişsel ve algısal çarpıtmalar ve </a:t>
            </a:r>
            <a:r>
              <a:rPr lang="tr-TR" sz="2400" dirty="0" smtClean="0"/>
              <a:t>sıra dışı </a:t>
            </a:r>
            <a:r>
              <a:rPr lang="tr-TR" sz="2400" dirty="0"/>
              <a:t>davranışlarla giden yaygın bir örüntü;</a:t>
            </a:r>
          </a:p>
          <a:p>
            <a:endParaRPr lang="tr-TR" sz="2400" dirty="0" smtClean="0"/>
          </a:p>
          <a:p>
            <a:r>
              <a:rPr lang="tr-TR" sz="2400" dirty="0" smtClean="0"/>
              <a:t>1- </a:t>
            </a:r>
            <a:r>
              <a:rPr lang="tr-TR" sz="2400" dirty="0"/>
              <a:t>Alınma </a:t>
            </a:r>
            <a:r>
              <a:rPr lang="tr-TR" sz="2400" dirty="0" smtClean="0"/>
              <a:t>düşünceleri (alınma sanrılarını kapsamaz)</a:t>
            </a:r>
            <a:endParaRPr lang="tr-TR" sz="2400" dirty="0"/>
          </a:p>
          <a:p>
            <a:r>
              <a:rPr lang="tr-TR" sz="2400" dirty="0"/>
              <a:t>2-Davranışları etkileyen alışılagelmişin dışında inançlar ya da büyüsel düşünme</a:t>
            </a:r>
          </a:p>
          <a:p>
            <a:pPr marL="0" indent="0">
              <a:buNone/>
            </a:pPr>
            <a:endParaRPr lang="tr-TR" sz="2200" dirty="0"/>
          </a:p>
          <a:p>
            <a:endParaRPr lang="tr-TR" sz="2200" dirty="0"/>
          </a:p>
        </p:txBody>
      </p:sp>
    </p:spTree>
    <p:extLst>
      <p:ext uri="{BB962C8B-B14F-4D97-AF65-F5344CB8AC3E}">
        <p14:creationId xmlns:p14="http://schemas.microsoft.com/office/powerpoint/2010/main" val="474210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ŞİZOTİPAL </a:t>
            </a:r>
            <a:r>
              <a:rPr lang="tr-TR" sz="2500" b="1" dirty="0"/>
              <a:t>(</a:t>
            </a:r>
            <a:r>
              <a:rPr lang="tr-TR" sz="2500" b="1" dirty="0" smtClean="0"/>
              <a:t>ŞİZOTÜRÜ) 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endParaRPr lang="tr-TR" sz="2000" dirty="0" smtClean="0"/>
          </a:p>
          <a:p>
            <a:r>
              <a:rPr lang="tr-TR" sz="2400" dirty="0" smtClean="0"/>
              <a:t>3- </a:t>
            </a:r>
            <a:r>
              <a:rPr lang="tr-TR" sz="2400" dirty="0"/>
              <a:t>Olağandışı algısal yaşantı, bedensel yanılsamalar</a:t>
            </a:r>
          </a:p>
          <a:p>
            <a:r>
              <a:rPr lang="tr-TR" sz="2400" dirty="0"/>
              <a:t>4- Olağana aykırı düşünce ya da konuşma</a:t>
            </a:r>
          </a:p>
          <a:p>
            <a:r>
              <a:rPr lang="tr-TR" sz="2400" dirty="0"/>
              <a:t>5- Kuşkuculuk ya da kuşkucu düşünceler</a:t>
            </a:r>
          </a:p>
          <a:p>
            <a:r>
              <a:rPr lang="tr-TR" sz="2400" dirty="0" smtClean="0"/>
              <a:t>6- Uygunsuz </a:t>
            </a:r>
            <a:r>
              <a:rPr lang="tr-TR" sz="2400" dirty="0"/>
              <a:t>ya da kısıtlı duygulanım</a:t>
            </a:r>
          </a:p>
          <a:p>
            <a:r>
              <a:rPr lang="tr-TR" sz="2400" dirty="0" smtClean="0"/>
              <a:t>7- Sıra </a:t>
            </a:r>
            <a:r>
              <a:rPr lang="tr-TR" sz="2400" dirty="0"/>
              <a:t>dışı davranış ya da görünüm</a:t>
            </a:r>
          </a:p>
          <a:p>
            <a:r>
              <a:rPr lang="tr-TR" sz="2400" dirty="0" smtClean="0"/>
              <a:t>8- Birinci </a:t>
            </a:r>
            <a:r>
              <a:rPr lang="tr-TR" sz="2400" dirty="0"/>
              <a:t>derece akrabalarının dışında yakın arkadaşlarının olmaması</a:t>
            </a:r>
          </a:p>
          <a:p>
            <a:pPr marL="0" indent="0">
              <a:buNone/>
            </a:pPr>
            <a:endParaRPr lang="tr-TR" sz="2200" dirty="0"/>
          </a:p>
          <a:p>
            <a:endParaRPr lang="tr-TR" sz="2200" dirty="0"/>
          </a:p>
        </p:txBody>
      </p:sp>
    </p:spTree>
    <p:extLst>
      <p:ext uri="{BB962C8B-B14F-4D97-AF65-F5344CB8AC3E}">
        <p14:creationId xmlns:p14="http://schemas.microsoft.com/office/powerpoint/2010/main" val="1151774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ŞİZOTİPAL </a:t>
            </a:r>
            <a:r>
              <a:rPr lang="tr-TR" sz="2500" b="1" dirty="0"/>
              <a:t>(</a:t>
            </a:r>
            <a:r>
              <a:rPr lang="tr-TR" sz="2500" b="1" dirty="0" smtClean="0"/>
              <a:t>ŞİZOTÜRÜ) 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endParaRPr lang="tr-TR" sz="2400" dirty="0" smtClean="0"/>
          </a:p>
          <a:p>
            <a:r>
              <a:rPr lang="tr-TR" sz="2400" dirty="0" smtClean="0"/>
              <a:t>9- </a:t>
            </a:r>
            <a:r>
              <a:rPr lang="tr-TR" sz="2400" dirty="0"/>
              <a:t>Yakınlaşmayla azalmayan toplumsal kaygıya kuşkucu korkular eşlik eder.</a:t>
            </a:r>
          </a:p>
          <a:p>
            <a:endParaRPr lang="tr-TR" sz="2400" dirty="0"/>
          </a:p>
          <a:p>
            <a:pPr marL="0" indent="0">
              <a:buNone/>
            </a:pPr>
            <a:r>
              <a:rPr lang="tr-TR" sz="2400" dirty="0" smtClean="0"/>
              <a:t>B. </a:t>
            </a:r>
            <a:r>
              <a:rPr lang="tr-TR" sz="2400" dirty="0"/>
              <a:t>Yalnızca şizofreni, iki uçlu bir bozukluk, psikoz özellikleri gösteren depresyon bozukluğu ya da otizm açılımı kapsamında bozukluğun gidişi sırasında ortaya çıkmaz ve başka bir sağlık durumunun fizyolojik etkilerine bağlanamaz.</a:t>
            </a:r>
          </a:p>
          <a:p>
            <a:endParaRPr lang="tr-TR" sz="2000" dirty="0"/>
          </a:p>
          <a:p>
            <a:pPr marL="0" indent="0">
              <a:buNone/>
            </a:pPr>
            <a:r>
              <a:rPr lang="tr-TR" sz="2000" b="1" dirty="0"/>
              <a:t>Not</a:t>
            </a:r>
            <a:r>
              <a:rPr lang="tr-TR" sz="2000" dirty="0"/>
              <a:t>: şizofreninin başlangıcı öncesinde tanı ölçütleri karşılanıyorsa ‘hastalık öncesi’ deyişini ekleyin (hastalık öncesi </a:t>
            </a:r>
            <a:r>
              <a:rPr lang="tr-TR" sz="2000" dirty="0" err="1"/>
              <a:t>şizotipal</a:t>
            </a:r>
            <a:r>
              <a:rPr lang="tr-TR" sz="2000" dirty="0"/>
              <a:t> kişilik bozukluğu)</a:t>
            </a:r>
          </a:p>
          <a:p>
            <a:pPr marL="0" indent="0">
              <a:buNone/>
            </a:pPr>
            <a:endParaRPr lang="tr-TR" sz="2200" dirty="0"/>
          </a:p>
          <a:p>
            <a:endParaRPr lang="tr-TR" sz="2200" dirty="0"/>
          </a:p>
        </p:txBody>
      </p:sp>
    </p:spTree>
    <p:extLst>
      <p:ext uri="{BB962C8B-B14F-4D97-AF65-F5344CB8AC3E}">
        <p14:creationId xmlns:p14="http://schemas.microsoft.com/office/powerpoint/2010/main" val="2049978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sz="3600" b="1" dirty="0"/>
              <a:t>B</a:t>
            </a:r>
            <a:r>
              <a:rPr lang="tr-TR" sz="3600" b="1" dirty="0" smtClean="0"/>
              <a:t> </a:t>
            </a:r>
            <a:r>
              <a:rPr lang="tr-TR" sz="3600" b="1" dirty="0"/>
              <a:t>Kümesi </a:t>
            </a:r>
            <a:r>
              <a:rPr lang="tr-TR" sz="3600" b="1" dirty="0" smtClean="0"/>
              <a:t>Kişilik </a:t>
            </a:r>
            <a:r>
              <a:rPr lang="tr-TR" sz="3600" b="1" dirty="0"/>
              <a:t>Bozuklukları</a:t>
            </a:r>
            <a:r>
              <a:rPr lang="tr-TR" dirty="0"/>
              <a:t/>
            </a:r>
            <a:br>
              <a:rPr lang="tr-TR" dirty="0"/>
            </a:br>
            <a:endParaRPr lang="tr-TR" dirty="0"/>
          </a:p>
        </p:txBody>
      </p:sp>
      <p:sp>
        <p:nvSpPr>
          <p:cNvPr id="3" name="İçerik Yer Tutucusu 2"/>
          <p:cNvSpPr>
            <a:spLocks noGrp="1"/>
          </p:cNvSpPr>
          <p:nvPr>
            <p:ph idx="1"/>
          </p:nvPr>
        </p:nvSpPr>
        <p:spPr/>
        <p:txBody>
          <a:bodyPr>
            <a:normAutofit/>
          </a:bodyPr>
          <a:lstStyle/>
          <a:p>
            <a:pPr marL="0" indent="0">
              <a:buNone/>
            </a:pPr>
            <a:r>
              <a:rPr lang="tr-TR" sz="2400" b="1" dirty="0" smtClean="0"/>
              <a:t>ANTİSOSYAL (TOPLUMDIŞI) </a:t>
            </a:r>
            <a:r>
              <a:rPr lang="tr-TR" sz="2400" b="1" dirty="0"/>
              <a:t>KİŞİLİK </a:t>
            </a:r>
            <a:r>
              <a:rPr lang="tr-TR" sz="2400" b="1" dirty="0" smtClean="0"/>
              <a:t>BOZUKLUĞU (F60.2)</a:t>
            </a:r>
            <a:endParaRPr lang="tr-TR" sz="2400" b="1" dirty="0"/>
          </a:p>
          <a:p>
            <a:endParaRPr lang="tr-TR" sz="2400" dirty="0" smtClean="0"/>
          </a:p>
          <a:p>
            <a:r>
              <a:rPr lang="tr-TR" sz="2400" dirty="0" smtClean="0"/>
              <a:t>Ergenlik </a:t>
            </a:r>
            <a:r>
              <a:rPr lang="tr-TR" sz="2400" dirty="0"/>
              <a:t>ve yetişkinlik döneminde sosyal normlara uygun davranışları </a:t>
            </a:r>
            <a:r>
              <a:rPr lang="tr-TR" sz="2400" dirty="0" smtClean="0"/>
              <a:t>sergileyememe </a:t>
            </a:r>
          </a:p>
          <a:p>
            <a:r>
              <a:rPr lang="tr-TR" sz="2400" dirty="0"/>
              <a:t>B</a:t>
            </a:r>
            <a:r>
              <a:rPr lang="tr-TR" sz="2400" dirty="0" smtClean="0"/>
              <a:t>aşkalarının </a:t>
            </a:r>
            <a:r>
              <a:rPr lang="tr-TR" sz="2400" dirty="0"/>
              <a:t>haklarını </a:t>
            </a:r>
            <a:r>
              <a:rPr lang="tr-TR" sz="2400" dirty="0" smtClean="0"/>
              <a:t>önemsememe </a:t>
            </a:r>
          </a:p>
          <a:p>
            <a:r>
              <a:rPr lang="tr-TR" sz="2400" dirty="0"/>
              <a:t>H</a:t>
            </a:r>
            <a:r>
              <a:rPr lang="tr-TR" sz="2400" dirty="0" smtClean="0"/>
              <a:t>ilekarlık </a:t>
            </a:r>
            <a:r>
              <a:rPr lang="tr-TR" sz="2400" dirty="0"/>
              <a:t>ve </a:t>
            </a:r>
            <a:r>
              <a:rPr lang="tr-TR" sz="2400" dirty="0" smtClean="0"/>
              <a:t>hırsızlık</a:t>
            </a:r>
          </a:p>
          <a:p>
            <a:r>
              <a:rPr lang="tr-TR" sz="2400" dirty="0"/>
              <a:t>O</a:t>
            </a:r>
            <a:r>
              <a:rPr lang="tr-TR" sz="2400" dirty="0" smtClean="0"/>
              <a:t>lumsuz performans</a:t>
            </a:r>
          </a:p>
          <a:p>
            <a:r>
              <a:rPr lang="tr-TR" sz="2400" dirty="0"/>
              <a:t>Y</a:t>
            </a:r>
            <a:r>
              <a:rPr lang="tr-TR" sz="2400" dirty="0" smtClean="0"/>
              <a:t>asa </a:t>
            </a:r>
            <a:r>
              <a:rPr lang="tr-TR" sz="2400" dirty="0"/>
              <a:t>dışı madde </a:t>
            </a:r>
            <a:r>
              <a:rPr lang="tr-TR" sz="2400" dirty="0" smtClean="0"/>
              <a:t>kullanma</a:t>
            </a:r>
          </a:p>
          <a:p>
            <a:endParaRPr lang="tr-TR" sz="2400" dirty="0" smtClean="0"/>
          </a:p>
          <a:p>
            <a:pPr marL="578358" lvl="1" indent="-285750">
              <a:buFont typeface="Wingdings" panose="05000000000000000000" pitchFamily="2" charset="2"/>
              <a:buChar char="Ø"/>
            </a:pPr>
            <a:endParaRPr lang="tr-TR" dirty="0"/>
          </a:p>
          <a:p>
            <a:endParaRPr lang="tr-TR" b="1" dirty="0"/>
          </a:p>
        </p:txBody>
      </p:sp>
      <p:pic>
        <p:nvPicPr>
          <p:cNvPr id="4" name="Resim 3"/>
          <p:cNvPicPr>
            <a:picLocks noChangeAspect="1"/>
          </p:cNvPicPr>
          <p:nvPr/>
        </p:nvPicPr>
        <p:blipFill>
          <a:blip r:embed="rId2"/>
          <a:stretch>
            <a:fillRect/>
          </a:stretch>
        </p:blipFill>
        <p:spPr>
          <a:xfrm>
            <a:off x="7039232" y="3535020"/>
            <a:ext cx="4153930" cy="2641943"/>
          </a:xfrm>
          <a:prstGeom prst="rect">
            <a:avLst/>
          </a:prstGeom>
        </p:spPr>
      </p:pic>
    </p:spTree>
    <p:extLst>
      <p:ext uri="{BB962C8B-B14F-4D97-AF65-F5344CB8AC3E}">
        <p14:creationId xmlns:p14="http://schemas.microsoft.com/office/powerpoint/2010/main" val="3849823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sz="3600" b="1" dirty="0"/>
              <a:t>B</a:t>
            </a:r>
            <a:r>
              <a:rPr lang="tr-TR" sz="3600" b="1" dirty="0" smtClean="0"/>
              <a:t> </a:t>
            </a:r>
            <a:r>
              <a:rPr lang="tr-TR" sz="3600" b="1" dirty="0"/>
              <a:t>Kümesi </a:t>
            </a:r>
            <a:r>
              <a:rPr lang="tr-TR" sz="3600" b="1" dirty="0" smtClean="0"/>
              <a:t>Kişilik </a:t>
            </a:r>
            <a:r>
              <a:rPr lang="tr-TR" sz="3600" b="1" dirty="0"/>
              <a:t>Bozuklukları</a:t>
            </a:r>
            <a:r>
              <a:rPr lang="tr-TR" dirty="0"/>
              <a:t/>
            </a:r>
            <a:br>
              <a:rPr lang="tr-TR" dirty="0"/>
            </a:br>
            <a:endParaRPr lang="tr-TR" dirty="0"/>
          </a:p>
        </p:txBody>
      </p:sp>
      <p:sp>
        <p:nvSpPr>
          <p:cNvPr id="3" name="İçerik Yer Tutucusu 2"/>
          <p:cNvSpPr>
            <a:spLocks noGrp="1"/>
          </p:cNvSpPr>
          <p:nvPr>
            <p:ph idx="1"/>
          </p:nvPr>
        </p:nvSpPr>
        <p:spPr/>
        <p:txBody>
          <a:bodyPr>
            <a:normAutofit/>
          </a:bodyPr>
          <a:lstStyle/>
          <a:p>
            <a:pPr marL="0" indent="0">
              <a:buNone/>
            </a:pPr>
            <a:r>
              <a:rPr lang="tr-TR" sz="2400" b="1" dirty="0" smtClean="0"/>
              <a:t>ANTİSOSYAL (TOPLUMDIŞI) </a:t>
            </a:r>
            <a:r>
              <a:rPr lang="tr-TR" sz="2400" b="1" dirty="0"/>
              <a:t>KİŞİLİK </a:t>
            </a:r>
            <a:r>
              <a:rPr lang="tr-TR" sz="2400" b="1" dirty="0" smtClean="0"/>
              <a:t>BOZUKLUĞU (F60.2)</a:t>
            </a:r>
            <a:endParaRPr lang="tr-TR" sz="2400" b="1" dirty="0"/>
          </a:p>
          <a:p>
            <a:endParaRPr lang="tr-TR" sz="2400" dirty="0" smtClean="0"/>
          </a:p>
          <a:p>
            <a:r>
              <a:rPr lang="tr-TR" sz="2400" dirty="0" smtClean="0"/>
              <a:t>Çocukluk çağında davranım bozukluğu tanısı konan kişilere 18 yaşından sonra </a:t>
            </a:r>
            <a:r>
              <a:rPr lang="tr-TR" sz="2400" dirty="0" err="1" smtClean="0"/>
              <a:t>antisosyal</a:t>
            </a:r>
            <a:r>
              <a:rPr lang="tr-TR" sz="2400" dirty="0" smtClean="0"/>
              <a:t> kişilik tanısı konur.</a:t>
            </a:r>
          </a:p>
          <a:p>
            <a:r>
              <a:rPr lang="tr-TR" sz="2400" dirty="0" smtClean="0"/>
              <a:t>Görülme </a:t>
            </a:r>
            <a:r>
              <a:rPr lang="tr-TR" sz="2400" dirty="0"/>
              <a:t>sıklığı erkeklerde %3-7, kadınlarda %</a:t>
            </a:r>
            <a:r>
              <a:rPr lang="tr-TR" sz="2400" dirty="0" smtClean="0"/>
              <a:t>1</a:t>
            </a:r>
          </a:p>
          <a:p>
            <a:r>
              <a:rPr lang="tr-TR" sz="2400" dirty="0" smtClean="0"/>
              <a:t>Genelde </a:t>
            </a:r>
            <a:r>
              <a:rPr lang="tr-TR" sz="2400" dirty="0"/>
              <a:t>15 yaş öncesi </a:t>
            </a:r>
            <a:r>
              <a:rPr lang="tr-TR" sz="2400" dirty="0" smtClean="0"/>
              <a:t>başlar</a:t>
            </a:r>
          </a:p>
          <a:p>
            <a:endParaRPr lang="tr-TR" sz="2400" dirty="0" smtClean="0"/>
          </a:p>
          <a:p>
            <a:r>
              <a:rPr lang="tr-TR" sz="2400" dirty="0" smtClean="0"/>
              <a:t>Etiyoloji </a:t>
            </a:r>
            <a:r>
              <a:rPr lang="tr-TR" sz="2400" dirty="0"/>
              <a:t>&gt;&gt; Genetik faktörler, bölünmüş aile ortamı, düşük eğitim seviyeli ebeveynler</a:t>
            </a:r>
          </a:p>
          <a:p>
            <a:endParaRPr lang="tr-TR" sz="2400" dirty="0" smtClean="0"/>
          </a:p>
          <a:p>
            <a:pPr marL="578358" lvl="1" indent="-285750">
              <a:buFont typeface="Wingdings" panose="05000000000000000000" pitchFamily="2" charset="2"/>
              <a:buChar char="Ø"/>
            </a:pPr>
            <a:endParaRPr lang="tr-TR" dirty="0"/>
          </a:p>
          <a:p>
            <a:endParaRPr lang="tr-TR" b="1" dirty="0"/>
          </a:p>
        </p:txBody>
      </p:sp>
    </p:spTree>
    <p:extLst>
      <p:ext uri="{BB962C8B-B14F-4D97-AF65-F5344CB8AC3E}">
        <p14:creationId xmlns:p14="http://schemas.microsoft.com/office/powerpoint/2010/main" val="3903115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t>Kişilik </a:t>
            </a:r>
            <a:endParaRPr lang="tr-TR" sz="3600" b="1" dirty="0"/>
          </a:p>
        </p:txBody>
      </p:sp>
      <p:sp>
        <p:nvSpPr>
          <p:cNvPr id="3" name="İçerik Yer Tutucusu 2"/>
          <p:cNvSpPr>
            <a:spLocks noGrp="1"/>
          </p:cNvSpPr>
          <p:nvPr>
            <p:ph idx="1"/>
          </p:nvPr>
        </p:nvSpPr>
        <p:spPr/>
        <p:txBody>
          <a:bodyPr>
            <a:normAutofit/>
          </a:bodyPr>
          <a:lstStyle/>
          <a:p>
            <a:r>
              <a:rPr lang="tr-TR" sz="2400" dirty="0" smtClean="0"/>
              <a:t>Bireyin kendine özgü olan ve başkalarından ayırt ettiren uyum özellikleri</a:t>
            </a:r>
          </a:p>
          <a:p>
            <a:r>
              <a:rPr lang="tr-TR" sz="2400" dirty="0" smtClean="0"/>
              <a:t>Bu özellikler bireyin bilişsel ve duygusal değerlendirmelerine dayanarak iç ve dış dünyaya uyum için geliştirmiş olduğu duyuş, düşünüş ve davranış örüntülerinden oluşur.</a:t>
            </a:r>
          </a:p>
          <a:p>
            <a:r>
              <a:rPr lang="tr-TR" sz="2400" dirty="0" smtClean="0"/>
              <a:t>Bu örüntüler; belli durumlarda belli duygusal tepki gösterebilme yetileri, engellenme ve çatışmalar karşısında baş etme biçimleri ve savunma düzenekleridir.</a:t>
            </a:r>
            <a:endParaRPr lang="tr-TR" sz="2400" dirty="0"/>
          </a:p>
        </p:txBody>
      </p:sp>
    </p:spTree>
    <p:extLst>
      <p:ext uri="{BB962C8B-B14F-4D97-AF65-F5344CB8AC3E}">
        <p14:creationId xmlns:p14="http://schemas.microsoft.com/office/powerpoint/2010/main" val="8869051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ANTİSOSYAL </a:t>
            </a:r>
            <a:r>
              <a:rPr lang="tr-TR" sz="2500" b="1" dirty="0"/>
              <a:t>(TOPLUMDIŞI) KİŞİLİK BOZUKLUĞU</a:t>
            </a:r>
            <a:endParaRPr lang="tr-TR" sz="2500" dirty="0"/>
          </a:p>
        </p:txBody>
      </p:sp>
      <p:sp>
        <p:nvSpPr>
          <p:cNvPr id="3" name="İçerik Yer Tutucusu 2"/>
          <p:cNvSpPr>
            <a:spLocks noGrp="1"/>
          </p:cNvSpPr>
          <p:nvPr>
            <p:ph idx="1"/>
          </p:nvPr>
        </p:nvSpPr>
        <p:spPr/>
        <p:txBody>
          <a:bodyPr/>
          <a:lstStyle/>
          <a:p>
            <a:endParaRPr lang="tr-TR" sz="2400" dirty="0" smtClean="0"/>
          </a:p>
          <a:p>
            <a:r>
              <a:rPr lang="tr-TR" sz="2400" dirty="0" smtClean="0"/>
              <a:t>Dikkat </a:t>
            </a:r>
            <a:r>
              <a:rPr lang="tr-TR" sz="2400" dirty="0"/>
              <a:t>eksikliği </a:t>
            </a:r>
            <a:r>
              <a:rPr lang="tr-TR" sz="2400" dirty="0" err="1"/>
              <a:t>hiperaktivite</a:t>
            </a:r>
            <a:r>
              <a:rPr lang="tr-TR" sz="2400" dirty="0"/>
              <a:t> bozukluğu ve davranım bozukluğu </a:t>
            </a:r>
            <a:r>
              <a:rPr lang="tr-TR" sz="2400" dirty="0" err="1"/>
              <a:t>yatkınlaştırıcı</a:t>
            </a:r>
            <a:endParaRPr lang="tr-TR" sz="2400" dirty="0"/>
          </a:p>
          <a:p>
            <a:r>
              <a:rPr lang="tr-TR" sz="2400" dirty="0"/>
              <a:t>Suç işleyenlerin %</a:t>
            </a:r>
            <a:r>
              <a:rPr lang="tr-TR" sz="2400" dirty="0" smtClean="0"/>
              <a:t>75’inden </a:t>
            </a:r>
            <a:r>
              <a:rPr lang="tr-TR" sz="2400" dirty="0"/>
              <a:t>fazlası </a:t>
            </a:r>
            <a:r>
              <a:rPr lang="tr-TR" sz="2400" dirty="0" err="1"/>
              <a:t>antisosyal</a:t>
            </a:r>
            <a:r>
              <a:rPr lang="tr-TR" sz="2400" dirty="0"/>
              <a:t> kişilik bozukluğu </a:t>
            </a:r>
            <a:r>
              <a:rPr lang="tr-TR" sz="2400" dirty="0" smtClean="0"/>
              <a:t>gösterir.</a:t>
            </a:r>
          </a:p>
          <a:p>
            <a:r>
              <a:rPr lang="tr-TR" sz="2400" dirty="0" smtClean="0"/>
              <a:t>İnsan ilişkilerinde, başlangıçta girişken, canlı, ilgili ve bilgili gibi görünebilir; fakat bencil ve sorumsuz davranışlar yüzünden ilişkiler kısa sürede kopar.</a:t>
            </a:r>
          </a:p>
          <a:p>
            <a:r>
              <a:rPr lang="tr-TR" sz="2400" dirty="0" smtClean="0"/>
              <a:t>Kendilerini haklı çıkarmak için akla uygunlaştırma savunma düzeneğini fazla kullanırlar.</a:t>
            </a:r>
            <a:endParaRPr lang="tr-TR" sz="2400" dirty="0"/>
          </a:p>
          <a:p>
            <a:endParaRPr lang="tr-TR" dirty="0"/>
          </a:p>
        </p:txBody>
      </p:sp>
    </p:spTree>
    <p:extLst>
      <p:ext uri="{BB962C8B-B14F-4D97-AF65-F5344CB8AC3E}">
        <p14:creationId xmlns:p14="http://schemas.microsoft.com/office/powerpoint/2010/main" val="3256489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ANTİSOSYAL (TOPLUMDIŞI) 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endParaRPr lang="tr-TR" sz="2200" b="1" dirty="0" smtClean="0">
              <a:solidFill>
                <a:srgbClr val="C00000"/>
              </a:solidFill>
            </a:endParaRPr>
          </a:p>
          <a:p>
            <a:r>
              <a:rPr lang="tr-TR" sz="2200" b="1" dirty="0" smtClean="0">
                <a:solidFill>
                  <a:srgbClr val="C00000"/>
                </a:solidFill>
              </a:rPr>
              <a:t>Hastanın bakış açısı: </a:t>
            </a:r>
            <a:r>
              <a:rPr lang="tr-TR" sz="2200" dirty="0" smtClean="0"/>
              <a:t>Kendisini en tepede hissetmezse tehdit algılar. Hastalık suç işlemeye fırsat yaratır.</a:t>
            </a:r>
          </a:p>
          <a:p>
            <a:endParaRPr lang="tr-TR" sz="2200" b="1" dirty="0" smtClean="0">
              <a:solidFill>
                <a:srgbClr val="C00000"/>
              </a:solidFill>
            </a:endParaRPr>
          </a:p>
          <a:p>
            <a:r>
              <a:rPr lang="tr-TR" sz="2200" b="1" dirty="0" smtClean="0">
                <a:solidFill>
                  <a:srgbClr val="C00000"/>
                </a:solidFill>
              </a:rPr>
              <a:t>Sorun olan davranışlar: </a:t>
            </a:r>
            <a:r>
              <a:rPr lang="tr-TR" sz="2200" dirty="0"/>
              <a:t>K</a:t>
            </a:r>
            <a:r>
              <a:rPr lang="tr-TR" sz="2200" dirty="0" smtClean="0"/>
              <a:t>ontrolü kazanmak için uğraşır. Hasta numarası yapar. Ekibi ve hekimi kullanır. Yüzeysel olarak etkileyicidir. İlaç arayışındadır.</a:t>
            </a:r>
          </a:p>
          <a:p>
            <a:endParaRPr lang="tr-TR" sz="2200" b="1" dirty="0" smtClean="0">
              <a:solidFill>
                <a:srgbClr val="C00000"/>
              </a:solidFill>
            </a:endParaRPr>
          </a:p>
          <a:p>
            <a:r>
              <a:rPr lang="tr-TR" sz="2200" b="1" dirty="0" smtClean="0">
                <a:solidFill>
                  <a:srgbClr val="C00000"/>
                </a:solidFill>
              </a:rPr>
              <a:t>Hekimin işe yarayan davranışları ve yönetim taktikleri: </a:t>
            </a:r>
            <a:r>
              <a:rPr lang="tr-TR" sz="2200" dirty="0" smtClean="0"/>
              <a:t>Hastanın öfkesine ve </a:t>
            </a:r>
            <a:r>
              <a:rPr lang="tr-TR" sz="2200" dirty="0" err="1" smtClean="0"/>
              <a:t>manüplasyonlarına</a:t>
            </a:r>
            <a:r>
              <a:rPr lang="tr-TR" sz="2200" dirty="0" smtClean="0"/>
              <a:t> boyun eğmemek. Cezalandırıcı tepkilerden kaçınmak. Hastanın ilgi alanlarını işaret ederek motive etmek. Müdahalenin tıbbi olacağına dair net sınırlar çizmek.</a:t>
            </a:r>
            <a:endParaRPr lang="tr-TR" sz="2200" dirty="0">
              <a:solidFill>
                <a:srgbClr val="C00000"/>
              </a:solidFill>
            </a:endParaRPr>
          </a:p>
        </p:txBody>
      </p:sp>
    </p:spTree>
    <p:extLst>
      <p:ext uri="{BB962C8B-B14F-4D97-AF65-F5344CB8AC3E}">
        <p14:creationId xmlns:p14="http://schemas.microsoft.com/office/powerpoint/2010/main" val="21475717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ANTİSOSYAL (TOPLUMDIŞI) 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pPr marL="0" indent="0">
              <a:buNone/>
            </a:pPr>
            <a:r>
              <a:rPr lang="tr-TR" sz="2400" dirty="0"/>
              <a:t>DSM-5 TANI </a:t>
            </a:r>
            <a:r>
              <a:rPr lang="tr-TR" sz="2400" dirty="0" smtClean="0"/>
              <a:t>KRİTERLERİ</a:t>
            </a:r>
          </a:p>
          <a:p>
            <a:pPr marL="0" indent="0">
              <a:buNone/>
            </a:pPr>
            <a:endParaRPr lang="tr-TR" sz="2400" dirty="0" smtClean="0"/>
          </a:p>
          <a:p>
            <a:pPr marL="0" indent="0">
              <a:buNone/>
            </a:pPr>
            <a:r>
              <a:rPr lang="tr-TR" sz="2400" dirty="0" smtClean="0"/>
              <a:t>A. Aşağıdakilerden </a:t>
            </a:r>
            <a:r>
              <a:rPr lang="tr-TR" sz="2400" dirty="0"/>
              <a:t>en az üçü ile belirli, 15 yaşından itibaren süregelen, başkalarının hakkını umursamayan ve çiğneyen yaygın bir örüntü;</a:t>
            </a:r>
          </a:p>
          <a:p>
            <a:endParaRPr lang="tr-TR" sz="2400" dirty="0" smtClean="0"/>
          </a:p>
          <a:p>
            <a:r>
              <a:rPr lang="tr-TR" sz="2400" dirty="0" smtClean="0"/>
              <a:t>1-Tutuklanmasına </a:t>
            </a:r>
            <a:r>
              <a:rPr lang="tr-TR" sz="2400" dirty="0"/>
              <a:t>yol açan eylemlerde bulunma, yasal sorumlulukları yerine getirmeme</a:t>
            </a:r>
          </a:p>
          <a:p>
            <a:r>
              <a:rPr lang="tr-TR" sz="2400" dirty="0"/>
              <a:t>2-Sık yalan söyleme, takma ad kullanma, başkalarını dolandırma</a:t>
            </a:r>
          </a:p>
          <a:p>
            <a:endParaRPr lang="tr-TR" sz="2000" dirty="0"/>
          </a:p>
          <a:p>
            <a:pPr marL="0" indent="0">
              <a:buNone/>
            </a:pPr>
            <a:endParaRPr lang="tr-TR" sz="2200" dirty="0"/>
          </a:p>
          <a:p>
            <a:endParaRPr lang="tr-TR" sz="2200" dirty="0"/>
          </a:p>
        </p:txBody>
      </p:sp>
    </p:spTree>
    <p:extLst>
      <p:ext uri="{BB962C8B-B14F-4D97-AF65-F5344CB8AC3E}">
        <p14:creationId xmlns:p14="http://schemas.microsoft.com/office/powerpoint/2010/main" val="23232121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ANTİSOSYAL (TOPLUMDIŞI) 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endParaRPr lang="tr-TR" sz="2000" dirty="0" smtClean="0"/>
          </a:p>
          <a:p>
            <a:r>
              <a:rPr lang="tr-TR" sz="2400" dirty="0" smtClean="0"/>
              <a:t>3-Dürtüsellik </a:t>
            </a:r>
            <a:r>
              <a:rPr lang="tr-TR" sz="2400" dirty="0"/>
              <a:t>ya da geleceğini tasarlamama</a:t>
            </a:r>
          </a:p>
          <a:p>
            <a:r>
              <a:rPr lang="tr-TR" sz="2400" dirty="0"/>
              <a:t>4-Sinirlilik, saldırganlık, başkalarının hakkına el uzatma</a:t>
            </a:r>
          </a:p>
          <a:p>
            <a:r>
              <a:rPr lang="tr-TR" sz="2400" dirty="0"/>
              <a:t>5-Kendinin ve başkalarının güvenliğini </a:t>
            </a:r>
            <a:r>
              <a:rPr lang="tr-TR" sz="2400" dirty="0" smtClean="0"/>
              <a:t>önemsememe</a:t>
            </a:r>
          </a:p>
          <a:p>
            <a:r>
              <a:rPr lang="tr-TR" sz="2400" dirty="0"/>
              <a:t>6-Sürekli bir işinin olmaması, parasal yükümlülüklerini yerine getirmeme</a:t>
            </a:r>
          </a:p>
          <a:p>
            <a:r>
              <a:rPr lang="tr-TR" sz="2400" dirty="0"/>
              <a:t>7-Kötü davranışları sonucunda pişmanlık duymama</a:t>
            </a:r>
          </a:p>
          <a:p>
            <a:endParaRPr lang="tr-TR" sz="2400" dirty="0"/>
          </a:p>
          <a:p>
            <a:endParaRPr lang="tr-TR" sz="2000" dirty="0"/>
          </a:p>
          <a:p>
            <a:pPr marL="0" indent="0">
              <a:buNone/>
            </a:pPr>
            <a:endParaRPr lang="tr-TR" sz="2200" dirty="0"/>
          </a:p>
          <a:p>
            <a:endParaRPr lang="tr-TR" sz="2200" dirty="0"/>
          </a:p>
        </p:txBody>
      </p:sp>
    </p:spTree>
    <p:extLst>
      <p:ext uri="{BB962C8B-B14F-4D97-AF65-F5344CB8AC3E}">
        <p14:creationId xmlns:p14="http://schemas.microsoft.com/office/powerpoint/2010/main" val="8945259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ANTİSOSYAL (TOPLUMDIŞI) 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endParaRPr lang="tr-TR" sz="2000" dirty="0"/>
          </a:p>
          <a:p>
            <a:pPr marL="0" indent="0">
              <a:buNone/>
            </a:pPr>
            <a:r>
              <a:rPr lang="tr-TR" sz="2400" dirty="0" smtClean="0"/>
              <a:t>B. Kişi </a:t>
            </a:r>
            <a:r>
              <a:rPr lang="tr-TR" sz="2400" dirty="0"/>
              <a:t>en az 18 yaşındadır.</a:t>
            </a:r>
          </a:p>
          <a:p>
            <a:pPr marL="0" indent="0">
              <a:buNone/>
            </a:pPr>
            <a:endParaRPr lang="tr-TR" sz="2400" dirty="0" smtClean="0"/>
          </a:p>
          <a:p>
            <a:pPr marL="0" indent="0">
              <a:buNone/>
            </a:pPr>
            <a:r>
              <a:rPr lang="tr-TR" sz="2400" dirty="0" smtClean="0"/>
              <a:t>C. 15 </a:t>
            </a:r>
            <a:r>
              <a:rPr lang="tr-TR" sz="2400" dirty="0"/>
              <a:t>yaşından önce davranım bozukluğu olduğuna dair kanıtlar vardır.</a:t>
            </a:r>
          </a:p>
          <a:p>
            <a:pPr marL="0" indent="0">
              <a:buNone/>
            </a:pPr>
            <a:endParaRPr lang="tr-TR" sz="2400" dirty="0" smtClean="0"/>
          </a:p>
          <a:p>
            <a:pPr marL="0" indent="0">
              <a:buNone/>
            </a:pPr>
            <a:r>
              <a:rPr lang="tr-TR" sz="2400" dirty="0" smtClean="0"/>
              <a:t>D. Toplumdışı </a:t>
            </a:r>
            <a:r>
              <a:rPr lang="tr-TR" sz="2400" dirty="0"/>
              <a:t>davranışlar yalnızca şizofreni ya da </a:t>
            </a:r>
            <a:r>
              <a:rPr lang="tr-TR" sz="2400" dirty="0" smtClean="0"/>
              <a:t>iki uçlu </a:t>
            </a:r>
            <a:r>
              <a:rPr lang="tr-TR" sz="2400" dirty="0"/>
              <a:t>bozukluğun gidişi sırasında ortaya çıkmamıştır.</a:t>
            </a:r>
          </a:p>
          <a:p>
            <a:endParaRPr lang="tr-TR" sz="2000" dirty="0"/>
          </a:p>
          <a:p>
            <a:pPr marL="0" indent="0">
              <a:buNone/>
            </a:pPr>
            <a:endParaRPr lang="tr-TR" sz="2200" dirty="0"/>
          </a:p>
          <a:p>
            <a:endParaRPr lang="tr-TR" sz="2200" dirty="0"/>
          </a:p>
        </p:txBody>
      </p:sp>
    </p:spTree>
    <p:extLst>
      <p:ext uri="{BB962C8B-B14F-4D97-AF65-F5344CB8AC3E}">
        <p14:creationId xmlns:p14="http://schemas.microsoft.com/office/powerpoint/2010/main" val="9297334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a:r>
            <a:br>
              <a:rPr lang="tr-TR" dirty="0"/>
            </a:br>
            <a:r>
              <a:rPr lang="tr-TR" sz="3600" b="1" dirty="0" smtClean="0"/>
              <a:t>B </a:t>
            </a:r>
            <a:r>
              <a:rPr lang="tr-TR" sz="3600" b="1" dirty="0"/>
              <a:t>Kümesi </a:t>
            </a:r>
            <a:r>
              <a:rPr lang="tr-TR" sz="3600" b="1" dirty="0" smtClean="0"/>
              <a:t>Kişilik </a:t>
            </a:r>
            <a:r>
              <a:rPr lang="tr-TR" sz="3600" b="1" dirty="0"/>
              <a:t>Bozuklukları</a:t>
            </a:r>
            <a:r>
              <a:rPr lang="tr-TR" dirty="0"/>
              <a:t/>
            </a:r>
            <a:br>
              <a:rPr lang="tr-TR" dirty="0"/>
            </a:br>
            <a:endParaRPr lang="tr-TR" dirty="0"/>
          </a:p>
        </p:txBody>
      </p:sp>
      <p:sp>
        <p:nvSpPr>
          <p:cNvPr id="3" name="İçerik Yer Tutucusu 2"/>
          <p:cNvSpPr>
            <a:spLocks noGrp="1"/>
          </p:cNvSpPr>
          <p:nvPr>
            <p:ph idx="1"/>
          </p:nvPr>
        </p:nvSpPr>
        <p:spPr/>
        <p:txBody>
          <a:bodyPr>
            <a:normAutofit/>
          </a:bodyPr>
          <a:lstStyle/>
          <a:p>
            <a:pPr marL="0" indent="0">
              <a:buNone/>
            </a:pPr>
            <a:r>
              <a:rPr lang="tr-TR" sz="2400" b="1" dirty="0" smtClean="0"/>
              <a:t>BORDERLINE (SINIRDA) </a:t>
            </a:r>
            <a:r>
              <a:rPr lang="tr-TR" sz="2400" b="1" dirty="0"/>
              <a:t>KİŞİLİK </a:t>
            </a:r>
            <a:r>
              <a:rPr lang="tr-TR" sz="2400" b="1" dirty="0" smtClean="0"/>
              <a:t>BOZUKLUĞU (F60.3)</a:t>
            </a:r>
          </a:p>
          <a:p>
            <a:endParaRPr lang="tr-TR" sz="2400" dirty="0" smtClean="0"/>
          </a:p>
          <a:p>
            <a:r>
              <a:rPr lang="tr-TR" sz="2400" dirty="0" smtClean="0"/>
              <a:t>Kişiler </a:t>
            </a:r>
            <a:r>
              <a:rPr lang="tr-TR" sz="2400" dirty="0"/>
              <a:t>arası ilişkilerde yoğun </a:t>
            </a:r>
            <a:r>
              <a:rPr lang="tr-TR" sz="2400" dirty="0" smtClean="0"/>
              <a:t>tutarsızlık </a:t>
            </a:r>
          </a:p>
          <a:p>
            <a:r>
              <a:rPr lang="tr-TR" sz="2400" dirty="0" smtClean="0"/>
              <a:t>Uygunsuz, yoğun öfke</a:t>
            </a:r>
          </a:p>
          <a:p>
            <a:r>
              <a:rPr lang="tr-TR" sz="2400" dirty="0"/>
              <a:t>T</a:t>
            </a:r>
            <a:r>
              <a:rPr lang="tr-TR" sz="2400" dirty="0" smtClean="0"/>
              <a:t>ekrarlayan </a:t>
            </a:r>
            <a:r>
              <a:rPr lang="tr-TR" sz="2400" dirty="0"/>
              <a:t>intihar tehditleri ve </a:t>
            </a:r>
            <a:r>
              <a:rPr lang="tr-TR" sz="2400" dirty="0" smtClean="0"/>
              <a:t>hareketleri</a:t>
            </a:r>
          </a:p>
          <a:p>
            <a:r>
              <a:rPr lang="tr-TR" sz="2400" dirty="0" smtClean="0"/>
              <a:t>Gerçeği </a:t>
            </a:r>
            <a:r>
              <a:rPr lang="tr-TR" sz="2400" dirty="0"/>
              <a:t>değerlendirme becerisinde </a:t>
            </a:r>
            <a:r>
              <a:rPr lang="tr-TR" sz="2400" dirty="0" smtClean="0"/>
              <a:t>kusur</a:t>
            </a:r>
          </a:p>
          <a:p>
            <a:r>
              <a:rPr lang="tr-TR" sz="2400" dirty="0"/>
              <a:t>K</a:t>
            </a:r>
            <a:r>
              <a:rPr lang="tr-TR" sz="2400" dirty="0" smtClean="0"/>
              <a:t>endine </a:t>
            </a:r>
            <a:r>
              <a:rPr lang="tr-TR" sz="2400" dirty="0"/>
              <a:t>zarar verme </a:t>
            </a:r>
            <a:r>
              <a:rPr lang="tr-TR" sz="2400" dirty="0" smtClean="0"/>
              <a:t>davranışları</a:t>
            </a:r>
          </a:p>
          <a:p>
            <a:endParaRPr lang="tr-TR" sz="2400" dirty="0" smtClean="0"/>
          </a:p>
          <a:p>
            <a:pPr marL="578358" lvl="1" indent="-285750">
              <a:buFont typeface="Wingdings" panose="05000000000000000000" pitchFamily="2" charset="2"/>
              <a:buChar char="Ø"/>
            </a:pPr>
            <a:endParaRPr lang="tr-TR" dirty="0"/>
          </a:p>
          <a:p>
            <a:endParaRPr lang="tr-TR"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89" y="2564627"/>
            <a:ext cx="3692611" cy="2378075"/>
          </a:xfrm>
          <a:prstGeom prst="rect">
            <a:avLst/>
          </a:prstGeom>
        </p:spPr>
      </p:pic>
    </p:spTree>
    <p:extLst>
      <p:ext uri="{BB962C8B-B14F-4D97-AF65-F5344CB8AC3E}">
        <p14:creationId xmlns:p14="http://schemas.microsoft.com/office/powerpoint/2010/main" val="29697854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a:r>
            <a:br>
              <a:rPr lang="tr-TR" dirty="0"/>
            </a:br>
            <a:r>
              <a:rPr lang="tr-TR" sz="3600" b="1" dirty="0" smtClean="0"/>
              <a:t>B </a:t>
            </a:r>
            <a:r>
              <a:rPr lang="tr-TR" sz="3600" b="1" dirty="0"/>
              <a:t>Kümesi </a:t>
            </a:r>
            <a:r>
              <a:rPr lang="tr-TR" sz="3600" b="1" dirty="0" smtClean="0"/>
              <a:t>Kişilik </a:t>
            </a:r>
            <a:r>
              <a:rPr lang="tr-TR" sz="3600" b="1" dirty="0"/>
              <a:t>Bozuklukları</a:t>
            </a:r>
            <a:r>
              <a:rPr lang="tr-TR" dirty="0"/>
              <a:t/>
            </a:r>
            <a:br>
              <a:rPr lang="tr-TR" dirty="0"/>
            </a:br>
            <a:endParaRPr lang="tr-TR" dirty="0"/>
          </a:p>
        </p:txBody>
      </p:sp>
      <p:sp>
        <p:nvSpPr>
          <p:cNvPr id="3" name="İçerik Yer Tutucusu 2"/>
          <p:cNvSpPr>
            <a:spLocks noGrp="1"/>
          </p:cNvSpPr>
          <p:nvPr>
            <p:ph idx="1"/>
          </p:nvPr>
        </p:nvSpPr>
        <p:spPr/>
        <p:txBody>
          <a:bodyPr>
            <a:normAutofit/>
          </a:bodyPr>
          <a:lstStyle/>
          <a:p>
            <a:pPr marL="0" indent="0">
              <a:buNone/>
            </a:pPr>
            <a:r>
              <a:rPr lang="tr-TR" sz="2400" b="1" dirty="0" smtClean="0"/>
              <a:t>BORDERLINE (SINIRDA) </a:t>
            </a:r>
            <a:r>
              <a:rPr lang="tr-TR" sz="2400" b="1" dirty="0"/>
              <a:t>KİŞİLİK </a:t>
            </a:r>
            <a:r>
              <a:rPr lang="tr-TR" sz="2400" b="1" dirty="0" smtClean="0"/>
              <a:t>BOZUKLUĞU (F60.3)</a:t>
            </a:r>
          </a:p>
          <a:p>
            <a:endParaRPr lang="tr-TR" sz="2400" dirty="0" smtClean="0"/>
          </a:p>
          <a:p>
            <a:r>
              <a:rPr lang="tr-TR" sz="2400" dirty="0" smtClean="0"/>
              <a:t>Görülme sıklığı %2</a:t>
            </a:r>
          </a:p>
          <a:p>
            <a:endParaRPr lang="tr-TR" sz="2400" dirty="0" smtClean="0"/>
          </a:p>
          <a:p>
            <a:r>
              <a:rPr lang="tr-TR" sz="2400" dirty="0" smtClean="0"/>
              <a:t>Genç </a:t>
            </a:r>
            <a:r>
              <a:rPr lang="tr-TR" sz="2400" dirty="0"/>
              <a:t>yetişkinlerde daha </a:t>
            </a:r>
            <a:r>
              <a:rPr lang="tr-TR" sz="2400" dirty="0" smtClean="0"/>
              <a:t>sık</a:t>
            </a:r>
          </a:p>
          <a:p>
            <a:endParaRPr lang="tr-TR" sz="2400" dirty="0" smtClean="0"/>
          </a:p>
          <a:p>
            <a:r>
              <a:rPr lang="tr-TR" sz="2400" dirty="0" smtClean="0"/>
              <a:t>Etiyoloji </a:t>
            </a:r>
            <a:r>
              <a:rPr lang="tr-TR" sz="2400" dirty="0"/>
              <a:t>&gt;&gt; çocukluk döneminde fiziksel, cinsel, duygusal istismar öyküsü, olgunlaşmamış baş etme stilleri, duyarlı kişilik yapısı, genetik faktörler</a:t>
            </a:r>
          </a:p>
          <a:p>
            <a:endParaRPr lang="tr-TR" sz="2400" dirty="0" smtClean="0"/>
          </a:p>
          <a:p>
            <a:pPr marL="578358" lvl="1" indent="-285750">
              <a:buFont typeface="Wingdings" panose="05000000000000000000" pitchFamily="2" charset="2"/>
              <a:buChar char="Ø"/>
            </a:pPr>
            <a:endParaRPr lang="tr-TR" dirty="0"/>
          </a:p>
          <a:p>
            <a:endParaRPr lang="tr-TR"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1253" y="1690688"/>
            <a:ext cx="3643184" cy="2281408"/>
          </a:xfrm>
          <a:prstGeom prst="rect">
            <a:avLst/>
          </a:prstGeom>
        </p:spPr>
      </p:pic>
    </p:spTree>
    <p:extLst>
      <p:ext uri="{BB962C8B-B14F-4D97-AF65-F5344CB8AC3E}">
        <p14:creationId xmlns:p14="http://schemas.microsoft.com/office/powerpoint/2010/main" val="4033973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BORDERLINE (SINIRDA) 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endParaRPr lang="tr-TR" sz="2200" b="1" dirty="0" smtClean="0">
              <a:solidFill>
                <a:srgbClr val="C00000"/>
              </a:solidFill>
            </a:endParaRPr>
          </a:p>
          <a:p>
            <a:r>
              <a:rPr lang="tr-TR" sz="2200" b="1" dirty="0" smtClean="0">
                <a:solidFill>
                  <a:srgbClr val="C00000"/>
                </a:solidFill>
              </a:rPr>
              <a:t>Hastanın bakış açısı: </a:t>
            </a:r>
            <a:r>
              <a:rPr lang="tr-TR" sz="2200" dirty="0" smtClean="0"/>
              <a:t>Terk edilme korkusu yaşar. Belirtilere ve olaylara fazla tepki verir.</a:t>
            </a:r>
          </a:p>
          <a:p>
            <a:endParaRPr lang="tr-TR" sz="2200" b="1" dirty="0" smtClean="0">
              <a:solidFill>
                <a:srgbClr val="C00000"/>
              </a:solidFill>
            </a:endParaRPr>
          </a:p>
          <a:p>
            <a:r>
              <a:rPr lang="tr-TR" sz="2200" b="1" dirty="0" smtClean="0">
                <a:solidFill>
                  <a:srgbClr val="C00000"/>
                </a:solidFill>
              </a:rPr>
              <a:t>Sorun olan davranışlar: </a:t>
            </a:r>
            <a:r>
              <a:rPr lang="tr-TR" sz="2200" dirty="0" smtClean="0"/>
              <a:t>İdealize eder, sonrasında bakımı değersiz bulur. Kendine zarar veren davranışlar. </a:t>
            </a:r>
            <a:endParaRPr lang="tr-TR" sz="2200" b="1" dirty="0" smtClean="0">
              <a:solidFill>
                <a:srgbClr val="C00000"/>
              </a:solidFill>
            </a:endParaRPr>
          </a:p>
          <a:p>
            <a:endParaRPr lang="tr-TR" sz="2200" b="1" dirty="0" smtClean="0">
              <a:solidFill>
                <a:srgbClr val="C00000"/>
              </a:solidFill>
            </a:endParaRPr>
          </a:p>
          <a:p>
            <a:r>
              <a:rPr lang="tr-TR" sz="2200" b="1" dirty="0" smtClean="0">
                <a:solidFill>
                  <a:srgbClr val="C00000"/>
                </a:solidFill>
              </a:rPr>
              <a:t>Hekimin işe yarayan davranışları ve yönetim taktikleri: </a:t>
            </a:r>
            <a:r>
              <a:rPr lang="tr-TR" sz="2200" dirty="0" smtClean="0"/>
              <a:t>Hasta hakkındaki ümitsizlik duygularını yönetmek. Duygusal olarak çok yaklaşmaktan kaçınmak. Sık periyodik kontrollere çağırmak. Periyodik öfke nöbetlerini </a:t>
            </a:r>
            <a:r>
              <a:rPr lang="tr-TR" sz="2200" dirty="0" err="1" smtClean="0"/>
              <a:t>tolere</a:t>
            </a:r>
            <a:r>
              <a:rPr lang="tr-TR" sz="2200" dirty="0" smtClean="0"/>
              <a:t> etmek fakat sınırlar koymak. Kendine zarar verecek davranışları gözlemlemek. </a:t>
            </a:r>
            <a:endParaRPr lang="tr-TR" sz="2200" dirty="0">
              <a:solidFill>
                <a:srgbClr val="C00000"/>
              </a:solidFill>
            </a:endParaRPr>
          </a:p>
        </p:txBody>
      </p:sp>
    </p:spTree>
    <p:extLst>
      <p:ext uri="{BB962C8B-B14F-4D97-AF65-F5344CB8AC3E}">
        <p14:creationId xmlns:p14="http://schemas.microsoft.com/office/powerpoint/2010/main" val="27430557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BORDERLINE (SINIRDA) 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pPr marL="0" indent="0">
              <a:buNone/>
            </a:pPr>
            <a:r>
              <a:rPr lang="tr-TR" sz="2400" dirty="0"/>
              <a:t>DSM-5 TANI </a:t>
            </a:r>
            <a:r>
              <a:rPr lang="tr-TR" sz="2400" dirty="0" smtClean="0"/>
              <a:t>KRİTERLERİ</a:t>
            </a:r>
          </a:p>
          <a:p>
            <a:pPr marL="0" indent="0">
              <a:buNone/>
            </a:pPr>
            <a:endParaRPr lang="tr-TR" sz="2400" dirty="0" smtClean="0"/>
          </a:p>
          <a:p>
            <a:pPr marL="0" indent="0">
              <a:buNone/>
            </a:pPr>
            <a:r>
              <a:rPr lang="tr-TR" sz="2400" dirty="0" smtClean="0"/>
              <a:t>A. Aşağıdakilerden </a:t>
            </a:r>
            <a:r>
              <a:rPr lang="tr-TR" sz="2400" dirty="0"/>
              <a:t>en az beşi ile belirli, erken erişkinlikte başlayan, kişilerarası ilişkilerde, benlik algısında ve duygulanımda tutarsızlık;</a:t>
            </a:r>
          </a:p>
          <a:p>
            <a:endParaRPr lang="tr-TR" sz="2400" dirty="0" smtClean="0"/>
          </a:p>
          <a:p>
            <a:r>
              <a:rPr lang="tr-TR" sz="2400" dirty="0" smtClean="0"/>
              <a:t>1-Terk </a:t>
            </a:r>
            <a:r>
              <a:rPr lang="tr-TR" sz="2400" dirty="0"/>
              <a:t>edilmekten kaçınmak için çılgınca çaba gösterme</a:t>
            </a:r>
          </a:p>
          <a:p>
            <a:r>
              <a:rPr lang="tr-TR" sz="2400" dirty="0"/>
              <a:t>2-Gözünde aşırı büyütme ve yerin dibine sokma uçları arasında giden, tutarsız ve gergin kişilerarası ilişkiler</a:t>
            </a:r>
          </a:p>
          <a:p>
            <a:endParaRPr lang="tr-TR" sz="2000" dirty="0"/>
          </a:p>
          <a:p>
            <a:pPr marL="0" indent="0">
              <a:buNone/>
            </a:pPr>
            <a:endParaRPr lang="tr-TR" sz="2200" dirty="0"/>
          </a:p>
          <a:p>
            <a:endParaRPr lang="tr-TR" sz="2200" dirty="0"/>
          </a:p>
        </p:txBody>
      </p:sp>
    </p:spTree>
    <p:extLst>
      <p:ext uri="{BB962C8B-B14F-4D97-AF65-F5344CB8AC3E}">
        <p14:creationId xmlns:p14="http://schemas.microsoft.com/office/powerpoint/2010/main" val="41834967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BORDERLINE (SINIRDA) 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endParaRPr lang="tr-TR" sz="2400" dirty="0" smtClean="0"/>
          </a:p>
          <a:p>
            <a:r>
              <a:rPr lang="tr-TR" sz="2400" dirty="0" smtClean="0"/>
              <a:t>3-Kimlik </a:t>
            </a:r>
            <a:r>
              <a:rPr lang="tr-TR" sz="2400" dirty="0"/>
              <a:t>karmaşası</a:t>
            </a:r>
          </a:p>
          <a:p>
            <a:r>
              <a:rPr lang="tr-TR" sz="2400" dirty="0"/>
              <a:t>4-Kendine kötülüğü dokunacak en az iki </a:t>
            </a:r>
            <a:r>
              <a:rPr lang="tr-TR" sz="2400" dirty="0" err="1"/>
              <a:t>dürtüsellik</a:t>
            </a:r>
            <a:r>
              <a:rPr lang="tr-TR" sz="2400" dirty="0"/>
              <a:t> (para harcama, cinsellik, madde kötüye kullanımı, güvensiz araç </a:t>
            </a:r>
            <a:r>
              <a:rPr lang="tr-TR" sz="2400" dirty="0" smtClean="0"/>
              <a:t>kullanma, tıkanırcasına yeme)</a:t>
            </a:r>
          </a:p>
          <a:p>
            <a:r>
              <a:rPr lang="tr-TR" sz="2400" dirty="0"/>
              <a:t>5-Yineleyici intihar davranışları, girişimleri ya da göz korkutmalar</a:t>
            </a:r>
          </a:p>
          <a:p>
            <a:r>
              <a:rPr lang="tr-TR" sz="2400" dirty="0"/>
              <a:t>6-Duygulanımda tutarsızlık</a:t>
            </a:r>
          </a:p>
          <a:p>
            <a:endParaRPr lang="tr-TR" sz="2000" dirty="0"/>
          </a:p>
          <a:p>
            <a:endParaRPr lang="tr-TR" sz="2000" dirty="0"/>
          </a:p>
          <a:p>
            <a:pPr marL="0" indent="0">
              <a:buNone/>
            </a:pPr>
            <a:endParaRPr lang="tr-TR" sz="2200" dirty="0"/>
          </a:p>
          <a:p>
            <a:endParaRPr lang="tr-TR" sz="2200" dirty="0"/>
          </a:p>
        </p:txBody>
      </p:sp>
    </p:spTree>
    <p:extLst>
      <p:ext uri="{BB962C8B-B14F-4D97-AF65-F5344CB8AC3E}">
        <p14:creationId xmlns:p14="http://schemas.microsoft.com/office/powerpoint/2010/main" val="3107278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t>Kişilik</a:t>
            </a:r>
            <a:endParaRPr lang="tr-TR" sz="3600" b="1" dirty="0"/>
          </a:p>
        </p:txBody>
      </p:sp>
      <p:sp>
        <p:nvSpPr>
          <p:cNvPr id="3" name="İçerik Yer Tutucusu 2"/>
          <p:cNvSpPr>
            <a:spLocks noGrp="1"/>
          </p:cNvSpPr>
          <p:nvPr>
            <p:ph idx="1"/>
          </p:nvPr>
        </p:nvSpPr>
        <p:spPr/>
        <p:txBody>
          <a:bodyPr>
            <a:normAutofit/>
          </a:bodyPr>
          <a:lstStyle/>
          <a:p>
            <a:r>
              <a:rPr lang="tr-TR" sz="2400" dirty="0" smtClean="0"/>
              <a:t>Karakter </a:t>
            </a:r>
            <a:r>
              <a:rPr lang="tr-TR" sz="2400" dirty="0"/>
              <a:t>ve huy (mizaç) olarak iki bileşene </a:t>
            </a:r>
            <a:r>
              <a:rPr lang="tr-TR" sz="2400" dirty="0" smtClean="0"/>
              <a:t>ayrılmakta </a:t>
            </a:r>
          </a:p>
          <a:p>
            <a:endParaRPr lang="tr-TR" sz="2400" dirty="0" smtClean="0"/>
          </a:p>
          <a:p>
            <a:r>
              <a:rPr lang="tr-TR" sz="2400" b="1" dirty="0" smtClean="0"/>
              <a:t>Karakter</a:t>
            </a:r>
            <a:r>
              <a:rPr lang="tr-TR" sz="2400" b="1" dirty="0"/>
              <a:t>;</a:t>
            </a:r>
            <a:r>
              <a:rPr lang="tr-TR" sz="2400" b="1" dirty="0" smtClean="0"/>
              <a:t> </a:t>
            </a:r>
            <a:r>
              <a:rPr lang="tr-TR" sz="2400" dirty="0"/>
              <a:t>kişinin dünyayı görüş, algılama ve yaşamla baş etme biçimi olarak tanımlanmaktadır. </a:t>
            </a:r>
            <a:r>
              <a:rPr lang="tr-TR" sz="2400" dirty="0" smtClean="0"/>
              <a:t>Öğrenme </a:t>
            </a:r>
            <a:r>
              <a:rPr lang="tr-TR" sz="2400" dirty="0"/>
              <a:t>ve toplumsal çevrenin karakter gelişiminde önemli rolü vardır. </a:t>
            </a:r>
            <a:endParaRPr lang="tr-TR" sz="2400" dirty="0" smtClean="0"/>
          </a:p>
          <a:p>
            <a:r>
              <a:rPr lang="tr-TR" sz="2400" b="1" dirty="0" smtClean="0"/>
              <a:t>Huy; </a:t>
            </a:r>
            <a:r>
              <a:rPr lang="tr-TR" sz="2400" dirty="0" smtClean="0"/>
              <a:t>doğuştan </a:t>
            </a:r>
            <a:r>
              <a:rPr lang="tr-TR" sz="2400" dirty="0"/>
              <a:t>gelen</a:t>
            </a:r>
            <a:r>
              <a:rPr lang="tr-TR" sz="2400" dirty="0" smtClean="0"/>
              <a:t>, </a:t>
            </a:r>
            <a:r>
              <a:rPr lang="tr-TR" sz="2400" dirty="0"/>
              <a:t>biyolojik temeli olan yatkınlıklara bağlı davranış </a:t>
            </a:r>
            <a:r>
              <a:rPr lang="tr-TR" sz="2400" dirty="0" smtClean="0"/>
              <a:t>eğilimleridir.</a:t>
            </a:r>
            <a:endParaRPr lang="tr-TR" sz="2400" dirty="0"/>
          </a:p>
        </p:txBody>
      </p:sp>
    </p:spTree>
    <p:extLst>
      <p:ext uri="{BB962C8B-B14F-4D97-AF65-F5344CB8AC3E}">
        <p14:creationId xmlns:p14="http://schemas.microsoft.com/office/powerpoint/2010/main" val="19987326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BORDERLINE (SINIRDA) 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endParaRPr lang="tr-TR" sz="2000" dirty="0" smtClean="0"/>
          </a:p>
          <a:p>
            <a:r>
              <a:rPr lang="tr-TR" sz="2400" dirty="0" smtClean="0"/>
              <a:t>7-Süreğen </a:t>
            </a:r>
            <a:r>
              <a:rPr lang="tr-TR" sz="2400" dirty="0"/>
              <a:t>bir boşluk duygusu</a:t>
            </a:r>
          </a:p>
          <a:p>
            <a:r>
              <a:rPr lang="tr-TR" sz="2400" dirty="0" smtClean="0"/>
              <a:t>8-Uygunsuz, </a:t>
            </a:r>
            <a:r>
              <a:rPr lang="tr-TR" sz="2400" dirty="0"/>
              <a:t>yoğun bir öfke, öfke denetiminde güçlük</a:t>
            </a:r>
          </a:p>
          <a:p>
            <a:r>
              <a:rPr lang="tr-TR" sz="2400" dirty="0"/>
              <a:t>9-Zorlanmayla ilişkili gelip geçici kuşkucu düşünceler ya da ağır çözülme belirtileri</a:t>
            </a:r>
          </a:p>
          <a:p>
            <a:pPr marL="0" indent="0">
              <a:buNone/>
            </a:pPr>
            <a:endParaRPr lang="tr-TR" sz="2200" dirty="0"/>
          </a:p>
          <a:p>
            <a:endParaRPr lang="tr-TR" sz="2200" dirty="0"/>
          </a:p>
        </p:txBody>
      </p:sp>
    </p:spTree>
    <p:extLst>
      <p:ext uri="{BB962C8B-B14F-4D97-AF65-F5344CB8AC3E}">
        <p14:creationId xmlns:p14="http://schemas.microsoft.com/office/powerpoint/2010/main" val="33121239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t>B Kümesi Kişilik Bozuklukları</a:t>
            </a:r>
            <a:endParaRPr lang="tr-TR" sz="3200" dirty="0"/>
          </a:p>
        </p:txBody>
      </p:sp>
      <p:sp>
        <p:nvSpPr>
          <p:cNvPr id="3" name="İçerik Yer Tutucusu 2"/>
          <p:cNvSpPr>
            <a:spLocks noGrp="1"/>
          </p:cNvSpPr>
          <p:nvPr>
            <p:ph idx="1"/>
          </p:nvPr>
        </p:nvSpPr>
        <p:spPr/>
        <p:txBody>
          <a:bodyPr>
            <a:normAutofit/>
          </a:bodyPr>
          <a:lstStyle/>
          <a:p>
            <a:pPr marL="0" indent="0">
              <a:buNone/>
            </a:pPr>
            <a:r>
              <a:rPr lang="tr-TR" sz="2400" b="1" dirty="0" smtClean="0"/>
              <a:t>HİSTRİYONİK KİŞİLİK </a:t>
            </a:r>
            <a:r>
              <a:rPr lang="tr-TR" sz="2400" b="1" dirty="0"/>
              <a:t>BOZUKLUĞU (</a:t>
            </a:r>
            <a:r>
              <a:rPr lang="tr-TR" sz="2400" b="1" dirty="0" smtClean="0"/>
              <a:t>F60.4)</a:t>
            </a:r>
          </a:p>
          <a:p>
            <a:endParaRPr lang="tr-TR" sz="2400" dirty="0" smtClean="0"/>
          </a:p>
          <a:p>
            <a:r>
              <a:rPr lang="tr-TR" sz="2400" dirty="0"/>
              <a:t>Anahtar kelime </a:t>
            </a:r>
            <a:r>
              <a:rPr lang="tr-TR" sz="2400" b="1" dirty="0" smtClean="0"/>
              <a:t>etkileyicilik</a:t>
            </a:r>
          </a:p>
          <a:p>
            <a:r>
              <a:rPr lang="tr-TR" sz="2400" dirty="0" smtClean="0"/>
              <a:t>Her </a:t>
            </a:r>
            <a:r>
              <a:rPr lang="tr-TR" sz="2400" dirty="0"/>
              <a:t>alanda duygusallık ve ilgilenilme </a:t>
            </a:r>
            <a:r>
              <a:rPr lang="tr-TR" sz="2400" dirty="0" smtClean="0"/>
              <a:t>arayışı </a:t>
            </a:r>
          </a:p>
          <a:p>
            <a:r>
              <a:rPr lang="tr-TR" sz="2400" dirty="0"/>
              <a:t>O</a:t>
            </a:r>
            <a:r>
              <a:rPr lang="tr-TR" sz="2400" dirty="0" smtClean="0"/>
              <a:t>layları büyütme</a:t>
            </a:r>
          </a:p>
          <a:p>
            <a:r>
              <a:rPr lang="tr-TR" sz="2400" dirty="0"/>
              <a:t>A</a:t>
            </a:r>
            <a:r>
              <a:rPr lang="tr-TR" sz="2400" dirty="0" smtClean="0"/>
              <a:t>bartılmış </a:t>
            </a:r>
            <a:r>
              <a:rPr lang="tr-TR" sz="2400" dirty="0"/>
              <a:t>mimik ve </a:t>
            </a:r>
            <a:r>
              <a:rPr lang="tr-TR" sz="2400" dirty="0" smtClean="0"/>
              <a:t>jestler</a:t>
            </a:r>
          </a:p>
          <a:p>
            <a:r>
              <a:rPr lang="tr-TR" sz="2400" dirty="0"/>
              <a:t>B</a:t>
            </a:r>
            <a:r>
              <a:rPr lang="tr-TR" sz="2400" dirty="0" smtClean="0"/>
              <a:t>aştan </a:t>
            </a:r>
            <a:r>
              <a:rPr lang="tr-TR" sz="2400" dirty="0"/>
              <a:t>çıkarıcı </a:t>
            </a:r>
            <a:r>
              <a:rPr lang="tr-TR" sz="2400" dirty="0" smtClean="0"/>
              <a:t>davranışlar</a:t>
            </a:r>
          </a:p>
          <a:p>
            <a:endParaRPr lang="tr-TR" dirty="0"/>
          </a:p>
        </p:txBody>
      </p:sp>
      <p:pic>
        <p:nvPicPr>
          <p:cNvPr id="4" name="Resim 3"/>
          <p:cNvPicPr>
            <a:picLocks noChangeAspect="1"/>
          </p:cNvPicPr>
          <p:nvPr/>
        </p:nvPicPr>
        <p:blipFill>
          <a:blip r:embed="rId2"/>
          <a:stretch>
            <a:fillRect/>
          </a:stretch>
        </p:blipFill>
        <p:spPr>
          <a:xfrm>
            <a:off x="7302843" y="2146901"/>
            <a:ext cx="4337222" cy="3348681"/>
          </a:xfrm>
          <a:prstGeom prst="rect">
            <a:avLst/>
          </a:prstGeom>
        </p:spPr>
      </p:pic>
    </p:spTree>
    <p:extLst>
      <p:ext uri="{BB962C8B-B14F-4D97-AF65-F5344CB8AC3E}">
        <p14:creationId xmlns:p14="http://schemas.microsoft.com/office/powerpoint/2010/main" val="35142049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t>B Kümesi Kişilik Bozuklukları</a:t>
            </a:r>
            <a:endParaRPr lang="tr-TR" sz="3200" dirty="0"/>
          </a:p>
        </p:txBody>
      </p:sp>
      <p:sp>
        <p:nvSpPr>
          <p:cNvPr id="3" name="İçerik Yer Tutucusu 2"/>
          <p:cNvSpPr>
            <a:spLocks noGrp="1"/>
          </p:cNvSpPr>
          <p:nvPr>
            <p:ph idx="1"/>
          </p:nvPr>
        </p:nvSpPr>
        <p:spPr/>
        <p:txBody>
          <a:bodyPr/>
          <a:lstStyle/>
          <a:p>
            <a:pPr marL="0" indent="0">
              <a:buNone/>
            </a:pPr>
            <a:r>
              <a:rPr lang="tr-TR" sz="2400" b="1" dirty="0" smtClean="0"/>
              <a:t>HİSTRİYONİK KİŞİLİK </a:t>
            </a:r>
            <a:r>
              <a:rPr lang="tr-TR" sz="2400" b="1" dirty="0"/>
              <a:t>BOZUKLUĞU (</a:t>
            </a:r>
            <a:r>
              <a:rPr lang="tr-TR" sz="2400" b="1" dirty="0" smtClean="0"/>
              <a:t>F60.4)</a:t>
            </a:r>
          </a:p>
          <a:p>
            <a:endParaRPr lang="tr-TR" sz="2400" dirty="0" smtClean="0"/>
          </a:p>
          <a:p>
            <a:r>
              <a:rPr lang="tr-TR" sz="2400" dirty="0"/>
              <a:t>Tüm durumları dramatik veya romantik şekle sokmak ve diğerlerini etkilemeye çalışmak</a:t>
            </a:r>
          </a:p>
          <a:p>
            <a:pPr marL="0" indent="0">
              <a:buNone/>
            </a:pPr>
            <a:endParaRPr lang="tr-TR" sz="2400" dirty="0"/>
          </a:p>
          <a:p>
            <a:r>
              <a:rPr lang="tr-TR" sz="2400" dirty="0" smtClean="0"/>
              <a:t>Görülme </a:t>
            </a:r>
            <a:r>
              <a:rPr lang="tr-TR" sz="2400" dirty="0"/>
              <a:t>sıklığı %</a:t>
            </a:r>
            <a:r>
              <a:rPr lang="tr-TR" sz="2400" dirty="0" smtClean="0"/>
              <a:t>2-3</a:t>
            </a:r>
          </a:p>
          <a:p>
            <a:endParaRPr lang="tr-TR" sz="2400" dirty="0" smtClean="0"/>
          </a:p>
          <a:p>
            <a:r>
              <a:rPr lang="tr-TR" sz="2400" dirty="0" smtClean="0"/>
              <a:t>Kadınlarda </a:t>
            </a:r>
            <a:r>
              <a:rPr lang="tr-TR" sz="2400" dirty="0"/>
              <a:t>daha sık</a:t>
            </a:r>
          </a:p>
          <a:p>
            <a:endParaRPr lang="tr-TR" dirty="0"/>
          </a:p>
        </p:txBody>
      </p:sp>
    </p:spTree>
    <p:extLst>
      <p:ext uri="{BB962C8B-B14F-4D97-AF65-F5344CB8AC3E}">
        <p14:creationId xmlns:p14="http://schemas.microsoft.com/office/powerpoint/2010/main" val="27022840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HİSTRİYONİK </a:t>
            </a:r>
            <a:r>
              <a:rPr lang="tr-TR" sz="2500" b="1" dirty="0"/>
              <a:t>KİŞİLİK BOZUKLUĞU</a:t>
            </a:r>
            <a:endParaRPr lang="tr-TR" sz="2500" dirty="0"/>
          </a:p>
        </p:txBody>
      </p:sp>
      <p:sp>
        <p:nvSpPr>
          <p:cNvPr id="3" name="İçerik Yer Tutucusu 2"/>
          <p:cNvSpPr>
            <a:spLocks noGrp="1"/>
          </p:cNvSpPr>
          <p:nvPr>
            <p:ph idx="1"/>
          </p:nvPr>
        </p:nvSpPr>
        <p:spPr/>
        <p:txBody>
          <a:bodyPr/>
          <a:lstStyle/>
          <a:p>
            <a:pPr marL="0" indent="0">
              <a:buNone/>
            </a:pPr>
            <a:r>
              <a:rPr lang="tr-TR" sz="2400" dirty="0"/>
              <a:t>DSM-5 TANI KRİTERLERİ</a:t>
            </a:r>
          </a:p>
          <a:p>
            <a:pPr marL="0" indent="0">
              <a:buNone/>
            </a:pPr>
            <a:endParaRPr lang="tr-TR" sz="2400" dirty="0" smtClean="0"/>
          </a:p>
          <a:p>
            <a:pPr marL="0" indent="0">
              <a:buNone/>
            </a:pPr>
            <a:r>
              <a:rPr lang="tr-TR" sz="2400" dirty="0" smtClean="0"/>
              <a:t>Aşağıdakilerden </a:t>
            </a:r>
            <a:r>
              <a:rPr lang="tr-TR" sz="2400" dirty="0"/>
              <a:t>en az beşi ile belirli, aşırı duygusallık ve ilgi çekme arayışı ile giden yaygın bir örüntü;</a:t>
            </a:r>
          </a:p>
          <a:p>
            <a:endParaRPr lang="tr-TR" sz="2400" dirty="0" smtClean="0"/>
          </a:p>
          <a:p>
            <a:r>
              <a:rPr lang="tr-TR" sz="2400" dirty="0" smtClean="0"/>
              <a:t>1-İlgi </a:t>
            </a:r>
            <a:r>
              <a:rPr lang="tr-TR" sz="2400" dirty="0"/>
              <a:t>odağı olmadığı durumlarda rahatsız olur.</a:t>
            </a:r>
          </a:p>
          <a:p>
            <a:r>
              <a:rPr lang="tr-TR" sz="2400" dirty="0"/>
              <a:t>2-Başkalarıyla olan etkileşimleri cinsel yönden, ayartıcı, uygunsuz davranışlarla belirlidir.</a:t>
            </a:r>
          </a:p>
          <a:p>
            <a:r>
              <a:rPr lang="tr-TR" sz="2400" dirty="0"/>
              <a:t>3-Birden değişen, yüzeysel duygular gösterir.</a:t>
            </a:r>
          </a:p>
          <a:p>
            <a:endParaRPr lang="tr-TR" dirty="0"/>
          </a:p>
        </p:txBody>
      </p:sp>
    </p:spTree>
    <p:extLst>
      <p:ext uri="{BB962C8B-B14F-4D97-AF65-F5344CB8AC3E}">
        <p14:creationId xmlns:p14="http://schemas.microsoft.com/office/powerpoint/2010/main" val="2926815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sz="2000" dirty="0" smtClean="0"/>
          </a:p>
          <a:p>
            <a:r>
              <a:rPr lang="tr-TR" sz="2400" dirty="0" smtClean="0"/>
              <a:t>4-İlgi </a:t>
            </a:r>
            <a:r>
              <a:rPr lang="tr-TR" sz="2400" dirty="0"/>
              <a:t>çekmek için dış görünümünü kullanır</a:t>
            </a:r>
            <a:r>
              <a:rPr lang="tr-TR" sz="2400" dirty="0" smtClean="0"/>
              <a:t>.</a:t>
            </a:r>
          </a:p>
          <a:p>
            <a:r>
              <a:rPr lang="tr-TR" sz="2400" dirty="0" smtClean="0"/>
              <a:t>5-Gereğinden </a:t>
            </a:r>
            <a:r>
              <a:rPr lang="tr-TR" sz="2400" dirty="0"/>
              <a:t>çok etkilemeye yönelik, ayrıntıdan yoksun konuşma biçimi vardır. </a:t>
            </a:r>
          </a:p>
          <a:p>
            <a:r>
              <a:rPr lang="tr-TR" sz="2400" dirty="0"/>
              <a:t>6-Yapmacık davranır, gösteriş yapar, duygularını abartılı gösterir.</a:t>
            </a:r>
          </a:p>
          <a:p>
            <a:r>
              <a:rPr lang="tr-TR" sz="2400" dirty="0"/>
              <a:t>7-Kolay etki altında kalır.</a:t>
            </a:r>
          </a:p>
          <a:p>
            <a:r>
              <a:rPr lang="tr-TR" sz="2400" dirty="0"/>
              <a:t>8-İlişkilerin olduğundan daha yakın olması gerektiğini düşünür.</a:t>
            </a:r>
          </a:p>
          <a:p>
            <a:endParaRPr lang="tr-TR" dirty="0"/>
          </a:p>
        </p:txBody>
      </p:sp>
    </p:spTree>
    <p:extLst>
      <p:ext uri="{BB962C8B-B14F-4D97-AF65-F5344CB8AC3E}">
        <p14:creationId xmlns:p14="http://schemas.microsoft.com/office/powerpoint/2010/main" val="36839197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t>B Kümesi Kişilik Bozuklukları</a:t>
            </a:r>
            <a:endParaRPr lang="tr-TR" sz="3200" dirty="0"/>
          </a:p>
        </p:txBody>
      </p:sp>
      <p:sp>
        <p:nvSpPr>
          <p:cNvPr id="3" name="İçerik Yer Tutucusu 2"/>
          <p:cNvSpPr>
            <a:spLocks noGrp="1"/>
          </p:cNvSpPr>
          <p:nvPr>
            <p:ph idx="1"/>
          </p:nvPr>
        </p:nvSpPr>
        <p:spPr/>
        <p:txBody>
          <a:bodyPr/>
          <a:lstStyle/>
          <a:p>
            <a:pPr marL="0" indent="0">
              <a:buNone/>
            </a:pPr>
            <a:r>
              <a:rPr lang="tr-TR" sz="2400" b="1" dirty="0" smtClean="0"/>
              <a:t>NARSİSİSTİK (ÖZSEVER) </a:t>
            </a:r>
            <a:r>
              <a:rPr lang="tr-TR" sz="2400" b="1" dirty="0"/>
              <a:t>KİŞİLİK BOZUKLUĞU (</a:t>
            </a:r>
            <a:r>
              <a:rPr lang="tr-TR" sz="2400" b="1" dirty="0" smtClean="0"/>
              <a:t>F60.81)</a:t>
            </a:r>
          </a:p>
          <a:p>
            <a:endParaRPr lang="tr-TR" sz="2400" dirty="0" smtClean="0"/>
          </a:p>
          <a:p>
            <a:r>
              <a:rPr lang="tr-TR" sz="2400" dirty="0"/>
              <a:t>Anahtar kelime </a:t>
            </a:r>
            <a:r>
              <a:rPr lang="tr-TR" sz="2400" b="1" dirty="0"/>
              <a:t>kendi itibarını büyütme</a:t>
            </a:r>
            <a:endParaRPr lang="tr-TR" sz="2400" b="1" dirty="0" smtClean="0"/>
          </a:p>
          <a:p>
            <a:r>
              <a:rPr lang="tr-TR" sz="2400" dirty="0" smtClean="0"/>
              <a:t>Üstünlük duygusu </a:t>
            </a:r>
          </a:p>
          <a:p>
            <a:r>
              <a:rPr lang="tr-TR" sz="2400" dirty="0"/>
              <a:t>B</a:t>
            </a:r>
            <a:r>
              <a:rPr lang="tr-TR" sz="2400" dirty="0" smtClean="0"/>
              <a:t>eğenilme gereksinimi</a:t>
            </a:r>
          </a:p>
          <a:p>
            <a:r>
              <a:rPr lang="tr-TR" sz="2400" dirty="0"/>
              <a:t>E</a:t>
            </a:r>
            <a:r>
              <a:rPr lang="tr-TR" sz="2400" dirty="0" smtClean="0"/>
              <a:t>mpati yapamama </a:t>
            </a:r>
          </a:p>
          <a:p>
            <a:r>
              <a:rPr lang="tr-TR" sz="2400" dirty="0" smtClean="0"/>
              <a:t>Kıskançlık</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141" y="2520779"/>
            <a:ext cx="4557584" cy="2728582"/>
          </a:xfrm>
          <a:prstGeom prst="rect">
            <a:avLst/>
          </a:prstGeom>
        </p:spPr>
      </p:pic>
    </p:spTree>
    <p:extLst>
      <p:ext uri="{BB962C8B-B14F-4D97-AF65-F5344CB8AC3E}">
        <p14:creationId xmlns:p14="http://schemas.microsoft.com/office/powerpoint/2010/main" val="18349859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t>B Kümesi Kişilik Bozuklukları</a:t>
            </a:r>
            <a:endParaRPr lang="tr-TR" sz="3200" dirty="0"/>
          </a:p>
        </p:txBody>
      </p:sp>
      <p:sp>
        <p:nvSpPr>
          <p:cNvPr id="3" name="İçerik Yer Tutucusu 2"/>
          <p:cNvSpPr>
            <a:spLocks noGrp="1"/>
          </p:cNvSpPr>
          <p:nvPr>
            <p:ph idx="1"/>
          </p:nvPr>
        </p:nvSpPr>
        <p:spPr/>
        <p:txBody>
          <a:bodyPr/>
          <a:lstStyle/>
          <a:p>
            <a:pPr marL="0" indent="0">
              <a:buNone/>
            </a:pPr>
            <a:r>
              <a:rPr lang="tr-TR" sz="2400" b="1" dirty="0" smtClean="0"/>
              <a:t>NARSİSİSTİK (ÖZSEVER) </a:t>
            </a:r>
            <a:r>
              <a:rPr lang="tr-TR" sz="2400" b="1" dirty="0"/>
              <a:t>KİŞİLİK BOZUKLUĞU (</a:t>
            </a:r>
            <a:r>
              <a:rPr lang="tr-TR" sz="2400" b="1" dirty="0" smtClean="0"/>
              <a:t>F60.81)</a:t>
            </a:r>
          </a:p>
          <a:p>
            <a:endParaRPr lang="tr-TR" sz="2400" dirty="0" smtClean="0"/>
          </a:p>
          <a:p>
            <a:r>
              <a:rPr lang="tr-TR" sz="2400" dirty="0" smtClean="0"/>
              <a:t>Görülme </a:t>
            </a:r>
            <a:r>
              <a:rPr lang="tr-TR" sz="2400" dirty="0"/>
              <a:t>sıklığı %</a:t>
            </a:r>
            <a:r>
              <a:rPr lang="tr-TR" sz="2400" dirty="0" smtClean="0"/>
              <a:t>1</a:t>
            </a:r>
          </a:p>
          <a:p>
            <a:endParaRPr lang="tr-TR" sz="2400" dirty="0" smtClean="0"/>
          </a:p>
          <a:p>
            <a:r>
              <a:rPr lang="tr-TR" sz="2400" dirty="0" smtClean="0"/>
              <a:t>Etiyoloji </a:t>
            </a:r>
            <a:r>
              <a:rPr lang="tr-TR" sz="2400" dirty="0"/>
              <a:t>&gt;&gt; küçük yaşlarda anneyi yitirme ya da anne </a:t>
            </a:r>
            <a:endParaRPr lang="tr-TR" sz="2400" dirty="0" smtClean="0"/>
          </a:p>
          <a:p>
            <a:pPr marL="0" indent="0">
              <a:buNone/>
            </a:pPr>
            <a:r>
              <a:rPr lang="tr-TR" sz="2400" dirty="0"/>
              <a:t> </a:t>
            </a:r>
            <a:r>
              <a:rPr lang="tr-TR" sz="2400" dirty="0" smtClean="0"/>
              <a:t>  tarafından reddedilmiş </a:t>
            </a:r>
            <a:r>
              <a:rPr lang="tr-TR" sz="2400" dirty="0"/>
              <a:t>olma yüzünden anneyle </a:t>
            </a:r>
            <a:r>
              <a:rPr lang="tr-TR" sz="2400" dirty="0" smtClean="0"/>
              <a:t>empati </a:t>
            </a:r>
          </a:p>
          <a:p>
            <a:pPr marL="0" indent="0">
              <a:buNone/>
            </a:pPr>
            <a:r>
              <a:rPr lang="tr-TR" sz="2400" dirty="0"/>
              <a:t> </a:t>
            </a:r>
            <a:r>
              <a:rPr lang="tr-TR" sz="2400" dirty="0" smtClean="0"/>
              <a:t>  yapılamaması </a:t>
            </a:r>
            <a:r>
              <a:rPr lang="tr-TR" sz="2400" dirty="0"/>
              <a:t>sorumlu tutulmakta</a:t>
            </a:r>
          </a:p>
          <a:p>
            <a:endParaRPr lang="tr-TR" dirty="0"/>
          </a:p>
        </p:txBody>
      </p:sp>
      <p:pic>
        <p:nvPicPr>
          <p:cNvPr id="5" name="Resim 4"/>
          <p:cNvPicPr>
            <a:picLocks noChangeAspect="1"/>
          </p:cNvPicPr>
          <p:nvPr/>
        </p:nvPicPr>
        <p:blipFill>
          <a:blip r:embed="rId2"/>
          <a:stretch>
            <a:fillRect/>
          </a:stretch>
        </p:blipFill>
        <p:spPr>
          <a:xfrm>
            <a:off x="8303742" y="1825625"/>
            <a:ext cx="3414068" cy="2941810"/>
          </a:xfrm>
          <a:prstGeom prst="rect">
            <a:avLst/>
          </a:prstGeom>
        </p:spPr>
      </p:pic>
    </p:spTree>
    <p:extLst>
      <p:ext uri="{BB962C8B-B14F-4D97-AF65-F5344CB8AC3E}">
        <p14:creationId xmlns:p14="http://schemas.microsoft.com/office/powerpoint/2010/main" val="3720790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NARSİSİSTİK (ÖZSEVER) </a:t>
            </a:r>
            <a:r>
              <a:rPr lang="tr-TR" sz="2500" b="1" dirty="0"/>
              <a:t>KİŞİLİK BOZUKLUĞU</a:t>
            </a:r>
            <a:endParaRPr lang="tr-TR" sz="2500" dirty="0"/>
          </a:p>
        </p:txBody>
      </p:sp>
      <p:sp>
        <p:nvSpPr>
          <p:cNvPr id="3" name="İçerik Yer Tutucusu 2"/>
          <p:cNvSpPr>
            <a:spLocks noGrp="1"/>
          </p:cNvSpPr>
          <p:nvPr>
            <p:ph idx="1"/>
          </p:nvPr>
        </p:nvSpPr>
        <p:spPr/>
        <p:txBody>
          <a:bodyPr>
            <a:normAutofit/>
          </a:bodyPr>
          <a:lstStyle/>
          <a:p>
            <a:pPr marL="0" indent="0">
              <a:buNone/>
            </a:pPr>
            <a:r>
              <a:rPr lang="tr-TR" sz="2400" dirty="0"/>
              <a:t>DSM-5 TANI KRİTERLERİ</a:t>
            </a:r>
          </a:p>
          <a:p>
            <a:pPr marL="0" indent="0">
              <a:buNone/>
            </a:pPr>
            <a:endParaRPr lang="tr-TR" sz="2400" dirty="0" smtClean="0"/>
          </a:p>
          <a:p>
            <a:pPr marL="0" indent="0">
              <a:buNone/>
            </a:pPr>
            <a:r>
              <a:rPr lang="tr-TR" sz="2400" dirty="0" smtClean="0"/>
              <a:t>Aşağıdakilerden </a:t>
            </a:r>
            <a:r>
              <a:rPr lang="tr-TR" sz="2400" dirty="0"/>
              <a:t>en az beşi ile belirli, büyüklenme, beğenilme gereksinimi ve </a:t>
            </a:r>
            <a:r>
              <a:rPr lang="tr-TR" sz="2400" dirty="0" err="1" smtClean="0"/>
              <a:t>eşduyum</a:t>
            </a:r>
            <a:r>
              <a:rPr lang="tr-TR" sz="2400" dirty="0" smtClean="0"/>
              <a:t> yapamama </a:t>
            </a:r>
            <a:r>
              <a:rPr lang="tr-TR" sz="2400" dirty="0"/>
              <a:t>ile giden yaygın bir örüntü;</a:t>
            </a:r>
          </a:p>
          <a:p>
            <a:endParaRPr lang="tr-TR" sz="2400" dirty="0" smtClean="0"/>
          </a:p>
          <a:p>
            <a:r>
              <a:rPr lang="tr-TR" sz="2400" dirty="0" smtClean="0"/>
              <a:t>1-Büyüklenir</a:t>
            </a:r>
            <a:r>
              <a:rPr lang="tr-TR" sz="2400" dirty="0"/>
              <a:t>, başarılarını ve yeteneklerini abartır.</a:t>
            </a:r>
          </a:p>
          <a:p>
            <a:r>
              <a:rPr lang="tr-TR" sz="2400" dirty="0"/>
              <a:t>2-Sınırsız başarı, güç, zeka, güzellik ya da yüce bir sevgi düşlemleriyle uğraşır.</a:t>
            </a:r>
          </a:p>
          <a:p>
            <a:endParaRPr lang="tr-TR" dirty="0"/>
          </a:p>
        </p:txBody>
      </p:sp>
    </p:spTree>
    <p:extLst>
      <p:ext uri="{BB962C8B-B14F-4D97-AF65-F5344CB8AC3E}">
        <p14:creationId xmlns:p14="http://schemas.microsoft.com/office/powerpoint/2010/main" val="22684108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sz="2400" dirty="0" smtClean="0"/>
          </a:p>
          <a:p>
            <a:r>
              <a:rPr lang="tr-TR" sz="2400" dirty="0"/>
              <a:t>3-Özel ve eşi benzeri olmayan biri olduğuna ve ancak özel ve üstün kişilerle anlaşabileceğine inanır</a:t>
            </a:r>
            <a:r>
              <a:rPr lang="tr-TR" sz="2400" dirty="0" smtClean="0"/>
              <a:t>.</a:t>
            </a:r>
          </a:p>
          <a:p>
            <a:r>
              <a:rPr lang="tr-TR" sz="2400" dirty="0" smtClean="0"/>
              <a:t>4-Çok </a:t>
            </a:r>
            <a:r>
              <a:rPr lang="tr-TR" sz="2400" dirty="0"/>
              <a:t>beğenilmek ister</a:t>
            </a:r>
            <a:r>
              <a:rPr lang="tr-TR" sz="2400" dirty="0" smtClean="0"/>
              <a:t>.</a:t>
            </a:r>
          </a:p>
          <a:p>
            <a:r>
              <a:rPr lang="tr-TR" sz="2400" dirty="0" smtClean="0"/>
              <a:t>5-Hak </a:t>
            </a:r>
            <a:r>
              <a:rPr lang="tr-TR" sz="2400" dirty="0"/>
              <a:t>ettiği duygusu içindedir.</a:t>
            </a:r>
          </a:p>
          <a:p>
            <a:r>
              <a:rPr lang="tr-TR" sz="2400" dirty="0"/>
              <a:t>6-Kendi çıkarı için başkalarını kullanır</a:t>
            </a:r>
            <a:r>
              <a:rPr lang="tr-TR" sz="2400" dirty="0" smtClean="0"/>
              <a:t>.</a:t>
            </a:r>
            <a:endParaRPr lang="tr-TR" sz="2400" dirty="0"/>
          </a:p>
        </p:txBody>
      </p:sp>
    </p:spTree>
    <p:extLst>
      <p:ext uri="{BB962C8B-B14F-4D97-AF65-F5344CB8AC3E}">
        <p14:creationId xmlns:p14="http://schemas.microsoft.com/office/powerpoint/2010/main" val="14684420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sz="2400" dirty="0" smtClean="0"/>
          </a:p>
          <a:p>
            <a:r>
              <a:rPr lang="tr-TR" sz="2400" dirty="0" smtClean="0"/>
              <a:t>7-Eşduyum </a:t>
            </a:r>
            <a:r>
              <a:rPr lang="tr-TR" sz="2400" dirty="0"/>
              <a:t>yapamaz, başkalarının duygularını ve gereksinmelerini anlamak istemez.</a:t>
            </a:r>
          </a:p>
          <a:p>
            <a:r>
              <a:rPr lang="tr-TR" sz="2400" dirty="0"/>
              <a:t>8-Sıklıkla başkalarını kıskanır ya da başkalarının kendisini kıskandığına inanır.</a:t>
            </a:r>
          </a:p>
          <a:p>
            <a:r>
              <a:rPr lang="tr-TR" sz="2400" dirty="0"/>
              <a:t>9-Başkalarına saygısız davranır, kendini beğenmiş tutumlar sergiler.</a:t>
            </a:r>
          </a:p>
          <a:p>
            <a:endParaRPr lang="tr-TR" dirty="0"/>
          </a:p>
        </p:txBody>
      </p:sp>
    </p:spTree>
    <p:extLst>
      <p:ext uri="{BB962C8B-B14F-4D97-AF65-F5344CB8AC3E}">
        <p14:creationId xmlns:p14="http://schemas.microsoft.com/office/powerpoint/2010/main" val="1500063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90985"/>
            <a:ext cx="10515600" cy="1325563"/>
          </a:xfrm>
        </p:spPr>
        <p:txBody>
          <a:bodyPr>
            <a:normAutofit fontScale="90000"/>
          </a:bodyPr>
          <a:lstStyle/>
          <a:p>
            <a:r>
              <a:rPr lang="tr-TR" dirty="0" smtClean="0"/>
              <a:t/>
            </a:r>
            <a:br>
              <a:rPr lang="tr-TR" dirty="0" smtClean="0"/>
            </a:br>
            <a:r>
              <a:rPr lang="tr-TR" dirty="0"/>
              <a:t/>
            </a:r>
            <a:br>
              <a:rPr lang="tr-TR" dirty="0"/>
            </a:br>
            <a:r>
              <a:rPr lang="tr-TR" sz="3600" dirty="0" smtClean="0"/>
              <a:t>Kişiliğin </a:t>
            </a:r>
            <a:r>
              <a:rPr lang="tr-TR" sz="3600" dirty="0"/>
              <a:t>oluşumu;</a:t>
            </a:r>
            <a:r>
              <a:rPr lang="tr-TR" dirty="0"/>
              <a:t/>
            </a:r>
            <a:br>
              <a:rPr lang="tr-TR" dirty="0"/>
            </a:br>
            <a:endParaRPr lang="tr-TR" dirty="0"/>
          </a:p>
        </p:txBody>
      </p:sp>
      <p:sp>
        <p:nvSpPr>
          <p:cNvPr id="3" name="İçerik Yer Tutucusu 2"/>
          <p:cNvSpPr>
            <a:spLocks noGrp="1"/>
          </p:cNvSpPr>
          <p:nvPr>
            <p:ph idx="1"/>
          </p:nvPr>
        </p:nvSpPr>
        <p:spPr/>
        <p:txBody>
          <a:bodyPr>
            <a:normAutofit/>
          </a:bodyPr>
          <a:lstStyle/>
          <a:p>
            <a:endParaRPr lang="tr-TR" sz="2400" dirty="0" smtClean="0"/>
          </a:p>
          <a:p>
            <a:r>
              <a:rPr lang="tr-TR" sz="2400" dirty="0" smtClean="0"/>
              <a:t>Doğum öncesi, doğum sonrası ve çocukluk çağındaki fiziksel, ruhsal koşullar</a:t>
            </a:r>
          </a:p>
          <a:p>
            <a:r>
              <a:rPr lang="tr-TR" sz="2400" dirty="0" smtClean="0"/>
              <a:t>Olgunlaşma, öğrenme ve toplumsallaşma etkenleriyle biçimlenir.</a:t>
            </a:r>
          </a:p>
          <a:p>
            <a:pPr marL="0" indent="0">
              <a:buNone/>
            </a:pPr>
            <a:endParaRPr lang="tr-TR" sz="2400" dirty="0"/>
          </a:p>
          <a:p>
            <a:pPr>
              <a:buFont typeface="Wingdings" panose="05000000000000000000" pitchFamily="2" charset="2"/>
              <a:buChar char="Ø"/>
            </a:pPr>
            <a:r>
              <a:rPr lang="tr-TR" sz="2400" dirty="0" smtClean="0"/>
              <a:t>Bu biçimleniş çocukluk çağında bile az çok belli olur. Giderek yerleşmiş bir kişilik yapısı oluşur.</a:t>
            </a:r>
            <a:endParaRPr lang="tr-TR" sz="2400" dirty="0"/>
          </a:p>
        </p:txBody>
      </p:sp>
    </p:spTree>
    <p:extLst>
      <p:ext uri="{BB962C8B-B14F-4D97-AF65-F5344CB8AC3E}">
        <p14:creationId xmlns:p14="http://schemas.microsoft.com/office/powerpoint/2010/main" val="2376998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t>C </a:t>
            </a:r>
            <a:r>
              <a:rPr lang="tr-TR" sz="3200" b="1" dirty="0"/>
              <a:t>Kümesi Kişilik Bozuklukları</a:t>
            </a:r>
            <a:endParaRPr lang="tr-TR" sz="3200" dirty="0"/>
          </a:p>
        </p:txBody>
      </p:sp>
      <p:sp>
        <p:nvSpPr>
          <p:cNvPr id="3" name="İçerik Yer Tutucusu 2"/>
          <p:cNvSpPr>
            <a:spLocks noGrp="1"/>
          </p:cNvSpPr>
          <p:nvPr>
            <p:ph idx="1"/>
          </p:nvPr>
        </p:nvSpPr>
        <p:spPr/>
        <p:txBody>
          <a:bodyPr/>
          <a:lstStyle/>
          <a:p>
            <a:pPr marL="0" indent="0">
              <a:buNone/>
            </a:pPr>
            <a:r>
              <a:rPr lang="tr-TR" sz="2400" b="1" dirty="0" smtClean="0"/>
              <a:t>ÇEKİNGEN </a:t>
            </a:r>
            <a:r>
              <a:rPr lang="tr-TR" sz="2400" b="1" dirty="0"/>
              <a:t>KİŞİLİK BOZUKLUĞU (</a:t>
            </a:r>
            <a:r>
              <a:rPr lang="tr-TR" sz="2400" b="1" dirty="0" smtClean="0"/>
              <a:t>F60.6)</a:t>
            </a:r>
          </a:p>
          <a:p>
            <a:endParaRPr lang="tr-TR" sz="2400" dirty="0" smtClean="0"/>
          </a:p>
          <a:p>
            <a:r>
              <a:rPr lang="tr-TR" sz="2400" dirty="0" smtClean="0"/>
              <a:t>Eleştirilme </a:t>
            </a:r>
            <a:r>
              <a:rPr lang="tr-TR" sz="2400" dirty="0"/>
              <a:t>korkusu ile mesleki etkinliklerden </a:t>
            </a:r>
            <a:r>
              <a:rPr lang="tr-TR" sz="2400" dirty="0" smtClean="0"/>
              <a:t>kaçınma</a:t>
            </a:r>
          </a:p>
          <a:p>
            <a:r>
              <a:rPr lang="tr-TR" sz="2400" dirty="0" smtClean="0"/>
              <a:t>İletişim eksikliği</a:t>
            </a:r>
          </a:p>
          <a:p>
            <a:r>
              <a:rPr lang="tr-TR" sz="2400" dirty="0"/>
              <a:t>Y</a:t>
            </a:r>
            <a:r>
              <a:rPr lang="tr-TR" sz="2400" dirty="0" smtClean="0"/>
              <a:t>akın </a:t>
            </a:r>
            <a:r>
              <a:rPr lang="tr-TR" sz="2400" dirty="0"/>
              <a:t>ilişkilerde </a:t>
            </a:r>
            <a:r>
              <a:rPr lang="tr-TR" sz="2400" dirty="0" smtClean="0"/>
              <a:t>tutukluk</a:t>
            </a:r>
          </a:p>
          <a:p>
            <a:endParaRPr lang="tr-TR" sz="2400" dirty="0" smtClean="0"/>
          </a:p>
          <a:p>
            <a:r>
              <a:rPr lang="tr-TR" sz="2400" dirty="0" smtClean="0"/>
              <a:t>Görülme </a:t>
            </a:r>
            <a:r>
              <a:rPr lang="tr-TR" sz="2400" dirty="0"/>
              <a:t>sıklığı %</a:t>
            </a:r>
            <a:r>
              <a:rPr lang="tr-TR" sz="2400" dirty="0" smtClean="0"/>
              <a:t>0,5-1</a:t>
            </a:r>
          </a:p>
          <a:p>
            <a:endParaRPr lang="tr-TR" sz="2400" dirty="0" smtClean="0"/>
          </a:p>
          <a:p>
            <a:r>
              <a:rPr lang="tr-TR" sz="2400" dirty="0" smtClean="0"/>
              <a:t>Kadın </a:t>
            </a:r>
            <a:r>
              <a:rPr lang="tr-TR" sz="2400" dirty="0"/>
              <a:t>erkek eşit sıklıkta</a:t>
            </a:r>
          </a:p>
          <a:p>
            <a:pPr marL="0" indent="0">
              <a:buNone/>
            </a:pPr>
            <a:endParaRPr lang="tr-TR" b="1" dirty="0"/>
          </a:p>
        </p:txBody>
      </p:sp>
      <p:pic>
        <p:nvPicPr>
          <p:cNvPr id="4" name="Resim 3"/>
          <p:cNvPicPr>
            <a:picLocks noChangeAspect="1"/>
          </p:cNvPicPr>
          <p:nvPr/>
        </p:nvPicPr>
        <p:blipFill>
          <a:blip r:embed="rId2"/>
          <a:stretch>
            <a:fillRect/>
          </a:stretch>
        </p:blipFill>
        <p:spPr>
          <a:xfrm>
            <a:off x="6474941" y="3299255"/>
            <a:ext cx="4878859" cy="2656702"/>
          </a:xfrm>
          <a:prstGeom prst="rect">
            <a:avLst/>
          </a:prstGeom>
        </p:spPr>
      </p:pic>
    </p:spTree>
    <p:extLst>
      <p:ext uri="{BB962C8B-B14F-4D97-AF65-F5344CB8AC3E}">
        <p14:creationId xmlns:p14="http://schemas.microsoft.com/office/powerpoint/2010/main" val="13979772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ÇEKİNGEN 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endParaRPr lang="tr-TR" sz="2200" b="1" dirty="0" smtClean="0">
              <a:solidFill>
                <a:srgbClr val="C00000"/>
              </a:solidFill>
            </a:endParaRPr>
          </a:p>
          <a:p>
            <a:r>
              <a:rPr lang="tr-TR" sz="2200" b="1" dirty="0" smtClean="0">
                <a:solidFill>
                  <a:srgbClr val="C00000"/>
                </a:solidFill>
              </a:rPr>
              <a:t>Hastanın bakış açısı: </a:t>
            </a:r>
            <a:r>
              <a:rPr lang="tr-TR" sz="2200" dirty="0" smtClean="0"/>
              <a:t>Hastalık kişiseldir. Korkular açığa çıkar.</a:t>
            </a:r>
          </a:p>
          <a:p>
            <a:endParaRPr lang="tr-TR" sz="2200" b="1" dirty="0" smtClean="0">
              <a:solidFill>
                <a:srgbClr val="C00000"/>
              </a:solidFill>
            </a:endParaRPr>
          </a:p>
          <a:p>
            <a:r>
              <a:rPr lang="tr-TR" sz="2200" b="1" dirty="0" smtClean="0">
                <a:solidFill>
                  <a:srgbClr val="C00000"/>
                </a:solidFill>
              </a:rPr>
              <a:t>Sorun olan davranışlar: </a:t>
            </a:r>
            <a:r>
              <a:rPr lang="tr-TR" sz="2200" dirty="0" smtClean="0"/>
              <a:t>Randevuları kaçırır. Tedavi talebini erteler. Fazlaca kendine güvensizdir.</a:t>
            </a:r>
          </a:p>
          <a:p>
            <a:endParaRPr lang="tr-TR" sz="2200" b="1" dirty="0" smtClean="0">
              <a:solidFill>
                <a:srgbClr val="C00000"/>
              </a:solidFill>
            </a:endParaRPr>
          </a:p>
          <a:p>
            <a:r>
              <a:rPr lang="tr-TR" sz="2200" b="1" dirty="0" smtClean="0">
                <a:solidFill>
                  <a:srgbClr val="C00000"/>
                </a:solidFill>
              </a:rPr>
              <a:t>Hekimin işe yarayan davranışları ve yönetim taktikleri: </a:t>
            </a:r>
            <a:r>
              <a:rPr lang="tr-TR" sz="2200" dirty="0" smtClean="0"/>
              <a:t>Yetersizliğe empati ile cevap vermek. Çekingenliğe karşı sabırlı olmak. Açık tedavi planları üzerinde çalışmak. Sıklıkla hastanın fikrini almak. </a:t>
            </a:r>
            <a:r>
              <a:rPr lang="tr-TR" sz="2200" dirty="0" err="1" smtClean="0"/>
              <a:t>Anksiyete</a:t>
            </a:r>
            <a:r>
              <a:rPr lang="tr-TR" sz="2200" dirty="0" smtClean="0"/>
              <a:t> bozukluğu tedavi etmek.</a:t>
            </a:r>
            <a:endParaRPr lang="tr-TR" sz="2200" dirty="0">
              <a:solidFill>
                <a:srgbClr val="C00000"/>
              </a:solidFill>
            </a:endParaRPr>
          </a:p>
        </p:txBody>
      </p:sp>
    </p:spTree>
    <p:extLst>
      <p:ext uri="{BB962C8B-B14F-4D97-AF65-F5344CB8AC3E}">
        <p14:creationId xmlns:p14="http://schemas.microsoft.com/office/powerpoint/2010/main" val="39334053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a:t>ÇEKİNGEN KİŞİLİK BOZUKLUĞU</a:t>
            </a:r>
            <a:endParaRPr lang="tr-TR" sz="2500" dirty="0"/>
          </a:p>
        </p:txBody>
      </p:sp>
      <p:sp>
        <p:nvSpPr>
          <p:cNvPr id="3" name="İçerik Yer Tutucusu 2"/>
          <p:cNvSpPr>
            <a:spLocks noGrp="1"/>
          </p:cNvSpPr>
          <p:nvPr>
            <p:ph idx="1"/>
          </p:nvPr>
        </p:nvSpPr>
        <p:spPr/>
        <p:txBody>
          <a:bodyPr>
            <a:normAutofit/>
          </a:bodyPr>
          <a:lstStyle/>
          <a:p>
            <a:pPr marL="0" indent="0">
              <a:buNone/>
            </a:pPr>
            <a:r>
              <a:rPr lang="tr-TR" sz="2400" dirty="0"/>
              <a:t>DSM-5 TANI KRİTERLERİ</a:t>
            </a:r>
          </a:p>
          <a:p>
            <a:pPr marL="0" indent="0">
              <a:buNone/>
            </a:pPr>
            <a:endParaRPr lang="tr-TR" sz="2400" dirty="0" smtClean="0"/>
          </a:p>
          <a:p>
            <a:pPr marL="0" indent="0">
              <a:buNone/>
            </a:pPr>
            <a:r>
              <a:rPr lang="tr-TR" sz="2400" dirty="0" smtClean="0"/>
              <a:t>Aşağıdakilerden </a:t>
            </a:r>
            <a:r>
              <a:rPr lang="tr-TR" sz="2400" dirty="0"/>
              <a:t>en az dördü ile belirli, toplum içinde çekingenlik, yetersizlik duyguları ve olumsuz değerlendirilmeye aşırı duyarlılıkla giden </a:t>
            </a:r>
            <a:r>
              <a:rPr lang="tr-TR" sz="2400" dirty="0" smtClean="0"/>
              <a:t>yaygın </a:t>
            </a:r>
            <a:r>
              <a:rPr lang="tr-TR" sz="2400" dirty="0"/>
              <a:t>bir örüntü;</a:t>
            </a:r>
          </a:p>
          <a:p>
            <a:endParaRPr lang="tr-TR" sz="2400" dirty="0" smtClean="0"/>
          </a:p>
          <a:p>
            <a:r>
              <a:rPr lang="tr-TR" sz="2400" dirty="0" smtClean="0"/>
              <a:t>1-Eleştirilme</a:t>
            </a:r>
            <a:r>
              <a:rPr lang="tr-TR" sz="2400" dirty="0"/>
              <a:t>, onaylanmama, dışlanma korkuları yüzünden kişisel ilişki kurmayı </a:t>
            </a:r>
            <a:r>
              <a:rPr lang="tr-TR" sz="2400" dirty="0" smtClean="0"/>
              <a:t>gerektiren etkinliklerden </a:t>
            </a:r>
            <a:r>
              <a:rPr lang="tr-TR" sz="2400" dirty="0"/>
              <a:t>kaçınır.</a:t>
            </a:r>
          </a:p>
          <a:p>
            <a:r>
              <a:rPr lang="tr-TR" sz="2400" dirty="0"/>
              <a:t>2-Seveceklerini kesin olarak bilmedikçe insanlarla ilişkiye girmek istemez.</a:t>
            </a:r>
          </a:p>
          <a:p>
            <a:endParaRPr lang="tr-TR" dirty="0"/>
          </a:p>
        </p:txBody>
      </p:sp>
    </p:spTree>
    <p:extLst>
      <p:ext uri="{BB962C8B-B14F-4D97-AF65-F5344CB8AC3E}">
        <p14:creationId xmlns:p14="http://schemas.microsoft.com/office/powerpoint/2010/main" val="17880347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sz="2400" dirty="0" smtClean="0"/>
          </a:p>
          <a:p>
            <a:r>
              <a:rPr lang="tr-TR" sz="2400" dirty="0" smtClean="0"/>
              <a:t>3-Utandırılacağı </a:t>
            </a:r>
            <a:r>
              <a:rPr lang="tr-TR" sz="2400" dirty="0"/>
              <a:t>ya da alay edileceği korkuları yüzünden yakın ilişkiye girmekten çekinir</a:t>
            </a:r>
            <a:r>
              <a:rPr lang="tr-TR" sz="2400" dirty="0" smtClean="0"/>
              <a:t>.</a:t>
            </a:r>
          </a:p>
          <a:p>
            <a:r>
              <a:rPr lang="tr-TR" sz="2400" dirty="0" smtClean="0"/>
              <a:t>4-Toplumsal durumlarda eleştirilme ya da dışlanma düşünceleriyle uğraşır.</a:t>
            </a:r>
          </a:p>
          <a:p>
            <a:r>
              <a:rPr lang="tr-TR" sz="2400" dirty="0" smtClean="0"/>
              <a:t>5-Yetersizlik duyguları yüzünden insanlar arasında çekingen davranır.</a:t>
            </a:r>
          </a:p>
          <a:p>
            <a:r>
              <a:rPr lang="tr-TR" sz="2400" dirty="0" smtClean="0"/>
              <a:t>6-Kendisini toplumsal olarak beceriksiz, çekiciliği olmayan biri olarak görür.</a:t>
            </a:r>
          </a:p>
          <a:p>
            <a:r>
              <a:rPr lang="tr-TR" sz="2400" dirty="0" smtClean="0"/>
              <a:t>7-Utandırıcı olabileceği düşüncesiyle girişimlerde bulunmada isteksiz davranır.</a:t>
            </a:r>
          </a:p>
          <a:p>
            <a:endParaRPr lang="tr-TR" dirty="0"/>
          </a:p>
        </p:txBody>
      </p:sp>
    </p:spTree>
    <p:extLst>
      <p:ext uri="{BB962C8B-B14F-4D97-AF65-F5344CB8AC3E}">
        <p14:creationId xmlns:p14="http://schemas.microsoft.com/office/powerpoint/2010/main" val="28660051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a:r>
            <a:br>
              <a:rPr lang="tr-TR" dirty="0"/>
            </a:br>
            <a:r>
              <a:rPr lang="tr-TR" dirty="0" smtClean="0"/>
              <a:t/>
            </a:r>
            <a:br>
              <a:rPr lang="tr-TR" dirty="0" smtClean="0"/>
            </a:br>
            <a:r>
              <a:rPr lang="tr-TR" sz="3600" b="1" dirty="0" smtClean="0"/>
              <a:t>C </a:t>
            </a:r>
            <a:r>
              <a:rPr lang="tr-TR" sz="3600" b="1" dirty="0"/>
              <a:t>Kümesi Kişilik Bozuklukları</a:t>
            </a:r>
            <a:r>
              <a:rPr lang="tr-TR" dirty="0"/>
              <a:t/>
            </a:r>
            <a:br>
              <a:rPr lang="tr-TR" dirty="0"/>
            </a:br>
            <a:r>
              <a:rPr lang="tr-TR" dirty="0"/>
              <a:t/>
            </a:r>
            <a:br>
              <a:rPr lang="tr-TR" dirty="0"/>
            </a:br>
            <a:endParaRPr lang="tr-TR" dirty="0"/>
          </a:p>
        </p:txBody>
      </p:sp>
      <p:sp>
        <p:nvSpPr>
          <p:cNvPr id="3" name="İçerik Yer Tutucusu 2"/>
          <p:cNvSpPr>
            <a:spLocks noGrp="1"/>
          </p:cNvSpPr>
          <p:nvPr>
            <p:ph idx="1"/>
          </p:nvPr>
        </p:nvSpPr>
        <p:spPr>
          <a:xfrm>
            <a:off x="496389" y="1825625"/>
            <a:ext cx="10857411" cy="4351338"/>
          </a:xfrm>
        </p:spPr>
        <p:txBody>
          <a:bodyPr/>
          <a:lstStyle/>
          <a:p>
            <a:pPr marL="457200" lvl="1" indent="0">
              <a:buNone/>
            </a:pPr>
            <a:r>
              <a:rPr lang="tr-TR" b="1" dirty="0" smtClean="0"/>
              <a:t>BAĞIMLI KİŞİLİK BOZUKLUĞU (F60.7)</a:t>
            </a:r>
          </a:p>
          <a:p>
            <a:pPr lvl="1"/>
            <a:endParaRPr lang="tr-TR" dirty="0" smtClean="0"/>
          </a:p>
          <a:p>
            <a:pPr lvl="1"/>
            <a:r>
              <a:rPr lang="tr-TR" dirty="0" smtClean="0"/>
              <a:t>Yalnız </a:t>
            </a:r>
            <a:r>
              <a:rPr lang="tr-TR" dirty="0"/>
              <a:t>başına karar </a:t>
            </a:r>
            <a:r>
              <a:rPr lang="tr-TR" dirty="0" smtClean="0"/>
              <a:t>verememe</a:t>
            </a:r>
          </a:p>
          <a:p>
            <a:pPr lvl="1"/>
            <a:r>
              <a:rPr lang="tr-TR" dirty="0" smtClean="0"/>
              <a:t>Eyleme geçemeyen</a:t>
            </a:r>
          </a:p>
          <a:p>
            <a:pPr lvl="1"/>
            <a:r>
              <a:rPr lang="tr-TR" dirty="0"/>
              <a:t>S</a:t>
            </a:r>
            <a:r>
              <a:rPr lang="tr-TR" dirty="0" smtClean="0"/>
              <a:t>orumluluk almayan</a:t>
            </a:r>
          </a:p>
          <a:p>
            <a:pPr lvl="1"/>
            <a:r>
              <a:rPr lang="tr-TR" dirty="0"/>
              <a:t>S</a:t>
            </a:r>
            <a:r>
              <a:rPr lang="tr-TR" dirty="0" smtClean="0"/>
              <a:t>ürekli </a:t>
            </a:r>
            <a:r>
              <a:rPr lang="tr-TR" dirty="0"/>
              <a:t>yakın </a:t>
            </a:r>
            <a:r>
              <a:rPr lang="tr-TR" dirty="0" smtClean="0"/>
              <a:t>desteği</a:t>
            </a:r>
          </a:p>
          <a:p>
            <a:pPr lvl="1"/>
            <a:endParaRPr lang="tr-TR" dirty="0" smtClean="0"/>
          </a:p>
          <a:p>
            <a:pPr lvl="1"/>
            <a:r>
              <a:rPr lang="tr-TR" dirty="0" smtClean="0"/>
              <a:t>İsteyici ve alıcı tiplerdir; ama vermeyi bilmezler.</a:t>
            </a:r>
          </a:p>
          <a:p>
            <a:pPr lvl="1"/>
            <a:r>
              <a:rPr lang="tr-TR" dirty="0" smtClean="0"/>
              <a:t>Bu tutum ve davranışlar küçük bir çocuğun davranışına benzer.</a:t>
            </a:r>
          </a:p>
        </p:txBody>
      </p:sp>
      <p:pic>
        <p:nvPicPr>
          <p:cNvPr id="5" name="Resim 4"/>
          <p:cNvPicPr>
            <a:picLocks noChangeAspect="1"/>
          </p:cNvPicPr>
          <p:nvPr/>
        </p:nvPicPr>
        <p:blipFill>
          <a:blip r:embed="rId2"/>
          <a:stretch>
            <a:fillRect/>
          </a:stretch>
        </p:blipFill>
        <p:spPr>
          <a:xfrm>
            <a:off x="8055703" y="1690688"/>
            <a:ext cx="3298097" cy="3000375"/>
          </a:xfrm>
          <a:prstGeom prst="rect">
            <a:avLst/>
          </a:prstGeom>
        </p:spPr>
      </p:pic>
    </p:spTree>
    <p:extLst>
      <p:ext uri="{BB962C8B-B14F-4D97-AF65-F5344CB8AC3E}">
        <p14:creationId xmlns:p14="http://schemas.microsoft.com/office/powerpoint/2010/main" val="27625186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a:r>
            <a:br>
              <a:rPr lang="tr-TR" dirty="0"/>
            </a:br>
            <a:r>
              <a:rPr lang="tr-TR" dirty="0" smtClean="0"/>
              <a:t/>
            </a:r>
            <a:br>
              <a:rPr lang="tr-TR" dirty="0" smtClean="0"/>
            </a:br>
            <a:r>
              <a:rPr lang="tr-TR" sz="3600" b="1" dirty="0" smtClean="0"/>
              <a:t>C </a:t>
            </a:r>
            <a:r>
              <a:rPr lang="tr-TR" sz="3600" b="1" dirty="0"/>
              <a:t>Kümesi Kişilik Bozuklukları</a:t>
            </a:r>
            <a:r>
              <a:rPr lang="tr-TR" dirty="0"/>
              <a:t/>
            </a:r>
            <a:br>
              <a:rPr lang="tr-TR" dirty="0"/>
            </a:br>
            <a:r>
              <a:rPr lang="tr-TR" dirty="0"/>
              <a:t/>
            </a:r>
            <a:br>
              <a:rPr lang="tr-TR" dirty="0"/>
            </a:br>
            <a:endParaRPr lang="tr-TR" dirty="0"/>
          </a:p>
        </p:txBody>
      </p:sp>
      <p:sp>
        <p:nvSpPr>
          <p:cNvPr id="3" name="İçerik Yer Tutucusu 2"/>
          <p:cNvSpPr>
            <a:spLocks noGrp="1"/>
          </p:cNvSpPr>
          <p:nvPr>
            <p:ph idx="1"/>
          </p:nvPr>
        </p:nvSpPr>
        <p:spPr>
          <a:xfrm>
            <a:off x="496389" y="1825625"/>
            <a:ext cx="10857411" cy="4351338"/>
          </a:xfrm>
        </p:spPr>
        <p:txBody>
          <a:bodyPr/>
          <a:lstStyle/>
          <a:p>
            <a:pPr marL="457200" lvl="1" indent="0">
              <a:buNone/>
            </a:pPr>
            <a:r>
              <a:rPr lang="tr-TR" b="1" dirty="0" smtClean="0"/>
              <a:t>BAĞIMLI KİŞİLİK BOZUKLUĞU (F60.7)</a:t>
            </a:r>
          </a:p>
          <a:p>
            <a:pPr lvl="1"/>
            <a:endParaRPr lang="tr-TR" dirty="0" smtClean="0"/>
          </a:p>
          <a:p>
            <a:pPr lvl="1"/>
            <a:r>
              <a:rPr lang="tr-TR" dirty="0" smtClean="0"/>
              <a:t>Görülme </a:t>
            </a:r>
            <a:r>
              <a:rPr lang="tr-TR" dirty="0"/>
              <a:t>sıklığı %</a:t>
            </a:r>
            <a:r>
              <a:rPr lang="tr-TR" dirty="0" smtClean="0"/>
              <a:t>0.5-3</a:t>
            </a:r>
          </a:p>
          <a:p>
            <a:pPr lvl="1"/>
            <a:endParaRPr lang="tr-TR" dirty="0" smtClean="0"/>
          </a:p>
          <a:p>
            <a:pPr lvl="1"/>
            <a:r>
              <a:rPr lang="tr-TR" dirty="0" smtClean="0"/>
              <a:t>Kadınlarda daha sık</a:t>
            </a:r>
          </a:p>
          <a:p>
            <a:pPr lvl="1"/>
            <a:endParaRPr lang="tr-TR" dirty="0" smtClean="0"/>
          </a:p>
          <a:p>
            <a:pPr lvl="1"/>
            <a:r>
              <a:rPr lang="tr-TR" dirty="0" smtClean="0"/>
              <a:t>Etiyoloji&gt;&gt; </a:t>
            </a:r>
            <a:r>
              <a:rPr lang="tr-TR" dirty="0"/>
              <a:t>ailesel ve çevresel faktörler sorumlu</a:t>
            </a:r>
          </a:p>
          <a:p>
            <a:endParaRPr lang="tr-TR" dirty="0"/>
          </a:p>
        </p:txBody>
      </p:sp>
    </p:spTree>
    <p:extLst>
      <p:ext uri="{BB962C8B-B14F-4D97-AF65-F5344CB8AC3E}">
        <p14:creationId xmlns:p14="http://schemas.microsoft.com/office/powerpoint/2010/main" val="38280031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a:t>BAĞIMLI KİŞİLİK BOZUKLUĞU</a:t>
            </a:r>
            <a:endParaRPr lang="tr-TR" sz="2500" dirty="0"/>
          </a:p>
        </p:txBody>
      </p:sp>
      <p:sp>
        <p:nvSpPr>
          <p:cNvPr id="3" name="İçerik Yer Tutucusu 2"/>
          <p:cNvSpPr>
            <a:spLocks noGrp="1"/>
          </p:cNvSpPr>
          <p:nvPr>
            <p:ph idx="1"/>
          </p:nvPr>
        </p:nvSpPr>
        <p:spPr/>
        <p:txBody>
          <a:bodyPr/>
          <a:lstStyle/>
          <a:p>
            <a:pPr marL="0" indent="0">
              <a:buNone/>
            </a:pPr>
            <a:r>
              <a:rPr lang="tr-TR" sz="2400" dirty="0"/>
              <a:t>DSM-5 TANI </a:t>
            </a:r>
            <a:r>
              <a:rPr lang="tr-TR" sz="2400" dirty="0" smtClean="0"/>
              <a:t>KRİTERLERİ</a:t>
            </a:r>
          </a:p>
          <a:p>
            <a:pPr marL="0" indent="0">
              <a:buNone/>
            </a:pPr>
            <a:endParaRPr lang="tr-TR" sz="2400" dirty="0"/>
          </a:p>
          <a:p>
            <a:pPr marL="0" indent="0">
              <a:buNone/>
            </a:pPr>
            <a:r>
              <a:rPr lang="tr-TR" sz="2400" dirty="0" smtClean="0"/>
              <a:t>Aşağıdakilerden </a:t>
            </a:r>
            <a:r>
              <a:rPr lang="tr-TR" sz="2400" dirty="0"/>
              <a:t>en az beşi ile belirli; boyun eğici ve ayrılma korkularına yol açan ilgilenilme gereksinimi </a:t>
            </a:r>
            <a:r>
              <a:rPr lang="tr-TR" sz="2400" dirty="0" smtClean="0"/>
              <a:t>ile </a:t>
            </a:r>
            <a:r>
              <a:rPr lang="tr-TR" sz="2400" dirty="0"/>
              <a:t>giden yaygın örüntü;</a:t>
            </a:r>
          </a:p>
          <a:p>
            <a:endParaRPr lang="tr-TR" sz="2400" dirty="0" smtClean="0"/>
          </a:p>
          <a:p>
            <a:r>
              <a:rPr lang="tr-TR" sz="2400" dirty="0" smtClean="0"/>
              <a:t>1-Başkalarınden </a:t>
            </a:r>
            <a:r>
              <a:rPr lang="tr-TR" sz="2400" dirty="0"/>
              <a:t>yeterince destek ve öğüt almadıkça gündelik kararlarını vermekte güçlük çeker.</a:t>
            </a:r>
          </a:p>
          <a:p>
            <a:r>
              <a:rPr lang="tr-TR" sz="2400" dirty="0"/>
              <a:t>2-Çoğu alanda kendisinin yerine başkasının sorumluluk almasını </a:t>
            </a:r>
            <a:r>
              <a:rPr lang="tr-TR" sz="2400" dirty="0" smtClean="0"/>
              <a:t>ister.</a:t>
            </a:r>
            <a:endParaRPr lang="tr-TR" sz="2400" dirty="0"/>
          </a:p>
          <a:p>
            <a:endParaRPr lang="tr-TR" dirty="0"/>
          </a:p>
        </p:txBody>
      </p:sp>
    </p:spTree>
    <p:extLst>
      <p:ext uri="{BB962C8B-B14F-4D97-AF65-F5344CB8AC3E}">
        <p14:creationId xmlns:p14="http://schemas.microsoft.com/office/powerpoint/2010/main" val="6659881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a:t>BAĞIMLI KİŞİLİK BOZUKLUĞU</a:t>
            </a:r>
            <a:endParaRPr lang="tr-TR" sz="2500" dirty="0"/>
          </a:p>
        </p:txBody>
      </p:sp>
      <p:sp>
        <p:nvSpPr>
          <p:cNvPr id="3" name="İçerik Yer Tutucusu 2"/>
          <p:cNvSpPr>
            <a:spLocks noGrp="1"/>
          </p:cNvSpPr>
          <p:nvPr>
            <p:ph idx="1"/>
          </p:nvPr>
        </p:nvSpPr>
        <p:spPr/>
        <p:txBody>
          <a:bodyPr/>
          <a:lstStyle/>
          <a:p>
            <a:endParaRPr lang="tr-TR" sz="2200" dirty="0" smtClean="0"/>
          </a:p>
          <a:p>
            <a:r>
              <a:rPr lang="tr-TR" sz="2400" dirty="0" smtClean="0"/>
              <a:t>3-Desteklerini </a:t>
            </a:r>
            <a:r>
              <a:rPr lang="tr-TR" sz="2400" dirty="0"/>
              <a:t>çekecekleri ya da kabul görmeyeceği korkusuyla başkalarıyla aynı görüşte olmadığını söylemekte güçlük çeker</a:t>
            </a:r>
            <a:r>
              <a:rPr lang="tr-TR" sz="2400" dirty="0" smtClean="0"/>
              <a:t>.</a:t>
            </a:r>
          </a:p>
          <a:p>
            <a:r>
              <a:rPr lang="tr-TR" sz="2400" dirty="0"/>
              <a:t>4-Kendi başına bir iş yapmakta güçlük çeker.</a:t>
            </a:r>
          </a:p>
          <a:p>
            <a:r>
              <a:rPr lang="tr-TR" sz="2400" smtClean="0"/>
              <a:t>5-Başkalarından </a:t>
            </a:r>
            <a:r>
              <a:rPr lang="tr-TR" sz="2400" dirty="0"/>
              <a:t>bakım ve desteğini sağlamak için hoş olmayan şeyleri yapmayı isteyecek kadar aşırıya gider.</a:t>
            </a:r>
          </a:p>
          <a:p>
            <a:endParaRPr lang="tr-TR" sz="2200" dirty="0"/>
          </a:p>
          <a:p>
            <a:endParaRPr lang="tr-TR" dirty="0"/>
          </a:p>
        </p:txBody>
      </p:sp>
    </p:spTree>
    <p:extLst>
      <p:ext uri="{BB962C8B-B14F-4D97-AF65-F5344CB8AC3E}">
        <p14:creationId xmlns:p14="http://schemas.microsoft.com/office/powerpoint/2010/main" val="14074017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sz="2400" dirty="0" smtClean="0"/>
          </a:p>
          <a:p>
            <a:r>
              <a:rPr lang="tr-TR" sz="2400" dirty="0" smtClean="0"/>
              <a:t>6-Kendi </a:t>
            </a:r>
            <a:r>
              <a:rPr lang="tr-TR" sz="2400" dirty="0"/>
              <a:t>kendine bakamayacağı korkusu yüzünden tek başına kaldığında kendini rahatsız hisseder.</a:t>
            </a:r>
          </a:p>
          <a:p>
            <a:r>
              <a:rPr lang="tr-TR" sz="2400" dirty="0"/>
              <a:t>7-Yakın bir ilişkisi sonlandığında bakım ve destek kaynağı olarak yeni bir ilişki arayışına girer.</a:t>
            </a:r>
          </a:p>
          <a:p>
            <a:r>
              <a:rPr lang="tr-TR" sz="2400" dirty="0"/>
              <a:t>8-Kendi kendine bakmak durumunda bırakılacağı korkusuyla gerçekçi olmayan biçimde kafa yorar.</a:t>
            </a:r>
          </a:p>
          <a:p>
            <a:endParaRPr lang="tr-TR" dirty="0"/>
          </a:p>
        </p:txBody>
      </p:sp>
    </p:spTree>
    <p:extLst>
      <p:ext uri="{BB962C8B-B14F-4D97-AF65-F5344CB8AC3E}">
        <p14:creationId xmlns:p14="http://schemas.microsoft.com/office/powerpoint/2010/main" val="33805353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t>C Kümesi Kişilik Bozuklukları</a:t>
            </a:r>
            <a:endParaRPr lang="tr-TR" sz="3200" dirty="0"/>
          </a:p>
        </p:txBody>
      </p:sp>
      <p:sp>
        <p:nvSpPr>
          <p:cNvPr id="3" name="İçerik Yer Tutucusu 2"/>
          <p:cNvSpPr>
            <a:spLocks noGrp="1"/>
          </p:cNvSpPr>
          <p:nvPr>
            <p:ph idx="1"/>
          </p:nvPr>
        </p:nvSpPr>
        <p:spPr>
          <a:xfrm>
            <a:off x="611777" y="1690688"/>
            <a:ext cx="10515600" cy="4351338"/>
          </a:xfrm>
        </p:spPr>
        <p:txBody>
          <a:bodyPr/>
          <a:lstStyle/>
          <a:p>
            <a:pPr marL="457200" lvl="1" indent="0">
              <a:buNone/>
            </a:pPr>
            <a:r>
              <a:rPr lang="tr-TR" b="1" dirty="0" smtClean="0"/>
              <a:t>OBSESİF-KOMPULSİF (TAKINTILI-ZORLANTILI) </a:t>
            </a:r>
            <a:r>
              <a:rPr lang="tr-TR" b="1" dirty="0"/>
              <a:t>KİŞİLİK BOZUKLUĞU (</a:t>
            </a:r>
            <a:r>
              <a:rPr lang="tr-TR" b="1" dirty="0" smtClean="0"/>
              <a:t>F60.5)</a:t>
            </a:r>
          </a:p>
          <a:p>
            <a:pPr lvl="1"/>
            <a:endParaRPr lang="tr-TR" dirty="0" smtClean="0"/>
          </a:p>
          <a:p>
            <a:pPr lvl="1"/>
            <a:r>
              <a:rPr lang="tr-TR" dirty="0"/>
              <a:t>Anahtar kelimeler </a:t>
            </a:r>
            <a:r>
              <a:rPr lang="tr-TR" b="1" dirty="0"/>
              <a:t>kontrol ve </a:t>
            </a:r>
            <a:r>
              <a:rPr lang="tr-TR" b="1" dirty="0" smtClean="0"/>
              <a:t>gereklilik</a:t>
            </a:r>
          </a:p>
          <a:p>
            <a:pPr lvl="1"/>
            <a:r>
              <a:rPr lang="tr-TR" dirty="0" smtClean="0"/>
              <a:t>Aşırı </a:t>
            </a:r>
            <a:r>
              <a:rPr lang="tr-TR" dirty="0"/>
              <a:t>düzenli ve </a:t>
            </a:r>
            <a:r>
              <a:rPr lang="tr-TR" dirty="0" smtClean="0"/>
              <a:t>titiz</a:t>
            </a:r>
          </a:p>
          <a:p>
            <a:pPr lvl="1"/>
            <a:r>
              <a:rPr lang="tr-TR" dirty="0" smtClean="0"/>
              <a:t>Hoşgörüsüz</a:t>
            </a:r>
          </a:p>
          <a:p>
            <a:pPr lvl="1"/>
            <a:r>
              <a:rPr lang="tr-TR" dirty="0"/>
              <a:t>İ</a:t>
            </a:r>
            <a:r>
              <a:rPr lang="tr-TR" dirty="0" smtClean="0"/>
              <a:t>ş </a:t>
            </a:r>
            <a:r>
              <a:rPr lang="tr-TR" dirty="0"/>
              <a:t>sorumluluklarına aşırı </a:t>
            </a:r>
            <a:r>
              <a:rPr lang="tr-TR" dirty="0" smtClean="0"/>
              <a:t>düşkün </a:t>
            </a:r>
          </a:p>
          <a:p>
            <a:pPr lvl="1"/>
            <a:r>
              <a:rPr lang="tr-TR" dirty="0" smtClean="0"/>
              <a:t>Tutumluluk</a:t>
            </a:r>
          </a:p>
          <a:p>
            <a:pPr lvl="1"/>
            <a:r>
              <a:rPr lang="tr-TR" dirty="0" err="1" smtClean="0"/>
              <a:t>Ayrıntıcılık</a:t>
            </a:r>
            <a:r>
              <a:rPr lang="tr-TR" dirty="0" smtClean="0"/>
              <a:t> </a:t>
            </a:r>
          </a:p>
          <a:p>
            <a:pPr lvl="1"/>
            <a:r>
              <a:rPr lang="tr-TR" dirty="0"/>
              <a:t>M</a:t>
            </a:r>
            <a:r>
              <a:rPr lang="tr-TR" dirty="0" smtClean="0"/>
              <a:t>antıklı </a:t>
            </a:r>
            <a:r>
              <a:rPr lang="tr-TR" dirty="0"/>
              <a:t>olma </a:t>
            </a:r>
            <a:r>
              <a:rPr lang="tr-TR" dirty="0" smtClean="0"/>
              <a:t>çabası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399" y="3237470"/>
            <a:ext cx="4158401" cy="2804556"/>
          </a:xfrm>
          <a:prstGeom prst="rect">
            <a:avLst/>
          </a:prstGeom>
        </p:spPr>
      </p:pic>
    </p:spTree>
    <p:extLst>
      <p:ext uri="{BB962C8B-B14F-4D97-AF65-F5344CB8AC3E}">
        <p14:creationId xmlns:p14="http://schemas.microsoft.com/office/powerpoint/2010/main" val="1853829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Kişilik Bozuklukları</a:t>
            </a:r>
            <a:endParaRPr lang="tr-TR" dirty="0"/>
          </a:p>
        </p:txBody>
      </p:sp>
      <p:sp>
        <p:nvSpPr>
          <p:cNvPr id="3" name="İçerik Yer Tutucusu 2"/>
          <p:cNvSpPr>
            <a:spLocks noGrp="1"/>
          </p:cNvSpPr>
          <p:nvPr>
            <p:ph idx="1"/>
          </p:nvPr>
        </p:nvSpPr>
        <p:spPr/>
        <p:txBody>
          <a:bodyPr>
            <a:normAutofit/>
          </a:bodyPr>
          <a:lstStyle/>
          <a:p>
            <a:endParaRPr lang="tr-TR" sz="2400" dirty="0" smtClean="0"/>
          </a:p>
          <a:p>
            <a:r>
              <a:rPr lang="tr-TR" sz="2400" dirty="0" smtClean="0"/>
              <a:t>Tanımını </a:t>
            </a:r>
            <a:r>
              <a:rPr lang="tr-TR" sz="2400" dirty="0"/>
              <a:t>yapmak oldukça </a:t>
            </a:r>
            <a:r>
              <a:rPr lang="tr-TR" sz="2400" dirty="0" smtClean="0"/>
              <a:t>güç</a:t>
            </a:r>
          </a:p>
          <a:p>
            <a:r>
              <a:rPr lang="tr-TR" sz="2400" dirty="0" smtClean="0"/>
              <a:t>Psikiyatride </a:t>
            </a:r>
            <a:r>
              <a:rPr lang="tr-TR" sz="2400" dirty="0"/>
              <a:t>tanı tartışmasına en çok yol açan alanın kişilik bozuklukları olduğu </a:t>
            </a:r>
            <a:r>
              <a:rPr lang="tr-TR" sz="2400" dirty="0" smtClean="0"/>
              <a:t>söylenmekte </a:t>
            </a:r>
          </a:p>
          <a:p>
            <a:r>
              <a:rPr lang="tr-TR" sz="2400" dirty="0" smtClean="0"/>
              <a:t>Kişilik </a:t>
            </a:r>
            <a:r>
              <a:rPr lang="tr-TR" sz="2400" dirty="0"/>
              <a:t>bozukluklarını kişilik yapısından ayıran, </a:t>
            </a:r>
            <a:r>
              <a:rPr lang="tr-TR" sz="2400" b="1" dirty="0"/>
              <a:t>özelliklerin ağırlık derecesi</a:t>
            </a:r>
            <a:r>
              <a:rPr lang="tr-TR" sz="2400" dirty="0"/>
              <a:t>dir. </a:t>
            </a:r>
            <a:endParaRPr lang="tr-TR" sz="2400" dirty="0" smtClean="0"/>
          </a:p>
        </p:txBody>
      </p:sp>
    </p:spTree>
    <p:extLst>
      <p:ext uri="{BB962C8B-B14F-4D97-AF65-F5344CB8AC3E}">
        <p14:creationId xmlns:p14="http://schemas.microsoft.com/office/powerpoint/2010/main" val="25603231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t>C Kümesi Kişilik Bozuklukları</a:t>
            </a:r>
            <a:endParaRPr lang="tr-TR" sz="3200" dirty="0"/>
          </a:p>
        </p:txBody>
      </p:sp>
      <p:sp>
        <p:nvSpPr>
          <p:cNvPr id="3" name="İçerik Yer Tutucusu 2"/>
          <p:cNvSpPr>
            <a:spLocks noGrp="1"/>
          </p:cNvSpPr>
          <p:nvPr>
            <p:ph idx="1"/>
          </p:nvPr>
        </p:nvSpPr>
        <p:spPr>
          <a:xfrm>
            <a:off x="611777" y="1690688"/>
            <a:ext cx="10515600" cy="4351338"/>
          </a:xfrm>
        </p:spPr>
        <p:txBody>
          <a:bodyPr/>
          <a:lstStyle/>
          <a:p>
            <a:pPr marL="457200" lvl="1" indent="0">
              <a:buNone/>
            </a:pPr>
            <a:r>
              <a:rPr lang="tr-TR" b="1" dirty="0" smtClean="0"/>
              <a:t>OBSESİF-KOMPULSİF (TAKINTILI-ZORLANTILI) </a:t>
            </a:r>
            <a:r>
              <a:rPr lang="tr-TR" b="1" dirty="0"/>
              <a:t>KİŞİLİK BOZUKLUĞU (</a:t>
            </a:r>
            <a:r>
              <a:rPr lang="tr-TR" b="1" dirty="0" smtClean="0"/>
              <a:t>F60.5)</a:t>
            </a:r>
          </a:p>
          <a:p>
            <a:pPr lvl="1"/>
            <a:endParaRPr lang="tr-TR" dirty="0" smtClean="0"/>
          </a:p>
          <a:p>
            <a:pPr lvl="1"/>
            <a:r>
              <a:rPr lang="tr-TR" dirty="0" smtClean="0"/>
              <a:t>Görülme </a:t>
            </a:r>
            <a:r>
              <a:rPr lang="tr-TR" dirty="0"/>
              <a:t>sıklığı %</a:t>
            </a:r>
            <a:r>
              <a:rPr lang="tr-TR" dirty="0" smtClean="0"/>
              <a:t>1</a:t>
            </a:r>
          </a:p>
          <a:p>
            <a:pPr lvl="1"/>
            <a:endParaRPr lang="tr-TR" dirty="0" smtClean="0"/>
          </a:p>
          <a:p>
            <a:pPr lvl="1"/>
            <a:r>
              <a:rPr lang="tr-TR" dirty="0" smtClean="0"/>
              <a:t>Erkeklerde </a:t>
            </a:r>
            <a:r>
              <a:rPr lang="tr-TR" dirty="0"/>
              <a:t>2 kat daha </a:t>
            </a:r>
            <a:r>
              <a:rPr lang="tr-TR" dirty="0" smtClean="0"/>
              <a:t>fazla</a:t>
            </a:r>
          </a:p>
          <a:p>
            <a:pPr lvl="1"/>
            <a:endParaRPr lang="tr-TR" dirty="0" smtClean="0"/>
          </a:p>
          <a:p>
            <a:pPr lvl="1"/>
            <a:r>
              <a:rPr lang="tr-TR" dirty="0" smtClean="0"/>
              <a:t>Etiyoloji&gt;&gt; </a:t>
            </a:r>
            <a:r>
              <a:rPr lang="tr-TR" dirty="0"/>
              <a:t>ailesel ve çevresel faktörler sorumlu</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60" y="3163330"/>
            <a:ext cx="4007707" cy="3039762"/>
          </a:xfrm>
          <a:prstGeom prst="rect">
            <a:avLst/>
          </a:prstGeom>
        </p:spPr>
      </p:pic>
    </p:spTree>
    <p:extLst>
      <p:ext uri="{BB962C8B-B14F-4D97-AF65-F5344CB8AC3E}">
        <p14:creationId xmlns:p14="http://schemas.microsoft.com/office/powerpoint/2010/main" val="26768151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a:t>OBSESİF-KOMPULSİF</a:t>
            </a:r>
            <a:r>
              <a:rPr lang="tr-TR" sz="2500" b="1" dirty="0" smtClean="0"/>
              <a:t> KİŞİLİK </a:t>
            </a:r>
            <a:r>
              <a:rPr lang="tr-TR" sz="2500" b="1" dirty="0"/>
              <a:t>BOZUKLUĞU</a:t>
            </a:r>
            <a:endParaRPr lang="tr-TR" sz="2500" dirty="0"/>
          </a:p>
        </p:txBody>
      </p:sp>
      <p:sp>
        <p:nvSpPr>
          <p:cNvPr id="3" name="İçerik Yer Tutucusu 2"/>
          <p:cNvSpPr>
            <a:spLocks noGrp="1"/>
          </p:cNvSpPr>
          <p:nvPr>
            <p:ph idx="1"/>
          </p:nvPr>
        </p:nvSpPr>
        <p:spPr/>
        <p:txBody>
          <a:bodyPr>
            <a:normAutofit/>
          </a:bodyPr>
          <a:lstStyle/>
          <a:p>
            <a:endParaRPr lang="tr-TR" sz="2200" b="1" dirty="0" smtClean="0">
              <a:solidFill>
                <a:srgbClr val="C00000"/>
              </a:solidFill>
            </a:endParaRPr>
          </a:p>
          <a:p>
            <a:r>
              <a:rPr lang="tr-TR" sz="2200" b="1" dirty="0" smtClean="0">
                <a:solidFill>
                  <a:srgbClr val="C00000"/>
                </a:solidFill>
              </a:rPr>
              <a:t>Hastanın bakış açısı: </a:t>
            </a:r>
            <a:r>
              <a:rPr lang="tr-TR" sz="2200" dirty="0"/>
              <a:t>V</a:t>
            </a:r>
            <a:r>
              <a:rPr lang="tr-TR" sz="2200" dirty="0" smtClean="0"/>
              <a:t>ücudunun ve duyularının kontrolünü kaybetmekten korkar. Utanır.</a:t>
            </a:r>
            <a:endParaRPr lang="tr-TR" sz="2200" b="1" dirty="0" smtClean="0">
              <a:solidFill>
                <a:srgbClr val="C00000"/>
              </a:solidFill>
            </a:endParaRPr>
          </a:p>
          <a:p>
            <a:endParaRPr lang="tr-TR" sz="2200" b="1" dirty="0" smtClean="0">
              <a:solidFill>
                <a:srgbClr val="C00000"/>
              </a:solidFill>
            </a:endParaRPr>
          </a:p>
          <a:p>
            <a:r>
              <a:rPr lang="tr-TR" sz="2200" b="1" dirty="0" smtClean="0">
                <a:solidFill>
                  <a:srgbClr val="C00000"/>
                </a:solidFill>
              </a:rPr>
              <a:t>Sorun olan davranışlar: </a:t>
            </a:r>
            <a:r>
              <a:rPr lang="tr-TR" sz="2200" dirty="0" smtClean="0"/>
              <a:t>Kontrolü sağlık ekibine bırakmama. Her değişikliğe büyük zorluk ve kızgınlık. Detaylara fazla önem vermek.</a:t>
            </a:r>
          </a:p>
          <a:p>
            <a:endParaRPr lang="tr-TR" sz="2200" b="1" dirty="0" smtClean="0">
              <a:solidFill>
                <a:srgbClr val="C00000"/>
              </a:solidFill>
            </a:endParaRPr>
          </a:p>
          <a:p>
            <a:r>
              <a:rPr lang="tr-TR" sz="2200" b="1" dirty="0" smtClean="0">
                <a:solidFill>
                  <a:srgbClr val="C00000"/>
                </a:solidFill>
              </a:rPr>
              <a:t>Hekimin işe yarayan davranışları ve yönetim taktikleri: </a:t>
            </a:r>
            <a:r>
              <a:rPr lang="tr-TR" sz="2200" dirty="0" smtClean="0"/>
              <a:t>Sabırsızlıktan kaçınmak. Tam hikaye alma ve dikkatli bir tanısal çalışma güven verir. Tam ve net açıklamalar yapmak. Kontrol mücadelesinden kaçınmak, hastaya bir ortak gibi davranmak. Kendi durumunu takip etmesi için onu yüreklendirmek.</a:t>
            </a:r>
            <a:endParaRPr lang="tr-TR" sz="2200" dirty="0">
              <a:solidFill>
                <a:srgbClr val="C00000"/>
              </a:solidFill>
            </a:endParaRPr>
          </a:p>
        </p:txBody>
      </p:sp>
    </p:spTree>
    <p:extLst>
      <p:ext uri="{BB962C8B-B14F-4D97-AF65-F5344CB8AC3E}">
        <p14:creationId xmlns:p14="http://schemas.microsoft.com/office/powerpoint/2010/main" val="18305412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OBSESİF-KOMPULSİF(TAKINTILI-ZORLANTILI</a:t>
            </a:r>
            <a:r>
              <a:rPr lang="tr-TR" sz="2500" b="1" dirty="0"/>
              <a:t>) KİŞİLİK BOZUKLUĞU</a:t>
            </a:r>
            <a:endParaRPr lang="tr-TR" sz="2500" dirty="0"/>
          </a:p>
        </p:txBody>
      </p:sp>
      <p:sp>
        <p:nvSpPr>
          <p:cNvPr id="3" name="İçerik Yer Tutucusu 2"/>
          <p:cNvSpPr>
            <a:spLocks noGrp="1"/>
          </p:cNvSpPr>
          <p:nvPr>
            <p:ph idx="1"/>
          </p:nvPr>
        </p:nvSpPr>
        <p:spPr/>
        <p:txBody>
          <a:bodyPr/>
          <a:lstStyle/>
          <a:p>
            <a:pPr marL="0" indent="0">
              <a:buNone/>
            </a:pPr>
            <a:r>
              <a:rPr lang="tr-TR" sz="2400" dirty="0"/>
              <a:t>DSM-5 TANI KRİTERLERİ</a:t>
            </a:r>
          </a:p>
          <a:p>
            <a:pPr marL="0" indent="0">
              <a:buNone/>
            </a:pPr>
            <a:endParaRPr lang="tr-TR" sz="2400" dirty="0" smtClean="0"/>
          </a:p>
          <a:p>
            <a:pPr marL="0" indent="0">
              <a:buNone/>
            </a:pPr>
            <a:r>
              <a:rPr lang="tr-TR" sz="2400" dirty="0" smtClean="0"/>
              <a:t>Aşağıdakilerden </a:t>
            </a:r>
            <a:r>
              <a:rPr lang="tr-TR" sz="2400" dirty="0"/>
              <a:t>en az dördü ile belirli, esnekliği azaltan, verimliliği düşüren, düzenlilik, eksiksizlik, düşüncelerini ve ilişkilerini denetim altında tutma uğraşlarıyla giden yaygın bir örüntü;</a:t>
            </a:r>
          </a:p>
          <a:p>
            <a:endParaRPr lang="tr-TR" sz="2400" dirty="0" smtClean="0"/>
          </a:p>
          <a:p>
            <a:r>
              <a:rPr lang="tr-TR" sz="2400" dirty="0" smtClean="0"/>
              <a:t>1-Yapılan </a:t>
            </a:r>
            <a:r>
              <a:rPr lang="tr-TR" sz="2400" dirty="0"/>
              <a:t>etkinliğin başlıca amacını gözden kaçıracak denli ayrıntılar, kurallar, sıralama, düzen ya da tasarlamayla uğraşır.</a:t>
            </a:r>
          </a:p>
          <a:p>
            <a:r>
              <a:rPr lang="tr-TR" sz="2400" dirty="0"/>
              <a:t>2-İşin bitirilmesini güçleştirecek denli eksiksiz yapma uğraşı içindedir.</a:t>
            </a:r>
          </a:p>
          <a:p>
            <a:endParaRPr lang="tr-TR" dirty="0"/>
          </a:p>
        </p:txBody>
      </p:sp>
    </p:spTree>
    <p:extLst>
      <p:ext uri="{BB962C8B-B14F-4D97-AF65-F5344CB8AC3E}">
        <p14:creationId xmlns:p14="http://schemas.microsoft.com/office/powerpoint/2010/main" val="35316875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smtClean="0"/>
              <a:t/>
            </a:r>
            <a:br>
              <a:rPr lang="tr-TR" sz="2500" b="1" dirty="0" smtClean="0"/>
            </a:br>
            <a:r>
              <a:rPr lang="tr-TR" sz="2500" b="1" dirty="0" smtClean="0"/>
              <a:t>OBSESİF-KOMPULSİF(TAKINTILI-ZORLANTILI</a:t>
            </a:r>
            <a:r>
              <a:rPr lang="tr-TR" sz="2500" b="1" dirty="0"/>
              <a:t>) KİŞİLİK BOZUKLUĞU</a:t>
            </a:r>
            <a:endParaRPr lang="tr-TR" sz="2500" dirty="0"/>
          </a:p>
        </p:txBody>
      </p:sp>
      <p:sp>
        <p:nvSpPr>
          <p:cNvPr id="3" name="İçerik Yer Tutucusu 2"/>
          <p:cNvSpPr>
            <a:spLocks noGrp="1"/>
          </p:cNvSpPr>
          <p:nvPr>
            <p:ph idx="1"/>
          </p:nvPr>
        </p:nvSpPr>
        <p:spPr/>
        <p:txBody>
          <a:bodyPr/>
          <a:lstStyle/>
          <a:p>
            <a:endParaRPr lang="tr-TR" sz="2400" dirty="0" smtClean="0"/>
          </a:p>
          <a:p>
            <a:r>
              <a:rPr lang="tr-TR" sz="2400" dirty="0" smtClean="0"/>
              <a:t>3-Boş </a:t>
            </a:r>
            <a:r>
              <a:rPr lang="tr-TR" sz="2400" dirty="0"/>
              <a:t>zaman etkinliklerini ve arkadaşlıklarını dışlayacak denli kendini işe ve üretken olmaya verir</a:t>
            </a:r>
            <a:r>
              <a:rPr lang="tr-TR" sz="2400" dirty="0" smtClean="0"/>
              <a:t>.</a:t>
            </a:r>
          </a:p>
          <a:p>
            <a:r>
              <a:rPr lang="tr-TR" sz="2400" dirty="0"/>
              <a:t>4-Aşırı doğrucudur, vicdanlıdır, erdem ve ahlak konusunda hiç esneklik göstermez.</a:t>
            </a:r>
          </a:p>
          <a:p>
            <a:r>
              <a:rPr lang="tr-TR" sz="2400" dirty="0"/>
              <a:t>5-Eskimiş, yıpranmış ya da değersiz nesneleri elden çıkaramaz.</a:t>
            </a:r>
          </a:p>
          <a:p>
            <a:endParaRPr lang="tr-TR" sz="2200" dirty="0"/>
          </a:p>
          <a:p>
            <a:endParaRPr lang="tr-TR" dirty="0"/>
          </a:p>
        </p:txBody>
      </p:sp>
    </p:spTree>
    <p:extLst>
      <p:ext uri="{BB962C8B-B14F-4D97-AF65-F5344CB8AC3E}">
        <p14:creationId xmlns:p14="http://schemas.microsoft.com/office/powerpoint/2010/main" val="3482765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sz="2200" dirty="0" smtClean="0"/>
          </a:p>
          <a:p>
            <a:r>
              <a:rPr lang="tr-TR" sz="2400" dirty="0" smtClean="0"/>
              <a:t>6-Başkalarının </a:t>
            </a:r>
            <a:r>
              <a:rPr lang="tr-TR" sz="2400" dirty="0"/>
              <a:t>kendisi gibi yapacağına inanmadıkça görev dağılımı ya da işbirliği yapma konusunda isteksizdir.</a:t>
            </a:r>
          </a:p>
          <a:p>
            <a:r>
              <a:rPr lang="tr-TR" sz="2400" dirty="0"/>
              <a:t>7-Hem kendisi hem başkaları için para harcama konusunda cimridir.</a:t>
            </a:r>
          </a:p>
          <a:p>
            <a:r>
              <a:rPr lang="tr-TR" sz="2400" dirty="0"/>
              <a:t>8-Hiç esnemez ve inatçıdır.</a:t>
            </a:r>
          </a:p>
          <a:p>
            <a:endParaRPr lang="tr-TR" dirty="0"/>
          </a:p>
        </p:txBody>
      </p:sp>
    </p:spTree>
    <p:extLst>
      <p:ext uri="{BB962C8B-B14F-4D97-AF65-F5344CB8AC3E}">
        <p14:creationId xmlns:p14="http://schemas.microsoft.com/office/powerpoint/2010/main" val="14036159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t>Diğer </a:t>
            </a:r>
            <a:r>
              <a:rPr lang="tr-TR" sz="3200" b="1" dirty="0" smtClean="0"/>
              <a:t>Kişilik Bozuklukları</a:t>
            </a:r>
            <a:endParaRPr lang="tr-TR" sz="3200" b="1" dirty="0"/>
          </a:p>
        </p:txBody>
      </p:sp>
      <p:sp>
        <p:nvSpPr>
          <p:cNvPr id="3" name="İçerik Yer Tutucusu 2"/>
          <p:cNvSpPr>
            <a:spLocks noGrp="1"/>
          </p:cNvSpPr>
          <p:nvPr>
            <p:ph idx="1"/>
          </p:nvPr>
        </p:nvSpPr>
        <p:spPr/>
        <p:txBody>
          <a:bodyPr>
            <a:normAutofit/>
          </a:bodyPr>
          <a:lstStyle/>
          <a:p>
            <a:pPr marL="0" indent="0">
              <a:buNone/>
            </a:pPr>
            <a:r>
              <a:rPr lang="tr-TR" b="1" dirty="0"/>
              <a:t>Başka Bir Sağlık Durumuna Bağlı Kişilik </a:t>
            </a:r>
            <a:r>
              <a:rPr lang="tr-TR" b="1" dirty="0" smtClean="0"/>
              <a:t>Değişikliği (F07.0)</a:t>
            </a:r>
            <a:endParaRPr lang="tr-TR" b="1" dirty="0"/>
          </a:p>
          <a:p>
            <a:pPr marL="0" indent="0">
              <a:buNone/>
            </a:pPr>
            <a:endParaRPr lang="tr-TR" sz="2200" dirty="0" smtClean="0"/>
          </a:p>
          <a:p>
            <a:pPr marL="0" indent="0">
              <a:buNone/>
            </a:pPr>
            <a:r>
              <a:rPr lang="tr-TR" sz="2200" dirty="0" smtClean="0"/>
              <a:t>A. Kişiye </a:t>
            </a:r>
            <a:r>
              <a:rPr lang="tr-TR" sz="2200" dirty="0"/>
              <a:t>özgü eski kişilik örüntüsünde bir değişiklikle giden sürekli bir kişilik bozukluğu.</a:t>
            </a:r>
          </a:p>
          <a:p>
            <a:pPr marL="0" indent="0">
              <a:buNone/>
            </a:pPr>
            <a:r>
              <a:rPr lang="tr-TR" sz="2200" dirty="0" smtClean="0"/>
              <a:t>B. Öykü</a:t>
            </a:r>
            <a:r>
              <a:rPr lang="tr-TR" sz="2200" dirty="0"/>
              <a:t>, fizik muayene ya da laboratuvar bulgularında, bu bozukluğun başka bir sağlık durumunun doğrudan </a:t>
            </a:r>
            <a:r>
              <a:rPr lang="tr-TR" sz="2200" dirty="0" err="1"/>
              <a:t>patofizyolojiyle</a:t>
            </a:r>
            <a:r>
              <a:rPr lang="tr-TR" sz="2200" dirty="0"/>
              <a:t> ilgili bir sonucu olduğuna ilişkin kanıtlar vardır.</a:t>
            </a:r>
          </a:p>
          <a:p>
            <a:pPr marL="0" indent="0">
              <a:buNone/>
            </a:pPr>
            <a:r>
              <a:rPr lang="tr-TR" sz="2200" dirty="0" smtClean="0"/>
              <a:t>C. Bu </a:t>
            </a:r>
            <a:r>
              <a:rPr lang="tr-TR" sz="2200" dirty="0"/>
              <a:t>bozukluk, başka bir ruhsal bozuklukla daha iyi açıklanamaz.</a:t>
            </a:r>
          </a:p>
          <a:p>
            <a:pPr marL="0" indent="0">
              <a:buNone/>
            </a:pPr>
            <a:r>
              <a:rPr lang="tr-TR" sz="2200" dirty="0" smtClean="0"/>
              <a:t>D. Bu </a:t>
            </a:r>
            <a:r>
              <a:rPr lang="tr-TR" sz="2200" dirty="0"/>
              <a:t>bozukluk yalnızca </a:t>
            </a:r>
            <a:r>
              <a:rPr lang="tr-TR" sz="2200" dirty="0" err="1"/>
              <a:t>deliryumun</a:t>
            </a:r>
            <a:r>
              <a:rPr lang="tr-TR" sz="2200" dirty="0"/>
              <a:t> gidişi sırasında ortaya çıkmamaktadır.</a:t>
            </a:r>
          </a:p>
          <a:p>
            <a:pPr marL="0" indent="0">
              <a:buNone/>
            </a:pPr>
            <a:r>
              <a:rPr lang="tr-TR" sz="2200" dirty="0" smtClean="0"/>
              <a:t>E. Klinik </a:t>
            </a:r>
            <a:r>
              <a:rPr lang="tr-TR" sz="2200" dirty="0"/>
              <a:t>açıdan belirgin bir sıkıntıya ya da toplumsal, işle ilgili alanlarda ya da önemli diğer işlevsellik alanlarında işlevsellikte düşmeye neden olur.</a:t>
            </a:r>
          </a:p>
          <a:p>
            <a:endParaRPr lang="tr-TR" dirty="0"/>
          </a:p>
        </p:txBody>
      </p:sp>
    </p:spTree>
    <p:extLst>
      <p:ext uri="{BB962C8B-B14F-4D97-AF65-F5344CB8AC3E}">
        <p14:creationId xmlns:p14="http://schemas.microsoft.com/office/powerpoint/2010/main" val="14689695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t>Diğer Kişilik Bozuklukları</a:t>
            </a:r>
            <a:endParaRPr lang="tr-TR" sz="3200" dirty="0"/>
          </a:p>
        </p:txBody>
      </p:sp>
      <p:sp>
        <p:nvSpPr>
          <p:cNvPr id="3" name="İçerik Yer Tutucusu 2"/>
          <p:cNvSpPr>
            <a:spLocks noGrp="1"/>
          </p:cNvSpPr>
          <p:nvPr>
            <p:ph idx="1"/>
          </p:nvPr>
        </p:nvSpPr>
        <p:spPr/>
        <p:txBody>
          <a:bodyPr/>
          <a:lstStyle/>
          <a:p>
            <a:pPr marL="0" indent="0">
              <a:buNone/>
            </a:pPr>
            <a:r>
              <a:rPr lang="tr-TR" b="1" dirty="0"/>
              <a:t>Tanımlanmış Diğer Bir Kişilik </a:t>
            </a:r>
            <a:r>
              <a:rPr lang="tr-TR" b="1" dirty="0" smtClean="0"/>
              <a:t>Bozukluğu (F60.89)</a:t>
            </a:r>
            <a:endParaRPr lang="tr-TR" dirty="0"/>
          </a:p>
          <a:p>
            <a:endParaRPr lang="tr-TR" sz="2200" dirty="0" smtClean="0"/>
          </a:p>
          <a:p>
            <a:r>
              <a:rPr lang="tr-TR" sz="2200" dirty="0" smtClean="0"/>
              <a:t>İşlevsellikte </a:t>
            </a:r>
            <a:r>
              <a:rPr lang="tr-TR" sz="2200" dirty="0"/>
              <a:t>düşmeye neden olan, kişilik bozukluğunun belirti özelliklerinin baskın olduğu, </a:t>
            </a:r>
            <a:r>
              <a:rPr lang="tr-TR" sz="2200" dirty="0" smtClean="0"/>
              <a:t>ancak bunların </a:t>
            </a:r>
            <a:r>
              <a:rPr lang="tr-TR" sz="2200" dirty="0"/>
              <a:t>kişilik bozuklukları tanı kümesindeki herhangi birinin tanısı için tanı ölçütlerini tam karşılamadığı durumlarda bu kategori kullanılır. </a:t>
            </a:r>
            <a:endParaRPr lang="tr-TR" sz="2200" dirty="0" smtClean="0"/>
          </a:p>
          <a:p>
            <a:r>
              <a:rPr lang="tr-TR" sz="2200" dirty="0" smtClean="0"/>
              <a:t>Kişilik </a:t>
            </a:r>
            <a:r>
              <a:rPr lang="tr-TR" sz="2200" dirty="0"/>
              <a:t>bozukluklarından herhangi özgül biri için tanı ölçütlerini karşılamamanın özel nedeni </a:t>
            </a:r>
            <a:r>
              <a:rPr lang="tr-TR" sz="2200" dirty="0" err="1"/>
              <a:t>klinisyenlerce</a:t>
            </a:r>
            <a:r>
              <a:rPr lang="tr-TR" sz="2200" dirty="0"/>
              <a:t> tartışılmak istendiğinde kullanılır.</a:t>
            </a:r>
          </a:p>
          <a:p>
            <a:endParaRPr lang="tr-TR" dirty="0"/>
          </a:p>
        </p:txBody>
      </p:sp>
    </p:spTree>
    <p:extLst>
      <p:ext uri="{BB962C8B-B14F-4D97-AF65-F5344CB8AC3E}">
        <p14:creationId xmlns:p14="http://schemas.microsoft.com/office/powerpoint/2010/main" val="17138060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t>Diğer Kişilik Bozuklukları</a:t>
            </a:r>
            <a:endParaRPr lang="tr-TR" sz="3200" dirty="0"/>
          </a:p>
        </p:txBody>
      </p:sp>
      <p:sp>
        <p:nvSpPr>
          <p:cNvPr id="3" name="İçerik Yer Tutucusu 2"/>
          <p:cNvSpPr>
            <a:spLocks noGrp="1"/>
          </p:cNvSpPr>
          <p:nvPr>
            <p:ph idx="1"/>
          </p:nvPr>
        </p:nvSpPr>
        <p:spPr/>
        <p:txBody>
          <a:bodyPr/>
          <a:lstStyle/>
          <a:p>
            <a:pPr marL="0" indent="0">
              <a:buNone/>
            </a:pPr>
            <a:r>
              <a:rPr lang="tr-TR" b="1" dirty="0"/>
              <a:t>Tanımlanmamış Kişilik </a:t>
            </a:r>
            <a:r>
              <a:rPr lang="tr-TR" b="1" dirty="0" smtClean="0"/>
              <a:t>Bozukluğu (F60.9)</a:t>
            </a:r>
            <a:endParaRPr lang="tr-TR" b="1" dirty="0"/>
          </a:p>
          <a:p>
            <a:endParaRPr lang="tr-TR" sz="2200" dirty="0" smtClean="0"/>
          </a:p>
          <a:p>
            <a:r>
              <a:rPr lang="tr-TR" sz="2200" dirty="0" smtClean="0"/>
              <a:t>İşlevsellikte </a:t>
            </a:r>
            <a:r>
              <a:rPr lang="tr-TR" sz="2200" dirty="0"/>
              <a:t>düşmeye neden olan, kişilik bozukluğunun belirti özelliklerinin baskın olduğu, ancak bunların kişilik bozuklukları tanı kümesindeki herhangi birinin tanısı için tanı ölçütlerini tam karşılamadığı durumlarda bu kategori kullanılır. </a:t>
            </a:r>
            <a:endParaRPr lang="tr-TR" sz="2200" dirty="0" smtClean="0"/>
          </a:p>
          <a:p>
            <a:r>
              <a:rPr lang="tr-TR" sz="2200" dirty="0" smtClean="0"/>
              <a:t>Kişilik </a:t>
            </a:r>
            <a:r>
              <a:rPr lang="tr-TR" sz="2200" dirty="0"/>
              <a:t>bozukluklarından herhangi özgül biri için tanı ölçütlerini karşılamamanın özel nedeni </a:t>
            </a:r>
            <a:r>
              <a:rPr lang="tr-TR" sz="2200" dirty="0" err="1"/>
              <a:t>klinisyenlerce</a:t>
            </a:r>
            <a:r>
              <a:rPr lang="tr-TR" sz="2200" dirty="0"/>
              <a:t> belirlenmek istenmediğinde ve daha özgül bir tanı koymak için yeterli bilgi olmadığı durumlarda kullanılır.</a:t>
            </a:r>
            <a:endParaRPr lang="tr-TR" sz="2200" b="1" dirty="0"/>
          </a:p>
          <a:p>
            <a:endParaRPr lang="tr-TR" dirty="0"/>
          </a:p>
        </p:txBody>
      </p:sp>
    </p:spTree>
    <p:extLst>
      <p:ext uri="{BB962C8B-B14F-4D97-AF65-F5344CB8AC3E}">
        <p14:creationId xmlns:p14="http://schemas.microsoft.com/office/powerpoint/2010/main" val="29091190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t>TEDAVİ</a:t>
            </a:r>
            <a:endParaRPr lang="tr-TR" sz="3200" b="1" dirty="0"/>
          </a:p>
        </p:txBody>
      </p:sp>
      <p:sp>
        <p:nvSpPr>
          <p:cNvPr id="3" name="İçerik Yer Tutucusu 2"/>
          <p:cNvSpPr>
            <a:spLocks noGrp="1"/>
          </p:cNvSpPr>
          <p:nvPr>
            <p:ph idx="1"/>
          </p:nvPr>
        </p:nvSpPr>
        <p:spPr/>
        <p:txBody>
          <a:bodyPr>
            <a:normAutofit/>
          </a:bodyPr>
          <a:lstStyle/>
          <a:p>
            <a:endParaRPr lang="tr-TR" sz="2400" dirty="0" smtClean="0"/>
          </a:p>
          <a:p>
            <a:r>
              <a:rPr lang="tr-TR" sz="2400" dirty="0" smtClean="0"/>
              <a:t>Kişilik </a:t>
            </a:r>
            <a:r>
              <a:rPr lang="tr-TR" sz="2400" dirty="0"/>
              <a:t>bozukluğu</a:t>
            </a:r>
            <a:r>
              <a:rPr lang="tr-TR" sz="2400" b="1" dirty="0"/>
              <a:t> </a:t>
            </a:r>
            <a:r>
              <a:rPr lang="tr-TR" sz="2400" dirty="0"/>
              <a:t>olan kişiler hastalığının farkında olmadıkları için kendi başlarına tedavi yolu aramazlar ve sonuç olarak hastaların birçoğu tedavi edilmez</a:t>
            </a:r>
            <a:r>
              <a:rPr lang="tr-TR" sz="2400" dirty="0" smtClean="0"/>
              <a:t>.</a:t>
            </a:r>
          </a:p>
          <a:p>
            <a:r>
              <a:rPr lang="tr-TR" sz="2400" dirty="0"/>
              <a:t>Tedavi almama nedenlerinden biri de, kişilik bozukluğu olan birçok </a:t>
            </a:r>
            <a:r>
              <a:rPr lang="tr-TR" sz="2400" dirty="0" smtClean="0"/>
              <a:t>insanın hayatlarına </a:t>
            </a:r>
            <a:r>
              <a:rPr lang="tr-TR" sz="2400" dirty="0"/>
              <a:t>normal şekilde devam edebilmesidir</a:t>
            </a:r>
            <a:r>
              <a:rPr lang="tr-TR" sz="2400" dirty="0" smtClean="0"/>
              <a:t>.</a:t>
            </a:r>
          </a:p>
          <a:p>
            <a:r>
              <a:rPr lang="tr-TR" sz="2400" dirty="0" smtClean="0"/>
              <a:t>Çoğu </a:t>
            </a:r>
            <a:r>
              <a:rPr lang="tr-TR" sz="2400" dirty="0"/>
              <a:t>geç teşhis </a:t>
            </a:r>
            <a:r>
              <a:rPr lang="tr-TR" sz="2400" dirty="0" smtClean="0"/>
              <a:t>edildiği için tedavisi </a:t>
            </a:r>
            <a:r>
              <a:rPr lang="tr-TR" sz="2400" dirty="0"/>
              <a:t>çok zordur. </a:t>
            </a:r>
            <a:endParaRPr lang="tr-TR" sz="2400" dirty="0" smtClean="0"/>
          </a:p>
          <a:p>
            <a:r>
              <a:rPr lang="tr-TR" sz="2400" dirty="0" smtClean="0"/>
              <a:t>Bununla </a:t>
            </a:r>
            <a:r>
              <a:rPr lang="tr-TR" sz="2400" dirty="0"/>
              <a:t>birlikte tedavi edilen birçok kişilik bozukluğuna sahip hastalarda, rahatsız edici semptomların hafiflediği görülmektedir.</a:t>
            </a:r>
          </a:p>
          <a:p>
            <a:endParaRPr lang="tr-TR" sz="2400" dirty="0" smtClean="0"/>
          </a:p>
          <a:p>
            <a:endParaRPr lang="tr-TR" sz="2400" dirty="0"/>
          </a:p>
        </p:txBody>
      </p:sp>
    </p:spTree>
    <p:extLst>
      <p:ext uri="{BB962C8B-B14F-4D97-AF65-F5344CB8AC3E}">
        <p14:creationId xmlns:p14="http://schemas.microsoft.com/office/powerpoint/2010/main" val="3184238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200" b="1" dirty="0" smtClean="0"/>
              <a:t/>
            </a:r>
            <a:br>
              <a:rPr lang="tr-TR" sz="3200" b="1" dirty="0" smtClean="0"/>
            </a:br>
            <a:r>
              <a:rPr lang="tr-TR" sz="3200" b="1" dirty="0"/>
              <a:t/>
            </a:r>
            <a:br>
              <a:rPr lang="tr-TR" sz="3200" b="1" dirty="0"/>
            </a:br>
            <a:r>
              <a:rPr lang="tr-TR" sz="3600" b="1" dirty="0" smtClean="0"/>
              <a:t>TEDAVİ</a:t>
            </a:r>
            <a:r>
              <a:rPr lang="tr-TR" b="1" dirty="0"/>
              <a:t/>
            </a:r>
            <a:br>
              <a:rPr lang="tr-TR" b="1" dirty="0"/>
            </a:br>
            <a:endParaRPr lang="tr-TR" dirty="0"/>
          </a:p>
        </p:txBody>
      </p:sp>
      <p:sp>
        <p:nvSpPr>
          <p:cNvPr id="3" name="İçerik Yer Tutucusu 2"/>
          <p:cNvSpPr>
            <a:spLocks noGrp="1"/>
          </p:cNvSpPr>
          <p:nvPr>
            <p:ph idx="1"/>
          </p:nvPr>
        </p:nvSpPr>
        <p:spPr/>
        <p:txBody>
          <a:bodyPr>
            <a:normAutofit/>
          </a:bodyPr>
          <a:lstStyle/>
          <a:p>
            <a:endParaRPr lang="tr-TR" sz="2400" dirty="0" smtClean="0"/>
          </a:p>
          <a:p>
            <a:r>
              <a:rPr lang="tr-TR" sz="2400" dirty="0" smtClean="0"/>
              <a:t>Genel </a:t>
            </a:r>
            <a:r>
              <a:rPr lang="tr-TR" sz="2400" dirty="0"/>
              <a:t>olarak kişilik bozuklukları için birinci basamak tedavi </a:t>
            </a:r>
            <a:r>
              <a:rPr lang="tr-TR" b="1" dirty="0"/>
              <a:t>psikoterapi</a:t>
            </a:r>
            <a:r>
              <a:rPr lang="tr-TR" sz="2400" dirty="0"/>
              <a:t>dir. </a:t>
            </a:r>
            <a:endParaRPr lang="tr-TR" sz="2400" dirty="0" smtClean="0"/>
          </a:p>
          <a:p>
            <a:r>
              <a:rPr lang="tr-TR" sz="2400" b="1" dirty="0" smtClean="0"/>
              <a:t>İlaç </a:t>
            </a:r>
            <a:r>
              <a:rPr lang="tr-TR" sz="2400" b="1" dirty="0"/>
              <a:t>tedavisi </a:t>
            </a:r>
            <a:r>
              <a:rPr lang="tr-TR" sz="2400" dirty="0"/>
              <a:t>genellikle psikoterapiye</a:t>
            </a:r>
            <a:r>
              <a:rPr lang="tr-TR" sz="2400" b="1" dirty="0"/>
              <a:t> ek </a:t>
            </a:r>
            <a:r>
              <a:rPr lang="tr-TR" sz="2400" dirty="0" smtClean="0"/>
              <a:t>olarak verilir, psikoterapiye uyumu kolaylaştırabilir.</a:t>
            </a:r>
            <a:endParaRPr lang="tr-TR" sz="2400" dirty="0"/>
          </a:p>
          <a:p>
            <a:r>
              <a:rPr lang="tr-TR" sz="2400" dirty="0" smtClean="0"/>
              <a:t>İlaçla </a:t>
            </a:r>
            <a:r>
              <a:rPr lang="tr-TR" sz="2400" dirty="0"/>
              <a:t>tedavi etme kararı, bireyin risk-fayda profiline (ilaç etkinliği ve yan etkileri dahil) dayanmalıdır</a:t>
            </a:r>
            <a:r>
              <a:rPr lang="tr-TR" sz="2400" dirty="0" smtClean="0"/>
              <a:t>.</a:t>
            </a:r>
            <a:r>
              <a:rPr lang="tr-TR" sz="2400" dirty="0"/>
              <a:t> </a:t>
            </a:r>
            <a:endParaRPr lang="tr-TR" sz="2400" dirty="0" smtClean="0"/>
          </a:p>
          <a:p>
            <a:r>
              <a:rPr lang="tr-TR" sz="2400" dirty="0" smtClean="0"/>
              <a:t>İlaç </a:t>
            </a:r>
            <a:r>
              <a:rPr lang="tr-TR" sz="2400" dirty="0"/>
              <a:t>eklenmesinin daha şiddetli, daha fazla bozulmaya neden olan ve </a:t>
            </a:r>
            <a:r>
              <a:rPr lang="tr-TR" sz="2400" dirty="0" err="1"/>
              <a:t>nonfarmakolojik</a:t>
            </a:r>
            <a:r>
              <a:rPr lang="tr-TR" sz="2400" dirty="0"/>
              <a:t> tedaviye cevap vermeyen semptomları olan hastalar için daha yararlı olduğunu bulunmuş.</a:t>
            </a:r>
          </a:p>
          <a:p>
            <a:endParaRPr lang="tr-TR" dirty="0"/>
          </a:p>
        </p:txBody>
      </p:sp>
    </p:spTree>
    <p:extLst>
      <p:ext uri="{BB962C8B-B14F-4D97-AF65-F5344CB8AC3E}">
        <p14:creationId xmlns:p14="http://schemas.microsoft.com/office/powerpoint/2010/main" val="2794203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200" b="1" dirty="0" smtClean="0"/>
              <a:t/>
            </a:r>
            <a:br>
              <a:rPr lang="tr-TR" sz="3200" b="1" dirty="0" smtClean="0"/>
            </a:br>
            <a:r>
              <a:rPr lang="tr-TR" sz="3200" b="1" dirty="0"/>
              <a:t/>
            </a:r>
            <a:br>
              <a:rPr lang="tr-TR" sz="3200" b="1" dirty="0"/>
            </a:br>
            <a:r>
              <a:rPr lang="tr-TR" sz="3200" b="1" dirty="0" smtClean="0"/>
              <a:t>Kişilik </a:t>
            </a:r>
            <a:r>
              <a:rPr lang="tr-TR" sz="3200" b="1" dirty="0"/>
              <a:t>bozukluğu tanısının konulabilmesi </a:t>
            </a:r>
            <a:r>
              <a:rPr lang="tr-TR" sz="3200" b="1" dirty="0" smtClean="0"/>
              <a:t>için;</a:t>
            </a:r>
            <a:endParaRPr lang="tr-TR" sz="3200" b="1" dirty="0"/>
          </a:p>
        </p:txBody>
      </p:sp>
      <p:sp>
        <p:nvSpPr>
          <p:cNvPr id="3" name="İçerik Yer Tutucusu 2"/>
          <p:cNvSpPr>
            <a:spLocks noGrp="1"/>
          </p:cNvSpPr>
          <p:nvPr>
            <p:ph idx="1"/>
          </p:nvPr>
        </p:nvSpPr>
        <p:spPr/>
        <p:txBody>
          <a:bodyPr/>
          <a:lstStyle/>
          <a:p>
            <a:r>
              <a:rPr lang="tr-TR" sz="2400" dirty="0"/>
              <a:t>B</a:t>
            </a:r>
            <a:r>
              <a:rPr lang="tr-TR" sz="2400" dirty="0" smtClean="0"/>
              <a:t>ireyin </a:t>
            </a:r>
            <a:r>
              <a:rPr lang="tr-TR" sz="2400" dirty="0"/>
              <a:t>toplumsal </a:t>
            </a:r>
            <a:r>
              <a:rPr lang="tr-TR" sz="2400" dirty="0" smtClean="0"/>
              <a:t>uyumu</a:t>
            </a:r>
          </a:p>
          <a:p>
            <a:r>
              <a:rPr lang="tr-TR" sz="2400" dirty="0"/>
              <a:t>D</a:t>
            </a:r>
            <a:r>
              <a:rPr lang="tr-TR" sz="2400" dirty="0" smtClean="0"/>
              <a:t>üzenli </a:t>
            </a:r>
            <a:r>
              <a:rPr lang="tr-TR" sz="2400" dirty="0"/>
              <a:t>iş </a:t>
            </a:r>
            <a:r>
              <a:rPr lang="tr-TR" sz="2400" dirty="0" smtClean="0"/>
              <a:t>tutabilmesi</a:t>
            </a:r>
          </a:p>
          <a:p>
            <a:r>
              <a:rPr lang="tr-TR" sz="2400" dirty="0"/>
              <a:t>İ</a:t>
            </a:r>
            <a:r>
              <a:rPr lang="tr-TR" sz="2400" dirty="0" smtClean="0"/>
              <a:t>lişkilerinde </a:t>
            </a:r>
            <a:r>
              <a:rPr lang="tr-TR" sz="2400" dirty="0"/>
              <a:t>süreklilik </a:t>
            </a:r>
            <a:r>
              <a:rPr lang="tr-TR" sz="2400" dirty="0" smtClean="0"/>
              <a:t>sağlayabilmesi</a:t>
            </a:r>
          </a:p>
          <a:p>
            <a:pPr marL="0" indent="0">
              <a:buNone/>
            </a:pPr>
            <a:r>
              <a:rPr lang="tr-TR" sz="2400" dirty="0" smtClean="0"/>
              <a:t>                          değişmeden uzun süre bozukluk bulunması </a:t>
            </a:r>
          </a:p>
          <a:p>
            <a:endParaRPr lang="tr-TR" sz="2400" dirty="0" smtClean="0"/>
          </a:p>
          <a:p>
            <a:pPr>
              <a:buFont typeface="Wingdings" panose="05000000000000000000" pitchFamily="2" charset="2"/>
              <a:buChar char="Ø"/>
            </a:pPr>
            <a:r>
              <a:rPr lang="tr-TR" sz="2400" dirty="0" smtClean="0"/>
              <a:t>Benliğe </a:t>
            </a:r>
            <a:r>
              <a:rPr lang="tr-TR" sz="2400" dirty="0"/>
              <a:t>yerleşmiş olan bu davranış örüntüleri uyum amacı ile esneklik göstermeden sürdürülür, toplum içinde, iş yaşamında belirgin bozukluğa yol açar. </a:t>
            </a:r>
          </a:p>
          <a:p>
            <a:endParaRPr lang="tr-TR" dirty="0"/>
          </a:p>
        </p:txBody>
      </p:sp>
      <p:sp>
        <p:nvSpPr>
          <p:cNvPr id="4" name="Sağ Ok 3"/>
          <p:cNvSpPr/>
          <p:nvPr/>
        </p:nvSpPr>
        <p:spPr>
          <a:xfrm flipV="1">
            <a:off x="2113005" y="3286896"/>
            <a:ext cx="420130" cy="185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230815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t>TEDAVİ</a:t>
            </a:r>
            <a:endParaRPr lang="tr-TR" sz="3200" b="1" dirty="0"/>
          </a:p>
        </p:txBody>
      </p:sp>
      <p:sp>
        <p:nvSpPr>
          <p:cNvPr id="3" name="İçerik Yer Tutucusu 2"/>
          <p:cNvSpPr>
            <a:spLocks noGrp="1"/>
          </p:cNvSpPr>
          <p:nvPr>
            <p:ph idx="1"/>
          </p:nvPr>
        </p:nvSpPr>
        <p:spPr/>
        <p:txBody>
          <a:bodyPr>
            <a:normAutofit/>
          </a:bodyPr>
          <a:lstStyle/>
          <a:p>
            <a:pPr marL="0" indent="0">
              <a:buNone/>
            </a:pPr>
            <a:r>
              <a:rPr lang="tr-TR" sz="2400" b="1" dirty="0" smtClean="0"/>
              <a:t>MEDİKAL TEDAVİ</a:t>
            </a:r>
          </a:p>
          <a:p>
            <a:endParaRPr lang="tr-TR" sz="2400" dirty="0" smtClean="0"/>
          </a:p>
          <a:p>
            <a:r>
              <a:rPr lang="tr-TR" sz="2400" dirty="0" err="1" smtClean="0"/>
              <a:t>Psikotirop</a:t>
            </a:r>
            <a:r>
              <a:rPr lang="tr-TR" sz="2400" dirty="0" smtClean="0"/>
              <a:t> </a:t>
            </a:r>
            <a:r>
              <a:rPr lang="tr-TR" sz="2400" dirty="0"/>
              <a:t>ilaçlar hedef semptomların giderilmesinde tercih edilebilir</a:t>
            </a:r>
            <a:r>
              <a:rPr lang="tr-TR" sz="2400" dirty="0" smtClean="0"/>
              <a:t>.</a:t>
            </a:r>
          </a:p>
          <a:p>
            <a:pPr marL="228600" lvl="1">
              <a:spcBef>
                <a:spcPts val="1000"/>
              </a:spcBef>
            </a:pPr>
            <a:r>
              <a:rPr lang="tr-TR" dirty="0" err="1" smtClean="0"/>
              <a:t>Paranoid</a:t>
            </a:r>
            <a:r>
              <a:rPr lang="tr-TR" dirty="0" smtClean="0"/>
              <a:t>, </a:t>
            </a:r>
            <a:r>
              <a:rPr lang="tr-TR" dirty="0" err="1" smtClean="0"/>
              <a:t>borderline</a:t>
            </a:r>
            <a:r>
              <a:rPr lang="tr-TR" dirty="0" smtClean="0"/>
              <a:t>, </a:t>
            </a:r>
            <a:r>
              <a:rPr lang="tr-TR" dirty="0" err="1" smtClean="0"/>
              <a:t>şizotipal</a:t>
            </a:r>
            <a:r>
              <a:rPr lang="tr-TR" dirty="0" smtClean="0"/>
              <a:t> </a:t>
            </a:r>
            <a:r>
              <a:rPr lang="tr-TR" dirty="0" err="1" smtClean="0"/>
              <a:t>KB’da</a:t>
            </a:r>
            <a:r>
              <a:rPr lang="tr-TR" dirty="0" smtClean="0"/>
              <a:t> </a:t>
            </a:r>
            <a:r>
              <a:rPr lang="tr-TR" b="1" dirty="0" smtClean="0"/>
              <a:t>1. ve 2. kuşak AP’ler düşük doz</a:t>
            </a:r>
          </a:p>
          <a:p>
            <a:pPr marL="228600" lvl="1">
              <a:spcBef>
                <a:spcPts val="1000"/>
              </a:spcBef>
            </a:pPr>
            <a:r>
              <a:rPr lang="tr-TR" dirty="0" err="1" smtClean="0"/>
              <a:t>Duygudurum</a:t>
            </a:r>
            <a:r>
              <a:rPr lang="tr-TR" dirty="0" smtClean="0"/>
              <a:t> oynamaları ile atak ve saldırgan davranışlara karşı  </a:t>
            </a:r>
            <a:r>
              <a:rPr lang="tr-TR" b="1" dirty="0" smtClean="0"/>
              <a:t>SSRI,SNRI</a:t>
            </a:r>
          </a:p>
          <a:p>
            <a:pPr marL="228600" lvl="1">
              <a:spcBef>
                <a:spcPts val="1000"/>
              </a:spcBef>
            </a:pPr>
            <a:r>
              <a:rPr lang="tr-TR" dirty="0" smtClean="0"/>
              <a:t>Obsesif, çekingen </a:t>
            </a:r>
            <a:r>
              <a:rPr lang="tr-TR" dirty="0" err="1" smtClean="0"/>
              <a:t>KB’da</a:t>
            </a:r>
            <a:r>
              <a:rPr lang="tr-TR" dirty="0" smtClean="0"/>
              <a:t> psikoterapiye ek </a:t>
            </a:r>
            <a:r>
              <a:rPr lang="tr-TR" b="1" dirty="0" err="1" smtClean="0"/>
              <a:t>antidepresan</a:t>
            </a:r>
            <a:endParaRPr lang="tr-TR" b="1" dirty="0" smtClean="0"/>
          </a:p>
          <a:p>
            <a:pPr marL="228600" lvl="1">
              <a:spcBef>
                <a:spcPts val="1000"/>
              </a:spcBef>
            </a:pPr>
            <a:r>
              <a:rPr lang="tr-TR" dirty="0" err="1" smtClean="0"/>
              <a:t>Borderline</a:t>
            </a:r>
            <a:r>
              <a:rPr lang="tr-TR" dirty="0" smtClean="0"/>
              <a:t>, </a:t>
            </a:r>
            <a:r>
              <a:rPr lang="tr-TR" dirty="0" err="1" smtClean="0"/>
              <a:t>antisosyal</a:t>
            </a:r>
            <a:r>
              <a:rPr lang="tr-TR" dirty="0" smtClean="0"/>
              <a:t> </a:t>
            </a:r>
            <a:r>
              <a:rPr lang="tr-TR" dirty="0" err="1" smtClean="0"/>
              <a:t>KB’da</a:t>
            </a:r>
            <a:r>
              <a:rPr lang="tr-TR" dirty="0" smtClean="0"/>
              <a:t> (dürtü denetimini artırmak amacıyla) </a:t>
            </a:r>
            <a:r>
              <a:rPr lang="tr-TR" b="1" dirty="0" err="1" smtClean="0"/>
              <a:t>duygudurum</a:t>
            </a:r>
            <a:r>
              <a:rPr lang="tr-TR" b="1" dirty="0" smtClean="0"/>
              <a:t> </a:t>
            </a:r>
          </a:p>
          <a:p>
            <a:pPr marL="0" lvl="1" indent="0">
              <a:spcBef>
                <a:spcPts val="1000"/>
              </a:spcBef>
              <a:buNone/>
            </a:pPr>
            <a:r>
              <a:rPr lang="tr-TR" b="1" dirty="0" smtClean="0"/>
              <a:t>   düzenleyiciler (lityum, </a:t>
            </a:r>
            <a:r>
              <a:rPr lang="tr-TR" b="1" dirty="0" err="1" smtClean="0"/>
              <a:t>karbamazepin</a:t>
            </a:r>
            <a:r>
              <a:rPr lang="tr-TR" b="1" dirty="0" smtClean="0"/>
              <a:t>, </a:t>
            </a:r>
            <a:r>
              <a:rPr lang="tr-TR" b="1" dirty="0" err="1" smtClean="0"/>
              <a:t>valproat,lamotrijin</a:t>
            </a:r>
            <a:r>
              <a:rPr lang="tr-TR" b="1" dirty="0" smtClean="0"/>
              <a:t> gibi)</a:t>
            </a:r>
          </a:p>
          <a:p>
            <a:pPr marL="228600" lvl="1">
              <a:spcBef>
                <a:spcPts val="1000"/>
              </a:spcBef>
            </a:pPr>
            <a:endParaRPr lang="tr-TR" dirty="0"/>
          </a:p>
          <a:p>
            <a:pPr marL="228600" lvl="1">
              <a:spcBef>
                <a:spcPts val="1000"/>
              </a:spcBef>
            </a:pPr>
            <a:endParaRPr lang="tr-TR" dirty="0" smtClean="0"/>
          </a:p>
          <a:p>
            <a:pPr marL="228600" lvl="1">
              <a:spcBef>
                <a:spcPts val="1000"/>
              </a:spcBef>
            </a:pPr>
            <a:endParaRPr lang="tr-TR" dirty="0" smtClean="0"/>
          </a:p>
          <a:p>
            <a:pPr marL="0" lvl="1" indent="0">
              <a:spcBef>
                <a:spcPts val="1000"/>
              </a:spcBef>
              <a:buNone/>
            </a:pPr>
            <a:endParaRPr lang="tr-TR" b="1" dirty="0"/>
          </a:p>
          <a:p>
            <a:pPr marL="228600" lvl="1">
              <a:spcBef>
                <a:spcPts val="1000"/>
              </a:spcBef>
            </a:pPr>
            <a:endParaRPr lang="tr-TR" dirty="0" smtClean="0"/>
          </a:p>
          <a:p>
            <a:pPr marL="228600" lvl="1">
              <a:spcBef>
                <a:spcPts val="1000"/>
              </a:spcBef>
            </a:pPr>
            <a:endParaRPr lang="tr-TR" dirty="0"/>
          </a:p>
          <a:p>
            <a:endParaRPr lang="tr-TR" sz="2400" b="1" dirty="0"/>
          </a:p>
        </p:txBody>
      </p:sp>
    </p:spTree>
    <p:extLst>
      <p:ext uri="{BB962C8B-B14F-4D97-AF65-F5344CB8AC3E}">
        <p14:creationId xmlns:p14="http://schemas.microsoft.com/office/powerpoint/2010/main" val="16308972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t>TEDAVİ</a:t>
            </a:r>
            <a:endParaRPr lang="tr-TR" sz="3200" b="1" dirty="0"/>
          </a:p>
        </p:txBody>
      </p:sp>
      <p:sp>
        <p:nvSpPr>
          <p:cNvPr id="3" name="İçerik Yer Tutucusu 2"/>
          <p:cNvSpPr>
            <a:spLocks noGrp="1"/>
          </p:cNvSpPr>
          <p:nvPr>
            <p:ph idx="1"/>
          </p:nvPr>
        </p:nvSpPr>
        <p:spPr/>
        <p:txBody>
          <a:bodyPr>
            <a:normAutofit/>
          </a:bodyPr>
          <a:lstStyle/>
          <a:p>
            <a:pPr marL="0" indent="0">
              <a:buNone/>
            </a:pPr>
            <a:r>
              <a:rPr lang="tr-TR" sz="2400" b="1" dirty="0" smtClean="0"/>
              <a:t>MEDİKAL TEDAVİ</a:t>
            </a:r>
          </a:p>
          <a:p>
            <a:pPr marL="228600" lvl="1">
              <a:spcBef>
                <a:spcPts val="1000"/>
              </a:spcBef>
            </a:pPr>
            <a:endParaRPr lang="tr-TR" dirty="0" smtClean="0"/>
          </a:p>
          <a:p>
            <a:pPr marL="228600" lvl="1">
              <a:spcBef>
                <a:spcPts val="1000"/>
              </a:spcBef>
            </a:pPr>
            <a:r>
              <a:rPr lang="tr-TR" dirty="0" smtClean="0"/>
              <a:t>Çekingen </a:t>
            </a:r>
            <a:r>
              <a:rPr lang="tr-TR" dirty="0" err="1" smtClean="0"/>
              <a:t>KB’da</a:t>
            </a:r>
            <a:r>
              <a:rPr lang="tr-TR" dirty="0" smtClean="0"/>
              <a:t> </a:t>
            </a:r>
            <a:r>
              <a:rPr lang="tr-TR" b="1" dirty="0"/>
              <a:t>SSRI, SNRI, </a:t>
            </a:r>
            <a:r>
              <a:rPr lang="tr-TR" b="1" dirty="0" err="1" smtClean="0"/>
              <a:t>MAOI’</a:t>
            </a:r>
            <a:r>
              <a:rPr lang="tr-TR" dirty="0" err="1" smtClean="0"/>
              <a:t>lerinin</a:t>
            </a:r>
            <a:r>
              <a:rPr lang="tr-TR" dirty="0" smtClean="0"/>
              <a:t> faydalı olduğunu kanıtlayan çalışmalar mevcut</a:t>
            </a:r>
          </a:p>
          <a:p>
            <a:pPr marL="228600" lvl="1">
              <a:spcBef>
                <a:spcPts val="1000"/>
              </a:spcBef>
            </a:pPr>
            <a:r>
              <a:rPr lang="tr-TR" b="1" dirty="0" err="1" smtClean="0"/>
              <a:t>BZD</a:t>
            </a:r>
            <a:r>
              <a:rPr lang="tr-TR" dirty="0" err="1" smtClean="0"/>
              <a:t>’ler</a:t>
            </a:r>
            <a:r>
              <a:rPr lang="tr-TR" dirty="0" smtClean="0"/>
              <a:t> </a:t>
            </a:r>
            <a:r>
              <a:rPr lang="tr-TR" dirty="0"/>
              <a:t>bağımlılık potansiyeli olduğu için kısa süreli reçete </a:t>
            </a:r>
            <a:r>
              <a:rPr lang="tr-TR" dirty="0" smtClean="0"/>
              <a:t>edilmeli</a:t>
            </a:r>
          </a:p>
          <a:p>
            <a:pPr marL="228600" lvl="1">
              <a:spcBef>
                <a:spcPts val="1000"/>
              </a:spcBef>
            </a:pPr>
            <a:r>
              <a:rPr lang="tr-TR" b="1" dirty="0" smtClean="0"/>
              <a:t>AP</a:t>
            </a:r>
            <a:r>
              <a:rPr lang="tr-TR" dirty="0" smtClean="0"/>
              <a:t>’ler </a:t>
            </a:r>
            <a:r>
              <a:rPr lang="tr-TR" dirty="0"/>
              <a:t>dürtü bozukluklarının ve bilişsel bozuklukların düzelmesine yardımcı olabilir.</a:t>
            </a:r>
          </a:p>
          <a:p>
            <a:pPr marL="228600" lvl="1">
              <a:spcBef>
                <a:spcPts val="1000"/>
              </a:spcBef>
            </a:pPr>
            <a:endParaRPr lang="tr-TR" dirty="0"/>
          </a:p>
          <a:p>
            <a:pPr marL="228600" lvl="1">
              <a:spcBef>
                <a:spcPts val="1000"/>
              </a:spcBef>
            </a:pPr>
            <a:endParaRPr lang="tr-TR" dirty="0" smtClean="0"/>
          </a:p>
          <a:p>
            <a:pPr marL="228600" lvl="1">
              <a:spcBef>
                <a:spcPts val="1000"/>
              </a:spcBef>
            </a:pPr>
            <a:endParaRPr lang="tr-TR" dirty="0" smtClean="0"/>
          </a:p>
          <a:p>
            <a:pPr marL="0" lvl="1" indent="0">
              <a:spcBef>
                <a:spcPts val="1000"/>
              </a:spcBef>
              <a:buNone/>
            </a:pPr>
            <a:endParaRPr lang="tr-TR" b="1" dirty="0"/>
          </a:p>
          <a:p>
            <a:pPr marL="228600" lvl="1">
              <a:spcBef>
                <a:spcPts val="1000"/>
              </a:spcBef>
            </a:pPr>
            <a:endParaRPr lang="tr-TR" dirty="0" smtClean="0"/>
          </a:p>
          <a:p>
            <a:pPr marL="228600" lvl="1">
              <a:spcBef>
                <a:spcPts val="1000"/>
              </a:spcBef>
            </a:pPr>
            <a:endParaRPr lang="tr-TR" dirty="0"/>
          </a:p>
          <a:p>
            <a:endParaRPr lang="tr-TR" sz="2400" b="1" dirty="0"/>
          </a:p>
        </p:txBody>
      </p:sp>
    </p:spTree>
    <p:extLst>
      <p:ext uri="{BB962C8B-B14F-4D97-AF65-F5344CB8AC3E}">
        <p14:creationId xmlns:p14="http://schemas.microsoft.com/office/powerpoint/2010/main" val="7448192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t>TEDAVİ</a:t>
            </a:r>
            <a:endParaRPr lang="tr-TR" sz="3200" b="1" dirty="0"/>
          </a:p>
        </p:txBody>
      </p:sp>
      <p:sp>
        <p:nvSpPr>
          <p:cNvPr id="3" name="İçerik Yer Tutucusu 2"/>
          <p:cNvSpPr>
            <a:spLocks noGrp="1"/>
          </p:cNvSpPr>
          <p:nvPr>
            <p:ph idx="1"/>
          </p:nvPr>
        </p:nvSpPr>
        <p:spPr/>
        <p:txBody>
          <a:bodyPr>
            <a:normAutofit/>
          </a:bodyPr>
          <a:lstStyle/>
          <a:p>
            <a:pPr marL="0" indent="0">
              <a:buNone/>
            </a:pPr>
            <a:r>
              <a:rPr lang="tr-TR" sz="2400" b="1" dirty="0" smtClean="0"/>
              <a:t>MEDİKAL TEDAVİ</a:t>
            </a:r>
          </a:p>
          <a:p>
            <a:pPr marL="228600" lvl="1">
              <a:spcBef>
                <a:spcPts val="1000"/>
              </a:spcBef>
            </a:pPr>
            <a:endParaRPr lang="tr-TR" dirty="0" smtClean="0"/>
          </a:p>
          <a:p>
            <a:pPr marL="228600" lvl="1">
              <a:spcBef>
                <a:spcPts val="1000"/>
              </a:spcBef>
            </a:pPr>
            <a:r>
              <a:rPr lang="tr-TR" dirty="0" err="1" smtClean="0"/>
              <a:t>AD’ler</a:t>
            </a:r>
            <a:r>
              <a:rPr lang="tr-TR" dirty="0" smtClean="0"/>
              <a:t> Majör depresif bozukluktaki, DD düzenleyicileri </a:t>
            </a:r>
            <a:r>
              <a:rPr lang="tr-TR" dirty="0" err="1" smtClean="0"/>
              <a:t>Bipolar</a:t>
            </a:r>
            <a:r>
              <a:rPr lang="tr-TR" dirty="0" smtClean="0"/>
              <a:t> bozukluktaki tedavi dozlarında kullanılır.</a:t>
            </a:r>
          </a:p>
          <a:p>
            <a:pPr marL="228600" lvl="1">
              <a:spcBef>
                <a:spcPts val="1000"/>
              </a:spcBef>
            </a:pPr>
            <a:r>
              <a:rPr lang="tr-TR" dirty="0" smtClean="0"/>
              <a:t>AP’ler Şizofreni tedavi dozuna </a:t>
            </a:r>
            <a:r>
              <a:rPr lang="tr-TR" dirty="0"/>
              <a:t>kıyasla daha düşük bir doz aralığında </a:t>
            </a:r>
            <a:r>
              <a:rPr lang="tr-TR" dirty="0" smtClean="0"/>
              <a:t>kullanılır.</a:t>
            </a:r>
          </a:p>
          <a:p>
            <a:pPr marL="228600" lvl="1">
              <a:spcBef>
                <a:spcPts val="1000"/>
              </a:spcBef>
            </a:pPr>
            <a:endParaRPr lang="tr-TR" dirty="0" smtClean="0"/>
          </a:p>
          <a:p>
            <a:pPr marL="0" lvl="1" indent="0">
              <a:spcBef>
                <a:spcPts val="1000"/>
              </a:spcBef>
              <a:buNone/>
            </a:pPr>
            <a:endParaRPr lang="tr-TR" b="1" dirty="0"/>
          </a:p>
          <a:p>
            <a:pPr marL="228600" lvl="1">
              <a:spcBef>
                <a:spcPts val="1000"/>
              </a:spcBef>
            </a:pPr>
            <a:endParaRPr lang="tr-TR" dirty="0" smtClean="0"/>
          </a:p>
          <a:p>
            <a:pPr marL="228600" lvl="1">
              <a:spcBef>
                <a:spcPts val="1000"/>
              </a:spcBef>
            </a:pPr>
            <a:endParaRPr lang="tr-TR" dirty="0"/>
          </a:p>
          <a:p>
            <a:endParaRPr lang="tr-TR" sz="2400" b="1" dirty="0"/>
          </a:p>
        </p:txBody>
      </p:sp>
    </p:spTree>
    <p:extLst>
      <p:ext uri="{BB962C8B-B14F-4D97-AF65-F5344CB8AC3E}">
        <p14:creationId xmlns:p14="http://schemas.microsoft.com/office/powerpoint/2010/main" val="22594733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t>TEDAVİ</a:t>
            </a:r>
            <a:endParaRPr lang="tr-TR" sz="3200" dirty="0"/>
          </a:p>
        </p:txBody>
      </p:sp>
      <p:sp>
        <p:nvSpPr>
          <p:cNvPr id="3" name="İçerik Yer Tutucusu 2"/>
          <p:cNvSpPr>
            <a:spLocks noGrp="1"/>
          </p:cNvSpPr>
          <p:nvPr>
            <p:ph idx="1"/>
          </p:nvPr>
        </p:nvSpPr>
        <p:spPr/>
        <p:txBody>
          <a:bodyPr>
            <a:normAutofit/>
          </a:bodyPr>
          <a:lstStyle/>
          <a:p>
            <a:pPr marL="0" indent="0">
              <a:buNone/>
            </a:pPr>
            <a:r>
              <a:rPr lang="tr-TR" sz="2400" b="1" dirty="0" smtClean="0"/>
              <a:t>PSİKOTERAPİ</a:t>
            </a:r>
          </a:p>
          <a:p>
            <a:endParaRPr lang="tr-TR" sz="2400" dirty="0" smtClean="0"/>
          </a:p>
          <a:p>
            <a:r>
              <a:rPr lang="tr-TR" sz="2400" dirty="0" smtClean="0"/>
              <a:t>Bilişsel terapi</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1048" y="1690688"/>
            <a:ext cx="6287018" cy="4423719"/>
          </a:xfrm>
          <a:prstGeom prst="rect">
            <a:avLst/>
          </a:prstGeom>
        </p:spPr>
      </p:pic>
    </p:spTree>
    <p:extLst>
      <p:ext uri="{BB962C8B-B14F-4D97-AF65-F5344CB8AC3E}">
        <p14:creationId xmlns:p14="http://schemas.microsoft.com/office/powerpoint/2010/main" val="2435618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
            </a:r>
            <a:br>
              <a:rPr lang="tr-TR" b="1" dirty="0" smtClean="0"/>
            </a:br>
            <a:r>
              <a:rPr lang="tr-TR" b="1" dirty="0"/>
              <a:t/>
            </a:r>
            <a:br>
              <a:rPr lang="tr-TR" b="1" dirty="0"/>
            </a:br>
            <a:r>
              <a:rPr lang="tr-TR" sz="4000" b="1" dirty="0" smtClean="0"/>
              <a:t>Bilişsel </a:t>
            </a:r>
            <a:r>
              <a:rPr lang="tr-TR" sz="4000" b="1" dirty="0"/>
              <a:t>terapinin genel ilkeleri</a:t>
            </a:r>
            <a:r>
              <a:rPr lang="tr-TR" dirty="0"/>
              <a:t/>
            </a:r>
            <a:br>
              <a:rPr lang="tr-TR" dirty="0"/>
            </a:br>
            <a:endParaRPr lang="tr-TR" dirty="0"/>
          </a:p>
        </p:txBody>
      </p:sp>
      <p:sp>
        <p:nvSpPr>
          <p:cNvPr id="3" name="İçerik Yer Tutucusu 2"/>
          <p:cNvSpPr>
            <a:spLocks noGrp="1"/>
          </p:cNvSpPr>
          <p:nvPr>
            <p:ph idx="1"/>
          </p:nvPr>
        </p:nvSpPr>
        <p:spPr/>
        <p:txBody>
          <a:bodyPr>
            <a:normAutofit/>
          </a:bodyPr>
          <a:lstStyle/>
          <a:p>
            <a:pPr lvl="1"/>
            <a:endParaRPr lang="tr-TR" sz="2200" dirty="0" smtClean="0"/>
          </a:p>
          <a:p>
            <a:pPr lvl="1"/>
            <a:r>
              <a:rPr lang="tr-TR" dirty="0" smtClean="0"/>
              <a:t>Bilişsel </a:t>
            </a:r>
            <a:r>
              <a:rPr lang="tr-TR" dirty="0"/>
              <a:t>terapi sürecinde, danışan ve sorunları ilk görüşmede kavranmaya </a:t>
            </a:r>
          </a:p>
          <a:p>
            <a:pPr marL="457200" lvl="1" indent="0">
              <a:buNone/>
            </a:pPr>
            <a:r>
              <a:rPr lang="tr-TR" dirty="0" smtClean="0"/>
              <a:t>   çalışılır </a:t>
            </a:r>
            <a:r>
              <a:rPr lang="tr-TR" dirty="0"/>
              <a:t>ve bu kavrayış sürekli güncellenir.</a:t>
            </a:r>
          </a:p>
          <a:p>
            <a:pPr lvl="1"/>
            <a:endParaRPr lang="tr-TR" dirty="0" smtClean="0"/>
          </a:p>
          <a:p>
            <a:pPr lvl="1"/>
            <a:r>
              <a:rPr lang="tr-TR" dirty="0" smtClean="0"/>
              <a:t>Danışanla </a:t>
            </a:r>
            <a:r>
              <a:rPr lang="tr-TR" dirty="0"/>
              <a:t>iyi bir iş birliği kurulmasını gerektirir.</a:t>
            </a:r>
          </a:p>
          <a:p>
            <a:pPr lvl="1"/>
            <a:endParaRPr lang="tr-TR" dirty="0" smtClean="0"/>
          </a:p>
          <a:p>
            <a:pPr lvl="1"/>
            <a:r>
              <a:rPr lang="tr-TR" dirty="0" smtClean="0"/>
              <a:t>Danışanın </a:t>
            </a:r>
            <a:r>
              <a:rPr lang="tr-TR" dirty="0"/>
              <a:t>etkin katılımı sağlanmaya çalışılır.</a:t>
            </a:r>
          </a:p>
          <a:p>
            <a:pPr lvl="1"/>
            <a:endParaRPr lang="tr-TR" dirty="0" smtClean="0"/>
          </a:p>
          <a:p>
            <a:pPr lvl="1"/>
            <a:r>
              <a:rPr lang="tr-TR" dirty="0" smtClean="0"/>
              <a:t>Sorun </a:t>
            </a:r>
            <a:r>
              <a:rPr lang="tr-TR" dirty="0"/>
              <a:t>odaklı ve amaca yönelik olmalıdır.</a:t>
            </a:r>
          </a:p>
          <a:p>
            <a:pPr marL="0" indent="0">
              <a:buNone/>
            </a:pPr>
            <a:endParaRPr lang="tr-TR" sz="2000" dirty="0"/>
          </a:p>
        </p:txBody>
      </p:sp>
    </p:spTree>
    <p:extLst>
      <p:ext uri="{BB962C8B-B14F-4D97-AF65-F5344CB8AC3E}">
        <p14:creationId xmlns:p14="http://schemas.microsoft.com/office/powerpoint/2010/main" val="40480229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
            </a:r>
            <a:br>
              <a:rPr lang="tr-TR" b="1" dirty="0" smtClean="0"/>
            </a:br>
            <a:r>
              <a:rPr lang="tr-TR" b="1" dirty="0"/>
              <a:t/>
            </a:r>
            <a:br>
              <a:rPr lang="tr-TR" b="1" dirty="0"/>
            </a:br>
            <a:r>
              <a:rPr lang="tr-TR" sz="4000" b="1" dirty="0" smtClean="0"/>
              <a:t>Bilişsel </a:t>
            </a:r>
            <a:r>
              <a:rPr lang="tr-TR" sz="4000" b="1" dirty="0"/>
              <a:t>terapinin genel ilkeleri</a:t>
            </a:r>
            <a:r>
              <a:rPr lang="tr-TR" dirty="0"/>
              <a:t/>
            </a:r>
            <a:br>
              <a:rPr lang="tr-TR" dirty="0"/>
            </a:br>
            <a:endParaRPr lang="tr-TR" dirty="0"/>
          </a:p>
        </p:txBody>
      </p:sp>
      <p:sp>
        <p:nvSpPr>
          <p:cNvPr id="3" name="İçerik Yer Tutucusu 2"/>
          <p:cNvSpPr>
            <a:spLocks noGrp="1"/>
          </p:cNvSpPr>
          <p:nvPr>
            <p:ph idx="1"/>
          </p:nvPr>
        </p:nvSpPr>
        <p:spPr/>
        <p:txBody>
          <a:bodyPr>
            <a:normAutofit/>
          </a:bodyPr>
          <a:lstStyle/>
          <a:p>
            <a:pPr lvl="1"/>
            <a:endParaRPr lang="tr-TR" sz="2000" dirty="0"/>
          </a:p>
          <a:p>
            <a:pPr lvl="1"/>
            <a:r>
              <a:rPr lang="tr-TR" dirty="0"/>
              <a:t>Bilişsel terapi başlangıçta bugünün üzerinde durur. </a:t>
            </a:r>
            <a:endParaRPr lang="tr-TR" dirty="0" smtClean="0"/>
          </a:p>
          <a:p>
            <a:pPr lvl="1"/>
            <a:endParaRPr lang="tr-TR" dirty="0" smtClean="0"/>
          </a:p>
          <a:p>
            <a:pPr lvl="1"/>
            <a:r>
              <a:rPr lang="tr-TR" dirty="0" smtClean="0"/>
              <a:t>Terapist</a:t>
            </a:r>
            <a:r>
              <a:rPr lang="tr-TR" dirty="0"/>
              <a:t>, danışanın </a:t>
            </a:r>
            <a:r>
              <a:rPr lang="tr-TR" dirty="0" smtClean="0"/>
              <a:t>yerleşik düşüncelerinin </a:t>
            </a:r>
            <a:r>
              <a:rPr lang="tr-TR" dirty="0"/>
              <a:t>hem geçmiş hem de bugün </a:t>
            </a:r>
            <a:r>
              <a:rPr lang="tr-TR" dirty="0" smtClean="0"/>
              <a:t>için </a:t>
            </a:r>
          </a:p>
          <a:p>
            <a:pPr marL="457200" lvl="1" indent="0">
              <a:buNone/>
            </a:pPr>
            <a:r>
              <a:rPr lang="tr-TR" dirty="0"/>
              <a:t> </a:t>
            </a:r>
            <a:r>
              <a:rPr lang="tr-TR" dirty="0" smtClean="0"/>
              <a:t>   geçerliğini değerlendirmesine yardımcı </a:t>
            </a:r>
            <a:r>
              <a:rPr lang="tr-TR" dirty="0"/>
              <a:t>olur</a:t>
            </a:r>
            <a:r>
              <a:rPr lang="tr-TR" dirty="0" smtClean="0"/>
              <a:t>.</a:t>
            </a:r>
          </a:p>
          <a:p>
            <a:pPr lvl="1"/>
            <a:endParaRPr lang="tr-TR" dirty="0"/>
          </a:p>
          <a:p>
            <a:pPr lvl="1"/>
            <a:r>
              <a:rPr lang="tr-TR" dirty="0"/>
              <a:t>Zamanla sınırlı olmayı amaçlar</a:t>
            </a:r>
            <a:r>
              <a:rPr lang="tr-TR" dirty="0" smtClean="0"/>
              <a:t>.</a:t>
            </a:r>
          </a:p>
          <a:p>
            <a:pPr lvl="1"/>
            <a:endParaRPr lang="tr-TR" dirty="0"/>
          </a:p>
          <a:p>
            <a:pPr lvl="1"/>
            <a:r>
              <a:rPr lang="tr-TR" dirty="0"/>
              <a:t>Bilişsel terapi görüşmeleri yapılandırılır. Danışanın </a:t>
            </a:r>
            <a:r>
              <a:rPr lang="tr-TR" dirty="0" err="1"/>
              <a:t>duygudurumu</a:t>
            </a:r>
            <a:r>
              <a:rPr lang="tr-TR" dirty="0"/>
              <a:t> </a:t>
            </a:r>
            <a:r>
              <a:rPr lang="tr-TR" dirty="0" smtClean="0"/>
              <a:t>  </a:t>
            </a:r>
          </a:p>
          <a:p>
            <a:pPr marL="457200" lvl="1" indent="0">
              <a:buNone/>
            </a:pPr>
            <a:r>
              <a:rPr lang="tr-TR" dirty="0"/>
              <a:t> </a:t>
            </a:r>
            <a:r>
              <a:rPr lang="tr-TR" dirty="0" smtClean="0"/>
              <a:t>  değerlendirilir</a:t>
            </a:r>
            <a:r>
              <a:rPr lang="tr-TR" dirty="0"/>
              <a:t>, görüşme sırasında özetlemeler yapılır ve geri bildirimler </a:t>
            </a:r>
            <a:r>
              <a:rPr lang="tr-TR" dirty="0" smtClean="0"/>
              <a:t>alınır.</a:t>
            </a:r>
            <a:endParaRPr lang="tr-TR" dirty="0"/>
          </a:p>
          <a:p>
            <a:pPr lvl="1"/>
            <a:endParaRPr lang="tr-TR" dirty="0" smtClean="0"/>
          </a:p>
          <a:p>
            <a:pPr lvl="1"/>
            <a:endParaRPr lang="tr-TR" dirty="0"/>
          </a:p>
          <a:p>
            <a:pPr lvl="1"/>
            <a:endParaRPr lang="tr-TR" sz="2200" dirty="0" smtClean="0"/>
          </a:p>
        </p:txBody>
      </p:sp>
    </p:spTree>
    <p:extLst>
      <p:ext uri="{BB962C8B-B14F-4D97-AF65-F5344CB8AC3E}">
        <p14:creationId xmlns:p14="http://schemas.microsoft.com/office/powerpoint/2010/main" val="22548420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t/>
            </a:r>
            <a:br>
              <a:rPr lang="tr-TR" sz="3600" b="1" dirty="0" smtClean="0"/>
            </a:br>
            <a:r>
              <a:rPr lang="tr-TR" sz="3600" b="1" dirty="0" smtClean="0"/>
              <a:t>Bilişsel </a:t>
            </a:r>
            <a:r>
              <a:rPr lang="tr-TR" sz="3600" b="1" dirty="0"/>
              <a:t>terapinin genel ilkeleri</a:t>
            </a:r>
            <a:endParaRPr lang="tr-TR" sz="3600" dirty="0"/>
          </a:p>
        </p:txBody>
      </p:sp>
      <p:sp>
        <p:nvSpPr>
          <p:cNvPr id="3" name="İçerik Yer Tutucusu 2"/>
          <p:cNvSpPr>
            <a:spLocks noGrp="1"/>
          </p:cNvSpPr>
          <p:nvPr>
            <p:ph idx="1"/>
          </p:nvPr>
        </p:nvSpPr>
        <p:spPr/>
        <p:txBody>
          <a:bodyPr/>
          <a:lstStyle/>
          <a:p>
            <a:pPr lvl="1"/>
            <a:endParaRPr lang="tr-TR" sz="2200" dirty="0" smtClean="0"/>
          </a:p>
          <a:p>
            <a:pPr lvl="1"/>
            <a:r>
              <a:rPr lang="tr-TR" dirty="0" smtClean="0"/>
              <a:t>Danışana</a:t>
            </a:r>
            <a:r>
              <a:rPr lang="tr-TR" dirty="0"/>
              <a:t>;</a:t>
            </a:r>
            <a:r>
              <a:rPr lang="tr-TR" dirty="0" smtClean="0"/>
              <a:t> </a:t>
            </a:r>
            <a:r>
              <a:rPr lang="tr-TR" dirty="0"/>
              <a:t>işlevsel olmayan düşüncelerini tanımayı, bunları değerlendirmeyi </a:t>
            </a:r>
            <a:r>
              <a:rPr lang="tr-TR" dirty="0" smtClean="0"/>
              <a:t>ve  </a:t>
            </a:r>
          </a:p>
          <a:p>
            <a:pPr marL="457200" lvl="1" indent="0">
              <a:buNone/>
            </a:pPr>
            <a:r>
              <a:rPr lang="tr-TR" dirty="0"/>
              <a:t> </a:t>
            </a:r>
            <a:r>
              <a:rPr lang="tr-TR" dirty="0" smtClean="0"/>
              <a:t>  bunlara </a:t>
            </a:r>
            <a:r>
              <a:rPr lang="tr-TR" dirty="0"/>
              <a:t>karşı koymayı öğretir.</a:t>
            </a:r>
          </a:p>
          <a:p>
            <a:pPr lvl="1"/>
            <a:endParaRPr lang="tr-TR" dirty="0" smtClean="0"/>
          </a:p>
          <a:p>
            <a:pPr lvl="1"/>
            <a:r>
              <a:rPr lang="tr-TR" dirty="0" smtClean="0"/>
              <a:t>Danışanın </a:t>
            </a:r>
            <a:r>
              <a:rPr lang="tr-TR" dirty="0"/>
              <a:t>düşüncelerini, duygularını, davranışlarını değiştirmek için </a:t>
            </a:r>
            <a:r>
              <a:rPr lang="tr-TR" dirty="0" smtClean="0"/>
              <a:t>danışanın  </a:t>
            </a:r>
          </a:p>
          <a:p>
            <a:pPr marL="457200" lvl="1" indent="0">
              <a:buNone/>
            </a:pPr>
            <a:r>
              <a:rPr lang="tr-TR" dirty="0"/>
              <a:t> </a:t>
            </a:r>
            <a:r>
              <a:rPr lang="tr-TR" dirty="0" smtClean="0"/>
              <a:t>  yaşadığı </a:t>
            </a:r>
            <a:r>
              <a:rPr lang="tr-TR" dirty="0"/>
              <a:t>güçlüklerin niteliğine göre, danışanın değişme isteğine göre, </a:t>
            </a:r>
            <a:r>
              <a:rPr lang="tr-TR" dirty="0" smtClean="0"/>
              <a:t>daha   </a:t>
            </a:r>
          </a:p>
          <a:p>
            <a:pPr marL="457200" lvl="1" indent="0">
              <a:buNone/>
            </a:pPr>
            <a:r>
              <a:rPr lang="tr-TR" dirty="0"/>
              <a:t> </a:t>
            </a:r>
            <a:r>
              <a:rPr lang="tr-TR" dirty="0" smtClean="0"/>
              <a:t>  öncek</a:t>
            </a:r>
            <a:r>
              <a:rPr lang="tr-TR" dirty="0"/>
              <a:t>i</a:t>
            </a:r>
            <a:r>
              <a:rPr lang="tr-TR" dirty="0" smtClean="0"/>
              <a:t> terapi </a:t>
            </a:r>
            <a:r>
              <a:rPr lang="tr-TR" dirty="0"/>
              <a:t>deneyimlerine göre çok sayıda yöntem kullanır.</a:t>
            </a:r>
          </a:p>
          <a:p>
            <a:endParaRPr lang="tr-TR" dirty="0"/>
          </a:p>
        </p:txBody>
      </p:sp>
    </p:spTree>
    <p:extLst>
      <p:ext uri="{BB962C8B-B14F-4D97-AF65-F5344CB8AC3E}">
        <p14:creationId xmlns:p14="http://schemas.microsoft.com/office/powerpoint/2010/main" val="18145455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3211" y="278627"/>
            <a:ext cx="10515600" cy="1325563"/>
          </a:xfrm>
        </p:spPr>
        <p:txBody>
          <a:bodyPr>
            <a:normAutofit fontScale="90000"/>
          </a:bodyPr>
          <a:lstStyle/>
          <a:p>
            <a:r>
              <a:rPr lang="tr-TR" sz="2000" b="1" dirty="0" smtClean="0"/>
              <a:t/>
            </a:r>
            <a:br>
              <a:rPr lang="tr-TR" sz="2000" b="1" dirty="0" smtClean="0"/>
            </a:br>
            <a:r>
              <a:rPr lang="tr-TR" sz="2000" b="1" dirty="0"/>
              <a:t/>
            </a:r>
            <a:br>
              <a:rPr lang="tr-TR" sz="2000" b="1" dirty="0"/>
            </a:br>
            <a:r>
              <a:rPr lang="tr-TR" sz="4000" b="1" dirty="0" smtClean="0"/>
              <a:t>SORUN </a:t>
            </a:r>
            <a:r>
              <a:rPr lang="tr-TR" sz="4000" b="1" dirty="0"/>
              <a:t>ÇÖZME</a:t>
            </a:r>
            <a:r>
              <a:rPr lang="tr-TR" sz="2700" dirty="0"/>
              <a:t/>
            </a:r>
            <a:br>
              <a:rPr lang="tr-TR" sz="2700" dirty="0"/>
            </a:br>
            <a:endParaRPr lang="tr-TR" sz="2700" dirty="0"/>
          </a:p>
        </p:txBody>
      </p:sp>
      <p:sp>
        <p:nvSpPr>
          <p:cNvPr id="3" name="İçerik Yer Tutucusu 2"/>
          <p:cNvSpPr>
            <a:spLocks noGrp="1"/>
          </p:cNvSpPr>
          <p:nvPr>
            <p:ph idx="1"/>
          </p:nvPr>
        </p:nvSpPr>
        <p:spPr/>
        <p:txBody>
          <a:bodyPr>
            <a:normAutofit/>
          </a:bodyPr>
          <a:lstStyle/>
          <a:p>
            <a:pPr marL="0" indent="0">
              <a:buNone/>
            </a:pPr>
            <a:endParaRPr lang="tr-TR" sz="2400" b="1" dirty="0" smtClean="0"/>
          </a:p>
          <a:p>
            <a:pPr marL="0" indent="0">
              <a:buNone/>
            </a:pPr>
            <a:r>
              <a:rPr lang="tr-TR" sz="2400" b="1" dirty="0" smtClean="0"/>
              <a:t>1.Aşama</a:t>
            </a:r>
            <a:r>
              <a:rPr lang="tr-TR" sz="2400" b="1" dirty="0"/>
              <a:t>: Tutum-sorun çözme </a:t>
            </a:r>
            <a:r>
              <a:rPr lang="tr-TR" sz="2400" b="1" dirty="0" smtClean="0"/>
              <a:t>yeterliliğini güçlendirme</a:t>
            </a:r>
          </a:p>
          <a:p>
            <a:r>
              <a:rPr lang="tr-TR" sz="2400" dirty="0"/>
              <a:t>Kendine güven azlığını yenme ve başarıyı </a:t>
            </a:r>
            <a:r>
              <a:rPr lang="tr-TR" sz="2400" dirty="0" smtClean="0"/>
              <a:t>görselleştirme</a:t>
            </a:r>
          </a:p>
          <a:p>
            <a:r>
              <a:rPr lang="tr-TR" sz="2400" dirty="0"/>
              <a:t>Olumsuz düşünmeyi bırakma ve sağlıklı düşünmeyi </a:t>
            </a:r>
            <a:r>
              <a:rPr lang="tr-TR" sz="2400" dirty="0" smtClean="0"/>
              <a:t>öğrenme</a:t>
            </a:r>
          </a:p>
          <a:p>
            <a:r>
              <a:rPr lang="tr-TR" sz="2400" dirty="0"/>
              <a:t>Olumsuz duyguları bırakma, olumsuz duyguları uyum sağlama sürecinde kullanmayı </a:t>
            </a:r>
            <a:r>
              <a:rPr lang="tr-TR" sz="2400" dirty="0" smtClean="0"/>
              <a:t>öğrenme</a:t>
            </a:r>
          </a:p>
          <a:p>
            <a:endParaRPr lang="tr-TR" sz="2000" dirty="0"/>
          </a:p>
          <a:p>
            <a:pPr marL="342900" lvl="1" indent="-342900">
              <a:spcBef>
                <a:spcPts val="1000"/>
              </a:spcBef>
            </a:pPr>
            <a:endParaRPr lang="tr-TR" sz="2000" dirty="0"/>
          </a:p>
          <a:p>
            <a:pPr marL="0" lvl="1" indent="0">
              <a:spcBef>
                <a:spcPts val="1000"/>
              </a:spcBef>
              <a:buNone/>
            </a:pPr>
            <a:endParaRPr lang="tr-TR" sz="2000" dirty="0"/>
          </a:p>
          <a:p>
            <a:endParaRPr lang="tr-TR" sz="2000" dirty="0"/>
          </a:p>
          <a:p>
            <a:endParaRPr lang="tr-TR" dirty="0"/>
          </a:p>
          <a:p>
            <a:endParaRPr lang="tr-TR" b="1" dirty="0"/>
          </a:p>
          <a:p>
            <a:pPr marL="0" indent="0">
              <a:buNone/>
            </a:pPr>
            <a:endParaRPr lang="tr-TR" dirty="0"/>
          </a:p>
        </p:txBody>
      </p:sp>
    </p:spTree>
    <p:extLst>
      <p:ext uri="{BB962C8B-B14F-4D97-AF65-F5344CB8AC3E}">
        <p14:creationId xmlns:p14="http://schemas.microsoft.com/office/powerpoint/2010/main" val="15877560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3211" y="278627"/>
            <a:ext cx="10515600" cy="1325563"/>
          </a:xfrm>
        </p:spPr>
        <p:txBody>
          <a:bodyPr>
            <a:normAutofit fontScale="90000"/>
          </a:bodyPr>
          <a:lstStyle/>
          <a:p>
            <a:r>
              <a:rPr lang="tr-TR" sz="2000" b="1" dirty="0" smtClean="0"/>
              <a:t/>
            </a:r>
            <a:br>
              <a:rPr lang="tr-TR" sz="2000" b="1" dirty="0" smtClean="0"/>
            </a:br>
            <a:r>
              <a:rPr lang="tr-TR" sz="2000" b="1" dirty="0"/>
              <a:t/>
            </a:r>
            <a:br>
              <a:rPr lang="tr-TR" sz="2000" b="1" dirty="0"/>
            </a:br>
            <a:r>
              <a:rPr lang="tr-TR" sz="4000" b="1" dirty="0" smtClean="0"/>
              <a:t>SORUN </a:t>
            </a:r>
            <a:r>
              <a:rPr lang="tr-TR" sz="4000" b="1" dirty="0"/>
              <a:t>ÇÖZME</a:t>
            </a:r>
            <a:r>
              <a:rPr lang="tr-TR" sz="2700" dirty="0"/>
              <a:t/>
            </a:r>
            <a:br>
              <a:rPr lang="tr-TR" sz="2700" dirty="0"/>
            </a:br>
            <a:endParaRPr lang="tr-TR" sz="2700" dirty="0"/>
          </a:p>
        </p:txBody>
      </p:sp>
      <p:sp>
        <p:nvSpPr>
          <p:cNvPr id="3" name="İçerik Yer Tutucusu 2"/>
          <p:cNvSpPr>
            <a:spLocks noGrp="1"/>
          </p:cNvSpPr>
          <p:nvPr>
            <p:ph idx="1"/>
          </p:nvPr>
        </p:nvSpPr>
        <p:spPr/>
        <p:txBody>
          <a:bodyPr>
            <a:normAutofit/>
          </a:bodyPr>
          <a:lstStyle/>
          <a:p>
            <a:endParaRPr lang="tr-TR" sz="2400" dirty="0"/>
          </a:p>
          <a:p>
            <a:pPr marL="0" lvl="1" indent="0">
              <a:spcBef>
                <a:spcPts val="1000"/>
              </a:spcBef>
              <a:buNone/>
            </a:pPr>
            <a:r>
              <a:rPr lang="tr-TR" b="1" dirty="0"/>
              <a:t>2.Aşama: Sorunu tanımlama ve gerçekçi amaçlar belirleme</a:t>
            </a:r>
          </a:p>
          <a:p>
            <a:pPr marL="342900" lvl="1" indent="-342900">
              <a:spcBef>
                <a:spcPts val="1000"/>
              </a:spcBef>
            </a:pPr>
            <a:r>
              <a:rPr lang="tr-TR" dirty="0"/>
              <a:t>Var olan gerçekleri arama (‘kim, ne, nerede, ne zaman, neden, nasıl’ sorularının sorulması </a:t>
            </a:r>
            <a:r>
              <a:rPr lang="tr-TR" dirty="0" smtClean="0"/>
              <a:t>gerekir</a:t>
            </a:r>
            <a:r>
              <a:rPr lang="tr-TR" dirty="0"/>
              <a:t>)</a:t>
            </a:r>
            <a:endParaRPr lang="tr-TR" dirty="0" smtClean="0"/>
          </a:p>
          <a:p>
            <a:pPr marL="342900" lvl="1" indent="-342900">
              <a:spcBef>
                <a:spcPts val="1000"/>
              </a:spcBef>
            </a:pPr>
            <a:r>
              <a:rPr lang="tr-TR" dirty="0"/>
              <a:t>Gerçekleri açık bir dille </a:t>
            </a:r>
            <a:r>
              <a:rPr lang="tr-TR" dirty="0" smtClean="0"/>
              <a:t>tanımlama</a:t>
            </a:r>
          </a:p>
          <a:p>
            <a:pPr marL="342900" lvl="1" indent="-342900">
              <a:spcBef>
                <a:spcPts val="1000"/>
              </a:spcBef>
            </a:pPr>
            <a:r>
              <a:rPr lang="tr-TR" dirty="0"/>
              <a:t>Gerçekleri varsayımlarımızdan ayırt </a:t>
            </a:r>
            <a:r>
              <a:rPr lang="tr-TR" dirty="0" smtClean="0"/>
              <a:t>etme</a:t>
            </a:r>
          </a:p>
          <a:p>
            <a:pPr marL="342900" lvl="1" indent="-342900">
              <a:spcBef>
                <a:spcPts val="1000"/>
              </a:spcBef>
            </a:pPr>
            <a:r>
              <a:rPr lang="tr-TR" dirty="0" smtClean="0"/>
              <a:t>Gerçekçi </a:t>
            </a:r>
            <a:r>
              <a:rPr lang="tr-TR" dirty="0"/>
              <a:t>amaçlar </a:t>
            </a:r>
            <a:r>
              <a:rPr lang="tr-TR" dirty="0" smtClean="0"/>
              <a:t>saptama</a:t>
            </a:r>
          </a:p>
          <a:p>
            <a:pPr marL="342900" lvl="1" indent="-342900">
              <a:spcBef>
                <a:spcPts val="1000"/>
              </a:spcBef>
            </a:pPr>
            <a:r>
              <a:rPr lang="tr-TR" dirty="0" smtClean="0"/>
              <a:t>Aşılacak </a:t>
            </a:r>
            <a:r>
              <a:rPr lang="tr-TR" dirty="0"/>
              <a:t>engelleri belirleme</a:t>
            </a:r>
          </a:p>
          <a:p>
            <a:pPr marL="342900" lvl="1" indent="-342900">
              <a:spcBef>
                <a:spcPts val="1000"/>
              </a:spcBef>
            </a:pPr>
            <a:endParaRPr lang="tr-TR" sz="2000" dirty="0"/>
          </a:p>
          <a:p>
            <a:pPr marL="342900" lvl="1" indent="-342900">
              <a:spcBef>
                <a:spcPts val="1000"/>
              </a:spcBef>
            </a:pPr>
            <a:endParaRPr lang="tr-TR" sz="2000" dirty="0"/>
          </a:p>
          <a:p>
            <a:pPr marL="0" lvl="1" indent="0">
              <a:spcBef>
                <a:spcPts val="1000"/>
              </a:spcBef>
              <a:buNone/>
            </a:pPr>
            <a:endParaRPr lang="tr-TR" sz="2000" dirty="0"/>
          </a:p>
          <a:p>
            <a:endParaRPr lang="tr-TR" sz="2000" dirty="0"/>
          </a:p>
          <a:p>
            <a:endParaRPr lang="tr-TR" dirty="0"/>
          </a:p>
          <a:p>
            <a:endParaRPr lang="tr-TR" b="1" dirty="0"/>
          </a:p>
          <a:p>
            <a:pPr marL="0" indent="0">
              <a:buNone/>
            </a:pPr>
            <a:endParaRPr lang="tr-TR" dirty="0"/>
          </a:p>
        </p:txBody>
      </p:sp>
    </p:spTree>
    <p:extLst>
      <p:ext uri="{BB962C8B-B14F-4D97-AF65-F5344CB8AC3E}">
        <p14:creationId xmlns:p14="http://schemas.microsoft.com/office/powerpoint/2010/main" val="17697773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SORUN ÇÖZME</a:t>
            </a:r>
            <a:endParaRPr lang="tr-TR" sz="3600" dirty="0"/>
          </a:p>
        </p:txBody>
      </p:sp>
      <p:sp>
        <p:nvSpPr>
          <p:cNvPr id="3" name="İçerik Yer Tutucusu 2"/>
          <p:cNvSpPr>
            <a:spLocks noGrp="1"/>
          </p:cNvSpPr>
          <p:nvPr>
            <p:ph idx="1"/>
          </p:nvPr>
        </p:nvSpPr>
        <p:spPr/>
        <p:txBody>
          <a:bodyPr>
            <a:normAutofit/>
          </a:bodyPr>
          <a:lstStyle/>
          <a:p>
            <a:pPr marL="0" indent="0">
              <a:buNone/>
            </a:pPr>
            <a:endParaRPr lang="tr-TR" sz="2200" b="1" dirty="0" smtClean="0"/>
          </a:p>
          <a:p>
            <a:pPr marL="0" indent="0">
              <a:buNone/>
            </a:pPr>
            <a:r>
              <a:rPr lang="tr-TR" sz="2400" b="1" dirty="0" smtClean="0"/>
              <a:t>3.Aşama</a:t>
            </a:r>
            <a:r>
              <a:rPr lang="tr-TR" sz="2400" b="1" dirty="0"/>
              <a:t>: Yaratıcı olma ve çözüm seçenekleri üretme </a:t>
            </a:r>
          </a:p>
          <a:p>
            <a:r>
              <a:rPr lang="tr-TR" sz="2400" dirty="0"/>
              <a:t>  Önyargıdan uzak durmak ve tek bir yönteme bağlı kalmamak gerekir.</a:t>
            </a:r>
          </a:p>
          <a:p>
            <a:pPr marL="0" indent="0">
              <a:buNone/>
            </a:pPr>
            <a:endParaRPr lang="tr-TR" sz="2200" dirty="0"/>
          </a:p>
          <a:p>
            <a:endParaRPr lang="tr-TR" dirty="0"/>
          </a:p>
        </p:txBody>
      </p:sp>
    </p:spTree>
    <p:extLst>
      <p:ext uri="{BB962C8B-B14F-4D97-AF65-F5344CB8AC3E}">
        <p14:creationId xmlns:p14="http://schemas.microsoft.com/office/powerpoint/2010/main" val="1906675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Kişilik Bozuklukları</a:t>
            </a:r>
          </a:p>
        </p:txBody>
      </p:sp>
      <p:sp>
        <p:nvSpPr>
          <p:cNvPr id="3" name="İçerik Yer Tutucusu 2"/>
          <p:cNvSpPr>
            <a:spLocks noGrp="1"/>
          </p:cNvSpPr>
          <p:nvPr>
            <p:ph idx="1"/>
          </p:nvPr>
        </p:nvSpPr>
        <p:spPr/>
        <p:txBody>
          <a:bodyPr/>
          <a:lstStyle/>
          <a:p>
            <a:pPr marL="0" indent="0">
              <a:buNone/>
            </a:pPr>
            <a:r>
              <a:rPr lang="tr-TR" sz="2400" dirty="0" smtClean="0"/>
              <a:t>DSM-5 TANI KRİTERLERİ:</a:t>
            </a:r>
            <a:endParaRPr lang="tr-TR" sz="2400" dirty="0"/>
          </a:p>
          <a:p>
            <a:pPr marL="0" indent="0">
              <a:buNone/>
            </a:pPr>
            <a:endParaRPr lang="tr-TR" sz="2400" dirty="0" smtClean="0"/>
          </a:p>
          <a:p>
            <a:pPr marL="0" indent="0">
              <a:buNone/>
            </a:pPr>
            <a:r>
              <a:rPr lang="tr-TR" sz="2400" dirty="0" smtClean="0"/>
              <a:t>A. Kişinin </a:t>
            </a:r>
            <a:r>
              <a:rPr lang="tr-TR" sz="2400" dirty="0"/>
              <a:t>içinde yaşadığı kültürün beklentilerinden belirgin olarak sapan, süregiden bir </a:t>
            </a:r>
            <a:r>
              <a:rPr lang="tr-TR" sz="2400" dirty="0" smtClean="0"/>
              <a:t>içsel </a:t>
            </a:r>
            <a:r>
              <a:rPr lang="tr-TR" sz="2400" dirty="0"/>
              <a:t>yaşantı ve davranış örüntüsü</a:t>
            </a:r>
          </a:p>
          <a:p>
            <a:endParaRPr lang="tr-TR" sz="2400" dirty="0" smtClean="0"/>
          </a:p>
          <a:p>
            <a:r>
              <a:rPr lang="tr-TR" sz="2400" dirty="0" smtClean="0"/>
              <a:t>Bu örüntü aşağıdaki </a:t>
            </a:r>
            <a:r>
              <a:rPr lang="tr-TR" sz="2400" dirty="0"/>
              <a:t>iki ya da daha çok alanda kendini </a:t>
            </a:r>
            <a:r>
              <a:rPr lang="tr-TR" sz="2400" dirty="0" smtClean="0"/>
              <a:t>gösterir</a:t>
            </a:r>
            <a:endParaRPr lang="tr-TR" sz="2400" dirty="0"/>
          </a:p>
          <a:p>
            <a:pPr lvl="1">
              <a:buFont typeface="Wingdings" panose="05000000000000000000" pitchFamily="2" charset="2"/>
              <a:buChar char="Ø"/>
            </a:pPr>
            <a:r>
              <a:rPr lang="tr-TR" dirty="0"/>
              <a:t>Biliş (kendini, diğer insanları ve olayları algılama ve yorumlama yolları)</a:t>
            </a:r>
          </a:p>
          <a:p>
            <a:pPr lvl="1">
              <a:buFont typeface="Wingdings" panose="05000000000000000000" pitchFamily="2" charset="2"/>
              <a:buChar char="Ø"/>
            </a:pPr>
            <a:r>
              <a:rPr lang="tr-TR" dirty="0"/>
              <a:t>Duygulanım </a:t>
            </a:r>
            <a:r>
              <a:rPr lang="tr-TR" dirty="0" smtClean="0"/>
              <a:t>(duygusal tepkilerin aralığı, yoğunluğu, değişkenliği ve uygunluğu)</a:t>
            </a:r>
            <a:endParaRPr lang="tr-TR" dirty="0"/>
          </a:p>
          <a:p>
            <a:pPr lvl="1">
              <a:buFont typeface="Wingdings" panose="05000000000000000000" pitchFamily="2" charset="2"/>
              <a:buChar char="Ø"/>
            </a:pPr>
            <a:r>
              <a:rPr lang="tr-TR" dirty="0"/>
              <a:t>Kişiler arası işlevsellik</a:t>
            </a:r>
          </a:p>
          <a:p>
            <a:pPr lvl="1">
              <a:buFont typeface="Wingdings" panose="05000000000000000000" pitchFamily="2" charset="2"/>
              <a:buChar char="Ø"/>
            </a:pPr>
            <a:r>
              <a:rPr lang="tr-TR" dirty="0"/>
              <a:t>Dürtü denetimi</a:t>
            </a:r>
          </a:p>
          <a:p>
            <a:pPr marL="0" indent="0">
              <a:buNone/>
            </a:pPr>
            <a:endParaRPr lang="tr-TR" dirty="0"/>
          </a:p>
          <a:p>
            <a:endParaRPr lang="tr-TR" dirty="0"/>
          </a:p>
        </p:txBody>
      </p:sp>
    </p:spTree>
    <p:extLst>
      <p:ext uri="{BB962C8B-B14F-4D97-AF65-F5344CB8AC3E}">
        <p14:creationId xmlns:p14="http://schemas.microsoft.com/office/powerpoint/2010/main" val="36321756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SORUN ÇÖZME</a:t>
            </a:r>
            <a:endParaRPr lang="tr-TR" sz="3600" dirty="0"/>
          </a:p>
        </p:txBody>
      </p:sp>
      <p:sp>
        <p:nvSpPr>
          <p:cNvPr id="3" name="İçerik Yer Tutucusu 2"/>
          <p:cNvSpPr>
            <a:spLocks noGrp="1"/>
          </p:cNvSpPr>
          <p:nvPr>
            <p:ph idx="1"/>
          </p:nvPr>
        </p:nvSpPr>
        <p:spPr/>
        <p:txBody>
          <a:bodyPr>
            <a:normAutofit/>
          </a:bodyPr>
          <a:lstStyle/>
          <a:p>
            <a:pPr marL="0" indent="0">
              <a:buNone/>
            </a:pPr>
            <a:endParaRPr lang="tr-TR" sz="2200" dirty="0"/>
          </a:p>
          <a:p>
            <a:pPr marL="0" indent="0">
              <a:buNone/>
            </a:pPr>
            <a:r>
              <a:rPr lang="tr-TR" sz="2400" b="1" dirty="0"/>
              <a:t>4.Aşama: Sonuçları kestirme ve bir çözüm yolu geliştirme</a:t>
            </a:r>
          </a:p>
          <a:p>
            <a:r>
              <a:rPr lang="tr-TR" sz="2400" dirty="0"/>
              <a:t>Bu çözüm yolu amaçlarıma ulaşmamı sağlayacak mı? </a:t>
            </a:r>
          </a:p>
          <a:p>
            <a:r>
              <a:rPr lang="tr-TR" sz="2400" dirty="0"/>
              <a:t>Uygulanabilir bir çözüm yolu mu?</a:t>
            </a:r>
          </a:p>
          <a:p>
            <a:r>
              <a:rPr lang="tr-TR" sz="2400" dirty="0"/>
              <a:t>Bu çözüm yolunu uygulamaya koymanın benim ve başkalarının üzerinde nasıl etkileri olacaktır?</a:t>
            </a:r>
          </a:p>
          <a:p>
            <a:endParaRPr lang="tr-TR" sz="2200" dirty="0"/>
          </a:p>
          <a:p>
            <a:endParaRPr lang="tr-TR" dirty="0"/>
          </a:p>
        </p:txBody>
      </p:sp>
    </p:spTree>
    <p:extLst>
      <p:ext uri="{BB962C8B-B14F-4D97-AF65-F5344CB8AC3E}">
        <p14:creationId xmlns:p14="http://schemas.microsoft.com/office/powerpoint/2010/main" val="7041001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SORUN ÇÖZME</a:t>
            </a:r>
            <a:endParaRPr lang="tr-TR" sz="3600" dirty="0"/>
          </a:p>
        </p:txBody>
      </p:sp>
      <p:sp>
        <p:nvSpPr>
          <p:cNvPr id="3" name="İçerik Yer Tutucusu 2"/>
          <p:cNvSpPr>
            <a:spLocks noGrp="1"/>
          </p:cNvSpPr>
          <p:nvPr>
            <p:ph idx="1"/>
          </p:nvPr>
        </p:nvSpPr>
        <p:spPr/>
        <p:txBody>
          <a:bodyPr>
            <a:normAutofit/>
          </a:bodyPr>
          <a:lstStyle/>
          <a:p>
            <a:endParaRPr lang="tr-TR" sz="2200" dirty="0"/>
          </a:p>
          <a:p>
            <a:pPr marL="0" indent="0">
              <a:buNone/>
            </a:pPr>
            <a:r>
              <a:rPr lang="tr-TR" sz="2400" b="1" dirty="0"/>
              <a:t>5.Aşama: Çözüm yolunu deneme ve işe yarayıp yaramadığını belirleme</a:t>
            </a:r>
          </a:p>
          <a:p>
            <a:r>
              <a:rPr lang="tr-TR" sz="2400" dirty="0"/>
              <a:t>Sorunun çözülmüş mü olduğunu yoksa üzerinde daha çok mu çalışmanın gerektiğini belirlemek gerekir.</a:t>
            </a:r>
          </a:p>
          <a:p>
            <a:endParaRPr lang="tr-TR" dirty="0"/>
          </a:p>
        </p:txBody>
      </p:sp>
    </p:spTree>
    <p:extLst>
      <p:ext uri="{BB962C8B-B14F-4D97-AF65-F5344CB8AC3E}">
        <p14:creationId xmlns:p14="http://schemas.microsoft.com/office/powerpoint/2010/main" val="2803505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2800" b="1" dirty="0" smtClean="0"/>
              <a:t/>
            </a:r>
            <a:br>
              <a:rPr lang="tr-TR" sz="2800" b="1" dirty="0" smtClean="0"/>
            </a:br>
            <a:r>
              <a:rPr lang="tr-TR" sz="2800" b="1" dirty="0"/>
              <a:t/>
            </a:r>
            <a:br>
              <a:rPr lang="tr-TR" sz="2800" b="1" dirty="0"/>
            </a:br>
            <a:r>
              <a:rPr lang="tr-TR" sz="4000" b="1" dirty="0" smtClean="0"/>
              <a:t>GRUP </a:t>
            </a:r>
            <a:r>
              <a:rPr lang="tr-TR" sz="4000" b="1" dirty="0"/>
              <a:t>TERAPİSİ</a:t>
            </a:r>
            <a:r>
              <a:rPr lang="tr-TR" b="1" dirty="0"/>
              <a:t/>
            </a:r>
            <a:br>
              <a:rPr lang="tr-TR" b="1" dirty="0"/>
            </a:br>
            <a:endParaRPr lang="tr-TR" dirty="0"/>
          </a:p>
        </p:txBody>
      </p:sp>
      <p:sp>
        <p:nvSpPr>
          <p:cNvPr id="3" name="İçerik Yer Tutucusu 2"/>
          <p:cNvSpPr>
            <a:spLocks noGrp="1"/>
          </p:cNvSpPr>
          <p:nvPr>
            <p:ph idx="1"/>
          </p:nvPr>
        </p:nvSpPr>
        <p:spPr/>
        <p:txBody>
          <a:bodyPr/>
          <a:lstStyle/>
          <a:p>
            <a:endParaRPr lang="tr-TR" sz="2400" dirty="0" smtClean="0"/>
          </a:p>
          <a:p>
            <a:r>
              <a:rPr lang="tr-TR" sz="2400" dirty="0" smtClean="0"/>
              <a:t>Ortalama </a:t>
            </a:r>
            <a:r>
              <a:rPr lang="tr-TR" sz="2400" dirty="0"/>
              <a:t>bir grup 8-12 kişiden </a:t>
            </a:r>
            <a:r>
              <a:rPr lang="tr-TR" sz="2400" dirty="0" smtClean="0"/>
              <a:t>oluşmalı</a:t>
            </a:r>
          </a:p>
          <a:p>
            <a:r>
              <a:rPr lang="tr-TR" sz="2400" dirty="0" smtClean="0"/>
              <a:t>Çoğunlukla haftada bir uygulanır</a:t>
            </a:r>
            <a:endParaRPr lang="tr-TR" sz="2400" dirty="0"/>
          </a:p>
          <a:p>
            <a:r>
              <a:rPr lang="tr-TR" sz="2400" dirty="0"/>
              <a:t>Oturumlar yaklaşık </a:t>
            </a:r>
            <a:r>
              <a:rPr lang="tr-TR" sz="2400" dirty="0" smtClean="0"/>
              <a:t>1’er </a:t>
            </a:r>
            <a:r>
              <a:rPr lang="tr-TR" sz="2400" dirty="0"/>
              <a:t>saat olarak </a:t>
            </a:r>
            <a:r>
              <a:rPr lang="tr-TR" sz="2400" dirty="0" smtClean="0"/>
              <a:t>tasarlanmalı</a:t>
            </a:r>
          </a:p>
          <a:p>
            <a:r>
              <a:rPr lang="tr-TR" sz="2400" dirty="0"/>
              <a:t>Güvenli bir ortam sağlanmalı </a:t>
            </a:r>
            <a:endParaRPr lang="tr-TR" sz="2400" dirty="0" smtClean="0"/>
          </a:p>
          <a:p>
            <a:r>
              <a:rPr lang="tr-TR" sz="2400" dirty="0" smtClean="0"/>
              <a:t>Grupta </a:t>
            </a:r>
            <a:r>
              <a:rPr lang="tr-TR" sz="2400" dirty="0"/>
              <a:t>konuşulanların grupta kalacağı vurgulanmalı</a:t>
            </a:r>
          </a:p>
          <a:p>
            <a:endParaRPr lang="tr-TR" sz="2400" dirty="0"/>
          </a:p>
          <a:p>
            <a:endParaRPr lang="tr-TR" sz="2400" dirty="0"/>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465" y="2298356"/>
            <a:ext cx="3901646" cy="2902422"/>
          </a:xfrm>
          <a:prstGeom prst="rect">
            <a:avLst/>
          </a:prstGeom>
        </p:spPr>
      </p:pic>
    </p:spTree>
    <p:extLst>
      <p:ext uri="{BB962C8B-B14F-4D97-AF65-F5344CB8AC3E}">
        <p14:creationId xmlns:p14="http://schemas.microsoft.com/office/powerpoint/2010/main" val="13870456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2800" b="1" dirty="0" smtClean="0"/>
              <a:t/>
            </a:r>
            <a:br>
              <a:rPr lang="tr-TR" sz="2800" b="1" dirty="0" smtClean="0"/>
            </a:br>
            <a:r>
              <a:rPr lang="tr-TR" sz="2800" b="1" dirty="0"/>
              <a:t/>
            </a:r>
            <a:br>
              <a:rPr lang="tr-TR" sz="2800" b="1" dirty="0"/>
            </a:br>
            <a:r>
              <a:rPr lang="tr-TR" sz="4000" b="1" dirty="0" smtClean="0"/>
              <a:t>GRUP </a:t>
            </a:r>
            <a:r>
              <a:rPr lang="tr-TR" sz="4000" b="1" dirty="0"/>
              <a:t>TERAPİSİ</a:t>
            </a:r>
            <a:r>
              <a:rPr lang="tr-TR" b="1" dirty="0"/>
              <a:t/>
            </a:r>
            <a:br>
              <a:rPr lang="tr-TR" b="1" dirty="0"/>
            </a:br>
            <a:endParaRPr lang="tr-TR" dirty="0"/>
          </a:p>
        </p:txBody>
      </p:sp>
      <p:sp>
        <p:nvSpPr>
          <p:cNvPr id="3" name="İçerik Yer Tutucusu 2"/>
          <p:cNvSpPr>
            <a:spLocks noGrp="1"/>
          </p:cNvSpPr>
          <p:nvPr>
            <p:ph idx="1"/>
          </p:nvPr>
        </p:nvSpPr>
        <p:spPr/>
        <p:txBody>
          <a:bodyPr/>
          <a:lstStyle/>
          <a:p>
            <a:r>
              <a:rPr lang="tr-TR" sz="2400" dirty="0" smtClean="0"/>
              <a:t>Danışanın davranışlarının </a:t>
            </a:r>
            <a:r>
              <a:rPr lang="tr-TR" sz="2400" dirty="0"/>
              <a:t>başkalarında ne gibi duygular uyandırdığını, çevresindekiler ve </a:t>
            </a:r>
            <a:r>
              <a:rPr lang="tr-TR" sz="2400" dirty="0" smtClean="0"/>
              <a:t>kendisiyle </a:t>
            </a:r>
            <a:r>
              <a:rPr lang="tr-TR" sz="2400" dirty="0"/>
              <a:t>ilgili görüşünü nasıl etkilediğini </a:t>
            </a:r>
            <a:r>
              <a:rPr lang="tr-TR" sz="2400" dirty="0" smtClean="0"/>
              <a:t>anlamaya çalışması istenmeli</a:t>
            </a:r>
          </a:p>
          <a:p>
            <a:r>
              <a:rPr lang="tr-TR" sz="2400" dirty="0" err="1" smtClean="0"/>
              <a:t>Şizoid</a:t>
            </a:r>
            <a:r>
              <a:rPr lang="tr-TR" sz="2400" dirty="0" smtClean="0"/>
              <a:t>, </a:t>
            </a:r>
            <a:r>
              <a:rPr lang="tr-TR" sz="2400" dirty="0" err="1" smtClean="0"/>
              <a:t>şizotipal</a:t>
            </a:r>
            <a:r>
              <a:rPr lang="tr-TR" sz="2400" dirty="0" smtClean="0"/>
              <a:t>, </a:t>
            </a:r>
            <a:r>
              <a:rPr lang="tr-TR" sz="2400" dirty="0" err="1" smtClean="0"/>
              <a:t>histriyonik</a:t>
            </a:r>
            <a:r>
              <a:rPr lang="tr-TR" sz="2400" dirty="0" smtClean="0"/>
              <a:t>, çekingen </a:t>
            </a:r>
            <a:r>
              <a:rPr lang="tr-TR" sz="2400" dirty="0" err="1" smtClean="0"/>
              <a:t>KB’da</a:t>
            </a:r>
            <a:r>
              <a:rPr lang="tr-TR" sz="2400" dirty="0" smtClean="0"/>
              <a:t> </a:t>
            </a:r>
          </a:p>
          <a:p>
            <a:pPr marL="0" indent="0">
              <a:buNone/>
            </a:pPr>
            <a:r>
              <a:rPr lang="tr-TR" sz="2400" dirty="0"/>
              <a:t> </a:t>
            </a:r>
            <a:r>
              <a:rPr lang="tr-TR" sz="2400" dirty="0" smtClean="0"/>
              <a:t>  grup terapisi faydalı </a:t>
            </a:r>
          </a:p>
          <a:p>
            <a:r>
              <a:rPr lang="tr-TR" sz="2400" dirty="0" err="1" smtClean="0"/>
              <a:t>Paranoid</a:t>
            </a:r>
            <a:r>
              <a:rPr lang="tr-TR" sz="2400" dirty="0" smtClean="0"/>
              <a:t> ve </a:t>
            </a:r>
            <a:r>
              <a:rPr lang="tr-TR" sz="2400" dirty="0" err="1" smtClean="0"/>
              <a:t>narsisistik</a:t>
            </a:r>
            <a:r>
              <a:rPr lang="tr-TR" sz="2400" dirty="0" smtClean="0"/>
              <a:t> </a:t>
            </a:r>
            <a:r>
              <a:rPr lang="tr-TR" sz="2400" dirty="0" err="1" smtClean="0"/>
              <a:t>KB’da</a:t>
            </a:r>
            <a:r>
              <a:rPr lang="tr-TR" sz="2400" dirty="0" smtClean="0"/>
              <a:t> grup terapisi </a:t>
            </a:r>
          </a:p>
          <a:p>
            <a:pPr marL="0" indent="0">
              <a:buNone/>
            </a:pPr>
            <a:r>
              <a:rPr lang="tr-TR" sz="2400" dirty="0"/>
              <a:t> </a:t>
            </a:r>
            <a:r>
              <a:rPr lang="tr-TR" sz="2400" dirty="0" smtClean="0"/>
              <a:t>  uygun değil, bireysel psikoterapi yöntemler </a:t>
            </a:r>
          </a:p>
          <a:p>
            <a:pPr marL="0" indent="0">
              <a:buNone/>
            </a:pPr>
            <a:r>
              <a:rPr lang="tr-TR" sz="2400" dirty="0"/>
              <a:t> </a:t>
            </a:r>
            <a:r>
              <a:rPr lang="tr-TR" sz="2400" dirty="0" smtClean="0"/>
              <a:t>  kullanılmalı</a:t>
            </a:r>
            <a:endParaRPr lang="tr-TR" sz="2400"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2059" y="3052119"/>
            <a:ext cx="3731741" cy="2544077"/>
          </a:xfrm>
          <a:prstGeom prst="rect">
            <a:avLst/>
          </a:prstGeom>
        </p:spPr>
      </p:pic>
    </p:spTree>
    <p:extLst>
      <p:ext uri="{BB962C8B-B14F-4D97-AF65-F5344CB8AC3E}">
        <p14:creationId xmlns:p14="http://schemas.microsoft.com/office/powerpoint/2010/main" val="188336870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smtClean="0"/>
              <a:t>SEVK KRİTERLERİ</a:t>
            </a:r>
            <a:endParaRPr lang="tr-TR" sz="3600" b="1" dirty="0"/>
          </a:p>
        </p:txBody>
      </p:sp>
      <p:sp>
        <p:nvSpPr>
          <p:cNvPr id="3" name="İçerik Yer Tutucusu 2"/>
          <p:cNvSpPr>
            <a:spLocks noGrp="1"/>
          </p:cNvSpPr>
          <p:nvPr>
            <p:ph idx="1"/>
          </p:nvPr>
        </p:nvSpPr>
        <p:spPr/>
        <p:txBody>
          <a:bodyPr>
            <a:normAutofit/>
          </a:bodyPr>
          <a:lstStyle/>
          <a:p>
            <a:r>
              <a:rPr lang="tr-TR" sz="2400" dirty="0" smtClean="0"/>
              <a:t>Hastanın birden fazla psikiyatrik tanısı olması</a:t>
            </a:r>
          </a:p>
          <a:p>
            <a:r>
              <a:rPr lang="tr-TR" sz="2400" dirty="0" smtClean="0"/>
              <a:t>Hastanın belli belirsiz depresif veya </a:t>
            </a:r>
            <a:r>
              <a:rPr lang="tr-TR" sz="2400" dirty="0" err="1" smtClean="0"/>
              <a:t>anhedonik</a:t>
            </a:r>
            <a:r>
              <a:rPr lang="tr-TR" sz="2400" dirty="0" smtClean="0"/>
              <a:t> semptomları olması (</a:t>
            </a:r>
            <a:r>
              <a:rPr lang="tr-TR" sz="2400" dirty="0" err="1" smtClean="0"/>
              <a:t>özkıyım</a:t>
            </a:r>
            <a:r>
              <a:rPr lang="tr-TR" sz="2400" dirty="0" smtClean="0"/>
              <a:t> riski)</a:t>
            </a:r>
          </a:p>
          <a:p>
            <a:r>
              <a:rPr lang="tr-TR" sz="2400" dirty="0" smtClean="0"/>
              <a:t>Hastanın kendini yönetmede önemli sorunlarının olması</a:t>
            </a:r>
          </a:p>
          <a:p>
            <a:r>
              <a:rPr lang="tr-TR" sz="2400" dirty="0" smtClean="0"/>
              <a:t>Hastada orta veya ciddi dereceli madde bağımlılığı olması</a:t>
            </a:r>
          </a:p>
          <a:p>
            <a:r>
              <a:rPr lang="tr-TR" sz="2400" dirty="0" smtClean="0"/>
              <a:t>Tanı kesin değil veya tablonun karmaşık olması</a:t>
            </a:r>
          </a:p>
          <a:p>
            <a:r>
              <a:rPr lang="tr-TR" sz="2400" dirty="0" smtClean="0"/>
              <a:t>Aile hekimince verilen ilk tedavinin etkisiz olması</a:t>
            </a:r>
          </a:p>
          <a:p>
            <a:r>
              <a:rPr lang="tr-TR" sz="2400" dirty="0" smtClean="0"/>
              <a:t>Hastanın kişilik sorunlarıyla hekim ve çalışanların başa çıkmakta zorlanıyor olması</a:t>
            </a:r>
            <a:endParaRPr lang="tr-TR" sz="2400" dirty="0"/>
          </a:p>
        </p:txBody>
      </p:sp>
    </p:spTree>
    <p:extLst>
      <p:ext uri="{BB962C8B-B14F-4D97-AF65-F5344CB8AC3E}">
        <p14:creationId xmlns:p14="http://schemas.microsoft.com/office/powerpoint/2010/main" val="14164181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smtClean="0"/>
              <a:t>ÖZET</a:t>
            </a:r>
            <a:endParaRPr lang="tr-TR" sz="3600" b="1" dirty="0"/>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sz="2400" dirty="0" smtClean="0"/>
              <a:t>Hastaya </a:t>
            </a:r>
            <a:r>
              <a:rPr lang="tr-TR" sz="2400" dirty="0"/>
              <a:t>teşhisi konusunda bilgi verilmeli ve yeterince zaman ayrılmalı. </a:t>
            </a:r>
          </a:p>
          <a:p>
            <a:pPr>
              <a:buFont typeface="Wingdings" panose="05000000000000000000" pitchFamily="2" charset="2"/>
              <a:buChar char="Ø"/>
            </a:pPr>
            <a:endParaRPr lang="tr-TR" sz="2400" dirty="0"/>
          </a:p>
          <a:p>
            <a:pPr>
              <a:buFont typeface="Wingdings" panose="05000000000000000000" pitchFamily="2" charset="2"/>
              <a:buChar char="Ø"/>
            </a:pPr>
            <a:r>
              <a:rPr lang="tr-TR" sz="2400" dirty="0" smtClean="0"/>
              <a:t>Hasta </a:t>
            </a:r>
            <a:r>
              <a:rPr lang="tr-TR" sz="2400" dirty="0"/>
              <a:t>soru sormaya, endişelerini dile getirmeye teşvik edilmeli, hastayla empati kurulmalı.</a:t>
            </a:r>
          </a:p>
          <a:p>
            <a:pPr>
              <a:buFont typeface="Wingdings" panose="05000000000000000000" pitchFamily="2" charset="2"/>
              <a:buChar char="Ø"/>
            </a:pPr>
            <a:endParaRPr lang="tr-TR" sz="2400" dirty="0" smtClean="0"/>
          </a:p>
          <a:p>
            <a:pPr>
              <a:buFont typeface="Wingdings" panose="05000000000000000000" pitchFamily="2" charset="2"/>
              <a:buChar char="Ø"/>
            </a:pPr>
            <a:r>
              <a:rPr lang="tr-TR" sz="2400" dirty="0" smtClean="0"/>
              <a:t>Uyumluluğun </a:t>
            </a:r>
            <a:r>
              <a:rPr lang="tr-TR" sz="2400" dirty="0"/>
              <a:t>teşvik edilmesi gerekir, iyi iletişim sağlanarak yargılamadan soru ve önerilerle terapi desteklenmelidir.</a:t>
            </a:r>
          </a:p>
          <a:p>
            <a:pPr>
              <a:buFont typeface="Wingdings" panose="05000000000000000000" pitchFamily="2" charset="2"/>
              <a:buChar char="Ø"/>
            </a:pPr>
            <a:endParaRPr lang="tr-TR" sz="2400" dirty="0" smtClean="0"/>
          </a:p>
          <a:p>
            <a:pPr>
              <a:buFont typeface="Wingdings" panose="05000000000000000000" pitchFamily="2" charset="2"/>
              <a:buChar char="Ø"/>
            </a:pPr>
            <a:r>
              <a:rPr lang="tr-TR" sz="2400" dirty="0" err="1" smtClean="0"/>
              <a:t>Klinisyen</a:t>
            </a:r>
            <a:r>
              <a:rPr lang="tr-TR" sz="2400" dirty="0"/>
              <a:t>, hastanın kişilik patolojisinin hangi yönlerinin baskın olduğunu belirlemeli ve tedavi boyunca kişilik durumunu yeniden değerlendirmeli.</a:t>
            </a:r>
          </a:p>
          <a:p>
            <a:endParaRPr lang="tr-TR" dirty="0"/>
          </a:p>
        </p:txBody>
      </p:sp>
    </p:spTree>
    <p:extLst>
      <p:ext uri="{BB962C8B-B14F-4D97-AF65-F5344CB8AC3E}">
        <p14:creationId xmlns:p14="http://schemas.microsoft.com/office/powerpoint/2010/main" val="7816573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1837982"/>
            <a:ext cx="10515600" cy="4351338"/>
          </a:xfrm>
        </p:spPr>
        <p:txBody>
          <a:bodyPr>
            <a:normAutofit/>
          </a:bodyPr>
          <a:lstStyle/>
          <a:p>
            <a:pPr>
              <a:buFont typeface="Wingdings" panose="05000000000000000000" pitchFamily="2" charset="2"/>
              <a:buChar char="Ø"/>
            </a:pPr>
            <a:r>
              <a:rPr lang="tr-TR" sz="2400" dirty="0" smtClean="0"/>
              <a:t>Hasta </a:t>
            </a:r>
            <a:r>
              <a:rPr lang="tr-TR" sz="2400" dirty="0"/>
              <a:t>güvensizliği, zayıf iletişim becerileri, sinirlilik, bağımlılık hekim-hasta iletişimini engelleyebilir. </a:t>
            </a:r>
          </a:p>
          <a:p>
            <a:pPr>
              <a:buFont typeface="Wingdings" panose="05000000000000000000" pitchFamily="2" charset="2"/>
              <a:buChar char="Ø"/>
            </a:pPr>
            <a:endParaRPr lang="tr-TR" sz="2400" dirty="0" smtClean="0"/>
          </a:p>
          <a:p>
            <a:pPr>
              <a:buFont typeface="Wingdings" panose="05000000000000000000" pitchFamily="2" charset="2"/>
              <a:buChar char="Ø"/>
            </a:pPr>
            <a:r>
              <a:rPr lang="tr-TR" sz="2400" dirty="0" err="1" smtClean="0"/>
              <a:t>Narsisistik</a:t>
            </a:r>
            <a:r>
              <a:rPr lang="tr-TR" sz="2400" dirty="0"/>
              <a:t>, </a:t>
            </a:r>
            <a:r>
              <a:rPr lang="tr-TR" sz="2400" dirty="0" err="1"/>
              <a:t>borderline</a:t>
            </a:r>
            <a:r>
              <a:rPr lang="tr-TR" sz="2400" dirty="0"/>
              <a:t> ve </a:t>
            </a:r>
            <a:r>
              <a:rPr lang="tr-TR" sz="2400" dirty="0" err="1"/>
              <a:t>paranoid</a:t>
            </a:r>
            <a:r>
              <a:rPr lang="tr-TR" sz="2400" dirty="0"/>
              <a:t> </a:t>
            </a:r>
            <a:r>
              <a:rPr lang="tr-TR" sz="2400" dirty="0" err="1" smtClean="0"/>
              <a:t>KB’da</a:t>
            </a:r>
            <a:r>
              <a:rPr lang="tr-TR" sz="2400" dirty="0" smtClean="0"/>
              <a:t> </a:t>
            </a:r>
            <a:r>
              <a:rPr lang="tr-TR" sz="2400" dirty="0"/>
              <a:t>kişilerarası tutum ve davranışlar sorunlu olduğu için hekim-hasta iletişimini güçleştirmektedir.</a:t>
            </a:r>
          </a:p>
          <a:p>
            <a:pPr>
              <a:buFont typeface="Wingdings" panose="05000000000000000000" pitchFamily="2" charset="2"/>
              <a:buChar char="Ø"/>
            </a:pPr>
            <a:endParaRPr lang="tr-TR" sz="2400" dirty="0" smtClean="0"/>
          </a:p>
          <a:p>
            <a:pPr>
              <a:buFont typeface="Wingdings" panose="05000000000000000000" pitchFamily="2" charset="2"/>
              <a:buChar char="Ø"/>
            </a:pPr>
            <a:r>
              <a:rPr lang="tr-TR" sz="2400" dirty="0" smtClean="0"/>
              <a:t>C </a:t>
            </a:r>
            <a:r>
              <a:rPr lang="tr-TR" sz="2400" dirty="0"/>
              <a:t>kümesi </a:t>
            </a:r>
            <a:r>
              <a:rPr lang="tr-TR" sz="2400" dirty="0" smtClean="0"/>
              <a:t>KB </a:t>
            </a:r>
            <a:r>
              <a:rPr lang="tr-TR" sz="2400" dirty="0"/>
              <a:t>olanlar A ve B kümesi </a:t>
            </a:r>
            <a:r>
              <a:rPr lang="tr-TR" sz="2400" dirty="0" smtClean="0"/>
              <a:t>KB </a:t>
            </a:r>
            <a:r>
              <a:rPr lang="tr-TR" sz="2400" dirty="0"/>
              <a:t>olanlara göre tedavi almaya, sorunları çözmeye daha isteklidir bu nedenle bu hastalarla ilişki kurmak daha kolaydır.</a:t>
            </a:r>
          </a:p>
          <a:p>
            <a:endParaRPr lang="tr-TR" dirty="0"/>
          </a:p>
        </p:txBody>
      </p:sp>
    </p:spTree>
    <p:extLst>
      <p:ext uri="{BB962C8B-B14F-4D97-AF65-F5344CB8AC3E}">
        <p14:creationId xmlns:p14="http://schemas.microsoft.com/office/powerpoint/2010/main" val="188356328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sz="2400" dirty="0" err="1"/>
              <a:t>Borderline</a:t>
            </a:r>
            <a:r>
              <a:rPr lang="tr-TR" sz="2400" dirty="0"/>
              <a:t> </a:t>
            </a:r>
            <a:r>
              <a:rPr lang="tr-TR" sz="2400" dirty="0" smtClean="0"/>
              <a:t>KB yönetiminde </a:t>
            </a:r>
            <a:r>
              <a:rPr lang="tr-TR" sz="2400" dirty="0" err="1"/>
              <a:t>klinisyen</a:t>
            </a:r>
            <a:r>
              <a:rPr lang="tr-TR" sz="2400" dirty="0"/>
              <a:t> hastanın öfkeli ve saldırgan tutumlarına tahammül edebilmeli ve verimli şekilde tartışabilmeli. Bu hastalar kişilerarası ilişki arayışı içinde olduklarından tedaviye katılmaları mümkündür</a:t>
            </a:r>
            <a:r>
              <a:rPr lang="tr-TR" sz="2400" dirty="0" smtClean="0"/>
              <a:t>.</a:t>
            </a:r>
          </a:p>
          <a:p>
            <a:pPr>
              <a:buFont typeface="Wingdings" panose="05000000000000000000" pitchFamily="2" charset="2"/>
              <a:buChar char="Ø"/>
            </a:pPr>
            <a:endParaRPr lang="tr-TR" sz="2400" dirty="0" smtClean="0"/>
          </a:p>
          <a:p>
            <a:pPr>
              <a:buFont typeface="Wingdings" panose="05000000000000000000" pitchFamily="2" charset="2"/>
              <a:buChar char="Ø"/>
            </a:pPr>
            <a:r>
              <a:rPr lang="tr-TR" sz="2400" dirty="0" smtClean="0"/>
              <a:t>Genel popülasyona </a:t>
            </a:r>
            <a:r>
              <a:rPr lang="tr-TR" sz="2400" dirty="0"/>
              <a:t>kıyasla kişilik bozukluğu olanlarda alkol ve madde kötüye kullanım riski daha fazladır.</a:t>
            </a:r>
          </a:p>
          <a:p>
            <a:pPr>
              <a:buFont typeface="Wingdings" panose="05000000000000000000" pitchFamily="2" charset="2"/>
              <a:buChar char="Ø"/>
            </a:pPr>
            <a:endParaRPr lang="tr-TR" sz="2400" dirty="0" smtClean="0"/>
          </a:p>
          <a:p>
            <a:pPr>
              <a:buFont typeface="Wingdings" panose="05000000000000000000" pitchFamily="2" charset="2"/>
              <a:buChar char="Ø"/>
            </a:pPr>
            <a:r>
              <a:rPr lang="tr-TR" sz="2400" dirty="0" smtClean="0"/>
              <a:t>Tedavinin </a:t>
            </a:r>
            <a:r>
              <a:rPr lang="tr-TR" sz="2400" dirty="0"/>
              <a:t>başlangıcında kurulan ilişkinin doğası, sonucun en güçlü göstergesidir.</a:t>
            </a:r>
          </a:p>
          <a:p>
            <a:endParaRPr lang="tr-TR" dirty="0"/>
          </a:p>
        </p:txBody>
      </p:sp>
    </p:spTree>
    <p:extLst>
      <p:ext uri="{BB962C8B-B14F-4D97-AF65-F5344CB8AC3E}">
        <p14:creationId xmlns:p14="http://schemas.microsoft.com/office/powerpoint/2010/main" val="36614585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dirty="0" smtClean="0"/>
              <a:t>KAYNAKÇA</a:t>
            </a:r>
            <a:endParaRPr lang="tr-TR" sz="3600" dirty="0"/>
          </a:p>
        </p:txBody>
      </p:sp>
      <p:sp>
        <p:nvSpPr>
          <p:cNvPr id="3" name="İçerik Yer Tutucusu 2"/>
          <p:cNvSpPr>
            <a:spLocks noGrp="1"/>
          </p:cNvSpPr>
          <p:nvPr>
            <p:ph idx="1"/>
          </p:nvPr>
        </p:nvSpPr>
        <p:spPr/>
        <p:txBody>
          <a:bodyPr>
            <a:normAutofit/>
          </a:bodyPr>
          <a:lstStyle/>
          <a:p>
            <a:r>
              <a:rPr lang="tr-TR" sz="1800" dirty="0" smtClean="0"/>
              <a:t>Amerikan </a:t>
            </a:r>
            <a:r>
              <a:rPr lang="tr-TR" sz="1800" dirty="0"/>
              <a:t>Psikiyatri Birliği. </a:t>
            </a:r>
            <a:r>
              <a:rPr lang="tr-TR" sz="1800" i="1" dirty="0" smtClean="0"/>
              <a:t>DSM </a:t>
            </a:r>
            <a:r>
              <a:rPr lang="tr-TR" sz="1800" i="1" dirty="0"/>
              <a:t>Tanı </a:t>
            </a:r>
            <a:r>
              <a:rPr lang="tr-TR" sz="1800" i="1" dirty="0" smtClean="0"/>
              <a:t>Ölçütleri </a:t>
            </a:r>
            <a:r>
              <a:rPr lang="tr-TR" sz="1800" i="1" dirty="0"/>
              <a:t>Başvuru El Kitabı</a:t>
            </a:r>
            <a:r>
              <a:rPr lang="tr-TR" sz="1800" dirty="0"/>
              <a:t>. 2013. </a:t>
            </a:r>
            <a:endParaRPr lang="tr-TR" sz="1800" dirty="0" smtClean="0"/>
          </a:p>
          <a:p>
            <a:r>
              <a:rPr lang="tr-TR" sz="1800" dirty="0" smtClean="0"/>
              <a:t>South-</a:t>
            </a:r>
            <a:r>
              <a:rPr lang="tr-TR" sz="1800" dirty="0" err="1" smtClean="0"/>
              <a:t>paul</a:t>
            </a:r>
            <a:r>
              <a:rPr lang="tr-TR" sz="1800" dirty="0"/>
              <a:t> </a:t>
            </a:r>
            <a:r>
              <a:rPr lang="tr-TR" sz="1800" dirty="0" smtClean="0"/>
              <a:t>J, </a:t>
            </a:r>
            <a:r>
              <a:rPr lang="tr-TR" sz="1800" dirty="0" err="1" smtClean="0"/>
              <a:t>Matheny</a:t>
            </a:r>
            <a:r>
              <a:rPr lang="tr-TR" sz="1800" dirty="0" smtClean="0"/>
              <a:t> S, </a:t>
            </a:r>
            <a:r>
              <a:rPr lang="tr-TR" sz="1800" dirty="0" err="1" smtClean="0"/>
              <a:t>Lewis</a:t>
            </a:r>
            <a:r>
              <a:rPr lang="tr-TR" sz="1800" dirty="0" smtClean="0"/>
              <a:t> E. </a:t>
            </a:r>
            <a:r>
              <a:rPr lang="tr-TR" sz="1800" dirty="0" err="1" smtClean="0"/>
              <a:t>Lange</a:t>
            </a:r>
            <a:r>
              <a:rPr lang="tr-TR" sz="1800" dirty="0" smtClean="0"/>
              <a:t> Aile Hekimliği Tanı ve Tedavi (4. baskı). 2019.</a:t>
            </a:r>
            <a:endParaRPr lang="tr-TR" sz="1800" dirty="0"/>
          </a:p>
          <a:p>
            <a:r>
              <a:rPr lang="tr-TR" sz="1800" dirty="0" smtClean="0"/>
              <a:t>Öztürk </a:t>
            </a:r>
            <a:r>
              <a:rPr lang="tr-TR" sz="1800" dirty="0"/>
              <a:t>O, Uluşahin A. Ruh Sağlığı ve Hastalıkları (14. baskı). 2016.</a:t>
            </a:r>
          </a:p>
          <a:p>
            <a:r>
              <a:rPr lang="tr-TR" sz="1800" dirty="0" smtClean="0">
                <a:hlinkClick r:id="rId2"/>
              </a:rPr>
              <a:t>https</a:t>
            </a:r>
            <a:r>
              <a:rPr lang="tr-TR" sz="1800" dirty="0">
                <a:hlinkClick r:id="rId2"/>
              </a:rPr>
              <a:t>://</a:t>
            </a:r>
            <a:r>
              <a:rPr lang="tr-TR" sz="1800" dirty="0" smtClean="0">
                <a:hlinkClick r:id="rId2"/>
              </a:rPr>
              <a:t>www.uptodate.com/contents/overview-of-personality-disorders?search=personality%20disorder&amp;source=search_result&amp;selectedTitle=1~150&amp;usage_type=default&amp;display_rank=1</a:t>
            </a:r>
            <a:endParaRPr lang="tr-TR" sz="1800" dirty="0" smtClean="0"/>
          </a:p>
          <a:p>
            <a:r>
              <a:rPr lang="tr-TR" sz="1800" dirty="0">
                <a:hlinkClick r:id="rId3"/>
              </a:rPr>
              <a:t>https://www.uptodate.com/contents/pharmacotherapy-for-personality-disorders?search=personality%20disorder%20treatment&amp;source=search_result&amp;selectedTitle=2~150&amp;usage_type=default&amp;display_rank=2</a:t>
            </a:r>
            <a:endParaRPr lang="tr-TR" sz="1800" dirty="0" smtClean="0"/>
          </a:p>
          <a:p>
            <a:r>
              <a:rPr lang="tr-TR" sz="1800" dirty="0"/>
              <a:t>ERTAN, E , </a:t>
            </a:r>
            <a:r>
              <a:rPr lang="tr-TR" sz="1800" dirty="0" smtClean="0"/>
              <a:t>CANKORUR</a:t>
            </a:r>
            <a:r>
              <a:rPr lang="tr-TR" sz="1800" dirty="0"/>
              <a:t>, V . (2017). Kişilik bozukluklarının tanısı: yeni bulgular ile tanıda kullanılan anket ve ölçekler. Kriz Dergisi , 25 (1) , </a:t>
            </a:r>
            <a:r>
              <a:rPr lang="tr-TR" sz="1800" dirty="0" smtClean="0"/>
              <a:t>0-0.</a:t>
            </a:r>
            <a:r>
              <a:rPr lang="tr-TR" sz="1800" dirty="0"/>
              <a:t> </a:t>
            </a:r>
            <a:r>
              <a:rPr lang="tr-TR" sz="1800" dirty="0" smtClean="0"/>
              <a:t> </a:t>
            </a:r>
          </a:p>
          <a:p>
            <a:r>
              <a:rPr lang="tr-TR" sz="1800" dirty="0" err="1" smtClean="0"/>
              <a:t>Beck</a:t>
            </a:r>
            <a:r>
              <a:rPr lang="tr-TR" sz="1800" dirty="0" smtClean="0"/>
              <a:t> A. Kişilik Bozukluklarının Bilişsel Terapisi. 2018.</a:t>
            </a:r>
          </a:p>
          <a:p>
            <a:endParaRPr lang="tr-TR" sz="2200" dirty="0"/>
          </a:p>
        </p:txBody>
      </p:sp>
    </p:spTree>
    <p:extLst>
      <p:ext uri="{BB962C8B-B14F-4D97-AF65-F5344CB8AC3E}">
        <p14:creationId xmlns:p14="http://schemas.microsoft.com/office/powerpoint/2010/main" val="284649362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r">
              <a:buNone/>
            </a:pPr>
            <a:endParaRPr lang="tr-TR" dirty="0" smtClean="0"/>
          </a:p>
          <a:p>
            <a:pPr marL="0" indent="0" algn="r">
              <a:buNone/>
            </a:pPr>
            <a:endParaRPr lang="tr-TR" dirty="0"/>
          </a:p>
          <a:p>
            <a:pPr marL="0" indent="0" algn="r">
              <a:buNone/>
            </a:pPr>
            <a:endParaRPr lang="tr-TR" dirty="0" smtClean="0"/>
          </a:p>
          <a:p>
            <a:pPr marL="0" indent="0" algn="r">
              <a:buNone/>
            </a:pPr>
            <a:endParaRPr lang="tr-TR" dirty="0" smtClean="0"/>
          </a:p>
          <a:p>
            <a:pPr marL="0" indent="0" algn="r">
              <a:buNone/>
            </a:pPr>
            <a:endParaRPr lang="tr-TR" sz="4000" dirty="0"/>
          </a:p>
          <a:p>
            <a:pPr marL="0" indent="0" algn="ctr">
              <a:buNone/>
            </a:pPr>
            <a:r>
              <a:rPr lang="tr-TR" sz="4000" dirty="0" smtClean="0"/>
              <a:t>                                                   TEŞEKKÜRLER…</a:t>
            </a:r>
            <a:endParaRPr lang="tr-TR" sz="4000" dirty="0"/>
          </a:p>
        </p:txBody>
      </p:sp>
    </p:spTree>
    <p:extLst>
      <p:ext uri="{BB962C8B-B14F-4D97-AF65-F5344CB8AC3E}">
        <p14:creationId xmlns:p14="http://schemas.microsoft.com/office/powerpoint/2010/main" val="2383636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2770</TotalTime>
  <Words>4502</Words>
  <Application>Microsoft Office PowerPoint</Application>
  <PresentationFormat>Özel</PresentationFormat>
  <Paragraphs>768</Paragraphs>
  <Slides>99</Slides>
  <Notes>6</Notes>
  <HiddenSlides>0</HiddenSlides>
  <MMClips>0</MMClips>
  <ScaleCrop>false</ScaleCrop>
  <HeadingPairs>
    <vt:vector size="4" baseType="variant">
      <vt:variant>
        <vt:lpstr>Tema</vt:lpstr>
      </vt:variant>
      <vt:variant>
        <vt:i4>1</vt:i4>
      </vt:variant>
      <vt:variant>
        <vt:lpstr>Slayt Başlıkları</vt:lpstr>
      </vt:variant>
      <vt:variant>
        <vt:i4>99</vt:i4>
      </vt:variant>
    </vt:vector>
  </HeadingPairs>
  <TitlesOfParts>
    <vt:vector size="100" baseType="lpstr">
      <vt:lpstr>Office Teması</vt:lpstr>
      <vt:lpstr>KİŞİLİK BOZUKLUKLARI</vt:lpstr>
      <vt:lpstr>Amaç </vt:lpstr>
      <vt:lpstr>Öğrenim Hedefleri</vt:lpstr>
      <vt:lpstr>Kişilik </vt:lpstr>
      <vt:lpstr>Kişilik</vt:lpstr>
      <vt:lpstr>  Kişiliğin oluşumu; </vt:lpstr>
      <vt:lpstr>Kişilik Bozuklukları</vt:lpstr>
      <vt:lpstr>  Kişilik bozukluğu tanısının konulabilmesi için;</vt:lpstr>
      <vt:lpstr>Kişilik Bozuklukları</vt:lpstr>
      <vt:lpstr>PowerPoint Sunusu</vt:lpstr>
      <vt:lpstr>PowerPoint Sunusu</vt:lpstr>
      <vt:lpstr>Epidemiyolojisi</vt:lpstr>
      <vt:lpstr>PowerPoint Sunusu</vt:lpstr>
      <vt:lpstr> Kişilik bozuklukları;</vt:lpstr>
      <vt:lpstr>PowerPoint Sunusu</vt:lpstr>
      <vt:lpstr>Kişiliğin Muayenesi</vt:lpstr>
      <vt:lpstr>Görüşmeler sırasında...</vt:lpstr>
      <vt:lpstr>Görüşmeler sırasında...</vt:lpstr>
      <vt:lpstr>DSM-5 Kişilik Bozuklukları</vt:lpstr>
      <vt:lpstr> A Kümesi Kişilik Bozuklukları </vt:lpstr>
      <vt:lpstr> A Kümesi Kişilik Bozuklukları </vt:lpstr>
      <vt:lpstr> PARANOİD (KUŞKUCU) KİŞİLİK BOZUKLUĞU</vt:lpstr>
      <vt:lpstr>   PARANOİD (KUŞKUCU) KİŞİLİK BOZUKLUĞU </vt:lpstr>
      <vt:lpstr>   PARANOİD (KUŞKUCU) KİŞİLİK BOZUKLUĞU </vt:lpstr>
      <vt:lpstr> PARANOİD (KUŞKUCU) KİŞİLİK BOZUKLUĞU</vt:lpstr>
      <vt:lpstr> A Kümesi Kişilik Bozuklukları </vt:lpstr>
      <vt:lpstr> A Kümesi Kişilik Bozuklukları </vt:lpstr>
      <vt:lpstr> ŞİZOİD (ŞİZOGİBİ) KİŞİLİK BOZUKLUĞU</vt:lpstr>
      <vt:lpstr> ŞİZOİD (ŞİZOGİBİ) KİŞİLİK BOZUKLUĞU</vt:lpstr>
      <vt:lpstr> ŞİZOİD (ŞİZOGİBİ) KİŞİLİK BOZUKLUĞU</vt:lpstr>
      <vt:lpstr> ŞİZOİD (ŞİZOGİBİ) KİŞİLİK BOZUKLUĞU</vt:lpstr>
      <vt:lpstr> A Kümesi Kişilik Bozuklukları </vt:lpstr>
      <vt:lpstr> A Kümesi Kişilik Bozuklukları </vt:lpstr>
      <vt:lpstr> ŞİZOTİPAL (ŞİZOTÜRÜ) KİŞİLİK BOZUKLUĞU</vt:lpstr>
      <vt:lpstr> ŞİZOTİPAL (ŞİZOTÜRÜ) KİŞİLİK BOZUKLUĞU</vt:lpstr>
      <vt:lpstr> ŞİZOTİPAL (ŞİZOTÜRÜ) KİŞİLİK BOZUKLUĞU</vt:lpstr>
      <vt:lpstr> ŞİZOTİPAL (ŞİZOTÜRÜ) KİŞİLİK BOZUKLUĞU</vt:lpstr>
      <vt:lpstr> B Kümesi Kişilik Bozuklukları </vt:lpstr>
      <vt:lpstr> B Kümesi Kişilik Bozuklukları </vt:lpstr>
      <vt:lpstr> ANTİSOSYAL (TOPLUMDIŞI) KİŞİLİK BOZUKLUĞU</vt:lpstr>
      <vt:lpstr> ANTİSOSYAL (TOPLUMDIŞI) KİŞİLİK BOZUKLUĞU</vt:lpstr>
      <vt:lpstr> ANTİSOSYAL (TOPLUMDIŞI) KİŞİLİK BOZUKLUĞU</vt:lpstr>
      <vt:lpstr> ANTİSOSYAL (TOPLUMDIŞI) KİŞİLİK BOZUKLUĞU</vt:lpstr>
      <vt:lpstr> ANTİSOSYAL (TOPLUMDIŞI) KİŞİLİK BOZUKLUĞU</vt:lpstr>
      <vt:lpstr> B Kümesi Kişilik Bozuklukları </vt:lpstr>
      <vt:lpstr> B Kümesi Kişilik Bozuklukları </vt:lpstr>
      <vt:lpstr> BORDERLINE (SINIRDA) KİŞİLİK BOZUKLUĞU</vt:lpstr>
      <vt:lpstr> BORDERLINE (SINIRDA) KİŞİLİK BOZUKLUĞU</vt:lpstr>
      <vt:lpstr> BORDERLINE (SINIRDA) KİŞİLİK BOZUKLUĞU</vt:lpstr>
      <vt:lpstr> BORDERLINE (SINIRDA) KİŞİLİK BOZUKLUĞU</vt:lpstr>
      <vt:lpstr>B Kümesi Kişilik Bozuklukları</vt:lpstr>
      <vt:lpstr>B Kümesi Kişilik Bozuklukları</vt:lpstr>
      <vt:lpstr> HİSTRİYONİK KİŞİLİK BOZUKLUĞU</vt:lpstr>
      <vt:lpstr>PowerPoint Sunusu</vt:lpstr>
      <vt:lpstr>B Kümesi Kişilik Bozuklukları</vt:lpstr>
      <vt:lpstr>B Kümesi Kişilik Bozuklukları</vt:lpstr>
      <vt:lpstr>NARSİSİSTİK (ÖZSEVER) KİŞİLİK BOZUKLUĞU</vt:lpstr>
      <vt:lpstr>PowerPoint Sunusu</vt:lpstr>
      <vt:lpstr>PowerPoint Sunusu</vt:lpstr>
      <vt:lpstr>C Kümesi Kişilik Bozuklukları</vt:lpstr>
      <vt:lpstr> ÇEKİNGEN KİŞİLİK BOZUKLUĞU</vt:lpstr>
      <vt:lpstr>ÇEKİNGEN KİŞİLİK BOZUKLUĞU</vt:lpstr>
      <vt:lpstr>PowerPoint Sunusu</vt:lpstr>
      <vt:lpstr>  C Kümesi Kişilik Bozuklukları  </vt:lpstr>
      <vt:lpstr>  C Kümesi Kişilik Bozuklukları  </vt:lpstr>
      <vt:lpstr>BAĞIMLI KİŞİLİK BOZUKLUĞU</vt:lpstr>
      <vt:lpstr>BAĞIMLI KİŞİLİK BOZUKLUĞU</vt:lpstr>
      <vt:lpstr>PowerPoint Sunusu</vt:lpstr>
      <vt:lpstr>C Kümesi Kişilik Bozuklukları</vt:lpstr>
      <vt:lpstr>C Kümesi Kişilik Bozuklukları</vt:lpstr>
      <vt:lpstr> OBSESİF-KOMPULSİF KİŞİLİK BOZUKLUĞU</vt:lpstr>
      <vt:lpstr> OBSESİF-KOMPULSİF(TAKINTILI-ZORLANTILI) KİŞİLİK BOZUKLUĞU</vt:lpstr>
      <vt:lpstr> OBSESİF-KOMPULSİF(TAKINTILI-ZORLANTILI) KİŞİLİK BOZUKLUĞU</vt:lpstr>
      <vt:lpstr>PowerPoint Sunusu</vt:lpstr>
      <vt:lpstr>Diğer Kişilik Bozuklukları</vt:lpstr>
      <vt:lpstr>Diğer Kişilik Bozuklukları</vt:lpstr>
      <vt:lpstr>Diğer Kişilik Bozuklukları</vt:lpstr>
      <vt:lpstr>TEDAVİ</vt:lpstr>
      <vt:lpstr>  TEDAVİ </vt:lpstr>
      <vt:lpstr>TEDAVİ</vt:lpstr>
      <vt:lpstr>TEDAVİ</vt:lpstr>
      <vt:lpstr>TEDAVİ</vt:lpstr>
      <vt:lpstr>TEDAVİ</vt:lpstr>
      <vt:lpstr>  Bilişsel terapinin genel ilkeleri </vt:lpstr>
      <vt:lpstr>  Bilişsel terapinin genel ilkeleri </vt:lpstr>
      <vt:lpstr> Bilişsel terapinin genel ilkeleri</vt:lpstr>
      <vt:lpstr>  SORUN ÇÖZME </vt:lpstr>
      <vt:lpstr>  SORUN ÇÖZME </vt:lpstr>
      <vt:lpstr>SORUN ÇÖZME</vt:lpstr>
      <vt:lpstr>SORUN ÇÖZME</vt:lpstr>
      <vt:lpstr>SORUN ÇÖZME</vt:lpstr>
      <vt:lpstr>  GRUP TERAPİSİ </vt:lpstr>
      <vt:lpstr>  GRUP TERAPİSİ </vt:lpstr>
      <vt:lpstr>SEVK KRİTERLERİ</vt:lpstr>
      <vt:lpstr>ÖZET</vt:lpstr>
      <vt:lpstr>PowerPoint Sunusu</vt:lpstr>
      <vt:lpstr>PowerPoint Sunusu</vt:lpstr>
      <vt:lpstr>KAYNAKÇA</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KİŞİLİK BOZUKLUKLARI</dc:title>
  <dc:creator>kevser pala</dc:creator>
  <cp:lastModifiedBy>w7</cp:lastModifiedBy>
  <cp:revision>162</cp:revision>
  <dcterms:created xsi:type="dcterms:W3CDTF">2020-01-05T13:54:54Z</dcterms:created>
  <dcterms:modified xsi:type="dcterms:W3CDTF">2020-01-14T08:33:17Z</dcterms:modified>
</cp:coreProperties>
</file>