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sldIdLst>
    <p:sldId id="256" r:id="rId2"/>
    <p:sldId id="257" r:id="rId3"/>
    <p:sldId id="258" r:id="rId4"/>
    <p:sldId id="259" r:id="rId5"/>
    <p:sldId id="278" r:id="rId6"/>
    <p:sldId id="283" r:id="rId7"/>
    <p:sldId id="261" r:id="rId8"/>
    <p:sldId id="279" r:id="rId9"/>
    <p:sldId id="277" r:id="rId10"/>
    <p:sldId id="280" r:id="rId11"/>
    <p:sldId id="281" r:id="rId12"/>
    <p:sldId id="282" r:id="rId13"/>
    <p:sldId id="331" r:id="rId14"/>
    <p:sldId id="284" r:id="rId15"/>
    <p:sldId id="285" r:id="rId16"/>
    <p:sldId id="336" r:id="rId17"/>
    <p:sldId id="263" r:id="rId18"/>
    <p:sldId id="264" r:id="rId19"/>
    <p:sldId id="262" r:id="rId20"/>
    <p:sldId id="265" r:id="rId21"/>
    <p:sldId id="266" r:id="rId22"/>
    <p:sldId id="268" r:id="rId23"/>
    <p:sldId id="332" r:id="rId24"/>
    <p:sldId id="288" r:id="rId25"/>
    <p:sldId id="290" r:id="rId26"/>
    <p:sldId id="291" r:id="rId27"/>
    <p:sldId id="328" r:id="rId28"/>
    <p:sldId id="329" r:id="rId29"/>
    <p:sldId id="330" r:id="rId30"/>
    <p:sldId id="334" r:id="rId31"/>
    <p:sldId id="337" r:id="rId32"/>
    <p:sldId id="338" r:id="rId33"/>
    <p:sldId id="410" r:id="rId34"/>
    <p:sldId id="317" r:id="rId35"/>
    <p:sldId id="333" r:id="rId36"/>
    <p:sldId id="287" r:id="rId37"/>
    <p:sldId id="286" r:id="rId38"/>
    <p:sldId id="270" r:id="rId39"/>
    <p:sldId id="269" r:id="rId40"/>
    <p:sldId id="325" r:id="rId41"/>
    <p:sldId id="323" r:id="rId42"/>
    <p:sldId id="411" r:id="rId43"/>
    <p:sldId id="412" r:id="rId44"/>
    <p:sldId id="413" r:id="rId45"/>
    <p:sldId id="339" r:id="rId46"/>
    <p:sldId id="271" r:id="rId47"/>
    <p:sldId id="425" r:id="rId48"/>
    <p:sldId id="272" r:id="rId49"/>
    <p:sldId id="273" r:id="rId50"/>
    <p:sldId id="274" r:id="rId51"/>
    <p:sldId id="416" r:id="rId52"/>
    <p:sldId id="417" r:id="rId53"/>
    <p:sldId id="418" r:id="rId54"/>
    <p:sldId id="419" r:id="rId55"/>
    <p:sldId id="472" r:id="rId56"/>
    <p:sldId id="424" r:id="rId57"/>
    <p:sldId id="420" r:id="rId58"/>
    <p:sldId id="421" r:id="rId59"/>
    <p:sldId id="426" r:id="rId60"/>
    <p:sldId id="428" r:id="rId61"/>
    <p:sldId id="431" r:id="rId62"/>
    <p:sldId id="432" r:id="rId63"/>
    <p:sldId id="437" r:id="rId64"/>
    <p:sldId id="438" r:id="rId65"/>
    <p:sldId id="439" r:id="rId66"/>
    <p:sldId id="440" r:id="rId67"/>
    <p:sldId id="441" r:id="rId68"/>
    <p:sldId id="442" r:id="rId69"/>
    <p:sldId id="385" r:id="rId70"/>
    <p:sldId id="433" r:id="rId71"/>
    <p:sldId id="435" r:id="rId72"/>
    <p:sldId id="436" r:id="rId73"/>
    <p:sldId id="443" r:id="rId74"/>
    <p:sldId id="451" r:id="rId75"/>
    <p:sldId id="449" r:id="rId76"/>
    <p:sldId id="450" r:id="rId77"/>
    <p:sldId id="453" r:id="rId78"/>
    <p:sldId id="444" r:id="rId79"/>
    <p:sldId id="445" r:id="rId80"/>
    <p:sldId id="454" r:id="rId81"/>
    <p:sldId id="455" r:id="rId82"/>
    <p:sldId id="456" r:id="rId83"/>
    <p:sldId id="293" r:id="rId84"/>
    <p:sldId id="276" r:id="rId85"/>
    <p:sldId id="457" r:id="rId86"/>
    <p:sldId id="458" r:id="rId87"/>
    <p:sldId id="461" r:id="rId88"/>
    <p:sldId id="462" r:id="rId89"/>
    <p:sldId id="463" r:id="rId90"/>
    <p:sldId id="319" r:id="rId91"/>
    <p:sldId id="312" r:id="rId92"/>
    <p:sldId id="464" r:id="rId93"/>
    <p:sldId id="324" r:id="rId94"/>
    <p:sldId id="465" r:id="rId95"/>
    <p:sldId id="313" r:id="rId96"/>
    <p:sldId id="314" r:id="rId97"/>
    <p:sldId id="320" r:id="rId98"/>
    <p:sldId id="321" r:id="rId99"/>
    <p:sldId id="466" r:id="rId100"/>
    <p:sldId id="467" r:id="rId101"/>
    <p:sldId id="407" r:id="rId102"/>
    <p:sldId id="408" r:id="rId103"/>
    <p:sldId id="468" r:id="rId104"/>
    <p:sldId id="469" r:id="rId105"/>
    <p:sldId id="470" r:id="rId106"/>
    <p:sldId id="473" r:id="rId107"/>
    <p:sldId id="460" r:id="rId10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8"/>
    <p:restoredTop sz="94646"/>
  </p:normalViewPr>
  <p:slideViewPr>
    <p:cSldViewPr snapToGrid="0">
      <p:cViewPr>
        <p:scale>
          <a:sx n="86" d="100"/>
          <a:sy n="86"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265EB-8E60-4A1B-927D-12B53B8476B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9A8E116-AF67-4825-8526-8A6F06D530A8}">
      <dgm:prSet custT="1"/>
      <dgm:spPr/>
      <dgm:t>
        <a:bodyPr/>
        <a:lstStyle/>
        <a:p>
          <a:r>
            <a:rPr lang="tr-TR" sz="4000" dirty="0"/>
            <a:t>Alerji;</a:t>
          </a:r>
          <a:endParaRPr lang="en-US" sz="4000" dirty="0"/>
        </a:p>
      </dgm:t>
    </dgm:pt>
    <dgm:pt modelId="{D45D0021-A1E2-4560-ADA2-8C9CBED2BFBD}" type="parTrans" cxnId="{F9604852-2D7A-44D3-9CB9-817173B91DD6}">
      <dgm:prSet/>
      <dgm:spPr/>
      <dgm:t>
        <a:bodyPr/>
        <a:lstStyle/>
        <a:p>
          <a:endParaRPr lang="en-US"/>
        </a:p>
      </dgm:t>
    </dgm:pt>
    <dgm:pt modelId="{9B060A57-DAC2-4665-9A44-EB4F6E959501}" type="sibTrans" cxnId="{F9604852-2D7A-44D3-9CB9-817173B91DD6}">
      <dgm:prSet/>
      <dgm:spPr/>
      <dgm:t>
        <a:bodyPr/>
        <a:lstStyle/>
        <a:p>
          <a:endParaRPr lang="en-US"/>
        </a:p>
      </dgm:t>
    </dgm:pt>
    <dgm:pt modelId="{CD755D21-D3DF-4EED-8516-27F7D9D46905}">
      <dgm:prSet custT="1"/>
      <dgm:spPr/>
      <dgm:t>
        <a:bodyPr/>
        <a:lstStyle/>
        <a:p>
          <a:r>
            <a:rPr lang="tr-TR" sz="3200" dirty="0"/>
            <a:t>Bağışıklık sisteminin vücuda zararsız olan maddelere karşı aşırı reaksiyon göstermesi olarak tanımlanabilmekte</a:t>
          </a:r>
          <a:endParaRPr lang="en-US" sz="3200" dirty="0"/>
        </a:p>
      </dgm:t>
    </dgm:pt>
    <dgm:pt modelId="{96E0F0EF-020E-4E22-ACAC-72287E921097}" type="parTrans" cxnId="{A5D003D3-60D3-492B-AF00-50E8C92A6436}">
      <dgm:prSet/>
      <dgm:spPr/>
      <dgm:t>
        <a:bodyPr/>
        <a:lstStyle/>
        <a:p>
          <a:endParaRPr lang="en-US"/>
        </a:p>
      </dgm:t>
    </dgm:pt>
    <dgm:pt modelId="{1161F39C-6E1B-4EA4-A5AE-A48EBC3917FF}" type="sibTrans" cxnId="{A5D003D3-60D3-492B-AF00-50E8C92A6436}">
      <dgm:prSet/>
      <dgm:spPr/>
      <dgm:t>
        <a:bodyPr/>
        <a:lstStyle/>
        <a:p>
          <a:endParaRPr lang="en-US"/>
        </a:p>
      </dgm:t>
    </dgm:pt>
    <dgm:pt modelId="{A663F3A5-4A98-45D3-A188-5552D4893B04}">
      <dgm:prSet custT="1"/>
      <dgm:spPr/>
      <dgm:t>
        <a:bodyPr/>
        <a:lstStyle/>
        <a:p>
          <a:r>
            <a:rPr lang="tr-TR" sz="3200" dirty="0">
              <a:latin typeface="Times New Roman" panose="02020603050405020304" pitchFamily="18" charset="0"/>
              <a:cs typeface="Times New Roman" panose="02020603050405020304" pitchFamily="18" charset="0"/>
            </a:rPr>
            <a:t>Alerji, tetikleyici bir alerjene karşı ortaya çıkan hipersensitivite reaksiyonu </a:t>
          </a:r>
          <a:endParaRPr lang="en-US" sz="3200" dirty="0">
            <a:latin typeface="Times New Roman" panose="02020603050405020304" pitchFamily="18" charset="0"/>
            <a:cs typeface="Times New Roman" panose="02020603050405020304" pitchFamily="18" charset="0"/>
          </a:endParaRPr>
        </a:p>
      </dgm:t>
    </dgm:pt>
    <dgm:pt modelId="{76175393-DDE0-494E-95FF-0B256077E9A4}" type="parTrans" cxnId="{415CCCFB-891C-4237-88E0-5354A2261048}">
      <dgm:prSet/>
      <dgm:spPr/>
      <dgm:t>
        <a:bodyPr/>
        <a:lstStyle/>
        <a:p>
          <a:endParaRPr lang="en-US"/>
        </a:p>
      </dgm:t>
    </dgm:pt>
    <dgm:pt modelId="{239630DA-A562-4A71-8F92-B2ABBB3EB139}" type="sibTrans" cxnId="{415CCCFB-891C-4237-88E0-5354A2261048}">
      <dgm:prSet/>
      <dgm:spPr/>
      <dgm:t>
        <a:bodyPr/>
        <a:lstStyle/>
        <a:p>
          <a:endParaRPr lang="en-US"/>
        </a:p>
      </dgm:t>
    </dgm:pt>
    <dgm:pt modelId="{D084506F-C263-A846-99B3-3AE2B9823E59}" type="pres">
      <dgm:prSet presAssocID="{58E265EB-8E60-4A1B-927D-12B53B8476B4}" presName="vert0" presStyleCnt="0">
        <dgm:presLayoutVars>
          <dgm:dir/>
          <dgm:animOne val="branch"/>
          <dgm:animLvl val="lvl"/>
        </dgm:presLayoutVars>
      </dgm:prSet>
      <dgm:spPr/>
    </dgm:pt>
    <dgm:pt modelId="{D03F45E6-B545-CA46-A26E-8AACB4854A73}" type="pres">
      <dgm:prSet presAssocID="{A9A8E116-AF67-4825-8526-8A6F06D530A8}" presName="thickLine" presStyleLbl="alignNode1" presStyleIdx="0" presStyleCnt="3"/>
      <dgm:spPr/>
    </dgm:pt>
    <dgm:pt modelId="{DD34C402-AB0E-714B-A57F-4E312355F660}" type="pres">
      <dgm:prSet presAssocID="{A9A8E116-AF67-4825-8526-8A6F06D530A8}" presName="horz1" presStyleCnt="0"/>
      <dgm:spPr/>
    </dgm:pt>
    <dgm:pt modelId="{85530900-C26B-E642-9658-865F4314B46C}" type="pres">
      <dgm:prSet presAssocID="{A9A8E116-AF67-4825-8526-8A6F06D530A8}" presName="tx1" presStyleLbl="revTx" presStyleIdx="0" presStyleCnt="3"/>
      <dgm:spPr/>
    </dgm:pt>
    <dgm:pt modelId="{F209BA68-409B-4E41-9B87-139001DFFF4A}" type="pres">
      <dgm:prSet presAssocID="{A9A8E116-AF67-4825-8526-8A6F06D530A8}" presName="vert1" presStyleCnt="0"/>
      <dgm:spPr/>
    </dgm:pt>
    <dgm:pt modelId="{806DF092-C698-4A4B-AFB8-BA64E981A1B8}" type="pres">
      <dgm:prSet presAssocID="{CD755D21-D3DF-4EED-8516-27F7D9D46905}" presName="thickLine" presStyleLbl="alignNode1" presStyleIdx="1" presStyleCnt="3"/>
      <dgm:spPr/>
    </dgm:pt>
    <dgm:pt modelId="{03A99EFC-8036-A84B-B328-97A620CBCC62}" type="pres">
      <dgm:prSet presAssocID="{CD755D21-D3DF-4EED-8516-27F7D9D46905}" presName="horz1" presStyleCnt="0"/>
      <dgm:spPr/>
    </dgm:pt>
    <dgm:pt modelId="{F4178E83-3615-4649-80B5-034DC1832DED}" type="pres">
      <dgm:prSet presAssocID="{CD755D21-D3DF-4EED-8516-27F7D9D46905}" presName="tx1" presStyleLbl="revTx" presStyleIdx="1" presStyleCnt="3"/>
      <dgm:spPr/>
    </dgm:pt>
    <dgm:pt modelId="{A7C173DB-4F62-AE4A-AF48-60F4932A2CF3}" type="pres">
      <dgm:prSet presAssocID="{CD755D21-D3DF-4EED-8516-27F7D9D46905}" presName="vert1" presStyleCnt="0"/>
      <dgm:spPr/>
    </dgm:pt>
    <dgm:pt modelId="{5403428A-68BA-744C-8FEF-1E13EFE1E80F}" type="pres">
      <dgm:prSet presAssocID="{A663F3A5-4A98-45D3-A188-5552D4893B04}" presName="thickLine" presStyleLbl="alignNode1" presStyleIdx="2" presStyleCnt="3"/>
      <dgm:spPr/>
    </dgm:pt>
    <dgm:pt modelId="{B258E6E6-D2F3-D74C-B392-FBE19D2E1AD0}" type="pres">
      <dgm:prSet presAssocID="{A663F3A5-4A98-45D3-A188-5552D4893B04}" presName="horz1" presStyleCnt="0"/>
      <dgm:spPr/>
    </dgm:pt>
    <dgm:pt modelId="{AE94CF4A-5C33-3D48-A49D-C8B1D60B8E8F}" type="pres">
      <dgm:prSet presAssocID="{A663F3A5-4A98-45D3-A188-5552D4893B04}" presName="tx1" presStyleLbl="revTx" presStyleIdx="2" presStyleCnt="3"/>
      <dgm:spPr/>
    </dgm:pt>
    <dgm:pt modelId="{902984A6-BCA1-D648-B8C2-CC0CA08405FC}" type="pres">
      <dgm:prSet presAssocID="{A663F3A5-4A98-45D3-A188-5552D4893B04}" presName="vert1" presStyleCnt="0"/>
      <dgm:spPr/>
    </dgm:pt>
  </dgm:ptLst>
  <dgm:cxnLst>
    <dgm:cxn modelId="{231AD810-17DF-284D-A923-3E4D09C2C58D}" type="presOf" srcId="{A663F3A5-4A98-45D3-A188-5552D4893B04}" destId="{AE94CF4A-5C33-3D48-A49D-C8B1D60B8E8F}" srcOrd="0" destOrd="0" presId="urn:microsoft.com/office/officeart/2008/layout/LinedList"/>
    <dgm:cxn modelId="{F9604852-2D7A-44D3-9CB9-817173B91DD6}" srcId="{58E265EB-8E60-4A1B-927D-12B53B8476B4}" destId="{A9A8E116-AF67-4825-8526-8A6F06D530A8}" srcOrd="0" destOrd="0" parTransId="{D45D0021-A1E2-4560-ADA2-8C9CBED2BFBD}" sibTransId="{9B060A57-DAC2-4665-9A44-EB4F6E959501}"/>
    <dgm:cxn modelId="{6B903754-D992-D444-A18A-6933C3D7C96B}" type="presOf" srcId="{CD755D21-D3DF-4EED-8516-27F7D9D46905}" destId="{F4178E83-3615-4649-80B5-034DC1832DED}" srcOrd="0" destOrd="0" presId="urn:microsoft.com/office/officeart/2008/layout/LinedList"/>
    <dgm:cxn modelId="{7D1B5859-C18B-BA47-90F1-2328BA5406AC}" type="presOf" srcId="{58E265EB-8E60-4A1B-927D-12B53B8476B4}" destId="{D084506F-C263-A846-99B3-3AE2B9823E59}" srcOrd="0" destOrd="0" presId="urn:microsoft.com/office/officeart/2008/layout/LinedList"/>
    <dgm:cxn modelId="{6978E89A-0F2C-AF4B-A91D-B0581FEF2C29}" type="presOf" srcId="{A9A8E116-AF67-4825-8526-8A6F06D530A8}" destId="{85530900-C26B-E642-9658-865F4314B46C}" srcOrd="0" destOrd="0" presId="urn:microsoft.com/office/officeart/2008/layout/LinedList"/>
    <dgm:cxn modelId="{A5D003D3-60D3-492B-AF00-50E8C92A6436}" srcId="{58E265EB-8E60-4A1B-927D-12B53B8476B4}" destId="{CD755D21-D3DF-4EED-8516-27F7D9D46905}" srcOrd="1" destOrd="0" parTransId="{96E0F0EF-020E-4E22-ACAC-72287E921097}" sibTransId="{1161F39C-6E1B-4EA4-A5AE-A48EBC3917FF}"/>
    <dgm:cxn modelId="{415CCCFB-891C-4237-88E0-5354A2261048}" srcId="{58E265EB-8E60-4A1B-927D-12B53B8476B4}" destId="{A663F3A5-4A98-45D3-A188-5552D4893B04}" srcOrd="2" destOrd="0" parTransId="{76175393-DDE0-494E-95FF-0B256077E9A4}" sibTransId="{239630DA-A562-4A71-8F92-B2ABBB3EB139}"/>
    <dgm:cxn modelId="{E5FA747E-9FCC-0349-B5E6-A29696C7C67A}" type="presParOf" srcId="{D084506F-C263-A846-99B3-3AE2B9823E59}" destId="{D03F45E6-B545-CA46-A26E-8AACB4854A73}" srcOrd="0" destOrd="0" presId="urn:microsoft.com/office/officeart/2008/layout/LinedList"/>
    <dgm:cxn modelId="{5A58A52F-3721-244D-B4AA-5EAC072E2D32}" type="presParOf" srcId="{D084506F-C263-A846-99B3-3AE2B9823E59}" destId="{DD34C402-AB0E-714B-A57F-4E312355F660}" srcOrd="1" destOrd="0" presId="urn:microsoft.com/office/officeart/2008/layout/LinedList"/>
    <dgm:cxn modelId="{C2E2E636-DF82-EB48-AB53-EA58C91872CB}" type="presParOf" srcId="{DD34C402-AB0E-714B-A57F-4E312355F660}" destId="{85530900-C26B-E642-9658-865F4314B46C}" srcOrd="0" destOrd="0" presId="urn:microsoft.com/office/officeart/2008/layout/LinedList"/>
    <dgm:cxn modelId="{46155F62-AB7B-4E47-BEE2-145DDC9AB6B1}" type="presParOf" srcId="{DD34C402-AB0E-714B-A57F-4E312355F660}" destId="{F209BA68-409B-4E41-9B87-139001DFFF4A}" srcOrd="1" destOrd="0" presId="urn:microsoft.com/office/officeart/2008/layout/LinedList"/>
    <dgm:cxn modelId="{A643A6E5-BFB7-9245-BE2A-3E0BFDD6B92A}" type="presParOf" srcId="{D084506F-C263-A846-99B3-3AE2B9823E59}" destId="{806DF092-C698-4A4B-AFB8-BA64E981A1B8}" srcOrd="2" destOrd="0" presId="urn:microsoft.com/office/officeart/2008/layout/LinedList"/>
    <dgm:cxn modelId="{F3A8AA38-B2F2-DC43-A6CA-F3E783428801}" type="presParOf" srcId="{D084506F-C263-A846-99B3-3AE2B9823E59}" destId="{03A99EFC-8036-A84B-B328-97A620CBCC62}" srcOrd="3" destOrd="0" presId="urn:microsoft.com/office/officeart/2008/layout/LinedList"/>
    <dgm:cxn modelId="{5FD8F9BB-889F-6440-BE3A-EC8486C161F7}" type="presParOf" srcId="{03A99EFC-8036-A84B-B328-97A620CBCC62}" destId="{F4178E83-3615-4649-80B5-034DC1832DED}" srcOrd="0" destOrd="0" presId="urn:microsoft.com/office/officeart/2008/layout/LinedList"/>
    <dgm:cxn modelId="{6E3F3A42-9FE0-8643-A6C9-4C2DF1987F1F}" type="presParOf" srcId="{03A99EFC-8036-A84B-B328-97A620CBCC62}" destId="{A7C173DB-4F62-AE4A-AF48-60F4932A2CF3}" srcOrd="1" destOrd="0" presId="urn:microsoft.com/office/officeart/2008/layout/LinedList"/>
    <dgm:cxn modelId="{3F878BB9-8CA5-4049-AB47-C7BED68A85ED}" type="presParOf" srcId="{D084506F-C263-A846-99B3-3AE2B9823E59}" destId="{5403428A-68BA-744C-8FEF-1E13EFE1E80F}" srcOrd="4" destOrd="0" presId="urn:microsoft.com/office/officeart/2008/layout/LinedList"/>
    <dgm:cxn modelId="{8C52CB67-6E4C-4542-84B5-F77112DA1880}" type="presParOf" srcId="{D084506F-C263-A846-99B3-3AE2B9823E59}" destId="{B258E6E6-D2F3-D74C-B392-FBE19D2E1AD0}" srcOrd="5" destOrd="0" presId="urn:microsoft.com/office/officeart/2008/layout/LinedList"/>
    <dgm:cxn modelId="{FC794813-A214-8C4C-B715-83F951CE40C5}" type="presParOf" srcId="{B258E6E6-D2F3-D74C-B392-FBE19D2E1AD0}" destId="{AE94CF4A-5C33-3D48-A49D-C8B1D60B8E8F}" srcOrd="0" destOrd="0" presId="urn:microsoft.com/office/officeart/2008/layout/LinedList"/>
    <dgm:cxn modelId="{84002ED3-69F0-724A-B8D0-576BBB4D57AA}" type="presParOf" srcId="{B258E6E6-D2F3-D74C-B392-FBE19D2E1AD0}" destId="{902984A6-BCA1-D648-B8C2-CC0CA08405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FC287E-3EB3-4E59-9A0C-39042CE54CD0}"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4CBD8CA3-D26E-4735-99E7-0204D93ED9B0}">
      <dgm:prSet/>
      <dgm:spPr/>
      <dgm:t>
        <a:bodyPr/>
        <a:lstStyle/>
        <a:p>
          <a:r>
            <a:rPr lang="tr-TR"/>
            <a:t>En önemli komplikasyon; anaflaktik şok!</a:t>
          </a:r>
          <a:endParaRPr lang="en-US"/>
        </a:p>
      </dgm:t>
    </dgm:pt>
    <dgm:pt modelId="{27495603-5136-47E0-BBF0-FC0C0D17B2E8}" type="parTrans" cxnId="{6695F47D-0FAD-454D-9A4E-DD59EBBC315C}">
      <dgm:prSet/>
      <dgm:spPr/>
      <dgm:t>
        <a:bodyPr/>
        <a:lstStyle/>
        <a:p>
          <a:endParaRPr lang="en-US"/>
        </a:p>
      </dgm:t>
    </dgm:pt>
    <dgm:pt modelId="{4B788A5E-1D05-4145-83D8-39D96AC18522}" type="sibTrans" cxnId="{6695F47D-0FAD-454D-9A4E-DD59EBBC315C}">
      <dgm:prSet/>
      <dgm:spPr/>
      <dgm:t>
        <a:bodyPr/>
        <a:lstStyle/>
        <a:p>
          <a:endParaRPr lang="en-US"/>
        </a:p>
      </dgm:t>
    </dgm:pt>
    <dgm:pt modelId="{863A7B29-7465-4C56-96CB-3D5A0AF323DA}">
      <dgm:prSet/>
      <dgm:spPr/>
      <dgm:t>
        <a:bodyPr/>
        <a:lstStyle/>
        <a:p>
          <a:r>
            <a:rPr lang="tr-TR"/>
            <a:t>Bu nedenle deneyimli uzman kişilerce ve gerekirse müdahale yapılabilecek bir ortamda yapılması şarttır. </a:t>
          </a:r>
          <a:endParaRPr lang="en-US"/>
        </a:p>
      </dgm:t>
    </dgm:pt>
    <dgm:pt modelId="{704B1DC1-7979-43E7-A052-179DC342B2B4}" type="parTrans" cxnId="{195CC27B-CBF3-41A4-9910-96D3BCDB99D0}">
      <dgm:prSet/>
      <dgm:spPr/>
      <dgm:t>
        <a:bodyPr/>
        <a:lstStyle/>
        <a:p>
          <a:endParaRPr lang="en-US"/>
        </a:p>
      </dgm:t>
    </dgm:pt>
    <dgm:pt modelId="{1E5149F3-B1FB-40CB-B513-DEBEC001A3FC}" type="sibTrans" cxnId="{195CC27B-CBF3-41A4-9910-96D3BCDB99D0}">
      <dgm:prSet/>
      <dgm:spPr/>
      <dgm:t>
        <a:bodyPr/>
        <a:lstStyle/>
        <a:p>
          <a:endParaRPr lang="en-US"/>
        </a:p>
      </dgm:t>
    </dgm:pt>
    <dgm:pt modelId="{DB6A6B55-D1B4-5443-B5EB-2F46B8E9ABB0}" type="pres">
      <dgm:prSet presAssocID="{CDFC287E-3EB3-4E59-9A0C-39042CE54CD0}" presName="Name0" presStyleCnt="0">
        <dgm:presLayoutVars>
          <dgm:dir/>
          <dgm:resizeHandles val="exact"/>
        </dgm:presLayoutVars>
      </dgm:prSet>
      <dgm:spPr/>
    </dgm:pt>
    <dgm:pt modelId="{AF9BA75F-F722-1643-A61A-C33DEC3E777E}" type="pres">
      <dgm:prSet presAssocID="{4CBD8CA3-D26E-4735-99E7-0204D93ED9B0}" presName="node" presStyleLbl="node1" presStyleIdx="0" presStyleCnt="2">
        <dgm:presLayoutVars>
          <dgm:bulletEnabled val="1"/>
        </dgm:presLayoutVars>
      </dgm:prSet>
      <dgm:spPr/>
    </dgm:pt>
    <dgm:pt modelId="{FCBCEBE8-5C55-EB4C-933C-3AC702539028}" type="pres">
      <dgm:prSet presAssocID="{4B788A5E-1D05-4145-83D8-39D96AC18522}" presName="sibTrans" presStyleLbl="sibTrans1D1" presStyleIdx="0" presStyleCnt="1"/>
      <dgm:spPr/>
    </dgm:pt>
    <dgm:pt modelId="{C941AA3C-5BAD-2541-864E-BEF136FA765B}" type="pres">
      <dgm:prSet presAssocID="{4B788A5E-1D05-4145-83D8-39D96AC18522}" presName="connectorText" presStyleLbl="sibTrans1D1" presStyleIdx="0" presStyleCnt="1"/>
      <dgm:spPr/>
    </dgm:pt>
    <dgm:pt modelId="{FC7C5725-63F7-DB40-9A38-8EC414E3EA67}" type="pres">
      <dgm:prSet presAssocID="{863A7B29-7465-4C56-96CB-3D5A0AF323DA}" presName="node" presStyleLbl="node1" presStyleIdx="1" presStyleCnt="2">
        <dgm:presLayoutVars>
          <dgm:bulletEnabled val="1"/>
        </dgm:presLayoutVars>
      </dgm:prSet>
      <dgm:spPr/>
    </dgm:pt>
  </dgm:ptLst>
  <dgm:cxnLst>
    <dgm:cxn modelId="{E8997D42-8749-A64F-BE8C-6A28169279B9}" type="presOf" srcId="{863A7B29-7465-4C56-96CB-3D5A0AF323DA}" destId="{FC7C5725-63F7-DB40-9A38-8EC414E3EA67}" srcOrd="0" destOrd="0" presId="urn:microsoft.com/office/officeart/2016/7/layout/RepeatingBendingProcessNew"/>
    <dgm:cxn modelId="{0EFDDA47-17D2-D44F-94F7-C261E2BF5BFA}" type="presOf" srcId="{4B788A5E-1D05-4145-83D8-39D96AC18522}" destId="{FCBCEBE8-5C55-EB4C-933C-3AC702539028}" srcOrd="0" destOrd="0" presId="urn:microsoft.com/office/officeart/2016/7/layout/RepeatingBendingProcessNew"/>
    <dgm:cxn modelId="{95D33069-B74B-1849-BEED-0F5EDED6F599}" type="presOf" srcId="{4B788A5E-1D05-4145-83D8-39D96AC18522}" destId="{C941AA3C-5BAD-2541-864E-BEF136FA765B}" srcOrd="1" destOrd="0" presId="urn:microsoft.com/office/officeart/2016/7/layout/RepeatingBendingProcessNew"/>
    <dgm:cxn modelId="{575E3E50-2240-1244-B48E-E1155C441BC5}" type="presOf" srcId="{4CBD8CA3-D26E-4735-99E7-0204D93ED9B0}" destId="{AF9BA75F-F722-1643-A61A-C33DEC3E777E}" srcOrd="0" destOrd="0" presId="urn:microsoft.com/office/officeart/2016/7/layout/RepeatingBendingProcessNew"/>
    <dgm:cxn modelId="{195CC27B-CBF3-41A4-9910-96D3BCDB99D0}" srcId="{CDFC287E-3EB3-4E59-9A0C-39042CE54CD0}" destId="{863A7B29-7465-4C56-96CB-3D5A0AF323DA}" srcOrd="1" destOrd="0" parTransId="{704B1DC1-7979-43E7-A052-179DC342B2B4}" sibTransId="{1E5149F3-B1FB-40CB-B513-DEBEC001A3FC}"/>
    <dgm:cxn modelId="{6695F47D-0FAD-454D-9A4E-DD59EBBC315C}" srcId="{CDFC287E-3EB3-4E59-9A0C-39042CE54CD0}" destId="{4CBD8CA3-D26E-4735-99E7-0204D93ED9B0}" srcOrd="0" destOrd="0" parTransId="{27495603-5136-47E0-BBF0-FC0C0D17B2E8}" sibTransId="{4B788A5E-1D05-4145-83D8-39D96AC18522}"/>
    <dgm:cxn modelId="{417EE383-29B5-994D-A763-D86CECF141C5}" type="presOf" srcId="{CDFC287E-3EB3-4E59-9A0C-39042CE54CD0}" destId="{DB6A6B55-D1B4-5443-B5EB-2F46B8E9ABB0}" srcOrd="0" destOrd="0" presId="urn:microsoft.com/office/officeart/2016/7/layout/RepeatingBendingProcessNew"/>
    <dgm:cxn modelId="{B5A17E54-9588-0A4F-A2C8-DE13218510FF}" type="presParOf" srcId="{DB6A6B55-D1B4-5443-B5EB-2F46B8E9ABB0}" destId="{AF9BA75F-F722-1643-A61A-C33DEC3E777E}" srcOrd="0" destOrd="0" presId="urn:microsoft.com/office/officeart/2016/7/layout/RepeatingBendingProcessNew"/>
    <dgm:cxn modelId="{529D4394-B711-2646-B7EE-E216DBBBE2E5}" type="presParOf" srcId="{DB6A6B55-D1B4-5443-B5EB-2F46B8E9ABB0}" destId="{FCBCEBE8-5C55-EB4C-933C-3AC702539028}" srcOrd="1" destOrd="0" presId="urn:microsoft.com/office/officeart/2016/7/layout/RepeatingBendingProcessNew"/>
    <dgm:cxn modelId="{6997A1DA-942A-1342-AAFC-8CE1EB5DE466}" type="presParOf" srcId="{FCBCEBE8-5C55-EB4C-933C-3AC702539028}" destId="{C941AA3C-5BAD-2541-864E-BEF136FA765B}" srcOrd="0" destOrd="0" presId="urn:microsoft.com/office/officeart/2016/7/layout/RepeatingBendingProcessNew"/>
    <dgm:cxn modelId="{B757566B-D9DC-824E-9A3F-890255918850}" type="presParOf" srcId="{DB6A6B55-D1B4-5443-B5EB-2F46B8E9ABB0}" destId="{FC7C5725-63F7-DB40-9A38-8EC414E3EA67}"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15DE33-A0E0-4B3B-BB08-42B9D513FD1B}"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95351084-CCD6-4809-AD47-ADF82FFD14AD}">
      <dgm:prSet/>
      <dgm:spPr/>
      <dgm:t>
        <a:bodyPr/>
        <a:lstStyle/>
        <a:p>
          <a:r>
            <a:rPr lang="tr-TR"/>
            <a:t>Havadaki alerjenlere verilen genel bir oküler reaksiyondur.</a:t>
          </a:r>
          <a:endParaRPr lang="en-US"/>
        </a:p>
      </dgm:t>
    </dgm:pt>
    <dgm:pt modelId="{1A1CAD50-32C5-4B82-A205-77FB4DF26D2A}" type="parTrans" cxnId="{C1DB936E-760E-407C-B2DA-A4576CABF3A5}">
      <dgm:prSet/>
      <dgm:spPr/>
      <dgm:t>
        <a:bodyPr/>
        <a:lstStyle/>
        <a:p>
          <a:endParaRPr lang="en-US"/>
        </a:p>
      </dgm:t>
    </dgm:pt>
    <dgm:pt modelId="{A45C0945-C880-449A-A0B0-348FD0D0CA14}" type="sibTrans" cxnId="{C1DB936E-760E-407C-B2DA-A4576CABF3A5}">
      <dgm:prSet/>
      <dgm:spPr/>
      <dgm:t>
        <a:bodyPr/>
        <a:lstStyle/>
        <a:p>
          <a:endParaRPr lang="en-US"/>
        </a:p>
      </dgm:t>
    </dgm:pt>
    <dgm:pt modelId="{760C65CD-DCDB-4DFD-8DF9-44C811CCF947}">
      <dgm:prSet/>
      <dgm:spPr/>
      <dgm:t>
        <a:bodyPr/>
        <a:lstStyle/>
        <a:p>
          <a:r>
            <a:rPr lang="tr-TR"/>
            <a:t>Alerjenler, kimyasallar, polenler, tozlar gözde inflamasyonu başlatırlar.</a:t>
          </a:r>
          <a:endParaRPr lang="en-US"/>
        </a:p>
      </dgm:t>
    </dgm:pt>
    <dgm:pt modelId="{15FAA430-D945-403E-9924-DAD7E07C1F68}" type="parTrans" cxnId="{0E8D5281-5243-4834-8808-17264C9F2B33}">
      <dgm:prSet/>
      <dgm:spPr/>
      <dgm:t>
        <a:bodyPr/>
        <a:lstStyle/>
        <a:p>
          <a:endParaRPr lang="en-US"/>
        </a:p>
      </dgm:t>
    </dgm:pt>
    <dgm:pt modelId="{65F7881E-ADCA-4DBA-94E9-F9B255F0D278}" type="sibTrans" cxnId="{0E8D5281-5243-4834-8808-17264C9F2B33}">
      <dgm:prSet/>
      <dgm:spPr/>
      <dgm:t>
        <a:bodyPr/>
        <a:lstStyle/>
        <a:p>
          <a:endParaRPr lang="en-US"/>
        </a:p>
      </dgm:t>
    </dgm:pt>
    <dgm:pt modelId="{2EB11CE8-25A1-4F17-AA22-3746F9BB8996}">
      <dgm:prSet/>
      <dgm:spPr/>
      <dgm:t>
        <a:bodyPr/>
        <a:lstStyle/>
        <a:p>
          <a:r>
            <a:rPr lang="tr-TR" dirty="0"/>
            <a:t>Burada </a:t>
          </a:r>
          <a:r>
            <a:rPr lang="tr-TR" dirty="0" err="1"/>
            <a:t>mast</a:t>
          </a:r>
          <a:r>
            <a:rPr lang="tr-TR" dirty="0"/>
            <a:t> hücreleri anahtar rol oynamaktadır.</a:t>
          </a:r>
          <a:endParaRPr lang="en-US" dirty="0"/>
        </a:p>
      </dgm:t>
    </dgm:pt>
    <dgm:pt modelId="{DAF52385-92D0-4764-8D95-E5166C9247B4}" type="parTrans" cxnId="{B3F9BEAB-C182-4017-8BDD-B6C772339909}">
      <dgm:prSet/>
      <dgm:spPr/>
      <dgm:t>
        <a:bodyPr/>
        <a:lstStyle/>
        <a:p>
          <a:endParaRPr lang="en-US"/>
        </a:p>
      </dgm:t>
    </dgm:pt>
    <dgm:pt modelId="{2AA9B790-33F2-48E6-9889-955C1A4C823D}" type="sibTrans" cxnId="{B3F9BEAB-C182-4017-8BDD-B6C772339909}">
      <dgm:prSet/>
      <dgm:spPr/>
      <dgm:t>
        <a:bodyPr/>
        <a:lstStyle/>
        <a:p>
          <a:endParaRPr lang="en-US"/>
        </a:p>
      </dgm:t>
    </dgm:pt>
    <dgm:pt modelId="{B5EA62E3-9696-449F-AB76-D36A780B80FD}">
      <dgm:prSet/>
      <dgm:spPr/>
      <dgm:t>
        <a:bodyPr/>
        <a:lstStyle/>
        <a:p>
          <a:r>
            <a:rPr lang="tr-TR" dirty="0"/>
            <a:t>Kronik konjonktivitin en sık sebebidir. </a:t>
          </a:r>
          <a:endParaRPr lang="en-US" dirty="0"/>
        </a:p>
      </dgm:t>
    </dgm:pt>
    <dgm:pt modelId="{7DF9C6E8-643F-4B9F-BCC7-99CFE4B55534}" type="parTrans" cxnId="{792BD0F8-E2E9-4825-A738-C6839EFEECA6}">
      <dgm:prSet/>
      <dgm:spPr/>
      <dgm:t>
        <a:bodyPr/>
        <a:lstStyle/>
        <a:p>
          <a:endParaRPr lang="en-US"/>
        </a:p>
      </dgm:t>
    </dgm:pt>
    <dgm:pt modelId="{38DF8C46-FA58-4918-91F1-D928E8F5F094}" type="sibTrans" cxnId="{792BD0F8-E2E9-4825-A738-C6839EFEECA6}">
      <dgm:prSet/>
      <dgm:spPr/>
      <dgm:t>
        <a:bodyPr/>
        <a:lstStyle/>
        <a:p>
          <a:endParaRPr lang="en-US"/>
        </a:p>
      </dgm:t>
    </dgm:pt>
    <dgm:pt modelId="{E015DA0C-ED40-4F7B-939E-4A04230AEE61}">
      <dgm:prSet/>
      <dgm:spPr/>
      <dgm:t>
        <a:bodyPr/>
        <a:lstStyle/>
        <a:p>
          <a:r>
            <a:rPr lang="tr-TR" dirty="0" err="1"/>
            <a:t>Popülasyonun</a:t>
          </a:r>
          <a:r>
            <a:rPr lang="tr-TR" dirty="0"/>
            <a:t> %15’ ini etkiler. </a:t>
          </a:r>
          <a:endParaRPr lang="en-US" dirty="0"/>
        </a:p>
      </dgm:t>
    </dgm:pt>
    <dgm:pt modelId="{AB7D8324-7CD5-4FF7-A4BA-9D3346007687}" type="parTrans" cxnId="{F3B106C9-4002-4B50-94C6-2459C19A7FF8}">
      <dgm:prSet/>
      <dgm:spPr/>
      <dgm:t>
        <a:bodyPr/>
        <a:lstStyle/>
        <a:p>
          <a:endParaRPr lang="en-US"/>
        </a:p>
      </dgm:t>
    </dgm:pt>
    <dgm:pt modelId="{52B475ED-1848-4EAF-A8BD-607F69C2CA55}" type="sibTrans" cxnId="{F3B106C9-4002-4B50-94C6-2459C19A7FF8}">
      <dgm:prSet/>
      <dgm:spPr/>
      <dgm:t>
        <a:bodyPr/>
        <a:lstStyle/>
        <a:p>
          <a:endParaRPr lang="en-US"/>
        </a:p>
      </dgm:t>
    </dgm:pt>
    <dgm:pt modelId="{4A784997-8E8D-A64E-8E36-37904535ED8E}" type="pres">
      <dgm:prSet presAssocID="{1315DE33-A0E0-4B3B-BB08-42B9D513FD1B}" presName="vert0" presStyleCnt="0">
        <dgm:presLayoutVars>
          <dgm:dir/>
          <dgm:animOne val="branch"/>
          <dgm:animLvl val="lvl"/>
        </dgm:presLayoutVars>
      </dgm:prSet>
      <dgm:spPr/>
    </dgm:pt>
    <dgm:pt modelId="{F48CFC7F-9E67-074D-8DED-4A20E423223E}" type="pres">
      <dgm:prSet presAssocID="{95351084-CCD6-4809-AD47-ADF82FFD14AD}" presName="thickLine" presStyleLbl="alignNode1" presStyleIdx="0" presStyleCnt="5"/>
      <dgm:spPr/>
    </dgm:pt>
    <dgm:pt modelId="{6175CBE2-8517-4C46-89D9-D121D06F72D9}" type="pres">
      <dgm:prSet presAssocID="{95351084-CCD6-4809-AD47-ADF82FFD14AD}" presName="horz1" presStyleCnt="0"/>
      <dgm:spPr/>
    </dgm:pt>
    <dgm:pt modelId="{A1677A72-91DC-094A-A109-2CC91C1C6B3B}" type="pres">
      <dgm:prSet presAssocID="{95351084-CCD6-4809-AD47-ADF82FFD14AD}" presName="tx1" presStyleLbl="revTx" presStyleIdx="0" presStyleCnt="5"/>
      <dgm:spPr/>
    </dgm:pt>
    <dgm:pt modelId="{D2554930-C8F8-C440-9B73-97F056628A00}" type="pres">
      <dgm:prSet presAssocID="{95351084-CCD6-4809-AD47-ADF82FFD14AD}" presName="vert1" presStyleCnt="0"/>
      <dgm:spPr/>
    </dgm:pt>
    <dgm:pt modelId="{3F0FA5B8-CE10-8043-9875-60A258E8E3E6}" type="pres">
      <dgm:prSet presAssocID="{760C65CD-DCDB-4DFD-8DF9-44C811CCF947}" presName="thickLine" presStyleLbl="alignNode1" presStyleIdx="1" presStyleCnt="5"/>
      <dgm:spPr/>
    </dgm:pt>
    <dgm:pt modelId="{943B8E11-2812-F94C-BA33-F0965B3E9E4C}" type="pres">
      <dgm:prSet presAssocID="{760C65CD-DCDB-4DFD-8DF9-44C811CCF947}" presName="horz1" presStyleCnt="0"/>
      <dgm:spPr/>
    </dgm:pt>
    <dgm:pt modelId="{55B57C23-A1E1-DA48-ADDD-36960D98E7A8}" type="pres">
      <dgm:prSet presAssocID="{760C65CD-DCDB-4DFD-8DF9-44C811CCF947}" presName="tx1" presStyleLbl="revTx" presStyleIdx="1" presStyleCnt="5"/>
      <dgm:spPr/>
    </dgm:pt>
    <dgm:pt modelId="{62946FAB-D397-C44C-9579-E4C5C77C6853}" type="pres">
      <dgm:prSet presAssocID="{760C65CD-DCDB-4DFD-8DF9-44C811CCF947}" presName="vert1" presStyleCnt="0"/>
      <dgm:spPr/>
    </dgm:pt>
    <dgm:pt modelId="{7517A72F-DC4E-5F4A-8A57-BAF5CCB14A51}" type="pres">
      <dgm:prSet presAssocID="{2EB11CE8-25A1-4F17-AA22-3746F9BB8996}" presName="thickLine" presStyleLbl="alignNode1" presStyleIdx="2" presStyleCnt="5"/>
      <dgm:spPr/>
    </dgm:pt>
    <dgm:pt modelId="{5550F02A-FB22-844B-84B4-DAE86429F35A}" type="pres">
      <dgm:prSet presAssocID="{2EB11CE8-25A1-4F17-AA22-3746F9BB8996}" presName="horz1" presStyleCnt="0"/>
      <dgm:spPr/>
    </dgm:pt>
    <dgm:pt modelId="{1A466F5F-157D-184D-888B-14A90A2A5C40}" type="pres">
      <dgm:prSet presAssocID="{2EB11CE8-25A1-4F17-AA22-3746F9BB8996}" presName="tx1" presStyleLbl="revTx" presStyleIdx="2" presStyleCnt="5"/>
      <dgm:spPr/>
    </dgm:pt>
    <dgm:pt modelId="{A8DEE4F9-759C-224A-8833-23F68890CBF5}" type="pres">
      <dgm:prSet presAssocID="{2EB11CE8-25A1-4F17-AA22-3746F9BB8996}" presName="vert1" presStyleCnt="0"/>
      <dgm:spPr/>
    </dgm:pt>
    <dgm:pt modelId="{47DE4569-1533-E348-B151-9E8198478F4B}" type="pres">
      <dgm:prSet presAssocID="{B5EA62E3-9696-449F-AB76-D36A780B80FD}" presName="thickLine" presStyleLbl="alignNode1" presStyleIdx="3" presStyleCnt="5"/>
      <dgm:spPr/>
    </dgm:pt>
    <dgm:pt modelId="{86D734D7-0AAC-6340-BB0F-F82D39090F09}" type="pres">
      <dgm:prSet presAssocID="{B5EA62E3-9696-449F-AB76-D36A780B80FD}" presName="horz1" presStyleCnt="0"/>
      <dgm:spPr/>
    </dgm:pt>
    <dgm:pt modelId="{26E0A180-BD2A-1242-9DBC-558FAB6A384B}" type="pres">
      <dgm:prSet presAssocID="{B5EA62E3-9696-449F-AB76-D36A780B80FD}" presName="tx1" presStyleLbl="revTx" presStyleIdx="3" presStyleCnt="5"/>
      <dgm:spPr/>
    </dgm:pt>
    <dgm:pt modelId="{28DDADF9-327B-DA46-8D19-3C4D5CAB55FC}" type="pres">
      <dgm:prSet presAssocID="{B5EA62E3-9696-449F-AB76-D36A780B80FD}" presName="vert1" presStyleCnt="0"/>
      <dgm:spPr/>
    </dgm:pt>
    <dgm:pt modelId="{9F3B0281-C2E7-1C40-9B61-EA469ED4A1A9}" type="pres">
      <dgm:prSet presAssocID="{E015DA0C-ED40-4F7B-939E-4A04230AEE61}" presName="thickLine" presStyleLbl="alignNode1" presStyleIdx="4" presStyleCnt="5"/>
      <dgm:spPr/>
    </dgm:pt>
    <dgm:pt modelId="{5B2CBA73-55F0-5840-833A-26440E956E85}" type="pres">
      <dgm:prSet presAssocID="{E015DA0C-ED40-4F7B-939E-4A04230AEE61}" presName="horz1" presStyleCnt="0"/>
      <dgm:spPr/>
    </dgm:pt>
    <dgm:pt modelId="{DF9225F6-3C59-AF44-9CA4-14970AFB5D5A}" type="pres">
      <dgm:prSet presAssocID="{E015DA0C-ED40-4F7B-939E-4A04230AEE61}" presName="tx1" presStyleLbl="revTx" presStyleIdx="4" presStyleCnt="5"/>
      <dgm:spPr/>
    </dgm:pt>
    <dgm:pt modelId="{A7949D0A-C3F3-F64A-A6BE-103C5FB9E43B}" type="pres">
      <dgm:prSet presAssocID="{E015DA0C-ED40-4F7B-939E-4A04230AEE61}" presName="vert1" presStyleCnt="0"/>
      <dgm:spPr/>
    </dgm:pt>
  </dgm:ptLst>
  <dgm:cxnLst>
    <dgm:cxn modelId="{CC6E6A0D-6F25-D04C-BA93-1E0E68FFD0CA}" type="presOf" srcId="{95351084-CCD6-4809-AD47-ADF82FFD14AD}" destId="{A1677A72-91DC-094A-A109-2CC91C1C6B3B}" srcOrd="0" destOrd="0" presId="urn:microsoft.com/office/officeart/2008/layout/LinedList"/>
    <dgm:cxn modelId="{C214331C-CFA6-984F-9EF2-FBBCA9B0BB98}" type="presOf" srcId="{1315DE33-A0E0-4B3B-BB08-42B9D513FD1B}" destId="{4A784997-8E8D-A64E-8E36-37904535ED8E}" srcOrd="0" destOrd="0" presId="urn:microsoft.com/office/officeart/2008/layout/LinedList"/>
    <dgm:cxn modelId="{827A763F-7450-EE4A-878B-C2415BBA4985}" type="presOf" srcId="{2EB11CE8-25A1-4F17-AA22-3746F9BB8996}" destId="{1A466F5F-157D-184D-888B-14A90A2A5C40}" srcOrd="0" destOrd="0" presId="urn:microsoft.com/office/officeart/2008/layout/LinedList"/>
    <dgm:cxn modelId="{C1DB936E-760E-407C-B2DA-A4576CABF3A5}" srcId="{1315DE33-A0E0-4B3B-BB08-42B9D513FD1B}" destId="{95351084-CCD6-4809-AD47-ADF82FFD14AD}" srcOrd="0" destOrd="0" parTransId="{1A1CAD50-32C5-4B82-A205-77FB4DF26D2A}" sibTransId="{A45C0945-C880-449A-A0B0-348FD0D0CA14}"/>
    <dgm:cxn modelId="{048DD780-B047-CB4E-97A7-A8520A39C9B1}" type="presOf" srcId="{760C65CD-DCDB-4DFD-8DF9-44C811CCF947}" destId="{55B57C23-A1E1-DA48-ADDD-36960D98E7A8}" srcOrd="0" destOrd="0" presId="urn:microsoft.com/office/officeart/2008/layout/LinedList"/>
    <dgm:cxn modelId="{0E8D5281-5243-4834-8808-17264C9F2B33}" srcId="{1315DE33-A0E0-4B3B-BB08-42B9D513FD1B}" destId="{760C65CD-DCDB-4DFD-8DF9-44C811CCF947}" srcOrd="1" destOrd="0" parTransId="{15FAA430-D945-403E-9924-DAD7E07C1F68}" sibTransId="{65F7881E-ADCA-4DBA-94E9-F9B255F0D278}"/>
    <dgm:cxn modelId="{2D58E598-7445-E849-9C8C-51CB5231C970}" type="presOf" srcId="{E015DA0C-ED40-4F7B-939E-4A04230AEE61}" destId="{DF9225F6-3C59-AF44-9CA4-14970AFB5D5A}" srcOrd="0" destOrd="0" presId="urn:microsoft.com/office/officeart/2008/layout/LinedList"/>
    <dgm:cxn modelId="{B3F9BEAB-C182-4017-8BDD-B6C772339909}" srcId="{1315DE33-A0E0-4B3B-BB08-42B9D513FD1B}" destId="{2EB11CE8-25A1-4F17-AA22-3746F9BB8996}" srcOrd="2" destOrd="0" parTransId="{DAF52385-92D0-4764-8D95-E5166C9247B4}" sibTransId="{2AA9B790-33F2-48E6-9889-955C1A4C823D}"/>
    <dgm:cxn modelId="{F3B106C9-4002-4B50-94C6-2459C19A7FF8}" srcId="{1315DE33-A0E0-4B3B-BB08-42B9D513FD1B}" destId="{E015DA0C-ED40-4F7B-939E-4A04230AEE61}" srcOrd="4" destOrd="0" parTransId="{AB7D8324-7CD5-4FF7-A4BA-9D3346007687}" sibTransId="{52B475ED-1848-4EAF-A8BD-607F69C2CA55}"/>
    <dgm:cxn modelId="{347A69F3-1C0D-A742-86F2-34404A8DBCB2}" type="presOf" srcId="{B5EA62E3-9696-449F-AB76-D36A780B80FD}" destId="{26E0A180-BD2A-1242-9DBC-558FAB6A384B}" srcOrd="0" destOrd="0" presId="urn:microsoft.com/office/officeart/2008/layout/LinedList"/>
    <dgm:cxn modelId="{792BD0F8-E2E9-4825-A738-C6839EFEECA6}" srcId="{1315DE33-A0E0-4B3B-BB08-42B9D513FD1B}" destId="{B5EA62E3-9696-449F-AB76-D36A780B80FD}" srcOrd="3" destOrd="0" parTransId="{7DF9C6E8-643F-4B9F-BCC7-99CFE4B55534}" sibTransId="{38DF8C46-FA58-4918-91F1-D928E8F5F094}"/>
    <dgm:cxn modelId="{F58817AC-8154-984B-BE85-36344C8F5BC8}" type="presParOf" srcId="{4A784997-8E8D-A64E-8E36-37904535ED8E}" destId="{F48CFC7F-9E67-074D-8DED-4A20E423223E}" srcOrd="0" destOrd="0" presId="urn:microsoft.com/office/officeart/2008/layout/LinedList"/>
    <dgm:cxn modelId="{4313C45E-FAA5-9E41-BCD6-696EF635C5F6}" type="presParOf" srcId="{4A784997-8E8D-A64E-8E36-37904535ED8E}" destId="{6175CBE2-8517-4C46-89D9-D121D06F72D9}" srcOrd="1" destOrd="0" presId="urn:microsoft.com/office/officeart/2008/layout/LinedList"/>
    <dgm:cxn modelId="{A010F559-7B8C-BB4C-8BDD-1936645DC2C2}" type="presParOf" srcId="{6175CBE2-8517-4C46-89D9-D121D06F72D9}" destId="{A1677A72-91DC-094A-A109-2CC91C1C6B3B}" srcOrd="0" destOrd="0" presId="urn:microsoft.com/office/officeart/2008/layout/LinedList"/>
    <dgm:cxn modelId="{48D0F7B1-57D8-8C46-A351-9715BFD392C0}" type="presParOf" srcId="{6175CBE2-8517-4C46-89D9-D121D06F72D9}" destId="{D2554930-C8F8-C440-9B73-97F056628A00}" srcOrd="1" destOrd="0" presId="urn:microsoft.com/office/officeart/2008/layout/LinedList"/>
    <dgm:cxn modelId="{30A82B64-515D-5C49-9398-203740529E6B}" type="presParOf" srcId="{4A784997-8E8D-A64E-8E36-37904535ED8E}" destId="{3F0FA5B8-CE10-8043-9875-60A258E8E3E6}" srcOrd="2" destOrd="0" presId="urn:microsoft.com/office/officeart/2008/layout/LinedList"/>
    <dgm:cxn modelId="{4F19AF3B-ED76-5E4D-8957-267A2687764C}" type="presParOf" srcId="{4A784997-8E8D-A64E-8E36-37904535ED8E}" destId="{943B8E11-2812-F94C-BA33-F0965B3E9E4C}" srcOrd="3" destOrd="0" presId="urn:microsoft.com/office/officeart/2008/layout/LinedList"/>
    <dgm:cxn modelId="{85C040A9-5DD7-C944-8E29-A72BC449451F}" type="presParOf" srcId="{943B8E11-2812-F94C-BA33-F0965B3E9E4C}" destId="{55B57C23-A1E1-DA48-ADDD-36960D98E7A8}" srcOrd="0" destOrd="0" presId="urn:microsoft.com/office/officeart/2008/layout/LinedList"/>
    <dgm:cxn modelId="{A43CEE70-9595-0048-9CF6-BB0DA0DCF869}" type="presParOf" srcId="{943B8E11-2812-F94C-BA33-F0965B3E9E4C}" destId="{62946FAB-D397-C44C-9579-E4C5C77C6853}" srcOrd="1" destOrd="0" presId="urn:microsoft.com/office/officeart/2008/layout/LinedList"/>
    <dgm:cxn modelId="{1B914227-4513-DC45-92C6-1A080C5BB25D}" type="presParOf" srcId="{4A784997-8E8D-A64E-8E36-37904535ED8E}" destId="{7517A72F-DC4E-5F4A-8A57-BAF5CCB14A51}" srcOrd="4" destOrd="0" presId="urn:microsoft.com/office/officeart/2008/layout/LinedList"/>
    <dgm:cxn modelId="{DF714CF6-1D0E-7E46-9781-CFB9622E8561}" type="presParOf" srcId="{4A784997-8E8D-A64E-8E36-37904535ED8E}" destId="{5550F02A-FB22-844B-84B4-DAE86429F35A}" srcOrd="5" destOrd="0" presId="urn:microsoft.com/office/officeart/2008/layout/LinedList"/>
    <dgm:cxn modelId="{C0637726-DDA0-154C-87E1-034759FCD078}" type="presParOf" srcId="{5550F02A-FB22-844B-84B4-DAE86429F35A}" destId="{1A466F5F-157D-184D-888B-14A90A2A5C40}" srcOrd="0" destOrd="0" presId="urn:microsoft.com/office/officeart/2008/layout/LinedList"/>
    <dgm:cxn modelId="{9DB7F501-76C1-5448-9423-5A69E425DE45}" type="presParOf" srcId="{5550F02A-FB22-844B-84B4-DAE86429F35A}" destId="{A8DEE4F9-759C-224A-8833-23F68890CBF5}" srcOrd="1" destOrd="0" presId="urn:microsoft.com/office/officeart/2008/layout/LinedList"/>
    <dgm:cxn modelId="{52D95633-2AE5-3045-BAC0-DE7F5D89C522}" type="presParOf" srcId="{4A784997-8E8D-A64E-8E36-37904535ED8E}" destId="{47DE4569-1533-E348-B151-9E8198478F4B}" srcOrd="6" destOrd="0" presId="urn:microsoft.com/office/officeart/2008/layout/LinedList"/>
    <dgm:cxn modelId="{0BFBA39E-E9B8-EB4B-9602-28C037457F34}" type="presParOf" srcId="{4A784997-8E8D-A64E-8E36-37904535ED8E}" destId="{86D734D7-0AAC-6340-BB0F-F82D39090F09}" srcOrd="7" destOrd="0" presId="urn:microsoft.com/office/officeart/2008/layout/LinedList"/>
    <dgm:cxn modelId="{FE6FECB9-5579-F746-8132-4E938CAC6AC6}" type="presParOf" srcId="{86D734D7-0AAC-6340-BB0F-F82D39090F09}" destId="{26E0A180-BD2A-1242-9DBC-558FAB6A384B}" srcOrd="0" destOrd="0" presId="urn:microsoft.com/office/officeart/2008/layout/LinedList"/>
    <dgm:cxn modelId="{1B11083E-4DBD-8547-BE3D-F3DFCBB7B630}" type="presParOf" srcId="{86D734D7-0AAC-6340-BB0F-F82D39090F09}" destId="{28DDADF9-327B-DA46-8D19-3C4D5CAB55FC}" srcOrd="1" destOrd="0" presId="urn:microsoft.com/office/officeart/2008/layout/LinedList"/>
    <dgm:cxn modelId="{41E206F6-462A-2A42-91B8-7924B2924700}" type="presParOf" srcId="{4A784997-8E8D-A64E-8E36-37904535ED8E}" destId="{9F3B0281-C2E7-1C40-9B61-EA469ED4A1A9}" srcOrd="8" destOrd="0" presId="urn:microsoft.com/office/officeart/2008/layout/LinedList"/>
    <dgm:cxn modelId="{E02343F1-0214-6C46-AB1B-623D112AA787}" type="presParOf" srcId="{4A784997-8E8D-A64E-8E36-37904535ED8E}" destId="{5B2CBA73-55F0-5840-833A-26440E956E85}" srcOrd="9" destOrd="0" presId="urn:microsoft.com/office/officeart/2008/layout/LinedList"/>
    <dgm:cxn modelId="{B5690306-432A-2A4B-B78E-6BB069CA173E}" type="presParOf" srcId="{5B2CBA73-55F0-5840-833A-26440E956E85}" destId="{DF9225F6-3C59-AF44-9CA4-14970AFB5D5A}" srcOrd="0" destOrd="0" presId="urn:microsoft.com/office/officeart/2008/layout/LinedList"/>
    <dgm:cxn modelId="{9EF5DF08-305C-A54C-824F-38F133F23DED}" type="presParOf" srcId="{5B2CBA73-55F0-5840-833A-26440E956E85}" destId="{A7949D0A-C3F3-F64A-A6BE-103C5FB9E4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618BE6-D6EB-4C5B-92D4-146D56CC1C90}"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560C7EB-DCD7-4FC8-B9BA-209FCD8E9C5C}">
      <dgm:prSet/>
      <dgm:spPr/>
      <dgm:t>
        <a:bodyPr/>
        <a:lstStyle/>
        <a:p>
          <a:r>
            <a:rPr lang="tr-TR"/>
            <a:t>Antihistaminler</a:t>
          </a:r>
          <a:endParaRPr lang="en-US"/>
        </a:p>
      </dgm:t>
    </dgm:pt>
    <dgm:pt modelId="{F75DC7CE-7DCA-4237-8BC5-2715B9007C09}" type="parTrans" cxnId="{4F417606-EA88-4538-B77A-E0F40C6ECBFB}">
      <dgm:prSet/>
      <dgm:spPr/>
      <dgm:t>
        <a:bodyPr/>
        <a:lstStyle/>
        <a:p>
          <a:endParaRPr lang="en-US"/>
        </a:p>
      </dgm:t>
    </dgm:pt>
    <dgm:pt modelId="{CD843C00-A740-44EE-B303-DA2A94081E05}" type="sibTrans" cxnId="{4F417606-EA88-4538-B77A-E0F40C6ECBFB}">
      <dgm:prSet/>
      <dgm:spPr/>
      <dgm:t>
        <a:bodyPr/>
        <a:lstStyle/>
        <a:p>
          <a:endParaRPr lang="en-US"/>
        </a:p>
      </dgm:t>
    </dgm:pt>
    <dgm:pt modelId="{565F1E3A-9080-4CBE-910D-3E05A5FE4A9F}">
      <dgm:prSet/>
      <dgm:spPr/>
      <dgm:t>
        <a:bodyPr/>
        <a:lstStyle/>
        <a:p>
          <a:r>
            <a:rPr lang="tr-TR"/>
            <a:t>Değişken etkili</a:t>
          </a:r>
          <a:endParaRPr lang="en-US"/>
        </a:p>
      </dgm:t>
    </dgm:pt>
    <dgm:pt modelId="{30E062AB-4E79-4FEC-8FD2-30C3CAA7ECF1}" type="parTrans" cxnId="{FD25590D-8D22-4E93-B263-808F8AAEF944}">
      <dgm:prSet/>
      <dgm:spPr/>
      <dgm:t>
        <a:bodyPr/>
        <a:lstStyle/>
        <a:p>
          <a:endParaRPr lang="en-US"/>
        </a:p>
      </dgm:t>
    </dgm:pt>
    <dgm:pt modelId="{41D80D81-B8C0-47AF-AAD0-CE05D5FFB42B}" type="sibTrans" cxnId="{FD25590D-8D22-4E93-B263-808F8AAEF944}">
      <dgm:prSet/>
      <dgm:spPr/>
      <dgm:t>
        <a:bodyPr/>
        <a:lstStyle/>
        <a:p>
          <a:endParaRPr lang="en-US"/>
        </a:p>
      </dgm:t>
    </dgm:pt>
    <dgm:pt modelId="{BCCED550-2B57-4B97-9FD6-F06BAD469FC3}">
      <dgm:prSet/>
      <dgm:spPr/>
      <dgm:t>
        <a:bodyPr/>
        <a:lstStyle/>
        <a:p>
          <a:r>
            <a:rPr lang="tr-TR"/>
            <a:t>Histamin, kaşıntıya neden olan aracılardan sadece biri</a:t>
          </a:r>
          <a:endParaRPr lang="en-US"/>
        </a:p>
      </dgm:t>
    </dgm:pt>
    <dgm:pt modelId="{D64EE338-F2C5-4E61-BEC5-1D3E1AD5CEDD}" type="parTrans" cxnId="{C82BEBDF-D640-4A71-82E9-7C1559BD8CDA}">
      <dgm:prSet/>
      <dgm:spPr/>
      <dgm:t>
        <a:bodyPr/>
        <a:lstStyle/>
        <a:p>
          <a:endParaRPr lang="en-US"/>
        </a:p>
      </dgm:t>
    </dgm:pt>
    <dgm:pt modelId="{AFCF8209-BB0B-4EA6-A375-3713FE88EE9B}" type="sibTrans" cxnId="{C82BEBDF-D640-4A71-82E9-7C1559BD8CDA}">
      <dgm:prSet/>
      <dgm:spPr/>
      <dgm:t>
        <a:bodyPr/>
        <a:lstStyle/>
        <a:p>
          <a:endParaRPr lang="en-US"/>
        </a:p>
      </dgm:t>
    </dgm:pt>
    <dgm:pt modelId="{A0C0E394-AE84-4B9C-A870-9664B9C3B8DB}">
      <dgm:prSet/>
      <dgm:spPr/>
      <dgm:t>
        <a:bodyPr/>
        <a:lstStyle/>
        <a:p>
          <a:r>
            <a:rPr lang="tr-TR"/>
            <a:t>Yoğun kaşıntı dönemlerinde geceleri sedatif antihistaminler</a:t>
          </a:r>
          <a:endParaRPr lang="en-US"/>
        </a:p>
      </dgm:t>
    </dgm:pt>
    <dgm:pt modelId="{676B196F-F7B1-4C73-A9EC-707457C834C3}" type="parTrans" cxnId="{1146549D-69BA-4842-8A8A-9B35B567DCB9}">
      <dgm:prSet/>
      <dgm:spPr/>
      <dgm:t>
        <a:bodyPr/>
        <a:lstStyle/>
        <a:p>
          <a:endParaRPr lang="en-US"/>
        </a:p>
      </dgm:t>
    </dgm:pt>
    <dgm:pt modelId="{154CE198-240D-4383-A389-D030B6E98302}" type="sibTrans" cxnId="{1146549D-69BA-4842-8A8A-9B35B567DCB9}">
      <dgm:prSet/>
      <dgm:spPr/>
      <dgm:t>
        <a:bodyPr/>
        <a:lstStyle/>
        <a:p>
          <a:endParaRPr lang="en-US"/>
        </a:p>
      </dgm:t>
    </dgm:pt>
    <dgm:pt modelId="{9FF5BC9B-6F7F-46DE-AECE-D40E7413FAD0}">
      <dgm:prSet/>
      <dgm:spPr/>
      <dgm:t>
        <a:bodyPr/>
        <a:lstStyle/>
        <a:p>
          <a:r>
            <a:rPr lang="tr-TR"/>
            <a:t>Kortikosteroidler</a:t>
          </a:r>
          <a:endParaRPr lang="en-US"/>
        </a:p>
      </dgm:t>
    </dgm:pt>
    <dgm:pt modelId="{C08606D2-B3C4-4C60-9432-084A5D52895A}" type="parTrans" cxnId="{71475511-6D54-41AB-B69F-E73C80F0A76D}">
      <dgm:prSet/>
      <dgm:spPr/>
      <dgm:t>
        <a:bodyPr/>
        <a:lstStyle/>
        <a:p>
          <a:endParaRPr lang="en-US"/>
        </a:p>
      </dgm:t>
    </dgm:pt>
    <dgm:pt modelId="{15EBD21E-2979-4F5D-A7B9-9FA300AA8F45}" type="sibTrans" cxnId="{71475511-6D54-41AB-B69F-E73C80F0A76D}">
      <dgm:prSet/>
      <dgm:spPr/>
      <dgm:t>
        <a:bodyPr/>
        <a:lstStyle/>
        <a:p>
          <a:endParaRPr lang="en-US"/>
        </a:p>
      </dgm:t>
    </dgm:pt>
    <dgm:pt modelId="{27308022-D16E-466C-BD4F-320A3EA3EF1C}">
      <dgm:prSet/>
      <dgm:spPr/>
      <dgm:t>
        <a:bodyPr/>
        <a:lstStyle/>
        <a:p>
          <a:r>
            <a:rPr lang="tr-TR"/>
            <a:t>Nadiren</a:t>
          </a:r>
          <a:endParaRPr lang="en-US"/>
        </a:p>
      </dgm:t>
    </dgm:pt>
    <dgm:pt modelId="{97E9232B-CBA9-4570-89AC-968E71AAF4B1}" type="parTrans" cxnId="{398007A2-927C-4FDA-A14C-8543E7A009A9}">
      <dgm:prSet/>
      <dgm:spPr/>
      <dgm:t>
        <a:bodyPr/>
        <a:lstStyle/>
        <a:p>
          <a:endParaRPr lang="en-US"/>
        </a:p>
      </dgm:t>
    </dgm:pt>
    <dgm:pt modelId="{4BB843EF-079D-4A15-95EB-C27DE56AB2E0}" type="sibTrans" cxnId="{398007A2-927C-4FDA-A14C-8543E7A009A9}">
      <dgm:prSet/>
      <dgm:spPr/>
      <dgm:t>
        <a:bodyPr/>
        <a:lstStyle/>
        <a:p>
          <a:endParaRPr lang="en-US"/>
        </a:p>
      </dgm:t>
    </dgm:pt>
    <dgm:pt modelId="{C3379CF2-2BB9-4AC7-BECC-BE807199BD75}">
      <dgm:prSet/>
      <dgm:spPr/>
      <dgm:t>
        <a:bodyPr/>
        <a:lstStyle/>
        <a:p>
          <a:r>
            <a:rPr lang="tr-TR"/>
            <a:t>Dramatik etkili ancak kesilmenin ardından hızlı ve şiddetli </a:t>
          </a:r>
          <a:r>
            <a:rPr lang="tr-TR" i="1"/>
            <a:t>rebound</a:t>
          </a:r>
          <a:endParaRPr lang="en-US"/>
        </a:p>
      </dgm:t>
    </dgm:pt>
    <dgm:pt modelId="{75A3C2BA-719F-494E-9DEA-2348D6E8C461}" type="parTrans" cxnId="{C38C0AB8-8C92-4ADB-AA09-F5F5F6B2DB91}">
      <dgm:prSet/>
      <dgm:spPr/>
      <dgm:t>
        <a:bodyPr/>
        <a:lstStyle/>
        <a:p>
          <a:endParaRPr lang="en-US"/>
        </a:p>
      </dgm:t>
    </dgm:pt>
    <dgm:pt modelId="{8C470582-684F-434B-98C8-E78CC02B6E93}" type="sibTrans" cxnId="{C38C0AB8-8C92-4ADB-AA09-F5F5F6B2DB91}">
      <dgm:prSet/>
      <dgm:spPr/>
      <dgm:t>
        <a:bodyPr/>
        <a:lstStyle/>
        <a:p>
          <a:endParaRPr lang="en-US"/>
        </a:p>
      </dgm:t>
    </dgm:pt>
    <dgm:pt modelId="{1F13A616-8863-4143-B5CF-DB777A7E0EEC}">
      <dgm:prSet/>
      <dgm:spPr/>
      <dgm:t>
        <a:bodyPr/>
        <a:lstStyle/>
        <a:p>
          <a:r>
            <a:rPr lang="tr-TR"/>
            <a:t>Akut ataklarda kısa süreli verilebilir</a:t>
          </a:r>
          <a:endParaRPr lang="en-US"/>
        </a:p>
      </dgm:t>
    </dgm:pt>
    <dgm:pt modelId="{2E4CE710-9045-4527-A1B1-5135BF192C3A}" type="parTrans" cxnId="{E761E960-5278-4C11-8819-2F3BBD75B050}">
      <dgm:prSet/>
      <dgm:spPr/>
      <dgm:t>
        <a:bodyPr/>
        <a:lstStyle/>
        <a:p>
          <a:endParaRPr lang="en-US"/>
        </a:p>
      </dgm:t>
    </dgm:pt>
    <dgm:pt modelId="{A9B7FBA9-668F-4173-ABD5-7FF6E8D4A0A8}" type="sibTrans" cxnId="{E761E960-5278-4C11-8819-2F3BBD75B050}">
      <dgm:prSet/>
      <dgm:spPr/>
      <dgm:t>
        <a:bodyPr/>
        <a:lstStyle/>
        <a:p>
          <a:endParaRPr lang="en-US"/>
        </a:p>
      </dgm:t>
    </dgm:pt>
    <dgm:pt modelId="{F939EDEE-A4D3-4DE0-AD78-092FBF4A331A}">
      <dgm:prSet/>
      <dgm:spPr/>
      <dgm:t>
        <a:bodyPr/>
        <a:lstStyle/>
        <a:p>
          <a:r>
            <a:rPr lang="tr-TR"/>
            <a:t>Azaltılarak kesilmeli ve kesilme döneminde cilt bakımı topikal kortikosteroid-banyo-nemlendiriciler kullanılarak yoğunlaştırılmalı</a:t>
          </a:r>
          <a:endParaRPr lang="en-US"/>
        </a:p>
      </dgm:t>
    </dgm:pt>
    <dgm:pt modelId="{71EBA33A-FA06-4EEA-A554-1AC73CE669C9}" type="parTrans" cxnId="{DE9B45EF-8EBB-4AA1-9BAC-D9BD5EE90067}">
      <dgm:prSet/>
      <dgm:spPr/>
      <dgm:t>
        <a:bodyPr/>
        <a:lstStyle/>
        <a:p>
          <a:endParaRPr lang="en-US"/>
        </a:p>
      </dgm:t>
    </dgm:pt>
    <dgm:pt modelId="{3BC27760-D3BD-43E6-BE4C-AC8585DCF857}" type="sibTrans" cxnId="{DE9B45EF-8EBB-4AA1-9BAC-D9BD5EE90067}">
      <dgm:prSet/>
      <dgm:spPr/>
      <dgm:t>
        <a:bodyPr/>
        <a:lstStyle/>
        <a:p>
          <a:endParaRPr lang="en-US"/>
        </a:p>
      </dgm:t>
    </dgm:pt>
    <dgm:pt modelId="{84F52C1A-B29F-CE43-A8DD-094F07C8134F}" type="pres">
      <dgm:prSet presAssocID="{5C618BE6-D6EB-4C5B-92D4-146D56CC1C90}" presName="linear" presStyleCnt="0">
        <dgm:presLayoutVars>
          <dgm:dir/>
          <dgm:animLvl val="lvl"/>
          <dgm:resizeHandles val="exact"/>
        </dgm:presLayoutVars>
      </dgm:prSet>
      <dgm:spPr/>
    </dgm:pt>
    <dgm:pt modelId="{33173CB9-A317-9645-8437-3B282F7C7B66}" type="pres">
      <dgm:prSet presAssocID="{B560C7EB-DCD7-4FC8-B9BA-209FCD8E9C5C}" presName="parentLin" presStyleCnt="0"/>
      <dgm:spPr/>
    </dgm:pt>
    <dgm:pt modelId="{6C5EDE70-015C-EE44-A369-DD42CB5EBA25}" type="pres">
      <dgm:prSet presAssocID="{B560C7EB-DCD7-4FC8-B9BA-209FCD8E9C5C}" presName="parentLeftMargin" presStyleLbl="node1" presStyleIdx="0" presStyleCnt="2"/>
      <dgm:spPr/>
    </dgm:pt>
    <dgm:pt modelId="{2AD0A372-C126-4A4D-AC6B-1D1284472DB8}" type="pres">
      <dgm:prSet presAssocID="{B560C7EB-DCD7-4FC8-B9BA-209FCD8E9C5C}" presName="parentText" presStyleLbl="node1" presStyleIdx="0" presStyleCnt="2">
        <dgm:presLayoutVars>
          <dgm:chMax val="0"/>
          <dgm:bulletEnabled val="1"/>
        </dgm:presLayoutVars>
      </dgm:prSet>
      <dgm:spPr/>
    </dgm:pt>
    <dgm:pt modelId="{9446C02A-00F5-6148-AE87-01D24E8066E2}" type="pres">
      <dgm:prSet presAssocID="{B560C7EB-DCD7-4FC8-B9BA-209FCD8E9C5C}" presName="negativeSpace" presStyleCnt="0"/>
      <dgm:spPr/>
    </dgm:pt>
    <dgm:pt modelId="{B2824AD0-40D2-B94C-8369-386D03C0E7E4}" type="pres">
      <dgm:prSet presAssocID="{B560C7EB-DCD7-4FC8-B9BA-209FCD8E9C5C}" presName="childText" presStyleLbl="conFgAcc1" presStyleIdx="0" presStyleCnt="2">
        <dgm:presLayoutVars>
          <dgm:bulletEnabled val="1"/>
        </dgm:presLayoutVars>
      </dgm:prSet>
      <dgm:spPr/>
    </dgm:pt>
    <dgm:pt modelId="{17A9D0C4-AA5C-8848-A473-468A5EB90B0F}" type="pres">
      <dgm:prSet presAssocID="{CD843C00-A740-44EE-B303-DA2A94081E05}" presName="spaceBetweenRectangles" presStyleCnt="0"/>
      <dgm:spPr/>
    </dgm:pt>
    <dgm:pt modelId="{C76E0FC8-5EF3-8D4F-812E-57E3B735A99C}" type="pres">
      <dgm:prSet presAssocID="{9FF5BC9B-6F7F-46DE-AECE-D40E7413FAD0}" presName="parentLin" presStyleCnt="0"/>
      <dgm:spPr/>
    </dgm:pt>
    <dgm:pt modelId="{83C3F9CB-EC77-5345-A9A0-9C40BB8EFA93}" type="pres">
      <dgm:prSet presAssocID="{9FF5BC9B-6F7F-46DE-AECE-D40E7413FAD0}" presName="parentLeftMargin" presStyleLbl="node1" presStyleIdx="0" presStyleCnt="2"/>
      <dgm:spPr/>
    </dgm:pt>
    <dgm:pt modelId="{D84D9A57-A2AB-264A-ACE1-C224E471B4A8}" type="pres">
      <dgm:prSet presAssocID="{9FF5BC9B-6F7F-46DE-AECE-D40E7413FAD0}" presName="parentText" presStyleLbl="node1" presStyleIdx="1" presStyleCnt="2">
        <dgm:presLayoutVars>
          <dgm:chMax val="0"/>
          <dgm:bulletEnabled val="1"/>
        </dgm:presLayoutVars>
      </dgm:prSet>
      <dgm:spPr/>
    </dgm:pt>
    <dgm:pt modelId="{063CDE51-B2D3-7243-BA37-C615A62FE5BA}" type="pres">
      <dgm:prSet presAssocID="{9FF5BC9B-6F7F-46DE-AECE-D40E7413FAD0}" presName="negativeSpace" presStyleCnt="0"/>
      <dgm:spPr/>
    </dgm:pt>
    <dgm:pt modelId="{A1DCBAB3-03A4-464B-9982-98AD0CC10581}" type="pres">
      <dgm:prSet presAssocID="{9FF5BC9B-6F7F-46DE-AECE-D40E7413FAD0}" presName="childText" presStyleLbl="conFgAcc1" presStyleIdx="1" presStyleCnt="2">
        <dgm:presLayoutVars>
          <dgm:bulletEnabled val="1"/>
        </dgm:presLayoutVars>
      </dgm:prSet>
      <dgm:spPr/>
    </dgm:pt>
  </dgm:ptLst>
  <dgm:cxnLst>
    <dgm:cxn modelId="{4F417606-EA88-4538-B77A-E0F40C6ECBFB}" srcId="{5C618BE6-D6EB-4C5B-92D4-146D56CC1C90}" destId="{B560C7EB-DCD7-4FC8-B9BA-209FCD8E9C5C}" srcOrd="0" destOrd="0" parTransId="{F75DC7CE-7DCA-4237-8BC5-2715B9007C09}" sibTransId="{CD843C00-A740-44EE-B303-DA2A94081E05}"/>
    <dgm:cxn modelId="{A896DF08-C613-7343-9DDE-F61AD635037C}" type="presOf" srcId="{BCCED550-2B57-4B97-9FD6-F06BAD469FC3}" destId="{B2824AD0-40D2-B94C-8369-386D03C0E7E4}" srcOrd="0" destOrd="1" presId="urn:microsoft.com/office/officeart/2005/8/layout/list1"/>
    <dgm:cxn modelId="{FD25590D-8D22-4E93-B263-808F8AAEF944}" srcId="{B560C7EB-DCD7-4FC8-B9BA-209FCD8E9C5C}" destId="{565F1E3A-9080-4CBE-910D-3E05A5FE4A9F}" srcOrd="0" destOrd="0" parTransId="{30E062AB-4E79-4FEC-8FD2-30C3CAA7ECF1}" sibTransId="{41D80D81-B8C0-47AF-AAD0-CE05D5FFB42B}"/>
    <dgm:cxn modelId="{3D58CF10-180D-6440-AC6D-9E12294BFE0C}" type="presOf" srcId="{9FF5BC9B-6F7F-46DE-AECE-D40E7413FAD0}" destId="{83C3F9CB-EC77-5345-A9A0-9C40BB8EFA93}" srcOrd="0" destOrd="0" presId="urn:microsoft.com/office/officeart/2005/8/layout/list1"/>
    <dgm:cxn modelId="{71475511-6D54-41AB-B69F-E73C80F0A76D}" srcId="{5C618BE6-D6EB-4C5B-92D4-146D56CC1C90}" destId="{9FF5BC9B-6F7F-46DE-AECE-D40E7413FAD0}" srcOrd="1" destOrd="0" parTransId="{C08606D2-B3C4-4C60-9432-084A5D52895A}" sibTransId="{15EBD21E-2979-4F5D-A7B9-9FA300AA8F45}"/>
    <dgm:cxn modelId="{E761E960-5278-4C11-8819-2F3BBD75B050}" srcId="{9FF5BC9B-6F7F-46DE-AECE-D40E7413FAD0}" destId="{1F13A616-8863-4143-B5CF-DB777A7E0EEC}" srcOrd="2" destOrd="0" parTransId="{2E4CE710-9045-4527-A1B1-5135BF192C3A}" sibTransId="{A9B7FBA9-668F-4173-ABD5-7FF6E8D4A0A8}"/>
    <dgm:cxn modelId="{F13FF763-F07D-8941-A17A-82FD774A6D1C}" type="presOf" srcId="{F939EDEE-A4D3-4DE0-AD78-092FBF4A331A}" destId="{A1DCBAB3-03A4-464B-9982-98AD0CC10581}" srcOrd="0" destOrd="3" presId="urn:microsoft.com/office/officeart/2005/8/layout/list1"/>
    <dgm:cxn modelId="{6284F069-6781-464D-B3E1-AAD211C9F30E}" type="presOf" srcId="{27308022-D16E-466C-BD4F-320A3EA3EF1C}" destId="{A1DCBAB3-03A4-464B-9982-98AD0CC10581}" srcOrd="0" destOrd="0" presId="urn:microsoft.com/office/officeart/2005/8/layout/list1"/>
    <dgm:cxn modelId="{32E9594A-6C6C-A347-B615-32AA0614FEA0}" type="presOf" srcId="{A0C0E394-AE84-4B9C-A870-9664B9C3B8DB}" destId="{B2824AD0-40D2-B94C-8369-386D03C0E7E4}" srcOrd="0" destOrd="2" presId="urn:microsoft.com/office/officeart/2005/8/layout/list1"/>
    <dgm:cxn modelId="{AE370B72-76A6-E049-8038-4B39DA81DAFE}" type="presOf" srcId="{B560C7EB-DCD7-4FC8-B9BA-209FCD8E9C5C}" destId="{2AD0A372-C126-4A4D-AC6B-1D1284472DB8}" srcOrd="1" destOrd="0" presId="urn:microsoft.com/office/officeart/2005/8/layout/list1"/>
    <dgm:cxn modelId="{5E83AE53-7F28-0844-B300-2D5680C17F47}" type="presOf" srcId="{5C618BE6-D6EB-4C5B-92D4-146D56CC1C90}" destId="{84F52C1A-B29F-CE43-A8DD-094F07C8134F}" srcOrd="0" destOrd="0" presId="urn:microsoft.com/office/officeart/2005/8/layout/list1"/>
    <dgm:cxn modelId="{5F7A7E95-4E17-E249-8473-4823267742D2}" type="presOf" srcId="{1F13A616-8863-4143-B5CF-DB777A7E0EEC}" destId="{A1DCBAB3-03A4-464B-9982-98AD0CC10581}" srcOrd="0" destOrd="2" presId="urn:microsoft.com/office/officeart/2005/8/layout/list1"/>
    <dgm:cxn modelId="{2D8CE996-2434-2D4C-9636-A7BBB3B12AA7}" type="presOf" srcId="{9FF5BC9B-6F7F-46DE-AECE-D40E7413FAD0}" destId="{D84D9A57-A2AB-264A-ACE1-C224E471B4A8}" srcOrd="1" destOrd="0" presId="urn:microsoft.com/office/officeart/2005/8/layout/list1"/>
    <dgm:cxn modelId="{193B8098-E4BC-F948-8740-CBB1BC100882}" type="presOf" srcId="{565F1E3A-9080-4CBE-910D-3E05A5FE4A9F}" destId="{B2824AD0-40D2-B94C-8369-386D03C0E7E4}" srcOrd="0" destOrd="0" presId="urn:microsoft.com/office/officeart/2005/8/layout/list1"/>
    <dgm:cxn modelId="{1146549D-69BA-4842-8A8A-9B35B567DCB9}" srcId="{B560C7EB-DCD7-4FC8-B9BA-209FCD8E9C5C}" destId="{A0C0E394-AE84-4B9C-A870-9664B9C3B8DB}" srcOrd="1" destOrd="0" parTransId="{676B196F-F7B1-4C73-A9EC-707457C834C3}" sibTransId="{154CE198-240D-4383-A389-D030B6E98302}"/>
    <dgm:cxn modelId="{398007A2-927C-4FDA-A14C-8543E7A009A9}" srcId="{9FF5BC9B-6F7F-46DE-AECE-D40E7413FAD0}" destId="{27308022-D16E-466C-BD4F-320A3EA3EF1C}" srcOrd="0" destOrd="0" parTransId="{97E9232B-CBA9-4570-89AC-968E71AAF4B1}" sibTransId="{4BB843EF-079D-4A15-95EB-C27DE56AB2E0}"/>
    <dgm:cxn modelId="{C38C0AB8-8C92-4ADB-AA09-F5F5F6B2DB91}" srcId="{9FF5BC9B-6F7F-46DE-AECE-D40E7413FAD0}" destId="{C3379CF2-2BB9-4AC7-BECC-BE807199BD75}" srcOrd="1" destOrd="0" parTransId="{75A3C2BA-719F-494E-9DEA-2348D6E8C461}" sibTransId="{8C470582-684F-434B-98C8-E78CC02B6E93}"/>
    <dgm:cxn modelId="{C82BEBDF-D640-4A71-82E9-7C1559BD8CDA}" srcId="{565F1E3A-9080-4CBE-910D-3E05A5FE4A9F}" destId="{BCCED550-2B57-4B97-9FD6-F06BAD469FC3}" srcOrd="0" destOrd="0" parTransId="{D64EE338-F2C5-4E61-BEC5-1D3E1AD5CEDD}" sibTransId="{AFCF8209-BB0B-4EA6-A375-3713FE88EE9B}"/>
    <dgm:cxn modelId="{6CA18CE7-38D9-7040-A820-0969B0E01819}" type="presOf" srcId="{B560C7EB-DCD7-4FC8-B9BA-209FCD8E9C5C}" destId="{6C5EDE70-015C-EE44-A369-DD42CB5EBA25}" srcOrd="0" destOrd="0" presId="urn:microsoft.com/office/officeart/2005/8/layout/list1"/>
    <dgm:cxn modelId="{228FF8ED-5A2A-4548-93FB-CB4874E992C5}" type="presOf" srcId="{C3379CF2-2BB9-4AC7-BECC-BE807199BD75}" destId="{A1DCBAB3-03A4-464B-9982-98AD0CC10581}" srcOrd="0" destOrd="1" presId="urn:microsoft.com/office/officeart/2005/8/layout/list1"/>
    <dgm:cxn modelId="{DE9B45EF-8EBB-4AA1-9BAC-D9BD5EE90067}" srcId="{9FF5BC9B-6F7F-46DE-AECE-D40E7413FAD0}" destId="{F939EDEE-A4D3-4DE0-AD78-092FBF4A331A}" srcOrd="3" destOrd="0" parTransId="{71EBA33A-FA06-4EEA-A554-1AC73CE669C9}" sibTransId="{3BC27760-D3BD-43E6-BE4C-AC8585DCF857}"/>
    <dgm:cxn modelId="{F1946ECE-04BD-EA45-B454-F12FDBA76459}" type="presParOf" srcId="{84F52C1A-B29F-CE43-A8DD-094F07C8134F}" destId="{33173CB9-A317-9645-8437-3B282F7C7B66}" srcOrd="0" destOrd="0" presId="urn:microsoft.com/office/officeart/2005/8/layout/list1"/>
    <dgm:cxn modelId="{5EE351CA-22EB-6748-A84A-F15F3F0DA636}" type="presParOf" srcId="{33173CB9-A317-9645-8437-3B282F7C7B66}" destId="{6C5EDE70-015C-EE44-A369-DD42CB5EBA25}" srcOrd="0" destOrd="0" presId="urn:microsoft.com/office/officeart/2005/8/layout/list1"/>
    <dgm:cxn modelId="{16BAD570-11E9-934E-B2FA-1DE3E5B568E9}" type="presParOf" srcId="{33173CB9-A317-9645-8437-3B282F7C7B66}" destId="{2AD0A372-C126-4A4D-AC6B-1D1284472DB8}" srcOrd="1" destOrd="0" presId="urn:microsoft.com/office/officeart/2005/8/layout/list1"/>
    <dgm:cxn modelId="{82EE9DAA-8120-6346-B4A9-55FEAF5E86B4}" type="presParOf" srcId="{84F52C1A-B29F-CE43-A8DD-094F07C8134F}" destId="{9446C02A-00F5-6148-AE87-01D24E8066E2}" srcOrd="1" destOrd="0" presId="urn:microsoft.com/office/officeart/2005/8/layout/list1"/>
    <dgm:cxn modelId="{9C36A4A2-2D7C-FD4B-A745-4D9EC5EC6DC0}" type="presParOf" srcId="{84F52C1A-B29F-CE43-A8DD-094F07C8134F}" destId="{B2824AD0-40D2-B94C-8369-386D03C0E7E4}" srcOrd="2" destOrd="0" presId="urn:microsoft.com/office/officeart/2005/8/layout/list1"/>
    <dgm:cxn modelId="{A93F12BB-BF11-4143-9181-496785F7A8C5}" type="presParOf" srcId="{84F52C1A-B29F-CE43-A8DD-094F07C8134F}" destId="{17A9D0C4-AA5C-8848-A473-468A5EB90B0F}" srcOrd="3" destOrd="0" presId="urn:microsoft.com/office/officeart/2005/8/layout/list1"/>
    <dgm:cxn modelId="{13763D3D-5344-9243-AAD1-C7EEED6C510E}" type="presParOf" srcId="{84F52C1A-B29F-CE43-A8DD-094F07C8134F}" destId="{C76E0FC8-5EF3-8D4F-812E-57E3B735A99C}" srcOrd="4" destOrd="0" presId="urn:microsoft.com/office/officeart/2005/8/layout/list1"/>
    <dgm:cxn modelId="{28DB0554-BEC2-9F41-8CFE-E13B319471F8}" type="presParOf" srcId="{C76E0FC8-5EF3-8D4F-812E-57E3B735A99C}" destId="{83C3F9CB-EC77-5345-A9A0-9C40BB8EFA93}" srcOrd="0" destOrd="0" presId="urn:microsoft.com/office/officeart/2005/8/layout/list1"/>
    <dgm:cxn modelId="{89F29492-E398-3B48-9059-A93C08B20F57}" type="presParOf" srcId="{C76E0FC8-5EF3-8D4F-812E-57E3B735A99C}" destId="{D84D9A57-A2AB-264A-ACE1-C224E471B4A8}" srcOrd="1" destOrd="0" presId="urn:microsoft.com/office/officeart/2005/8/layout/list1"/>
    <dgm:cxn modelId="{A159B12F-1C36-3D42-A27D-1990376647D5}" type="presParOf" srcId="{84F52C1A-B29F-CE43-A8DD-094F07C8134F}" destId="{063CDE51-B2D3-7243-BA37-C615A62FE5BA}" srcOrd="5" destOrd="0" presId="urn:microsoft.com/office/officeart/2005/8/layout/list1"/>
    <dgm:cxn modelId="{2803FBD9-A8CE-4840-925E-CD40F405AD1E}" type="presParOf" srcId="{84F52C1A-B29F-CE43-A8DD-094F07C8134F}" destId="{A1DCBAB3-03A4-464B-9982-98AD0CC1058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49911B-B4C6-408F-8965-08A5BA85AF7D}" type="doc">
      <dgm:prSet loTypeId="urn:microsoft.com/office/officeart/2005/8/layout/cycle5" loCatId="cycle" qsTypeId="urn:microsoft.com/office/officeart/2005/8/quickstyle/simple1" qsCatId="simple" csTypeId="urn:microsoft.com/office/officeart/2005/8/colors/colorful5" csCatId="colorful"/>
      <dgm:spPr/>
      <dgm:t>
        <a:bodyPr/>
        <a:lstStyle/>
        <a:p>
          <a:endParaRPr lang="en-US"/>
        </a:p>
      </dgm:t>
    </dgm:pt>
    <dgm:pt modelId="{7F506584-BE1F-410B-9808-0DD21429A838}">
      <dgm:prSet/>
      <dgm:spPr/>
      <dgm:t>
        <a:bodyPr/>
        <a:lstStyle/>
        <a:p>
          <a:r>
            <a:rPr lang="tr-TR"/>
            <a:t>Bebeklik dönemimde başlamış hafif şiddette olgularda 5 yaşından sonra spontan düzelme %40-60</a:t>
          </a:r>
          <a:endParaRPr lang="en-US"/>
        </a:p>
      </dgm:t>
    </dgm:pt>
    <dgm:pt modelId="{79E46149-2B9A-4F52-B680-E20228DF4309}" type="parTrans" cxnId="{EE87E3B2-C406-4051-976C-52994BE5AFAB}">
      <dgm:prSet/>
      <dgm:spPr/>
      <dgm:t>
        <a:bodyPr/>
        <a:lstStyle/>
        <a:p>
          <a:endParaRPr lang="en-US"/>
        </a:p>
      </dgm:t>
    </dgm:pt>
    <dgm:pt modelId="{7C374686-DFD2-4EE5-AE35-6B4CC187847F}" type="sibTrans" cxnId="{EE87E3B2-C406-4051-976C-52994BE5AFAB}">
      <dgm:prSet/>
      <dgm:spPr/>
      <dgm:t>
        <a:bodyPr/>
        <a:lstStyle/>
        <a:p>
          <a:endParaRPr lang="en-US"/>
        </a:p>
      </dgm:t>
    </dgm:pt>
    <dgm:pt modelId="{12718B9F-586F-4FE5-AC1B-4590BF674498}">
      <dgm:prSet/>
      <dgm:spPr/>
      <dgm:t>
        <a:bodyPr/>
        <a:lstStyle/>
        <a:p>
          <a:r>
            <a:rPr lang="tr-TR"/>
            <a:t>Bütün olgular göz önüne alındığında bebeklikten adölesana %20 düzelme, %65 hafifleme</a:t>
          </a:r>
          <a:endParaRPr lang="en-US"/>
        </a:p>
      </dgm:t>
    </dgm:pt>
    <dgm:pt modelId="{CAEDAE0C-3E6F-41C0-9B50-3B98A6285C36}" type="parTrans" cxnId="{2D88D718-84BB-4B75-B553-FD88CC4F10D5}">
      <dgm:prSet/>
      <dgm:spPr/>
      <dgm:t>
        <a:bodyPr/>
        <a:lstStyle/>
        <a:p>
          <a:endParaRPr lang="en-US"/>
        </a:p>
      </dgm:t>
    </dgm:pt>
    <dgm:pt modelId="{899F2032-E67C-4E7E-B4B8-E788528103B2}" type="sibTrans" cxnId="{2D88D718-84BB-4B75-B553-FD88CC4F10D5}">
      <dgm:prSet/>
      <dgm:spPr/>
      <dgm:t>
        <a:bodyPr/>
        <a:lstStyle/>
        <a:p>
          <a:endParaRPr lang="en-US"/>
        </a:p>
      </dgm:t>
    </dgm:pt>
    <dgm:pt modelId="{5E8E249C-4A8B-49D7-BF4B-A8EAAE7E27FA}">
      <dgm:prSet/>
      <dgm:spPr/>
      <dgm:t>
        <a:bodyPr/>
        <a:lstStyle/>
        <a:p>
          <a:r>
            <a:rPr lang="tr-TR"/>
            <a:t>Hafif şiddetli adölesan olguların %50’sinde erişkin yaşamda en az 1 atak</a:t>
          </a:r>
          <a:endParaRPr lang="en-US"/>
        </a:p>
      </dgm:t>
    </dgm:pt>
    <dgm:pt modelId="{CDF996BA-A5FE-433D-AAC2-D71CC0CFEFB8}" type="parTrans" cxnId="{F3FF74A5-2397-40CF-ADB6-9F71ABAA14C6}">
      <dgm:prSet/>
      <dgm:spPr/>
      <dgm:t>
        <a:bodyPr/>
        <a:lstStyle/>
        <a:p>
          <a:endParaRPr lang="en-US"/>
        </a:p>
      </dgm:t>
    </dgm:pt>
    <dgm:pt modelId="{609026D8-6C5F-4D69-8691-30E4C23EBBEC}" type="sibTrans" cxnId="{F3FF74A5-2397-40CF-ADB6-9F71ABAA14C6}">
      <dgm:prSet/>
      <dgm:spPr/>
      <dgm:t>
        <a:bodyPr/>
        <a:lstStyle/>
        <a:p>
          <a:endParaRPr lang="en-US"/>
        </a:p>
      </dgm:t>
    </dgm:pt>
    <dgm:pt modelId="{FFCE4F9D-130E-FC45-B607-33C117A5A72D}" type="pres">
      <dgm:prSet presAssocID="{5849911B-B4C6-408F-8965-08A5BA85AF7D}" presName="cycle" presStyleCnt="0">
        <dgm:presLayoutVars>
          <dgm:dir/>
          <dgm:resizeHandles val="exact"/>
        </dgm:presLayoutVars>
      </dgm:prSet>
      <dgm:spPr/>
    </dgm:pt>
    <dgm:pt modelId="{105FBA7E-4FA5-EE42-A36E-6981A5CD43B8}" type="pres">
      <dgm:prSet presAssocID="{7F506584-BE1F-410B-9808-0DD21429A838}" presName="node" presStyleLbl="node1" presStyleIdx="0" presStyleCnt="3">
        <dgm:presLayoutVars>
          <dgm:bulletEnabled val="1"/>
        </dgm:presLayoutVars>
      </dgm:prSet>
      <dgm:spPr/>
    </dgm:pt>
    <dgm:pt modelId="{2E9732DF-58BA-2D4B-ABAC-3013BAFDFE5A}" type="pres">
      <dgm:prSet presAssocID="{7F506584-BE1F-410B-9808-0DD21429A838}" presName="spNode" presStyleCnt="0"/>
      <dgm:spPr/>
    </dgm:pt>
    <dgm:pt modelId="{7AEA7433-D747-D14D-AF7F-34ACB89F31C6}" type="pres">
      <dgm:prSet presAssocID="{7C374686-DFD2-4EE5-AE35-6B4CC187847F}" presName="sibTrans" presStyleLbl="sibTrans1D1" presStyleIdx="0" presStyleCnt="3"/>
      <dgm:spPr/>
    </dgm:pt>
    <dgm:pt modelId="{D121E0D1-DD22-444C-B358-799F452D5B9E}" type="pres">
      <dgm:prSet presAssocID="{12718B9F-586F-4FE5-AC1B-4590BF674498}" presName="node" presStyleLbl="node1" presStyleIdx="1" presStyleCnt="3">
        <dgm:presLayoutVars>
          <dgm:bulletEnabled val="1"/>
        </dgm:presLayoutVars>
      </dgm:prSet>
      <dgm:spPr/>
    </dgm:pt>
    <dgm:pt modelId="{8463F0EB-C52F-6F4F-9205-9EBA52DDF525}" type="pres">
      <dgm:prSet presAssocID="{12718B9F-586F-4FE5-AC1B-4590BF674498}" presName="spNode" presStyleCnt="0"/>
      <dgm:spPr/>
    </dgm:pt>
    <dgm:pt modelId="{893797BC-90D1-924B-9246-43B91F9D9F11}" type="pres">
      <dgm:prSet presAssocID="{899F2032-E67C-4E7E-B4B8-E788528103B2}" presName="sibTrans" presStyleLbl="sibTrans1D1" presStyleIdx="1" presStyleCnt="3"/>
      <dgm:spPr/>
    </dgm:pt>
    <dgm:pt modelId="{C4AEB717-5C49-D04C-A3A4-FB24A06083C6}" type="pres">
      <dgm:prSet presAssocID="{5E8E249C-4A8B-49D7-BF4B-A8EAAE7E27FA}" presName="node" presStyleLbl="node1" presStyleIdx="2" presStyleCnt="3">
        <dgm:presLayoutVars>
          <dgm:bulletEnabled val="1"/>
        </dgm:presLayoutVars>
      </dgm:prSet>
      <dgm:spPr/>
    </dgm:pt>
    <dgm:pt modelId="{DEB2BB72-845D-7B4C-A680-BA4F94587ABD}" type="pres">
      <dgm:prSet presAssocID="{5E8E249C-4A8B-49D7-BF4B-A8EAAE7E27FA}" presName="spNode" presStyleCnt="0"/>
      <dgm:spPr/>
    </dgm:pt>
    <dgm:pt modelId="{35F6B5DF-DFEF-DB44-8F1C-224C0A0C9A8D}" type="pres">
      <dgm:prSet presAssocID="{609026D8-6C5F-4D69-8691-30E4C23EBBEC}" presName="sibTrans" presStyleLbl="sibTrans1D1" presStyleIdx="2" presStyleCnt="3"/>
      <dgm:spPr/>
    </dgm:pt>
  </dgm:ptLst>
  <dgm:cxnLst>
    <dgm:cxn modelId="{935FA111-8013-9B48-AD28-2941EE4B3814}" type="presOf" srcId="{12718B9F-586F-4FE5-AC1B-4590BF674498}" destId="{D121E0D1-DD22-444C-B358-799F452D5B9E}" srcOrd="0" destOrd="0" presId="urn:microsoft.com/office/officeart/2005/8/layout/cycle5"/>
    <dgm:cxn modelId="{2D88D718-84BB-4B75-B553-FD88CC4F10D5}" srcId="{5849911B-B4C6-408F-8965-08A5BA85AF7D}" destId="{12718B9F-586F-4FE5-AC1B-4590BF674498}" srcOrd="1" destOrd="0" parTransId="{CAEDAE0C-3E6F-41C0-9B50-3B98A6285C36}" sibTransId="{899F2032-E67C-4E7E-B4B8-E788528103B2}"/>
    <dgm:cxn modelId="{C3942024-CE76-D343-A91A-2B9E64CC9EFC}" type="presOf" srcId="{7C374686-DFD2-4EE5-AE35-6B4CC187847F}" destId="{7AEA7433-D747-D14D-AF7F-34ACB89F31C6}" srcOrd="0" destOrd="0" presId="urn:microsoft.com/office/officeart/2005/8/layout/cycle5"/>
    <dgm:cxn modelId="{8E551F31-CCA1-9643-841A-DAC5451ECBB5}" type="presOf" srcId="{5E8E249C-4A8B-49D7-BF4B-A8EAAE7E27FA}" destId="{C4AEB717-5C49-D04C-A3A4-FB24A06083C6}" srcOrd="0" destOrd="0" presId="urn:microsoft.com/office/officeart/2005/8/layout/cycle5"/>
    <dgm:cxn modelId="{35A7C43B-4732-6445-992F-E2718BDF2EC4}" type="presOf" srcId="{7F506584-BE1F-410B-9808-0DD21429A838}" destId="{105FBA7E-4FA5-EE42-A36E-6981A5CD43B8}" srcOrd="0" destOrd="0" presId="urn:microsoft.com/office/officeart/2005/8/layout/cycle5"/>
    <dgm:cxn modelId="{01FE0748-BB5F-CC46-A30C-F2619E543252}" type="presOf" srcId="{609026D8-6C5F-4D69-8691-30E4C23EBBEC}" destId="{35F6B5DF-DFEF-DB44-8F1C-224C0A0C9A8D}" srcOrd="0" destOrd="0" presId="urn:microsoft.com/office/officeart/2005/8/layout/cycle5"/>
    <dgm:cxn modelId="{F3FF74A5-2397-40CF-ADB6-9F71ABAA14C6}" srcId="{5849911B-B4C6-408F-8965-08A5BA85AF7D}" destId="{5E8E249C-4A8B-49D7-BF4B-A8EAAE7E27FA}" srcOrd="2" destOrd="0" parTransId="{CDF996BA-A5FE-433D-AAC2-D71CC0CFEFB8}" sibTransId="{609026D8-6C5F-4D69-8691-30E4C23EBBEC}"/>
    <dgm:cxn modelId="{EE87E3B2-C406-4051-976C-52994BE5AFAB}" srcId="{5849911B-B4C6-408F-8965-08A5BA85AF7D}" destId="{7F506584-BE1F-410B-9808-0DD21429A838}" srcOrd="0" destOrd="0" parTransId="{79E46149-2B9A-4F52-B680-E20228DF4309}" sibTransId="{7C374686-DFD2-4EE5-AE35-6B4CC187847F}"/>
    <dgm:cxn modelId="{793B99CB-02B5-7247-A1A6-81AA8B02213D}" type="presOf" srcId="{899F2032-E67C-4E7E-B4B8-E788528103B2}" destId="{893797BC-90D1-924B-9246-43B91F9D9F11}" srcOrd="0" destOrd="0" presId="urn:microsoft.com/office/officeart/2005/8/layout/cycle5"/>
    <dgm:cxn modelId="{DCC2B0F0-E1BA-C84A-8CD3-11233334227E}" type="presOf" srcId="{5849911B-B4C6-408F-8965-08A5BA85AF7D}" destId="{FFCE4F9D-130E-FC45-B607-33C117A5A72D}" srcOrd="0" destOrd="0" presId="urn:microsoft.com/office/officeart/2005/8/layout/cycle5"/>
    <dgm:cxn modelId="{A9AB103E-FA0C-F047-B307-FB530F75D0C8}" type="presParOf" srcId="{FFCE4F9D-130E-FC45-B607-33C117A5A72D}" destId="{105FBA7E-4FA5-EE42-A36E-6981A5CD43B8}" srcOrd="0" destOrd="0" presId="urn:microsoft.com/office/officeart/2005/8/layout/cycle5"/>
    <dgm:cxn modelId="{021E4263-D053-8C48-8CA5-0D99DBC076A5}" type="presParOf" srcId="{FFCE4F9D-130E-FC45-B607-33C117A5A72D}" destId="{2E9732DF-58BA-2D4B-ABAC-3013BAFDFE5A}" srcOrd="1" destOrd="0" presId="urn:microsoft.com/office/officeart/2005/8/layout/cycle5"/>
    <dgm:cxn modelId="{2B47CB86-70C4-F146-B721-68B9D68D8055}" type="presParOf" srcId="{FFCE4F9D-130E-FC45-B607-33C117A5A72D}" destId="{7AEA7433-D747-D14D-AF7F-34ACB89F31C6}" srcOrd="2" destOrd="0" presId="urn:microsoft.com/office/officeart/2005/8/layout/cycle5"/>
    <dgm:cxn modelId="{85B4D51A-FDCA-5F42-97A7-65BD0C0A4284}" type="presParOf" srcId="{FFCE4F9D-130E-FC45-B607-33C117A5A72D}" destId="{D121E0D1-DD22-444C-B358-799F452D5B9E}" srcOrd="3" destOrd="0" presId="urn:microsoft.com/office/officeart/2005/8/layout/cycle5"/>
    <dgm:cxn modelId="{98253D73-99DB-B642-95CB-7D19EB7D8D21}" type="presParOf" srcId="{FFCE4F9D-130E-FC45-B607-33C117A5A72D}" destId="{8463F0EB-C52F-6F4F-9205-9EBA52DDF525}" srcOrd="4" destOrd="0" presId="urn:microsoft.com/office/officeart/2005/8/layout/cycle5"/>
    <dgm:cxn modelId="{AE751323-2ADB-1C4A-AC47-8779E7F16145}" type="presParOf" srcId="{FFCE4F9D-130E-FC45-B607-33C117A5A72D}" destId="{893797BC-90D1-924B-9246-43B91F9D9F11}" srcOrd="5" destOrd="0" presId="urn:microsoft.com/office/officeart/2005/8/layout/cycle5"/>
    <dgm:cxn modelId="{DE923602-2362-734C-A125-8A234E643880}" type="presParOf" srcId="{FFCE4F9D-130E-FC45-B607-33C117A5A72D}" destId="{C4AEB717-5C49-D04C-A3A4-FB24A06083C6}" srcOrd="6" destOrd="0" presId="urn:microsoft.com/office/officeart/2005/8/layout/cycle5"/>
    <dgm:cxn modelId="{047E1528-9471-A74A-A161-A0979D740AB9}" type="presParOf" srcId="{FFCE4F9D-130E-FC45-B607-33C117A5A72D}" destId="{DEB2BB72-845D-7B4C-A680-BA4F94587ABD}" srcOrd="7" destOrd="0" presId="urn:microsoft.com/office/officeart/2005/8/layout/cycle5"/>
    <dgm:cxn modelId="{8BBCC2D5-C879-5D42-976C-3C01F2484996}" type="presParOf" srcId="{FFCE4F9D-130E-FC45-B607-33C117A5A72D}" destId="{35F6B5DF-DFEF-DB44-8F1C-224C0A0C9A8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EAB836-1408-4474-9F54-7F6D09B1CD9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2E76DA2E-61C8-40D9-A7C7-32F0DD3B0ADD}">
      <dgm:prSet/>
      <dgm:spPr/>
      <dgm:t>
        <a:bodyPr/>
        <a:lstStyle/>
        <a:p>
          <a:r>
            <a:rPr lang="tr-TR"/>
            <a:t>Saniyeler – 2 saat (bazen daha geç, örn. </a:t>
          </a:r>
          <a:r>
            <a:rPr lang="tr-TR">
              <a:sym typeface="Symbol" panose="05050102010706020507" pitchFamily="18" charset="2"/>
            </a:rPr>
            <a:t></a:t>
          </a:r>
          <a:r>
            <a:rPr lang="tr-TR"/>
            <a:t>-gal ile 3-6 saat sonra)</a:t>
          </a:r>
          <a:endParaRPr lang="en-US"/>
        </a:p>
      </dgm:t>
    </dgm:pt>
    <dgm:pt modelId="{944D67F1-286C-4FCB-8763-A596DA7B832F}" type="parTrans" cxnId="{4DAA8070-07C2-4302-9E4F-B2221A9FD9EF}">
      <dgm:prSet/>
      <dgm:spPr/>
      <dgm:t>
        <a:bodyPr/>
        <a:lstStyle/>
        <a:p>
          <a:endParaRPr lang="en-US"/>
        </a:p>
      </dgm:t>
    </dgm:pt>
    <dgm:pt modelId="{C2B1EB2D-28C9-4B45-8540-F77B8AA2683E}" type="sibTrans" cxnId="{4DAA8070-07C2-4302-9E4F-B2221A9FD9EF}">
      <dgm:prSet/>
      <dgm:spPr/>
      <dgm:t>
        <a:bodyPr/>
        <a:lstStyle/>
        <a:p>
          <a:endParaRPr lang="en-US"/>
        </a:p>
      </dgm:t>
    </dgm:pt>
    <dgm:pt modelId="{9092C94C-FD1E-45EE-A67D-E2162AEF5A1F}">
      <dgm:prSet/>
      <dgm:spPr/>
      <dgm:t>
        <a:bodyPr/>
        <a:lstStyle/>
        <a:p>
          <a:r>
            <a:rPr lang="tr-TR"/>
            <a:t>En sık ilk 30 dakika</a:t>
          </a:r>
          <a:endParaRPr lang="en-US"/>
        </a:p>
      </dgm:t>
    </dgm:pt>
    <dgm:pt modelId="{F67254F7-2402-410E-9C92-D0FBC5E835DA}" type="parTrans" cxnId="{28ED3D6B-93CB-46F3-9478-C86EC41D2A0E}">
      <dgm:prSet/>
      <dgm:spPr/>
      <dgm:t>
        <a:bodyPr/>
        <a:lstStyle/>
        <a:p>
          <a:endParaRPr lang="en-US"/>
        </a:p>
      </dgm:t>
    </dgm:pt>
    <dgm:pt modelId="{BEE3E4FE-3FE0-4A9B-870E-61A74EF6458C}" type="sibTrans" cxnId="{28ED3D6B-93CB-46F3-9478-C86EC41D2A0E}">
      <dgm:prSet/>
      <dgm:spPr/>
      <dgm:t>
        <a:bodyPr/>
        <a:lstStyle/>
        <a:p>
          <a:endParaRPr lang="en-US"/>
        </a:p>
      </dgm:t>
    </dgm:pt>
    <dgm:pt modelId="{D7094B46-AF00-4D74-91E3-820B09625C29}">
      <dgm:prSet/>
      <dgm:spPr/>
      <dgm:t>
        <a:bodyPr/>
        <a:lstStyle/>
        <a:p>
          <a:r>
            <a:rPr lang="tr-TR"/>
            <a:t>İlaç ve arı venomuna bağlı reaksiyonlar besinlere göre çok daha hızlı</a:t>
          </a:r>
          <a:endParaRPr lang="en-US"/>
        </a:p>
      </dgm:t>
    </dgm:pt>
    <dgm:pt modelId="{95935DAF-5DD3-4CF0-8625-CBD0DA361C03}" type="parTrans" cxnId="{762D03D6-27AA-46E6-9679-7433740BCA54}">
      <dgm:prSet/>
      <dgm:spPr/>
      <dgm:t>
        <a:bodyPr/>
        <a:lstStyle/>
        <a:p>
          <a:endParaRPr lang="en-US"/>
        </a:p>
      </dgm:t>
    </dgm:pt>
    <dgm:pt modelId="{6D86F59B-5FC1-450C-98AD-F7E35E47CB62}" type="sibTrans" cxnId="{762D03D6-27AA-46E6-9679-7433740BCA54}">
      <dgm:prSet/>
      <dgm:spPr/>
      <dgm:t>
        <a:bodyPr/>
        <a:lstStyle/>
        <a:p>
          <a:endParaRPr lang="en-US"/>
        </a:p>
      </dgm:t>
    </dgm:pt>
    <dgm:pt modelId="{E672B52F-051F-4502-A4FE-E2E5E9B53613}">
      <dgm:prSet/>
      <dgm:spPr/>
      <dgm:t>
        <a:bodyPr/>
        <a:lstStyle/>
        <a:p>
          <a:r>
            <a:rPr lang="tr-TR"/>
            <a:t>Sistemik</a:t>
          </a:r>
          <a:endParaRPr lang="en-US"/>
        </a:p>
      </dgm:t>
    </dgm:pt>
    <dgm:pt modelId="{03F4938D-EAD9-4F9B-8AC6-06BD3EE2E891}" type="parTrans" cxnId="{2C35313C-EA29-4FA0-9DD9-879DF71DBE70}">
      <dgm:prSet/>
      <dgm:spPr/>
      <dgm:t>
        <a:bodyPr/>
        <a:lstStyle/>
        <a:p>
          <a:endParaRPr lang="en-US"/>
        </a:p>
      </dgm:t>
    </dgm:pt>
    <dgm:pt modelId="{A9D28681-F056-4F8F-9449-54C8D80B1DC4}" type="sibTrans" cxnId="{2C35313C-EA29-4FA0-9DD9-879DF71DBE70}">
      <dgm:prSet/>
      <dgm:spPr/>
      <dgm:t>
        <a:bodyPr/>
        <a:lstStyle/>
        <a:p>
          <a:endParaRPr lang="en-US"/>
        </a:p>
      </dgm:t>
    </dgm:pt>
    <dgm:pt modelId="{9ECAEF72-ACA9-441C-BF2E-025CC5862AE0}">
      <dgm:prSet/>
      <dgm:spPr/>
      <dgm:t>
        <a:bodyPr/>
        <a:lstStyle/>
        <a:p>
          <a:r>
            <a:rPr lang="tr-TR"/>
            <a:t>Bazen sadece hipotansiyon</a:t>
          </a:r>
          <a:endParaRPr lang="en-US"/>
        </a:p>
      </dgm:t>
    </dgm:pt>
    <dgm:pt modelId="{3A3E27DB-4259-4CF5-898C-AC1F3DF1539E}" type="parTrans" cxnId="{784F285C-1CA3-48AB-BE78-EBA9149743FE}">
      <dgm:prSet/>
      <dgm:spPr/>
      <dgm:t>
        <a:bodyPr/>
        <a:lstStyle/>
        <a:p>
          <a:endParaRPr lang="en-US"/>
        </a:p>
      </dgm:t>
    </dgm:pt>
    <dgm:pt modelId="{E2562782-D735-4ADC-BFB8-E4BD172D3643}" type="sibTrans" cxnId="{784F285C-1CA3-48AB-BE78-EBA9149743FE}">
      <dgm:prSet/>
      <dgm:spPr/>
      <dgm:t>
        <a:bodyPr/>
        <a:lstStyle/>
        <a:p>
          <a:endParaRPr lang="en-US"/>
        </a:p>
      </dgm:t>
    </dgm:pt>
    <dgm:pt modelId="{78044E66-2172-4641-BA58-A774A52E27E3}" type="pres">
      <dgm:prSet presAssocID="{ECEAB836-1408-4474-9F54-7F6D09B1CD9F}" presName="linear" presStyleCnt="0">
        <dgm:presLayoutVars>
          <dgm:dir/>
          <dgm:animLvl val="lvl"/>
          <dgm:resizeHandles val="exact"/>
        </dgm:presLayoutVars>
      </dgm:prSet>
      <dgm:spPr/>
    </dgm:pt>
    <dgm:pt modelId="{440C0611-7129-DD4E-9BF0-5C3F765EFEA6}" type="pres">
      <dgm:prSet presAssocID="{2E76DA2E-61C8-40D9-A7C7-32F0DD3B0ADD}" presName="parentLin" presStyleCnt="0"/>
      <dgm:spPr/>
    </dgm:pt>
    <dgm:pt modelId="{80E1B88F-16CA-DB42-8CDC-8EBFE1898E5A}" type="pres">
      <dgm:prSet presAssocID="{2E76DA2E-61C8-40D9-A7C7-32F0DD3B0ADD}" presName="parentLeftMargin" presStyleLbl="node1" presStyleIdx="0" presStyleCnt="2"/>
      <dgm:spPr/>
    </dgm:pt>
    <dgm:pt modelId="{AE06EC99-73FB-5041-8AD9-0EC8BDBA9808}" type="pres">
      <dgm:prSet presAssocID="{2E76DA2E-61C8-40D9-A7C7-32F0DD3B0ADD}" presName="parentText" presStyleLbl="node1" presStyleIdx="0" presStyleCnt="2">
        <dgm:presLayoutVars>
          <dgm:chMax val="0"/>
          <dgm:bulletEnabled val="1"/>
        </dgm:presLayoutVars>
      </dgm:prSet>
      <dgm:spPr/>
    </dgm:pt>
    <dgm:pt modelId="{8E487764-9853-AD4D-B8D8-369FD8180F5D}" type="pres">
      <dgm:prSet presAssocID="{2E76DA2E-61C8-40D9-A7C7-32F0DD3B0ADD}" presName="negativeSpace" presStyleCnt="0"/>
      <dgm:spPr/>
    </dgm:pt>
    <dgm:pt modelId="{17C41330-6EFC-0D41-9FC8-B44CD448E181}" type="pres">
      <dgm:prSet presAssocID="{2E76DA2E-61C8-40D9-A7C7-32F0DD3B0ADD}" presName="childText" presStyleLbl="conFgAcc1" presStyleIdx="0" presStyleCnt="2">
        <dgm:presLayoutVars>
          <dgm:bulletEnabled val="1"/>
        </dgm:presLayoutVars>
      </dgm:prSet>
      <dgm:spPr/>
    </dgm:pt>
    <dgm:pt modelId="{A4E926F4-496D-ED49-8D7A-4CB8C66E3705}" type="pres">
      <dgm:prSet presAssocID="{C2B1EB2D-28C9-4B45-8540-F77B8AA2683E}" presName="spaceBetweenRectangles" presStyleCnt="0"/>
      <dgm:spPr/>
    </dgm:pt>
    <dgm:pt modelId="{F5C0882A-F7C9-8945-8F0B-1D37D40278C2}" type="pres">
      <dgm:prSet presAssocID="{E672B52F-051F-4502-A4FE-E2E5E9B53613}" presName="parentLin" presStyleCnt="0"/>
      <dgm:spPr/>
    </dgm:pt>
    <dgm:pt modelId="{9661A69B-96EF-324C-9430-D655BD8C20F4}" type="pres">
      <dgm:prSet presAssocID="{E672B52F-051F-4502-A4FE-E2E5E9B53613}" presName="parentLeftMargin" presStyleLbl="node1" presStyleIdx="0" presStyleCnt="2"/>
      <dgm:spPr/>
    </dgm:pt>
    <dgm:pt modelId="{31DEC918-5485-8C4A-AC0F-5815A45CD324}" type="pres">
      <dgm:prSet presAssocID="{E672B52F-051F-4502-A4FE-E2E5E9B53613}" presName="parentText" presStyleLbl="node1" presStyleIdx="1" presStyleCnt="2">
        <dgm:presLayoutVars>
          <dgm:chMax val="0"/>
          <dgm:bulletEnabled val="1"/>
        </dgm:presLayoutVars>
      </dgm:prSet>
      <dgm:spPr/>
    </dgm:pt>
    <dgm:pt modelId="{73B46F6C-8C22-5646-95FC-45ADF89A3227}" type="pres">
      <dgm:prSet presAssocID="{E672B52F-051F-4502-A4FE-E2E5E9B53613}" presName="negativeSpace" presStyleCnt="0"/>
      <dgm:spPr/>
    </dgm:pt>
    <dgm:pt modelId="{66CD1EA3-C900-4D48-89A3-290D291207A8}" type="pres">
      <dgm:prSet presAssocID="{E672B52F-051F-4502-A4FE-E2E5E9B53613}" presName="childText" presStyleLbl="conFgAcc1" presStyleIdx="1" presStyleCnt="2">
        <dgm:presLayoutVars>
          <dgm:bulletEnabled val="1"/>
        </dgm:presLayoutVars>
      </dgm:prSet>
      <dgm:spPr/>
    </dgm:pt>
  </dgm:ptLst>
  <dgm:cxnLst>
    <dgm:cxn modelId="{E14B202D-0225-204D-84AB-CE1B96EED246}" type="presOf" srcId="{E672B52F-051F-4502-A4FE-E2E5E9B53613}" destId="{31DEC918-5485-8C4A-AC0F-5815A45CD324}" srcOrd="1" destOrd="0" presId="urn:microsoft.com/office/officeart/2005/8/layout/list1"/>
    <dgm:cxn modelId="{2C35313C-EA29-4FA0-9DD9-879DF71DBE70}" srcId="{ECEAB836-1408-4474-9F54-7F6D09B1CD9F}" destId="{E672B52F-051F-4502-A4FE-E2E5E9B53613}" srcOrd="1" destOrd="0" parTransId="{03F4938D-EAD9-4F9B-8AC6-06BD3EE2E891}" sibTransId="{A9D28681-F056-4F8F-9449-54C8D80B1DC4}"/>
    <dgm:cxn modelId="{784F285C-1CA3-48AB-BE78-EBA9149743FE}" srcId="{E672B52F-051F-4502-A4FE-E2E5E9B53613}" destId="{9ECAEF72-ACA9-441C-BF2E-025CC5862AE0}" srcOrd="0" destOrd="0" parTransId="{3A3E27DB-4259-4CF5-898C-AC1F3DF1539E}" sibTransId="{E2562782-D735-4ADC-BFB8-E4BD172D3643}"/>
    <dgm:cxn modelId="{DD53AC5E-FBD4-C741-AB0F-36BF1DB8486F}" type="presOf" srcId="{9092C94C-FD1E-45EE-A67D-E2162AEF5A1F}" destId="{17C41330-6EFC-0D41-9FC8-B44CD448E181}" srcOrd="0" destOrd="0" presId="urn:microsoft.com/office/officeart/2005/8/layout/list1"/>
    <dgm:cxn modelId="{28ED3D6B-93CB-46F3-9478-C86EC41D2A0E}" srcId="{2E76DA2E-61C8-40D9-A7C7-32F0DD3B0ADD}" destId="{9092C94C-FD1E-45EE-A67D-E2162AEF5A1F}" srcOrd="0" destOrd="0" parTransId="{F67254F7-2402-410E-9C92-D0FBC5E835DA}" sibTransId="{BEE3E4FE-3FE0-4A9B-870E-61A74EF6458C}"/>
    <dgm:cxn modelId="{4DAA8070-07C2-4302-9E4F-B2221A9FD9EF}" srcId="{ECEAB836-1408-4474-9F54-7F6D09B1CD9F}" destId="{2E76DA2E-61C8-40D9-A7C7-32F0DD3B0ADD}" srcOrd="0" destOrd="0" parTransId="{944D67F1-286C-4FCB-8763-A596DA7B832F}" sibTransId="{C2B1EB2D-28C9-4B45-8540-F77B8AA2683E}"/>
    <dgm:cxn modelId="{8E956F91-1E09-FB4A-AC3E-DAE10F96711C}" type="presOf" srcId="{9ECAEF72-ACA9-441C-BF2E-025CC5862AE0}" destId="{66CD1EA3-C900-4D48-89A3-290D291207A8}" srcOrd="0" destOrd="0" presId="urn:microsoft.com/office/officeart/2005/8/layout/list1"/>
    <dgm:cxn modelId="{4CCF2F9F-90E2-204B-BE2B-40AF4DDC9C55}" type="presOf" srcId="{E672B52F-051F-4502-A4FE-E2E5E9B53613}" destId="{9661A69B-96EF-324C-9430-D655BD8C20F4}" srcOrd="0" destOrd="0" presId="urn:microsoft.com/office/officeart/2005/8/layout/list1"/>
    <dgm:cxn modelId="{7D5E54C0-051C-7848-8F1B-B0F61200AD13}" type="presOf" srcId="{2E76DA2E-61C8-40D9-A7C7-32F0DD3B0ADD}" destId="{AE06EC99-73FB-5041-8AD9-0EC8BDBA9808}" srcOrd="1" destOrd="0" presId="urn:microsoft.com/office/officeart/2005/8/layout/list1"/>
    <dgm:cxn modelId="{4A4D7BC2-9639-F04B-BB2F-41A019D9131A}" type="presOf" srcId="{D7094B46-AF00-4D74-91E3-820B09625C29}" destId="{17C41330-6EFC-0D41-9FC8-B44CD448E181}" srcOrd="0" destOrd="1" presId="urn:microsoft.com/office/officeart/2005/8/layout/list1"/>
    <dgm:cxn modelId="{762D03D6-27AA-46E6-9679-7433740BCA54}" srcId="{2E76DA2E-61C8-40D9-A7C7-32F0DD3B0ADD}" destId="{D7094B46-AF00-4D74-91E3-820B09625C29}" srcOrd="1" destOrd="0" parTransId="{95935DAF-5DD3-4CF0-8625-CBD0DA361C03}" sibTransId="{6D86F59B-5FC1-450C-98AD-F7E35E47CB62}"/>
    <dgm:cxn modelId="{81D694E8-30F6-1F42-9393-4253FA30516A}" type="presOf" srcId="{ECEAB836-1408-4474-9F54-7F6D09B1CD9F}" destId="{78044E66-2172-4641-BA58-A774A52E27E3}" srcOrd="0" destOrd="0" presId="urn:microsoft.com/office/officeart/2005/8/layout/list1"/>
    <dgm:cxn modelId="{CCA06AF5-EB6F-0D4E-80DE-73E8D72579CF}" type="presOf" srcId="{2E76DA2E-61C8-40D9-A7C7-32F0DD3B0ADD}" destId="{80E1B88F-16CA-DB42-8CDC-8EBFE1898E5A}" srcOrd="0" destOrd="0" presId="urn:microsoft.com/office/officeart/2005/8/layout/list1"/>
    <dgm:cxn modelId="{736969D5-0D08-354E-BA4C-8E2A0BC3EF33}" type="presParOf" srcId="{78044E66-2172-4641-BA58-A774A52E27E3}" destId="{440C0611-7129-DD4E-9BF0-5C3F765EFEA6}" srcOrd="0" destOrd="0" presId="urn:microsoft.com/office/officeart/2005/8/layout/list1"/>
    <dgm:cxn modelId="{02E4F0A3-0987-8C49-A0C9-6EDA32F3FD96}" type="presParOf" srcId="{440C0611-7129-DD4E-9BF0-5C3F765EFEA6}" destId="{80E1B88F-16CA-DB42-8CDC-8EBFE1898E5A}" srcOrd="0" destOrd="0" presId="urn:microsoft.com/office/officeart/2005/8/layout/list1"/>
    <dgm:cxn modelId="{79EEA617-DD0E-EC4F-A72A-6EA5791BDD02}" type="presParOf" srcId="{440C0611-7129-DD4E-9BF0-5C3F765EFEA6}" destId="{AE06EC99-73FB-5041-8AD9-0EC8BDBA9808}" srcOrd="1" destOrd="0" presId="urn:microsoft.com/office/officeart/2005/8/layout/list1"/>
    <dgm:cxn modelId="{5DA0BDF8-951D-C84E-9239-C9C0BD6DF14A}" type="presParOf" srcId="{78044E66-2172-4641-BA58-A774A52E27E3}" destId="{8E487764-9853-AD4D-B8D8-369FD8180F5D}" srcOrd="1" destOrd="0" presId="urn:microsoft.com/office/officeart/2005/8/layout/list1"/>
    <dgm:cxn modelId="{319191A0-C199-7E4C-AE8E-A65B07BD625B}" type="presParOf" srcId="{78044E66-2172-4641-BA58-A774A52E27E3}" destId="{17C41330-6EFC-0D41-9FC8-B44CD448E181}" srcOrd="2" destOrd="0" presId="urn:microsoft.com/office/officeart/2005/8/layout/list1"/>
    <dgm:cxn modelId="{153FBE5C-9801-A94C-84BE-A3559E9AF984}" type="presParOf" srcId="{78044E66-2172-4641-BA58-A774A52E27E3}" destId="{A4E926F4-496D-ED49-8D7A-4CB8C66E3705}" srcOrd="3" destOrd="0" presId="urn:microsoft.com/office/officeart/2005/8/layout/list1"/>
    <dgm:cxn modelId="{4BBC73F1-C911-3B40-9C71-CDADEEE1274E}" type="presParOf" srcId="{78044E66-2172-4641-BA58-A774A52E27E3}" destId="{F5C0882A-F7C9-8945-8F0B-1D37D40278C2}" srcOrd="4" destOrd="0" presId="urn:microsoft.com/office/officeart/2005/8/layout/list1"/>
    <dgm:cxn modelId="{108180F0-7509-5F45-8EFB-944269473F48}" type="presParOf" srcId="{F5C0882A-F7C9-8945-8F0B-1D37D40278C2}" destId="{9661A69B-96EF-324C-9430-D655BD8C20F4}" srcOrd="0" destOrd="0" presId="urn:microsoft.com/office/officeart/2005/8/layout/list1"/>
    <dgm:cxn modelId="{CA6EC627-22E8-9E45-9F33-3E0577547302}" type="presParOf" srcId="{F5C0882A-F7C9-8945-8F0B-1D37D40278C2}" destId="{31DEC918-5485-8C4A-AC0F-5815A45CD324}" srcOrd="1" destOrd="0" presId="urn:microsoft.com/office/officeart/2005/8/layout/list1"/>
    <dgm:cxn modelId="{9849B8E6-F540-2542-B281-4A64EEE65A04}" type="presParOf" srcId="{78044E66-2172-4641-BA58-A774A52E27E3}" destId="{73B46F6C-8C22-5646-95FC-45ADF89A3227}" srcOrd="5" destOrd="0" presId="urn:microsoft.com/office/officeart/2005/8/layout/list1"/>
    <dgm:cxn modelId="{A6A5BDBB-CFF1-E645-9A18-4DBAB84AECE4}" type="presParOf" srcId="{78044E66-2172-4641-BA58-A774A52E27E3}" destId="{66CD1EA3-C900-4D48-89A3-290D291207A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C5D174-40D7-40AB-A348-C97C0E8C86FD}"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4A45306E-FCE8-4447-9C73-82761B04AD50}">
      <dgm:prSet custT="1"/>
      <dgm:spPr/>
      <dgm:t>
        <a:bodyPr/>
        <a:lstStyle/>
        <a:p>
          <a:r>
            <a:rPr lang="tr-TR" sz="1400" dirty="0">
              <a:latin typeface="Times New Roman" panose="02020603050405020304" pitchFamily="18" charset="0"/>
              <a:cs typeface="Times New Roman" panose="02020603050405020304" pitchFamily="18" charset="0"/>
            </a:rPr>
            <a:t>Adrenalini doğru dokuya, doğru zaman diliminde, doğru dozda vermek için hasta ve yakınlarının kolayca, pratik ve güvenli şekilde kullanabileceği tek kullanımlık araçlar</a:t>
          </a:r>
          <a:endParaRPr lang="en-US" sz="1400" dirty="0">
            <a:latin typeface="Times New Roman" panose="02020603050405020304" pitchFamily="18" charset="0"/>
            <a:cs typeface="Times New Roman" panose="02020603050405020304" pitchFamily="18" charset="0"/>
          </a:endParaRPr>
        </a:p>
      </dgm:t>
    </dgm:pt>
    <dgm:pt modelId="{383E6314-3902-4E82-B39A-428CC137BEFE}" type="parTrans" cxnId="{DCE8932C-5023-4FB5-AE3F-43E7FBAED44A}">
      <dgm:prSet/>
      <dgm:spPr/>
      <dgm:t>
        <a:bodyPr/>
        <a:lstStyle/>
        <a:p>
          <a:endParaRPr lang="en-US"/>
        </a:p>
      </dgm:t>
    </dgm:pt>
    <dgm:pt modelId="{6DEEF4DE-D9FE-4223-AEA0-C66459BF24E0}" type="sibTrans" cxnId="{DCE8932C-5023-4FB5-AE3F-43E7FBAED44A}">
      <dgm:prSet/>
      <dgm:spPr/>
      <dgm:t>
        <a:bodyPr/>
        <a:lstStyle/>
        <a:p>
          <a:endParaRPr lang="en-US"/>
        </a:p>
      </dgm:t>
    </dgm:pt>
    <dgm:pt modelId="{2060B4B3-3696-4360-A4AC-EEC09835BFED}">
      <dgm:prSet custT="1"/>
      <dgm:spPr/>
      <dgm:t>
        <a:bodyPr/>
        <a:lstStyle/>
        <a:p>
          <a:r>
            <a:rPr lang="tr-TR" sz="1400" dirty="0">
              <a:latin typeface="Times New Roman" panose="02020603050405020304" pitchFamily="18" charset="0"/>
              <a:cs typeface="Times New Roman" panose="02020603050405020304" pitchFamily="18" charset="0"/>
            </a:rPr>
            <a:t>0.1, 0.15, 0.3 ve 0.5 mg adrenalin içeren preparatlar var</a:t>
          </a:r>
          <a:endParaRPr lang="en-US" sz="1400" dirty="0">
            <a:latin typeface="Times New Roman" panose="02020603050405020304" pitchFamily="18" charset="0"/>
            <a:cs typeface="Times New Roman" panose="02020603050405020304" pitchFamily="18" charset="0"/>
          </a:endParaRPr>
        </a:p>
      </dgm:t>
    </dgm:pt>
    <dgm:pt modelId="{A072DFAE-675C-4823-896B-6D72129ECC95}" type="parTrans" cxnId="{3D1EA40F-76CD-46A8-B299-4DE67A022FA3}">
      <dgm:prSet/>
      <dgm:spPr/>
      <dgm:t>
        <a:bodyPr/>
        <a:lstStyle/>
        <a:p>
          <a:endParaRPr lang="en-US"/>
        </a:p>
      </dgm:t>
    </dgm:pt>
    <dgm:pt modelId="{B372C447-E42C-4B47-9A59-BD94E0F270BE}" type="sibTrans" cxnId="{3D1EA40F-76CD-46A8-B299-4DE67A022FA3}">
      <dgm:prSet/>
      <dgm:spPr/>
      <dgm:t>
        <a:bodyPr/>
        <a:lstStyle/>
        <a:p>
          <a:endParaRPr lang="en-US"/>
        </a:p>
      </dgm:t>
    </dgm:pt>
    <dgm:pt modelId="{398344DF-A2D8-4EF4-B897-2938D5A1C12D}">
      <dgm:prSet custT="1"/>
      <dgm:spPr/>
      <dgm:t>
        <a:bodyPr/>
        <a:lstStyle/>
        <a:p>
          <a:r>
            <a:rPr lang="tr-TR" sz="1400" dirty="0"/>
            <a:t>Ülkemizde 0.15 ve 0.3 mg içeren </a:t>
          </a:r>
          <a:r>
            <a:rPr lang="tr-TR" sz="1400" dirty="0" err="1"/>
            <a:t>otoenjektörler</a:t>
          </a:r>
          <a:r>
            <a:rPr lang="tr-TR" sz="1400" dirty="0"/>
            <a:t> üretiliyor</a:t>
          </a:r>
          <a:endParaRPr lang="en-US" sz="1400" dirty="0"/>
        </a:p>
      </dgm:t>
    </dgm:pt>
    <dgm:pt modelId="{D03FE2D6-24C4-4CB9-8E90-FF82762F50EC}" type="parTrans" cxnId="{96537FB1-F06F-4211-92C7-4376C9DA00DD}">
      <dgm:prSet/>
      <dgm:spPr/>
      <dgm:t>
        <a:bodyPr/>
        <a:lstStyle/>
        <a:p>
          <a:endParaRPr lang="en-US"/>
        </a:p>
      </dgm:t>
    </dgm:pt>
    <dgm:pt modelId="{69122C8F-DA08-46E5-B2FF-0FBF9A67E0F1}" type="sibTrans" cxnId="{96537FB1-F06F-4211-92C7-4376C9DA00DD}">
      <dgm:prSet/>
      <dgm:spPr/>
      <dgm:t>
        <a:bodyPr/>
        <a:lstStyle/>
        <a:p>
          <a:endParaRPr lang="en-US"/>
        </a:p>
      </dgm:t>
    </dgm:pt>
    <dgm:pt modelId="{8FC8239C-BE2D-45F6-94D8-41E766C2F473}">
      <dgm:prSet custT="1"/>
      <dgm:spPr/>
      <dgm:t>
        <a:bodyPr/>
        <a:lstStyle/>
        <a:p>
          <a:r>
            <a:rPr lang="tr-TR" sz="1400" dirty="0">
              <a:latin typeface="Times New Roman" panose="02020603050405020304" pitchFamily="18" charset="0"/>
              <a:cs typeface="Times New Roman" panose="02020603050405020304" pitchFamily="18" charset="0"/>
            </a:rPr>
            <a:t>Kaçınma olasılığı olmayan veya kazara (kendisi veya çapraz reaksiyon riski içeren) karşılaşma olasılığı yüksek olan alerjenlere duyarlılığı olan bütün hastalara reçete edilmeli, hasta ve yakınları eğitilmeli ve sürekli yanında bulundurması sağlanmalıdır</a:t>
          </a:r>
          <a:r>
            <a:rPr lang="tr-TR" sz="1300" dirty="0"/>
            <a:t>.</a:t>
          </a:r>
          <a:endParaRPr lang="en-US" sz="1300" dirty="0"/>
        </a:p>
      </dgm:t>
    </dgm:pt>
    <dgm:pt modelId="{CFE75D87-A5CF-49AD-B1E0-40BEF74DF0AE}" type="parTrans" cxnId="{A5E13FFF-7DB3-4BC0-8072-2E568845EEA1}">
      <dgm:prSet/>
      <dgm:spPr/>
      <dgm:t>
        <a:bodyPr/>
        <a:lstStyle/>
        <a:p>
          <a:endParaRPr lang="en-US"/>
        </a:p>
      </dgm:t>
    </dgm:pt>
    <dgm:pt modelId="{48ADE417-E32E-42D9-A27C-031EBCDD9F52}" type="sibTrans" cxnId="{A5E13FFF-7DB3-4BC0-8072-2E568845EEA1}">
      <dgm:prSet/>
      <dgm:spPr/>
      <dgm:t>
        <a:bodyPr/>
        <a:lstStyle/>
        <a:p>
          <a:endParaRPr lang="en-US"/>
        </a:p>
      </dgm:t>
    </dgm:pt>
    <dgm:pt modelId="{8663F216-CB7C-E945-B3FE-511FE2522663}" type="pres">
      <dgm:prSet presAssocID="{35C5D174-40D7-40AB-A348-C97C0E8C86FD}" presName="diagram" presStyleCnt="0">
        <dgm:presLayoutVars>
          <dgm:chPref val="1"/>
          <dgm:dir/>
          <dgm:animOne val="branch"/>
          <dgm:animLvl val="lvl"/>
          <dgm:resizeHandles/>
        </dgm:presLayoutVars>
      </dgm:prSet>
      <dgm:spPr/>
    </dgm:pt>
    <dgm:pt modelId="{BAF97A31-15AF-0343-9645-C4CAF33C73B2}" type="pres">
      <dgm:prSet presAssocID="{4A45306E-FCE8-4447-9C73-82761B04AD50}" presName="root" presStyleCnt="0"/>
      <dgm:spPr/>
    </dgm:pt>
    <dgm:pt modelId="{3B1851F9-96BD-D149-A653-86CF4C152703}" type="pres">
      <dgm:prSet presAssocID="{4A45306E-FCE8-4447-9C73-82761B04AD50}" presName="rootComposite" presStyleCnt="0"/>
      <dgm:spPr/>
    </dgm:pt>
    <dgm:pt modelId="{25C94506-E060-D447-9E92-4871B87233DA}" type="pres">
      <dgm:prSet presAssocID="{4A45306E-FCE8-4447-9C73-82761B04AD50}" presName="rootText" presStyleLbl="node1" presStyleIdx="0" presStyleCnt="3"/>
      <dgm:spPr/>
    </dgm:pt>
    <dgm:pt modelId="{7DE776A9-F174-E643-B5FF-187BB31D2AAE}" type="pres">
      <dgm:prSet presAssocID="{4A45306E-FCE8-4447-9C73-82761B04AD50}" presName="rootConnector" presStyleLbl="node1" presStyleIdx="0" presStyleCnt="3"/>
      <dgm:spPr/>
    </dgm:pt>
    <dgm:pt modelId="{A4F5208C-C2D4-3542-9F56-79F7BB8E3C3C}" type="pres">
      <dgm:prSet presAssocID="{4A45306E-FCE8-4447-9C73-82761B04AD50}" presName="childShape" presStyleCnt="0"/>
      <dgm:spPr/>
    </dgm:pt>
    <dgm:pt modelId="{37446C2B-7166-C745-8640-AEC30D13ACF2}" type="pres">
      <dgm:prSet presAssocID="{2060B4B3-3696-4360-A4AC-EEC09835BFED}" presName="root" presStyleCnt="0"/>
      <dgm:spPr/>
    </dgm:pt>
    <dgm:pt modelId="{EBBBB61A-A216-2745-B032-DDF79CCE7744}" type="pres">
      <dgm:prSet presAssocID="{2060B4B3-3696-4360-A4AC-EEC09835BFED}" presName="rootComposite" presStyleCnt="0"/>
      <dgm:spPr/>
    </dgm:pt>
    <dgm:pt modelId="{1E95DE50-2435-A44F-8A5A-D417B4D6B7A9}" type="pres">
      <dgm:prSet presAssocID="{2060B4B3-3696-4360-A4AC-EEC09835BFED}" presName="rootText" presStyleLbl="node1" presStyleIdx="1" presStyleCnt="3"/>
      <dgm:spPr/>
    </dgm:pt>
    <dgm:pt modelId="{70A102C7-5EBD-1643-8AB0-436350B54F5B}" type="pres">
      <dgm:prSet presAssocID="{2060B4B3-3696-4360-A4AC-EEC09835BFED}" presName="rootConnector" presStyleLbl="node1" presStyleIdx="1" presStyleCnt="3"/>
      <dgm:spPr/>
    </dgm:pt>
    <dgm:pt modelId="{51E60BC7-7087-154A-8EAE-5CEBE12D8AEB}" type="pres">
      <dgm:prSet presAssocID="{2060B4B3-3696-4360-A4AC-EEC09835BFED}" presName="childShape" presStyleCnt="0"/>
      <dgm:spPr/>
    </dgm:pt>
    <dgm:pt modelId="{C65433CD-1BD8-E04D-A522-C1BBB065C405}" type="pres">
      <dgm:prSet presAssocID="{D03FE2D6-24C4-4CB9-8E90-FF82762F50EC}" presName="Name13" presStyleLbl="parChTrans1D2" presStyleIdx="0" presStyleCnt="1"/>
      <dgm:spPr/>
    </dgm:pt>
    <dgm:pt modelId="{8C04EF69-73F3-A74A-9A66-1C05DEA524A9}" type="pres">
      <dgm:prSet presAssocID="{398344DF-A2D8-4EF4-B897-2938D5A1C12D}" presName="childText" presStyleLbl="bgAcc1" presStyleIdx="0" presStyleCnt="1">
        <dgm:presLayoutVars>
          <dgm:bulletEnabled val="1"/>
        </dgm:presLayoutVars>
      </dgm:prSet>
      <dgm:spPr/>
    </dgm:pt>
    <dgm:pt modelId="{9E984391-22D3-FA44-A5AB-F0059CC4F5B2}" type="pres">
      <dgm:prSet presAssocID="{8FC8239C-BE2D-45F6-94D8-41E766C2F473}" presName="root" presStyleCnt="0"/>
      <dgm:spPr/>
    </dgm:pt>
    <dgm:pt modelId="{7C9FEA64-999D-1448-8BEA-12FBFB40BA16}" type="pres">
      <dgm:prSet presAssocID="{8FC8239C-BE2D-45F6-94D8-41E766C2F473}" presName="rootComposite" presStyleCnt="0"/>
      <dgm:spPr/>
    </dgm:pt>
    <dgm:pt modelId="{0B9216A7-7156-B14C-8E4B-CA59C7AA0F3F}" type="pres">
      <dgm:prSet presAssocID="{8FC8239C-BE2D-45F6-94D8-41E766C2F473}" presName="rootText" presStyleLbl="node1" presStyleIdx="2" presStyleCnt="3"/>
      <dgm:spPr/>
    </dgm:pt>
    <dgm:pt modelId="{27B703EF-E174-A14B-864C-57B1D1BED468}" type="pres">
      <dgm:prSet presAssocID="{8FC8239C-BE2D-45F6-94D8-41E766C2F473}" presName="rootConnector" presStyleLbl="node1" presStyleIdx="2" presStyleCnt="3"/>
      <dgm:spPr/>
    </dgm:pt>
    <dgm:pt modelId="{8FA5B710-96BF-9B48-8DDA-E7543C4114F6}" type="pres">
      <dgm:prSet presAssocID="{8FC8239C-BE2D-45F6-94D8-41E766C2F473}" presName="childShape" presStyleCnt="0"/>
      <dgm:spPr/>
    </dgm:pt>
  </dgm:ptLst>
  <dgm:cxnLst>
    <dgm:cxn modelId="{B5676D0A-3779-CE41-8C75-40B46044ED45}" type="presOf" srcId="{D03FE2D6-24C4-4CB9-8E90-FF82762F50EC}" destId="{C65433CD-1BD8-E04D-A522-C1BBB065C405}" srcOrd="0" destOrd="0" presId="urn:microsoft.com/office/officeart/2005/8/layout/hierarchy3"/>
    <dgm:cxn modelId="{3D1EA40F-76CD-46A8-B299-4DE67A022FA3}" srcId="{35C5D174-40D7-40AB-A348-C97C0E8C86FD}" destId="{2060B4B3-3696-4360-A4AC-EEC09835BFED}" srcOrd="1" destOrd="0" parTransId="{A072DFAE-675C-4823-896B-6D72129ECC95}" sibTransId="{B372C447-E42C-4B47-9A59-BD94E0F270BE}"/>
    <dgm:cxn modelId="{090B5C17-D50C-664A-ACD1-5A970DF45D42}" type="presOf" srcId="{35C5D174-40D7-40AB-A348-C97C0E8C86FD}" destId="{8663F216-CB7C-E945-B3FE-511FE2522663}" srcOrd="0" destOrd="0" presId="urn:microsoft.com/office/officeart/2005/8/layout/hierarchy3"/>
    <dgm:cxn modelId="{414D0623-68C0-D846-B470-92E62DD76C7F}" type="presOf" srcId="{4A45306E-FCE8-4447-9C73-82761B04AD50}" destId="{25C94506-E060-D447-9E92-4871B87233DA}" srcOrd="0" destOrd="0" presId="urn:microsoft.com/office/officeart/2005/8/layout/hierarchy3"/>
    <dgm:cxn modelId="{DCE8932C-5023-4FB5-AE3F-43E7FBAED44A}" srcId="{35C5D174-40D7-40AB-A348-C97C0E8C86FD}" destId="{4A45306E-FCE8-4447-9C73-82761B04AD50}" srcOrd="0" destOrd="0" parTransId="{383E6314-3902-4E82-B39A-428CC137BEFE}" sibTransId="{6DEEF4DE-D9FE-4223-AEA0-C66459BF24E0}"/>
    <dgm:cxn modelId="{37F3535F-24D7-494D-9D31-5B21C47BCD81}" type="presOf" srcId="{2060B4B3-3696-4360-A4AC-EEC09835BFED}" destId="{70A102C7-5EBD-1643-8AB0-436350B54F5B}" srcOrd="1" destOrd="0" presId="urn:microsoft.com/office/officeart/2005/8/layout/hierarchy3"/>
    <dgm:cxn modelId="{5F80E246-A8D3-4E41-8918-996D5C01320B}" type="presOf" srcId="{2060B4B3-3696-4360-A4AC-EEC09835BFED}" destId="{1E95DE50-2435-A44F-8A5A-D417B4D6B7A9}" srcOrd="0" destOrd="0" presId="urn:microsoft.com/office/officeart/2005/8/layout/hierarchy3"/>
    <dgm:cxn modelId="{176F3F5A-F0DB-CD45-8466-DCEF47B7FF63}" type="presOf" srcId="{8FC8239C-BE2D-45F6-94D8-41E766C2F473}" destId="{0B9216A7-7156-B14C-8E4B-CA59C7AA0F3F}" srcOrd="0" destOrd="0" presId="urn:microsoft.com/office/officeart/2005/8/layout/hierarchy3"/>
    <dgm:cxn modelId="{96537FB1-F06F-4211-92C7-4376C9DA00DD}" srcId="{2060B4B3-3696-4360-A4AC-EEC09835BFED}" destId="{398344DF-A2D8-4EF4-B897-2938D5A1C12D}" srcOrd="0" destOrd="0" parTransId="{D03FE2D6-24C4-4CB9-8E90-FF82762F50EC}" sibTransId="{69122C8F-DA08-46E5-B2FF-0FBF9A67E0F1}"/>
    <dgm:cxn modelId="{B62975B4-D36E-A847-BDCF-B6B4CC927E09}" type="presOf" srcId="{4A45306E-FCE8-4447-9C73-82761B04AD50}" destId="{7DE776A9-F174-E643-B5FF-187BB31D2AAE}" srcOrd="1" destOrd="0" presId="urn:microsoft.com/office/officeart/2005/8/layout/hierarchy3"/>
    <dgm:cxn modelId="{5DCEF0BD-60AA-9A49-8BD3-E219D1720204}" type="presOf" srcId="{398344DF-A2D8-4EF4-B897-2938D5A1C12D}" destId="{8C04EF69-73F3-A74A-9A66-1C05DEA524A9}" srcOrd="0" destOrd="0" presId="urn:microsoft.com/office/officeart/2005/8/layout/hierarchy3"/>
    <dgm:cxn modelId="{AD0ADECA-FEBC-9E49-9A6C-73BE6B2E4B6B}" type="presOf" srcId="{8FC8239C-BE2D-45F6-94D8-41E766C2F473}" destId="{27B703EF-E174-A14B-864C-57B1D1BED468}" srcOrd="1" destOrd="0" presId="urn:microsoft.com/office/officeart/2005/8/layout/hierarchy3"/>
    <dgm:cxn modelId="{A5E13FFF-7DB3-4BC0-8072-2E568845EEA1}" srcId="{35C5D174-40D7-40AB-A348-C97C0E8C86FD}" destId="{8FC8239C-BE2D-45F6-94D8-41E766C2F473}" srcOrd="2" destOrd="0" parTransId="{CFE75D87-A5CF-49AD-B1E0-40BEF74DF0AE}" sibTransId="{48ADE417-E32E-42D9-A27C-031EBCDD9F52}"/>
    <dgm:cxn modelId="{FD00F932-412D-374F-BC73-2A73B398403D}" type="presParOf" srcId="{8663F216-CB7C-E945-B3FE-511FE2522663}" destId="{BAF97A31-15AF-0343-9645-C4CAF33C73B2}" srcOrd="0" destOrd="0" presId="urn:microsoft.com/office/officeart/2005/8/layout/hierarchy3"/>
    <dgm:cxn modelId="{1774F49A-9F81-4E4B-AC0F-95A20C65A572}" type="presParOf" srcId="{BAF97A31-15AF-0343-9645-C4CAF33C73B2}" destId="{3B1851F9-96BD-D149-A653-86CF4C152703}" srcOrd="0" destOrd="0" presId="urn:microsoft.com/office/officeart/2005/8/layout/hierarchy3"/>
    <dgm:cxn modelId="{73AA1645-9024-8E4C-8F6F-BA78CF3C10DA}" type="presParOf" srcId="{3B1851F9-96BD-D149-A653-86CF4C152703}" destId="{25C94506-E060-D447-9E92-4871B87233DA}" srcOrd="0" destOrd="0" presId="urn:microsoft.com/office/officeart/2005/8/layout/hierarchy3"/>
    <dgm:cxn modelId="{EB378AE0-97F3-6A4E-87FD-F5073112C59A}" type="presParOf" srcId="{3B1851F9-96BD-D149-A653-86CF4C152703}" destId="{7DE776A9-F174-E643-B5FF-187BB31D2AAE}" srcOrd="1" destOrd="0" presId="urn:microsoft.com/office/officeart/2005/8/layout/hierarchy3"/>
    <dgm:cxn modelId="{D701B68E-8976-514C-9E5E-67E026B7A972}" type="presParOf" srcId="{BAF97A31-15AF-0343-9645-C4CAF33C73B2}" destId="{A4F5208C-C2D4-3542-9F56-79F7BB8E3C3C}" srcOrd="1" destOrd="0" presId="urn:microsoft.com/office/officeart/2005/8/layout/hierarchy3"/>
    <dgm:cxn modelId="{67B21F1A-0176-4E44-AB84-902DFF12D67A}" type="presParOf" srcId="{8663F216-CB7C-E945-B3FE-511FE2522663}" destId="{37446C2B-7166-C745-8640-AEC30D13ACF2}" srcOrd="1" destOrd="0" presId="urn:microsoft.com/office/officeart/2005/8/layout/hierarchy3"/>
    <dgm:cxn modelId="{FD668108-8DBF-DE42-842B-71B50D2F9BF3}" type="presParOf" srcId="{37446C2B-7166-C745-8640-AEC30D13ACF2}" destId="{EBBBB61A-A216-2745-B032-DDF79CCE7744}" srcOrd="0" destOrd="0" presId="urn:microsoft.com/office/officeart/2005/8/layout/hierarchy3"/>
    <dgm:cxn modelId="{A446DDBF-42B9-4445-83D2-84A90AD4B1F0}" type="presParOf" srcId="{EBBBB61A-A216-2745-B032-DDF79CCE7744}" destId="{1E95DE50-2435-A44F-8A5A-D417B4D6B7A9}" srcOrd="0" destOrd="0" presId="urn:microsoft.com/office/officeart/2005/8/layout/hierarchy3"/>
    <dgm:cxn modelId="{55D991CF-1139-7848-A80E-C89A3E304830}" type="presParOf" srcId="{EBBBB61A-A216-2745-B032-DDF79CCE7744}" destId="{70A102C7-5EBD-1643-8AB0-436350B54F5B}" srcOrd="1" destOrd="0" presId="urn:microsoft.com/office/officeart/2005/8/layout/hierarchy3"/>
    <dgm:cxn modelId="{B27EDDCC-ADBD-7B48-A544-857630423FF5}" type="presParOf" srcId="{37446C2B-7166-C745-8640-AEC30D13ACF2}" destId="{51E60BC7-7087-154A-8EAE-5CEBE12D8AEB}" srcOrd="1" destOrd="0" presId="urn:microsoft.com/office/officeart/2005/8/layout/hierarchy3"/>
    <dgm:cxn modelId="{7656165D-07E7-A04B-A443-68339A9FC1A3}" type="presParOf" srcId="{51E60BC7-7087-154A-8EAE-5CEBE12D8AEB}" destId="{C65433CD-1BD8-E04D-A522-C1BBB065C405}" srcOrd="0" destOrd="0" presId="urn:microsoft.com/office/officeart/2005/8/layout/hierarchy3"/>
    <dgm:cxn modelId="{1A3BE7C8-4B09-AD45-AC62-F1694DFFA28F}" type="presParOf" srcId="{51E60BC7-7087-154A-8EAE-5CEBE12D8AEB}" destId="{8C04EF69-73F3-A74A-9A66-1C05DEA524A9}" srcOrd="1" destOrd="0" presId="urn:microsoft.com/office/officeart/2005/8/layout/hierarchy3"/>
    <dgm:cxn modelId="{A1AA1B39-D5CE-D14D-B42E-1C877F08AEBE}" type="presParOf" srcId="{8663F216-CB7C-E945-B3FE-511FE2522663}" destId="{9E984391-22D3-FA44-A5AB-F0059CC4F5B2}" srcOrd="2" destOrd="0" presId="urn:microsoft.com/office/officeart/2005/8/layout/hierarchy3"/>
    <dgm:cxn modelId="{6A5B1A61-26E4-4C45-B3CF-7019C7A3CCC0}" type="presParOf" srcId="{9E984391-22D3-FA44-A5AB-F0059CC4F5B2}" destId="{7C9FEA64-999D-1448-8BEA-12FBFB40BA16}" srcOrd="0" destOrd="0" presId="urn:microsoft.com/office/officeart/2005/8/layout/hierarchy3"/>
    <dgm:cxn modelId="{119C28DC-AFAE-5D45-AAD0-E4DA53E469C8}" type="presParOf" srcId="{7C9FEA64-999D-1448-8BEA-12FBFB40BA16}" destId="{0B9216A7-7156-B14C-8E4B-CA59C7AA0F3F}" srcOrd="0" destOrd="0" presId="urn:microsoft.com/office/officeart/2005/8/layout/hierarchy3"/>
    <dgm:cxn modelId="{16BDCD6A-15C9-7748-9C8C-876665B7817E}" type="presParOf" srcId="{7C9FEA64-999D-1448-8BEA-12FBFB40BA16}" destId="{27B703EF-E174-A14B-864C-57B1D1BED468}" srcOrd="1" destOrd="0" presId="urn:microsoft.com/office/officeart/2005/8/layout/hierarchy3"/>
    <dgm:cxn modelId="{F7C147AF-48AF-4248-B43E-5A7783F4241E}" type="presParOf" srcId="{9E984391-22D3-FA44-A5AB-F0059CC4F5B2}" destId="{8FA5B710-96BF-9B48-8DDA-E7543C4114F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6E033-21F9-44CA-B001-24DD8BF4709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7819690-68B8-4124-8169-73646ED0731A}">
      <dgm:prSet/>
      <dgm:spPr/>
      <dgm:t>
        <a:bodyPr/>
        <a:lstStyle/>
        <a:p>
          <a:pPr>
            <a:lnSpc>
              <a:spcPct val="100000"/>
            </a:lnSpc>
          </a:pPr>
          <a:r>
            <a:rPr lang="tr-TR" dirty="0"/>
            <a:t>Çoklu faktörlere bağlı olarak gelişen bu hastalıklarda kalıtım ve çevresel faktörler çok önemli rol oynamaktadır. </a:t>
          </a:r>
          <a:endParaRPr lang="en-US" dirty="0"/>
        </a:p>
      </dgm:t>
    </dgm:pt>
    <dgm:pt modelId="{9C259145-BE2B-42CE-8741-98ED6864F1C3}" type="parTrans" cxnId="{168F4B51-74B0-4C95-B2BA-20A14E614788}">
      <dgm:prSet/>
      <dgm:spPr/>
      <dgm:t>
        <a:bodyPr/>
        <a:lstStyle/>
        <a:p>
          <a:endParaRPr lang="en-US"/>
        </a:p>
      </dgm:t>
    </dgm:pt>
    <dgm:pt modelId="{524C883F-69ED-479E-95CA-ABD352BDA80E}" type="sibTrans" cxnId="{168F4B51-74B0-4C95-B2BA-20A14E614788}">
      <dgm:prSet/>
      <dgm:spPr/>
      <dgm:t>
        <a:bodyPr/>
        <a:lstStyle/>
        <a:p>
          <a:endParaRPr lang="en-US"/>
        </a:p>
      </dgm:t>
    </dgm:pt>
    <dgm:pt modelId="{D0745CD9-D633-4206-9D3F-FD1A199F0C5A}">
      <dgm:prSet/>
      <dgm:spPr/>
      <dgm:t>
        <a:bodyPr/>
        <a:lstStyle/>
        <a:p>
          <a:pPr>
            <a:lnSpc>
              <a:spcPct val="100000"/>
            </a:lnSpc>
          </a:pPr>
          <a:r>
            <a:rPr lang="tr-TR" dirty="0"/>
            <a:t>Bu çerçevede “hijyen hipotezi” alerjik hastalıkların sıklığındaki artışı açıklamak için önerilmiş ve bilimsel çevrelerce genel kabul görmüştür.</a:t>
          </a:r>
          <a:endParaRPr lang="en-US" dirty="0"/>
        </a:p>
      </dgm:t>
    </dgm:pt>
    <dgm:pt modelId="{D608C8DF-0882-45F5-A80C-2CC9A0355AA9}" type="parTrans" cxnId="{8881ECC3-2130-410A-BD44-C19F0F231B54}">
      <dgm:prSet/>
      <dgm:spPr/>
      <dgm:t>
        <a:bodyPr/>
        <a:lstStyle/>
        <a:p>
          <a:endParaRPr lang="en-US"/>
        </a:p>
      </dgm:t>
    </dgm:pt>
    <dgm:pt modelId="{7ADCA3AA-84BA-4BAF-9CB6-7DA88B34F457}" type="sibTrans" cxnId="{8881ECC3-2130-410A-BD44-C19F0F231B54}">
      <dgm:prSet/>
      <dgm:spPr/>
      <dgm:t>
        <a:bodyPr/>
        <a:lstStyle/>
        <a:p>
          <a:endParaRPr lang="en-US"/>
        </a:p>
      </dgm:t>
    </dgm:pt>
    <dgm:pt modelId="{6E748A37-5AE6-B445-9D59-80FC99CD7EF0}" type="pres">
      <dgm:prSet presAssocID="{5ED6E033-21F9-44CA-B001-24DD8BF4709E}" presName="outerComposite" presStyleCnt="0">
        <dgm:presLayoutVars>
          <dgm:chMax val="5"/>
          <dgm:dir/>
          <dgm:resizeHandles val="exact"/>
        </dgm:presLayoutVars>
      </dgm:prSet>
      <dgm:spPr/>
    </dgm:pt>
    <dgm:pt modelId="{CA95DC37-A11E-D14D-B8F7-F4360F041885}" type="pres">
      <dgm:prSet presAssocID="{5ED6E033-21F9-44CA-B001-24DD8BF4709E}" presName="dummyMaxCanvas" presStyleCnt="0">
        <dgm:presLayoutVars/>
      </dgm:prSet>
      <dgm:spPr/>
    </dgm:pt>
    <dgm:pt modelId="{2CEECF44-3821-7F42-85BC-7B899CE3710D}" type="pres">
      <dgm:prSet presAssocID="{5ED6E033-21F9-44CA-B001-24DD8BF4709E}" presName="TwoNodes_1" presStyleLbl="node1" presStyleIdx="0" presStyleCnt="2">
        <dgm:presLayoutVars>
          <dgm:bulletEnabled val="1"/>
        </dgm:presLayoutVars>
      </dgm:prSet>
      <dgm:spPr/>
    </dgm:pt>
    <dgm:pt modelId="{2DABB447-E004-5D41-8C75-CAC884ECC809}" type="pres">
      <dgm:prSet presAssocID="{5ED6E033-21F9-44CA-B001-24DD8BF4709E}" presName="TwoNodes_2" presStyleLbl="node1" presStyleIdx="1" presStyleCnt="2">
        <dgm:presLayoutVars>
          <dgm:bulletEnabled val="1"/>
        </dgm:presLayoutVars>
      </dgm:prSet>
      <dgm:spPr/>
    </dgm:pt>
    <dgm:pt modelId="{DBBC1B5F-7030-2E42-A1B6-E08CA9178C76}" type="pres">
      <dgm:prSet presAssocID="{5ED6E033-21F9-44CA-B001-24DD8BF4709E}" presName="TwoConn_1-2" presStyleLbl="fgAccFollowNode1" presStyleIdx="0" presStyleCnt="1">
        <dgm:presLayoutVars>
          <dgm:bulletEnabled val="1"/>
        </dgm:presLayoutVars>
      </dgm:prSet>
      <dgm:spPr/>
    </dgm:pt>
    <dgm:pt modelId="{4253AF57-15FD-084B-A6FA-75918C9ADC7D}" type="pres">
      <dgm:prSet presAssocID="{5ED6E033-21F9-44CA-B001-24DD8BF4709E}" presName="TwoNodes_1_text" presStyleLbl="node1" presStyleIdx="1" presStyleCnt="2">
        <dgm:presLayoutVars>
          <dgm:bulletEnabled val="1"/>
        </dgm:presLayoutVars>
      </dgm:prSet>
      <dgm:spPr/>
    </dgm:pt>
    <dgm:pt modelId="{FE99F14B-3DA5-4242-8867-61F9390F377C}" type="pres">
      <dgm:prSet presAssocID="{5ED6E033-21F9-44CA-B001-24DD8BF4709E}" presName="TwoNodes_2_text" presStyleLbl="node1" presStyleIdx="1" presStyleCnt="2">
        <dgm:presLayoutVars>
          <dgm:bulletEnabled val="1"/>
        </dgm:presLayoutVars>
      </dgm:prSet>
      <dgm:spPr/>
    </dgm:pt>
  </dgm:ptLst>
  <dgm:cxnLst>
    <dgm:cxn modelId="{629E4402-029D-7F41-B17B-D1EFDCA62A1E}" type="presOf" srcId="{97819690-68B8-4124-8169-73646ED0731A}" destId="{4253AF57-15FD-084B-A6FA-75918C9ADC7D}" srcOrd="1" destOrd="0" presId="urn:microsoft.com/office/officeart/2005/8/layout/vProcess5"/>
    <dgm:cxn modelId="{73FF7609-256D-544C-8185-3A872BD30804}" type="presOf" srcId="{5ED6E033-21F9-44CA-B001-24DD8BF4709E}" destId="{6E748A37-5AE6-B445-9D59-80FC99CD7EF0}" srcOrd="0" destOrd="0" presId="urn:microsoft.com/office/officeart/2005/8/layout/vProcess5"/>
    <dgm:cxn modelId="{C6A7D929-2042-F242-B6F6-676B73BDC316}" type="presOf" srcId="{D0745CD9-D633-4206-9D3F-FD1A199F0C5A}" destId="{2DABB447-E004-5D41-8C75-CAC884ECC809}" srcOrd="0" destOrd="0" presId="urn:microsoft.com/office/officeart/2005/8/layout/vProcess5"/>
    <dgm:cxn modelId="{2DEF174F-1542-E84B-BC99-5ECCC0D139D5}" type="presOf" srcId="{97819690-68B8-4124-8169-73646ED0731A}" destId="{2CEECF44-3821-7F42-85BC-7B899CE3710D}" srcOrd="0" destOrd="0" presId="urn:microsoft.com/office/officeart/2005/8/layout/vProcess5"/>
    <dgm:cxn modelId="{168F4B51-74B0-4C95-B2BA-20A14E614788}" srcId="{5ED6E033-21F9-44CA-B001-24DD8BF4709E}" destId="{97819690-68B8-4124-8169-73646ED0731A}" srcOrd="0" destOrd="0" parTransId="{9C259145-BE2B-42CE-8741-98ED6864F1C3}" sibTransId="{524C883F-69ED-479E-95CA-ABD352BDA80E}"/>
    <dgm:cxn modelId="{35B92A8E-FCD3-FA4B-922D-139156F83649}" type="presOf" srcId="{524C883F-69ED-479E-95CA-ABD352BDA80E}" destId="{DBBC1B5F-7030-2E42-A1B6-E08CA9178C76}" srcOrd="0" destOrd="0" presId="urn:microsoft.com/office/officeart/2005/8/layout/vProcess5"/>
    <dgm:cxn modelId="{2B0124B1-AEBD-5848-9C0B-8420052C6DA1}" type="presOf" srcId="{D0745CD9-D633-4206-9D3F-FD1A199F0C5A}" destId="{FE99F14B-3DA5-4242-8867-61F9390F377C}" srcOrd="1" destOrd="0" presId="urn:microsoft.com/office/officeart/2005/8/layout/vProcess5"/>
    <dgm:cxn modelId="{8881ECC3-2130-410A-BD44-C19F0F231B54}" srcId="{5ED6E033-21F9-44CA-B001-24DD8BF4709E}" destId="{D0745CD9-D633-4206-9D3F-FD1A199F0C5A}" srcOrd="1" destOrd="0" parTransId="{D608C8DF-0882-45F5-A80C-2CC9A0355AA9}" sibTransId="{7ADCA3AA-84BA-4BAF-9CB6-7DA88B34F457}"/>
    <dgm:cxn modelId="{B8F24743-1E17-8545-8B9A-A8E7E710C4B4}" type="presParOf" srcId="{6E748A37-5AE6-B445-9D59-80FC99CD7EF0}" destId="{CA95DC37-A11E-D14D-B8F7-F4360F041885}" srcOrd="0" destOrd="0" presId="urn:microsoft.com/office/officeart/2005/8/layout/vProcess5"/>
    <dgm:cxn modelId="{E5AB4DE9-C2BA-2844-A94B-10D7FC1078AF}" type="presParOf" srcId="{6E748A37-5AE6-B445-9D59-80FC99CD7EF0}" destId="{2CEECF44-3821-7F42-85BC-7B899CE3710D}" srcOrd="1" destOrd="0" presId="urn:microsoft.com/office/officeart/2005/8/layout/vProcess5"/>
    <dgm:cxn modelId="{3561BC68-DF53-B143-813F-B355E36803DA}" type="presParOf" srcId="{6E748A37-5AE6-B445-9D59-80FC99CD7EF0}" destId="{2DABB447-E004-5D41-8C75-CAC884ECC809}" srcOrd="2" destOrd="0" presId="urn:microsoft.com/office/officeart/2005/8/layout/vProcess5"/>
    <dgm:cxn modelId="{9085D2C9-1EA9-664E-B26F-90845815282B}" type="presParOf" srcId="{6E748A37-5AE6-B445-9D59-80FC99CD7EF0}" destId="{DBBC1B5F-7030-2E42-A1B6-E08CA9178C76}" srcOrd="3" destOrd="0" presId="urn:microsoft.com/office/officeart/2005/8/layout/vProcess5"/>
    <dgm:cxn modelId="{29415063-34CD-5441-99AB-3F77754C2EA8}" type="presParOf" srcId="{6E748A37-5AE6-B445-9D59-80FC99CD7EF0}" destId="{4253AF57-15FD-084B-A6FA-75918C9ADC7D}" srcOrd="4" destOrd="0" presId="urn:microsoft.com/office/officeart/2005/8/layout/vProcess5"/>
    <dgm:cxn modelId="{DC873C05-A2B9-0B46-984B-FA27E675CBFC}" type="presParOf" srcId="{6E748A37-5AE6-B445-9D59-80FC99CD7EF0}" destId="{FE99F14B-3DA5-4242-8867-61F9390F377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6042F-EB06-4660-90EB-04F558158B2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BDA555B-3FB5-426E-AFC1-5294D5704C0E}">
      <dgm:prSet/>
      <dgm:spPr/>
      <dgm:t>
        <a:bodyPr/>
        <a:lstStyle/>
        <a:p>
          <a:endParaRPr lang="en-US" dirty="0"/>
        </a:p>
      </dgm:t>
    </dgm:pt>
    <dgm:pt modelId="{AF7D3D1B-C15C-43AE-9633-A893E09FE127}" type="parTrans" cxnId="{E7D3C1F8-DF36-4D37-99E8-646DE663414B}">
      <dgm:prSet/>
      <dgm:spPr/>
      <dgm:t>
        <a:bodyPr/>
        <a:lstStyle/>
        <a:p>
          <a:endParaRPr lang="en-US"/>
        </a:p>
      </dgm:t>
    </dgm:pt>
    <dgm:pt modelId="{709A13EA-0D9C-4D52-AC55-14FA6B8426A7}" type="sibTrans" cxnId="{E7D3C1F8-DF36-4D37-99E8-646DE663414B}">
      <dgm:prSet/>
      <dgm:spPr/>
      <dgm:t>
        <a:bodyPr/>
        <a:lstStyle/>
        <a:p>
          <a:endParaRPr lang="en-US"/>
        </a:p>
      </dgm:t>
    </dgm:pt>
    <dgm:pt modelId="{2BAD1C04-487B-4278-BBF8-4D921179C903}">
      <dgm:prSet custT="1"/>
      <dgm:spPr/>
      <dgm:t>
        <a:bodyPr/>
        <a:lstStyle/>
        <a:p>
          <a:r>
            <a:rPr lang="tr-TR" sz="1800" b="0" i="0" dirty="0"/>
            <a:t>Hapşırık</a:t>
          </a:r>
          <a:endParaRPr lang="en-US" sz="1800" dirty="0"/>
        </a:p>
      </dgm:t>
    </dgm:pt>
    <dgm:pt modelId="{A1395E45-4758-45B4-A7FD-F1714F4931FE}" type="parTrans" cxnId="{1C8328B0-8E7F-4811-9D4C-2A167517AB67}">
      <dgm:prSet/>
      <dgm:spPr/>
      <dgm:t>
        <a:bodyPr/>
        <a:lstStyle/>
        <a:p>
          <a:endParaRPr lang="en-US"/>
        </a:p>
      </dgm:t>
    </dgm:pt>
    <dgm:pt modelId="{55619A6D-058E-4F37-9EA5-E1A49313D06A}" type="sibTrans" cxnId="{1C8328B0-8E7F-4811-9D4C-2A167517AB67}">
      <dgm:prSet/>
      <dgm:spPr/>
      <dgm:t>
        <a:bodyPr/>
        <a:lstStyle/>
        <a:p>
          <a:endParaRPr lang="en-US"/>
        </a:p>
      </dgm:t>
    </dgm:pt>
    <dgm:pt modelId="{2560B1B3-44E5-4888-A25D-7F52AAFAFAF0}">
      <dgm:prSet custT="1"/>
      <dgm:spPr/>
      <dgm:t>
        <a:bodyPr/>
        <a:lstStyle/>
        <a:p>
          <a:r>
            <a:rPr lang="tr-TR" sz="1800" b="0" i="0" dirty="0"/>
            <a:t>Burun akıntısı, kaşıntı</a:t>
          </a:r>
          <a:endParaRPr lang="en-US" sz="1800" dirty="0"/>
        </a:p>
      </dgm:t>
    </dgm:pt>
    <dgm:pt modelId="{E26CB134-1E9B-4A2D-8174-2FD2889B40D8}" type="parTrans" cxnId="{66941A89-B07A-45CB-A1DF-370E5FB03394}">
      <dgm:prSet/>
      <dgm:spPr/>
      <dgm:t>
        <a:bodyPr/>
        <a:lstStyle/>
        <a:p>
          <a:endParaRPr lang="en-US"/>
        </a:p>
      </dgm:t>
    </dgm:pt>
    <dgm:pt modelId="{315A5BB3-8A00-4EC5-881A-6A5D8967359A}" type="sibTrans" cxnId="{66941A89-B07A-45CB-A1DF-370E5FB03394}">
      <dgm:prSet/>
      <dgm:spPr/>
      <dgm:t>
        <a:bodyPr/>
        <a:lstStyle/>
        <a:p>
          <a:endParaRPr lang="en-US"/>
        </a:p>
      </dgm:t>
    </dgm:pt>
    <dgm:pt modelId="{19ED7F5E-63F3-4D2A-94EF-23BD6B967917}">
      <dgm:prSet custT="1"/>
      <dgm:spPr/>
      <dgm:t>
        <a:bodyPr/>
        <a:lstStyle/>
        <a:p>
          <a:r>
            <a:rPr lang="tr-TR" sz="1800" b="0" i="0" dirty="0"/>
            <a:t>Öksürük</a:t>
          </a:r>
          <a:endParaRPr lang="en-US" sz="1800" dirty="0"/>
        </a:p>
      </dgm:t>
    </dgm:pt>
    <dgm:pt modelId="{F2C7BCED-9C9A-48C5-AD52-3774D94F6934}" type="parTrans" cxnId="{BF49E3ED-B68D-4C43-916B-3D391736D3FA}">
      <dgm:prSet/>
      <dgm:spPr/>
      <dgm:t>
        <a:bodyPr/>
        <a:lstStyle/>
        <a:p>
          <a:endParaRPr lang="en-US"/>
        </a:p>
      </dgm:t>
    </dgm:pt>
    <dgm:pt modelId="{01ECB232-016A-49F8-9058-5B14E8163F11}" type="sibTrans" cxnId="{BF49E3ED-B68D-4C43-916B-3D391736D3FA}">
      <dgm:prSet/>
      <dgm:spPr/>
      <dgm:t>
        <a:bodyPr/>
        <a:lstStyle/>
        <a:p>
          <a:endParaRPr lang="en-US"/>
        </a:p>
      </dgm:t>
    </dgm:pt>
    <dgm:pt modelId="{29419048-45AE-4A18-8551-37054615ADC1}">
      <dgm:prSet custT="1"/>
      <dgm:spPr/>
      <dgm:t>
        <a:bodyPr/>
        <a:lstStyle/>
        <a:p>
          <a:r>
            <a:rPr lang="tr-TR" sz="1800" b="0" i="0" dirty="0"/>
            <a:t>Hırılt</a:t>
          </a:r>
          <a:r>
            <a:rPr lang="tr-TR" sz="1100" b="0" i="0" dirty="0"/>
            <a:t>ı</a:t>
          </a:r>
          <a:endParaRPr lang="en-US" sz="1100" dirty="0"/>
        </a:p>
      </dgm:t>
    </dgm:pt>
    <dgm:pt modelId="{EA3B7D99-D188-45CF-B881-3597421EB8D4}" type="parTrans" cxnId="{A6ED0F1E-2CC6-414B-A9E2-CF95C1FF8550}">
      <dgm:prSet/>
      <dgm:spPr/>
      <dgm:t>
        <a:bodyPr/>
        <a:lstStyle/>
        <a:p>
          <a:endParaRPr lang="en-US"/>
        </a:p>
      </dgm:t>
    </dgm:pt>
    <dgm:pt modelId="{59BB0584-C71C-49EB-8A0E-F4E736C3DB85}" type="sibTrans" cxnId="{A6ED0F1E-2CC6-414B-A9E2-CF95C1FF8550}">
      <dgm:prSet/>
      <dgm:spPr/>
      <dgm:t>
        <a:bodyPr/>
        <a:lstStyle/>
        <a:p>
          <a:endParaRPr lang="en-US"/>
        </a:p>
      </dgm:t>
    </dgm:pt>
    <dgm:pt modelId="{3CB0444B-4F99-44E3-9774-F28B33129DFB}">
      <dgm:prSet custT="1"/>
      <dgm:spPr/>
      <dgm:t>
        <a:bodyPr/>
        <a:lstStyle/>
        <a:p>
          <a:r>
            <a:rPr lang="tr-TR" sz="1800" b="0" i="0" dirty="0"/>
            <a:t>Nefes darlığı</a:t>
          </a:r>
          <a:endParaRPr lang="en-US" sz="1800" dirty="0"/>
        </a:p>
      </dgm:t>
    </dgm:pt>
    <dgm:pt modelId="{6E915124-57D6-4D5F-BC5A-DABA57D3530B}" type="parTrans" cxnId="{B906A382-48C5-4464-91BF-90BD5E81BA4A}">
      <dgm:prSet/>
      <dgm:spPr/>
      <dgm:t>
        <a:bodyPr/>
        <a:lstStyle/>
        <a:p>
          <a:endParaRPr lang="en-US"/>
        </a:p>
      </dgm:t>
    </dgm:pt>
    <dgm:pt modelId="{0D813069-38FE-4B9E-986B-A5105C30C735}" type="sibTrans" cxnId="{B906A382-48C5-4464-91BF-90BD5E81BA4A}">
      <dgm:prSet/>
      <dgm:spPr/>
      <dgm:t>
        <a:bodyPr/>
        <a:lstStyle/>
        <a:p>
          <a:endParaRPr lang="en-US"/>
        </a:p>
      </dgm:t>
    </dgm:pt>
    <dgm:pt modelId="{B8357361-3522-492E-B6B2-B1312C9E65C0}">
      <dgm:prSet custT="1"/>
      <dgm:spPr/>
      <dgm:t>
        <a:bodyPr/>
        <a:lstStyle/>
        <a:p>
          <a:r>
            <a:rPr lang="tr-TR" sz="1800" b="0" i="0" dirty="0"/>
            <a:t>Ciltte kaşıntı ve kızarıklık</a:t>
          </a:r>
          <a:endParaRPr lang="en-US" sz="1800" dirty="0"/>
        </a:p>
      </dgm:t>
    </dgm:pt>
    <dgm:pt modelId="{54C9AD92-C83B-48B3-8AD9-687C58D43EB1}" type="parTrans" cxnId="{F5BA8C6B-C124-4213-9CF7-D239095A4329}">
      <dgm:prSet/>
      <dgm:spPr/>
      <dgm:t>
        <a:bodyPr/>
        <a:lstStyle/>
        <a:p>
          <a:endParaRPr lang="en-US"/>
        </a:p>
      </dgm:t>
    </dgm:pt>
    <dgm:pt modelId="{9B7BD946-6416-43DF-A6A1-2069D62C6A19}" type="sibTrans" cxnId="{F5BA8C6B-C124-4213-9CF7-D239095A4329}">
      <dgm:prSet/>
      <dgm:spPr/>
      <dgm:t>
        <a:bodyPr/>
        <a:lstStyle/>
        <a:p>
          <a:endParaRPr lang="en-US"/>
        </a:p>
      </dgm:t>
    </dgm:pt>
    <dgm:pt modelId="{6562CB90-2E59-46EE-A75E-1C74D1675EE4}">
      <dgm:prSet custT="1"/>
      <dgm:spPr/>
      <dgm:t>
        <a:bodyPr/>
        <a:lstStyle/>
        <a:p>
          <a:r>
            <a:rPr lang="tr-TR" sz="1800" b="0" i="0" dirty="0"/>
            <a:t>Yüzde, dudaklarda ve gözde şişlik</a:t>
          </a:r>
          <a:endParaRPr lang="en-US" sz="1800" dirty="0"/>
        </a:p>
      </dgm:t>
    </dgm:pt>
    <dgm:pt modelId="{7EACCA7D-79BC-4679-9A6A-FF8B505D783A}" type="parTrans" cxnId="{CD47BB89-E9F3-429C-AA6A-C2BA48EC6AB8}">
      <dgm:prSet/>
      <dgm:spPr/>
      <dgm:t>
        <a:bodyPr/>
        <a:lstStyle/>
        <a:p>
          <a:endParaRPr lang="en-US"/>
        </a:p>
      </dgm:t>
    </dgm:pt>
    <dgm:pt modelId="{0483D0F2-FB01-47E0-9F9B-1D845F7992CF}" type="sibTrans" cxnId="{CD47BB89-E9F3-429C-AA6A-C2BA48EC6AB8}">
      <dgm:prSet/>
      <dgm:spPr/>
      <dgm:t>
        <a:bodyPr/>
        <a:lstStyle/>
        <a:p>
          <a:endParaRPr lang="en-US"/>
        </a:p>
      </dgm:t>
    </dgm:pt>
    <dgm:pt modelId="{A22532A7-D675-4969-8B4A-218F9AB00793}">
      <dgm:prSet custT="1"/>
      <dgm:spPr/>
      <dgm:t>
        <a:bodyPr/>
        <a:lstStyle/>
        <a:p>
          <a:r>
            <a:rPr lang="tr-TR" sz="1800" b="0" i="0" dirty="0"/>
            <a:t>Gözlerde kızarıklık ve kaşıntı</a:t>
          </a:r>
          <a:r>
            <a:rPr lang="tr-TR" sz="1100" b="0" i="0" dirty="0"/>
            <a:t>.</a:t>
          </a:r>
          <a:endParaRPr lang="en-US" sz="1100" dirty="0"/>
        </a:p>
      </dgm:t>
    </dgm:pt>
    <dgm:pt modelId="{51318E9B-118D-4780-887E-1CBB959BB27D}" type="parTrans" cxnId="{5F48DABB-D2F1-40B5-AC9F-01B5BBEBF173}">
      <dgm:prSet/>
      <dgm:spPr/>
      <dgm:t>
        <a:bodyPr/>
        <a:lstStyle/>
        <a:p>
          <a:endParaRPr lang="en-US"/>
        </a:p>
      </dgm:t>
    </dgm:pt>
    <dgm:pt modelId="{36225B69-C622-4A59-B647-1130ABB68DAC}" type="sibTrans" cxnId="{5F48DABB-D2F1-40B5-AC9F-01B5BBEBF173}">
      <dgm:prSet/>
      <dgm:spPr/>
      <dgm:t>
        <a:bodyPr/>
        <a:lstStyle/>
        <a:p>
          <a:endParaRPr lang="en-US"/>
        </a:p>
      </dgm:t>
    </dgm:pt>
    <dgm:pt modelId="{CBFA2EBE-9D73-4B67-B1D4-6A79B8B19E0E}">
      <dgm:prSet custT="1"/>
      <dgm:spPr/>
      <dgm:t>
        <a:bodyPr/>
        <a:lstStyle/>
        <a:p>
          <a:r>
            <a:rPr lang="tr-TR" sz="1800" b="0" i="0" dirty="0"/>
            <a:t>Tansiyon düşüklüğü</a:t>
          </a:r>
          <a:endParaRPr lang="en-US" sz="1800" dirty="0"/>
        </a:p>
      </dgm:t>
    </dgm:pt>
    <dgm:pt modelId="{D0AEEF47-D61F-4CDC-A651-EE5C1356F1E2}" type="parTrans" cxnId="{0EAD28C0-9A0F-4C70-9158-60CBFC99C80E}">
      <dgm:prSet/>
      <dgm:spPr/>
      <dgm:t>
        <a:bodyPr/>
        <a:lstStyle/>
        <a:p>
          <a:endParaRPr lang="en-US"/>
        </a:p>
      </dgm:t>
    </dgm:pt>
    <dgm:pt modelId="{32EABD57-F5AA-494D-831B-118DF7F40C2E}" type="sibTrans" cxnId="{0EAD28C0-9A0F-4C70-9158-60CBFC99C80E}">
      <dgm:prSet/>
      <dgm:spPr/>
      <dgm:t>
        <a:bodyPr/>
        <a:lstStyle/>
        <a:p>
          <a:endParaRPr lang="en-US"/>
        </a:p>
      </dgm:t>
    </dgm:pt>
    <dgm:pt modelId="{ED7D6946-0411-43E9-B226-595B6C3FA4E0}">
      <dgm:prSet custT="1"/>
      <dgm:spPr/>
      <dgm:t>
        <a:bodyPr/>
        <a:lstStyle/>
        <a:p>
          <a:r>
            <a:rPr lang="tr-TR" sz="1800" b="0" i="0" dirty="0"/>
            <a:t>Bayılma</a:t>
          </a:r>
          <a:endParaRPr lang="en-US" sz="1800" dirty="0"/>
        </a:p>
      </dgm:t>
    </dgm:pt>
    <dgm:pt modelId="{A4C01E24-1C5C-4353-B408-EDE62D5B73E5}" type="parTrans" cxnId="{3B2AAA8E-7DDF-49A5-A27A-1B4A9FF50C6F}">
      <dgm:prSet/>
      <dgm:spPr/>
      <dgm:t>
        <a:bodyPr/>
        <a:lstStyle/>
        <a:p>
          <a:endParaRPr lang="en-US"/>
        </a:p>
      </dgm:t>
    </dgm:pt>
    <dgm:pt modelId="{8100C2A8-724F-407D-8D0F-9599A979C228}" type="sibTrans" cxnId="{3B2AAA8E-7DDF-49A5-A27A-1B4A9FF50C6F}">
      <dgm:prSet/>
      <dgm:spPr/>
      <dgm:t>
        <a:bodyPr/>
        <a:lstStyle/>
        <a:p>
          <a:endParaRPr lang="en-US"/>
        </a:p>
      </dgm:t>
    </dgm:pt>
    <dgm:pt modelId="{2ABFB3E4-B064-8947-9FA5-9EFCC09C0699}" type="pres">
      <dgm:prSet presAssocID="{9C26042F-EB06-4660-90EB-04F558158B21}" presName="vert0" presStyleCnt="0">
        <dgm:presLayoutVars>
          <dgm:dir/>
          <dgm:animOne val="branch"/>
          <dgm:animLvl val="lvl"/>
        </dgm:presLayoutVars>
      </dgm:prSet>
      <dgm:spPr/>
    </dgm:pt>
    <dgm:pt modelId="{8FC92849-4AB5-2C4D-BCE7-B6C5F63C5D39}" type="pres">
      <dgm:prSet presAssocID="{ABDA555B-3FB5-426E-AFC1-5294D5704C0E}" presName="thickLine" presStyleLbl="alignNode1" presStyleIdx="0" presStyleCnt="11"/>
      <dgm:spPr/>
    </dgm:pt>
    <dgm:pt modelId="{D98D46B2-8EBB-094A-BEDD-EF42E716CE6B}" type="pres">
      <dgm:prSet presAssocID="{ABDA555B-3FB5-426E-AFC1-5294D5704C0E}" presName="horz1" presStyleCnt="0"/>
      <dgm:spPr/>
    </dgm:pt>
    <dgm:pt modelId="{4AAAA959-9501-8647-A3D2-6F5E4999E730}" type="pres">
      <dgm:prSet presAssocID="{ABDA555B-3FB5-426E-AFC1-5294D5704C0E}" presName="tx1" presStyleLbl="revTx" presStyleIdx="0" presStyleCnt="11" custFlipVert="1" custScaleX="97419" custScaleY="96851"/>
      <dgm:spPr/>
    </dgm:pt>
    <dgm:pt modelId="{0006A9DF-458A-B245-B445-EB8AC0100A72}" type="pres">
      <dgm:prSet presAssocID="{ABDA555B-3FB5-426E-AFC1-5294D5704C0E}" presName="vert1" presStyleCnt="0"/>
      <dgm:spPr/>
    </dgm:pt>
    <dgm:pt modelId="{0B4FDD4C-6357-3D46-8050-A493972A2DAE}" type="pres">
      <dgm:prSet presAssocID="{2BAD1C04-487B-4278-BBF8-4D921179C903}" presName="thickLine" presStyleLbl="alignNode1" presStyleIdx="1" presStyleCnt="11"/>
      <dgm:spPr/>
    </dgm:pt>
    <dgm:pt modelId="{BD38A9C8-4E6A-5848-9F45-7C82E7289C0B}" type="pres">
      <dgm:prSet presAssocID="{2BAD1C04-487B-4278-BBF8-4D921179C903}" presName="horz1" presStyleCnt="0"/>
      <dgm:spPr/>
    </dgm:pt>
    <dgm:pt modelId="{2DC458BF-28BF-9F4E-9420-479112D61926}" type="pres">
      <dgm:prSet presAssocID="{2BAD1C04-487B-4278-BBF8-4D921179C903}" presName="tx1" presStyleLbl="revTx" presStyleIdx="1" presStyleCnt="11"/>
      <dgm:spPr/>
    </dgm:pt>
    <dgm:pt modelId="{AEAD8C2D-D32A-674A-BA22-C43534ADB0A3}" type="pres">
      <dgm:prSet presAssocID="{2BAD1C04-487B-4278-BBF8-4D921179C903}" presName="vert1" presStyleCnt="0"/>
      <dgm:spPr/>
    </dgm:pt>
    <dgm:pt modelId="{B1A613F2-C451-CD45-A005-E97425A4B7D1}" type="pres">
      <dgm:prSet presAssocID="{2560B1B3-44E5-4888-A25D-7F52AAFAFAF0}" presName="thickLine" presStyleLbl="alignNode1" presStyleIdx="2" presStyleCnt="11"/>
      <dgm:spPr/>
    </dgm:pt>
    <dgm:pt modelId="{A2FD0ACB-DC65-7542-A350-8550A9CE8A66}" type="pres">
      <dgm:prSet presAssocID="{2560B1B3-44E5-4888-A25D-7F52AAFAFAF0}" presName="horz1" presStyleCnt="0"/>
      <dgm:spPr/>
    </dgm:pt>
    <dgm:pt modelId="{569CE3FB-D588-694C-A467-4860FB849D61}" type="pres">
      <dgm:prSet presAssocID="{2560B1B3-44E5-4888-A25D-7F52AAFAFAF0}" presName="tx1" presStyleLbl="revTx" presStyleIdx="2" presStyleCnt="11"/>
      <dgm:spPr/>
    </dgm:pt>
    <dgm:pt modelId="{668CD2F4-60F4-3147-8A57-54F94D817B66}" type="pres">
      <dgm:prSet presAssocID="{2560B1B3-44E5-4888-A25D-7F52AAFAFAF0}" presName="vert1" presStyleCnt="0"/>
      <dgm:spPr/>
    </dgm:pt>
    <dgm:pt modelId="{D2F07D37-6913-3C4B-BA00-6FBCB0E7A6B3}" type="pres">
      <dgm:prSet presAssocID="{19ED7F5E-63F3-4D2A-94EF-23BD6B967917}" presName="thickLine" presStyleLbl="alignNode1" presStyleIdx="3" presStyleCnt="11"/>
      <dgm:spPr/>
    </dgm:pt>
    <dgm:pt modelId="{AD379607-A822-2744-AB12-337347D7BB5C}" type="pres">
      <dgm:prSet presAssocID="{19ED7F5E-63F3-4D2A-94EF-23BD6B967917}" presName="horz1" presStyleCnt="0"/>
      <dgm:spPr/>
    </dgm:pt>
    <dgm:pt modelId="{DE0C0A69-FB77-3B49-B301-EB7656BA946A}" type="pres">
      <dgm:prSet presAssocID="{19ED7F5E-63F3-4D2A-94EF-23BD6B967917}" presName="tx1" presStyleLbl="revTx" presStyleIdx="3" presStyleCnt="11"/>
      <dgm:spPr/>
    </dgm:pt>
    <dgm:pt modelId="{B338E3DA-5109-4148-AA6E-D3257BEE9822}" type="pres">
      <dgm:prSet presAssocID="{19ED7F5E-63F3-4D2A-94EF-23BD6B967917}" presName="vert1" presStyleCnt="0"/>
      <dgm:spPr/>
    </dgm:pt>
    <dgm:pt modelId="{6FB1DA63-1612-DD42-BBA8-F348C4A897B0}" type="pres">
      <dgm:prSet presAssocID="{29419048-45AE-4A18-8551-37054615ADC1}" presName="thickLine" presStyleLbl="alignNode1" presStyleIdx="4" presStyleCnt="11"/>
      <dgm:spPr/>
    </dgm:pt>
    <dgm:pt modelId="{CF879B3B-7BE6-7E41-B9EE-38594885B3F5}" type="pres">
      <dgm:prSet presAssocID="{29419048-45AE-4A18-8551-37054615ADC1}" presName="horz1" presStyleCnt="0"/>
      <dgm:spPr/>
    </dgm:pt>
    <dgm:pt modelId="{5F2E6BDE-A698-7344-BA93-A289E701739B}" type="pres">
      <dgm:prSet presAssocID="{29419048-45AE-4A18-8551-37054615ADC1}" presName="tx1" presStyleLbl="revTx" presStyleIdx="4" presStyleCnt="11"/>
      <dgm:spPr/>
    </dgm:pt>
    <dgm:pt modelId="{04E5AB4D-8087-D34D-9098-7A6453034E98}" type="pres">
      <dgm:prSet presAssocID="{29419048-45AE-4A18-8551-37054615ADC1}" presName="vert1" presStyleCnt="0"/>
      <dgm:spPr/>
    </dgm:pt>
    <dgm:pt modelId="{9AF2BA25-D94D-174E-B861-793604E8FFEC}" type="pres">
      <dgm:prSet presAssocID="{3CB0444B-4F99-44E3-9774-F28B33129DFB}" presName="thickLine" presStyleLbl="alignNode1" presStyleIdx="5" presStyleCnt="11"/>
      <dgm:spPr/>
    </dgm:pt>
    <dgm:pt modelId="{4ACAC1E9-1B2D-5A49-A8D9-A5CDC9003757}" type="pres">
      <dgm:prSet presAssocID="{3CB0444B-4F99-44E3-9774-F28B33129DFB}" presName="horz1" presStyleCnt="0"/>
      <dgm:spPr/>
    </dgm:pt>
    <dgm:pt modelId="{B95DD8D8-6777-714A-9EBC-AB344117C0ED}" type="pres">
      <dgm:prSet presAssocID="{3CB0444B-4F99-44E3-9774-F28B33129DFB}" presName="tx1" presStyleLbl="revTx" presStyleIdx="5" presStyleCnt="11"/>
      <dgm:spPr/>
    </dgm:pt>
    <dgm:pt modelId="{FB274E61-BB5B-3F47-B948-902C287DF43A}" type="pres">
      <dgm:prSet presAssocID="{3CB0444B-4F99-44E3-9774-F28B33129DFB}" presName="vert1" presStyleCnt="0"/>
      <dgm:spPr/>
    </dgm:pt>
    <dgm:pt modelId="{C9BDCE94-BEDC-234F-90AD-9BE5E3803E4A}" type="pres">
      <dgm:prSet presAssocID="{B8357361-3522-492E-B6B2-B1312C9E65C0}" presName="thickLine" presStyleLbl="alignNode1" presStyleIdx="6" presStyleCnt="11"/>
      <dgm:spPr/>
    </dgm:pt>
    <dgm:pt modelId="{E242D0B0-3AAA-C343-A908-2DB7A0F6FC4A}" type="pres">
      <dgm:prSet presAssocID="{B8357361-3522-492E-B6B2-B1312C9E65C0}" presName="horz1" presStyleCnt="0"/>
      <dgm:spPr/>
    </dgm:pt>
    <dgm:pt modelId="{AFEBEC26-0A25-9842-9C61-9870D7A395B9}" type="pres">
      <dgm:prSet presAssocID="{B8357361-3522-492E-B6B2-B1312C9E65C0}" presName="tx1" presStyleLbl="revTx" presStyleIdx="6" presStyleCnt="11"/>
      <dgm:spPr/>
    </dgm:pt>
    <dgm:pt modelId="{AAC9B5BF-E3F3-F949-820B-1469CA9E062F}" type="pres">
      <dgm:prSet presAssocID="{B8357361-3522-492E-B6B2-B1312C9E65C0}" presName="vert1" presStyleCnt="0"/>
      <dgm:spPr/>
    </dgm:pt>
    <dgm:pt modelId="{133A1DAA-8311-B240-998B-364D356E12C4}" type="pres">
      <dgm:prSet presAssocID="{6562CB90-2E59-46EE-A75E-1C74D1675EE4}" presName="thickLine" presStyleLbl="alignNode1" presStyleIdx="7" presStyleCnt="11"/>
      <dgm:spPr/>
    </dgm:pt>
    <dgm:pt modelId="{BF8E7A24-DE68-6C43-A350-A2CC2BB8FF4F}" type="pres">
      <dgm:prSet presAssocID="{6562CB90-2E59-46EE-A75E-1C74D1675EE4}" presName="horz1" presStyleCnt="0"/>
      <dgm:spPr/>
    </dgm:pt>
    <dgm:pt modelId="{240D0842-7A61-1D4E-B4F7-74DCE548D4B5}" type="pres">
      <dgm:prSet presAssocID="{6562CB90-2E59-46EE-A75E-1C74D1675EE4}" presName="tx1" presStyleLbl="revTx" presStyleIdx="7" presStyleCnt="11"/>
      <dgm:spPr/>
    </dgm:pt>
    <dgm:pt modelId="{0036DA4F-3358-344D-810C-EA33A67CDFD2}" type="pres">
      <dgm:prSet presAssocID="{6562CB90-2E59-46EE-A75E-1C74D1675EE4}" presName="vert1" presStyleCnt="0"/>
      <dgm:spPr/>
    </dgm:pt>
    <dgm:pt modelId="{63B1FEB9-45B2-8D46-9C95-F7CC6E7E307F}" type="pres">
      <dgm:prSet presAssocID="{A22532A7-D675-4969-8B4A-218F9AB00793}" presName="thickLine" presStyleLbl="alignNode1" presStyleIdx="8" presStyleCnt="11"/>
      <dgm:spPr/>
    </dgm:pt>
    <dgm:pt modelId="{C76F1821-8673-7F41-9DB1-2F368B3C31A1}" type="pres">
      <dgm:prSet presAssocID="{A22532A7-D675-4969-8B4A-218F9AB00793}" presName="horz1" presStyleCnt="0"/>
      <dgm:spPr/>
    </dgm:pt>
    <dgm:pt modelId="{43B9787D-66C7-1B4C-A4DA-1E81C85439D9}" type="pres">
      <dgm:prSet presAssocID="{A22532A7-D675-4969-8B4A-218F9AB00793}" presName="tx1" presStyleLbl="revTx" presStyleIdx="8" presStyleCnt="11"/>
      <dgm:spPr/>
    </dgm:pt>
    <dgm:pt modelId="{C3F2659E-A5AB-4B40-BC9C-4FDD2F176A79}" type="pres">
      <dgm:prSet presAssocID="{A22532A7-D675-4969-8B4A-218F9AB00793}" presName="vert1" presStyleCnt="0"/>
      <dgm:spPr/>
    </dgm:pt>
    <dgm:pt modelId="{2075488E-148B-E944-B9AC-99D84344EEDC}" type="pres">
      <dgm:prSet presAssocID="{CBFA2EBE-9D73-4B67-B1D4-6A79B8B19E0E}" presName="thickLine" presStyleLbl="alignNode1" presStyleIdx="9" presStyleCnt="11"/>
      <dgm:spPr/>
    </dgm:pt>
    <dgm:pt modelId="{CA22509D-EC0F-774D-8E3A-3DEA256F97E4}" type="pres">
      <dgm:prSet presAssocID="{CBFA2EBE-9D73-4B67-B1D4-6A79B8B19E0E}" presName="horz1" presStyleCnt="0"/>
      <dgm:spPr/>
    </dgm:pt>
    <dgm:pt modelId="{214C6D70-73C8-6C4B-94E7-EFED5510DEA9}" type="pres">
      <dgm:prSet presAssocID="{CBFA2EBE-9D73-4B67-B1D4-6A79B8B19E0E}" presName="tx1" presStyleLbl="revTx" presStyleIdx="9" presStyleCnt="11"/>
      <dgm:spPr/>
    </dgm:pt>
    <dgm:pt modelId="{3B4F8FCC-AA84-3140-8EB1-81EDEF6D2852}" type="pres">
      <dgm:prSet presAssocID="{CBFA2EBE-9D73-4B67-B1D4-6A79B8B19E0E}" presName="vert1" presStyleCnt="0"/>
      <dgm:spPr/>
    </dgm:pt>
    <dgm:pt modelId="{E569D537-62DE-C341-BBF4-161DB7EEA5BA}" type="pres">
      <dgm:prSet presAssocID="{ED7D6946-0411-43E9-B226-595B6C3FA4E0}" presName="thickLine" presStyleLbl="alignNode1" presStyleIdx="10" presStyleCnt="11"/>
      <dgm:spPr/>
    </dgm:pt>
    <dgm:pt modelId="{36C50B03-0101-5348-85FD-CC0B789A5A85}" type="pres">
      <dgm:prSet presAssocID="{ED7D6946-0411-43E9-B226-595B6C3FA4E0}" presName="horz1" presStyleCnt="0"/>
      <dgm:spPr/>
    </dgm:pt>
    <dgm:pt modelId="{B72B7F80-7F41-0649-8F2F-F448D7B161E1}" type="pres">
      <dgm:prSet presAssocID="{ED7D6946-0411-43E9-B226-595B6C3FA4E0}" presName="tx1" presStyleLbl="revTx" presStyleIdx="10" presStyleCnt="11"/>
      <dgm:spPr/>
    </dgm:pt>
    <dgm:pt modelId="{D245DCD4-EBF7-154E-9271-1E80DBB5D411}" type="pres">
      <dgm:prSet presAssocID="{ED7D6946-0411-43E9-B226-595B6C3FA4E0}" presName="vert1" presStyleCnt="0"/>
      <dgm:spPr/>
    </dgm:pt>
  </dgm:ptLst>
  <dgm:cxnLst>
    <dgm:cxn modelId="{234D9E19-809F-7742-8936-0BD59DEF746D}" type="presOf" srcId="{A22532A7-D675-4969-8B4A-218F9AB00793}" destId="{43B9787D-66C7-1B4C-A4DA-1E81C85439D9}" srcOrd="0" destOrd="0" presId="urn:microsoft.com/office/officeart/2008/layout/LinedList"/>
    <dgm:cxn modelId="{D756B61B-97A2-1A4B-BE74-BC0940C1D592}" type="presOf" srcId="{2BAD1C04-487B-4278-BBF8-4D921179C903}" destId="{2DC458BF-28BF-9F4E-9420-479112D61926}" srcOrd="0" destOrd="0" presId="urn:microsoft.com/office/officeart/2008/layout/LinedList"/>
    <dgm:cxn modelId="{A6ED0F1E-2CC6-414B-A9E2-CF95C1FF8550}" srcId="{9C26042F-EB06-4660-90EB-04F558158B21}" destId="{29419048-45AE-4A18-8551-37054615ADC1}" srcOrd="4" destOrd="0" parTransId="{EA3B7D99-D188-45CF-B881-3597421EB8D4}" sibTransId="{59BB0584-C71C-49EB-8A0E-F4E736C3DB85}"/>
    <dgm:cxn modelId="{9F28992E-6528-A041-9C11-0621BB355A19}" type="presOf" srcId="{B8357361-3522-492E-B6B2-B1312C9E65C0}" destId="{AFEBEC26-0A25-9842-9C61-9870D7A395B9}" srcOrd="0" destOrd="0" presId="urn:microsoft.com/office/officeart/2008/layout/LinedList"/>
    <dgm:cxn modelId="{DFFB7A3D-A489-E248-82E6-6B608E95642F}" type="presOf" srcId="{6562CB90-2E59-46EE-A75E-1C74D1675EE4}" destId="{240D0842-7A61-1D4E-B4F7-74DCE548D4B5}" srcOrd="0" destOrd="0" presId="urn:microsoft.com/office/officeart/2008/layout/LinedList"/>
    <dgm:cxn modelId="{AD5C7D5C-1CF3-F647-9D92-1B69E9F15C8C}" type="presOf" srcId="{29419048-45AE-4A18-8551-37054615ADC1}" destId="{5F2E6BDE-A698-7344-BA93-A289E701739B}" srcOrd="0" destOrd="0" presId="urn:microsoft.com/office/officeart/2008/layout/LinedList"/>
    <dgm:cxn modelId="{14899C5D-5995-8941-BE63-8E639B63F782}" type="presOf" srcId="{3CB0444B-4F99-44E3-9774-F28B33129DFB}" destId="{B95DD8D8-6777-714A-9EBC-AB344117C0ED}" srcOrd="0" destOrd="0" presId="urn:microsoft.com/office/officeart/2008/layout/LinedList"/>
    <dgm:cxn modelId="{F5BA8C6B-C124-4213-9CF7-D239095A4329}" srcId="{9C26042F-EB06-4660-90EB-04F558158B21}" destId="{B8357361-3522-492E-B6B2-B1312C9E65C0}" srcOrd="6" destOrd="0" parTransId="{54C9AD92-C83B-48B3-8AD9-687C58D43EB1}" sibTransId="{9B7BD946-6416-43DF-A6A1-2069D62C6A19}"/>
    <dgm:cxn modelId="{B906A382-48C5-4464-91BF-90BD5E81BA4A}" srcId="{9C26042F-EB06-4660-90EB-04F558158B21}" destId="{3CB0444B-4F99-44E3-9774-F28B33129DFB}" srcOrd="5" destOrd="0" parTransId="{6E915124-57D6-4D5F-BC5A-DABA57D3530B}" sibTransId="{0D813069-38FE-4B9E-986B-A5105C30C735}"/>
    <dgm:cxn modelId="{66941A89-B07A-45CB-A1DF-370E5FB03394}" srcId="{9C26042F-EB06-4660-90EB-04F558158B21}" destId="{2560B1B3-44E5-4888-A25D-7F52AAFAFAF0}" srcOrd="2" destOrd="0" parTransId="{E26CB134-1E9B-4A2D-8174-2FD2889B40D8}" sibTransId="{315A5BB3-8A00-4EC5-881A-6A5D8967359A}"/>
    <dgm:cxn modelId="{CD47BB89-E9F3-429C-AA6A-C2BA48EC6AB8}" srcId="{9C26042F-EB06-4660-90EB-04F558158B21}" destId="{6562CB90-2E59-46EE-A75E-1C74D1675EE4}" srcOrd="7" destOrd="0" parTransId="{7EACCA7D-79BC-4679-9A6A-FF8B505D783A}" sibTransId="{0483D0F2-FB01-47E0-9F9B-1D845F7992CF}"/>
    <dgm:cxn modelId="{3B2AAA8E-7DDF-49A5-A27A-1B4A9FF50C6F}" srcId="{9C26042F-EB06-4660-90EB-04F558158B21}" destId="{ED7D6946-0411-43E9-B226-595B6C3FA4E0}" srcOrd="10" destOrd="0" parTransId="{A4C01E24-1C5C-4353-B408-EDE62D5B73E5}" sibTransId="{8100C2A8-724F-407D-8D0F-9599A979C228}"/>
    <dgm:cxn modelId="{1C8328B0-8E7F-4811-9D4C-2A167517AB67}" srcId="{9C26042F-EB06-4660-90EB-04F558158B21}" destId="{2BAD1C04-487B-4278-BBF8-4D921179C903}" srcOrd="1" destOrd="0" parTransId="{A1395E45-4758-45B4-A7FD-F1714F4931FE}" sibTransId="{55619A6D-058E-4F37-9EA5-E1A49313D06A}"/>
    <dgm:cxn modelId="{B05454B1-E82D-1C40-B193-7FF72CFC8D1A}" type="presOf" srcId="{ABDA555B-3FB5-426E-AFC1-5294D5704C0E}" destId="{4AAAA959-9501-8647-A3D2-6F5E4999E730}" srcOrd="0" destOrd="0" presId="urn:microsoft.com/office/officeart/2008/layout/LinedList"/>
    <dgm:cxn modelId="{A30394B2-3CC9-FB4C-8DD8-47912A445267}" type="presOf" srcId="{CBFA2EBE-9D73-4B67-B1D4-6A79B8B19E0E}" destId="{214C6D70-73C8-6C4B-94E7-EFED5510DEA9}" srcOrd="0" destOrd="0" presId="urn:microsoft.com/office/officeart/2008/layout/LinedList"/>
    <dgm:cxn modelId="{8B681CB9-7D11-9A49-8662-B6409F57ABED}" type="presOf" srcId="{9C26042F-EB06-4660-90EB-04F558158B21}" destId="{2ABFB3E4-B064-8947-9FA5-9EFCC09C0699}" srcOrd="0" destOrd="0" presId="urn:microsoft.com/office/officeart/2008/layout/LinedList"/>
    <dgm:cxn modelId="{5F48DABB-D2F1-40B5-AC9F-01B5BBEBF173}" srcId="{9C26042F-EB06-4660-90EB-04F558158B21}" destId="{A22532A7-D675-4969-8B4A-218F9AB00793}" srcOrd="8" destOrd="0" parTransId="{51318E9B-118D-4780-887E-1CBB959BB27D}" sibTransId="{36225B69-C622-4A59-B647-1130ABB68DAC}"/>
    <dgm:cxn modelId="{0EAD28C0-9A0F-4C70-9158-60CBFC99C80E}" srcId="{9C26042F-EB06-4660-90EB-04F558158B21}" destId="{CBFA2EBE-9D73-4B67-B1D4-6A79B8B19E0E}" srcOrd="9" destOrd="0" parTransId="{D0AEEF47-D61F-4CDC-A651-EE5C1356F1E2}" sibTransId="{32EABD57-F5AA-494D-831B-118DF7F40C2E}"/>
    <dgm:cxn modelId="{118881DB-9F28-3743-9CEE-0D0E232ADC49}" type="presOf" srcId="{19ED7F5E-63F3-4D2A-94EF-23BD6B967917}" destId="{DE0C0A69-FB77-3B49-B301-EB7656BA946A}" srcOrd="0" destOrd="0" presId="urn:microsoft.com/office/officeart/2008/layout/LinedList"/>
    <dgm:cxn modelId="{BF49E3ED-B68D-4C43-916B-3D391736D3FA}" srcId="{9C26042F-EB06-4660-90EB-04F558158B21}" destId="{19ED7F5E-63F3-4D2A-94EF-23BD6B967917}" srcOrd="3" destOrd="0" parTransId="{F2C7BCED-9C9A-48C5-AD52-3774D94F6934}" sibTransId="{01ECB232-016A-49F8-9058-5B14E8163F11}"/>
    <dgm:cxn modelId="{18DD49F2-A602-3546-BB98-D4D5EF52F7FE}" type="presOf" srcId="{2560B1B3-44E5-4888-A25D-7F52AAFAFAF0}" destId="{569CE3FB-D588-694C-A467-4860FB849D61}" srcOrd="0" destOrd="0" presId="urn:microsoft.com/office/officeart/2008/layout/LinedList"/>
    <dgm:cxn modelId="{E7D3C1F8-DF36-4D37-99E8-646DE663414B}" srcId="{9C26042F-EB06-4660-90EB-04F558158B21}" destId="{ABDA555B-3FB5-426E-AFC1-5294D5704C0E}" srcOrd="0" destOrd="0" parTransId="{AF7D3D1B-C15C-43AE-9633-A893E09FE127}" sibTransId="{709A13EA-0D9C-4D52-AC55-14FA6B8426A7}"/>
    <dgm:cxn modelId="{2660AFF9-2457-9C46-A8DB-C4293626F0D3}" type="presOf" srcId="{ED7D6946-0411-43E9-B226-595B6C3FA4E0}" destId="{B72B7F80-7F41-0649-8F2F-F448D7B161E1}" srcOrd="0" destOrd="0" presId="urn:microsoft.com/office/officeart/2008/layout/LinedList"/>
    <dgm:cxn modelId="{DBAE6650-AF04-3240-B41A-596023A2EC04}" type="presParOf" srcId="{2ABFB3E4-B064-8947-9FA5-9EFCC09C0699}" destId="{8FC92849-4AB5-2C4D-BCE7-B6C5F63C5D39}" srcOrd="0" destOrd="0" presId="urn:microsoft.com/office/officeart/2008/layout/LinedList"/>
    <dgm:cxn modelId="{C1361388-FD39-9F4F-BFE8-F03DA1D779CF}" type="presParOf" srcId="{2ABFB3E4-B064-8947-9FA5-9EFCC09C0699}" destId="{D98D46B2-8EBB-094A-BEDD-EF42E716CE6B}" srcOrd="1" destOrd="0" presId="urn:microsoft.com/office/officeart/2008/layout/LinedList"/>
    <dgm:cxn modelId="{EEB1B325-9BA7-2340-808C-9BDB1C6F3B2B}" type="presParOf" srcId="{D98D46B2-8EBB-094A-BEDD-EF42E716CE6B}" destId="{4AAAA959-9501-8647-A3D2-6F5E4999E730}" srcOrd="0" destOrd="0" presId="urn:microsoft.com/office/officeart/2008/layout/LinedList"/>
    <dgm:cxn modelId="{CBD1660D-E0C2-FE44-A55B-A7A27AAC09F6}" type="presParOf" srcId="{D98D46B2-8EBB-094A-BEDD-EF42E716CE6B}" destId="{0006A9DF-458A-B245-B445-EB8AC0100A72}" srcOrd="1" destOrd="0" presId="urn:microsoft.com/office/officeart/2008/layout/LinedList"/>
    <dgm:cxn modelId="{06156FD5-A040-7644-9CA2-EC250C19D231}" type="presParOf" srcId="{2ABFB3E4-B064-8947-9FA5-9EFCC09C0699}" destId="{0B4FDD4C-6357-3D46-8050-A493972A2DAE}" srcOrd="2" destOrd="0" presId="urn:microsoft.com/office/officeart/2008/layout/LinedList"/>
    <dgm:cxn modelId="{0565A9D6-FA59-704A-B727-CC64ACB39A3B}" type="presParOf" srcId="{2ABFB3E4-B064-8947-9FA5-9EFCC09C0699}" destId="{BD38A9C8-4E6A-5848-9F45-7C82E7289C0B}" srcOrd="3" destOrd="0" presId="urn:microsoft.com/office/officeart/2008/layout/LinedList"/>
    <dgm:cxn modelId="{9DB04BE3-7C17-884E-8BD9-123A62CBF968}" type="presParOf" srcId="{BD38A9C8-4E6A-5848-9F45-7C82E7289C0B}" destId="{2DC458BF-28BF-9F4E-9420-479112D61926}" srcOrd="0" destOrd="0" presId="urn:microsoft.com/office/officeart/2008/layout/LinedList"/>
    <dgm:cxn modelId="{A99C5468-D5CB-914A-800B-F40BBA4DCE78}" type="presParOf" srcId="{BD38A9C8-4E6A-5848-9F45-7C82E7289C0B}" destId="{AEAD8C2D-D32A-674A-BA22-C43534ADB0A3}" srcOrd="1" destOrd="0" presId="urn:microsoft.com/office/officeart/2008/layout/LinedList"/>
    <dgm:cxn modelId="{A3672646-F610-4F40-BD31-4329FD9F7A3E}" type="presParOf" srcId="{2ABFB3E4-B064-8947-9FA5-9EFCC09C0699}" destId="{B1A613F2-C451-CD45-A005-E97425A4B7D1}" srcOrd="4" destOrd="0" presId="urn:microsoft.com/office/officeart/2008/layout/LinedList"/>
    <dgm:cxn modelId="{FCA6AE40-1BC5-F843-94C8-63C47BDF12F9}" type="presParOf" srcId="{2ABFB3E4-B064-8947-9FA5-9EFCC09C0699}" destId="{A2FD0ACB-DC65-7542-A350-8550A9CE8A66}" srcOrd="5" destOrd="0" presId="urn:microsoft.com/office/officeart/2008/layout/LinedList"/>
    <dgm:cxn modelId="{9AD4AE7A-CECB-9B45-95A3-EA7E9103FAEA}" type="presParOf" srcId="{A2FD0ACB-DC65-7542-A350-8550A9CE8A66}" destId="{569CE3FB-D588-694C-A467-4860FB849D61}" srcOrd="0" destOrd="0" presId="urn:microsoft.com/office/officeart/2008/layout/LinedList"/>
    <dgm:cxn modelId="{2726A04D-EF22-7F4F-868A-F1A0E8816491}" type="presParOf" srcId="{A2FD0ACB-DC65-7542-A350-8550A9CE8A66}" destId="{668CD2F4-60F4-3147-8A57-54F94D817B66}" srcOrd="1" destOrd="0" presId="urn:microsoft.com/office/officeart/2008/layout/LinedList"/>
    <dgm:cxn modelId="{C003F8B8-40B7-824A-A253-B64878051F8B}" type="presParOf" srcId="{2ABFB3E4-B064-8947-9FA5-9EFCC09C0699}" destId="{D2F07D37-6913-3C4B-BA00-6FBCB0E7A6B3}" srcOrd="6" destOrd="0" presId="urn:microsoft.com/office/officeart/2008/layout/LinedList"/>
    <dgm:cxn modelId="{97A39219-72B9-FC41-9692-F9FC11937214}" type="presParOf" srcId="{2ABFB3E4-B064-8947-9FA5-9EFCC09C0699}" destId="{AD379607-A822-2744-AB12-337347D7BB5C}" srcOrd="7" destOrd="0" presId="urn:microsoft.com/office/officeart/2008/layout/LinedList"/>
    <dgm:cxn modelId="{947E3FC6-329D-7C4D-93AA-7091FFF32025}" type="presParOf" srcId="{AD379607-A822-2744-AB12-337347D7BB5C}" destId="{DE0C0A69-FB77-3B49-B301-EB7656BA946A}" srcOrd="0" destOrd="0" presId="urn:microsoft.com/office/officeart/2008/layout/LinedList"/>
    <dgm:cxn modelId="{A3DF3973-7190-6946-9227-0D9E5B6DCD86}" type="presParOf" srcId="{AD379607-A822-2744-AB12-337347D7BB5C}" destId="{B338E3DA-5109-4148-AA6E-D3257BEE9822}" srcOrd="1" destOrd="0" presId="urn:microsoft.com/office/officeart/2008/layout/LinedList"/>
    <dgm:cxn modelId="{03E9577C-37E8-8443-9CEE-5B35328F5A78}" type="presParOf" srcId="{2ABFB3E4-B064-8947-9FA5-9EFCC09C0699}" destId="{6FB1DA63-1612-DD42-BBA8-F348C4A897B0}" srcOrd="8" destOrd="0" presId="urn:microsoft.com/office/officeart/2008/layout/LinedList"/>
    <dgm:cxn modelId="{38FBB5EA-337F-0E4A-AA33-5ECFF12E476E}" type="presParOf" srcId="{2ABFB3E4-B064-8947-9FA5-9EFCC09C0699}" destId="{CF879B3B-7BE6-7E41-B9EE-38594885B3F5}" srcOrd="9" destOrd="0" presId="urn:microsoft.com/office/officeart/2008/layout/LinedList"/>
    <dgm:cxn modelId="{8BB76F6B-479E-6541-8325-DB92D963FC03}" type="presParOf" srcId="{CF879B3B-7BE6-7E41-B9EE-38594885B3F5}" destId="{5F2E6BDE-A698-7344-BA93-A289E701739B}" srcOrd="0" destOrd="0" presId="urn:microsoft.com/office/officeart/2008/layout/LinedList"/>
    <dgm:cxn modelId="{CDDD5B27-A907-7B44-965A-183B687FB391}" type="presParOf" srcId="{CF879B3B-7BE6-7E41-B9EE-38594885B3F5}" destId="{04E5AB4D-8087-D34D-9098-7A6453034E98}" srcOrd="1" destOrd="0" presId="urn:microsoft.com/office/officeart/2008/layout/LinedList"/>
    <dgm:cxn modelId="{FAD159D8-C580-3C42-A4B1-218DD1B84BFE}" type="presParOf" srcId="{2ABFB3E4-B064-8947-9FA5-9EFCC09C0699}" destId="{9AF2BA25-D94D-174E-B861-793604E8FFEC}" srcOrd="10" destOrd="0" presId="urn:microsoft.com/office/officeart/2008/layout/LinedList"/>
    <dgm:cxn modelId="{6B7C4D83-7925-774D-92AE-BDD0C164D5CB}" type="presParOf" srcId="{2ABFB3E4-B064-8947-9FA5-9EFCC09C0699}" destId="{4ACAC1E9-1B2D-5A49-A8D9-A5CDC9003757}" srcOrd="11" destOrd="0" presId="urn:microsoft.com/office/officeart/2008/layout/LinedList"/>
    <dgm:cxn modelId="{46344114-C5C7-2D4E-855A-DAF1F96EC6B2}" type="presParOf" srcId="{4ACAC1E9-1B2D-5A49-A8D9-A5CDC9003757}" destId="{B95DD8D8-6777-714A-9EBC-AB344117C0ED}" srcOrd="0" destOrd="0" presId="urn:microsoft.com/office/officeart/2008/layout/LinedList"/>
    <dgm:cxn modelId="{682A52A4-5A5A-7A4A-918F-1441AD938FE2}" type="presParOf" srcId="{4ACAC1E9-1B2D-5A49-A8D9-A5CDC9003757}" destId="{FB274E61-BB5B-3F47-B948-902C287DF43A}" srcOrd="1" destOrd="0" presId="urn:microsoft.com/office/officeart/2008/layout/LinedList"/>
    <dgm:cxn modelId="{E6DE919F-999E-3141-8581-081EE4C4C42B}" type="presParOf" srcId="{2ABFB3E4-B064-8947-9FA5-9EFCC09C0699}" destId="{C9BDCE94-BEDC-234F-90AD-9BE5E3803E4A}" srcOrd="12" destOrd="0" presId="urn:microsoft.com/office/officeart/2008/layout/LinedList"/>
    <dgm:cxn modelId="{9808B459-96CE-8447-AFEC-CB78DD8393B3}" type="presParOf" srcId="{2ABFB3E4-B064-8947-9FA5-9EFCC09C0699}" destId="{E242D0B0-3AAA-C343-A908-2DB7A0F6FC4A}" srcOrd="13" destOrd="0" presId="urn:microsoft.com/office/officeart/2008/layout/LinedList"/>
    <dgm:cxn modelId="{28F9316D-453C-FF4C-9765-9B7E70BDE969}" type="presParOf" srcId="{E242D0B0-3AAA-C343-A908-2DB7A0F6FC4A}" destId="{AFEBEC26-0A25-9842-9C61-9870D7A395B9}" srcOrd="0" destOrd="0" presId="urn:microsoft.com/office/officeart/2008/layout/LinedList"/>
    <dgm:cxn modelId="{1F5EBB08-9FB3-D248-AD23-415FC5A48C51}" type="presParOf" srcId="{E242D0B0-3AAA-C343-A908-2DB7A0F6FC4A}" destId="{AAC9B5BF-E3F3-F949-820B-1469CA9E062F}" srcOrd="1" destOrd="0" presId="urn:microsoft.com/office/officeart/2008/layout/LinedList"/>
    <dgm:cxn modelId="{3A3F4FE4-398A-3F44-A2CD-804B1A1F7C8F}" type="presParOf" srcId="{2ABFB3E4-B064-8947-9FA5-9EFCC09C0699}" destId="{133A1DAA-8311-B240-998B-364D356E12C4}" srcOrd="14" destOrd="0" presId="urn:microsoft.com/office/officeart/2008/layout/LinedList"/>
    <dgm:cxn modelId="{1CF6A237-A300-C74B-A376-21561E363ED8}" type="presParOf" srcId="{2ABFB3E4-B064-8947-9FA5-9EFCC09C0699}" destId="{BF8E7A24-DE68-6C43-A350-A2CC2BB8FF4F}" srcOrd="15" destOrd="0" presId="urn:microsoft.com/office/officeart/2008/layout/LinedList"/>
    <dgm:cxn modelId="{1A27F18E-6D9C-8A40-A284-7451C96E49EE}" type="presParOf" srcId="{BF8E7A24-DE68-6C43-A350-A2CC2BB8FF4F}" destId="{240D0842-7A61-1D4E-B4F7-74DCE548D4B5}" srcOrd="0" destOrd="0" presId="urn:microsoft.com/office/officeart/2008/layout/LinedList"/>
    <dgm:cxn modelId="{91F4A750-B5D5-1D4D-AE15-442961D7BF23}" type="presParOf" srcId="{BF8E7A24-DE68-6C43-A350-A2CC2BB8FF4F}" destId="{0036DA4F-3358-344D-810C-EA33A67CDFD2}" srcOrd="1" destOrd="0" presId="urn:microsoft.com/office/officeart/2008/layout/LinedList"/>
    <dgm:cxn modelId="{633C7589-57BC-0C45-9339-7DA9E3D0DA85}" type="presParOf" srcId="{2ABFB3E4-B064-8947-9FA5-9EFCC09C0699}" destId="{63B1FEB9-45B2-8D46-9C95-F7CC6E7E307F}" srcOrd="16" destOrd="0" presId="urn:microsoft.com/office/officeart/2008/layout/LinedList"/>
    <dgm:cxn modelId="{672E7967-8963-E046-9A9D-B6AF68B033F1}" type="presParOf" srcId="{2ABFB3E4-B064-8947-9FA5-9EFCC09C0699}" destId="{C76F1821-8673-7F41-9DB1-2F368B3C31A1}" srcOrd="17" destOrd="0" presId="urn:microsoft.com/office/officeart/2008/layout/LinedList"/>
    <dgm:cxn modelId="{28FF861F-63EA-444C-9BF1-D05013E9F4D1}" type="presParOf" srcId="{C76F1821-8673-7F41-9DB1-2F368B3C31A1}" destId="{43B9787D-66C7-1B4C-A4DA-1E81C85439D9}" srcOrd="0" destOrd="0" presId="urn:microsoft.com/office/officeart/2008/layout/LinedList"/>
    <dgm:cxn modelId="{D27FF6C2-6032-DD4F-AA4F-FE0B5F21BF4E}" type="presParOf" srcId="{C76F1821-8673-7F41-9DB1-2F368B3C31A1}" destId="{C3F2659E-A5AB-4B40-BC9C-4FDD2F176A79}" srcOrd="1" destOrd="0" presId="urn:microsoft.com/office/officeart/2008/layout/LinedList"/>
    <dgm:cxn modelId="{65729A28-3FDF-6242-B725-B1A4EF2E61D3}" type="presParOf" srcId="{2ABFB3E4-B064-8947-9FA5-9EFCC09C0699}" destId="{2075488E-148B-E944-B9AC-99D84344EEDC}" srcOrd="18" destOrd="0" presId="urn:microsoft.com/office/officeart/2008/layout/LinedList"/>
    <dgm:cxn modelId="{35B3AEA2-C94F-BD4F-AB3A-1244D5632BBA}" type="presParOf" srcId="{2ABFB3E4-B064-8947-9FA5-9EFCC09C0699}" destId="{CA22509D-EC0F-774D-8E3A-3DEA256F97E4}" srcOrd="19" destOrd="0" presId="urn:microsoft.com/office/officeart/2008/layout/LinedList"/>
    <dgm:cxn modelId="{98BA89A6-AE3B-CA4F-BF06-24A0B35E1E56}" type="presParOf" srcId="{CA22509D-EC0F-774D-8E3A-3DEA256F97E4}" destId="{214C6D70-73C8-6C4B-94E7-EFED5510DEA9}" srcOrd="0" destOrd="0" presId="urn:microsoft.com/office/officeart/2008/layout/LinedList"/>
    <dgm:cxn modelId="{C3A54D4C-C64F-5147-91FB-DEEC54E1CA5D}" type="presParOf" srcId="{CA22509D-EC0F-774D-8E3A-3DEA256F97E4}" destId="{3B4F8FCC-AA84-3140-8EB1-81EDEF6D2852}" srcOrd="1" destOrd="0" presId="urn:microsoft.com/office/officeart/2008/layout/LinedList"/>
    <dgm:cxn modelId="{D7B70ACA-89AE-B24B-83C6-93E20561B16E}" type="presParOf" srcId="{2ABFB3E4-B064-8947-9FA5-9EFCC09C0699}" destId="{E569D537-62DE-C341-BBF4-161DB7EEA5BA}" srcOrd="20" destOrd="0" presId="urn:microsoft.com/office/officeart/2008/layout/LinedList"/>
    <dgm:cxn modelId="{A2BE8646-D75D-1C41-AA52-AFD2F62BCA6A}" type="presParOf" srcId="{2ABFB3E4-B064-8947-9FA5-9EFCC09C0699}" destId="{36C50B03-0101-5348-85FD-CC0B789A5A85}" srcOrd="21" destOrd="0" presId="urn:microsoft.com/office/officeart/2008/layout/LinedList"/>
    <dgm:cxn modelId="{18FDB7E1-42B6-1D4D-AD0B-E2A9A6BA9398}" type="presParOf" srcId="{36C50B03-0101-5348-85FD-CC0B789A5A85}" destId="{B72B7F80-7F41-0649-8F2F-F448D7B161E1}" srcOrd="0" destOrd="0" presId="urn:microsoft.com/office/officeart/2008/layout/LinedList"/>
    <dgm:cxn modelId="{85B1B8EF-B8F8-BA44-8C46-AC975A2708CA}" type="presParOf" srcId="{36C50B03-0101-5348-85FD-CC0B789A5A85}" destId="{D245DCD4-EBF7-154E-9271-1E80DBB5D4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748BE5-76B9-5E40-AD1F-949D5842075E}" type="doc">
      <dgm:prSet loTypeId="urn:microsoft.com/office/officeart/2005/8/layout/hList1" loCatId="list" qsTypeId="urn:microsoft.com/office/officeart/2005/8/quickstyle/simple4" qsCatId="simple" csTypeId="urn:microsoft.com/office/officeart/2005/8/colors/colorful5" csCatId="colorful"/>
      <dgm:spPr/>
      <dgm:t>
        <a:bodyPr/>
        <a:lstStyle/>
        <a:p>
          <a:endParaRPr lang="tr-TR"/>
        </a:p>
      </dgm:t>
    </dgm:pt>
    <dgm:pt modelId="{2369327B-69AC-9348-8494-3E9154B6D49A}">
      <dgm:prSet/>
      <dgm:spPr/>
      <dgm:t>
        <a:bodyPr/>
        <a:lstStyle/>
        <a:p>
          <a:r>
            <a:rPr lang="tr-TR" dirty="0"/>
            <a:t>İnhalan alerjenler</a:t>
          </a:r>
        </a:p>
      </dgm:t>
    </dgm:pt>
    <dgm:pt modelId="{93A6C25D-607B-D947-ADB2-EFFB8C9D36EB}" type="parTrans" cxnId="{4C2E83AC-C3A7-9D43-8C7A-5EABC7765F63}">
      <dgm:prSet/>
      <dgm:spPr/>
      <dgm:t>
        <a:bodyPr/>
        <a:lstStyle/>
        <a:p>
          <a:endParaRPr lang="tr-TR"/>
        </a:p>
      </dgm:t>
    </dgm:pt>
    <dgm:pt modelId="{958436A1-1533-F348-89E9-0221C480C455}" type="sibTrans" cxnId="{4C2E83AC-C3A7-9D43-8C7A-5EABC7765F63}">
      <dgm:prSet/>
      <dgm:spPr/>
      <dgm:t>
        <a:bodyPr/>
        <a:lstStyle/>
        <a:p>
          <a:endParaRPr lang="tr-TR"/>
        </a:p>
      </dgm:t>
    </dgm:pt>
    <dgm:pt modelId="{AA82FC89-3469-3D48-839B-FA7E44B52884}">
      <dgm:prSet/>
      <dgm:spPr/>
      <dgm:t>
        <a:bodyPr/>
        <a:lstStyle/>
        <a:p>
          <a:r>
            <a:rPr lang="tr-TR" dirty="0"/>
            <a:t>Ev tozu akarları</a:t>
          </a:r>
        </a:p>
      </dgm:t>
    </dgm:pt>
    <dgm:pt modelId="{F70D0D93-4F96-4A47-8959-DA160171247C}" type="parTrans" cxnId="{0506CF46-39A2-8A43-908A-AC148B44F5D2}">
      <dgm:prSet/>
      <dgm:spPr/>
      <dgm:t>
        <a:bodyPr/>
        <a:lstStyle/>
        <a:p>
          <a:endParaRPr lang="tr-TR"/>
        </a:p>
      </dgm:t>
    </dgm:pt>
    <dgm:pt modelId="{C821CBAC-AC1A-444A-87C5-7561E5B42348}" type="sibTrans" cxnId="{0506CF46-39A2-8A43-908A-AC148B44F5D2}">
      <dgm:prSet/>
      <dgm:spPr/>
      <dgm:t>
        <a:bodyPr/>
        <a:lstStyle/>
        <a:p>
          <a:endParaRPr lang="tr-TR"/>
        </a:p>
      </dgm:t>
    </dgm:pt>
    <dgm:pt modelId="{11EC1F8F-E5CC-5A4C-B40E-5EDE58E1BB30}">
      <dgm:prSet/>
      <dgm:spPr/>
      <dgm:t>
        <a:bodyPr/>
        <a:lstStyle/>
        <a:p>
          <a:r>
            <a:rPr lang="tr-TR" dirty="0"/>
            <a:t>Polenler</a:t>
          </a:r>
        </a:p>
      </dgm:t>
    </dgm:pt>
    <dgm:pt modelId="{B58783D8-2928-0B43-87B9-FACADF60F3DB}" type="parTrans" cxnId="{7B507674-7D5D-D94C-A6D8-06CD9E9D6BF6}">
      <dgm:prSet/>
      <dgm:spPr/>
      <dgm:t>
        <a:bodyPr/>
        <a:lstStyle/>
        <a:p>
          <a:endParaRPr lang="tr-TR"/>
        </a:p>
      </dgm:t>
    </dgm:pt>
    <dgm:pt modelId="{3235E5F5-AA24-5140-AF64-EBE43C36AFD3}" type="sibTrans" cxnId="{7B507674-7D5D-D94C-A6D8-06CD9E9D6BF6}">
      <dgm:prSet/>
      <dgm:spPr/>
      <dgm:t>
        <a:bodyPr/>
        <a:lstStyle/>
        <a:p>
          <a:endParaRPr lang="tr-TR"/>
        </a:p>
      </dgm:t>
    </dgm:pt>
    <dgm:pt modelId="{C3C22F58-B4BC-C943-9B4B-5180CFF22053}">
      <dgm:prSet/>
      <dgm:spPr/>
      <dgm:t>
        <a:bodyPr/>
        <a:lstStyle/>
        <a:p>
          <a:r>
            <a:rPr lang="tr-TR" dirty="0"/>
            <a:t>Evcil hayvan alerjenleri</a:t>
          </a:r>
        </a:p>
      </dgm:t>
    </dgm:pt>
    <dgm:pt modelId="{DF1AD872-EA46-3D45-994D-3ACC3C9A6E58}" type="parTrans" cxnId="{D41658CB-F533-1748-B4A2-DEB1FC802B31}">
      <dgm:prSet/>
      <dgm:spPr/>
      <dgm:t>
        <a:bodyPr/>
        <a:lstStyle/>
        <a:p>
          <a:endParaRPr lang="tr-TR"/>
        </a:p>
      </dgm:t>
    </dgm:pt>
    <dgm:pt modelId="{0E7E216F-B9C1-604A-BD29-82F0CB48A65B}" type="sibTrans" cxnId="{D41658CB-F533-1748-B4A2-DEB1FC802B31}">
      <dgm:prSet/>
      <dgm:spPr/>
      <dgm:t>
        <a:bodyPr/>
        <a:lstStyle/>
        <a:p>
          <a:endParaRPr lang="tr-TR"/>
        </a:p>
      </dgm:t>
    </dgm:pt>
    <dgm:pt modelId="{75DF5478-9611-384F-9616-891A4F946939}">
      <dgm:prSet/>
      <dgm:spPr/>
      <dgm:t>
        <a:bodyPr/>
        <a:lstStyle/>
        <a:p>
          <a:r>
            <a:rPr lang="tr-TR" dirty="0"/>
            <a:t>Hamam böceği</a:t>
          </a:r>
        </a:p>
      </dgm:t>
    </dgm:pt>
    <dgm:pt modelId="{51CB235A-0BD3-2642-9984-4845E24163B0}" type="parTrans" cxnId="{73C1E864-1B3C-9E40-98A7-63D4175C938B}">
      <dgm:prSet/>
      <dgm:spPr/>
      <dgm:t>
        <a:bodyPr/>
        <a:lstStyle/>
        <a:p>
          <a:endParaRPr lang="tr-TR"/>
        </a:p>
      </dgm:t>
    </dgm:pt>
    <dgm:pt modelId="{5AFC4276-2B4B-6349-A790-E8DF8C86CF74}" type="sibTrans" cxnId="{73C1E864-1B3C-9E40-98A7-63D4175C938B}">
      <dgm:prSet/>
      <dgm:spPr/>
      <dgm:t>
        <a:bodyPr/>
        <a:lstStyle/>
        <a:p>
          <a:endParaRPr lang="tr-TR"/>
        </a:p>
      </dgm:t>
    </dgm:pt>
    <dgm:pt modelId="{AE8F10B7-E98E-004C-9252-92B6F4BB20E7}">
      <dgm:prSet/>
      <dgm:spPr/>
      <dgm:t>
        <a:bodyPr/>
        <a:lstStyle/>
        <a:p>
          <a:r>
            <a:rPr lang="tr-TR" dirty="0"/>
            <a:t>Mantar sporları</a:t>
          </a:r>
        </a:p>
      </dgm:t>
    </dgm:pt>
    <dgm:pt modelId="{8F92CD0C-10F0-CC49-8C43-EC33A6D3822A}" type="parTrans" cxnId="{2BD6CEBE-FF3F-014D-9101-531E825362E2}">
      <dgm:prSet/>
      <dgm:spPr/>
      <dgm:t>
        <a:bodyPr/>
        <a:lstStyle/>
        <a:p>
          <a:endParaRPr lang="tr-TR"/>
        </a:p>
      </dgm:t>
    </dgm:pt>
    <dgm:pt modelId="{5A796101-EF65-4E46-9C32-6B618DBC88D1}" type="sibTrans" cxnId="{2BD6CEBE-FF3F-014D-9101-531E825362E2}">
      <dgm:prSet/>
      <dgm:spPr/>
      <dgm:t>
        <a:bodyPr/>
        <a:lstStyle/>
        <a:p>
          <a:endParaRPr lang="tr-TR"/>
        </a:p>
      </dgm:t>
    </dgm:pt>
    <dgm:pt modelId="{E89B0C7B-A544-6B4C-BF04-CD556EED7AB2}">
      <dgm:prSet/>
      <dgm:spPr/>
      <dgm:t>
        <a:bodyPr/>
        <a:lstStyle/>
        <a:p>
          <a:r>
            <a:rPr lang="tr-TR" b="0" dirty="0"/>
            <a:t>Besin Alerjenler</a:t>
          </a:r>
          <a:r>
            <a:rPr lang="tr-TR" dirty="0"/>
            <a:t>i</a:t>
          </a:r>
        </a:p>
      </dgm:t>
    </dgm:pt>
    <dgm:pt modelId="{55A0633C-9DFE-7649-B861-1223769F2D44}" type="parTrans" cxnId="{5ED2A396-2FB7-3D4A-8813-32A6762DEB64}">
      <dgm:prSet/>
      <dgm:spPr/>
      <dgm:t>
        <a:bodyPr/>
        <a:lstStyle/>
        <a:p>
          <a:endParaRPr lang="tr-TR"/>
        </a:p>
      </dgm:t>
    </dgm:pt>
    <dgm:pt modelId="{E1B595B9-CB58-9449-80E2-ED584712D6B5}" type="sibTrans" cxnId="{5ED2A396-2FB7-3D4A-8813-32A6762DEB64}">
      <dgm:prSet/>
      <dgm:spPr/>
      <dgm:t>
        <a:bodyPr/>
        <a:lstStyle/>
        <a:p>
          <a:endParaRPr lang="tr-TR"/>
        </a:p>
      </dgm:t>
    </dgm:pt>
    <dgm:pt modelId="{7964B18B-2263-8346-B051-4C9437A05D2F}">
      <dgm:prSet/>
      <dgm:spPr/>
      <dgm:t>
        <a:bodyPr/>
        <a:lstStyle/>
        <a:p>
          <a:r>
            <a:rPr lang="tr-TR" b="0" i="0" dirty="0"/>
            <a:t>Süt</a:t>
          </a:r>
          <a:endParaRPr lang="tr-TR" dirty="0"/>
        </a:p>
      </dgm:t>
    </dgm:pt>
    <dgm:pt modelId="{AC498DD2-9D26-8F4F-B5D8-D8A975C79FA3}" type="parTrans" cxnId="{E50E4008-AC4F-A748-8726-F4A9BBDC47F3}">
      <dgm:prSet/>
      <dgm:spPr/>
      <dgm:t>
        <a:bodyPr/>
        <a:lstStyle/>
        <a:p>
          <a:endParaRPr lang="tr-TR"/>
        </a:p>
      </dgm:t>
    </dgm:pt>
    <dgm:pt modelId="{496F6219-5F47-A442-AB6F-AA156E2B94FA}" type="sibTrans" cxnId="{E50E4008-AC4F-A748-8726-F4A9BBDC47F3}">
      <dgm:prSet/>
      <dgm:spPr/>
      <dgm:t>
        <a:bodyPr/>
        <a:lstStyle/>
        <a:p>
          <a:endParaRPr lang="tr-TR"/>
        </a:p>
      </dgm:t>
    </dgm:pt>
    <dgm:pt modelId="{8A6362A8-0088-F745-BF72-81DF01193D92}">
      <dgm:prSet/>
      <dgm:spPr/>
      <dgm:t>
        <a:bodyPr/>
        <a:lstStyle/>
        <a:p>
          <a:r>
            <a:rPr lang="tr-TR" b="0" i="0" dirty="0"/>
            <a:t>Yumurta</a:t>
          </a:r>
          <a:endParaRPr lang="tr-TR" dirty="0"/>
        </a:p>
      </dgm:t>
    </dgm:pt>
    <dgm:pt modelId="{7C820876-40BD-1E4C-8B23-29C3F3AF369E}" type="parTrans" cxnId="{313B335E-29F2-5F42-ADBC-D4C8E6AEB8B3}">
      <dgm:prSet/>
      <dgm:spPr/>
      <dgm:t>
        <a:bodyPr/>
        <a:lstStyle/>
        <a:p>
          <a:endParaRPr lang="tr-TR"/>
        </a:p>
      </dgm:t>
    </dgm:pt>
    <dgm:pt modelId="{25C4A070-2468-E74A-B09B-75ED56CCB03B}" type="sibTrans" cxnId="{313B335E-29F2-5F42-ADBC-D4C8E6AEB8B3}">
      <dgm:prSet/>
      <dgm:spPr/>
      <dgm:t>
        <a:bodyPr/>
        <a:lstStyle/>
        <a:p>
          <a:endParaRPr lang="tr-TR"/>
        </a:p>
      </dgm:t>
    </dgm:pt>
    <dgm:pt modelId="{5126032D-FF4A-2E4A-856C-67A0E7A08F27}">
      <dgm:prSet/>
      <dgm:spPr/>
      <dgm:t>
        <a:bodyPr/>
        <a:lstStyle/>
        <a:p>
          <a:r>
            <a:rPr lang="tr-TR" b="0" i="0" dirty="0"/>
            <a:t>Kuruyemişler (fındık, fıstık)</a:t>
          </a:r>
          <a:endParaRPr lang="tr-TR" dirty="0"/>
        </a:p>
      </dgm:t>
    </dgm:pt>
    <dgm:pt modelId="{122F4A88-B0C3-064B-9213-29A739EC7EFF}" type="parTrans" cxnId="{FD220662-F650-6E41-B2A5-F8BA58F57210}">
      <dgm:prSet/>
      <dgm:spPr/>
      <dgm:t>
        <a:bodyPr/>
        <a:lstStyle/>
        <a:p>
          <a:endParaRPr lang="tr-TR"/>
        </a:p>
      </dgm:t>
    </dgm:pt>
    <dgm:pt modelId="{4FF67615-AE3A-E949-B667-DC3FCC33046C}" type="sibTrans" cxnId="{FD220662-F650-6E41-B2A5-F8BA58F57210}">
      <dgm:prSet/>
      <dgm:spPr/>
      <dgm:t>
        <a:bodyPr/>
        <a:lstStyle/>
        <a:p>
          <a:endParaRPr lang="tr-TR"/>
        </a:p>
      </dgm:t>
    </dgm:pt>
    <dgm:pt modelId="{91616C66-C3CD-7B49-A439-95F1E2B7BAD6}">
      <dgm:prSet/>
      <dgm:spPr/>
      <dgm:t>
        <a:bodyPr/>
        <a:lstStyle/>
        <a:p>
          <a:r>
            <a:rPr lang="tr-TR" b="0" i="0" dirty="0"/>
            <a:t>Buğday</a:t>
          </a:r>
          <a:endParaRPr lang="tr-TR" dirty="0"/>
        </a:p>
      </dgm:t>
    </dgm:pt>
    <dgm:pt modelId="{0F8D3AB2-56B7-F542-995E-9F9F1BD8E42D}" type="parTrans" cxnId="{EEB1426C-F8E1-6B4C-A2B3-0792392CAA63}">
      <dgm:prSet/>
      <dgm:spPr/>
      <dgm:t>
        <a:bodyPr/>
        <a:lstStyle/>
        <a:p>
          <a:endParaRPr lang="tr-TR"/>
        </a:p>
      </dgm:t>
    </dgm:pt>
    <dgm:pt modelId="{82229A4C-22C0-8444-8B8F-32E4743863A9}" type="sibTrans" cxnId="{EEB1426C-F8E1-6B4C-A2B3-0792392CAA63}">
      <dgm:prSet/>
      <dgm:spPr/>
      <dgm:t>
        <a:bodyPr/>
        <a:lstStyle/>
        <a:p>
          <a:endParaRPr lang="tr-TR"/>
        </a:p>
      </dgm:t>
    </dgm:pt>
    <dgm:pt modelId="{68C40A6D-BEE5-0F4A-BD4E-B2C2A5199F45}">
      <dgm:prSet/>
      <dgm:spPr/>
      <dgm:t>
        <a:bodyPr/>
        <a:lstStyle/>
        <a:p>
          <a:r>
            <a:rPr lang="tr-TR" b="0" i="0" dirty="0"/>
            <a:t>Ceviz</a:t>
          </a:r>
          <a:endParaRPr lang="tr-TR" dirty="0"/>
        </a:p>
      </dgm:t>
    </dgm:pt>
    <dgm:pt modelId="{65F3446A-CAAE-894F-A9C1-1D1A12ACC4EE}" type="parTrans" cxnId="{3115E6A1-31BB-D345-8C69-33D2F27911B6}">
      <dgm:prSet/>
      <dgm:spPr/>
      <dgm:t>
        <a:bodyPr/>
        <a:lstStyle/>
        <a:p>
          <a:endParaRPr lang="tr-TR"/>
        </a:p>
      </dgm:t>
    </dgm:pt>
    <dgm:pt modelId="{337F7F52-F545-2C46-9784-AE58D381E0D5}" type="sibTrans" cxnId="{3115E6A1-31BB-D345-8C69-33D2F27911B6}">
      <dgm:prSet/>
      <dgm:spPr/>
      <dgm:t>
        <a:bodyPr/>
        <a:lstStyle/>
        <a:p>
          <a:endParaRPr lang="tr-TR"/>
        </a:p>
      </dgm:t>
    </dgm:pt>
    <dgm:pt modelId="{05B65C81-D92F-C945-BC6C-DE4D6EDC7F9F}">
      <dgm:prSet/>
      <dgm:spPr/>
      <dgm:t>
        <a:bodyPr/>
        <a:lstStyle/>
        <a:p>
          <a:r>
            <a:rPr lang="tr-TR" b="0" i="0" dirty="0"/>
            <a:t>Soya</a:t>
          </a:r>
          <a:endParaRPr lang="tr-TR" dirty="0"/>
        </a:p>
      </dgm:t>
    </dgm:pt>
    <dgm:pt modelId="{EDBFA2B7-BDEB-F343-A193-12809CCB89A6}" type="parTrans" cxnId="{2700DD7D-E19F-9E41-ADE4-257DA1AB9A7F}">
      <dgm:prSet/>
      <dgm:spPr/>
      <dgm:t>
        <a:bodyPr/>
        <a:lstStyle/>
        <a:p>
          <a:endParaRPr lang="tr-TR"/>
        </a:p>
      </dgm:t>
    </dgm:pt>
    <dgm:pt modelId="{62C1E345-4080-9945-951F-4A3CFBF07411}" type="sibTrans" cxnId="{2700DD7D-E19F-9E41-ADE4-257DA1AB9A7F}">
      <dgm:prSet/>
      <dgm:spPr/>
      <dgm:t>
        <a:bodyPr/>
        <a:lstStyle/>
        <a:p>
          <a:endParaRPr lang="tr-TR"/>
        </a:p>
      </dgm:t>
    </dgm:pt>
    <dgm:pt modelId="{754E4F99-B64E-DD4E-8AA6-5B5E1635F60B}">
      <dgm:prSet/>
      <dgm:spPr/>
      <dgm:t>
        <a:bodyPr/>
        <a:lstStyle/>
        <a:p>
          <a:r>
            <a:rPr lang="tr-TR" b="0" i="0" dirty="0"/>
            <a:t>Balık</a:t>
          </a:r>
          <a:endParaRPr lang="tr-TR" dirty="0"/>
        </a:p>
      </dgm:t>
    </dgm:pt>
    <dgm:pt modelId="{BB631155-CC53-1A46-BC58-32DCF000F14F}" type="parTrans" cxnId="{5AA3ED52-3036-B14D-B592-357BE7E09CF6}">
      <dgm:prSet/>
      <dgm:spPr/>
      <dgm:t>
        <a:bodyPr/>
        <a:lstStyle/>
        <a:p>
          <a:endParaRPr lang="tr-TR"/>
        </a:p>
      </dgm:t>
    </dgm:pt>
    <dgm:pt modelId="{C04AFAE6-F4F8-9640-A6D0-20C38E7E4FFE}" type="sibTrans" cxnId="{5AA3ED52-3036-B14D-B592-357BE7E09CF6}">
      <dgm:prSet/>
      <dgm:spPr/>
      <dgm:t>
        <a:bodyPr/>
        <a:lstStyle/>
        <a:p>
          <a:endParaRPr lang="tr-TR"/>
        </a:p>
      </dgm:t>
    </dgm:pt>
    <dgm:pt modelId="{8F6581D8-CC9E-934F-BED2-5648C1AAB981}">
      <dgm:prSet/>
      <dgm:spPr/>
      <dgm:t>
        <a:bodyPr/>
        <a:lstStyle/>
        <a:p>
          <a:r>
            <a:rPr lang="tr-TR" b="0" i="0" dirty="0"/>
            <a:t>Kabuklu Deniz ürünleri</a:t>
          </a:r>
          <a:endParaRPr lang="tr-TR" dirty="0"/>
        </a:p>
      </dgm:t>
    </dgm:pt>
    <dgm:pt modelId="{2E220367-0C23-7C48-9B7A-8FBBC46D8172}" type="parTrans" cxnId="{48588DF0-5554-414B-B20D-31C939D4DC63}">
      <dgm:prSet/>
      <dgm:spPr/>
      <dgm:t>
        <a:bodyPr/>
        <a:lstStyle/>
        <a:p>
          <a:endParaRPr lang="tr-TR"/>
        </a:p>
      </dgm:t>
    </dgm:pt>
    <dgm:pt modelId="{86E3E300-B555-9343-90C5-50E48C3F87C3}" type="sibTrans" cxnId="{48588DF0-5554-414B-B20D-31C939D4DC63}">
      <dgm:prSet/>
      <dgm:spPr/>
      <dgm:t>
        <a:bodyPr/>
        <a:lstStyle/>
        <a:p>
          <a:endParaRPr lang="tr-TR"/>
        </a:p>
      </dgm:t>
    </dgm:pt>
    <dgm:pt modelId="{36070306-3F6C-DF4C-A1DB-2E7A56713142}" type="pres">
      <dgm:prSet presAssocID="{00748BE5-76B9-5E40-AD1F-949D5842075E}" presName="Name0" presStyleCnt="0">
        <dgm:presLayoutVars>
          <dgm:dir/>
          <dgm:animLvl val="lvl"/>
          <dgm:resizeHandles val="exact"/>
        </dgm:presLayoutVars>
      </dgm:prSet>
      <dgm:spPr/>
    </dgm:pt>
    <dgm:pt modelId="{EB713606-C49B-6943-931D-78DE68F79CB8}" type="pres">
      <dgm:prSet presAssocID="{2369327B-69AC-9348-8494-3E9154B6D49A}" presName="composite" presStyleCnt="0"/>
      <dgm:spPr/>
    </dgm:pt>
    <dgm:pt modelId="{E9ABE0A0-D9BB-9543-AEE1-9696F9C515EE}" type="pres">
      <dgm:prSet presAssocID="{2369327B-69AC-9348-8494-3E9154B6D49A}" presName="parTx" presStyleLbl="alignNode1" presStyleIdx="0" presStyleCnt="2">
        <dgm:presLayoutVars>
          <dgm:chMax val="0"/>
          <dgm:chPref val="0"/>
          <dgm:bulletEnabled val="1"/>
        </dgm:presLayoutVars>
      </dgm:prSet>
      <dgm:spPr/>
    </dgm:pt>
    <dgm:pt modelId="{E3050E00-F09F-C64A-A046-51FE6FE1C140}" type="pres">
      <dgm:prSet presAssocID="{2369327B-69AC-9348-8494-3E9154B6D49A}" presName="desTx" presStyleLbl="alignAccFollowNode1" presStyleIdx="0" presStyleCnt="2">
        <dgm:presLayoutVars>
          <dgm:bulletEnabled val="1"/>
        </dgm:presLayoutVars>
      </dgm:prSet>
      <dgm:spPr/>
    </dgm:pt>
    <dgm:pt modelId="{8B8C6E96-C581-7D45-8FD5-44CD4F57791A}" type="pres">
      <dgm:prSet presAssocID="{958436A1-1533-F348-89E9-0221C480C455}" presName="space" presStyleCnt="0"/>
      <dgm:spPr/>
    </dgm:pt>
    <dgm:pt modelId="{8B6933AF-91A7-614C-819D-D0D133DDD34F}" type="pres">
      <dgm:prSet presAssocID="{E89B0C7B-A544-6B4C-BF04-CD556EED7AB2}" presName="composite" presStyleCnt="0"/>
      <dgm:spPr/>
    </dgm:pt>
    <dgm:pt modelId="{038A92C5-3697-094F-9DA2-34E9915C94D6}" type="pres">
      <dgm:prSet presAssocID="{E89B0C7B-A544-6B4C-BF04-CD556EED7AB2}" presName="parTx" presStyleLbl="alignNode1" presStyleIdx="1" presStyleCnt="2">
        <dgm:presLayoutVars>
          <dgm:chMax val="0"/>
          <dgm:chPref val="0"/>
          <dgm:bulletEnabled val="1"/>
        </dgm:presLayoutVars>
      </dgm:prSet>
      <dgm:spPr/>
    </dgm:pt>
    <dgm:pt modelId="{79C39887-FC84-2B44-B7A3-CDED2CFF64C5}" type="pres">
      <dgm:prSet presAssocID="{E89B0C7B-A544-6B4C-BF04-CD556EED7AB2}" presName="desTx" presStyleLbl="alignAccFollowNode1" presStyleIdx="1" presStyleCnt="2">
        <dgm:presLayoutVars>
          <dgm:bulletEnabled val="1"/>
        </dgm:presLayoutVars>
      </dgm:prSet>
      <dgm:spPr/>
    </dgm:pt>
  </dgm:ptLst>
  <dgm:cxnLst>
    <dgm:cxn modelId="{97E9F901-49E7-6B4B-B48A-C7E20F18011D}" type="presOf" srcId="{00748BE5-76B9-5E40-AD1F-949D5842075E}" destId="{36070306-3F6C-DF4C-A1DB-2E7A56713142}" srcOrd="0" destOrd="0" presId="urn:microsoft.com/office/officeart/2005/8/layout/hList1"/>
    <dgm:cxn modelId="{41261A03-BDD7-894B-AFDC-3D7B5A62DA55}" type="presOf" srcId="{C3C22F58-B4BC-C943-9B4B-5180CFF22053}" destId="{E3050E00-F09F-C64A-A046-51FE6FE1C140}" srcOrd="0" destOrd="2" presId="urn:microsoft.com/office/officeart/2005/8/layout/hList1"/>
    <dgm:cxn modelId="{E50E4008-AC4F-A748-8726-F4A9BBDC47F3}" srcId="{E89B0C7B-A544-6B4C-BF04-CD556EED7AB2}" destId="{7964B18B-2263-8346-B051-4C9437A05D2F}" srcOrd="0" destOrd="0" parTransId="{AC498DD2-9D26-8F4F-B5D8-D8A975C79FA3}" sibTransId="{496F6219-5F47-A442-AB6F-AA156E2B94FA}"/>
    <dgm:cxn modelId="{8C37AE0C-2A8A-9E4F-83BB-9E1D9DC0A3CF}" type="presOf" srcId="{7964B18B-2263-8346-B051-4C9437A05D2F}" destId="{79C39887-FC84-2B44-B7A3-CDED2CFF64C5}" srcOrd="0" destOrd="0" presId="urn:microsoft.com/office/officeart/2005/8/layout/hList1"/>
    <dgm:cxn modelId="{E2766F19-DA1C-9141-83D0-460D875CC44E}" type="presOf" srcId="{E89B0C7B-A544-6B4C-BF04-CD556EED7AB2}" destId="{038A92C5-3697-094F-9DA2-34E9915C94D6}" srcOrd="0" destOrd="0" presId="urn:microsoft.com/office/officeart/2005/8/layout/hList1"/>
    <dgm:cxn modelId="{B4DCE53A-1289-A94B-850B-E232A5435F60}" type="presOf" srcId="{754E4F99-B64E-DD4E-8AA6-5B5E1635F60B}" destId="{79C39887-FC84-2B44-B7A3-CDED2CFF64C5}" srcOrd="0" destOrd="6" presId="urn:microsoft.com/office/officeart/2005/8/layout/hList1"/>
    <dgm:cxn modelId="{313B335E-29F2-5F42-ADBC-D4C8E6AEB8B3}" srcId="{E89B0C7B-A544-6B4C-BF04-CD556EED7AB2}" destId="{8A6362A8-0088-F745-BF72-81DF01193D92}" srcOrd="1" destOrd="0" parTransId="{7C820876-40BD-1E4C-8B23-29C3F3AF369E}" sibTransId="{25C4A070-2468-E74A-B09B-75ED56CCB03B}"/>
    <dgm:cxn modelId="{FD220662-F650-6E41-B2A5-F8BA58F57210}" srcId="{E89B0C7B-A544-6B4C-BF04-CD556EED7AB2}" destId="{5126032D-FF4A-2E4A-856C-67A0E7A08F27}" srcOrd="2" destOrd="0" parTransId="{122F4A88-B0C3-064B-9213-29A739EC7EFF}" sibTransId="{4FF67615-AE3A-E949-B667-DC3FCC33046C}"/>
    <dgm:cxn modelId="{E7581A44-3DD5-8E43-B658-97D1A7F0A84A}" type="presOf" srcId="{AE8F10B7-E98E-004C-9252-92B6F4BB20E7}" destId="{E3050E00-F09F-C64A-A046-51FE6FE1C140}" srcOrd="0" destOrd="4" presId="urn:microsoft.com/office/officeart/2005/8/layout/hList1"/>
    <dgm:cxn modelId="{73C1E864-1B3C-9E40-98A7-63D4175C938B}" srcId="{2369327B-69AC-9348-8494-3E9154B6D49A}" destId="{75DF5478-9611-384F-9616-891A4F946939}" srcOrd="3" destOrd="0" parTransId="{51CB235A-0BD3-2642-9984-4845E24163B0}" sibTransId="{5AFC4276-2B4B-6349-A790-E8DF8C86CF74}"/>
    <dgm:cxn modelId="{0506CF46-39A2-8A43-908A-AC148B44F5D2}" srcId="{2369327B-69AC-9348-8494-3E9154B6D49A}" destId="{AA82FC89-3469-3D48-839B-FA7E44B52884}" srcOrd="0" destOrd="0" parTransId="{F70D0D93-4F96-4A47-8959-DA160171247C}" sibTransId="{C821CBAC-AC1A-444A-87C5-7561E5B42348}"/>
    <dgm:cxn modelId="{C02A816B-76CF-4D47-B318-8B02577BD6BA}" type="presOf" srcId="{2369327B-69AC-9348-8494-3E9154B6D49A}" destId="{E9ABE0A0-D9BB-9543-AEE1-9696F9C515EE}" srcOrd="0" destOrd="0" presId="urn:microsoft.com/office/officeart/2005/8/layout/hList1"/>
    <dgm:cxn modelId="{EEB1426C-F8E1-6B4C-A2B3-0792392CAA63}" srcId="{E89B0C7B-A544-6B4C-BF04-CD556EED7AB2}" destId="{91616C66-C3CD-7B49-A439-95F1E2B7BAD6}" srcOrd="3" destOrd="0" parTransId="{0F8D3AB2-56B7-F542-995E-9F9F1BD8E42D}" sibTransId="{82229A4C-22C0-8444-8B8F-32E4743863A9}"/>
    <dgm:cxn modelId="{5AA3ED52-3036-B14D-B592-357BE7E09CF6}" srcId="{E89B0C7B-A544-6B4C-BF04-CD556EED7AB2}" destId="{754E4F99-B64E-DD4E-8AA6-5B5E1635F60B}" srcOrd="6" destOrd="0" parTransId="{BB631155-CC53-1A46-BC58-32DCF000F14F}" sibTransId="{C04AFAE6-F4F8-9640-A6D0-20C38E7E4FFE}"/>
    <dgm:cxn modelId="{7B507674-7D5D-D94C-A6D8-06CD9E9D6BF6}" srcId="{2369327B-69AC-9348-8494-3E9154B6D49A}" destId="{11EC1F8F-E5CC-5A4C-B40E-5EDE58E1BB30}" srcOrd="1" destOrd="0" parTransId="{B58783D8-2928-0B43-87B9-FACADF60F3DB}" sibTransId="{3235E5F5-AA24-5140-AF64-EBE43C36AFD3}"/>
    <dgm:cxn modelId="{CCC73C56-72C8-3D43-B0AB-44917645C0A1}" type="presOf" srcId="{8A6362A8-0088-F745-BF72-81DF01193D92}" destId="{79C39887-FC84-2B44-B7A3-CDED2CFF64C5}" srcOrd="0" destOrd="1" presId="urn:microsoft.com/office/officeart/2005/8/layout/hList1"/>
    <dgm:cxn modelId="{2700DD7D-E19F-9E41-ADE4-257DA1AB9A7F}" srcId="{E89B0C7B-A544-6B4C-BF04-CD556EED7AB2}" destId="{05B65C81-D92F-C945-BC6C-DE4D6EDC7F9F}" srcOrd="5" destOrd="0" parTransId="{EDBFA2B7-BDEB-F343-A193-12809CCB89A6}" sibTransId="{62C1E345-4080-9945-951F-4A3CFBF07411}"/>
    <dgm:cxn modelId="{999CBA8E-9D27-EC40-A836-547BDF87CEAB}" type="presOf" srcId="{11EC1F8F-E5CC-5A4C-B40E-5EDE58E1BB30}" destId="{E3050E00-F09F-C64A-A046-51FE6FE1C140}" srcOrd="0" destOrd="1" presId="urn:microsoft.com/office/officeart/2005/8/layout/hList1"/>
    <dgm:cxn modelId="{5ED2A396-2FB7-3D4A-8813-32A6762DEB64}" srcId="{00748BE5-76B9-5E40-AD1F-949D5842075E}" destId="{E89B0C7B-A544-6B4C-BF04-CD556EED7AB2}" srcOrd="1" destOrd="0" parTransId="{55A0633C-9DFE-7649-B861-1223769F2D44}" sibTransId="{E1B595B9-CB58-9449-80E2-ED584712D6B5}"/>
    <dgm:cxn modelId="{3115E6A1-31BB-D345-8C69-33D2F27911B6}" srcId="{E89B0C7B-A544-6B4C-BF04-CD556EED7AB2}" destId="{68C40A6D-BEE5-0F4A-BD4E-B2C2A5199F45}" srcOrd="4" destOrd="0" parTransId="{65F3446A-CAAE-894F-A9C1-1D1A12ACC4EE}" sibTransId="{337F7F52-F545-2C46-9784-AE58D381E0D5}"/>
    <dgm:cxn modelId="{4C2E83AC-C3A7-9D43-8C7A-5EABC7765F63}" srcId="{00748BE5-76B9-5E40-AD1F-949D5842075E}" destId="{2369327B-69AC-9348-8494-3E9154B6D49A}" srcOrd="0" destOrd="0" parTransId="{93A6C25D-607B-D947-ADB2-EFFB8C9D36EB}" sibTransId="{958436A1-1533-F348-89E9-0221C480C455}"/>
    <dgm:cxn modelId="{DA4C98B4-23C3-6C46-A8CF-5CA8A1CA7843}" type="presOf" srcId="{5126032D-FF4A-2E4A-856C-67A0E7A08F27}" destId="{79C39887-FC84-2B44-B7A3-CDED2CFF64C5}" srcOrd="0" destOrd="2" presId="urn:microsoft.com/office/officeart/2005/8/layout/hList1"/>
    <dgm:cxn modelId="{109B85BE-0754-1348-9ED5-3078FD5088EF}" type="presOf" srcId="{91616C66-C3CD-7B49-A439-95F1E2B7BAD6}" destId="{79C39887-FC84-2B44-B7A3-CDED2CFF64C5}" srcOrd="0" destOrd="3" presId="urn:microsoft.com/office/officeart/2005/8/layout/hList1"/>
    <dgm:cxn modelId="{2BD6CEBE-FF3F-014D-9101-531E825362E2}" srcId="{2369327B-69AC-9348-8494-3E9154B6D49A}" destId="{AE8F10B7-E98E-004C-9252-92B6F4BB20E7}" srcOrd="4" destOrd="0" parTransId="{8F92CD0C-10F0-CC49-8C43-EC33A6D3822A}" sibTransId="{5A796101-EF65-4E46-9C32-6B618DBC88D1}"/>
    <dgm:cxn modelId="{F4D109C2-4304-D847-B4A8-535FA7F200C7}" type="presOf" srcId="{8F6581D8-CC9E-934F-BED2-5648C1AAB981}" destId="{79C39887-FC84-2B44-B7A3-CDED2CFF64C5}" srcOrd="0" destOrd="7" presId="urn:microsoft.com/office/officeart/2005/8/layout/hList1"/>
    <dgm:cxn modelId="{D41658CB-F533-1748-B4A2-DEB1FC802B31}" srcId="{2369327B-69AC-9348-8494-3E9154B6D49A}" destId="{C3C22F58-B4BC-C943-9B4B-5180CFF22053}" srcOrd="2" destOrd="0" parTransId="{DF1AD872-EA46-3D45-994D-3ACC3C9A6E58}" sibTransId="{0E7E216F-B9C1-604A-BD29-82F0CB48A65B}"/>
    <dgm:cxn modelId="{D65B99E2-224D-0B44-B7CF-5D25A59269D8}" type="presOf" srcId="{AA82FC89-3469-3D48-839B-FA7E44B52884}" destId="{E3050E00-F09F-C64A-A046-51FE6FE1C140}" srcOrd="0" destOrd="0" presId="urn:microsoft.com/office/officeart/2005/8/layout/hList1"/>
    <dgm:cxn modelId="{BAF4EDE4-7B45-A64A-9361-56BFC191ECC5}" type="presOf" srcId="{68C40A6D-BEE5-0F4A-BD4E-B2C2A5199F45}" destId="{79C39887-FC84-2B44-B7A3-CDED2CFF64C5}" srcOrd="0" destOrd="4" presId="urn:microsoft.com/office/officeart/2005/8/layout/hList1"/>
    <dgm:cxn modelId="{81450AE7-9025-414B-885B-DE04EA907EBB}" type="presOf" srcId="{75DF5478-9611-384F-9616-891A4F946939}" destId="{E3050E00-F09F-C64A-A046-51FE6FE1C140}" srcOrd="0" destOrd="3" presId="urn:microsoft.com/office/officeart/2005/8/layout/hList1"/>
    <dgm:cxn modelId="{48588DF0-5554-414B-B20D-31C939D4DC63}" srcId="{E89B0C7B-A544-6B4C-BF04-CD556EED7AB2}" destId="{8F6581D8-CC9E-934F-BED2-5648C1AAB981}" srcOrd="7" destOrd="0" parTransId="{2E220367-0C23-7C48-9B7A-8FBBC46D8172}" sibTransId="{86E3E300-B555-9343-90C5-50E48C3F87C3}"/>
    <dgm:cxn modelId="{FEE9AAF9-3806-BA40-A428-01CB1B7D91E3}" type="presOf" srcId="{05B65C81-D92F-C945-BC6C-DE4D6EDC7F9F}" destId="{79C39887-FC84-2B44-B7A3-CDED2CFF64C5}" srcOrd="0" destOrd="5" presId="urn:microsoft.com/office/officeart/2005/8/layout/hList1"/>
    <dgm:cxn modelId="{AE1FACA8-AB75-3344-88AE-CDCABEB9D59E}" type="presParOf" srcId="{36070306-3F6C-DF4C-A1DB-2E7A56713142}" destId="{EB713606-C49B-6943-931D-78DE68F79CB8}" srcOrd="0" destOrd="0" presId="urn:microsoft.com/office/officeart/2005/8/layout/hList1"/>
    <dgm:cxn modelId="{B6A028FD-34A0-394C-ACFD-FFD401142025}" type="presParOf" srcId="{EB713606-C49B-6943-931D-78DE68F79CB8}" destId="{E9ABE0A0-D9BB-9543-AEE1-9696F9C515EE}" srcOrd="0" destOrd="0" presId="urn:microsoft.com/office/officeart/2005/8/layout/hList1"/>
    <dgm:cxn modelId="{6139FB5E-DDDD-4445-895D-7C0534D1DB36}" type="presParOf" srcId="{EB713606-C49B-6943-931D-78DE68F79CB8}" destId="{E3050E00-F09F-C64A-A046-51FE6FE1C140}" srcOrd="1" destOrd="0" presId="urn:microsoft.com/office/officeart/2005/8/layout/hList1"/>
    <dgm:cxn modelId="{575920D8-4048-D943-906A-FF2718578C82}" type="presParOf" srcId="{36070306-3F6C-DF4C-A1DB-2E7A56713142}" destId="{8B8C6E96-C581-7D45-8FD5-44CD4F57791A}" srcOrd="1" destOrd="0" presId="urn:microsoft.com/office/officeart/2005/8/layout/hList1"/>
    <dgm:cxn modelId="{854598C5-BFD5-0743-AA78-CC7D07944120}" type="presParOf" srcId="{36070306-3F6C-DF4C-A1DB-2E7A56713142}" destId="{8B6933AF-91A7-614C-819D-D0D133DDD34F}" srcOrd="2" destOrd="0" presId="urn:microsoft.com/office/officeart/2005/8/layout/hList1"/>
    <dgm:cxn modelId="{EF548233-BCF7-AD4A-8866-45BDBCC08343}" type="presParOf" srcId="{8B6933AF-91A7-614C-819D-D0D133DDD34F}" destId="{038A92C5-3697-094F-9DA2-34E9915C94D6}" srcOrd="0" destOrd="0" presId="urn:microsoft.com/office/officeart/2005/8/layout/hList1"/>
    <dgm:cxn modelId="{C3C2B9C3-3301-8746-84F1-E678E17C55ED}" type="presParOf" srcId="{8B6933AF-91A7-614C-819D-D0D133DDD34F}" destId="{79C39887-FC84-2B44-B7A3-CDED2CFF64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B419D-86CA-1941-B790-F80A6AB17945}" type="doc">
      <dgm:prSet loTypeId="urn:microsoft.com/office/officeart/2005/8/layout/hList1" loCatId="list" qsTypeId="urn:microsoft.com/office/officeart/2005/8/quickstyle/simple5" qsCatId="simple" csTypeId="urn:microsoft.com/office/officeart/2005/8/colors/colorful5" csCatId="colorful"/>
      <dgm:spPr/>
      <dgm:t>
        <a:bodyPr/>
        <a:lstStyle/>
        <a:p>
          <a:endParaRPr lang="tr-TR"/>
        </a:p>
      </dgm:t>
    </dgm:pt>
    <dgm:pt modelId="{ACF49DB8-9FF0-ED4B-846D-F907436D5D8A}">
      <dgm:prSet/>
      <dgm:spPr/>
      <dgm:t>
        <a:bodyPr/>
        <a:lstStyle/>
        <a:p>
          <a:r>
            <a:rPr lang="tr-TR" i="0" dirty="0"/>
            <a:t>İlaçlar</a:t>
          </a:r>
          <a:endParaRPr lang="tr-TR" dirty="0"/>
        </a:p>
      </dgm:t>
    </dgm:pt>
    <dgm:pt modelId="{22078342-915F-C64F-A1F4-727EF9A51489}" type="parTrans" cxnId="{66089469-7F8E-3044-9F7C-ACEC0CDEDB87}">
      <dgm:prSet/>
      <dgm:spPr/>
      <dgm:t>
        <a:bodyPr/>
        <a:lstStyle/>
        <a:p>
          <a:endParaRPr lang="tr-TR"/>
        </a:p>
      </dgm:t>
    </dgm:pt>
    <dgm:pt modelId="{0B454903-81BC-DB4F-BC95-C0E660F28CB4}" type="sibTrans" cxnId="{66089469-7F8E-3044-9F7C-ACEC0CDEDB87}">
      <dgm:prSet/>
      <dgm:spPr/>
      <dgm:t>
        <a:bodyPr/>
        <a:lstStyle/>
        <a:p>
          <a:endParaRPr lang="tr-TR"/>
        </a:p>
      </dgm:t>
    </dgm:pt>
    <dgm:pt modelId="{F4D5CC42-6820-7240-8262-9383670CBC40}">
      <dgm:prSet/>
      <dgm:spPr/>
      <dgm:t>
        <a:bodyPr/>
        <a:lstStyle/>
        <a:p>
          <a:r>
            <a:rPr lang="tr-TR" b="0" i="0" dirty="0"/>
            <a:t>Antibiyotikler</a:t>
          </a:r>
          <a:endParaRPr lang="tr-TR" dirty="0"/>
        </a:p>
      </dgm:t>
    </dgm:pt>
    <dgm:pt modelId="{5B0EBCF2-1916-A343-A0F8-16725445F6FE}" type="parTrans" cxnId="{37F844EE-C91C-D644-B4A7-4D5EC8FA4B1C}">
      <dgm:prSet/>
      <dgm:spPr/>
      <dgm:t>
        <a:bodyPr/>
        <a:lstStyle/>
        <a:p>
          <a:endParaRPr lang="tr-TR"/>
        </a:p>
      </dgm:t>
    </dgm:pt>
    <dgm:pt modelId="{24AB826E-5521-6045-8CAC-63C96F01AF1F}" type="sibTrans" cxnId="{37F844EE-C91C-D644-B4A7-4D5EC8FA4B1C}">
      <dgm:prSet/>
      <dgm:spPr/>
      <dgm:t>
        <a:bodyPr/>
        <a:lstStyle/>
        <a:p>
          <a:endParaRPr lang="tr-TR"/>
        </a:p>
      </dgm:t>
    </dgm:pt>
    <dgm:pt modelId="{2D3F799F-64F3-1D48-BF52-0F29B2EAA85D}">
      <dgm:prSet/>
      <dgm:spPr/>
      <dgm:t>
        <a:bodyPr/>
        <a:lstStyle/>
        <a:p>
          <a:r>
            <a:rPr lang="tr-TR" b="0" i="0" dirty="0"/>
            <a:t>Antikonvülzanlar (epilepsi ilaçları)</a:t>
          </a:r>
          <a:endParaRPr lang="tr-TR" dirty="0"/>
        </a:p>
      </dgm:t>
    </dgm:pt>
    <dgm:pt modelId="{5CB0F1ED-6006-2444-9332-EFFF9546EA2C}" type="parTrans" cxnId="{3D790816-7E66-BD46-B092-1F807C629C70}">
      <dgm:prSet/>
      <dgm:spPr/>
      <dgm:t>
        <a:bodyPr/>
        <a:lstStyle/>
        <a:p>
          <a:endParaRPr lang="tr-TR"/>
        </a:p>
      </dgm:t>
    </dgm:pt>
    <dgm:pt modelId="{0C9D2816-0700-C84F-8323-1C01B6A2E64C}" type="sibTrans" cxnId="{3D790816-7E66-BD46-B092-1F807C629C70}">
      <dgm:prSet/>
      <dgm:spPr/>
      <dgm:t>
        <a:bodyPr/>
        <a:lstStyle/>
        <a:p>
          <a:endParaRPr lang="tr-TR"/>
        </a:p>
      </dgm:t>
    </dgm:pt>
    <dgm:pt modelId="{877F9723-A2D8-E143-8CF5-D71FBAF5827F}">
      <dgm:prSet/>
      <dgm:spPr/>
      <dgm:t>
        <a:bodyPr/>
        <a:lstStyle/>
        <a:p>
          <a:r>
            <a:rPr lang="tr-TR" b="0" i="0" dirty="0"/>
            <a:t>Ağrı kesiciler (aspirin, non steroid anti inflamatuvar ilaçlar)</a:t>
          </a:r>
          <a:endParaRPr lang="tr-TR" dirty="0"/>
        </a:p>
      </dgm:t>
    </dgm:pt>
    <dgm:pt modelId="{6960E750-C03E-834A-B620-4632210061FD}" type="parTrans" cxnId="{0E588390-F99C-C647-B70D-960300836231}">
      <dgm:prSet/>
      <dgm:spPr/>
      <dgm:t>
        <a:bodyPr/>
        <a:lstStyle/>
        <a:p>
          <a:endParaRPr lang="tr-TR"/>
        </a:p>
      </dgm:t>
    </dgm:pt>
    <dgm:pt modelId="{7AD71524-9205-E545-B004-1AFD4037A81D}" type="sibTrans" cxnId="{0E588390-F99C-C647-B70D-960300836231}">
      <dgm:prSet/>
      <dgm:spPr/>
      <dgm:t>
        <a:bodyPr/>
        <a:lstStyle/>
        <a:p>
          <a:endParaRPr lang="tr-TR"/>
        </a:p>
      </dgm:t>
    </dgm:pt>
    <dgm:pt modelId="{65ABB7C7-B09C-F641-9065-F27D30E3848C}">
      <dgm:prSet/>
      <dgm:spPr/>
      <dgm:t>
        <a:bodyPr/>
        <a:lstStyle/>
        <a:p>
          <a:r>
            <a:rPr lang="tr-TR" b="0" i="0" dirty="0"/>
            <a:t>Monoklonal antikorlar</a:t>
          </a:r>
          <a:endParaRPr lang="tr-TR" dirty="0"/>
        </a:p>
      </dgm:t>
    </dgm:pt>
    <dgm:pt modelId="{E221C89B-570F-D244-991A-F7CA2B58C69D}" type="parTrans" cxnId="{5676BFD6-3BDB-BE4C-A8B5-012A744B5C34}">
      <dgm:prSet/>
      <dgm:spPr/>
      <dgm:t>
        <a:bodyPr/>
        <a:lstStyle/>
        <a:p>
          <a:endParaRPr lang="tr-TR"/>
        </a:p>
      </dgm:t>
    </dgm:pt>
    <dgm:pt modelId="{1B89C481-0FB6-8F4A-9CEF-EE73D6845536}" type="sibTrans" cxnId="{5676BFD6-3BDB-BE4C-A8B5-012A744B5C34}">
      <dgm:prSet/>
      <dgm:spPr/>
      <dgm:t>
        <a:bodyPr/>
        <a:lstStyle/>
        <a:p>
          <a:endParaRPr lang="tr-TR"/>
        </a:p>
      </dgm:t>
    </dgm:pt>
    <dgm:pt modelId="{41365477-36CB-8442-9925-0B165622D254}">
      <dgm:prSet/>
      <dgm:spPr/>
      <dgm:t>
        <a:bodyPr/>
        <a:lstStyle/>
        <a:p>
          <a:r>
            <a:rPr lang="tr-TR" i="0" dirty="0"/>
            <a:t>Kontakt alerjenler</a:t>
          </a:r>
          <a:endParaRPr lang="tr-TR" dirty="0"/>
        </a:p>
      </dgm:t>
    </dgm:pt>
    <dgm:pt modelId="{0A9E04AE-2013-564A-B78D-9C69C2254A1E}" type="parTrans" cxnId="{0FB3DB0C-995A-644E-A241-25F4F935CBF5}">
      <dgm:prSet/>
      <dgm:spPr/>
      <dgm:t>
        <a:bodyPr/>
        <a:lstStyle/>
        <a:p>
          <a:endParaRPr lang="tr-TR"/>
        </a:p>
      </dgm:t>
    </dgm:pt>
    <dgm:pt modelId="{3E061FB9-B1A7-1D49-8310-97C4F274A66D}" type="sibTrans" cxnId="{0FB3DB0C-995A-644E-A241-25F4F935CBF5}">
      <dgm:prSet/>
      <dgm:spPr/>
      <dgm:t>
        <a:bodyPr/>
        <a:lstStyle/>
        <a:p>
          <a:endParaRPr lang="tr-TR"/>
        </a:p>
      </dgm:t>
    </dgm:pt>
    <dgm:pt modelId="{E6FC9F8A-EF51-2447-A7E6-1E8634E3EA21}">
      <dgm:prSet/>
      <dgm:spPr/>
      <dgm:t>
        <a:bodyPr/>
        <a:lstStyle/>
        <a:p>
          <a:r>
            <a:rPr lang="tr-TR" b="0" i="0" dirty="0"/>
            <a:t>Nikel</a:t>
          </a:r>
          <a:endParaRPr lang="tr-TR" dirty="0"/>
        </a:p>
      </dgm:t>
    </dgm:pt>
    <dgm:pt modelId="{E8FB725D-EFE5-3747-839D-16E054BE7D20}" type="parTrans" cxnId="{BD9A4BDC-0B3F-164B-BEC7-0A1B51C2EF34}">
      <dgm:prSet/>
      <dgm:spPr/>
      <dgm:t>
        <a:bodyPr/>
        <a:lstStyle/>
        <a:p>
          <a:endParaRPr lang="tr-TR"/>
        </a:p>
      </dgm:t>
    </dgm:pt>
    <dgm:pt modelId="{5300C884-59BB-0944-8326-1D6A3B1DE1DD}" type="sibTrans" cxnId="{BD9A4BDC-0B3F-164B-BEC7-0A1B51C2EF34}">
      <dgm:prSet/>
      <dgm:spPr/>
      <dgm:t>
        <a:bodyPr/>
        <a:lstStyle/>
        <a:p>
          <a:endParaRPr lang="tr-TR"/>
        </a:p>
      </dgm:t>
    </dgm:pt>
    <dgm:pt modelId="{1E06FBB4-FEC8-F74E-8136-B2088BB10DA3}">
      <dgm:prSet/>
      <dgm:spPr/>
      <dgm:t>
        <a:bodyPr/>
        <a:lstStyle/>
        <a:p>
          <a:r>
            <a:rPr lang="tr-TR" b="0" i="0" dirty="0"/>
            <a:t>Kobalt</a:t>
          </a:r>
          <a:endParaRPr lang="tr-TR" dirty="0"/>
        </a:p>
      </dgm:t>
    </dgm:pt>
    <dgm:pt modelId="{3A7483C1-62C3-E644-AF34-0E93B96F5DC7}" type="parTrans" cxnId="{B29866D1-9850-8141-B011-F2E3FB4E9FE6}">
      <dgm:prSet/>
      <dgm:spPr/>
      <dgm:t>
        <a:bodyPr/>
        <a:lstStyle/>
        <a:p>
          <a:endParaRPr lang="tr-TR"/>
        </a:p>
      </dgm:t>
    </dgm:pt>
    <dgm:pt modelId="{03A006E5-10B5-A549-81DB-C82386383CB9}" type="sibTrans" cxnId="{B29866D1-9850-8141-B011-F2E3FB4E9FE6}">
      <dgm:prSet/>
      <dgm:spPr/>
      <dgm:t>
        <a:bodyPr/>
        <a:lstStyle/>
        <a:p>
          <a:endParaRPr lang="tr-TR"/>
        </a:p>
      </dgm:t>
    </dgm:pt>
    <dgm:pt modelId="{8269FC78-93FE-5944-8F1B-F5C839D95097}">
      <dgm:prSet/>
      <dgm:spPr/>
      <dgm:t>
        <a:bodyPr/>
        <a:lstStyle/>
        <a:p>
          <a:r>
            <a:rPr lang="tr-TR" b="0" i="0" dirty="0"/>
            <a:t>Potasyum dikroma</a:t>
          </a:r>
          <a:endParaRPr lang="tr-TR" dirty="0"/>
        </a:p>
      </dgm:t>
    </dgm:pt>
    <dgm:pt modelId="{F30AF7E4-2DB8-BB43-938F-6DFCFD415311}" type="parTrans" cxnId="{02E30B75-B16B-E341-98DB-9A2546DB0783}">
      <dgm:prSet/>
      <dgm:spPr/>
      <dgm:t>
        <a:bodyPr/>
        <a:lstStyle/>
        <a:p>
          <a:endParaRPr lang="tr-TR"/>
        </a:p>
      </dgm:t>
    </dgm:pt>
    <dgm:pt modelId="{D45825CE-270B-4B4A-83B6-0DBB1875B069}" type="sibTrans" cxnId="{02E30B75-B16B-E341-98DB-9A2546DB0783}">
      <dgm:prSet/>
      <dgm:spPr/>
      <dgm:t>
        <a:bodyPr/>
        <a:lstStyle/>
        <a:p>
          <a:endParaRPr lang="tr-TR"/>
        </a:p>
      </dgm:t>
    </dgm:pt>
    <dgm:pt modelId="{73B30953-6891-7B4E-B2CE-5EAF99C3FD9C}" type="pres">
      <dgm:prSet presAssocID="{EB2B419D-86CA-1941-B790-F80A6AB17945}" presName="Name0" presStyleCnt="0">
        <dgm:presLayoutVars>
          <dgm:dir/>
          <dgm:animLvl val="lvl"/>
          <dgm:resizeHandles val="exact"/>
        </dgm:presLayoutVars>
      </dgm:prSet>
      <dgm:spPr/>
    </dgm:pt>
    <dgm:pt modelId="{231CA8A0-B693-D44F-BC94-05DF9B0C6369}" type="pres">
      <dgm:prSet presAssocID="{ACF49DB8-9FF0-ED4B-846D-F907436D5D8A}" presName="composite" presStyleCnt="0"/>
      <dgm:spPr/>
    </dgm:pt>
    <dgm:pt modelId="{7D530B37-ED0D-A547-8847-C81E50C8F1CA}" type="pres">
      <dgm:prSet presAssocID="{ACF49DB8-9FF0-ED4B-846D-F907436D5D8A}" presName="parTx" presStyleLbl="alignNode1" presStyleIdx="0" presStyleCnt="2">
        <dgm:presLayoutVars>
          <dgm:chMax val="0"/>
          <dgm:chPref val="0"/>
          <dgm:bulletEnabled val="1"/>
        </dgm:presLayoutVars>
      </dgm:prSet>
      <dgm:spPr/>
    </dgm:pt>
    <dgm:pt modelId="{1230EA5A-B857-9043-8406-F8031D5A0EEE}" type="pres">
      <dgm:prSet presAssocID="{ACF49DB8-9FF0-ED4B-846D-F907436D5D8A}" presName="desTx" presStyleLbl="alignAccFollowNode1" presStyleIdx="0" presStyleCnt="2">
        <dgm:presLayoutVars>
          <dgm:bulletEnabled val="1"/>
        </dgm:presLayoutVars>
      </dgm:prSet>
      <dgm:spPr/>
    </dgm:pt>
    <dgm:pt modelId="{E2586733-271C-9F45-AD1B-79DDCC86CBD5}" type="pres">
      <dgm:prSet presAssocID="{0B454903-81BC-DB4F-BC95-C0E660F28CB4}" presName="space" presStyleCnt="0"/>
      <dgm:spPr/>
    </dgm:pt>
    <dgm:pt modelId="{858F3E22-DC3F-ED46-B0D5-25482462AFC0}" type="pres">
      <dgm:prSet presAssocID="{41365477-36CB-8442-9925-0B165622D254}" presName="composite" presStyleCnt="0"/>
      <dgm:spPr/>
    </dgm:pt>
    <dgm:pt modelId="{89BAB932-93F8-D244-B317-C60BF04FBF42}" type="pres">
      <dgm:prSet presAssocID="{41365477-36CB-8442-9925-0B165622D254}" presName="parTx" presStyleLbl="alignNode1" presStyleIdx="1" presStyleCnt="2">
        <dgm:presLayoutVars>
          <dgm:chMax val="0"/>
          <dgm:chPref val="0"/>
          <dgm:bulletEnabled val="1"/>
        </dgm:presLayoutVars>
      </dgm:prSet>
      <dgm:spPr/>
    </dgm:pt>
    <dgm:pt modelId="{681D35A3-455A-3D42-A82F-A17EED83B4B3}" type="pres">
      <dgm:prSet presAssocID="{41365477-36CB-8442-9925-0B165622D254}" presName="desTx" presStyleLbl="alignAccFollowNode1" presStyleIdx="1" presStyleCnt="2">
        <dgm:presLayoutVars>
          <dgm:bulletEnabled val="1"/>
        </dgm:presLayoutVars>
      </dgm:prSet>
      <dgm:spPr/>
    </dgm:pt>
  </dgm:ptLst>
  <dgm:cxnLst>
    <dgm:cxn modelId="{0FB3DB0C-995A-644E-A241-25F4F935CBF5}" srcId="{EB2B419D-86CA-1941-B790-F80A6AB17945}" destId="{41365477-36CB-8442-9925-0B165622D254}" srcOrd="1" destOrd="0" parTransId="{0A9E04AE-2013-564A-B78D-9C69C2254A1E}" sibTransId="{3E061FB9-B1A7-1D49-8310-97C4F274A66D}"/>
    <dgm:cxn modelId="{4E0FAE15-DDA9-714D-B01F-1940586DCB05}" type="presOf" srcId="{ACF49DB8-9FF0-ED4B-846D-F907436D5D8A}" destId="{7D530B37-ED0D-A547-8847-C81E50C8F1CA}" srcOrd="0" destOrd="0" presId="urn:microsoft.com/office/officeart/2005/8/layout/hList1"/>
    <dgm:cxn modelId="{3D790816-7E66-BD46-B092-1F807C629C70}" srcId="{ACF49DB8-9FF0-ED4B-846D-F907436D5D8A}" destId="{2D3F799F-64F3-1D48-BF52-0F29B2EAA85D}" srcOrd="1" destOrd="0" parTransId="{5CB0F1ED-6006-2444-9332-EFFF9546EA2C}" sibTransId="{0C9D2816-0700-C84F-8323-1C01B6A2E64C}"/>
    <dgm:cxn modelId="{C5786D27-2A98-954D-8667-90060095F507}" type="presOf" srcId="{877F9723-A2D8-E143-8CF5-D71FBAF5827F}" destId="{1230EA5A-B857-9043-8406-F8031D5A0EEE}" srcOrd="0" destOrd="2" presId="urn:microsoft.com/office/officeart/2005/8/layout/hList1"/>
    <dgm:cxn modelId="{57375F29-529C-CC43-BE1E-A575354AB824}" type="presOf" srcId="{F4D5CC42-6820-7240-8262-9383670CBC40}" destId="{1230EA5A-B857-9043-8406-F8031D5A0EEE}" srcOrd="0" destOrd="0" presId="urn:microsoft.com/office/officeart/2005/8/layout/hList1"/>
    <dgm:cxn modelId="{1E7F4A2A-4DFB-F64A-9A59-419264348DA6}" type="presOf" srcId="{EB2B419D-86CA-1941-B790-F80A6AB17945}" destId="{73B30953-6891-7B4E-B2CE-5EAF99C3FD9C}" srcOrd="0" destOrd="0" presId="urn:microsoft.com/office/officeart/2005/8/layout/hList1"/>
    <dgm:cxn modelId="{66089469-7F8E-3044-9F7C-ACEC0CDEDB87}" srcId="{EB2B419D-86CA-1941-B790-F80A6AB17945}" destId="{ACF49DB8-9FF0-ED4B-846D-F907436D5D8A}" srcOrd="0" destOrd="0" parTransId="{22078342-915F-C64F-A1F4-727EF9A51489}" sibTransId="{0B454903-81BC-DB4F-BC95-C0E660F28CB4}"/>
    <dgm:cxn modelId="{07FE1A4D-1A22-2C46-86D5-63E719DDBEC0}" type="presOf" srcId="{41365477-36CB-8442-9925-0B165622D254}" destId="{89BAB932-93F8-D244-B317-C60BF04FBF42}" srcOrd="0" destOrd="0" presId="urn:microsoft.com/office/officeart/2005/8/layout/hList1"/>
    <dgm:cxn modelId="{A71D5650-3763-F340-9D3D-88DA3BB80A8A}" type="presOf" srcId="{E6FC9F8A-EF51-2447-A7E6-1E8634E3EA21}" destId="{681D35A3-455A-3D42-A82F-A17EED83B4B3}" srcOrd="0" destOrd="0" presId="urn:microsoft.com/office/officeart/2005/8/layout/hList1"/>
    <dgm:cxn modelId="{02E30B75-B16B-E341-98DB-9A2546DB0783}" srcId="{41365477-36CB-8442-9925-0B165622D254}" destId="{8269FC78-93FE-5944-8F1B-F5C839D95097}" srcOrd="2" destOrd="0" parTransId="{F30AF7E4-2DB8-BB43-938F-6DFCFD415311}" sibTransId="{D45825CE-270B-4B4A-83B6-0DBB1875B069}"/>
    <dgm:cxn modelId="{A9EA1359-C524-E846-AA18-A94758E8170D}" type="presOf" srcId="{2D3F799F-64F3-1D48-BF52-0F29B2EAA85D}" destId="{1230EA5A-B857-9043-8406-F8031D5A0EEE}" srcOrd="0" destOrd="1" presId="urn:microsoft.com/office/officeart/2005/8/layout/hList1"/>
    <dgm:cxn modelId="{E8FF6F86-A007-664D-A755-DAB26D4CD877}" type="presOf" srcId="{1E06FBB4-FEC8-F74E-8136-B2088BB10DA3}" destId="{681D35A3-455A-3D42-A82F-A17EED83B4B3}" srcOrd="0" destOrd="1" presId="urn:microsoft.com/office/officeart/2005/8/layout/hList1"/>
    <dgm:cxn modelId="{0E588390-F99C-C647-B70D-960300836231}" srcId="{ACF49DB8-9FF0-ED4B-846D-F907436D5D8A}" destId="{877F9723-A2D8-E143-8CF5-D71FBAF5827F}" srcOrd="2" destOrd="0" parTransId="{6960E750-C03E-834A-B620-4632210061FD}" sibTransId="{7AD71524-9205-E545-B004-1AFD4037A81D}"/>
    <dgm:cxn modelId="{ED3A2DBD-2691-A34D-A0B9-7231ED21445A}" type="presOf" srcId="{8269FC78-93FE-5944-8F1B-F5C839D95097}" destId="{681D35A3-455A-3D42-A82F-A17EED83B4B3}" srcOrd="0" destOrd="2" presId="urn:microsoft.com/office/officeart/2005/8/layout/hList1"/>
    <dgm:cxn modelId="{0BACFDCC-D206-7245-A3C8-A0E557DF4822}" type="presOf" srcId="{65ABB7C7-B09C-F641-9065-F27D30E3848C}" destId="{1230EA5A-B857-9043-8406-F8031D5A0EEE}" srcOrd="0" destOrd="3" presId="urn:microsoft.com/office/officeart/2005/8/layout/hList1"/>
    <dgm:cxn modelId="{B29866D1-9850-8141-B011-F2E3FB4E9FE6}" srcId="{41365477-36CB-8442-9925-0B165622D254}" destId="{1E06FBB4-FEC8-F74E-8136-B2088BB10DA3}" srcOrd="1" destOrd="0" parTransId="{3A7483C1-62C3-E644-AF34-0E93B96F5DC7}" sibTransId="{03A006E5-10B5-A549-81DB-C82386383CB9}"/>
    <dgm:cxn modelId="{5676BFD6-3BDB-BE4C-A8B5-012A744B5C34}" srcId="{ACF49DB8-9FF0-ED4B-846D-F907436D5D8A}" destId="{65ABB7C7-B09C-F641-9065-F27D30E3848C}" srcOrd="3" destOrd="0" parTransId="{E221C89B-570F-D244-991A-F7CA2B58C69D}" sibTransId="{1B89C481-0FB6-8F4A-9CEF-EE73D6845536}"/>
    <dgm:cxn modelId="{BD9A4BDC-0B3F-164B-BEC7-0A1B51C2EF34}" srcId="{41365477-36CB-8442-9925-0B165622D254}" destId="{E6FC9F8A-EF51-2447-A7E6-1E8634E3EA21}" srcOrd="0" destOrd="0" parTransId="{E8FB725D-EFE5-3747-839D-16E054BE7D20}" sibTransId="{5300C884-59BB-0944-8326-1D6A3B1DE1DD}"/>
    <dgm:cxn modelId="{37F844EE-C91C-D644-B4A7-4D5EC8FA4B1C}" srcId="{ACF49DB8-9FF0-ED4B-846D-F907436D5D8A}" destId="{F4D5CC42-6820-7240-8262-9383670CBC40}" srcOrd="0" destOrd="0" parTransId="{5B0EBCF2-1916-A343-A0F8-16725445F6FE}" sibTransId="{24AB826E-5521-6045-8CAC-63C96F01AF1F}"/>
    <dgm:cxn modelId="{3F243FA6-76A8-9A47-BF5A-94622D3E0D02}" type="presParOf" srcId="{73B30953-6891-7B4E-B2CE-5EAF99C3FD9C}" destId="{231CA8A0-B693-D44F-BC94-05DF9B0C6369}" srcOrd="0" destOrd="0" presId="urn:microsoft.com/office/officeart/2005/8/layout/hList1"/>
    <dgm:cxn modelId="{468F7EF5-3952-6449-B9C1-6AE30EE08F26}" type="presParOf" srcId="{231CA8A0-B693-D44F-BC94-05DF9B0C6369}" destId="{7D530B37-ED0D-A547-8847-C81E50C8F1CA}" srcOrd="0" destOrd="0" presId="urn:microsoft.com/office/officeart/2005/8/layout/hList1"/>
    <dgm:cxn modelId="{E698EE62-D8C2-4344-9247-7EDC7900A47A}" type="presParOf" srcId="{231CA8A0-B693-D44F-BC94-05DF9B0C6369}" destId="{1230EA5A-B857-9043-8406-F8031D5A0EEE}" srcOrd="1" destOrd="0" presId="urn:microsoft.com/office/officeart/2005/8/layout/hList1"/>
    <dgm:cxn modelId="{A6729D86-5CF3-C84A-892F-CF87B0737A15}" type="presParOf" srcId="{73B30953-6891-7B4E-B2CE-5EAF99C3FD9C}" destId="{E2586733-271C-9F45-AD1B-79DDCC86CBD5}" srcOrd="1" destOrd="0" presId="urn:microsoft.com/office/officeart/2005/8/layout/hList1"/>
    <dgm:cxn modelId="{41BFAB53-A7D1-AE40-8F55-A595E2D8C9B8}" type="presParOf" srcId="{73B30953-6891-7B4E-B2CE-5EAF99C3FD9C}" destId="{858F3E22-DC3F-ED46-B0D5-25482462AFC0}" srcOrd="2" destOrd="0" presId="urn:microsoft.com/office/officeart/2005/8/layout/hList1"/>
    <dgm:cxn modelId="{9BB9DF4D-2DFB-5A48-9630-BB80C84213FE}" type="presParOf" srcId="{858F3E22-DC3F-ED46-B0D5-25482462AFC0}" destId="{89BAB932-93F8-D244-B317-C60BF04FBF42}" srcOrd="0" destOrd="0" presId="urn:microsoft.com/office/officeart/2005/8/layout/hList1"/>
    <dgm:cxn modelId="{FE18A75D-2B81-4A45-A924-F228EA0EA77C}" type="presParOf" srcId="{858F3E22-DC3F-ED46-B0D5-25482462AFC0}" destId="{681D35A3-455A-3D42-A82F-A17EED83B4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90DE3-3E87-1D43-A4C8-567D5E9410AF}"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tr-TR"/>
        </a:p>
      </dgm:t>
    </dgm:pt>
    <dgm:pt modelId="{DAC09017-E3B1-CC44-A806-7E9BE7A532F4}">
      <dgm:prSet/>
      <dgm:spPr/>
      <dgm:t>
        <a:bodyPr/>
        <a:lstStyle/>
        <a:p>
          <a:r>
            <a:rPr lang="tr-TR" i="0" dirty="0"/>
            <a:t>Tetikleyiciler</a:t>
          </a:r>
          <a:endParaRPr lang="tr-TR" dirty="0"/>
        </a:p>
      </dgm:t>
    </dgm:pt>
    <dgm:pt modelId="{CF03FC4B-F48F-6740-B70B-663065BECDEF}" type="parTrans" cxnId="{34D875D2-C14A-5D48-A22F-FE496CF53A0D}">
      <dgm:prSet/>
      <dgm:spPr/>
      <dgm:t>
        <a:bodyPr/>
        <a:lstStyle/>
        <a:p>
          <a:endParaRPr lang="tr-TR"/>
        </a:p>
      </dgm:t>
    </dgm:pt>
    <dgm:pt modelId="{A7B74CB9-D9A2-7644-A396-6582CAFD8AF4}" type="sibTrans" cxnId="{34D875D2-C14A-5D48-A22F-FE496CF53A0D}">
      <dgm:prSet/>
      <dgm:spPr/>
      <dgm:t>
        <a:bodyPr/>
        <a:lstStyle/>
        <a:p>
          <a:endParaRPr lang="tr-TR"/>
        </a:p>
      </dgm:t>
    </dgm:pt>
    <dgm:pt modelId="{A791D50E-FDFE-EC4E-9E14-4281D7FA1180}">
      <dgm:prSet/>
      <dgm:spPr/>
      <dgm:t>
        <a:bodyPr/>
        <a:lstStyle/>
        <a:p>
          <a:r>
            <a:rPr lang="tr-TR" b="0" i="0" dirty="0"/>
            <a:t>Egzersiz</a:t>
          </a:r>
          <a:endParaRPr lang="tr-TR" dirty="0"/>
        </a:p>
      </dgm:t>
    </dgm:pt>
    <dgm:pt modelId="{2246E8D8-C61C-EF44-9238-1FB283A629E2}" type="parTrans" cxnId="{2BFE5199-B9FB-254A-B385-B6E38FBF8408}">
      <dgm:prSet/>
      <dgm:spPr/>
      <dgm:t>
        <a:bodyPr/>
        <a:lstStyle/>
        <a:p>
          <a:endParaRPr lang="tr-TR"/>
        </a:p>
      </dgm:t>
    </dgm:pt>
    <dgm:pt modelId="{9CB2EE2C-E674-9347-9F7D-2B45DC1AC518}" type="sibTrans" cxnId="{2BFE5199-B9FB-254A-B385-B6E38FBF8408}">
      <dgm:prSet/>
      <dgm:spPr/>
      <dgm:t>
        <a:bodyPr/>
        <a:lstStyle/>
        <a:p>
          <a:endParaRPr lang="tr-TR"/>
        </a:p>
      </dgm:t>
    </dgm:pt>
    <dgm:pt modelId="{7A19C305-95EC-2842-B97D-81FAAC19DAA6}">
      <dgm:prSet/>
      <dgm:spPr/>
      <dgm:t>
        <a:bodyPr/>
        <a:lstStyle/>
        <a:p>
          <a:r>
            <a:rPr lang="tr-TR" b="0" i="0" dirty="0"/>
            <a:t>Sigara dumanı</a:t>
          </a:r>
          <a:endParaRPr lang="tr-TR" dirty="0"/>
        </a:p>
      </dgm:t>
    </dgm:pt>
    <dgm:pt modelId="{CEB090C1-0F8F-6149-BA72-D0509F63A381}" type="parTrans" cxnId="{13EA275C-CF4A-8941-8354-1B07E7DA4347}">
      <dgm:prSet/>
      <dgm:spPr/>
      <dgm:t>
        <a:bodyPr/>
        <a:lstStyle/>
        <a:p>
          <a:endParaRPr lang="tr-TR"/>
        </a:p>
      </dgm:t>
    </dgm:pt>
    <dgm:pt modelId="{636E74C1-E921-3B4B-9EF0-3B9110A97EF3}" type="sibTrans" cxnId="{13EA275C-CF4A-8941-8354-1B07E7DA4347}">
      <dgm:prSet/>
      <dgm:spPr/>
      <dgm:t>
        <a:bodyPr/>
        <a:lstStyle/>
        <a:p>
          <a:endParaRPr lang="tr-TR"/>
        </a:p>
      </dgm:t>
    </dgm:pt>
    <dgm:pt modelId="{28A34DD0-1D82-B344-805E-21541000B710}">
      <dgm:prSet/>
      <dgm:spPr/>
      <dgm:t>
        <a:bodyPr/>
        <a:lstStyle/>
        <a:p>
          <a:r>
            <a:rPr lang="tr-TR" b="0" i="0" dirty="0"/>
            <a:t>Hava kirliliği</a:t>
          </a:r>
          <a:endParaRPr lang="tr-TR" dirty="0"/>
        </a:p>
      </dgm:t>
    </dgm:pt>
    <dgm:pt modelId="{97728699-86AF-6F45-98C1-242C957B1638}" type="parTrans" cxnId="{E69966B5-041C-344B-B1FF-904536231FE1}">
      <dgm:prSet/>
      <dgm:spPr/>
      <dgm:t>
        <a:bodyPr/>
        <a:lstStyle/>
        <a:p>
          <a:endParaRPr lang="tr-TR"/>
        </a:p>
      </dgm:t>
    </dgm:pt>
    <dgm:pt modelId="{F8FD7C9B-1FB5-7C42-937B-BEB89FDCEF2E}" type="sibTrans" cxnId="{E69966B5-041C-344B-B1FF-904536231FE1}">
      <dgm:prSet/>
      <dgm:spPr/>
      <dgm:t>
        <a:bodyPr/>
        <a:lstStyle/>
        <a:p>
          <a:endParaRPr lang="tr-TR"/>
        </a:p>
      </dgm:t>
    </dgm:pt>
    <dgm:pt modelId="{3DDCA7DB-1083-4448-934A-87D8F9EC9C7E}">
      <dgm:prSet/>
      <dgm:spPr/>
      <dgm:t>
        <a:bodyPr/>
        <a:lstStyle/>
        <a:p>
          <a:r>
            <a:rPr lang="tr-TR" b="0" i="0" dirty="0"/>
            <a:t>Enfeksiyonlar</a:t>
          </a:r>
          <a:endParaRPr lang="tr-TR" dirty="0"/>
        </a:p>
      </dgm:t>
    </dgm:pt>
    <dgm:pt modelId="{B9300CE9-386A-B045-A3B7-260C636839C3}" type="parTrans" cxnId="{B0A7036E-42AE-674B-ACB6-E73856435082}">
      <dgm:prSet/>
      <dgm:spPr/>
      <dgm:t>
        <a:bodyPr/>
        <a:lstStyle/>
        <a:p>
          <a:endParaRPr lang="tr-TR"/>
        </a:p>
      </dgm:t>
    </dgm:pt>
    <dgm:pt modelId="{F106B509-D9C7-6040-94F7-59E227FD90B1}" type="sibTrans" cxnId="{B0A7036E-42AE-674B-ACB6-E73856435082}">
      <dgm:prSet/>
      <dgm:spPr/>
      <dgm:t>
        <a:bodyPr/>
        <a:lstStyle/>
        <a:p>
          <a:endParaRPr lang="tr-TR"/>
        </a:p>
      </dgm:t>
    </dgm:pt>
    <dgm:pt modelId="{82BC484B-897E-1B4F-8029-2D20740F2838}">
      <dgm:prSet/>
      <dgm:spPr/>
      <dgm:t>
        <a:bodyPr/>
        <a:lstStyle/>
        <a:p>
          <a:r>
            <a:rPr lang="tr-TR" b="0" i="0" dirty="0"/>
            <a:t>Stres</a:t>
          </a:r>
          <a:endParaRPr lang="tr-TR" dirty="0"/>
        </a:p>
      </dgm:t>
    </dgm:pt>
    <dgm:pt modelId="{C8B83194-D03C-314E-A478-AC3C4C46279A}" type="parTrans" cxnId="{430D7842-D6A7-D642-87FF-2F4546A9581C}">
      <dgm:prSet/>
      <dgm:spPr/>
      <dgm:t>
        <a:bodyPr/>
        <a:lstStyle/>
        <a:p>
          <a:endParaRPr lang="tr-TR"/>
        </a:p>
      </dgm:t>
    </dgm:pt>
    <dgm:pt modelId="{26783AEF-EF76-1442-8F29-24E9B85234E7}" type="sibTrans" cxnId="{430D7842-D6A7-D642-87FF-2F4546A9581C}">
      <dgm:prSet/>
      <dgm:spPr/>
      <dgm:t>
        <a:bodyPr/>
        <a:lstStyle/>
        <a:p>
          <a:endParaRPr lang="tr-TR"/>
        </a:p>
      </dgm:t>
    </dgm:pt>
    <dgm:pt modelId="{5C92D889-BD16-A848-AC40-428374215BAC}">
      <dgm:prSet/>
      <dgm:spPr/>
      <dgm:t>
        <a:bodyPr/>
        <a:lstStyle/>
        <a:p>
          <a:r>
            <a:rPr lang="tr-TR" b="0" i="0" dirty="0"/>
            <a:t>Böcek Zehirleri</a:t>
          </a:r>
          <a:endParaRPr lang="tr-TR" dirty="0"/>
        </a:p>
      </dgm:t>
    </dgm:pt>
    <dgm:pt modelId="{B8E59B00-9474-BA4A-BC82-8407F564F014}" type="parTrans" cxnId="{2206ACBB-BBF7-DB4E-B113-05D23483695E}">
      <dgm:prSet/>
      <dgm:spPr/>
      <dgm:t>
        <a:bodyPr/>
        <a:lstStyle/>
        <a:p>
          <a:endParaRPr lang="tr-TR"/>
        </a:p>
      </dgm:t>
    </dgm:pt>
    <dgm:pt modelId="{418C5FC7-46B5-5744-9B6B-7E9C9929FCC9}" type="sibTrans" cxnId="{2206ACBB-BBF7-DB4E-B113-05D23483695E}">
      <dgm:prSet/>
      <dgm:spPr/>
      <dgm:t>
        <a:bodyPr/>
        <a:lstStyle/>
        <a:p>
          <a:endParaRPr lang="tr-TR"/>
        </a:p>
      </dgm:t>
    </dgm:pt>
    <dgm:pt modelId="{DEE901B0-3131-C044-ADD9-3DE4EEE22708}">
      <dgm:prSet/>
      <dgm:spPr/>
      <dgm:t>
        <a:bodyPr/>
        <a:lstStyle/>
        <a:p>
          <a:r>
            <a:rPr lang="tr-TR" b="0" i="0" dirty="0"/>
            <a:t>Arı zehri (venom)</a:t>
          </a:r>
          <a:endParaRPr lang="tr-TR" dirty="0"/>
        </a:p>
      </dgm:t>
    </dgm:pt>
    <dgm:pt modelId="{74C19952-9ECC-584E-98B5-DE34FFBAAF24}" type="parTrans" cxnId="{F93B900D-D5CF-BB41-BC89-4DB7D3876FC4}">
      <dgm:prSet/>
      <dgm:spPr/>
      <dgm:t>
        <a:bodyPr/>
        <a:lstStyle/>
        <a:p>
          <a:endParaRPr lang="tr-TR"/>
        </a:p>
      </dgm:t>
    </dgm:pt>
    <dgm:pt modelId="{0135F81F-5438-D54A-BBBE-30CA58D04E3C}" type="sibTrans" cxnId="{F93B900D-D5CF-BB41-BC89-4DB7D3876FC4}">
      <dgm:prSet/>
      <dgm:spPr/>
      <dgm:t>
        <a:bodyPr/>
        <a:lstStyle/>
        <a:p>
          <a:endParaRPr lang="tr-TR"/>
        </a:p>
      </dgm:t>
    </dgm:pt>
    <dgm:pt modelId="{00FB1471-D18D-FF4C-935F-403E6DBB8CE2}">
      <dgm:prSet/>
      <dgm:spPr/>
      <dgm:t>
        <a:bodyPr/>
        <a:lstStyle/>
        <a:p>
          <a:r>
            <a:rPr lang="tr-TR" i="0" dirty="0"/>
            <a:t>Diğer</a:t>
          </a:r>
          <a:endParaRPr lang="tr-TR" dirty="0"/>
        </a:p>
      </dgm:t>
    </dgm:pt>
    <dgm:pt modelId="{0C5CA1B1-F08D-DB48-9F0F-647DE8ED0A67}" type="parTrans" cxnId="{FD519F6F-F879-4547-A6CF-634EC92E4248}">
      <dgm:prSet/>
      <dgm:spPr/>
      <dgm:t>
        <a:bodyPr/>
        <a:lstStyle/>
        <a:p>
          <a:endParaRPr lang="tr-TR"/>
        </a:p>
      </dgm:t>
    </dgm:pt>
    <dgm:pt modelId="{9D691053-7804-BB4A-97A8-6389046921BA}" type="sibTrans" cxnId="{FD519F6F-F879-4547-A6CF-634EC92E4248}">
      <dgm:prSet/>
      <dgm:spPr/>
      <dgm:t>
        <a:bodyPr/>
        <a:lstStyle/>
        <a:p>
          <a:endParaRPr lang="tr-TR"/>
        </a:p>
      </dgm:t>
    </dgm:pt>
    <dgm:pt modelId="{FBF7811A-2D92-F649-9323-5A5A1F9D9E45}">
      <dgm:prSet/>
      <dgm:spPr/>
      <dgm:t>
        <a:bodyPr/>
        <a:lstStyle/>
        <a:p>
          <a:r>
            <a:rPr lang="tr-TR" i="0" dirty="0"/>
            <a:t>Lateks</a:t>
          </a:r>
          <a:endParaRPr lang="tr-TR" dirty="0"/>
        </a:p>
      </dgm:t>
    </dgm:pt>
    <dgm:pt modelId="{A339D918-C916-EC40-AF47-930DB46C274B}" type="parTrans" cxnId="{722BE9AC-4AC1-DC41-B065-4AAD486A11C6}">
      <dgm:prSet/>
      <dgm:spPr/>
      <dgm:t>
        <a:bodyPr/>
        <a:lstStyle/>
        <a:p>
          <a:endParaRPr lang="tr-TR"/>
        </a:p>
      </dgm:t>
    </dgm:pt>
    <dgm:pt modelId="{DA5413C2-1ADB-0C46-9DD5-16360B106067}" type="sibTrans" cxnId="{722BE9AC-4AC1-DC41-B065-4AAD486A11C6}">
      <dgm:prSet/>
      <dgm:spPr/>
      <dgm:t>
        <a:bodyPr/>
        <a:lstStyle/>
        <a:p>
          <a:endParaRPr lang="tr-TR"/>
        </a:p>
      </dgm:t>
    </dgm:pt>
    <dgm:pt modelId="{855B3665-B4F3-0C4E-AE25-DE556E1B26F4}" type="pres">
      <dgm:prSet presAssocID="{C0C90DE3-3E87-1D43-A4C8-567D5E9410AF}" presName="Name0" presStyleCnt="0">
        <dgm:presLayoutVars>
          <dgm:dir/>
          <dgm:animLvl val="lvl"/>
          <dgm:resizeHandles val="exact"/>
        </dgm:presLayoutVars>
      </dgm:prSet>
      <dgm:spPr/>
    </dgm:pt>
    <dgm:pt modelId="{90434269-730F-6C4D-A30F-E191B41755CD}" type="pres">
      <dgm:prSet presAssocID="{DAC09017-E3B1-CC44-A806-7E9BE7A532F4}" presName="composite" presStyleCnt="0"/>
      <dgm:spPr/>
    </dgm:pt>
    <dgm:pt modelId="{15101949-6263-8A4B-B622-611131825E7F}" type="pres">
      <dgm:prSet presAssocID="{DAC09017-E3B1-CC44-A806-7E9BE7A532F4}" presName="parTx" presStyleLbl="alignNode1" presStyleIdx="0" presStyleCnt="3">
        <dgm:presLayoutVars>
          <dgm:chMax val="0"/>
          <dgm:chPref val="0"/>
          <dgm:bulletEnabled val="1"/>
        </dgm:presLayoutVars>
      </dgm:prSet>
      <dgm:spPr/>
    </dgm:pt>
    <dgm:pt modelId="{0F7B3193-A78F-7B40-8BCF-9A251C56513C}" type="pres">
      <dgm:prSet presAssocID="{DAC09017-E3B1-CC44-A806-7E9BE7A532F4}" presName="desTx" presStyleLbl="alignAccFollowNode1" presStyleIdx="0" presStyleCnt="3">
        <dgm:presLayoutVars>
          <dgm:bulletEnabled val="1"/>
        </dgm:presLayoutVars>
      </dgm:prSet>
      <dgm:spPr/>
    </dgm:pt>
    <dgm:pt modelId="{C0CFA851-02A4-7841-A05C-7CB87E2CB2D3}" type="pres">
      <dgm:prSet presAssocID="{A7B74CB9-D9A2-7644-A396-6582CAFD8AF4}" presName="space" presStyleCnt="0"/>
      <dgm:spPr/>
    </dgm:pt>
    <dgm:pt modelId="{9869DE5B-2DCF-A54C-A6E9-8FA68B36BC5E}" type="pres">
      <dgm:prSet presAssocID="{5C92D889-BD16-A848-AC40-428374215BAC}" presName="composite" presStyleCnt="0"/>
      <dgm:spPr/>
    </dgm:pt>
    <dgm:pt modelId="{9F092992-DC64-7442-BBF8-75C8BF5B1B31}" type="pres">
      <dgm:prSet presAssocID="{5C92D889-BD16-A848-AC40-428374215BAC}" presName="parTx" presStyleLbl="alignNode1" presStyleIdx="1" presStyleCnt="3">
        <dgm:presLayoutVars>
          <dgm:chMax val="0"/>
          <dgm:chPref val="0"/>
          <dgm:bulletEnabled val="1"/>
        </dgm:presLayoutVars>
      </dgm:prSet>
      <dgm:spPr/>
    </dgm:pt>
    <dgm:pt modelId="{A3FE4E2A-342D-3143-AB82-9C4E730515D9}" type="pres">
      <dgm:prSet presAssocID="{5C92D889-BD16-A848-AC40-428374215BAC}" presName="desTx" presStyleLbl="alignAccFollowNode1" presStyleIdx="1" presStyleCnt="3">
        <dgm:presLayoutVars>
          <dgm:bulletEnabled val="1"/>
        </dgm:presLayoutVars>
      </dgm:prSet>
      <dgm:spPr/>
    </dgm:pt>
    <dgm:pt modelId="{9AEA4D6E-3721-C34E-B790-2352FD31B95A}" type="pres">
      <dgm:prSet presAssocID="{418C5FC7-46B5-5744-9B6B-7E9C9929FCC9}" presName="space" presStyleCnt="0"/>
      <dgm:spPr/>
    </dgm:pt>
    <dgm:pt modelId="{AF699773-F555-3545-81A2-3AF68F2924C7}" type="pres">
      <dgm:prSet presAssocID="{00FB1471-D18D-FF4C-935F-403E6DBB8CE2}" presName="composite" presStyleCnt="0"/>
      <dgm:spPr/>
    </dgm:pt>
    <dgm:pt modelId="{97D85BB3-4AE7-4E4F-A9B7-9D6C7238E93A}" type="pres">
      <dgm:prSet presAssocID="{00FB1471-D18D-FF4C-935F-403E6DBB8CE2}" presName="parTx" presStyleLbl="alignNode1" presStyleIdx="2" presStyleCnt="3">
        <dgm:presLayoutVars>
          <dgm:chMax val="0"/>
          <dgm:chPref val="0"/>
          <dgm:bulletEnabled val="1"/>
        </dgm:presLayoutVars>
      </dgm:prSet>
      <dgm:spPr/>
    </dgm:pt>
    <dgm:pt modelId="{E8C21D69-E9C1-474D-9CD0-D0919332E1A1}" type="pres">
      <dgm:prSet presAssocID="{00FB1471-D18D-FF4C-935F-403E6DBB8CE2}" presName="desTx" presStyleLbl="alignAccFollowNode1" presStyleIdx="2" presStyleCnt="3">
        <dgm:presLayoutVars>
          <dgm:bulletEnabled val="1"/>
        </dgm:presLayoutVars>
      </dgm:prSet>
      <dgm:spPr/>
    </dgm:pt>
  </dgm:ptLst>
  <dgm:cxnLst>
    <dgm:cxn modelId="{5DACD702-8F58-DB41-8550-570BEEA4D744}" type="presOf" srcId="{DEE901B0-3131-C044-ADD9-3DE4EEE22708}" destId="{A3FE4E2A-342D-3143-AB82-9C4E730515D9}" srcOrd="0" destOrd="0" presId="urn:microsoft.com/office/officeart/2005/8/layout/hList1"/>
    <dgm:cxn modelId="{8E775907-23ED-6E4F-8966-8A9FFBC192A6}" type="presOf" srcId="{7A19C305-95EC-2842-B97D-81FAAC19DAA6}" destId="{0F7B3193-A78F-7B40-8BCF-9A251C56513C}" srcOrd="0" destOrd="1" presId="urn:microsoft.com/office/officeart/2005/8/layout/hList1"/>
    <dgm:cxn modelId="{F93B900D-D5CF-BB41-BC89-4DB7D3876FC4}" srcId="{5C92D889-BD16-A848-AC40-428374215BAC}" destId="{DEE901B0-3131-C044-ADD9-3DE4EEE22708}" srcOrd="0" destOrd="0" parTransId="{74C19952-9ECC-584E-98B5-DE34FFBAAF24}" sibTransId="{0135F81F-5438-D54A-BBBE-30CA58D04E3C}"/>
    <dgm:cxn modelId="{33DD2B12-158D-1149-A58D-7CEBBACFAFE2}" type="presOf" srcId="{FBF7811A-2D92-F649-9323-5A5A1F9D9E45}" destId="{E8C21D69-E9C1-474D-9CD0-D0919332E1A1}" srcOrd="0" destOrd="0" presId="urn:microsoft.com/office/officeart/2005/8/layout/hList1"/>
    <dgm:cxn modelId="{CA343C1D-5BB2-854B-BFA5-43A01072DA05}" type="presOf" srcId="{28A34DD0-1D82-B344-805E-21541000B710}" destId="{0F7B3193-A78F-7B40-8BCF-9A251C56513C}" srcOrd="0" destOrd="2" presId="urn:microsoft.com/office/officeart/2005/8/layout/hList1"/>
    <dgm:cxn modelId="{763B3E3D-2C83-7449-BB5F-46CA1FF41B22}" type="presOf" srcId="{DAC09017-E3B1-CC44-A806-7E9BE7A532F4}" destId="{15101949-6263-8A4B-B622-611131825E7F}" srcOrd="0" destOrd="0" presId="urn:microsoft.com/office/officeart/2005/8/layout/hList1"/>
    <dgm:cxn modelId="{13EA275C-CF4A-8941-8354-1B07E7DA4347}" srcId="{DAC09017-E3B1-CC44-A806-7E9BE7A532F4}" destId="{7A19C305-95EC-2842-B97D-81FAAC19DAA6}" srcOrd="1" destOrd="0" parTransId="{CEB090C1-0F8F-6149-BA72-D0509F63A381}" sibTransId="{636E74C1-E921-3B4B-9EF0-3B9110A97EF3}"/>
    <dgm:cxn modelId="{430D7842-D6A7-D642-87FF-2F4546A9581C}" srcId="{DAC09017-E3B1-CC44-A806-7E9BE7A532F4}" destId="{82BC484B-897E-1B4F-8029-2D20740F2838}" srcOrd="4" destOrd="0" parTransId="{C8B83194-D03C-314E-A478-AC3C4C46279A}" sibTransId="{26783AEF-EF76-1442-8F29-24E9B85234E7}"/>
    <dgm:cxn modelId="{BD25C34A-FC96-434D-AA4B-0EBFCB84B354}" type="presOf" srcId="{C0C90DE3-3E87-1D43-A4C8-567D5E9410AF}" destId="{855B3665-B4F3-0C4E-AE25-DE556E1B26F4}" srcOrd="0" destOrd="0" presId="urn:microsoft.com/office/officeart/2005/8/layout/hList1"/>
    <dgm:cxn modelId="{B0A7036E-42AE-674B-ACB6-E73856435082}" srcId="{DAC09017-E3B1-CC44-A806-7E9BE7A532F4}" destId="{3DDCA7DB-1083-4448-934A-87D8F9EC9C7E}" srcOrd="3" destOrd="0" parTransId="{B9300CE9-386A-B045-A3B7-260C636839C3}" sibTransId="{F106B509-D9C7-6040-94F7-59E227FD90B1}"/>
    <dgm:cxn modelId="{FD519F6F-F879-4547-A6CF-634EC92E4248}" srcId="{C0C90DE3-3E87-1D43-A4C8-567D5E9410AF}" destId="{00FB1471-D18D-FF4C-935F-403E6DBB8CE2}" srcOrd="2" destOrd="0" parTransId="{0C5CA1B1-F08D-DB48-9F0F-647DE8ED0A67}" sibTransId="{9D691053-7804-BB4A-97A8-6389046921BA}"/>
    <dgm:cxn modelId="{2BFE5199-B9FB-254A-B385-B6E38FBF8408}" srcId="{DAC09017-E3B1-CC44-A806-7E9BE7A532F4}" destId="{A791D50E-FDFE-EC4E-9E14-4281D7FA1180}" srcOrd="0" destOrd="0" parTransId="{2246E8D8-C61C-EF44-9238-1FB283A629E2}" sibTransId="{9CB2EE2C-E674-9347-9F7D-2B45DC1AC518}"/>
    <dgm:cxn modelId="{77DBC9A9-9E0A-5947-8418-CEB1DB54B563}" type="presOf" srcId="{A791D50E-FDFE-EC4E-9E14-4281D7FA1180}" destId="{0F7B3193-A78F-7B40-8BCF-9A251C56513C}" srcOrd="0" destOrd="0" presId="urn:microsoft.com/office/officeart/2005/8/layout/hList1"/>
    <dgm:cxn modelId="{722BE9AC-4AC1-DC41-B065-4AAD486A11C6}" srcId="{00FB1471-D18D-FF4C-935F-403E6DBB8CE2}" destId="{FBF7811A-2D92-F649-9323-5A5A1F9D9E45}" srcOrd="0" destOrd="0" parTransId="{A339D918-C916-EC40-AF47-930DB46C274B}" sibTransId="{DA5413C2-1ADB-0C46-9DD5-16360B106067}"/>
    <dgm:cxn modelId="{257518B2-9056-1E4F-9F2E-975551A5D6BE}" type="presOf" srcId="{3DDCA7DB-1083-4448-934A-87D8F9EC9C7E}" destId="{0F7B3193-A78F-7B40-8BCF-9A251C56513C}" srcOrd="0" destOrd="3" presId="urn:microsoft.com/office/officeart/2005/8/layout/hList1"/>
    <dgm:cxn modelId="{E69966B5-041C-344B-B1FF-904536231FE1}" srcId="{DAC09017-E3B1-CC44-A806-7E9BE7A532F4}" destId="{28A34DD0-1D82-B344-805E-21541000B710}" srcOrd="2" destOrd="0" parTransId="{97728699-86AF-6F45-98C1-242C957B1638}" sibTransId="{F8FD7C9B-1FB5-7C42-937B-BEB89FDCEF2E}"/>
    <dgm:cxn modelId="{2206ACBB-BBF7-DB4E-B113-05D23483695E}" srcId="{C0C90DE3-3E87-1D43-A4C8-567D5E9410AF}" destId="{5C92D889-BD16-A848-AC40-428374215BAC}" srcOrd="1" destOrd="0" parTransId="{B8E59B00-9474-BA4A-BC82-8407F564F014}" sibTransId="{418C5FC7-46B5-5744-9B6B-7E9C9929FCC9}"/>
    <dgm:cxn modelId="{34D875D2-C14A-5D48-A22F-FE496CF53A0D}" srcId="{C0C90DE3-3E87-1D43-A4C8-567D5E9410AF}" destId="{DAC09017-E3B1-CC44-A806-7E9BE7A532F4}" srcOrd="0" destOrd="0" parTransId="{CF03FC4B-F48F-6740-B70B-663065BECDEF}" sibTransId="{A7B74CB9-D9A2-7644-A396-6582CAFD8AF4}"/>
    <dgm:cxn modelId="{CE97F0E6-4CBD-F342-8E44-9401E71531EB}" type="presOf" srcId="{82BC484B-897E-1B4F-8029-2D20740F2838}" destId="{0F7B3193-A78F-7B40-8BCF-9A251C56513C}" srcOrd="0" destOrd="4" presId="urn:microsoft.com/office/officeart/2005/8/layout/hList1"/>
    <dgm:cxn modelId="{792C3EE8-8D46-0041-91E2-7786957449D2}" type="presOf" srcId="{00FB1471-D18D-FF4C-935F-403E6DBB8CE2}" destId="{97D85BB3-4AE7-4E4F-A9B7-9D6C7238E93A}" srcOrd="0" destOrd="0" presId="urn:microsoft.com/office/officeart/2005/8/layout/hList1"/>
    <dgm:cxn modelId="{63BEADED-032E-F446-A68F-56D6DDA972CA}" type="presOf" srcId="{5C92D889-BD16-A848-AC40-428374215BAC}" destId="{9F092992-DC64-7442-BBF8-75C8BF5B1B31}" srcOrd="0" destOrd="0" presId="urn:microsoft.com/office/officeart/2005/8/layout/hList1"/>
    <dgm:cxn modelId="{D6570331-E1B1-9E49-9666-8FE6AC74B8FB}" type="presParOf" srcId="{855B3665-B4F3-0C4E-AE25-DE556E1B26F4}" destId="{90434269-730F-6C4D-A30F-E191B41755CD}" srcOrd="0" destOrd="0" presId="urn:microsoft.com/office/officeart/2005/8/layout/hList1"/>
    <dgm:cxn modelId="{DD43C627-F469-BB4D-BB26-9792E2684F5A}" type="presParOf" srcId="{90434269-730F-6C4D-A30F-E191B41755CD}" destId="{15101949-6263-8A4B-B622-611131825E7F}" srcOrd="0" destOrd="0" presId="urn:microsoft.com/office/officeart/2005/8/layout/hList1"/>
    <dgm:cxn modelId="{CC37F454-775B-424F-9591-9AAC0915E95D}" type="presParOf" srcId="{90434269-730F-6C4D-A30F-E191B41755CD}" destId="{0F7B3193-A78F-7B40-8BCF-9A251C56513C}" srcOrd="1" destOrd="0" presId="urn:microsoft.com/office/officeart/2005/8/layout/hList1"/>
    <dgm:cxn modelId="{BE6C4559-2874-A243-A978-182D839D1B1A}" type="presParOf" srcId="{855B3665-B4F3-0C4E-AE25-DE556E1B26F4}" destId="{C0CFA851-02A4-7841-A05C-7CB87E2CB2D3}" srcOrd="1" destOrd="0" presId="urn:microsoft.com/office/officeart/2005/8/layout/hList1"/>
    <dgm:cxn modelId="{D33C6727-DC38-1842-B056-883C74F766E6}" type="presParOf" srcId="{855B3665-B4F3-0C4E-AE25-DE556E1B26F4}" destId="{9869DE5B-2DCF-A54C-A6E9-8FA68B36BC5E}" srcOrd="2" destOrd="0" presId="urn:microsoft.com/office/officeart/2005/8/layout/hList1"/>
    <dgm:cxn modelId="{C309EC09-2A84-ED45-B570-D4E6F7063F7C}" type="presParOf" srcId="{9869DE5B-2DCF-A54C-A6E9-8FA68B36BC5E}" destId="{9F092992-DC64-7442-BBF8-75C8BF5B1B31}" srcOrd="0" destOrd="0" presId="urn:microsoft.com/office/officeart/2005/8/layout/hList1"/>
    <dgm:cxn modelId="{CA7F2A57-0E6F-F548-86C8-B3406A55909F}" type="presParOf" srcId="{9869DE5B-2DCF-A54C-A6E9-8FA68B36BC5E}" destId="{A3FE4E2A-342D-3143-AB82-9C4E730515D9}" srcOrd="1" destOrd="0" presId="urn:microsoft.com/office/officeart/2005/8/layout/hList1"/>
    <dgm:cxn modelId="{E65FD4C8-5623-1844-BAA8-D71266CDF279}" type="presParOf" srcId="{855B3665-B4F3-0C4E-AE25-DE556E1B26F4}" destId="{9AEA4D6E-3721-C34E-B790-2352FD31B95A}" srcOrd="3" destOrd="0" presId="urn:microsoft.com/office/officeart/2005/8/layout/hList1"/>
    <dgm:cxn modelId="{1BCE868B-982D-4A4F-8A25-08461F66E770}" type="presParOf" srcId="{855B3665-B4F3-0C4E-AE25-DE556E1B26F4}" destId="{AF699773-F555-3545-81A2-3AF68F2924C7}" srcOrd="4" destOrd="0" presId="urn:microsoft.com/office/officeart/2005/8/layout/hList1"/>
    <dgm:cxn modelId="{78F6430F-A79D-3042-8316-1D5DC2BFDBB2}" type="presParOf" srcId="{AF699773-F555-3545-81A2-3AF68F2924C7}" destId="{97D85BB3-4AE7-4E4F-A9B7-9D6C7238E93A}" srcOrd="0" destOrd="0" presId="urn:microsoft.com/office/officeart/2005/8/layout/hList1"/>
    <dgm:cxn modelId="{DBAC0C39-EBB1-F844-A471-180C1ACF0099}" type="presParOf" srcId="{AF699773-F555-3545-81A2-3AF68F2924C7}" destId="{E8C21D69-E9C1-474D-9CD0-D0919332E1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555C96-A55A-40E9-8789-EE9D8A40ADC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D49AD6F-B446-4E71-A20B-3135C44DDC5A}">
      <dgm:prSet/>
      <dgm:spPr/>
      <dgm:t>
        <a:bodyPr/>
        <a:lstStyle/>
        <a:p>
          <a:r>
            <a:rPr lang="tr-TR"/>
            <a:t>Rutinler genellikle normal</a:t>
          </a:r>
          <a:endParaRPr lang="en-US"/>
        </a:p>
      </dgm:t>
    </dgm:pt>
    <dgm:pt modelId="{FBFE2D0D-814C-4946-A3AD-0EAD9EED365A}" type="parTrans" cxnId="{B266A549-6874-4AC1-BF92-92699846EE6F}">
      <dgm:prSet/>
      <dgm:spPr/>
      <dgm:t>
        <a:bodyPr/>
        <a:lstStyle/>
        <a:p>
          <a:endParaRPr lang="en-US"/>
        </a:p>
      </dgm:t>
    </dgm:pt>
    <dgm:pt modelId="{7D077B3F-CB68-48F2-8322-1C01DAC7058B}" type="sibTrans" cxnId="{B266A549-6874-4AC1-BF92-92699846EE6F}">
      <dgm:prSet/>
      <dgm:spPr/>
      <dgm:t>
        <a:bodyPr/>
        <a:lstStyle/>
        <a:p>
          <a:endParaRPr lang="en-US"/>
        </a:p>
      </dgm:t>
    </dgm:pt>
    <dgm:pt modelId="{961333B5-55CB-43AB-8133-BF79ED6B13F9}">
      <dgm:prSet/>
      <dgm:spPr/>
      <dgm:t>
        <a:bodyPr/>
        <a:lstStyle/>
        <a:p>
          <a:r>
            <a:rPr lang="tr-TR"/>
            <a:t>Periferik kan eozinofil sayısı ve serum total IgE sadece %30-40’ında yükselmiştir</a:t>
          </a:r>
          <a:endParaRPr lang="en-US"/>
        </a:p>
      </dgm:t>
    </dgm:pt>
    <dgm:pt modelId="{A7C7818C-81B9-498F-8BBB-44D3228D6109}" type="parTrans" cxnId="{81CE2D6B-1A11-43BE-8EB0-1175B5F649C5}">
      <dgm:prSet/>
      <dgm:spPr/>
      <dgm:t>
        <a:bodyPr/>
        <a:lstStyle/>
        <a:p>
          <a:endParaRPr lang="en-US"/>
        </a:p>
      </dgm:t>
    </dgm:pt>
    <dgm:pt modelId="{E854503F-1334-484B-B216-93FC40D55A16}" type="sibTrans" cxnId="{81CE2D6B-1A11-43BE-8EB0-1175B5F649C5}">
      <dgm:prSet/>
      <dgm:spPr/>
      <dgm:t>
        <a:bodyPr/>
        <a:lstStyle/>
        <a:p>
          <a:endParaRPr lang="en-US"/>
        </a:p>
      </dgm:t>
    </dgm:pt>
    <dgm:pt modelId="{60672A4C-6950-49D9-B21F-B016200D2C12}">
      <dgm:prSet/>
      <dgm:spPr/>
      <dgm:t>
        <a:bodyPr/>
        <a:lstStyle/>
        <a:p>
          <a:r>
            <a:rPr lang="tr-TR"/>
            <a:t>Hastalık gelişmesi için birkaç yıl allerjen teması olmalıdır (2 yaşın altında çok nadir görülür)</a:t>
          </a:r>
          <a:endParaRPr lang="en-US"/>
        </a:p>
      </dgm:t>
    </dgm:pt>
    <dgm:pt modelId="{A47089B2-75F8-40D7-A423-B8EBF7541C65}" type="parTrans" cxnId="{5E93E45F-73EF-461A-8991-84468D358847}">
      <dgm:prSet/>
      <dgm:spPr/>
      <dgm:t>
        <a:bodyPr/>
        <a:lstStyle/>
        <a:p>
          <a:endParaRPr lang="en-US"/>
        </a:p>
      </dgm:t>
    </dgm:pt>
    <dgm:pt modelId="{ECDA04DD-C910-427A-8C47-A450227A3737}" type="sibTrans" cxnId="{5E93E45F-73EF-461A-8991-84468D358847}">
      <dgm:prSet/>
      <dgm:spPr/>
      <dgm:t>
        <a:bodyPr/>
        <a:lstStyle/>
        <a:p>
          <a:endParaRPr lang="en-US"/>
        </a:p>
      </dgm:t>
    </dgm:pt>
    <dgm:pt modelId="{DDE98730-7F6C-8841-9EFF-67E1D834F0D6}" type="pres">
      <dgm:prSet presAssocID="{35555C96-A55A-40E9-8789-EE9D8A40ADC3}" presName="hierChild1" presStyleCnt="0">
        <dgm:presLayoutVars>
          <dgm:chPref val="1"/>
          <dgm:dir/>
          <dgm:animOne val="branch"/>
          <dgm:animLvl val="lvl"/>
          <dgm:resizeHandles/>
        </dgm:presLayoutVars>
      </dgm:prSet>
      <dgm:spPr/>
    </dgm:pt>
    <dgm:pt modelId="{1F99BA07-62D4-C540-B3C1-A3B5BD342BC2}" type="pres">
      <dgm:prSet presAssocID="{7D49AD6F-B446-4E71-A20B-3135C44DDC5A}" presName="hierRoot1" presStyleCnt="0"/>
      <dgm:spPr/>
    </dgm:pt>
    <dgm:pt modelId="{ACDFC03D-B78B-9E41-8FD0-3B1A1850E3F4}" type="pres">
      <dgm:prSet presAssocID="{7D49AD6F-B446-4E71-A20B-3135C44DDC5A}" presName="composite" presStyleCnt="0"/>
      <dgm:spPr/>
    </dgm:pt>
    <dgm:pt modelId="{1C4A6D8C-2966-084B-B5D7-7C47A41AE502}" type="pres">
      <dgm:prSet presAssocID="{7D49AD6F-B446-4E71-A20B-3135C44DDC5A}" presName="background" presStyleLbl="node0" presStyleIdx="0" presStyleCnt="3"/>
      <dgm:spPr/>
    </dgm:pt>
    <dgm:pt modelId="{29864444-630A-7240-B480-6276B0810617}" type="pres">
      <dgm:prSet presAssocID="{7D49AD6F-B446-4E71-A20B-3135C44DDC5A}" presName="text" presStyleLbl="fgAcc0" presStyleIdx="0" presStyleCnt="3">
        <dgm:presLayoutVars>
          <dgm:chPref val="3"/>
        </dgm:presLayoutVars>
      </dgm:prSet>
      <dgm:spPr/>
    </dgm:pt>
    <dgm:pt modelId="{6257AB79-11F0-8E4A-9D3C-9A6A4C0FDDAD}" type="pres">
      <dgm:prSet presAssocID="{7D49AD6F-B446-4E71-A20B-3135C44DDC5A}" presName="hierChild2" presStyleCnt="0"/>
      <dgm:spPr/>
    </dgm:pt>
    <dgm:pt modelId="{4483FBBB-38BB-1B41-8BC6-2F013417C16D}" type="pres">
      <dgm:prSet presAssocID="{961333B5-55CB-43AB-8133-BF79ED6B13F9}" presName="hierRoot1" presStyleCnt="0"/>
      <dgm:spPr/>
    </dgm:pt>
    <dgm:pt modelId="{3A30BA1F-1957-F343-996F-6BE0594E2796}" type="pres">
      <dgm:prSet presAssocID="{961333B5-55CB-43AB-8133-BF79ED6B13F9}" presName="composite" presStyleCnt="0"/>
      <dgm:spPr/>
    </dgm:pt>
    <dgm:pt modelId="{85325C20-B8D7-B545-B63D-1DD39B86A5CF}" type="pres">
      <dgm:prSet presAssocID="{961333B5-55CB-43AB-8133-BF79ED6B13F9}" presName="background" presStyleLbl="node0" presStyleIdx="1" presStyleCnt="3"/>
      <dgm:spPr/>
    </dgm:pt>
    <dgm:pt modelId="{300AC789-6347-374C-9170-790FE2861021}" type="pres">
      <dgm:prSet presAssocID="{961333B5-55CB-43AB-8133-BF79ED6B13F9}" presName="text" presStyleLbl="fgAcc0" presStyleIdx="1" presStyleCnt="3">
        <dgm:presLayoutVars>
          <dgm:chPref val="3"/>
        </dgm:presLayoutVars>
      </dgm:prSet>
      <dgm:spPr/>
    </dgm:pt>
    <dgm:pt modelId="{04E9F63D-0DA7-794C-A570-4AB65F10F8B9}" type="pres">
      <dgm:prSet presAssocID="{961333B5-55CB-43AB-8133-BF79ED6B13F9}" presName="hierChild2" presStyleCnt="0"/>
      <dgm:spPr/>
    </dgm:pt>
    <dgm:pt modelId="{3A79C75C-1597-4C45-BB33-F4A5B940C1D7}" type="pres">
      <dgm:prSet presAssocID="{60672A4C-6950-49D9-B21F-B016200D2C12}" presName="hierRoot1" presStyleCnt="0"/>
      <dgm:spPr/>
    </dgm:pt>
    <dgm:pt modelId="{AB5C0533-051B-9A47-9785-436F1B71DEC9}" type="pres">
      <dgm:prSet presAssocID="{60672A4C-6950-49D9-B21F-B016200D2C12}" presName="composite" presStyleCnt="0"/>
      <dgm:spPr/>
    </dgm:pt>
    <dgm:pt modelId="{8283D0A8-64F5-CF43-9E83-300911A95335}" type="pres">
      <dgm:prSet presAssocID="{60672A4C-6950-49D9-B21F-B016200D2C12}" presName="background" presStyleLbl="node0" presStyleIdx="2" presStyleCnt="3"/>
      <dgm:spPr/>
    </dgm:pt>
    <dgm:pt modelId="{DD3B699A-AF78-7945-9F43-4CD0938D63FD}" type="pres">
      <dgm:prSet presAssocID="{60672A4C-6950-49D9-B21F-B016200D2C12}" presName="text" presStyleLbl="fgAcc0" presStyleIdx="2" presStyleCnt="3">
        <dgm:presLayoutVars>
          <dgm:chPref val="3"/>
        </dgm:presLayoutVars>
      </dgm:prSet>
      <dgm:spPr/>
    </dgm:pt>
    <dgm:pt modelId="{E03A9B04-E5BC-7447-ACCE-B4C7B6BC379F}" type="pres">
      <dgm:prSet presAssocID="{60672A4C-6950-49D9-B21F-B016200D2C12}" presName="hierChild2" presStyleCnt="0"/>
      <dgm:spPr/>
    </dgm:pt>
  </dgm:ptLst>
  <dgm:cxnLst>
    <dgm:cxn modelId="{14AB230F-68A0-F34E-9419-F669FD5A4967}" type="presOf" srcId="{60672A4C-6950-49D9-B21F-B016200D2C12}" destId="{DD3B699A-AF78-7945-9F43-4CD0938D63FD}" srcOrd="0" destOrd="0" presId="urn:microsoft.com/office/officeart/2005/8/layout/hierarchy1"/>
    <dgm:cxn modelId="{E72A6A26-074E-3644-8885-DC50FF1277DD}" type="presOf" srcId="{961333B5-55CB-43AB-8133-BF79ED6B13F9}" destId="{300AC789-6347-374C-9170-790FE2861021}" srcOrd="0" destOrd="0" presId="urn:microsoft.com/office/officeart/2005/8/layout/hierarchy1"/>
    <dgm:cxn modelId="{5E93E45F-73EF-461A-8991-84468D358847}" srcId="{35555C96-A55A-40E9-8789-EE9D8A40ADC3}" destId="{60672A4C-6950-49D9-B21F-B016200D2C12}" srcOrd="2" destOrd="0" parTransId="{A47089B2-75F8-40D7-A423-B8EBF7541C65}" sibTransId="{ECDA04DD-C910-427A-8C47-A450227A3737}"/>
    <dgm:cxn modelId="{B266A549-6874-4AC1-BF92-92699846EE6F}" srcId="{35555C96-A55A-40E9-8789-EE9D8A40ADC3}" destId="{7D49AD6F-B446-4E71-A20B-3135C44DDC5A}" srcOrd="0" destOrd="0" parTransId="{FBFE2D0D-814C-4946-A3AD-0EAD9EED365A}" sibTransId="{7D077B3F-CB68-48F2-8322-1C01DAC7058B}"/>
    <dgm:cxn modelId="{81CE2D6B-1A11-43BE-8EB0-1175B5F649C5}" srcId="{35555C96-A55A-40E9-8789-EE9D8A40ADC3}" destId="{961333B5-55CB-43AB-8133-BF79ED6B13F9}" srcOrd="1" destOrd="0" parTransId="{A7C7818C-81B9-498F-8BBB-44D3228D6109}" sibTransId="{E854503F-1334-484B-B216-93FC40D55A16}"/>
    <dgm:cxn modelId="{4DFFB591-C9AC-F245-BA88-219DF3994A9A}" type="presOf" srcId="{7D49AD6F-B446-4E71-A20B-3135C44DDC5A}" destId="{29864444-630A-7240-B480-6276B0810617}" srcOrd="0" destOrd="0" presId="urn:microsoft.com/office/officeart/2005/8/layout/hierarchy1"/>
    <dgm:cxn modelId="{DF76C1A6-9031-C44E-86BA-A2B95AE19F55}" type="presOf" srcId="{35555C96-A55A-40E9-8789-EE9D8A40ADC3}" destId="{DDE98730-7F6C-8841-9EFF-67E1D834F0D6}" srcOrd="0" destOrd="0" presId="urn:microsoft.com/office/officeart/2005/8/layout/hierarchy1"/>
    <dgm:cxn modelId="{0C8D5FD9-BAAB-4C45-8446-B32C33BB1BAA}" type="presParOf" srcId="{DDE98730-7F6C-8841-9EFF-67E1D834F0D6}" destId="{1F99BA07-62D4-C540-B3C1-A3B5BD342BC2}" srcOrd="0" destOrd="0" presId="urn:microsoft.com/office/officeart/2005/8/layout/hierarchy1"/>
    <dgm:cxn modelId="{DAE99C77-EC20-9B4E-B74C-1A16FD89EFC0}" type="presParOf" srcId="{1F99BA07-62D4-C540-B3C1-A3B5BD342BC2}" destId="{ACDFC03D-B78B-9E41-8FD0-3B1A1850E3F4}" srcOrd="0" destOrd="0" presId="urn:microsoft.com/office/officeart/2005/8/layout/hierarchy1"/>
    <dgm:cxn modelId="{74B72889-CC3F-6148-8E6B-80448470ED6B}" type="presParOf" srcId="{ACDFC03D-B78B-9E41-8FD0-3B1A1850E3F4}" destId="{1C4A6D8C-2966-084B-B5D7-7C47A41AE502}" srcOrd="0" destOrd="0" presId="urn:microsoft.com/office/officeart/2005/8/layout/hierarchy1"/>
    <dgm:cxn modelId="{B532E1B2-E8A9-7E44-8D6A-7FB2A0B0703D}" type="presParOf" srcId="{ACDFC03D-B78B-9E41-8FD0-3B1A1850E3F4}" destId="{29864444-630A-7240-B480-6276B0810617}" srcOrd="1" destOrd="0" presId="urn:microsoft.com/office/officeart/2005/8/layout/hierarchy1"/>
    <dgm:cxn modelId="{2052180C-D112-ED4D-B676-0A3288C63D77}" type="presParOf" srcId="{1F99BA07-62D4-C540-B3C1-A3B5BD342BC2}" destId="{6257AB79-11F0-8E4A-9D3C-9A6A4C0FDDAD}" srcOrd="1" destOrd="0" presId="urn:microsoft.com/office/officeart/2005/8/layout/hierarchy1"/>
    <dgm:cxn modelId="{2A09A71F-FB47-C240-8977-BD49E2E63552}" type="presParOf" srcId="{DDE98730-7F6C-8841-9EFF-67E1D834F0D6}" destId="{4483FBBB-38BB-1B41-8BC6-2F013417C16D}" srcOrd="1" destOrd="0" presId="urn:microsoft.com/office/officeart/2005/8/layout/hierarchy1"/>
    <dgm:cxn modelId="{DD096061-C179-9E4D-8A93-6EA61F889DDB}" type="presParOf" srcId="{4483FBBB-38BB-1B41-8BC6-2F013417C16D}" destId="{3A30BA1F-1957-F343-996F-6BE0594E2796}" srcOrd="0" destOrd="0" presId="urn:microsoft.com/office/officeart/2005/8/layout/hierarchy1"/>
    <dgm:cxn modelId="{A9F8E233-F31B-4240-84D7-2377856C95AA}" type="presParOf" srcId="{3A30BA1F-1957-F343-996F-6BE0594E2796}" destId="{85325C20-B8D7-B545-B63D-1DD39B86A5CF}" srcOrd="0" destOrd="0" presId="urn:microsoft.com/office/officeart/2005/8/layout/hierarchy1"/>
    <dgm:cxn modelId="{1BF544D2-BF38-5043-B341-7D57690F0BD9}" type="presParOf" srcId="{3A30BA1F-1957-F343-996F-6BE0594E2796}" destId="{300AC789-6347-374C-9170-790FE2861021}" srcOrd="1" destOrd="0" presId="urn:microsoft.com/office/officeart/2005/8/layout/hierarchy1"/>
    <dgm:cxn modelId="{C4643949-5039-FD4C-9E9F-B7FBD06D8EE3}" type="presParOf" srcId="{4483FBBB-38BB-1B41-8BC6-2F013417C16D}" destId="{04E9F63D-0DA7-794C-A570-4AB65F10F8B9}" srcOrd="1" destOrd="0" presId="urn:microsoft.com/office/officeart/2005/8/layout/hierarchy1"/>
    <dgm:cxn modelId="{9A6A1FF1-E89F-1B46-9575-D67DA3355E5D}" type="presParOf" srcId="{DDE98730-7F6C-8841-9EFF-67E1D834F0D6}" destId="{3A79C75C-1597-4C45-BB33-F4A5B940C1D7}" srcOrd="2" destOrd="0" presId="urn:microsoft.com/office/officeart/2005/8/layout/hierarchy1"/>
    <dgm:cxn modelId="{E76E3170-3CB2-7A4D-8FA2-33A8F102F3B5}" type="presParOf" srcId="{3A79C75C-1597-4C45-BB33-F4A5B940C1D7}" destId="{AB5C0533-051B-9A47-9785-436F1B71DEC9}" srcOrd="0" destOrd="0" presId="urn:microsoft.com/office/officeart/2005/8/layout/hierarchy1"/>
    <dgm:cxn modelId="{F114C6F6-5058-F04B-BFE9-00C40E7B85CE}" type="presParOf" srcId="{AB5C0533-051B-9A47-9785-436F1B71DEC9}" destId="{8283D0A8-64F5-CF43-9E83-300911A95335}" srcOrd="0" destOrd="0" presId="urn:microsoft.com/office/officeart/2005/8/layout/hierarchy1"/>
    <dgm:cxn modelId="{FB4ECA53-F0C7-594D-BBF7-DE6BBF0123D1}" type="presParOf" srcId="{AB5C0533-051B-9A47-9785-436F1B71DEC9}" destId="{DD3B699A-AF78-7945-9F43-4CD0938D63FD}" srcOrd="1" destOrd="0" presId="urn:microsoft.com/office/officeart/2005/8/layout/hierarchy1"/>
    <dgm:cxn modelId="{A2BB948E-111F-9143-8EDE-EAFC9A4D7ECB}" type="presParOf" srcId="{3A79C75C-1597-4C45-BB33-F4A5B940C1D7}" destId="{E03A9B04-E5BC-7447-ACCE-B4C7B6BC37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F4FF7E-4C8D-4E29-8697-31006FC51902}"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1B5D591E-1152-4990-9D34-6E578685DF02}">
      <dgm:prSet/>
      <dgm:spPr/>
      <dgm:t>
        <a:bodyPr/>
        <a:lstStyle/>
        <a:p>
          <a:r>
            <a:rPr lang="tr-TR"/>
            <a:t>Alerjenden korunma ve çevre kontrolü</a:t>
          </a:r>
          <a:endParaRPr lang="en-US"/>
        </a:p>
      </dgm:t>
    </dgm:pt>
    <dgm:pt modelId="{EE4F0AFB-E771-4147-8CCB-DC8D07932D89}" type="parTrans" cxnId="{7D1F75AE-3886-421A-AF89-8551A5F4D092}">
      <dgm:prSet/>
      <dgm:spPr/>
      <dgm:t>
        <a:bodyPr/>
        <a:lstStyle/>
        <a:p>
          <a:endParaRPr lang="en-US"/>
        </a:p>
      </dgm:t>
    </dgm:pt>
    <dgm:pt modelId="{81CF51BA-496D-4ED4-9812-DFDAA865C33E}" type="sibTrans" cxnId="{7D1F75AE-3886-421A-AF89-8551A5F4D092}">
      <dgm:prSet/>
      <dgm:spPr/>
      <dgm:t>
        <a:bodyPr/>
        <a:lstStyle/>
        <a:p>
          <a:endParaRPr lang="en-US"/>
        </a:p>
      </dgm:t>
    </dgm:pt>
    <dgm:pt modelId="{1BEA47B8-DCCC-4E84-A3DB-ECF42816E353}">
      <dgm:prSet/>
      <dgm:spPr/>
      <dgm:t>
        <a:bodyPr/>
        <a:lstStyle/>
        <a:p>
          <a:r>
            <a:rPr lang="tr-TR"/>
            <a:t>Medikal tedavi</a:t>
          </a:r>
          <a:endParaRPr lang="en-US"/>
        </a:p>
      </dgm:t>
    </dgm:pt>
    <dgm:pt modelId="{85623C32-09BB-481C-8912-3FBB0B9FD5CB}" type="parTrans" cxnId="{D8CD0330-7599-4E9A-BA90-A166BF167FB8}">
      <dgm:prSet/>
      <dgm:spPr/>
      <dgm:t>
        <a:bodyPr/>
        <a:lstStyle/>
        <a:p>
          <a:endParaRPr lang="en-US"/>
        </a:p>
      </dgm:t>
    </dgm:pt>
    <dgm:pt modelId="{E1CB24F7-0507-4631-A892-6A82AAE9B4EB}" type="sibTrans" cxnId="{D8CD0330-7599-4E9A-BA90-A166BF167FB8}">
      <dgm:prSet/>
      <dgm:spPr/>
      <dgm:t>
        <a:bodyPr/>
        <a:lstStyle/>
        <a:p>
          <a:endParaRPr lang="en-US"/>
        </a:p>
      </dgm:t>
    </dgm:pt>
    <dgm:pt modelId="{6323407A-2483-4C21-B749-7A5E4CE742C1}">
      <dgm:prSet/>
      <dgm:spPr/>
      <dgm:t>
        <a:bodyPr/>
        <a:lstStyle/>
        <a:p>
          <a:r>
            <a:rPr lang="tr-TR"/>
            <a:t>İmmünoterapi</a:t>
          </a:r>
          <a:endParaRPr lang="en-US"/>
        </a:p>
      </dgm:t>
    </dgm:pt>
    <dgm:pt modelId="{76C44053-56F6-4802-A181-EF8D0E27D76C}" type="parTrans" cxnId="{265620C6-7DB0-427E-957F-0ECD05FCF2DB}">
      <dgm:prSet/>
      <dgm:spPr/>
      <dgm:t>
        <a:bodyPr/>
        <a:lstStyle/>
        <a:p>
          <a:endParaRPr lang="en-US"/>
        </a:p>
      </dgm:t>
    </dgm:pt>
    <dgm:pt modelId="{C57B7082-82DF-42DF-B37A-F933ED900424}" type="sibTrans" cxnId="{265620C6-7DB0-427E-957F-0ECD05FCF2DB}">
      <dgm:prSet/>
      <dgm:spPr/>
      <dgm:t>
        <a:bodyPr/>
        <a:lstStyle/>
        <a:p>
          <a:endParaRPr lang="en-US"/>
        </a:p>
      </dgm:t>
    </dgm:pt>
    <dgm:pt modelId="{853993EB-E90F-4278-8EF0-B747179737D6}">
      <dgm:prSet/>
      <dgm:spPr/>
      <dgm:t>
        <a:bodyPr/>
        <a:lstStyle/>
        <a:p>
          <a:r>
            <a:rPr lang="tr-TR"/>
            <a:t>Tedavide istenilen düzeydeki </a:t>
          </a:r>
          <a:r>
            <a:rPr lang="es-ES"/>
            <a:t>kontrol, her hastada farmakoterapi ve</a:t>
          </a:r>
          <a:r>
            <a:rPr lang="tr-TR"/>
            <a:t> korunma yöntemlerinin birlikte uygulanmasıyla başarılır.</a:t>
          </a:r>
          <a:endParaRPr lang="en-US"/>
        </a:p>
      </dgm:t>
    </dgm:pt>
    <dgm:pt modelId="{D76861D5-61AA-4208-9B1F-826E243FC40A}" type="parTrans" cxnId="{C78D4DF8-2BCB-408F-B249-2B5A1EBB6285}">
      <dgm:prSet/>
      <dgm:spPr/>
      <dgm:t>
        <a:bodyPr/>
        <a:lstStyle/>
        <a:p>
          <a:endParaRPr lang="en-US"/>
        </a:p>
      </dgm:t>
    </dgm:pt>
    <dgm:pt modelId="{C2296C91-0802-4F4B-96A2-2A560D6A3064}" type="sibTrans" cxnId="{C78D4DF8-2BCB-408F-B249-2B5A1EBB6285}">
      <dgm:prSet/>
      <dgm:spPr/>
      <dgm:t>
        <a:bodyPr/>
        <a:lstStyle/>
        <a:p>
          <a:endParaRPr lang="en-US"/>
        </a:p>
      </dgm:t>
    </dgm:pt>
    <dgm:pt modelId="{562FA393-D042-3043-99CD-D2982EFCF649}" type="pres">
      <dgm:prSet presAssocID="{E8F4FF7E-4C8D-4E29-8697-31006FC51902}" presName="linearFlow" presStyleCnt="0">
        <dgm:presLayoutVars>
          <dgm:resizeHandles val="exact"/>
        </dgm:presLayoutVars>
      </dgm:prSet>
      <dgm:spPr/>
    </dgm:pt>
    <dgm:pt modelId="{ABC47E58-3C7A-7E43-8911-32C20850E3DD}" type="pres">
      <dgm:prSet presAssocID="{1B5D591E-1152-4990-9D34-6E578685DF02}" presName="node" presStyleLbl="node1" presStyleIdx="0" presStyleCnt="4">
        <dgm:presLayoutVars>
          <dgm:bulletEnabled val="1"/>
        </dgm:presLayoutVars>
      </dgm:prSet>
      <dgm:spPr/>
    </dgm:pt>
    <dgm:pt modelId="{76A52883-3607-4A40-A12C-C67F3796DABA}" type="pres">
      <dgm:prSet presAssocID="{81CF51BA-496D-4ED4-9812-DFDAA865C33E}" presName="sibTrans" presStyleLbl="sibTrans2D1" presStyleIdx="0" presStyleCnt="3"/>
      <dgm:spPr/>
    </dgm:pt>
    <dgm:pt modelId="{A68954D5-98DC-2748-90F4-4EF2CCBA423D}" type="pres">
      <dgm:prSet presAssocID="{81CF51BA-496D-4ED4-9812-DFDAA865C33E}" presName="connectorText" presStyleLbl="sibTrans2D1" presStyleIdx="0" presStyleCnt="3"/>
      <dgm:spPr/>
    </dgm:pt>
    <dgm:pt modelId="{813C2B9F-D2F8-D343-890D-94599399157E}" type="pres">
      <dgm:prSet presAssocID="{1BEA47B8-DCCC-4E84-A3DB-ECF42816E353}" presName="node" presStyleLbl="node1" presStyleIdx="1" presStyleCnt="4">
        <dgm:presLayoutVars>
          <dgm:bulletEnabled val="1"/>
        </dgm:presLayoutVars>
      </dgm:prSet>
      <dgm:spPr/>
    </dgm:pt>
    <dgm:pt modelId="{C5AE6AE1-0CE9-B44E-ABCB-B78103D38553}" type="pres">
      <dgm:prSet presAssocID="{E1CB24F7-0507-4631-A892-6A82AAE9B4EB}" presName="sibTrans" presStyleLbl="sibTrans2D1" presStyleIdx="1" presStyleCnt="3"/>
      <dgm:spPr/>
    </dgm:pt>
    <dgm:pt modelId="{7A6F0072-F791-6343-84A0-FEFE2D6F293E}" type="pres">
      <dgm:prSet presAssocID="{E1CB24F7-0507-4631-A892-6A82AAE9B4EB}" presName="connectorText" presStyleLbl="sibTrans2D1" presStyleIdx="1" presStyleCnt="3"/>
      <dgm:spPr/>
    </dgm:pt>
    <dgm:pt modelId="{6369B7CA-9ADD-1B4D-9196-B7012420FC5C}" type="pres">
      <dgm:prSet presAssocID="{6323407A-2483-4C21-B749-7A5E4CE742C1}" presName="node" presStyleLbl="node1" presStyleIdx="2" presStyleCnt="4">
        <dgm:presLayoutVars>
          <dgm:bulletEnabled val="1"/>
        </dgm:presLayoutVars>
      </dgm:prSet>
      <dgm:spPr/>
    </dgm:pt>
    <dgm:pt modelId="{F8042138-391D-6944-9E73-0C1FE493FEBE}" type="pres">
      <dgm:prSet presAssocID="{C57B7082-82DF-42DF-B37A-F933ED900424}" presName="sibTrans" presStyleLbl="sibTrans2D1" presStyleIdx="2" presStyleCnt="3"/>
      <dgm:spPr/>
    </dgm:pt>
    <dgm:pt modelId="{63AB2574-5642-BE43-9830-14CC99BF9B6F}" type="pres">
      <dgm:prSet presAssocID="{C57B7082-82DF-42DF-B37A-F933ED900424}" presName="connectorText" presStyleLbl="sibTrans2D1" presStyleIdx="2" presStyleCnt="3"/>
      <dgm:spPr/>
    </dgm:pt>
    <dgm:pt modelId="{78680309-69A1-BF4C-ACA6-11115EA27E8F}" type="pres">
      <dgm:prSet presAssocID="{853993EB-E90F-4278-8EF0-B747179737D6}" presName="node" presStyleLbl="node1" presStyleIdx="3" presStyleCnt="4">
        <dgm:presLayoutVars>
          <dgm:bulletEnabled val="1"/>
        </dgm:presLayoutVars>
      </dgm:prSet>
      <dgm:spPr/>
    </dgm:pt>
  </dgm:ptLst>
  <dgm:cxnLst>
    <dgm:cxn modelId="{D8CD0330-7599-4E9A-BA90-A166BF167FB8}" srcId="{E8F4FF7E-4C8D-4E29-8697-31006FC51902}" destId="{1BEA47B8-DCCC-4E84-A3DB-ECF42816E353}" srcOrd="1" destOrd="0" parTransId="{85623C32-09BB-481C-8912-3FBB0B9FD5CB}" sibTransId="{E1CB24F7-0507-4631-A892-6A82AAE9B4EB}"/>
    <dgm:cxn modelId="{99B1A85B-FEC4-B941-A19A-16755FC55C1C}" type="presOf" srcId="{C57B7082-82DF-42DF-B37A-F933ED900424}" destId="{F8042138-391D-6944-9E73-0C1FE493FEBE}" srcOrd="0" destOrd="0" presId="urn:microsoft.com/office/officeart/2005/8/layout/process2"/>
    <dgm:cxn modelId="{0BF3B66D-D481-1F45-9159-D07468F7B450}" type="presOf" srcId="{C57B7082-82DF-42DF-B37A-F933ED900424}" destId="{63AB2574-5642-BE43-9830-14CC99BF9B6F}" srcOrd="1" destOrd="0" presId="urn:microsoft.com/office/officeart/2005/8/layout/process2"/>
    <dgm:cxn modelId="{0F60D54D-55D5-DA4F-A87D-F27B1942FF74}" type="presOf" srcId="{81CF51BA-496D-4ED4-9812-DFDAA865C33E}" destId="{76A52883-3607-4A40-A12C-C67F3796DABA}" srcOrd="0" destOrd="0" presId="urn:microsoft.com/office/officeart/2005/8/layout/process2"/>
    <dgm:cxn modelId="{FA52C773-AE1F-AD4A-882D-30A16920CDB1}" type="presOf" srcId="{E8F4FF7E-4C8D-4E29-8697-31006FC51902}" destId="{562FA393-D042-3043-99CD-D2982EFCF649}" srcOrd="0" destOrd="0" presId="urn:microsoft.com/office/officeart/2005/8/layout/process2"/>
    <dgm:cxn modelId="{7F8F058C-5C43-5D46-88D4-A6BE84CB31EB}" type="presOf" srcId="{1B5D591E-1152-4990-9D34-6E578685DF02}" destId="{ABC47E58-3C7A-7E43-8911-32C20850E3DD}" srcOrd="0" destOrd="0" presId="urn:microsoft.com/office/officeart/2005/8/layout/process2"/>
    <dgm:cxn modelId="{86CB17A0-D0C6-F94D-A24D-E4387664A1CD}" type="presOf" srcId="{853993EB-E90F-4278-8EF0-B747179737D6}" destId="{78680309-69A1-BF4C-ACA6-11115EA27E8F}" srcOrd="0" destOrd="0" presId="urn:microsoft.com/office/officeart/2005/8/layout/process2"/>
    <dgm:cxn modelId="{7D1F75AE-3886-421A-AF89-8551A5F4D092}" srcId="{E8F4FF7E-4C8D-4E29-8697-31006FC51902}" destId="{1B5D591E-1152-4990-9D34-6E578685DF02}" srcOrd="0" destOrd="0" parTransId="{EE4F0AFB-E771-4147-8CCB-DC8D07932D89}" sibTransId="{81CF51BA-496D-4ED4-9812-DFDAA865C33E}"/>
    <dgm:cxn modelId="{08D1CCB2-7000-4F4A-84AC-B1CDD100654D}" type="presOf" srcId="{81CF51BA-496D-4ED4-9812-DFDAA865C33E}" destId="{A68954D5-98DC-2748-90F4-4EF2CCBA423D}" srcOrd="1" destOrd="0" presId="urn:microsoft.com/office/officeart/2005/8/layout/process2"/>
    <dgm:cxn modelId="{24BBBCB3-B670-4E42-84C2-5FB63765F491}" type="presOf" srcId="{6323407A-2483-4C21-B749-7A5E4CE742C1}" destId="{6369B7CA-9ADD-1B4D-9196-B7012420FC5C}" srcOrd="0" destOrd="0" presId="urn:microsoft.com/office/officeart/2005/8/layout/process2"/>
    <dgm:cxn modelId="{EA63B3B8-3B19-D847-A256-702D4935924A}" type="presOf" srcId="{E1CB24F7-0507-4631-A892-6A82AAE9B4EB}" destId="{C5AE6AE1-0CE9-B44E-ABCB-B78103D38553}" srcOrd="0" destOrd="0" presId="urn:microsoft.com/office/officeart/2005/8/layout/process2"/>
    <dgm:cxn modelId="{265620C6-7DB0-427E-957F-0ECD05FCF2DB}" srcId="{E8F4FF7E-4C8D-4E29-8697-31006FC51902}" destId="{6323407A-2483-4C21-B749-7A5E4CE742C1}" srcOrd="2" destOrd="0" parTransId="{76C44053-56F6-4802-A181-EF8D0E27D76C}" sibTransId="{C57B7082-82DF-42DF-B37A-F933ED900424}"/>
    <dgm:cxn modelId="{5AEBACE3-7692-5940-8E12-72331AD32E90}" type="presOf" srcId="{E1CB24F7-0507-4631-A892-6A82AAE9B4EB}" destId="{7A6F0072-F791-6343-84A0-FEFE2D6F293E}" srcOrd="1" destOrd="0" presId="urn:microsoft.com/office/officeart/2005/8/layout/process2"/>
    <dgm:cxn modelId="{D0D263E5-479D-2E41-AE02-32BDAD2CB3C3}" type="presOf" srcId="{1BEA47B8-DCCC-4E84-A3DB-ECF42816E353}" destId="{813C2B9F-D2F8-D343-890D-94599399157E}" srcOrd="0" destOrd="0" presId="urn:microsoft.com/office/officeart/2005/8/layout/process2"/>
    <dgm:cxn modelId="{C78D4DF8-2BCB-408F-B249-2B5A1EBB6285}" srcId="{E8F4FF7E-4C8D-4E29-8697-31006FC51902}" destId="{853993EB-E90F-4278-8EF0-B747179737D6}" srcOrd="3" destOrd="0" parTransId="{D76861D5-61AA-4208-9B1F-826E243FC40A}" sibTransId="{C2296C91-0802-4F4B-96A2-2A560D6A3064}"/>
    <dgm:cxn modelId="{74150CF3-63E0-6046-8CC6-DEFEC15F1966}" type="presParOf" srcId="{562FA393-D042-3043-99CD-D2982EFCF649}" destId="{ABC47E58-3C7A-7E43-8911-32C20850E3DD}" srcOrd="0" destOrd="0" presId="urn:microsoft.com/office/officeart/2005/8/layout/process2"/>
    <dgm:cxn modelId="{7D650228-5201-9747-B9F8-0F400B1E04AB}" type="presParOf" srcId="{562FA393-D042-3043-99CD-D2982EFCF649}" destId="{76A52883-3607-4A40-A12C-C67F3796DABA}" srcOrd="1" destOrd="0" presId="urn:microsoft.com/office/officeart/2005/8/layout/process2"/>
    <dgm:cxn modelId="{1A768E68-3D30-5B4D-91BE-2EF6E45020B1}" type="presParOf" srcId="{76A52883-3607-4A40-A12C-C67F3796DABA}" destId="{A68954D5-98DC-2748-90F4-4EF2CCBA423D}" srcOrd="0" destOrd="0" presId="urn:microsoft.com/office/officeart/2005/8/layout/process2"/>
    <dgm:cxn modelId="{F8D58569-FB04-034A-9EDC-E34ED7284583}" type="presParOf" srcId="{562FA393-D042-3043-99CD-D2982EFCF649}" destId="{813C2B9F-D2F8-D343-890D-94599399157E}" srcOrd="2" destOrd="0" presId="urn:microsoft.com/office/officeart/2005/8/layout/process2"/>
    <dgm:cxn modelId="{CD20954C-43E1-5C40-A6B6-39F5432290F1}" type="presParOf" srcId="{562FA393-D042-3043-99CD-D2982EFCF649}" destId="{C5AE6AE1-0CE9-B44E-ABCB-B78103D38553}" srcOrd="3" destOrd="0" presId="urn:microsoft.com/office/officeart/2005/8/layout/process2"/>
    <dgm:cxn modelId="{F6513F28-E86C-E940-9CE2-DFF4B0D4AE9D}" type="presParOf" srcId="{C5AE6AE1-0CE9-B44E-ABCB-B78103D38553}" destId="{7A6F0072-F791-6343-84A0-FEFE2D6F293E}" srcOrd="0" destOrd="0" presId="urn:microsoft.com/office/officeart/2005/8/layout/process2"/>
    <dgm:cxn modelId="{A5B99F88-F342-284E-8689-F19A965A2A61}" type="presParOf" srcId="{562FA393-D042-3043-99CD-D2982EFCF649}" destId="{6369B7CA-9ADD-1B4D-9196-B7012420FC5C}" srcOrd="4" destOrd="0" presId="urn:microsoft.com/office/officeart/2005/8/layout/process2"/>
    <dgm:cxn modelId="{CE26BF9A-486F-624B-9228-18EF6D9DFF9E}" type="presParOf" srcId="{562FA393-D042-3043-99CD-D2982EFCF649}" destId="{F8042138-391D-6944-9E73-0C1FE493FEBE}" srcOrd="5" destOrd="0" presId="urn:microsoft.com/office/officeart/2005/8/layout/process2"/>
    <dgm:cxn modelId="{7FB43819-CB4A-B54A-86CC-D869EB32AC7E}" type="presParOf" srcId="{F8042138-391D-6944-9E73-0C1FE493FEBE}" destId="{63AB2574-5642-BE43-9830-14CC99BF9B6F}" srcOrd="0" destOrd="0" presId="urn:microsoft.com/office/officeart/2005/8/layout/process2"/>
    <dgm:cxn modelId="{603A52CA-F498-9D44-A600-1E528D0287BB}" type="presParOf" srcId="{562FA393-D042-3043-99CD-D2982EFCF649}" destId="{78680309-69A1-BF4C-ACA6-11115EA27E8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8AA92D-6CCA-4FF0-991A-A267E342CBE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6494E88-706B-4D0A-8524-2ADDFDE72A70}">
      <dgm:prSet/>
      <dgm:spPr/>
      <dgm:t>
        <a:bodyPr/>
        <a:lstStyle/>
        <a:p>
          <a:r>
            <a:rPr lang="tr-TR"/>
            <a:t>Antihistaminikler</a:t>
          </a:r>
          <a:endParaRPr lang="en-US"/>
        </a:p>
      </dgm:t>
    </dgm:pt>
    <dgm:pt modelId="{98680174-A7A1-42B0-AA8D-D4B39BA864BD}" type="parTrans" cxnId="{137B2B24-4D1A-4B80-ABAE-284E8C7CA5EB}">
      <dgm:prSet/>
      <dgm:spPr/>
      <dgm:t>
        <a:bodyPr/>
        <a:lstStyle/>
        <a:p>
          <a:endParaRPr lang="en-US"/>
        </a:p>
      </dgm:t>
    </dgm:pt>
    <dgm:pt modelId="{21475D66-1DDB-4979-A2B3-277CE6A15FAF}" type="sibTrans" cxnId="{137B2B24-4D1A-4B80-ABAE-284E8C7CA5EB}">
      <dgm:prSet/>
      <dgm:spPr/>
      <dgm:t>
        <a:bodyPr/>
        <a:lstStyle/>
        <a:p>
          <a:endParaRPr lang="en-US"/>
        </a:p>
      </dgm:t>
    </dgm:pt>
    <dgm:pt modelId="{92E5709A-48BB-43C3-BAA1-7AEE7D0C0EE5}">
      <dgm:prSet/>
      <dgm:spPr/>
      <dgm:t>
        <a:bodyPr/>
        <a:lstStyle/>
        <a:p>
          <a:r>
            <a:rPr lang="tr-TR"/>
            <a:t>Nazal ve Sistemik Steroidler</a:t>
          </a:r>
          <a:endParaRPr lang="en-US"/>
        </a:p>
      </dgm:t>
    </dgm:pt>
    <dgm:pt modelId="{95CF687B-9DDF-4993-B31C-207166D70C65}" type="parTrans" cxnId="{C14B326A-E4C3-4A84-A1B7-ECEFA7A26426}">
      <dgm:prSet/>
      <dgm:spPr/>
      <dgm:t>
        <a:bodyPr/>
        <a:lstStyle/>
        <a:p>
          <a:endParaRPr lang="en-US"/>
        </a:p>
      </dgm:t>
    </dgm:pt>
    <dgm:pt modelId="{02759FB3-3BC6-450B-8FB2-4188D4ABB1B4}" type="sibTrans" cxnId="{C14B326A-E4C3-4A84-A1B7-ECEFA7A26426}">
      <dgm:prSet/>
      <dgm:spPr/>
      <dgm:t>
        <a:bodyPr/>
        <a:lstStyle/>
        <a:p>
          <a:endParaRPr lang="en-US"/>
        </a:p>
      </dgm:t>
    </dgm:pt>
    <dgm:pt modelId="{D990D709-CDAE-48D5-894F-7D47BB4F2E15}">
      <dgm:prSet/>
      <dgm:spPr/>
      <dgm:t>
        <a:bodyPr/>
        <a:lstStyle/>
        <a:p>
          <a:r>
            <a:rPr lang="tr-TR"/>
            <a:t>Dekonjestanlar</a:t>
          </a:r>
          <a:endParaRPr lang="en-US"/>
        </a:p>
      </dgm:t>
    </dgm:pt>
    <dgm:pt modelId="{2520EC7C-CFF6-4D28-BA83-88645E890776}" type="parTrans" cxnId="{27076D08-537B-4671-8900-323B7E8A91AD}">
      <dgm:prSet/>
      <dgm:spPr/>
      <dgm:t>
        <a:bodyPr/>
        <a:lstStyle/>
        <a:p>
          <a:endParaRPr lang="en-US"/>
        </a:p>
      </dgm:t>
    </dgm:pt>
    <dgm:pt modelId="{3DFBC0B9-6C58-4942-AFFE-ECE496A6F8B5}" type="sibTrans" cxnId="{27076D08-537B-4671-8900-323B7E8A91AD}">
      <dgm:prSet/>
      <dgm:spPr/>
      <dgm:t>
        <a:bodyPr/>
        <a:lstStyle/>
        <a:p>
          <a:endParaRPr lang="en-US"/>
        </a:p>
      </dgm:t>
    </dgm:pt>
    <dgm:pt modelId="{1038854B-0730-42B1-9918-1CB73FE5EB62}">
      <dgm:prSet/>
      <dgm:spPr/>
      <dgm:t>
        <a:bodyPr/>
        <a:lstStyle/>
        <a:p>
          <a:r>
            <a:rPr lang="tr-TR"/>
            <a:t>Lökotrien Antagonistleri</a:t>
          </a:r>
          <a:r>
            <a:rPr lang="tr-TR" i="1"/>
            <a:t> </a:t>
          </a:r>
          <a:endParaRPr lang="en-US"/>
        </a:p>
      </dgm:t>
    </dgm:pt>
    <dgm:pt modelId="{0AC2B9C3-D8E4-4F09-A5EF-7DC91D78A16A}" type="parTrans" cxnId="{AE642E6B-668D-41A2-B644-FD76C516D5F3}">
      <dgm:prSet/>
      <dgm:spPr/>
      <dgm:t>
        <a:bodyPr/>
        <a:lstStyle/>
        <a:p>
          <a:endParaRPr lang="en-US"/>
        </a:p>
      </dgm:t>
    </dgm:pt>
    <dgm:pt modelId="{41D60BB3-B71B-4B96-81F8-01D15428DF7B}" type="sibTrans" cxnId="{AE642E6B-668D-41A2-B644-FD76C516D5F3}">
      <dgm:prSet/>
      <dgm:spPr/>
      <dgm:t>
        <a:bodyPr/>
        <a:lstStyle/>
        <a:p>
          <a:endParaRPr lang="en-US"/>
        </a:p>
      </dgm:t>
    </dgm:pt>
    <dgm:pt modelId="{FB758C23-8926-9347-8CEC-E8CEE2E172CC}" type="pres">
      <dgm:prSet presAssocID="{7B8AA92D-6CCA-4FF0-991A-A267E342CBE0}" presName="linear" presStyleCnt="0">
        <dgm:presLayoutVars>
          <dgm:dir/>
          <dgm:animLvl val="lvl"/>
          <dgm:resizeHandles val="exact"/>
        </dgm:presLayoutVars>
      </dgm:prSet>
      <dgm:spPr/>
    </dgm:pt>
    <dgm:pt modelId="{356743B3-C7EF-BA4D-91CD-A57001924518}" type="pres">
      <dgm:prSet presAssocID="{46494E88-706B-4D0A-8524-2ADDFDE72A70}" presName="parentLin" presStyleCnt="0"/>
      <dgm:spPr/>
    </dgm:pt>
    <dgm:pt modelId="{CBE8FD0C-E07C-4F45-A9F3-EDD52DA4975F}" type="pres">
      <dgm:prSet presAssocID="{46494E88-706B-4D0A-8524-2ADDFDE72A70}" presName="parentLeftMargin" presStyleLbl="node1" presStyleIdx="0" presStyleCnt="4"/>
      <dgm:spPr/>
    </dgm:pt>
    <dgm:pt modelId="{350AEB24-3717-9344-B2E9-7DE8F7D3BC94}" type="pres">
      <dgm:prSet presAssocID="{46494E88-706B-4D0A-8524-2ADDFDE72A70}" presName="parentText" presStyleLbl="node1" presStyleIdx="0" presStyleCnt="4">
        <dgm:presLayoutVars>
          <dgm:chMax val="0"/>
          <dgm:bulletEnabled val="1"/>
        </dgm:presLayoutVars>
      </dgm:prSet>
      <dgm:spPr/>
    </dgm:pt>
    <dgm:pt modelId="{271B8868-1E65-804F-B659-170991F93030}" type="pres">
      <dgm:prSet presAssocID="{46494E88-706B-4D0A-8524-2ADDFDE72A70}" presName="negativeSpace" presStyleCnt="0"/>
      <dgm:spPr/>
    </dgm:pt>
    <dgm:pt modelId="{5BB93022-A03A-EA42-AFF3-342CD7BD1488}" type="pres">
      <dgm:prSet presAssocID="{46494E88-706B-4D0A-8524-2ADDFDE72A70}" presName="childText" presStyleLbl="conFgAcc1" presStyleIdx="0" presStyleCnt="4">
        <dgm:presLayoutVars>
          <dgm:bulletEnabled val="1"/>
        </dgm:presLayoutVars>
      </dgm:prSet>
      <dgm:spPr/>
    </dgm:pt>
    <dgm:pt modelId="{C1BA3839-1515-8C4D-A35C-12190B19CDF0}" type="pres">
      <dgm:prSet presAssocID="{21475D66-1DDB-4979-A2B3-277CE6A15FAF}" presName="spaceBetweenRectangles" presStyleCnt="0"/>
      <dgm:spPr/>
    </dgm:pt>
    <dgm:pt modelId="{4EE6F141-8933-F542-B757-67F51FBFA171}" type="pres">
      <dgm:prSet presAssocID="{92E5709A-48BB-43C3-BAA1-7AEE7D0C0EE5}" presName="parentLin" presStyleCnt="0"/>
      <dgm:spPr/>
    </dgm:pt>
    <dgm:pt modelId="{4F5F32C5-898D-D74E-8EBE-BF41B63F3E58}" type="pres">
      <dgm:prSet presAssocID="{92E5709A-48BB-43C3-BAA1-7AEE7D0C0EE5}" presName="parentLeftMargin" presStyleLbl="node1" presStyleIdx="0" presStyleCnt="4"/>
      <dgm:spPr/>
    </dgm:pt>
    <dgm:pt modelId="{7171522F-6428-BA46-814B-E587BD4C0E57}" type="pres">
      <dgm:prSet presAssocID="{92E5709A-48BB-43C3-BAA1-7AEE7D0C0EE5}" presName="parentText" presStyleLbl="node1" presStyleIdx="1" presStyleCnt="4">
        <dgm:presLayoutVars>
          <dgm:chMax val="0"/>
          <dgm:bulletEnabled val="1"/>
        </dgm:presLayoutVars>
      </dgm:prSet>
      <dgm:spPr/>
    </dgm:pt>
    <dgm:pt modelId="{A6A8CAD1-78ED-8245-94AA-B0F7D59ED793}" type="pres">
      <dgm:prSet presAssocID="{92E5709A-48BB-43C3-BAA1-7AEE7D0C0EE5}" presName="negativeSpace" presStyleCnt="0"/>
      <dgm:spPr/>
    </dgm:pt>
    <dgm:pt modelId="{A207735A-4274-834C-9EFB-D4E165EE4C4B}" type="pres">
      <dgm:prSet presAssocID="{92E5709A-48BB-43C3-BAA1-7AEE7D0C0EE5}" presName="childText" presStyleLbl="conFgAcc1" presStyleIdx="1" presStyleCnt="4">
        <dgm:presLayoutVars>
          <dgm:bulletEnabled val="1"/>
        </dgm:presLayoutVars>
      </dgm:prSet>
      <dgm:spPr/>
    </dgm:pt>
    <dgm:pt modelId="{F2EA5DF0-274B-EA4E-AEB4-AE6641F9E67A}" type="pres">
      <dgm:prSet presAssocID="{02759FB3-3BC6-450B-8FB2-4188D4ABB1B4}" presName="spaceBetweenRectangles" presStyleCnt="0"/>
      <dgm:spPr/>
    </dgm:pt>
    <dgm:pt modelId="{54C5DB70-0DC6-3243-89F4-010F22C195F3}" type="pres">
      <dgm:prSet presAssocID="{D990D709-CDAE-48D5-894F-7D47BB4F2E15}" presName="parentLin" presStyleCnt="0"/>
      <dgm:spPr/>
    </dgm:pt>
    <dgm:pt modelId="{90EF06EA-D10B-2C41-A6B3-4C62BF1FE63A}" type="pres">
      <dgm:prSet presAssocID="{D990D709-CDAE-48D5-894F-7D47BB4F2E15}" presName="parentLeftMargin" presStyleLbl="node1" presStyleIdx="1" presStyleCnt="4"/>
      <dgm:spPr/>
    </dgm:pt>
    <dgm:pt modelId="{17254F36-4261-2248-A63E-2DCC0A25117B}" type="pres">
      <dgm:prSet presAssocID="{D990D709-CDAE-48D5-894F-7D47BB4F2E15}" presName="parentText" presStyleLbl="node1" presStyleIdx="2" presStyleCnt="4">
        <dgm:presLayoutVars>
          <dgm:chMax val="0"/>
          <dgm:bulletEnabled val="1"/>
        </dgm:presLayoutVars>
      </dgm:prSet>
      <dgm:spPr/>
    </dgm:pt>
    <dgm:pt modelId="{4002F131-DF7A-0546-BA9A-FB1FF1245AFD}" type="pres">
      <dgm:prSet presAssocID="{D990D709-CDAE-48D5-894F-7D47BB4F2E15}" presName="negativeSpace" presStyleCnt="0"/>
      <dgm:spPr/>
    </dgm:pt>
    <dgm:pt modelId="{6C759274-0FDA-5146-9BE0-FF0A7A420496}" type="pres">
      <dgm:prSet presAssocID="{D990D709-CDAE-48D5-894F-7D47BB4F2E15}" presName="childText" presStyleLbl="conFgAcc1" presStyleIdx="2" presStyleCnt="4">
        <dgm:presLayoutVars>
          <dgm:bulletEnabled val="1"/>
        </dgm:presLayoutVars>
      </dgm:prSet>
      <dgm:spPr/>
    </dgm:pt>
    <dgm:pt modelId="{F172D0A9-3567-BB48-A676-645EDB706446}" type="pres">
      <dgm:prSet presAssocID="{3DFBC0B9-6C58-4942-AFFE-ECE496A6F8B5}" presName="spaceBetweenRectangles" presStyleCnt="0"/>
      <dgm:spPr/>
    </dgm:pt>
    <dgm:pt modelId="{C2B68628-E4F7-E34E-B1F6-4B6EF6FB8CF3}" type="pres">
      <dgm:prSet presAssocID="{1038854B-0730-42B1-9918-1CB73FE5EB62}" presName="parentLin" presStyleCnt="0"/>
      <dgm:spPr/>
    </dgm:pt>
    <dgm:pt modelId="{4E0B982C-2F89-4149-912C-2DF2E16CA6FA}" type="pres">
      <dgm:prSet presAssocID="{1038854B-0730-42B1-9918-1CB73FE5EB62}" presName="parentLeftMargin" presStyleLbl="node1" presStyleIdx="2" presStyleCnt="4"/>
      <dgm:spPr/>
    </dgm:pt>
    <dgm:pt modelId="{5599A304-5B21-664D-A8C6-54F5FEF436E0}" type="pres">
      <dgm:prSet presAssocID="{1038854B-0730-42B1-9918-1CB73FE5EB62}" presName="parentText" presStyleLbl="node1" presStyleIdx="3" presStyleCnt="4">
        <dgm:presLayoutVars>
          <dgm:chMax val="0"/>
          <dgm:bulletEnabled val="1"/>
        </dgm:presLayoutVars>
      </dgm:prSet>
      <dgm:spPr/>
    </dgm:pt>
    <dgm:pt modelId="{DA3C4F26-6AE6-5C4F-908E-6A346205F246}" type="pres">
      <dgm:prSet presAssocID="{1038854B-0730-42B1-9918-1CB73FE5EB62}" presName="negativeSpace" presStyleCnt="0"/>
      <dgm:spPr/>
    </dgm:pt>
    <dgm:pt modelId="{0B7FBE5F-4EA9-5843-9F25-69CDC9CD7266}" type="pres">
      <dgm:prSet presAssocID="{1038854B-0730-42B1-9918-1CB73FE5EB62}" presName="childText" presStyleLbl="conFgAcc1" presStyleIdx="3" presStyleCnt="4">
        <dgm:presLayoutVars>
          <dgm:bulletEnabled val="1"/>
        </dgm:presLayoutVars>
      </dgm:prSet>
      <dgm:spPr/>
    </dgm:pt>
  </dgm:ptLst>
  <dgm:cxnLst>
    <dgm:cxn modelId="{CD4DFA04-3672-634A-A115-48FDE73F834D}" type="presOf" srcId="{7B8AA92D-6CCA-4FF0-991A-A267E342CBE0}" destId="{FB758C23-8926-9347-8CEC-E8CEE2E172CC}" srcOrd="0" destOrd="0" presId="urn:microsoft.com/office/officeart/2005/8/layout/list1"/>
    <dgm:cxn modelId="{27076D08-537B-4671-8900-323B7E8A91AD}" srcId="{7B8AA92D-6CCA-4FF0-991A-A267E342CBE0}" destId="{D990D709-CDAE-48D5-894F-7D47BB4F2E15}" srcOrd="2" destOrd="0" parTransId="{2520EC7C-CFF6-4D28-BA83-88645E890776}" sibTransId="{3DFBC0B9-6C58-4942-AFFE-ECE496A6F8B5}"/>
    <dgm:cxn modelId="{A484D814-11A3-BA4E-BB5B-BE274E14FD33}" type="presOf" srcId="{1038854B-0730-42B1-9918-1CB73FE5EB62}" destId="{4E0B982C-2F89-4149-912C-2DF2E16CA6FA}" srcOrd="0" destOrd="0" presId="urn:microsoft.com/office/officeart/2005/8/layout/list1"/>
    <dgm:cxn modelId="{137B2B24-4D1A-4B80-ABAE-284E8C7CA5EB}" srcId="{7B8AA92D-6CCA-4FF0-991A-A267E342CBE0}" destId="{46494E88-706B-4D0A-8524-2ADDFDE72A70}" srcOrd="0" destOrd="0" parTransId="{98680174-A7A1-42B0-AA8D-D4B39BA864BD}" sibTransId="{21475D66-1DDB-4979-A2B3-277CE6A15FAF}"/>
    <dgm:cxn modelId="{4064102F-2408-0D4B-A1CE-F53F201FD60D}" type="presOf" srcId="{92E5709A-48BB-43C3-BAA1-7AEE7D0C0EE5}" destId="{4F5F32C5-898D-D74E-8EBE-BF41B63F3E58}" srcOrd="0" destOrd="0" presId="urn:microsoft.com/office/officeart/2005/8/layout/list1"/>
    <dgm:cxn modelId="{30AE465D-084C-9E4E-B313-B848BA9C7EC2}" type="presOf" srcId="{46494E88-706B-4D0A-8524-2ADDFDE72A70}" destId="{350AEB24-3717-9344-B2E9-7DE8F7D3BC94}" srcOrd="1" destOrd="0" presId="urn:microsoft.com/office/officeart/2005/8/layout/list1"/>
    <dgm:cxn modelId="{26FA2066-6576-CC4D-9023-7D91BF3936E2}" type="presOf" srcId="{92E5709A-48BB-43C3-BAA1-7AEE7D0C0EE5}" destId="{7171522F-6428-BA46-814B-E587BD4C0E57}" srcOrd="1" destOrd="0" presId="urn:microsoft.com/office/officeart/2005/8/layout/list1"/>
    <dgm:cxn modelId="{C14B326A-E4C3-4A84-A1B7-ECEFA7A26426}" srcId="{7B8AA92D-6CCA-4FF0-991A-A267E342CBE0}" destId="{92E5709A-48BB-43C3-BAA1-7AEE7D0C0EE5}" srcOrd="1" destOrd="0" parTransId="{95CF687B-9DDF-4993-B31C-207166D70C65}" sibTransId="{02759FB3-3BC6-450B-8FB2-4188D4ABB1B4}"/>
    <dgm:cxn modelId="{AE642E6B-668D-41A2-B644-FD76C516D5F3}" srcId="{7B8AA92D-6CCA-4FF0-991A-A267E342CBE0}" destId="{1038854B-0730-42B1-9918-1CB73FE5EB62}" srcOrd="3" destOrd="0" parTransId="{0AC2B9C3-D8E4-4F09-A5EF-7DC91D78A16A}" sibTransId="{41D60BB3-B71B-4B96-81F8-01D15428DF7B}"/>
    <dgm:cxn modelId="{0971EB57-74AE-7D4A-A2E7-3D27267688DA}" type="presOf" srcId="{1038854B-0730-42B1-9918-1CB73FE5EB62}" destId="{5599A304-5B21-664D-A8C6-54F5FEF436E0}" srcOrd="1" destOrd="0" presId="urn:microsoft.com/office/officeart/2005/8/layout/list1"/>
    <dgm:cxn modelId="{30D8337C-224D-D444-B156-BBE074DF5009}" type="presOf" srcId="{46494E88-706B-4D0A-8524-2ADDFDE72A70}" destId="{CBE8FD0C-E07C-4F45-A9F3-EDD52DA4975F}" srcOrd="0" destOrd="0" presId="urn:microsoft.com/office/officeart/2005/8/layout/list1"/>
    <dgm:cxn modelId="{D5DAB39A-D588-5046-9CA1-EB7A84C57372}" type="presOf" srcId="{D990D709-CDAE-48D5-894F-7D47BB4F2E15}" destId="{90EF06EA-D10B-2C41-A6B3-4C62BF1FE63A}" srcOrd="0" destOrd="0" presId="urn:microsoft.com/office/officeart/2005/8/layout/list1"/>
    <dgm:cxn modelId="{60ABF3CA-9469-F44C-84EF-72DBAA8EC9E8}" type="presOf" srcId="{D990D709-CDAE-48D5-894F-7D47BB4F2E15}" destId="{17254F36-4261-2248-A63E-2DCC0A25117B}" srcOrd="1" destOrd="0" presId="urn:microsoft.com/office/officeart/2005/8/layout/list1"/>
    <dgm:cxn modelId="{97597028-4234-6A42-95C8-D377DB97D2F6}" type="presParOf" srcId="{FB758C23-8926-9347-8CEC-E8CEE2E172CC}" destId="{356743B3-C7EF-BA4D-91CD-A57001924518}" srcOrd="0" destOrd="0" presId="urn:microsoft.com/office/officeart/2005/8/layout/list1"/>
    <dgm:cxn modelId="{DC8F33E4-58CC-FE46-A1EF-E43E21C6B6D7}" type="presParOf" srcId="{356743B3-C7EF-BA4D-91CD-A57001924518}" destId="{CBE8FD0C-E07C-4F45-A9F3-EDD52DA4975F}" srcOrd="0" destOrd="0" presId="urn:microsoft.com/office/officeart/2005/8/layout/list1"/>
    <dgm:cxn modelId="{ADF199A9-5585-9B4C-B2DC-BD92C5AD566C}" type="presParOf" srcId="{356743B3-C7EF-BA4D-91CD-A57001924518}" destId="{350AEB24-3717-9344-B2E9-7DE8F7D3BC94}" srcOrd="1" destOrd="0" presId="urn:microsoft.com/office/officeart/2005/8/layout/list1"/>
    <dgm:cxn modelId="{6CD80B7C-8ED9-DA40-B01A-B54ECFD74506}" type="presParOf" srcId="{FB758C23-8926-9347-8CEC-E8CEE2E172CC}" destId="{271B8868-1E65-804F-B659-170991F93030}" srcOrd="1" destOrd="0" presId="urn:microsoft.com/office/officeart/2005/8/layout/list1"/>
    <dgm:cxn modelId="{230FEE2B-0957-8E4C-B15F-5435ABF42F9D}" type="presParOf" srcId="{FB758C23-8926-9347-8CEC-E8CEE2E172CC}" destId="{5BB93022-A03A-EA42-AFF3-342CD7BD1488}" srcOrd="2" destOrd="0" presId="urn:microsoft.com/office/officeart/2005/8/layout/list1"/>
    <dgm:cxn modelId="{A4429DA1-FDED-544C-A60C-1310BD1101E3}" type="presParOf" srcId="{FB758C23-8926-9347-8CEC-E8CEE2E172CC}" destId="{C1BA3839-1515-8C4D-A35C-12190B19CDF0}" srcOrd="3" destOrd="0" presId="urn:microsoft.com/office/officeart/2005/8/layout/list1"/>
    <dgm:cxn modelId="{FB26A6EB-65A3-224A-927D-0446956A18E0}" type="presParOf" srcId="{FB758C23-8926-9347-8CEC-E8CEE2E172CC}" destId="{4EE6F141-8933-F542-B757-67F51FBFA171}" srcOrd="4" destOrd="0" presId="urn:microsoft.com/office/officeart/2005/8/layout/list1"/>
    <dgm:cxn modelId="{AC17BE9D-6FD4-0D44-9D24-52058DCE71B5}" type="presParOf" srcId="{4EE6F141-8933-F542-B757-67F51FBFA171}" destId="{4F5F32C5-898D-D74E-8EBE-BF41B63F3E58}" srcOrd="0" destOrd="0" presId="urn:microsoft.com/office/officeart/2005/8/layout/list1"/>
    <dgm:cxn modelId="{F575D3A2-A6C4-B643-93BF-124B0D066579}" type="presParOf" srcId="{4EE6F141-8933-F542-B757-67F51FBFA171}" destId="{7171522F-6428-BA46-814B-E587BD4C0E57}" srcOrd="1" destOrd="0" presId="urn:microsoft.com/office/officeart/2005/8/layout/list1"/>
    <dgm:cxn modelId="{88000BA6-581C-B74C-ABBF-91F3E8F99B38}" type="presParOf" srcId="{FB758C23-8926-9347-8CEC-E8CEE2E172CC}" destId="{A6A8CAD1-78ED-8245-94AA-B0F7D59ED793}" srcOrd="5" destOrd="0" presId="urn:microsoft.com/office/officeart/2005/8/layout/list1"/>
    <dgm:cxn modelId="{F4508FF1-4693-184F-824C-289969233B03}" type="presParOf" srcId="{FB758C23-8926-9347-8CEC-E8CEE2E172CC}" destId="{A207735A-4274-834C-9EFB-D4E165EE4C4B}" srcOrd="6" destOrd="0" presId="urn:microsoft.com/office/officeart/2005/8/layout/list1"/>
    <dgm:cxn modelId="{12EE95C4-F9BC-EC4A-AB20-FBC1189BFD80}" type="presParOf" srcId="{FB758C23-8926-9347-8CEC-E8CEE2E172CC}" destId="{F2EA5DF0-274B-EA4E-AEB4-AE6641F9E67A}" srcOrd="7" destOrd="0" presId="urn:microsoft.com/office/officeart/2005/8/layout/list1"/>
    <dgm:cxn modelId="{6AE71A69-7613-F340-8AD0-8A411F09E43F}" type="presParOf" srcId="{FB758C23-8926-9347-8CEC-E8CEE2E172CC}" destId="{54C5DB70-0DC6-3243-89F4-010F22C195F3}" srcOrd="8" destOrd="0" presId="urn:microsoft.com/office/officeart/2005/8/layout/list1"/>
    <dgm:cxn modelId="{21137EBB-8E33-1A45-B172-9A3F68CEEC23}" type="presParOf" srcId="{54C5DB70-0DC6-3243-89F4-010F22C195F3}" destId="{90EF06EA-D10B-2C41-A6B3-4C62BF1FE63A}" srcOrd="0" destOrd="0" presId="urn:microsoft.com/office/officeart/2005/8/layout/list1"/>
    <dgm:cxn modelId="{A0ED1345-DF48-7641-9338-90DBACFE0AA7}" type="presParOf" srcId="{54C5DB70-0DC6-3243-89F4-010F22C195F3}" destId="{17254F36-4261-2248-A63E-2DCC0A25117B}" srcOrd="1" destOrd="0" presId="urn:microsoft.com/office/officeart/2005/8/layout/list1"/>
    <dgm:cxn modelId="{4DEADC29-1EA1-3B4F-ABC8-203449983525}" type="presParOf" srcId="{FB758C23-8926-9347-8CEC-E8CEE2E172CC}" destId="{4002F131-DF7A-0546-BA9A-FB1FF1245AFD}" srcOrd="9" destOrd="0" presId="urn:microsoft.com/office/officeart/2005/8/layout/list1"/>
    <dgm:cxn modelId="{11FA3083-1CA7-6748-838B-322AAAA0FD20}" type="presParOf" srcId="{FB758C23-8926-9347-8CEC-E8CEE2E172CC}" destId="{6C759274-0FDA-5146-9BE0-FF0A7A420496}" srcOrd="10" destOrd="0" presId="urn:microsoft.com/office/officeart/2005/8/layout/list1"/>
    <dgm:cxn modelId="{F0CB26DB-427E-CC4F-8F13-FD430734DA46}" type="presParOf" srcId="{FB758C23-8926-9347-8CEC-E8CEE2E172CC}" destId="{F172D0A9-3567-BB48-A676-645EDB706446}" srcOrd="11" destOrd="0" presId="urn:microsoft.com/office/officeart/2005/8/layout/list1"/>
    <dgm:cxn modelId="{7F04A9C1-D526-AC4B-B95D-82AE2C5AB86A}" type="presParOf" srcId="{FB758C23-8926-9347-8CEC-E8CEE2E172CC}" destId="{C2B68628-E4F7-E34E-B1F6-4B6EF6FB8CF3}" srcOrd="12" destOrd="0" presId="urn:microsoft.com/office/officeart/2005/8/layout/list1"/>
    <dgm:cxn modelId="{F03AF270-7396-D647-917A-1A4F6004FF99}" type="presParOf" srcId="{C2B68628-E4F7-E34E-B1F6-4B6EF6FB8CF3}" destId="{4E0B982C-2F89-4149-912C-2DF2E16CA6FA}" srcOrd="0" destOrd="0" presId="urn:microsoft.com/office/officeart/2005/8/layout/list1"/>
    <dgm:cxn modelId="{D4DF23E9-A364-DD4C-B198-67A4E1BE4F3E}" type="presParOf" srcId="{C2B68628-E4F7-E34E-B1F6-4B6EF6FB8CF3}" destId="{5599A304-5B21-664D-A8C6-54F5FEF436E0}" srcOrd="1" destOrd="0" presId="urn:microsoft.com/office/officeart/2005/8/layout/list1"/>
    <dgm:cxn modelId="{15BC1BCA-F016-BC4C-96BF-E246E5CF3640}" type="presParOf" srcId="{FB758C23-8926-9347-8CEC-E8CEE2E172CC}" destId="{DA3C4F26-6AE6-5C4F-908E-6A346205F246}" srcOrd="13" destOrd="0" presId="urn:microsoft.com/office/officeart/2005/8/layout/list1"/>
    <dgm:cxn modelId="{78D80EFB-F08E-A546-B293-B3C15A4BE2B5}" type="presParOf" srcId="{FB758C23-8926-9347-8CEC-E8CEE2E172CC}" destId="{0B7FBE5F-4EA9-5843-9F25-69CDC9CD726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F45E6-B545-CA46-A26E-8AACB4854A7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30900-C26B-E642-9658-865F4314B46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tr-TR" sz="4000" kern="1200" dirty="0"/>
            <a:t>Alerji;</a:t>
          </a:r>
          <a:endParaRPr lang="en-US" sz="4000" kern="1200" dirty="0"/>
        </a:p>
      </dsp:txBody>
      <dsp:txXfrm>
        <a:off x="0" y="2703"/>
        <a:ext cx="6900512" cy="1843578"/>
      </dsp:txXfrm>
    </dsp:sp>
    <dsp:sp modelId="{806DF092-C698-4A4B-AFB8-BA64E981A1B8}">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78E83-3615-4649-80B5-034DC1832DE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t>Bağışıklık sisteminin vücuda zararsız olan maddelere karşı aşırı reaksiyon göstermesi olarak tanımlanabilmekte</a:t>
          </a:r>
          <a:endParaRPr lang="en-US" sz="3200" kern="1200" dirty="0"/>
        </a:p>
      </dsp:txBody>
      <dsp:txXfrm>
        <a:off x="0" y="1846281"/>
        <a:ext cx="6900512" cy="1843578"/>
      </dsp:txXfrm>
    </dsp:sp>
    <dsp:sp modelId="{5403428A-68BA-744C-8FEF-1E13EFE1E80F}">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4CF4A-5C33-3D48-A49D-C8B1D60B8E8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imes New Roman" panose="02020603050405020304" pitchFamily="18" charset="0"/>
              <a:cs typeface="Times New Roman" panose="02020603050405020304" pitchFamily="18" charset="0"/>
            </a:rPr>
            <a:t>Alerji, tetikleyici bir alerjene karşı ortaya çıkan hipersensitivite reaksiyonu </a:t>
          </a:r>
          <a:endParaRPr lang="en-US" sz="3200" kern="1200" dirty="0">
            <a:latin typeface="Times New Roman" panose="02020603050405020304" pitchFamily="18" charset="0"/>
            <a:cs typeface="Times New Roman" panose="02020603050405020304" pitchFamily="18" charset="0"/>
          </a:endParaRPr>
        </a:p>
      </dsp:txBody>
      <dsp:txXfrm>
        <a:off x="0" y="3689859"/>
        <a:ext cx="6900512" cy="1843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CEBE8-5C55-EB4C-933C-3AC702539028}">
      <dsp:nvSpPr>
        <dsp:cNvPr id="0" name=""/>
        <dsp:cNvSpPr/>
      </dsp:nvSpPr>
      <dsp:spPr>
        <a:xfrm>
          <a:off x="4713943" y="2129949"/>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3597" y="2170248"/>
        <a:ext cx="54205" cy="10841"/>
      </dsp:txXfrm>
    </dsp:sp>
    <dsp:sp modelId="{AF9BA75F-F722-1643-A61A-C33DEC3E777E}">
      <dsp:nvSpPr>
        <dsp:cNvPr id="0" name=""/>
        <dsp:cNvSpPr/>
      </dsp:nvSpPr>
      <dsp:spPr>
        <a:xfrm>
          <a:off x="2207" y="761608"/>
          <a:ext cx="4713535" cy="2828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422400">
            <a:lnSpc>
              <a:spcPct val="90000"/>
            </a:lnSpc>
            <a:spcBef>
              <a:spcPct val="0"/>
            </a:spcBef>
            <a:spcAft>
              <a:spcPct val="35000"/>
            </a:spcAft>
            <a:buNone/>
          </a:pPr>
          <a:r>
            <a:rPr lang="tr-TR" sz="3200" kern="1200"/>
            <a:t>En önemli komplikasyon; anaflaktik şok!</a:t>
          </a:r>
          <a:endParaRPr lang="en-US" sz="3200" kern="1200"/>
        </a:p>
      </dsp:txBody>
      <dsp:txXfrm>
        <a:off x="2207" y="761608"/>
        <a:ext cx="4713535" cy="2828121"/>
      </dsp:txXfrm>
    </dsp:sp>
    <dsp:sp modelId="{FC7C5725-63F7-DB40-9A38-8EC414E3EA67}">
      <dsp:nvSpPr>
        <dsp:cNvPr id="0" name=""/>
        <dsp:cNvSpPr/>
      </dsp:nvSpPr>
      <dsp:spPr>
        <a:xfrm>
          <a:off x="5799856" y="761608"/>
          <a:ext cx="4713535" cy="282812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422400">
            <a:lnSpc>
              <a:spcPct val="90000"/>
            </a:lnSpc>
            <a:spcBef>
              <a:spcPct val="0"/>
            </a:spcBef>
            <a:spcAft>
              <a:spcPct val="35000"/>
            </a:spcAft>
            <a:buNone/>
          </a:pPr>
          <a:r>
            <a:rPr lang="tr-TR" sz="3200" kern="1200"/>
            <a:t>Bu nedenle deneyimli uzman kişilerce ve gerekirse müdahale yapılabilecek bir ortamda yapılması şarttır. </a:t>
          </a:r>
          <a:endParaRPr lang="en-US" sz="3200" kern="1200"/>
        </a:p>
      </dsp:txBody>
      <dsp:txXfrm>
        <a:off x="5799856" y="761608"/>
        <a:ext cx="4713535" cy="2828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CFC7F-9E67-074D-8DED-4A20E423223E}">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77A72-91DC-094A-A109-2CC91C1C6B3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kern="1200"/>
            <a:t>Havadaki alerjenlere verilen genel bir oküler reaksiyondur.</a:t>
          </a:r>
          <a:endParaRPr lang="en-US" sz="3100" kern="1200"/>
        </a:p>
      </dsp:txBody>
      <dsp:txXfrm>
        <a:off x="0" y="675"/>
        <a:ext cx="6900512" cy="1106957"/>
      </dsp:txXfrm>
    </dsp:sp>
    <dsp:sp modelId="{3F0FA5B8-CE10-8043-9875-60A258E8E3E6}">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57C23-A1E1-DA48-ADDD-36960D98E7A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kern="1200"/>
            <a:t>Alerjenler, kimyasallar, polenler, tozlar gözde inflamasyonu başlatırlar.</a:t>
          </a:r>
          <a:endParaRPr lang="en-US" sz="3100" kern="1200"/>
        </a:p>
      </dsp:txBody>
      <dsp:txXfrm>
        <a:off x="0" y="1107633"/>
        <a:ext cx="6900512" cy="1106957"/>
      </dsp:txXfrm>
    </dsp:sp>
    <dsp:sp modelId="{7517A72F-DC4E-5F4A-8A57-BAF5CCB14A51}">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66F5F-157D-184D-888B-14A90A2A5C4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kern="1200" dirty="0"/>
            <a:t>Burada </a:t>
          </a:r>
          <a:r>
            <a:rPr lang="tr-TR" sz="3100" kern="1200" dirty="0" err="1"/>
            <a:t>mast</a:t>
          </a:r>
          <a:r>
            <a:rPr lang="tr-TR" sz="3100" kern="1200" dirty="0"/>
            <a:t> hücreleri anahtar rol oynamaktadır.</a:t>
          </a:r>
          <a:endParaRPr lang="en-US" sz="3100" kern="1200" dirty="0"/>
        </a:p>
      </dsp:txBody>
      <dsp:txXfrm>
        <a:off x="0" y="2214591"/>
        <a:ext cx="6900512" cy="1106957"/>
      </dsp:txXfrm>
    </dsp:sp>
    <dsp:sp modelId="{47DE4569-1533-E348-B151-9E8198478F4B}">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0A180-BD2A-1242-9DBC-558FAB6A384B}">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kern="1200" dirty="0"/>
            <a:t>Kronik konjonktivitin en sık sebebidir. </a:t>
          </a:r>
          <a:endParaRPr lang="en-US" sz="3100" kern="1200" dirty="0"/>
        </a:p>
      </dsp:txBody>
      <dsp:txXfrm>
        <a:off x="0" y="3321549"/>
        <a:ext cx="6900512" cy="1106957"/>
      </dsp:txXfrm>
    </dsp:sp>
    <dsp:sp modelId="{9F3B0281-C2E7-1C40-9B61-EA469ED4A1A9}">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225F6-3C59-AF44-9CA4-14970AFB5D5A}">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kern="1200" dirty="0" err="1"/>
            <a:t>Popülasyonun</a:t>
          </a:r>
          <a:r>
            <a:rPr lang="tr-TR" sz="3100" kern="1200" dirty="0"/>
            <a:t> %15’ ini etkiler. </a:t>
          </a:r>
          <a:endParaRPr lang="en-US" sz="3100" kern="1200" dirty="0"/>
        </a:p>
      </dsp:txBody>
      <dsp:txXfrm>
        <a:off x="0" y="4428507"/>
        <a:ext cx="6900512" cy="11069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4AD0-40D2-B94C-8369-386D03C0E7E4}">
      <dsp:nvSpPr>
        <dsp:cNvPr id="0" name=""/>
        <dsp:cNvSpPr/>
      </dsp:nvSpPr>
      <dsp:spPr>
        <a:xfrm>
          <a:off x="0" y="388718"/>
          <a:ext cx="10515600" cy="1436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a:t>Değişken etkili</a:t>
          </a:r>
          <a:endParaRPr lang="en-US" sz="1900" kern="1200"/>
        </a:p>
        <a:p>
          <a:pPr marL="342900" lvl="2" indent="-171450" algn="l" defTabSz="844550">
            <a:lnSpc>
              <a:spcPct val="90000"/>
            </a:lnSpc>
            <a:spcBef>
              <a:spcPct val="0"/>
            </a:spcBef>
            <a:spcAft>
              <a:spcPct val="15000"/>
            </a:spcAft>
            <a:buChar char="•"/>
          </a:pPr>
          <a:r>
            <a:rPr lang="tr-TR" sz="1900" kern="1200"/>
            <a:t>Histamin, kaşıntıya neden olan aracılardan sadece biri</a:t>
          </a:r>
          <a:endParaRPr lang="en-US" sz="1900" kern="1200"/>
        </a:p>
        <a:p>
          <a:pPr marL="171450" lvl="1" indent="-171450" algn="l" defTabSz="844550">
            <a:lnSpc>
              <a:spcPct val="90000"/>
            </a:lnSpc>
            <a:spcBef>
              <a:spcPct val="0"/>
            </a:spcBef>
            <a:spcAft>
              <a:spcPct val="15000"/>
            </a:spcAft>
            <a:buChar char="•"/>
          </a:pPr>
          <a:r>
            <a:rPr lang="tr-TR" sz="1900" kern="1200"/>
            <a:t>Yoğun kaşıntı dönemlerinde geceleri sedatif antihistaminler</a:t>
          </a:r>
          <a:endParaRPr lang="en-US" sz="1900" kern="1200"/>
        </a:p>
      </dsp:txBody>
      <dsp:txXfrm>
        <a:off x="0" y="388718"/>
        <a:ext cx="10515600" cy="1436400"/>
      </dsp:txXfrm>
    </dsp:sp>
    <dsp:sp modelId="{2AD0A372-C126-4A4D-AC6B-1D1284472DB8}">
      <dsp:nvSpPr>
        <dsp:cNvPr id="0" name=""/>
        <dsp:cNvSpPr/>
      </dsp:nvSpPr>
      <dsp:spPr>
        <a:xfrm>
          <a:off x="525780" y="108278"/>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tr-TR" sz="1900" kern="1200"/>
            <a:t>Antihistaminler</a:t>
          </a:r>
          <a:endParaRPr lang="en-US" sz="1900" kern="1200"/>
        </a:p>
      </dsp:txBody>
      <dsp:txXfrm>
        <a:off x="553160" y="135658"/>
        <a:ext cx="7306160" cy="506120"/>
      </dsp:txXfrm>
    </dsp:sp>
    <dsp:sp modelId="{A1DCBAB3-03A4-464B-9982-98AD0CC10581}">
      <dsp:nvSpPr>
        <dsp:cNvPr id="0" name=""/>
        <dsp:cNvSpPr/>
      </dsp:nvSpPr>
      <dsp:spPr>
        <a:xfrm>
          <a:off x="0" y="2208159"/>
          <a:ext cx="10515600" cy="20349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a:t>Nadiren</a:t>
          </a:r>
          <a:endParaRPr lang="en-US" sz="1900" kern="1200"/>
        </a:p>
        <a:p>
          <a:pPr marL="171450" lvl="1" indent="-171450" algn="l" defTabSz="844550">
            <a:lnSpc>
              <a:spcPct val="90000"/>
            </a:lnSpc>
            <a:spcBef>
              <a:spcPct val="0"/>
            </a:spcBef>
            <a:spcAft>
              <a:spcPct val="15000"/>
            </a:spcAft>
            <a:buChar char="•"/>
          </a:pPr>
          <a:r>
            <a:rPr lang="tr-TR" sz="1900" kern="1200"/>
            <a:t>Dramatik etkili ancak kesilmenin ardından hızlı ve şiddetli </a:t>
          </a:r>
          <a:r>
            <a:rPr lang="tr-TR" sz="1900" i="1" kern="1200"/>
            <a:t>rebound</a:t>
          </a:r>
          <a:endParaRPr lang="en-US" sz="1900" kern="1200"/>
        </a:p>
        <a:p>
          <a:pPr marL="171450" lvl="1" indent="-171450" algn="l" defTabSz="844550">
            <a:lnSpc>
              <a:spcPct val="90000"/>
            </a:lnSpc>
            <a:spcBef>
              <a:spcPct val="0"/>
            </a:spcBef>
            <a:spcAft>
              <a:spcPct val="15000"/>
            </a:spcAft>
            <a:buChar char="•"/>
          </a:pPr>
          <a:r>
            <a:rPr lang="tr-TR" sz="1900" kern="1200"/>
            <a:t>Akut ataklarda kısa süreli verilebilir</a:t>
          </a:r>
          <a:endParaRPr lang="en-US" sz="1900" kern="1200"/>
        </a:p>
        <a:p>
          <a:pPr marL="171450" lvl="1" indent="-171450" algn="l" defTabSz="844550">
            <a:lnSpc>
              <a:spcPct val="90000"/>
            </a:lnSpc>
            <a:spcBef>
              <a:spcPct val="0"/>
            </a:spcBef>
            <a:spcAft>
              <a:spcPct val="15000"/>
            </a:spcAft>
            <a:buChar char="•"/>
          </a:pPr>
          <a:r>
            <a:rPr lang="tr-TR" sz="1900" kern="1200"/>
            <a:t>Azaltılarak kesilmeli ve kesilme döneminde cilt bakımı topikal kortikosteroid-banyo-nemlendiriciler kullanılarak yoğunlaştırılmalı</a:t>
          </a:r>
          <a:endParaRPr lang="en-US" sz="1900" kern="1200"/>
        </a:p>
      </dsp:txBody>
      <dsp:txXfrm>
        <a:off x="0" y="2208159"/>
        <a:ext cx="10515600" cy="2034900"/>
      </dsp:txXfrm>
    </dsp:sp>
    <dsp:sp modelId="{D84D9A57-A2AB-264A-ACE1-C224E471B4A8}">
      <dsp:nvSpPr>
        <dsp:cNvPr id="0" name=""/>
        <dsp:cNvSpPr/>
      </dsp:nvSpPr>
      <dsp:spPr>
        <a:xfrm>
          <a:off x="525780" y="1927719"/>
          <a:ext cx="7360920"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tr-TR" sz="1900" kern="1200"/>
            <a:t>Kortikosteroidler</a:t>
          </a:r>
          <a:endParaRPr lang="en-US" sz="1900" kern="1200"/>
        </a:p>
      </dsp:txBody>
      <dsp:txXfrm>
        <a:off x="553160" y="1955099"/>
        <a:ext cx="730616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FBA7E-4FA5-EE42-A36E-6981A5CD43B8}">
      <dsp:nvSpPr>
        <dsp:cNvPr id="0" name=""/>
        <dsp:cNvSpPr/>
      </dsp:nvSpPr>
      <dsp:spPr>
        <a:xfrm>
          <a:off x="1745040" y="308923"/>
          <a:ext cx="2321046" cy="1508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Bebeklik dönemimde başlamış hafif şiddette olgularda 5 yaşından sonra spontan düzelme %40-60</a:t>
          </a:r>
          <a:endParaRPr lang="en-US" sz="1700" kern="1200"/>
        </a:p>
      </dsp:txBody>
      <dsp:txXfrm>
        <a:off x="1818688" y="382571"/>
        <a:ext cx="2173750" cy="1361384"/>
      </dsp:txXfrm>
    </dsp:sp>
    <dsp:sp modelId="{7AEA7433-D747-D14D-AF7F-34ACB89F31C6}">
      <dsp:nvSpPr>
        <dsp:cNvPr id="0" name=""/>
        <dsp:cNvSpPr/>
      </dsp:nvSpPr>
      <dsp:spPr>
        <a:xfrm>
          <a:off x="891810" y="1063263"/>
          <a:ext cx="4027506" cy="4027506"/>
        </a:xfrm>
        <a:custGeom>
          <a:avLst/>
          <a:gdLst/>
          <a:ahLst/>
          <a:cxnLst/>
          <a:rect l="0" t="0" r="0" b="0"/>
          <a:pathLst>
            <a:path>
              <a:moveTo>
                <a:pt x="3486441" y="640293"/>
              </a:moveTo>
              <a:arcTo wR="2013753" hR="2013753" stAng="19019805" swAng="2304079"/>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21E0D1-DD22-444C-B358-799F452D5B9E}">
      <dsp:nvSpPr>
        <dsp:cNvPr id="0" name=""/>
        <dsp:cNvSpPr/>
      </dsp:nvSpPr>
      <dsp:spPr>
        <a:xfrm>
          <a:off x="3489002" y="3329553"/>
          <a:ext cx="2321046" cy="1508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Bütün olgular göz önüne alındığında bebeklikten adölesana %20 düzelme, %65 hafifleme</a:t>
          </a:r>
          <a:endParaRPr lang="en-US" sz="1700" kern="1200"/>
        </a:p>
      </dsp:txBody>
      <dsp:txXfrm>
        <a:off x="3562650" y="3403201"/>
        <a:ext cx="2173750" cy="1361384"/>
      </dsp:txXfrm>
    </dsp:sp>
    <dsp:sp modelId="{893797BC-90D1-924B-9246-43B91F9D9F11}">
      <dsp:nvSpPr>
        <dsp:cNvPr id="0" name=""/>
        <dsp:cNvSpPr/>
      </dsp:nvSpPr>
      <dsp:spPr>
        <a:xfrm>
          <a:off x="891810" y="1063263"/>
          <a:ext cx="4027506" cy="4027506"/>
        </a:xfrm>
        <a:custGeom>
          <a:avLst/>
          <a:gdLst/>
          <a:ahLst/>
          <a:cxnLst/>
          <a:rect l="0" t="0" r="0" b="0"/>
          <a:pathLst>
            <a:path>
              <a:moveTo>
                <a:pt x="2632390" y="3930126"/>
              </a:moveTo>
              <a:arcTo wR="2013753" hR="2013753" stAng="4326543" swAng="2146914"/>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AEB717-5C49-D04C-A3A4-FB24A06083C6}">
      <dsp:nvSpPr>
        <dsp:cNvPr id="0" name=""/>
        <dsp:cNvSpPr/>
      </dsp:nvSpPr>
      <dsp:spPr>
        <a:xfrm>
          <a:off x="1079" y="3329553"/>
          <a:ext cx="2321046" cy="1508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Hafif şiddetli adölesan olguların %50’sinde erişkin yaşamda en az 1 atak</a:t>
          </a:r>
          <a:endParaRPr lang="en-US" sz="1700" kern="1200"/>
        </a:p>
      </dsp:txBody>
      <dsp:txXfrm>
        <a:off x="74727" y="3403201"/>
        <a:ext cx="2173750" cy="1361384"/>
      </dsp:txXfrm>
    </dsp:sp>
    <dsp:sp modelId="{35F6B5DF-DFEF-DB44-8F1C-224C0A0C9A8D}">
      <dsp:nvSpPr>
        <dsp:cNvPr id="0" name=""/>
        <dsp:cNvSpPr/>
      </dsp:nvSpPr>
      <dsp:spPr>
        <a:xfrm>
          <a:off x="891810" y="1063263"/>
          <a:ext cx="4027506" cy="4027506"/>
        </a:xfrm>
        <a:custGeom>
          <a:avLst/>
          <a:gdLst/>
          <a:ahLst/>
          <a:cxnLst/>
          <a:rect l="0" t="0" r="0" b="0"/>
          <a:pathLst>
            <a:path>
              <a:moveTo>
                <a:pt x="6491" y="1852184"/>
              </a:moveTo>
              <a:arcTo wR="2013753" hR="2013753" stAng="11076116" swAng="2304079"/>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1330-6EFC-0D41-9FC8-B44CD448E181}">
      <dsp:nvSpPr>
        <dsp:cNvPr id="0" name=""/>
        <dsp:cNvSpPr/>
      </dsp:nvSpPr>
      <dsp:spPr>
        <a:xfrm>
          <a:off x="0" y="1105128"/>
          <a:ext cx="10232136" cy="1165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27" tIns="416560" rIns="794127"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a:t>En sık ilk 30 dakika</a:t>
          </a:r>
          <a:endParaRPr lang="en-US" sz="2000" kern="1200"/>
        </a:p>
        <a:p>
          <a:pPr marL="228600" lvl="1" indent="-228600" algn="l" defTabSz="889000">
            <a:lnSpc>
              <a:spcPct val="90000"/>
            </a:lnSpc>
            <a:spcBef>
              <a:spcPct val="0"/>
            </a:spcBef>
            <a:spcAft>
              <a:spcPct val="15000"/>
            </a:spcAft>
            <a:buChar char="•"/>
          </a:pPr>
          <a:r>
            <a:rPr lang="tr-TR" sz="2000" kern="1200"/>
            <a:t>İlaç ve arı venomuna bağlı reaksiyonlar besinlere göre çok daha hızlı</a:t>
          </a:r>
          <a:endParaRPr lang="en-US" sz="2000" kern="1200"/>
        </a:p>
      </dsp:txBody>
      <dsp:txXfrm>
        <a:off x="0" y="1105128"/>
        <a:ext cx="10232136" cy="1165500"/>
      </dsp:txXfrm>
    </dsp:sp>
    <dsp:sp modelId="{AE06EC99-73FB-5041-8AD9-0EC8BDBA9808}">
      <dsp:nvSpPr>
        <dsp:cNvPr id="0" name=""/>
        <dsp:cNvSpPr/>
      </dsp:nvSpPr>
      <dsp:spPr>
        <a:xfrm>
          <a:off x="511606" y="809927"/>
          <a:ext cx="7162495"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25" tIns="0" rIns="270725" bIns="0" numCol="1" spcCol="1270" anchor="ctr" anchorCtr="0">
          <a:noAutofit/>
        </a:bodyPr>
        <a:lstStyle/>
        <a:p>
          <a:pPr marL="0" lvl="0" indent="0" algn="l" defTabSz="889000">
            <a:lnSpc>
              <a:spcPct val="90000"/>
            </a:lnSpc>
            <a:spcBef>
              <a:spcPct val="0"/>
            </a:spcBef>
            <a:spcAft>
              <a:spcPct val="35000"/>
            </a:spcAft>
            <a:buNone/>
          </a:pPr>
          <a:r>
            <a:rPr lang="tr-TR" sz="2000" kern="1200"/>
            <a:t>Saniyeler – 2 saat (bazen daha geç, örn. </a:t>
          </a:r>
          <a:r>
            <a:rPr lang="tr-TR" sz="2000" kern="1200">
              <a:sym typeface="Symbol" panose="05050102010706020507" pitchFamily="18" charset="2"/>
            </a:rPr>
            <a:t></a:t>
          </a:r>
          <a:r>
            <a:rPr lang="tr-TR" sz="2000" kern="1200"/>
            <a:t>-gal ile 3-6 saat sonra)</a:t>
          </a:r>
          <a:endParaRPr lang="en-US" sz="2000" kern="1200"/>
        </a:p>
      </dsp:txBody>
      <dsp:txXfrm>
        <a:off x="540427" y="838748"/>
        <a:ext cx="7104853" cy="532758"/>
      </dsp:txXfrm>
    </dsp:sp>
    <dsp:sp modelId="{66CD1EA3-C900-4D48-89A3-290D291207A8}">
      <dsp:nvSpPr>
        <dsp:cNvPr id="0" name=""/>
        <dsp:cNvSpPr/>
      </dsp:nvSpPr>
      <dsp:spPr>
        <a:xfrm>
          <a:off x="0" y="2673828"/>
          <a:ext cx="10232136" cy="850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27" tIns="416560" rIns="794127"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a:t>Bazen sadece hipotansiyon</a:t>
          </a:r>
          <a:endParaRPr lang="en-US" sz="2000" kern="1200"/>
        </a:p>
      </dsp:txBody>
      <dsp:txXfrm>
        <a:off x="0" y="2673828"/>
        <a:ext cx="10232136" cy="850500"/>
      </dsp:txXfrm>
    </dsp:sp>
    <dsp:sp modelId="{31DEC918-5485-8C4A-AC0F-5815A45CD324}">
      <dsp:nvSpPr>
        <dsp:cNvPr id="0" name=""/>
        <dsp:cNvSpPr/>
      </dsp:nvSpPr>
      <dsp:spPr>
        <a:xfrm>
          <a:off x="511606" y="2378628"/>
          <a:ext cx="7162495"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25" tIns="0" rIns="270725" bIns="0" numCol="1" spcCol="1270" anchor="ctr" anchorCtr="0">
          <a:noAutofit/>
        </a:bodyPr>
        <a:lstStyle/>
        <a:p>
          <a:pPr marL="0" lvl="0" indent="0" algn="l" defTabSz="889000">
            <a:lnSpc>
              <a:spcPct val="90000"/>
            </a:lnSpc>
            <a:spcBef>
              <a:spcPct val="0"/>
            </a:spcBef>
            <a:spcAft>
              <a:spcPct val="35000"/>
            </a:spcAft>
            <a:buNone/>
          </a:pPr>
          <a:r>
            <a:rPr lang="tr-TR" sz="2000" kern="1200"/>
            <a:t>Sistemik</a:t>
          </a:r>
          <a:endParaRPr lang="en-US" sz="2000" kern="1200"/>
        </a:p>
      </dsp:txBody>
      <dsp:txXfrm>
        <a:off x="540427" y="2407449"/>
        <a:ext cx="7104853" cy="5327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4506-E060-D447-9E92-4871B87233DA}">
      <dsp:nvSpPr>
        <dsp:cNvPr id="0" name=""/>
        <dsp:cNvSpPr/>
      </dsp:nvSpPr>
      <dsp:spPr>
        <a:xfrm>
          <a:off x="1241" y="363190"/>
          <a:ext cx="2904470" cy="14522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Adrenalini doğru dokuya, doğru zaman diliminde, doğru dozda vermek için hasta ve yakınlarının kolayca, pratik ve güvenli şekilde kullanabileceği tek kullanımlık araçlar</a:t>
          </a:r>
          <a:endParaRPr lang="en-US" sz="1400" kern="1200" dirty="0">
            <a:latin typeface="Times New Roman" panose="02020603050405020304" pitchFamily="18" charset="0"/>
            <a:cs typeface="Times New Roman" panose="02020603050405020304" pitchFamily="18" charset="0"/>
          </a:endParaRPr>
        </a:p>
      </dsp:txBody>
      <dsp:txXfrm>
        <a:off x="43776" y="405725"/>
        <a:ext cx="2819400" cy="1367165"/>
      </dsp:txXfrm>
    </dsp:sp>
    <dsp:sp modelId="{1E95DE50-2435-A44F-8A5A-D417B4D6B7A9}">
      <dsp:nvSpPr>
        <dsp:cNvPr id="0" name=""/>
        <dsp:cNvSpPr/>
      </dsp:nvSpPr>
      <dsp:spPr>
        <a:xfrm>
          <a:off x="3631828" y="363190"/>
          <a:ext cx="2904470" cy="145223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0.1, 0.15, 0.3 ve 0.5 mg adrenalin içeren preparatlar var</a:t>
          </a:r>
          <a:endParaRPr lang="en-US" sz="1400" kern="1200" dirty="0">
            <a:latin typeface="Times New Roman" panose="02020603050405020304" pitchFamily="18" charset="0"/>
            <a:cs typeface="Times New Roman" panose="02020603050405020304" pitchFamily="18" charset="0"/>
          </a:endParaRPr>
        </a:p>
      </dsp:txBody>
      <dsp:txXfrm>
        <a:off x="3674363" y="405725"/>
        <a:ext cx="2819400" cy="1367165"/>
      </dsp:txXfrm>
    </dsp:sp>
    <dsp:sp modelId="{C65433CD-1BD8-E04D-A522-C1BBB065C405}">
      <dsp:nvSpPr>
        <dsp:cNvPr id="0" name=""/>
        <dsp:cNvSpPr/>
      </dsp:nvSpPr>
      <dsp:spPr>
        <a:xfrm>
          <a:off x="3922275" y="1815425"/>
          <a:ext cx="290447" cy="1089176"/>
        </a:xfrm>
        <a:custGeom>
          <a:avLst/>
          <a:gdLst/>
          <a:ahLst/>
          <a:cxnLst/>
          <a:rect l="0" t="0" r="0" b="0"/>
          <a:pathLst>
            <a:path>
              <a:moveTo>
                <a:pt x="0" y="0"/>
              </a:moveTo>
              <a:lnTo>
                <a:pt x="0" y="1089176"/>
              </a:lnTo>
              <a:lnTo>
                <a:pt x="290447" y="10891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4EF69-73F3-A74A-9A66-1C05DEA524A9}">
      <dsp:nvSpPr>
        <dsp:cNvPr id="0" name=""/>
        <dsp:cNvSpPr/>
      </dsp:nvSpPr>
      <dsp:spPr>
        <a:xfrm>
          <a:off x="4212722" y="2178484"/>
          <a:ext cx="2323576" cy="14522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t>Ülkemizde 0.15 ve 0.3 mg içeren </a:t>
          </a:r>
          <a:r>
            <a:rPr lang="tr-TR" sz="1400" kern="1200" dirty="0" err="1"/>
            <a:t>otoenjektörler</a:t>
          </a:r>
          <a:r>
            <a:rPr lang="tr-TR" sz="1400" kern="1200" dirty="0"/>
            <a:t> üretiliyor</a:t>
          </a:r>
          <a:endParaRPr lang="en-US" sz="1400" kern="1200" dirty="0"/>
        </a:p>
      </dsp:txBody>
      <dsp:txXfrm>
        <a:off x="4255257" y="2221019"/>
        <a:ext cx="2238506" cy="1367165"/>
      </dsp:txXfrm>
    </dsp:sp>
    <dsp:sp modelId="{0B9216A7-7156-B14C-8E4B-CA59C7AA0F3F}">
      <dsp:nvSpPr>
        <dsp:cNvPr id="0" name=""/>
        <dsp:cNvSpPr/>
      </dsp:nvSpPr>
      <dsp:spPr>
        <a:xfrm>
          <a:off x="7262416" y="363190"/>
          <a:ext cx="2904470" cy="145223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Kaçınma olasılığı olmayan veya kazara (kendisi veya çapraz reaksiyon riski içeren) karşılaşma olasılığı yüksek olan alerjenlere duyarlılığı olan bütün hastalara reçete edilmeli, hasta ve yakınları eğitilmeli ve sürekli yanında bulundurması sağlanmalıdır</a:t>
          </a:r>
          <a:r>
            <a:rPr lang="tr-TR" sz="1300" kern="1200" dirty="0"/>
            <a:t>.</a:t>
          </a:r>
          <a:endParaRPr lang="en-US" sz="1300" kern="1200" dirty="0"/>
        </a:p>
      </dsp:txBody>
      <dsp:txXfrm>
        <a:off x="7304951" y="405725"/>
        <a:ext cx="2819400" cy="1367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CF44-3821-7F42-85BC-7B899CE3710D}">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tr-TR" sz="2600" kern="1200" dirty="0"/>
            <a:t>Çoklu faktörlere bağlı olarak gelişen bu hastalıklarda kalıtım ve çevresel faktörler çok önemli rol oynamaktadır. </a:t>
          </a:r>
          <a:endParaRPr lang="en-US" sz="2600" kern="1200" dirty="0"/>
        </a:p>
      </dsp:txBody>
      <dsp:txXfrm>
        <a:off x="57351" y="57351"/>
        <a:ext cx="6914408" cy="1843400"/>
      </dsp:txXfrm>
    </dsp:sp>
    <dsp:sp modelId="{2DABB447-E004-5D41-8C75-CAC884ECC809}">
      <dsp:nvSpPr>
        <dsp:cNvPr id="0" name=""/>
        <dsp:cNvSpPr/>
      </dsp:nvSpPr>
      <dsp:spPr>
        <a:xfrm>
          <a:off x="1577339" y="2393235"/>
          <a:ext cx="8938260" cy="195810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tr-TR" sz="2600" kern="1200" dirty="0"/>
            <a:t>Bu çerçevede “hijyen hipotezi” alerjik hastalıkların sıklığındaki artışı açıklamak için önerilmiş ve bilimsel çevrelerce genel kabul görmüştür.</a:t>
          </a:r>
          <a:endParaRPr lang="en-US" sz="2600" kern="1200" dirty="0"/>
        </a:p>
      </dsp:txBody>
      <dsp:txXfrm>
        <a:off x="1634690" y="2450586"/>
        <a:ext cx="5973451" cy="1843400"/>
      </dsp:txXfrm>
    </dsp:sp>
    <dsp:sp modelId="{DBBC1B5F-7030-2E42-A1B6-E08CA9178C76}">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92849-4AB5-2C4D-BCE7-B6C5F63C5D39}">
      <dsp:nvSpPr>
        <dsp:cNvPr id="0" name=""/>
        <dsp:cNvSpPr/>
      </dsp:nvSpPr>
      <dsp:spPr>
        <a:xfrm>
          <a:off x="0" y="2298"/>
          <a:ext cx="55570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AA959-9501-8647-A3D2-6F5E4999E730}">
      <dsp:nvSpPr>
        <dsp:cNvPr id="0" name=""/>
        <dsp:cNvSpPr/>
      </dsp:nvSpPr>
      <dsp:spPr>
        <a:xfrm flipV="1">
          <a:off x="0" y="2298"/>
          <a:ext cx="5413649" cy="34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rot="10800000">
        <a:off x="0" y="2298"/>
        <a:ext cx="5413649" cy="349890"/>
      </dsp:txXfrm>
    </dsp:sp>
    <dsp:sp modelId="{0B4FDD4C-6357-3D46-8050-A493972A2DAE}">
      <dsp:nvSpPr>
        <dsp:cNvPr id="0" name=""/>
        <dsp:cNvSpPr/>
      </dsp:nvSpPr>
      <dsp:spPr>
        <a:xfrm>
          <a:off x="0" y="352188"/>
          <a:ext cx="555707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458BF-28BF-9F4E-9420-479112D61926}">
      <dsp:nvSpPr>
        <dsp:cNvPr id="0" name=""/>
        <dsp:cNvSpPr/>
      </dsp:nvSpPr>
      <dsp:spPr>
        <a:xfrm>
          <a:off x="0" y="352188"/>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Hapşırık</a:t>
          </a:r>
          <a:endParaRPr lang="en-US" sz="1800" kern="1200" dirty="0"/>
        </a:p>
      </dsp:txBody>
      <dsp:txXfrm>
        <a:off x="0" y="352188"/>
        <a:ext cx="5557078" cy="361266"/>
      </dsp:txXfrm>
    </dsp:sp>
    <dsp:sp modelId="{B1A613F2-C451-CD45-A005-E97425A4B7D1}">
      <dsp:nvSpPr>
        <dsp:cNvPr id="0" name=""/>
        <dsp:cNvSpPr/>
      </dsp:nvSpPr>
      <dsp:spPr>
        <a:xfrm>
          <a:off x="0" y="713455"/>
          <a:ext cx="555707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CE3FB-D588-694C-A467-4860FB849D61}">
      <dsp:nvSpPr>
        <dsp:cNvPr id="0" name=""/>
        <dsp:cNvSpPr/>
      </dsp:nvSpPr>
      <dsp:spPr>
        <a:xfrm>
          <a:off x="0" y="713455"/>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Burun akıntısı, kaşıntı</a:t>
          </a:r>
          <a:endParaRPr lang="en-US" sz="1800" kern="1200" dirty="0"/>
        </a:p>
      </dsp:txBody>
      <dsp:txXfrm>
        <a:off x="0" y="713455"/>
        <a:ext cx="5557078" cy="361266"/>
      </dsp:txXfrm>
    </dsp:sp>
    <dsp:sp modelId="{D2F07D37-6913-3C4B-BA00-6FBCB0E7A6B3}">
      <dsp:nvSpPr>
        <dsp:cNvPr id="0" name=""/>
        <dsp:cNvSpPr/>
      </dsp:nvSpPr>
      <dsp:spPr>
        <a:xfrm>
          <a:off x="0" y="1074721"/>
          <a:ext cx="555707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C0A69-FB77-3B49-B301-EB7656BA946A}">
      <dsp:nvSpPr>
        <dsp:cNvPr id="0" name=""/>
        <dsp:cNvSpPr/>
      </dsp:nvSpPr>
      <dsp:spPr>
        <a:xfrm>
          <a:off x="0" y="1074721"/>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Öksürük</a:t>
          </a:r>
          <a:endParaRPr lang="en-US" sz="1800" kern="1200" dirty="0"/>
        </a:p>
      </dsp:txBody>
      <dsp:txXfrm>
        <a:off x="0" y="1074721"/>
        <a:ext cx="5557078" cy="361266"/>
      </dsp:txXfrm>
    </dsp:sp>
    <dsp:sp modelId="{6FB1DA63-1612-DD42-BBA8-F348C4A897B0}">
      <dsp:nvSpPr>
        <dsp:cNvPr id="0" name=""/>
        <dsp:cNvSpPr/>
      </dsp:nvSpPr>
      <dsp:spPr>
        <a:xfrm>
          <a:off x="0" y="1435988"/>
          <a:ext cx="555707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E6BDE-A698-7344-BA93-A289E701739B}">
      <dsp:nvSpPr>
        <dsp:cNvPr id="0" name=""/>
        <dsp:cNvSpPr/>
      </dsp:nvSpPr>
      <dsp:spPr>
        <a:xfrm>
          <a:off x="0" y="1435988"/>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Hırılt</a:t>
          </a:r>
          <a:r>
            <a:rPr lang="tr-TR" sz="1100" b="0" i="0" kern="1200" dirty="0"/>
            <a:t>ı</a:t>
          </a:r>
          <a:endParaRPr lang="en-US" sz="1100" kern="1200" dirty="0"/>
        </a:p>
      </dsp:txBody>
      <dsp:txXfrm>
        <a:off x="0" y="1435988"/>
        <a:ext cx="5557078" cy="361266"/>
      </dsp:txXfrm>
    </dsp:sp>
    <dsp:sp modelId="{9AF2BA25-D94D-174E-B861-793604E8FFEC}">
      <dsp:nvSpPr>
        <dsp:cNvPr id="0" name=""/>
        <dsp:cNvSpPr/>
      </dsp:nvSpPr>
      <dsp:spPr>
        <a:xfrm>
          <a:off x="0" y="1797255"/>
          <a:ext cx="55570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DD8D8-6777-714A-9EBC-AB344117C0ED}">
      <dsp:nvSpPr>
        <dsp:cNvPr id="0" name=""/>
        <dsp:cNvSpPr/>
      </dsp:nvSpPr>
      <dsp:spPr>
        <a:xfrm>
          <a:off x="0" y="1797255"/>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Nefes darlığı</a:t>
          </a:r>
          <a:endParaRPr lang="en-US" sz="1800" kern="1200" dirty="0"/>
        </a:p>
      </dsp:txBody>
      <dsp:txXfrm>
        <a:off x="0" y="1797255"/>
        <a:ext cx="5557078" cy="361266"/>
      </dsp:txXfrm>
    </dsp:sp>
    <dsp:sp modelId="{C9BDCE94-BEDC-234F-90AD-9BE5E3803E4A}">
      <dsp:nvSpPr>
        <dsp:cNvPr id="0" name=""/>
        <dsp:cNvSpPr/>
      </dsp:nvSpPr>
      <dsp:spPr>
        <a:xfrm>
          <a:off x="0" y="2158521"/>
          <a:ext cx="555707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BEC26-0A25-9842-9C61-9870D7A395B9}">
      <dsp:nvSpPr>
        <dsp:cNvPr id="0" name=""/>
        <dsp:cNvSpPr/>
      </dsp:nvSpPr>
      <dsp:spPr>
        <a:xfrm>
          <a:off x="0" y="2158521"/>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Ciltte kaşıntı ve kızarıklık</a:t>
          </a:r>
          <a:endParaRPr lang="en-US" sz="1800" kern="1200" dirty="0"/>
        </a:p>
      </dsp:txBody>
      <dsp:txXfrm>
        <a:off x="0" y="2158521"/>
        <a:ext cx="5557078" cy="361266"/>
      </dsp:txXfrm>
    </dsp:sp>
    <dsp:sp modelId="{133A1DAA-8311-B240-998B-364D356E12C4}">
      <dsp:nvSpPr>
        <dsp:cNvPr id="0" name=""/>
        <dsp:cNvSpPr/>
      </dsp:nvSpPr>
      <dsp:spPr>
        <a:xfrm>
          <a:off x="0" y="2519788"/>
          <a:ext cx="555707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D0842-7A61-1D4E-B4F7-74DCE548D4B5}">
      <dsp:nvSpPr>
        <dsp:cNvPr id="0" name=""/>
        <dsp:cNvSpPr/>
      </dsp:nvSpPr>
      <dsp:spPr>
        <a:xfrm>
          <a:off x="0" y="2519788"/>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Yüzde, dudaklarda ve gözde şişlik</a:t>
          </a:r>
          <a:endParaRPr lang="en-US" sz="1800" kern="1200" dirty="0"/>
        </a:p>
      </dsp:txBody>
      <dsp:txXfrm>
        <a:off x="0" y="2519788"/>
        <a:ext cx="5557078" cy="361266"/>
      </dsp:txXfrm>
    </dsp:sp>
    <dsp:sp modelId="{63B1FEB9-45B2-8D46-9C95-F7CC6E7E307F}">
      <dsp:nvSpPr>
        <dsp:cNvPr id="0" name=""/>
        <dsp:cNvSpPr/>
      </dsp:nvSpPr>
      <dsp:spPr>
        <a:xfrm>
          <a:off x="0" y="2881054"/>
          <a:ext cx="555707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9787D-66C7-1B4C-A4DA-1E81C85439D9}">
      <dsp:nvSpPr>
        <dsp:cNvPr id="0" name=""/>
        <dsp:cNvSpPr/>
      </dsp:nvSpPr>
      <dsp:spPr>
        <a:xfrm>
          <a:off x="0" y="2881054"/>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Gözlerde kızarıklık ve kaşıntı</a:t>
          </a:r>
          <a:r>
            <a:rPr lang="tr-TR" sz="1100" b="0" i="0" kern="1200" dirty="0"/>
            <a:t>.</a:t>
          </a:r>
          <a:endParaRPr lang="en-US" sz="1100" kern="1200" dirty="0"/>
        </a:p>
      </dsp:txBody>
      <dsp:txXfrm>
        <a:off x="0" y="2881054"/>
        <a:ext cx="5557078" cy="361266"/>
      </dsp:txXfrm>
    </dsp:sp>
    <dsp:sp modelId="{2075488E-148B-E944-B9AC-99D84344EEDC}">
      <dsp:nvSpPr>
        <dsp:cNvPr id="0" name=""/>
        <dsp:cNvSpPr/>
      </dsp:nvSpPr>
      <dsp:spPr>
        <a:xfrm>
          <a:off x="0" y="3242321"/>
          <a:ext cx="555707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C6D70-73C8-6C4B-94E7-EFED5510DEA9}">
      <dsp:nvSpPr>
        <dsp:cNvPr id="0" name=""/>
        <dsp:cNvSpPr/>
      </dsp:nvSpPr>
      <dsp:spPr>
        <a:xfrm>
          <a:off x="0" y="3242321"/>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Tansiyon düşüklüğü</a:t>
          </a:r>
          <a:endParaRPr lang="en-US" sz="1800" kern="1200" dirty="0"/>
        </a:p>
      </dsp:txBody>
      <dsp:txXfrm>
        <a:off x="0" y="3242321"/>
        <a:ext cx="5557078" cy="361266"/>
      </dsp:txXfrm>
    </dsp:sp>
    <dsp:sp modelId="{E569D537-62DE-C341-BBF4-161DB7EEA5BA}">
      <dsp:nvSpPr>
        <dsp:cNvPr id="0" name=""/>
        <dsp:cNvSpPr/>
      </dsp:nvSpPr>
      <dsp:spPr>
        <a:xfrm>
          <a:off x="0" y="3603588"/>
          <a:ext cx="55570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B7F80-7F41-0649-8F2F-F448D7B161E1}">
      <dsp:nvSpPr>
        <dsp:cNvPr id="0" name=""/>
        <dsp:cNvSpPr/>
      </dsp:nvSpPr>
      <dsp:spPr>
        <a:xfrm>
          <a:off x="0" y="3603588"/>
          <a:ext cx="5557078" cy="36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dirty="0"/>
            <a:t>Bayılma</a:t>
          </a:r>
          <a:endParaRPr lang="en-US" sz="1800" kern="1200" dirty="0"/>
        </a:p>
      </dsp:txBody>
      <dsp:txXfrm>
        <a:off x="0" y="3603588"/>
        <a:ext cx="5557078" cy="361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BE0A0-D9BB-9543-AEE1-9696F9C515EE}">
      <dsp:nvSpPr>
        <dsp:cNvPr id="0" name=""/>
        <dsp:cNvSpPr/>
      </dsp:nvSpPr>
      <dsp:spPr>
        <a:xfrm>
          <a:off x="51" y="29274"/>
          <a:ext cx="4913783" cy="720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tr-TR" sz="2500" kern="1200" dirty="0"/>
            <a:t>İnhalan alerjenler</a:t>
          </a:r>
        </a:p>
      </dsp:txBody>
      <dsp:txXfrm>
        <a:off x="51" y="29274"/>
        <a:ext cx="4913783" cy="720000"/>
      </dsp:txXfrm>
    </dsp:sp>
    <dsp:sp modelId="{E3050E00-F09F-C64A-A046-51FE6FE1C140}">
      <dsp:nvSpPr>
        <dsp:cNvPr id="0" name=""/>
        <dsp:cNvSpPr/>
      </dsp:nvSpPr>
      <dsp:spPr>
        <a:xfrm>
          <a:off x="51" y="749274"/>
          <a:ext cx="4913783" cy="357278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dirty="0"/>
            <a:t>Ev tozu akarları</a:t>
          </a:r>
        </a:p>
        <a:p>
          <a:pPr marL="228600" lvl="1" indent="-228600" algn="l" defTabSz="1111250">
            <a:lnSpc>
              <a:spcPct val="90000"/>
            </a:lnSpc>
            <a:spcBef>
              <a:spcPct val="0"/>
            </a:spcBef>
            <a:spcAft>
              <a:spcPct val="15000"/>
            </a:spcAft>
            <a:buChar char="•"/>
          </a:pPr>
          <a:r>
            <a:rPr lang="tr-TR" sz="2500" kern="1200" dirty="0"/>
            <a:t>Polenler</a:t>
          </a:r>
        </a:p>
        <a:p>
          <a:pPr marL="228600" lvl="1" indent="-228600" algn="l" defTabSz="1111250">
            <a:lnSpc>
              <a:spcPct val="90000"/>
            </a:lnSpc>
            <a:spcBef>
              <a:spcPct val="0"/>
            </a:spcBef>
            <a:spcAft>
              <a:spcPct val="15000"/>
            </a:spcAft>
            <a:buChar char="•"/>
          </a:pPr>
          <a:r>
            <a:rPr lang="tr-TR" sz="2500" kern="1200" dirty="0"/>
            <a:t>Evcil hayvan alerjenleri</a:t>
          </a:r>
        </a:p>
        <a:p>
          <a:pPr marL="228600" lvl="1" indent="-228600" algn="l" defTabSz="1111250">
            <a:lnSpc>
              <a:spcPct val="90000"/>
            </a:lnSpc>
            <a:spcBef>
              <a:spcPct val="0"/>
            </a:spcBef>
            <a:spcAft>
              <a:spcPct val="15000"/>
            </a:spcAft>
            <a:buChar char="•"/>
          </a:pPr>
          <a:r>
            <a:rPr lang="tr-TR" sz="2500" kern="1200" dirty="0"/>
            <a:t>Hamam böceği</a:t>
          </a:r>
        </a:p>
        <a:p>
          <a:pPr marL="228600" lvl="1" indent="-228600" algn="l" defTabSz="1111250">
            <a:lnSpc>
              <a:spcPct val="90000"/>
            </a:lnSpc>
            <a:spcBef>
              <a:spcPct val="0"/>
            </a:spcBef>
            <a:spcAft>
              <a:spcPct val="15000"/>
            </a:spcAft>
            <a:buChar char="•"/>
          </a:pPr>
          <a:r>
            <a:rPr lang="tr-TR" sz="2500" kern="1200" dirty="0"/>
            <a:t>Mantar sporları</a:t>
          </a:r>
        </a:p>
      </dsp:txBody>
      <dsp:txXfrm>
        <a:off x="51" y="749274"/>
        <a:ext cx="4913783" cy="3572789"/>
      </dsp:txXfrm>
    </dsp:sp>
    <dsp:sp modelId="{038A92C5-3697-094F-9DA2-34E9915C94D6}">
      <dsp:nvSpPr>
        <dsp:cNvPr id="0" name=""/>
        <dsp:cNvSpPr/>
      </dsp:nvSpPr>
      <dsp:spPr>
        <a:xfrm>
          <a:off x="5601764" y="29274"/>
          <a:ext cx="4913783" cy="7200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tr-TR" sz="2500" b="0" kern="1200" dirty="0"/>
            <a:t>Besin Alerjenler</a:t>
          </a:r>
          <a:r>
            <a:rPr lang="tr-TR" sz="2500" kern="1200" dirty="0"/>
            <a:t>i</a:t>
          </a:r>
        </a:p>
      </dsp:txBody>
      <dsp:txXfrm>
        <a:off x="5601764" y="29274"/>
        <a:ext cx="4913783" cy="720000"/>
      </dsp:txXfrm>
    </dsp:sp>
    <dsp:sp modelId="{79C39887-FC84-2B44-B7A3-CDED2CFF64C5}">
      <dsp:nvSpPr>
        <dsp:cNvPr id="0" name=""/>
        <dsp:cNvSpPr/>
      </dsp:nvSpPr>
      <dsp:spPr>
        <a:xfrm>
          <a:off x="5601764" y="749274"/>
          <a:ext cx="4913783" cy="3572789"/>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b="0" i="0" kern="1200" dirty="0"/>
            <a:t>Süt</a:t>
          </a:r>
          <a:endParaRPr lang="tr-TR" sz="2500" kern="1200" dirty="0"/>
        </a:p>
        <a:p>
          <a:pPr marL="228600" lvl="1" indent="-228600" algn="l" defTabSz="1111250">
            <a:lnSpc>
              <a:spcPct val="90000"/>
            </a:lnSpc>
            <a:spcBef>
              <a:spcPct val="0"/>
            </a:spcBef>
            <a:spcAft>
              <a:spcPct val="15000"/>
            </a:spcAft>
            <a:buChar char="•"/>
          </a:pPr>
          <a:r>
            <a:rPr lang="tr-TR" sz="2500" b="0" i="0" kern="1200" dirty="0"/>
            <a:t>Yumurta</a:t>
          </a:r>
          <a:endParaRPr lang="tr-TR" sz="2500" kern="1200" dirty="0"/>
        </a:p>
        <a:p>
          <a:pPr marL="228600" lvl="1" indent="-228600" algn="l" defTabSz="1111250">
            <a:lnSpc>
              <a:spcPct val="90000"/>
            </a:lnSpc>
            <a:spcBef>
              <a:spcPct val="0"/>
            </a:spcBef>
            <a:spcAft>
              <a:spcPct val="15000"/>
            </a:spcAft>
            <a:buChar char="•"/>
          </a:pPr>
          <a:r>
            <a:rPr lang="tr-TR" sz="2500" b="0" i="0" kern="1200" dirty="0"/>
            <a:t>Kuruyemişler (fındık, fıstık)</a:t>
          </a:r>
          <a:endParaRPr lang="tr-TR" sz="2500" kern="1200" dirty="0"/>
        </a:p>
        <a:p>
          <a:pPr marL="228600" lvl="1" indent="-228600" algn="l" defTabSz="1111250">
            <a:lnSpc>
              <a:spcPct val="90000"/>
            </a:lnSpc>
            <a:spcBef>
              <a:spcPct val="0"/>
            </a:spcBef>
            <a:spcAft>
              <a:spcPct val="15000"/>
            </a:spcAft>
            <a:buChar char="•"/>
          </a:pPr>
          <a:r>
            <a:rPr lang="tr-TR" sz="2500" b="0" i="0" kern="1200" dirty="0"/>
            <a:t>Buğday</a:t>
          </a:r>
          <a:endParaRPr lang="tr-TR" sz="2500" kern="1200" dirty="0"/>
        </a:p>
        <a:p>
          <a:pPr marL="228600" lvl="1" indent="-228600" algn="l" defTabSz="1111250">
            <a:lnSpc>
              <a:spcPct val="90000"/>
            </a:lnSpc>
            <a:spcBef>
              <a:spcPct val="0"/>
            </a:spcBef>
            <a:spcAft>
              <a:spcPct val="15000"/>
            </a:spcAft>
            <a:buChar char="•"/>
          </a:pPr>
          <a:r>
            <a:rPr lang="tr-TR" sz="2500" b="0" i="0" kern="1200" dirty="0"/>
            <a:t>Ceviz</a:t>
          </a:r>
          <a:endParaRPr lang="tr-TR" sz="2500" kern="1200" dirty="0"/>
        </a:p>
        <a:p>
          <a:pPr marL="228600" lvl="1" indent="-228600" algn="l" defTabSz="1111250">
            <a:lnSpc>
              <a:spcPct val="90000"/>
            </a:lnSpc>
            <a:spcBef>
              <a:spcPct val="0"/>
            </a:spcBef>
            <a:spcAft>
              <a:spcPct val="15000"/>
            </a:spcAft>
            <a:buChar char="•"/>
          </a:pPr>
          <a:r>
            <a:rPr lang="tr-TR" sz="2500" b="0" i="0" kern="1200" dirty="0"/>
            <a:t>Soya</a:t>
          </a:r>
          <a:endParaRPr lang="tr-TR" sz="2500" kern="1200" dirty="0"/>
        </a:p>
        <a:p>
          <a:pPr marL="228600" lvl="1" indent="-228600" algn="l" defTabSz="1111250">
            <a:lnSpc>
              <a:spcPct val="90000"/>
            </a:lnSpc>
            <a:spcBef>
              <a:spcPct val="0"/>
            </a:spcBef>
            <a:spcAft>
              <a:spcPct val="15000"/>
            </a:spcAft>
            <a:buChar char="•"/>
          </a:pPr>
          <a:r>
            <a:rPr lang="tr-TR" sz="2500" b="0" i="0" kern="1200" dirty="0"/>
            <a:t>Balık</a:t>
          </a:r>
          <a:endParaRPr lang="tr-TR" sz="2500" kern="1200" dirty="0"/>
        </a:p>
        <a:p>
          <a:pPr marL="228600" lvl="1" indent="-228600" algn="l" defTabSz="1111250">
            <a:lnSpc>
              <a:spcPct val="90000"/>
            </a:lnSpc>
            <a:spcBef>
              <a:spcPct val="0"/>
            </a:spcBef>
            <a:spcAft>
              <a:spcPct val="15000"/>
            </a:spcAft>
            <a:buChar char="•"/>
          </a:pPr>
          <a:r>
            <a:rPr lang="tr-TR" sz="2500" b="0" i="0" kern="1200" dirty="0"/>
            <a:t>Kabuklu Deniz ürünleri</a:t>
          </a:r>
          <a:endParaRPr lang="tr-TR" sz="2500" kern="1200" dirty="0"/>
        </a:p>
      </dsp:txBody>
      <dsp:txXfrm>
        <a:off x="5601764" y="749274"/>
        <a:ext cx="4913783" cy="3572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30B37-ED0D-A547-8847-C81E50C8F1CA}">
      <dsp:nvSpPr>
        <dsp:cNvPr id="0" name=""/>
        <dsp:cNvSpPr/>
      </dsp:nvSpPr>
      <dsp:spPr>
        <a:xfrm>
          <a:off x="51" y="46561"/>
          <a:ext cx="4913783" cy="835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tr-TR" sz="2900" i="0" kern="1200" dirty="0"/>
            <a:t>İlaçlar</a:t>
          </a:r>
          <a:endParaRPr lang="tr-TR" sz="2900" kern="1200" dirty="0"/>
        </a:p>
      </dsp:txBody>
      <dsp:txXfrm>
        <a:off x="51" y="46561"/>
        <a:ext cx="4913783" cy="835200"/>
      </dsp:txXfrm>
    </dsp:sp>
    <dsp:sp modelId="{1230EA5A-B857-9043-8406-F8031D5A0EEE}">
      <dsp:nvSpPr>
        <dsp:cNvPr id="0" name=""/>
        <dsp:cNvSpPr/>
      </dsp:nvSpPr>
      <dsp:spPr>
        <a:xfrm>
          <a:off x="51" y="881761"/>
          <a:ext cx="4913783" cy="342301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tr-TR" sz="2900" b="0" i="0" kern="1200" dirty="0"/>
            <a:t>Antibiyotikler</a:t>
          </a:r>
          <a:endParaRPr lang="tr-TR" sz="2900" kern="1200" dirty="0"/>
        </a:p>
        <a:p>
          <a:pPr marL="285750" lvl="1" indent="-285750" algn="l" defTabSz="1289050">
            <a:lnSpc>
              <a:spcPct val="90000"/>
            </a:lnSpc>
            <a:spcBef>
              <a:spcPct val="0"/>
            </a:spcBef>
            <a:spcAft>
              <a:spcPct val="15000"/>
            </a:spcAft>
            <a:buChar char="•"/>
          </a:pPr>
          <a:r>
            <a:rPr lang="tr-TR" sz="2900" b="0" i="0" kern="1200" dirty="0"/>
            <a:t>Antikonvülzanlar (epilepsi ilaçları)</a:t>
          </a:r>
          <a:endParaRPr lang="tr-TR" sz="2900" kern="1200" dirty="0"/>
        </a:p>
        <a:p>
          <a:pPr marL="285750" lvl="1" indent="-285750" algn="l" defTabSz="1289050">
            <a:lnSpc>
              <a:spcPct val="90000"/>
            </a:lnSpc>
            <a:spcBef>
              <a:spcPct val="0"/>
            </a:spcBef>
            <a:spcAft>
              <a:spcPct val="15000"/>
            </a:spcAft>
            <a:buChar char="•"/>
          </a:pPr>
          <a:r>
            <a:rPr lang="tr-TR" sz="2900" b="0" i="0" kern="1200" dirty="0"/>
            <a:t>Ağrı kesiciler (aspirin, non steroid anti inflamatuvar ilaçlar)</a:t>
          </a:r>
          <a:endParaRPr lang="tr-TR" sz="2900" kern="1200" dirty="0"/>
        </a:p>
        <a:p>
          <a:pPr marL="285750" lvl="1" indent="-285750" algn="l" defTabSz="1289050">
            <a:lnSpc>
              <a:spcPct val="90000"/>
            </a:lnSpc>
            <a:spcBef>
              <a:spcPct val="0"/>
            </a:spcBef>
            <a:spcAft>
              <a:spcPct val="15000"/>
            </a:spcAft>
            <a:buChar char="•"/>
          </a:pPr>
          <a:r>
            <a:rPr lang="tr-TR" sz="2900" b="0" i="0" kern="1200" dirty="0"/>
            <a:t>Monoklonal antikorlar</a:t>
          </a:r>
          <a:endParaRPr lang="tr-TR" sz="2900" kern="1200" dirty="0"/>
        </a:p>
      </dsp:txBody>
      <dsp:txXfrm>
        <a:off x="51" y="881761"/>
        <a:ext cx="4913783" cy="3423015"/>
      </dsp:txXfrm>
    </dsp:sp>
    <dsp:sp modelId="{89BAB932-93F8-D244-B317-C60BF04FBF42}">
      <dsp:nvSpPr>
        <dsp:cNvPr id="0" name=""/>
        <dsp:cNvSpPr/>
      </dsp:nvSpPr>
      <dsp:spPr>
        <a:xfrm>
          <a:off x="5601764" y="46561"/>
          <a:ext cx="4913783" cy="8352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tr-TR" sz="2900" i="0" kern="1200" dirty="0"/>
            <a:t>Kontakt alerjenler</a:t>
          </a:r>
          <a:endParaRPr lang="tr-TR" sz="2900" kern="1200" dirty="0"/>
        </a:p>
      </dsp:txBody>
      <dsp:txXfrm>
        <a:off x="5601764" y="46561"/>
        <a:ext cx="4913783" cy="835200"/>
      </dsp:txXfrm>
    </dsp:sp>
    <dsp:sp modelId="{681D35A3-455A-3D42-A82F-A17EED83B4B3}">
      <dsp:nvSpPr>
        <dsp:cNvPr id="0" name=""/>
        <dsp:cNvSpPr/>
      </dsp:nvSpPr>
      <dsp:spPr>
        <a:xfrm>
          <a:off x="5601764" y="881761"/>
          <a:ext cx="4913783" cy="3423015"/>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tr-TR" sz="2900" b="0" i="0" kern="1200" dirty="0"/>
            <a:t>Nikel</a:t>
          </a:r>
          <a:endParaRPr lang="tr-TR" sz="2900" kern="1200" dirty="0"/>
        </a:p>
        <a:p>
          <a:pPr marL="285750" lvl="1" indent="-285750" algn="l" defTabSz="1289050">
            <a:lnSpc>
              <a:spcPct val="90000"/>
            </a:lnSpc>
            <a:spcBef>
              <a:spcPct val="0"/>
            </a:spcBef>
            <a:spcAft>
              <a:spcPct val="15000"/>
            </a:spcAft>
            <a:buChar char="•"/>
          </a:pPr>
          <a:r>
            <a:rPr lang="tr-TR" sz="2900" b="0" i="0" kern="1200" dirty="0"/>
            <a:t>Kobalt</a:t>
          </a:r>
          <a:endParaRPr lang="tr-TR" sz="2900" kern="1200" dirty="0"/>
        </a:p>
        <a:p>
          <a:pPr marL="285750" lvl="1" indent="-285750" algn="l" defTabSz="1289050">
            <a:lnSpc>
              <a:spcPct val="90000"/>
            </a:lnSpc>
            <a:spcBef>
              <a:spcPct val="0"/>
            </a:spcBef>
            <a:spcAft>
              <a:spcPct val="15000"/>
            </a:spcAft>
            <a:buChar char="•"/>
          </a:pPr>
          <a:r>
            <a:rPr lang="tr-TR" sz="2900" b="0" i="0" kern="1200" dirty="0"/>
            <a:t>Potasyum dikroma</a:t>
          </a:r>
          <a:endParaRPr lang="tr-TR" sz="2900" kern="1200" dirty="0"/>
        </a:p>
      </dsp:txBody>
      <dsp:txXfrm>
        <a:off x="5601764" y="881761"/>
        <a:ext cx="4913783" cy="34230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1949-6263-8A4B-B622-611131825E7F}">
      <dsp:nvSpPr>
        <dsp:cNvPr id="0" name=""/>
        <dsp:cNvSpPr/>
      </dsp:nvSpPr>
      <dsp:spPr>
        <a:xfrm>
          <a:off x="3286" y="99459"/>
          <a:ext cx="3203971" cy="979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tr-TR" sz="3400" i="0" kern="1200" dirty="0"/>
            <a:t>Tetikleyiciler</a:t>
          </a:r>
          <a:endParaRPr lang="tr-TR" sz="3400" kern="1200" dirty="0"/>
        </a:p>
      </dsp:txBody>
      <dsp:txXfrm>
        <a:off x="3286" y="99459"/>
        <a:ext cx="3203971" cy="979200"/>
      </dsp:txXfrm>
    </dsp:sp>
    <dsp:sp modelId="{0F7B3193-A78F-7B40-8BCF-9A251C56513C}">
      <dsp:nvSpPr>
        <dsp:cNvPr id="0" name=""/>
        <dsp:cNvSpPr/>
      </dsp:nvSpPr>
      <dsp:spPr>
        <a:xfrm>
          <a:off x="3286" y="1078659"/>
          <a:ext cx="3203971" cy="31732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tr-TR" sz="3400" b="0" i="0" kern="1200" dirty="0"/>
            <a:t>Egzersiz</a:t>
          </a:r>
          <a:endParaRPr lang="tr-TR" sz="3400" kern="1200" dirty="0"/>
        </a:p>
        <a:p>
          <a:pPr marL="285750" lvl="1" indent="-285750" algn="l" defTabSz="1511300">
            <a:lnSpc>
              <a:spcPct val="90000"/>
            </a:lnSpc>
            <a:spcBef>
              <a:spcPct val="0"/>
            </a:spcBef>
            <a:spcAft>
              <a:spcPct val="15000"/>
            </a:spcAft>
            <a:buChar char="•"/>
          </a:pPr>
          <a:r>
            <a:rPr lang="tr-TR" sz="3400" b="0" i="0" kern="1200" dirty="0"/>
            <a:t>Sigara dumanı</a:t>
          </a:r>
          <a:endParaRPr lang="tr-TR" sz="3400" kern="1200" dirty="0"/>
        </a:p>
        <a:p>
          <a:pPr marL="285750" lvl="1" indent="-285750" algn="l" defTabSz="1511300">
            <a:lnSpc>
              <a:spcPct val="90000"/>
            </a:lnSpc>
            <a:spcBef>
              <a:spcPct val="0"/>
            </a:spcBef>
            <a:spcAft>
              <a:spcPct val="15000"/>
            </a:spcAft>
            <a:buChar char="•"/>
          </a:pPr>
          <a:r>
            <a:rPr lang="tr-TR" sz="3400" b="0" i="0" kern="1200" dirty="0"/>
            <a:t>Hava kirliliği</a:t>
          </a:r>
          <a:endParaRPr lang="tr-TR" sz="3400" kern="1200" dirty="0"/>
        </a:p>
        <a:p>
          <a:pPr marL="285750" lvl="1" indent="-285750" algn="l" defTabSz="1511300">
            <a:lnSpc>
              <a:spcPct val="90000"/>
            </a:lnSpc>
            <a:spcBef>
              <a:spcPct val="0"/>
            </a:spcBef>
            <a:spcAft>
              <a:spcPct val="15000"/>
            </a:spcAft>
            <a:buChar char="•"/>
          </a:pPr>
          <a:r>
            <a:rPr lang="tr-TR" sz="3400" b="0" i="0" kern="1200" dirty="0"/>
            <a:t>Enfeksiyonlar</a:t>
          </a:r>
          <a:endParaRPr lang="tr-TR" sz="3400" kern="1200" dirty="0"/>
        </a:p>
        <a:p>
          <a:pPr marL="285750" lvl="1" indent="-285750" algn="l" defTabSz="1511300">
            <a:lnSpc>
              <a:spcPct val="90000"/>
            </a:lnSpc>
            <a:spcBef>
              <a:spcPct val="0"/>
            </a:spcBef>
            <a:spcAft>
              <a:spcPct val="15000"/>
            </a:spcAft>
            <a:buChar char="•"/>
          </a:pPr>
          <a:r>
            <a:rPr lang="tr-TR" sz="3400" b="0" i="0" kern="1200" dirty="0"/>
            <a:t>Stres</a:t>
          </a:r>
          <a:endParaRPr lang="tr-TR" sz="3400" kern="1200" dirty="0"/>
        </a:p>
      </dsp:txBody>
      <dsp:txXfrm>
        <a:off x="3286" y="1078659"/>
        <a:ext cx="3203971" cy="3173220"/>
      </dsp:txXfrm>
    </dsp:sp>
    <dsp:sp modelId="{9F092992-DC64-7442-BBF8-75C8BF5B1B31}">
      <dsp:nvSpPr>
        <dsp:cNvPr id="0" name=""/>
        <dsp:cNvSpPr/>
      </dsp:nvSpPr>
      <dsp:spPr>
        <a:xfrm>
          <a:off x="3655814" y="99459"/>
          <a:ext cx="3203971" cy="9792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tr-TR" sz="3400" b="0" i="0" kern="1200" dirty="0"/>
            <a:t>Böcek Zehirleri</a:t>
          </a:r>
          <a:endParaRPr lang="tr-TR" sz="3400" kern="1200" dirty="0"/>
        </a:p>
      </dsp:txBody>
      <dsp:txXfrm>
        <a:off x="3655814" y="99459"/>
        <a:ext cx="3203971" cy="979200"/>
      </dsp:txXfrm>
    </dsp:sp>
    <dsp:sp modelId="{A3FE4E2A-342D-3143-AB82-9C4E730515D9}">
      <dsp:nvSpPr>
        <dsp:cNvPr id="0" name=""/>
        <dsp:cNvSpPr/>
      </dsp:nvSpPr>
      <dsp:spPr>
        <a:xfrm>
          <a:off x="3655814" y="1078659"/>
          <a:ext cx="3203971" cy="317322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tr-TR" sz="3400" b="0" i="0" kern="1200" dirty="0"/>
            <a:t>Arı zehri (venom)</a:t>
          </a:r>
          <a:endParaRPr lang="tr-TR" sz="3400" kern="1200" dirty="0"/>
        </a:p>
      </dsp:txBody>
      <dsp:txXfrm>
        <a:off x="3655814" y="1078659"/>
        <a:ext cx="3203971" cy="3173220"/>
      </dsp:txXfrm>
    </dsp:sp>
    <dsp:sp modelId="{97D85BB3-4AE7-4E4F-A9B7-9D6C7238E93A}">
      <dsp:nvSpPr>
        <dsp:cNvPr id="0" name=""/>
        <dsp:cNvSpPr/>
      </dsp:nvSpPr>
      <dsp:spPr>
        <a:xfrm>
          <a:off x="7308342" y="99459"/>
          <a:ext cx="3203971" cy="979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tr-TR" sz="3400" i="0" kern="1200" dirty="0"/>
            <a:t>Diğer</a:t>
          </a:r>
          <a:endParaRPr lang="tr-TR" sz="3400" kern="1200" dirty="0"/>
        </a:p>
      </dsp:txBody>
      <dsp:txXfrm>
        <a:off x="7308342" y="99459"/>
        <a:ext cx="3203971" cy="979200"/>
      </dsp:txXfrm>
    </dsp:sp>
    <dsp:sp modelId="{E8C21D69-E9C1-474D-9CD0-D0919332E1A1}">
      <dsp:nvSpPr>
        <dsp:cNvPr id="0" name=""/>
        <dsp:cNvSpPr/>
      </dsp:nvSpPr>
      <dsp:spPr>
        <a:xfrm>
          <a:off x="7308342" y="1078659"/>
          <a:ext cx="3203971" cy="31732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tr-TR" sz="3400" i="0" kern="1200" dirty="0"/>
            <a:t>Lateks</a:t>
          </a:r>
          <a:endParaRPr lang="tr-TR" sz="3400" kern="1200" dirty="0"/>
        </a:p>
      </dsp:txBody>
      <dsp:txXfrm>
        <a:off x="7308342" y="1078659"/>
        <a:ext cx="3203971" cy="3173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A6D8C-2966-084B-B5D7-7C47A41AE502}">
      <dsp:nvSpPr>
        <dsp:cNvPr id="0" name=""/>
        <dsp:cNvSpPr/>
      </dsp:nvSpPr>
      <dsp:spPr>
        <a:xfrm>
          <a:off x="0" y="513645"/>
          <a:ext cx="2844083" cy="1805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64444-630A-7240-B480-6276B0810617}">
      <dsp:nvSpPr>
        <dsp:cNvPr id="0" name=""/>
        <dsp:cNvSpPr/>
      </dsp:nvSpPr>
      <dsp:spPr>
        <a:xfrm>
          <a:off x="316009" y="813854"/>
          <a:ext cx="2844083" cy="18059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Rutinler genellikle normal</a:t>
          </a:r>
          <a:endParaRPr lang="en-US" sz="2100" kern="1200"/>
        </a:p>
      </dsp:txBody>
      <dsp:txXfrm>
        <a:off x="368905" y="866750"/>
        <a:ext cx="2738291" cy="1700201"/>
      </dsp:txXfrm>
    </dsp:sp>
    <dsp:sp modelId="{85325C20-B8D7-B545-B63D-1DD39B86A5CF}">
      <dsp:nvSpPr>
        <dsp:cNvPr id="0" name=""/>
        <dsp:cNvSpPr/>
      </dsp:nvSpPr>
      <dsp:spPr>
        <a:xfrm>
          <a:off x="3476102" y="513645"/>
          <a:ext cx="2844083" cy="1805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AC789-6347-374C-9170-790FE2861021}">
      <dsp:nvSpPr>
        <dsp:cNvPr id="0" name=""/>
        <dsp:cNvSpPr/>
      </dsp:nvSpPr>
      <dsp:spPr>
        <a:xfrm>
          <a:off x="3792111" y="813854"/>
          <a:ext cx="2844083" cy="18059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Periferik kan eozinofil sayısı ve serum total IgE sadece %30-40’ında yükselmiştir</a:t>
          </a:r>
          <a:endParaRPr lang="en-US" sz="2100" kern="1200"/>
        </a:p>
      </dsp:txBody>
      <dsp:txXfrm>
        <a:off x="3845007" y="866750"/>
        <a:ext cx="2738291" cy="1700201"/>
      </dsp:txXfrm>
    </dsp:sp>
    <dsp:sp modelId="{8283D0A8-64F5-CF43-9E83-300911A95335}">
      <dsp:nvSpPr>
        <dsp:cNvPr id="0" name=""/>
        <dsp:cNvSpPr/>
      </dsp:nvSpPr>
      <dsp:spPr>
        <a:xfrm>
          <a:off x="6952204" y="513645"/>
          <a:ext cx="2844083" cy="1805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B699A-AF78-7945-9F43-4CD0938D63FD}">
      <dsp:nvSpPr>
        <dsp:cNvPr id="0" name=""/>
        <dsp:cNvSpPr/>
      </dsp:nvSpPr>
      <dsp:spPr>
        <a:xfrm>
          <a:off x="7268214" y="813854"/>
          <a:ext cx="2844083" cy="18059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Hastalık gelişmesi için birkaç yıl allerjen teması olmalıdır (2 yaşın altında çok nadir görülür)</a:t>
          </a:r>
          <a:endParaRPr lang="en-US" sz="2100" kern="1200"/>
        </a:p>
      </dsp:txBody>
      <dsp:txXfrm>
        <a:off x="7321110" y="866750"/>
        <a:ext cx="2738291" cy="1700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7E58-3C7A-7E43-8911-32C20850E3DD}">
      <dsp:nvSpPr>
        <dsp:cNvPr id="0" name=""/>
        <dsp:cNvSpPr/>
      </dsp:nvSpPr>
      <dsp:spPr>
        <a:xfrm>
          <a:off x="1282323" y="2692"/>
          <a:ext cx="3799576" cy="10015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Alerjenden korunma ve çevre kontrolü</a:t>
          </a:r>
          <a:endParaRPr lang="en-US" sz="1500" kern="1200"/>
        </a:p>
      </dsp:txBody>
      <dsp:txXfrm>
        <a:off x="1311657" y="32026"/>
        <a:ext cx="3740908" cy="942867"/>
      </dsp:txXfrm>
    </dsp:sp>
    <dsp:sp modelId="{76A52883-3607-4A40-A12C-C67F3796DABA}">
      <dsp:nvSpPr>
        <dsp:cNvPr id="0" name=""/>
        <dsp:cNvSpPr/>
      </dsp:nvSpPr>
      <dsp:spPr>
        <a:xfrm rot="5400000">
          <a:off x="2994324" y="1029266"/>
          <a:ext cx="375575" cy="4506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046904" y="1066824"/>
        <a:ext cx="270415" cy="262903"/>
      </dsp:txXfrm>
    </dsp:sp>
    <dsp:sp modelId="{813C2B9F-D2F8-D343-890D-94599399157E}">
      <dsp:nvSpPr>
        <dsp:cNvPr id="0" name=""/>
        <dsp:cNvSpPr/>
      </dsp:nvSpPr>
      <dsp:spPr>
        <a:xfrm>
          <a:off x="1282323" y="1504996"/>
          <a:ext cx="3799576" cy="10015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Medikal tedavi</a:t>
          </a:r>
          <a:endParaRPr lang="en-US" sz="1500" kern="1200"/>
        </a:p>
      </dsp:txBody>
      <dsp:txXfrm>
        <a:off x="1311657" y="1534330"/>
        <a:ext cx="3740908" cy="942867"/>
      </dsp:txXfrm>
    </dsp:sp>
    <dsp:sp modelId="{C5AE6AE1-0CE9-B44E-ABCB-B78103D38553}">
      <dsp:nvSpPr>
        <dsp:cNvPr id="0" name=""/>
        <dsp:cNvSpPr/>
      </dsp:nvSpPr>
      <dsp:spPr>
        <a:xfrm rot="5400000">
          <a:off x="2994324" y="2531570"/>
          <a:ext cx="375575" cy="4506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046904" y="2569128"/>
        <a:ext cx="270415" cy="262903"/>
      </dsp:txXfrm>
    </dsp:sp>
    <dsp:sp modelId="{6369B7CA-9ADD-1B4D-9196-B7012420FC5C}">
      <dsp:nvSpPr>
        <dsp:cNvPr id="0" name=""/>
        <dsp:cNvSpPr/>
      </dsp:nvSpPr>
      <dsp:spPr>
        <a:xfrm>
          <a:off x="1282323" y="3007299"/>
          <a:ext cx="3799576" cy="10015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İmmünoterapi</a:t>
          </a:r>
          <a:endParaRPr lang="en-US" sz="1500" kern="1200"/>
        </a:p>
      </dsp:txBody>
      <dsp:txXfrm>
        <a:off x="1311657" y="3036633"/>
        <a:ext cx="3740908" cy="942867"/>
      </dsp:txXfrm>
    </dsp:sp>
    <dsp:sp modelId="{F8042138-391D-6944-9E73-0C1FE493FEBE}">
      <dsp:nvSpPr>
        <dsp:cNvPr id="0" name=""/>
        <dsp:cNvSpPr/>
      </dsp:nvSpPr>
      <dsp:spPr>
        <a:xfrm rot="5400000">
          <a:off x="2994324" y="4033874"/>
          <a:ext cx="375575" cy="4506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046904" y="4071432"/>
        <a:ext cx="270415" cy="262903"/>
      </dsp:txXfrm>
    </dsp:sp>
    <dsp:sp modelId="{78680309-69A1-BF4C-ACA6-11115EA27E8F}">
      <dsp:nvSpPr>
        <dsp:cNvPr id="0" name=""/>
        <dsp:cNvSpPr/>
      </dsp:nvSpPr>
      <dsp:spPr>
        <a:xfrm>
          <a:off x="1282323" y="4509603"/>
          <a:ext cx="3799576" cy="10015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Tedavide istenilen düzeydeki </a:t>
          </a:r>
          <a:r>
            <a:rPr lang="es-ES" sz="1500" kern="1200"/>
            <a:t>kontrol, her hastada farmakoterapi ve</a:t>
          </a:r>
          <a:r>
            <a:rPr lang="tr-TR" sz="1500" kern="1200"/>
            <a:t> korunma yöntemlerinin birlikte uygulanmasıyla başarılır.</a:t>
          </a:r>
          <a:endParaRPr lang="en-US" sz="1500" kern="1200"/>
        </a:p>
      </dsp:txBody>
      <dsp:txXfrm>
        <a:off x="1311657" y="4538937"/>
        <a:ext cx="3740908" cy="942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93022-A03A-EA42-AFF3-342CD7BD1488}">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0AEB24-3717-9344-B2E9-7DE8F7D3BC94}">
      <dsp:nvSpPr>
        <dsp:cNvPr id="0" name=""/>
        <dsp:cNvSpPr/>
      </dsp:nvSpPr>
      <dsp:spPr>
        <a:xfrm>
          <a:off x="525780" y="63189"/>
          <a:ext cx="73609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tr-TR" sz="2400" kern="1200"/>
            <a:t>Antihistaminikler</a:t>
          </a:r>
          <a:endParaRPr lang="en-US" sz="2400" kern="1200"/>
        </a:p>
      </dsp:txBody>
      <dsp:txXfrm>
        <a:off x="560365" y="97774"/>
        <a:ext cx="7291750" cy="639310"/>
      </dsp:txXfrm>
    </dsp:sp>
    <dsp:sp modelId="{A207735A-4274-834C-9EFB-D4E165EE4C4B}">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1522F-6428-BA46-814B-E587BD4C0E57}">
      <dsp:nvSpPr>
        <dsp:cNvPr id="0" name=""/>
        <dsp:cNvSpPr/>
      </dsp:nvSpPr>
      <dsp:spPr>
        <a:xfrm>
          <a:off x="525780" y="1151829"/>
          <a:ext cx="7360920" cy="7084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tr-TR" sz="2400" kern="1200"/>
            <a:t>Nazal ve Sistemik Steroidler</a:t>
          </a:r>
          <a:endParaRPr lang="en-US" sz="2400" kern="1200"/>
        </a:p>
      </dsp:txBody>
      <dsp:txXfrm>
        <a:off x="560365" y="1186414"/>
        <a:ext cx="7291750" cy="639310"/>
      </dsp:txXfrm>
    </dsp:sp>
    <dsp:sp modelId="{6C759274-0FDA-5146-9BE0-FF0A7A420496}">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54F36-4261-2248-A63E-2DCC0A25117B}">
      <dsp:nvSpPr>
        <dsp:cNvPr id="0" name=""/>
        <dsp:cNvSpPr/>
      </dsp:nvSpPr>
      <dsp:spPr>
        <a:xfrm>
          <a:off x="525780" y="2240469"/>
          <a:ext cx="7360920" cy="7084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tr-TR" sz="2400" kern="1200"/>
            <a:t>Dekonjestanlar</a:t>
          </a:r>
          <a:endParaRPr lang="en-US" sz="2400" kern="1200"/>
        </a:p>
      </dsp:txBody>
      <dsp:txXfrm>
        <a:off x="560365" y="2275054"/>
        <a:ext cx="7291750" cy="639310"/>
      </dsp:txXfrm>
    </dsp:sp>
    <dsp:sp modelId="{0B7FBE5F-4EA9-5843-9F25-69CDC9CD7266}">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9A304-5B21-664D-A8C6-54F5FEF436E0}">
      <dsp:nvSpPr>
        <dsp:cNvPr id="0" name=""/>
        <dsp:cNvSpPr/>
      </dsp:nvSpPr>
      <dsp:spPr>
        <a:xfrm>
          <a:off x="525780" y="3329109"/>
          <a:ext cx="7360920" cy="708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tr-TR" sz="2400" kern="1200"/>
            <a:t>Lökotrien Antagonistleri</a:t>
          </a:r>
          <a:r>
            <a:rPr lang="tr-TR" sz="2400" i="1" kern="1200"/>
            <a:t> </a:t>
          </a:r>
          <a:endParaRPr lang="en-US" sz="2400" kern="1200"/>
        </a:p>
      </dsp:txBody>
      <dsp:txXfrm>
        <a:off x="560365" y="3363694"/>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B5819-9E25-0D43-86B5-D512A59F35F1}" type="datetimeFigureOut">
              <a:rPr lang="tr-TR" smtClean="0"/>
              <a:t>20.09.2023</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666A9-9778-274F-9B39-34F8B25B841E}" type="slidenum">
              <a:rPr lang="tr-TR" smtClean="0"/>
              <a:t>‹#›</a:t>
            </a:fld>
            <a:endParaRPr lang="tr-TR" dirty="0"/>
          </a:p>
        </p:txBody>
      </p:sp>
    </p:spTree>
    <p:extLst>
      <p:ext uri="{BB962C8B-B14F-4D97-AF65-F5344CB8AC3E}">
        <p14:creationId xmlns:p14="http://schemas.microsoft.com/office/powerpoint/2010/main" val="392150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EB6B03-E060-4C13-8AA5-91464E9E3AFD}" type="slidenum">
              <a:rPr lang="tr-TR" smtClean="0"/>
              <a:t>30</a:t>
            </a:fld>
            <a:endParaRPr lang="tr-TR" dirty="0"/>
          </a:p>
        </p:txBody>
      </p:sp>
    </p:spTree>
    <p:extLst>
      <p:ext uri="{BB962C8B-B14F-4D97-AF65-F5344CB8AC3E}">
        <p14:creationId xmlns:p14="http://schemas.microsoft.com/office/powerpoint/2010/main" val="273890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a:extLst>
              <a:ext uri="{FF2B5EF4-FFF2-40B4-BE49-F238E27FC236}">
                <a16:creationId xmlns:a16="http://schemas.microsoft.com/office/drawing/2014/main" id="{83A2DA5F-CA3A-154E-AE7F-39842D591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a:extLst>
              <a:ext uri="{FF2B5EF4-FFF2-40B4-BE49-F238E27FC236}">
                <a16:creationId xmlns:a16="http://schemas.microsoft.com/office/drawing/2014/main" id="{82BE4AE4-6885-E9E2-EA9A-70BA6FECE3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Uluslararası alerjik rinit tedavi algoritmasında yer almadığı için biyolojik ajanlardan bahsetmedim.</a:t>
            </a:r>
          </a:p>
        </p:txBody>
      </p:sp>
      <p:sp>
        <p:nvSpPr>
          <p:cNvPr id="54276" name="3 Slayt Numarası Yer Tutucusu">
            <a:extLst>
              <a:ext uri="{FF2B5EF4-FFF2-40B4-BE49-F238E27FC236}">
                <a16:creationId xmlns:a16="http://schemas.microsoft.com/office/drawing/2014/main" id="{14C91A21-B7C6-FF2B-052C-A8F8C9100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93BC63-BC0C-2241-9EE9-EFBDC5A4B409}" type="slidenum">
              <a:rPr lang="en-GB" altLang="tr-TR"/>
              <a:pPr>
                <a:spcBef>
                  <a:spcPct val="0"/>
                </a:spcBef>
              </a:pPr>
              <a:t>34</a:t>
            </a:fld>
            <a:endParaRPr lang="en-GB" alt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1. kuşak antihistaminikler:</a:t>
            </a:r>
            <a:endParaRPr lang="tr-TR" dirty="0"/>
          </a:p>
          <a:p>
            <a:pPr marL="171450" indent="-171450">
              <a:buFont typeface="Arial" panose="020B0604020202020204" pitchFamily="34" charset="0"/>
              <a:buChar char="•"/>
            </a:pPr>
            <a:r>
              <a:rPr lang="tr-TR" sz="1200" b="0" i="0" u="none" strike="noStrike" kern="1200" baseline="0" dirty="0">
                <a:solidFill>
                  <a:schemeClr val="tx1"/>
                </a:solidFill>
                <a:latin typeface="+mn-lt"/>
                <a:ea typeface="+mn-ea"/>
                <a:cs typeface="+mn-cs"/>
              </a:rPr>
              <a:t>Klorfeniramin </a:t>
            </a:r>
          </a:p>
          <a:p>
            <a:pPr marL="171450" indent="-171450">
              <a:buFont typeface="Arial" panose="020B0604020202020204" pitchFamily="34" charset="0"/>
              <a:buChar char="•"/>
            </a:pPr>
            <a:r>
              <a:rPr lang="tr-TR" sz="1200" b="0" i="0" u="none" strike="noStrike" kern="1200" baseline="0" dirty="0">
                <a:solidFill>
                  <a:schemeClr val="tx1"/>
                </a:solidFill>
                <a:latin typeface="+mn-lt"/>
                <a:ea typeface="+mn-ea"/>
                <a:cs typeface="+mn-cs"/>
              </a:rPr>
              <a:t>difenhidramin</a:t>
            </a:r>
          </a:p>
          <a:p>
            <a:pPr marL="171450" indent="-171450">
              <a:buFont typeface="Arial" panose="020B0604020202020204" pitchFamily="34" charset="0"/>
              <a:buChar char="•"/>
            </a:pPr>
            <a:r>
              <a:rPr lang="tr-TR" sz="1200" b="0" i="0" u="none" strike="noStrike" kern="1200" baseline="0" dirty="0">
                <a:solidFill>
                  <a:schemeClr val="tx1"/>
                </a:solidFill>
                <a:latin typeface="+mn-lt"/>
                <a:ea typeface="+mn-ea"/>
                <a:cs typeface="+mn-cs"/>
              </a:rPr>
              <a:t>hidroksizin</a:t>
            </a:r>
            <a:endParaRPr lang="tr-TR" b="1" dirty="0"/>
          </a:p>
        </p:txBody>
      </p:sp>
      <p:sp>
        <p:nvSpPr>
          <p:cNvPr id="4" name="Slayt Numarası Yer Tutucusu 3"/>
          <p:cNvSpPr>
            <a:spLocks noGrp="1"/>
          </p:cNvSpPr>
          <p:nvPr>
            <p:ph type="sldNum" sz="quarter" idx="10"/>
          </p:nvPr>
        </p:nvSpPr>
        <p:spPr/>
        <p:txBody>
          <a:bodyPr/>
          <a:lstStyle/>
          <a:p>
            <a:fld id="{78EB6B03-E060-4C13-8AA5-91464E9E3AFD}" type="slidenum">
              <a:rPr lang="tr-TR" smtClean="0"/>
              <a:t>40</a:t>
            </a:fld>
            <a:endParaRPr lang="tr-TR" dirty="0"/>
          </a:p>
        </p:txBody>
      </p:sp>
    </p:spTree>
    <p:extLst>
      <p:ext uri="{BB962C8B-B14F-4D97-AF65-F5344CB8AC3E}">
        <p14:creationId xmlns:p14="http://schemas.microsoft.com/office/powerpoint/2010/main" val="306484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EB6B03-E060-4C13-8AA5-91464E9E3AFD}" type="slidenum">
              <a:rPr lang="tr-TR" smtClean="0"/>
              <a:t>42</a:t>
            </a:fld>
            <a:endParaRPr lang="tr-TR" dirty="0"/>
          </a:p>
        </p:txBody>
      </p:sp>
    </p:spTree>
    <p:extLst>
      <p:ext uri="{BB962C8B-B14F-4D97-AF65-F5344CB8AC3E}">
        <p14:creationId xmlns:p14="http://schemas.microsoft.com/office/powerpoint/2010/main" val="368767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sz="1200" b="0" i="0" u="none" strike="noStrike" kern="1200" baseline="0" dirty="0">
                <a:solidFill>
                  <a:schemeClr val="tx1"/>
                </a:solidFill>
                <a:latin typeface="+mn-lt"/>
                <a:ea typeface="+mn-ea"/>
                <a:cs typeface="+mn-cs"/>
              </a:rPr>
              <a:t>Bu yan etkilerin sıklığı %5-10 arasında değişir.</a:t>
            </a:r>
          </a:p>
          <a:p>
            <a:r>
              <a:rPr lang="tr-TR" sz="1200" b="0" i="0" u="none" strike="noStrike" kern="1200" baseline="0" dirty="0">
                <a:solidFill>
                  <a:schemeClr val="tx1"/>
                </a:solidFill>
                <a:latin typeface="+mn-lt"/>
                <a:ea typeface="+mn-ea"/>
                <a:cs typeface="+mn-cs"/>
              </a:rPr>
              <a:t>-Septum perforasyon çok nadir bir yan etkidir. Çoğunlukla tedavini ilk 12 ayı içinde oluşur ve olguların çoğu genç kadınlardır.</a:t>
            </a:r>
            <a:endParaRPr lang="tr-TR" dirty="0"/>
          </a:p>
        </p:txBody>
      </p:sp>
      <p:sp>
        <p:nvSpPr>
          <p:cNvPr id="4" name="Slayt Numarası Yer Tutucusu 3"/>
          <p:cNvSpPr>
            <a:spLocks noGrp="1"/>
          </p:cNvSpPr>
          <p:nvPr>
            <p:ph type="sldNum" sz="quarter" idx="10"/>
          </p:nvPr>
        </p:nvSpPr>
        <p:spPr/>
        <p:txBody>
          <a:bodyPr/>
          <a:lstStyle/>
          <a:p>
            <a:fld id="{78EB6B03-E060-4C13-8AA5-91464E9E3AFD}" type="slidenum">
              <a:rPr lang="tr-TR" smtClean="0"/>
              <a:t>44</a:t>
            </a:fld>
            <a:endParaRPr lang="tr-TR" dirty="0"/>
          </a:p>
        </p:txBody>
      </p:sp>
    </p:spTree>
    <p:extLst>
      <p:ext uri="{BB962C8B-B14F-4D97-AF65-F5344CB8AC3E}">
        <p14:creationId xmlns:p14="http://schemas.microsoft.com/office/powerpoint/2010/main" val="249300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a:t>
            </a:r>
            <a:r>
              <a:rPr lang="tr-TR" sz="1200" b="0" i="0" u="none" strike="noStrike" kern="1200" baseline="0" dirty="0">
                <a:solidFill>
                  <a:schemeClr val="tx1"/>
                </a:solidFill>
                <a:latin typeface="+mn-lt"/>
                <a:ea typeface="+mn-ea"/>
                <a:cs typeface="+mn-cs"/>
              </a:rPr>
              <a:t>orneğin almakta olduğu ilacın durdurulması, arı sokması </a:t>
            </a:r>
            <a:r>
              <a:rPr lang="tr-TR" sz="1200" b="0" i="0" u="none" strike="noStrike" kern="1200" baseline="0" dirty="0" err="1">
                <a:solidFill>
                  <a:schemeClr val="tx1"/>
                </a:solidFill>
                <a:latin typeface="+mn-lt"/>
                <a:ea typeface="+mn-ea"/>
                <a:cs typeface="+mn-cs"/>
              </a:rPr>
              <a:t>soz</a:t>
            </a:r>
            <a:r>
              <a:rPr lang="tr-TR" sz="1200" b="0" i="0" u="none" strike="noStrike" kern="1200" baseline="0" dirty="0">
                <a:solidFill>
                  <a:schemeClr val="tx1"/>
                </a:solidFill>
                <a:latin typeface="+mn-lt"/>
                <a:ea typeface="+mn-ea"/>
                <a:cs typeface="+mn-cs"/>
              </a:rPr>
              <a:t> konusu ise arının iğnesinin </a:t>
            </a:r>
            <a:r>
              <a:rPr lang="tr-TR" sz="1200" b="0" i="0" u="none" strike="noStrike" kern="1200" baseline="0" dirty="0" err="1">
                <a:solidFill>
                  <a:schemeClr val="tx1"/>
                </a:solidFill>
                <a:latin typeface="+mn-lt"/>
                <a:ea typeface="+mn-ea"/>
                <a:cs typeface="+mn-cs"/>
              </a:rPr>
              <a:t>parcalanmadan</a:t>
            </a:r>
            <a:r>
              <a:rPr lang="tr-TR" sz="1200" b="0" i="0" u="none" strike="noStrike" kern="1200" baseline="0" dirty="0">
                <a:solidFill>
                  <a:schemeClr val="tx1"/>
                </a:solidFill>
                <a:latin typeface="+mn-lt"/>
                <a:ea typeface="+mn-ea"/>
                <a:cs typeface="+mn-cs"/>
              </a:rPr>
              <a:t> çıkarılması</a:t>
            </a:r>
          </a:p>
          <a:p>
            <a:r>
              <a:rPr lang="tr-TR" sz="1200" b="0" i="0" u="none" strike="noStrike" kern="1200" baseline="0" dirty="0">
                <a:solidFill>
                  <a:schemeClr val="tx1"/>
                </a:solidFill>
                <a:latin typeface="+mn-lt"/>
                <a:ea typeface="+mn-ea"/>
                <a:cs typeface="+mn-cs"/>
              </a:rPr>
              <a:t>3-CAB:dolaşım. hava yolu, solunum</a:t>
            </a:r>
          </a:p>
          <a:p>
            <a:r>
              <a:rPr lang="tr-TR" sz="1200" b="0" i="0" u="none" strike="noStrike" kern="1200" baseline="0" dirty="0">
                <a:solidFill>
                  <a:schemeClr val="tx1"/>
                </a:solidFill>
                <a:latin typeface="+mn-lt"/>
                <a:ea typeface="+mn-ea"/>
                <a:cs typeface="+mn-cs"/>
              </a:rPr>
              <a:t>4-Hastanın oturur/ayakta pozisyonda tutulması “boş </a:t>
            </a:r>
            <a:r>
              <a:rPr lang="tr-TR" sz="1200" b="0" i="0" u="none" strike="noStrike" kern="1200" baseline="0" dirty="0" err="1">
                <a:solidFill>
                  <a:schemeClr val="tx1"/>
                </a:solidFill>
                <a:latin typeface="+mn-lt"/>
                <a:ea typeface="+mn-ea"/>
                <a:cs typeface="+mn-cs"/>
              </a:rPr>
              <a:t>ventrikul</a:t>
            </a:r>
            <a:r>
              <a:rPr lang="tr-TR" sz="1200" b="0" i="0" u="none" strike="noStrike" kern="1200" baseline="0" dirty="0">
                <a:solidFill>
                  <a:schemeClr val="tx1"/>
                </a:solidFill>
                <a:latin typeface="+mn-lt"/>
                <a:ea typeface="+mn-ea"/>
                <a:cs typeface="+mn-cs"/>
              </a:rPr>
              <a:t> sendromuna” yol açarak </a:t>
            </a:r>
            <a:r>
              <a:rPr lang="tr-TR" sz="1200" b="0" i="0" u="none" strike="noStrike" kern="1200" baseline="0" dirty="0" err="1">
                <a:solidFill>
                  <a:schemeClr val="tx1"/>
                </a:solidFill>
                <a:latin typeface="+mn-lt"/>
                <a:ea typeface="+mn-ea"/>
                <a:cs typeface="+mn-cs"/>
              </a:rPr>
              <a:t>olumle</a:t>
            </a:r>
            <a:r>
              <a:rPr lang="tr-TR" sz="1200" b="0" i="0" u="none" strike="noStrike" kern="1200" baseline="0" dirty="0">
                <a:solidFill>
                  <a:schemeClr val="tx1"/>
                </a:solidFill>
                <a:latin typeface="+mn-lt"/>
                <a:ea typeface="+mn-ea"/>
                <a:cs typeface="+mn-cs"/>
              </a:rPr>
              <a:t> sonuçlanabilir</a:t>
            </a:r>
          </a:p>
          <a:p>
            <a:endParaRPr lang="tr-TR" sz="1200" b="0" i="0" u="none" strike="noStrike" kern="1200" baseline="0" dirty="0">
              <a:solidFill>
                <a:schemeClr val="tx1"/>
              </a:solidFill>
              <a:latin typeface="+mn-lt"/>
              <a:ea typeface="+mn-ea"/>
              <a:cs typeface="+mn-cs"/>
            </a:endParaRPr>
          </a:p>
          <a:p>
            <a:r>
              <a:rPr lang="tr-TR" sz="1200" b="0" i="0" kern="1200" dirty="0">
                <a:solidFill>
                  <a:schemeClr val="tx1"/>
                </a:solidFill>
                <a:effectLst/>
                <a:latin typeface="+mn-lt"/>
                <a:ea typeface="+mn-ea"/>
                <a:cs typeface="+mn-cs"/>
              </a:rPr>
              <a:t>*1 mg/</a:t>
            </a:r>
            <a:r>
              <a:rPr lang="tr-TR" sz="1200" b="0" i="0" kern="1200" dirty="0" err="1">
                <a:solidFill>
                  <a:schemeClr val="tx1"/>
                </a:solidFill>
                <a:effectLst/>
                <a:latin typeface="+mn-lt"/>
                <a:ea typeface="+mn-ea"/>
                <a:cs typeface="+mn-cs"/>
              </a:rPr>
              <a:t>mL'lik</a:t>
            </a:r>
            <a:r>
              <a:rPr lang="tr-TR" sz="1200" b="0" i="0" kern="1200" dirty="0">
                <a:solidFill>
                  <a:schemeClr val="tx1"/>
                </a:solidFill>
                <a:effectLst/>
                <a:latin typeface="+mn-lt"/>
                <a:ea typeface="+mn-ea"/>
                <a:cs typeface="+mn-cs"/>
              </a:rPr>
              <a:t> ampuller daha önce 1: 1000 olarak etiketlenmişti, ancak ilaç hatalarını önlemeye yardımcı olmak için oran ifadeleri 2016'da ABD’de  </a:t>
            </a:r>
            <a:r>
              <a:rPr lang="tr-TR" sz="1200" b="0" i="0" u="sng" kern="1200" dirty="0">
                <a:solidFill>
                  <a:schemeClr val="tx1"/>
                </a:solidFill>
                <a:effectLst/>
                <a:latin typeface="+mn-lt"/>
                <a:ea typeface="+mn-ea"/>
                <a:cs typeface="+mn-cs"/>
              </a:rPr>
              <a:t>epinefrin</a:t>
            </a:r>
            <a:r>
              <a:rPr lang="tr-TR" sz="1200" b="0" i="0" kern="1200" dirty="0">
                <a:solidFill>
                  <a:schemeClr val="tx1"/>
                </a:solidFill>
                <a:effectLst/>
                <a:latin typeface="+mn-lt"/>
                <a:ea typeface="+mn-ea"/>
                <a:cs typeface="+mn-cs"/>
              </a:rPr>
              <a:t> etiketlerinden kaldırıldı. Yalnızca </a:t>
            </a:r>
            <a:r>
              <a:rPr lang="tr-TR" sz="1200" b="0" i="0" kern="1200" dirty="0" err="1">
                <a:solidFill>
                  <a:schemeClr val="tx1"/>
                </a:solidFill>
                <a:effectLst/>
                <a:latin typeface="+mn-lt"/>
                <a:ea typeface="+mn-ea"/>
                <a:cs typeface="+mn-cs"/>
              </a:rPr>
              <a:t>mL</a:t>
            </a:r>
            <a:r>
              <a:rPr lang="tr-TR" sz="1200" b="0" i="0" kern="1200" dirty="0">
                <a:solidFill>
                  <a:schemeClr val="tx1"/>
                </a:solidFill>
                <a:effectLst/>
                <a:latin typeface="+mn-lt"/>
                <a:ea typeface="+mn-ea"/>
                <a:cs typeface="+mn-cs"/>
              </a:rPr>
              <a:t> başına miktar listelenecektir. Oran etiketlemesi diğer bazı ülkelerde yürürlükte kalmaktadır.</a:t>
            </a:r>
            <a:endParaRPr lang="tr-TR" dirty="0"/>
          </a:p>
        </p:txBody>
      </p:sp>
      <p:sp>
        <p:nvSpPr>
          <p:cNvPr id="4" name="Slayt Numarası Yer Tutucusu 3"/>
          <p:cNvSpPr>
            <a:spLocks noGrp="1"/>
          </p:cNvSpPr>
          <p:nvPr>
            <p:ph type="sldNum" sz="quarter" idx="10"/>
          </p:nvPr>
        </p:nvSpPr>
        <p:spPr/>
        <p:txBody>
          <a:bodyPr/>
          <a:lstStyle/>
          <a:p>
            <a:fld id="{78EB6B03-E060-4C13-8AA5-91464E9E3AFD}" type="slidenum">
              <a:rPr lang="tr-TR" smtClean="0"/>
              <a:t>101</a:t>
            </a:fld>
            <a:endParaRPr lang="tr-TR"/>
          </a:p>
        </p:txBody>
      </p:sp>
    </p:spTree>
    <p:extLst>
      <p:ext uri="{BB962C8B-B14F-4D97-AF65-F5344CB8AC3E}">
        <p14:creationId xmlns:p14="http://schemas.microsoft.com/office/powerpoint/2010/main" val="353860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10-</a:t>
            </a:r>
            <a:r>
              <a:rPr lang="tr-TR" sz="1200" b="0" i="0" u="none" strike="noStrike" kern="1200" baseline="0" dirty="0">
                <a:solidFill>
                  <a:schemeClr val="tx1"/>
                </a:solidFill>
                <a:latin typeface="+mn-lt"/>
                <a:ea typeface="+mn-ea"/>
                <a:cs typeface="+mn-cs"/>
              </a:rPr>
              <a:t>Adrenalinden sonra olmak koşulu ile oral, İM veya İV (3-4 dakikada) yollardan H1 </a:t>
            </a:r>
            <a:r>
              <a:rPr lang="tr-TR" sz="1200" b="0" i="0" u="none" strike="noStrike" kern="1200" baseline="0" dirty="0" err="1">
                <a:solidFill>
                  <a:schemeClr val="tx1"/>
                </a:solidFill>
                <a:latin typeface="+mn-lt"/>
                <a:ea typeface="+mn-ea"/>
                <a:cs typeface="+mn-cs"/>
              </a:rPr>
              <a:t>antihistamin</a:t>
            </a:r>
            <a:r>
              <a:rPr lang="tr-TR" sz="1200" b="0" i="0" u="none" strike="noStrike" kern="1200" baseline="0" dirty="0">
                <a:solidFill>
                  <a:schemeClr val="tx1"/>
                </a:solidFill>
                <a:latin typeface="+mn-lt"/>
                <a:ea typeface="+mn-ea"/>
                <a:cs typeface="+mn-cs"/>
              </a:rPr>
              <a:t> verilir. Gerektiğinde bu doz 4-6 saatte bir tekrarlanır.</a:t>
            </a:r>
          </a:p>
          <a:p>
            <a:pPr marL="0" indent="0">
              <a:buFont typeface="Arial" panose="020B0604020202020204" pitchFamily="34" charset="0"/>
              <a:buNone/>
            </a:pPr>
            <a:r>
              <a:rPr lang="tr-TR" sz="1200" b="0" i="0" u="none" strike="noStrike" kern="1200" baseline="0" dirty="0">
                <a:solidFill>
                  <a:schemeClr val="tx1"/>
                </a:solidFill>
                <a:latin typeface="+mn-lt"/>
                <a:ea typeface="+mn-ea"/>
                <a:cs typeface="+mn-cs"/>
              </a:rPr>
              <a:t>16- </a:t>
            </a:r>
            <a:r>
              <a:rPr lang="tr-TR" sz="1200" b="1" i="0" u="none" strike="noStrike" kern="1200" baseline="0" dirty="0" err="1">
                <a:solidFill>
                  <a:schemeClr val="tx1"/>
                </a:solidFill>
                <a:latin typeface="+mn-lt"/>
                <a:ea typeface="+mn-ea"/>
                <a:cs typeface="+mn-cs"/>
              </a:rPr>
              <a:t>Dopamin</a:t>
            </a:r>
            <a:r>
              <a:rPr lang="tr-TR" sz="1200" b="1"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cozeltisi</a:t>
            </a:r>
            <a:r>
              <a:rPr lang="tr-TR" sz="1200" b="0" i="0" u="none" strike="noStrike" kern="1200" baseline="0" dirty="0">
                <a:solidFill>
                  <a:schemeClr val="tx1"/>
                </a:solidFill>
                <a:latin typeface="+mn-lt"/>
                <a:ea typeface="+mn-ea"/>
                <a:cs typeface="+mn-cs"/>
              </a:rPr>
              <a:t> %5 </a:t>
            </a:r>
            <a:r>
              <a:rPr lang="tr-TR" sz="1200" b="0" i="0" u="none" strike="noStrike" kern="1200" baseline="0" dirty="0" err="1">
                <a:solidFill>
                  <a:schemeClr val="tx1"/>
                </a:solidFill>
                <a:latin typeface="+mn-lt"/>
                <a:ea typeface="+mn-ea"/>
                <a:cs typeface="+mn-cs"/>
              </a:rPr>
              <a:t>Dextroz</a:t>
            </a:r>
            <a:r>
              <a:rPr lang="tr-TR" sz="1200" b="0" i="0" u="none" strike="noStrike" kern="1200" baseline="0" dirty="0">
                <a:solidFill>
                  <a:schemeClr val="tx1"/>
                </a:solidFill>
                <a:latin typeface="+mn-lt"/>
                <a:ea typeface="+mn-ea"/>
                <a:cs typeface="+mn-cs"/>
              </a:rPr>
              <a:t>, %0.9 </a:t>
            </a:r>
            <a:r>
              <a:rPr lang="tr-TR" sz="1200" b="0" i="0" u="none" strike="noStrike" kern="1200" baseline="0" dirty="0" err="1">
                <a:solidFill>
                  <a:schemeClr val="tx1"/>
                </a:solidFill>
                <a:latin typeface="+mn-lt"/>
                <a:ea typeface="+mn-ea"/>
                <a:cs typeface="+mn-cs"/>
              </a:rPr>
              <a:t>NaCl</a:t>
            </a:r>
            <a:r>
              <a:rPr lang="tr-TR" sz="1200" b="0" i="0" u="none" strike="noStrike" kern="1200" baseline="0" dirty="0">
                <a:solidFill>
                  <a:schemeClr val="tx1"/>
                </a:solidFill>
                <a:latin typeface="+mn-lt"/>
                <a:ea typeface="+mn-ea"/>
                <a:cs typeface="+mn-cs"/>
              </a:rPr>
              <a:t> 400mg/250 </a:t>
            </a:r>
            <a:r>
              <a:rPr lang="tr-TR" sz="1200" b="0" i="0" u="none" strike="noStrike" kern="1200" baseline="0" dirty="0" err="1">
                <a:solidFill>
                  <a:schemeClr val="tx1"/>
                </a:solidFill>
                <a:latin typeface="+mn-lt"/>
                <a:ea typeface="+mn-ea"/>
                <a:cs typeface="+mn-cs"/>
              </a:rPr>
              <a:t>mL</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icerisine</a:t>
            </a:r>
            <a:r>
              <a:rPr lang="tr-TR" sz="1200" b="0" i="0" u="none" strike="noStrike" kern="1200" baseline="0" dirty="0">
                <a:solidFill>
                  <a:schemeClr val="tx1"/>
                </a:solidFill>
                <a:latin typeface="+mn-lt"/>
                <a:ea typeface="+mn-ea"/>
                <a:cs typeface="+mn-cs"/>
              </a:rPr>
              <a:t> konularak hazırlanır. 5-10 </a:t>
            </a:r>
            <a:r>
              <a:rPr lang="tr-TR" sz="1200" b="0" i="0" u="none" strike="noStrike" kern="1200" baseline="0" dirty="0" err="1">
                <a:solidFill>
                  <a:schemeClr val="tx1"/>
                </a:solidFill>
                <a:latin typeface="+mn-lt"/>
                <a:ea typeface="+mn-ea"/>
                <a:cs typeface="+mn-cs"/>
              </a:rPr>
              <a:t>mcg</a:t>
            </a:r>
            <a:r>
              <a:rPr lang="tr-TR" sz="1200" b="0" i="0" u="none" strike="noStrike" kern="1200" baseline="0" dirty="0">
                <a:solidFill>
                  <a:schemeClr val="tx1"/>
                </a:solidFill>
                <a:latin typeface="+mn-lt"/>
                <a:ea typeface="+mn-ea"/>
                <a:cs typeface="+mn-cs"/>
              </a:rPr>
              <a:t>/kg/</a:t>
            </a:r>
            <a:r>
              <a:rPr lang="tr-TR" sz="1200" b="0" i="0" u="none" strike="noStrike" kern="1200" baseline="0" dirty="0" err="1">
                <a:solidFill>
                  <a:schemeClr val="tx1"/>
                </a:solidFill>
                <a:latin typeface="+mn-lt"/>
                <a:ea typeface="+mn-ea"/>
                <a:cs typeface="+mn-cs"/>
              </a:rPr>
              <a:t>dk</a:t>
            </a:r>
            <a:r>
              <a:rPr lang="tr-TR" sz="1200" b="0" i="0" u="none" strike="noStrike" kern="1200" baseline="0" dirty="0">
                <a:solidFill>
                  <a:schemeClr val="tx1"/>
                </a:solidFill>
                <a:latin typeface="+mn-lt"/>
                <a:ea typeface="+mn-ea"/>
                <a:cs typeface="+mn-cs"/>
              </a:rPr>
              <a:t> hızında yanıt durumu değerlendirilerek doz artışına karar verilir. Hasta yoğun bakım şartlarında takip edilmelidir. Doz azaltılarak </a:t>
            </a:r>
            <a:r>
              <a:rPr lang="fi-FI" sz="1200" b="0" i="0" u="none" strike="noStrike" kern="1200" baseline="0" dirty="0">
                <a:solidFill>
                  <a:schemeClr val="tx1"/>
                </a:solidFill>
                <a:latin typeface="+mn-lt"/>
                <a:ea typeface="+mn-ea"/>
                <a:cs typeface="+mn-cs"/>
              </a:rPr>
              <a:t>kesilir, ani kesilmesi hipotansiyon riski taşımaktadır.</a:t>
            </a:r>
          </a:p>
          <a:p>
            <a:r>
              <a:rPr lang="tr-TR" sz="1200" b="0" i="0" u="none" strike="noStrike" kern="1200" baseline="0" dirty="0">
                <a:solidFill>
                  <a:schemeClr val="tx1"/>
                </a:solidFill>
                <a:latin typeface="+mn-lt"/>
                <a:ea typeface="+mn-ea"/>
                <a:cs typeface="+mn-cs"/>
              </a:rPr>
              <a:t>• </a:t>
            </a:r>
            <a:r>
              <a:rPr lang="tr-TR" sz="1200" b="1" i="0" u="none" strike="noStrike" kern="1200" baseline="0" dirty="0" err="1">
                <a:solidFill>
                  <a:schemeClr val="tx1"/>
                </a:solidFill>
                <a:latin typeface="+mn-lt"/>
                <a:ea typeface="+mn-ea"/>
                <a:cs typeface="+mn-cs"/>
              </a:rPr>
              <a:t>Vazopressin</a:t>
            </a:r>
            <a:r>
              <a:rPr lang="tr-TR" sz="1200" b="1"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70 kg’lık bir hasta </a:t>
            </a:r>
            <a:r>
              <a:rPr lang="tr-TR" sz="1200" b="0" i="0" u="none" strike="noStrike" kern="1200" baseline="0" dirty="0" err="1">
                <a:solidFill>
                  <a:schemeClr val="tx1"/>
                </a:solidFill>
                <a:latin typeface="+mn-lt"/>
                <a:ea typeface="+mn-ea"/>
                <a:cs typeface="+mn-cs"/>
              </a:rPr>
              <a:t>icin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başlangıc</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infuzyon</a:t>
            </a:r>
            <a:r>
              <a:rPr lang="tr-TR" sz="1200" b="0" i="0" u="none" strike="noStrike" kern="1200" baseline="0" dirty="0">
                <a:solidFill>
                  <a:schemeClr val="tx1"/>
                </a:solidFill>
                <a:latin typeface="+mn-lt"/>
                <a:ea typeface="+mn-ea"/>
                <a:cs typeface="+mn-cs"/>
              </a:rPr>
              <a:t> hızı 7 </a:t>
            </a:r>
            <a:r>
              <a:rPr lang="tr-TR" sz="1200" b="0" i="0" u="none" strike="noStrike" kern="1200" baseline="0" dirty="0" err="1">
                <a:solidFill>
                  <a:schemeClr val="tx1"/>
                </a:solidFill>
                <a:latin typeface="+mn-lt"/>
                <a:ea typeface="+mn-ea"/>
                <a:cs typeface="+mn-cs"/>
              </a:rPr>
              <a:t>mcg</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dk</a:t>
            </a:r>
            <a:r>
              <a:rPr lang="tr-TR" sz="1200" b="0" i="0" u="none" strike="noStrike" kern="1200" baseline="0" dirty="0">
                <a:solidFill>
                  <a:schemeClr val="tx1"/>
                </a:solidFill>
                <a:latin typeface="+mn-lt"/>
                <a:ea typeface="+mn-ea"/>
                <a:cs typeface="+mn-cs"/>
              </a:rPr>
              <a:t> (yetişkinlerde ağırlık bazlı olmayan doz için </a:t>
            </a:r>
            <a:r>
              <a:rPr lang="tr-TR" sz="1200" b="0" i="0" u="none" strike="noStrike" kern="1200" baseline="0" dirty="0" err="1">
                <a:solidFill>
                  <a:schemeClr val="tx1"/>
                </a:solidFill>
                <a:latin typeface="+mn-lt"/>
                <a:ea typeface="+mn-ea"/>
                <a:cs typeface="+mn-cs"/>
              </a:rPr>
              <a:t>onerilen</a:t>
            </a:r>
            <a:r>
              <a:rPr lang="tr-TR" sz="1200" b="0" i="0" u="none" strike="noStrike" kern="1200" baseline="0" dirty="0">
                <a:solidFill>
                  <a:schemeClr val="tx1"/>
                </a:solidFill>
                <a:latin typeface="+mn-lt"/>
                <a:ea typeface="+mn-ea"/>
                <a:cs typeface="+mn-cs"/>
              </a:rPr>
              <a:t> 2-10 </a:t>
            </a:r>
            <a:r>
              <a:rPr lang="tr-TR" sz="1200" b="0" i="0" u="none" strike="noStrike" kern="1200" baseline="0" dirty="0" err="1">
                <a:solidFill>
                  <a:schemeClr val="tx1"/>
                </a:solidFill>
                <a:latin typeface="+mn-lt"/>
                <a:ea typeface="+mn-ea"/>
                <a:cs typeface="+mn-cs"/>
              </a:rPr>
              <a:t>mcg</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dk</a:t>
            </a:r>
            <a:r>
              <a:rPr lang="tr-TR" sz="1200" b="0" i="0" u="none" strike="noStrike" kern="1200" baseline="0" dirty="0">
                <a:solidFill>
                  <a:schemeClr val="tx1"/>
                </a:solidFill>
                <a:latin typeface="+mn-lt"/>
                <a:ea typeface="+mn-ea"/>
                <a:cs typeface="+mn-cs"/>
              </a:rPr>
              <a:t>)</a:t>
            </a:r>
          </a:p>
          <a:p>
            <a:r>
              <a:rPr lang="tr-TR" sz="1200" b="0" i="0" u="none" strike="noStrike" kern="1200" baseline="0" dirty="0">
                <a:solidFill>
                  <a:schemeClr val="tx1"/>
                </a:solidFill>
                <a:latin typeface="+mn-lt"/>
                <a:ea typeface="+mn-ea"/>
                <a:cs typeface="+mn-cs"/>
              </a:rPr>
              <a:t>• </a:t>
            </a:r>
            <a:r>
              <a:rPr lang="tr-TR" sz="1200" b="1" i="0" u="none" strike="noStrike" kern="1200" baseline="0" dirty="0">
                <a:solidFill>
                  <a:schemeClr val="tx1"/>
                </a:solidFill>
                <a:latin typeface="+mn-lt"/>
                <a:ea typeface="+mn-ea"/>
                <a:cs typeface="+mn-cs"/>
              </a:rPr>
              <a:t>Atropin: </a:t>
            </a:r>
            <a:r>
              <a:rPr lang="tr-TR" sz="1200" b="0" i="0" u="none" strike="noStrike" kern="1200" baseline="0" dirty="0">
                <a:solidFill>
                  <a:schemeClr val="tx1"/>
                </a:solidFill>
                <a:latin typeface="+mn-lt"/>
                <a:ea typeface="+mn-ea"/>
                <a:cs typeface="+mn-cs"/>
              </a:rPr>
              <a:t>0.5-1 mg (20 </a:t>
            </a:r>
            <a:r>
              <a:rPr lang="tr-TR" sz="1200" b="0" i="0" u="none" strike="noStrike" kern="1200" baseline="0" dirty="0" err="1">
                <a:solidFill>
                  <a:schemeClr val="tx1"/>
                </a:solidFill>
                <a:latin typeface="+mn-lt"/>
                <a:ea typeface="+mn-ea"/>
                <a:cs typeface="+mn-cs"/>
              </a:rPr>
              <a:t>mcg</a:t>
            </a:r>
            <a:r>
              <a:rPr lang="tr-TR" sz="1200" b="0" i="0" u="none" strike="noStrike" kern="1200" baseline="0" dirty="0">
                <a:solidFill>
                  <a:schemeClr val="tx1"/>
                </a:solidFill>
                <a:latin typeface="+mn-lt"/>
                <a:ea typeface="+mn-ea"/>
                <a:cs typeface="+mn-cs"/>
              </a:rPr>
              <a:t>/kg) İV, total doz 0.04 mg/kg (3 mg)</a:t>
            </a:r>
          </a:p>
        </p:txBody>
      </p:sp>
      <p:sp>
        <p:nvSpPr>
          <p:cNvPr id="4" name="Slayt Numarası Yer Tutucusu 3"/>
          <p:cNvSpPr>
            <a:spLocks noGrp="1"/>
          </p:cNvSpPr>
          <p:nvPr>
            <p:ph type="sldNum" sz="quarter" idx="10"/>
          </p:nvPr>
        </p:nvSpPr>
        <p:spPr/>
        <p:txBody>
          <a:bodyPr/>
          <a:lstStyle/>
          <a:p>
            <a:fld id="{78EB6B03-E060-4C13-8AA5-91464E9E3AFD}" type="slidenum">
              <a:rPr lang="tr-TR" smtClean="0"/>
              <a:t>102</a:t>
            </a:fld>
            <a:endParaRPr lang="tr-TR"/>
          </a:p>
        </p:txBody>
      </p:sp>
    </p:spTree>
    <p:extLst>
      <p:ext uri="{BB962C8B-B14F-4D97-AF65-F5344CB8AC3E}">
        <p14:creationId xmlns:p14="http://schemas.microsoft.com/office/powerpoint/2010/main" val="45467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58810-A959-49A0-2813-3A6A907466F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FB04EA8-F682-134E-CD2F-6B78CD428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BCC1752-5053-846D-4F27-CF3320025D78}"/>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05608540-7794-2DC4-DA6C-D4802148AB7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15360DC6-42D8-5ED5-6E31-F94433A98164}"/>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183822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72E8A6-4AA9-189B-0AC6-98256764B7C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697C74-D4E4-1A1E-D9C5-F685770EC9A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C98E87-B206-BB5D-FFD0-6CA6E8621A8A}"/>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5B34DCDD-1589-F6D3-0F82-4149028BA06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D352C985-0167-A051-79D9-C906C938ECC3}"/>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105108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56B3278-F57F-6F00-0514-4D756F5E40A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184D543-781E-E362-78AC-FD0B9FDCD2B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3AA247-114D-D18D-37C0-58514BDE5B93}"/>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5B7C0281-BCCE-EE61-B8F1-593BCBE12A8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1054BA83-C460-C4E9-F2BB-D8F1EB7CDCC6}"/>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323511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6B6158-4A59-9C82-DD60-21E2C57A24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746B4B-C2FF-C77C-651A-12049328A18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55A08A-229B-4475-0193-04E6F1C2425A}"/>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D23A1612-F83E-1E32-8AB4-7C93A5A3327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C74CBD80-7B94-7ED1-F750-82100CDBC763}"/>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58571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939883-E830-D35F-E6E7-BA26E0C5120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2694F38-76A6-B949-1B9F-151B1FB2F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01D3466-4A44-783D-13D3-2F4D6327FEF7}"/>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D196C069-4DBB-ECC1-3040-98FBF4EA3305}"/>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70DA646E-A2B1-BED6-7117-472B22C38D02}"/>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15147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0518CD-B8E7-BA55-BA3A-596B07B1EF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2766280-B1B8-5A25-3F1D-5A3090FD259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81E26FC-4772-31BA-BCD4-CFB83C5080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A83E44E-C678-7C4A-EC3C-4B21D59ED542}"/>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6" name="Alt Bilgi Yer Tutucusu 5">
            <a:extLst>
              <a:ext uri="{FF2B5EF4-FFF2-40B4-BE49-F238E27FC236}">
                <a16:creationId xmlns:a16="http://schemas.microsoft.com/office/drawing/2014/main" id="{B8B3F2D7-C7C4-08C3-5F30-74347073B68F}"/>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3D33357E-0A57-77B8-3A91-8949B6CC4A9B}"/>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250720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3B4C15-5A25-9505-B476-0489DAB7179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AD8021-2728-3FB5-E228-836F349C5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B28F34-16B6-00FC-CEFD-746CB2DCC00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E7D6C82-59C8-6A2B-8543-65C7AB95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627BA9B-4529-2AB1-1C17-426E181D01E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042EFB7-FF80-2F8E-1357-97BC583D8988}"/>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8" name="Alt Bilgi Yer Tutucusu 7">
            <a:extLst>
              <a:ext uri="{FF2B5EF4-FFF2-40B4-BE49-F238E27FC236}">
                <a16:creationId xmlns:a16="http://schemas.microsoft.com/office/drawing/2014/main" id="{04DC6959-C8D5-9C0B-AF95-95236276A4B1}"/>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7CCF1FF6-83EA-DF86-5060-62FABE15679E}"/>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3494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D5A4AF-018C-580D-2DF8-AB86A7C0EF6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B667183-AD1D-E009-85BD-9C632563E57B}"/>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4" name="Alt Bilgi Yer Tutucusu 3">
            <a:extLst>
              <a:ext uri="{FF2B5EF4-FFF2-40B4-BE49-F238E27FC236}">
                <a16:creationId xmlns:a16="http://schemas.microsoft.com/office/drawing/2014/main" id="{4D2D42F1-B5AA-DE2A-738F-E354BC0578CF}"/>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93EC081C-56D0-FEBA-623C-560D977C1863}"/>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107718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168CF16-4E81-A8A1-958F-E2341BAE7428}"/>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3" name="Alt Bilgi Yer Tutucusu 2">
            <a:extLst>
              <a:ext uri="{FF2B5EF4-FFF2-40B4-BE49-F238E27FC236}">
                <a16:creationId xmlns:a16="http://schemas.microsoft.com/office/drawing/2014/main" id="{EC176A78-4712-0120-0968-1170760B8EFD}"/>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0EE28990-00B4-6D2A-89C3-AFDA96E05D52}"/>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277839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E4A77-D68F-0BCE-C005-2C6743D709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48AEE74-832F-38C3-4C89-702C135B5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F8E0330-2650-D628-F03E-3C2CC67A3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A1E5CC8-E5DC-5944-EB65-AF6532178DFC}"/>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6" name="Alt Bilgi Yer Tutucusu 5">
            <a:extLst>
              <a:ext uri="{FF2B5EF4-FFF2-40B4-BE49-F238E27FC236}">
                <a16:creationId xmlns:a16="http://schemas.microsoft.com/office/drawing/2014/main" id="{01B77463-FC62-E362-987C-C23E536D8CC2}"/>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5A6B6388-74AB-ED2F-2E5A-BBF44A3D7D59}"/>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45099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2FDBA-936E-0B42-2B21-FCC5A8A783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3B5B8C3-4AF9-5E40-A575-7ADB0E054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904DCC09-1ABC-D71C-2FF6-0C1FB88FA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21E0E19-EDE9-D207-02CA-6F763DA277DB}"/>
              </a:ext>
            </a:extLst>
          </p:cNvPr>
          <p:cNvSpPr>
            <a:spLocks noGrp="1"/>
          </p:cNvSpPr>
          <p:nvPr>
            <p:ph type="dt" sz="half" idx="10"/>
          </p:nvPr>
        </p:nvSpPr>
        <p:spPr/>
        <p:txBody>
          <a:bodyPr/>
          <a:lstStyle/>
          <a:p>
            <a:fld id="{B2865589-FD79-774D-A515-1BF7CF44687A}" type="datetimeFigureOut">
              <a:rPr lang="tr-TR" smtClean="0"/>
              <a:t>20.09.2023</a:t>
            </a:fld>
            <a:endParaRPr lang="tr-TR" dirty="0"/>
          </a:p>
        </p:txBody>
      </p:sp>
      <p:sp>
        <p:nvSpPr>
          <p:cNvPr id="6" name="Alt Bilgi Yer Tutucusu 5">
            <a:extLst>
              <a:ext uri="{FF2B5EF4-FFF2-40B4-BE49-F238E27FC236}">
                <a16:creationId xmlns:a16="http://schemas.microsoft.com/office/drawing/2014/main" id="{28A6635C-43D1-57E8-CF16-8F5D9612A47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EA077D16-035F-7729-E533-17380EAD1A1F}"/>
              </a:ext>
            </a:extLst>
          </p:cNvPr>
          <p:cNvSpPr>
            <a:spLocks noGrp="1"/>
          </p:cNvSpPr>
          <p:nvPr>
            <p:ph type="sldNum" sz="quarter" idx="12"/>
          </p:nvPr>
        </p:nvSpPr>
        <p:spPr/>
        <p:txBody>
          <a:bodyPr/>
          <a:lstStyle/>
          <a:p>
            <a:fld id="{96A62A9D-CE8F-2C47-88EC-85E5F4BF6E4E}" type="slidenum">
              <a:rPr lang="tr-TR" smtClean="0"/>
              <a:t>‹#›</a:t>
            </a:fld>
            <a:endParaRPr lang="tr-TR" dirty="0"/>
          </a:p>
        </p:txBody>
      </p:sp>
    </p:spTree>
    <p:extLst>
      <p:ext uri="{BB962C8B-B14F-4D97-AF65-F5344CB8AC3E}">
        <p14:creationId xmlns:p14="http://schemas.microsoft.com/office/powerpoint/2010/main" val="75570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64A0C21-35E8-AB19-212E-2D2416E14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3B58F23-F732-72DD-6C90-C76E54478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909FC1-F970-038B-C9E1-FE5A528BC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65589-FD79-774D-A515-1BF7CF44687A}" type="datetimeFigureOut">
              <a:rPr lang="tr-TR" smtClean="0"/>
              <a:t>20.09.2023</a:t>
            </a:fld>
            <a:endParaRPr lang="tr-TR" dirty="0"/>
          </a:p>
        </p:txBody>
      </p:sp>
      <p:sp>
        <p:nvSpPr>
          <p:cNvPr id="5" name="Alt Bilgi Yer Tutucusu 4">
            <a:extLst>
              <a:ext uri="{FF2B5EF4-FFF2-40B4-BE49-F238E27FC236}">
                <a16:creationId xmlns:a16="http://schemas.microsoft.com/office/drawing/2014/main" id="{6AB74607-92FC-800D-18F5-B9D88B28D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8F430F12-FD56-2454-D118-B4908F66B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2A9D-CE8F-2C47-88EC-85E5F4BF6E4E}" type="slidenum">
              <a:rPr lang="tr-TR" smtClean="0"/>
              <a:t>‹#›</a:t>
            </a:fld>
            <a:endParaRPr lang="tr-TR" dirty="0"/>
          </a:p>
        </p:txBody>
      </p:sp>
    </p:spTree>
    <p:extLst>
      <p:ext uri="{BB962C8B-B14F-4D97-AF65-F5344CB8AC3E}">
        <p14:creationId xmlns:p14="http://schemas.microsoft.com/office/powerpoint/2010/main" val="41012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klinikrespirasimalang.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jpeg"/><Relationship Id="rId7" Type="http://schemas.openxmlformats.org/officeDocument/2006/relationships/diagramColors" Target="../diagrams/colors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Resim 12">
            <a:extLst>
              <a:ext uri="{FF2B5EF4-FFF2-40B4-BE49-F238E27FC236}">
                <a16:creationId xmlns:a16="http://schemas.microsoft.com/office/drawing/2014/main" id="{3CD95847-A616-38F3-55CE-96555515BA8A}"/>
              </a:ext>
            </a:extLst>
          </p:cNvPr>
          <p:cNvPicPr>
            <a:picLocks noChangeAspect="1"/>
          </p:cNvPicPr>
          <p:nvPr/>
        </p:nvPicPr>
        <p:blipFill rotWithShape="1">
          <a:blip r:embed="rId2"/>
          <a:srcRect t="33679" b="5764"/>
          <a:stretch/>
        </p:blipFill>
        <p:spPr>
          <a:xfrm>
            <a:off x="4114801" y="-52222"/>
            <a:ext cx="7924800" cy="3383270"/>
          </a:xfrm>
          <a:prstGeom prst="rect">
            <a:avLst/>
          </a:prstGeom>
        </p:spPr>
      </p:pic>
      <p:pic>
        <p:nvPicPr>
          <p:cNvPr id="11" name="Resim 10">
            <a:extLst>
              <a:ext uri="{FF2B5EF4-FFF2-40B4-BE49-F238E27FC236}">
                <a16:creationId xmlns:a16="http://schemas.microsoft.com/office/drawing/2014/main" id="{C29791C5-8033-BD11-AF1F-90676AD7D29F}"/>
              </a:ext>
            </a:extLst>
          </p:cNvPr>
          <p:cNvPicPr>
            <a:picLocks noChangeAspect="1"/>
          </p:cNvPicPr>
          <p:nvPr/>
        </p:nvPicPr>
        <p:blipFill rotWithShape="1">
          <a:blip r:embed="rId3"/>
          <a:srcRect t="20153" r="2" b="12515"/>
          <a:stretch/>
        </p:blipFill>
        <p:spPr>
          <a:xfrm>
            <a:off x="4650916" y="3474720"/>
            <a:ext cx="7555832" cy="3383280"/>
          </a:xfrm>
          <a:prstGeom prst="rect">
            <a:avLst/>
          </a:prstGeom>
        </p:spPr>
      </p:pic>
      <p:sp useBgFill="1">
        <p:nvSpPr>
          <p:cNvPr id="50" name="Freeform: Shape 49">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85CB487E-C5DB-0428-F1D7-E496CFD85799}"/>
              </a:ext>
            </a:extLst>
          </p:cNvPr>
          <p:cNvSpPr>
            <a:spLocks noGrp="1"/>
          </p:cNvSpPr>
          <p:nvPr>
            <p:ph type="ctrTitle"/>
          </p:nvPr>
        </p:nvSpPr>
        <p:spPr>
          <a:xfrm>
            <a:off x="643468" y="609600"/>
            <a:ext cx="3992700" cy="3877197"/>
          </a:xfrm>
        </p:spPr>
        <p:txBody>
          <a:bodyPr>
            <a:normAutofit/>
          </a:bodyPr>
          <a:lstStyle/>
          <a:p>
            <a:pPr algn="l"/>
            <a:r>
              <a:rPr lang="tr-TR" sz="4400" dirty="0"/>
              <a:t>ALERJİK HASTALIKLAR</a:t>
            </a:r>
          </a:p>
        </p:txBody>
      </p:sp>
      <p:sp>
        <p:nvSpPr>
          <p:cNvPr id="3" name="Alt Başlık 2">
            <a:extLst>
              <a:ext uri="{FF2B5EF4-FFF2-40B4-BE49-F238E27FC236}">
                <a16:creationId xmlns:a16="http://schemas.microsoft.com/office/drawing/2014/main" id="{97099F79-A277-8308-2644-C1234B618211}"/>
              </a:ext>
            </a:extLst>
          </p:cNvPr>
          <p:cNvSpPr>
            <a:spLocks noGrp="1"/>
          </p:cNvSpPr>
          <p:nvPr>
            <p:ph type="subTitle" idx="1"/>
          </p:nvPr>
        </p:nvSpPr>
        <p:spPr>
          <a:xfrm>
            <a:off x="1911927" y="4630469"/>
            <a:ext cx="3211058" cy="797315"/>
          </a:xfrm>
        </p:spPr>
        <p:txBody>
          <a:bodyPr>
            <a:normAutofit fontScale="85000" lnSpcReduction="20000"/>
          </a:bodyPr>
          <a:lstStyle/>
          <a:p>
            <a:pPr algn="l"/>
            <a:r>
              <a:rPr lang="tr-TR" sz="1600" dirty="0">
                <a:solidFill>
                  <a:schemeClr val="accent6">
                    <a:lumMod val="75000"/>
                  </a:schemeClr>
                </a:solidFill>
              </a:rPr>
              <a:t>Arş.Gör. Dr. Asiye Günaydın Sevgi</a:t>
            </a:r>
          </a:p>
          <a:p>
            <a:pPr algn="l"/>
            <a:r>
              <a:rPr lang="tr-TR" sz="1600" dirty="0">
                <a:solidFill>
                  <a:schemeClr val="accent6">
                    <a:lumMod val="75000"/>
                  </a:schemeClr>
                </a:solidFill>
              </a:rPr>
              <a:t>         KTÜ Aile </a:t>
            </a:r>
            <a:r>
              <a:rPr lang="tr-TR" sz="1600" dirty="0" err="1">
                <a:solidFill>
                  <a:schemeClr val="accent6">
                    <a:lumMod val="75000"/>
                  </a:schemeClr>
                </a:solidFill>
              </a:rPr>
              <a:t>Hekİmliği</a:t>
            </a:r>
            <a:r>
              <a:rPr lang="tr-TR" sz="1600" dirty="0">
                <a:solidFill>
                  <a:schemeClr val="accent6">
                    <a:lumMod val="75000"/>
                  </a:schemeClr>
                </a:solidFill>
              </a:rPr>
              <a:t>  AD</a:t>
            </a:r>
          </a:p>
          <a:p>
            <a:pPr algn="l"/>
            <a:r>
              <a:rPr lang="tr-TR" sz="1600" dirty="0">
                <a:solidFill>
                  <a:schemeClr val="accent6">
                    <a:lumMod val="75000"/>
                  </a:schemeClr>
                </a:solidFill>
              </a:rPr>
              <a:t>                    20.09.2023  </a:t>
            </a:r>
          </a:p>
          <a:p>
            <a:pPr algn="l"/>
            <a:endParaRPr lang="tr-TR" sz="1600" dirty="0">
              <a:solidFill>
                <a:schemeClr val="accent6">
                  <a:lumMod val="75000"/>
                </a:schemeClr>
              </a:solidFill>
            </a:endParaRPr>
          </a:p>
          <a:p>
            <a:pPr algn="l"/>
            <a:endParaRPr lang="tr-TR" sz="1600" dirty="0">
              <a:solidFill>
                <a:schemeClr val="accent6">
                  <a:lumMod val="75000"/>
                </a:schemeClr>
              </a:solidFill>
            </a:endParaRPr>
          </a:p>
        </p:txBody>
      </p:sp>
    </p:spTree>
    <p:extLst>
      <p:ext uri="{BB962C8B-B14F-4D97-AF65-F5344CB8AC3E}">
        <p14:creationId xmlns:p14="http://schemas.microsoft.com/office/powerpoint/2010/main" val="6261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46DF7B8-B275-17B8-8195-6B3D0DEF001E}"/>
              </a:ext>
            </a:extLst>
          </p:cNvPr>
          <p:cNvPicPr>
            <a:picLocks noChangeAspect="1"/>
          </p:cNvPicPr>
          <p:nvPr/>
        </p:nvPicPr>
        <p:blipFill rotWithShape="1">
          <a:blip r:embed="rId2"/>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Başlık 7">
            <a:extLst>
              <a:ext uri="{FF2B5EF4-FFF2-40B4-BE49-F238E27FC236}">
                <a16:creationId xmlns:a16="http://schemas.microsoft.com/office/drawing/2014/main" id="{1D6C4A95-14C5-0507-540C-136AA06C1756}"/>
              </a:ext>
            </a:extLst>
          </p:cNvPr>
          <p:cNvSpPr>
            <a:spLocks noGrp="1"/>
          </p:cNvSpPr>
          <p:nvPr>
            <p:ph type="title"/>
          </p:nvPr>
        </p:nvSpPr>
        <p:spPr>
          <a:xfrm>
            <a:off x="838200" y="365125"/>
            <a:ext cx="10515600" cy="1325563"/>
          </a:xfrm>
        </p:spPr>
        <p:txBody>
          <a:bodyPr>
            <a:normAutofit/>
          </a:bodyPr>
          <a:lstStyle/>
          <a:p>
            <a:r>
              <a:rPr lang="tr-TR" sz="4000" dirty="0"/>
              <a:t>A</a:t>
            </a:r>
            <a:r>
              <a:rPr lang="tr-TR" sz="4000" dirty="0">
                <a:latin typeface="Times New Roman" panose="02020603050405020304" pitchFamily="18" charset="0"/>
                <a:cs typeface="Times New Roman" panose="02020603050405020304" pitchFamily="18" charset="0"/>
              </a:rPr>
              <a:t>lerjenle</a:t>
            </a:r>
            <a:r>
              <a:rPr lang="tr-TR" sz="4000" dirty="0"/>
              <a:t>r</a:t>
            </a:r>
          </a:p>
        </p:txBody>
      </p:sp>
      <p:graphicFrame>
        <p:nvGraphicFramePr>
          <p:cNvPr id="4" name="İçerik Yer Tutucusu 3">
            <a:extLst>
              <a:ext uri="{FF2B5EF4-FFF2-40B4-BE49-F238E27FC236}">
                <a16:creationId xmlns:a16="http://schemas.microsoft.com/office/drawing/2014/main" id="{F6FFFF9E-2122-10AE-8A70-8EF51855E9C4}"/>
              </a:ext>
            </a:extLst>
          </p:cNvPr>
          <p:cNvGraphicFramePr>
            <a:graphicFrameLocks noGrp="1"/>
          </p:cNvGraphicFramePr>
          <p:nvPr>
            <p:ph idx="1"/>
            <p:extLst>
              <p:ext uri="{D42A27DB-BD31-4B8C-83A1-F6EECF244321}">
                <p14:modId xmlns:p14="http://schemas.microsoft.com/office/powerpoint/2010/main" val="620934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139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7936AEF4-9A13-4F67-BCA2-B4680302FA67}"/>
              </a:ext>
            </a:extLst>
          </p:cNvPr>
          <p:cNvSpPr>
            <a:spLocks noGrp="1"/>
          </p:cNvSpPr>
          <p:nvPr>
            <p:ph type="title"/>
          </p:nvPr>
        </p:nvSpPr>
        <p:spPr>
          <a:xfrm>
            <a:off x="838200" y="365125"/>
            <a:ext cx="5393361" cy="1325563"/>
          </a:xfrm>
        </p:spPr>
        <p:txBody>
          <a:bodyPr>
            <a:normAutofit/>
          </a:bodyPr>
          <a:lstStyle/>
          <a:p>
            <a:r>
              <a:rPr lang="tr-TR" sz="4000" dirty="0">
                <a:latin typeface="Times New Roman" panose="02020603050405020304" pitchFamily="18" charset="0"/>
                <a:cs typeface="Times New Roman" panose="02020603050405020304" pitchFamily="18" charset="0"/>
              </a:rPr>
              <a:t>Tedavi</a:t>
            </a:r>
          </a:p>
        </p:txBody>
      </p:sp>
      <p:sp>
        <p:nvSpPr>
          <p:cNvPr id="58" name="Freeform: Shape 5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B47ACC7-2198-4700-A4DB-D157A7DD89B9}"/>
              </a:ext>
            </a:extLst>
          </p:cNvPr>
          <p:cNvSpPr>
            <a:spLocks noGrp="1"/>
          </p:cNvSpPr>
          <p:nvPr>
            <p:ph idx="1"/>
          </p:nvPr>
        </p:nvSpPr>
        <p:spPr>
          <a:xfrm>
            <a:off x="830278" y="1690688"/>
            <a:ext cx="5393361" cy="4351338"/>
          </a:xfrm>
        </p:spPr>
        <p:txBody>
          <a:bodyPr>
            <a:noAutofit/>
          </a:bodyPr>
          <a:lstStyle/>
          <a:p>
            <a:pPr marL="285750" indent="-285750"/>
            <a:r>
              <a:rPr lang="tr-TR" sz="1800" b="1" dirty="0">
                <a:latin typeface="Times New Roman" panose="02020603050405020304" pitchFamily="18" charset="0"/>
                <a:cs typeface="Times New Roman" panose="02020603050405020304" pitchFamily="18" charset="0"/>
              </a:rPr>
              <a:t>Adrenalin, 0.01 mg/kg (en fazla 0.3 mg), IM (uyluk </a:t>
            </a:r>
            <a:r>
              <a:rPr lang="tr-TR" sz="1800" b="1" dirty="0" err="1">
                <a:latin typeface="Times New Roman" panose="02020603050405020304" pitchFamily="18" charset="0"/>
                <a:cs typeface="Times New Roman" panose="02020603050405020304" pitchFamily="18" charset="0"/>
              </a:rPr>
              <a:t>anterolateraline</a:t>
            </a:r>
            <a:r>
              <a:rPr lang="tr-TR" sz="1800" b="1" dirty="0">
                <a:latin typeface="Times New Roman" panose="02020603050405020304" pitchFamily="18" charset="0"/>
                <a:cs typeface="Times New Roman" panose="02020603050405020304" pitchFamily="18" charset="0"/>
              </a:rPr>
              <a:t>)</a:t>
            </a:r>
          </a:p>
          <a:p>
            <a:pPr marL="742950" lvl="1" indent="-285750"/>
            <a:r>
              <a:rPr lang="tr-TR" sz="1800" b="1" u="sng" dirty="0">
                <a:latin typeface="Times New Roman" panose="02020603050405020304" pitchFamily="18" charset="0"/>
                <a:cs typeface="Times New Roman" panose="02020603050405020304" pitchFamily="18" charset="0"/>
              </a:rPr>
              <a:t>İlk ve en önemli tedavi</a:t>
            </a:r>
          </a:p>
          <a:p>
            <a:pPr marL="285750" indent="-285750"/>
            <a:r>
              <a:rPr lang="tr-TR" sz="1800" dirty="0">
                <a:latin typeface="Times New Roman" panose="02020603050405020304" pitchFamily="18" charset="0"/>
                <a:cs typeface="Times New Roman" panose="02020603050405020304" pitchFamily="18" charset="0"/>
              </a:rPr>
              <a:t>Antihistamin ve kortikosteroid</a:t>
            </a:r>
          </a:p>
          <a:p>
            <a:pPr marL="742950" lvl="1" indent="-285750"/>
            <a:r>
              <a:rPr lang="tr-TR" sz="1800" b="1" u="sng" dirty="0">
                <a:latin typeface="Times New Roman" panose="02020603050405020304" pitchFamily="18" charset="0"/>
                <a:cs typeface="Times New Roman" panose="02020603050405020304" pitchFamily="18" charset="0"/>
              </a:rPr>
              <a:t>Asla ilk tedavi değil</a:t>
            </a:r>
          </a:p>
          <a:p>
            <a:pPr marL="285750" indent="-285750"/>
            <a:r>
              <a:rPr lang="tr-TR" sz="1800" dirty="0">
                <a:latin typeface="Times New Roman" panose="02020603050405020304" pitchFamily="18" charset="0"/>
                <a:cs typeface="Times New Roman" panose="02020603050405020304" pitchFamily="18" charset="0"/>
              </a:rPr>
              <a:t>ABC</a:t>
            </a:r>
          </a:p>
          <a:p>
            <a:pPr marL="285750" indent="-285750"/>
            <a:r>
              <a:rPr lang="tr-TR" sz="1800" dirty="0">
                <a:latin typeface="Times New Roman" panose="02020603050405020304" pitchFamily="18" charset="0"/>
                <a:cs typeface="Times New Roman" panose="02020603050405020304" pitchFamily="18" charset="0"/>
              </a:rPr>
              <a:t>Allerjenle temas kesilmeli</a:t>
            </a:r>
          </a:p>
          <a:p>
            <a:pPr marL="285750" indent="-285750"/>
            <a:r>
              <a:rPr lang="tr-TR" sz="1800" dirty="0">
                <a:latin typeface="Times New Roman" panose="02020603050405020304" pitchFamily="18" charset="0"/>
                <a:cs typeface="Times New Roman" panose="02020603050405020304" pitchFamily="18" charset="0"/>
              </a:rPr>
              <a:t>Sırtüstü yatırılıp bacakları baş hizasının üzerinde tutulmalı</a:t>
            </a:r>
          </a:p>
          <a:p>
            <a:pPr marL="285750" indent="-285750"/>
            <a:r>
              <a:rPr lang="tr-TR" sz="1800" dirty="0">
                <a:latin typeface="Times New Roman" panose="02020603050405020304" pitchFamily="18" charset="0"/>
                <a:cs typeface="Times New Roman" panose="02020603050405020304" pitchFamily="18" charset="0"/>
              </a:rPr>
              <a:t>Yardım çağrılmalı</a:t>
            </a:r>
          </a:p>
          <a:p>
            <a:pPr marL="285750" indent="-285750"/>
            <a:r>
              <a:rPr lang="tr-TR" sz="1800" dirty="0">
                <a:latin typeface="Times New Roman" panose="02020603050405020304" pitchFamily="18" charset="0"/>
                <a:cs typeface="Times New Roman" panose="02020603050405020304" pitchFamily="18" charset="0"/>
              </a:rPr>
              <a:t>Oksijen</a:t>
            </a:r>
          </a:p>
          <a:p>
            <a:pPr marL="285750" indent="-285750"/>
            <a:r>
              <a:rPr lang="tr-TR" sz="1800" dirty="0">
                <a:latin typeface="Times New Roman" panose="02020603050405020304" pitchFamily="18" charset="0"/>
                <a:cs typeface="Times New Roman" panose="02020603050405020304" pitchFamily="18" charset="0"/>
              </a:rPr>
              <a:t>Sıvı </a:t>
            </a:r>
            <a:r>
              <a:rPr lang="tr-TR" sz="1800" dirty="0" err="1">
                <a:latin typeface="Times New Roman" panose="02020603050405020304" pitchFamily="18" charset="0"/>
                <a:cs typeface="Times New Roman" panose="02020603050405020304" pitchFamily="18" charset="0"/>
              </a:rPr>
              <a:t>infüzyonu</a:t>
            </a:r>
            <a:endParaRPr lang="tr-TR" sz="1800" dirty="0">
              <a:latin typeface="Times New Roman" panose="02020603050405020304" pitchFamily="18" charset="0"/>
              <a:cs typeface="Times New Roman" panose="02020603050405020304" pitchFamily="18" charset="0"/>
            </a:endParaRPr>
          </a:p>
          <a:p>
            <a:pPr marL="285750" indent="-285750"/>
            <a:r>
              <a:rPr lang="tr-TR" sz="1800" dirty="0">
                <a:latin typeface="Times New Roman" panose="02020603050405020304" pitchFamily="18" charset="0"/>
                <a:cs typeface="Times New Roman" panose="02020603050405020304" pitchFamily="18" charset="0"/>
              </a:rPr>
              <a:t>Diğer ilaçlar</a:t>
            </a:r>
          </a:p>
          <a:p>
            <a:pPr marL="285750" indent="-285750"/>
            <a:r>
              <a:rPr lang="tr-TR" sz="1800" dirty="0">
                <a:latin typeface="Times New Roman" panose="02020603050405020304" pitchFamily="18" charset="0"/>
                <a:cs typeface="Times New Roman" panose="02020603050405020304" pitchFamily="18" charset="0"/>
              </a:rPr>
              <a:t>Eğitim</a:t>
            </a:r>
          </a:p>
          <a:p>
            <a:pPr marL="285750" indent="-285750"/>
            <a:r>
              <a:rPr lang="tr-TR" sz="1800" dirty="0" err="1">
                <a:latin typeface="Times New Roman" panose="02020603050405020304" pitchFamily="18" charset="0"/>
                <a:cs typeface="Times New Roman" panose="02020603050405020304" pitchFamily="18" charset="0"/>
              </a:rPr>
              <a:t>Otoenjektör</a:t>
            </a:r>
            <a:endParaRPr lang="tr-TR" sz="1800" dirty="0">
              <a:latin typeface="Times New Roman" panose="02020603050405020304" pitchFamily="18" charset="0"/>
              <a:cs typeface="Times New Roman" panose="02020603050405020304" pitchFamily="18" charset="0"/>
            </a:endParaRPr>
          </a:p>
        </p:txBody>
      </p:sp>
      <p:sp>
        <p:nvSpPr>
          <p:cNvPr id="60" name="Oval 5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içeren bir resim&#10;&#10;Açıklama otomatik olarak oluşturuldu">
            <a:extLst>
              <a:ext uri="{FF2B5EF4-FFF2-40B4-BE49-F238E27FC236}">
                <a16:creationId xmlns:a16="http://schemas.microsoft.com/office/drawing/2014/main" id="{C983F4FD-D097-EE5C-3265-73773448B5E8}"/>
              </a:ext>
            </a:extLst>
          </p:cNvPr>
          <p:cNvPicPr>
            <a:picLocks noChangeAspect="1"/>
          </p:cNvPicPr>
          <p:nvPr/>
        </p:nvPicPr>
        <p:blipFill rotWithShape="1">
          <a:blip r:embed="rId2"/>
          <a:srcRect l="28268" r="32853" b="1"/>
          <a:stretch/>
        </p:blipFill>
        <p:spPr>
          <a:xfrm>
            <a:off x="8466708" y="1176557"/>
            <a:ext cx="2622003"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62" name="Freeform: Shape 6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64" name="Straight Connector 63">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627035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995" y="255181"/>
            <a:ext cx="11036596" cy="6113721"/>
          </a:xfrm>
        </p:spPr>
      </p:pic>
      <p:sp>
        <p:nvSpPr>
          <p:cNvPr id="5" name="Metin kutusu 4"/>
          <p:cNvSpPr txBox="1"/>
          <p:nvPr/>
        </p:nvSpPr>
        <p:spPr>
          <a:xfrm>
            <a:off x="606057" y="6517758"/>
            <a:ext cx="2993127" cy="261610"/>
          </a:xfrm>
          <a:prstGeom prst="rect">
            <a:avLst/>
          </a:prstGeom>
          <a:noFill/>
        </p:spPr>
        <p:txBody>
          <a:bodyPr wrap="none" rtlCol="0">
            <a:spAutoFit/>
          </a:bodyPr>
          <a:lstStyle/>
          <a:p>
            <a:r>
              <a:rPr lang="tr-TR" sz="1100" dirty="0"/>
              <a:t>Türkiye Ulusal Alerji ve Klinik İmmünoloji Derneği</a:t>
            </a:r>
          </a:p>
        </p:txBody>
      </p:sp>
    </p:spTree>
    <p:extLst>
      <p:ext uri="{BB962C8B-B14F-4D97-AF65-F5344CB8AC3E}">
        <p14:creationId xmlns:p14="http://schemas.microsoft.com/office/powerpoint/2010/main" val="1332279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06057" y="6517758"/>
            <a:ext cx="2993127" cy="261610"/>
          </a:xfrm>
          <a:prstGeom prst="rect">
            <a:avLst/>
          </a:prstGeom>
          <a:noFill/>
        </p:spPr>
        <p:txBody>
          <a:bodyPr wrap="none" rtlCol="0">
            <a:spAutoFit/>
          </a:bodyPr>
          <a:lstStyle/>
          <a:p>
            <a:r>
              <a:rPr lang="tr-TR" sz="1100" dirty="0"/>
              <a:t>Türkiye Ulusal Alerji ve Klinik İmmünoloji Derneği</a:t>
            </a:r>
          </a:p>
        </p:txBody>
      </p:sp>
      <p:pic>
        <p:nvPicPr>
          <p:cNvPr id="3" name="İçerik Yer Tutucus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670" y="265814"/>
            <a:ext cx="11366204" cy="6039293"/>
          </a:xfrm>
        </p:spPr>
      </p:pic>
    </p:spTree>
    <p:extLst>
      <p:ext uri="{BB962C8B-B14F-4D97-AF65-F5344CB8AC3E}">
        <p14:creationId xmlns:p14="http://schemas.microsoft.com/office/powerpoint/2010/main" val="20799410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4736EC4-DDDA-43B0-A9E1-4F1DD67CC341}"/>
              </a:ext>
            </a:extLst>
          </p:cNvPr>
          <p:cNvSpPr>
            <a:spLocks noGrp="1"/>
          </p:cNvSpPr>
          <p:nvPr>
            <p:ph type="title"/>
          </p:nvPr>
        </p:nvSpPr>
        <p:spPr>
          <a:xfrm>
            <a:off x="1115568" y="548640"/>
            <a:ext cx="10168128" cy="1179576"/>
          </a:xfrm>
        </p:spPr>
        <p:txBody>
          <a:bodyPr>
            <a:normAutofit/>
          </a:bodyPr>
          <a:lstStyle/>
          <a:p>
            <a:r>
              <a:rPr lang="tr-TR" sz="4000" dirty="0">
                <a:latin typeface="Times New Roman" panose="02020603050405020304" pitchFamily="18" charset="0"/>
                <a:cs typeface="Times New Roman" panose="02020603050405020304" pitchFamily="18" charset="0"/>
              </a:rPr>
              <a:t>Tedavi</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o 4">
            <a:extLst>
              <a:ext uri="{FF2B5EF4-FFF2-40B4-BE49-F238E27FC236}">
                <a16:creationId xmlns:a16="http://schemas.microsoft.com/office/drawing/2014/main" id="{1DA7590D-F810-4308-A962-64721F72CD52}"/>
              </a:ext>
            </a:extLst>
          </p:cNvPr>
          <p:cNvGraphicFramePr>
            <a:graphicFrameLocks noGrp="1"/>
          </p:cNvGraphicFramePr>
          <p:nvPr>
            <p:ph idx="1"/>
            <p:extLst>
              <p:ext uri="{D42A27DB-BD31-4B8C-83A1-F6EECF244321}">
                <p14:modId xmlns:p14="http://schemas.microsoft.com/office/powerpoint/2010/main" val="613544904"/>
              </p:ext>
            </p:extLst>
          </p:nvPr>
        </p:nvGraphicFramePr>
        <p:xfrm>
          <a:off x="1850203" y="2269730"/>
          <a:ext cx="8698858" cy="3993912"/>
        </p:xfrm>
        <a:graphic>
          <a:graphicData uri="http://schemas.openxmlformats.org/drawingml/2006/table">
            <a:tbl>
              <a:tblPr firstRow="1" bandRow="1">
                <a:tableStyleId>{5C22544A-7EE6-4342-B048-85BDC9FD1C3A}</a:tableStyleId>
              </a:tblPr>
              <a:tblGrid>
                <a:gridCol w="2339793">
                  <a:extLst>
                    <a:ext uri="{9D8B030D-6E8A-4147-A177-3AD203B41FA5}">
                      <a16:colId xmlns:a16="http://schemas.microsoft.com/office/drawing/2014/main" val="2421241738"/>
                    </a:ext>
                  </a:extLst>
                </a:gridCol>
                <a:gridCol w="6359065">
                  <a:extLst>
                    <a:ext uri="{9D8B030D-6E8A-4147-A177-3AD203B41FA5}">
                      <a16:colId xmlns:a16="http://schemas.microsoft.com/office/drawing/2014/main" val="2364791116"/>
                    </a:ext>
                  </a:extLst>
                </a:gridCol>
              </a:tblGrid>
              <a:tr h="332826">
                <a:tc gridSpan="2">
                  <a:txBody>
                    <a:bodyPr/>
                    <a:lstStyle/>
                    <a:p>
                      <a:r>
                        <a:rPr lang="tr-TR" sz="1500" b="1">
                          <a:solidFill>
                            <a:schemeClr val="bg1"/>
                          </a:solidFill>
                        </a:rPr>
                        <a:t>TABURCULUKTA ÖNERİLECEKLER</a:t>
                      </a:r>
                    </a:p>
                  </a:txBody>
                  <a:tcPr marL="75642" marR="75642" marT="37821" marB="37821">
                    <a:solidFill>
                      <a:schemeClr val="accent1"/>
                    </a:solidFill>
                  </a:tcPr>
                </a:tc>
                <a:tc hMerge="1">
                  <a:txBody>
                    <a:bodyPr/>
                    <a:lstStyle/>
                    <a:p>
                      <a:endParaRPr lang="tr-TR" dirty="0"/>
                    </a:p>
                  </a:txBody>
                  <a:tcPr/>
                </a:tc>
                <a:extLst>
                  <a:ext uri="{0D108BD9-81ED-4DB2-BD59-A6C34878D82A}">
                    <a16:rowId xmlns:a16="http://schemas.microsoft.com/office/drawing/2014/main" val="391265960"/>
                  </a:ext>
                </a:extLst>
              </a:tr>
              <a:tr h="332826">
                <a:tc>
                  <a:txBody>
                    <a:bodyPr/>
                    <a:lstStyle/>
                    <a:p>
                      <a:r>
                        <a:rPr lang="tr-TR" sz="1500" b="1"/>
                        <a:t>Antihistamin</a:t>
                      </a:r>
                    </a:p>
                  </a:txBody>
                  <a:tcPr marL="75642" marR="75642" marT="37821" marB="37821"/>
                </a:tc>
                <a:tc>
                  <a:txBody>
                    <a:bodyPr/>
                    <a:lstStyle/>
                    <a:p>
                      <a:r>
                        <a:rPr lang="tr-TR" sz="1500" b="0" i="0">
                          <a:solidFill>
                            <a:srgbClr val="242021"/>
                          </a:solidFill>
                          <a:effectLst/>
                          <a:latin typeface="+mn-lt"/>
                        </a:rPr>
                        <a:t>C</a:t>
                      </a:r>
                      <a:r>
                        <a:rPr lang="en-US" sz="1500" b="0" i="0">
                          <a:solidFill>
                            <a:srgbClr val="242021"/>
                          </a:solidFill>
                          <a:effectLst/>
                          <a:latin typeface="+mn-lt"/>
                        </a:rPr>
                        <a:t>etirizine</a:t>
                      </a:r>
                      <a:r>
                        <a:rPr lang="tr-TR" sz="1500" b="0" i="0">
                          <a:solidFill>
                            <a:srgbClr val="242021"/>
                          </a:solidFill>
                          <a:effectLst/>
                          <a:latin typeface="+mn-lt"/>
                        </a:rPr>
                        <a:t>,</a:t>
                      </a:r>
                      <a:r>
                        <a:rPr lang="en-US" sz="1500" b="0" i="0">
                          <a:solidFill>
                            <a:srgbClr val="242021"/>
                          </a:solidFill>
                          <a:effectLst/>
                          <a:latin typeface="+mn-lt"/>
                        </a:rPr>
                        <a:t> 5-10 mg</a:t>
                      </a:r>
                      <a:r>
                        <a:rPr lang="tr-TR" sz="1500" b="0" i="0">
                          <a:solidFill>
                            <a:srgbClr val="242021"/>
                          </a:solidFill>
                          <a:effectLst/>
                          <a:latin typeface="+mn-lt"/>
                        </a:rPr>
                        <a:t>/gün veya</a:t>
                      </a:r>
                      <a:r>
                        <a:rPr lang="en-US" sz="1500" b="0" i="0">
                          <a:solidFill>
                            <a:srgbClr val="242021"/>
                          </a:solidFill>
                          <a:effectLst/>
                          <a:latin typeface="+mn-lt"/>
                        </a:rPr>
                        <a:t> loratadine</a:t>
                      </a:r>
                      <a:r>
                        <a:rPr lang="tr-TR" sz="1500" b="0" i="0">
                          <a:solidFill>
                            <a:srgbClr val="242021"/>
                          </a:solidFill>
                          <a:effectLst/>
                          <a:latin typeface="+mn-lt"/>
                        </a:rPr>
                        <a:t>, </a:t>
                      </a:r>
                      <a:r>
                        <a:rPr lang="en-US" sz="1500" b="0" i="0">
                          <a:solidFill>
                            <a:srgbClr val="242021"/>
                          </a:solidFill>
                          <a:effectLst/>
                          <a:latin typeface="+mn-lt"/>
                        </a:rPr>
                        <a:t>5-10 mg</a:t>
                      </a:r>
                      <a:r>
                        <a:rPr lang="tr-TR" sz="1500" b="0" i="0">
                          <a:solidFill>
                            <a:srgbClr val="242021"/>
                          </a:solidFill>
                          <a:effectLst/>
                          <a:latin typeface="+mn-lt"/>
                        </a:rPr>
                        <a:t>/gün, 3 gün</a:t>
                      </a:r>
                      <a:endParaRPr lang="en-US" sz="1500">
                        <a:effectLst/>
                        <a:latin typeface="+mn-lt"/>
                      </a:endParaRPr>
                    </a:p>
                  </a:txBody>
                  <a:tcPr marL="75642" marR="75642" marT="37821" marB="37821" anchor="ctr"/>
                </a:tc>
                <a:extLst>
                  <a:ext uri="{0D108BD9-81ED-4DB2-BD59-A6C34878D82A}">
                    <a16:rowId xmlns:a16="http://schemas.microsoft.com/office/drawing/2014/main" val="1962740955"/>
                  </a:ext>
                </a:extLst>
              </a:tr>
              <a:tr h="332826">
                <a:tc gridSpan="2">
                  <a:txBody>
                    <a:bodyPr/>
                    <a:lstStyle/>
                    <a:p>
                      <a:r>
                        <a:rPr lang="tr-TR" sz="1500" b="1">
                          <a:solidFill>
                            <a:schemeClr val="bg1"/>
                          </a:solidFill>
                        </a:rPr>
                        <a:t>ÖNLEYİCİ TEDAVİ</a:t>
                      </a:r>
                    </a:p>
                  </a:txBody>
                  <a:tcPr marL="75642" marR="75642" marT="37821" marB="37821">
                    <a:solidFill>
                      <a:schemeClr val="accent1"/>
                    </a:solidFill>
                  </a:tcPr>
                </a:tc>
                <a:tc hMerge="1">
                  <a:txBody>
                    <a:bodyPr/>
                    <a:lstStyle/>
                    <a:p>
                      <a:endParaRPr lang="en-US" sz="1800" dirty="0">
                        <a:effectLst/>
                        <a:latin typeface="+mn-lt"/>
                      </a:endParaRPr>
                    </a:p>
                  </a:txBody>
                  <a:tcPr anchor="ctr"/>
                </a:tc>
                <a:extLst>
                  <a:ext uri="{0D108BD9-81ED-4DB2-BD59-A6C34878D82A}">
                    <a16:rowId xmlns:a16="http://schemas.microsoft.com/office/drawing/2014/main" val="3179134440"/>
                  </a:ext>
                </a:extLst>
              </a:tr>
              <a:tr h="332826">
                <a:tc gridSpan="2">
                  <a:txBody>
                    <a:bodyPr/>
                    <a:lstStyle/>
                    <a:p>
                      <a:r>
                        <a:rPr lang="tr-TR" sz="1500" b="0"/>
                        <a:t>Adrenalin otoenjektör ve antihistamin reçetelenmesi</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1230304468"/>
                  </a:ext>
                </a:extLst>
              </a:tr>
              <a:tr h="332826">
                <a:tc gridSpan="2">
                  <a:txBody>
                    <a:bodyPr/>
                    <a:lstStyle/>
                    <a:p>
                      <a:r>
                        <a:rPr lang="tr-TR" sz="1500" b="0"/>
                        <a:t>Acil eylem planı hazırlanması</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1261656909"/>
                  </a:ext>
                </a:extLst>
              </a:tr>
              <a:tr h="332826">
                <a:tc gridSpan="2">
                  <a:txBody>
                    <a:bodyPr/>
                    <a:lstStyle/>
                    <a:p>
                      <a:r>
                        <a:rPr lang="tr-TR" sz="1500" b="0"/>
                        <a:t>Etyolojinin belirlenmesi için yapılacak değerlendirmeler</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4159787746"/>
                  </a:ext>
                </a:extLst>
              </a:tr>
              <a:tr h="332826">
                <a:tc gridSpan="2">
                  <a:txBody>
                    <a:bodyPr/>
                    <a:lstStyle/>
                    <a:p>
                      <a:r>
                        <a:rPr lang="tr-TR" sz="1500" b="0"/>
                        <a:t>Venom allerjisi olanlar için immünoterapi</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1465451400"/>
                  </a:ext>
                </a:extLst>
              </a:tr>
              <a:tr h="332826">
                <a:tc gridSpan="2">
                  <a:txBody>
                    <a:bodyPr/>
                    <a:lstStyle/>
                    <a:p>
                      <a:r>
                        <a:rPr lang="tr-TR" sz="1500" b="1">
                          <a:solidFill>
                            <a:schemeClr val="bg1"/>
                          </a:solidFill>
                        </a:rPr>
                        <a:t>HASTA EĞİTİMİ</a:t>
                      </a:r>
                    </a:p>
                  </a:txBody>
                  <a:tcPr marL="75642" marR="75642" marT="37821" marB="37821">
                    <a:solidFill>
                      <a:schemeClr val="accent1"/>
                    </a:solidFill>
                  </a:tcPr>
                </a:tc>
                <a:tc hMerge="1">
                  <a:txBody>
                    <a:bodyPr/>
                    <a:lstStyle/>
                    <a:p>
                      <a:endParaRPr lang="en-US" sz="1800" dirty="0">
                        <a:effectLst/>
                        <a:latin typeface="+mn-lt"/>
                      </a:endParaRPr>
                    </a:p>
                  </a:txBody>
                  <a:tcPr anchor="ctr"/>
                </a:tc>
                <a:extLst>
                  <a:ext uri="{0D108BD9-81ED-4DB2-BD59-A6C34878D82A}">
                    <a16:rowId xmlns:a16="http://schemas.microsoft.com/office/drawing/2014/main" val="1433239298"/>
                  </a:ext>
                </a:extLst>
              </a:tr>
              <a:tr h="332826">
                <a:tc gridSpan="2">
                  <a:txBody>
                    <a:bodyPr/>
                    <a:lstStyle/>
                    <a:p>
                      <a:r>
                        <a:rPr lang="tr-TR" sz="1500" b="0"/>
                        <a:t>Etkenden kaçınma yöntemleri</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3221836044"/>
                  </a:ext>
                </a:extLst>
              </a:tr>
              <a:tr h="332826">
                <a:tc gridSpan="2">
                  <a:txBody>
                    <a:bodyPr/>
                    <a:lstStyle/>
                    <a:p>
                      <a:r>
                        <a:rPr lang="tr-TR" sz="1500" b="0"/>
                        <a:t>Anafilaksinin erken belirtilerinin akla getirilmesi</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2140297880"/>
                  </a:ext>
                </a:extLst>
              </a:tr>
              <a:tr h="332826">
                <a:tc gridSpan="2">
                  <a:txBody>
                    <a:bodyPr/>
                    <a:lstStyle/>
                    <a:p>
                      <a:r>
                        <a:rPr lang="tr-TR" sz="1500" b="0"/>
                        <a:t>Sistemik belirtiler başlamadan erken belirtilerin nasıl tedavi edileceği</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1169720571"/>
                  </a:ext>
                </a:extLst>
              </a:tr>
              <a:tr h="332826">
                <a:tc gridSpan="2">
                  <a:txBody>
                    <a:bodyPr/>
                    <a:lstStyle/>
                    <a:p>
                      <a:r>
                        <a:rPr lang="tr-TR" sz="1500" b="0"/>
                        <a:t>Diğer kişiler için hastalık, belirtileri ve tedavisi hakkında bilgi veren takı taşımasının sağlanması</a:t>
                      </a:r>
                    </a:p>
                  </a:txBody>
                  <a:tcPr marL="75642" marR="75642" marT="37821" marB="37821"/>
                </a:tc>
                <a:tc hMerge="1">
                  <a:txBody>
                    <a:bodyPr/>
                    <a:lstStyle/>
                    <a:p>
                      <a:endParaRPr lang="en-US" sz="1800" dirty="0">
                        <a:effectLst/>
                        <a:latin typeface="+mn-lt"/>
                      </a:endParaRPr>
                    </a:p>
                  </a:txBody>
                  <a:tcPr anchor="ctr"/>
                </a:tc>
                <a:extLst>
                  <a:ext uri="{0D108BD9-81ED-4DB2-BD59-A6C34878D82A}">
                    <a16:rowId xmlns:a16="http://schemas.microsoft.com/office/drawing/2014/main" val="741909276"/>
                  </a:ext>
                </a:extLst>
              </a:tr>
            </a:tbl>
          </a:graphicData>
        </a:graphic>
      </p:graphicFrame>
    </p:spTree>
    <p:extLst>
      <p:ext uri="{BB962C8B-B14F-4D97-AF65-F5344CB8AC3E}">
        <p14:creationId xmlns:p14="http://schemas.microsoft.com/office/powerpoint/2010/main" val="12710033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15A9368-83D4-4C27-B657-3B48545E9EB0}"/>
              </a:ext>
            </a:extLst>
          </p:cNvPr>
          <p:cNvSpPr>
            <a:spLocks noGrp="1"/>
          </p:cNvSpPr>
          <p:nvPr>
            <p:ph type="title"/>
          </p:nvPr>
        </p:nvSpPr>
        <p:spPr>
          <a:xfrm>
            <a:off x="1115568" y="548640"/>
            <a:ext cx="10168128" cy="1179576"/>
          </a:xfrm>
        </p:spPr>
        <p:txBody>
          <a:bodyPr>
            <a:normAutofit/>
          </a:bodyPr>
          <a:lstStyle/>
          <a:p>
            <a:r>
              <a:rPr lang="tr-TR" sz="4000" dirty="0" err="1">
                <a:latin typeface="Times New Roman" panose="02020603050405020304" pitchFamily="18" charset="0"/>
                <a:cs typeface="Times New Roman" panose="02020603050405020304" pitchFamily="18" charset="0"/>
              </a:rPr>
              <a:t>Otoenjektör</a:t>
            </a:r>
            <a:endParaRPr lang="tr-TR" sz="40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4CBC4CDD-5C14-9DF9-A04C-E03E9BFDCCF9}"/>
              </a:ext>
            </a:extLst>
          </p:cNvPr>
          <p:cNvGraphicFramePr>
            <a:graphicFrameLocks noGrp="1"/>
          </p:cNvGraphicFramePr>
          <p:nvPr>
            <p:ph idx="1"/>
            <p:extLst>
              <p:ext uri="{D42A27DB-BD31-4B8C-83A1-F6EECF244321}">
                <p14:modId xmlns:p14="http://schemas.microsoft.com/office/powerpoint/2010/main" val="2565155557"/>
              </p:ext>
            </p:extLst>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1083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C6E23-A38D-4282-A0FE-779F7D67CA3A}"/>
              </a:ext>
            </a:extLst>
          </p:cNvPr>
          <p:cNvSpPr>
            <a:spLocks noGrp="1"/>
          </p:cNvSpPr>
          <p:nvPr>
            <p:ph type="title"/>
          </p:nvPr>
        </p:nvSpPr>
        <p:spPr/>
        <p:txBody>
          <a:bodyPr>
            <a:normAutofit/>
          </a:bodyPr>
          <a:lstStyle/>
          <a:p>
            <a:r>
              <a:rPr lang="tr-TR" sz="4000" dirty="0" err="1">
                <a:latin typeface="Times New Roman" panose="02020603050405020304" pitchFamily="18" charset="0"/>
                <a:cs typeface="Times New Roman" panose="02020603050405020304" pitchFamily="18" charset="0"/>
              </a:rPr>
              <a:t>Otoenjektör</a:t>
            </a:r>
            <a:endParaRPr lang="tr-TR" sz="4000" dirty="0">
              <a:latin typeface="Times New Roman" panose="02020603050405020304" pitchFamily="18" charset="0"/>
              <a:cs typeface="Times New Roman" panose="02020603050405020304" pitchFamily="18" charset="0"/>
            </a:endParaRPr>
          </a:p>
        </p:txBody>
      </p:sp>
      <p:pic>
        <p:nvPicPr>
          <p:cNvPr id="1026" name="Picture 2" descr="penepin ile ilgili gÃ¶rsel sonucu">
            <a:extLst>
              <a:ext uri="{FF2B5EF4-FFF2-40B4-BE49-F238E27FC236}">
                <a16:creationId xmlns:a16="http://schemas.microsoft.com/office/drawing/2014/main" id="{6926CC95-6A3C-4992-8521-69319518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9"/>
            <a:ext cx="4396409" cy="2469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ipen ile ilgili gÃ¶rsel sonucu">
            <a:extLst>
              <a:ext uri="{FF2B5EF4-FFF2-40B4-BE49-F238E27FC236}">
                <a16:creationId xmlns:a16="http://schemas.microsoft.com/office/drawing/2014/main" id="{6DEADA4E-5A93-4D48-A5F5-BD51B3905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091" y="3806731"/>
            <a:ext cx="1878709" cy="2678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apen ile ilgili gÃ¶rsel sonucu">
            <a:extLst>
              <a:ext uri="{FF2B5EF4-FFF2-40B4-BE49-F238E27FC236}">
                <a16:creationId xmlns:a16="http://schemas.microsoft.com/office/drawing/2014/main" id="{BCE5AA17-FE1E-4A83-A27A-D890AF2C1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4323108"/>
            <a:ext cx="5088483" cy="20199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vi-q ile ilgili gÃ¶rsel sonucu">
            <a:extLst>
              <a:ext uri="{FF2B5EF4-FFF2-40B4-BE49-F238E27FC236}">
                <a16:creationId xmlns:a16="http://schemas.microsoft.com/office/drawing/2014/main" id="{D98809E1-33A7-4DFF-A322-110B3715A6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2" t="5000" r="9786" b="11634"/>
          <a:stretch/>
        </p:blipFill>
        <p:spPr bwMode="auto">
          <a:xfrm>
            <a:off x="5791200" y="3707940"/>
            <a:ext cx="3431879" cy="27769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erade ile ilgili gÃ¶rsel sonucu">
            <a:extLst>
              <a:ext uri="{FF2B5EF4-FFF2-40B4-BE49-F238E27FC236}">
                <a16:creationId xmlns:a16="http://schemas.microsoft.com/office/drawing/2014/main" id="{21F8B0B1-2A35-4C15-AC20-4AD6285E3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806" b="31989"/>
          <a:stretch/>
        </p:blipFill>
        <p:spPr bwMode="auto">
          <a:xfrm>
            <a:off x="5539188" y="1690688"/>
            <a:ext cx="5814612" cy="201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117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86F5307-EDB1-DE3F-67FB-209DC887BEE9}"/>
              </a:ext>
            </a:extLst>
          </p:cNvPr>
          <p:cNvPicPr>
            <a:picLocks noChangeAspect="1"/>
          </p:cNvPicPr>
          <p:nvPr/>
        </p:nvPicPr>
        <p:blipFill>
          <a:blip r:embed="rId2"/>
          <a:stretch>
            <a:fillRect/>
          </a:stretch>
        </p:blipFill>
        <p:spPr>
          <a:xfrm>
            <a:off x="130098" y="446049"/>
            <a:ext cx="12102790" cy="6388289"/>
          </a:xfrm>
          <a:prstGeom prst="rect">
            <a:avLst/>
          </a:prstGeom>
        </p:spPr>
      </p:pic>
    </p:spTree>
    <p:extLst>
      <p:ext uri="{BB962C8B-B14F-4D97-AF65-F5344CB8AC3E}">
        <p14:creationId xmlns:p14="http://schemas.microsoft.com/office/powerpoint/2010/main" val="32964469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79E18C3-9622-5FC7-CAAC-0045FFD77E9F}"/>
              </a:ext>
            </a:extLst>
          </p:cNvPr>
          <p:cNvSpPr>
            <a:spLocks noGrp="1"/>
          </p:cNvSpPr>
          <p:nvPr>
            <p:ph idx="1"/>
          </p:nvPr>
        </p:nvSpPr>
        <p:spPr>
          <a:xfrm>
            <a:off x="838200" y="1825625"/>
            <a:ext cx="10515600" cy="4351338"/>
          </a:xfrm>
        </p:spPr>
        <p:txBody>
          <a:bodyPr>
            <a:normAutofit/>
          </a:bodyPr>
          <a:lstStyle/>
          <a:p>
            <a:r>
              <a:rPr lang="tr-TR" dirty="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Teşekkür ederim</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77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CEDECE9-48B0-363D-076A-BF0B65C124B0}"/>
              </a:ext>
            </a:extLst>
          </p:cNvPr>
          <p:cNvPicPr>
            <a:picLocks noChangeAspect="1"/>
          </p:cNvPicPr>
          <p:nvPr/>
        </p:nvPicPr>
        <p:blipFill rotWithShape="1">
          <a:blip r:embed="rId2">
            <a:duotone>
              <a:schemeClr val="bg2">
                <a:shade val="45000"/>
                <a:satMod val="135000"/>
              </a:schemeClr>
              <a:prstClr val="white"/>
            </a:duotone>
          </a:blip>
          <a:srcRect t="16653" r="9091" b="6739"/>
          <a:stretch/>
        </p:blipFill>
        <p:spPr>
          <a:xfrm>
            <a:off x="20" y="1408669"/>
            <a:ext cx="12191980" cy="5814445"/>
          </a:xfrm>
          <a:prstGeom prst="rect">
            <a:avLst/>
          </a:prstGeom>
        </p:spPr>
      </p:pic>
      <p:sp>
        <p:nvSpPr>
          <p:cNvPr id="48"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63DA2707-F4EF-5C30-3C45-C3F01D35E5C0}"/>
              </a:ext>
            </a:extLst>
          </p:cNvPr>
          <p:cNvSpPr>
            <a:spLocks noGrp="1"/>
          </p:cNvSpPr>
          <p:nvPr>
            <p:ph type="title"/>
          </p:nvPr>
        </p:nvSpPr>
        <p:spPr>
          <a:xfrm>
            <a:off x="838200" y="197709"/>
            <a:ext cx="10515600" cy="1492980"/>
          </a:xfrm>
        </p:spPr>
        <p:txBody>
          <a:bodyPr>
            <a:normAutofit/>
          </a:bodyPr>
          <a:lstStyle/>
          <a:p>
            <a:r>
              <a:rPr lang="tr-TR" dirty="0"/>
              <a:t> </a:t>
            </a:r>
          </a:p>
        </p:txBody>
      </p:sp>
      <p:graphicFrame>
        <p:nvGraphicFramePr>
          <p:cNvPr id="9" name="İçerik Yer Tutucusu 8">
            <a:extLst>
              <a:ext uri="{FF2B5EF4-FFF2-40B4-BE49-F238E27FC236}">
                <a16:creationId xmlns:a16="http://schemas.microsoft.com/office/drawing/2014/main" id="{0297BF98-2F5A-1789-FC01-118CF356AE50}"/>
              </a:ext>
            </a:extLst>
          </p:cNvPr>
          <p:cNvGraphicFramePr>
            <a:graphicFrameLocks noGrp="1"/>
          </p:cNvGraphicFramePr>
          <p:nvPr>
            <p:ph idx="1"/>
            <p:extLst>
              <p:ext uri="{D42A27DB-BD31-4B8C-83A1-F6EECF244321}">
                <p14:modId xmlns:p14="http://schemas.microsoft.com/office/powerpoint/2010/main" val="37668707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etin kutusu 9">
            <a:extLst>
              <a:ext uri="{FF2B5EF4-FFF2-40B4-BE49-F238E27FC236}">
                <a16:creationId xmlns:a16="http://schemas.microsoft.com/office/drawing/2014/main" id="{6E051523-66AE-F3C3-88F9-0E71E1C9FBCD}"/>
              </a:ext>
            </a:extLst>
          </p:cNvPr>
          <p:cNvSpPr txBox="1"/>
          <p:nvPr/>
        </p:nvSpPr>
        <p:spPr>
          <a:xfrm>
            <a:off x="1124466" y="521084"/>
            <a:ext cx="8896864" cy="707886"/>
          </a:xfrm>
          <a:prstGeom prst="rect">
            <a:avLst/>
          </a:prstGeom>
          <a:noFill/>
        </p:spPr>
        <p:txBody>
          <a:bodyPr wrap="square" rtlCol="0">
            <a:spAutoFit/>
          </a:bodyPr>
          <a:lstStyle/>
          <a:p>
            <a:r>
              <a:rPr lang="tr-TR" sz="4000" dirty="0"/>
              <a:t>Alerjenler</a:t>
            </a:r>
          </a:p>
        </p:txBody>
      </p:sp>
    </p:spTree>
    <p:extLst>
      <p:ext uri="{BB962C8B-B14F-4D97-AF65-F5344CB8AC3E}">
        <p14:creationId xmlns:p14="http://schemas.microsoft.com/office/powerpoint/2010/main" val="225193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kalıp, desen, düzen, meneviş mavisi, ekran görüntüsü, renklilik içeren bir resim&#10;&#10;Açıklama otomatik olarak oluşturuldu">
            <a:extLst>
              <a:ext uri="{FF2B5EF4-FFF2-40B4-BE49-F238E27FC236}">
                <a16:creationId xmlns:a16="http://schemas.microsoft.com/office/drawing/2014/main" id="{DE2E32A8-DF1B-B49E-D0AA-3E82862E76F6}"/>
              </a:ext>
            </a:extLst>
          </p:cNvPr>
          <p:cNvPicPr>
            <a:picLocks noChangeAspect="1"/>
          </p:cNvPicPr>
          <p:nvPr/>
        </p:nvPicPr>
        <p:blipFill rotWithShape="1">
          <a:blip r:embed="rId2">
            <a:duotone>
              <a:schemeClr val="bg2">
                <a:shade val="45000"/>
                <a:satMod val="135000"/>
              </a:schemeClr>
              <a:prstClr val="white"/>
            </a:duotone>
          </a:blip>
          <a:srcRect l="9091" t="16851"/>
          <a:stretch/>
        </p:blipFill>
        <p:spPr>
          <a:xfrm>
            <a:off x="20" y="10"/>
            <a:ext cx="12191980" cy="6857990"/>
          </a:xfrm>
          <a:prstGeom prst="rect">
            <a:avLst/>
          </a:prstGeom>
        </p:spPr>
      </p:pic>
      <p:sp>
        <p:nvSpPr>
          <p:cNvPr id="30" name="Rectangle 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59421ED-0A24-BE30-1378-F3EDCA2C6F75}"/>
              </a:ext>
            </a:extLst>
          </p:cNvPr>
          <p:cNvSpPr>
            <a:spLocks noGrp="1"/>
          </p:cNvSpPr>
          <p:nvPr>
            <p:ph type="title"/>
          </p:nvPr>
        </p:nvSpPr>
        <p:spPr>
          <a:xfrm>
            <a:off x="838200" y="365125"/>
            <a:ext cx="10515600" cy="1325563"/>
          </a:xfrm>
        </p:spPr>
        <p:txBody>
          <a:bodyPr>
            <a:normAutofit/>
          </a:bodyPr>
          <a:lstStyle/>
          <a:p>
            <a:r>
              <a:rPr lang="tr-TR" sz="4000" dirty="0">
                <a:latin typeface="Times New Roman" panose="02020603050405020304" pitchFamily="18" charset="0"/>
                <a:cs typeface="Times New Roman" panose="02020603050405020304" pitchFamily="18" charset="0"/>
              </a:rPr>
              <a:t>Alerjenler</a:t>
            </a:r>
          </a:p>
        </p:txBody>
      </p:sp>
      <p:graphicFrame>
        <p:nvGraphicFramePr>
          <p:cNvPr id="8" name="İçerik Yer Tutucusu 7">
            <a:extLst>
              <a:ext uri="{FF2B5EF4-FFF2-40B4-BE49-F238E27FC236}">
                <a16:creationId xmlns:a16="http://schemas.microsoft.com/office/drawing/2014/main" id="{D76FE36F-7C9E-C1C2-7C61-4C281F75698C}"/>
              </a:ext>
            </a:extLst>
          </p:cNvPr>
          <p:cNvGraphicFramePr>
            <a:graphicFrameLocks noGrp="1"/>
          </p:cNvGraphicFramePr>
          <p:nvPr>
            <p:ph idx="1"/>
            <p:extLst>
              <p:ext uri="{D42A27DB-BD31-4B8C-83A1-F6EECF244321}">
                <p14:modId xmlns:p14="http://schemas.microsoft.com/office/powerpoint/2010/main" val="522255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4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Patogenez</a:t>
            </a:r>
          </a:p>
        </p:txBody>
      </p:sp>
      <p:sp>
        <p:nvSpPr>
          <p:cNvPr id="4" name="Dikdörtgen: Köşeleri Yuvarlatılmış 3">
            <a:extLst>
              <a:ext uri="{FF2B5EF4-FFF2-40B4-BE49-F238E27FC236}">
                <a16:creationId xmlns:a16="http://schemas.microsoft.com/office/drawing/2014/main" id="{59BE47B1-C415-4A10-8C08-77FF0741E18D}"/>
              </a:ext>
            </a:extLst>
          </p:cNvPr>
          <p:cNvSpPr/>
          <p:nvPr/>
        </p:nvSpPr>
        <p:spPr>
          <a:xfrm>
            <a:off x="838200" y="3449397"/>
            <a:ext cx="1974574" cy="526774"/>
          </a:xfrm>
          <a:prstGeom prst="round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Genetik ve çevresel faktörler</a:t>
            </a:r>
          </a:p>
        </p:txBody>
      </p:sp>
      <p:sp>
        <p:nvSpPr>
          <p:cNvPr id="5" name="Dikdörtgen: Köşeleri Yuvarlatılmış 4">
            <a:extLst>
              <a:ext uri="{FF2B5EF4-FFF2-40B4-BE49-F238E27FC236}">
                <a16:creationId xmlns:a16="http://schemas.microsoft.com/office/drawing/2014/main" id="{00C78269-A792-4708-B799-CD59DE3F6015}"/>
              </a:ext>
            </a:extLst>
          </p:cNvPr>
          <p:cNvSpPr/>
          <p:nvPr/>
        </p:nvSpPr>
        <p:spPr>
          <a:xfrm>
            <a:off x="815009" y="4392572"/>
            <a:ext cx="1974574" cy="526774"/>
          </a:xfrm>
          <a:prstGeom prst="round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Allerjenler</a:t>
            </a:r>
          </a:p>
        </p:txBody>
      </p:sp>
      <p:sp>
        <p:nvSpPr>
          <p:cNvPr id="7" name="Artı İşareti 6">
            <a:extLst>
              <a:ext uri="{FF2B5EF4-FFF2-40B4-BE49-F238E27FC236}">
                <a16:creationId xmlns:a16="http://schemas.microsoft.com/office/drawing/2014/main" id="{E160F60E-078F-4453-B76E-90E8FFE1F373}"/>
              </a:ext>
            </a:extLst>
          </p:cNvPr>
          <p:cNvSpPr/>
          <p:nvPr/>
        </p:nvSpPr>
        <p:spPr>
          <a:xfrm>
            <a:off x="1656522" y="4032231"/>
            <a:ext cx="291548" cy="30427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cxnSp>
        <p:nvCxnSpPr>
          <p:cNvPr id="9" name="Düz Ok Bağlayıcısı 8">
            <a:extLst>
              <a:ext uri="{FF2B5EF4-FFF2-40B4-BE49-F238E27FC236}">
                <a16:creationId xmlns:a16="http://schemas.microsoft.com/office/drawing/2014/main" id="{C2DA7806-7D1F-4F24-AF68-F9FAFF9AD428}"/>
              </a:ext>
            </a:extLst>
          </p:cNvPr>
          <p:cNvCxnSpPr>
            <a:cxnSpLocks/>
          </p:cNvCxnSpPr>
          <p:nvPr/>
        </p:nvCxnSpPr>
        <p:spPr>
          <a:xfrm>
            <a:off x="2812774" y="4182074"/>
            <a:ext cx="769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9BBF129E-5941-471E-B27A-2D9E850E48B7}"/>
              </a:ext>
            </a:extLst>
          </p:cNvPr>
          <p:cNvSpPr txBox="1"/>
          <p:nvPr/>
        </p:nvSpPr>
        <p:spPr>
          <a:xfrm>
            <a:off x="2723323" y="3957423"/>
            <a:ext cx="861913" cy="461665"/>
          </a:xfrm>
          <a:prstGeom prst="rect">
            <a:avLst/>
          </a:prstGeom>
          <a:noFill/>
        </p:spPr>
        <p:txBody>
          <a:bodyPr wrap="square" rtlCol="0">
            <a:spAutoFit/>
          </a:bodyPr>
          <a:lstStyle/>
          <a:p>
            <a:r>
              <a:rPr lang="tr-TR" sz="1200" dirty="0"/>
              <a:t>İlk karşılaşma</a:t>
            </a:r>
          </a:p>
        </p:txBody>
      </p:sp>
      <p:sp>
        <p:nvSpPr>
          <p:cNvPr id="12" name="Dikdörtgen: Köşeleri Yuvarlatılmış 11">
            <a:extLst>
              <a:ext uri="{FF2B5EF4-FFF2-40B4-BE49-F238E27FC236}">
                <a16:creationId xmlns:a16="http://schemas.microsoft.com/office/drawing/2014/main" id="{4B98A564-4511-4F0B-BB12-38CA2FA25E62}"/>
              </a:ext>
            </a:extLst>
          </p:cNvPr>
          <p:cNvSpPr/>
          <p:nvPr/>
        </p:nvSpPr>
        <p:spPr>
          <a:xfrm>
            <a:off x="3607851" y="2466468"/>
            <a:ext cx="2384880" cy="3461092"/>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DUYARLILIK</a:t>
            </a:r>
          </a:p>
          <a:p>
            <a:pPr algn="ctr"/>
            <a:endParaRPr lang="tr-TR" sz="1400" dirty="0">
              <a:solidFill>
                <a:schemeClr val="tx1"/>
              </a:solidFill>
            </a:endParaRPr>
          </a:p>
          <a:p>
            <a:pPr algn="ctr"/>
            <a:r>
              <a:rPr lang="tr-TR" sz="1400" dirty="0">
                <a:solidFill>
                  <a:schemeClr val="tx1"/>
                </a:solidFill>
              </a:rPr>
              <a:t>Allerjenin işlenmesi ve sunumu</a:t>
            </a:r>
          </a:p>
          <a:p>
            <a:pPr algn="ctr"/>
            <a:endParaRPr lang="tr-TR" sz="1400" dirty="0">
              <a:solidFill>
                <a:schemeClr val="tx1"/>
              </a:solidFill>
            </a:endParaRPr>
          </a:p>
          <a:p>
            <a:pPr algn="ctr"/>
            <a:r>
              <a:rPr lang="tr-TR" sz="1400" dirty="0">
                <a:solidFill>
                  <a:schemeClr val="tx1"/>
                </a:solidFill>
              </a:rPr>
              <a:t>CD4+ Th0 hücre</a:t>
            </a:r>
          </a:p>
          <a:p>
            <a:pPr algn="ctr"/>
            <a:endParaRPr lang="tr-TR" sz="1400" dirty="0">
              <a:solidFill>
                <a:schemeClr val="tx1"/>
              </a:solidFill>
            </a:endParaRPr>
          </a:p>
          <a:p>
            <a:pPr algn="ctr"/>
            <a:r>
              <a:rPr lang="tr-TR" sz="1400" dirty="0">
                <a:solidFill>
                  <a:schemeClr val="tx1"/>
                </a:solidFill>
              </a:rPr>
              <a:t>Th2 hücre</a:t>
            </a:r>
          </a:p>
          <a:p>
            <a:pPr algn="ctr"/>
            <a:endParaRPr lang="tr-TR" sz="1400" dirty="0">
              <a:solidFill>
                <a:schemeClr val="tx1"/>
              </a:solidFill>
            </a:endParaRPr>
          </a:p>
          <a:p>
            <a:pPr algn="ctr"/>
            <a:r>
              <a:rPr lang="tr-TR" sz="1400" dirty="0">
                <a:solidFill>
                  <a:schemeClr val="tx1"/>
                </a:solidFill>
              </a:rPr>
              <a:t>B lenfosit</a:t>
            </a:r>
          </a:p>
          <a:p>
            <a:pPr algn="ctr"/>
            <a:endParaRPr lang="tr-TR" sz="1400" dirty="0">
              <a:solidFill>
                <a:schemeClr val="tx1"/>
              </a:solidFill>
            </a:endParaRPr>
          </a:p>
          <a:p>
            <a:pPr algn="ctr"/>
            <a:r>
              <a:rPr lang="tr-TR" sz="1400" dirty="0">
                <a:solidFill>
                  <a:schemeClr val="tx1"/>
                </a:solidFill>
              </a:rPr>
              <a:t>Antijen spesifik IgE</a:t>
            </a:r>
          </a:p>
          <a:p>
            <a:pPr algn="ctr"/>
            <a:endParaRPr lang="tr-TR" sz="1400" dirty="0">
              <a:solidFill>
                <a:schemeClr val="tx1"/>
              </a:solidFill>
            </a:endParaRPr>
          </a:p>
          <a:p>
            <a:pPr algn="ctr"/>
            <a:r>
              <a:rPr lang="tr-TR" sz="1400" dirty="0">
                <a:solidFill>
                  <a:schemeClr val="tx1"/>
                </a:solidFill>
              </a:rPr>
              <a:t>IgE – Mast hücre kompleksi</a:t>
            </a:r>
          </a:p>
        </p:txBody>
      </p:sp>
      <p:cxnSp>
        <p:nvCxnSpPr>
          <p:cNvPr id="14" name="Düz Ok Bağlayıcısı 13">
            <a:extLst>
              <a:ext uri="{FF2B5EF4-FFF2-40B4-BE49-F238E27FC236}">
                <a16:creationId xmlns:a16="http://schemas.microsoft.com/office/drawing/2014/main" id="{2659901B-8A0F-45DC-B82E-A50664E480F3}"/>
              </a:ext>
            </a:extLst>
          </p:cNvPr>
          <p:cNvCxnSpPr/>
          <p:nvPr/>
        </p:nvCxnSpPr>
        <p:spPr>
          <a:xfrm>
            <a:off x="4788709" y="3548920"/>
            <a:ext cx="0" cy="24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3A4B8CAB-9F25-47D3-8E3C-2A2034E83F77}"/>
              </a:ext>
            </a:extLst>
          </p:cNvPr>
          <p:cNvCxnSpPr/>
          <p:nvPr/>
        </p:nvCxnSpPr>
        <p:spPr>
          <a:xfrm>
            <a:off x="4788709" y="3969740"/>
            <a:ext cx="0" cy="24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398DFD85-79FC-4C56-A801-D07C74908DD0}"/>
              </a:ext>
            </a:extLst>
          </p:cNvPr>
          <p:cNvCxnSpPr/>
          <p:nvPr/>
        </p:nvCxnSpPr>
        <p:spPr>
          <a:xfrm>
            <a:off x="4788709" y="4426450"/>
            <a:ext cx="0" cy="24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0B8DFD69-8B66-43A7-BE60-A79E3074513D}"/>
              </a:ext>
            </a:extLst>
          </p:cNvPr>
          <p:cNvCxnSpPr/>
          <p:nvPr/>
        </p:nvCxnSpPr>
        <p:spPr>
          <a:xfrm>
            <a:off x="4788709" y="4846134"/>
            <a:ext cx="0" cy="24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E7551EFA-A3B2-494F-9A80-9261401D0908}"/>
              </a:ext>
            </a:extLst>
          </p:cNvPr>
          <p:cNvCxnSpPr/>
          <p:nvPr/>
        </p:nvCxnSpPr>
        <p:spPr>
          <a:xfrm>
            <a:off x="4782083" y="5274730"/>
            <a:ext cx="0" cy="24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B1D71F14-560E-4E56-AEEC-F27A1F21D7E8}"/>
              </a:ext>
            </a:extLst>
          </p:cNvPr>
          <p:cNvCxnSpPr>
            <a:cxnSpLocks/>
          </p:cNvCxnSpPr>
          <p:nvPr/>
        </p:nvCxnSpPr>
        <p:spPr>
          <a:xfrm>
            <a:off x="6037701" y="4182073"/>
            <a:ext cx="77769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Metin kutusu 20">
            <a:extLst>
              <a:ext uri="{FF2B5EF4-FFF2-40B4-BE49-F238E27FC236}">
                <a16:creationId xmlns:a16="http://schemas.microsoft.com/office/drawing/2014/main" id="{F1774D27-FEE5-41A2-84E1-D86B05079FB3}"/>
              </a:ext>
            </a:extLst>
          </p:cNvPr>
          <p:cNvSpPr txBox="1"/>
          <p:nvPr/>
        </p:nvSpPr>
        <p:spPr>
          <a:xfrm>
            <a:off x="5969475" y="3951906"/>
            <a:ext cx="884620" cy="461665"/>
          </a:xfrm>
          <a:prstGeom prst="rect">
            <a:avLst/>
          </a:prstGeom>
          <a:noFill/>
        </p:spPr>
        <p:txBody>
          <a:bodyPr wrap="square" rtlCol="0">
            <a:spAutoFit/>
          </a:bodyPr>
          <a:lstStyle/>
          <a:p>
            <a:r>
              <a:rPr lang="tr-TR" sz="1200" dirty="0"/>
              <a:t>Sonraki karşılaşma</a:t>
            </a:r>
          </a:p>
        </p:txBody>
      </p:sp>
      <p:sp>
        <p:nvSpPr>
          <p:cNvPr id="22" name="Dikdörtgen: Köşeleri Yuvarlatılmış 21">
            <a:extLst>
              <a:ext uri="{FF2B5EF4-FFF2-40B4-BE49-F238E27FC236}">
                <a16:creationId xmlns:a16="http://schemas.microsoft.com/office/drawing/2014/main" id="{E830BCB5-C688-4401-89D4-337E4C717AC7}"/>
              </a:ext>
            </a:extLst>
          </p:cNvPr>
          <p:cNvSpPr/>
          <p:nvPr/>
        </p:nvSpPr>
        <p:spPr>
          <a:xfrm>
            <a:off x="6854094" y="3938656"/>
            <a:ext cx="1866085" cy="475302"/>
          </a:xfrm>
          <a:prstGeom prst="round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Allerjen – IgE – Mast hücre kompleksi</a:t>
            </a:r>
          </a:p>
        </p:txBody>
      </p:sp>
      <p:sp>
        <p:nvSpPr>
          <p:cNvPr id="26" name="Dikdörtgen: Köşeleri Yuvarlatılmış 25">
            <a:extLst>
              <a:ext uri="{FF2B5EF4-FFF2-40B4-BE49-F238E27FC236}">
                <a16:creationId xmlns:a16="http://schemas.microsoft.com/office/drawing/2014/main" id="{EED6D2D3-7AA2-4856-B87C-FC3BA7876616}"/>
              </a:ext>
            </a:extLst>
          </p:cNvPr>
          <p:cNvSpPr/>
          <p:nvPr/>
        </p:nvSpPr>
        <p:spPr>
          <a:xfrm>
            <a:off x="9442744" y="3938656"/>
            <a:ext cx="1866085" cy="475302"/>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rPr>
              <a:t>Degranülasyon</a:t>
            </a:r>
          </a:p>
        </p:txBody>
      </p:sp>
      <p:cxnSp>
        <p:nvCxnSpPr>
          <p:cNvPr id="28" name="Düz Ok Bağlayıcısı 27">
            <a:extLst>
              <a:ext uri="{FF2B5EF4-FFF2-40B4-BE49-F238E27FC236}">
                <a16:creationId xmlns:a16="http://schemas.microsoft.com/office/drawing/2014/main" id="{3E006192-5348-42B3-AD7E-C8ACA35272B5}"/>
              </a:ext>
            </a:extLst>
          </p:cNvPr>
          <p:cNvCxnSpPr>
            <a:cxnSpLocks/>
          </p:cNvCxnSpPr>
          <p:nvPr/>
        </p:nvCxnSpPr>
        <p:spPr>
          <a:xfrm>
            <a:off x="8769247" y="4179950"/>
            <a:ext cx="6585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Dikdörtgen: Köşeleri Yuvarlatılmış 30">
            <a:extLst>
              <a:ext uri="{FF2B5EF4-FFF2-40B4-BE49-F238E27FC236}">
                <a16:creationId xmlns:a16="http://schemas.microsoft.com/office/drawing/2014/main" id="{905FD541-5B23-4E08-8EC6-9841946FF8ED}"/>
              </a:ext>
            </a:extLst>
          </p:cNvPr>
          <p:cNvSpPr/>
          <p:nvPr/>
        </p:nvSpPr>
        <p:spPr>
          <a:xfrm>
            <a:off x="8274569" y="4670404"/>
            <a:ext cx="3034259" cy="700226"/>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Nöronal, vasküler ve glandüler uyarı</a:t>
            </a:r>
          </a:p>
        </p:txBody>
      </p:sp>
      <p:sp>
        <p:nvSpPr>
          <p:cNvPr id="32" name="Dikdörtgen: Köşeleri Yuvarlatılmış 31">
            <a:extLst>
              <a:ext uri="{FF2B5EF4-FFF2-40B4-BE49-F238E27FC236}">
                <a16:creationId xmlns:a16="http://schemas.microsoft.com/office/drawing/2014/main" id="{4C0F09F9-E0D1-47E5-B320-D6E679E3ECC0}"/>
              </a:ext>
            </a:extLst>
          </p:cNvPr>
          <p:cNvSpPr/>
          <p:nvPr/>
        </p:nvSpPr>
        <p:spPr>
          <a:xfrm>
            <a:off x="8274569" y="5792649"/>
            <a:ext cx="3034259" cy="700226"/>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Akut belirti ve bulgular</a:t>
            </a:r>
          </a:p>
          <a:p>
            <a:pPr algn="ctr"/>
            <a:r>
              <a:rPr lang="tr-TR" sz="1400" dirty="0">
                <a:solidFill>
                  <a:schemeClr val="tx1"/>
                </a:solidFill>
              </a:rPr>
              <a:t>Hapşırık, kaşıntı, akıntı, tıkanıklık</a:t>
            </a:r>
          </a:p>
        </p:txBody>
      </p:sp>
      <p:sp>
        <p:nvSpPr>
          <p:cNvPr id="33" name="Dikdörtgen: Köşeleri Yuvarlatılmış 32">
            <a:extLst>
              <a:ext uri="{FF2B5EF4-FFF2-40B4-BE49-F238E27FC236}">
                <a16:creationId xmlns:a16="http://schemas.microsoft.com/office/drawing/2014/main" id="{10E7F557-7E69-43EF-8C96-5A1B57D5E3D9}"/>
              </a:ext>
            </a:extLst>
          </p:cNvPr>
          <p:cNvSpPr/>
          <p:nvPr/>
        </p:nvSpPr>
        <p:spPr>
          <a:xfrm>
            <a:off x="8360563" y="1629749"/>
            <a:ext cx="2948265" cy="700226"/>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Geç faz</a:t>
            </a:r>
          </a:p>
          <a:p>
            <a:pPr algn="ctr"/>
            <a:r>
              <a:rPr lang="tr-TR" sz="1400" dirty="0">
                <a:solidFill>
                  <a:schemeClr val="tx1"/>
                </a:solidFill>
              </a:rPr>
              <a:t>Kronik tıkanıklık</a:t>
            </a:r>
          </a:p>
          <a:p>
            <a:pPr algn="ctr"/>
            <a:r>
              <a:rPr lang="tr-TR" sz="1400" dirty="0">
                <a:solidFill>
                  <a:schemeClr val="tx1"/>
                </a:solidFill>
              </a:rPr>
              <a:t>Nazal havayolu aşırı duyarlılığı</a:t>
            </a:r>
          </a:p>
        </p:txBody>
      </p:sp>
      <p:sp>
        <p:nvSpPr>
          <p:cNvPr id="34" name="Dikdörtgen: Köşeleri Yuvarlatılmış 33">
            <a:extLst>
              <a:ext uri="{FF2B5EF4-FFF2-40B4-BE49-F238E27FC236}">
                <a16:creationId xmlns:a16="http://schemas.microsoft.com/office/drawing/2014/main" id="{B468B905-D4EF-497B-A71B-C4260BA0FD02}"/>
              </a:ext>
            </a:extLst>
          </p:cNvPr>
          <p:cNvSpPr/>
          <p:nvPr/>
        </p:nvSpPr>
        <p:spPr>
          <a:xfrm>
            <a:off x="8360563" y="2751994"/>
            <a:ext cx="2948265" cy="928633"/>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Sitokinler, kemokinler, sitotoksik ürünler</a:t>
            </a:r>
          </a:p>
          <a:p>
            <a:pPr algn="ctr"/>
            <a:endParaRPr lang="tr-TR" sz="1400" dirty="0">
              <a:solidFill>
                <a:schemeClr val="tx1"/>
              </a:solidFill>
            </a:endParaRPr>
          </a:p>
          <a:p>
            <a:pPr algn="ctr"/>
            <a:r>
              <a:rPr lang="tr-TR" sz="1400" dirty="0">
                <a:solidFill>
                  <a:schemeClr val="tx1"/>
                </a:solidFill>
              </a:rPr>
              <a:t>İnflamatuar hücrelerin uyarılması</a:t>
            </a:r>
          </a:p>
        </p:txBody>
      </p:sp>
      <p:cxnSp>
        <p:nvCxnSpPr>
          <p:cNvPr id="36" name="Düz Ok Bağlayıcısı 35">
            <a:extLst>
              <a:ext uri="{FF2B5EF4-FFF2-40B4-BE49-F238E27FC236}">
                <a16:creationId xmlns:a16="http://schemas.microsoft.com/office/drawing/2014/main" id="{2480022C-B5C1-4E97-88D6-20F442818982}"/>
              </a:ext>
            </a:extLst>
          </p:cNvPr>
          <p:cNvCxnSpPr/>
          <p:nvPr/>
        </p:nvCxnSpPr>
        <p:spPr>
          <a:xfrm flipV="1">
            <a:off x="9743607" y="3222885"/>
            <a:ext cx="0" cy="206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5078E313-2AB2-4087-A91A-2277B1B0BFB7}"/>
              </a:ext>
            </a:extLst>
          </p:cNvPr>
          <p:cNvCxnSpPr>
            <a:stCxn id="26" idx="2"/>
          </p:cNvCxnSpPr>
          <p:nvPr/>
        </p:nvCxnSpPr>
        <p:spPr>
          <a:xfrm flipH="1">
            <a:off x="10373193" y="4413958"/>
            <a:ext cx="2594" cy="254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a:extLst>
              <a:ext uri="{FF2B5EF4-FFF2-40B4-BE49-F238E27FC236}">
                <a16:creationId xmlns:a16="http://schemas.microsoft.com/office/drawing/2014/main" id="{32113203-9F20-45C7-BEAF-01A8A84DFF9B}"/>
              </a:ext>
            </a:extLst>
          </p:cNvPr>
          <p:cNvCxnSpPr/>
          <p:nvPr/>
        </p:nvCxnSpPr>
        <p:spPr>
          <a:xfrm>
            <a:off x="10418164" y="5388900"/>
            <a:ext cx="0" cy="390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a:extLst>
              <a:ext uri="{FF2B5EF4-FFF2-40B4-BE49-F238E27FC236}">
                <a16:creationId xmlns:a16="http://schemas.microsoft.com/office/drawing/2014/main" id="{2193EAE3-7A76-4B31-99D6-3B858AD75319}"/>
              </a:ext>
            </a:extLst>
          </p:cNvPr>
          <p:cNvCxnSpPr>
            <a:stCxn id="26" idx="0"/>
          </p:cNvCxnSpPr>
          <p:nvPr/>
        </p:nvCxnSpPr>
        <p:spPr>
          <a:xfrm flipH="1" flipV="1">
            <a:off x="10373193" y="3682210"/>
            <a:ext cx="2594" cy="256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a:extLst>
              <a:ext uri="{FF2B5EF4-FFF2-40B4-BE49-F238E27FC236}">
                <a16:creationId xmlns:a16="http://schemas.microsoft.com/office/drawing/2014/main" id="{38133C5E-5D41-442B-8326-D38942D00EC0}"/>
              </a:ext>
            </a:extLst>
          </p:cNvPr>
          <p:cNvCxnSpPr/>
          <p:nvPr/>
        </p:nvCxnSpPr>
        <p:spPr>
          <a:xfrm flipV="1">
            <a:off x="10373193" y="2344810"/>
            <a:ext cx="0" cy="390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55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2EB2AF-0D0A-B16B-F3CC-3AD94642DAAF}"/>
              </a:ext>
            </a:extLst>
          </p:cNvPr>
          <p:cNvSpPr>
            <a:spLocks noGrp="1"/>
          </p:cNvSpPr>
          <p:nvPr>
            <p:ph type="title"/>
          </p:nvPr>
        </p:nvSpPr>
        <p:spPr>
          <a:xfrm>
            <a:off x="1171074" y="1396686"/>
            <a:ext cx="3240506" cy="4064628"/>
          </a:xfrm>
        </p:spPr>
        <p:txBody>
          <a:bodyPr>
            <a:normAutofit/>
          </a:bodyPr>
          <a:lstStyle/>
          <a:p>
            <a:r>
              <a:rPr lang="tr-TR">
                <a:solidFill>
                  <a:srgbClr val="FFFFFF"/>
                </a:solidFill>
                <a:latin typeface="Times New Roman" panose="02020603050405020304" pitchFamily="18" charset="0"/>
                <a:cs typeface="Times New Roman" panose="02020603050405020304" pitchFamily="18" charset="0"/>
              </a:rPr>
              <a:t>Alerjijk Hastalarda tanımlanmış anomaliler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1E5A7F2-978D-75FB-B589-5566342D6107}"/>
              </a:ext>
            </a:extLst>
          </p:cNvPr>
          <p:cNvSpPr>
            <a:spLocks noGrp="1"/>
          </p:cNvSpPr>
          <p:nvPr>
            <p:ph idx="1"/>
          </p:nvPr>
        </p:nvSpPr>
        <p:spPr>
          <a:xfrm>
            <a:off x="5370153" y="1526033"/>
            <a:ext cx="5536397" cy="3935281"/>
          </a:xfrm>
        </p:spPr>
        <p:txBody>
          <a:bodyPr>
            <a:normAutofit/>
          </a:bodyPr>
          <a:lstStyle/>
          <a:p>
            <a:r>
              <a:rPr lang="tr-TR" sz="2400" dirty="0">
                <a:latin typeface="Times New Roman" panose="02020603050405020304" pitchFamily="18" charset="0"/>
                <a:cs typeface="Times New Roman" panose="02020603050405020304" pitchFamily="18" charset="0"/>
              </a:rPr>
              <a:t>Daha önce zararsız olan (polen ve gıda gibi) maddelere karşı yüksek miktarlarda ıgE üretimine yatkınlık</a:t>
            </a:r>
          </a:p>
          <a:p>
            <a:r>
              <a:rPr lang="tr-TR" sz="2400" dirty="0">
                <a:latin typeface="Times New Roman" panose="02020603050405020304" pitchFamily="18" charset="0"/>
                <a:cs typeface="Times New Roman" panose="02020603050405020304" pitchFamily="18" charset="0"/>
              </a:rPr>
              <a:t>Otonom sinir sisteminde anormallikler</a:t>
            </a:r>
          </a:p>
          <a:p>
            <a:r>
              <a:rPr lang="tr-TR" sz="2400" dirty="0">
                <a:latin typeface="Times New Roman" panose="02020603050405020304" pitchFamily="18" charset="0"/>
                <a:cs typeface="Times New Roman" panose="02020603050405020304" pitchFamily="18" charset="0"/>
              </a:rPr>
              <a:t>Beta adrenerjik sistem yanıtının azalması</a:t>
            </a:r>
          </a:p>
          <a:p>
            <a:r>
              <a:rPr lang="tr-TR" sz="2400" dirty="0">
                <a:latin typeface="Times New Roman" panose="02020603050405020304" pitchFamily="18" charset="0"/>
                <a:cs typeface="Times New Roman" panose="02020603050405020304" pitchFamily="18" charset="0"/>
              </a:rPr>
              <a:t>Alfa adrenerjik sistem yanıtının artması</a:t>
            </a:r>
          </a:p>
          <a:p>
            <a:r>
              <a:rPr lang="tr-TR" sz="2400" dirty="0">
                <a:latin typeface="Times New Roman" panose="02020603050405020304" pitchFamily="18" charset="0"/>
                <a:cs typeface="Times New Roman" panose="02020603050405020304" pitchFamily="18" charset="0"/>
              </a:rPr>
              <a:t>Havayollarında </a:t>
            </a:r>
            <a:r>
              <a:rPr lang="tr-TR" sz="2400" dirty="0" err="1">
                <a:latin typeface="Times New Roman" panose="02020603050405020304" pitchFamily="18" charset="0"/>
                <a:cs typeface="Times New Roman" panose="02020603050405020304" pitchFamily="18" charset="0"/>
              </a:rPr>
              <a:t>hiperaktif</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kolinerjik</a:t>
            </a:r>
            <a:r>
              <a:rPr lang="tr-TR" sz="2400" dirty="0">
                <a:latin typeface="Times New Roman" panose="02020603050405020304" pitchFamily="18" charset="0"/>
                <a:cs typeface="Times New Roman" panose="02020603050405020304" pitchFamily="18" charset="0"/>
              </a:rPr>
              <a:t> yanıt</a:t>
            </a:r>
          </a:p>
          <a:p>
            <a:r>
              <a:rPr lang="tr-TR" sz="2400" dirty="0">
                <a:latin typeface="Times New Roman" panose="02020603050405020304" pitchFamily="18" charset="0"/>
                <a:cs typeface="Times New Roman" panose="02020603050405020304" pitchFamily="18" charset="0"/>
              </a:rPr>
              <a:t>Mast hücreleri ve bazofillerin aşırı </a:t>
            </a:r>
            <a:r>
              <a:rPr lang="tr-TR" sz="2400" dirty="0" err="1">
                <a:latin typeface="Times New Roman" panose="02020603050405020304" pitchFamily="18" charset="0"/>
                <a:cs typeface="Times New Roman" panose="02020603050405020304" pitchFamily="18" charset="0"/>
              </a:rPr>
              <a:t>salınabilirliği</a:t>
            </a:r>
            <a:endParaRPr lang="tr-TR" sz="2400" dirty="0">
              <a:latin typeface="Times New Roman" panose="02020603050405020304" pitchFamily="18" charset="0"/>
              <a:cs typeface="Times New Roman" panose="02020603050405020304" pitchFamily="18" charset="0"/>
            </a:endParaRPr>
          </a:p>
          <a:p>
            <a:endParaRPr lang="tr-TR" sz="2400" dirty="0"/>
          </a:p>
        </p:txBody>
      </p:sp>
    </p:spTree>
    <p:extLst>
      <p:ext uri="{BB962C8B-B14F-4D97-AF65-F5344CB8AC3E}">
        <p14:creationId xmlns:p14="http://schemas.microsoft.com/office/powerpoint/2010/main" val="123975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6187E47-F4F4-6B09-8D6D-09C56D080C69}"/>
              </a:ext>
            </a:extLst>
          </p:cNvPr>
          <p:cNvSpPr>
            <a:spLocks noGrp="1"/>
          </p:cNvSpPr>
          <p:nvPr>
            <p:ph type="title"/>
          </p:nvPr>
        </p:nvSpPr>
        <p:spPr>
          <a:xfrm>
            <a:off x="803775" y="1106007"/>
            <a:ext cx="10550025" cy="1182927"/>
          </a:xfrm>
        </p:spPr>
        <p:txBody>
          <a:bodyPr anchor="b">
            <a:normAutofit/>
          </a:bodyPr>
          <a:lstStyle/>
          <a:p>
            <a:endParaRPr lang="tr-TR" sz="5600" dirty="0"/>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1989FF6-3392-3C56-CC87-926AF93CD626}"/>
              </a:ext>
            </a:extLst>
          </p:cNvPr>
          <p:cNvSpPr>
            <a:spLocks noGrp="1"/>
          </p:cNvSpPr>
          <p:nvPr>
            <p:ph idx="1"/>
          </p:nvPr>
        </p:nvSpPr>
        <p:spPr>
          <a:xfrm>
            <a:off x="803775" y="2598947"/>
            <a:ext cx="10550025" cy="3677348"/>
          </a:xfrm>
        </p:spPr>
        <p:txBody>
          <a:bodyPr anchor="t">
            <a:normAutofit/>
          </a:bodyPr>
          <a:lstStyle/>
          <a:p>
            <a:r>
              <a:rPr lang="tr-TR" sz="2200" dirty="0">
                <a:solidFill>
                  <a:schemeClr val="tx1">
                    <a:alpha val="80000"/>
                  </a:schemeClr>
                </a:solidFill>
                <a:latin typeface="Times New Roman" panose="02020603050405020304" pitchFamily="18" charset="0"/>
                <a:cs typeface="Times New Roman" panose="02020603050405020304" pitchFamily="18" charset="0"/>
              </a:rPr>
              <a:t>Nedeni net bilinmemekle birlikte bu farklılıklar anormal sitokin üretimi ile ilişkilendirilmekte (IL-4, IL-5, IL-9, IL-13 artışı)</a:t>
            </a:r>
          </a:p>
          <a:p>
            <a:r>
              <a:rPr lang="tr-TR" sz="2200" dirty="0">
                <a:solidFill>
                  <a:schemeClr val="tx1">
                    <a:alpha val="80000"/>
                  </a:schemeClr>
                </a:solidFill>
                <a:latin typeface="Times New Roman" panose="02020603050405020304" pitchFamily="18" charset="0"/>
                <a:cs typeface="Times New Roman" panose="02020603050405020304" pitchFamily="18" charset="0"/>
              </a:rPr>
              <a:t>Bu anormallikler sonucu alerjik hastalıklar ortaya çıkmakta</a:t>
            </a:r>
          </a:p>
          <a:p>
            <a:r>
              <a:rPr lang="tr-TR" sz="2200" dirty="0">
                <a:solidFill>
                  <a:schemeClr val="tx1">
                    <a:alpha val="80000"/>
                  </a:schemeClr>
                </a:solidFill>
                <a:latin typeface="Times New Roman" panose="02020603050405020304" pitchFamily="18" charset="0"/>
                <a:cs typeface="Times New Roman" panose="02020603050405020304" pitchFamily="18" charset="0"/>
              </a:rPr>
              <a:t>Tanının en önemli belirleyicisi </a:t>
            </a:r>
            <a:r>
              <a:rPr lang="tr-TR" sz="2200" b="1" dirty="0">
                <a:solidFill>
                  <a:schemeClr val="tx1">
                    <a:alpha val="80000"/>
                  </a:schemeClr>
                </a:solidFill>
                <a:latin typeface="Times New Roman" panose="02020603050405020304" pitchFamily="18" charset="0"/>
                <a:cs typeface="Times New Roman" panose="02020603050405020304" pitchFamily="18" charset="0"/>
              </a:rPr>
              <a:t>hikaye</a:t>
            </a:r>
          </a:p>
          <a:p>
            <a:r>
              <a:rPr lang="tr-TR" sz="2200" dirty="0">
                <a:solidFill>
                  <a:schemeClr val="tx1">
                    <a:alpha val="80000"/>
                  </a:schemeClr>
                </a:solidFill>
                <a:latin typeface="Times New Roman" panose="02020603050405020304" pitchFamily="18" charset="0"/>
                <a:cs typeface="Times New Roman" panose="02020603050405020304" pitchFamily="18" charset="0"/>
              </a:rPr>
              <a:t>Alerjik ve non-alerjik  formlar arasındaki ayrım ancak alerji testi ile kesin olarak belirlenebilir.</a:t>
            </a:r>
          </a:p>
          <a:p>
            <a:r>
              <a:rPr lang="tr-TR" sz="2200" dirty="0">
                <a:solidFill>
                  <a:schemeClr val="tx1">
                    <a:alpha val="80000"/>
                  </a:schemeClr>
                </a:solidFill>
                <a:latin typeface="Times New Roman" panose="02020603050405020304" pitchFamily="18" charset="0"/>
                <a:cs typeface="Times New Roman" panose="02020603050405020304" pitchFamily="18" charset="0"/>
              </a:rPr>
              <a:t>Alerji varlığını belirleyen en duyarlı ve en düşük maliyetli yöntem </a:t>
            </a:r>
            <a:r>
              <a:rPr lang="tr-TR" sz="2200" b="1" dirty="0">
                <a:solidFill>
                  <a:schemeClr val="tx1">
                    <a:alpha val="80000"/>
                  </a:schemeClr>
                </a:solidFill>
                <a:latin typeface="Times New Roman" panose="02020603050405020304" pitchFamily="18" charset="0"/>
                <a:cs typeface="Times New Roman" panose="02020603050405020304" pitchFamily="18" charset="0"/>
              </a:rPr>
              <a:t>alerji deri testleri</a:t>
            </a:r>
            <a:r>
              <a:rPr lang="tr-TR" sz="2200" dirty="0">
                <a:solidFill>
                  <a:schemeClr val="tx1">
                    <a:alpha val="80000"/>
                  </a:schemeClr>
                </a:solidFill>
                <a:latin typeface="Times New Roman" panose="02020603050405020304" pitchFamily="18" charset="0"/>
                <a:cs typeface="Times New Roman" panose="02020603050405020304" pitchFamily="18" charset="0"/>
              </a:rPr>
              <a:t>dir.</a:t>
            </a:r>
          </a:p>
          <a:p>
            <a:endParaRPr lang="tr-TR" sz="2000" dirty="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85193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Unvan 1"/>
          <p:cNvSpPr>
            <a:spLocks noGrp="1"/>
          </p:cNvSpPr>
          <p:nvPr>
            <p:ph type="title"/>
          </p:nvPr>
        </p:nvSpPr>
        <p:spPr>
          <a:xfrm>
            <a:off x="1433434" y="249193"/>
            <a:ext cx="10515600" cy="1325563"/>
          </a:xfrm>
        </p:spPr>
        <p:txBody>
          <a:bodyPr/>
          <a:lstStyle/>
          <a:p>
            <a:r>
              <a:rPr lang="tr-TR" dirty="0"/>
              <a:t>               ALERJİK HASTALIKLAR</a:t>
            </a:r>
          </a:p>
        </p:txBody>
      </p:sp>
      <p:pic>
        <p:nvPicPr>
          <p:cNvPr id="2097157" name="İçerik Yer Tutucusu 3"/>
          <p:cNvPicPr>
            <a:picLocks noGrp="1" noChangeAspect="1"/>
          </p:cNvPicPr>
          <p:nvPr>
            <p:ph idx="1"/>
          </p:nvPr>
        </p:nvPicPr>
        <p:blipFill>
          <a:blip r:embed="rId2"/>
          <a:stretch>
            <a:fillRect/>
          </a:stretch>
        </p:blipFill>
        <p:spPr>
          <a:xfrm>
            <a:off x="3007259" y="1420279"/>
            <a:ext cx="5705406" cy="43513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0554D65-E558-0342-D866-B8AF047ECF3C}"/>
              </a:ext>
            </a:extLst>
          </p:cNvPr>
          <p:cNvSpPr>
            <a:spLocks noGrp="1"/>
          </p:cNvSpPr>
          <p:nvPr>
            <p:ph type="title"/>
          </p:nvPr>
        </p:nvSpPr>
        <p:spPr>
          <a:xfrm>
            <a:off x="838200" y="1336390"/>
            <a:ext cx="6155988" cy="1182927"/>
          </a:xfrm>
        </p:spPr>
        <p:txBody>
          <a:bodyPr anchor="b">
            <a:normAutofit/>
          </a:bodyPr>
          <a:lstStyle/>
          <a:p>
            <a:r>
              <a:rPr lang="tr-TR" sz="5600"/>
              <a:t>Alerjik Rinit</a:t>
            </a:r>
          </a:p>
        </p:txBody>
      </p:sp>
      <p:cxnSp>
        <p:nvCxnSpPr>
          <p:cNvPr id="34" name="Straight Connector 2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A287C4-59BD-B9CE-04F1-B542C523DFE0}"/>
              </a:ext>
            </a:extLst>
          </p:cNvPr>
          <p:cNvSpPr>
            <a:spLocks noGrp="1"/>
          </p:cNvSpPr>
          <p:nvPr>
            <p:ph idx="1"/>
          </p:nvPr>
        </p:nvSpPr>
        <p:spPr>
          <a:xfrm>
            <a:off x="803776" y="2829330"/>
            <a:ext cx="6190412" cy="3344459"/>
          </a:xfrm>
        </p:spPr>
        <p:txBody>
          <a:bodyPr anchor="t">
            <a:normAutofit/>
          </a:bodyPr>
          <a:lstStyle/>
          <a:p>
            <a:r>
              <a:rPr lang="tr-TR" sz="2000" dirty="0" err="1">
                <a:solidFill>
                  <a:schemeClr val="tx1">
                    <a:alpha val="80000"/>
                  </a:schemeClr>
                </a:solidFill>
              </a:rPr>
              <a:t>Allerjik</a:t>
            </a:r>
            <a:r>
              <a:rPr lang="tr-TR" sz="2000" dirty="0">
                <a:solidFill>
                  <a:schemeClr val="tx1">
                    <a:alpha val="80000"/>
                  </a:schemeClr>
                </a:solidFill>
              </a:rPr>
              <a:t> </a:t>
            </a:r>
            <a:r>
              <a:rPr lang="tr-TR" sz="2000" dirty="0" err="1">
                <a:solidFill>
                  <a:schemeClr val="tx1">
                    <a:alpha val="80000"/>
                  </a:schemeClr>
                </a:solidFill>
              </a:rPr>
              <a:t>rinit</a:t>
            </a:r>
            <a:r>
              <a:rPr lang="tr-TR" sz="2000" dirty="0">
                <a:solidFill>
                  <a:schemeClr val="tx1">
                    <a:alpha val="80000"/>
                  </a:schemeClr>
                </a:solidFill>
              </a:rPr>
              <a:t> alerjene maruziyet sonucu </a:t>
            </a:r>
            <a:r>
              <a:rPr lang="tr-TR" sz="2000" dirty="0" err="1">
                <a:solidFill>
                  <a:schemeClr val="tx1">
                    <a:alpha val="80000"/>
                  </a:schemeClr>
                </a:solidFill>
              </a:rPr>
              <a:t>ıgE</a:t>
            </a:r>
            <a:r>
              <a:rPr lang="tr-TR" sz="2000" dirty="0">
                <a:solidFill>
                  <a:schemeClr val="tx1">
                    <a:alpha val="80000"/>
                  </a:schemeClr>
                </a:solidFill>
              </a:rPr>
              <a:t> bağımlı burunda akıntı tıkanıklık ve hapşırık şikayetlerinden en az ikisinin ve en az iki gün üst üste görülmesi ile kendini gösteren </a:t>
            </a:r>
            <a:r>
              <a:rPr lang="tr-TR" sz="2000" dirty="0" err="1">
                <a:solidFill>
                  <a:schemeClr val="tx1">
                    <a:alpha val="80000"/>
                  </a:schemeClr>
                </a:solidFill>
              </a:rPr>
              <a:t>enflamatuar</a:t>
            </a:r>
            <a:r>
              <a:rPr lang="tr-TR" sz="2000" dirty="0">
                <a:solidFill>
                  <a:schemeClr val="tx1">
                    <a:alpha val="80000"/>
                  </a:schemeClr>
                </a:solidFill>
              </a:rPr>
              <a:t> nazal mukoza </a:t>
            </a:r>
            <a:r>
              <a:rPr lang="tr-TR" sz="2000" dirty="0" err="1">
                <a:solidFill>
                  <a:schemeClr val="tx1">
                    <a:alpha val="80000"/>
                  </a:schemeClr>
                </a:solidFill>
              </a:rPr>
              <a:t>hastlığıdır</a:t>
            </a:r>
            <a:r>
              <a:rPr lang="tr-TR" sz="2000" dirty="0">
                <a:solidFill>
                  <a:schemeClr val="tx1">
                    <a:alpha val="80000"/>
                  </a:schemeClr>
                </a:solidFill>
              </a:rPr>
              <a:t>.</a:t>
            </a:r>
          </a:p>
        </p:txBody>
      </p:sp>
      <p:pic>
        <p:nvPicPr>
          <p:cNvPr id="4" name="Resim 3">
            <a:extLst>
              <a:ext uri="{FF2B5EF4-FFF2-40B4-BE49-F238E27FC236}">
                <a16:creationId xmlns:a16="http://schemas.microsoft.com/office/drawing/2014/main" id="{D41D4FB6-4F0E-FB13-D88F-8080151AB85D}"/>
              </a:ext>
            </a:extLst>
          </p:cNvPr>
          <p:cNvPicPr>
            <a:picLocks noChangeAspect="1"/>
          </p:cNvPicPr>
          <p:nvPr/>
        </p:nvPicPr>
        <p:blipFill>
          <a:blip r:embed="rId2"/>
          <a:stretch>
            <a:fillRect/>
          </a:stretch>
        </p:blipFill>
        <p:spPr>
          <a:xfrm>
            <a:off x="7572653" y="2570807"/>
            <a:ext cx="3548404" cy="2368559"/>
          </a:xfrm>
          <a:prstGeom prst="rect">
            <a:avLst/>
          </a:prstGeom>
        </p:spPr>
      </p:pic>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3745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0D95450-E552-64BD-3ED9-C12AE369E21F}"/>
              </a:ext>
            </a:extLst>
          </p:cNvPr>
          <p:cNvSpPr>
            <a:spLocks noGrp="1"/>
          </p:cNvSpPr>
          <p:nvPr>
            <p:ph type="title"/>
          </p:nvPr>
        </p:nvSpPr>
        <p:spPr>
          <a:xfrm>
            <a:off x="1115568" y="548640"/>
            <a:ext cx="10168128" cy="1179576"/>
          </a:xfrm>
        </p:spPr>
        <p:txBody>
          <a:bodyPr>
            <a:normAutofit/>
          </a:bodyPr>
          <a:lstStyle/>
          <a:p>
            <a:r>
              <a:rPr lang="tr-TR" sz="4000" dirty="0">
                <a:latin typeface="Times New Roman" panose="02020603050405020304" pitchFamily="18" charset="0"/>
                <a:cs typeface="Times New Roman" panose="02020603050405020304" pitchFamily="18" charset="0"/>
              </a:rPr>
              <a:t>Alerjik Rinit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F8CA6C0D-E48F-7852-9384-5AE08A2451CF}"/>
              </a:ext>
            </a:extLst>
          </p:cNvPr>
          <p:cNvSpPr>
            <a:spLocks noGrp="1"/>
          </p:cNvSpPr>
          <p:nvPr>
            <p:ph idx="1"/>
          </p:nvPr>
        </p:nvSpPr>
        <p:spPr>
          <a:xfrm>
            <a:off x="1115568" y="2495390"/>
            <a:ext cx="10168128" cy="3695020"/>
          </a:xfrm>
        </p:spPr>
        <p:txBody>
          <a:bodyPr>
            <a:normAutofit/>
          </a:bodyPr>
          <a:lstStyle/>
          <a:p>
            <a:r>
              <a:rPr lang="tr-TR" sz="2200" b="0" i="0" u="none" strike="noStrike" dirty="0">
                <a:effectLst/>
                <a:latin typeface="Times New Roman" panose="02020603050405020304" pitchFamily="18" charset="0"/>
                <a:cs typeface="Times New Roman" panose="02020603050405020304" pitchFamily="18" charset="0"/>
              </a:rPr>
              <a:t>Alerji yatkınlığı olan veya ailesinde alerjik hastalık öyküsü olan kişilerde ortaya çıkma olasılığı daha yüksektir. </a:t>
            </a:r>
          </a:p>
          <a:p>
            <a:r>
              <a:rPr lang="tr-TR" sz="2200" b="0" i="0" u="none" strike="noStrike" dirty="0">
                <a:effectLst/>
                <a:latin typeface="Times New Roman" panose="02020603050405020304" pitchFamily="18" charset="0"/>
                <a:cs typeface="Times New Roman" panose="02020603050405020304" pitchFamily="18" charset="0"/>
              </a:rPr>
              <a:t>Genellikle 40 yaşından önce görülür, ilk belirtiler çoğunlukla çocukluk ve genç erişkin çağda ortaya çıkar, yaş ilerledikçe şikayetler azalır</a:t>
            </a:r>
            <a:r>
              <a:rPr lang="tr-TR" sz="2200" dirty="0">
                <a:latin typeface="Times New Roman" panose="02020603050405020304" pitchFamily="18" charset="0"/>
                <a:cs typeface="Times New Roman" panose="02020603050405020304" pitchFamily="18" charset="0"/>
              </a:rPr>
              <a:t>.</a:t>
            </a:r>
          </a:p>
          <a:p>
            <a:r>
              <a:rPr lang="tr-TR" sz="2200" b="0" i="0" u="none" strike="noStrike" dirty="0">
                <a:effectLst/>
                <a:latin typeface="Times New Roman" panose="02020603050405020304" pitchFamily="18" charset="0"/>
                <a:cs typeface="Times New Roman" panose="02020603050405020304" pitchFamily="18" charset="0"/>
              </a:rPr>
              <a:t>Allerjik rinitli kişilerde diğer alerjik hastalıkların (egzema, astım gibi) görülme olasılığı daha yüksektir.</a:t>
            </a:r>
          </a:p>
          <a:p>
            <a:r>
              <a:rPr lang="tr-TR" sz="2200" b="0" i="0" u="none" strike="noStrike" dirty="0">
                <a:effectLst/>
                <a:latin typeface="Times New Roman" panose="02020603050405020304" pitchFamily="18" charset="0"/>
                <a:cs typeface="Times New Roman" panose="02020603050405020304" pitchFamily="18" charset="0"/>
              </a:rPr>
              <a:t>Eğer alerjik rinit sadece belirli mevsimlerde (özellikle ilkbahar) meydana geliyorsa “mevsimsel rinit (saman nezlesi),” yıl boyunca sürüyorsa “perenial rinit” olarak isimlendirilir.</a:t>
            </a:r>
          </a:p>
          <a:p>
            <a:endParaRPr lang="tr-TR" sz="2200" dirty="0"/>
          </a:p>
        </p:txBody>
      </p:sp>
    </p:spTree>
    <p:extLst>
      <p:ext uri="{BB962C8B-B14F-4D97-AF65-F5344CB8AC3E}">
        <p14:creationId xmlns:p14="http://schemas.microsoft.com/office/powerpoint/2010/main" val="391574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4A7187B-FD9A-30E8-71D0-7FE42A0FB47C}"/>
              </a:ext>
            </a:extLst>
          </p:cNvPr>
          <p:cNvSpPr>
            <a:spLocks noGrp="1"/>
          </p:cNvSpPr>
          <p:nvPr>
            <p:ph type="title"/>
          </p:nvPr>
        </p:nvSpPr>
        <p:spPr>
          <a:xfrm>
            <a:off x="1245072" y="1289765"/>
            <a:ext cx="3651101" cy="4270963"/>
          </a:xfrm>
        </p:spPr>
        <p:txBody>
          <a:bodyPr anchor="ctr">
            <a:normAutofit/>
          </a:bodyPr>
          <a:lstStyle/>
          <a:p>
            <a:pPr algn="ctr"/>
            <a:r>
              <a:rPr lang="tr-TR" sz="5600">
                <a:solidFill>
                  <a:srgbClr val="FFFFFF"/>
                </a:solidFill>
              </a:rPr>
              <a:t>Alerjik Rinit Risk Faktörleri</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İçerik Yer Tutucusu 2">
            <a:extLst>
              <a:ext uri="{FF2B5EF4-FFF2-40B4-BE49-F238E27FC236}">
                <a16:creationId xmlns:a16="http://schemas.microsoft.com/office/drawing/2014/main" id="{4EC50C74-76A3-0D23-A9C5-F7AE75E9CB3F}"/>
              </a:ext>
            </a:extLst>
          </p:cNvPr>
          <p:cNvSpPr>
            <a:spLocks noGrp="1"/>
          </p:cNvSpPr>
          <p:nvPr>
            <p:ph idx="1"/>
          </p:nvPr>
        </p:nvSpPr>
        <p:spPr>
          <a:xfrm>
            <a:off x="6297233" y="518400"/>
            <a:ext cx="4771607" cy="5837949"/>
          </a:xfrm>
        </p:spPr>
        <p:txBody>
          <a:bodyPr anchor="ctr">
            <a:normAutofit/>
          </a:bodyPr>
          <a:lstStyle/>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Atopi aile hikayesi</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Erkek cinsiyet</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Polen sezonunda doğmak</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Ailede ilk bebek olmak</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Erken dönemde antibiyotik kullanımı</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Maternal sigara</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Ev içi allerjen teması </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Çocukta aeroallerjen duyarlılığının saptanması</a:t>
            </a:r>
          </a:p>
          <a:p>
            <a:pPr eaLnBrk="1" fontAlgn="auto" hangingPunct="1">
              <a:spcAft>
                <a:spcPts val="0"/>
              </a:spcAft>
              <a:defRPr/>
            </a:pPr>
            <a:r>
              <a:rPr lang="tr-TR" sz="2000">
                <a:solidFill>
                  <a:schemeClr val="tx1">
                    <a:alpha val="80000"/>
                  </a:schemeClr>
                </a:solidFill>
                <a:latin typeface="Times New Roman" panose="02020603050405020304" pitchFamily="18" charset="0"/>
                <a:cs typeface="Times New Roman" panose="02020603050405020304" pitchFamily="18" charset="0"/>
              </a:rPr>
              <a:t>Besin allerjisi mevcudiyeti</a:t>
            </a:r>
          </a:p>
          <a:p>
            <a:endParaRPr lang="tr-TR" sz="2000">
              <a:solidFill>
                <a:schemeClr val="tx1">
                  <a:alpha val="80000"/>
                </a:schemeClr>
              </a:solidFill>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03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51F96A8-BBDB-E601-E2DF-21509C62F649}"/>
              </a:ext>
            </a:extLst>
          </p:cNvPr>
          <p:cNvSpPr>
            <a:spLocks noGrp="1"/>
          </p:cNvSpPr>
          <p:nvPr>
            <p:ph type="title"/>
          </p:nvPr>
        </p:nvSpPr>
        <p:spPr>
          <a:xfrm>
            <a:off x="841248" y="548640"/>
            <a:ext cx="3600860" cy="5431536"/>
          </a:xfrm>
        </p:spPr>
        <p:txBody>
          <a:bodyPr>
            <a:normAutofit/>
          </a:bodyPr>
          <a:lstStyle/>
          <a:p>
            <a:r>
              <a:rPr lang="tr-TR" sz="4000" dirty="0"/>
              <a:t>Amaç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F3BBC0A3-85E7-7FEB-6B51-A7E55E375081}"/>
              </a:ext>
            </a:extLst>
          </p:cNvPr>
          <p:cNvSpPr>
            <a:spLocks noGrp="1"/>
          </p:cNvSpPr>
          <p:nvPr>
            <p:ph idx="1"/>
          </p:nvPr>
        </p:nvSpPr>
        <p:spPr>
          <a:xfrm>
            <a:off x="5126418" y="552091"/>
            <a:ext cx="6224335" cy="5431536"/>
          </a:xfrm>
        </p:spPr>
        <p:txBody>
          <a:bodyPr anchor="ctr">
            <a:normAutofit/>
          </a:bodyPr>
          <a:lstStyle/>
          <a:p>
            <a:r>
              <a:rPr lang="tr-TR" sz="2000" dirty="0">
                <a:latin typeface="Times New Roman" panose="02020603050405020304" pitchFamily="18" charset="0"/>
                <a:cs typeface="Times New Roman" panose="02020603050405020304" pitchFamily="18" charset="0"/>
              </a:rPr>
              <a:t>Alerjik hastalıklar hakkında bilgi vermek </a:t>
            </a:r>
          </a:p>
          <a:p>
            <a:endParaRPr lang="tr-TR" sz="2200" dirty="0"/>
          </a:p>
        </p:txBody>
      </p:sp>
    </p:spTree>
    <p:extLst>
      <p:ext uri="{BB962C8B-B14F-4D97-AF65-F5344CB8AC3E}">
        <p14:creationId xmlns:p14="http://schemas.microsoft.com/office/powerpoint/2010/main" val="208302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815A5B3-47C5-BF18-CE42-BBE867721709}"/>
              </a:ext>
            </a:extLst>
          </p:cNvPr>
          <p:cNvSpPr>
            <a:spLocks noGrp="1"/>
          </p:cNvSpPr>
          <p:nvPr>
            <p:ph type="title"/>
          </p:nvPr>
        </p:nvSpPr>
        <p:spPr>
          <a:xfrm>
            <a:off x="841248" y="548640"/>
            <a:ext cx="3600860" cy="5431536"/>
          </a:xfrm>
        </p:spPr>
        <p:txBody>
          <a:bodyPr>
            <a:normAutofit/>
          </a:bodyPr>
          <a:lstStyle/>
          <a:p>
            <a:r>
              <a:rPr lang="tr-TR" sz="5400" dirty="0">
                <a:latin typeface="Times New Roman" panose="02020603050405020304" pitchFamily="18" charset="0"/>
                <a:cs typeface="Times New Roman" panose="02020603050405020304" pitchFamily="18" charset="0"/>
              </a:rPr>
              <a:t>Etyoloji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B0F961E-A8EC-5BA2-F91B-F50C247E25E6}"/>
              </a:ext>
            </a:extLst>
          </p:cNvPr>
          <p:cNvSpPr>
            <a:spLocks noGrp="1"/>
          </p:cNvSpPr>
          <p:nvPr>
            <p:ph idx="1"/>
          </p:nvPr>
        </p:nvSpPr>
        <p:spPr>
          <a:xfrm>
            <a:off x="5126418" y="552091"/>
            <a:ext cx="6224335" cy="5431536"/>
          </a:xfrm>
        </p:spPr>
        <p:txBody>
          <a:bodyPr anchor="ctr">
            <a:normAutofit/>
          </a:bodyPr>
          <a:lstStyle/>
          <a:p>
            <a:pPr eaLnBrk="1" fontAlgn="auto" hangingPunct="1">
              <a:spcAft>
                <a:spcPts val="0"/>
              </a:spcAft>
              <a:defRPr/>
            </a:pPr>
            <a:endParaRPr lang="tr-TR" sz="22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tr-TR" sz="2200" dirty="0">
                <a:latin typeface="Times New Roman" panose="02020603050405020304" pitchFamily="18" charset="0"/>
                <a:cs typeface="Times New Roman" panose="02020603050405020304" pitchFamily="18" charset="0"/>
              </a:rPr>
              <a:t>&lt;5 yaş</a:t>
            </a:r>
          </a:p>
          <a:p>
            <a:pPr marL="0" indent="0" eaLnBrk="1" fontAlgn="auto" hangingPunct="1">
              <a:spcAft>
                <a:spcPts val="0"/>
              </a:spcAft>
              <a:buFont typeface="Arial" panose="020B0604020202020204" pitchFamily="34" charset="0"/>
              <a:buNone/>
              <a:defRPr/>
            </a:pPr>
            <a:r>
              <a:rPr lang="tr-TR" sz="2200" dirty="0">
                <a:latin typeface="Times New Roman" panose="02020603050405020304" pitchFamily="18" charset="0"/>
                <a:cs typeface="Times New Roman" panose="02020603050405020304" pitchFamily="18" charset="0"/>
              </a:rPr>
              <a:t>İç ortam/perennial allerjenler: Ev akarları, hayvan tüyleri, iç ortam küfleri, hamamböceği</a:t>
            </a:r>
          </a:p>
          <a:p>
            <a:pPr eaLnBrk="1" fontAlgn="auto" hangingPunct="1">
              <a:spcAft>
                <a:spcPts val="0"/>
              </a:spcAft>
              <a:defRPr/>
            </a:pPr>
            <a:endParaRPr lang="tr-TR" sz="22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tr-TR" sz="2200" dirty="0">
                <a:latin typeface="Times New Roman" panose="02020603050405020304" pitchFamily="18" charset="0"/>
                <a:cs typeface="Times New Roman" panose="02020603050405020304" pitchFamily="18" charset="0"/>
              </a:rPr>
              <a:t>≥5 yaş </a:t>
            </a:r>
          </a:p>
          <a:p>
            <a:pPr marL="0" indent="0" eaLnBrk="1" fontAlgn="auto" hangingPunct="1">
              <a:spcAft>
                <a:spcPts val="0"/>
              </a:spcAft>
              <a:buFont typeface="Arial" panose="020B0604020202020204" pitchFamily="34" charset="0"/>
              <a:buNone/>
              <a:defRPr/>
            </a:pPr>
            <a:r>
              <a:rPr lang="tr-TR" sz="2200" dirty="0">
                <a:latin typeface="Times New Roman" panose="02020603050405020304" pitchFamily="18" charset="0"/>
                <a:cs typeface="Times New Roman" panose="02020603050405020304" pitchFamily="18" charset="0"/>
              </a:rPr>
              <a:t>Dış ortam/mevsimsel allerjenler: Çayır-ot-ağaç polenleri, dış ortam küfleri</a:t>
            </a:r>
          </a:p>
          <a:p>
            <a:endParaRPr lang="tr-TR" sz="2200"/>
          </a:p>
        </p:txBody>
      </p:sp>
    </p:spTree>
    <p:extLst>
      <p:ext uri="{BB962C8B-B14F-4D97-AF65-F5344CB8AC3E}">
        <p14:creationId xmlns:p14="http://schemas.microsoft.com/office/powerpoint/2010/main" val="414992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DFECBB3-455D-9883-E266-4BD0ECEA1CC2}"/>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Klinik Belirtiler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702BAF5-67BA-3440-9197-8A039B817559}"/>
              </a:ext>
            </a:extLst>
          </p:cNvPr>
          <p:cNvSpPr>
            <a:spLocks noGrp="1"/>
          </p:cNvSpPr>
          <p:nvPr>
            <p:ph idx="1"/>
          </p:nvPr>
        </p:nvSpPr>
        <p:spPr>
          <a:xfrm>
            <a:off x="838200" y="1929384"/>
            <a:ext cx="10515600" cy="4251960"/>
          </a:xfrm>
        </p:spPr>
        <p:txBody>
          <a:bodyPr>
            <a:normAutofit/>
          </a:bodyPr>
          <a:lstStyle/>
          <a:p>
            <a:r>
              <a:rPr lang="tr-TR" sz="2200" dirty="0">
                <a:latin typeface="Times New Roman" panose="02020603050405020304" pitchFamily="18" charset="0"/>
                <a:cs typeface="Times New Roman" panose="02020603050405020304" pitchFamily="18" charset="0"/>
              </a:rPr>
              <a:t>Belirtiler</a:t>
            </a:r>
          </a:p>
          <a:p>
            <a:pPr lvl="1"/>
            <a:r>
              <a:rPr lang="tr-TR" sz="2200" dirty="0">
                <a:latin typeface="Times New Roman" panose="02020603050405020304" pitchFamily="18" charset="0"/>
                <a:cs typeface="Times New Roman" panose="02020603050405020304" pitchFamily="18" charset="0"/>
              </a:rPr>
              <a:t>Tıkanıklık, kaşıntı, hapşırık, saydam akıntı </a:t>
            </a:r>
          </a:p>
          <a:p>
            <a:pPr lvl="2"/>
            <a:r>
              <a:rPr lang="tr-TR" sz="2200" dirty="0">
                <a:latin typeface="Times New Roman" panose="02020603050405020304" pitchFamily="18" charset="0"/>
                <a:cs typeface="Times New Roman" panose="02020603050405020304" pitchFamily="18" charset="0"/>
              </a:rPr>
              <a:t>Sorumlu allerjenle karşılaşınca belirtilerde artma</a:t>
            </a:r>
          </a:p>
          <a:p>
            <a:pPr lvl="1"/>
            <a:r>
              <a:rPr lang="tr-TR" sz="2200" dirty="0">
                <a:latin typeface="Times New Roman" panose="02020603050405020304" pitchFamily="18" charset="0"/>
                <a:cs typeface="Times New Roman" panose="02020603050405020304" pitchFamily="18" charset="0"/>
              </a:rPr>
              <a:t>Çoğu hastada</a:t>
            </a:r>
          </a:p>
          <a:p>
            <a:pPr lvl="2"/>
            <a:r>
              <a:rPr lang="tr-TR" sz="2200" dirty="0">
                <a:latin typeface="Times New Roman" panose="02020603050405020304" pitchFamily="18" charset="0"/>
                <a:cs typeface="Times New Roman" panose="02020603050405020304" pitchFamily="18" charset="0"/>
              </a:rPr>
              <a:t>Konjonktival ödem-kaşınma-gözyaşı artışı-hiperemi</a:t>
            </a:r>
          </a:p>
          <a:p>
            <a:pPr lvl="1"/>
            <a:r>
              <a:rPr lang="tr-TR" sz="2200" dirty="0">
                <a:latin typeface="Times New Roman" panose="02020603050405020304" pitchFamily="18" charset="0"/>
                <a:cs typeface="Times New Roman" panose="02020603050405020304" pitchFamily="18" charset="0"/>
              </a:rPr>
              <a:t>Bazı hastalarda </a:t>
            </a:r>
          </a:p>
          <a:p>
            <a:pPr lvl="2"/>
            <a:r>
              <a:rPr lang="tr-TR" sz="2200" dirty="0">
                <a:latin typeface="Times New Roman" panose="02020603050405020304" pitchFamily="18" charset="0"/>
                <a:cs typeface="Times New Roman" panose="02020603050405020304" pitchFamily="18" charset="0"/>
              </a:rPr>
              <a:t>Koku ve tat duyularında kayıp olabilir</a:t>
            </a:r>
          </a:p>
          <a:p>
            <a:pPr lvl="2"/>
            <a:r>
              <a:rPr lang="tr-TR" sz="2200" dirty="0">
                <a:latin typeface="Times New Roman" panose="02020603050405020304" pitchFamily="18" charset="0"/>
                <a:cs typeface="Times New Roman" panose="02020603050405020304" pitchFamily="18" charset="0"/>
              </a:rPr>
              <a:t>Baş ağrısı, vizing, öksürük olabilir</a:t>
            </a:r>
          </a:p>
          <a:p>
            <a:pPr lvl="1"/>
            <a:r>
              <a:rPr lang="tr-TR" sz="2200" dirty="0">
                <a:latin typeface="Times New Roman" panose="02020603050405020304" pitchFamily="18" charset="0"/>
                <a:cs typeface="Times New Roman" panose="02020603050405020304" pitchFamily="18" charset="0"/>
              </a:rPr>
              <a:t>Burun tıkanıklığı geceleri daha belirgin</a:t>
            </a:r>
          </a:p>
          <a:p>
            <a:pPr lvl="2"/>
            <a:r>
              <a:rPr lang="tr-TR" sz="2200" dirty="0">
                <a:latin typeface="Times New Roman" panose="02020603050405020304" pitchFamily="18" charset="0"/>
                <a:cs typeface="Times New Roman" panose="02020603050405020304" pitchFamily="18" charset="0"/>
              </a:rPr>
              <a:t>Ağız solunumu, horlama, uyku bozuklukları, sinirlilik</a:t>
            </a:r>
          </a:p>
          <a:p>
            <a:endParaRPr lang="tr-TR" sz="2200" dirty="0"/>
          </a:p>
        </p:txBody>
      </p:sp>
    </p:spTree>
    <p:extLst>
      <p:ext uri="{BB962C8B-B14F-4D97-AF65-F5344CB8AC3E}">
        <p14:creationId xmlns:p14="http://schemas.microsoft.com/office/powerpoint/2010/main" val="163863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F8E9E-D0B0-405B-A10A-0B8CEFAD367B}"/>
              </a:ext>
            </a:extLst>
          </p:cNvPr>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Klinik</a:t>
            </a:r>
          </a:p>
        </p:txBody>
      </p:sp>
      <p:sp>
        <p:nvSpPr>
          <p:cNvPr id="3" name="İçerik Yer Tutucusu 2">
            <a:extLst>
              <a:ext uri="{FF2B5EF4-FFF2-40B4-BE49-F238E27FC236}">
                <a16:creationId xmlns:a16="http://schemas.microsoft.com/office/drawing/2014/main" id="{6089C214-E977-490C-B718-234FD836B9CE}"/>
              </a:ext>
            </a:extLst>
          </p:cNvPr>
          <p:cNvSpPr>
            <a:spLocks noGrp="1"/>
          </p:cNvSpPr>
          <p:nvPr>
            <p:ph idx="1"/>
          </p:nvPr>
        </p:nvSpPr>
        <p:spPr>
          <a:xfrm>
            <a:off x="838200" y="1825624"/>
            <a:ext cx="10515600" cy="4495209"/>
          </a:xfrm>
        </p:spPr>
        <p:txBody>
          <a:bodyPr>
            <a:normAutofit/>
          </a:bodyPr>
          <a:lstStyle/>
          <a:p>
            <a:r>
              <a:rPr lang="tr-TR" sz="2200" dirty="0">
                <a:latin typeface="Times New Roman" panose="02020603050405020304" pitchFamily="18" charset="0"/>
                <a:cs typeface="Times New Roman" panose="02020603050405020304" pitchFamily="18" charset="0"/>
              </a:rPr>
              <a:t>Bulgular</a:t>
            </a:r>
          </a:p>
        </p:txBody>
      </p:sp>
      <p:pic>
        <p:nvPicPr>
          <p:cNvPr id="4" name="Picture 3" descr="ANd9GcR4Jly4yNFA9F1HvuYNQx2i7xEPCOyolTE-hYOfbJJ6NehK7ibahQ">
            <a:extLst>
              <a:ext uri="{FF2B5EF4-FFF2-40B4-BE49-F238E27FC236}">
                <a16:creationId xmlns:a16="http://schemas.microsoft.com/office/drawing/2014/main" id="{59BA79A0-76B2-4736-8F62-1ED5E1E9F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343" y="2312985"/>
            <a:ext cx="2962426" cy="23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d9GcRjHhQR6fexOIVc7hCZDb5O3atmGynn4cS8V_osJ3oGSzI6jbDT">
            <a:extLst>
              <a:ext uri="{FF2B5EF4-FFF2-40B4-BE49-F238E27FC236}">
                <a16:creationId xmlns:a16="http://schemas.microsoft.com/office/drawing/2014/main" id="{0353FA56-A225-4C2C-994E-9753BA51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12986"/>
            <a:ext cx="1956691" cy="234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d9GcSRYf33UzL2pUTPDoE79IZQLlTcHcEGcFnMYH2n6Aqy68CkRpVf">
            <a:extLst>
              <a:ext uri="{FF2B5EF4-FFF2-40B4-BE49-F238E27FC236}">
                <a16:creationId xmlns:a16="http://schemas.microsoft.com/office/drawing/2014/main" id="{0E6E9640-24FC-4DDB-97DA-E95A64732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213" y="2302288"/>
            <a:ext cx="1904890" cy="234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Nd9GcSIewTVBFIfLs_jN31piCU9bBVD3B8G4M877rNljjtCQ89sljvmLw">
            <a:extLst>
              <a:ext uri="{FF2B5EF4-FFF2-40B4-BE49-F238E27FC236}">
                <a16:creationId xmlns:a16="http://schemas.microsoft.com/office/drawing/2014/main" id="{6F418FCD-5FEA-43AA-904C-558064D48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009" y="2312985"/>
            <a:ext cx="3093791" cy="23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a:extLst>
              <a:ext uri="{FF2B5EF4-FFF2-40B4-BE49-F238E27FC236}">
                <a16:creationId xmlns:a16="http://schemas.microsoft.com/office/drawing/2014/main" id="{DEEC3DDC-966A-4985-9E61-242234802B01}"/>
              </a:ext>
            </a:extLst>
          </p:cNvPr>
          <p:cNvSpPr txBox="1"/>
          <p:nvPr/>
        </p:nvSpPr>
        <p:spPr>
          <a:xfrm>
            <a:off x="838200" y="4797287"/>
            <a:ext cx="1956691" cy="369332"/>
          </a:xfrm>
          <a:prstGeom prst="rect">
            <a:avLst/>
          </a:prstGeom>
          <a:noFill/>
        </p:spPr>
        <p:txBody>
          <a:bodyPr wrap="square" rtlCol="0">
            <a:spAutoFit/>
          </a:bodyPr>
          <a:lstStyle/>
          <a:p>
            <a:pPr algn="ctr"/>
            <a:r>
              <a:rPr lang="tr-TR" dirty="0"/>
              <a:t>Allerjik selam</a:t>
            </a:r>
          </a:p>
        </p:txBody>
      </p:sp>
      <p:sp>
        <p:nvSpPr>
          <p:cNvPr id="9" name="Metin kutusu 8">
            <a:extLst>
              <a:ext uri="{FF2B5EF4-FFF2-40B4-BE49-F238E27FC236}">
                <a16:creationId xmlns:a16="http://schemas.microsoft.com/office/drawing/2014/main" id="{CCF8B471-A9F3-449C-B817-34E9CEDB5FB0}"/>
              </a:ext>
            </a:extLst>
          </p:cNvPr>
          <p:cNvSpPr txBox="1"/>
          <p:nvPr/>
        </p:nvSpPr>
        <p:spPr>
          <a:xfrm>
            <a:off x="2982214" y="4839910"/>
            <a:ext cx="1904890" cy="646331"/>
          </a:xfrm>
          <a:prstGeom prst="rect">
            <a:avLst/>
          </a:prstGeom>
          <a:noFill/>
        </p:spPr>
        <p:txBody>
          <a:bodyPr wrap="square" rtlCol="0">
            <a:spAutoFit/>
          </a:bodyPr>
          <a:lstStyle/>
          <a:p>
            <a:pPr algn="ctr"/>
            <a:r>
              <a:rPr lang="tr-TR" dirty="0"/>
              <a:t>Transvers nazal katlantı</a:t>
            </a:r>
          </a:p>
        </p:txBody>
      </p:sp>
      <p:sp>
        <p:nvSpPr>
          <p:cNvPr id="10" name="Metin kutusu 9">
            <a:extLst>
              <a:ext uri="{FF2B5EF4-FFF2-40B4-BE49-F238E27FC236}">
                <a16:creationId xmlns:a16="http://schemas.microsoft.com/office/drawing/2014/main" id="{DDC12445-1C03-4F30-AD03-ECB5729B7356}"/>
              </a:ext>
            </a:extLst>
          </p:cNvPr>
          <p:cNvSpPr txBox="1"/>
          <p:nvPr/>
        </p:nvSpPr>
        <p:spPr>
          <a:xfrm>
            <a:off x="5158026" y="4816691"/>
            <a:ext cx="2962426" cy="923330"/>
          </a:xfrm>
          <a:prstGeom prst="rect">
            <a:avLst/>
          </a:prstGeom>
          <a:noFill/>
        </p:spPr>
        <p:txBody>
          <a:bodyPr wrap="square" rtlCol="0">
            <a:spAutoFit/>
          </a:bodyPr>
          <a:lstStyle/>
          <a:p>
            <a:pPr algn="ctr"/>
            <a:r>
              <a:rPr lang="tr-TR" dirty="0"/>
              <a:t>Allerjik shiner </a:t>
            </a:r>
          </a:p>
          <a:p>
            <a:pPr algn="ctr"/>
            <a:r>
              <a:rPr lang="tr-TR" dirty="0"/>
              <a:t>Ağız solunumu </a:t>
            </a:r>
          </a:p>
          <a:p>
            <a:pPr algn="ctr"/>
            <a:r>
              <a:rPr lang="tr-TR" dirty="0"/>
              <a:t>Dudaklarda çatlaklar</a:t>
            </a:r>
          </a:p>
        </p:txBody>
      </p:sp>
      <p:sp>
        <p:nvSpPr>
          <p:cNvPr id="11" name="Metin kutusu 10">
            <a:extLst>
              <a:ext uri="{FF2B5EF4-FFF2-40B4-BE49-F238E27FC236}">
                <a16:creationId xmlns:a16="http://schemas.microsoft.com/office/drawing/2014/main" id="{29B2B145-1575-4234-9C0E-D290AF88FCC3}"/>
              </a:ext>
            </a:extLst>
          </p:cNvPr>
          <p:cNvSpPr txBox="1"/>
          <p:nvPr/>
        </p:nvSpPr>
        <p:spPr>
          <a:xfrm>
            <a:off x="8260008" y="4839910"/>
            <a:ext cx="3093791" cy="369332"/>
          </a:xfrm>
          <a:prstGeom prst="rect">
            <a:avLst/>
          </a:prstGeom>
          <a:noFill/>
        </p:spPr>
        <p:txBody>
          <a:bodyPr wrap="square" rtlCol="0">
            <a:spAutoFit/>
          </a:bodyPr>
          <a:lstStyle/>
          <a:p>
            <a:pPr algn="ctr"/>
            <a:r>
              <a:rPr lang="tr-TR" dirty="0"/>
              <a:t>Dennie-Morgan çizgileri</a:t>
            </a:r>
          </a:p>
        </p:txBody>
      </p:sp>
    </p:spTree>
    <p:extLst>
      <p:ext uri="{BB962C8B-B14F-4D97-AF65-F5344CB8AC3E}">
        <p14:creationId xmlns:p14="http://schemas.microsoft.com/office/powerpoint/2010/main" val="38518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EAD76E-A878-4133-9014-10BBBC2FB465}"/>
              </a:ext>
            </a:extLst>
          </p:cNvPr>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Klinik</a:t>
            </a:r>
          </a:p>
        </p:txBody>
      </p:sp>
      <p:sp>
        <p:nvSpPr>
          <p:cNvPr id="3" name="İçerik Yer Tutucusu 2">
            <a:extLst>
              <a:ext uri="{FF2B5EF4-FFF2-40B4-BE49-F238E27FC236}">
                <a16:creationId xmlns:a16="http://schemas.microsoft.com/office/drawing/2014/main" id="{FCDF15D3-B0CE-45FD-9896-974596D7E248}"/>
              </a:ext>
            </a:extLst>
          </p:cNvPr>
          <p:cNvSpPr>
            <a:spLocks noGrp="1"/>
          </p:cNvSpPr>
          <p:nvPr>
            <p:ph idx="1"/>
          </p:nvPr>
        </p:nvSpPr>
        <p:spPr>
          <a:xfrm>
            <a:off x="838200" y="1852129"/>
            <a:ext cx="10515600" cy="4351338"/>
          </a:xfrm>
        </p:spPr>
        <p:txBody>
          <a:bodyPr>
            <a:normAutofit/>
          </a:bodyPr>
          <a:lstStyle/>
          <a:p>
            <a:r>
              <a:rPr lang="tr-TR" sz="2200" dirty="0">
                <a:latin typeface="Times New Roman" panose="02020603050405020304" pitchFamily="18" charset="0"/>
                <a:cs typeface="Times New Roman" panose="02020603050405020304" pitchFamily="18" charset="0"/>
              </a:rPr>
              <a:t>Bulgular</a:t>
            </a:r>
          </a:p>
        </p:txBody>
      </p:sp>
      <p:pic>
        <p:nvPicPr>
          <p:cNvPr id="4" name="Picture 7" descr="ANd9GcRK3KsjyhQcE9hPVwAYhZ2O6vwD-D9ETumsZdG4LqGYWALpDGLqXg">
            <a:extLst>
              <a:ext uri="{FF2B5EF4-FFF2-40B4-BE49-F238E27FC236}">
                <a16:creationId xmlns:a16="http://schemas.microsoft.com/office/drawing/2014/main" id="{6CA6B975-A931-46E6-AE94-A71D1358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09919"/>
            <a:ext cx="2757487" cy="264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Nd9GcQFdSKUp0AMx1ubn87uc5bhDMzBoIygc-DZYOOX6vt231Fsa4P-Vg">
            <a:extLst>
              <a:ext uri="{FF2B5EF4-FFF2-40B4-BE49-F238E27FC236}">
                <a16:creationId xmlns:a16="http://schemas.microsoft.com/office/drawing/2014/main" id="{C5FA54FF-572F-4E1D-AFB3-3C232D65E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870" y="2609919"/>
            <a:ext cx="394426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Nd9GcTsoeZwAtsB7DdAb37iPeMUR-S8HoXFiNOeMZIHiuwuJ8Zqdd1h">
            <a:extLst>
              <a:ext uri="{FF2B5EF4-FFF2-40B4-BE49-F238E27FC236}">
                <a16:creationId xmlns:a16="http://schemas.microsoft.com/office/drawing/2014/main" id="{4B9462F3-8F7A-42CD-A2F1-AC9B59477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313" y="2609919"/>
            <a:ext cx="27574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a:extLst>
              <a:ext uri="{FF2B5EF4-FFF2-40B4-BE49-F238E27FC236}">
                <a16:creationId xmlns:a16="http://schemas.microsoft.com/office/drawing/2014/main" id="{4BD2C750-9B69-423B-B1FF-CE8E304FA6CD}"/>
              </a:ext>
            </a:extLst>
          </p:cNvPr>
          <p:cNvSpPr txBox="1"/>
          <p:nvPr/>
        </p:nvSpPr>
        <p:spPr>
          <a:xfrm>
            <a:off x="838200" y="5526157"/>
            <a:ext cx="2757486" cy="369332"/>
          </a:xfrm>
          <a:prstGeom prst="rect">
            <a:avLst/>
          </a:prstGeom>
          <a:noFill/>
        </p:spPr>
        <p:txBody>
          <a:bodyPr wrap="square" rtlCol="0">
            <a:spAutoFit/>
          </a:bodyPr>
          <a:lstStyle/>
          <a:p>
            <a:pPr algn="ctr"/>
            <a:r>
              <a:rPr lang="tr-TR" dirty="0"/>
              <a:t>Polipler</a:t>
            </a:r>
          </a:p>
        </p:txBody>
      </p:sp>
      <p:sp>
        <p:nvSpPr>
          <p:cNvPr id="8" name="Metin kutusu 7">
            <a:extLst>
              <a:ext uri="{FF2B5EF4-FFF2-40B4-BE49-F238E27FC236}">
                <a16:creationId xmlns:a16="http://schemas.microsoft.com/office/drawing/2014/main" id="{D1216C2D-074E-4FD8-9D4B-3E27E01999AF}"/>
              </a:ext>
            </a:extLst>
          </p:cNvPr>
          <p:cNvSpPr txBox="1"/>
          <p:nvPr/>
        </p:nvSpPr>
        <p:spPr>
          <a:xfrm>
            <a:off x="4123870" y="5493891"/>
            <a:ext cx="3944259" cy="369332"/>
          </a:xfrm>
          <a:prstGeom prst="rect">
            <a:avLst/>
          </a:prstGeom>
          <a:noFill/>
        </p:spPr>
        <p:txBody>
          <a:bodyPr wrap="square" rtlCol="0">
            <a:spAutoFit/>
          </a:bodyPr>
          <a:lstStyle/>
          <a:p>
            <a:pPr algn="ctr"/>
            <a:r>
              <a:rPr lang="tr-TR" dirty="0"/>
              <a:t>Konjonktivit</a:t>
            </a:r>
          </a:p>
        </p:txBody>
      </p:sp>
      <p:sp>
        <p:nvSpPr>
          <p:cNvPr id="9" name="Metin kutusu 8">
            <a:extLst>
              <a:ext uri="{FF2B5EF4-FFF2-40B4-BE49-F238E27FC236}">
                <a16:creationId xmlns:a16="http://schemas.microsoft.com/office/drawing/2014/main" id="{D5F60887-981D-4B40-AAE4-C038F487C5E8}"/>
              </a:ext>
            </a:extLst>
          </p:cNvPr>
          <p:cNvSpPr txBox="1"/>
          <p:nvPr/>
        </p:nvSpPr>
        <p:spPr>
          <a:xfrm>
            <a:off x="8596313" y="5526157"/>
            <a:ext cx="2757486" cy="369332"/>
          </a:xfrm>
          <a:prstGeom prst="rect">
            <a:avLst/>
          </a:prstGeom>
          <a:noFill/>
        </p:spPr>
        <p:txBody>
          <a:bodyPr wrap="square" rtlCol="0">
            <a:spAutoFit/>
          </a:bodyPr>
          <a:lstStyle/>
          <a:p>
            <a:pPr algn="ctr"/>
            <a:r>
              <a:rPr lang="tr-TR" dirty="0"/>
              <a:t>Seröz otit</a:t>
            </a:r>
          </a:p>
        </p:txBody>
      </p:sp>
    </p:spTree>
    <p:extLst>
      <p:ext uri="{BB962C8B-B14F-4D97-AF65-F5344CB8AC3E}">
        <p14:creationId xmlns:p14="http://schemas.microsoft.com/office/powerpoint/2010/main" val="8714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1" name="Rectangle 3585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Başlık 2">
            <a:extLst>
              <a:ext uri="{FF2B5EF4-FFF2-40B4-BE49-F238E27FC236}">
                <a16:creationId xmlns:a16="http://schemas.microsoft.com/office/drawing/2014/main" id="{71C6BF37-89B1-EAFC-EAC4-5818F50ABAF2}"/>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altLang="tr-TR" sz="5400" b="1"/>
              <a:t>Allerjik rinit –      Fizik muayene</a:t>
            </a:r>
            <a:endParaRPr lang="en-US" altLang="tr-TR" sz="5400"/>
          </a:p>
        </p:txBody>
      </p:sp>
      <p:sp>
        <p:nvSpPr>
          <p:cNvPr id="358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6" name="Dikdörtgen 3">
            <a:extLst>
              <a:ext uri="{FF2B5EF4-FFF2-40B4-BE49-F238E27FC236}">
                <a16:creationId xmlns:a16="http://schemas.microsoft.com/office/drawing/2014/main" id="{CA6A3BF4-3E11-6DAC-E317-0E9D21425DFF}"/>
              </a:ext>
            </a:extLst>
          </p:cNvPr>
          <p:cNvSpPr>
            <a:spLocks noChangeArrowheads="1"/>
          </p:cNvSpPr>
          <p:nvPr/>
        </p:nvSpPr>
        <p:spPr bwMode="auto">
          <a:xfrm>
            <a:off x="640080" y="2706624"/>
            <a:ext cx="6894576" cy="3483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28600">
              <a:lnSpc>
                <a:spcPct val="90000"/>
              </a:lnSpc>
              <a:spcBef>
                <a:spcPct val="0"/>
              </a:spcBef>
              <a:spcAft>
                <a:spcPts val="600"/>
              </a:spcAft>
            </a:pPr>
            <a:r>
              <a:rPr lang="en-US" altLang="tr-TR" sz="2200" b="1" dirty="0" err="1">
                <a:latin typeface="+mn-lt"/>
              </a:rPr>
              <a:t>Mukozal</a:t>
            </a:r>
            <a:r>
              <a:rPr lang="en-US" altLang="tr-TR" sz="2200" b="1" dirty="0">
                <a:latin typeface="+mn-lt"/>
              </a:rPr>
              <a:t> </a:t>
            </a:r>
            <a:r>
              <a:rPr lang="en-US" altLang="tr-TR" sz="2200" b="1" dirty="0" err="1">
                <a:latin typeface="+mn-lt"/>
              </a:rPr>
              <a:t>ödem</a:t>
            </a:r>
            <a:endParaRPr lang="en-US" altLang="tr-TR" sz="2200" b="1" dirty="0">
              <a:latin typeface="+mn-lt"/>
            </a:endParaRPr>
          </a:p>
          <a:p>
            <a:pPr marL="285750" indent="-228600">
              <a:lnSpc>
                <a:spcPct val="90000"/>
              </a:lnSpc>
              <a:spcBef>
                <a:spcPct val="0"/>
              </a:spcBef>
              <a:spcAft>
                <a:spcPts val="600"/>
              </a:spcAft>
            </a:pPr>
            <a:r>
              <a:rPr lang="en-US" altLang="tr-TR" sz="2200" b="1" dirty="0" err="1">
                <a:latin typeface="+mn-lt"/>
              </a:rPr>
              <a:t>solukluk</a:t>
            </a:r>
            <a:r>
              <a:rPr lang="en-US" altLang="tr-TR" sz="2200" b="1" dirty="0">
                <a:latin typeface="+mn-lt"/>
              </a:rPr>
              <a:t>,</a:t>
            </a:r>
          </a:p>
          <a:p>
            <a:pPr marL="285750" indent="-228600">
              <a:lnSpc>
                <a:spcPct val="90000"/>
              </a:lnSpc>
              <a:spcBef>
                <a:spcPct val="0"/>
              </a:spcBef>
              <a:spcAft>
                <a:spcPts val="600"/>
              </a:spcAft>
            </a:pPr>
            <a:r>
              <a:rPr lang="en-US" altLang="tr-TR" sz="2200" b="1" dirty="0">
                <a:latin typeface="+mn-lt"/>
              </a:rPr>
              <a:t> </a:t>
            </a:r>
            <a:r>
              <a:rPr lang="en-US" altLang="tr-TR" sz="2200" b="1" dirty="0" err="1">
                <a:latin typeface="+mn-lt"/>
              </a:rPr>
              <a:t>konkalarda</a:t>
            </a:r>
            <a:r>
              <a:rPr lang="en-US" altLang="tr-TR" sz="2200" b="1" dirty="0">
                <a:latin typeface="+mn-lt"/>
              </a:rPr>
              <a:t> </a:t>
            </a:r>
            <a:r>
              <a:rPr lang="en-US" altLang="tr-TR" sz="2200" b="1" dirty="0" err="1">
                <a:latin typeface="+mn-lt"/>
              </a:rPr>
              <a:t>hipertrofi</a:t>
            </a:r>
            <a:r>
              <a:rPr lang="en-US" altLang="tr-TR" sz="2200" b="1" dirty="0">
                <a:latin typeface="+mn-lt"/>
              </a:rPr>
              <a:t>, </a:t>
            </a:r>
          </a:p>
          <a:p>
            <a:pPr marL="285750" indent="-228600">
              <a:lnSpc>
                <a:spcPct val="90000"/>
              </a:lnSpc>
              <a:spcBef>
                <a:spcPct val="0"/>
              </a:spcBef>
              <a:spcAft>
                <a:spcPts val="600"/>
              </a:spcAft>
            </a:pPr>
            <a:r>
              <a:rPr lang="en-US" altLang="tr-TR" sz="2200" b="1" dirty="0" err="1">
                <a:latin typeface="+mn-lt"/>
              </a:rPr>
              <a:t>seröz</a:t>
            </a:r>
            <a:r>
              <a:rPr lang="en-US" altLang="tr-TR" sz="2200" b="1" dirty="0">
                <a:latin typeface="+mn-lt"/>
              </a:rPr>
              <a:t> </a:t>
            </a:r>
            <a:r>
              <a:rPr lang="en-US" altLang="tr-TR" sz="2200" b="1" dirty="0" err="1">
                <a:latin typeface="+mn-lt"/>
              </a:rPr>
              <a:t>burun</a:t>
            </a:r>
            <a:r>
              <a:rPr lang="en-US" altLang="tr-TR" sz="2200" b="1" dirty="0">
                <a:latin typeface="+mn-lt"/>
              </a:rPr>
              <a:t> </a:t>
            </a:r>
            <a:r>
              <a:rPr lang="en-US" altLang="tr-TR" sz="2200" b="1" dirty="0" err="1">
                <a:latin typeface="+mn-lt"/>
              </a:rPr>
              <a:t>akıntısı</a:t>
            </a:r>
            <a:r>
              <a:rPr lang="en-US" altLang="tr-TR" sz="2200" b="1" dirty="0">
                <a:latin typeface="+mn-lt"/>
              </a:rPr>
              <a:t>,</a:t>
            </a:r>
          </a:p>
          <a:p>
            <a:pPr marL="285750" indent="-228600">
              <a:lnSpc>
                <a:spcPct val="90000"/>
              </a:lnSpc>
              <a:spcBef>
                <a:spcPct val="0"/>
              </a:spcBef>
              <a:spcAft>
                <a:spcPts val="600"/>
              </a:spcAft>
            </a:pPr>
            <a:r>
              <a:rPr lang="en-US" altLang="tr-TR" sz="2200" b="1" dirty="0">
                <a:latin typeface="+mn-lt"/>
              </a:rPr>
              <a:t> </a:t>
            </a:r>
            <a:r>
              <a:rPr lang="en-US" altLang="tr-TR" sz="2200" b="1" dirty="0" err="1">
                <a:latin typeface="+mn-lt"/>
              </a:rPr>
              <a:t>polipler</a:t>
            </a:r>
            <a:r>
              <a:rPr lang="en-US" altLang="tr-TR" sz="2200" b="1" dirty="0">
                <a:latin typeface="+mn-lt"/>
              </a:rPr>
              <a:t>, </a:t>
            </a:r>
          </a:p>
          <a:p>
            <a:pPr marL="285750" indent="-228600">
              <a:lnSpc>
                <a:spcPct val="90000"/>
              </a:lnSpc>
              <a:spcBef>
                <a:spcPct val="0"/>
              </a:spcBef>
              <a:spcAft>
                <a:spcPts val="600"/>
              </a:spcAft>
            </a:pPr>
            <a:r>
              <a:rPr lang="en-US" altLang="tr-TR" sz="2200" b="1" dirty="0" err="1">
                <a:latin typeface="+mn-lt"/>
              </a:rPr>
              <a:t>postnazal</a:t>
            </a:r>
            <a:r>
              <a:rPr lang="en-US" altLang="tr-TR" sz="2200" b="1" dirty="0">
                <a:latin typeface="+mn-lt"/>
              </a:rPr>
              <a:t> </a:t>
            </a:r>
            <a:r>
              <a:rPr lang="en-US" altLang="tr-TR" sz="2200" b="1" dirty="0" err="1">
                <a:latin typeface="+mn-lt"/>
              </a:rPr>
              <a:t>akıntı</a:t>
            </a:r>
            <a:endParaRPr lang="en-US" altLang="tr-TR" sz="2200" dirty="0">
              <a:latin typeface="+mn-lt"/>
            </a:endParaRPr>
          </a:p>
        </p:txBody>
      </p:sp>
      <p:pic>
        <p:nvPicPr>
          <p:cNvPr id="35844" name="Picture 2">
            <a:extLst>
              <a:ext uri="{FF2B5EF4-FFF2-40B4-BE49-F238E27FC236}">
                <a16:creationId xmlns:a16="http://schemas.microsoft.com/office/drawing/2014/main" id="{FFB4EAE3-40C2-33E0-729C-934E5483C8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788128"/>
            <a:ext cx="3569208" cy="28698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a:extLst>
              <a:ext uri="{FF2B5EF4-FFF2-40B4-BE49-F238E27FC236}">
                <a16:creationId xmlns:a16="http://schemas.microsoft.com/office/drawing/2014/main" id="{525AB259-C959-E72F-8705-B15EB6BAEB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3765499"/>
            <a:ext cx="3031236" cy="2424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4E7364-3FE5-4502-B2D7-A8201B7D96CD}"/>
              </a:ext>
            </a:extLst>
          </p:cNvPr>
          <p:cNvSpPr>
            <a:spLocks noGrp="1"/>
          </p:cNvSpPr>
          <p:nvPr>
            <p:ph type="title"/>
          </p:nvPr>
        </p:nvSpPr>
        <p:spPr/>
        <p:txBody>
          <a:bodyPr>
            <a:normAutofit/>
          </a:bodyPr>
          <a:lstStyle/>
          <a:p>
            <a:r>
              <a:rPr lang="tr-TR" sz="4000" dirty="0"/>
              <a:t>Tanı</a:t>
            </a:r>
          </a:p>
        </p:txBody>
      </p:sp>
      <p:sp>
        <p:nvSpPr>
          <p:cNvPr id="3" name="İçerik Yer Tutucusu 2">
            <a:extLst>
              <a:ext uri="{FF2B5EF4-FFF2-40B4-BE49-F238E27FC236}">
                <a16:creationId xmlns:a16="http://schemas.microsoft.com/office/drawing/2014/main" id="{5921CE2B-4219-437B-A14E-A43938182CFC}"/>
              </a:ext>
            </a:extLst>
          </p:cNvPr>
          <p:cNvSpPr>
            <a:spLocks noGrp="1"/>
          </p:cNvSpPr>
          <p:nvPr>
            <p:ph idx="1"/>
          </p:nvPr>
        </p:nvSpPr>
        <p:spPr/>
        <p:txBody>
          <a:bodyPr>
            <a:normAutofit/>
          </a:bodyPr>
          <a:lstStyle/>
          <a:p>
            <a:r>
              <a:rPr lang="tr-TR" sz="2200" dirty="0">
                <a:latin typeface="Times New Roman" panose="02020603050405020304" pitchFamily="18" charset="0"/>
                <a:cs typeface="Times New Roman" panose="02020603050405020304" pitchFamily="18" charset="0"/>
              </a:rPr>
              <a:t>Üst solunum yolu enfeksiyonu ve yapısal anomalilerin olmadığı hastalarda belirti ve bulguların varlığı</a:t>
            </a:r>
          </a:p>
          <a:p>
            <a:pPr marL="0" indent="0">
              <a:buNone/>
            </a:pPr>
            <a:endParaRPr lang="tr-TR" sz="2200" dirty="0">
              <a:latin typeface="Times New Roman" panose="02020603050405020304" pitchFamily="18"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Spesifik IgE’nin gösterilmesi</a:t>
            </a:r>
          </a:p>
          <a:p>
            <a:pPr lvl="1"/>
            <a:r>
              <a:rPr lang="tr-TR" sz="2200" dirty="0">
                <a:latin typeface="Times New Roman" panose="02020603050405020304" pitchFamily="18" charset="0"/>
                <a:cs typeface="Times New Roman" panose="02020603050405020304" pitchFamily="18" charset="0"/>
              </a:rPr>
              <a:t>Deri testleri</a:t>
            </a:r>
          </a:p>
          <a:p>
            <a:pPr lvl="1"/>
            <a:r>
              <a:rPr lang="tr-TR" sz="2200" dirty="0">
                <a:latin typeface="Times New Roman" panose="02020603050405020304" pitchFamily="18" charset="0"/>
                <a:cs typeface="Times New Roman" panose="02020603050405020304" pitchFamily="18" charset="0"/>
              </a:rPr>
              <a:t>Serum spesifik IgE</a:t>
            </a:r>
          </a:p>
          <a:p>
            <a:pPr lvl="1"/>
            <a:r>
              <a:rPr lang="tr-TR" sz="2200" dirty="0">
                <a:latin typeface="Times New Roman" panose="02020603050405020304" pitchFamily="18" charset="0"/>
                <a:cs typeface="Times New Roman" panose="02020603050405020304" pitchFamily="18" charset="0"/>
              </a:rPr>
              <a:t>Nazal provokasyon</a:t>
            </a:r>
          </a:p>
        </p:txBody>
      </p:sp>
      <p:sp>
        <p:nvSpPr>
          <p:cNvPr id="4" name="Metin kutusu 3">
            <a:extLst>
              <a:ext uri="{FF2B5EF4-FFF2-40B4-BE49-F238E27FC236}">
                <a16:creationId xmlns:a16="http://schemas.microsoft.com/office/drawing/2014/main" id="{C64C0D0E-9FC7-4AFE-8ABF-2378BE4F0263}"/>
              </a:ext>
            </a:extLst>
          </p:cNvPr>
          <p:cNvSpPr txBox="1"/>
          <p:nvPr/>
        </p:nvSpPr>
        <p:spPr>
          <a:xfrm>
            <a:off x="8958470" y="6512614"/>
            <a:ext cx="2395330" cy="276999"/>
          </a:xfrm>
          <a:prstGeom prst="rect">
            <a:avLst/>
          </a:prstGeom>
          <a:noFill/>
        </p:spPr>
        <p:txBody>
          <a:bodyPr wrap="square" rtlCol="0">
            <a:spAutoFit/>
          </a:bodyPr>
          <a:lstStyle/>
          <a:p>
            <a:pPr algn="r"/>
            <a:r>
              <a:rPr lang="tr-TR" sz="1200" i="1" dirty="0">
                <a:hlinkClick r:id="rId2">
                  <a:extLst>
                    <a:ext uri="{A12FA001-AC4F-418D-AE19-62706E023703}">
                      <ahyp:hlinkClr xmlns:ahyp="http://schemas.microsoft.com/office/drawing/2018/hyperlinkcolor" val="tx"/>
                    </a:ext>
                  </a:extLst>
                </a:hlinkClick>
              </a:rPr>
              <a:t>https</a:t>
            </a:r>
            <a:r>
              <a:rPr lang="tr-TR" sz="1200" i="1">
                <a:hlinkClick r:id="rId2">
                  <a:extLst>
                    <a:ext uri="{A12FA001-AC4F-418D-AE19-62706E023703}">
                      <ahyp:hlinkClr xmlns:ahyp="http://schemas.microsoft.com/office/drawing/2018/hyperlinkcolor" val="tx"/>
                    </a:ext>
                  </a:extLst>
                </a:hlinkClick>
              </a:rPr>
              <a:t>://klinikrespirasimalang.com</a:t>
            </a:r>
            <a:endParaRPr lang="tr-TR" sz="1200" i="1"/>
          </a:p>
        </p:txBody>
      </p:sp>
      <p:sp>
        <p:nvSpPr>
          <p:cNvPr id="9" name="Artı İşareti 8">
            <a:extLst>
              <a:ext uri="{FF2B5EF4-FFF2-40B4-BE49-F238E27FC236}">
                <a16:creationId xmlns:a16="http://schemas.microsoft.com/office/drawing/2014/main" id="{08EC81DB-E43B-4722-BE08-90D273EB3E3C}"/>
              </a:ext>
            </a:extLst>
          </p:cNvPr>
          <p:cNvSpPr/>
          <p:nvPr/>
        </p:nvSpPr>
        <p:spPr>
          <a:xfrm>
            <a:off x="2597427" y="2544416"/>
            <a:ext cx="1219199" cy="1298713"/>
          </a:xfrm>
          <a:prstGeom prst="mathPlus">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D6D9BF-9041-F0E1-3169-C7E9332FB4CE}"/>
              </a:ext>
            </a:extLst>
          </p:cNvPr>
          <p:cNvPicPr>
            <a:picLocks noChangeAspect="1"/>
          </p:cNvPicPr>
          <p:nvPr/>
        </p:nvPicPr>
        <p:blipFill>
          <a:blip r:embed="rId3"/>
          <a:stretch>
            <a:fillRect/>
          </a:stretch>
        </p:blipFill>
        <p:spPr>
          <a:xfrm>
            <a:off x="6375126" y="3059958"/>
            <a:ext cx="4000500" cy="2667000"/>
          </a:xfrm>
          <a:prstGeom prst="rect">
            <a:avLst/>
          </a:prstGeom>
        </p:spPr>
      </p:pic>
    </p:spTree>
    <p:extLst>
      <p:ext uri="{BB962C8B-B14F-4D97-AF65-F5344CB8AC3E}">
        <p14:creationId xmlns:p14="http://schemas.microsoft.com/office/powerpoint/2010/main" val="198429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a:extLst>
              <a:ext uri="{FF2B5EF4-FFF2-40B4-BE49-F238E27FC236}">
                <a16:creationId xmlns:a16="http://schemas.microsoft.com/office/drawing/2014/main" id="{A71854F6-95CA-5189-60CC-8DB23D5D705F}"/>
              </a:ext>
            </a:extLst>
          </p:cNvPr>
          <p:cNvSpPr>
            <a:spLocks noGrp="1"/>
          </p:cNvSpPr>
          <p:nvPr>
            <p:ph type="title"/>
          </p:nvPr>
        </p:nvSpPr>
        <p:spPr/>
        <p:txBody>
          <a:bodyPr/>
          <a:lstStyle/>
          <a:p>
            <a:pPr algn="l" eaLnBrk="1" hangingPunct="1"/>
            <a:r>
              <a:rPr lang="tr-TR" altLang="tr-TR" b="1"/>
              <a:t>Allerjik rinit –Tanı yöntemleri</a:t>
            </a:r>
            <a:endParaRPr lang="tr-TR" altLang="tr-TR" dirty="0"/>
          </a:p>
        </p:txBody>
      </p:sp>
      <p:graphicFrame>
        <p:nvGraphicFramePr>
          <p:cNvPr id="45069" name="İçerik Yer Tutucusu 2">
            <a:extLst>
              <a:ext uri="{FF2B5EF4-FFF2-40B4-BE49-F238E27FC236}">
                <a16:creationId xmlns:a16="http://schemas.microsoft.com/office/drawing/2014/main" id="{55AB1013-4DD6-97CD-09A9-A49CE3E43988}"/>
              </a:ext>
            </a:extLst>
          </p:cNvPr>
          <p:cNvGraphicFramePr>
            <a:graphicFrameLocks noGrp="1"/>
          </p:cNvGraphicFramePr>
          <p:nvPr>
            <p:ph idx="1"/>
          </p:nvPr>
        </p:nvGraphicFramePr>
        <p:xfrm>
          <a:off x="748990" y="1951462"/>
          <a:ext cx="10112298" cy="3133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3" name="Rectangle 471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a:extLst>
              <a:ext uri="{FF2B5EF4-FFF2-40B4-BE49-F238E27FC236}">
                <a16:creationId xmlns:a16="http://schemas.microsoft.com/office/drawing/2014/main" id="{8039428D-EED2-0F27-0A31-F86D969095B2}"/>
              </a:ext>
            </a:extLst>
          </p:cNvPr>
          <p:cNvSpPr>
            <a:spLocks noGrp="1"/>
          </p:cNvSpPr>
          <p:nvPr>
            <p:ph idx="1"/>
          </p:nvPr>
        </p:nvSpPr>
        <p:spPr>
          <a:xfrm>
            <a:off x="640080" y="2706624"/>
            <a:ext cx="6894576" cy="3483864"/>
          </a:xfrm>
        </p:spPr>
        <p:txBody>
          <a:bodyPr rtlCol="0">
            <a:normAutofit/>
          </a:bodyPr>
          <a:lstStyle/>
          <a:p>
            <a:pPr>
              <a:defRPr/>
            </a:pPr>
            <a:r>
              <a:rPr lang="tr-TR" sz="2200" dirty="0">
                <a:latin typeface="Times New Roman" panose="02020603050405020304" pitchFamily="18" charset="0"/>
                <a:cs typeface="Times New Roman" panose="02020603050405020304" pitchFamily="18" charset="0"/>
              </a:rPr>
              <a:t>EAACI ve WHO IgE aracılı allerjik hastalıkarın tanısında deri prick testini önermektedir.</a:t>
            </a:r>
          </a:p>
          <a:p>
            <a:pPr>
              <a:defRPr/>
            </a:pPr>
            <a:r>
              <a:rPr lang="tr-TR" sz="2200" dirty="0">
                <a:latin typeface="Times New Roman" panose="02020603050405020304" pitchFamily="18" charset="0"/>
                <a:cs typeface="Times New Roman" panose="02020603050405020304" pitchFamily="18" charset="0"/>
              </a:rPr>
              <a:t>Serum spesifik IgE; deri testine göre pahalı, geç sonuç verir ve allerjiyi saptamada daha az duyarlıdır.</a:t>
            </a:r>
          </a:p>
          <a:p>
            <a:pPr>
              <a:defRPr/>
            </a:pPr>
            <a:r>
              <a:rPr lang="tr-TR" sz="2200" dirty="0">
                <a:latin typeface="Times New Roman" panose="02020603050405020304" pitchFamily="18" charset="0"/>
                <a:cs typeface="Times New Roman" panose="02020603050405020304" pitchFamily="18" charset="0"/>
              </a:rPr>
              <a:t>Semptomsuz normal bireylerde de  yüksek bulunabilir. </a:t>
            </a:r>
          </a:p>
          <a:p>
            <a:pPr>
              <a:defRPr/>
            </a:pPr>
            <a:r>
              <a:rPr lang="tr-TR" sz="2200" dirty="0">
                <a:latin typeface="Times New Roman" panose="02020603050405020304" pitchFamily="18" charset="0"/>
                <a:cs typeface="Times New Roman" panose="02020603050405020304" pitchFamily="18" charset="0"/>
              </a:rPr>
              <a:t>Yanlış pozitiflik ve negatiflik olması nedeni ile daima öykü ile birlikte değerlendirilmelidir</a:t>
            </a:r>
          </a:p>
          <a:p>
            <a:pPr>
              <a:defRPr/>
            </a:pPr>
            <a:endParaRPr lang="tr-TR" sz="2200" dirty="0"/>
          </a:p>
        </p:txBody>
      </p:sp>
      <p:pic>
        <p:nvPicPr>
          <p:cNvPr id="47107" name="Picture 2" descr="C:\Users\bahar.fidan\Desktop\indir (2).jpg">
            <a:extLst>
              <a:ext uri="{FF2B5EF4-FFF2-40B4-BE49-F238E27FC236}">
                <a16:creationId xmlns:a16="http://schemas.microsoft.com/office/drawing/2014/main" id="{886121AB-178A-87A7-AAED-4416EA0407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2ED4031E-8A55-533B-5E74-9350FA0ED6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1592" y="4079193"/>
            <a:ext cx="3400424" cy="21762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a:extLst>
              <a:ext uri="{FF2B5EF4-FFF2-40B4-BE49-F238E27FC236}">
                <a16:creationId xmlns:a16="http://schemas.microsoft.com/office/drawing/2014/main" id="{9A3AA350-804F-C7DE-BE34-6E71776329B4}"/>
              </a:ext>
            </a:extLst>
          </p:cNvPr>
          <p:cNvSpPr txBox="1"/>
          <p:nvPr/>
        </p:nvSpPr>
        <p:spPr>
          <a:xfrm>
            <a:off x="863570" y="1013198"/>
            <a:ext cx="5230906" cy="707886"/>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Deri Testleri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8" name="Rectangle 4813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Başlık 1">
            <a:extLst>
              <a:ext uri="{FF2B5EF4-FFF2-40B4-BE49-F238E27FC236}">
                <a16:creationId xmlns:a16="http://schemas.microsoft.com/office/drawing/2014/main" id="{0B990184-04E8-CD44-FAEB-E2CDBB861C54}"/>
              </a:ext>
            </a:extLst>
          </p:cNvPr>
          <p:cNvSpPr>
            <a:spLocks noGrp="1"/>
          </p:cNvSpPr>
          <p:nvPr>
            <p:ph type="title"/>
          </p:nvPr>
        </p:nvSpPr>
        <p:spPr>
          <a:xfrm>
            <a:off x="640080" y="329184"/>
            <a:ext cx="6894576" cy="1783080"/>
          </a:xfrm>
        </p:spPr>
        <p:txBody>
          <a:bodyPr anchor="b">
            <a:normAutofit/>
          </a:bodyPr>
          <a:lstStyle/>
          <a:p>
            <a:pPr eaLnBrk="1" hangingPunct="1"/>
            <a:r>
              <a:rPr lang="tr-TR" altLang="tr-TR" sz="5400" b="1" dirty="0">
                <a:latin typeface="Times New Roman" panose="02020603050405020304" pitchFamily="18" charset="0"/>
                <a:cs typeface="Times New Roman" panose="02020603050405020304" pitchFamily="18" charset="0"/>
              </a:rPr>
              <a:t>Deri</a:t>
            </a:r>
            <a:r>
              <a:rPr lang="tr-TR" altLang="tr-TR" sz="5400" dirty="0">
                <a:latin typeface="Times New Roman" panose="02020603050405020304" pitchFamily="18" charset="0"/>
                <a:cs typeface="Times New Roman" panose="02020603050405020304" pitchFamily="18" charset="0"/>
              </a:rPr>
              <a:t> </a:t>
            </a:r>
            <a:r>
              <a:rPr lang="tr-TR" altLang="tr-TR" sz="5400" b="1" dirty="0">
                <a:latin typeface="Times New Roman" panose="02020603050405020304" pitchFamily="18" charset="0"/>
                <a:cs typeface="Times New Roman" panose="02020603050405020304" pitchFamily="18" charset="0"/>
              </a:rPr>
              <a:t>testleri</a:t>
            </a:r>
          </a:p>
        </p:txBody>
      </p:sp>
      <p:sp>
        <p:nvSpPr>
          <p:cNvPr id="481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2CDDBCF-6C3E-A1C1-9CA1-75A8A40D117F}"/>
              </a:ext>
            </a:extLst>
          </p:cNvPr>
          <p:cNvSpPr>
            <a:spLocks noGrp="1"/>
          </p:cNvSpPr>
          <p:nvPr>
            <p:ph idx="1"/>
          </p:nvPr>
        </p:nvSpPr>
        <p:spPr>
          <a:xfrm>
            <a:off x="640080" y="2706624"/>
            <a:ext cx="6894576" cy="3483864"/>
          </a:xfrm>
        </p:spPr>
        <p:txBody>
          <a:bodyPr rtlCol="0">
            <a:normAutofit fontScale="92500" lnSpcReduction="20000"/>
          </a:bodyPr>
          <a:lstStyle/>
          <a:p>
            <a:pPr marL="0" indent="0">
              <a:buNone/>
              <a:defRPr/>
            </a:pPr>
            <a:endParaRPr lang="tr-TR" sz="1400" dirty="0"/>
          </a:p>
          <a:p>
            <a:pPr>
              <a:defRPr/>
            </a:pPr>
            <a:r>
              <a:rPr lang="tr-TR" sz="2200" dirty="0">
                <a:latin typeface="Times New Roman" panose="02020603050405020304" pitchFamily="18" charset="0"/>
                <a:cs typeface="Times New Roman" panose="02020603050405020304" pitchFamily="18" charset="0"/>
              </a:rPr>
              <a:t>Hızlı (20 dk)</a:t>
            </a:r>
          </a:p>
          <a:p>
            <a:pPr>
              <a:defRPr/>
            </a:pPr>
            <a:r>
              <a:rPr lang="tr-TR" sz="2200" dirty="0">
                <a:latin typeface="Times New Roman" panose="02020603050405020304" pitchFamily="18" charset="0"/>
                <a:cs typeface="Times New Roman" panose="02020603050405020304" pitchFamily="18" charset="0"/>
              </a:rPr>
              <a:t>Ucuz</a:t>
            </a:r>
          </a:p>
          <a:p>
            <a:pPr>
              <a:defRPr/>
            </a:pPr>
            <a:r>
              <a:rPr lang="tr-TR" sz="2200" dirty="0">
                <a:latin typeface="Times New Roman" panose="02020603050405020304" pitchFamily="18" charset="0"/>
                <a:cs typeface="Times New Roman" panose="02020603050405020304" pitchFamily="18" charset="0"/>
              </a:rPr>
              <a:t>Güvenli</a:t>
            </a:r>
          </a:p>
          <a:p>
            <a:pPr marL="0" indent="0">
              <a:buNone/>
              <a:defRPr/>
            </a:pPr>
            <a:endParaRPr lang="tr-TR" sz="2200" dirty="0">
              <a:latin typeface="Times New Roman" panose="02020603050405020304" pitchFamily="18" charset="0"/>
              <a:cs typeface="Times New Roman" panose="02020603050405020304" pitchFamily="18" charset="0"/>
            </a:endParaRPr>
          </a:p>
          <a:p>
            <a:pPr marL="0" indent="0">
              <a:buNone/>
              <a:defRPr/>
            </a:pPr>
            <a:r>
              <a:rPr lang="tr-TR" sz="2200" dirty="0">
                <a:latin typeface="Times New Roman" panose="02020603050405020304" pitchFamily="18" charset="0"/>
                <a:cs typeface="Times New Roman" panose="02020603050405020304" pitchFamily="18" charset="0"/>
              </a:rPr>
              <a:t>Ne zaman yararlı?</a:t>
            </a:r>
          </a:p>
          <a:p>
            <a:pPr>
              <a:buFont typeface="Wingdings" pitchFamily="2" charset="2"/>
              <a:buChar char="ü"/>
              <a:defRPr/>
            </a:pPr>
            <a:r>
              <a:rPr lang="tr-TR" sz="2200" dirty="0">
                <a:latin typeface="Times New Roman" panose="02020603050405020304" pitchFamily="18" charset="0"/>
                <a:cs typeface="Times New Roman" panose="02020603050405020304" pitchFamily="18" charset="0"/>
              </a:rPr>
              <a:t>Hikaye ve FM ile tanı netleşmemişse</a:t>
            </a:r>
          </a:p>
          <a:p>
            <a:pPr>
              <a:buFont typeface="Wingdings" pitchFamily="2" charset="2"/>
              <a:buChar char="ü"/>
              <a:defRPr/>
            </a:pPr>
            <a:r>
              <a:rPr lang="tr-TR" sz="2200" dirty="0">
                <a:latin typeface="Times New Roman" panose="02020603050405020304" pitchFamily="18" charset="0"/>
                <a:cs typeface="Times New Roman" panose="02020603050405020304" pitchFamily="18" charset="0"/>
              </a:rPr>
              <a:t>Semptom kontrolü iyi değilse</a:t>
            </a:r>
          </a:p>
          <a:p>
            <a:pPr>
              <a:buFont typeface="Wingdings" pitchFamily="2" charset="2"/>
              <a:buChar char="ü"/>
              <a:defRPr/>
            </a:pPr>
            <a:r>
              <a:rPr lang="tr-TR" sz="2200" dirty="0">
                <a:latin typeface="Times New Roman" panose="02020603050405020304" pitchFamily="18" charset="0"/>
                <a:cs typeface="Times New Roman" panose="02020603050405020304" pitchFamily="18" charset="0"/>
              </a:rPr>
              <a:t>Beraberinde persistan astım semptomları varsa</a:t>
            </a:r>
          </a:p>
          <a:p>
            <a:pPr>
              <a:buFont typeface="Wingdings" pitchFamily="2" charset="2"/>
              <a:buChar char="ü"/>
              <a:defRPr/>
            </a:pPr>
            <a:r>
              <a:rPr lang="tr-TR" sz="2200" dirty="0">
                <a:latin typeface="Times New Roman" panose="02020603050405020304" pitchFamily="18" charset="0"/>
                <a:cs typeface="Times New Roman" panose="02020603050405020304" pitchFamily="18" charset="0"/>
              </a:rPr>
              <a:t>Hasta ilaç kullanımını reddediyor, kaçınma istiyorsa</a:t>
            </a:r>
          </a:p>
        </p:txBody>
      </p:sp>
      <p:pic>
        <p:nvPicPr>
          <p:cNvPr id="48133" name="Picture 9" descr="SkinPrickTest">
            <a:extLst>
              <a:ext uri="{FF2B5EF4-FFF2-40B4-BE49-F238E27FC236}">
                <a16:creationId xmlns:a16="http://schemas.microsoft.com/office/drawing/2014/main" id="{817338E4-CE9E-D033-A2D8-B1D5D55B3E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8286" y="329183"/>
            <a:ext cx="3805324" cy="3429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Illustration of a person receiving a skin prick allergy test">
            <a:extLst>
              <a:ext uri="{FF2B5EF4-FFF2-40B4-BE49-F238E27FC236}">
                <a16:creationId xmlns:a16="http://schemas.microsoft.com/office/drawing/2014/main" id="{B3FAF407-2B42-EB49-EB8E-2055B8F6E1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4163" y="4079193"/>
            <a:ext cx="3335282" cy="2176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Başlık 1">
            <a:extLst>
              <a:ext uri="{FF2B5EF4-FFF2-40B4-BE49-F238E27FC236}">
                <a16:creationId xmlns:a16="http://schemas.microsoft.com/office/drawing/2014/main" id="{52209694-3F0B-4B92-42DA-96FB7FDB3396}"/>
              </a:ext>
            </a:extLst>
          </p:cNvPr>
          <p:cNvSpPr>
            <a:spLocks noGrp="1"/>
          </p:cNvSpPr>
          <p:nvPr>
            <p:ph type="title"/>
          </p:nvPr>
        </p:nvSpPr>
        <p:spPr>
          <a:xfrm>
            <a:off x="876693" y="741391"/>
            <a:ext cx="4597747" cy="1616203"/>
          </a:xfrm>
        </p:spPr>
        <p:txBody>
          <a:bodyPr anchor="b">
            <a:normAutofit/>
          </a:bodyPr>
          <a:lstStyle/>
          <a:p>
            <a:pPr eaLnBrk="1" hangingPunct="1"/>
            <a:r>
              <a:rPr lang="tr-TR" altLang="tr-TR" sz="4000" dirty="0">
                <a:latin typeface="Times New Roman" panose="02020603050405020304" pitchFamily="18" charset="0"/>
                <a:cs typeface="Times New Roman" panose="02020603050405020304" pitchFamily="18" charset="0"/>
              </a:rPr>
              <a:t>Serum spesifik IgE </a:t>
            </a:r>
          </a:p>
        </p:txBody>
      </p:sp>
      <p:sp>
        <p:nvSpPr>
          <p:cNvPr id="49155" name="İçerik Yer Tutucusu 2">
            <a:extLst>
              <a:ext uri="{FF2B5EF4-FFF2-40B4-BE49-F238E27FC236}">
                <a16:creationId xmlns:a16="http://schemas.microsoft.com/office/drawing/2014/main" id="{0ABF56EE-E9F8-B35A-3660-893AF7B30672}"/>
              </a:ext>
            </a:extLst>
          </p:cNvPr>
          <p:cNvSpPr>
            <a:spLocks noGrp="1"/>
          </p:cNvSpPr>
          <p:nvPr>
            <p:ph idx="1"/>
          </p:nvPr>
        </p:nvSpPr>
        <p:spPr>
          <a:xfrm>
            <a:off x="876693" y="2533476"/>
            <a:ext cx="4597746" cy="3447832"/>
          </a:xfrm>
        </p:spPr>
        <p:txBody>
          <a:bodyPr anchor="t">
            <a:normAutofit/>
          </a:bodyPr>
          <a:lstStyle/>
          <a:p>
            <a:pPr eaLnBrk="1" hangingPunct="1"/>
            <a:r>
              <a:rPr lang="tr-TR" altLang="tr-TR" sz="2000">
                <a:latin typeface="Times New Roman" panose="02020603050405020304" pitchFamily="18" charset="0"/>
                <a:cs typeface="Times New Roman" panose="02020603050405020304" pitchFamily="18" charset="0"/>
              </a:rPr>
              <a:t>Daha pahalı</a:t>
            </a:r>
          </a:p>
          <a:p>
            <a:pPr eaLnBrk="1" hangingPunct="1"/>
            <a:r>
              <a:rPr lang="tr-TR" altLang="tr-TR" sz="2000">
                <a:latin typeface="Times New Roman" panose="02020603050405020304" pitchFamily="18" charset="0"/>
                <a:cs typeface="Times New Roman" panose="02020603050405020304" pitchFamily="18" charset="0"/>
              </a:rPr>
              <a:t>İnhalan allerjen tespitinde sensitivitesi düşük</a:t>
            </a:r>
          </a:p>
          <a:p>
            <a:pPr eaLnBrk="1" hangingPunct="1"/>
            <a:r>
              <a:rPr lang="tr-TR" altLang="tr-TR" sz="2000">
                <a:latin typeface="Times New Roman" panose="02020603050405020304" pitchFamily="18" charset="0"/>
                <a:cs typeface="Times New Roman" panose="02020603050405020304" pitchFamily="18" charset="0"/>
              </a:rPr>
              <a:t>Deri testleri yapılamıyorsa kullanılabilir</a:t>
            </a:r>
            <a:endParaRPr lang="tr-TR" altLang="tr-TR" sz="2000" dirty="0">
              <a:latin typeface="Times New Roman" panose="02020603050405020304" pitchFamily="18" charset="0"/>
              <a:cs typeface="Times New Roman" panose="02020603050405020304" pitchFamily="18" charset="0"/>
            </a:endParaRPr>
          </a:p>
        </p:txBody>
      </p:sp>
      <p:pic>
        <p:nvPicPr>
          <p:cNvPr id="49156" name="Picture 1" descr="C:\Users\bahar.fidan\Desktop\indir (1).jpg">
            <a:extLst>
              <a:ext uri="{FF2B5EF4-FFF2-40B4-BE49-F238E27FC236}">
                <a16:creationId xmlns:a16="http://schemas.microsoft.com/office/drawing/2014/main" id="{850D40E4-84C2-DC76-6F54-56E3E43E66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944890"/>
            <a:ext cx="5319062" cy="2893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2" name="Group 4916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9169" name="Rectangle 4916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3" name="Rectangle 49169">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366F78D-A321-9F07-A50E-E4DA86521802}"/>
              </a:ext>
            </a:extLst>
          </p:cNvPr>
          <p:cNvSpPr>
            <a:spLocks noGrp="1"/>
          </p:cNvSpPr>
          <p:nvPr>
            <p:ph type="title"/>
          </p:nvPr>
        </p:nvSpPr>
        <p:spPr>
          <a:xfrm>
            <a:off x="838200" y="365125"/>
            <a:ext cx="10515600" cy="1325563"/>
          </a:xfrm>
        </p:spPr>
        <p:txBody>
          <a:bodyPr>
            <a:normAutofit/>
          </a:bodyPr>
          <a:lstStyle/>
          <a:p>
            <a:r>
              <a:rPr lang="tr-TR" sz="3200" dirty="0">
                <a:latin typeface="Times New Roman" panose="02020603050405020304" pitchFamily="18" charset="0"/>
                <a:cs typeface="Times New Roman" panose="02020603050405020304" pitchFamily="18" charset="0"/>
              </a:rPr>
              <a:t>Öğrenim Hedefleri</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çerik Yer Tutucusu 2">
            <a:extLst>
              <a:ext uri="{FF2B5EF4-FFF2-40B4-BE49-F238E27FC236}">
                <a16:creationId xmlns:a16="http://schemas.microsoft.com/office/drawing/2014/main" id="{0055B624-51C1-8D1C-11B2-372DB555B4F6}"/>
              </a:ext>
            </a:extLst>
          </p:cNvPr>
          <p:cNvSpPr>
            <a:spLocks noGrp="1"/>
          </p:cNvSpPr>
          <p:nvPr>
            <p:ph idx="1"/>
          </p:nvPr>
        </p:nvSpPr>
        <p:spPr>
          <a:xfrm>
            <a:off x="838200" y="1929384"/>
            <a:ext cx="10515600" cy="4251960"/>
          </a:xfrm>
        </p:spPr>
        <p:txBody>
          <a:bodyPr>
            <a:normAutofit/>
          </a:bodyPr>
          <a:lstStyle/>
          <a:p>
            <a:endParaRPr lang="tr-TR" sz="2200" dirty="0"/>
          </a:p>
          <a:p>
            <a:r>
              <a:rPr lang="tr-TR" sz="2000" dirty="0">
                <a:latin typeface="Times New Roman" panose="02020603050405020304" pitchFamily="18" charset="0"/>
                <a:cs typeface="Times New Roman" panose="02020603050405020304" pitchFamily="18" charset="0"/>
              </a:rPr>
              <a:t>Alerji tanımını yapabilmek</a:t>
            </a:r>
          </a:p>
          <a:p>
            <a:r>
              <a:rPr lang="tr-TR" sz="2000" dirty="0">
                <a:latin typeface="Times New Roman" panose="02020603050405020304" pitchFamily="18" charset="0"/>
                <a:cs typeface="Times New Roman" panose="02020603050405020304" pitchFamily="18" charset="0"/>
              </a:rPr>
              <a:t>Alerji prevelansı hakkında bilgi vermek </a:t>
            </a:r>
          </a:p>
          <a:p>
            <a:r>
              <a:rPr lang="tr-TR" sz="2000" dirty="0">
                <a:latin typeface="Times New Roman" panose="02020603050405020304" pitchFamily="18" charset="0"/>
                <a:cs typeface="Times New Roman" panose="02020603050405020304" pitchFamily="18" charset="0"/>
              </a:rPr>
              <a:t>Alerji oluşum mekanizmasını açıklayabilmek</a:t>
            </a:r>
          </a:p>
          <a:p>
            <a:r>
              <a:rPr lang="tr-TR" sz="2000" dirty="0">
                <a:latin typeface="Times New Roman" panose="02020603050405020304" pitchFamily="18" charset="0"/>
                <a:cs typeface="Times New Roman" panose="02020603050405020304" pitchFamily="18" charset="0"/>
              </a:rPr>
              <a:t>Alerjenle karşılaşınca vücutta oluşan değişiklikleri sayabilmek</a:t>
            </a:r>
          </a:p>
          <a:p>
            <a:r>
              <a:rPr lang="tr-TR" sz="2000" dirty="0">
                <a:latin typeface="Times New Roman" panose="02020603050405020304" pitchFamily="18" charset="0"/>
                <a:cs typeface="Times New Roman" panose="02020603050405020304" pitchFamily="18" charset="0"/>
              </a:rPr>
              <a:t>Alerjik rinitin klinik bulgularını ve tedavi basamaklarını sayabilmek</a:t>
            </a:r>
          </a:p>
          <a:p>
            <a:r>
              <a:rPr lang="tr-TR" sz="2000" dirty="0">
                <a:latin typeface="Times New Roman" panose="02020603050405020304" pitchFamily="18" charset="0"/>
                <a:cs typeface="Times New Roman" panose="02020603050405020304" pitchFamily="18" charset="0"/>
              </a:rPr>
              <a:t>Alerjik konjonktivitin klinik bulgularını ve tedavi basamaklarını sayabilmek</a:t>
            </a:r>
          </a:p>
          <a:p>
            <a:r>
              <a:rPr lang="tr-TR" sz="2000" dirty="0" err="1">
                <a:latin typeface="Times New Roman" panose="02020603050405020304" pitchFamily="18" charset="0"/>
                <a:cs typeface="Times New Roman" panose="02020603050405020304" pitchFamily="18" charset="0"/>
              </a:rPr>
              <a:t>Atopik</a:t>
            </a:r>
            <a:r>
              <a:rPr lang="tr-TR" sz="2000" dirty="0">
                <a:latin typeface="Times New Roman" panose="02020603050405020304" pitchFamily="18" charset="0"/>
                <a:cs typeface="Times New Roman" panose="02020603050405020304" pitchFamily="18" charset="0"/>
              </a:rPr>
              <a:t> dermatit klinik bulguları ve tedavi basamakların sayabilmek</a:t>
            </a:r>
          </a:p>
          <a:p>
            <a:r>
              <a:rPr lang="tr-TR" sz="2000" dirty="0">
                <a:latin typeface="Times New Roman" panose="02020603050405020304" pitchFamily="18" charset="0"/>
                <a:cs typeface="Times New Roman" panose="02020603050405020304" pitchFamily="18" charset="0"/>
              </a:rPr>
              <a:t>Anafilaksi tanı kriterlerini sayabilmek ve acil tedavisini yapabilmek</a:t>
            </a:r>
          </a:p>
          <a:p>
            <a:endParaRPr lang="tr-TR" sz="2200" dirty="0"/>
          </a:p>
        </p:txBody>
      </p:sp>
    </p:spTree>
    <p:extLst>
      <p:ext uri="{BB962C8B-B14F-4D97-AF65-F5344CB8AC3E}">
        <p14:creationId xmlns:p14="http://schemas.microsoft.com/office/powerpoint/2010/main" val="347922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621792" y="1161288"/>
            <a:ext cx="3602736" cy="4526280"/>
          </a:xfrm>
        </p:spPr>
        <p:txBody>
          <a:bodyPr>
            <a:normAutofit/>
          </a:bodyPr>
          <a:lstStyle/>
          <a:p>
            <a:r>
              <a:rPr lang="tr-TR" sz="4000" dirty="0">
                <a:latin typeface="Times New Roman" panose="02020603050405020304" pitchFamily="18" charset="0"/>
                <a:cs typeface="Times New Roman" panose="02020603050405020304" pitchFamily="18" charset="0"/>
              </a:rPr>
              <a:t>Tedavi</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315BF5CF-E67B-9DE6-D43A-00C11B145117}"/>
              </a:ext>
            </a:extLst>
          </p:cNvPr>
          <p:cNvGraphicFramePr>
            <a:graphicFrameLocks noGrp="1"/>
          </p:cNvGraphicFramePr>
          <p:nvPr>
            <p:ph idx="1"/>
            <p:extLst>
              <p:ext uri="{D42A27DB-BD31-4B8C-83A1-F6EECF244321}">
                <p14:modId xmlns:p14="http://schemas.microsoft.com/office/powerpoint/2010/main" val="1764451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22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2F1FDF4-133C-4FBF-F298-B730024EA1F7}"/>
              </a:ext>
            </a:extLst>
          </p:cNvPr>
          <p:cNvSpPr>
            <a:spLocks noGrp="1"/>
          </p:cNvSpPr>
          <p:nvPr>
            <p:ph type="title"/>
          </p:nvPr>
        </p:nvSpPr>
        <p:spPr>
          <a:xfrm>
            <a:off x="841248" y="548640"/>
            <a:ext cx="3600860" cy="5431536"/>
          </a:xfrm>
        </p:spPr>
        <p:txBody>
          <a:bodyPr>
            <a:normAutofit/>
          </a:bodyPr>
          <a:lstStyle/>
          <a:p>
            <a:r>
              <a:rPr lang="tr-TR" sz="5400"/>
              <a:t>Alerjenden korunma ve çevre kontrolü</a:t>
            </a:r>
            <a:br>
              <a:rPr lang="tr-TR" sz="5400"/>
            </a:br>
            <a:endParaRPr lang="tr-TR" sz="5400"/>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946CF66-EA59-DAA5-AF0C-97F4EC4CE687}"/>
              </a:ext>
            </a:extLst>
          </p:cNvPr>
          <p:cNvSpPr>
            <a:spLocks noGrp="1"/>
          </p:cNvSpPr>
          <p:nvPr>
            <p:ph idx="1"/>
          </p:nvPr>
        </p:nvSpPr>
        <p:spPr>
          <a:xfrm>
            <a:off x="5126418" y="552091"/>
            <a:ext cx="6224335" cy="5431536"/>
          </a:xfrm>
        </p:spPr>
        <p:txBody>
          <a:bodyPr anchor="ctr">
            <a:normAutofit/>
          </a:bodyPr>
          <a:lstStyle/>
          <a:p>
            <a:r>
              <a:rPr lang="tr-TR" sz="2200" dirty="0">
                <a:latin typeface="Arial" panose="020B0604020202020204" pitchFamily="34" charset="0"/>
              </a:rPr>
              <a:t>Allerjik rinitte 5 temel allerjen gurubu tespit edilmiştir: </a:t>
            </a:r>
          </a:p>
          <a:p>
            <a:pPr marL="0" indent="0">
              <a:buNone/>
            </a:pPr>
            <a:r>
              <a:rPr lang="tr-TR" sz="2200" dirty="0">
                <a:latin typeface="Arial" panose="020B0604020202020204" pitchFamily="34" charset="0"/>
              </a:rPr>
              <a:t>  polen, ev tozu akarı, mantar, hayvan ve   böcekler. </a:t>
            </a:r>
          </a:p>
          <a:p>
            <a:r>
              <a:rPr lang="tr-TR" sz="2200" dirty="0">
                <a:latin typeface="Arial" panose="020B0604020202020204" pitchFamily="34" charset="0"/>
              </a:rPr>
              <a:t>Bu allerjenlerden kaçınmanın farklı metodları mevcuttur.</a:t>
            </a:r>
            <a:endParaRPr lang="tr-TR" sz="2200" dirty="0"/>
          </a:p>
        </p:txBody>
      </p:sp>
    </p:spTree>
    <p:extLst>
      <p:ext uri="{BB962C8B-B14F-4D97-AF65-F5344CB8AC3E}">
        <p14:creationId xmlns:p14="http://schemas.microsoft.com/office/powerpoint/2010/main" val="1609902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C97046-E597-211B-D4A6-74E09C4CEC73}"/>
              </a:ext>
            </a:extLst>
          </p:cNvPr>
          <p:cNvSpPr>
            <a:spLocks noGrp="1"/>
          </p:cNvSpPr>
          <p:nvPr>
            <p:ph type="title"/>
          </p:nvPr>
        </p:nvSpPr>
        <p:spPr>
          <a:xfrm>
            <a:off x="1255811" y="1006240"/>
            <a:ext cx="8933126" cy="1126081"/>
          </a:xfrm>
        </p:spPr>
        <p:txBody>
          <a:bodyPr>
            <a:normAutofit/>
          </a:bodyPr>
          <a:lstStyle/>
          <a:p>
            <a:pPr defTabSz="768096"/>
            <a:r>
              <a:rPr lang="tr-TR" sz="4000" kern="1200" dirty="0">
                <a:solidFill>
                  <a:schemeClr val="tx1"/>
                </a:solidFill>
                <a:latin typeface="Times New Roman" panose="02020603050405020304" pitchFamily="18" charset="0"/>
                <a:ea typeface="+mj-ea"/>
                <a:cs typeface="Times New Roman" panose="02020603050405020304" pitchFamily="18" charset="0"/>
              </a:rPr>
              <a:t>Polenler </a:t>
            </a:r>
            <a:r>
              <a:rPr lang="tr-TR" sz="4000" kern="1200" dirty="0" err="1">
                <a:solidFill>
                  <a:schemeClr val="tx1"/>
                </a:solidFill>
                <a:latin typeface="Times New Roman" panose="02020603050405020304" pitchFamily="18" charset="0"/>
                <a:ea typeface="+mj-ea"/>
                <a:cs typeface="Times New Roman" panose="02020603050405020304" pitchFamily="18" charset="0"/>
              </a:rPr>
              <a:t>İçin</a:t>
            </a:r>
            <a:r>
              <a:rPr lang="tr-TR" sz="4000" kern="1200" dirty="0">
                <a:solidFill>
                  <a:schemeClr val="tx1"/>
                </a:solidFill>
                <a:latin typeface="Times New Roman" panose="02020603050405020304" pitchFamily="18" charset="0"/>
                <a:ea typeface="+mj-ea"/>
                <a:cs typeface="Times New Roman" panose="02020603050405020304" pitchFamily="18" charset="0"/>
              </a:rPr>
              <a:t> Önlemler </a:t>
            </a:r>
            <a:br>
              <a:rPr lang="tr-TR" sz="1700" kern="1200" dirty="0">
                <a:solidFill>
                  <a:schemeClr val="tx1"/>
                </a:solidFill>
                <a:latin typeface="+mj-lt"/>
                <a:ea typeface="+mj-ea"/>
                <a:cs typeface="+mj-cs"/>
              </a:rPr>
            </a:br>
            <a:endParaRPr lang="tr-TR" sz="1700" dirty="0"/>
          </a:p>
        </p:txBody>
      </p:sp>
      <p:sp>
        <p:nvSpPr>
          <p:cNvPr id="3" name="İçerik Yer Tutucusu 2">
            <a:extLst>
              <a:ext uri="{FF2B5EF4-FFF2-40B4-BE49-F238E27FC236}">
                <a16:creationId xmlns:a16="http://schemas.microsoft.com/office/drawing/2014/main" id="{DEA0A3CB-5BD1-E64A-88A6-B1CB2AE7267C}"/>
              </a:ext>
            </a:extLst>
          </p:cNvPr>
          <p:cNvSpPr>
            <a:spLocks noGrp="1"/>
          </p:cNvSpPr>
          <p:nvPr>
            <p:ph idx="1"/>
          </p:nvPr>
        </p:nvSpPr>
        <p:spPr>
          <a:xfrm>
            <a:off x="1931523" y="2518020"/>
            <a:ext cx="8933126" cy="3696513"/>
          </a:xfrm>
        </p:spPr>
        <p:txBody>
          <a:bodyPr/>
          <a:lstStyle/>
          <a:p>
            <a:pPr marL="192024" indent="-192024" defTabSz="768096">
              <a:spcBef>
                <a:spcPts val="840"/>
              </a:spcBef>
            </a:pPr>
            <a:r>
              <a:rPr lang="tr-TR" sz="2200" kern="1200" dirty="0">
                <a:solidFill>
                  <a:schemeClr val="tx1"/>
                </a:solidFill>
                <a:latin typeface="Times New Roman" panose="02020603050405020304" pitchFamily="18" charset="0"/>
                <a:ea typeface="+mn-ea"/>
                <a:cs typeface="Times New Roman" panose="02020603050405020304" pitchFamily="18" charset="0"/>
              </a:rPr>
              <a:t>Doğada bulunan çayır, ot, yabani ot ve ağaç polenleri özellikle intermittan rinitte dış ortam tetikleyici etkenleri olarak yer alır. </a:t>
            </a:r>
          </a:p>
          <a:p>
            <a:pPr marL="0" indent="0" defTabSz="768096">
              <a:spcBef>
                <a:spcPts val="840"/>
              </a:spcBef>
              <a:buNone/>
            </a:pPr>
            <a:r>
              <a:rPr lang="tr-TR" sz="2200" kern="1200" dirty="0">
                <a:solidFill>
                  <a:schemeClr val="tx1"/>
                </a:solidFill>
                <a:latin typeface="Times New Roman" panose="02020603050405020304" pitchFamily="18" charset="0"/>
                <a:ea typeface="+mn-ea"/>
                <a:cs typeface="Times New Roman" panose="02020603050405020304" pitchFamily="18" charset="0"/>
              </a:rPr>
              <a:t>Bahar mevsimlerinde</a:t>
            </a:r>
          </a:p>
          <a:p>
            <a:pPr marL="192024" indent="-192024" defTabSz="768096">
              <a:spcBef>
                <a:spcPts val="840"/>
              </a:spcBef>
            </a:pPr>
            <a:r>
              <a:rPr lang="tr-TR" sz="2200" kern="1200" dirty="0">
                <a:solidFill>
                  <a:schemeClr val="tx1"/>
                </a:solidFill>
                <a:latin typeface="Times New Roman" panose="02020603050405020304" pitchFamily="18" charset="0"/>
                <a:ea typeface="+mn-ea"/>
                <a:cs typeface="Times New Roman" panose="02020603050405020304" pitchFamily="18" charset="0"/>
              </a:rPr>
              <a:t> dış ortamlarda az vakit geçirmek,</a:t>
            </a:r>
          </a:p>
          <a:p>
            <a:pPr marL="192024" indent="-192024" defTabSz="768096">
              <a:spcBef>
                <a:spcPts val="840"/>
              </a:spcBef>
            </a:pPr>
            <a:r>
              <a:rPr lang="tr-TR" sz="2200" kern="1200" dirty="0">
                <a:solidFill>
                  <a:schemeClr val="tx1"/>
                </a:solidFill>
                <a:latin typeface="Times New Roman" panose="02020603050405020304" pitchFamily="18" charset="0"/>
                <a:ea typeface="+mn-ea"/>
                <a:cs typeface="Times New Roman" panose="02020603050405020304" pitchFamily="18" charset="0"/>
              </a:rPr>
              <a:t> pikniğe gitmemek, </a:t>
            </a:r>
          </a:p>
          <a:p>
            <a:pPr marL="192024" indent="-192024" defTabSz="768096">
              <a:spcBef>
                <a:spcPts val="840"/>
              </a:spcBef>
            </a:pPr>
            <a:r>
              <a:rPr lang="tr-TR" sz="2200" kern="1200" dirty="0">
                <a:solidFill>
                  <a:schemeClr val="tx1"/>
                </a:solidFill>
                <a:latin typeface="Times New Roman" panose="02020603050405020304" pitchFamily="18" charset="0"/>
                <a:ea typeface="+mn-ea"/>
                <a:cs typeface="Times New Roman" panose="02020603050405020304" pitchFamily="18" charset="0"/>
              </a:rPr>
              <a:t>evleri polen düzeylerinin daha düşük olduğu akşam saatlerinde havalandırmak, </a:t>
            </a:r>
          </a:p>
          <a:p>
            <a:pPr marL="192024" indent="-192024" defTabSz="768096">
              <a:spcBef>
                <a:spcPts val="840"/>
              </a:spcBef>
            </a:pPr>
            <a:r>
              <a:rPr lang="tr-TR" sz="2200" kern="1200" dirty="0" err="1">
                <a:solidFill>
                  <a:schemeClr val="tx1"/>
                </a:solidFill>
                <a:latin typeface="Times New Roman" panose="02020603050405020304" pitchFamily="18" charset="0"/>
                <a:ea typeface="+mn-ea"/>
                <a:cs typeface="Times New Roman" panose="02020603050405020304" pitchFamily="18" charset="0"/>
              </a:rPr>
              <a:t>öncesinde</a:t>
            </a:r>
            <a:r>
              <a:rPr lang="tr-TR" sz="2200" kern="1200" dirty="0">
                <a:solidFill>
                  <a:schemeClr val="tx1"/>
                </a:solidFill>
                <a:latin typeface="Times New Roman" panose="02020603050405020304" pitchFamily="18" charset="0"/>
                <a:ea typeface="+mn-ea"/>
                <a:cs typeface="Times New Roman" panose="02020603050405020304" pitchFamily="18" charset="0"/>
              </a:rPr>
              <a:t> tüm pencereleri kapalı tutmak </a:t>
            </a:r>
          </a:p>
          <a:p>
            <a:pPr marL="192024" indent="-192024" defTabSz="768096">
              <a:spcBef>
                <a:spcPts val="840"/>
              </a:spcBef>
            </a:pPr>
            <a:r>
              <a:rPr lang="tr-TR" sz="2200" kern="1200" dirty="0">
                <a:solidFill>
                  <a:schemeClr val="tx1"/>
                </a:solidFill>
                <a:latin typeface="Times New Roman" panose="02020603050405020304" pitchFamily="18" charset="0"/>
                <a:ea typeface="+mn-ea"/>
                <a:cs typeface="Times New Roman" panose="02020603050405020304" pitchFamily="18" charset="0"/>
              </a:rPr>
              <a:t>her akşam duş yapılmasını önermek gereklidir. </a:t>
            </a:r>
          </a:p>
          <a:p>
            <a:endParaRPr lang="tr-TR" dirty="0"/>
          </a:p>
        </p:txBody>
      </p:sp>
      <p:pic>
        <p:nvPicPr>
          <p:cNvPr id="10242" name="Picture 2" descr="page80image1008590800">
            <a:extLst>
              <a:ext uri="{FF2B5EF4-FFF2-40B4-BE49-F238E27FC236}">
                <a16:creationId xmlns:a16="http://schemas.microsoft.com/office/drawing/2014/main" id="{1EDA2C85-86A4-8B25-C35E-62E0F7A36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50" y="643466"/>
            <a:ext cx="269720" cy="1078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page81image1007629056">
            <a:extLst>
              <a:ext uri="{FF2B5EF4-FFF2-40B4-BE49-F238E27FC236}">
                <a16:creationId xmlns:a16="http://schemas.microsoft.com/office/drawing/2014/main" id="{8FCC8647-0328-9334-782E-FF99BEF88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50" y="1006240"/>
            <a:ext cx="10789" cy="3020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age81image1007629360">
            <a:extLst>
              <a:ext uri="{FF2B5EF4-FFF2-40B4-BE49-F238E27FC236}">
                <a16:creationId xmlns:a16="http://schemas.microsoft.com/office/drawing/2014/main" id="{D24A58C7-0033-D070-E308-2D30CFAF2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64" y="1006240"/>
            <a:ext cx="10789" cy="1078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page81image1007629664">
            <a:extLst>
              <a:ext uri="{FF2B5EF4-FFF2-40B4-BE49-F238E27FC236}">
                <a16:creationId xmlns:a16="http://schemas.microsoft.com/office/drawing/2014/main" id="{6E100C10-3EA4-1DDF-BA51-DF0997747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040" y="1006240"/>
            <a:ext cx="1747786" cy="1078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age81image1007630032">
            <a:extLst>
              <a:ext uri="{FF2B5EF4-FFF2-40B4-BE49-F238E27FC236}">
                <a16:creationId xmlns:a16="http://schemas.microsoft.com/office/drawing/2014/main" id="{6478F2AE-1635-8C6F-10B0-8474F2606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024" y="1006240"/>
            <a:ext cx="10789" cy="1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7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 Alerjenden korunma ve çevre kontrolü:</a:t>
            </a:r>
          </a:p>
        </p:txBody>
      </p:sp>
      <p:sp>
        <p:nvSpPr>
          <p:cNvPr id="4" name="Metin Yer Tutucusu 3"/>
          <p:cNvSpPr>
            <a:spLocks noGrp="1"/>
          </p:cNvSpPr>
          <p:nvPr>
            <p:ph type="body" idx="1"/>
          </p:nvPr>
        </p:nvSpPr>
        <p:spPr/>
        <p:txBody>
          <a:bodyPr>
            <a:normAutofit fontScale="25000" lnSpcReduction="20000"/>
          </a:bodyPr>
          <a:lstStyle/>
          <a:p>
            <a:endParaRPr lang="tr-TR" dirty="0"/>
          </a:p>
          <a:p>
            <a:endParaRPr lang="tr-TR" dirty="0"/>
          </a:p>
          <a:p>
            <a:endParaRPr lang="tr-TR" dirty="0"/>
          </a:p>
          <a:p>
            <a:r>
              <a:rPr lang="tr-TR" sz="16000" b="0" dirty="0"/>
              <a:t>Ev tozu akarları</a:t>
            </a:r>
          </a:p>
          <a:p>
            <a:endParaRPr lang="tr-TR" dirty="0"/>
          </a:p>
        </p:txBody>
      </p:sp>
      <p:sp>
        <p:nvSpPr>
          <p:cNvPr id="3" name="İçerik Yer Tutucusu 2"/>
          <p:cNvSpPr>
            <a:spLocks noGrp="1"/>
          </p:cNvSpPr>
          <p:nvPr>
            <p:ph sz="half" idx="2"/>
          </p:nvPr>
        </p:nvSpPr>
        <p:spPr/>
        <p:txBody>
          <a:bodyPr>
            <a:normAutofit/>
          </a:bodyPr>
          <a:lstStyle/>
          <a:p>
            <a:pPr marL="0" indent="0">
              <a:buNone/>
            </a:pPr>
            <a:r>
              <a:rPr lang="tr-TR" sz="2200" dirty="0"/>
              <a:t>1. Evlerde nem oranı %50’nin altında olmalı</a:t>
            </a:r>
          </a:p>
          <a:p>
            <a:pPr marL="0" indent="0">
              <a:buNone/>
            </a:pPr>
            <a:r>
              <a:rPr lang="tr-TR" sz="2200" dirty="0"/>
              <a:t>2. Yerler halı ile kaplanmamalı</a:t>
            </a:r>
          </a:p>
          <a:p>
            <a:pPr marL="0" indent="0">
              <a:buNone/>
            </a:pPr>
            <a:r>
              <a:rPr lang="tr-TR" sz="2200" dirty="0"/>
              <a:t>3. Yünlü yatak, yorgan, halı ve tüylü oyuncaklar evde bulundurulmamalı</a:t>
            </a:r>
          </a:p>
          <a:p>
            <a:pPr marL="0" indent="0">
              <a:buNone/>
            </a:pPr>
            <a:r>
              <a:rPr lang="tr-TR" sz="2200" dirty="0"/>
              <a:t>4. Yatak ve yastık kılıflarını haftada bir kez sıcak suyla yıkanmalı </a:t>
            </a:r>
          </a:p>
          <a:p>
            <a:pPr marL="0" indent="0">
              <a:buNone/>
            </a:pPr>
            <a:r>
              <a:rPr lang="tr-TR" sz="2200" dirty="0"/>
              <a:t>5. Oda içinde mümkün olduğunca az mobilya bulundurulmalı</a:t>
            </a:r>
          </a:p>
          <a:p>
            <a:pPr marL="0" indent="0">
              <a:buNone/>
            </a:pPr>
            <a:r>
              <a:rPr lang="tr-TR" sz="2200" dirty="0"/>
              <a:t>6. Ev hemen her gün temizlenmeli </a:t>
            </a:r>
          </a:p>
          <a:p>
            <a:endParaRPr lang="tr-TR" sz="2400" b="1" dirty="0"/>
          </a:p>
        </p:txBody>
      </p:sp>
      <p:sp>
        <p:nvSpPr>
          <p:cNvPr id="5" name="Metin Yer Tutucusu 4"/>
          <p:cNvSpPr>
            <a:spLocks noGrp="1"/>
          </p:cNvSpPr>
          <p:nvPr>
            <p:ph type="body" sz="quarter" idx="3"/>
          </p:nvPr>
        </p:nvSpPr>
        <p:spPr/>
        <p:txBody>
          <a:bodyPr>
            <a:normAutofit fontScale="25000" lnSpcReduction="20000"/>
          </a:bodyPr>
          <a:lstStyle/>
          <a:p>
            <a:endParaRPr lang="tr-TR" dirty="0"/>
          </a:p>
          <a:p>
            <a:endParaRPr lang="tr-TR" dirty="0"/>
          </a:p>
          <a:p>
            <a:endParaRPr lang="tr-TR" dirty="0"/>
          </a:p>
          <a:p>
            <a:r>
              <a:rPr lang="tr-TR" sz="16000" b="0" dirty="0"/>
              <a:t>Hamam böcekleri</a:t>
            </a:r>
          </a:p>
          <a:p>
            <a:endParaRPr lang="tr-TR" dirty="0"/>
          </a:p>
        </p:txBody>
      </p:sp>
      <p:sp>
        <p:nvSpPr>
          <p:cNvPr id="6" name="İçerik Yer Tutucusu 5"/>
          <p:cNvSpPr>
            <a:spLocks noGrp="1"/>
          </p:cNvSpPr>
          <p:nvPr>
            <p:ph sz="quarter" idx="4"/>
          </p:nvPr>
        </p:nvSpPr>
        <p:spPr/>
        <p:txBody>
          <a:bodyPr>
            <a:normAutofit/>
          </a:bodyPr>
          <a:lstStyle/>
          <a:p>
            <a:pPr marL="0" indent="0">
              <a:buNone/>
            </a:pPr>
            <a:r>
              <a:rPr lang="tr-TR" sz="2200" dirty="0">
                <a:latin typeface="Times New Roman" panose="02020603050405020304" pitchFamily="18" charset="0"/>
                <a:cs typeface="Times New Roman" panose="02020603050405020304" pitchFamily="18" charset="0"/>
              </a:rPr>
              <a:t>1. Evlerde düzenli temizlik yapılması, gerektiğinde </a:t>
            </a:r>
            <a:r>
              <a:rPr lang="tr-TR" sz="2200" dirty="0" err="1">
                <a:latin typeface="Times New Roman" panose="02020603050405020304" pitchFamily="18" charset="0"/>
                <a:cs typeface="Times New Roman" panose="02020603050405020304" pitchFamily="18" charset="0"/>
              </a:rPr>
              <a:t>insektisit</a:t>
            </a:r>
            <a:r>
              <a:rPr lang="tr-TR" sz="2200" dirty="0">
                <a:latin typeface="Times New Roman" panose="02020603050405020304" pitchFamily="18" charset="0"/>
                <a:cs typeface="Times New Roman" panose="02020603050405020304" pitchFamily="18" charset="0"/>
              </a:rPr>
              <a:t> kullanılması alerjen miktarında azalmaya yol açar.</a:t>
            </a:r>
          </a:p>
          <a:p>
            <a:pPr marL="0" indent="0">
              <a:buNone/>
            </a:pPr>
            <a:endParaRPr lang="tr-TR" sz="2400" dirty="0"/>
          </a:p>
          <a:p>
            <a:endParaRPr lang="tr-TR" sz="2400" dirty="0"/>
          </a:p>
        </p:txBody>
      </p:sp>
    </p:spTree>
    <p:extLst>
      <p:ext uri="{BB962C8B-B14F-4D97-AF65-F5344CB8AC3E}">
        <p14:creationId xmlns:p14="http://schemas.microsoft.com/office/powerpoint/2010/main" val="145353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60" name="Picture 53259">
            <a:extLst>
              <a:ext uri="{FF2B5EF4-FFF2-40B4-BE49-F238E27FC236}">
                <a16:creationId xmlns:a16="http://schemas.microsoft.com/office/drawing/2014/main" id="{DB53C307-80A3-5424-BAF5-3C7AE1D1057A}"/>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53264" name="Rectangle 5326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75A8EF3D-7298-CD56-0A12-40042F784079}"/>
              </a:ext>
            </a:extLst>
          </p:cNvPr>
          <p:cNvSpPr>
            <a:spLocks noGrp="1" noChangeArrowheads="1"/>
          </p:cNvSpPr>
          <p:nvPr>
            <p:ph type="title"/>
          </p:nvPr>
        </p:nvSpPr>
        <p:spPr>
          <a:xfrm>
            <a:off x="838200" y="365125"/>
            <a:ext cx="10515600" cy="1325563"/>
          </a:xfrm>
        </p:spPr>
        <p:txBody>
          <a:bodyPr>
            <a:normAutofit/>
          </a:bodyPr>
          <a:lstStyle/>
          <a:p>
            <a:pPr eaLnBrk="1" hangingPunct="1"/>
            <a:r>
              <a:rPr lang="tr-TR" altLang="tr-TR" sz="4000" dirty="0">
                <a:latin typeface="Times New Roman" panose="02020603050405020304" pitchFamily="18" charset="0"/>
                <a:cs typeface="Times New Roman" panose="02020603050405020304" pitchFamily="18" charset="0"/>
              </a:rPr>
              <a:t>Medikal Tedavi</a:t>
            </a:r>
          </a:p>
        </p:txBody>
      </p:sp>
      <p:graphicFrame>
        <p:nvGraphicFramePr>
          <p:cNvPr id="53259" name="İçerik Yer Tutucusu 4">
            <a:extLst>
              <a:ext uri="{FF2B5EF4-FFF2-40B4-BE49-F238E27FC236}">
                <a16:creationId xmlns:a16="http://schemas.microsoft.com/office/drawing/2014/main" id="{47DCB9CD-15EA-113E-C745-BCB3B156EE08}"/>
              </a:ext>
            </a:extLst>
          </p:cNvPr>
          <p:cNvGraphicFramePr>
            <a:graphicFrameLocks noGrp="1"/>
          </p:cNvGraphicFramePr>
          <p:nvPr>
            <p:ph idx="1"/>
            <p:extLst>
              <p:ext uri="{D42A27DB-BD31-4B8C-83A1-F6EECF244321}">
                <p14:modId xmlns:p14="http://schemas.microsoft.com/office/powerpoint/2010/main" val="3089960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B172C4D-6A62-4066-9EBE-0A784D648456}"/>
              </a:ext>
            </a:extLst>
          </p:cNvPr>
          <p:cNvSpPr>
            <a:spLocks noGrp="1"/>
          </p:cNvSpPr>
          <p:nvPr>
            <p:ph type="title"/>
          </p:nvPr>
        </p:nvSpPr>
        <p:spPr>
          <a:xfrm>
            <a:off x="841248" y="548640"/>
            <a:ext cx="3600860" cy="5431536"/>
          </a:xfrm>
        </p:spPr>
        <p:txBody>
          <a:bodyPr>
            <a:normAutofit/>
          </a:bodyPr>
          <a:lstStyle/>
          <a:p>
            <a:r>
              <a:rPr lang="tr-TR" sz="3800">
                <a:latin typeface="Times New Roman" panose="02020603050405020304" pitchFamily="18" charset="0"/>
                <a:cs typeface="Times New Roman" panose="02020603050405020304" pitchFamily="18" charset="0"/>
              </a:rPr>
              <a:t>Antihistaminikler</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çerik Yer Tutucusu 4">
            <a:extLst>
              <a:ext uri="{FF2B5EF4-FFF2-40B4-BE49-F238E27FC236}">
                <a16:creationId xmlns:a16="http://schemas.microsoft.com/office/drawing/2014/main" id="{742C511C-E6B3-6355-4771-AF8B3C86083D}"/>
              </a:ext>
            </a:extLst>
          </p:cNvPr>
          <p:cNvSpPr>
            <a:spLocks noGrp="1"/>
          </p:cNvSpPr>
          <p:nvPr>
            <p:ph idx="1"/>
          </p:nvPr>
        </p:nvSpPr>
        <p:spPr>
          <a:xfrm>
            <a:off x="5126418" y="552091"/>
            <a:ext cx="6224335" cy="5431536"/>
          </a:xfrm>
        </p:spPr>
        <p:txBody>
          <a:bodyPr anchor="ctr">
            <a:normAutofit/>
          </a:bodyPr>
          <a:lstStyle/>
          <a:p>
            <a:r>
              <a:rPr lang="tr-TR" sz="2200" b="0">
                <a:effectLst/>
                <a:latin typeface="Times New Roman" panose="02020603050405020304" pitchFamily="18" charset="0"/>
                <a:cs typeface="Times New Roman" panose="02020603050405020304" pitchFamily="18" charset="0"/>
              </a:rPr>
              <a:t>H1 antihistaminler H1 reseptörlerinin inaktif şekliyle birleşerek (karşı agonist) histamin salınımını engeller. </a:t>
            </a:r>
          </a:p>
          <a:p>
            <a:r>
              <a:rPr lang="tr-TR" sz="2200" b="0">
                <a:effectLst/>
                <a:latin typeface="Times New Roman" panose="02020603050405020304" pitchFamily="18" charset="0"/>
                <a:cs typeface="Times New Roman" panose="02020603050405020304" pitchFamily="18" charset="0"/>
              </a:rPr>
              <a:t>Bu yüzden en iyi sonuç allerjene maruz kalınmadan, histamin salınmadan önce profilaktik olarak düzenli kullanıldığında alınır.</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01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FABE198-5E74-447E-3757-4C36E5655BDB}"/>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Antihistaminikler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çerik Yer Tutucusu 2">
            <a:extLst>
              <a:ext uri="{FF2B5EF4-FFF2-40B4-BE49-F238E27FC236}">
                <a16:creationId xmlns:a16="http://schemas.microsoft.com/office/drawing/2014/main" id="{4976580D-323E-079E-6AC3-C0C0E58F1E25}"/>
              </a:ext>
            </a:extLst>
          </p:cNvPr>
          <p:cNvSpPr>
            <a:spLocks noGrp="1"/>
          </p:cNvSpPr>
          <p:nvPr>
            <p:ph idx="1"/>
          </p:nvPr>
        </p:nvSpPr>
        <p:spPr>
          <a:xfrm>
            <a:off x="838200" y="1929384"/>
            <a:ext cx="10515600" cy="4251960"/>
          </a:xfrm>
        </p:spPr>
        <p:txBody>
          <a:bodyPr>
            <a:normAutofit/>
          </a:bodyPr>
          <a:lstStyle/>
          <a:p>
            <a:r>
              <a:rPr lang="tr-TR" sz="2200" b="0">
                <a:effectLst/>
                <a:latin typeface="Times New Roman" panose="02020603050405020304" pitchFamily="18" charset="0"/>
                <a:cs typeface="Times New Roman" panose="02020603050405020304" pitchFamily="18" charset="0"/>
              </a:rPr>
              <a:t>Oral antihistaminler histaminin neden olduğu burun, damak, boğaz, göz kaşıntısı, akıntısı, hapşırık üzerine oldukça etkilidir; </a:t>
            </a:r>
          </a:p>
          <a:p>
            <a:r>
              <a:rPr lang="tr-TR" sz="2200" b="0">
                <a:effectLst/>
                <a:latin typeface="Times New Roman" panose="02020603050405020304" pitchFamily="18" charset="0"/>
                <a:cs typeface="Times New Roman" panose="02020603050405020304" pitchFamily="18" charset="0"/>
              </a:rPr>
              <a:t>ancak burun tıkanıklığı üzerine olan etkileri glukokortikosteroidler veya nazal dekonjestanlar kadar güçlü değildir.</a:t>
            </a:r>
            <a:endParaRPr lang="tr-TR"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846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FABE198-5E74-447E-3757-4C36E5655BDB}"/>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Antihistaminikler</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976580D-323E-079E-6AC3-C0C0E58F1E25}"/>
              </a:ext>
            </a:extLst>
          </p:cNvPr>
          <p:cNvSpPr>
            <a:spLocks noGrp="1"/>
          </p:cNvSpPr>
          <p:nvPr>
            <p:ph idx="1"/>
          </p:nvPr>
        </p:nvSpPr>
        <p:spPr>
          <a:xfrm>
            <a:off x="838200" y="1929384"/>
            <a:ext cx="10515600" cy="4251960"/>
          </a:xfrm>
        </p:spPr>
        <p:txBody>
          <a:bodyPr>
            <a:normAutofit/>
          </a:bodyPr>
          <a:lstStyle/>
          <a:p>
            <a:r>
              <a:rPr lang="tr-TR" sz="2200" b="0" dirty="0">
                <a:effectLst/>
                <a:latin typeface="Times New Roman" panose="02020603050405020304" pitchFamily="18" charset="0"/>
                <a:cs typeface="Times New Roman" panose="02020603050405020304" pitchFamily="18" charset="0"/>
              </a:rPr>
              <a:t>Klorfeniramin, difenhidramin, hidroksizin gibi birinci kuşak antihistaminler allerjik semptomları kontrol etmede oldukça etkin olmalarına karşın </a:t>
            </a:r>
          </a:p>
          <a:p>
            <a:r>
              <a:rPr lang="tr-TR" sz="2200" b="0" dirty="0">
                <a:effectLst/>
                <a:latin typeface="Times New Roman" panose="02020603050405020304" pitchFamily="18" charset="0"/>
                <a:cs typeface="Times New Roman" panose="02020603050405020304" pitchFamily="18" charset="0"/>
              </a:rPr>
              <a:t>Kan beyin bariyerini geçtikleri için ;</a:t>
            </a:r>
          </a:p>
          <a:p>
            <a:r>
              <a:rPr lang="tr-TR" sz="2200" b="0" dirty="0">
                <a:effectLst/>
                <a:latin typeface="Times New Roman" panose="02020603050405020304" pitchFamily="18" charset="0"/>
                <a:cs typeface="Times New Roman" panose="02020603050405020304" pitchFamily="18" charset="0"/>
              </a:rPr>
              <a:t>sedasyon, dalgınlık, psikomotor performansta azalma gibi santral sinir sistemi etkileri ve antikolinerjik yan etkileri sebebiyle tercih edilmezler.</a:t>
            </a:r>
          </a:p>
        </p:txBody>
      </p:sp>
    </p:spTree>
    <p:extLst>
      <p:ext uri="{BB962C8B-B14F-4D97-AF65-F5344CB8AC3E}">
        <p14:creationId xmlns:p14="http://schemas.microsoft.com/office/powerpoint/2010/main" val="18503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3DB584-01F4-EE18-8212-0554CF721417}"/>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Antihistaminikler</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6AD684A-A6C8-F1E2-FE8D-3165F8E8D010}"/>
              </a:ext>
            </a:extLst>
          </p:cNvPr>
          <p:cNvSpPr>
            <a:spLocks noGrp="1"/>
          </p:cNvSpPr>
          <p:nvPr>
            <p:ph idx="1"/>
          </p:nvPr>
        </p:nvSpPr>
        <p:spPr>
          <a:xfrm>
            <a:off x="838200" y="1929384"/>
            <a:ext cx="10515600" cy="4251960"/>
          </a:xfrm>
        </p:spPr>
        <p:txBody>
          <a:bodyPr>
            <a:normAutofit/>
          </a:bodyPr>
          <a:lstStyle/>
          <a:p>
            <a:r>
              <a:rPr lang="tr-TR" sz="2200" b="0" dirty="0">
                <a:effectLst/>
                <a:latin typeface="Times New Roman" panose="02020603050405020304" pitchFamily="18" charset="0"/>
                <a:cs typeface="Times New Roman" panose="02020603050405020304" pitchFamily="18" charset="0"/>
              </a:rPr>
              <a:t>Özellikle de sedatif etkileri oldukça az olduğundan allerjik rinit tedavisinde birinci kuşak antihistaminler</a:t>
            </a:r>
            <a:r>
              <a:rPr lang="tr-TR" sz="2200" dirty="0">
                <a:latin typeface="Times New Roman" panose="02020603050405020304" pitchFamily="18" charset="0"/>
                <a:cs typeface="Times New Roman" panose="02020603050405020304" pitchFamily="18" charset="0"/>
              </a:rPr>
              <a:t> </a:t>
            </a:r>
            <a:r>
              <a:rPr lang="tr-TR" sz="2200" b="0" dirty="0">
                <a:effectLst/>
                <a:latin typeface="Times New Roman" panose="02020603050405020304" pitchFamily="18" charset="0"/>
                <a:cs typeface="Times New Roman" panose="02020603050405020304" pitchFamily="18" charset="0"/>
              </a:rPr>
              <a:t>yerine ikinci kuşak antihistaminler tercih edilir.</a:t>
            </a:r>
            <a:endParaRPr lang="tr-TR" sz="2200" dirty="0">
              <a:latin typeface="Times New Roman" panose="02020603050405020304" pitchFamily="18" charset="0"/>
              <a:cs typeface="Times New Roman" panose="02020603050405020304" pitchFamily="18" charset="0"/>
            </a:endParaRPr>
          </a:p>
          <a:p>
            <a:r>
              <a:rPr lang="tr-TR" sz="2200" b="0" dirty="0">
                <a:effectLst/>
                <a:latin typeface="Times New Roman" panose="02020603050405020304" pitchFamily="18" charset="0"/>
                <a:cs typeface="Times New Roman" panose="02020603050405020304" pitchFamily="18" charset="0"/>
              </a:rPr>
              <a:t>Bunlar;</a:t>
            </a:r>
          </a:p>
          <a:p>
            <a:pPr marL="0" indent="0">
              <a:buNone/>
            </a:pPr>
            <a:r>
              <a:rPr lang="tr-TR" sz="2200" b="0" dirty="0">
                <a:effectLst/>
                <a:latin typeface="Times New Roman" panose="02020603050405020304" pitchFamily="18" charset="0"/>
                <a:cs typeface="Times New Roman" panose="02020603050405020304" pitchFamily="18" charset="0"/>
              </a:rPr>
              <a:t>        Loratadin, setirizin, feksofenadin, desloratadin, levosetirizin, rupatadin, ebastin </a:t>
            </a:r>
            <a:endParaRPr lang="tr-TR" sz="2200" dirty="0">
              <a:latin typeface="Times New Roman" panose="02020603050405020304" pitchFamily="18" charset="0"/>
              <a:cs typeface="Times New Roman" panose="02020603050405020304" pitchFamily="18" charset="0"/>
            </a:endParaRPr>
          </a:p>
          <a:p>
            <a:endParaRPr lang="tr-TR" sz="2200" dirty="0"/>
          </a:p>
        </p:txBody>
      </p:sp>
    </p:spTree>
    <p:extLst>
      <p:ext uri="{BB962C8B-B14F-4D97-AF65-F5344CB8AC3E}">
        <p14:creationId xmlns:p14="http://schemas.microsoft.com/office/powerpoint/2010/main" val="2998343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075A0F-EA54-EBD6-7231-73E70D71839F}"/>
              </a:ext>
            </a:extLst>
          </p:cNvPr>
          <p:cNvSpPr>
            <a:spLocks noGrp="1"/>
          </p:cNvSpPr>
          <p:nvPr>
            <p:ph type="title"/>
          </p:nvPr>
        </p:nvSpPr>
        <p:spPr>
          <a:xfrm>
            <a:off x="838200" y="365125"/>
            <a:ext cx="10515600" cy="1325563"/>
          </a:xfrm>
        </p:spPr>
        <p:txBody>
          <a:bodyPr>
            <a:normAutofit/>
          </a:bodyPr>
          <a:lstStyle/>
          <a:p>
            <a:r>
              <a:rPr lang="tr-TR" sz="5400">
                <a:latin typeface="Times New Roman" panose="02020603050405020304" pitchFamily="18" charset="0"/>
                <a:cs typeface="Times New Roman" panose="02020603050405020304" pitchFamily="18" charset="0"/>
              </a:rPr>
              <a:t>Antihistaminikler</a:t>
            </a:r>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69F04AD-9850-4F11-2FB9-4E6DC32764B4}"/>
              </a:ext>
            </a:extLst>
          </p:cNvPr>
          <p:cNvSpPr>
            <a:spLocks noGrp="1"/>
          </p:cNvSpPr>
          <p:nvPr>
            <p:ph idx="1"/>
          </p:nvPr>
        </p:nvSpPr>
        <p:spPr>
          <a:xfrm>
            <a:off x="838200" y="1929384"/>
            <a:ext cx="10515600" cy="4251960"/>
          </a:xfrm>
        </p:spPr>
        <p:txBody>
          <a:bodyPr>
            <a:normAutofit/>
          </a:bodyPr>
          <a:lstStyle/>
          <a:p>
            <a:r>
              <a:rPr lang="tr-TR" sz="2200" dirty="0">
                <a:latin typeface="Times New Roman" panose="02020603050405020304" pitchFamily="18" charset="0"/>
                <a:cs typeface="Times New Roman" panose="02020603050405020304" pitchFamily="18" charset="0"/>
              </a:rPr>
              <a:t>İ</a:t>
            </a:r>
            <a:r>
              <a:rPr lang="tr-TR" sz="2200" b="0" dirty="0">
                <a:effectLst/>
                <a:latin typeface="Times New Roman" panose="02020603050405020304" pitchFamily="18" charset="0"/>
                <a:cs typeface="Times New Roman" panose="02020603050405020304" pitchFamily="18" charset="0"/>
              </a:rPr>
              <a:t>ntranazal antihistaminler çocuklarda mevsimsel allerjik rinitte kullanılabilir. </a:t>
            </a:r>
          </a:p>
          <a:p>
            <a:r>
              <a:rPr lang="tr-TR" sz="2200" b="0" dirty="0">
                <a:effectLst/>
                <a:latin typeface="Times New Roman" panose="02020603050405020304" pitchFamily="18" charset="0"/>
                <a:cs typeface="Times New Roman" panose="02020603050405020304" pitchFamily="18" charset="0"/>
              </a:rPr>
              <a:t>Nazal tıkanıklık üzerine etkisi oral antihistaminlere göre daha belirgin olabilir;</a:t>
            </a:r>
          </a:p>
          <a:p>
            <a:pPr marL="0" indent="0">
              <a:buNone/>
            </a:pPr>
            <a:r>
              <a:rPr lang="tr-TR" sz="2200" b="0" dirty="0">
                <a:effectLst/>
                <a:latin typeface="Times New Roman" panose="02020603050405020304" pitchFamily="18" charset="0"/>
                <a:cs typeface="Times New Roman" panose="02020603050405020304" pitchFamily="18" charset="0"/>
              </a:rPr>
              <a:t>       ancak acı tadı olması, çocuklar tarafından intranazal kullanımının tercih edilmemesi ve sistemik emilime bağlı sedatif etkileri dezavantajlarıdır.</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13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004754B-C0A1-E427-004E-E0A6207C19D7}"/>
              </a:ext>
            </a:extLst>
          </p:cNvPr>
          <p:cNvSpPr>
            <a:spLocks noGrp="1"/>
          </p:cNvSpPr>
          <p:nvPr>
            <p:ph type="title"/>
          </p:nvPr>
        </p:nvSpPr>
        <p:spPr>
          <a:xfrm>
            <a:off x="635000" y="640823"/>
            <a:ext cx="3418659" cy="5583148"/>
          </a:xfrm>
        </p:spPr>
        <p:txBody>
          <a:bodyPr anchor="ctr">
            <a:normAutofit/>
          </a:bodyPr>
          <a:lstStyle/>
          <a:p>
            <a:r>
              <a:rPr lang="tr-TR" sz="5400" dirty="0"/>
              <a:t>Giriş</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İçerik Yer Tutucusu 2">
            <a:extLst>
              <a:ext uri="{FF2B5EF4-FFF2-40B4-BE49-F238E27FC236}">
                <a16:creationId xmlns:a16="http://schemas.microsoft.com/office/drawing/2014/main" id="{6EF3091C-C5E7-9431-7D57-07427F7C8AA8}"/>
              </a:ext>
            </a:extLst>
          </p:cNvPr>
          <p:cNvGraphicFramePr>
            <a:graphicFrameLocks noGrp="1"/>
          </p:cNvGraphicFramePr>
          <p:nvPr>
            <p:ph idx="1"/>
            <p:extLst>
              <p:ext uri="{D42A27DB-BD31-4B8C-83A1-F6EECF244321}">
                <p14:modId xmlns:p14="http://schemas.microsoft.com/office/powerpoint/2010/main" val="7623128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817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sz="3600" b="1" dirty="0"/>
            </a:br>
            <a:br>
              <a:rPr lang="tr-TR" sz="3600" dirty="0"/>
            </a:br>
            <a:r>
              <a:rPr lang="tr-TR" sz="3600" b="1" dirty="0"/>
              <a:t> </a:t>
            </a:r>
            <a:endParaRPr lang="tr-TR" sz="3600"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233" y="127590"/>
            <a:ext cx="9484241" cy="6220047"/>
          </a:xfrm>
        </p:spPr>
      </p:pic>
      <p:sp>
        <p:nvSpPr>
          <p:cNvPr id="5" name="Yuvarlatılmış Dikdörtgen 4"/>
          <p:cNvSpPr/>
          <p:nvPr/>
        </p:nvSpPr>
        <p:spPr>
          <a:xfrm>
            <a:off x="1414121" y="698513"/>
            <a:ext cx="850605" cy="3189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4"/>
          <a:stretch>
            <a:fillRect/>
          </a:stretch>
        </p:blipFill>
        <p:spPr>
          <a:xfrm>
            <a:off x="1403478" y="2249005"/>
            <a:ext cx="1222744" cy="347502"/>
          </a:xfrm>
          <a:prstGeom prst="rect">
            <a:avLst/>
          </a:prstGeom>
        </p:spPr>
      </p:pic>
      <p:pic>
        <p:nvPicPr>
          <p:cNvPr id="7" name="Resim 6"/>
          <p:cNvPicPr>
            <a:picLocks noChangeAspect="1"/>
          </p:cNvPicPr>
          <p:nvPr/>
        </p:nvPicPr>
        <p:blipFill>
          <a:blip r:embed="rId4"/>
          <a:stretch>
            <a:fillRect/>
          </a:stretch>
        </p:blipFill>
        <p:spPr>
          <a:xfrm>
            <a:off x="1414121" y="2743304"/>
            <a:ext cx="1020725" cy="347502"/>
          </a:xfrm>
          <a:prstGeom prst="rect">
            <a:avLst/>
          </a:prstGeom>
        </p:spPr>
      </p:pic>
      <p:pic>
        <p:nvPicPr>
          <p:cNvPr id="8" name="Resim 7"/>
          <p:cNvPicPr>
            <a:picLocks noChangeAspect="1"/>
          </p:cNvPicPr>
          <p:nvPr/>
        </p:nvPicPr>
        <p:blipFill>
          <a:blip r:embed="rId4"/>
          <a:stretch>
            <a:fillRect/>
          </a:stretch>
        </p:blipFill>
        <p:spPr>
          <a:xfrm>
            <a:off x="1408807" y="3320001"/>
            <a:ext cx="1222745" cy="347502"/>
          </a:xfrm>
          <a:prstGeom prst="rect">
            <a:avLst/>
          </a:prstGeom>
        </p:spPr>
      </p:pic>
      <p:pic>
        <p:nvPicPr>
          <p:cNvPr id="9" name="Resim 8"/>
          <p:cNvPicPr>
            <a:picLocks noChangeAspect="1"/>
          </p:cNvPicPr>
          <p:nvPr/>
        </p:nvPicPr>
        <p:blipFill>
          <a:blip r:embed="rId4"/>
          <a:stretch>
            <a:fillRect/>
          </a:stretch>
        </p:blipFill>
        <p:spPr>
          <a:xfrm>
            <a:off x="1403478" y="3917535"/>
            <a:ext cx="1222745" cy="347502"/>
          </a:xfrm>
          <a:prstGeom prst="rect">
            <a:avLst/>
          </a:prstGeom>
        </p:spPr>
      </p:pic>
      <p:cxnSp>
        <p:nvCxnSpPr>
          <p:cNvPr id="12" name="Düz Bağlayıcı 11"/>
          <p:cNvCxnSpPr/>
          <p:nvPr/>
        </p:nvCxnSpPr>
        <p:spPr>
          <a:xfrm>
            <a:off x="1414121" y="6092455"/>
            <a:ext cx="10207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44461" y="6576832"/>
            <a:ext cx="2563522" cy="538609"/>
          </a:xfrm>
          <a:prstGeom prst="rect">
            <a:avLst/>
          </a:prstGeom>
          <a:noFill/>
        </p:spPr>
        <p:txBody>
          <a:bodyPr wrap="none" rtlCol="0">
            <a:spAutoFit/>
          </a:bodyPr>
          <a:lstStyle/>
          <a:p>
            <a:r>
              <a:rPr lang="tr-TR" sz="1100" b="1" dirty="0"/>
              <a:t>Alerjik Rinit Tanı ve Tedavi Rehberi-2012</a:t>
            </a:r>
          </a:p>
          <a:p>
            <a:endParaRPr lang="tr-TR" dirty="0"/>
          </a:p>
        </p:txBody>
      </p:sp>
      <p:pic>
        <p:nvPicPr>
          <p:cNvPr id="11" name="Resim 10"/>
          <p:cNvPicPr>
            <a:picLocks noChangeAspect="1"/>
          </p:cNvPicPr>
          <p:nvPr/>
        </p:nvPicPr>
        <p:blipFill>
          <a:blip r:embed="rId5"/>
          <a:stretch>
            <a:fillRect/>
          </a:stretch>
        </p:blipFill>
        <p:spPr>
          <a:xfrm>
            <a:off x="1414121" y="5917725"/>
            <a:ext cx="1042506" cy="30483"/>
          </a:xfrm>
          <a:prstGeom prst="rect">
            <a:avLst/>
          </a:prstGeom>
        </p:spPr>
      </p:pic>
    </p:spTree>
    <p:extLst>
      <p:ext uri="{BB962C8B-B14F-4D97-AF65-F5344CB8AC3E}">
        <p14:creationId xmlns:p14="http://schemas.microsoft.com/office/powerpoint/2010/main" val="2146114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548640"/>
            <a:ext cx="3600860" cy="5431536"/>
          </a:xfrm>
        </p:spPr>
        <p:txBody>
          <a:bodyPr>
            <a:normAutofit/>
          </a:bodyPr>
          <a:lstStyle/>
          <a:p>
            <a:br>
              <a:rPr lang="tr-TR" sz="3800" b="1" dirty="0"/>
            </a:br>
            <a:r>
              <a:rPr lang="tr-TR" sz="3800" b="1" dirty="0"/>
              <a:t> </a:t>
            </a:r>
            <a:r>
              <a:rPr lang="tr-TR" sz="3800" dirty="0">
                <a:latin typeface="Times New Roman" panose="02020603050405020304" pitchFamily="18" charset="0"/>
                <a:cs typeface="Times New Roman" panose="02020603050405020304" pitchFamily="18" charset="0"/>
              </a:rPr>
              <a:t>Nazal kortikosteroidler</a:t>
            </a:r>
            <a:br>
              <a:rPr lang="tr-TR" sz="3800" dirty="0"/>
            </a:br>
            <a:r>
              <a:rPr lang="tr-TR" sz="3800" b="1" dirty="0"/>
              <a:t> </a:t>
            </a:r>
            <a:endParaRPr lang="tr-TR" sz="38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26418" y="552091"/>
            <a:ext cx="6224335" cy="5431536"/>
          </a:xfrm>
        </p:spPr>
        <p:txBody>
          <a:bodyPr anchor="ctr">
            <a:normAutofit/>
          </a:bodyPr>
          <a:lstStyle/>
          <a:p>
            <a:r>
              <a:rPr lang="tr-TR" sz="2200" dirty="0">
                <a:latin typeface="Times New Roman" panose="02020603050405020304" pitchFamily="18" charset="0"/>
                <a:cs typeface="Times New Roman" panose="02020603050405020304" pitchFamily="18" charset="0"/>
              </a:rPr>
              <a:t>Hem alerjik hem de non-alerjik rinit tedavisinde tek başına kullanılabilen </a:t>
            </a:r>
            <a:r>
              <a:rPr lang="tr-TR" sz="2200" b="1" dirty="0">
                <a:latin typeface="Times New Roman" panose="02020603050405020304" pitchFamily="18" charset="0"/>
                <a:cs typeface="Times New Roman" panose="02020603050405020304" pitchFamily="18" charset="0"/>
              </a:rPr>
              <a:t>en güçlü </a:t>
            </a:r>
            <a:r>
              <a:rPr lang="tr-TR" sz="2200" dirty="0">
                <a:latin typeface="Times New Roman" panose="02020603050405020304" pitchFamily="18" charset="0"/>
                <a:cs typeface="Times New Roman" panose="02020603050405020304" pitchFamily="18" charset="0"/>
              </a:rPr>
              <a:t>ilaçlar</a:t>
            </a:r>
          </a:p>
          <a:p>
            <a:r>
              <a:rPr lang="tr-TR" sz="2200" dirty="0">
                <a:latin typeface="Times New Roman" panose="02020603050405020304" pitchFamily="18" charset="0"/>
                <a:cs typeface="Times New Roman" panose="02020603050405020304" pitchFamily="18" charset="0"/>
              </a:rPr>
              <a:t>Hapşırık, kaşıntı, akıntı ve tıkanıklık gibi burun belirtilerini etkin biçimde azaltır. </a:t>
            </a:r>
          </a:p>
          <a:p>
            <a:r>
              <a:rPr lang="tr-TR" sz="2200" dirty="0">
                <a:latin typeface="Times New Roman" panose="02020603050405020304" pitchFamily="18" charset="0"/>
                <a:cs typeface="Times New Roman" panose="02020603050405020304" pitchFamily="18" charset="0"/>
              </a:rPr>
              <a:t>Başlangıçta ikinci basamak tedavi seçeneği olarak önerilen nazal kortikosteroidler günümüzde, </a:t>
            </a:r>
            <a:r>
              <a:rPr lang="tr-TR" sz="2200" b="1" dirty="0">
                <a:latin typeface="Times New Roman" panose="02020603050405020304" pitchFamily="18" charset="0"/>
                <a:cs typeface="Times New Roman" panose="02020603050405020304" pitchFamily="18" charset="0"/>
              </a:rPr>
              <a:t>özellikle persistan veya orta-ağır belirtiler </a:t>
            </a:r>
            <a:r>
              <a:rPr lang="tr-TR" sz="2200" dirty="0">
                <a:latin typeface="Times New Roman" panose="02020603050405020304" pitchFamily="18" charset="0"/>
                <a:cs typeface="Times New Roman" panose="02020603050405020304" pitchFamily="18" charset="0"/>
              </a:rPr>
              <a:t>gösteren alerjik rinitli hastalarda </a:t>
            </a:r>
            <a:r>
              <a:rPr lang="tr-TR" sz="2200" b="1" dirty="0">
                <a:latin typeface="Times New Roman" panose="02020603050405020304" pitchFamily="18" charset="0"/>
                <a:cs typeface="Times New Roman" panose="02020603050405020304" pitchFamily="18" charset="0"/>
              </a:rPr>
              <a:t>ilk seçenek </a:t>
            </a:r>
            <a:r>
              <a:rPr lang="tr-TR" sz="2200" dirty="0">
                <a:latin typeface="Times New Roman" panose="02020603050405020304" pitchFamily="18" charset="0"/>
                <a:cs typeface="Times New Roman" panose="02020603050405020304" pitchFamily="18" charset="0"/>
              </a:rPr>
              <a:t>olarak kullanılmakta.</a:t>
            </a:r>
          </a:p>
          <a:p>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Belirgin klinik etkinliğe günler-haftalar boyunca kullanıldığında ulaşılmakta</a:t>
            </a:r>
          </a:p>
          <a:p>
            <a:pPr>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ancak daha yeni ilaçlarla belirtilerin kontrolü 1-2 günde sağlanabilir.</a:t>
            </a:r>
          </a:p>
        </p:txBody>
      </p:sp>
    </p:spTree>
    <p:extLst>
      <p:ext uri="{BB962C8B-B14F-4D97-AF65-F5344CB8AC3E}">
        <p14:creationId xmlns:p14="http://schemas.microsoft.com/office/powerpoint/2010/main" val="4004828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72493" y="238539"/>
            <a:ext cx="11018520" cy="1434415"/>
          </a:xfrm>
        </p:spPr>
        <p:txBody>
          <a:bodyPr anchor="b">
            <a:normAutofit/>
          </a:bodyPr>
          <a:lstStyle/>
          <a:p>
            <a:br>
              <a:rPr lang="tr-TR" sz="3000" b="1" dirty="0">
                <a:latin typeface="Times New Roman" panose="02020603050405020304" pitchFamily="18" charset="0"/>
                <a:cs typeface="Times New Roman" panose="02020603050405020304" pitchFamily="18" charset="0"/>
              </a:rPr>
            </a:br>
            <a:r>
              <a:rPr lang="tr-TR" sz="3000" dirty="0">
                <a:latin typeface="Times New Roman" panose="02020603050405020304" pitchFamily="18" charset="0"/>
                <a:cs typeface="Times New Roman" panose="02020603050405020304" pitchFamily="18" charset="0"/>
              </a:rPr>
              <a:t>Nazal kortikosteroidler</a:t>
            </a:r>
            <a:br>
              <a:rPr lang="tr-TR" sz="3000" dirty="0"/>
            </a:br>
            <a:r>
              <a:rPr lang="tr-TR" sz="3000" b="1" dirty="0"/>
              <a:t> </a:t>
            </a:r>
            <a:endParaRPr lang="tr-TR" sz="30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72493" y="2071316"/>
            <a:ext cx="6713552" cy="4119172"/>
          </a:xfrm>
        </p:spPr>
        <p:txBody>
          <a:bodyPr anchor="t">
            <a:normAutofit/>
          </a:bodyPr>
          <a:lstStyle/>
          <a:p>
            <a:r>
              <a:rPr lang="tr-TR" sz="2200">
                <a:latin typeface="Times New Roman" panose="02020603050405020304" pitchFamily="18" charset="0"/>
                <a:cs typeface="Times New Roman" panose="02020603050405020304" pitchFamily="18" charset="0"/>
              </a:rPr>
              <a:t>Nazal kortikosteroidler arasındaki farklılıklara rağmen alerjik rinit belirtilerini düzeltmede birbirlerine üstünlüklerinin olmadığını gösterilmiş.</a:t>
            </a:r>
          </a:p>
          <a:p>
            <a:r>
              <a:rPr lang="tr-TR" sz="2200">
                <a:latin typeface="Times New Roman" panose="02020603050405020304" pitchFamily="18" charset="0"/>
                <a:cs typeface="Times New Roman" panose="02020603050405020304" pitchFamily="18" charset="0"/>
              </a:rPr>
              <a:t>Bütün nazal kortikosteroidler hem mevsimsel, hem de perennial alerjik rinit üzerine etkilidir.</a:t>
            </a:r>
          </a:p>
          <a:p>
            <a:r>
              <a:rPr lang="tr-TR" sz="2200">
                <a:latin typeface="Times New Roman" panose="02020603050405020304" pitchFamily="18" charset="0"/>
                <a:cs typeface="Times New Roman" panose="02020603050405020304" pitchFamily="18" charset="0"/>
              </a:rPr>
              <a:t>Alerjik rinokonjunktivitli hastalarda hem burun, hem de göz belirtilerini düzeltir.</a:t>
            </a:r>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3AEB3AF4-C450-7DAF-9EAC-C4E6C65A5E50}"/>
              </a:ext>
            </a:extLst>
          </p:cNvPr>
          <p:cNvPicPr>
            <a:picLocks noChangeAspect="1"/>
          </p:cNvPicPr>
          <p:nvPr/>
        </p:nvPicPr>
        <p:blipFill rotWithShape="1">
          <a:blip r:embed="rId3"/>
          <a:srcRect l="30528" r="5256" b="2"/>
          <a:stretch/>
        </p:blipFill>
        <p:spPr>
          <a:xfrm>
            <a:off x="7675658" y="2093976"/>
            <a:ext cx="3941064" cy="4096512"/>
          </a:xfrm>
          <a:prstGeom prst="rect">
            <a:avLst/>
          </a:prstGeom>
        </p:spPr>
      </p:pic>
      <p:sp>
        <p:nvSpPr>
          <p:cNvPr id="4" name="Metin kutusu 3"/>
          <p:cNvSpPr txBox="1"/>
          <p:nvPr/>
        </p:nvSpPr>
        <p:spPr>
          <a:xfrm>
            <a:off x="838200" y="6507125"/>
            <a:ext cx="8733481" cy="261610"/>
          </a:xfrm>
          <a:prstGeom prst="rect">
            <a:avLst/>
          </a:prstGeom>
          <a:noFill/>
        </p:spPr>
        <p:txBody>
          <a:bodyPr wrap="none" rtlCol="0">
            <a:spAutoFit/>
          </a:bodyPr>
          <a:lstStyle/>
          <a:p>
            <a:pPr>
              <a:spcAft>
                <a:spcPts val="600"/>
              </a:spcAft>
            </a:pPr>
            <a:r>
              <a:rPr lang="en-US" sz="1100"/>
              <a:t>Meltzer, E. O. (2011). </a:t>
            </a:r>
            <a:r>
              <a:rPr lang="en-US" sz="1100" i="1"/>
              <a:t>The Role of Nasal Corticosteroids in the Treatment of Rhinitis. Immunology and Allergy Clinics of North America, 31(3), 545–560.</a:t>
            </a:r>
            <a:endParaRPr lang="tr-TR" sz="1100"/>
          </a:p>
        </p:txBody>
      </p:sp>
    </p:spTree>
    <p:extLst>
      <p:ext uri="{BB962C8B-B14F-4D97-AF65-F5344CB8AC3E}">
        <p14:creationId xmlns:p14="http://schemas.microsoft.com/office/powerpoint/2010/main" val="484327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fontScale="90000"/>
          </a:bodyPr>
          <a:lstStyle/>
          <a:p>
            <a:br>
              <a:rPr lang="tr-TR" sz="2500" b="1" dirty="0"/>
            </a:br>
            <a:r>
              <a:rPr lang="tr-TR" sz="4000" dirty="0">
                <a:latin typeface="Times New Roman" panose="02020603050405020304" pitchFamily="18" charset="0"/>
                <a:cs typeface="Times New Roman" panose="02020603050405020304" pitchFamily="18" charset="0"/>
              </a:rPr>
              <a:t>Nazal kortikosteroidler</a:t>
            </a:r>
            <a:br>
              <a:rPr lang="tr-TR" sz="2500" dirty="0"/>
            </a:br>
            <a:r>
              <a:rPr lang="tr-TR" sz="2500" b="1" dirty="0"/>
              <a:t> </a:t>
            </a:r>
            <a:endParaRPr lang="tr-TR" sz="25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1115568" y="2481943"/>
            <a:ext cx="10168128" cy="3695020"/>
          </a:xfrm>
        </p:spPr>
        <p:txBody>
          <a:bodyPr>
            <a:normAutofit/>
          </a:bodyPr>
          <a:lstStyle/>
          <a:p>
            <a:r>
              <a:rPr lang="sv-SE" sz="2000">
                <a:latin typeface="Times New Roman" panose="02020603050405020304" pitchFamily="18" charset="0"/>
                <a:cs typeface="Times New Roman" panose="02020603050405020304" pitchFamily="18" charset="0"/>
              </a:rPr>
              <a:t>Oral antihistamin</a:t>
            </a:r>
            <a:r>
              <a:rPr lang="tr-TR" sz="2000">
                <a:latin typeface="Times New Roman" panose="02020603050405020304" pitchFamily="18" charset="0"/>
                <a:cs typeface="Times New Roman" panose="02020603050405020304" pitchFamily="18" charset="0"/>
              </a:rPr>
              <a:t>ik</a:t>
            </a:r>
            <a:r>
              <a:rPr lang="sv-SE" sz="2000">
                <a:latin typeface="Times New Roman" panose="02020603050405020304" pitchFamily="18" charset="0"/>
                <a:cs typeface="Times New Roman" panose="02020603050405020304" pitchFamily="18" charset="0"/>
              </a:rPr>
              <a:t>lere göre hem toplam naza</a:t>
            </a:r>
            <a:r>
              <a:rPr lang="tr-TR" sz="2000">
                <a:latin typeface="Times New Roman" panose="02020603050405020304" pitchFamily="18" charset="0"/>
                <a:cs typeface="Times New Roman" panose="02020603050405020304" pitchFamily="18" charset="0"/>
              </a:rPr>
              <a:t>l semptom skorları, hem de tıkanıklık skorları üzerine olan etkisi belirgin olarak üstündür. </a:t>
            </a:r>
          </a:p>
          <a:p>
            <a:r>
              <a:rPr lang="tr-TR" sz="2000">
                <a:latin typeface="Times New Roman" panose="02020603050405020304" pitchFamily="18" charset="0"/>
                <a:cs typeface="Times New Roman" panose="02020603050405020304" pitchFamily="18" charset="0"/>
              </a:rPr>
              <a:t>Oral lökotrien antagonistlerine göre alerjik rinit belirtilerini daha etkin biçimde düzeltir.</a:t>
            </a:r>
          </a:p>
          <a:p>
            <a:r>
              <a:rPr lang="tr-TR" sz="2000">
                <a:latin typeface="Times New Roman" panose="02020603050405020304" pitchFamily="18" charset="0"/>
                <a:cs typeface="Times New Roman" panose="02020603050405020304" pitchFamily="18" charset="0"/>
              </a:rPr>
              <a:t>Antihistamin-lökotrien kombinasyonlarına da eşit veya daha üstün etki sağlar.</a:t>
            </a:r>
          </a:p>
          <a:p>
            <a:r>
              <a:rPr lang="tr-TR" sz="2000">
                <a:latin typeface="Times New Roman" panose="02020603050405020304" pitchFamily="18" charset="0"/>
                <a:cs typeface="Times New Roman" panose="02020603050405020304" pitchFamily="18" charset="0"/>
              </a:rPr>
              <a:t>Nazal kortikosteroidlerin burun tıkanıklığı üzerine etkisi nazal antihistaminiklere göre belirgin üstünlük gösterir. </a:t>
            </a:r>
          </a:p>
          <a:p>
            <a:r>
              <a:rPr lang="tr-TR" sz="2000">
                <a:latin typeface="Times New Roman" panose="02020603050405020304" pitchFamily="18" charset="0"/>
                <a:cs typeface="Times New Roman" panose="02020603050405020304" pitchFamily="18" charset="0"/>
              </a:rPr>
              <a:t>Çoğu zaman bir nazal kortikosteroide oral antihistaminik eklenmesi, tek başına nazal kortikosteroid tedavisine göre ilave bir üstünlük  sağlamamaktadır.</a:t>
            </a:r>
          </a:p>
          <a:p>
            <a:r>
              <a:rPr lang="tr-TR" sz="2000">
                <a:latin typeface="Times New Roman" panose="02020603050405020304" pitchFamily="18" charset="0"/>
                <a:cs typeface="Times New Roman" panose="02020603050405020304" pitchFamily="18" charset="0"/>
              </a:rPr>
              <a:t>Ancak </a:t>
            </a:r>
            <a:r>
              <a:rPr lang="tr-TR" sz="2000" b="1">
                <a:latin typeface="Times New Roman" panose="02020603050405020304" pitchFamily="18" charset="0"/>
                <a:cs typeface="Times New Roman" panose="02020603050405020304" pitchFamily="18" charset="0"/>
              </a:rPr>
              <a:t>nazal kortikosteroidlere nazal antihistaminik eklenmesi, monoterapiye göre belirgin üstünlük sağlamaktadır.</a:t>
            </a:r>
          </a:p>
        </p:txBody>
      </p:sp>
    </p:spTree>
    <p:extLst>
      <p:ext uri="{BB962C8B-B14F-4D97-AF65-F5344CB8AC3E}">
        <p14:creationId xmlns:p14="http://schemas.microsoft.com/office/powerpoint/2010/main" val="2474760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anchor="b">
            <a:normAutofit/>
          </a:bodyPr>
          <a:lstStyle/>
          <a:p>
            <a:br>
              <a:rPr lang="tr-TR" sz="3000" b="1"/>
            </a:br>
            <a:r>
              <a:rPr lang="tr-TR" sz="3000">
                <a:latin typeface="Times New Roman" panose="02020603050405020304" pitchFamily="18" charset="0"/>
                <a:cs typeface="Times New Roman" panose="02020603050405020304" pitchFamily="18" charset="0"/>
              </a:rPr>
              <a:t>Nazal kortikosteroidler</a:t>
            </a:r>
            <a:br>
              <a:rPr lang="tr-TR" sz="3000"/>
            </a:br>
            <a:r>
              <a:rPr lang="tr-TR" sz="3000" b="1"/>
              <a:t> </a:t>
            </a:r>
            <a:endParaRPr lang="tr-TR" sz="30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6" y="2660904"/>
            <a:ext cx="4818888" cy="3547872"/>
          </a:xfrm>
        </p:spPr>
        <p:txBody>
          <a:bodyPr anchor="t">
            <a:normAutofit/>
          </a:bodyPr>
          <a:lstStyle/>
          <a:p>
            <a:endParaRPr lang="tr-TR" sz="2200" dirty="0"/>
          </a:p>
          <a:p>
            <a:r>
              <a:rPr lang="tr-TR" sz="2200" dirty="0"/>
              <a:t>Sık </a:t>
            </a:r>
            <a:r>
              <a:rPr lang="tr-TR" sz="2200" b="1" dirty="0"/>
              <a:t>lokal</a:t>
            </a:r>
            <a:r>
              <a:rPr lang="tr-TR" sz="2200" dirty="0"/>
              <a:t> yan etkiler;</a:t>
            </a:r>
          </a:p>
          <a:p>
            <a:pPr>
              <a:buFont typeface="Wingdings" panose="05000000000000000000" pitchFamily="2" charset="2"/>
              <a:buChar char="Ø"/>
            </a:pPr>
            <a:r>
              <a:rPr lang="tr-TR" sz="2200" dirty="0"/>
              <a:t> kuruluk, iğnelenme, yanma hissi, kanama (%5-10)</a:t>
            </a:r>
          </a:p>
          <a:p>
            <a:r>
              <a:rPr lang="tr-TR" sz="2200" dirty="0"/>
              <a:t>Septum perforasyonu çok nadir (çoğunlukla ilk 12 ayda)</a:t>
            </a:r>
          </a:p>
          <a:p>
            <a:pPr>
              <a:buFont typeface="Wingdings" panose="05000000000000000000" pitchFamily="2" charset="2"/>
              <a:buChar char="Ø"/>
            </a:pPr>
            <a:r>
              <a:rPr lang="tr-TR" sz="2200" dirty="0"/>
              <a:t>Kanama ve perforasyon gibi yan etkileri önlemenin en iyi yolu spreyin septumdan uzağa uygulanmasıdır.</a:t>
            </a:r>
          </a:p>
          <a:p>
            <a:endParaRPr lang="tr-TR" sz="2200" b="1"/>
          </a:p>
        </p:txBody>
      </p:sp>
      <p:pic>
        <p:nvPicPr>
          <p:cNvPr id="4" name="Resim 3">
            <a:extLst>
              <a:ext uri="{FF2B5EF4-FFF2-40B4-BE49-F238E27FC236}">
                <a16:creationId xmlns:a16="http://schemas.microsoft.com/office/drawing/2014/main" id="{2019773C-7044-9EDB-7338-44897F5432CD}"/>
              </a:ext>
            </a:extLst>
          </p:cNvPr>
          <p:cNvPicPr>
            <a:picLocks noChangeAspect="1"/>
          </p:cNvPicPr>
          <p:nvPr/>
        </p:nvPicPr>
        <p:blipFill>
          <a:blip r:embed="rId3"/>
          <a:stretch>
            <a:fillRect/>
          </a:stretch>
        </p:blipFill>
        <p:spPr>
          <a:xfrm>
            <a:off x="6099048" y="1880018"/>
            <a:ext cx="5458968" cy="3097964"/>
          </a:xfrm>
          <a:prstGeom prst="rect">
            <a:avLst/>
          </a:prstGeom>
        </p:spPr>
      </p:pic>
    </p:spTree>
    <p:extLst>
      <p:ext uri="{BB962C8B-B14F-4D97-AF65-F5344CB8AC3E}">
        <p14:creationId xmlns:p14="http://schemas.microsoft.com/office/powerpoint/2010/main" val="142980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07A2E4F-09D3-ED20-DAAD-4E343853EB8D}"/>
              </a:ext>
            </a:extLst>
          </p:cNvPr>
          <p:cNvSpPr>
            <a:spLocks noGrp="1"/>
          </p:cNvSpPr>
          <p:nvPr>
            <p:ph type="title"/>
          </p:nvPr>
        </p:nvSpPr>
        <p:spPr>
          <a:xfrm>
            <a:off x="1115568" y="548640"/>
            <a:ext cx="10168128" cy="1179576"/>
          </a:xfrm>
        </p:spPr>
        <p:txBody>
          <a:bodyPr>
            <a:normAutofit/>
          </a:bodyPr>
          <a:lstStyle/>
          <a:p>
            <a:r>
              <a:rPr lang="tr-TR" sz="4000" dirty="0">
                <a:latin typeface="Times New Roman" panose="02020603050405020304" pitchFamily="18" charset="0"/>
                <a:cs typeface="Times New Roman" panose="02020603050405020304" pitchFamily="18" charset="0"/>
              </a:rPr>
              <a:t>Nazal kortikosteroidler</a:t>
            </a:r>
            <a:endParaRPr lang="tr-TR" sz="4000" dirty="0"/>
          </a:p>
        </p:txBody>
      </p:sp>
      <p:sp>
        <p:nvSpPr>
          <p:cNvPr id="38" name="Rectangle 3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1DC724F-EA18-F43E-EAE9-CC8CDC048F00}"/>
              </a:ext>
            </a:extLst>
          </p:cNvPr>
          <p:cNvSpPr>
            <a:spLocks noGrp="1"/>
          </p:cNvSpPr>
          <p:nvPr>
            <p:ph idx="1"/>
          </p:nvPr>
        </p:nvSpPr>
        <p:spPr>
          <a:xfrm>
            <a:off x="1115568" y="2481943"/>
            <a:ext cx="10168128" cy="3695020"/>
          </a:xfrm>
        </p:spPr>
        <p:txBody>
          <a:bodyPr>
            <a:normAutofit/>
          </a:bodyPr>
          <a:lstStyle/>
          <a:p>
            <a:r>
              <a:rPr lang="tr-TR" sz="2200" dirty="0">
                <a:latin typeface="Times New Roman" panose="02020603050405020304" pitchFamily="18" charset="0"/>
                <a:cs typeface="Times New Roman" panose="02020603050405020304" pitchFamily="18" charset="0"/>
              </a:rPr>
              <a:t> En önemli sistemik yan etkilerinden biri hipotalamikpituitar-adrenal aksın baskılanması ve çocuklarda boy uzamasının duraklamasıdır.</a:t>
            </a:r>
          </a:p>
          <a:p>
            <a:r>
              <a:rPr lang="tr-TR" sz="2200" dirty="0">
                <a:latin typeface="Times New Roman" panose="02020603050405020304" pitchFamily="18" charset="0"/>
                <a:cs typeface="Times New Roman" panose="02020603050405020304" pitchFamily="18" charset="0"/>
              </a:rPr>
              <a:t> Beklometazon; flutikazon propiyonat, flutikazon furoat ve mometazondan farklı olarak hipotalamo-pituiter-adrenal aksı etkileyebilir. </a:t>
            </a:r>
          </a:p>
          <a:p>
            <a:r>
              <a:rPr lang="tr-TR" sz="2200" dirty="0">
                <a:latin typeface="Times New Roman" panose="02020603050405020304" pitchFamily="18" charset="0"/>
                <a:cs typeface="Times New Roman" panose="02020603050405020304" pitchFamily="18" charset="0"/>
              </a:rPr>
              <a:t>Çocuklarda İNKS’leri etkili olan en düşük dozda kullanmak ve büyümeyi dikkatle izlemek gerekmektedir</a:t>
            </a:r>
            <a:r>
              <a:rPr lang="tr-TR" sz="2200" dirty="0"/>
              <a:t>.</a:t>
            </a:r>
          </a:p>
        </p:txBody>
      </p:sp>
    </p:spTree>
    <p:extLst>
      <p:ext uri="{BB962C8B-B14F-4D97-AF65-F5344CB8AC3E}">
        <p14:creationId xmlns:p14="http://schemas.microsoft.com/office/powerpoint/2010/main" val="275836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0B2CD24-DF1C-B666-807D-982D4718608F}"/>
              </a:ext>
            </a:extLst>
          </p:cNvPr>
          <p:cNvSpPr>
            <a:spLocks noGrp="1"/>
          </p:cNvSpPr>
          <p:nvPr>
            <p:ph type="title"/>
          </p:nvPr>
        </p:nvSpPr>
        <p:spPr>
          <a:xfrm>
            <a:off x="1115568" y="548640"/>
            <a:ext cx="10168128" cy="1179576"/>
          </a:xfrm>
        </p:spPr>
        <p:txBody>
          <a:bodyPr>
            <a:normAutofit/>
          </a:bodyPr>
          <a:lstStyle/>
          <a:p>
            <a:r>
              <a:rPr lang="tr-TR" sz="4000" dirty="0">
                <a:latin typeface="Times New Roman" panose="02020603050405020304" pitchFamily="18" charset="0"/>
                <a:cs typeface="Times New Roman" panose="02020603050405020304" pitchFamily="18" charset="0"/>
              </a:rPr>
              <a:t>Nazal kortikosteroidler</a:t>
            </a:r>
            <a:endParaRPr lang="tr-TR"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976A95C8-A9CC-7688-1E31-B00F78C40201}"/>
              </a:ext>
            </a:extLst>
          </p:cNvPr>
          <p:cNvSpPr>
            <a:spLocks noGrp="1"/>
          </p:cNvSpPr>
          <p:nvPr>
            <p:ph idx="1"/>
          </p:nvPr>
        </p:nvSpPr>
        <p:spPr>
          <a:xfrm>
            <a:off x="1115568" y="2481943"/>
            <a:ext cx="10168128" cy="3695020"/>
          </a:xfrm>
        </p:spPr>
        <p:txBody>
          <a:bodyPr>
            <a:normAutofit/>
          </a:bodyPr>
          <a:lstStyle/>
          <a:p>
            <a:r>
              <a:rPr lang="tr-TR" sz="2200" dirty="0">
                <a:latin typeface="Times New Roman" panose="02020603050405020304" pitchFamily="18" charset="0"/>
                <a:cs typeface="Times New Roman" panose="02020603050405020304" pitchFamily="18" charset="0"/>
              </a:rPr>
              <a:t>Tedaviye yaşa göre maksimum dozla başlanmaktadır. </a:t>
            </a:r>
          </a:p>
          <a:p>
            <a:r>
              <a:rPr lang="tr-TR" sz="2200" dirty="0">
                <a:latin typeface="Times New Roman" panose="02020603050405020304" pitchFamily="18" charset="0"/>
                <a:cs typeface="Times New Roman" panose="02020603050405020304" pitchFamily="18" charset="0"/>
              </a:rPr>
              <a:t>Semptomlar yeterince kontrol edildikten sonra bir haftalık aralıklarla en düşük etkili doza kadar azaltılabilir.</a:t>
            </a:r>
          </a:p>
          <a:p>
            <a:r>
              <a:rPr lang="tr-TR" sz="2200" dirty="0">
                <a:latin typeface="Times New Roman" panose="02020603050405020304" pitchFamily="18" charset="0"/>
                <a:cs typeface="Times New Roman" panose="02020603050405020304" pitchFamily="18" charset="0"/>
              </a:rPr>
              <a:t>Şiddetli semptomları olan hastalarda kronik olarak günlük kullanım gerekebilir.</a:t>
            </a:r>
          </a:p>
          <a:p>
            <a:r>
              <a:rPr lang="tr-TR" sz="2200" dirty="0">
                <a:latin typeface="Times New Roman" panose="02020603050405020304" pitchFamily="18" charset="0"/>
                <a:cs typeface="Times New Roman" panose="02020603050405020304" pitchFamily="18" charset="0"/>
              </a:rPr>
              <a:t>Bazı hastalarda ise ihtiyaç duyuldukça kullanılarak semptom kontrolü sağlanabilir.</a:t>
            </a:r>
          </a:p>
          <a:p>
            <a:endParaRPr lang="tr-TR" sz="2200" dirty="0"/>
          </a:p>
        </p:txBody>
      </p:sp>
    </p:spTree>
    <p:extLst>
      <p:ext uri="{BB962C8B-B14F-4D97-AF65-F5344CB8AC3E}">
        <p14:creationId xmlns:p14="http://schemas.microsoft.com/office/powerpoint/2010/main" val="2096947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8D80E25-B73D-D106-717C-B00C7EC094C4}"/>
              </a:ext>
            </a:extLst>
          </p:cNvPr>
          <p:cNvPicPr>
            <a:picLocks noGrp="1" noChangeAspect="1"/>
          </p:cNvPicPr>
          <p:nvPr>
            <p:ph idx="1"/>
          </p:nvPr>
        </p:nvPicPr>
        <p:blipFill>
          <a:blip r:embed="rId2"/>
          <a:stretch>
            <a:fillRect/>
          </a:stretch>
        </p:blipFill>
        <p:spPr>
          <a:xfrm>
            <a:off x="1896035" y="403714"/>
            <a:ext cx="8256493" cy="6254293"/>
          </a:xfrm>
          <a:prstGeom prst="rect">
            <a:avLst/>
          </a:prstGeom>
        </p:spPr>
      </p:pic>
    </p:spTree>
    <p:extLst>
      <p:ext uri="{BB962C8B-B14F-4D97-AF65-F5344CB8AC3E}">
        <p14:creationId xmlns:p14="http://schemas.microsoft.com/office/powerpoint/2010/main" val="2209782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D4F1891-C52B-FBA4-F025-9504445B18F4}"/>
              </a:ext>
            </a:extLst>
          </p:cNvPr>
          <p:cNvSpPr>
            <a:spLocks noGrp="1"/>
          </p:cNvSpPr>
          <p:nvPr>
            <p:ph type="title"/>
          </p:nvPr>
        </p:nvSpPr>
        <p:spPr>
          <a:xfrm>
            <a:off x="841248" y="548640"/>
            <a:ext cx="3600860" cy="5431536"/>
          </a:xfrm>
        </p:spPr>
        <p:txBody>
          <a:bodyPr>
            <a:normAutofit/>
          </a:bodyPr>
          <a:lstStyle/>
          <a:p>
            <a:r>
              <a:rPr lang="tr-TR" sz="3800" dirty="0">
                <a:latin typeface="Times New Roman" panose="02020603050405020304" pitchFamily="18" charset="0"/>
                <a:cs typeface="Times New Roman" panose="02020603050405020304" pitchFamily="18" charset="0"/>
              </a:rPr>
              <a:t>Sistemik kortikosteroidler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F0DA15E-E41A-3020-B0CD-AD13BCD4C5AE}"/>
              </a:ext>
            </a:extLst>
          </p:cNvPr>
          <p:cNvSpPr>
            <a:spLocks noGrp="1"/>
          </p:cNvSpPr>
          <p:nvPr>
            <p:ph idx="1"/>
          </p:nvPr>
        </p:nvSpPr>
        <p:spPr>
          <a:xfrm>
            <a:off x="5126418" y="552091"/>
            <a:ext cx="6224335" cy="5431536"/>
          </a:xfrm>
        </p:spPr>
        <p:txBody>
          <a:bodyPr anchor="ctr">
            <a:normAutofit/>
          </a:bodyPr>
          <a:lstStyle/>
          <a:p>
            <a:r>
              <a:rPr lang="tr-TR" sz="2200" dirty="0">
                <a:latin typeface="Times New Roman" panose="02020603050405020304" pitchFamily="18" charset="0"/>
                <a:cs typeface="Times New Roman" panose="02020603050405020304" pitchFamily="18" charset="0"/>
              </a:rPr>
              <a:t>Alerjik rinit tedavisinde ilk basamak ilaç seçeneği değildir. </a:t>
            </a:r>
          </a:p>
          <a:p>
            <a:r>
              <a:rPr lang="tr-TR" sz="2200" dirty="0">
                <a:latin typeface="Times New Roman" panose="02020603050405020304" pitchFamily="18" charset="0"/>
                <a:cs typeface="Times New Roman" panose="02020603050405020304" pitchFamily="18" charset="0"/>
              </a:rPr>
              <a:t>Sistemik kortikosteroidler mevsimsel AR tedavisinde etkili olsa da yararları İNKS’lerden daha fazla değildir.</a:t>
            </a:r>
          </a:p>
          <a:p>
            <a:r>
              <a:rPr lang="tr-TR" sz="2200" dirty="0">
                <a:latin typeface="Times New Roman" panose="02020603050405020304" pitchFamily="18" charset="0"/>
                <a:cs typeface="Times New Roman" panose="02020603050405020304" pitchFamily="18" charset="0"/>
              </a:rPr>
              <a:t>Bilinen sistemik istenmeyen etkileri nedeniyle SKS yerine genellikle İNKS’ler kullanılmaktadır.</a:t>
            </a:r>
          </a:p>
          <a:p>
            <a:endParaRPr lang="tr-TR" sz="2200" dirty="0"/>
          </a:p>
        </p:txBody>
      </p:sp>
    </p:spTree>
    <p:extLst>
      <p:ext uri="{BB962C8B-B14F-4D97-AF65-F5344CB8AC3E}">
        <p14:creationId xmlns:p14="http://schemas.microsoft.com/office/powerpoint/2010/main" val="3110107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224A1B7-E2D7-39E2-527E-53EE826FBFFD}"/>
              </a:ext>
            </a:extLst>
          </p:cNvPr>
          <p:cNvSpPr>
            <a:spLocks noGrp="1"/>
          </p:cNvSpPr>
          <p:nvPr>
            <p:ph type="title"/>
          </p:nvPr>
        </p:nvSpPr>
        <p:spPr>
          <a:xfrm>
            <a:off x="1115568" y="548640"/>
            <a:ext cx="10168128" cy="1179576"/>
          </a:xfrm>
        </p:spPr>
        <p:txBody>
          <a:bodyPr>
            <a:normAutofit/>
          </a:bodyPr>
          <a:lstStyle/>
          <a:p>
            <a:r>
              <a:rPr lang="tr-TR" sz="4000" dirty="0">
                <a:latin typeface="Times New Roman" panose="02020603050405020304" pitchFamily="18" charset="0"/>
                <a:cs typeface="Times New Roman" panose="02020603050405020304" pitchFamily="18" charset="0"/>
              </a:rPr>
              <a:t>Sistemik kortikosteroidler</a:t>
            </a:r>
            <a:endParaRPr lang="tr-TR"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8A7E391C-599A-1ACD-BC55-4F69567D8EBD}"/>
              </a:ext>
            </a:extLst>
          </p:cNvPr>
          <p:cNvSpPr>
            <a:spLocks noGrp="1"/>
          </p:cNvSpPr>
          <p:nvPr>
            <p:ph idx="1"/>
          </p:nvPr>
        </p:nvSpPr>
        <p:spPr>
          <a:xfrm>
            <a:off x="1115568" y="2481943"/>
            <a:ext cx="10168128" cy="3695020"/>
          </a:xfrm>
        </p:spPr>
        <p:txBody>
          <a:bodyPr>
            <a:normAutofit/>
          </a:bodyPr>
          <a:lstStyle/>
          <a:p>
            <a:pPr marL="0" indent="0">
              <a:buNone/>
            </a:pP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Ağır ve tedavisi zor AR olan hastalarda dahi depo kortikosteroidlerin adrenal yetmezlik gibi sistemik yan etkilerinin olması nedeni ile kullanımı önerilmemektedir.</a:t>
            </a:r>
          </a:p>
          <a:p>
            <a:pPr marL="0" indent="0">
              <a:buNone/>
            </a:pPr>
            <a:endParaRPr lang="tr-TR" sz="2200" dirty="0"/>
          </a:p>
        </p:txBody>
      </p:sp>
    </p:spTree>
    <p:extLst>
      <p:ext uri="{BB962C8B-B14F-4D97-AF65-F5344CB8AC3E}">
        <p14:creationId xmlns:p14="http://schemas.microsoft.com/office/powerpoint/2010/main" val="103889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B95553-C473-1BEE-E542-4D05A4EEC848}"/>
              </a:ext>
            </a:extLst>
          </p:cNvPr>
          <p:cNvSpPr>
            <a:spLocks noGrp="1"/>
          </p:cNvSpPr>
          <p:nvPr>
            <p:ph type="title"/>
          </p:nvPr>
        </p:nvSpPr>
        <p:spPr>
          <a:xfrm>
            <a:off x="753389" y="1138265"/>
            <a:ext cx="4843762" cy="1401183"/>
          </a:xfrm>
        </p:spPr>
        <p:txBody>
          <a:bodyPr anchor="t">
            <a:normAutofit/>
          </a:bodyPr>
          <a:lstStyle/>
          <a:p>
            <a:r>
              <a:rPr lang="tr-TR" sz="3200" dirty="0">
                <a:latin typeface="Times New Roman" panose="02020603050405020304" pitchFamily="18" charset="0"/>
                <a:cs typeface="Times New Roman" panose="02020603050405020304" pitchFamily="18" charset="0"/>
              </a:rPr>
              <a:t>Giriş</a:t>
            </a:r>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54A29A7-B857-D052-11C9-2EA1AE16E83C}"/>
              </a:ext>
            </a:extLst>
          </p:cNvPr>
          <p:cNvSpPr>
            <a:spLocks noGrp="1"/>
          </p:cNvSpPr>
          <p:nvPr>
            <p:ph idx="1"/>
          </p:nvPr>
        </p:nvSpPr>
        <p:spPr>
          <a:xfrm>
            <a:off x="753389" y="2551176"/>
            <a:ext cx="4843762" cy="3602935"/>
          </a:xfrm>
        </p:spPr>
        <p:txBody>
          <a:bodyPr>
            <a:normAutofit/>
          </a:bodyPr>
          <a:lstStyle/>
          <a:p>
            <a:r>
              <a:rPr lang="tr-TR" sz="2000" dirty="0">
                <a:effectLst/>
                <a:latin typeface="Times New Roman" panose="02020603050405020304" pitchFamily="18" charset="0"/>
                <a:cs typeface="Times New Roman" panose="02020603050405020304" pitchFamily="18" charset="0"/>
              </a:rPr>
              <a:t>Tarihsel olarak M.Ö eski Mısırda arı sokmaları neticesinde hayatını kaybedenler, at alerjisi olan Roma imparatorlarından  bahsedilse de alerji biliminin ortaya çıkışı ancak Avusturyalı pediatrist C. </a:t>
            </a:r>
            <a:r>
              <a:rPr lang="tr-TR" sz="2000" dirty="0">
                <a:latin typeface="Times New Roman" panose="02020603050405020304" pitchFamily="18" charset="0"/>
                <a:cs typeface="Times New Roman" panose="02020603050405020304" pitchFamily="18" charset="0"/>
              </a:rPr>
              <a:t>Von Pirquet tarafından alerji teriminin kullanılmasıyla</a:t>
            </a:r>
            <a:r>
              <a:rPr lang="tr-TR" sz="2000" dirty="0">
                <a:effectLst/>
                <a:latin typeface="Times New Roman" panose="02020603050405020304" pitchFamily="18" charset="0"/>
                <a:cs typeface="Times New Roman" panose="02020603050405020304" pitchFamily="18" charset="0"/>
              </a:rPr>
              <a:t> 20.yy başında olmuştur.</a:t>
            </a:r>
          </a:p>
          <a:p>
            <a:r>
              <a:rPr lang="tr-TR" sz="2000" dirty="0">
                <a:effectLst/>
                <a:latin typeface="Times New Roman" panose="02020603050405020304" pitchFamily="18" charset="0"/>
                <a:cs typeface="Times New Roman" panose="02020603050405020304" pitchFamily="18" charset="0"/>
              </a:rPr>
              <a:t>Alerjik hastalıkların görülme sıklığı  son 30-40 yıl içerisinde artmıştır.</a:t>
            </a:r>
          </a:p>
          <a:p>
            <a:pPr marL="0" indent="0">
              <a:buNone/>
            </a:pPr>
            <a:endParaRPr lang="tr-TR"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E88BA311-72AA-AE6E-09B4-EC22019E26DD}"/>
              </a:ext>
            </a:extLst>
          </p:cNvPr>
          <p:cNvPicPr>
            <a:picLocks noChangeAspect="1"/>
          </p:cNvPicPr>
          <p:nvPr/>
        </p:nvPicPr>
        <p:blipFill rotWithShape="1">
          <a:blip r:embed="rId2"/>
          <a:srcRect l="19199" r="14300" b="-2"/>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1184738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BB644C-CDEC-6DD6-A22F-74E76F92D705}"/>
              </a:ext>
            </a:extLst>
          </p:cNvPr>
          <p:cNvSpPr>
            <a:spLocks noGrp="1"/>
          </p:cNvSpPr>
          <p:nvPr>
            <p:ph type="title"/>
          </p:nvPr>
        </p:nvSpPr>
        <p:spPr>
          <a:xfrm>
            <a:off x="841248" y="548640"/>
            <a:ext cx="3600860" cy="5431536"/>
          </a:xfrm>
        </p:spPr>
        <p:txBody>
          <a:bodyPr>
            <a:normAutofit/>
          </a:bodyPr>
          <a:lstStyle/>
          <a:p>
            <a:r>
              <a:rPr lang="tr-TR" sz="4000" dirty="0"/>
              <a:t>Lökotrien Antagonistleri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10C9E46-21CB-41AD-98C8-DD3E08F1200E}"/>
              </a:ext>
            </a:extLst>
          </p:cNvPr>
          <p:cNvSpPr>
            <a:spLocks noGrp="1"/>
          </p:cNvSpPr>
          <p:nvPr>
            <p:ph idx="1"/>
          </p:nvPr>
        </p:nvSpPr>
        <p:spPr>
          <a:xfrm>
            <a:off x="5126418" y="552091"/>
            <a:ext cx="6224335" cy="5431536"/>
          </a:xfrm>
        </p:spPr>
        <p:txBody>
          <a:bodyPr anchor="ctr">
            <a:normAutofit/>
          </a:bodyPr>
          <a:lstStyle/>
          <a:p>
            <a:r>
              <a:rPr lang="tr-TR" sz="2200" dirty="0">
                <a:latin typeface="Times New Roman" panose="02020603050405020304" pitchFamily="18" charset="0"/>
                <a:cs typeface="Times New Roman" panose="02020603050405020304" pitchFamily="18" charset="0"/>
              </a:rPr>
              <a:t>Sisteinil lökotrien reseptör antagonistleri (LTRA) olarak montelukast, zafirlukast ve pranlukast mevcuttur. </a:t>
            </a:r>
          </a:p>
          <a:p>
            <a:r>
              <a:rPr lang="tr-TR" sz="2200" dirty="0">
                <a:latin typeface="Times New Roman" panose="02020603050405020304" pitchFamily="18" charset="0"/>
                <a:cs typeface="Times New Roman" panose="02020603050405020304" pitchFamily="18" charset="0"/>
              </a:rPr>
              <a:t>Etkileri kullanılmaya başlandıktan 1 hafta sonra gözlenir, 4 haftada zirveye ulaşır.</a:t>
            </a:r>
          </a:p>
          <a:p>
            <a:r>
              <a:rPr lang="tr-TR" sz="2200" dirty="0">
                <a:latin typeface="Times New Roman" panose="02020603050405020304" pitchFamily="18" charset="0"/>
                <a:cs typeface="Times New Roman" panose="02020603050405020304" pitchFamily="18" charset="0"/>
              </a:rPr>
              <a:t> Nazal mukozadaki vasküler dilatasyonu ve permeabiliteyi azaltarak burun tıkanıklığını azaltırlar.</a:t>
            </a:r>
          </a:p>
          <a:p>
            <a:r>
              <a:rPr lang="tr-TR" sz="2200" dirty="0">
                <a:latin typeface="Times New Roman" panose="02020603050405020304" pitchFamily="18" charset="0"/>
                <a:cs typeface="Times New Roman" panose="02020603050405020304" pitchFamily="18" charset="0"/>
              </a:rPr>
              <a:t>Burun tıkanıklığı üzerine etkileri oral H1 antihistaminiklerden daha güçlüdür ancak semptom ve yaşam kalitesi üzerine etkileri İNKS’lerden daha zayıftır</a:t>
            </a:r>
          </a:p>
          <a:p>
            <a:endParaRPr lang="tr-TR" sz="2200" dirty="0"/>
          </a:p>
          <a:p>
            <a:pPr marL="0" indent="0">
              <a:buNone/>
            </a:pPr>
            <a:endParaRPr lang="tr-TR" sz="2200" dirty="0"/>
          </a:p>
        </p:txBody>
      </p:sp>
    </p:spTree>
    <p:extLst>
      <p:ext uri="{BB962C8B-B14F-4D97-AF65-F5344CB8AC3E}">
        <p14:creationId xmlns:p14="http://schemas.microsoft.com/office/powerpoint/2010/main" val="2252766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FB15DB-96D8-6DCE-7060-A5767DAAB30E}"/>
              </a:ext>
            </a:extLst>
          </p:cNvPr>
          <p:cNvSpPr>
            <a:spLocks noGrp="1"/>
          </p:cNvSpPr>
          <p:nvPr>
            <p:ph type="title"/>
          </p:nvPr>
        </p:nvSpPr>
        <p:spPr>
          <a:xfrm>
            <a:off x="841248" y="426720"/>
            <a:ext cx="10506456" cy="1919141"/>
          </a:xfrm>
        </p:spPr>
        <p:txBody>
          <a:bodyPr anchor="b">
            <a:normAutofit/>
          </a:bodyPr>
          <a:lstStyle/>
          <a:p>
            <a:r>
              <a:rPr lang="tr-TR" sz="6000">
                <a:latin typeface="Times New Roman" panose="02020603050405020304" pitchFamily="18" charset="0"/>
                <a:cs typeface="Times New Roman" panose="02020603050405020304" pitchFamily="18" charset="0"/>
              </a:rPr>
              <a:t>Lökotrien Antagonistleri</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B2F5DA00-3339-A5F3-3848-C816C704E922}"/>
              </a:ext>
            </a:extLst>
          </p:cNvPr>
          <p:cNvSpPr>
            <a:spLocks noGrp="1"/>
          </p:cNvSpPr>
          <p:nvPr>
            <p:ph idx="1"/>
          </p:nvPr>
        </p:nvSpPr>
        <p:spPr>
          <a:xfrm>
            <a:off x="841248" y="3337269"/>
            <a:ext cx="10509504" cy="2905686"/>
          </a:xfrm>
        </p:spPr>
        <p:txBody>
          <a:bodyPr>
            <a:normAutofit/>
          </a:bodyPr>
          <a:lstStyle/>
          <a:p>
            <a:r>
              <a:rPr lang="tr-TR" sz="2200" dirty="0">
                <a:latin typeface="Times New Roman" panose="02020603050405020304" pitchFamily="18" charset="0"/>
                <a:cs typeface="Times New Roman" panose="02020603050405020304" pitchFamily="18" charset="0"/>
              </a:rPr>
              <a:t>Montelukastın, burun tıkanıklığı, burun akıntısı, kaşıntı ve hapşırma dahil olmak üzere AR’nin dört ana semptomu üzerine etkili olduğu gösterilmiştir.</a:t>
            </a:r>
          </a:p>
          <a:p>
            <a:r>
              <a:rPr lang="tr-TR" sz="2200" dirty="0">
                <a:latin typeface="Times New Roman" panose="02020603050405020304" pitchFamily="18" charset="0"/>
                <a:cs typeface="Times New Roman" panose="02020603050405020304" pitchFamily="18" charset="0"/>
              </a:rPr>
              <a:t>Monoterapi olarak ilk tercih olarak kullanılmamalıdır.</a:t>
            </a:r>
          </a:p>
          <a:p>
            <a:r>
              <a:rPr lang="tr-TR" sz="2200" dirty="0">
                <a:latin typeface="Times New Roman" panose="02020603050405020304" pitchFamily="18" charset="0"/>
                <a:cs typeface="Times New Roman" panose="02020603050405020304" pitchFamily="18" charset="0"/>
              </a:rPr>
              <a:t>İNKS’in kontrendikasyon olması gibi durumlarda ikinci seçenek olarak kullanılabilir</a:t>
            </a:r>
          </a:p>
          <a:p>
            <a:r>
              <a:rPr lang="tr-TR" sz="2200" dirty="0">
                <a:latin typeface="Times New Roman" panose="02020603050405020304" pitchFamily="18" charset="0"/>
                <a:cs typeface="Times New Roman" panose="02020603050405020304" pitchFamily="18" charset="0"/>
              </a:rPr>
              <a:t>Etkileri kullanılmaya başlandıktan 1 hafta sonra gözlenir, 4 haftada zirveye ulaşır.</a:t>
            </a:r>
          </a:p>
          <a:p>
            <a:endParaRPr lang="tr-TR" sz="2200" dirty="0"/>
          </a:p>
          <a:p>
            <a:endParaRPr lang="tr-TR" sz="2200" dirty="0"/>
          </a:p>
        </p:txBody>
      </p:sp>
    </p:spTree>
    <p:extLst>
      <p:ext uri="{BB962C8B-B14F-4D97-AF65-F5344CB8AC3E}">
        <p14:creationId xmlns:p14="http://schemas.microsoft.com/office/powerpoint/2010/main" val="2341963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DCE2F3-49BB-17F6-577A-9D02A0D7D120}"/>
              </a:ext>
            </a:extLst>
          </p:cNvPr>
          <p:cNvSpPr>
            <a:spLocks noGrp="1"/>
          </p:cNvSpPr>
          <p:nvPr>
            <p:ph type="title"/>
          </p:nvPr>
        </p:nvSpPr>
        <p:spPr>
          <a:xfrm>
            <a:off x="841248" y="548640"/>
            <a:ext cx="3600860" cy="5431536"/>
          </a:xfrm>
        </p:spPr>
        <p:txBody>
          <a:bodyPr>
            <a:normAutofit/>
          </a:bodyPr>
          <a:lstStyle/>
          <a:p>
            <a:r>
              <a:rPr lang="tr-TR" sz="4200" dirty="0">
                <a:latin typeface="Times New Roman" panose="02020603050405020304" pitchFamily="18" charset="0"/>
                <a:cs typeface="Times New Roman" panose="02020603050405020304" pitchFamily="18" charset="0"/>
              </a:rPr>
              <a:t>Dekonjestanlar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C2F5A14-EB51-FCC2-C3DF-28C3B9F116D5}"/>
              </a:ext>
            </a:extLst>
          </p:cNvPr>
          <p:cNvSpPr>
            <a:spLocks noGrp="1"/>
          </p:cNvSpPr>
          <p:nvPr>
            <p:ph idx="1"/>
          </p:nvPr>
        </p:nvSpPr>
        <p:spPr>
          <a:xfrm>
            <a:off x="5126418" y="552091"/>
            <a:ext cx="6224335" cy="5431536"/>
          </a:xfrm>
        </p:spPr>
        <p:txBody>
          <a:bodyPr anchor="ctr">
            <a:normAutofit/>
          </a:bodyPr>
          <a:lstStyle/>
          <a:p>
            <a:r>
              <a:rPr lang="tr-TR" sz="2200" dirty="0">
                <a:latin typeface="Times New Roman" panose="02020603050405020304" pitchFamily="18" charset="0"/>
                <a:cs typeface="Times New Roman" panose="02020603050405020304" pitchFamily="18" charset="0"/>
              </a:rPr>
              <a:t>Oral dekonjestan olarak kullanılan sempatomimetik aminler (fenilefrin, fenilpropanolamin, efedrin ve psödoefedrin) alfa-adrenerjik etki ile nazal konjesyonu azaltarak burun tıkanıklığının giderilmesine yardımcı olur.</a:t>
            </a:r>
          </a:p>
        </p:txBody>
      </p:sp>
    </p:spTree>
    <p:extLst>
      <p:ext uri="{BB962C8B-B14F-4D97-AF65-F5344CB8AC3E}">
        <p14:creationId xmlns:p14="http://schemas.microsoft.com/office/powerpoint/2010/main" val="4015494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E0FF80-B267-24E6-38ED-80290EA14C89}"/>
              </a:ext>
            </a:extLst>
          </p:cNvPr>
          <p:cNvSpPr>
            <a:spLocks noGrp="1"/>
          </p:cNvSpPr>
          <p:nvPr>
            <p:ph type="title"/>
          </p:nvPr>
        </p:nvSpPr>
        <p:spPr>
          <a:xfrm>
            <a:off x="630936" y="640080"/>
            <a:ext cx="4818888" cy="1481328"/>
          </a:xfrm>
        </p:spPr>
        <p:txBody>
          <a:bodyPr anchor="b">
            <a:normAutofit/>
          </a:bodyPr>
          <a:lstStyle/>
          <a:p>
            <a:r>
              <a:rPr lang="tr-TR" sz="4000" dirty="0">
                <a:latin typeface="Times New Roman" panose="02020603050405020304" pitchFamily="18" charset="0"/>
                <a:cs typeface="Times New Roman" panose="02020603050405020304" pitchFamily="18" charset="0"/>
              </a:rPr>
              <a:t>Dekonjestanlar</a:t>
            </a:r>
            <a:endParaRPr lang="tr-TR" sz="4000" dirty="0"/>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7771455-F781-3A36-D595-87E3DC68063F}"/>
              </a:ext>
            </a:extLst>
          </p:cNvPr>
          <p:cNvSpPr>
            <a:spLocks noGrp="1"/>
          </p:cNvSpPr>
          <p:nvPr>
            <p:ph idx="1"/>
          </p:nvPr>
        </p:nvSpPr>
        <p:spPr>
          <a:xfrm>
            <a:off x="630936" y="2660904"/>
            <a:ext cx="4818888" cy="3547872"/>
          </a:xfrm>
        </p:spPr>
        <p:txBody>
          <a:bodyPr anchor="t">
            <a:normAutofit/>
          </a:bodyPr>
          <a:lstStyle/>
          <a:p>
            <a:r>
              <a:rPr lang="tr-TR" sz="2200" dirty="0">
                <a:latin typeface="Times New Roman" panose="02020603050405020304" pitchFamily="18" charset="0"/>
                <a:cs typeface="Times New Roman" panose="02020603050405020304" pitchFamily="18" charset="0"/>
              </a:rPr>
              <a:t>Yan etkileri uykusuzluk, sinirlilik, huzursuzluk, titremeler, çarpıntı ve arteriyel kan basıncında artmadır.</a:t>
            </a:r>
          </a:p>
          <a:p>
            <a:r>
              <a:rPr lang="tr-TR" sz="2200" dirty="0">
                <a:latin typeface="Times New Roman" panose="02020603050405020304" pitchFamily="18" charset="0"/>
                <a:cs typeface="Times New Roman" panose="02020603050405020304" pitchFamily="18" charset="0"/>
              </a:rPr>
              <a:t> Kardiyovasküler yan etkileri nedeniyle oral dekonjestanlar hipertansiyon, koroner arter hastalığı, serebral damar hastalıkları, hipertiroidi ve aritmiler açısından riskli hastalarda dikkatle kullanılmalıdır.</a:t>
            </a:r>
          </a:p>
        </p:txBody>
      </p:sp>
      <p:pic>
        <p:nvPicPr>
          <p:cNvPr id="4" name="Resim 3">
            <a:extLst>
              <a:ext uri="{FF2B5EF4-FFF2-40B4-BE49-F238E27FC236}">
                <a16:creationId xmlns:a16="http://schemas.microsoft.com/office/drawing/2014/main" id="{2E546BC0-AAD8-4D21-5792-C98A191CCE59}"/>
              </a:ext>
            </a:extLst>
          </p:cNvPr>
          <p:cNvPicPr>
            <a:picLocks noChangeAspect="1"/>
          </p:cNvPicPr>
          <p:nvPr/>
        </p:nvPicPr>
        <p:blipFill>
          <a:blip r:embed="rId2"/>
          <a:stretch>
            <a:fillRect/>
          </a:stretch>
        </p:blipFill>
        <p:spPr>
          <a:xfrm>
            <a:off x="6099048" y="2030139"/>
            <a:ext cx="5458968" cy="2797721"/>
          </a:xfrm>
          <a:prstGeom prst="rect">
            <a:avLst/>
          </a:prstGeom>
        </p:spPr>
      </p:pic>
    </p:spTree>
    <p:extLst>
      <p:ext uri="{BB962C8B-B14F-4D97-AF65-F5344CB8AC3E}">
        <p14:creationId xmlns:p14="http://schemas.microsoft.com/office/powerpoint/2010/main" val="1850795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3B79AFB-960D-C1F7-258D-A71579C8CAD0}"/>
              </a:ext>
            </a:extLst>
          </p:cNvPr>
          <p:cNvSpPr>
            <a:spLocks noGrp="1"/>
          </p:cNvSpPr>
          <p:nvPr>
            <p:ph type="title"/>
          </p:nvPr>
        </p:nvSpPr>
        <p:spPr>
          <a:xfrm>
            <a:off x="838200" y="253397"/>
            <a:ext cx="10515600" cy="1273233"/>
          </a:xfrm>
        </p:spPr>
        <p:txBody>
          <a:bodyPr>
            <a:normAutofit/>
          </a:bodyPr>
          <a:lstStyle/>
          <a:p>
            <a:r>
              <a:rPr lang="tr-TR" sz="4000" dirty="0">
                <a:latin typeface="Times New Roman" panose="02020603050405020304" pitchFamily="18" charset="0"/>
                <a:cs typeface="Times New Roman" panose="02020603050405020304" pitchFamily="18" charset="0"/>
              </a:rPr>
              <a:t>İntranazal Dekonjestanlar</a:t>
            </a:r>
            <a:endParaRPr lang="tr-TR"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7AC4BD1E-48D7-8642-8FFE-72BDA5E8284B}"/>
              </a:ext>
            </a:extLst>
          </p:cNvPr>
          <p:cNvSpPr>
            <a:spLocks noGrp="1"/>
          </p:cNvSpPr>
          <p:nvPr>
            <p:ph idx="1"/>
          </p:nvPr>
        </p:nvSpPr>
        <p:spPr>
          <a:xfrm>
            <a:off x="838200" y="2478024"/>
            <a:ext cx="10515600" cy="3694176"/>
          </a:xfrm>
        </p:spPr>
        <p:txBody>
          <a:bodyPr>
            <a:normAutofit/>
          </a:bodyPr>
          <a:lstStyle/>
          <a:p>
            <a:pPr marL="0" indent="0">
              <a:buNone/>
            </a:pPr>
            <a:r>
              <a:rPr lang="tr-TR" sz="2200" dirty="0">
                <a:latin typeface="Times New Roman" panose="02020603050405020304" pitchFamily="18" charset="0"/>
                <a:cs typeface="Times New Roman" panose="02020603050405020304" pitchFamily="18" charset="0"/>
              </a:rPr>
              <a:t>İntranazal dekonjestanlar alfa-adrenerjik uyarıyla kısa zamanda güçlü vazokonstrüksiyon yapar, nazal ödemi azaltır.</a:t>
            </a:r>
          </a:p>
          <a:p>
            <a:pPr marL="0" indent="0">
              <a:buNone/>
            </a:pPr>
            <a:r>
              <a:rPr lang="tr-TR" sz="2200" dirty="0">
                <a:latin typeface="Times New Roman" panose="02020603050405020304" pitchFamily="18" charset="0"/>
                <a:cs typeface="Times New Roman" panose="02020603050405020304" pitchFamily="18" charset="0"/>
              </a:rPr>
              <a:t>• İntranazal dekonjestanlar burun tıkanıklığı dışında hapşırık, </a:t>
            </a:r>
            <a:r>
              <a:rPr lang="tr-TR" sz="2200" dirty="0" err="1">
                <a:latin typeface="Times New Roman" panose="02020603050405020304" pitchFamily="18" charset="0"/>
                <a:cs typeface="Times New Roman" panose="02020603050405020304" pitchFamily="18" charset="0"/>
              </a:rPr>
              <a:t>rinore</a:t>
            </a:r>
            <a:r>
              <a:rPr lang="tr-TR" sz="2200" dirty="0">
                <a:latin typeface="Times New Roman" panose="02020603050405020304" pitchFamily="18" charset="0"/>
                <a:cs typeface="Times New Roman" panose="02020603050405020304" pitchFamily="18" charset="0"/>
              </a:rPr>
              <a:t> ve burun kaşıntısı gibi diğer AR semptomlarına etkili değildir. </a:t>
            </a:r>
          </a:p>
          <a:p>
            <a:pPr marL="0" indent="0">
              <a:buNone/>
            </a:pPr>
            <a:r>
              <a:rPr lang="tr-TR" sz="2200" dirty="0">
                <a:latin typeface="Times New Roman" panose="02020603050405020304" pitchFamily="18" charset="0"/>
                <a:cs typeface="Times New Roman" panose="02020603050405020304" pitchFamily="18" charset="0"/>
              </a:rPr>
              <a:t>• İntranazal dekonjestanların uzun süreli kullanımında </a:t>
            </a:r>
            <a:r>
              <a:rPr lang="tr-TR" sz="2200" dirty="0" err="1">
                <a:latin typeface="Times New Roman" panose="02020603050405020304" pitchFamily="18" charset="0"/>
                <a:cs typeface="Times New Roman" panose="02020603050405020304" pitchFamily="18" charset="0"/>
              </a:rPr>
              <a:t>rinitis</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medikomentoza</a:t>
            </a:r>
            <a:r>
              <a:rPr lang="tr-TR" sz="2200" dirty="0">
                <a:latin typeface="Times New Roman" panose="02020603050405020304" pitchFamily="18" charset="0"/>
                <a:cs typeface="Times New Roman" panose="02020603050405020304" pitchFamily="18" charset="0"/>
              </a:rPr>
              <a:t> ve septum perforasyonu riski ortaya çıktığından 5 günden uzun süre kullanımı önerilmez.</a:t>
            </a:r>
          </a:p>
          <a:p>
            <a:pPr marL="0" indent="0">
              <a:buNone/>
            </a:pPr>
            <a:r>
              <a:rPr lang="tr-TR" sz="2200" dirty="0"/>
              <a:t> </a:t>
            </a:r>
          </a:p>
        </p:txBody>
      </p:sp>
    </p:spTree>
    <p:extLst>
      <p:ext uri="{BB962C8B-B14F-4D97-AF65-F5344CB8AC3E}">
        <p14:creationId xmlns:p14="http://schemas.microsoft.com/office/powerpoint/2010/main" val="2222286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D7D27-6DCB-3DAC-47EE-1C805825218E}"/>
              </a:ext>
            </a:extLst>
          </p:cNvPr>
          <p:cNvSpPr>
            <a:spLocks noGrp="1"/>
          </p:cNvSpPr>
          <p:nvPr>
            <p:ph type="title"/>
          </p:nvPr>
        </p:nvSpPr>
        <p:spPr/>
        <p:txBody>
          <a:bodyPr/>
          <a:lstStyle/>
          <a:p>
            <a:r>
              <a:rPr lang="tr-TR" b="1" dirty="0"/>
              <a:t>İntranazal Dekonjestanlar</a:t>
            </a:r>
          </a:p>
        </p:txBody>
      </p:sp>
      <p:sp>
        <p:nvSpPr>
          <p:cNvPr id="3" name="İçerik Yer Tutucusu 2">
            <a:extLst>
              <a:ext uri="{FF2B5EF4-FFF2-40B4-BE49-F238E27FC236}">
                <a16:creationId xmlns:a16="http://schemas.microsoft.com/office/drawing/2014/main" id="{4A72D868-A0CD-18ED-AA0C-48C0873F614F}"/>
              </a:ext>
            </a:extLst>
          </p:cNvPr>
          <p:cNvSpPr>
            <a:spLocks noGrp="1"/>
          </p:cNvSpPr>
          <p:nvPr>
            <p:ph idx="1"/>
          </p:nvPr>
        </p:nvSpPr>
        <p:spPr/>
        <p:txBody>
          <a:bodyPr>
            <a:normAutofit lnSpcReduction="10000"/>
          </a:bodyPr>
          <a:lstStyle/>
          <a:p>
            <a:r>
              <a:rPr lang="tr-TR" dirty="0"/>
              <a:t>İntranazal dekonjestanlar 5 gün ,günde 3-4 defa 1-2 puf kullanılabilir.  </a:t>
            </a:r>
          </a:p>
          <a:p>
            <a:r>
              <a:rPr lang="tr-TR" dirty="0"/>
              <a:t>1 yaş altı kullanımı önerilmez</a:t>
            </a:r>
          </a:p>
          <a:p>
            <a:r>
              <a:rPr lang="tr-TR" dirty="0"/>
              <a:t>Gebelikte ilk </a:t>
            </a:r>
            <a:r>
              <a:rPr lang="tr-TR" dirty="0" err="1"/>
              <a:t>trimesterda</a:t>
            </a:r>
            <a:r>
              <a:rPr lang="tr-TR" dirty="0"/>
              <a:t> çok kısa süreli kullanılabilir</a:t>
            </a:r>
          </a:p>
          <a:p>
            <a:r>
              <a:rPr lang="tr-TR" dirty="0"/>
              <a:t>Hasta dekonjestanı sık ve uzun süreli kullanırsa, </a:t>
            </a:r>
            <a:r>
              <a:rPr lang="tr-TR" dirty="0" err="1"/>
              <a:t>dekonjesyonu</a:t>
            </a:r>
            <a:r>
              <a:rPr lang="tr-TR" dirty="0"/>
              <a:t> takiben oluşan </a:t>
            </a:r>
            <a:r>
              <a:rPr lang="tr-TR" dirty="0" err="1"/>
              <a:t>rebound</a:t>
            </a:r>
            <a:r>
              <a:rPr lang="tr-TR" dirty="0"/>
              <a:t> vazodilatasyon nedeniyle yeterli hava pasajını sağlamak için gittikçe artan dozlarda </a:t>
            </a:r>
            <a:r>
              <a:rPr lang="tr-TR" dirty="0" err="1"/>
              <a:t>vazokonstrüktör</a:t>
            </a:r>
            <a:r>
              <a:rPr lang="tr-TR" dirty="0"/>
              <a:t> kullanılması gerekir ve bu durum bir kısır döngü oluşturur. </a:t>
            </a:r>
          </a:p>
          <a:p>
            <a:r>
              <a:rPr lang="tr-TR" dirty="0"/>
              <a:t>Ortaya çıkan bu vazodilatasyon, vasküler </a:t>
            </a:r>
            <a:r>
              <a:rPr lang="tr-TR" dirty="0" err="1"/>
              <a:t>atoniye</a:t>
            </a:r>
            <a:r>
              <a:rPr lang="tr-TR" dirty="0"/>
              <a:t> bağlı olarak kalıcı hale dönüşebilir. </a:t>
            </a:r>
          </a:p>
          <a:p>
            <a:r>
              <a:rPr lang="tr-TR" dirty="0"/>
              <a:t>Ödemli, hiperemik mukoza ve büyümüş </a:t>
            </a:r>
            <a:r>
              <a:rPr lang="tr-TR" dirty="0" err="1"/>
              <a:t>konkalar</a:t>
            </a:r>
            <a:r>
              <a:rPr lang="tr-TR" dirty="0"/>
              <a:t> izlenir.</a:t>
            </a:r>
          </a:p>
          <a:p>
            <a:endParaRPr lang="tr-TR" dirty="0"/>
          </a:p>
          <a:p>
            <a:endParaRPr lang="tr-TR" dirty="0"/>
          </a:p>
        </p:txBody>
      </p:sp>
    </p:spTree>
    <p:extLst>
      <p:ext uri="{BB962C8B-B14F-4D97-AF65-F5344CB8AC3E}">
        <p14:creationId xmlns:p14="http://schemas.microsoft.com/office/powerpoint/2010/main" val="3198433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4359602-C1D7-75E5-C3EF-B78DB4ECF683}"/>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3.İmmunoterapi</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BD397A64-04AD-2318-078A-91FC8D285867}"/>
              </a:ext>
            </a:extLst>
          </p:cNvPr>
          <p:cNvPicPr>
            <a:picLocks noChangeAspect="1"/>
          </p:cNvPicPr>
          <p:nvPr/>
        </p:nvPicPr>
        <p:blipFill>
          <a:blip r:embed="rId2"/>
          <a:stretch>
            <a:fillRect/>
          </a:stretch>
        </p:blipFill>
        <p:spPr>
          <a:xfrm>
            <a:off x="1723407" y="1835655"/>
            <a:ext cx="8740588" cy="4938432"/>
          </a:xfrm>
          <a:prstGeom prst="rect">
            <a:avLst/>
          </a:prstGeom>
        </p:spPr>
      </p:pic>
    </p:spTree>
    <p:extLst>
      <p:ext uri="{BB962C8B-B14F-4D97-AF65-F5344CB8AC3E}">
        <p14:creationId xmlns:p14="http://schemas.microsoft.com/office/powerpoint/2010/main" val="983844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27A90B-0550-3A57-ED5E-581F64FF67B7}"/>
              </a:ext>
            </a:extLst>
          </p:cNvPr>
          <p:cNvSpPr>
            <a:spLocks noGrp="1"/>
          </p:cNvSpPr>
          <p:nvPr>
            <p:ph type="title"/>
          </p:nvPr>
        </p:nvSpPr>
        <p:spPr>
          <a:xfrm>
            <a:off x="630936" y="640080"/>
            <a:ext cx="4818888" cy="1481328"/>
          </a:xfrm>
        </p:spPr>
        <p:txBody>
          <a:bodyPr anchor="b">
            <a:normAutofit/>
          </a:bodyPr>
          <a:lstStyle/>
          <a:p>
            <a:r>
              <a:rPr lang="tr-TR" sz="5400" dirty="0" err="1">
                <a:latin typeface="Times New Roman" panose="02020603050405020304" pitchFamily="18" charset="0"/>
                <a:cs typeface="Times New Roman" panose="02020603050405020304" pitchFamily="18" charset="0"/>
              </a:rPr>
              <a:t>İmmunoterapi</a:t>
            </a:r>
            <a:endParaRPr lang="tr-TR" sz="5400" dirty="0">
              <a:latin typeface="Times New Roman" panose="02020603050405020304" pitchFamily="18" charset="0"/>
              <a:cs typeface="Times New Roman" panose="02020603050405020304" pitchFamily="18" charset="0"/>
            </a:endParaRP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CE3436F-C501-4230-83D0-D93F92464728}"/>
              </a:ext>
            </a:extLst>
          </p:cNvPr>
          <p:cNvSpPr>
            <a:spLocks noGrp="1"/>
          </p:cNvSpPr>
          <p:nvPr>
            <p:ph idx="1"/>
          </p:nvPr>
        </p:nvSpPr>
        <p:spPr>
          <a:xfrm>
            <a:off x="630936" y="2660904"/>
            <a:ext cx="4818888" cy="3547872"/>
          </a:xfrm>
        </p:spPr>
        <p:txBody>
          <a:bodyPr anchor="t">
            <a:normAutofit/>
          </a:bodyPr>
          <a:lstStyle/>
          <a:p>
            <a:r>
              <a:rPr lang="tr-TR" sz="2000">
                <a:latin typeface="Times New Roman" panose="02020603050405020304" pitchFamily="18" charset="0"/>
                <a:cs typeface="Times New Roman" panose="02020603050405020304" pitchFamily="18" charset="0"/>
              </a:rPr>
              <a:t>İmmunoterapi, alerjik hastalarda temas edildiğinde semptomlara yol açan alerjen aşılarının giderek artan dozlarda uygulanmasıdır. </a:t>
            </a:r>
          </a:p>
          <a:p>
            <a:r>
              <a:rPr lang="tr-TR" sz="2000">
                <a:latin typeface="Times New Roman" panose="02020603050405020304" pitchFamily="18" charset="0"/>
                <a:cs typeface="Times New Roman" panose="02020603050405020304" pitchFamily="18" charset="0"/>
              </a:rPr>
              <a:t>Kandaki alerjene spesifik IgE düzeyinin azaltılıp, IgG düzeyinin arttırılması esasına dayanan uzun süreli bir tedavidir. </a:t>
            </a:r>
          </a:p>
          <a:p>
            <a:r>
              <a:rPr lang="tr-TR" sz="2000">
                <a:latin typeface="Times New Roman" panose="02020603050405020304" pitchFamily="18" charset="0"/>
                <a:cs typeface="Times New Roman" panose="02020603050405020304" pitchFamily="18" charset="0"/>
              </a:rPr>
              <a:t>Mutlak endikasyon; venom alerjisi</a:t>
            </a:r>
          </a:p>
          <a:p>
            <a:r>
              <a:rPr lang="tr-TR" sz="2000">
                <a:latin typeface="Times New Roman" panose="02020603050405020304" pitchFamily="18" charset="0"/>
                <a:cs typeface="Times New Roman" panose="02020603050405020304" pitchFamily="18" charset="0"/>
              </a:rPr>
              <a:t>Rölatif endikasyon; alerjik rinit ve astım </a:t>
            </a:r>
          </a:p>
          <a:p>
            <a:pPr marL="0" indent="0">
              <a:buNone/>
            </a:pPr>
            <a:endParaRPr lang="tr-TR" sz="2000"/>
          </a:p>
        </p:txBody>
      </p:sp>
      <p:pic>
        <p:nvPicPr>
          <p:cNvPr id="4" name="Resim 3">
            <a:extLst>
              <a:ext uri="{FF2B5EF4-FFF2-40B4-BE49-F238E27FC236}">
                <a16:creationId xmlns:a16="http://schemas.microsoft.com/office/drawing/2014/main" id="{88B9D53E-3B49-2392-9590-AA320FB58CA8}"/>
              </a:ext>
            </a:extLst>
          </p:cNvPr>
          <p:cNvPicPr>
            <a:picLocks noChangeAspect="1"/>
          </p:cNvPicPr>
          <p:nvPr/>
        </p:nvPicPr>
        <p:blipFill>
          <a:blip r:embed="rId2"/>
          <a:stretch>
            <a:fillRect/>
          </a:stretch>
        </p:blipFill>
        <p:spPr>
          <a:xfrm>
            <a:off x="6099048" y="1880018"/>
            <a:ext cx="5458968" cy="3097964"/>
          </a:xfrm>
          <a:prstGeom prst="rect">
            <a:avLst/>
          </a:prstGeom>
        </p:spPr>
      </p:pic>
    </p:spTree>
    <p:extLst>
      <p:ext uri="{BB962C8B-B14F-4D97-AF65-F5344CB8AC3E}">
        <p14:creationId xmlns:p14="http://schemas.microsoft.com/office/powerpoint/2010/main" val="3704777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80F107-D38F-6A7E-6BAE-075F7BBEA963}"/>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1945164-81CC-8DA6-F369-2823138DDB76}"/>
              </a:ext>
            </a:extLst>
          </p:cNvPr>
          <p:cNvSpPr>
            <a:spLocks noGrp="1"/>
          </p:cNvSpPr>
          <p:nvPr>
            <p:ph type="title"/>
          </p:nvPr>
        </p:nvSpPr>
        <p:spPr>
          <a:xfrm>
            <a:off x="838200" y="365125"/>
            <a:ext cx="10515600" cy="1325563"/>
          </a:xfrm>
        </p:spPr>
        <p:txBody>
          <a:bodyPr>
            <a:normAutofit/>
          </a:bodyPr>
          <a:lstStyle/>
          <a:p>
            <a:r>
              <a:rPr lang="tr-TR"/>
              <a:t>İmmunoterapi</a:t>
            </a:r>
          </a:p>
        </p:txBody>
      </p:sp>
      <p:graphicFrame>
        <p:nvGraphicFramePr>
          <p:cNvPr id="6" name="İçerik Yer Tutucusu 2">
            <a:extLst>
              <a:ext uri="{FF2B5EF4-FFF2-40B4-BE49-F238E27FC236}">
                <a16:creationId xmlns:a16="http://schemas.microsoft.com/office/drawing/2014/main" id="{A3488C2C-1042-087D-D217-06DC46FEBF46}"/>
              </a:ext>
            </a:extLst>
          </p:cNvPr>
          <p:cNvGraphicFramePr>
            <a:graphicFrameLocks noGrp="1"/>
          </p:cNvGraphicFramePr>
          <p:nvPr>
            <p:ph idx="1"/>
            <p:extLst>
              <p:ext uri="{D42A27DB-BD31-4B8C-83A1-F6EECF244321}">
                <p14:modId xmlns:p14="http://schemas.microsoft.com/office/powerpoint/2010/main" val="1475822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455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57B1F1-A50B-B0C7-9FC3-5BB86AF9B517}"/>
              </a:ext>
            </a:extLst>
          </p:cNvPr>
          <p:cNvSpPr>
            <a:spLocks noGrp="1"/>
          </p:cNvSpPr>
          <p:nvPr>
            <p:ph type="title"/>
          </p:nvPr>
        </p:nvSpPr>
        <p:spPr>
          <a:xfrm>
            <a:off x="635000" y="640823"/>
            <a:ext cx="3418659" cy="5583148"/>
          </a:xfrm>
        </p:spPr>
        <p:txBody>
          <a:bodyPr anchor="ctr">
            <a:normAutofit/>
          </a:bodyPr>
          <a:lstStyle/>
          <a:p>
            <a:r>
              <a:rPr lang="tr-TR" sz="4000" dirty="0">
                <a:latin typeface="Times New Roman" panose="02020603050405020304" pitchFamily="18" charset="0"/>
                <a:cs typeface="Times New Roman" panose="02020603050405020304" pitchFamily="18" charset="0"/>
              </a:rPr>
              <a:t>Alerjik </a:t>
            </a:r>
            <a:r>
              <a:rPr lang="tr-TR" sz="4000" dirty="0" err="1">
                <a:latin typeface="Times New Roman" panose="02020603050405020304" pitchFamily="18" charset="0"/>
                <a:cs typeface="Times New Roman" panose="02020603050405020304" pitchFamily="18" charset="0"/>
              </a:rPr>
              <a:t>Konjoktivit</a:t>
            </a:r>
            <a:endParaRPr lang="tr-TR" sz="4000" dirty="0">
              <a:latin typeface="Times New Roman" panose="02020603050405020304" pitchFamily="18" charset="0"/>
              <a:cs typeface="Times New Roman" panose="02020603050405020304" pitchFamily="18" charset="0"/>
            </a:endParaRP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İçerik Yer Tutucusu 6">
            <a:extLst>
              <a:ext uri="{FF2B5EF4-FFF2-40B4-BE49-F238E27FC236}">
                <a16:creationId xmlns:a16="http://schemas.microsoft.com/office/drawing/2014/main" id="{68B38CA3-2E9C-1E86-042E-4F082D129768}"/>
              </a:ext>
            </a:extLst>
          </p:cNvPr>
          <p:cNvGraphicFramePr>
            <a:graphicFrameLocks noGrp="1"/>
          </p:cNvGraphicFramePr>
          <p:nvPr>
            <p:ph idx="1"/>
            <p:extLst>
              <p:ext uri="{D42A27DB-BD31-4B8C-83A1-F6EECF244321}">
                <p14:modId xmlns:p14="http://schemas.microsoft.com/office/powerpoint/2010/main" val="4800896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41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bulanıklık, mavi, renklilik, Majorelle Blue içeren bir resim&#10;&#10;Açıklama otomatik olarak oluşturuldu">
            <a:extLst>
              <a:ext uri="{FF2B5EF4-FFF2-40B4-BE49-F238E27FC236}">
                <a16:creationId xmlns:a16="http://schemas.microsoft.com/office/drawing/2014/main" id="{0A83A861-812B-3130-4E22-F2E8D8DB9495}"/>
              </a:ext>
            </a:extLst>
          </p:cNvPr>
          <p:cNvPicPr>
            <a:picLocks noChangeAspect="1"/>
          </p:cNvPicPr>
          <p:nvPr/>
        </p:nvPicPr>
        <p:blipFill rotWithShape="1">
          <a:blip r:embed="rId2"/>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19B6BBB-37F0-BA82-B1B6-B5D8509DF9BC}"/>
              </a:ext>
            </a:extLst>
          </p:cNvPr>
          <p:cNvSpPr>
            <a:spLocks noGrp="1"/>
          </p:cNvSpPr>
          <p:nvPr>
            <p:ph type="title"/>
          </p:nvPr>
        </p:nvSpPr>
        <p:spPr>
          <a:xfrm>
            <a:off x="838200" y="365125"/>
            <a:ext cx="10515600" cy="1325563"/>
          </a:xfrm>
        </p:spPr>
        <p:txBody>
          <a:bodyPr>
            <a:normAutofit/>
          </a:bodyPr>
          <a:lstStyle/>
          <a:p>
            <a:r>
              <a:rPr lang="tr-TR">
                <a:latin typeface="Times New Roman" panose="02020603050405020304" pitchFamily="18" charset="0"/>
                <a:cs typeface="Times New Roman" panose="02020603050405020304" pitchFamily="18" charset="0"/>
              </a:rPr>
              <a:t>Giriş</a:t>
            </a:r>
            <a:endParaRPr lang="tr-TR" dirty="0">
              <a:latin typeface="Times New Roman" panose="02020603050405020304" pitchFamily="18" charset="0"/>
              <a:cs typeface="Times New Roman" panose="02020603050405020304" pitchFamily="18" charset="0"/>
            </a:endParaRPr>
          </a:p>
        </p:txBody>
      </p:sp>
      <p:graphicFrame>
        <p:nvGraphicFramePr>
          <p:cNvPr id="5" name="İçerik Yer Tutucusu 2">
            <a:extLst>
              <a:ext uri="{FF2B5EF4-FFF2-40B4-BE49-F238E27FC236}">
                <a16:creationId xmlns:a16="http://schemas.microsoft.com/office/drawing/2014/main" id="{B46412C8-4180-3A1F-660A-63E24B40E153}"/>
              </a:ext>
            </a:extLst>
          </p:cNvPr>
          <p:cNvGraphicFramePr>
            <a:graphicFrameLocks noGrp="1"/>
          </p:cNvGraphicFramePr>
          <p:nvPr>
            <p:ph idx="1"/>
            <p:extLst>
              <p:ext uri="{D42A27DB-BD31-4B8C-83A1-F6EECF244321}">
                <p14:modId xmlns:p14="http://schemas.microsoft.com/office/powerpoint/2010/main" val="3016135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192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4C5E726-4B99-5D71-5F32-65D15B5B5218}"/>
              </a:ext>
            </a:extLst>
          </p:cNvPr>
          <p:cNvSpPr>
            <a:spLocks noGrp="1"/>
          </p:cNvSpPr>
          <p:nvPr>
            <p:ph type="title"/>
          </p:nvPr>
        </p:nvSpPr>
        <p:spPr>
          <a:xfrm>
            <a:off x="612648" y="365125"/>
            <a:ext cx="6986015" cy="1776484"/>
          </a:xfrm>
        </p:spPr>
        <p:txBody>
          <a:bodyPr anchor="b">
            <a:normAutofit/>
          </a:bodyPr>
          <a:lstStyle/>
          <a:p>
            <a:endParaRPr lang="tr-TR" sz="5400" dirty="0"/>
          </a:p>
        </p:txBody>
      </p:sp>
      <p:pic>
        <p:nvPicPr>
          <p:cNvPr id="6" name="Resim 5">
            <a:extLst>
              <a:ext uri="{FF2B5EF4-FFF2-40B4-BE49-F238E27FC236}">
                <a16:creationId xmlns:a16="http://schemas.microsoft.com/office/drawing/2014/main" id="{3A797F5C-5A79-DAE3-0BB4-6FA50F175D9C}"/>
              </a:ext>
            </a:extLst>
          </p:cNvPr>
          <p:cNvPicPr>
            <a:picLocks noChangeAspect="1"/>
          </p:cNvPicPr>
          <p:nvPr/>
        </p:nvPicPr>
        <p:blipFill>
          <a:blip r:embed="rId2"/>
          <a:stretch>
            <a:fillRect/>
          </a:stretch>
        </p:blipFill>
        <p:spPr>
          <a:xfrm>
            <a:off x="8576544" y="261991"/>
            <a:ext cx="3137765" cy="1890220"/>
          </a:xfrm>
          <a:prstGeom prst="rect">
            <a:avLst/>
          </a:prstGeom>
        </p:spPr>
      </p:pic>
      <p:sp>
        <p:nvSpPr>
          <p:cNvPr id="17"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E6DD667-264A-06E9-F2DA-9EA523D47E81}"/>
              </a:ext>
            </a:extLst>
          </p:cNvPr>
          <p:cNvSpPr>
            <a:spLocks noGrp="1"/>
          </p:cNvSpPr>
          <p:nvPr>
            <p:ph idx="1"/>
          </p:nvPr>
        </p:nvSpPr>
        <p:spPr>
          <a:xfrm>
            <a:off x="612648" y="2504819"/>
            <a:ext cx="6986016" cy="3672144"/>
          </a:xfrm>
        </p:spPr>
        <p:txBody>
          <a:bodyPr>
            <a:normAutofit/>
          </a:bodyPr>
          <a:lstStyle/>
          <a:p>
            <a:r>
              <a:rPr lang="tr-TR" sz="1900" b="0" i="0" u="none" strike="noStrike">
                <a:effectLst/>
                <a:latin typeface="Times New Roman" panose="02020603050405020304" pitchFamily="18" charset="0"/>
                <a:cs typeface="Times New Roman" panose="02020603050405020304" pitchFamily="18" charset="0"/>
              </a:rPr>
              <a:t>Alerjik konjoktivit reaksiyonuna neden olan bazı maddeler şunlardır:</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Ağaçlardan ve çimenlerden gelen polen</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Ev tozları</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Evcil hayvanlar</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Kimyasal içeriği yüksek deterjanlar</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Parfüm</a:t>
            </a:r>
          </a:p>
          <a:p>
            <a:pPr fontAlgn="base">
              <a:buFont typeface="Arial" panose="020B0604020202020204" pitchFamily="34" charset="0"/>
              <a:buChar char="•"/>
            </a:pPr>
            <a:r>
              <a:rPr lang="tr-TR" sz="1900" b="0" i="0" u="none" strike="noStrike">
                <a:effectLst/>
                <a:latin typeface="Times New Roman" panose="02020603050405020304" pitchFamily="18" charset="0"/>
                <a:cs typeface="Times New Roman" panose="02020603050405020304" pitchFamily="18" charset="0"/>
              </a:rPr>
              <a:t>Kontakt lens</a:t>
            </a:r>
          </a:p>
          <a:p>
            <a:pPr marL="0" indent="0">
              <a:buNone/>
            </a:pPr>
            <a:br>
              <a:rPr lang="tr-TR" sz="1900"/>
            </a:br>
            <a:endParaRPr lang="tr-TR" sz="1900"/>
          </a:p>
        </p:txBody>
      </p:sp>
      <p:pic>
        <p:nvPicPr>
          <p:cNvPr id="5" name="Resim 4">
            <a:extLst>
              <a:ext uri="{FF2B5EF4-FFF2-40B4-BE49-F238E27FC236}">
                <a16:creationId xmlns:a16="http://schemas.microsoft.com/office/drawing/2014/main" id="{6371DFB3-796E-0882-ECCE-57AC0E02D468}"/>
              </a:ext>
            </a:extLst>
          </p:cNvPr>
          <p:cNvPicPr>
            <a:picLocks noChangeAspect="1"/>
          </p:cNvPicPr>
          <p:nvPr/>
        </p:nvPicPr>
        <p:blipFill>
          <a:blip r:embed="rId3"/>
          <a:stretch>
            <a:fillRect/>
          </a:stretch>
        </p:blipFill>
        <p:spPr>
          <a:xfrm>
            <a:off x="8629843" y="2310086"/>
            <a:ext cx="3032895" cy="1890220"/>
          </a:xfrm>
          <a:prstGeom prst="rect">
            <a:avLst/>
          </a:prstGeom>
        </p:spPr>
      </p:pic>
      <p:pic>
        <p:nvPicPr>
          <p:cNvPr id="4" name="Resim 3">
            <a:extLst>
              <a:ext uri="{FF2B5EF4-FFF2-40B4-BE49-F238E27FC236}">
                <a16:creationId xmlns:a16="http://schemas.microsoft.com/office/drawing/2014/main" id="{8766A5F9-40FE-595A-8E47-FF2BECF492F1}"/>
              </a:ext>
            </a:extLst>
          </p:cNvPr>
          <p:cNvPicPr>
            <a:picLocks noChangeAspect="1"/>
          </p:cNvPicPr>
          <p:nvPr/>
        </p:nvPicPr>
        <p:blipFill>
          <a:blip r:embed="rId4"/>
          <a:stretch>
            <a:fillRect/>
          </a:stretch>
        </p:blipFill>
        <p:spPr>
          <a:xfrm>
            <a:off x="8603254" y="4358181"/>
            <a:ext cx="3086073" cy="1890220"/>
          </a:xfrm>
          <a:prstGeom prst="rect">
            <a:avLst/>
          </a:prstGeom>
        </p:spPr>
      </p:pic>
    </p:spTree>
    <p:extLst>
      <p:ext uri="{BB962C8B-B14F-4D97-AF65-F5344CB8AC3E}">
        <p14:creationId xmlns:p14="http://schemas.microsoft.com/office/powerpoint/2010/main" val="4121350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9ED84515-1340-9F3D-49EB-6252C063A0D3}"/>
              </a:ext>
            </a:extLst>
          </p:cNvPr>
          <p:cNvSpPr>
            <a:spLocks noGrp="1"/>
          </p:cNvSpPr>
          <p:nvPr>
            <p:ph type="title"/>
          </p:nvPr>
        </p:nvSpPr>
        <p:spPr>
          <a:xfrm>
            <a:off x="838200" y="365125"/>
            <a:ext cx="10515600" cy="1325563"/>
          </a:xfrm>
        </p:spPr>
        <p:txBody>
          <a:bodyPr>
            <a:normAutofit/>
          </a:bodyPr>
          <a:lstStyle/>
          <a:p>
            <a:br>
              <a:rPr lang="tr-TR" b="0" i="0" u="none" strike="noStrike" dirty="0">
                <a:effectLst/>
                <a:latin typeface="Roboto" panose="02000000000000000000" pitchFamily="2" charset="0"/>
              </a:rPr>
            </a:br>
            <a:endParaRPr lang="tr-T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D026A1F6-01D5-0FAF-F779-353F8584B863}"/>
              </a:ext>
            </a:extLst>
          </p:cNvPr>
          <p:cNvSpPr>
            <a:spLocks noGrp="1"/>
          </p:cNvSpPr>
          <p:nvPr>
            <p:ph idx="1"/>
          </p:nvPr>
        </p:nvSpPr>
        <p:spPr>
          <a:xfrm>
            <a:off x="838200" y="1825625"/>
            <a:ext cx="10515600" cy="4351338"/>
          </a:xfrm>
        </p:spPr>
        <p:txBody>
          <a:bodyPr>
            <a:normAutofit fontScale="92500" lnSpcReduction="20000"/>
          </a:bodyPr>
          <a:lstStyle/>
          <a:p>
            <a:r>
              <a:rPr lang="tr-TR" sz="3000" dirty="0">
                <a:latin typeface="Times New Roman" panose="02020603050405020304" pitchFamily="18" charset="0"/>
                <a:cs typeface="Times New Roman" panose="02020603050405020304" pitchFamily="18" charset="0"/>
              </a:rPr>
              <a:t>A</a:t>
            </a:r>
            <a:r>
              <a:rPr lang="tr-TR" sz="3000" b="0" i="0" u="none" strike="noStrike" dirty="0">
                <a:effectLst/>
                <a:latin typeface="Times New Roman" panose="02020603050405020304" pitchFamily="18" charset="0"/>
                <a:cs typeface="Times New Roman" panose="02020603050405020304" pitchFamily="18" charset="0"/>
              </a:rPr>
              <a:t>lerjik </a:t>
            </a:r>
            <a:r>
              <a:rPr lang="tr-TR" sz="3000" b="0" i="0" u="none" strike="noStrike" dirty="0" err="1">
                <a:effectLst/>
                <a:latin typeface="Times New Roman" panose="02020603050405020304" pitchFamily="18" charset="0"/>
                <a:cs typeface="Times New Roman" panose="02020603050405020304" pitchFamily="18" charset="0"/>
              </a:rPr>
              <a:t>konjonktivit</a:t>
            </a:r>
            <a:r>
              <a:rPr lang="tr-TR" sz="3000" b="0" i="0" u="none" strike="noStrike" dirty="0">
                <a:effectLst/>
                <a:latin typeface="Times New Roman" panose="02020603050405020304" pitchFamily="18" charset="0"/>
                <a:cs typeface="Times New Roman" panose="02020603050405020304" pitchFamily="18" charset="0"/>
              </a:rPr>
              <a:t> semptomları şunlardır;</a:t>
            </a:r>
          </a:p>
          <a:p>
            <a:endParaRPr lang="tr-TR" sz="2200" b="0" i="0" u="none" strike="noStrike" dirty="0">
              <a:effectLst/>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Gözde kızarıklık</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Göz kapaklarının içinde kızarıklık</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Gözlerde yaşarma</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Gözlerde kaşıntı</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Burun akıntısı</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Batma hissi</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Bulanık görme</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Hapşırma</a:t>
            </a:r>
          </a:p>
          <a:p>
            <a:pPr fontAlgn="base">
              <a:buFont typeface="Arial" panose="020B0604020202020204" pitchFamily="34" charset="0"/>
              <a:buChar char="•"/>
            </a:pPr>
            <a:r>
              <a:rPr lang="tr-TR" sz="2200" b="0" i="0" u="none" strike="noStrike" dirty="0">
                <a:effectLst/>
                <a:latin typeface="Times New Roman" panose="02020603050405020304" pitchFamily="18" charset="0"/>
                <a:cs typeface="Times New Roman" panose="02020603050405020304" pitchFamily="18" charset="0"/>
              </a:rPr>
              <a:t>Göz kapağında şişme</a:t>
            </a:r>
          </a:p>
          <a:p>
            <a:pPr marL="0" indent="0">
              <a:buNone/>
            </a:pPr>
            <a:br>
              <a:rPr lang="tr-TR" sz="1500" dirty="0"/>
            </a:br>
            <a:endParaRPr lang="tr-TR" sz="1500" dirty="0"/>
          </a:p>
        </p:txBody>
      </p:sp>
    </p:spTree>
    <p:extLst>
      <p:ext uri="{BB962C8B-B14F-4D97-AF65-F5344CB8AC3E}">
        <p14:creationId xmlns:p14="http://schemas.microsoft.com/office/powerpoint/2010/main" val="1963082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7B5BD4F-C544-646D-5BB7-57D0B02BCA26}"/>
              </a:ext>
            </a:extLst>
          </p:cNvPr>
          <p:cNvSpPr>
            <a:spLocks noGrp="1"/>
          </p:cNvSpPr>
          <p:nvPr>
            <p:ph type="title"/>
          </p:nvPr>
        </p:nvSpPr>
        <p:spPr>
          <a:xfrm>
            <a:off x="841247" y="978619"/>
            <a:ext cx="3410712" cy="1106424"/>
          </a:xfrm>
        </p:spPr>
        <p:txBody>
          <a:bodyPr>
            <a:normAutofit/>
          </a:bodyPr>
          <a:lstStyle/>
          <a:p>
            <a:r>
              <a:rPr lang="tr-TR" sz="2800">
                <a:latin typeface="Times New Roman" panose="02020603050405020304" pitchFamily="18" charset="0"/>
                <a:cs typeface="Times New Roman" panose="02020603050405020304" pitchFamily="18" charset="0"/>
              </a:rPr>
              <a:t>Tanı</a:t>
            </a:r>
          </a:p>
        </p:txBody>
      </p:sp>
      <p:sp>
        <p:nvSpPr>
          <p:cNvPr id="2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EF73E93-1FB2-D131-B35A-E825989DA875}"/>
              </a:ext>
            </a:extLst>
          </p:cNvPr>
          <p:cNvSpPr>
            <a:spLocks noGrp="1"/>
          </p:cNvSpPr>
          <p:nvPr>
            <p:ph idx="1"/>
          </p:nvPr>
        </p:nvSpPr>
        <p:spPr>
          <a:xfrm>
            <a:off x="841247" y="2359152"/>
            <a:ext cx="3410712" cy="3425043"/>
          </a:xfrm>
        </p:spPr>
        <p:txBody>
          <a:bodyPr>
            <a:normAutofit/>
          </a:bodyPr>
          <a:lstStyle/>
          <a:p>
            <a:r>
              <a:rPr lang="tr-TR" sz="2200" b="0" i="0" u="none" strike="noStrike" dirty="0">
                <a:effectLst/>
                <a:latin typeface="Times New Roman" panose="02020603050405020304" pitchFamily="18" charset="0"/>
                <a:cs typeface="Times New Roman" panose="02020603050405020304" pitchFamily="18" charset="0"/>
              </a:rPr>
              <a:t>Alerjik konjonktivitin en karakteristik özelliği kaşıntı, yanma ve göz kızarıklığıdır. </a:t>
            </a:r>
          </a:p>
          <a:p>
            <a:r>
              <a:rPr lang="tr-TR" sz="2200" dirty="0">
                <a:latin typeface="Times New Roman" panose="02020603050405020304" pitchFamily="18" charset="0"/>
                <a:cs typeface="Times New Roman" panose="02020603050405020304" pitchFamily="18" charset="0"/>
              </a:rPr>
              <a:t>Öykü + FM</a:t>
            </a:r>
          </a:p>
          <a:p>
            <a:r>
              <a:rPr lang="tr-TR" sz="2200" dirty="0" err="1">
                <a:latin typeface="Times New Roman" panose="02020603050405020304" pitchFamily="18" charset="0"/>
                <a:cs typeface="Times New Roman" panose="02020603050405020304" pitchFamily="18" charset="0"/>
              </a:rPr>
              <a:t>Lab</a:t>
            </a:r>
            <a:r>
              <a:rPr lang="tr-TR" sz="2200" dirty="0">
                <a:latin typeface="Times New Roman" panose="02020603050405020304" pitchFamily="18" charset="0"/>
                <a:cs typeface="Times New Roman" panose="02020603050405020304" pitchFamily="18" charset="0"/>
              </a:rPr>
              <a:t> testlerine gerek yoktur.</a:t>
            </a:r>
          </a:p>
          <a:p>
            <a:endParaRPr lang="tr-TR" sz="1700" dirty="0"/>
          </a:p>
        </p:txBody>
      </p:sp>
      <p:pic>
        <p:nvPicPr>
          <p:cNvPr id="4" name="Resim 3" descr="yakın çekim, deri, cilt, kirpik, gözler içeren bir resim&#10;&#10;Açıklama otomatik olarak oluşturuldu">
            <a:extLst>
              <a:ext uri="{FF2B5EF4-FFF2-40B4-BE49-F238E27FC236}">
                <a16:creationId xmlns:a16="http://schemas.microsoft.com/office/drawing/2014/main" id="{686C62B5-6ECD-2DE3-B391-C6ADDDCB809D}"/>
              </a:ext>
            </a:extLst>
          </p:cNvPr>
          <p:cNvPicPr>
            <a:picLocks noChangeAspect="1"/>
          </p:cNvPicPr>
          <p:nvPr/>
        </p:nvPicPr>
        <p:blipFill rotWithShape="1">
          <a:blip r:embed="rId2"/>
          <a:srcRect l="9745" r="14539" b="2"/>
          <a:stretch/>
        </p:blipFill>
        <p:spPr>
          <a:xfrm>
            <a:off x="5124450" y="634382"/>
            <a:ext cx="6657213" cy="5495162"/>
          </a:xfrm>
          <a:prstGeom prst="rect">
            <a:avLst/>
          </a:prstGeom>
        </p:spPr>
      </p:pic>
    </p:spTree>
    <p:extLst>
      <p:ext uri="{BB962C8B-B14F-4D97-AF65-F5344CB8AC3E}">
        <p14:creationId xmlns:p14="http://schemas.microsoft.com/office/powerpoint/2010/main" val="2835983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9984FC-BBD8-8FC3-41F2-C10E39B8A3AE}"/>
              </a:ext>
            </a:extLst>
          </p:cNvPr>
          <p:cNvSpPr>
            <a:spLocks noGrp="1"/>
          </p:cNvSpPr>
          <p:nvPr>
            <p:ph type="title"/>
          </p:nvPr>
        </p:nvSpPr>
        <p:spPr>
          <a:xfrm>
            <a:off x="838200" y="365125"/>
            <a:ext cx="10515600" cy="1325563"/>
          </a:xfrm>
        </p:spPr>
        <p:txBody>
          <a:bodyPr>
            <a:normAutofit/>
          </a:bodyPr>
          <a:lstStyle/>
          <a:p>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DCEEDCC-A0C4-65CE-6CAB-2968869D4C25}"/>
              </a:ext>
            </a:extLst>
          </p:cNvPr>
          <p:cNvSpPr>
            <a:spLocks noGrp="1"/>
          </p:cNvSpPr>
          <p:nvPr>
            <p:ph idx="1"/>
          </p:nvPr>
        </p:nvSpPr>
        <p:spPr>
          <a:xfrm>
            <a:off x="838200" y="1929384"/>
            <a:ext cx="10515600" cy="4251960"/>
          </a:xfrm>
        </p:spPr>
        <p:txBody>
          <a:bodyPr>
            <a:normAutofit/>
          </a:bodyPr>
          <a:lstStyle/>
          <a:p>
            <a:pPr marL="0" indent="0">
              <a:buNone/>
            </a:pPr>
            <a:r>
              <a:rPr lang="tr-TR" sz="2200" b="0" i="0" u="none" strike="noStrike" dirty="0">
                <a:effectLst/>
                <a:latin typeface="arial" panose="020B0604020202020204" pitchFamily="34" charset="0"/>
              </a:rPr>
              <a:t>Alerjik </a:t>
            </a:r>
            <a:r>
              <a:rPr lang="tr-TR" sz="2200" b="0" i="0" u="none" strike="noStrike" dirty="0" err="1">
                <a:effectLst/>
                <a:latin typeface="arial" panose="020B0604020202020204" pitchFamily="34" charset="0"/>
              </a:rPr>
              <a:t>konjonktivit</a:t>
            </a:r>
            <a:r>
              <a:rPr lang="tr-TR" sz="2200" b="0" i="0" u="none" strike="noStrike" dirty="0">
                <a:effectLst/>
                <a:latin typeface="arial" panose="020B0604020202020204" pitchFamily="34" charset="0"/>
              </a:rPr>
              <a:t> çeşitleri şunlardır;</a:t>
            </a:r>
          </a:p>
          <a:p>
            <a:pPr marL="0" indent="0">
              <a:buNone/>
            </a:pP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Mevsimsel alerjik </a:t>
            </a:r>
            <a:r>
              <a:rPr lang="tr-TR" sz="2200" b="0" i="0" u="none" strike="noStrike" dirty="0" err="1">
                <a:effectLst/>
                <a:latin typeface="arial" panose="020B0604020202020204" pitchFamily="34" charset="0"/>
              </a:rPr>
              <a:t>konjonktivit</a:t>
            </a:r>
            <a:endParaRPr lang="tr-TR" sz="2200" b="0" i="0" u="none" strike="noStrike" dirty="0">
              <a:effectLst/>
              <a:latin typeface="arial" panose="020B0604020202020204" pitchFamily="34"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Kontakt </a:t>
            </a:r>
            <a:r>
              <a:rPr lang="tr-TR" sz="2200" b="0" i="0" u="none" strike="noStrike" dirty="0" err="1">
                <a:effectLst/>
                <a:latin typeface="arial" panose="020B0604020202020204" pitchFamily="34" charset="0"/>
              </a:rPr>
              <a:t>konjonktivit</a:t>
            </a:r>
            <a:endParaRPr lang="tr-TR" sz="2200" b="0" i="0" u="none" strike="noStrike" dirty="0">
              <a:effectLst/>
              <a:latin typeface="arial" panose="020B0604020202020204" pitchFamily="34"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Dev </a:t>
            </a:r>
            <a:r>
              <a:rPr lang="tr-TR" sz="2200" b="0" i="0" u="none" strike="noStrike" dirty="0" err="1">
                <a:effectLst/>
                <a:latin typeface="arial" panose="020B0604020202020204" pitchFamily="34" charset="0"/>
              </a:rPr>
              <a:t>papiller</a:t>
            </a:r>
            <a:r>
              <a:rPr lang="tr-TR" sz="2200" b="0" i="0" u="none" strike="noStrike" dirty="0">
                <a:effectLst/>
                <a:latin typeface="arial" panose="020B0604020202020204" pitchFamily="34" charset="0"/>
              </a:rPr>
              <a:t> </a:t>
            </a:r>
            <a:r>
              <a:rPr lang="tr-TR" sz="2200" b="0" i="0" u="none" strike="noStrike" dirty="0" err="1">
                <a:effectLst/>
                <a:latin typeface="arial" panose="020B0604020202020204" pitchFamily="34" charset="0"/>
              </a:rPr>
              <a:t>konjonktivit</a:t>
            </a:r>
            <a:r>
              <a:rPr lang="tr-TR" sz="2200" b="0" i="0" u="none" strike="noStrike" dirty="0">
                <a:effectLst/>
                <a:latin typeface="arial" panose="020B0604020202020204" pitchFamily="34" charset="0"/>
              </a:rPr>
              <a:t>  </a:t>
            </a:r>
          </a:p>
          <a:p>
            <a:pPr fontAlgn="base">
              <a:buFont typeface="Arial" panose="020B0604020202020204" pitchFamily="34" charset="0"/>
              <a:buChar char="•"/>
            </a:pPr>
            <a:r>
              <a:rPr lang="tr-TR" sz="2200" b="0" i="0" u="none" strike="noStrike" dirty="0" err="1">
                <a:effectLst/>
                <a:latin typeface="arial" panose="020B0604020202020204" pitchFamily="34" charset="0"/>
              </a:rPr>
              <a:t>Perineal</a:t>
            </a:r>
            <a:r>
              <a:rPr lang="tr-TR" sz="2200" b="0" i="0" u="none" strike="noStrike" dirty="0">
                <a:effectLst/>
                <a:latin typeface="arial" panose="020B0604020202020204" pitchFamily="34" charset="0"/>
              </a:rPr>
              <a:t> </a:t>
            </a:r>
            <a:r>
              <a:rPr lang="tr-TR" sz="2200" b="0" i="0" u="none" strike="noStrike" dirty="0" err="1">
                <a:effectLst/>
                <a:latin typeface="arial" panose="020B0604020202020204" pitchFamily="34" charset="0"/>
              </a:rPr>
              <a:t>konjonktivit</a:t>
            </a:r>
            <a:r>
              <a:rPr lang="tr-TR" sz="2200" b="0" i="0" u="none" strike="noStrike" dirty="0">
                <a:effectLst/>
                <a:latin typeface="arial" panose="020B0604020202020204" pitchFamily="34" charset="0"/>
              </a:rPr>
              <a:t> </a:t>
            </a:r>
            <a:endParaRPr lang="tr-TR" sz="2200" dirty="0"/>
          </a:p>
        </p:txBody>
      </p:sp>
    </p:spTree>
    <p:extLst>
      <p:ext uri="{BB962C8B-B14F-4D97-AF65-F5344CB8AC3E}">
        <p14:creationId xmlns:p14="http://schemas.microsoft.com/office/powerpoint/2010/main" val="3211162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9B93BBE2-E872-3B6F-464D-9F80C7E41733}"/>
              </a:ext>
            </a:extLst>
          </p:cNvPr>
          <p:cNvSpPr>
            <a:spLocks noGrp="1"/>
          </p:cNvSpPr>
          <p:nvPr>
            <p:ph type="title"/>
          </p:nvPr>
        </p:nvSpPr>
        <p:spPr>
          <a:xfrm>
            <a:off x="838200" y="365125"/>
            <a:ext cx="10515600" cy="1325563"/>
          </a:xfrm>
        </p:spPr>
        <p:txBody>
          <a:bodyPr>
            <a:normAutofit/>
          </a:bodyPr>
          <a:lstStyle/>
          <a:p>
            <a:r>
              <a:rPr lang="tr-TR" b="0" i="0" u="none" strike="noStrike" dirty="0">
                <a:effectLst/>
                <a:latin typeface="Times New Roman" panose="02020603050405020304" pitchFamily="18" charset="0"/>
                <a:cs typeface="Times New Roman" panose="02020603050405020304" pitchFamily="18" charset="0"/>
              </a:rPr>
              <a:t>Mevsimsel alerjik </a:t>
            </a:r>
            <a:r>
              <a:rPr lang="tr-TR" b="0" i="0" u="none" strike="noStrike" dirty="0" err="1">
                <a:effectLst/>
                <a:latin typeface="Times New Roman" panose="02020603050405020304" pitchFamily="18" charset="0"/>
                <a:cs typeface="Times New Roman" panose="02020603050405020304" pitchFamily="18" charset="0"/>
              </a:rPr>
              <a:t>konjonktivit</a:t>
            </a:r>
            <a:r>
              <a:rPr lang="tr-TR" b="0" i="0" u="none" strike="noStrike" dirty="0">
                <a:effectLst/>
                <a:latin typeface="Times New Roman" panose="02020603050405020304" pitchFamily="18" charset="0"/>
                <a:cs typeface="Times New Roman" panose="02020603050405020304" pitchFamily="18" charset="0"/>
              </a:rPr>
              <a:t>: </a:t>
            </a:r>
            <a:br>
              <a:rPr lang="tr-TR" b="0" i="0" u="none" strike="noStrike" dirty="0">
                <a:effectLst/>
                <a:latin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313C1E1E-94AF-3D15-B6E3-5147DA9AF45A}"/>
              </a:ext>
            </a:extLst>
          </p:cNvPr>
          <p:cNvSpPr>
            <a:spLocks noGrp="1"/>
          </p:cNvSpPr>
          <p:nvPr>
            <p:ph idx="1"/>
          </p:nvPr>
        </p:nvSpPr>
        <p:spPr>
          <a:xfrm>
            <a:off x="838200" y="1825625"/>
            <a:ext cx="5393361" cy="4351338"/>
          </a:xfrm>
        </p:spPr>
        <p:txBody>
          <a:bodyPr>
            <a:normAutofit/>
          </a:bodyPr>
          <a:lstStyle/>
          <a:p>
            <a:pPr marL="0" indent="0">
              <a:buNone/>
            </a:pPr>
            <a:endParaRPr lang="tr-TR" sz="2600" b="0" i="0" u="none" strike="noStrike">
              <a:effectLst/>
              <a:latin typeface="Times New Roman" panose="02020603050405020304" pitchFamily="18" charset="0"/>
              <a:cs typeface="Times New Roman" panose="02020603050405020304" pitchFamily="18" charset="0"/>
            </a:endParaRPr>
          </a:p>
          <a:p>
            <a:r>
              <a:rPr lang="tr-TR" sz="2600">
                <a:latin typeface="Times New Roman" panose="02020603050405020304" pitchFamily="18" charset="0"/>
                <a:cs typeface="Times New Roman" panose="02020603050405020304" pitchFamily="18" charset="0"/>
              </a:rPr>
              <a:t>İ</a:t>
            </a:r>
            <a:r>
              <a:rPr lang="tr-TR" sz="2600">
                <a:effectLst/>
                <a:latin typeface="Times New Roman" panose="02020603050405020304" pitchFamily="18" charset="0"/>
                <a:cs typeface="Times New Roman" panose="02020603050405020304" pitchFamily="18" charset="0"/>
              </a:rPr>
              <a:t>̇lkbahar ve sonbahar aylarında,</a:t>
            </a:r>
          </a:p>
          <a:p>
            <a:pPr marL="0" indent="0">
              <a:buNone/>
            </a:pPr>
            <a:r>
              <a:rPr lang="tr-TR" sz="2600">
                <a:effectLst/>
                <a:latin typeface="Times New Roman" panose="02020603050405020304" pitchFamily="18" charset="0"/>
                <a:cs typeface="Times New Roman" panose="02020603050405020304" pitchFamily="18" charset="0"/>
              </a:rPr>
              <a:t> polenlerin, hava yoluyla gelen allerjenlerin indüklediği ve tip 1 hipersensitivite reaksiyonudur. </a:t>
            </a:r>
          </a:p>
          <a:p>
            <a:r>
              <a:rPr lang="tr-TR" sz="2600">
                <a:effectLst/>
                <a:latin typeface="Times New Roman" panose="02020603050405020304" pitchFamily="18" charset="0"/>
                <a:cs typeface="Times New Roman" panose="02020603050405020304" pitchFamily="18" charset="0"/>
              </a:rPr>
              <a:t>Çimenlerle oynama esnasında aniden ortaya çıkar ve çabucak kaybolur. </a:t>
            </a:r>
          </a:p>
          <a:p>
            <a:r>
              <a:rPr lang="tr-TR" sz="2600">
                <a:effectLst/>
                <a:latin typeface="Times New Roman" panose="02020603050405020304" pitchFamily="18" charset="0"/>
                <a:cs typeface="Times New Roman" panose="02020603050405020304" pitchFamily="18" charset="0"/>
              </a:rPr>
              <a:t>Gözlerde sulanma, kaşıntı, hiperemi, üst kapaklarda papiller yapılar vardır ve görmeyi tehdit etmez. </a:t>
            </a:r>
            <a:endParaRPr lang="tr-TR" sz="2600">
              <a:latin typeface="Times New Roman" panose="02020603050405020304" pitchFamily="18" charset="0"/>
              <a:cs typeface="Times New Roman" panose="02020603050405020304" pitchFamily="18" charset="0"/>
            </a:endParaRPr>
          </a:p>
          <a:p>
            <a:endParaRPr lang="tr-TR" sz="2600" b="0" i="0" u="none" strike="noStrike">
              <a:effectLst/>
              <a:latin typeface="Roboto" panose="02000000000000000000" pitchFamily="2" charset="0"/>
            </a:endParaRPr>
          </a:p>
          <a:p>
            <a:endParaRPr lang="tr-TR" sz="2600"/>
          </a:p>
        </p:txBody>
      </p:sp>
      <p:pic>
        <p:nvPicPr>
          <p:cNvPr id="4" name="Resim 3">
            <a:extLst>
              <a:ext uri="{FF2B5EF4-FFF2-40B4-BE49-F238E27FC236}">
                <a16:creationId xmlns:a16="http://schemas.microsoft.com/office/drawing/2014/main" id="{79434AF3-9D7C-364B-5CC5-B451C903F136}"/>
              </a:ext>
            </a:extLst>
          </p:cNvPr>
          <p:cNvPicPr>
            <a:picLocks noChangeAspect="1"/>
          </p:cNvPicPr>
          <p:nvPr/>
        </p:nvPicPr>
        <p:blipFill rotWithShape="1">
          <a:blip r:embed="rId2"/>
          <a:srcRect l="18468" r="31533"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49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36B4A70-45CD-9DE9-0394-808C2B276D0B}"/>
              </a:ext>
            </a:extLst>
          </p:cNvPr>
          <p:cNvSpPr>
            <a:spLocks noGrp="1"/>
          </p:cNvSpPr>
          <p:nvPr>
            <p:ph type="title"/>
          </p:nvPr>
        </p:nvSpPr>
        <p:spPr>
          <a:xfrm>
            <a:off x="838200" y="365125"/>
            <a:ext cx="10515600" cy="1325563"/>
          </a:xfrm>
        </p:spPr>
        <p:txBody>
          <a:bodyPr>
            <a:normAutofit/>
          </a:bodyPr>
          <a:lstStyle/>
          <a:p>
            <a:r>
              <a:rPr lang="tr-TR" sz="4200">
                <a:effectLst/>
                <a:latin typeface="Garamond" panose="02020404030301010803" pitchFamily="18" charset="0"/>
              </a:rPr>
              <a:t>Pereniyal Konjonktivit </a:t>
            </a:r>
            <a:br>
              <a:rPr lang="tr-TR" sz="4200"/>
            </a:br>
            <a:endParaRPr lang="tr-TR"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82A2FA1-1B11-8A65-9FB0-FA90A82BD5BF}"/>
              </a:ext>
            </a:extLst>
          </p:cNvPr>
          <p:cNvSpPr>
            <a:spLocks noGrp="1"/>
          </p:cNvSpPr>
          <p:nvPr>
            <p:ph idx="1"/>
          </p:nvPr>
        </p:nvSpPr>
        <p:spPr>
          <a:xfrm>
            <a:off x="838200" y="1929384"/>
            <a:ext cx="10515600" cy="4251960"/>
          </a:xfrm>
        </p:spPr>
        <p:txBody>
          <a:bodyPr>
            <a:normAutofit/>
          </a:bodyPr>
          <a:lstStyle/>
          <a:p>
            <a:r>
              <a:rPr lang="tr-TR" sz="2200" dirty="0" err="1">
                <a:effectLst/>
                <a:latin typeface="Garamond" panose="02020404030301010803" pitchFamily="18" charset="0"/>
              </a:rPr>
              <a:t>Kliniği</a:t>
            </a:r>
            <a:r>
              <a:rPr lang="tr-TR" sz="2200" dirty="0">
                <a:effectLst/>
                <a:latin typeface="Garamond" panose="02020404030301010803" pitchFamily="18" charset="0"/>
              </a:rPr>
              <a:t> aynı mevsimsel </a:t>
            </a:r>
            <a:r>
              <a:rPr lang="tr-TR" sz="2200" dirty="0" err="1">
                <a:effectLst/>
                <a:latin typeface="Garamond" panose="02020404030301010803" pitchFamily="18" charset="0"/>
              </a:rPr>
              <a:t>konjonktivit</a:t>
            </a:r>
            <a:r>
              <a:rPr lang="tr-TR" sz="2200" dirty="0">
                <a:effectLst/>
                <a:latin typeface="Garamond" panose="02020404030301010803" pitchFamily="18" charset="0"/>
              </a:rPr>
              <a:t> gibi, fakat yıl boyunca </a:t>
            </a:r>
            <a:r>
              <a:rPr lang="tr-TR" sz="2200" dirty="0" err="1">
                <a:effectLst/>
                <a:latin typeface="Garamond" panose="02020404030301010803" pitchFamily="18" charset="0"/>
              </a:rPr>
              <a:t>sürer</a:t>
            </a:r>
            <a:r>
              <a:rPr lang="tr-TR" sz="2200" dirty="0">
                <a:effectLst/>
                <a:latin typeface="Garamond" panose="02020404030301010803" pitchFamily="18" charset="0"/>
              </a:rPr>
              <a:t>. </a:t>
            </a:r>
          </a:p>
          <a:p>
            <a:r>
              <a:rPr lang="tr-TR" sz="2200" dirty="0" err="1">
                <a:effectLst/>
                <a:latin typeface="Garamond" panose="02020404030301010803" pitchFamily="18" charset="0"/>
              </a:rPr>
              <a:t>Tebeşir</a:t>
            </a:r>
            <a:r>
              <a:rPr lang="tr-TR" sz="2200" dirty="0">
                <a:effectLst/>
                <a:latin typeface="Garamond" panose="02020404030301010803" pitchFamily="18" charset="0"/>
              </a:rPr>
              <a:t>, toz, akarlar ve ev tozu gibi allerjenler sorumludur.</a:t>
            </a:r>
          </a:p>
          <a:p>
            <a:r>
              <a:rPr lang="tr-TR" sz="2200" dirty="0">
                <a:effectLst/>
                <a:latin typeface="Garamond" panose="02020404030301010803" pitchFamily="18" charset="0"/>
              </a:rPr>
              <a:t> Tip 1 hipersensitivite reaksiyonudur.</a:t>
            </a:r>
          </a:p>
          <a:p>
            <a:r>
              <a:rPr lang="tr-TR" sz="2200" dirty="0">
                <a:effectLst/>
                <a:latin typeface="Garamond" panose="02020404030301010803" pitchFamily="18" charset="0"/>
              </a:rPr>
              <a:t> </a:t>
            </a:r>
            <a:r>
              <a:rPr lang="tr-TR" sz="2200" dirty="0" err="1">
                <a:effectLst/>
                <a:latin typeface="Garamond" panose="02020404030301010803" pitchFamily="18" charset="0"/>
              </a:rPr>
              <a:t>Korneal</a:t>
            </a:r>
            <a:r>
              <a:rPr lang="tr-TR" sz="2200" dirty="0">
                <a:effectLst/>
                <a:latin typeface="Garamond" panose="02020404030301010803" pitchFamily="18" charset="0"/>
              </a:rPr>
              <a:t> tutulum olmaz ve dolayısıyla </a:t>
            </a:r>
            <a:r>
              <a:rPr lang="tr-TR" sz="2200" dirty="0" err="1">
                <a:effectLst/>
                <a:latin typeface="Garamond" panose="02020404030301010803" pitchFamily="18" charset="0"/>
              </a:rPr>
              <a:t>görme</a:t>
            </a:r>
            <a:r>
              <a:rPr lang="tr-TR" sz="2200" dirty="0">
                <a:effectLst/>
                <a:latin typeface="Garamond" panose="02020404030301010803" pitchFamily="18" charset="0"/>
              </a:rPr>
              <a:t> etkilenmez. </a:t>
            </a:r>
            <a:endParaRPr lang="tr-TR" sz="2200" dirty="0"/>
          </a:p>
          <a:p>
            <a:endParaRPr lang="tr-TR" sz="2200" dirty="0"/>
          </a:p>
        </p:txBody>
      </p:sp>
    </p:spTree>
    <p:extLst>
      <p:ext uri="{BB962C8B-B14F-4D97-AF65-F5344CB8AC3E}">
        <p14:creationId xmlns:p14="http://schemas.microsoft.com/office/powerpoint/2010/main" val="4242668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EEBCC4A-AE92-7835-E27E-691BBF896387}"/>
              </a:ext>
            </a:extLst>
          </p:cNvPr>
          <p:cNvSpPr>
            <a:spLocks noGrp="1"/>
          </p:cNvSpPr>
          <p:nvPr>
            <p:ph type="title"/>
          </p:nvPr>
        </p:nvSpPr>
        <p:spPr>
          <a:xfrm>
            <a:off x="838200" y="365125"/>
            <a:ext cx="10515600" cy="1325563"/>
          </a:xfrm>
        </p:spPr>
        <p:txBody>
          <a:bodyPr>
            <a:normAutofit/>
          </a:bodyPr>
          <a:lstStyle/>
          <a:p>
            <a:r>
              <a:rPr lang="tr-TR" sz="4200">
                <a:latin typeface="Times New Roman" panose="02020603050405020304" pitchFamily="18" charset="0"/>
                <a:cs typeface="Times New Roman" panose="02020603050405020304" pitchFamily="18" charset="0"/>
              </a:rPr>
              <a:t>V</a:t>
            </a:r>
            <a:r>
              <a:rPr lang="tr-TR" sz="4200">
                <a:effectLst/>
                <a:latin typeface="Times New Roman" panose="02020603050405020304" pitchFamily="18" charset="0"/>
                <a:cs typeface="Times New Roman" panose="02020603050405020304" pitchFamily="18" charset="0"/>
              </a:rPr>
              <a:t>ernal Konjonktivit </a:t>
            </a:r>
            <a:br>
              <a:rPr lang="tr-TR" sz="4200"/>
            </a:br>
            <a:endParaRPr lang="tr-TR"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8C46A50-86C3-ACB0-C160-73A756AD07A1}"/>
              </a:ext>
            </a:extLst>
          </p:cNvPr>
          <p:cNvSpPr>
            <a:spLocks noGrp="1"/>
          </p:cNvSpPr>
          <p:nvPr>
            <p:ph idx="1"/>
          </p:nvPr>
        </p:nvSpPr>
        <p:spPr>
          <a:xfrm>
            <a:off x="838200" y="1929384"/>
            <a:ext cx="10515600" cy="4251960"/>
          </a:xfrm>
        </p:spPr>
        <p:txBody>
          <a:bodyPr>
            <a:normAutofit/>
          </a:bodyPr>
          <a:lstStyle/>
          <a:p>
            <a:endParaRPr lang="tr-TR" sz="2200" dirty="0">
              <a:effectLst/>
              <a:latin typeface="Times New Roman" panose="02020603050405020304" pitchFamily="18" charset="0"/>
              <a:cs typeface="Times New Roman" panose="02020603050405020304" pitchFamily="18" charset="0"/>
            </a:endParaRPr>
          </a:p>
          <a:p>
            <a:r>
              <a:rPr lang="tr-TR" sz="2200" dirty="0">
                <a:effectLst/>
                <a:latin typeface="Times New Roman" panose="02020603050405020304" pitchFamily="18" charset="0"/>
                <a:cs typeface="Times New Roman" panose="02020603050405020304" pitchFamily="18" charset="0"/>
              </a:rPr>
              <a:t>Daha </a:t>
            </a:r>
            <a:r>
              <a:rPr lang="tr-TR" sz="2200" dirty="0" err="1">
                <a:effectLst/>
                <a:latin typeface="Times New Roman" panose="02020603050405020304" pitchFamily="18" charset="0"/>
                <a:cs typeface="Times New Roman" panose="02020603050405020304" pitchFamily="18" charset="0"/>
              </a:rPr>
              <a:t>çok</a:t>
            </a:r>
            <a:r>
              <a:rPr lang="tr-TR" sz="2200" dirty="0">
                <a:effectLst/>
                <a:latin typeface="Times New Roman" panose="02020603050405020304" pitchFamily="18" charset="0"/>
                <a:cs typeface="Times New Roman" panose="02020603050405020304" pitchFamily="18" charset="0"/>
              </a:rPr>
              <a:t> erkek çocuklar etkilenir.</a:t>
            </a:r>
          </a:p>
          <a:p>
            <a:r>
              <a:rPr lang="tr-TR" sz="2200" dirty="0">
                <a:effectLst/>
                <a:latin typeface="Times New Roman" panose="02020603050405020304" pitchFamily="18" charset="0"/>
                <a:cs typeface="Times New Roman" panose="02020603050405020304" pitchFamily="18" charset="0"/>
              </a:rPr>
              <a:t>Polenlerin, </a:t>
            </a:r>
            <a:r>
              <a:rPr lang="tr-TR" sz="2200" dirty="0" err="1">
                <a:effectLst/>
                <a:latin typeface="Times New Roman" panose="02020603050405020304" pitchFamily="18" charset="0"/>
                <a:cs typeface="Times New Roman" panose="02020603050405020304" pitchFamily="18" charset="0"/>
              </a:rPr>
              <a:t>ultraviolenin</a:t>
            </a:r>
            <a:r>
              <a:rPr lang="tr-TR" sz="2200" dirty="0">
                <a:effectLst/>
                <a:latin typeface="Times New Roman" panose="02020603050405020304" pitchFamily="18" charset="0"/>
                <a:cs typeface="Times New Roman" panose="02020603050405020304" pitchFamily="18" charset="0"/>
              </a:rPr>
              <a:t> etken olduğu ve Tip1 ve Tip 4 (</a:t>
            </a:r>
            <a:r>
              <a:rPr lang="tr-TR" sz="2200" dirty="0" err="1">
                <a:effectLst/>
                <a:latin typeface="Times New Roman" panose="02020603050405020304" pitchFamily="18" charset="0"/>
                <a:cs typeface="Times New Roman" panose="02020603050405020304" pitchFamily="18" charset="0"/>
              </a:rPr>
              <a:t>hücresel</a:t>
            </a:r>
            <a:r>
              <a:rPr lang="tr-TR" sz="2200" dirty="0">
                <a:effectLst/>
                <a:latin typeface="Times New Roman" panose="02020603050405020304" pitchFamily="18" charset="0"/>
                <a:cs typeface="Times New Roman" panose="02020603050405020304" pitchFamily="18" charset="0"/>
              </a:rPr>
              <a:t>) hipersensitivite reaksiyonları birlikte rol alır. Serum </a:t>
            </a:r>
            <a:r>
              <a:rPr lang="tr-TR" sz="2200" dirty="0" err="1">
                <a:effectLst/>
                <a:latin typeface="Times New Roman" panose="02020603050405020304" pitchFamily="18" charset="0"/>
                <a:cs typeface="Times New Roman" panose="02020603050405020304" pitchFamily="18" charset="0"/>
              </a:rPr>
              <a:t>IgE</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düzeyi</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yüksek</a:t>
            </a:r>
            <a:r>
              <a:rPr lang="tr-TR" sz="2200" dirty="0">
                <a:effectLst/>
                <a:latin typeface="Times New Roman" panose="02020603050405020304" pitchFamily="18" charset="0"/>
                <a:cs typeface="Times New Roman" panose="02020603050405020304" pitchFamily="18" charset="0"/>
              </a:rPr>
              <a:t> ve eozinofili mevcuttur</a:t>
            </a:r>
          </a:p>
          <a:p>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Kaşıntı</a:t>
            </a:r>
            <a:r>
              <a:rPr lang="tr-TR" sz="2200" dirty="0">
                <a:effectLst/>
                <a:latin typeface="Times New Roman" panose="02020603050405020304" pitchFamily="18" charset="0"/>
                <a:cs typeface="Times New Roman" panose="02020603050405020304" pitchFamily="18" charset="0"/>
              </a:rPr>
              <a:t>, sulanma, </a:t>
            </a:r>
            <a:r>
              <a:rPr lang="tr-TR" sz="2200" dirty="0" err="1">
                <a:effectLst/>
                <a:latin typeface="Times New Roman" panose="02020603050405020304" pitchFamily="18" charset="0"/>
                <a:cs typeface="Times New Roman" panose="02020603050405020304" pitchFamily="18" charset="0"/>
              </a:rPr>
              <a:t>fotofobi</a:t>
            </a:r>
            <a:r>
              <a:rPr lang="tr-TR" sz="2200" dirty="0">
                <a:effectLst/>
                <a:latin typeface="Times New Roman" panose="02020603050405020304" pitchFamily="18" charset="0"/>
                <a:cs typeface="Times New Roman" panose="02020603050405020304" pitchFamily="18" charset="0"/>
              </a:rPr>
              <a:t>, yanma, batma, kızarıklık, yabancı cisim hissi, </a:t>
            </a:r>
            <a:r>
              <a:rPr lang="tr-TR" sz="2200" dirty="0" err="1">
                <a:effectLst/>
                <a:latin typeface="Times New Roman" panose="02020603050405020304" pitchFamily="18" charset="0"/>
                <a:cs typeface="Times New Roman" panose="02020603050405020304" pitchFamily="18" charset="0"/>
              </a:rPr>
              <a:t>seröz-mükoid</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sekresyon</a:t>
            </a:r>
            <a:r>
              <a:rPr lang="tr-TR" sz="2200" dirty="0">
                <a:effectLst/>
                <a:latin typeface="Times New Roman" panose="02020603050405020304" pitchFamily="18" charset="0"/>
                <a:cs typeface="Times New Roman" panose="02020603050405020304" pitchFamily="18" charset="0"/>
              </a:rPr>
              <a:t> vardır. </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954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F32CFFD-6DD9-800F-08F4-8F3CAE69637E}"/>
              </a:ext>
            </a:extLst>
          </p:cNvPr>
          <p:cNvSpPr>
            <a:spLocks noGrp="1"/>
          </p:cNvSpPr>
          <p:nvPr>
            <p:ph type="title"/>
          </p:nvPr>
        </p:nvSpPr>
        <p:spPr>
          <a:xfrm>
            <a:off x="838200" y="365125"/>
            <a:ext cx="10515600" cy="1325563"/>
          </a:xfrm>
        </p:spPr>
        <p:txBody>
          <a:bodyPr>
            <a:normAutofit/>
          </a:bodyPr>
          <a:lstStyle/>
          <a:p>
            <a:r>
              <a:rPr lang="tr-TR" sz="4200">
                <a:effectLst/>
                <a:latin typeface="Garamond" panose="02020404030301010803" pitchFamily="18" charset="0"/>
              </a:rPr>
              <a:t>Dev Papiller Konjonktivit </a:t>
            </a:r>
            <a:br>
              <a:rPr lang="tr-TR" sz="4200"/>
            </a:br>
            <a:endParaRPr lang="tr-TR"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991F0A7-40ED-8187-5C68-5B8713D6946A}"/>
              </a:ext>
            </a:extLst>
          </p:cNvPr>
          <p:cNvSpPr>
            <a:spLocks noGrp="1"/>
          </p:cNvSpPr>
          <p:nvPr>
            <p:ph idx="1"/>
          </p:nvPr>
        </p:nvSpPr>
        <p:spPr>
          <a:xfrm>
            <a:off x="838200" y="1929384"/>
            <a:ext cx="10515600" cy="4251960"/>
          </a:xfrm>
        </p:spPr>
        <p:txBody>
          <a:bodyPr>
            <a:normAutofit/>
          </a:bodyPr>
          <a:lstStyle/>
          <a:p>
            <a:r>
              <a:rPr lang="tr-TR" sz="2200" dirty="0" err="1">
                <a:effectLst/>
                <a:latin typeface="Times New Roman" panose="02020603050405020304" pitchFamily="18" charset="0"/>
                <a:cs typeface="Times New Roman" panose="02020603050405020304" pitchFamily="18" charset="0"/>
              </a:rPr>
              <a:t>Yumuşak</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kontakt</a:t>
            </a:r>
            <a:r>
              <a:rPr lang="tr-TR" sz="2200" dirty="0">
                <a:effectLst/>
                <a:latin typeface="Times New Roman" panose="02020603050405020304" pitchFamily="18" charset="0"/>
                <a:cs typeface="Times New Roman" panose="02020603050405020304" pitchFamily="18" charset="0"/>
              </a:rPr>
              <a:t> lens kullanıcılarında, </a:t>
            </a:r>
            <a:r>
              <a:rPr lang="tr-TR" sz="2200" dirty="0" err="1">
                <a:effectLst/>
                <a:latin typeface="Times New Roman" panose="02020603050405020304" pitchFamily="18" charset="0"/>
                <a:cs typeface="Times New Roman" panose="02020603050405020304" pitchFamily="18" charset="0"/>
              </a:rPr>
              <a:t>oküler</a:t>
            </a:r>
            <a:r>
              <a:rPr lang="tr-TR" sz="2200" dirty="0">
                <a:effectLst/>
                <a:latin typeface="Times New Roman" panose="02020603050405020304" pitchFamily="18" charset="0"/>
                <a:cs typeface="Times New Roman" panose="02020603050405020304" pitchFamily="18" charset="0"/>
              </a:rPr>
              <a:t> protez ve </a:t>
            </a:r>
            <a:r>
              <a:rPr lang="tr-TR" sz="2200" dirty="0" err="1">
                <a:effectLst/>
                <a:latin typeface="Times New Roman" panose="02020603050405020304" pitchFamily="18" charset="0"/>
                <a:cs typeface="Times New Roman" panose="02020603050405020304" pitchFamily="18" charset="0"/>
              </a:rPr>
              <a:t>sütür</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açılmasında</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irritasyona</a:t>
            </a:r>
            <a:r>
              <a:rPr lang="tr-TR" sz="2200" dirty="0">
                <a:effectLst/>
                <a:latin typeface="Times New Roman" panose="02020603050405020304" pitchFamily="18" charset="0"/>
                <a:cs typeface="Times New Roman" panose="02020603050405020304" pitchFamily="18" charset="0"/>
              </a:rPr>
              <a:t> bağlı olarak ortaya </a:t>
            </a:r>
            <a:r>
              <a:rPr lang="tr-TR" sz="2200" dirty="0" err="1">
                <a:effectLst/>
                <a:latin typeface="Times New Roman" panose="02020603050405020304" pitchFamily="18" charset="0"/>
                <a:cs typeface="Times New Roman" panose="02020603050405020304" pitchFamily="18" charset="0"/>
              </a:rPr>
              <a:t>çıkabilir</a:t>
            </a:r>
            <a:r>
              <a:rPr lang="tr-TR" sz="2200" dirty="0">
                <a:effectLst/>
                <a:latin typeface="Times New Roman" panose="02020603050405020304" pitchFamily="18" charset="0"/>
                <a:cs typeface="Times New Roman" panose="02020603050405020304" pitchFamily="18" charset="0"/>
              </a:rPr>
              <a:t>.</a:t>
            </a:r>
          </a:p>
          <a:p>
            <a:r>
              <a:rPr lang="tr-TR" sz="2200" b="0" i="0" u="none" strike="noStrike" dirty="0">
                <a:effectLst/>
                <a:latin typeface="Times New Roman" panose="02020603050405020304" pitchFamily="18" charset="0"/>
                <a:cs typeface="Times New Roman" panose="02020603050405020304" pitchFamily="18" charset="0"/>
              </a:rPr>
              <a:t> Lensler takılıyken ya da çıkarılırken kişinin ellerinden </a:t>
            </a:r>
            <a:r>
              <a:rPr lang="tr-TR" sz="2200" b="0" i="0" u="none" strike="noStrike" dirty="0" err="1">
                <a:effectLst/>
                <a:latin typeface="Times New Roman" panose="02020603050405020304" pitchFamily="18" charset="0"/>
                <a:cs typeface="Times New Roman" panose="02020603050405020304" pitchFamily="18" charset="0"/>
              </a:rPr>
              <a:t>kontaminasyon</a:t>
            </a:r>
            <a:r>
              <a:rPr lang="tr-TR" sz="2200" b="0" i="0" u="none" strike="noStrike" dirty="0">
                <a:effectLst/>
                <a:latin typeface="Times New Roman" panose="02020603050405020304" pitchFamily="18" charset="0"/>
                <a:cs typeface="Times New Roman" panose="02020603050405020304" pitchFamily="18" charset="0"/>
              </a:rPr>
              <a:t> gözde alerjik reaksiyona neden olur</a:t>
            </a:r>
            <a:r>
              <a:rPr lang="tr-TR" sz="2200" dirty="0">
                <a:effectLst/>
                <a:latin typeface="Times New Roman" panose="02020603050405020304" pitchFamily="18" charset="0"/>
                <a:cs typeface="Times New Roman" panose="02020603050405020304" pitchFamily="18" charset="0"/>
              </a:rPr>
              <a:t>.</a:t>
            </a:r>
          </a:p>
          <a:p>
            <a:r>
              <a:rPr lang="tr-TR" sz="2200" dirty="0">
                <a:effectLst/>
                <a:latin typeface="Times New Roman" panose="02020603050405020304" pitchFamily="18" charset="0"/>
                <a:cs typeface="Times New Roman" panose="02020603050405020304" pitchFamily="18" charset="0"/>
              </a:rPr>
              <a:t> Klinik olarak mukus </a:t>
            </a:r>
            <a:r>
              <a:rPr lang="tr-TR" sz="2200" dirty="0" err="1">
                <a:effectLst/>
                <a:latin typeface="Times New Roman" panose="02020603050405020304" pitchFamily="18" charset="0"/>
                <a:cs typeface="Times New Roman" panose="02020603050405020304" pitchFamily="18" charset="0"/>
              </a:rPr>
              <a:t>sekresyonu</a:t>
            </a:r>
            <a:r>
              <a:rPr lang="tr-TR" sz="2200" dirty="0">
                <a:effectLst/>
                <a:latin typeface="Times New Roman" panose="02020603050405020304" pitchFamily="18" charset="0"/>
                <a:cs typeface="Times New Roman" panose="02020603050405020304" pitchFamily="18" charset="0"/>
              </a:rPr>
              <a:t> ve hiperemi vardır. </a:t>
            </a:r>
          </a:p>
          <a:p>
            <a:endParaRPr lang="tr-TR" sz="2200" dirty="0"/>
          </a:p>
        </p:txBody>
      </p:sp>
    </p:spTree>
    <p:extLst>
      <p:ext uri="{BB962C8B-B14F-4D97-AF65-F5344CB8AC3E}">
        <p14:creationId xmlns:p14="http://schemas.microsoft.com/office/powerpoint/2010/main" val="2615206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2815DC-551A-8868-9AA3-5B601F32878A}"/>
              </a:ext>
            </a:extLst>
          </p:cNvPr>
          <p:cNvSpPr>
            <a:spLocks noGrp="1"/>
          </p:cNvSpPr>
          <p:nvPr>
            <p:ph type="title"/>
          </p:nvPr>
        </p:nvSpPr>
        <p:spPr>
          <a:xfrm>
            <a:off x="838200" y="365125"/>
            <a:ext cx="10515600" cy="1325563"/>
          </a:xfrm>
        </p:spPr>
        <p:txBody>
          <a:bodyPr>
            <a:normAutofit/>
          </a:bodyPr>
          <a:lstStyle/>
          <a:p>
            <a:r>
              <a:rPr lang="tr-TR" sz="4200" dirty="0" err="1">
                <a:effectLst/>
                <a:latin typeface="Times New Roman" panose="02020603050405020304" pitchFamily="18" charset="0"/>
                <a:cs typeface="Times New Roman" panose="02020603050405020304" pitchFamily="18" charset="0"/>
              </a:rPr>
              <a:t>İrritatif</a:t>
            </a:r>
            <a:r>
              <a:rPr lang="tr-TR" sz="4200" dirty="0">
                <a:effectLst/>
                <a:latin typeface="Times New Roman" panose="02020603050405020304" pitchFamily="18" charset="0"/>
                <a:cs typeface="Times New Roman" panose="02020603050405020304" pitchFamily="18" charset="0"/>
              </a:rPr>
              <a:t> Konjonktivit </a:t>
            </a:r>
            <a:br>
              <a:rPr lang="tr-TR" sz="4200" dirty="0"/>
            </a:br>
            <a:endParaRPr lang="tr-T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46E9EC3-7423-CC62-8180-307D6B547247}"/>
              </a:ext>
            </a:extLst>
          </p:cNvPr>
          <p:cNvSpPr>
            <a:spLocks noGrp="1"/>
          </p:cNvSpPr>
          <p:nvPr>
            <p:ph idx="1"/>
          </p:nvPr>
        </p:nvSpPr>
        <p:spPr>
          <a:xfrm>
            <a:off x="838200" y="1929384"/>
            <a:ext cx="10515600" cy="4251960"/>
          </a:xfrm>
        </p:spPr>
        <p:txBody>
          <a:bodyPr>
            <a:normAutofit/>
          </a:bodyPr>
          <a:lstStyle/>
          <a:p>
            <a:r>
              <a:rPr lang="tr-TR" sz="2200" dirty="0" err="1">
                <a:effectLst/>
                <a:latin typeface="Times New Roman" panose="02020603050405020304" pitchFamily="18" charset="0"/>
                <a:cs typeface="Times New Roman" panose="02020603050405020304" pitchFamily="18" charset="0"/>
              </a:rPr>
              <a:t>Çevresel</a:t>
            </a:r>
            <a:r>
              <a:rPr lang="tr-TR" sz="2200" dirty="0">
                <a:effectLst/>
                <a:latin typeface="Times New Roman" panose="02020603050405020304" pitchFamily="18" charset="0"/>
                <a:cs typeface="Times New Roman" panose="02020603050405020304" pitchFamily="18" charset="0"/>
              </a:rPr>
              <a:t> etkenler, duman, </a:t>
            </a:r>
            <a:r>
              <a:rPr lang="tr-TR" sz="2200" dirty="0" err="1">
                <a:effectLst/>
                <a:latin typeface="Times New Roman" panose="02020603050405020304" pitchFamily="18" charset="0"/>
                <a:cs typeface="Times New Roman" panose="02020603050405020304" pitchFamily="18" charset="0"/>
              </a:rPr>
              <a:t>işsel</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maruziyetler</a:t>
            </a:r>
            <a:r>
              <a:rPr lang="tr-TR" sz="2200" dirty="0">
                <a:effectLst/>
                <a:latin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cs typeface="Times New Roman" panose="02020603050405020304" pitchFamily="18" charset="0"/>
              </a:rPr>
              <a:t>irritasyonların</a:t>
            </a:r>
            <a:r>
              <a:rPr lang="tr-TR" sz="2200" dirty="0">
                <a:effectLst/>
                <a:latin typeface="Times New Roman" panose="02020603050405020304" pitchFamily="18" charset="0"/>
                <a:cs typeface="Times New Roman" panose="02020603050405020304" pitchFamily="18" charset="0"/>
              </a:rPr>
              <a:t> neden olduğu </a:t>
            </a:r>
            <a:r>
              <a:rPr lang="tr-TR" sz="2200" dirty="0" err="1">
                <a:effectLst/>
                <a:latin typeface="Times New Roman" panose="02020603050405020304" pitchFamily="18" charset="0"/>
                <a:cs typeface="Times New Roman" panose="02020603050405020304" pitchFamily="18" charset="0"/>
              </a:rPr>
              <a:t>konjonktivittir</a:t>
            </a:r>
            <a:r>
              <a:rPr lang="tr-TR" sz="2200" dirty="0">
                <a:effectLst/>
                <a:latin typeface="Times New Roman" panose="02020603050405020304" pitchFamily="18" charset="0"/>
                <a:cs typeface="Times New Roman" panose="02020603050405020304" pitchFamily="18" charset="0"/>
              </a:rPr>
              <a:t>. </a:t>
            </a:r>
          </a:p>
          <a:p>
            <a:r>
              <a:rPr lang="tr-TR" sz="2200" dirty="0" err="1">
                <a:effectLst/>
                <a:latin typeface="Times New Roman" panose="02020603050405020304" pitchFamily="18" charset="0"/>
                <a:cs typeface="Times New Roman" panose="02020603050405020304" pitchFamily="18" charset="0"/>
              </a:rPr>
              <a:t>Konjoktival</a:t>
            </a:r>
            <a:r>
              <a:rPr lang="tr-TR" sz="2200" dirty="0">
                <a:effectLst/>
                <a:latin typeface="Times New Roman" panose="02020603050405020304" pitchFamily="18" charset="0"/>
                <a:cs typeface="Times New Roman" panose="02020603050405020304" pitchFamily="18" charset="0"/>
              </a:rPr>
              <a:t> hiperemi vardır. </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829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Tedavi – Koruyucu önlemler</a:t>
            </a:r>
          </a:p>
        </p:txBody>
      </p:sp>
      <p:sp>
        <p:nvSpPr>
          <p:cNvPr id="3" name="İçerik Yer Tutucusu 2"/>
          <p:cNvSpPr>
            <a:spLocks noGrp="1"/>
          </p:cNvSpPr>
          <p:nvPr>
            <p:ph sz="half" idx="2"/>
          </p:nvPr>
        </p:nvSpPr>
        <p:spPr>
          <a:xfrm>
            <a:off x="839788" y="1796902"/>
            <a:ext cx="5231403" cy="4392761"/>
          </a:xfrm>
        </p:spPr>
        <p:txBody>
          <a:bodyPr>
            <a:noAutofit/>
          </a:bodyPr>
          <a:lstStyle/>
          <a:p>
            <a:r>
              <a:rPr lang="tr-TR" sz="2200" dirty="0">
                <a:latin typeface="Times New Roman" panose="02020603050405020304" pitchFamily="18" charset="0"/>
                <a:cs typeface="Times New Roman" panose="02020603050405020304" pitchFamily="18" charset="0"/>
              </a:rPr>
              <a:t>Polenlerin yoğun olduğu ve güneş ışınlarının en dik olarak geldiği 10.00 -17.00 saatleri arasında zorunlu olmadıkça güneşe çıkmamak</a:t>
            </a:r>
          </a:p>
          <a:p>
            <a:r>
              <a:rPr lang="tr-TR" sz="2200" dirty="0">
                <a:latin typeface="Times New Roman" panose="02020603050405020304" pitchFamily="18" charset="0"/>
                <a:cs typeface="Times New Roman" panose="02020603050405020304" pitchFamily="18" charset="0"/>
              </a:rPr>
              <a:t>Dışarı çıkarken güneş gözlüğü, şapka, şemsiye kullanmak</a:t>
            </a:r>
          </a:p>
          <a:p>
            <a:r>
              <a:rPr lang="tr-TR" sz="2200" dirty="0">
                <a:latin typeface="Times New Roman" panose="02020603050405020304" pitchFamily="18" charset="0"/>
                <a:cs typeface="Times New Roman" panose="02020603050405020304" pitchFamily="18" charset="0"/>
              </a:rPr>
              <a:t>Evde polen filtresi olan klima cihazlarını kullanmak</a:t>
            </a:r>
          </a:p>
        </p:txBody>
      </p:sp>
      <p:sp>
        <p:nvSpPr>
          <p:cNvPr id="6" name="İçerik Yer Tutucusu 5"/>
          <p:cNvSpPr>
            <a:spLocks noGrp="1"/>
          </p:cNvSpPr>
          <p:nvPr>
            <p:ph sz="quarter" idx="4"/>
          </p:nvPr>
        </p:nvSpPr>
        <p:spPr>
          <a:xfrm>
            <a:off x="6172199" y="1796902"/>
            <a:ext cx="5385391" cy="4392761"/>
          </a:xfrm>
        </p:spPr>
        <p:txBody>
          <a:bodyPr>
            <a:normAutofit/>
          </a:bodyPr>
          <a:lstStyle/>
          <a:p>
            <a:r>
              <a:rPr lang="tr-TR" sz="2200" dirty="0"/>
              <a:t>Polen mevsiminde ev ve araba camlarının kapalı tutmak</a:t>
            </a:r>
          </a:p>
          <a:p>
            <a:r>
              <a:rPr lang="tr-TR" sz="2200" dirty="0"/>
              <a:t>Kimyasal, boya ve parfümlerden uzak durmak</a:t>
            </a:r>
          </a:p>
          <a:p>
            <a:r>
              <a:rPr lang="tr-TR" sz="2200" dirty="0"/>
              <a:t>Tüylü evcil hayvanları uzaklaştırmak</a:t>
            </a:r>
          </a:p>
          <a:p>
            <a:r>
              <a:rPr lang="tr-TR" sz="2200" dirty="0"/>
              <a:t>Sigara dumanından ve havasız ortamlardan kaçınmak</a:t>
            </a:r>
          </a:p>
          <a:p>
            <a:r>
              <a:rPr lang="tr-TR" sz="2200" dirty="0"/>
              <a:t>Evde tozları barındıracak halı, kilim gibi eşyaları kullanmamak</a:t>
            </a:r>
          </a:p>
          <a:p>
            <a:endParaRPr lang="tr-TR" dirty="0"/>
          </a:p>
        </p:txBody>
      </p:sp>
    </p:spTree>
    <p:extLst>
      <p:ext uri="{BB962C8B-B14F-4D97-AF65-F5344CB8AC3E}">
        <p14:creationId xmlns:p14="http://schemas.microsoft.com/office/powerpoint/2010/main" val="419063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496EF6CF-1392-ABA0-91FD-4F3210EC8140}"/>
              </a:ext>
            </a:extLst>
          </p:cNvPr>
          <p:cNvSpPr>
            <a:spLocks noGrp="1"/>
          </p:cNvSpPr>
          <p:nvPr>
            <p:ph type="title"/>
          </p:nvPr>
        </p:nvSpPr>
        <p:spPr>
          <a:xfrm>
            <a:off x="838200" y="365125"/>
            <a:ext cx="5393361" cy="1325563"/>
          </a:xfrm>
        </p:spPr>
        <p:txBody>
          <a:bodyPr>
            <a:normAutofit/>
          </a:bodyPr>
          <a:lstStyle/>
          <a:p>
            <a:r>
              <a:rPr lang="tr-TR" dirty="0"/>
              <a:t>Giriş</a:t>
            </a:r>
          </a:p>
        </p:txBody>
      </p:sp>
      <p:sp>
        <p:nvSpPr>
          <p:cNvPr id="17" name="Freeform: Shape 1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İçerik Yer Tutucusu 2">
            <a:extLst>
              <a:ext uri="{FF2B5EF4-FFF2-40B4-BE49-F238E27FC236}">
                <a16:creationId xmlns:a16="http://schemas.microsoft.com/office/drawing/2014/main" id="{AE346743-DD6A-5660-50F7-35C863F97949}"/>
              </a:ext>
            </a:extLst>
          </p:cNvPr>
          <p:cNvSpPr>
            <a:spLocks noGrp="1"/>
          </p:cNvSpPr>
          <p:nvPr>
            <p:ph idx="1"/>
          </p:nvPr>
        </p:nvSpPr>
        <p:spPr>
          <a:xfrm>
            <a:off x="838200" y="1825625"/>
            <a:ext cx="5393361" cy="4351338"/>
          </a:xfrm>
        </p:spPr>
        <p:txBody>
          <a:bodyPr>
            <a:normAutofit fontScale="92500" lnSpcReduction="10000"/>
          </a:bodyPr>
          <a:lstStyle/>
          <a:p>
            <a:r>
              <a:rPr lang="tr-TR" sz="2000" dirty="0">
                <a:effectLst/>
                <a:latin typeface="Times New Roman" panose="02020603050405020304" pitchFamily="18" charset="0"/>
                <a:cs typeface="Times New Roman" panose="02020603050405020304" pitchFamily="18" charset="0"/>
              </a:rPr>
              <a:t>Alerjik </a:t>
            </a:r>
            <a:r>
              <a:rPr lang="tr-TR" sz="2200" dirty="0">
                <a:effectLst/>
                <a:latin typeface="Times New Roman" panose="02020603050405020304" pitchFamily="18" charset="0"/>
                <a:cs typeface="Times New Roman" panose="02020603050405020304" pitchFamily="18" charset="0"/>
              </a:rPr>
              <a:t>hastalıklar gelişmiş ülkelerde önemli bir artış göstererek bir halk sağlığı problemi haline gelmiştir.</a:t>
            </a:r>
          </a:p>
          <a:p>
            <a:r>
              <a:rPr lang="tr-TR" sz="2200" dirty="0">
                <a:effectLst/>
                <a:latin typeface="Times New Roman" panose="02020603050405020304" pitchFamily="18" charset="0"/>
                <a:cs typeface="Times New Roman" panose="02020603050405020304" pitchFamily="18" charset="0"/>
              </a:rPr>
              <a:t>Gelişmiş ülkelerdeki bu belirgin artışın sadece genetik etkenler ve tanı olanaklarının artışı ile açıklanması mümkün </a:t>
            </a:r>
            <a:r>
              <a:rPr lang="tr-TR" sz="2200" dirty="0">
                <a:latin typeface="Times New Roman" panose="02020603050405020304" pitchFamily="18" charset="0"/>
                <a:cs typeface="Times New Roman" panose="02020603050405020304" pitchFamily="18" charset="0"/>
              </a:rPr>
              <a:t>değildir.Buna ek olarak;</a:t>
            </a:r>
            <a:endParaRPr lang="tr-TR" sz="2200" dirty="0">
              <a:effectLst/>
              <a:latin typeface="Times New Roman" panose="02020603050405020304" pitchFamily="18" charset="0"/>
              <a:cs typeface="Times New Roman" panose="02020603050405020304" pitchFamily="18" charset="0"/>
            </a:endParaRPr>
          </a:p>
          <a:p>
            <a:r>
              <a:rPr lang="tr-TR" sz="2200" dirty="0">
                <a:effectLst/>
                <a:latin typeface="Times New Roman" panose="02020603050405020304" pitchFamily="18" charset="0"/>
                <a:cs typeface="Times New Roman" panose="02020603050405020304" pitchFamily="18" charset="0"/>
              </a:rPr>
              <a:t>ç̧evresel etkenler,</a:t>
            </a:r>
          </a:p>
          <a:p>
            <a:r>
              <a:rPr lang="tr-TR" sz="2200" dirty="0">
                <a:latin typeface="Times New Roman" panose="02020603050405020304" pitchFamily="18" charset="0"/>
                <a:cs typeface="Times New Roman" panose="02020603050405020304" pitchFamily="18" charset="0"/>
              </a:rPr>
              <a:t>ç</a:t>
            </a:r>
            <a:r>
              <a:rPr lang="tr-TR" sz="2200" dirty="0">
                <a:effectLst/>
                <a:latin typeface="Times New Roman" panose="02020603050405020304" pitchFamily="18" charset="0"/>
                <a:cs typeface="Times New Roman" panose="02020603050405020304" pitchFamily="18" charset="0"/>
              </a:rPr>
              <a:t>ocukluk çağı aşıları,</a:t>
            </a:r>
          </a:p>
          <a:p>
            <a:r>
              <a:rPr lang="tr-TR" sz="2200" dirty="0">
                <a:effectLst/>
                <a:latin typeface="Times New Roman" panose="02020603050405020304" pitchFamily="18" charset="0"/>
                <a:cs typeface="Times New Roman" panose="02020603050405020304" pitchFamily="18" charset="0"/>
              </a:rPr>
              <a:t> aile yapısının küçülmesi, </a:t>
            </a:r>
          </a:p>
          <a:p>
            <a:r>
              <a:rPr lang="tr-TR" sz="2200" dirty="0">
                <a:effectLst/>
                <a:latin typeface="Times New Roman" panose="02020603050405020304" pitchFamily="18" charset="0"/>
                <a:cs typeface="Times New Roman" panose="02020603050405020304" pitchFamily="18" charset="0"/>
              </a:rPr>
              <a:t>enfeksiyonların ve paraziter hastalıkların azalması,</a:t>
            </a:r>
          </a:p>
          <a:p>
            <a:r>
              <a:rPr lang="tr-TR" sz="2200" dirty="0">
                <a:effectLst/>
                <a:latin typeface="Times New Roman" panose="02020603050405020304" pitchFamily="18" charset="0"/>
                <a:cs typeface="Times New Roman" panose="02020603050405020304" pitchFamily="18" charset="0"/>
              </a:rPr>
              <a:t> kişisel hijyenin iyileşmesi</a:t>
            </a:r>
            <a:endParaRPr lang="tr-TR" sz="2200" dirty="0">
              <a:latin typeface="Times New Roman" panose="02020603050405020304" pitchFamily="18" charset="0"/>
              <a:cs typeface="Times New Roman" panose="02020603050405020304" pitchFamily="18" charset="0"/>
            </a:endParaRPr>
          </a:p>
          <a:p>
            <a:pPr marL="0" indent="0">
              <a:buNone/>
            </a:pPr>
            <a:r>
              <a:rPr lang="tr-TR" sz="2200" dirty="0">
                <a:effectLst/>
                <a:latin typeface="Times New Roman" panose="02020603050405020304" pitchFamily="18" charset="0"/>
                <a:cs typeface="Times New Roman" panose="02020603050405020304" pitchFamily="18" charset="0"/>
              </a:rPr>
              <a:t> gibi faktörlerin rol oynadığı düşünülmektedir</a:t>
            </a:r>
            <a:r>
              <a:rPr lang="tr-TR" sz="2200" dirty="0">
                <a:latin typeface="Times New Roman" panose="02020603050405020304" pitchFamily="18" charset="0"/>
                <a:cs typeface="Times New Roman" panose="02020603050405020304" pitchFamily="18" charset="0"/>
              </a:rPr>
              <a:t>.</a:t>
            </a:r>
          </a:p>
          <a:p>
            <a:endParaRPr lang="tr-TR" sz="2000" dirty="0"/>
          </a:p>
        </p:txBody>
      </p:sp>
      <p:sp>
        <p:nvSpPr>
          <p:cNvPr id="24" name="Oval 1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kişi, şahıs, sıvı, sıçramak, su içeren bir resim&#10;&#10;Açıklama otomatik olarak oluşturuldu">
            <a:extLst>
              <a:ext uri="{FF2B5EF4-FFF2-40B4-BE49-F238E27FC236}">
                <a16:creationId xmlns:a16="http://schemas.microsoft.com/office/drawing/2014/main" id="{4E3CECAA-FE7C-0B10-7C29-1F09989EA1BB}"/>
              </a:ext>
            </a:extLst>
          </p:cNvPr>
          <p:cNvPicPr>
            <a:picLocks noChangeAspect="1"/>
          </p:cNvPicPr>
          <p:nvPr/>
        </p:nvPicPr>
        <p:blipFill>
          <a:blip r:embed="rId2"/>
          <a:stretch>
            <a:fillRect/>
          </a:stretch>
        </p:blipFill>
        <p:spPr>
          <a:xfrm>
            <a:off x="7887184" y="2161748"/>
            <a:ext cx="3781051" cy="189052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6" name="Freeform: Shape 2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255522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CCFC41-230F-77F2-6447-115F431E8C0E}"/>
              </a:ext>
            </a:extLst>
          </p:cNvPr>
          <p:cNvSpPr>
            <a:spLocks noGrp="1"/>
          </p:cNvSpPr>
          <p:nvPr>
            <p:ph type="title"/>
          </p:nvPr>
        </p:nvSpPr>
        <p:spPr>
          <a:xfrm>
            <a:off x="838200" y="365125"/>
            <a:ext cx="10515600" cy="1325563"/>
          </a:xfrm>
        </p:spPr>
        <p:txBody>
          <a:bodyPr>
            <a:normAutofit/>
          </a:bodyPr>
          <a:lstStyle/>
          <a:p>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CED8F50-ADC7-0224-D133-547D67FD20B7}"/>
              </a:ext>
            </a:extLst>
          </p:cNvPr>
          <p:cNvSpPr>
            <a:spLocks noGrp="1"/>
          </p:cNvSpPr>
          <p:nvPr>
            <p:ph idx="1"/>
          </p:nvPr>
        </p:nvSpPr>
        <p:spPr>
          <a:xfrm>
            <a:off x="838200" y="1929384"/>
            <a:ext cx="10515600" cy="4251960"/>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  A</a:t>
            </a:r>
            <a:r>
              <a:rPr lang="tr-TR" sz="2400" b="0" i="0" u="none" strike="noStrike" dirty="0">
                <a:effectLst/>
                <a:latin typeface="Times New Roman" panose="02020603050405020304" pitchFamily="18" charset="0"/>
                <a:cs typeface="Times New Roman" panose="02020603050405020304" pitchFamily="18" charset="0"/>
              </a:rPr>
              <a:t>lerjik </a:t>
            </a:r>
            <a:r>
              <a:rPr lang="tr-TR" sz="2400" b="0" i="0" u="none" strike="noStrike" dirty="0" err="1">
                <a:effectLst/>
                <a:latin typeface="Times New Roman" panose="02020603050405020304" pitchFamily="18" charset="0"/>
                <a:cs typeface="Times New Roman" panose="02020603050405020304" pitchFamily="18" charset="0"/>
              </a:rPr>
              <a:t>konjonktivit</a:t>
            </a:r>
            <a:r>
              <a:rPr lang="tr-TR" sz="2400" b="0" i="0" u="none" strike="noStrike" dirty="0">
                <a:effectLst/>
                <a:latin typeface="Times New Roman" panose="02020603050405020304" pitchFamily="18" charset="0"/>
                <a:cs typeface="Times New Roman" panose="02020603050405020304" pitchFamily="18" charset="0"/>
              </a:rPr>
              <a:t> tedavisiyle iyileşmeyi hızlandırmak için uygulanabilecekler şunlardır;</a:t>
            </a:r>
          </a:p>
          <a:p>
            <a:pPr marL="0" indent="0">
              <a:buNone/>
            </a:pPr>
            <a:endParaRPr lang="tr-TR" sz="24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Alerjinin nedeninden kaçınmak</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Gözleri yatıştırmak için soğuk kompres uygulamak</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Gözleri ovuşturmaktan kaçınmak</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Kontakt lens temizliğine dikkat etmek</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Gözlerin kimyasal ile temasının önüne geçmek</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Eller yıkanmadan gözle temas edilmemesi</a:t>
            </a:r>
            <a:endParaRPr lang="tr-TR" sz="2200" b="0" i="0" u="none" strike="noStrike" dirty="0">
              <a:effectLst/>
              <a:latin typeface="Roboto" panose="02000000000000000000" pitchFamily="2" charset="0"/>
            </a:endParaRPr>
          </a:p>
          <a:p>
            <a:pPr fontAlgn="base">
              <a:buFont typeface="Arial" panose="020B0604020202020204" pitchFamily="34" charset="0"/>
              <a:buChar char="•"/>
            </a:pPr>
            <a:r>
              <a:rPr lang="tr-TR" sz="2200" b="0" i="0" u="none" strike="noStrike" dirty="0">
                <a:effectLst/>
                <a:latin typeface="arial" panose="020B0604020202020204" pitchFamily="34" charset="0"/>
              </a:rPr>
              <a:t>Ciddi durumlarda bir süre </a:t>
            </a:r>
            <a:r>
              <a:rPr lang="tr-TR" sz="2200" b="0" i="0" u="none" strike="noStrike" dirty="0" err="1">
                <a:effectLst/>
                <a:latin typeface="arial" panose="020B0604020202020204" pitchFamily="34" charset="0"/>
              </a:rPr>
              <a:t>kontakt</a:t>
            </a:r>
            <a:r>
              <a:rPr lang="tr-TR" sz="2200" b="0" i="0" u="none" strike="noStrike" dirty="0">
                <a:effectLst/>
                <a:latin typeface="arial" panose="020B0604020202020204" pitchFamily="34" charset="0"/>
              </a:rPr>
              <a:t> lens kullanmamak</a:t>
            </a:r>
            <a:endParaRPr lang="tr-TR" sz="2200" b="0" i="0" u="none" strike="noStrike" dirty="0">
              <a:effectLst/>
              <a:latin typeface="Roboto" panose="02000000000000000000" pitchFamily="2" charset="0"/>
            </a:endParaRPr>
          </a:p>
          <a:p>
            <a:endParaRPr lang="tr-TR" sz="2200" dirty="0"/>
          </a:p>
        </p:txBody>
      </p:sp>
    </p:spTree>
    <p:extLst>
      <p:ext uri="{BB962C8B-B14F-4D97-AF65-F5344CB8AC3E}">
        <p14:creationId xmlns:p14="http://schemas.microsoft.com/office/powerpoint/2010/main" val="4088001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8498AD-5716-2581-3984-802FF4E79BF3}"/>
              </a:ext>
            </a:extLst>
          </p:cNvPr>
          <p:cNvSpPr>
            <a:spLocks noGrp="1"/>
          </p:cNvSpPr>
          <p:nvPr>
            <p:ph type="title"/>
          </p:nvPr>
        </p:nvSpPr>
        <p:spPr>
          <a:xfrm>
            <a:off x="841248" y="426720"/>
            <a:ext cx="10506456" cy="1919141"/>
          </a:xfrm>
        </p:spPr>
        <p:txBody>
          <a:bodyPr anchor="b">
            <a:normAutofit/>
          </a:bodyPr>
          <a:lstStyle/>
          <a:p>
            <a:endParaRPr lang="tr-TR"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DB56CE6C-DFE0-1027-D03A-8CC2C859292B}"/>
              </a:ext>
            </a:extLst>
          </p:cNvPr>
          <p:cNvSpPr>
            <a:spLocks noGrp="1"/>
          </p:cNvSpPr>
          <p:nvPr>
            <p:ph idx="1"/>
          </p:nvPr>
        </p:nvSpPr>
        <p:spPr>
          <a:xfrm>
            <a:off x="841248" y="3337269"/>
            <a:ext cx="10509504" cy="2905686"/>
          </a:xfrm>
        </p:spPr>
        <p:txBody>
          <a:bodyPr>
            <a:normAutofit/>
          </a:bodyPr>
          <a:lstStyle/>
          <a:p>
            <a:r>
              <a:rPr lang="tr-TR" sz="2400" dirty="0"/>
              <a:t>Alerjik </a:t>
            </a:r>
            <a:r>
              <a:rPr lang="tr-TR" sz="2400" dirty="0" err="1"/>
              <a:t>konjoktivit</a:t>
            </a:r>
            <a:r>
              <a:rPr lang="tr-TR" sz="2400" dirty="0"/>
              <a:t> idame tedavi;</a:t>
            </a:r>
          </a:p>
          <a:p>
            <a:r>
              <a:rPr lang="tr-TR" sz="2200" dirty="0"/>
              <a:t>Öncelikle etken alerjenlerden uzak durulmalıdır.</a:t>
            </a:r>
          </a:p>
          <a:p>
            <a:r>
              <a:rPr lang="tr-TR" sz="2200" dirty="0"/>
              <a:t>Uzun vadeli tedavisinde etkili ve güvenli </a:t>
            </a:r>
            <a:r>
              <a:rPr lang="tr-TR" sz="2200" dirty="0" err="1"/>
              <a:t>mast</a:t>
            </a:r>
            <a:r>
              <a:rPr lang="tr-TR" sz="2200" dirty="0"/>
              <a:t> hücre stabilizatörleri(</a:t>
            </a:r>
            <a:r>
              <a:rPr lang="tr-TR" sz="2200" dirty="0" err="1"/>
              <a:t>kromolin</a:t>
            </a:r>
            <a:r>
              <a:rPr lang="tr-TR" sz="2200" dirty="0"/>
              <a:t> sodyum) ve suni gözyaşı damlaları kullanılır.</a:t>
            </a:r>
          </a:p>
          <a:p>
            <a:r>
              <a:rPr lang="tr-TR" sz="2200" dirty="0"/>
              <a:t>Daha şiddetli vakalarda oral/</a:t>
            </a:r>
            <a:r>
              <a:rPr lang="tr-TR" sz="2200" dirty="0" err="1"/>
              <a:t>topikal</a:t>
            </a:r>
            <a:r>
              <a:rPr lang="tr-TR" sz="2200" dirty="0"/>
              <a:t> antihistaminikler tedaviye eklenir.</a:t>
            </a:r>
          </a:p>
        </p:txBody>
      </p:sp>
    </p:spTree>
    <p:extLst>
      <p:ext uri="{BB962C8B-B14F-4D97-AF65-F5344CB8AC3E}">
        <p14:creationId xmlns:p14="http://schemas.microsoft.com/office/powerpoint/2010/main" val="588220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874FB2-0855-EF22-3239-0F0E816A5CBD}"/>
              </a:ext>
            </a:extLst>
          </p:cNvPr>
          <p:cNvSpPr>
            <a:spLocks noGrp="1"/>
          </p:cNvSpPr>
          <p:nvPr>
            <p:ph type="title"/>
          </p:nvPr>
        </p:nvSpPr>
        <p:spPr>
          <a:xfrm>
            <a:off x="841248" y="426720"/>
            <a:ext cx="10506456" cy="1919141"/>
          </a:xfrm>
        </p:spPr>
        <p:txBody>
          <a:bodyPr anchor="b">
            <a:normAutofit/>
          </a:bodyPr>
          <a:lstStyle/>
          <a:p>
            <a:endParaRPr lang="tr-TR"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FE236803-53C0-B78E-B894-24999FF244E2}"/>
              </a:ext>
            </a:extLst>
          </p:cNvPr>
          <p:cNvSpPr>
            <a:spLocks noGrp="1"/>
          </p:cNvSpPr>
          <p:nvPr>
            <p:ph idx="1"/>
          </p:nvPr>
        </p:nvSpPr>
        <p:spPr>
          <a:xfrm>
            <a:off x="841248" y="3337269"/>
            <a:ext cx="10509504" cy="2905686"/>
          </a:xfrm>
        </p:spPr>
        <p:txBody>
          <a:bodyPr>
            <a:normAutofit/>
          </a:bodyPr>
          <a:lstStyle/>
          <a:p>
            <a:r>
              <a:rPr lang="tr-TR" sz="2200" dirty="0"/>
              <a:t>Alerjik </a:t>
            </a:r>
            <a:r>
              <a:rPr lang="tr-TR" sz="2200" dirty="0" err="1"/>
              <a:t>konjoktivitin</a:t>
            </a:r>
            <a:r>
              <a:rPr lang="tr-TR" sz="2200" dirty="0"/>
              <a:t> atak tedavisi;</a:t>
            </a:r>
          </a:p>
          <a:p>
            <a:pPr marL="0" indent="0">
              <a:buNone/>
            </a:pPr>
            <a:r>
              <a:rPr lang="tr-TR" sz="2200" dirty="0">
                <a:latin typeface="Times New Roman" panose="02020603050405020304" pitchFamily="18" charset="0"/>
                <a:cs typeface="Times New Roman" panose="02020603050405020304" pitchFamily="18" charset="0"/>
              </a:rPr>
              <a:t>   Soğuk </a:t>
            </a:r>
            <a:r>
              <a:rPr lang="tr-TR" sz="2200" dirty="0" err="1">
                <a:latin typeface="Times New Roman" panose="02020603050405020304" pitchFamily="18" charset="0"/>
                <a:cs typeface="Times New Roman" panose="02020603050405020304" pitchFamily="18" charset="0"/>
              </a:rPr>
              <a:t>kompresler,suni</a:t>
            </a:r>
            <a:r>
              <a:rPr lang="tr-TR" sz="2200" dirty="0">
                <a:latin typeface="Times New Roman" panose="02020603050405020304" pitchFamily="18" charset="0"/>
                <a:cs typeface="Times New Roman" panose="02020603050405020304" pitchFamily="18" charset="0"/>
              </a:rPr>
              <a:t> gözyaşı </a:t>
            </a:r>
            <a:r>
              <a:rPr lang="tr-TR" sz="2200" dirty="0" err="1">
                <a:latin typeface="Times New Roman" panose="02020603050405020304" pitchFamily="18" charset="0"/>
                <a:cs typeface="Times New Roman" panose="02020603050405020304" pitchFamily="18" charset="0"/>
              </a:rPr>
              <a:t>damlaları,oral</a:t>
            </a:r>
            <a:r>
              <a:rPr lang="tr-TR" sz="2200" dirty="0">
                <a:latin typeface="Times New Roman" panose="02020603050405020304" pitchFamily="18" charset="0"/>
                <a:cs typeface="Times New Roman" panose="02020603050405020304" pitchFamily="18" charset="0"/>
              </a:rPr>
              <a:t>/</a:t>
            </a:r>
            <a:r>
              <a:rPr lang="tr-TR" sz="2200" dirty="0" err="1">
                <a:latin typeface="Times New Roman" panose="02020603050405020304" pitchFamily="18" charset="0"/>
                <a:cs typeface="Times New Roman" panose="02020603050405020304" pitchFamily="18" charset="0"/>
              </a:rPr>
              <a:t>topikal</a:t>
            </a:r>
            <a:r>
              <a:rPr lang="tr-TR" sz="2200" dirty="0">
                <a:latin typeface="Times New Roman" panose="02020603050405020304" pitchFamily="18" charset="0"/>
                <a:cs typeface="Times New Roman" panose="02020603050405020304" pitchFamily="18" charset="0"/>
              </a:rPr>
              <a:t> antihistaminikler veya yanıt alınamazsa </a:t>
            </a:r>
            <a:r>
              <a:rPr lang="tr-TR" sz="2200" dirty="0" err="1">
                <a:latin typeface="Times New Roman" panose="02020603050405020304" pitchFamily="18" charset="0"/>
                <a:cs typeface="Times New Roman" panose="02020603050405020304" pitchFamily="18" charset="0"/>
              </a:rPr>
              <a:t>topikal</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steroidli</a:t>
            </a:r>
            <a:r>
              <a:rPr lang="tr-TR" sz="2200" dirty="0">
                <a:latin typeface="Times New Roman" panose="02020603050405020304" pitchFamily="18" charset="0"/>
                <a:cs typeface="Times New Roman" panose="02020603050405020304" pitchFamily="18" charset="0"/>
              </a:rPr>
              <a:t> göz damlaları göz uzmanı tarafından yazılması kaydıyla kullanılabilir.</a:t>
            </a:r>
          </a:p>
        </p:txBody>
      </p:sp>
    </p:spTree>
    <p:extLst>
      <p:ext uri="{BB962C8B-B14F-4D97-AF65-F5344CB8AC3E}">
        <p14:creationId xmlns:p14="http://schemas.microsoft.com/office/powerpoint/2010/main" val="1765750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D952C1-FCF2-8245-7E55-37C2E257B41F}"/>
              </a:ext>
            </a:extLst>
          </p:cNvPr>
          <p:cNvSpPr>
            <a:spLocks noGrp="1"/>
          </p:cNvSpPr>
          <p:nvPr>
            <p:ph type="title"/>
          </p:nvPr>
        </p:nvSpPr>
        <p:spPr/>
        <p:txBody>
          <a:bodyPr/>
          <a:lstStyle/>
          <a:p>
            <a:r>
              <a:rPr lang="tr-TR" dirty="0" err="1"/>
              <a:t>Atopik</a:t>
            </a:r>
            <a:r>
              <a:rPr lang="tr-TR" dirty="0"/>
              <a:t> Dermatit </a:t>
            </a:r>
          </a:p>
        </p:txBody>
      </p:sp>
      <p:sp>
        <p:nvSpPr>
          <p:cNvPr id="3" name="İçerik Yer Tutucusu 2">
            <a:extLst>
              <a:ext uri="{FF2B5EF4-FFF2-40B4-BE49-F238E27FC236}">
                <a16:creationId xmlns:a16="http://schemas.microsoft.com/office/drawing/2014/main" id="{5126925E-A05C-A5B7-46CB-09E4265FA754}"/>
              </a:ext>
            </a:extLst>
          </p:cNvPr>
          <p:cNvSpPr>
            <a:spLocks noGrp="1"/>
          </p:cNvSpPr>
          <p:nvPr>
            <p:ph idx="1"/>
          </p:nvPr>
        </p:nvSpPr>
        <p:spPr/>
        <p:txBody>
          <a:bodyPr/>
          <a:lstStyle/>
          <a:p>
            <a:r>
              <a:rPr lang="tr-TR" dirty="0"/>
              <a:t>Bebeklik ve çocukluk döneminin en sık kronik, tekrarlayan deri hastalığı</a:t>
            </a:r>
          </a:p>
          <a:p>
            <a:pPr lvl="1"/>
            <a:r>
              <a:rPr lang="tr-TR" dirty="0"/>
              <a:t>%10-30</a:t>
            </a:r>
          </a:p>
          <a:p>
            <a:r>
              <a:rPr lang="tr-TR" dirty="0"/>
              <a:t>%50 ilk 1 yaşta, %80 ilk 5 yaşta belirti verir</a:t>
            </a:r>
          </a:p>
          <a:p>
            <a:r>
              <a:rPr lang="tr-TR" dirty="0"/>
              <a:t>Ailesinde </a:t>
            </a:r>
            <a:r>
              <a:rPr lang="tr-TR" dirty="0" err="1"/>
              <a:t>atopik</a:t>
            </a:r>
            <a:r>
              <a:rPr lang="tr-TR" dirty="0"/>
              <a:t> hastalık (astım, alerjik rinit, egzema, besin allerjisi) olan bebek ve çocuklarda sıklık çok yüksek</a:t>
            </a:r>
          </a:p>
          <a:p>
            <a:r>
              <a:rPr lang="tr-TR" dirty="0" err="1"/>
              <a:t>Atopik</a:t>
            </a:r>
            <a:r>
              <a:rPr lang="tr-TR" dirty="0"/>
              <a:t> dermatit ± besin allerjisi bulunan bebeklerde yaşamın ileri dönemlerinde astım ve/veya alerjik rinit gelişme olasılığı yüksek = </a:t>
            </a:r>
            <a:r>
              <a:rPr lang="tr-TR" b="1" dirty="0" err="1"/>
              <a:t>Atopik</a:t>
            </a:r>
            <a:r>
              <a:rPr lang="tr-TR" b="1" dirty="0"/>
              <a:t> yürüyüş</a:t>
            </a:r>
          </a:p>
          <a:p>
            <a:endParaRPr lang="tr-TR" dirty="0"/>
          </a:p>
        </p:txBody>
      </p:sp>
    </p:spTree>
    <p:extLst>
      <p:ext uri="{BB962C8B-B14F-4D97-AF65-F5344CB8AC3E}">
        <p14:creationId xmlns:p14="http://schemas.microsoft.com/office/powerpoint/2010/main" val="2793153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63629-7BE1-93C5-9DD7-45E0B448F944}"/>
              </a:ext>
            </a:extLst>
          </p:cNvPr>
          <p:cNvSpPr>
            <a:spLocks noGrp="1"/>
          </p:cNvSpPr>
          <p:nvPr>
            <p:ph type="title"/>
          </p:nvPr>
        </p:nvSpPr>
        <p:spPr/>
        <p:txBody>
          <a:bodyPr>
            <a:normAutofit/>
          </a:bodyPr>
          <a:lstStyle/>
          <a:p>
            <a:r>
              <a:rPr lang="tr-TR" sz="4000" dirty="0" err="1">
                <a:latin typeface="Times New Roman" panose="02020603050405020304" pitchFamily="18" charset="0"/>
                <a:cs typeface="Times New Roman" panose="02020603050405020304" pitchFamily="18" charset="0"/>
              </a:rPr>
              <a:t>Atopik</a:t>
            </a:r>
            <a:r>
              <a:rPr lang="tr-TR" sz="4000" dirty="0">
                <a:latin typeface="Times New Roman" panose="02020603050405020304" pitchFamily="18" charset="0"/>
                <a:cs typeface="Times New Roman" panose="02020603050405020304" pitchFamily="18" charset="0"/>
              </a:rPr>
              <a:t> Yürüyüş </a:t>
            </a:r>
          </a:p>
        </p:txBody>
      </p:sp>
      <p:sp>
        <p:nvSpPr>
          <p:cNvPr id="3" name="İçerik Yer Tutucusu 2">
            <a:extLst>
              <a:ext uri="{FF2B5EF4-FFF2-40B4-BE49-F238E27FC236}">
                <a16:creationId xmlns:a16="http://schemas.microsoft.com/office/drawing/2014/main" id="{891E55AB-E367-DD79-D42A-761EFE39F8DF}"/>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DE0EDE18-1463-AE72-6ACE-ABB2484FB4F5}"/>
              </a:ext>
            </a:extLst>
          </p:cNvPr>
          <p:cNvPicPr>
            <a:picLocks noChangeAspect="1"/>
          </p:cNvPicPr>
          <p:nvPr/>
        </p:nvPicPr>
        <p:blipFill>
          <a:blip r:embed="rId2"/>
          <a:stretch>
            <a:fillRect/>
          </a:stretch>
        </p:blipFill>
        <p:spPr>
          <a:xfrm>
            <a:off x="831245" y="1490422"/>
            <a:ext cx="7237226" cy="5002453"/>
          </a:xfrm>
          <a:prstGeom prst="rect">
            <a:avLst/>
          </a:prstGeom>
        </p:spPr>
      </p:pic>
    </p:spTree>
    <p:extLst>
      <p:ext uri="{BB962C8B-B14F-4D97-AF65-F5344CB8AC3E}">
        <p14:creationId xmlns:p14="http://schemas.microsoft.com/office/powerpoint/2010/main" val="1155050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E5DCB1-375A-4CFB-9262-C84EF2D7AE01}"/>
              </a:ext>
            </a:extLst>
          </p:cNvPr>
          <p:cNvSpPr>
            <a:spLocks noGrp="1"/>
          </p:cNvSpPr>
          <p:nvPr>
            <p:ph type="title"/>
          </p:nvPr>
        </p:nvSpPr>
        <p:spPr/>
        <p:txBody>
          <a:bodyPr>
            <a:normAutofit/>
          </a:bodyPr>
          <a:lstStyle/>
          <a:p>
            <a:r>
              <a:rPr lang="tr-TR" sz="4000" dirty="0" err="1">
                <a:latin typeface="Times New Roman" panose="02020603050405020304" pitchFamily="18" charset="0"/>
                <a:cs typeface="Times New Roman" panose="02020603050405020304" pitchFamily="18" charset="0"/>
              </a:rPr>
              <a:t>Atopik</a:t>
            </a:r>
            <a:r>
              <a:rPr lang="tr-TR" sz="4000" dirty="0">
                <a:latin typeface="Times New Roman" panose="02020603050405020304" pitchFamily="18" charset="0"/>
                <a:cs typeface="Times New Roman" panose="02020603050405020304" pitchFamily="18" charset="0"/>
              </a:rPr>
              <a:t> dermatit</a:t>
            </a:r>
          </a:p>
        </p:txBody>
      </p:sp>
      <p:sp>
        <p:nvSpPr>
          <p:cNvPr id="3" name="Dikdörtgen: Köşeleri Yuvarlatılmış 2">
            <a:extLst>
              <a:ext uri="{FF2B5EF4-FFF2-40B4-BE49-F238E27FC236}">
                <a16:creationId xmlns:a16="http://schemas.microsoft.com/office/drawing/2014/main" id="{9C2FDD86-152C-4915-9873-A924B010FB28}"/>
              </a:ext>
            </a:extLst>
          </p:cNvPr>
          <p:cNvSpPr/>
          <p:nvPr/>
        </p:nvSpPr>
        <p:spPr>
          <a:xfrm>
            <a:off x="2537792" y="1805404"/>
            <a:ext cx="2451652" cy="914400"/>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Genetik yatkınlık</a:t>
            </a:r>
          </a:p>
        </p:txBody>
      </p:sp>
      <p:sp>
        <p:nvSpPr>
          <p:cNvPr id="4" name="Dikdörtgen: Köşeleri Yuvarlatılmış 3">
            <a:extLst>
              <a:ext uri="{FF2B5EF4-FFF2-40B4-BE49-F238E27FC236}">
                <a16:creationId xmlns:a16="http://schemas.microsoft.com/office/drawing/2014/main" id="{976DFCB5-17A4-4CF1-9AD5-8A86389CBBB9}"/>
              </a:ext>
            </a:extLst>
          </p:cNvPr>
          <p:cNvSpPr/>
          <p:nvPr/>
        </p:nvSpPr>
        <p:spPr>
          <a:xfrm>
            <a:off x="6911009" y="1785109"/>
            <a:ext cx="2451652" cy="914400"/>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Çevresel faktörler</a:t>
            </a:r>
          </a:p>
          <a:p>
            <a:pPr algn="ctr"/>
            <a:r>
              <a:rPr lang="tr-TR" dirty="0">
                <a:solidFill>
                  <a:schemeClr val="tx1"/>
                </a:solidFill>
              </a:rPr>
              <a:t>(</a:t>
            </a:r>
            <a:r>
              <a:rPr lang="tr-TR" dirty="0" err="1">
                <a:solidFill>
                  <a:schemeClr val="tx1"/>
                </a:solidFill>
              </a:rPr>
              <a:t>Allerjenler</a:t>
            </a:r>
            <a:r>
              <a:rPr lang="tr-TR" dirty="0">
                <a:solidFill>
                  <a:schemeClr val="tx1"/>
                </a:solidFill>
              </a:rPr>
              <a:t>, mikroplar)</a:t>
            </a:r>
          </a:p>
        </p:txBody>
      </p:sp>
      <p:sp>
        <p:nvSpPr>
          <p:cNvPr id="5" name="Dikdörtgen: Köşeleri Yuvarlatılmış 4">
            <a:extLst>
              <a:ext uri="{FF2B5EF4-FFF2-40B4-BE49-F238E27FC236}">
                <a16:creationId xmlns:a16="http://schemas.microsoft.com/office/drawing/2014/main" id="{09C00AC4-3174-4F7E-B369-05102B72109A}"/>
              </a:ext>
            </a:extLst>
          </p:cNvPr>
          <p:cNvSpPr/>
          <p:nvPr/>
        </p:nvSpPr>
        <p:spPr>
          <a:xfrm>
            <a:off x="1311966" y="4521890"/>
            <a:ext cx="2451652" cy="917713"/>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Deri bariyer </a:t>
            </a:r>
            <a:r>
              <a:rPr lang="tr-TR" dirty="0" err="1">
                <a:solidFill>
                  <a:schemeClr val="tx1"/>
                </a:solidFill>
              </a:rPr>
              <a:t>defekti</a:t>
            </a:r>
            <a:endParaRPr lang="tr-TR" dirty="0">
              <a:solidFill>
                <a:schemeClr val="tx1"/>
              </a:solidFill>
            </a:endParaRPr>
          </a:p>
        </p:txBody>
      </p:sp>
      <p:sp>
        <p:nvSpPr>
          <p:cNvPr id="6" name="Dikdörtgen: Köşeleri Yuvarlatılmış 5">
            <a:extLst>
              <a:ext uri="{FF2B5EF4-FFF2-40B4-BE49-F238E27FC236}">
                <a16:creationId xmlns:a16="http://schemas.microsoft.com/office/drawing/2014/main" id="{E99D4424-6B47-46FF-817C-030728147AEA}"/>
              </a:ext>
            </a:extLst>
          </p:cNvPr>
          <p:cNvSpPr/>
          <p:nvPr/>
        </p:nvSpPr>
        <p:spPr>
          <a:xfrm>
            <a:off x="4111487" y="3865269"/>
            <a:ext cx="2451652" cy="917713"/>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Deride azalmış doğal bağışıklık yanıtları</a:t>
            </a:r>
          </a:p>
        </p:txBody>
      </p:sp>
      <p:sp>
        <p:nvSpPr>
          <p:cNvPr id="7" name="Dikdörtgen: Köşeleri Yuvarlatılmış 6">
            <a:extLst>
              <a:ext uri="{FF2B5EF4-FFF2-40B4-BE49-F238E27FC236}">
                <a16:creationId xmlns:a16="http://schemas.microsoft.com/office/drawing/2014/main" id="{6B350A36-1B08-4EF7-99C4-6D0D19320E2D}"/>
              </a:ext>
            </a:extLst>
          </p:cNvPr>
          <p:cNvSpPr/>
          <p:nvPr/>
        </p:nvSpPr>
        <p:spPr>
          <a:xfrm>
            <a:off x="6911009" y="3228526"/>
            <a:ext cx="2451652" cy="917713"/>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Allerjen</a:t>
            </a:r>
            <a:r>
              <a:rPr lang="tr-TR" dirty="0">
                <a:solidFill>
                  <a:schemeClr val="tx1"/>
                </a:solidFill>
              </a:rPr>
              <a:t> ve mikroplara abartılı T-hücre yanıtları</a:t>
            </a:r>
          </a:p>
        </p:txBody>
      </p:sp>
      <p:sp>
        <p:nvSpPr>
          <p:cNvPr id="9" name="Dikdörtgen: Köşeleri Yuvarlatılmış 8">
            <a:extLst>
              <a:ext uri="{FF2B5EF4-FFF2-40B4-BE49-F238E27FC236}">
                <a16:creationId xmlns:a16="http://schemas.microsoft.com/office/drawing/2014/main" id="{4FFC65ED-0974-41DF-94B2-63878127944A}"/>
              </a:ext>
            </a:extLst>
          </p:cNvPr>
          <p:cNvSpPr/>
          <p:nvPr/>
        </p:nvSpPr>
        <p:spPr>
          <a:xfrm>
            <a:off x="5274365" y="5592970"/>
            <a:ext cx="2451652" cy="834266"/>
          </a:xfrm>
          <a:prstGeom prst="roundRect">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Deride kronik </a:t>
            </a:r>
            <a:r>
              <a:rPr lang="tr-TR" dirty="0" err="1">
                <a:solidFill>
                  <a:schemeClr val="tx1"/>
                </a:solidFill>
              </a:rPr>
              <a:t>inflamasyon</a:t>
            </a:r>
            <a:endParaRPr lang="tr-TR" dirty="0">
              <a:solidFill>
                <a:schemeClr val="tx1"/>
              </a:solidFill>
            </a:endParaRPr>
          </a:p>
        </p:txBody>
      </p:sp>
      <p:cxnSp>
        <p:nvCxnSpPr>
          <p:cNvPr id="11" name="Düz Ok Bağlayıcısı 10">
            <a:extLst>
              <a:ext uri="{FF2B5EF4-FFF2-40B4-BE49-F238E27FC236}">
                <a16:creationId xmlns:a16="http://schemas.microsoft.com/office/drawing/2014/main" id="{2FCABCF3-B8CE-4079-BA94-2BBB768507E2}"/>
              </a:ext>
            </a:extLst>
          </p:cNvPr>
          <p:cNvCxnSpPr>
            <a:stCxn id="3" idx="2"/>
            <a:endCxn id="5" idx="0"/>
          </p:cNvCxnSpPr>
          <p:nvPr/>
        </p:nvCxnSpPr>
        <p:spPr>
          <a:xfrm flipH="1">
            <a:off x="2537792" y="2719804"/>
            <a:ext cx="1225826" cy="1802086"/>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2451616D-0927-4EB1-9C42-592E774A1D59}"/>
              </a:ext>
            </a:extLst>
          </p:cNvPr>
          <p:cNvCxnSpPr>
            <a:stCxn id="3" idx="2"/>
            <a:endCxn id="6" idx="0"/>
          </p:cNvCxnSpPr>
          <p:nvPr/>
        </p:nvCxnSpPr>
        <p:spPr>
          <a:xfrm>
            <a:off x="3763618" y="2719804"/>
            <a:ext cx="1573695" cy="1145465"/>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16F3EC50-495F-4EA2-A34E-85F411A00141}"/>
              </a:ext>
            </a:extLst>
          </p:cNvPr>
          <p:cNvCxnSpPr>
            <a:cxnSpLocks/>
            <a:stCxn id="4" idx="2"/>
            <a:endCxn id="7" idx="0"/>
          </p:cNvCxnSpPr>
          <p:nvPr/>
        </p:nvCxnSpPr>
        <p:spPr>
          <a:xfrm>
            <a:off x="8136835" y="2699509"/>
            <a:ext cx="0" cy="529017"/>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AE0DDDB9-144E-4BF6-AA98-9B1BACD36D07}"/>
              </a:ext>
            </a:extLst>
          </p:cNvPr>
          <p:cNvCxnSpPr>
            <a:stCxn id="6" idx="2"/>
            <a:endCxn id="9" idx="0"/>
          </p:cNvCxnSpPr>
          <p:nvPr/>
        </p:nvCxnSpPr>
        <p:spPr>
          <a:xfrm>
            <a:off x="5337313" y="4782982"/>
            <a:ext cx="1162878" cy="809988"/>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635679CE-FB48-4C35-8589-15C2776FCBB6}"/>
              </a:ext>
            </a:extLst>
          </p:cNvPr>
          <p:cNvCxnSpPr>
            <a:cxnSpLocks/>
            <a:stCxn id="5" idx="3"/>
          </p:cNvCxnSpPr>
          <p:nvPr/>
        </p:nvCxnSpPr>
        <p:spPr>
          <a:xfrm>
            <a:off x="3763618" y="4980747"/>
            <a:ext cx="2656842" cy="570259"/>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4B7DE810-C26A-4418-B5B5-7EA0E46C7B41}"/>
              </a:ext>
            </a:extLst>
          </p:cNvPr>
          <p:cNvCxnSpPr>
            <a:cxnSpLocks/>
            <a:stCxn id="7" idx="2"/>
            <a:endCxn id="9" idx="0"/>
          </p:cNvCxnSpPr>
          <p:nvPr/>
        </p:nvCxnSpPr>
        <p:spPr>
          <a:xfrm flipH="1">
            <a:off x="6500191" y="4146239"/>
            <a:ext cx="1636644" cy="1446731"/>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sp>
        <p:nvSpPr>
          <p:cNvPr id="26" name="Artı İşareti 25">
            <a:extLst>
              <a:ext uri="{FF2B5EF4-FFF2-40B4-BE49-F238E27FC236}">
                <a16:creationId xmlns:a16="http://schemas.microsoft.com/office/drawing/2014/main" id="{39DA4D12-59E3-4703-A1A8-F2200AD1051A}"/>
              </a:ext>
            </a:extLst>
          </p:cNvPr>
          <p:cNvSpPr/>
          <p:nvPr/>
        </p:nvSpPr>
        <p:spPr>
          <a:xfrm>
            <a:off x="5479992" y="1781795"/>
            <a:ext cx="940468" cy="917713"/>
          </a:xfrm>
          <a:prstGeom prst="mathPlus">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44F6907B-CA57-4738-96F9-9820CD7513B2}"/>
              </a:ext>
            </a:extLst>
          </p:cNvPr>
          <p:cNvSpPr/>
          <p:nvPr/>
        </p:nvSpPr>
        <p:spPr>
          <a:xfrm>
            <a:off x="8902148" y="5592970"/>
            <a:ext cx="2451652" cy="834266"/>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a:solidFill>
                  <a:schemeClr val="bg1"/>
                </a:solidFill>
              </a:rPr>
              <a:t>Atopik</a:t>
            </a:r>
            <a:r>
              <a:rPr lang="tr-TR" b="1" dirty="0">
                <a:solidFill>
                  <a:schemeClr val="bg1"/>
                </a:solidFill>
              </a:rPr>
              <a:t> dermatit belirti ve bulguları</a:t>
            </a:r>
          </a:p>
        </p:txBody>
      </p:sp>
      <p:cxnSp>
        <p:nvCxnSpPr>
          <p:cNvPr id="10" name="Düz Ok Bağlayıcısı 9">
            <a:extLst>
              <a:ext uri="{FF2B5EF4-FFF2-40B4-BE49-F238E27FC236}">
                <a16:creationId xmlns:a16="http://schemas.microsoft.com/office/drawing/2014/main" id="{EE7FAE70-9F80-4356-A009-3C9DC59E0267}"/>
              </a:ext>
            </a:extLst>
          </p:cNvPr>
          <p:cNvCxnSpPr>
            <a:stCxn id="9" idx="3"/>
            <a:endCxn id="16" idx="1"/>
          </p:cNvCxnSpPr>
          <p:nvPr/>
        </p:nvCxnSpPr>
        <p:spPr>
          <a:xfrm>
            <a:off x="7726017" y="6010103"/>
            <a:ext cx="11761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0D9C9FF8-0925-4042-9CD4-87A616BA3392}"/>
              </a:ext>
            </a:extLst>
          </p:cNvPr>
          <p:cNvCxnSpPr>
            <a:cxnSpLocks/>
            <a:stCxn id="3" idx="2"/>
          </p:cNvCxnSpPr>
          <p:nvPr/>
        </p:nvCxnSpPr>
        <p:spPr>
          <a:xfrm>
            <a:off x="3763618" y="2719804"/>
            <a:ext cx="4256120" cy="458857"/>
          </a:xfrm>
          <a:prstGeom prst="straightConnector1">
            <a:avLst/>
          </a:prstGeom>
          <a:ln w="38100">
            <a:solidFill>
              <a:srgbClr val="DEA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8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ED4CF5-19D1-4391-B623-E676450FCEF4}"/>
              </a:ext>
            </a:extLst>
          </p:cNvPr>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Klinik</a:t>
            </a:r>
          </a:p>
        </p:txBody>
      </p:sp>
      <p:graphicFrame>
        <p:nvGraphicFramePr>
          <p:cNvPr id="4" name="Tablo 4">
            <a:extLst>
              <a:ext uri="{FF2B5EF4-FFF2-40B4-BE49-F238E27FC236}">
                <a16:creationId xmlns:a16="http://schemas.microsoft.com/office/drawing/2014/main" id="{4929B991-3CF0-41E9-AFFF-CAD5931E0385}"/>
              </a:ext>
            </a:extLst>
          </p:cNvPr>
          <p:cNvGraphicFramePr>
            <a:graphicFrameLocks noGrp="1"/>
          </p:cNvGraphicFramePr>
          <p:nvPr>
            <p:ph idx="1"/>
            <p:extLst>
              <p:ext uri="{D42A27DB-BD31-4B8C-83A1-F6EECF244321}">
                <p14:modId xmlns:p14="http://schemas.microsoft.com/office/powerpoint/2010/main" val="684128780"/>
              </p:ext>
            </p:extLst>
          </p:nvPr>
        </p:nvGraphicFramePr>
        <p:xfrm>
          <a:off x="838200" y="1690688"/>
          <a:ext cx="10515600" cy="4480560"/>
        </p:xfrm>
        <a:graphic>
          <a:graphicData uri="http://schemas.openxmlformats.org/drawingml/2006/table">
            <a:tbl>
              <a:tblPr firstRow="1" bandRow="1">
                <a:tableStyleId>{5C22544A-7EE6-4342-B048-85BDC9FD1C3A}</a:tableStyleId>
              </a:tblPr>
              <a:tblGrid>
                <a:gridCol w="235226">
                  <a:extLst>
                    <a:ext uri="{9D8B030D-6E8A-4147-A177-3AD203B41FA5}">
                      <a16:colId xmlns:a16="http://schemas.microsoft.com/office/drawing/2014/main" val="761776839"/>
                    </a:ext>
                  </a:extLst>
                </a:gridCol>
                <a:gridCol w="3167270">
                  <a:extLst>
                    <a:ext uri="{9D8B030D-6E8A-4147-A177-3AD203B41FA5}">
                      <a16:colId xmlns:a16="http://schemas.microsoft.com/office/drawing/2014/main" val="1956387065"/>
                    </a:ext>
                  </a:extLst>
                </a:gridCol>
                <a:gridCol w="7113104">
                  <a:extLst>
                    <a:ext uri="{9D8B030D-6E8A-4147-A177-3AD203B41FA5}">
                      <a16:colId xmlns:a16="http://schemas.microsoft.com/office/drawing/2014/main" val="2351052946"/>
                    </a:ext>
                  </a:extLst>
                </a:gridCol>
              </a:tblGrid>
              <a:tr h="201958">
                <a:tc gridSpan="2">
                  <a:txBody>
                    <a:bodyPr/>
                    <a:lstStyle/>
                    <a:p>
                      <a:r>
                        <a:rPr lang="tr-TR" sz="1500" dirty="0"/>
                        <a:t>Majör özellikler</a:t>
                      </a:r>
                    </a:p>
                  </a:txBody>
                  <a:tcPr/>
                </a:tc>
                <a:tc hMerge="1">
                  <a:txBody>
                    <a:bodyPr/>
                    <a:lstStyle/>
                    <a:p>
                      <a:endParaRPr lang="tr-TR"/>
                    </a:p>
                  </a:txBody>
                  <a:tcPr/>
                </a:tc>
                <a:tc>
                  <a:txBody>
                    <a:bodyPr/>
                    <a:lstStyle/>
                    <a:p>
                      <a:r>
                        <a:rPr lang="tr-TR" sz="1500" dirty="0"/>
                        <a:t>Ek özellikler</a:t>
                      </a:r>
                    </a:p>
                  </a:txBody>
                  <a:tcPr/>
                </a:tc>
                <a:extLst>
                  <a:ext uri="{0D108BD9-81ED-4DB2-BD59-A6C34878D82A}">
                    <a16:rowId xmlns:a16="http://schemas.microsoft.com/office/drawing/2014/main" val="2201641841"/>
                  </a:ext>
                </a:extLst>
              </a:tr>
              <a:tr h="0">
                <a:tc gridSpan="2">
                  <a:txBody>
                    <a:bodyPr/>
                    <a:lstStyle/>
                    <a:p>
                      <a:pPr marL="0" indent="0">
                        <a:buNone/>
                      </a:pPr>
                      <a:r>
                        <a:rPr lang="tr-TR" sz="1500" b="1" dirty="0"/>
                        <a:t>1. </a:t>
                      </a:r>
                      <a:r>
                        <a:rPr lang="tr-TR" sz="1500" dirty="0"/>
                        <a:t>Kaşıntı</a:t>
                      </a:r>
                    </a:p>
                  </a:txBody>
                  <a:tcPr/>
                </a:tc>
                <a:tc hMerge="1">
                  <a:txBody>
                    <a:bodyPr/>
                    <a:lstStyle/>
                    <a:p>
                      <a:endParaRPr lang="tr-TR"/>
                    </a:p>
                  </a:txBody>
                  <a:tcPr/>
                </a:tc>
                <a:tc>
                  <a:txBody>
                    <a:bodyPr/>
                    <a:lstStyle/>
                    <a:p>
                      <a:r>
                        <a:rPr lang="tr-TR" sz="1500" dirty="0"/>
                        <a:t>Deride kuruluk (</a:t>
                      </a:r>
                      <a:r>
                        <a:rPr lang="tr-TR" sz="1500" dirty="0" err="1"/>
                        <a:t>kserozis</a:t>
                      </a:r>
                      <a:r>
                        <a:rPr lang="tr-TR" sz="1500" dirty="0"/>
                        <a:t>)</a:t>
                      </a:r>
                    </a:p>
                  </a:txBody>
                  <a:tcPr/>
                </a:tc>
                <a:extLst>
                  <a:ext uri="{0D108BD9-81ED-4DB2-BD59-A6C34878D82A}">
                    <a16:rowId xmlns:a16="http://schemas.microsoft.com/office/drawing/2014/main" val="498209995"/>
                  </a:ext>
                </a:extLst>
              </a:tr>
              <a:tr h="0">
                <a:tc gridSpan="2">
                  <a:txBody>
                    <a:bodyPr/>
                    <a:lstStyle/>
                    <a:p>
                      <a:r>
                        <a:rPr lang="tr-TR" sz="1500" b="1" dirty="0"/>
                        <a:t>2. </a:t>
                      </a:r>
                      <a:r>
                        <a:rPr lang="tr-TR" sz="1500" dirty="0" err="1"/>
                        <a:t>Egzema</a:t>
                      </a:r>
                      <a:endParaRPr lang="tr-TR" sz="1500" dirty="0"/>
                    </a:p>
                  </a:txBody>
                  <a:tcPr/>
                </a:tc>
                <a:tc hMerge="1">
                  <a:txBody>
                    <a:bodyPr/>
                    <a:lstStyle/>
                    <a:p>
                      <a:endParaRPr lang="tr-TR"/>
                    </a:p>
                  </a:txBody>
                  <a:tcPr/>
                </a:tc>
                <a:tc>
                  <a:txBody>
                    <a:bodyPr/>
                    <a:lstStyle/>
                    <a:p>
                      <a:r>
                        <a:rPr lang="tr-TR" sz="1500" dirty="0"/>
                        <a:t>Deri enfeksiyonları (</a:t>
                      </a:r>
                      <a:r>
                        <a:rPr lang="tr-TR" sz="1500" b="0" i="1" kern="1200" dirty="0">
                          <a:solidFill>
                            <a:schemeClr val="dk1"/>
                          </a:solidFill>
                          <a:effectLst/>
                          <a:latin typeface="+mn-lt"/>
                          <a:ea typeface="+mn-ea"/>
                          <a:cs typeface="+mn-cs"/>
                        </a:rPr>
                        <a:t>S. </a:t>
                      </a:r>
                      <a:r>
                        <a:rPr lang="tr-TR" sz="1500" b="0" i="1" kern="1200" dirty="0" err="1">
                          <a:solidFill>
                            <a:schemeClr val="dk1"/>
                          </a:solidFill>
                          <a:effectLst/>
                          <a:latin typeface="+mn-lt"/>
                          <a:ea typeface="+mn-ea"/>
                          <a:cs typeface="+mn-cs"/>
                        </a:rPr>
                        <a:t>aureus</a:t>
                      </a:r>
                      <a:r>
                        <a:rPr lang="tr-TR" sz="1500" b="0" i="1" kern="1200" dirty="0">
                          <a:solidFill>
                            <a:schemeClr val="dk1"/>
                          </a:solidFill>
                          <a:effectLst/>
                          <a:latin typeface="+mn-lt"/>
                          <a:ea typeface="+mn-ea"/>
                          <a:cs typeface="+mn-cs"/>
                        </a:rPr>
                        <a:t>, </a:t>
                      </a:r>
                      <a:r>
                        <a:rPr lang="tr-TR" sz="1500" b="0" i="0" kern="1200" dirty="0">
                          <a:solidFill>
                            <a:schemeClr val="dk1"/>
                          </a:solidFill>
                          <a:effectLst/>
                          <a:latin typeface="+mn-lt"/>
                          <a:ea typeface="+mn-ea"/>
                          <a:cs typeface="+mn-cs"/>
                        </a:rPr>
                        <a:t>grup A streptokok, HSV, </a:t>
                      </a:r>
                      <a:r>
                        <a:rPr lang="tr-TR" sz="1500" b="0" i="1" kern="1200" dirty="0" err="1">
                          <a:solidFill>
                            <a:schemeClr val="dk1"/>
                          </a:solidFill>
                          <a:effectLst/>
                          <a:latin typeface="+mn-lt"/>
                          <a:ea typeface="+mn-ea"/>
                          <a:cs typeface="+mn-cs"/>
                        </a:rPr>
                        <a:t>coxsackievirus</a:t>
                      </a:r>
                      <a:r>
                        <a:rPr lang="tr-TR" sz="1500" b="0" i="0" kern="1200" dirty="0">
                          <a:solidFill>
                            <a:schemeClr val="dk1"/>
                          </a:solidFill>
                          <a:effectLst/>
                          <a:latin typeface="+mn-lt"/>
                          <a:ea typeface="+mn-ea"/>
                          <a:cs typeface="+mn-cs"/>
                        </a:rPr>
                        <a:t>, </a:t>
                      </a:r>
                      <a:r>
                        <a:rPr lang="tr-TR" sz="1500" b="0" i="0" kern="1200" dirty="0" err="1">
                          <a:solidFill>
                            <a:schemeClr val="dk1"/>
                          </a:solidFill>
                          <a:effectLst/>
                          <a:latin typeface="+mn-lt"/>
                          <a:ea typeface="+mn-ea"/>
                          <a:cs typeface="+mn-cs"/>
                        </a:rPr>
                        <a:t>molluscum</a:t>
                      </a:r>
                      <a:r>
                        <a:rPr lang="tr-TR" sz="1500" b="0" i="0" kern="1200" dirty="0">
                          <a:solidFill>
                            <a:schemeClr val="dk1"/>
                          </a:solidFill>
                          <a:effectLst/>
                          <a:latin typeface="+mn-lt"/>
                          <a:ea typeface="+mn-ea"/>
                          <a:cs typeface="+mn-cs"/>
                        </a:rPr>
                        <a:t>, siğiller</a:t>
                      </a:r>
                      <a:r>
                        <a:rPr lang="tr-TR" sz="1500" dirty="0"/>
                        <a:t>)</a:t>
                      </a:r>
                    </a:p>
                  </a:txBody>
                  <a:tcPr/>
                </a:tc>
                <a:extLst>
                  <a:ext uri="{0D108BD9-81ED-4DB2-BD59-A6C34878D82A}">
                    <a16:rowId xmlns:a16="http://schemas.microsoft.com/office/drawing/2014/main" val="2966626888"/>
                  </a:ext>
                </a:extLst>
              </a:tr>
              <a:tr h="215431">
                <a:tc>
                  <a:txBody>
                    <a:bodyPr/>
                    <a:lstStyle/>
                    <a:p>
                      <a:endParaRPr lang="tr-TR" sz="1500" dirty="0"/>
                    </a:p>
                  </a:txBody>
                  <a:tcPr>
                    <a:lnR w="12700" cap="flat" cmpd="sng" algn="ctr">
                      <a:noFill/>
                      <a:prstDash val="solid"/>
                      <a:round/>
                      <a:headEnd type="none" w="med" len="med"/>
                      <a:tailEnd type="none" w="med" len="med"/>
                    </a:lnR>
                  </a:tcPr>
                </a:tc>
                <a:tc>
                  <a:txBody>
                    <a:bodyPr/>
                    <a:lstStyle/>
                    <a:p>
                      <a:r>
                        <a:rPr lang="tr-TR" sz="1500" dirty="0"/>
                        <a:t>Bebek ve çocukta </a:t>
                      </a:r>
                      <a:r>
                        <a:rPr lang="tr-TR" sz="1500" dirty="0" err="1"/>
                        <a:t>fasiyal</a:t>
                      </a:r>
                      <a:r>
                        <a:rPr lang="tr-TR" sz="1500" dirty="0"/>
                        <a:t> ve </a:t>
                      </a:r>
                      <a:r>
                        <a:rPr lang="tr-TR" sz="1500" dirty="0" err="1"/>
                        <a:t>ekstensör</a:t>
                      </a:r>
                      <a:endParaRPr lang="tr-TR" sz="1500" dirty="0"/>
                    </a:p>
                  </a:txBody>
                  <a:tcPr>
                    <a:lnL w="12700" cap="flat" cmpd="sng" algn="ctr">
                      <a:noFill/>
                      <a:prstDash val="solid"/>
                      <a:round/>
                      <a:headEnd type="none" w="med" len="med"/>
                      <a:tailEnd type="none" w="med" len="med"/>
                    </a:lnL>
                  </a:tcPr>
                </a:tc>
                <a:tc>
                  <a:txBody>
                    <a:bodyPr/>
                    <a:lstStyle/>
                    <a:p>
                      <a:r>
                        <a:rPr lang="tr-TR" sz="1500" dirty="0"/>
                        <a:t>El ve ayaklarda </a:t>
                      </a:r>
                      <a:r>
                        <a:rPr lang="tr-TR" sz="1500" dirty="0" err="1"/>
                        <a:t>nonspesifik</a:t>
                      </a:r>
                      <a:r>
                        <a:rPr lang="tr-TR" sz="1500" dirty="0"/>
                        <a:t> dermatit</a:t>
                      </a:r>
                    </a:p>
                  </a:txBody>
                  <a:tcPr/>
                </a:tc>
                <a:extLst>
                  <a:ext uri="{0D108BD9-81ED-4DB2-BD59-A6C34878D82A}">
                    <a16:rowId xmlns:a16="http://schemas.microsoft.com/office/drawing/2014/main" val="3929873180"/>
                  </a:ext>
                </a:extLst>
              </a:tr>
              <a:tr h="149170">
                <a:tc>
                  <a:txBody>
                    <a:bodyPr/>
                    <a:lstStyle/>
                    <a:p>
                      <a:endParaRPr lang="tr-TR" sz="1500" dirty="0"/>
                    </a:p>
                  </a:txBody>
                  <a:tcPr>
                    <a:lnR w="12700" cap="flat" cmpd="sng" algn="ctr">
                      <a:noFill/>
                      <a:prstDash val="solid"/>
                      <a:round/>
                      <a:headEnd type="none" w="med" len="med"/>
                      <a:tailEnd type="none" w="med" len="med"/>
                    </a:lnR>
                  </a:tcPr>
                </a:tc>
                <a:tc>
                  <a:txBody>
                    <a:bodyPr/>
                    <a:lstStyle/>
                    <a:p>
                      <a:r>
                        <a:rPr lang="tr-TR" sz="1500" dirty="0" err="1"/>
                        <a:t>Adölesanda</a:t>
                      </a:r>
                      <a:r>
                        <a:rPr lang="tr-TR" sz="1500" dirty="0"/>
                        <a:t> </a:t>
                      </a:r>
                      <a:r>
                        <a:rPr lang="tr-TR" sz="1500" dirty="0" err="1"/>
                        <a:t>fleksural</a:t>
                      </a:r>
                      <a:endParaRPr lang="tr-TR" sz="1500" dirty="0"/>
                    </a:p>
                  </a:txBody>
                  <a:tcPr>
                    <a:lnL w="12700" cap="flat" cmpd="sng" algn="ctr">
                      <a:noFill/>
                      <a:prstDash val="solid"/>
                      <a:round/>
                      <a:headEnd type="none" w="med" len="med"/>
                      <a:tailEnd type="none" w="med" len="med"/>
                    </a:lnL>
                  </a:tcPr>
                </a:tc>
                <a:tc>
                  <a:txBody>
                    <a:bodyPr/>
                    <a:lstStyle/>
                    <a:p>
                      <a:r>
                        <a:rPr lang="tr-TR" sz="1500" dirty="0" err="1"/>
                        <a:t>İktiyozis</a:t>
                      </a:r>
                      <a:r>
                        <a:rPr lang="tr-TR" sz="1500" dirty="0"/>
                        <a:t>, </a:t>
                      </a:r>
                      <a:r>
                        <a:rPr lang="tr-TR" sz="1500" dirty="0" err="1"/>
                        <a:t>palmar</a:t>
                      </a:r>
                      <a:r>
                        <a:rPr lang="tr-TR" sz="1500" dirty="0"/>
                        <a:t> çizgilerde artış, </a:t>
                      </a:r>
                      <a:r>
                        <a:rPr lang="tr-TR" sz="1500" dirty="0" err="1"/>
                        <a:t>keratozis</a:t>
                      </a:r>
                      <a:r>
                        <a:rPr lang="tr-TR" sz="1500" dirty="0"/>
                        <a:t> </a:t>
                      </a:r>
                      <a:r>
                        <a:rPr lang="tr-TR" sz="1500" dirty="0" err="1"/>
                        <a:t>pilaris</a:t>
                      </a:r>
                      <a:endParaRPr lang="tr-TR" sz="1500" dirty="0"/>
                    </a:p>
                  </a:txBody>
                  <a:tcPr/>
                </a:tc>
                <a:extLst>
                  <a:ext uri="{0D108BD9-81ED-4DB2-BD59-A6C34878D82A}">
                    <a16:rowId xmlns:a16="http://schemas.microsoft.com/office/drawing/2014/main" val="2526085522"/>
                  </a:ext>
                </a:extLst>
              </a:tr>
              <a:tr h="0">
                <a:tc gridSpan="2">
                  <a:txBody>
                    <a:bodyPr/>
                    <a:lstStyle/>
                    <a:p>
                      <a:r>
                        <a:rPr lang="tr-TR" sz="1500" b="1" dirty="0"/>
                        <a:t>3. </a:t>
                      </a:r>
                      <a:r>
                        <a:rPr lang="tr-TR" sz="1500" dirty="0"/>
                        <a:t>Kronik veya tekrarlayan dermatit</a:t>
                      </a:r>
                    </a:p>
                  </a:txBody>
                  <a:tcPr/>
                </a:tc>
                <a:tc hMerge="1">
                  <a:txBody>
                    <a:bodyPr/>
                    <a:lstStyle/>
                    <a:p>
                      <a:endParaRPr lang="tr-TR"/>
                    </a:p>
                  </a:txBody>
                  <a:tcPr/>
                </a:tc>
                <a:tc>
                  <a:txBody>
                    <a:bodyPr/>
                    <a:lstStyle/>
                    <a:p>
                      <a:r>
                        <a:rPr lang="tr-TR" sz="1500" dirty="0"/>
                        <a:t>Meme başı </a:t>
                      </a:r>
                      <a:r>
                        <a:rPr lang="tr-TR" sz="1500" dirty="0" err="1"/>
                        <a:t>egzeması</a:t>
                      </a:r>
                      <a:endParaRPr lang="tr-TR" sz="1500" dirty="0"/>
                    </a:p>
                  </a:txBody>
                  <a:tcPr/>
                </a:tc>
                <a:extLst>
                  <a:ext uri="{0D108BD9-81ED-4DB2-BD59-A6C34878D82A}">
                    <a16:rowId xmlns:a16="http://schemas.microsoft.com/office/drawing/2014/main" val="1140312423"/>
                  </a:ext>
                </a:extLst>
              </a:tr>
              <a:tr h="0">
                <a:tc gridSpan="2">
                  <a:txBody>
                    <a:bodyPr/>
                    <a:lstStyle/>
                    <a:p>
                      <a:r>
                        <a:rPr lang="tr-TR" sz="1500" b="1" dirty="0"/>
                        <a:t>4. </a:t>
                      </a:r>
                      <a:r>
                        <a:rPr lang="tr-TR" sz="1500" dirty="0"/>
                        <a:t>Kişisel veya ailevi </a:t>
                      </a:r>
                      <a:r>
                        <a:rPr lang="tr-TR" sz="1500" dirty="0" err="1"/>
                        <a:t>atopik</a:t>
                      </a:r>
                      <a:r>
                        <a:rPr lang="tr-TR" sz="1500" dirty="0"/>
                        <a:t> hastalık varlığı</a:t>
                      </a:r>
                    </a:p>
                  </a:txBody>
                  <a:tcPr/>
                </a:tc>
                <a:tc hMerge="1">
                  <a:txBody>
                    <a:bodyPr/>
                    <a:lstStyle/>
                    <a:p>
                      <a:endParaRPr lang="tr-TR"/>
                    </a:p>
                  </a:txBody>
                  <a:tcPr/>
                </a:tc>
                <a:tc>
                  <a:txBody>
                    <a:bodyPr/>
                    <a:lstStyle/>
                    <a:p>
                      <a:r>
                        <a:rPr lang="tr-TR" sz="1500" dirty="0"/>
                        <a:t>Beyaz </a:t>
                      </a:r>
                      <a:r>
                        <a:rPr lang="tr-TR" sz="1500" dirty="0" err="1"/>
                        <a:t>dermografizm</a:t>
                      </a:r>
                      <a:endParaRPr lang="tr-TR" sz="1500" dirty="0"/>
                    </a:p>
                  </a:txBody>
                  <a:tcPr/>
                </a:tc>
                <a:extLst>
                  <a:ext uri="{0D108BD9-81ED-4DB2-BD59-A6C34878D82A}">
                    <a16:rowId xmlns:a16="http://schemas.microsoft.com/office/drawing/2014/main" val="1676230532"/>
                  </a:ext>
                </a:extLst>
              </a:tr>
              <a:tr h="135918">
                <a:tc gridSpan="2">
                  <a:txBody>
                    <a:bodyPr/>
                    <a:lstStyle/>
                    <a:p>
                      <a:endParaRPr lang="tr-TR" sz="1500"/>
                    </a:p>
                  </a:txBody>
                  <a:tcPr/>
                </a:tc>
                <a:tc hMerge="1">
                  <a:txBody>
                    <a:bodyPr/>
                    <a:lstStyle/>
                    <a:p>
                      <a:endParaRPr lang="tr-TR"/>
                    </a:p>
                  </a:txBody>
                  <a:tcPr/>
                </a:tc>
                <a:tc>
                  <a:txBody>
                    <a:bodyPr/>
                    <a:lstStyle/>
                    <a:p>
                      <a:r>
                        <a:rPr lang="tr-TR" sz="1500" dirty="0" err="1"/>
                        <a:t>Anterior</a:t>
                      </a:r>
                      <a:r>
                        <a:rPr lang="tr-TR" sz="1500" dirty="0"/>
                        <a:t> </a:t>
                      </a:r>
                      <a:r>
                        <a:rPr lang="tr-TR" sz="1500" dirty="0" err="1"/>
                        <a:t>subkapsüler</a:t>
                      </a:r>
                      <a:r>
                        <a:rPr lang="tr-TR" sz="1500" dirty="0"/>
                        <a:t> katarakt, </a:t>
                      </a:r>
                      <a:r>
                        <a:rPr lang="tr-TR" sz="1500" dirty="0" err="1"/>
                        <a:t>keratokonus</a:t>
                      </a:r>
                      <a:endParaRPr lang="tr-TR" sz="1500" dirty="0"/>
                    </a:p>
                  </a:txBody>
                  <a:tcPr/>
                </a:tc>
                <a:extLst>
                  <a:ext uri="{0D108BD9-81ED-4DB2-BD59-A6C34878D82A}">
                    <a16:rowId xmlns:a16="http://schemas.microsoft.com/office/drawing/2014/main" val="991653903"/>
                  </a:ext>
                </a:extLst>
              </a:tr>
              <a:tr h="0">
                <a:tc gridSpan="2">
                  <a:txBody>
                    <a:bodyPr/>
                    <a:lstStyle/>
                    <a:p>
                      <a:endParaRPr lang="tr-TR" sz="1500"/>
                    </a:p>
                  </a:txBody>
                  <a:tcPr/>
                </a:tc>
                <a:tc hMerge="1">
                  <a:txBody>
                    <a:bodyPr/>
                    <a:lstStyle/>
                    <a:p>
                      <a:endParaRPr lang="tr-TR"/>
                    </a:p>
                  </a:txBody>
                  <a:tcPr/>
                </a:tc>
                <a:tc>
                  <a:txBody>
                    <a:bodyPr/>
                    <a:lstStyle/>
                    <a:p>
                      <a:r>
                        <a:rPr lang="tr-TR" sz="1500" dirty="0"/>
                        <a:t>Yüksek serum </a:t>
                      </a:r>
                      <a:r>
                        <a:rPr lang="tr-TR" sz="1500" dirty="0" err="1"/>
                        <a:t>IgE</a:t>
                      </a:r>
                      <a:r>
                        <a:rPr lang="tr-TR" sz="1500" dirty="0"/>
                        <a:t> düzeyleri</a:t>
                      </a:r>
                    </a:p>
                  </a:txBody>
                  <a:tcPr/>
                </a:tc>
                <a:extLst>
                  <a:ext uri="{0D108BD9-81ED-4DB2-BD59-A6C34878D82A}">
                    <a16:rowId xmlns:a16="http://schemas.microsoft.com/office/drawing/2014/main" val="1502275753"/>
                  </a:ext>
                </a:extLst>
              </a:tr>
              <a:tr h="0">
                <a:tc gridSpan="2">
                  <a:txBody>
                    <a:bodyPr/>
                    <a:lstStyle/>
                    <a:p>
                      <a:endParaRPr lang="tr-TR" sz="1500"/>
                    </a:p>
                  </a:txBody>
                  <a:tcPr/>
                </a:tc>
                <a:tc hMerge="1">
                  <a:txBody>
                    <a:bodyPr/>
                    <a:lstStyle/>
                    <a:p>
                      <a:endParaRPr lang="tr-TR"/>
                    </a:p>
                  </a:txBody>
                  <a:tcPr/>
                </a:tc>
                <a:tc>
                  <a:txBody>
                    <a:bodyPr/>
                    <a:lstStyle/>
                    <a:p>
                      <a:r>
                        <a:rPr lang="tr-TR" sz="1500" dirty="0"/>
                        <a:t>Pozitif deri </a:t>
                      </a:r>
                      <a:r>
                        <a:rPr lang="tr-TR" sz="1500" dirty="0" err="1"/>
                        <a:t>prick</a:t>
                      </a:r>
                      <a:r>
                        <a:rPr lang="tr-TR" sz="1500" dirty="0"/>
                        <a:t> testleri</a:t>
                      </a:r>
                    </a:p>
                  </a:txBody>
                  <a:tcPr/>
                </a:tc>
                <a:extLst>
                  <a:ext uri="{0D108BD9-81ED-4DB2-BD59-A6C34878D82A}">
                    <a16:rowId xmlns:a16="http://schemas.microsoft.com/office/drawing/2014/main" val="1392100990"/>
                  </a:ext>
                </a:extLst>
              </a:tr>
              <a:tr h="0">
                <a:tc gridSpan="2">
                  <a:txBody>
                    <a:bodyPr/>
                    <a:lstStyle/>
                    <a:p>
                      <a:endParaRPr lang="tr-TR" sz="1500"/>
                    </a:p>
                  </a:txBody>
                  <a:tcPr/>
                </a:tc>
                <a:tc hMerge="1">
                  <a:txBody>
                    <a:bodyPr/>
                    <a:lstStyle/>
                    <a:p>
                      <a:endParaRPr lang="tr-TR"/>
                    </a:p>
                  </a:txBody>
                  <a:tcPr/>
                </a:tc>
                <a:tc>
                  <a:txBody>
                    <a:bodyPr/>
                    <a:lstStyle/>
                    <a:p>
                      <a:r>
                        <a:rPr lang="tr-TR" sz="1500" dirty="0"/>
                        <a:t>Erken başlangıç</a:t>
                      </a:r>
                    </a:p>
                  </a:txBody>
                  <a:tcPr/>
                </a:tc>
                <a:extLst>
                  <a:ext uri="{0D108BD9-81ED-4DB2-BD59-A6C34878D82A}">
                    <a16:rowId xmlns:a16="http://schemas.microsoft.com/office/drawing/2014/main" val="323007195"/>
                  </a:ext>
                </a:extLst>
              </a:tr>
              <a:tr h="0">
                <a:tc gridSpan="2">
                  <a:txBody>
                    <a:bodyPr/>
                    <a:lstStyle/>
                    <a:p>
                      <a:endParaRPr lang="tr-TR" sz="1500"/>
                    </a:p>
                  </a:txBody>
                  <a:tcPr/>
                </a:tc>
                <a:tc hMerge="1">
                  <a:txBody>
                    <a:bodyPr/>
                    <a:lstStyle/>
                    <a:p>
                      <a:endParaRPr lang="tr-TR"/>
                    </a:p>
                  </a:txBody>
                  <a:tcPr/>
                </a:tc>
                <a:tc>
                  <a:txBody>
                    <a:bodyPr/>
                    <a:lstStyle/>
                    <a:p>
                      <a:r>
                        <a:rPr lang="tr-TR" sz="1500" dirty="0" err="1"/>
                        <a:t>Dennie</a:t>
                      </a:r>
                      <a:r>
                        <a:rPr lang="tr-TR" sz="1500" dirty="0"/>
                        <a:t>-Morgan çizgileri</a:t>
                      </a:r>
                    </a:p>
                  </a:txBody>
                  <a:tcPr/>
                </a:tc>
                <a:extLst>
                  <a:ext uri="{0D108BD9-81ED-4DB2-BD59-A6C34878D82A}">
                    <a16:rowId xmlns:a16="http://schemas.microsoft.com/office/drawing/2014/main" val="4048086493"/>
                  </a:ext>
                </a:extLst>
              </a:tr>
              <a:tr h="0">
                <a:tc gridSpan="2">
                  <a:txBody>
                    <a:bodyPr/>
                    <a:lstStyle/>
                    <a:p>
                      <a:endParaRPr lang="tr-TR" sz="1500"/>
                    </a:p>
                  </a:txBody>
                  <a:tcPr/>
                </a:tc>
                <a:tc hMerge="1">
                  <a:txBody>
                    <a:bodyPr/>
                    <a:lstStyle/>
                    <a:p>
                      <a:endParaRPr lang="tr-TR"/>
                    </a:p>
                  </a:txBody>
                  <a:tcPr/>
                </a:tc>
                <a:tc>
                  <a:txBody>
                    <a:bodyPr/>
                    <a:lstStyle/>
                    <a:p>
                      <a:r>
                        <a:rPr lang="tr-TR" sz="1500" dirty="0"/>
                        <a:t>Yüzde </a:t>
                      </a:r>
                      <a:r>
                        <a:rPr lang="tr-TR" sz="1500" dirty="0" err="1"/>
                        <a:t>eritem</a:t>
                      </a:r>
                      <a:r>
                        <a:rPr lang="tr-TR" sz="1500" dirty="0"/>
                        <a:t> veya solukluk</a:t>
                      </a:r>
                    </a:p>
                  </a:txBody>
                  <a:tcPr/>
                </a:tc>
                <a:extLst>
                  <a:ext uri="{0D108BD9-81ED-4DB2-BD59-A6C34878D82A}">
                    <a16:rowId xmlns:a16="http://schemas.microsoft.com/office/drawing/2014/main" val="1652444859"/>
                  </a:ext>
                </a:extLst>
              </a:tr>
              <a:tr h="162422">
                <a:tc gridSpan="2">
                  <a:txBody>
                    <a:bodyPr/>
                    <a:lstStyle/>
                    <a:p>
                      <a:endParaRPr lang="tr-TR" sz="1500"/>
                    </a:p>
                  </a:txBody>
                  <a:tcPr/>
                </a:tc>
                <a:tc hMerge="1">
                  <a:txBody>
                    <a:bodyPr/>
                    <a:lstStyle/>
                    <a:p>
                      <a:endParaRPr lang="tr-TR"/>
                    </a:p>
                  </a:txBody>
                  <a:tcPr/>
                </a:tc>
                <a:tc>
                  <a:txBody>
                    <a:bodyPr/>
                    <a:lstStyle/>
                    <a:p>
                      <a:r>
                        <a:rPr lang="tr-TR" sz="1500" dirty="0"/>
                        <a:t>Çevresel ve/veya duygusal faktörlerden etkilenme</a:t>
                      </a:r>
                    </a:p>
                  </a:txBody>
                  <a:tcPr/>
                </a:tc>
                <a:extLst>
                  <a:ext uri="{0D108BD9-81ED-4DB2-BD59-A6C34878D82A}">
                    <a16:rowId xmlns:a16="http://schemas.microsoft.com/office/drawing/2014/main" val="3025892325"/>
                  </a:ext>
                </a:extLst>
              </a:tr>
            </a:tbl>
          </a:graphicData>
        </a:graphic>
      </p:graphicFrame>
    </p:spTree>
    <p:extLst>
      <p:ext uri="{BB962C8B-B14F-4D97-AF65-F5344CB8AC3E}">
        <p14:creationId xmlns:p14="http://schemas.microsoft.com/office/powerpoint/2010/main" val="4090357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34B7E9C-9548-448E-A910-13EC6E572DFA}"/>
              </a:ext>
            </a:extLst>
          </p:cNvPr>
          <p:cNvPicPr>
            <a:picLocks noChangeAspect="1"/>
          </p:cNvPicPr>
          <p:nvPr/>
        </p:nvPicPr>
        <p:blipFill>
          <a:blip r:embed="rId2"/>
          <a:stretch>
            <a:fillRect/>
          </a:stretch>
        </p:blipFill>
        <p:spPr>
          <a:xfrm>
            <a:off x="527395" y="497578"/>
            <a:ext cx="3298279" cy="3968405"/>
          </a:xfrm>
          <a:prstGeom prst="rect">
            <a:avLst/>
          </a:prstGeom>
        </p:spPr>
      </p:pic>
      <p:pic>
        <p:nvPicPr>
          <p:cNvPr id="3" name="Resim 2">
            <a:extLst>
              <a:ext uri="{FF2B5EF4-FFF2-40B4-BE49-F238E27FC236}">
                <a16:creationId xmlns:a16="http://schemas.microsoft.com/office/drawing/2014/main" id="{BB00D62F-83B5-4654-929F-94F3AC2583E4}"/>
              </a:ext>
            </a:extLst>
          </p:cNvPr>
          <p:cNvPicPr>
            <a:picLocks noChangeAspect="1"/>
          </p:cNvPicPr>
          <p:nvPr/>
        </p:nvPicPr>
        <p:blipFill>
          <a:blip r:embed="rId3"/>
          <a:stretch>
            <a:fillRect/>
          </a:stretch>
        </p:blipFill>
        <p:spPr>
          <a:xfrm>
            <a:off x="3996331" y="497578"/>
            <a:ext cx="3071370" cy="3968405"/>
          </a:xfrm>
          <a:prstGeom prst="rect">
            <a:avLst/>
          </a:prstGeom>
        </p:spPr>
      </p:pic>
      <p:pic>
        <p:nvPicPr>
          <p:cNvPr id="4" name="Resim 3">
            <a:extLst>
              <a:ext uri="{FF2B5EF4-FFF2-40B4-BE49-F238E27FC236}">
                <a16:creationId xmlns:a16="http://schemas.microsoft.com/office/drawing/2014/main" id="{74081512-4AF7-4512-85B1-9D4D2F62D611}"/>
              </a:ext>
            </a:extLst>
          </p:cNvPr>
          <p:cNvPicPr>
            <a:picLocks noChangeAspect="1"/>
          </p:cNvPicPr>
          <p:nvPr/>
        </p:nvPicPr>
        <p:blipFill>
          <a:blip r:embed="rId4"/>
          <a:stretch>
            <a:fillRect/>
          </a:stretch>
        </p:blipFill>
        <p:spPr>
          <a:xfrm>
            <a:off x="7238358" y="497578"/>
            <a:ext cx="4426247" cy="2487129"/>
          </a:xfrm>
          <a:prstGeom prst="rect">
            <a:avLst/>
          </a:prstGeom>
        </p:spPr>
      </p:pic>
      <p:sp>
        <p:nvSpPr>
          <p:cNvPr id="5" name="Metin kutusu 4">
            <a:extLst>
              <a:ext uri="{FF2B5EF4-FFF2-40B4-BE49-F238E27FC236}">
                <a16:creationId xmlns:a16="http://schemas.microsoft.com/office/drawing/2014/main" id="{B56F8628-8785-4EBC-AB63-5A99BD3EEFDF}"/>
              </a:ext>
            </a:extLst>
          </p:cNvPr>
          <p:cNvSpPr txBox="1"/>
          <p:nvPr/>
        </p:nvSpPr>
        <p:spPr>
          <a:xfrm>
            <a:off x="527395" y="4638261"/>
            <a:ext cx="2401335" cy="369332"/>
          </a:xfrm>
          <a:prstGeom prst="rect">
            <a:avLst/>
          </a:prstGeom>
          <a:noFill/>
        </p:spPr>
        <p:txBody>
          <a:bodyPr wrap="square" rtlCol="0">
            <a:spAutoFit/>
          </a:bodyPr>
          <a:lstStyle/>
          <a:p>
            <a:r>
              <a:rPr lang="tr-TR" dirty="0"/>
              <a:t>Tipik tutulum</a:t>
            </a:r>
          </a:p>
        </p:txBody>
      </p:sp>
      <p:sp>
        <p:nvSpPr>
          <p:cNvPr id="6" name="Metin kutusu 5">
            <a:extLst>
              <a:ext uri="{FF2B5EF4-FFF2-40B4-BE49-F238E27FC236}">
                <a16:creationId xmlns:a16="http://schemas.microsoft.com/office/drawing/2014/main" id="{665AE2EB-9305-4011-8471-ED3596EAC89E}"/>
              </a:ext>
            </a:extLst>
          </p:cNvPr>
          <p:cNvSpPr txBox="1"/>
          <p:nvPr/>
        </p:nvSpPr>
        <p:spPr>
          <a:xfrm>
            <a:off x="3996331" y="4638261"/>
            <a:ext cx="2401335" cy="369332"/>
          </a:xfrm>
          <a:prstGeom prst="rect">
            <a:avLst/>
          </a:prstGeom>
          <a:noFill/>
        </p:spPr>
        <p:txBody>
          <a:bodyPr wrap="square" rtlCol="0">
            <a:spAutoFit/>
          </a:bodyPr>
          <a:lstStyle/>
          <a:p>
            <a:r>
              <a:rPr lang="tr-TR" dirty="0"/>
              <a:t>Kabuklanma</a:t>
            </a:r>
          </a:p>
        </p:txBody>
      </p:sp>
      <p:sp>
        <p:nvSpPr>
          <p:cNvPr id="7" name="Metin kutusu 6">
            <a:extLst>
              <a:ext uri="{FF2B5EF4-FFF2-40B4-BE49-F238E27FC236}">
                <a16:creationId xmlns:a16="http://schemas.microsoft.com/office/drawing/2014/main" id="{928FE55C-0418-433E-B36F-9D7F0B95404A}"/>
              </a:ext>
            </a:extLst>
          </p:cNvPr>
          <p:cNvSpPr txBox="1"/>
          <p:nvPr/>
        </p:nvSpPr>
        <p:spPr>
          <a:xfrm>
            <a:off x="7238358" y="3059668"/>
            <a:ext cx="2401335" cy="369332"/>
          </a:xfrm>
          <a:prstGeom prst="rect">
            <a:avLst/>
          </a:prstGeom>
          <a:noFill/>
        </p:spPr>
        <p:txBody>
          <a:bodyPr wrap="square" rtlCol="0">
            <a:spAutoFit/>
          </a:bodyPr>
          <a:lstStyle/>
          <a:p>
            <a:r>
              <a:rPr lang="tr-TR" dirty="0" err="1"/>
              <a:t>Likenifikasyon</a:t>
            </a:r>
            <a:endParaRPr lang="tr-TR" dirty="0"/>
          </a:p>
        </p:txBody>
      </p:sp>
    </p:spTree>
    <p:extLst>
      <p:ext uri="{BB962C8B-B14F-4D97-AF65-F5344CB8AC3E}">
        <p14:creationId xmlns:p14="http://schemas.microsoft.com/office/powerpoint/2010/main" val="346318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BB1204C-B384-E402-8539-7A441EE68599}"/>
              </a:ext>
            </a:extLst>
          </p:cNvPr>
          <p:cNvSpPr>
            <a:spLocks noGrp="1"/>
          </p:cNvSpPr>
          <p:nvPr>
            <p:ph type="title"/>
          </p:nvPr>
        </p:nvSpPr>
        <p:spPr>
          <a:xfrm>
            <a:off x="838200" y="365125"/>
            <a:ext cx="10515600" cy="1325563"/>
          </a:xfrm>
        </p:spPr>
        <p:txBody>
          <a:bodyPr>
            <a:normAutofit/>
          </a:bodyPr>
          <a:lstStyle/>
          <a:p>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69EDFC3-6908-A228-670B-CBCD1AA961C4}"/>
              </a:ext>
            </a:extLst>
          </p:cNvPr>
          <p:cNvSpPr>
            <a:spLocks noGrp="1"/>
          </p:cNvSpPr>
          <p:nvPr>
            <p:ph idx="1"/>
          </p:nvPr>
        </p:nvSpPr>
        <p:spPr>
          <a:xfrm>
            <a:off x="838200" y="1929384"/>
            <a:ext cx="10515600" cy="4251960"/>
          </a:xfrm>
        </p:spPr>
        <p:txBody>
          <a:bodyPr>
            <a:normAutofit/>
          </a:bodyPr>
          <a:lstStyle/>
          <a:p>
            <a:r>
              <a:rPr lang="tr-TR" sz="2200" dirty="0">
                <a:latin typeface="Times New Roman" panose="02020603050405020304" pitchFamily="18" charset="0"/>
                <a:cs typeface="Times New Roman" panose="02020603050405020304" pitchFamily="18" charset="0"/>
              </a:rPr>
              <a:t>Bebeklerde daha çok akut, yüzde, kafada, </a:t>
            </a:r>
            <a:r>
              <a:rPr lang="tr-TR" sz="2200" dirty="0" err="1">
                <a:latin typeface="Times New Roman" panose="02020603050405020304" pitchFamily="18" charset="0"/>
                <a:cs typeface="Times New Roman" panose="02020603050405020304" pitchFamily="18" charset="0"/>
              </a:rPr>
              <a:t>ekstensör</a:t>
            </a:r>
            <a:r>
              <a:rPr lang="tr-TR" sz="2200" dirty="0">
                <a:latin typeface="Times New Roman" panose="02020603050405020304" pitchFamily="18" charset="0"/>
                <a:cs typeface="Times New Roman" panose="02020603050405020304" pitchFamily="18" charset="0"/>
              </a:rPr>
              <a:t> bölgelerde</a:t>
            </a:r>
          </a:p>
          <a:p>
            <a:pPr lvl="1"/>
            <a:r>
              <a:rPr lang="tr-TR" sz="2200" dirty="0" err="1">
                <a:latin typeface="Times New Roman" panose="02020603050405020304" pitchFamily="18" charset="0"/>
                <a:cs typeface="Times New Roman" panose="02020603050405020304" pitchFamily="18" charset="0"/>
              </a:rPr>
              <a:t>Diaper</a:t>
            </a:r>
            <a:r>
              <a:rPr lang="tr-TR" sz="2200" dirty="0">
                <a:latin typeface="Times New Roman" panose="02020603050405020304" pitchFamily="18" charset="0"/>
                <a:cs typeface="Times New Roman" panose="02020603050405020304" pitchFamily="18" charset="0"/>
              </a:rPr>
              <a:t> ve </a:t>
            </a:r>
            <a:r>
              <a:rPr lang="tr-TR" sz="2200" dirty="0" err="1">
                <a:latin typeface="Times New Roman" panose="02020603050405020304" pitchFamily="18" charset="0"/>
                <a:cs typeface="Times New Roman" panose="02020603050405020304" pitchFamily="18" charset="0"/>
              </a:rPr>
              <a:t>aksiller</a:t>
            </a:r>
            <a:r>
              <a:rPr lang="tr-TR" sz="2200" dirty="0">
                <a:latin typeface="Times New Roman" panose="02020603050405020304" pitchFamily="18" charset="0"/>
                <a:cs typeface="Times New Roman" panose="02020603050405020304" pitchFamily="18" charset="0"/>
              </a:rPr>
              <a:t> bölge ve burun ve çevresi genellikle korunmuş</a:t>
            </a:r>
          </a:p>
          <a:p>
            <a:r>
              <a:rPr lang="tr-TR" sz="2200" dirty="0">
                <a:latin typeface="Times New Roman" panose="02020603050405020304" pitchFamily="18" charset="0"/>
                <a:cs typeface="Times New Roman" panose="02020603050405020304" pitchFamily="18" charset="0"/>
              </a:rPr>
              <a:t>Daha büyük çocuklarda ve </a:t>
            </a:r>
            <a:r>
              <a:rPr lang="tr-TR" sz="2200" dirty="0" err="1">
                <a:latin typeface="Times New Roman" panose="02020603050405020304" pitchFamily="18" charset="0"/>
                <a:cs typeface="Times New Roman" panose="02020603050405020304" pitchFamily="18" charset="0"/>
              </a:rPr>
              <a:t>likenifikasyonu</a:t>
            </a:r>
            <a:r>
              <a:rPr lang="tr-TR" sz="2200" dirty="0">
                <a:latin typeface="Times New Roman" panose="02020603050405020304" pitchFamily="18" charset="0"/>
                <a:cs typeface="Times New Roman" panose="02020603050405020304" pitchFamily="18" charset="0"/>
              </a:rPr>
              <a:t> olanlarda </a:t>
            </a:r>
            <a:r>
              <a:rPr lang="tr-TR" sz="2200" dirty="0" err="1">
                <a:latin typeface="Times New Roman" panose="02020603050405020304" pitchFamily="18" charset="0"/>
                <a:cs typeface="Times New Roman" panose="02020603050405020304" pitchFamily="18" charset="0"/>
              </a:rPr>
              <a:t>ekstremitelerin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fleksör</a:t>
            </a:r>
            <a:r>
              <a:rPr lang="tr-TR" sz="2200" dirty="0">
                <a:latin typeface="Times New Roman" panose="02020603050405020304" pitchFamily="18" charset="0"/>
                <a:cs typeface="Times New Roman" panose="02020603050405020304" pitchFamily="18" charset="0"/>
              </a:rPr>
              <a:t> çukurlarında</a:t>
            </a:r>
          </a:p>
          <a:p>
            <a:r>
              <a:rPr lang="tr-TR" sz="2200" dirty="0">
                <a:latin typeface="Times New Roman" panose="02020603050405020304" pitchFamily="18" charset="0"/>
                <a:cs typeface="Times New Roman" panose="02020603050405020304" pitchFamily="18" charset="0"/>
              </a:rPr>
              <a:t>Yaş ilerledikçe </a:t>
            </a:r>
            <a:r>
              <a:rPr lang="tr-TR" sz="2200" dirty="0" err="1">
                <a:latin typeface="Times New Roman" panose="02020603050405020304" pitchFamily="18" charset="0"/>
                <a:cs typeface="Times New Roman" panose="02020603050405020304" pitchFamily="18" charset="0"/>
              </a:rPr>
              <a:t>remisyon</a:t>
            </a:r>
            <a:endParaRPr lang="tr-TR" sz="2200" dirty="0">
              <a:latin typeface="Times New Roman" panose="02020603050405020304" pitchFamily="18" charset="0"/>
              <a:cs typeface="Times New Roman" panose="02020603050405020304" pitchFamily="18" charset="0"/>
            </a:endParaRPr>
          </a:p>
          <a:p>
            <a:pPr lvl="1"/>
            <a:r>
              <a:rPr lang="tr-TR" sz="2200" dirty="0" err="1">
                <a:latin typeface="Times New Roman" panose="02020603050405020304" pitchFamily="18" charset="0"/>
                <a:cs typeface="Times New Roman" panose="02020603050405020304" pitchFamily="18" charset="0"/>
              </a:rPr>
              <a:t>Adölesan</a:t>
            </a:r>
            <a:r>
              <a:rPr lang="tr-TR" sz="2200" dirty="0">
                <a:latin typeface="Times New Roman" panose="02020603050405020304" pitchFamily="18" charset="0"/>
                <a:cs typeface="Times New Roman" panose="02020603050405020304" pitchFamily="18" charset="0"/>
              </a:rPr>
              <a:t> ve erişkinlerde deri </a:t>
            </a:r>
            <a:r>
              <a:rPr lang="tr-TR" sz="2200" dirty="0" err="1">
                <a:latin typeface="Times New Roman" panose="02020603050405020304" pitchFamily="18" charset="0"/>
                <a:cs typeface="Times New Roman" panose="02020603050405020304" pitchFamily="18" charset="0"/>
              </a:rPr>
              <a:t>eksojen</a:t>
            </a:r>
            <a:r>
              <a:rPr lang="tr-TR" sz="2200" dirty="0">
                <a:latin typeface="Times New Roman" panose="02020603050405020304" pitchFamily="18" charset="0"/>
                <a:cs typeface="Times New Roman" panose="02020603050405020304" pitchFamily="18" charset="0"/>
              </a:rPr>
              <a:t> tahriş edicilere karşı kaşıntı ve </a:t>
            </a:r>
            <a:r>
              <a:rPr lang="tr-TR" sz="2200" dirty="0" err="1">
                <a:latin typeface="Times New Roman" panose="02020603050405020304" pitchFamily="18" charset="0"/>
                <a:cs typeface="Times New Roman" panose="02020603050405020304" pitchFamily="18" charset="0"/>
              </a:rPr>
              <a:t>inflamasyona</a:t>
            </a:r>
            <a:r>
              <a:rPr lang="tr-TR" sz="2200" dirty="0">
                <a:latin typeface="Times New Roman" panose="02020603050405020304" pitchFamily="18" charset="0"/>
                <a:cs typeface="Times New Roman" panose="02020603050405020304" pitchFamily="18" charset="0"/>
              </a:rPr>
              <a:t> eğilimli</a:t>
            </a:r>
          </a:p>
        </p:txBody>
      </p:sp>
    </p:spTree>
    <p:extLst>
      <p:ext uri="{BB962C8B-B14F-4D97-AF65-F5344CB8AC3E}">
        <p14:creationId xmlns:p14="http://schemas.microsoft.com/office/powerpoint/2010/main" val="3335522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B342F7-615C-9FC2-0881-8D9AD619DF74}"/>
              </a:ext>
            </a:extLst>
          </p:cNvPr>
          <p:cNvSpPr>
            <a:spLocks noGrp="1"/>
          </p:cNvSpPr>
          <p:nvPr>
            <p:ph type="title"/>
          </p:nvPr>
        </p:nvSpPr>
        <p:spPr>
          <a:xfrm>
            <a:off x="841248" y="548640"/>
            <a:ext cx="3600860" cy="5431536"/>
          </a:xfrm>
        </p:spPr>
        <p:txBody>
          <a:bodyPr>
            <a:normAutofit/>
          </a:bodyPr>
          <a:lstStyle/>
          <a:p>
            <a:r>
              <a:rPr lang="tr-TR" sz="5400" dirty="0">
                <a:latin typeface="Times New Roman" panose="02020603050405020304" pitchFamily="18" charset="0"/>
                <a:cs typeface="Times New Roman" panose="02020603050405020304" pitchFamily="18" charset="0"/>
              </a:rPr>
              <a:t>Tanı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98FB8F3-2C76-FB62-14C3-101CFCF82349}"/>
              </a:ext>
            </a:extLst>
          </p:cNvPr>
          <p:cNvSpPr>
            <a:spLocks noGrp="1"/>
          </p:cNvSpPr>
          <p:nvPr>
            <p:ph idx="1"/>
          </p:nvPr>
        </p:nvSpPr>
        <p:spPr>
          <a:xfrm>
            <a:off x="5126418" y="552091"/>
            <a:ext cx="6224335" cy="5431536"/>
          </a:xfrm>
        </p:spPr>
        <p:txBody>
          <a:bodyPr anchor="ctr">
            <a:normAutofit/>
          </a:bodyPr>
          <a:lstStyle/>
          <a:p>
            <a:r>
              <a:rPr lang="tr-TR" sz="2200" dirty="0">
                <a:latin typeface="Times New Roman" panose="02020603050405020304" pitchFamily="18" charset="0"/>
                <a:cs typeface="Times New Roman" panose="02020603050405020304" pitchFamily="18" charset="0"/>
              </a:rPr>
              <a:t>3 majör belirtinin bulunması gerekir</a:t>
            </a:r>
          </a:p>
          <a:p>
            <a:pPr lvl="1"/>
            <a:r>
              <a:rPr lang="tr-TR" sz="2200" dirty="0">
                <a:latin typeface="Times New Roman" panose="02020603050405020304" pitchFamily="18" charset="0"/>
                <a:cs typeface="Times New Roman" panose="02020603050405020304" pitchFamily="18" charset="0"/>
              </a:rPr>
              <a:t>Kaşıntı + tipik dağılım gösteren egzema + kronik veya tekrarlayan belirtiler</a:t>
            </a:r>
          </a:p>
          <a:p>
            <a:pPr lvl="1"/>
            <a:endParaRPr lang="tr-TR" sz="2200" dirty="0">
              <a:latin typeface="Times New Roman" panose="02020603050405020304" pitchFamily="18" charset="0"/>
              <a:cs typeface="Times New Roman" panose="02020603050405020304" pitchFamily="18" charset="0"/>
            </a:endParaRPr>
          </a:p>
          <a:p>
            <a:pPr marL="457200" lvl="1" indent="0">
              <a:buNone/>
            </a:pPr>
            <a:r>
              <a:rPr lang="tr-TR" sz="2200" dirty="0">
                <a:latin typeface="Times New Roman" panose="02020603050405020304" pitchFamily="18" charset="0"/>
                <a:cs typeface="Times New Roman" panose="02020603050405020304" pitchFamily="18" charset="0"/>
              </a:rPr>
              <a:t>Ek özellikler her hastada farklı kombinasyonlarda bulunabilir</a:t>
            </a:r>
          </a:p>
          <a:p>
            <a:pPr lvl="1"/>
            <a:endParaRPr lang="tr-TR" sz="2200"/>
          </a:p>
          <a:p>
            <a:pPr lvl="1"/>
            <a:endParaRPr lang="tr-TR" sz="2200"/>
          </a:p>
          <a:p>
            <a:endParaRPr lang="tr-TR" sz="2200"/>
          </a:p>
        </p:txBody>
      </p:sp>
    </p:spTree>
    <p:extLst>
      <p:ext uri="{BB962C8B-B14F-4D97-AF65-F5344CB8AC3E}">
        <p14:creationId xmlns:p14="http://schemas.microsoft.com/office/powerpoint/2010/main" val="19999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2955E39-9AD7-2EC2-4B54-16CF1500DA47}"/>
              </a:ext>
            </a:extLst>
          </p:cNvPr>
          <p:cNvSpPr>
            <a:spLocks noGrp="1"/>
          </p:cNvSpPr>
          <p:nvPr>
            <p:ph type="title"/>
          </p:nvPr>
        </p:nvSpPr>
        <p:spPr>
          <a:xfrm>
            <a:off x="838201" y="345810"/>
            <a:ext cx="5120561" cy="1325563"/>
          </a:xfrm>
        </p:spPr>
        <p:txBody>
          <a:bodyPr>
            <a:normAutofit/>
          </a:bodyPr>
          <a:lstStyle/>
          <a:p>
            <a:r>
              <a:rPr lang="tr-TR" dirty="0"/>
              <a:t>Giriş</a:t>
            </a:r>
          </a:p>
        </p:txBody>
      </p:sp>
      <p:sp>
        <p:nvSpPr>
          <p:cNvPr id="3" name="İçerik Yer Tutucusu 2">
            <a:extLst>
              <a:ext uri="{FF2B5EF4-FFF2-40B4-BE49-F238E27FC236}">
                <a16:creationId xmlns:a16="http://schemas.microsoft.com/office/drawing/2014/main" id="{4DBF2251-88F8-9275-97F9-01CA1E94908D}"/>
              </a:ext>
            </a:extLst>
          </p:cNvPr>
          <p:cNvSpPr>
            <a:spLocks noGrp="1"/>
          </p:cNvSpPr>
          <p:nvPr>
            <p:ph idx="1"/>
          </p:nvPr>
        </p:nvSpPr>
        <p:spPr>
          <a:xfrm>
            <a:off x="838201" y="1825625"/>
            <a:ext cx="5092194" cy="4351338"/>
          </a:xfrm>
        </p:spPr>
        <p:txBody>
          <a:bodyPr>
            <a:normAutofit/>
          </a:bodyPr>
          <a:lstStyle/>
          <a:p>
            <a:r>
              <a:rPr lang="tr-TR" dirty="0">
                <a:effectLst/>
                <a:latin typeface="Times New Roman" panose="02020603050405020304" pitchFamily="18" charset="0"/>
                <a:cs typeface="Times New Roman" panose="02020603050405020304" pitchFamily="18" charset="0"/>
              </a:rPr>
              <a:t>Vücudumuzun alerjik olduğu maddelere verdiği yanıtlar ya da reaksiyonlar sonucu ortaya çıkan bulgular etkilediği organ sistemine göre farklılıklar gösterebilir. </a:t>
            </a:r>
          </a:p>
          <a:p>
            <a:endParaRPr lang="tr-TR" dirty="0"/>
          </a:p>
        </p:txBody>
      </p:sp>
      <p:sp>
        <p:nvSpPr>
          <p:cNvPr id="23"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23911135-2C8E-23BB-E943-EC100D7B15E3}"/>
              </a:ext>
            </a:extLst>
          </p:cNvPr>
          <p:cNvPicPr>
            <a:picLocks noChangeAspect="1"/>
          </p:cNvPicPr>
          <p:nvPr/>
        </p:nvPicPr>
        <p:blipFill rotWithShape="1">
          <a:blip r:embed="rId2"/>
          <a:srcRect l="32965" r="13096"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Resim 4">
            <a:extLst>
              <a:ext uri="{FF2B5EF4-FFF2-40B4-BE49-F238E27FC236}">
                <a16:creationId xmlns:a16="http://schemas.microsoft.com/office/drawing/2014/main" id="{5A9EA921-BA5D-2C6F-88EB-F65597A43AA7}"/>
              </a:ext>
            </a:extLst>
          </p:cNvPr>
          <p:cNvPicPr>
            <a:picLocks noChangeAspect="1"/>
          </p:cNvPicPr>
          <p:nvPr/>
        </p:nvPicPr>
        <p:blipFill rotWithShape="1">
          <a:blip r:embed="rId3"/>
          <a:srcRect l="15178" r="19301"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604604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FD04CA7-9373-41BB-91CD-5E6D6330C246}"/>
              </a:ext>
            </a:extLst>
          </p:cNvPr>
          <p:cNvSpPr>
            <a:spLocks noGrp="1"/>
          </p:cNvSpPr>
          <p:nvPr>
            <p:ph type="title"/>
          </p:nvPr>
        </p:nvSpPr>
        <p:spPr>
          <a:xfrm>
            <a:off x="838200" y="365125"/>
            <a:ext cx="10515600" cy="1325563"/>
          </a:xfrm>
        </p:spPr>
        <p:txBody>
          <a:bodyPr>
            <a:normAutofit/>
          </a:bodyPr>
          <a:lstStyle/>
          <a:p>
            <a:r>
              <a:rPr lang="tr-TR" sz="4000" dirty="0">
                <a:latin typeface="Times New Roman" panose="02020603050405020304" pitchFamily="18" charset="0"/>
                <a:cs typeface="Times New Roman" panose="02020603050405020304" pitchFamily="18" charset="0"/>
              </a:rPr>
              <a:t>Tedavi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85F878B-F61D-4641-AF2D-56FEB88BB7E6}"/>
              </a:ext>
            </a:extLst>
          </p:cNvPr>
          <p:cNvSpPr>
            <a:spLocks noGrp="1"/>
          </p:cNvSpPr>
          <p:nvPr>
            <p:ph idx="1"/>
          </p:nvPr>
        </p:nvSpPr>
        <p:spPr>
          <a:xfrm>
            <a:off x="838200" y="1929384"/>
            <a:ext cx="10515600" cy="4251960"/>
          </a:xfrm>
        </p:spPr>
        <p:txBody>
          <a:bodyPr>
            <a:normAutofit/>
          </a:bodyPr>
          <a:lstStyle/>
          <a:p>
            <a:r>
              <a:rPr lang="tr-TR" sz="2200" dirty="0"/>
              <a:t>Derinin nemlendirilmesi</a:t>
            </a:r>
          </a:p>
          <a:p>
            <a:r>
              <a:rPr lang="tr-TR" sz="2200" dirty="0" err="1"/>
              <a:t>Topikal</a:t>
            </a:r>
            <a:r>
              <a:rPr lang="tr-TR" sz="2200" dirty="0"/>
              <a:t> anti-</a:t>
            </a:r>
            <a:r>
              <a:rPr lang="tr-TR" sz="2200" dirty="0" err="1"/>
              <a:t>inflamatuar</a:t>
            </a:r>
            <a:r>
              <a:rPr lang="tr-TR" sz="2200" dirty="0"/>
              <a:t> tedavi</a:t>
            </a:r>
          </a:p>
          <a:p>
            <a:r>
              <a:rPr lang="tr-TR" sz="2200" dirty="0"/>
              <a:t>Ataklara neden olan faktörlerin önlenmesi</a:t>
            </a:r>
          </a:p>
          <a:p>
            <a:r>
              <a:rPr lang="tr-TR" sz="2200" dirty="0"/>
              <a:t>Sistemik tedavi</a:t>
            </a:r>
          </a:p>
          <a:p>
            <a:endParaRPr lang="tr-TR" sz="2200" dirty="0"/>
          </a:p>
        </p:txBody>
      </p:sp>
    </p:spTree>
    <p:extLst>
      <p:ext uri="{BB962C8B-B14F-4D97-AF65-F5344CB8AC3E}">
        <p14:creationId xmlns:p14="http://schemas.microsoft.com/office/powerpoint/2010/main" val="2628762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010BAE1-457C-4421-BA08-98F737F3AD59}"/>
              </a:ext>
            </a:extLst>
          </p:cNvPr>
          <p:cNvSpPr>
            <a:spLocks noGrp="1"/>
          </p:cNvSpPr>
          <p:nvPr>
            <p:ph type="title"/>
          </p:nvPr>
        </p:nvSpPr>
        <p:spPr>
          <a:xfrm>
            <a:off x="838200" y="365125"/>
            <a:ext cx="10515600" cy="1325563"/>
          </a:xfrm>
        </p:spPr>
        <p:txBody>
          <a:bodyPr>
            <a:normAutofit/>
          </a:bodyPr>
          <a:lstStyle/>
          <a:p>
            <a:r>
              <a:rPr lang="tr-TR" sz="5400" dirty="0"/>
              <a:t>Derinin nemlendirilmesi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17CA33B-AAC0-4EDE-A122-AF64D9D8086D}"/>
              </a:ext>
            </a:extLst>
          </p:cNvPr>
          <p:cNvSpPr>
            <a:spLocks noGrp="1"/>
          </p:cNvSpPr>
          <p:nvPr>
            <p:ph idx="1"/>
          </p:nvPr>
        </p:nvSpPr>
        <p:spPr>
          <a:xfrm>
            <a:off x="838200" y="1929384"/>
            <a:ext cx="10515600" cy="4251960"/>
          </a:xfrm>
        </p:spPr>
        <p:txBody>
          <a:bodyPr>
            <a:normAutofit/>
          </a:bodyPr>
          <a:lstStyle/>
          <a:p>
            <a:r>
              <a:rPr lang="tr-TR" sz="2200">
                <a:latin typeface="Times New Roman" panose="02020603050405020304" pitchFamily="18" charset="0"/>
                <a:cs typeface="Times New Roman" panose="02020603050405020304" pitchFamily="18" charset="0"/>
              </a:rPr>
              <a:t>Nemlendiriciler: Birinci basamak</a:t>
            </a:r>
          </a:p>
          <a:p>
            <a:r>
              <a:rPr lang="tr-TR" sz="2200">
                <a:latin typeface="Times New Roman" panose="02020603050405020304" pitchFamily="18" charset="0"/>
                <a:cs typeface="Times New Roman" panose="02020603050405020304" pitchFamily="18" charset="0"/>
              </a:rPr>
              <a:t>Hidrasyon:</a:t>
            </a:r>
          </a:p>
          <a:p>
            <a:pPr lvl="1"/>
            <a:r>
              <a:rPr lang="tr-TR" sz="2200">
                <a:latin typeface="Times New Roman" panose="02020603050405020304" pitchFamily="18" charset="0"/>
                <a:cs typeface="Times New Roman" panose="02020603050405020304" pitchFamily="18" charset="0"/>
              </a:rPr>
              <a:t>Banyo: Ilık su ile, 15-20 dakika</a:t>
            </a:r>
          </a:p>
          <a:p>
            <a:pPr lvl="1"/>
            <a:r>
              <a:rPr lang="tr-TR" sz="2200">
                <a:latin typeface="Times New Roman" panose="02020603050405020304" pitchFamily="18" charset="0"/>
                <a:cs typeface="Times New Roman" panose="02020603050405020304" pitchFamily="18" charset="0"/>
              </a:rPr>
              <a:t>Banyo sonrası hidrofilik merhem tarzı nemlendiriciler</a:t>
            </a:r>
          </a:p>
          <a:p>
            <a:pPr lvl="1"/>
            <a:r>
              <a:rPr lang="tr-TR" sz="2200">
                <a:latin typeface="Times New Roman" panose="02020603050405020304" pitchFamily="18" charset="0"/>
                <a:cs typeface="Times New Roman" panose="02020603050405020304" pitchFamily="18" charset="0"/>
              </a:rPr>
              <a:t>Islak giyinme: Şiddetli veya cilt bakımına dirençli olgularda</a:t>
            </a:r>
          </a:p>
          <a:p>
            <a:pPr lvl="2"/>
            <a:r>
              <a:rPr lang="tr-TR" sz="2200" dirty="0">
                <a:latin typeface="Times New Roman" panose="02020603050405020304" pitchFamily="18" charset="0"/>
                <a:cs typeface="Times New Roman" panose="02020603050405020304" pitchFamily="18" charset="0"/>
              </a:rPr>
              <a:t>Sonrasındaki kuruma ve çatlamaları önlemek için mutlaka nemlendirici merhemler</a:t>
            </a:r>
          </a:p>
          <a:p>
            <a:pPr lvl="2"/>
            <a:r>
              <a:rPr lang="tr-TR" sz="2200">
                <a:latin typeface="Times New Roman" panose="02020603050405020304" pitchFamily="18" charset="0"/>
                <a:cs typeface="Times New Roman" panose="02020603050405020304" pitchFamily="18" charset="0"/>
              </a:rPr>
              <a:t>Maserasyon</a:t>
            </a:r>
            <a:r>
              <a:rPr lang="tr-TR" sz="2200" dirty="0">
                <a:latin typeface="Times New Roman" panose="02020603050405020304" pitchFamily="18" charset="0"/>
                <a:cs typeface="Times New Roman" panose="02020603050405020304" pitchFamily="18" charset="0"/>
              </a:rPr>
              <a:t> ve </a:t>
            </a:r>
            <a:r>
              <a:rPr lang="tr-TR" sz="2200">
                <a:latin typeface="Times New Roman" panose="02020603050405020304" pitchFamily="18" charset="0"/>
                <a:cs typeface="Times New Roman" panose="02020603050405020304" pitchFamily="18" charset="0"/>
              </a:rPr>
              <a:t>sekonder</a:t>
            </a:r>
            <a:r>
              <a:rPr lang="tr-TR" sz="2200" dirty="0">
                <a:latin typeface="Times New Roman" panose="02020603050405020304" pitchFamily="18" charset="0"/>
                <a:cs typeface="Times New Roman" panose="02020603050405020304" pitchFamily="18" charset="0"/>
              </a:rPr>
              <a:t> enfeksiyonlar yönünden takip</a:t>
            </a:r>
          </a:p>
          <a:p>
            <a:r>
              <a:rPr lang="tr-TR" sz="2200">
                <a:latin typeface="Times New Roman" panose="02020603050405020304" pitchFamily="18" charset="0"/>
                <a:cs typeface="Times New Roman" panose="02020603050405020304" pitchFamily="18" charset="0"/>
              </a:rPr>
              <a:t>Banyo ve ıslak giyinme ile hidrasyon, kortikosteroidlerin emilimini de arttırır</a:t>
            </a:r>
          </a:p>
          <a:p>
            <a:endParaRPr lang="tr-TR" sz="2200"/>
          </a:p>
        </p:txBody>
      </p:sp>
    </p:spTree>
    <p:extLst>
      <p:ext uri="{BB962C8B-B14F-4D97-AF65-F5344CB8AC3E}">
        <p14:creationId xmlns:p14="http://schemas.microsoft.com/office/powerpoint/2010/main" val="39695016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A5C77C8-7BE4-4180-A8C0-FCC91F28D3DC}"/>
              </a:ext>
            </a:extLst>
          </p:cNvPr>
          <p:cNvSpPr>
            <a:spLocks noGrp="1"/>
          </p:cNvSpPr>
          <p:nvPr>
            <p:ph type="title"/>
          </p:nvPr>
        </p:nvSpPr>
        <p:spPr>
          <a:xfrm>
            <a:off x="838200" y="365125"/>
            <a:ext cx="10515600" cy="1325563"/>
          </a:xfrm>
        </p:spPr>
        <p:txBody>
          <a:bodyPr>
            <a:normAutofit/>
          </a:bodyPr>
          <a:lstStyle/>
          <a:p>
            <a:r>
              <a:rPr lang="tr-TR" sz="4000" dirty="0" err="1">
                <a:latin typeface="Times New Roman" panose="02020603050405020304" pitchFamily="18" charset="0"/>
                <a:cs typeface="Times New Roman" panose="02020603050405020304" pitchFamily="18" charset="0"/>
              </a:rPr>
              <a:t>Topikal</a:t>
            </a:r>
            <a:r>
              <a:rPr lang="tr-TR" sz="4000" dirty="0">
                <a:latin typeface="Times New Roman" panose="02020603050405020304" pitchFamily="18" charset="0"/>
                <a:cs typeface="Times New Roman" panose="02020603050405020304" pitchFamily="18" charset="0"/>
              </a:rPr>
              <a:t> anti-</a:t>
            </a:r>
            <a:r>
              <a:rPr lang="tr-TR" sz="4000" dirty="0" err="1">
                <a:latin typeface="Times New Roman" panose="02020603050405020304" pitchFamily="18" charset="0"/>
                <a:cs typeface="Times New Roman" panose="02020603050405020304" pitchFamily="18" charset="0"/>
              </a:rPr>
              <a:t>inflamatuar</a:t>
            </a:r>
            <a:r>
              <a:rPr lang="tr-TR" sz="4000" dirty="0">
                <a:latin typeface="Times New Roman" panose="02020603050405020304" pitchFamily="18" charset="0"/>
                <a:cs typeface="Times New Roman" panose="02020603050405020304" pitchFamily="18" charset="0"/>
              </a:rPr>
              <a:t> tedavi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AF29F8D-80E1-459A-9386-F231461F114F}"/>
              </a:ext>
            </a:extLst>
          </p:cNvPr>
          <p:cNvSpPr>
            <a:spLocks noGrp="1"/>
          </p:cNvSpPr>
          <p:nvPr>
            <p:ph idx="1"/>
          </p:nvPr>
        </p:nvSpPr>
        <p:spPr>
          <a:xfrm>
            <a:off x="838200" y="1929384"/>
            <a:ext cx="10515600" cy="4251960"/>
          </a:xfrm>
        </p:spPr>
        <p:txBody>
          <a:bodyPr>
            <a:noAutofit/>
          </a:bodyPr>
          <a:lstStyle/>
          <a:p>
            <a:r>
              <a:rPr lang="tr-TR" sz="2200" dirty="0">
                <a:latin typeface="Times New Roman" panose="02020603050405020304" pitchFamily="18" charset="0"/>
                <a:cs typeface="Times New Roman" panose="02020603050405020304" pitchFamily="18" charset="0"/>
              </a:rPr>
              <a:t>Kortikosteroidler</a:t>
            </a:r>
          </a:p>
          <a:p>
            <a:pPr lvl="1"/>
            <a:r>
              <a:rPr lang="tr-TR" sz="2200" dirty="0">
                <a:latin typeface="Times New Roman" panose="02020603050405020304" pitchFamily="18" charset="0"/>
                <a:cs typeface="Times New Roman" panose="02020603050405020304" pitchFamily="18" charset="0"/>
              </a:rPr>
              <a:t>Akut atak tedavisinin temel taşları</a:t>
            </a:r>
          </a:p>
          <a:p>
            <a:pPr lvl="1"/>
            <a:r>
              <a:rPr lang="tr-TR" sz="2200" dirty="0">
                <a:latin typeface="Times New Roman" panose="02020603050405020304" pitchFamily="18" charset="0"/>
                <a:cs typeface="Times New Roman" panose="02020603050405020304" pitchFamily="18" charset="0"/>
              </a:rPr>
              <a:t>Yan etkilere dikkat</a:t>
            </a:r>
          </a:p>
          <a:p>
            <a:pPr lvl="2"/>
            <a:r>
              <a:rPr lang="tr-TR" sz="2200" dirty="0">
                <a:latin typeface="Times New Roman" panose="02020603050405020304" pitchFamily="18" charset="0"/>
                <a:cs typeface="Times New Roman" panose="02020603050405020304" pitchFamily="18" charset="0"/>
              </a:rPr>
              <a:t>Yüksek etkililer yüz ve kıvrım bölgesinde kullanılmamalı, gövde ve </a:t>
            </a:r>
            <a:r>
              <a:rPr lang="tr-TR" sz="2200" dirty="0" err="1">
                <a:latin typeface="Times New Roman" panose="02020603050405020304" pitchFamily="18" charset="0"/>
                <a:cs typeface="Times New Roman" panose="02020603050405020304" pitchFamily="18" charset="0"/>
              </a:rPr>
              <a:t>ekstremitelerde</a:t>
            </a:r>
            <a:r>
              <a:rPr lang="tr-TR" sz="2200" dirty="0">
                <a:latin typeface="Times New Roman" panose="02020603050405020304" pitchFamily="18" charset="0"/>
                <a:cs typeface="Times New Roman" panose="02020603050405020304" pitchFamily="18" charset="0"/>
              </a:rPr>
              <a:t> kısa süreli kullanılmalı</a:t>
            </a:r>
          </a:p>
          <a:p>
            <a:pPr lvl="2"/>
            <a:r>
              <a:rPr lang="tr-TR" sz="2200" dirty="0">
                <a:latin typeface="Times New Roman" panose="02020603050405020304" pitchFamily="18" charset="0"/>
                <a:cs typeface="Times New Roman" panose="02020603050405020304" pitchFamily="18" charset="0"/>
              </a:rPr>
              <a:t>Gövde ve </a:t>
            </a:r>
            <a:r>
              <a:rPr lang="tr-TR" sz="2200" dirty="0" err="1">
                <a:latin typeface="Times New Roman" panose="02020603050405020304" pitchFamily="18" charset="0"/>
                <a:cs typeface="Times New Roman" panose="02020603050405020304" pitchFamily="18" charset="0"/>
              </a:rPr>
              <a:t>ekstremitelerde</a:t>
            </a:r>
            <a:r>
              <a:rPr lang="tr-TR" sz="2200" dirty="0">
                <a:latin typeface="Times New Roman" panose="02020603050405020304" pitchFamily="18" charset="0"/>
                <a:cs typeface="Times New Roman" panose="02020603050405020304" pitchFamily="18" charset="0"/>
              </a:rPr>
              <a:t> daha uzun süreli kullanımda orta etkililer tercih edilmeli</a:t>
            </a:r>
          </a:p>
          <a:p>
            <a:pPr lvl="1"/>
            <a:r>
              <a:rPr lang="tr-TR" sz="2200" dirty="0" err="1">
                <a:latin typeface="Times New Roman" panose="02020603050405020304" pitchFamily="18" charset="0"/>
                <a:cs typeface="Times New Roman" panose="02020603050405020304" pitchFamily="18" charset="0"/>
              </a:rPr>
              <a:t>Proaktif</a:t>
            </a:r>
            <a:r>
              <a:rPr lang="tr-TR" sz="2200" dirty="0">
                <a:latin typeface="Times New Roman" panose="02020603050405020304" pitchFamily="18" charset="0"/>
                <a:cs typeface="Times New Roman" panose="02020603050405020304" pitchFamily="18" charset="0"/>
              </a:rPr>
              <a:t> tedavi: </a:t>
            </a:r>
          </a:p>
          <a:p>
            <a:pPr lvl="2"/>
            <a:r>
              <a:rPr lang="tr-TR" sz="2200" dirty="0">
                <a:latin typeface="Times New Roman" panose="02020603050405020304" pitchFamily="18" charset="0"/>
                <a:cs typeface="Times New Roman" panose="02020603050405020304" pitchFamily="18" charset="0"/>
              </a:rPr>
              <a:t>Yüksek etkili ile başlanıp 2-3 gün içinde orta düşük etkiliye geçilir ve aralıklı düzenli olarak uzun süre uygulanır</a:t>
            </a:r>
          </a:p>
          <a:p>
            <a:pPr lvl="3"/>
            <a:r>
              <a:rPr lang="tr-TR" sz="2200" dirty="0">
                <a:latin typeface="Times New Roman" panose="02020603050405020304" pitchFamily="18" charset="0"/>
                <a:cs typeface="Times New Roman" panose="02020603050405020304" pitchFamily="18" charset="0"/>
              </a:rPr>
              <a:t>Günlük kullanımın ardından kontrol altına alınan bölgede haftada 2 gün flutikazon veya </a:t>
            </a:r>
            <a:r>
              <a:rPr lang="tr-TR" sz="2200" dirty="0" err="1">
                <a:latin typeface="Times New Roman" panose="02020603050405020304" pitchFamily="18" charset="0"/>
                <a:cs typeface="Times New Roman" panose="02020603050405020304" pitchFamily="18" charset="0"/>
              </a:rPr>
              <a:t>mometazon</a:t>
            </a:r>
            <a:r>
              <a:rPr lang="tr-TR" sz="2200" dirty="0">
                <a:latin typeface="Times New Roman" panose="02020603050405020304" pitchFamily="18" charset="0"/>
                <a:cs typeface="Times New Roman" panose="02020603050405020304" pitchFamily="18" charset="0"/>
              </a:rPr>
              <a:t> ile uzun süreli baskılanma sağlanabilir </a:t>
            </a:r>
          </a:p>
          <a:p>
            <a:pPr lvl="4"/>
            <a:r>
              <a:rPr lang="tr-TR" sz="2200" dirty="0">
                <a:latin typeface="Times New Roman" panose="02020603050405020304" pitchFamily="18" charset="0"/>
                <a:cs typeface="Times New Roman" panose="02020603050405020304" pitchFamily="18" charset="0"/>
              </a:rPr>
              <a:t>Yine de alevlenmeler olabilir</a:t>
            </a:r>
          </a:p>
        </p:txBody>
      </p:sp>
    </p:spTree>
    <p:extLst>
      <p:ext uri="{BB962C8B-B14F-4D97-AF65-F5344CB8AC3E}">
        <p14:creationId xmlns:p14="http://schemas.microsoft.com/office/powerpoint/2010/main" val="3469294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33" name="Rectangle 348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818" name="Rectangle 17">
            <a:extLst>
              <a:ext uri="{FF2B5EF4-FFF2-40B4-BE49-F238E27FC236}">
                <a16:creationId xmlns:a16="http://schemas.microsoft.com/office/drawing/2014/main" id="{4C0B85AD-2AB4-E26E-8F6D-4BAC0577699C}"/>
              </a:ext>
            </a:extLst>
          </p:cNvPr>
          <p:cNvSpPr>
            <a:spLocks noGrp="1" noChangeArrowheads="1"/>
          </p:cNvSpPr>
          <p:nvPr>
            <p:ph type="title"/>
          </p:nvPr>
        </p:nvSpPr>
        <p:spPr>
          <a:xfrm>
            <a:off x="838200" y="365125"/>
            <a:ext cx="9842237" cy="1325563"/>
          </a:xfrm>
        </p:spPr>
        <p:txBody>
          <a:bodyPr vert="horz" lIns="91440" tIns="45720" rIns="91440" bIns="45720" rtlCol="0" anchor="ctr">
            <a:normAutofit/>
          </a:bodyPr>
          <a:lstStyle/>
          <a:p>
            <a:r>
              <a:rPr lang="en-US" altLang="tr-TR" sz="5600" i="1" kern="1200">
                <a:solidFill>
                  <a:schemeClr val="tx1"/>
                </a:solidFill>
                <a:latin typeface="+mj-lt"/>
                <a:ea typeface="+mj-ea"/>
                <a:cs typeface="+mj-cs"/>
              </a:rPr>
              <a:t>Topikal steroidler</a:t>
            </a:r>
          </a:p>
        </p:txBody>
      </p:sp>
      <p:cxnSp>
        <p:nvCxnSpPr>
          <p:cNvPr id="34835" name="Straight Connector 348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83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4834"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4836"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34819" name="Rectangle 11">
            <a:extLst>
              <a:ext uri="{FF2B5EF4-FFF2-40B4-BE49-F238E27FC236}">
                <a16:creationId xmlns:a16="http://schemas.microsoft.com/office/drawing/2014/main" id="{D2942093-7D5E-2451-26EA-F1684FA261DE}"/>
              </a:ext>
            </a:extLst>
          </p:cNvPr>
          <p:cNvSpPr>
            <a:spLocks noGrp="1" noChangeArrowheads="1"/>
          </p:cNvSpPr>
          <p:nvPr>
            <p:ph type="body" sz="half" idx="1"/>
          </p:nvPr>
        </p:nvSpPr>
        <p:spPr>
          <a:xfrm>
            <a:off x="1552610" y="2178176"/>
            <a:ext cx="4477543" cy="3760094"/>
          </a:xfrm>
        </p:spPr>
        <p:txBody>
          <a:bodyPr/>
          <a:lstStyle/>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endParaRPr lang="tr-TR" altLang="tr-TR" sz="1376" kern="1200">
              <a:solidFill>
                <a:schemeClr val="tx1"/>
              </a:solidFill>
              <a:latin typeface="+mn-lt"/>
              <a:ea typeface="+mn-ea"/>
              <a:cs typeface="+mn-cs"/>
            </a:endParaRPr>
          </a:p>
          <a:p>
            <a:pPr marL="196596" indent="-196596" defTabSz="786384">
              <a:lnSpc>
                <a:spcPct val="80000"/>
              </a:lnSpc>
              <a:spcBef>
                <a:spcPts val="860"/>
              </a:spcBef>
            </a:pPr>
            <a:r>
              <a:rPr lang="tr-TR" altLang="tr-TR" sz="1376" kern="1200">
                <a:solidFill>
                  <a:schemeClr val="tx1"/>
                </a:solidFill>
                <a:latin typeface="+mn-lt"/>
                <a:ea typeface="+mn-ea"/>
                <a:cs typeface="+mn-cs"/>
              </a:rPr>
              <a:t>                              </a:t>
            </a:r>
            <a:endParaRPr lang="tr-TR" altLang="tr-TR" sz="1600"/>
          </a:p>
        </p:txBody>
      </p:sp>
      <p:sp>
        <p:nvSpPr>
          <p:cNvPr id="34820" name="Rectangle 15">
            <a:extLst>
              <a:ext uri="{FF2B5EF4-FFF2-40B4-BE49-F238E27FC236}">
                <a16:creationId xmlns:a16="http://schemas.microsoft.com/office/drawing/2014/main" id="{81FBC550-F9F9-7446-8872-308612FA5D15}"/>
              </a:ext>
            </a:extLst>
          </p:cNvPr>
          <p:cNvSpPr>
            <a:spLocks noGrp="1" noChangeArrowheads="1"/>
          </p:cNvSpPr>
          <p:nvPr>
            <p:ph type="body" sz="half" idx="2"/>
          </p:nvPr>
        </p:nvSpPr>
        <p:spPr>
          <a:xfrm>
            <a:off x="6161846" y="2178176"/>
            <a:ext cx="4477543" cy="3760094"/>
          </a:xfrm>
        </p:spPr>
        <p:txBody>
          <a:bodyPr>
            <a:normAutofit fontScale="70000" lnSpcReduction="20000"/>
          </a:bodyPr>
          <a:lstStyle/>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buNone/>
            </a:pPr>
            <a:r>
              <a:rPr lang="tr-TR" altLang="tr-TR" sz="1500" b="1" i="1" kern="1200">
                <a:solidFill>
                  <a:schemeClr val="hlink"/>
                </a:solidFill>
                <a:latin typeface="+mn-lt"/>
                <a:ea typeface="+mn-ea"/>
                <a:cs typeface="+mn-cs"/>
              </a:rPr>
              <a:t>Lokal: Atrofi, stria oluşumu</a:t>
            </a:r>
          </a:p>
          <a:p>
            <a:pPr marL="196596" indent="-196596" defTabSz="786384">
              <a:lnSpc>
                <a:spcPct val="80000"/>
              </a:lnSpc>
              <a:spcBef>
                <a:spcPts val="860"/>
              </a:spcBef>
              <a:buNone/>
            </a:pPr>
            <a:r>
              <a:rPr lang="tr-TR" altLang="tr-TR" sz="1500" b="1" i="1" kern="1200">
                <a:solidFill>
                  <a:schemeClr val="hlink"/>
                </a:solidFill>
                <a:latin typeface="+mn-lt"/>
                <a:ea typeface="+mn-ea"/>
                <a:cs typeface="+mn-cs"/>
              </a:rPr>
              <a:t>Sistemik: HPA aksı baskılanması</a:t>
            </a:r>
            <a:r>
              <a:rPr lang="tr-TR" altLang="tr-TR" sz="1500" kern="1200">
                <a:solidFill>
                  <a:schemeClr val="hlink"/>
                </a:solidFill>
                <a:latin typeface="+mn-lt"/>
                <a:ea typeface="+mn-ea"/>
                <a:cs typeface="+mn-cs"/>
              </a:rPr>
              <a:t>            </a:t>
            </a:r>
            <a:r>
              <a:rPr lang="tr-TR" altLang="tr-TR" sz="1500" i="1" kern="1200">
                <a:solidFill>
                  <a:schemeClr val="hlink"/>
                </a:solidFill>
                <a:latin typeface="+mn-lt"/>
                <a:ea typeface="+mn-ea"/>
                <a:cs typeface="+mn-cs"/>
              </a:rPr>
              <a:t>Yan etki</a:t>
            </a:r>
          </a:p>
          <a:p>
            <a:pPr marL="196596" indent="-196596" defTabSz="786384">
              <a:lnSpc>
                <a:spcPct val="80000"/>
              </a:lnSpc>
              <a:spcBef>
                <a:spcPts val="860"/>
              </a:spcBef>
            </a:pPr>
            <a:endParaRPr lang="tr-TR" altLang="tr-TR" sz="1500" kern="1200">
              <a:solidFill>
                <a:schemeClr val="hlink"/>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marL="196596" indent="-196596" defTabSz="786384">
              <a:lnSpc>
                <a:spcPct val="80000"/>
              </a:lnSpc>
              <a:spcBef>
                <a:spcPts val="860"/>
              </a:spcBef>
            </a:pPr>
            <a:endParaRPr lang="tr-TR" altLang="tr-TR" sz="1500" kern="1200">
              <a:solidFill>
                <a:schemeClr val="tx1"/>
              </a:solidFill>
              <a:latin typeface="+mn-lt"/>
              <a:ea typeface="+mn-ea"/>
              <a:cs typeface="+mn-cs"/>
            </a:endParaRPr>
          </a:p>
          <a:p>
            <a:pPr eaLnBrk="1" hangingPunct="1">
              <a:lnSpc>
                <a:spcPct val="80000"/>
              </a:lnSpc>
            </a:pPr>
            <a:endParaRPr lang="tr-TR" altLang="tr-TR" sz="1500"/>
          </a:p>
        </p:txBody>
      </p:sp>
      <p:pic>
        <p:nvPicPr>
          <p:cNvPr id="34821" name="Picture 4">
            <a:extLst>
              <a:ext uri="{FF2B5EF4-FFF2-40B4-BE49-F238E27FC236}">
                <a16:creationId xmlns:a16="http://schemas.microsoft.com/office/drawing/2014/main" id="{0A72BBDA-ADDD-58EF-3081-05D26D5509C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45226" y="1825625"/>
            <a:ext cx="4016620" cy="4351338"/>
          </a:xfrm>
          <a:noFill/>
          <a:ln>
            <a:solidFill>
              <a:schemeClr val="folHlink"/>
            </a:solidFill>
            <a:miter lim="800000"/>
            <a:headEnd/>
            <a:tailEnd/>
          </a:ln>
        </p:spPr>
      </p:pic>
      <p:pic>
        <p:nvPicPr>
          <p:cNvPr id="34822" name="Picture 7">
            <a:extLst>
              <a:ext uri="{FF2B5EF4-FFF2-40B4-BE49-F238E27FC236}">
                <a16:creationId xmlns:a16="http://schemas.microsoft.com/office/drawing/2014/main" id="{9653DBF7-E6C0-244B-C522-157EEC5790A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556923" y="2319472"/>
            <a:ext cx="3489850" cy="2677746"/>
          </a:xfrm>
          <a:solidFill>
            <a:schemeClr val="bg1"/>
          </a:solidFill>
        </p:spPr>
      </p:pic>
      <p:sp>
        <p:nvSpPr>
          <p:cNvPr id="34823" name="AutoShape 18">
            <a:extLst>
              <a:ext uri="{FF2B5EF4-FFF2-40B4-BE49-F238E27FC236}">
                <a16:creationId xmlns:a16="http://schemas.microsoft.com/office/drawing/2014/main" id="{8C02C9B5-D7E2-6CE3-2BCA-870A1A561504}"/>
              </a:ext>
            </a:extLst>
          </p:cNvPr>
          <p:cNvSpPr>
            <a:spLocks/>
          </p:cNvSpPr>
          <p:nvPr/>
        </p:nvSpPr>
        <p:spPr bwMode="auto">
          <a:xfrm>
            <a:off x="8460976" y="5119308"/>
            <a:ext cx="186564" cy="559693"/>
          </a:xfrm>
          <a:prstGeom prst="rightBrace">
            <a:avLst>
              <a:gd name="adj1" fmla="val 25000"/>
              <a:gd name="adj2" fmla="val 50000"/>
            </a:avLst>
          </a:prstGeom>
          <a:noFill/>
          <a:ln w="952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A10D973-B586-48B8-A464-8C8E4C7C3FF4}"/>
              </a:ext>
            </a:extLst>
          </p:cNvPr>
          <p:cNvSpPr>
            <a:spLocks noGrp="1"/>
          </p:cNvSpPr>
          <p:nvPr>
            <p:ph type="title"/>
          </p:nvPr>
        </p:nvSpPr>
        <p:spPr>
          <a:xfrm>
            <a:off x="838200" y="365125"/>
            <a:ext cx="10515600" cy="1325563"/>
          </a:xfrm>
        </p:spPr>
        <p:txBody>
          <a:bodyPr>
            <a:normAutofit/>
          </a:bodyPr>
          <a:lstStyle/>
          <a:p>
            <a:r>
              <a:rPr lang="tr-TR" sz="5400" dirty="0" err="1">
                <a:latin typeface="Times New Roman" panose="02020603050405020304" pitchFamily="18" charset="0"/>
                <a:cs typeface="Times New Roman" panose="02020603050405020304" pitchFamily="18" charset="0"/>
              </a:rPr>
              <a:t>Topikal</a:t>
            </a:r>
            <a:r>
              <a:rPr lang="tr-TR" sz="5400" dirty="0">
                <a:latin typeface="Times New Roman" panose="02020603050405020304" pitchFamily="18" charset="0"/>
                <a:cs typeface="Times New Roman" panose="02020603050405020304" pitchFamily="18" charset="0"/>
              </a:rPr>
              <a:t> anti-</a:t>
            </a:r>
            <a:r>
              <a:rPr lang="tr-TR" sz="5400" dirty="0" err="1">
                <a:latin typeface="Times New Roman" panose="02020603050405020304" pitchFamily="18" charset="0"/>
                <a:cs typeface="Times New Roman" panose="02020603050405020304" pitchFamily="18" charset="0"/>
              </a:rPr>
              <a:t>inflamatuar</a:t>
            </a:r>
            <a:r>
              <a:rPr lang="tr-TR" sz="5400" dirty="0">
                <a:latin typeface="Times New Roman" panose="02020603050405020304" pitchFamily="18" charset="0"/>
                <a:cs typeface="Times New Roman" panose="02020603050405020304" pitchFamily="18" charset="0"/>
              </a:rPr>
              <a:t> tedavi</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6853C64-B035-476F-8E62-A02B8168A682}"/>
              </a:ext>
            </a:extLst>
          </p:cNvPr>
          <p:cNvSpPr>
            <a:spLocks noGrp="1"/>
          </p:cNvSpPr>
          <p:nvPr>
            <p:ph idx="1"/>
          </p:nvPr>
        </p:nvSpPr>
        <p:spPr>
          <a:xfrm>
            <a:off x="838200" y="1929384"/>
            <a:ext cx="10515600" cy="4251960"/>
          </a:xfrm>
        </p:spPr>
        <p:txBody>
          <a:bodyPr>
            <a:normAutofit/>
          </a:bodyPr>
          <a:lstStyle/>
          <a:p>
            <a:r>
              <a:rPr lang="tr-TR" sz="2200" dirty="0" err="1">
                <a:latin typeface="Times New Roman" panose="02020603050405020304" pitchFamily="18" charset="0"/>
                <a:cs typeface="Times New Roman" panose="02020603050405020304" pitchFamily="18" charset="0"/>
              </a:rPr>
              <a:t>Kalsinörin</a:t>
            </a:r>
            <a:r>
              <a:rPr lang="tr-TR" sz="2200" dirty="0">
                <a:latin typeface="Times New Roman" panose="02020603050405020304" pitchFamily="18" charset="0"/>
                <a:cs typeface="Times New Roman" panose="02020603050405020304" pitchFamily="18" charset="0"/>
              </a:rPr>
              <a:t> inhibitörleri</a:t>
            </a:r>
          </a:p>
          <a:p>
            <a:pPr lvl="1"/>
            <a:r>
              <a:rPr lang="tr-TR" sz="2200" dirty="0" err="1">
                <a:latin typeface="Times New Roman" panose="02020603050405020304" pitchFamily="18" charset="0"/>
                <a:cs typeface="Times New Roman" panose="02020603050405020304" pitchFamily="18" charset="0"/>
              </a:rPr>
              <a:t>Pimekrolimus</a:t>
            </a:r>
            <a:r>
              <a:rPr lang="tr-TR" sz="2200" dirty="0">
                <a:latin typeface="Times New Roman" panose="02020603050405020304" pitchFamily="18" charset="0"/>
                <a:cs typeface="Times New Roman" panose="02020603050405020304" pitchFamily="18" charset="0"/>
              </a:rPr>
              <a:t> %1 krem, hafif –orta </a:t>
            </a:r>
            <a:r>
              <a:rPr lang="tr-TR" sz="2200" dirty="0" err="1">
                <a:latin typeface="Times New Roman" panose="02020603050405020304" pitchFamily="18" charset="0"/>
                <a:cs typeface="Times New Roman" panose="02020603050405020304" pitchFamily="18" charset="0"/>
              </a:rPr>
              <a:t>Atopik</a:t>
            </a:r>
            <a:r>
              <a:rPr lang="tr-TR" sz="2200" dirty="0">
                <a:latin typeface="Times New Roman" panose="02020603050405020304" pitchFamily="18" charset="0"/>
                <a:cs typeface="Times New Roman" panose="02020603050405020304" pitchFamily="18" charset="0"/>
              </a:rPr>
              <a:t> dermatitte</a:t>
            </a:r>
          </a:p>
          <a:p>
            <a:pPr lvl="1"/>
            <a:r>
              <a:rPr lang="tr-TR" sz="2200" dirty="0" err="1">
                <a:latin typeface="Times New Roman" panose="02020603050405020304" pitchFamily="18" charset="0"/>
                <a:cs typeface="Times New Roman" panose="02020603050405020304" pitchFamily="18" charset="0"/>
              </a:rPr>
              <a:t>Tacrolimus</a:t>
            </a:r>
            <a:r>
              <a:rPr lang="tr-TR" sz="2200" dirty="0">
                <a:latin typeface="Times New Roman" panose="02020603050405020304" pitchFamily="18" charset="0"/>
                <a:cs typeface="Times New Roman" panose="02020603050405020304" pitchFamily="18" charset="0"/>
              </a:rPr>
              <a:t> %0.1, %0.3 merhem, orta-ağır </a:t>
            </a:r>
            <a:r>
              <a:rPr lang="tr-TR" sz="2200" dirty="0" err="1">
                <a:latin typeface="Times New Roman" panose="02020603050405020304" pitchFamily="18" charset="0"/>
                <a:cs typeface="Times New Roman" panose="02020603050405020304" pitchFamily="18" charset="0"/>
              </a:rPr>
              <a:t>Atopik</a:t>
            </a:r>
            <a:r>
              <a:rPr lang="tr-TR" sz="2200" dirty="0">
                <a:latin typeface="Times New Roman" panose="02020603050405020304" pitchFamily="18" charset="0"/>
                <a:cs typeface="Times New Roman" panose="02020603050405020304" pitchFamily="18" charset="0"/>
              </a:rPr>
              <a:t> dermatitte</a:t>
            </a:r>
          </a:p>
          <a:p>
            <a:pPr lvl="1"/>
            <a:r>
              <a:rPr lang="tr-TR" sz="2200" dirty="0">
                <a:latin typeface="Times New Roman" panose="02020603050405020304" pitchFamily="18" charset="0"/>
                <a:cs typeface="Times New Roman" panose="02020603050405020304" pitchFamily="18" charset="0"/>
              </a:rPr>
              <a:t>&gt;2 yaş</a:t>
            </a:r>
          </a:p>
          <a:p>
            <a:pPr lvl="1"/>
            <a:r>
              <a:rPr lang="tr-TR" sz="2200" dirty="0">
                <a:latin typeface="Times New Roman" panose="02020603050405020304" pitchFamily="18" charset="0"/>
                <a:cs typeface="Times New Roman" panose="02020603050405020304" pitchFamily="18" charset="0"/>
              </a:rPr>
              <a:t>Tedaviye yanıtsız veya diğer tedavileri </a:t>
            </a:r>
            <a:r>
              <a:rPr lang="tr-TR" sz="2200" dirty="0" err="1">
                <a:latin typeface="Times New Roman" panose="02020603050405020304" pitchFamily="18" charset="0"/>
                <a:cs typeface="Times New Roman" panose="02020603050405020304" pitchFamily="18" charset="0"/>
              </a:rPr>
              <a:t>tolere</a:t>
            </a:r>
            <a:r>
              <a:rPr lang="tr-TR" sz="2200" dirty="0">
                <a:latin typeface="Times New Roman" panose="02020603050405020304" pitchFamily="18" charset="0"/>
                <a:cs typeface="Times New Roman" panose="02020603050405020304" pitchFamily="18" charset="0"/>
              </a:rPr>
              <a:t> edemeyen hastalarda </a:t>
            </a:r>
          </a:p>
          <a:p>
            <a:pPr lvl="2"/>
            <a:r>
              <a:rPr lang="tr-TR" sz="2200" dirty="0">
                <a:latin typeface="Times New Roman" panose="02020603050405020304" pitchFamily="18" charset="0"/>
                <a:cs typeface="Times New Roman" panose="02020603050405020304" pitchFamily="18" charset="0"/>
              </a:rPr>
              <a:t>Kısa süreli veya aralıklı uzun süreli</a:t>
            </a:r>
          </a:p>
          <a:p>
            <a:pPr lvl="1"/>
            <a:r>
              <a:rPr lang="tr-TR" sz="2200" dirty="0">
                <a:latin typeface="Times New Roman" panose="02020603050405020304" pitchFamily="18" charset="0"/>
                <a:cs typeface="Times New Roman" panose="02020603050405020304" pitchFamily="18" charset="0"/>
              </a:rPr>
              <a:t>Kortikosteroidlerin etkisiz olduğu durumlarda</a:t>
            </a:r>
          </a:p>
          <a:p>
            <a:pPr lvl="1"/>
            <a:r>
              <a:rPr lang="tr-TR" sz="2200" dirty="0">
                <a:latin typeface="Times New Roman" panose="02020603050405020304" pitchFamily="18" charset="0"/>
                <a:cs typeface="Times New Roman" panose="02020603050405020304" pitchFamily="18" charset="0"/>
              </a:rPr>
              <a:t>Steroid korkusu olanlarda</a:t>
            </a:r>
          </a:p>
          <a:p>
            <a:pPr lvl="1"/>
            <a:r>
              <a:rPr lang="tr-TR" sz="2200" dirty="0">
                <a:latin typeface="Times New Roman" panose="02020603050405020304" pitchFamily="18" charset="0"/>
                <a:cs typeface="Times New Roman" panose="02020603050405020304" pitchFamily="18" charset="0"/>
              </a:rPr>
              <a:t>Yüz ve ense dermatitlerinde</a:t>
            </a:r>
          </a:p>
          <a:p>
            <a:endParaRPr lang="tr-TR" sz="2200" dirty="0"/>
          </a:p>
        </p:txBody>
      </p:sp>
    </p:spTree>
    <p:extLst>
      <p:ext uri="{BB962C8B-B14F-4D97-AF65-F5344CB8AC3E}">
        <p14:creationId xmlns:p14="http://schemas.microsoft.com/office/powerpoint/2010/main" val="3893899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175067-74B3-4330-88FE-D9F9CCAC0263}"/>
              </a:ext>
            </a:extLst>
          </p:cNvPr>
          <p:cNvSpPr>
            <a:spLocks noGrp="1"/>
          </p:cNvSpPr>
          <p:nvPr>
            <p:ph type="title"/>
          </p:nvPr>
        </p:nvSpPr>
        <p:spPr>
          <a:xfrm>
            <a:off x="911162" y="670095"/>
            <a:ext cx="9407629" cy="1053192"/>
          </a:xfrm>
        </p:spPr>
        <p:txBody>
          <a:bodyPr anchor="t">
            <a:normAutofit/>
          </a:bodyPr>
          <a:lstStyle/>
          <a:p>
            <a:r>
              <a:rPr lang="tr-TR" sz="4000" dirty="0">
                <a:latin typeface="Times New Roman" panose="02020603050405020304" pitchFamily="18" charset="0"/>
                <a:cs typeface="Times New Roman" panose="02020603050405020304" pitchFamily="18" charset="0"/>
              </a:rPr>
              <a:t>Ataklara neden olan faktörlerin önlenmesi</a:t>
            </a:r>
          </a:p>
        </p:txBody>
      </p:sp>
      <p:graphicFrame>
        <p:nvGraphicFramePr>
          <p:cNvPr id="16" name="Tablo 4">
            <a:extLst>
              <a:ext uri="{FF2B5EF4-FFF2-40B4-BE49-F238E27FC236}">
                <a16:creationId xmlns:a16="http://schemas.microsoft.com/office/drawing/2014/main" id="{8513EC6D-E9E2-4EFC-8071-E160CD8718F7}"/>
              </a:ext>
            </a:extLst>
          </p:cNvPr>
          <p:cNvGraphicFramePr>
            <a:graphicFrameLocks noGrp="1"/>
          </p:cNvGraphicFramePr>
          <p:nvPr>
            <p:ph idx="1"/>
          </p:nvPr>
        </p:nvGraphicFramePr>
        <p:xfrm>
          <a:off x="911162" y="2454838"/>
          <a:ext cx="10373740" cy="3510481"/>
        </p:xfrm>
        <a:graphic>
          <a:graphicData uri="http://schemas.openxmlformats.org/drawingml/2006/table">
            <a:tbl>
              <a:tblPr firstRow="1" bandRow="1">
                <a:tableStyleId>{5C22544A-7EE6-4342-B048-85BDC9FD1C3A}</a:tableStyleId>
              </a:tblPr>
              <a:tblGrid>
                <a:gridCol w="2057764">
                  <a:extLst>
                    <a:ext uri="{9D8B030D-6E8A-4147-A177-3AD203B41FA5}">
                      <a16:colId xmlns:a16="http://schemas.microsoft.com/office/drawing/2014/main" val="2074417237"/>
                    </a:ext>
                  </a:extLst>
                </a:gridCol>
                <a:gridCol w="8315976">
                  <a:extLst>
                    <a:ext uri="{9D8B030D-6E8A-4147-A177-3AD203B41FA5}">
                      <a16:colId xmlns:a16="http://schemas.microsoft.com/office/drawing/2014/main" val="2022452084"/>
                    </a:ext>
                  </a:extLst>
                </a:gridCol>
              </a:tblGrid>
              <a:tr h="285139">
                <a:tc>
                  <a:txBody>
                    <a:bodyPr/>
                    <a:lstStyle/>
                    <a:p>
                      <a:r>
                        <a:rPr lang="tr-TR" sz="1200"/>
                        <a:t>Faktör</a:t>
                      </a:r>
                    </a:p>
                  </a:txBody>
                  <a:tcPr marL="70116" marR="70116" marT="35058" marB="35058"/>
                </a:tc>
                <a:tc>
                  <a:txBody>
                    <a:bodyPr/>
                    <a:lstStyle/>
                    <a:p>
                      <a:r>
                        <a:rPr lang="tr-TR" sz="1200"/>
                        <a:t>Önlem</a:t>
                      </a:r>
                    </a:p>
                  </a:txBody>
                  <a:tcPr marL="70116" marR="70116" marT="35058" marB="35058"/>
                </a:tc>
                <a:extLst>
                  <a:ext uri="{0D108BD9-81ED-4DB2-BD59-A6C34878D82A}">
                    <a16:rowId xmlns:a16="http://schemas.microsoft.com/office/drawing/2014/main" val="173518728"/>
                  </a:ext>
                </a:extLst>
              </a:tr>
              <a:tr h="285139">
                <a:tc>
                  <a:txBody>
                    <a:bodyPr/>
                    <a:lstStyle/>
                    <a:p>
                      <a:r>
                        <a:rPr lang="tr-TR" sz="1200" b="1"/>
                        <a:t>Giysi</a:t>
                      </a:r>
                    </a:p>
                  </a:txBody>
                  <a:tcPr marL="70116" marR="70116" marT="35058" marB="35058"/>
                </a:tc>
                <a:tc>
                  <a:txBody>
                    <a:bodyPr/>
                    <a:lstStyle/>
                    <a:p>
                      <a:r>
                        <a:rPr lang="tr-TR" sz="1200" err="1"/>
                        <a:t>İrritan</a:t>
                      </a:r>
                      <a:r>
                        <a:rPr lang="tr-TR" sz="1200"/>
                        <a:t> lifli (yün, kaba dokuma), terletecek derecede dar ve sıcak tutan  giysiler kullanılmamalı</a:t>
                      </a:r>
                    </a:p>
                  </a:txBody>
                  <a:tcPr marL="70116" marR="70116" marT="35058" marB="35058"/>
                </a:tc>
                <a:extLst>
                  <a:ext uri="{0D108BD9-81ED-4DB2-BD59-A6C34878D82A}">
                    <a16:rowId xmlns:a16="http://schemas.microsoft.com/office/drawing/2014/main" val="2342721437"/>
                  </a:ext>
                </a:extLst>
              </a:tr>
              <a:tr h="285139">
                <a:tc>
                  <a:txBody>
                    <a:bodyPr/>
                    <a:lstStyle/>
                    <a:p>
                      <a:r>
                        <a:rPr lang="tr-TR" sz="1200" b="1"/>
                        <a:t>Tütün</a:t>
                      </a:r>
                    </a:p>
                  </a:txBody>
                  <a:tcPr marL="70116" marR="70116" marT="35058" marB="35058"/>
                </a:tc>
                <a:tc>
                  <a:txBody>
                    <a:bodyPr/>
                    <a:lstStyle/>
                    <a:p>
                      <a:r>
                        <a:rPr lang="tr-TR" sz="1200"/>
                        <a:t>Kaçınılacak</a:t>
                      </a:r>
                    </a:p>
                  </a:txBody>
                  <a:tcPr marL="70116" marR="70116" marT="35058" marB="35058"/>
                </a:tc>
                <a:extLst>
                  <a:ext uri="{0D108BD9-81ED-4DB2-BD59-A6C34878D82A}">
                    <a16:rowId xmlns:a16="http://schemas.microsoft.com/office/drawing/2014/main" val="752408237"/>
                  </a:ext>
                </a:extLst>
              </a:tr>
              <a:tr h="285139">
                <a:tc>
                  <a:txBody>
                    <a:bodyPr/>
                    <a:lstStyle/>
                    <a:p>
                      <a:r>
                        <a:rPr lang="tr-TR" sz="1200" b="1"/>
                        <a:t>Yatak odası sıcaklığı</a:t>
                      </a:r>
                    </a:p>
                  </a:txBody>
                  <a:tcPr marL="70116" marR="70116" marT="35058" marB="35058"/>
                </a:tc>
                <a:tc>
                  <a:txBody>
                    <a:bodyPr/>
                    <a:lstStyle/>
                    <a:p>
                      <a:r>
                        <a:rPr lang="tr-TR" sz="1200"/>
                        <a:t>Serin olmalı ve kalın yatak örtüleri kullanılmamalı</a:t>
                      </a:r>
                    </a:p>
                  </a:txBody>
                  <a:tcPr marL="70116" marR="70116" marT="35058" marB="35058"/>
                </a:tc>
                <a:extLst>
                  <a:ext uri="{0D108BD9-81ED-4DB2-BD59-A6C34878D82A}">
                    <a16:rowId xmlns:a16="http://schemas.microsoft.com/office/drawing/2014/main" val="3029518044"/>
                  </a:ext>
                </a:extLst>
              </a:tr>
              <a:tr h="285139">
                <a:tc>
                  <a:txBody>
                    <a:bodyPr/>
                    <a:lstStyle/>
                    <a:p>
                      <a:r>
                        <a:rPr lang="tr-TR" sz="1200" b="1"/>
                        <a:t>Güneş</a:t>
                      </a:r>
                    </a:p>
                  </a:txBody>
                  <a:tcPr marL="70116" marR="70116" marT="35058" marB="35058"/>
                </a:tc>
                <a:tc>
                  <a:txBody>
                    <a:bodyPr/>
                    <a:lstStyle/>
                    <a:p>
                      <a:r>
                        <a:rPr lang="tr-TR" sz="1200" err="1"/>
                        <a:t>Epidermal</a:t>
                      </a:r>
                      <a:r>
                        <a:rPr lang="tr-TR" sz="1200"/>
                        <a:t> bariyer tamirine yardımcı olduğu içim önerilmeli</a:t>
                      </a:r>
                    </a:p>
                  </a:txBody>
                  <a:tcPr marL="70116" marR="70116" marT="35058" marB="35058"/>
                </a:tc>
                <a:extLst>
                  <a:ext uri="{0D108BD9-81ED-4DB2-BD59-A6C34878D82A}">
                    <a16:rowId xmlns:a16="http://schemas.microsoft.com/office/drawing/2014/main" val="885245246"/>
                  </a:ext>
                </a:extLst>
              </a:tr>
              <a:tr h="285139">
                <a:tc>
                  <a:txBody>
                    <a:bodyPr/>
                    <a:lstStyle/>
                    <a:p>
                      <a:r>
                        <a:rPr lang="tr-TR" sz="1200" b="1"/>
                        <a:t>Egzersiz</a:t>
                      </a:r>
                    </a:p>
                  </a:txBody>
                  <a:tcPr marL="70116" marR="70116" marT="35058" marB="35058"/>
                </a:tc>
                <a:tc>
                  <a:txBody>
                    <a:bodyPr/>
                    <a:lstStyle/>
                    <a:p>
                      <a:r>
                        <a:rPr lang="tr-TR" sz="1200"/>
                        <a:t>Önerilmeli. Terleme durumunda ve yüzme sonrası duş ve nemlendiriciler önerilmeli</a:t>
                      </a:r>
                    </a:p>
                  </a:txBody>
                  <a:tcPr marL="70116" marR="70116" marT="35058" marB="35058"/>
                </a:tc>
                <a:extLst>
                  <a:ext uri="{0D108BD9-81ED-4DB2-BD59-A6C34878D82A}">
                    <a16:rowId xmlns:a16="http://schemas.microsoft.com/office/drawing/2014/main" val="1853510475"/>
                  </a:ext>
                </a:extLst>
              </a:tr>
              <a:tr h="285139">
                <a:tc>
                  <a:txBody>
                    <a:bodyPr/>
                    <a:lstStyle/>
                    <a:p>
                      <a:r>
                        <a:rPr lang="tr-TR" sz="1200" b="1"/>
                        <a:t>Besinler</a:t>
                      </a:r>
                    </a:p>
                  </a:txBody>
                  <a:tcPr marL="70116" marR="70116" marT="35058" marB="35058"/>
                </a:tc>
                <a:tc>
                  <a:txBody>
                    <a:bodyPr/>
                    <a:lstStyle/>
                    <a:p>
                      <a:r>
                        <a:rPr lang="tr-TR" sz="1200"/>
                        <a:t>Duyarlık saptanmış besinlerden, klinikle uyumluysa kaçınılmalı</a:t>
                      </a:r>
                    </a:p>
                  </a:txBody>
                  <a:tcPr marL="70116" marR="70116" marT="35058" marB="35058"/>
                </a:tc>
                <a:extLst>
                  <a:ext uri="{0D108BD9-81ED-4DB2-BD59-A6C34878D82A}">
                    <a16:rowId xmlns:a16="http://schemas.microsoft.com/office/drawing/2014/main" val="3249101793"/>
                  </a:ext>
                </a:extLst>
              </a:tr>
              <a:tr h="659091">
                <a:tc>
                  <a:txBody>
                    <a:bodyPr/>
                    <a:lstStyle/>
                    <a:p>
                      <a:r>
                        <a:rPr lang="tr-TR" sz="1200" b="1"/>
                        <a:t>İç ortam </a:t>
                      </a:r>
                      <a:r>
                        <a:rPr lang="tr-TR" sz="1200" b="1" err="1"/>
                        <a:t>allerjenleri</a:t>
                      </a:r>
                      <a:endParaRPr lang="tr-TR" sz="1200" b="1"/>
                    </a:p>
                  </a:txBody>
                  <a:tcPr marL="70116" marR="70116" marT="35058" marB="35058"/>
                </a:tc>
                <a:tc>
                  <a:txBody>
                    <a:bodyPr/>
                    <a:lstStyle/>
                    <a:p>
                      <a:r>
                        <a:rPr lang="tr-TR" sz="1200"/>
                        <a:t>Havalandırma, duvardan duvara halı kullanmama, haftada bir toz kaldırmadan derin temizlik, yumuşak oyuncaklardan kaçınma (yıkanabilir olanlar hariç), çarşaf-yastık yüzlerinin 10 günde bir &gt;55 derecede yıkaması, </a:t>
                      </a:r>
                      <a:r>
                        <a:rPr lang="tr-TR" sz="1200" err="1"/>
                        <a:t>allerjen</a:t>
                      </a:r>
                      <a:r>
                        <a:rPr lang="tr-TR" sz="1200"/>
                        <a:t> geçirmeyen kumaştan çarşaf-yastık yüzü kullanma</a:t>
                      </a:r>
                    </a:p>
                  </a:txBody>
                  <a:tcPr marL="70116" marR="70116" marT="35058" marB="35058"/>
                </a:tc>
                <a:extLst>
                  <a:ext uri="{0D108BD9-81ED-4DB2-BD59-A6C34878D82A}">
                    <a16:rowId xmlns:a16="http://schemas.microsoft.com/office/drawing/2014/main" val="2795689010"/>
                  </a:ext>
                </a:extLst>
              </a:tr>
              <a:tr h="285139">
                <a:tc>
                  <a:txBody>
                    <a:bodyPr/>
                    <a:lstStyle/>
                    <a:p>
                      <a:r>
                        <a:rPr lang="tr-TR" sz="1200" b="1"/>
                        <a:t>Tüylü hayvanlar</a:t>
                      </a:r>
                    </a:p>
                  </a:txBody>
                  <a:tcPr marL="70116" marR="70116" marT="35058" marB="35058"/>
                </a:tc>
                <a:tc>
                  <a:txBody>
                    <a:bodyPr/>
                    <a:lstStyle/>
                    <a:p>
                      <a:r>
                        <a:rPr lang="tr-TR" sz="1200"/>
                        <a:t>Duyarlılık durumunda uzaklaştırma</a:t>
                      </a:r>
                    </a:p>
                  </a:txBody>
                  <a:tcPr marL="70116" marR="70116" marT="35058" marB="35058"/>
                </a:tc>
                <a:extLst>
                  <a:ext uri="{0D108BD9-81ED-4DB2-BD59-A6C34878D82A}">
                    <a16:rowId xmlns:a16="http://schemas.microsoft.com/office/drawing/2014/main" val="357691082"/>
                  </a:ext>
                </a:extLst>
              </a:tr>
              <a:tr h="285139">
                <a:tc>
                  <a:txBody>
                    <a:bodyPr/>
                    <a:lstStyle/>
                    <a:p>
                      <a:r>
                        <a:rPr lang="tr-TR" sz="1200" b="1"/>
                        <a:t>Soğuk hava</a:t>
                      </a:r>
                    </a:p>
                  </a:txBody>
                  <a:tcPr marL="70116" marR="70116" marT="35058" marB="35058"/>
                </a:tc>
                <a:tc>
                  <a:txBody>
                    <a:bodyPr/>
                    <a:lstStyle/>
                    <a:p>
                      <a:r>
                        <a:rPr lang="tr-TR" sz="1200"/>
                        <a:t>Nemlendirici kullanımının arttırılması</a:t>
                      </a:r>
                    </a:p>
                  </a:txBody>
                  <a:tcPr marL="70116" marR="70116" marT="35058" marB="35058"/>
                </a:tc>
                <a:extLst>
                  <a:ext uri="{0D108BD9-81ED-4DB2-BD59-A6C34878D82A}">
                    <a16:rowId xmlns:a16="http://schemas.microsoft.com/office/drawing/2014/main" val="3524505039"/>
                  </a:ext>
                </a:extLst>
              </a:tr>
              <a:tr h="285139">
                <a:tc>
                  <a:txBody>
                    <a:bodyPr/>
                    <a:lstStyle/>
                    <a:p>
                      <a:r>
                        <a:rPr lang="tr-TR" sz="1200" b="1"/>
                        <a:t>Polenler</a:t>
                      </a:r>
                    </a:p>
                  </a:txBody>
                  <a:tcPr marL="70116" marR="70116" marT="35058" marB="35058"/>
                </a:tc>
                <a:tc>
                  <a:txBody>
                    <a:bodyPr/>
                    <a:lstStyle/>
                    <a:p>
                      <a:r>
                        <a:rPr lang="tr-TR" sz="1200"/>
                        <a:t>Pencerelerin kapatılması, polen filtreli klimalar, </a:t>
                      </a:r>
                      <a:r>
                        <a:rPr lang="tr-TR" sz="1200" err="1"/>
                        <a:t>polinasyonun</a:t>
                      </a:r>
                      <a:r>
                        <a:rPr lang="tr-TR" sz="1200"/>
                        <a:t> arttığı günlerde dış ortam aktivitelerinden uzak durma</a:t>
                      </a:r>
                    </a:p>
                  </a:txBody>
                  <a:tcPr marL="70116" marR="70116" marT="35058" marB="35058"/>
                </a:tc>
                <a:extLst>
                  <a:ext uri="{0D108BD9-81ED-4DB2-BD59-A6C34878D82A}">
                    <a16:rowId xmlns:a16="http://schemas.microsoft.com/office/drawing/2014/main" val="3155553069"/>
                  </a:ext>
                </a:extLst>
              </a:tr>
            </a:tbl>
          </a:graphicData>
        </a:graphic>
      </p:graphicFrame>
    </p:spTree>
    <p:extLst>
      <p:ext uri="{BB962C8B-B14F-4D97-AF65-F5344CB8AC3E}">
        <p14:creationId xmlns:p14="http://schemas.microsoft.com/office/powerpoint/2010/main" val="36244011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FE6FA-7E14-48C2-BC0B-B4E8FBF48AFB}"/>
              </a:ext>
            </a:extLst>
          </p:cNvPr>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Ataklara neden olan faktörlerin önlenmesi</a:t>
            </a:r>
          </a:p>
        </p:txBody>
      </p:sp>
      <p:graphicFrame>
        <p:nvGraphicFramePr>
          <p:cNvPr id="4" name="Tablo 4">
            <a:extLst>
              <a:ext uri="{FF2B5EF4-FFF2-40B4-BE49-F238E27FC236}">
                <a16:creationId xmlns:a16="http://schemas.microsoft.com/office/drawing/2014/main" id="{5B35DFAD-BED3-40FE-85F4-57F9E57ED5D5}"/>
              </a:ext>
            </a:extLst>
          </p:cNvPr>
          <p:cNvGraphicFramePr>
            <a:graphicFrameLocks noGrp="1"/>
          </p:cNvGraphicFramePr>
          <p:nvPr>
            <p:ph idx="1"/>
          </p:nvPr>
        </p:nvGraphicFramePr>
        <p:xfrm>
          <a:off x="838200" y="1825625"/>
          <a:ext cx="10515600" cy="4058920"/>
        </p:xfrm>
        <a:graphic>
          <a:graphicData uri="http://schemas.openxmlformats.org/drawingml/2006/table">
            <a:tbl>
              <a:tblPr firstRow="1" bandRow="1">
                <a:tableStyleId>{5C22544A-7EE6-4342-B048-85BDC9FD1C3A}</a:tableStyleId>
              </a:tblPr>
              <a:tblGrid>
                <a:gridCol w="2183296">
                  <a:extLst>
                    <a:ext uri="{9D8B030D-6E8A-4147-A177-3AD203B41FA5}">
                      <a16:colId xmlns:a16="http://schemas.microsoft.com/office/drawing/2014/main" val="1734512224"/>
                    </a:ext>
                  </a:extLst>
                </a:gridCol>
                <a:gridCol w="8332304">
                  <a:extLst>
                    <a:ext uri="{9D8B030D-6E8A-4147-A177-3AD203B41FA5}">
                      <a16:colId xmlns:a16="http://schemas.microsoft.com/office/drawing/2014/main" val="2351517454"/>
                    </a:ext>
                  </a:extLst>
                </a:gridCol>
              </a:tblGrid>
              <a:tr h="370840">
                <a:tc>
                  <a:txBody>
                    <a:bodyPr/>
                    <a:lstStyle/>
                    <a:p>
                      <a:r>
                        <a:rPr lang="tr-TR" sz="1600" dirty="0"/>
                        <a:t>Etken</a:t>
                      </a:r>
                    </a:p>
                  </a:txBody>
                  <a:tcPr/>
                </a:tc>
                <a:tc>
                  <a:txBody>
                    <a:bodyPr/>
                    <a:lstStyle/>
                    <a:p>
                      <a:r>
                        <a:rPr lang="tr-TR" sz="1600" dirty="0"/>
                        <a:t>Önlem</a:t>
                      </a:r>
                    </a:p>
                  </a:txBody>
                  <a:tcPr/>
                </a:tc>
                <a:extLst>
                  <a:ext uri="{0D108BD9-81ED-4DB2-BD59-A6C34878D82A}">
                    <a16:rowId xmlns:a16="http://schemas.microsoft.com/office/drawing/2014/main" val="2075854928"/>
                  </a:ext>
                </a:extLst>
              </a:tr>
              <a:tr h="370840">
                <a:tc>
                  <a:txBody>
                    <a:bodyPr/>
                    <a:lstStyle/>
                    <a:p>
                      <a:r>
                        <a:rPr lang="tr-TR" sz="1600" b="0" i="1" kern="1200" dirty="0" err="1">
                          <a:solidFill>
                            <a:schemeClr val="dk1"/>
                          </a:solidFill>
                          <a:effectLst/>
                          <a:latin typeface="+mn-lt"/>
                          <a:ea typeface="+mn-ea"/>
                          <a:cs typeface="+mn-cs"/>
                        </a:rPr>
                        <a:t>Staphylococcus</a:t>
                      </a:r>
                      <a:r>
                        <a:rPr lang="tr-TR" sz="1600" b="0" i="1" kern="1200" dirty="0">
                          <a:solidFill>
                            <a:schemeClr val="dk1"/>
                          </a:solidFill>
                          <a:effectLst/>
                          <a:latin typeface="+mn-lt"/>
                          <a:ea typeface="+mn-ea"/>
                          <a:cs typeface="+mn-cs"/>
                        </a:rPr>
                        <a:t> </a:t>
                      </a:r>
                      <a:r>
                        <a:rPr lang="tr-TR" sz="1600" b="0" i="1" kern="1200" dirty="0" err="1">
                          <a:solidFill>
                            <a:schemeClr val="dk1"/>
                          </a:solidFill>
                          <a:effectLst/>
                          <a:latin typeface="+mn-lt"/>
                          <a:ea typeface="+mn-ea"/>
                          <a:cs typeface="+mn-cs"/>
                        </a:rPr>
                        <a:t>aureus</a:t>
                      </a:r>
                      <a:r>
                        <a:rPr lang="tr-TR" sz="1600" dirty="0"/>
                        <a:t> </a:t>
                      </a:r>
                    </a:p>
                  </a:txBody>
                  <a:tcPr/>
                </a:tc>
                <a:tc>
                  <a:txBody>
                    <a:bodyPr/>
                    <a:lstStyle/>
                    <a:p>
                      <a:r>
                        <a:rPr lang="tr-TR" sz="1600" dirty="0" err="1"/>
                        <a:t>Kolonizasyonun</a:t>
                      </a:r>
                      <a:r>
                        <a:rPr lang="tr-TR" sz="1600" dirty="0"/>
                        <a:t> yüksek olduğu hastalarda hastalık kontrolü çok zordur ve tedavi edilmelidir</a:t>
                      </a:r>
                    </a:p>
                    <a:p>
                      <a:pPr marL="285750" indent="-285750">
                        <a:buFont typeface="Arial" panose="020B0604020202020204" pitchFamily="34" charset="0"/>
                        <a:buChar char="•"/>
                      </a:pPr>
                      <a:r>
                        <a:rPr lang="tr-TR" sz="1600" dirty="0" err="1"/>
                        <a:t>Makrolid</a:t>
                      </a:r>
                      <a:r>
                        <a:rPr lang="tr-TR" sz="1600" dirty="0"/>
                        <a:t> (</a:t>
                      </a:r>
                      <a:r>
                        <a:rPr lang="tr-TR" sz="1600" dirty="0" err="1"/>
                        <a:t>eritromisin</a:t>
                      </a:r>
                      <a:r>
                        <a:rPr lang="tr-TR" sz="1600" dirty="0"/>
                        <a:t>, </a:t>
                      </a:r>
                      <a:r>
                        <a:rPr lang="tr-TR" sz="1600" dirty="0" err="1"/>
                        <a:t>azitromisin</a:t>
                      </a:r>
                      <a:r>
                        <a:rPr lang="tr-TR" sz="1600" dirty="0"/>
                        <a:t>): Direnç yoksa</a:t>
                      </a:r>
                    </a:p>
                    <a:p>
                      <a:pPr marL="285750" indent="-285750">
                        <a:buFont typeface="Arial" panose="020B0604020202020204" pitchFamily="34" charset="0"/>
                        <a:buChar char="•"/>
                      </a:pPr>
                      <a:r>
                        <a:rPr lang="tr-TR" sz="1600" dirty="0"/>
                        <a:t>1. kuşak </a:t>
                      </a:r>
                      <a:r>
                        <a:rPr lang="tr-TR" sz="1600" dirty="0" err="1"/>
                        <a:t>sefalosporin</a:t>
                      </a:r>
                      <a:r>
                        <a:rPr lang="tr-TR" sz="1600" dirty="0"/>
                        <a:t> (</a:t>
                      </a:r>
                      <a:r>
                        <a:rPr lang="tr-TR" sz="1600" dirty="0" err="1"/>
                        <a:t>Sefaleksin</a:t>
                      </a:r>
                      <a:r>
                        <a:rPr lang="tr-TR" sz="1600" dirty="0"/>
                        <a:t>): </a:t>
                      </a:r>
                      <a:r>
                        <a:rPr lang="tr-TR" sz="1600" dirty="0" err="1"/>
                        <a:t>Makrolid</a:t>
                      </a:r>
                      <a:r>
                        <a:rPr lang="tr-TR" sz="1600" dirty="0"/>
                        <a:t> direnci varsa</a:t>
                      </a:r>
                    </a:p>
                    <a:p>
                      <a:pPr marL="285750" indent="-285750">
                        <a:buFont typeface="Arial" panose="020B0604020202020204" pitchFamily="34" charset="0"/>
                        <a:buChar char="•"/>
                      </a:pPr>
                      <a:r>
                        <a:rPr lang="tr-TR" sz="1600" dirty="0" err="1"/>
                        <a:t>Topikal</a:t>
                      </a:r>
                      <a:r>
                        <a:rPr lang="tr-TR" sz="1600" dirty="0"/>
                        <a:t> </a:t>
                      </a:r>
                      <a:r>
                        <a:rPr lang="tr-TR" sz="1600" dirty="0" err="1"/>
                        <a:t>mupirosin</a:t>
                      </a:r>
                      <a:r>
                        <a:rPr lang="tr-TR" sz="1600" dirty="0"/>
                        <a:t>: Lokalize, </a:t>
                      </a:r>
                      <a:r>
                        <a:rPr lang="tr-TR" sz="1600" dirty="0" err="1"/>
                        <a:t>impetigo</a:t>
                      </a:r>
                      <a:r>
                        <a:rPr lang="tr-TR" sz="1600" dirty="0"/>
                        <a:t> benzeri lezyonlarda, ayrıca burun içine</a:t>
                      </a:r>
                    </a:p>
                    <a:p>
                      <a:pPr marL="285750" indent="-285750">
                        <a:buFont typeface="Arial" panose="020B0604020202020204" pitchFamily="34" charset="0"/>
                        <a:buChar char="•"/>
                      </a:pPr>
                      <a:r>
                        <a:rPr lang="tr-TR" sz="1600" dirty="0"/>
                        <a:t>Sistemik antibiyotik: Yaygın lezyonlarda</a:t>
                      </a:r>
                    </a:p>
                    <a:p>
                      <a:pPr marL="285750" indent="-285750">
                        <a:buFont typeface="Arial" panose="020B0604020202020204" pitchFamily="34" charset="0"/>
                        <a:buChar char="•"/>
                      </a:pPr>
                      <a:r>
                        <a:rPr lang="tr-TR" sz="1600" dirty="0"/>
                        <a:t>Seyreltilmiş çamaşır suyu banyosu: 150 litre suya ½ kupa (cup, 120 </a:t>
                      </a:r>
                      <a:r>
                        <a:rPr lang="tr-TR" sz="1600" dirty="0" err="1"/>
                        <a:t>mL</a:t>
                      </a:r>
                      <a:r>
                        <a:rPr lang="tr-TR" sz="1600" dirty="0"/>
                        <a:t>), haftada 2 gün, sonrasında derhal banyo yaptırılmalı</a:t>
                      </a:r>
                    </a:p>
                  </a:txBody>
                  <a:tcPr/>
                </a:tc>
                <a:extLst>
                  <a:ext uri="{0D108BD9-81ED-4DB2-BD59-A6C34878D82A}">
                    <a16:rowId xmlns:a16="http://schemas.microsoft.com/office/drawing/2014/main" val="2451865966"/>
                  </a:ext>
                </a:extLst>
              </a:tr>
              <a:tr h="370840">
                <a:tc>
                  <a:txBody>
                    <a:bodyPr/>
                    <a:lstStyle/>
                    <a:p>
                      <a:r>
                        <a:rPr lang="tr-TR" sz="1600" dirty="0"/>
                        <a:t>Virüsler</a:t>
                      </a:r>
                    </a:p>
                  </a:txBody>
                  <a:tcPr/>
                </a:tc>
                <a:tc>
                  <a:txBody>
                    <a:bodyPr/>
                    <a:lstStyle/>
                    <a:p>
                      <a:r>
                        <a:rPr lang="tr-TR" sz="1600" dirty="0"/>
                        <a:t>HSV</a:t>
                      </a:r>
                    </a:p>
                    <a:p>
                      <a:pPr marL="285750" indent="-285750">
                        <a:buFont typeface="Arial" panose="020B0604020202020204" pitchFamily="34" charset="0"/>
                        <a:buChar char="•"/>
                      </a:pPr>
                      <a:r>
                        <a:rPr lang="tr-TR" sz="1600" dirty="0"/>
                        <a:t>Tekrarlayan dermatitlere neden olur. Şüphe halinde </a:t>
                      </a:r>
                      <a:r>
                        <a:rPr lang="tr-TR" sz="1600" dirty="0" err="1"/>
                        <a:t>topikal</a:t>
                      </a:r>
                      <a:r>
                        <a:rPr lang="tr-TR" sz="1600" dirty="0"/>
                        <a:t> </a:t>
                      </a:r>
                      <a:r>
                        <a:rPr lang="tr-TR" sz="1600" dirty="0" err="1"/>
                        <a:t>kortikosteroidler</a:t>
                      </a:r>
                      <a:r>
                        <a:rPr lang="tr-TR" sz="1600" dirty="0"/>
                        <a:t> derhal kesilmelidir</a:t>
                      </a:r>
                    </a:p>
                    <a:p>
                      <a:pPr marL="285750" indent="-285750">
                        <a:buFont typeface="Arial" panose="020B0604020202020204" pitchFamily="34" charset="0"/>
                        <a:buChar char="•"/>
                      </a:pPr>
                      <a:r>
                        <a:rPr lang="tr-TR" sz="1600" dirty="0"/>
                        <a:t>Sistemik hastalık halinde </a:t>
                      </a:r>
                      <a:r>
                        <a:rPr lang="tr-TR" sz="1600" dirty="0" err="1"/>
                        <a:t>antiviral</a:t>
                      </a:r>
                      <a:r>
                        <a:rPr lang="tr-TR" sz="1600" dirty="0"/>
                        <a:t> tedavi verilmelidir</a:t>
                      </a:r>
                    </a:p>
                    <a:p>
                      <a:r>
                        <a:rPr lang="tr-TR" sz="1600" dirty="0"/>
                        <a:t>Siğiller ve </a:t>
                      </a:r>
                      <a:r>
                        <a:rPr lang="tr-TR" sz="1600" dirty="0" err="1"/>
                        <a:t>molluscum</a:t>
                      </a:r>
                      <a:endParaRPr lang="tr-TR" sz="1600" dirty="0"/>
                    </a:p>
                    <a:p>
                      <a:pPr marL="285750" indent="-285750">
                        <a:buFont typeface="Arial" panose="020B0604020202020204" pitchFamily="34" charset="0"/>
                        <a:buChar char="•"/>
                      </a:pPr>
                      <a:r>
                        <a:rPr lang="tr-TR" sz="1600" dirty="0"/>
                        <a:t>Sıktır ve tedavi edilmelidir</a:t>
                      </a:r>
                    </a:p>
                  </a:txBody>
                  <a:tcPr/>
                </a:tc>
                <a:extLst>
                  <a:ext uri="{0D108BD9-81ED-4DB2-BD59-A6C34878D82A}">
                    <a16:rowId xmlns:a16="http://schemas.microsoft.com/office/drawing/2014/main" val="3575334552"/>
                  </a:ext>
                </a:extLst>
              </a:tr>
              <a:tr h="370840">
                <a:tc>
                  <a:txBody>
                    <a:bodyPr/>
                    <a:lstStyle/>
                    <a:p>
                      <a:r>
                        <a:rPr lang="tr-TR" sz="1600" dirty="0"/>
                        <a:t>Mantarlar</a:t>
                      </a:r>
                    </a:p>
                  </a:txBody>
                  <a:tcPr/>
                </a:tc>
                <a:tc>
                  <a:txBody>
                    <a:bodyPr/>
                    <a:lstStyle/>
                    <a:p>
                      <a:r>
                        <a:rPr lang="tr-TR" sz="1600" b="0" i="1" kern="1200" dirty="0" err="1">
                          <a:solidFill>
                            <a:schemeClr val="dk1"/>
                          </a:solidFill>
                          <a:effectLst/>
                          <a:latin typeface="+mn-lt"/>
                          <a:ea typeface="+mn-ea"/>
                          <a:cs typeface="+mn-cs"/>
                        </a:rPr>
                        <a:t>Trichophyton</a:t>
                      </a:r>
                      <a:r>
                        <a:rPr lang="tr-TR" sz="1600" b="0" i="1" kern="1200" dirty="0">
                          <a:solidFill>
                            <a:schemeClr val="dk1"/>
                          </a:solidFill>
                          <a:effectLst/>
                          <a:latin typeface="+mn-lt"/>
                          <a:ea typeface="+mn-ea"/>
                          <a:cs typeface="+mn-cs"/>
                        </a:rPr>
                        <a:t> </a:t>
                      </a:r>
                      <a:r>
                        <a:rPr lang="tr-TR" sz="1600" b="0" i="1" kern="1200" dirty="0" err="1">
                          <a:solidFill>
                            <a:schemeClr val="dk1"/>
                          </a:solidFill>
                          <a:effectLst/>
                          <a:latin typeface="+mn-lt"/>
                          <a:ea typeface="+mn-ea"/>
                          <a:cs typeface="+mn-cs"/>
                        </a:rPr>
                        <a:t>rubrum</a:t>
                      </a:r>
                      <a:r>
                        <a:rPr lang="tr-TR" sz="1600" dirty="0"/>
                        <a:t> ve </a:t>
                      </a:r>
                      <a:r>
                        <a:rPr lang="en-US" sz="1600" b="0" i="1" kern="1200" dirty="0">
                          <a:solidFill>
                            <a:schemeClr val="dk1"/>
                          </a:solidFill>
                          <a:effectLst/>
                          <a:latin typeface="+mn-lt"/>
                          <a:ea typeface="+mn-ea"/>
                          <a:cs typeface="+mn-cs"/>
                        </a:rPr>
                        <a:t>Malassezia furfur</a:t>
                      </a:r>
                      <a:r>
                        <a:rPr lang="tr-TR" sz="1600" b="0" i="1"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a:t>
                      </a:r>
                      <a:r>
                        <a:rPr lang="en-US" sz="1600" b="0" i="1" kern="1200" dirty="0" err="1">
                          <a:solidFill>
                            <a:schemeClr val="dk1"/>
                          </a:solidFill>
                          <a:effectLst/>
                          <a:latin typeface="+mn-lt"/>
                          <a:ea typeface="+mn-ea"/>
                          <a:cs typeface="+mn-cs"/>
                        </a:rPr>
                        <a:t>Pityrosporum</a:t>
                      </a:r>
                      <a:r>
                        <a:rPr lang="en-US" sz="1600" b="0" i="1" kern="1200" dirty="0">
                          <a:solidFill>
                            <a:schemeClr val="dk1"/>
                          </a:solidFill>
                          <a:effectLst/>
                          <a:latin typeface="+mn-lt"/>
                          <a:ea typeface="+mn-ea"/>
                          <a:cs typeface="+mn-cs"/>
                        </a:rPr>
                        <a:t> </a:t>
                      </a:r>
                      <a:r>
                        <a:rPr lang="en-US" sz="1600" b="0" i="1" kern="1200" dirty="0" err="1">
                          <a:solidFill>
                            <a:schemeClr val="dk1"/>
                          </a:solidFill>
                          <a:effectLst/>
                          <a:latin typeface="+mn-lt"/>
                          <a:ea typeface="+mn-ea"/>
                          <a:cs typeface="+mn-cs"/>
                        </a:rPr>
                        <a:t>ovale</a:t>
                      </a:r>
                      <a:r>
                        <a:rPr lang="en-US" sz="1600" b="0" i="0" kern="1200" dirty="0">
                          <a:solidFill>
                            <a:schemeClr val="dk1"/>
                          </a:solidFill>
                          <a:effectLst/>
                          <a:latin typeface="+mn-lt"/>
                          <a:ea typeface="+mn-ea"/>
                          <a:cs typeface="+mn-cs"/>
                        </a:rPr>
                        <a:t>)</a:t>
                      </a:r>
                      <a:r>
                        <a:rPr lang="en-US" sz="1600" dirty="0"/>
                        <a:t> </a:t>
                      </a:r>
                      <a:r>
                        <a:rPr lang="tr-TR" sz="1600" dirty="0" err="1"/>
                        <a:t>enfestasyonlarına</a:t>
                      </a:r>
                      <a:r>
                        <a:rPr lang="tr-TR" sz="1600" dirty="0"/>
                        <a:t> yatkınlık vardır ve bu mantarlar atak gelişimine katkıda bulunur</a:t>
                      </a:r>
                    </a:p>
                  </a:txBody>
                  <a:tcPr/>
                </a:tc>
                <a:extLst>
                  <a:ext uri="{0D108BD9-81ED-4DB2-BD59-A6C34878D82A}">
                    <a16:rowId xmlns:a16="http://schemas.microsoft.com/office/drawing/2014/main" val="228937"/>
                  </a:ext>
                </a:extLst>
              </a:tr>
            </a:tbl>
          </a:graphicData>
        </a:graphic>
      </p:graphicFrame>
    </p:spTree>
    <p:extLst>
      <p:ext uri="{BB962C8B-B14F-4D97-AF65-F5344CB8AC3E}">
        <p14:creationId xmlns:p14="http://schemas.microsoft.com/office/powerpoint/2010/main" val="23079969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D081AA-3B84-333F-218A-34490D64A061}"/>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61D5917-10E8-4EC2-8370-AD8FA57323DB}"/>
              </a:ext>
            </a:extLst>
          </p:cNvPr>
          <p:cNvSpPr>
            <a:spLocks noGrp="1"/>
          </p:cNvSpPr>
          <p:nvPr>
            <p:ph type="title"/>
          </p:nvPr>
        </p:nvSpPr>
        <p:spPr>
          <a:xfrm>
            <a:off x="838200" y="365125"/>
            <a:ext cx="10515600" cy="1325563"/>
          </a:xfrm>
        </p:spPr>
        <p:txBody>
          <a:bodyPr>
            <a:normAutofit/>
          </a:bodyPr>
          <a:lstStyle/>
          <a:p>
            <a:r>
              <a:rPr lang="tr-TR">
                <a:latin typeface="Times New Roman" panose="02020603050405020304" pitchFamily="18" charset="0"/>
                <a:cs typeface="Times New Roman" panose="02020603050405020304" pitchFamily="18" charset="0"/>
              </a:rPr>
              <a:t>Sistemik tedavi</a:t>
            </a:r>
          </a:p>
        </p:txBody>
      </p:sp>
      <p:graphicFrame>
        <p:nvGraphicFramePr>
          <p:cNvPr id="5" name="İçerik Yer Tutucusu 2">
            <a:extLst>
              <a:ext uri="{FF2B5EF4-FFF2-40B4-BE49-F238E27FC236}">
                <a16:creationId xmlns:a16="http://schemas.microsoft.com/office/drawing/2014/main" id="{02D42539-1BDE-B1D0-A87B-3C4F380254A7}"/>
              </a:ext>
            </a:extLst>
          </p:cNvPr>
          <p:cNvGraphicFramePr>
            <a:graphicFrameLocks noGrp="1"/>
          </p:cNvGraphicFramePr>
          <p:nvPr>
            <p:ph idx="1"/>
            <p:extLst>
              <p:ext uri="{D42A27DB-BD31-4B8C-83A1-F6EECF244321}">
                <p14:modId xmlns:p14="http://schemas.microsoft.com/office/powerpoint/2010/main" val="41624894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9641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366643B-8836-4F32-818A-E556BEEF3283}"/>
              </a:ext>
            </a:extLst>
          </p:cNvPr>
          <p:cNvSpPr>
            <a:spLocks noGrp="1"/>
          </p:cNvSpPr>
          <p:nvPr>
            <p:ph type="title"/>
          </p:nvPr>
        </p:nvSpPr>
        <p:spPr>
          <a:xfrm>
            <a:off x="838200" y="365125"/>
            <a:ext cx="10515600" cy="1325563"/>
          </a:xfrm>
        </p:spPr>
        <p:txBody>
          <a:bodyPr>
            <a:normAutofit/>
          </a:bodyPr>
          <a:lstStyle/>
          <a:p>
            <a:r>
              <a:rPr lang="tr-TR" sz="4000" dirty="0">
                <a:latin typeface="Times New Roman" panose="02020603050405020304" pitchFamily="18" charset="0"/>
                <a:cs typeface="Times New Roman" panose="02020603050405020304" pitchFamily="18" charset="0"/>
              </a:rPr>
              <a:t>Sistemik tedavi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A5207F4-FCFB-401C-BD76-E0840687B96E}"/>
              </a:ext>
            </a:extLst>
          </p:cNvPr>
          <p:cNvSpPr>
            <a:spLocks noGrp="1"/>
          </p:cNvSpPr>
          <p:nvPr>
            <p:ph idx="1"/>
          </p:nvPr>
        </p:nvSpPr>
        <p:spPr>
          <a:xfrm>
            <a:off x="838200" y="1929384"/>
            <a:ext cx="10515600" cy="4251960"/>
          </a:xfrm>
        </p:spPr>
        <p:txBody>
          <a:bodyPr>
            <a:normAutofit/>
          </a:bodyPr>
          <a:lstStyle/>
          <a:p>
            <a:r>
              <a:rPr lang="tr-TR" dirty="0" err="1">
                <a:latin typeface="Times New Roman" panose="02020603050405020304" pitchFamily="18" charset="0"/>
                <a:cs typeface="Times New Roman" panose="02020603050405020304" pitchFamily="18" charset="0"/>
              </a:rPr>
              <a:t>Siklosporin</a:t>
            </a:r>
            <a:endParaRPr lang="tr-TR" dirty="0">
              <a:latin typeface="Times New Roman" panose="02020603050405020304" pitchFamily="18" charset="0"/>
              <a:cs typeface="Times New Roman" panose="02020603050405020304" pitchFamily="18" charset="0"/>
            </a:endParaRPr>
          </a:p>
          <a:p>
            <a:pPr lvl="1"/>
            <a:r>
              <a:rPr lang="tr-TR" sz="2200" dirty="0">
                <a:latin typeface="Times New Roman" panose="02020603050405020304" pitchFamily="18" charset="0"/>
                <a:cs typeface="Times New Roman" panose="02020603050405020304" pitchFamily="18" charset="0"/>
              </a:rPr>
              <a:t>Şiddetli ve dirençli hastalarda 5 mg/kg/gün, kısa süreli ve (bazı hastalarda) uzun süreli (1 yıl) kullanımı yararlı olabilir</a:t>
            </a:r>
          </a:p>
          <a:p>
            <a:pPr lvl="1"/>
            <a:r>
              <a:rPr lang="tr-TR" sz="2200" dirty="0">
                <a:latin typeface="Times New Roman" panose="02020603050405020304" pitchFamily="18" charset="0"/>
                <a:cs typeface="Times New Roman" panose="02020603050405020304" pitchFamily="18" charset="0"/>
              </a:rPr>
              <a:t>Böbrek hasarı ve hipertansiyon yönünden yakın takip edilmeli</a:t>
            </a:r>
          </a:p>
          <a:p>
            <a:r>
              <a:rPr lang="tr-TR" dirty="0">
                <a:latin typeface="Times New Roman" panose="02020603050405020304" pitchFamily="18" charset="0"/>
                <a:cs typeface="Times New Roman" panose="02020603050405020304" pitchFamily="18" charset="0"/>
              </a:rPr>
              <a:t>Fototerapi</a:t>
            </a:r>
          </a:p>
          <a:p>
            <a:pPr lvl="1"/>
            <a:r>
              <a:rPr lang="tr-TR" sz="2200" dirty="0">
                <a:latin typeface="Times New Roman" panose="02020603050405020304" pitchFamily="18" charset="0"/>
                <a:cs typeface="Times New Roman" panose="02020603050405020304" pitchFamily="18" charset="0"/>
              </a:rPr>
              <a:t>Doğal güneş ışığı genellikle yaralı ama yakacak veya terletecek kadar </a:t>
            </a:r>
            <a:r>
              <a:rPr lang="tr-TR" sz="2200" dirty="0" err="1">
                <a:latin typeface="Times New Roman" panose="02020603050405020304" pitchFamily="18" charset="0"/>
                <a:cs typeface="Times New Roman" panose="02020603050405020304" pitchFamily="18" charset="0"/>
              </a:rPr>
              <a:t>maruziyetten</a:t>
            </a:r>
            <a:r>
              <a:rPr lang="tr-TR" sz="2200" dirty="0">
                <a:latin typeface="Times New Roman" panose="02020603050405020304" pitchFamily="18" charset="0"/>
                <a:cs typeface="Times New Roman" panose="02020603050405020304" pitchFamily="18" charset="0"/>
              </a:rPr>
              <a:t> kaçınılmalı</a:t>
            </a:r>
          </a:p>
          <a:p>
            <a:pPr lvl="1"/>
            <a:r>
              <a:rPr lang="tr-TR" sz="2200" dirty="0">
                <a:latin typeface="Times New Roman" panose="02020603050405020304" pitchFamily="18" charset="0"/>
                <a:cs typeface="Times New Roman" panose="02020603050405020304" pitchFamily="18" charset="0"/>
              </a:rPr>
              <a:t>Ultraviyole etkili ama uzun kullanımdan kaçınılmalı</a:t>
            </a:r>
          </a:p>
          <a:p>
            <a:pPr lvl="2"/>
            <a:r>
              <a:rPr lang="tr-TR" sz="2200" dirty="0" err="1">
                <a:latin typeface="Times New Roman" panose="02020603050405020304" pitchFamily="18" charset="0"/>
                <a:cs typeface="Times New Roman" panose="02020603050405020304" pitchFamily="18" charset="0"/>
              </a:rPr>
              <a:t>Ultraviole</a:t>
            </a:r>
            <a:r>
              <a:rPr lang="tr-TR" sz="2200" dirty="0">
                <a:latin typeface="Times New Roman" panose="02020603050405020304" pitchFamily="18" charset="0"/>
                <a:cs typeface="Times New Roman" panose="02020603050405020304" pitchFamily="18" charset="0"/>
              </a:rPr>
              <a:t> A-1, </a:t>
            </a:r>
            <a:r>
              <a:rPr lang="tr-TR" sz="2200" dirty="0" err="1">
                <a:latin typeface="Times New Roman" panose="02020603050405020304" pitchFamily="18" charset="0"/>
                <a:cs typeface="Times New Roman" panose="02020603050405020304" pitchFamily="18" charset="0"/>
              </a:rPr>
              <a:t>ultraviole</a:t>
            </a:r>
            <a:r>
              <a:rPr lang="tr-TR" sz="2200" dirty="0">
                <a:latin typeface="Times New Roman" panose="02020603050405020304" pitchFamily="18" charset="0"/>
                <a:cs typeface="Times New Roman" panose="02020603050405020304" pitchFamily="18" charset="0"/>
              </a:rPr>
              <a:t> B, dar bantlı </a:t>
            </a:r>
            <a:r>
              <a:rPr lang="tr-TR" sz="2200" dirty="0" err="1">
                <a:latin typeface="Times New Roman" panose="02020603050405020304" pitchFamily="18" charset="0"/>
                <a:cs typeface="Times New Roman" panose="02020603050405020304" pitchFamily="18" charset="0"/>
              </a:rPr>
              <a:t>ultraviole</a:t>
            </a:r>
            <a:r>
              <a:rPr lang="tr-TR" sz="2200" dirty="0">
                <a:latin typeface="Times New Roman" panose="02020603050405020304" pitchFamily="18" charset="0"/>
                <a:cs typeface="Times New Roman" panose="02020603050405020304" pitchFamily="18" charset="0"/>
              </a:rPr>
              <a:t> B ve </a:t>
            </a:r>
            <a:r>
              <a:rPr lang="tr-TR" sz="2200" dirty="0" err="1">
                <a:latin typeface="Times New Roman" panose="02020603050405020304" pitchFamily="18" charset="0"/>
                <a:cs typeface="Times New Roman" panose="02020603050405020304" pitchFamily="18" charset="0"/>
              </a:rPr>
              <a:t>psoralen</a:t>
            </a:r>
            <a:r>
              <a:rPr lang="tr-TR" sz="2200" dirty="0">
                <a:latin typeface="Times New Roman" panose="02020603050405020304" pitchFamily="18" charset="0"/>
                <a:cs typeface="Times New Roman" panose="02020603050405020304" pitchFamily="18" charset="0"/>
              </a:rPr>
              <a:t> ekli </a:t>
            </a:r>
            <a:r>
              <a:rPr lang="tr-TR" sz="2200" dirty="0" err="1">
                <a:latin typeface="Times New Roman" panose="02020603050405020304" pitchFamily="18" charset="0"/>
                <a:cs typeface="Times New Roman" panose="02020603050405020304" pitchFamily="18" charset="0"/>
              </a:rPr>
              <a:t>ultraviole</a:t>
            </a:r>
            <a:r>
              <a:rPr lang="tr-TR" sz="2200" dirty="0">
                <a:latin typeface="Times New Roman" panose="02020603050405020304" pitchFamily="18" charset="0"/>
                <a:cs typeface="Times New Roman" panose="02020603050405020304" pitchFamily="18" charset="0"/>
              </a:rPr>
              <a:t> A</a:t>
            </a:r>
          </a:p>
          <a:p>
            <a:pPr lvl="1"/>
            <a:r>
              <a:rPr lang="tr-TR" sz="2200" dirty="0">
                <a:latin typeface="Times New Roman" panose="02020603050405020304" pitchFamily="18" charset="0"/>
                <a:cs typeface="Times New Roman" panose="02020603050405020304" pitchFamily="18" charset="0"/>
              </a:rPr>
              <a:t>Kısa dönemde </a:t>
            </a:r>
            <a:r>
              <a:rPr lang="tr-TR" sz="2200" dirty="0" err="1">
                <a:latin typeface="Times New Roman" panose="02020603050405020304" pitchFamily="18" charset="0"/>
                <a:cs typeface="Times New Roman" panose="02020603050405020304" pitchFamily="18" charset="0"/>
              </a:rPr>
              <a:t>eritem</a:t>
            </a:r>
            <a:r>
              <a:rPr lang="tr-TR" sz="2200" dirty="0">
                <a:latin typeface="Times New Roman" panose="02020603050405020304" pitchFamily="18" charset="0"/>
                <a:cs typeface="Times New Roman" panose="02020603050405020304" pitchFamily="18" charset="0"/>
              </a:rPr>
              <a:t>, deride ağrı, kaşıntı, </a:t>
            </a:r>
            <a:r>
              <a:rPr lang="tr-TR" sz="2200" dirty="0" err="1">
                <a:latin typeface="Times New Roman" panose="02020603050405020304" pitchFamily="18" charset="0"/>
                <a:cs typeface="Times New Roman" panose="02020603050405020304" pitchFamily="18" charset="0"/>
              </a:rPr>
              <a:t>pigmentasyon</a:t>
            </a:r>
            <a:r>
              <a:rPr lang="tr-TR" sz="2200" dirty="0">
                <a:latin typeface="Times New Roman" panose="02020603050405020304" pitchFamily="18" charset="0"/>
                <a:cs typeface="Times New Roman" panose="02020603050405020304" pitchFamily="18" charset="0"/>
              </a:rPr>
              <a:t> artışı</a:t>
            </a:r>
          </a:p>
          <a:p>
            <a:pPr lvl="1"/>
            <a:r>
              <a:rPr lang="tr-TR" sz="2200" dirty="0">
                <a:latin typeface="Times New Roman" panose="02020603050405020304" pitchFamily="18" charset="0"/>
                <a:cs typeface="Times New Roman" panose="02020603050405020304" pitchFamily="18" charset="0"/>
              </a:rPr>
              <a:t>Uzun dönemde kanserlere yatkınlık</a:t>
            </a:r>
          </a:p>
        </p:txBody>
      </p:sp>
    </p:spTree>
    <p:extLst>
      <p:ext uri="{BB962C8B-B14F-4D97-AF65-F5344CB8AC3E}">
        <p14:creationId xmlns:p14="http://schemas.microsoft.com/office/powerpoint/2010/main" val="3478160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6AE6AD57-E89E-4552-AE71-3EA942B0D253}"/>
              </a:ext>
            </a:extLst>
          </p:cNvPr>
          <p:cNvSpPr>
            <a:spLocks noGrp="1"/>
          </p:cNvSpPr>
          <p:nvPr>
            <p:ph type="title"/>
          </p:nvPr>
        </p:nvSpPr>
        <p:spPr>
          <a:xfrm>
            <a:off x="838200" y="673770"/>
            <a:ext cx="3220329" cy="2027227"/>
          </a:xfrm>
        </p:spPr>
        <p:txBody>
          <a:bodyPr anchor="t">
            <a:normAutofit/>
          </a:bodyPr>
          <a:lstStyle/>
          <a:p>
            <a:r>
              <a:rPr lang="tr-TR" sz="5400">
                <a:solidFill>
                  <a:srgbClr val="FFFFFF"/>
                </a:solidFill>
              </a:rPr>
              <a:t>Prognoz</a:t>
            </a:r>
          </a:p>
        </p:txBody>
      </p:sp>
      <p:graphicFrame>
        <p:nvGraphicFramePr>
          <p:cNvPr id="5" name="İçerik Yer Tutucusu 2">
            <a:extLst>
              <a:ext uri="{FF2B5EF4-FFF2-40B4-BE49-F238E27FC236}">
                <a16:creationId xmlns:a16="http://schemas.microsoft.com/office/drawing/2014/main" id="{7F379535-0DED-62BB-18D2-7ED9D4C49EBA}"/>
              </a:ext>
            </a:extLst>
          </p:cNvPr>
          <p:cNvGraphicFramePr>
            <a:graphicFrameLocks noGrp="1"/>
          </p:cNvGraphicFramePr>
          <p:nvPr>
            <p:ph idx="1"/>
            <p:extLst>
              <p:ext uri="{D42A27DB-BD31-4B8C-83A1-F6EECF244321}">
                <p14:modId xmlns:p14="http://schemas.microsoft.com/office/powerpoint/2010/main" val="200099472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83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B494ADC9-4B2F-2AC4-3CAB-4E9F8894D820}"/>
              </a:ext>
            </a:extLst>
          </p:cNvPr>
          <p:cNvSpPr>
            <a:spLocks noGrp="1"/>
          </p:cNvSpPr>
          <p:nvPr>
            <p:ph type="title"/>
          </p:nvPr>
        </p:nvSpPr>
        <p:spPr>
          <a:xfrm>
            <a:off x="838200" y="365125"/>
            <a:ext cx="10515599" cy="1325563"/>
          </a:xfrm>
        </p:spPr>
        <p:txBody>
          <a:bodyPr vert="horz" lIns="91440" tIns="45720" rIns="91440" bIns="45720" rtlCol="0" anchor="ctr">
            <a:normAutofit/>
          </a:bodyPr>
          <a:lstStyle/>
          <a:p>
            <a:r>
              <a:rPr lang="tr-TR" sz="1800" b="0" i="0" dirty="0"/>
              <a:t>Alerjen olarak adlandırdığımız yabancı maddeler ile karşılaştığınızda aşağıdaki bulgular ortaya çıkabilir</a:t>
            </a:r>
            <a:br>
              <a:rPr lang="en-US" dirty="0"/>
            </a:br>
            <a:endParaRPr lang="en-US" dirty="0"/>
          </a:p>
        </p:txBody>
      </p:sp>
      <p:sp>
        <p:nvSpPr>
          <p:cNvPr id="6" name="Metin kutusu 5">
            <a:extLst>
              <a:ext uri="{FF2B5EF4-FFF2-40B4-BE49-F238E27FC236}">
                <a16:creationId xmlns:a16="http://schemas.microsoft.com/office/drawing/2014/main" id="{A67B1443-2FB0-ADCB-A261-8C26C2CEE172}"/>
              </a:ext>
            </a:extLst>
          </p:cNvPr>
          <p:cNvSpPr txBox="1"/>
          <p:nvPr/>
        </p:nvSpPr>
        <p:spPr>
          <a:xfrm>
            <a:off x="7635951" y="3061321"/>
            <a:ext cx="3787441" cy="14311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tr-TR" dirty="0">
                <a:solidFill>
                  <a:schemeClr val="bg1"/>
                </a:solidFill>
              </a:rPr>
              <a:t>Bu bulguların hafif olabileceği gibi, </a:t>
            </a:r>
          </a:p>
          <a:p>
            <a:pPr algn="ctr">
              <a:spcAft>
                <a:spcPts val="600"/>
              </a:spcAft>
            </a:pPr>
            <a:r>
              <a:rPr lang="tr-TR" dirty="0">
                <a:solidFill>
                  <a:schemeClr val="bg1"/>
                </a:solidFill>
              </a:rPr>
              <a:t>ölümcül sonuçlanabilecek </a:t>
            </a:r>
          </a:p>
          <a:p>
            <a:pPr algn="ctr">
              <a:spcAft>
                <a:spcPts val="600"/>
              </a:spcAft>
            </a:pPr>
            <a:r>
              <a:rPr lang="tr-TR" b="1" dirty="0">
                <a:solidFill>
                  <a:schemeClr val="bg1"/>
                </a:solidFill>
              </a:rPr>
              <a:t>anafilaksi</a:t>
            </a:r>
            <a:r>
              <a:rPr lang="tr-TR" dirty="0">
                <a:solidFill>
                  <a:schemeClr val="bg1"/>
                </a:solidFill>
              </a:rPr>
              <a:t> gibi  ağır seyredebileceği de</a:t>
            </a:r>
          </a:p>
          <a:p>
            <a:pPr algn="ctr">
              <a:spcAft>
                <a:spcPts val="600"/>
              </a:spcAft>
            </a:pPr>
            <a:r>
              <a:rPr lang="tr-TR" dirty="0">
                <a:solidFill>
                  <a:schemeClr val="bg1"/>
                </a:solidFill>
              </a:rPr>
              <a:t>unutulmamalı!</a:t>
            </a:r>
          </a:p>
        </p:txBody>
      </p:sp>
      <p:sp>
        <p:nvSpPr>
          <p:cNvPr id="4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2" name="İçerik Yer Tutucusu 2">
            <a:extLst>
              <a:ext uri="{FF2B5EF4-FFF2-40B4-BE49-F238E27FC236}">
                <a16:creationId xmlns:a16="http://schemas.microsoft.com/office/drawing/2014/main" id="{6ECDAF6F-32B5-C419-F297-9F2C0058A9C6}"/>
              </a:ext>
            </a:extLst>
          </p:cNvPr>
          <p:cNvGraphicFramePr>
            <a:graphicFrameLocks noGrp="1"/>
          </p:cNvGraphicFramePr>
          <p:nvPr>
            <p:ph idx="1"/>
            <p:extLst>
              <p:ext uri="{D42A27DB-BD31-4B8C-83A1-F6EECF244321}">
                <p14:modId xmlns:p14="http://schemas.microsoft.com/office/powerpoint/2010/main" val="954816961"/>
              </p:ext>
            </p:extLst>
          </p:nvPr>
        </p:nvGraphicFramePr>
        <p:xfrm>
          <a:off x="768608" y="2353234"/>
          <a:ext cx="5557078" cy="396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525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572493" y="238539"/>
            <a:ext cx="11018520" cy="1434415"/>
          </a:xfrm>
        </p:spPr>
        <p:txBody>
          <a:bodyPr anchor="b">
            <a:normAutofit/>
          </a:bodyPr>
          <a:lstStyle/>
          <a:p>
            <a:r>
              <a:rPr lang="tr-TR" sz="5400">
                <a:latin typeface="Times New Roman" panose="02020603050405020304" pitchFamily="18" charset="0"/>
                <a:cs typeface="Times New Roman" panose="02020603050405020304" pitchFamily="18" charset="0"/>
              </a:rPr>
              <a:t>Anafilaksi</a:t>
            </a:r>
            <a:endParaRPr lang="en-US" sz="5400">
              <a:latin typeface="Times New Roman" panose="02020603050405020304" pitchFamily="18"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72493" y="2071316"/>
            <a:ext cx="6713552" cy="4119172"/>
          </a:xfrm>
        </p:spPr>
        <p:txBody>
          <a:bodyPr anchor="t">
            <a:normAutofit/>
          </a:bodyPr>
          <a:lstStyle/>
          <a:p>
            <a:r>
              <a:rPr lang="tr-TR" sz="2200">
                <a:latin typeface="Times New Roman" panose="02020603050405020304" pitchFamily="18" charset="0"/>
                <a:cs typeface="Times New Roman" panose="02020603050405020304" pitchFamily="18" charset="0"/>
              </a:rPr>
              <a:t>Anafilaksi, potansiyel olarak ölüm riski taşıyan akut, sistemik bir allerjik reaksiyondur.</a:t>
            </a:r>
          </a:p>
          <a:p>
            <a:r>
              <a:rPr lang="tr-TR" sz="2200">
                <a:latin typeface="Times New Roman" panose="02020603050405020304" pitchFamily="18" charset="0"/>
                <a:cs typeface="Times New Roman" panose="02020603050405020304" pitchFamily="18" charset="0"/>
              </a:rPr>
              <a:t>Sıklığı son birkaç on yılda astım, atopik dermatit, allerjik rinit ve besin allerjilerindeki artışa paralel olarak belirgin şekilde artmaktadır.</a:t>
            </a:r>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B3CE862D-ED1F-46DE-A94B-682C96174C7B}"/>
              </a:ext>
            </a:extLst>
          </p:cNvPr>
          <p:cNvPicPr>
            <a:picLocks noChangeAspect="1"/>
          </p:cNvPicPr>
          <p:nvPr/>
        </p:nvPicPr>
        <p:blipFill rotWithShape="1">
          <a:blip r:embed="rId2"/>
          <a:srcRect l="12907" r="28407"/>
          <a:stretch/>
        </p:blipFill>
        <p:spPr>
          <a:xfrm>
            <a:off x="7675658" y="2093976"/>
            <a:ext cx="3941064" cy="4096512"/>
          </a:xfrm>
          <a:prstGeom prst="rect">
            <a:avLst/>
          </a:prstGeom>
        </p:spPr>
      </p:pic>
    </p:spTree>
    <p:extLst>
      <p:ext uri="{BB962C8B-B14F-4D97-AF65-F5344CB8AC3E}">
        <p14:creationId xmlns:p14="http://schemas.microsoft.com/office/powerpoint/2010/main" val="42241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76941D-F892-423E-A119-1D9C3CA5D715}"/>
              </a:ext>
            </a:extLst>
          </p:cNvPr>
          <p:cNvSpPr>
            <a:spLocks noGrp="1" noChangeArrowheads="1"/>
          </p:cNvSpPr>
          <p:nvPr>
            <p:ph type="title"/>
          </p:nvPr>
        </p:nvSpPr>
        <p:spPr/>
        <p:txBody>
          <a:bodyPr>
            <a:normAutofit/>
          </a:bodyPr>
          <a:lstStyle/>
          <a:p>
            <a:pPr eaLnBrk="1" hangingPunct="1"/>
            <a:r>
              <a:rPr lang="tr-TR" altLang="tr-TR" sz="4000" dirty="0">
                <a:latin typeface="Times New Roman" panose="02020603050405020304" pitchFamily="18" charset="0"/>
                <a:cs typeface="Times New Roman" panose="02020603050405020304" pitchFamily="18" charset="0"/>
              </a:rPr>
              <a:t>Anafilaksi</a:t>
            </a:r>
          </a:p>
        </p:txBody>
      </p:sp>
      <p:sp>
        <p:nvSpPr>
          <p:cNvPr id="4099" name="Text Box 4">
            <a:extLst>
              <a:ext uri="{FF2B5EF4-FFF2-40B4-BE49-F238E27FC236}">
                <a16:creationId xmlns:a16="http://schemas.microsoft.com/office/drawing/2014/main" id="{94A1D30A-858C-4A7E-BE54-EAAC9063817F}"/>
              </a:ext>
            </a:extLst>
          </p:cNvPr>
          <p:cNvSpPr txBox="1">
            <a:spLocks noChangeArrowheads="1"/>
          </p:cNvSpPr>
          <p:nvPr/>
        </p:nvSpPr>
        <p:spPr bwMode="auto">
          <a:xfrm>
            <a:off x="4224338" y="1916114"/>
            <a:ext cx="312420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tr-TR" altLang="tr-TR" sz="2400">
                <a:latin typeface="+mn-lt"/>
              </a:rPr>
              <a:t>Anafilaksi</a:t>
            </a:r>
          </a:p>
        </p:txBody>
      </p:sp>
      <p:sp>
        <p:nvSpPr>
          <p:cNvPr id="4100" name="Line 5">
            <a:extLst>
              <a:ext uri="{FF2B5EF4-FFF2-40B4-BE49-F238E27FC236}">
                <a16:creationId xmlns:a16="http://schemas.microsoft.com/office/drawing/2014/main" id="{6FE864EF-B411-42CE-ABBA-597018B09F18}"/>
              </a:ext>
            </a:extLst>
          </p:cNvPr>
          <p:cNvSpPr>
            <a:spLocks noChangeShapeType="1"/>
          </p:cNvSpPr>
          <p:nvPr/>
        </p:nvSpPr>
        <p:spPr bwMode="auto">
          <a:xfrm flipH="1">
            <a:off x="4343400" y="2449513"/>
            <a:ext cx="1447800"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1" name="Line 6">
            <a:extLst>
              <a:ext uri="{FF2B5EF4-FFF2-40B4-BE49-F238E27FC236}">
                <a16:creationId xmlns:a16="http://schemas.microsoft.com/office/drawing/2014/main" id="{E9809D48-999A-41B7-BED1-A27533AC033C}"/>
              </a:ext>
            </a:extLst>
          </p:cNvPr>
          <p:cNvSpPr>
            <a:spLocks noChangeShapeType="1"/>
          </p:cNvSpPr>
          <p:nvPr/>
        </p:nvSpPr>
        <p:spPr bwMode="auto">
          <a:xfrm>
            <a:off x="5791201" y="2449514"/>
            <a:ext cx="2320925" cy="10509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2" name="Text Box 8">
            <a:extLst>
              <a:ext uri="{FF2B5EF4-FFF2-40B4-BE49-F238E27FC236}">
                <a16:creationId xmlns:a16="http://schemas.microsoft.com/office/drawing/2014/main" id="{32721932-947C-462D-8AAC-034BFD928D61}"/>
              </a:ext>
            </a:extLst>
          </p:cNvPr>
          <p:cNvSpPr txBox="1">
            <a:spLocks noChangeArrowheads="1"/>
          </p:cNvSpPr>
          <p:nvPr/>
        </p:nvSpPr>
        <p:spPr bwMode="auto">
          <a:xfrm>
            <a:off x="2135188" y="3500439"/>
            <a:ext cx="403225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tr-TR" altLang="tr-TR" sz="2400">
                <a:latin typeface="+mn-lt"/>
              </a:rPr>
              <a:t>İmmünolojik anafilaksi</a:t>
            </a:r>
          </a:p>
        </p:txBody>
      </p:sp>
      <p:sp>
        <p:nvSpPr>
          <p:cNvPr id="4103" name="Text Box 9">
            <a:extLst>
              <a:ext uri="{FF2B5EF4-FFF2-40B4-BE49-F238E27FC236}">
                <a16:creationId xmlns:a16="http://schemas.microsoft.com/office/drawing/2014/main" id="{EBC300FB-7271-479F-B6E2-F693D6A1FA1E}"/>
              </a:ext>
            </a:extLst>
          </p:cNvPr>
          <p:cNvSpPr txBox="1">
            <a:spLocks noChangeArrowheads="1"/>
          </p:cNvSpPr>
          <p:nvPr/>
        </p:nvSpPr>
        <p:spPr bwMode="auto">
          <a:xfrm>
            <a:off x="6024563" y="3500439"/>
            <a:ext cx="4500562"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tr-TR" altLang="tr-TR" sz="2400">
                <a:latin typeface="+mn-lt"/>
              </a:rPr>
              <a:t>Non-immünolojik anafilaksi</a:t>
            </a:r>
          </a:p>
        </p:txBody>
      </p:sp>
      <p:sp>
        <p:nvSpPr>
          <p:cNvPr id="4104" name="Text Box 10">
            <a:extLst>
              <a:ext uri="{FF2B5EF4-FFF2-40B4-BE49-F238E27FC236}">
                <a16:creationId xmlns:a16="http://schemas.microsoft.com/office/drawing/2014/main" id="{01A0C5B1-E519-4CFD-8DC6-17C29F0B458B}"/>
              </a:ext>
            </a:extLst>
          </p:cNvPr>
          <p:cNvSpPr txBox="1">
            <a:spLocks noChangeArrowheads="1"/>
          </p:cNvSpPr>
          <p:nvPr/>
        </p:nvSpPr>
        <p:spPr bwMode="auto">
          <a:xfrm>
            <a:off x="1847850" y="5122864"/>
            <a:ext cx="381635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tr-TR" altLang="tr-TR" sz="2400" dirty="0" err="1">
                <a:latin typeface="+mn-lt"/>
              </a:rPr>
              <a:t>IgE</a:t>
            </a:r>
            <a:r>
              <a:rPr lang="tr-TR" altLang="tr-TR" sz="2400" dirty="0">
                <a:latin typeface="+mn-lt"/>
              </a:rPr>
              <a:t>- aracılı anafilaksi</a:t>
            </a:r>
          </a:p>
        </p:txBody>
      </p:sp>
      <p:sp>
        <p:nvSpPr>
          <p:cNvPr id="4105" name="Text Box 11">
            <a:extLst>
              <a:ext uri="{FF2B5EF4-FFF2-40B4-BE49-F238E27FC236}">
                <a16:creationId xmlns:a16="http://schemas.microsoft.com/office/drawing/2014/main" id="{B4A3FB06-5EF7-4307-870F-22F8A3C13C6B}"/>
              </a:ext>
            </a:extLst>
          </p:cNvPr>
          <p:cNvSpPr txBox="1">
            <a:spLocks noChangeArrowheads="1"/>
          </p:cNvSpPr>
          <p:nvPr/>
        </p:nvSpPr>
        <p:spPr bwMode="auto">
          <a:xfrm>
            <a:off x="5897563" y="5122864"/>
            <a:ext cx="459105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tr-TR" altLang="tr-TR" sz="2400" dirty="0" err="1">
                <a:latin typeface="+mn-lt"/>
              </a:rPr>
              <a:t>Non-IgE</a:t>
            </a:r>
            <a:r>
              <a:rPr lang="tr-TR" altLang="tr-TR" sz="2400" dirty="0">
                <a:latin typeface="+mn-lt"/>
              </a:rPr>
              <a:t>- aracılı anafilaksi</a:t>
            </a:r>
          </a:p>
        </p:txBody>
      </p:sp>
      <p:sp>
        <p:nvSpPr>
          <p:cNvPr id="4106" name="Line 12">
            <a:extLst>
              <a:ext uri="{FF2B5EF4-FFF2-40B4-BE49-F238E27FC236}">
                <a16:creationId xmlns:a16="http://schemas.microsoft.com/office/drawing/2014/main" id="{9A474EA3-60F2-4A35-9A28-B4B92F3C3DE9}"/>
              </a:ext>
            </a:extLst>
          </p:cNvPr>
          <p:cNvSpPr>
            <a:spLocks noChangeShapeType="1"/>
          </p:cNvSpPr>
          <p:nvPr/>
        </p:nvSpPr>
        <p:spPr bwMode="auto">
          <a:xfrm flipH="1">
            <a:off x="3503614" y="4049713"/>
            <a:ext cx="839787" cy="10350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7" name="Line 13">
            <a:extLst>
              <a:ext uri="{FF2B5EF4-FFF2-40B4-BE49-F238E27FC236}">
                <a16:creationId xmlns:a16="http://schemas.microsoft.com/office/drawing/2014/main" id="{9E9F018C-9E59-49B7-AF59-3E5D9F59497A}"/>
              </a:ext>
            </a:extLst>
          </p:cNvPr>
          <p:cNvSpPr>
            <a:spLocks noChangeShapeType="1"/>
          </p:cNvSpPr>
          <p:nvPr/>
        </p:nvSpPr>
        <p:spPr bwMode="auto">
          <a:xfrm>
            <a:off x="4343401" y="4049713"/>
            <a:ext cx="3840163" cy="10350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8" name="Text Box 14">
            <a:extLst>
              <a:ext uri="{FF2B5EF4-FFF2-40B4-BE49-F238E27FC236}">
                <a16:creationId xmlns:a16="http://schemas.microsoft.com/office/drawing/2014/main" id="{74298B40-0F81-4791-BF8B-144A19EA4E4D}"/>
              </a:ext>
            </a:extLst>
          </p:cNvPr>
          <p:cNvSpPr txBox="1">
            <a:spLocks noChangeArrowheads="1"/>
          </p:cNvSpPr>
          <p:nvPr/>
        </p:nvSpPr>
        <p:spPr bwMode="auto">
          <a:xfrm>
            <a:off x="6888164" y="6453189"/>
            <a:ext cx="3671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spcBef>
                <a:spcPct val="50000"/>
              </a:spcBef>
            </a:pPr>
            <a:r>
              <a:rPr lang="tr-TR" altLang="tr-TR" sz="1200" i="1" dirty="0" err="1">
                <a:latin typeface="+mn-lt"/>
              </a:rPr>
              <a:t>Johansson</a:t>
            </a:r>
            <a:r>
              <a:rPr lang="tr-TR" altLang="tr-TR" sz="1200" i="1" dirty="0">
                <a:latin typeface="+mn-lt"/>
              </a:rPr>
              <a:t> 2004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97BD4C5D-4A52-47BC-8078-919079E4EA05}"/>
              </a:ext>
            </a:extLst>
          </p:cNvPr>
          <p:cNvSpPr>
            <a:spLocks noGrp="1"/>
          </p:cNvSpPr>
          <p:nvPr>
            <p:ph type="title"/>
          </p:nvPr>
        </p:nvSpPr>
        <p:spPr>
          <a:xfrm>
            <a:off x="1115568" y="509521"/>
            <a:ext cx="10232136" cy="1014984"/>
          </a:xfrm>
        </p:spPr>
        <p:txBody>
          <a:bodyPr vert="horz" lIns="91440" tIns="45720" rIns="91440" bIns="45720" rtlCol="0" anchor="ctr">
            <a:normAutofit/>
          </a:bodyPr>
          <a:lstStyle/>
          <a:p>
            <a:r>
              <a:rPr lang="en-US" sz="4000" kern="1200">
                <a:solidFill>
                  <a:schemeClr val="tx1"/>
                </a:solidFill>
                <a:latin typeface="+mj-lt"/>
                <a:ea typeface="+mj-ea"/>
                <a:cs typeface="+mj-cs"/>
              </a:rPr>
              <a:t>Patogenez</a:t>
            </a:r>
          </a:p>
        </p:txBody>
      </p:sp>
      <p:sp>
        <p:nvSpPr>
          <p:cNvPr id="15" name="Rectangle 14">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2">
            <a:extLst>
              <a:ext uri="{FF2B5EF4-FFF2-40B4-BE49-F238E27FC236}">
                <a16:creationId xmlns:a16="http://schemas.microsoft.com/office/drawing/2014/main" id="{AF4588DF-1CA1-4124-A770-1220FF5E5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428" y="1673352"/>
            <a:ext cx="4950415" cy="416198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6" name="Metin kutusu 5">
            <a:extLst>
              <a:ext uri="{FF2B5EF4-FFF2-40B4-BE49-F238E27FC236}">
                <a16:creationId xmlns:a16="http://schemas.microsoft.com/office/drawing/2014/main" id="{78EF869B-4670-453F-AC69-B54E172EAC33}"/>
              </a:ext>
            </a:extLst>
          </p:cNvPr>
          <p:cNvSpPr txBox="1"/>
          <p:nvPr/>
        </p:nvSpPr>
        <p:spPr>
          <a:xfrm>
            <a:off x="7769258" y="5805793"/>
            <a:ext cx="808626" cy="225318"/>
          </a:xfrm>
          <a:prstGeom prst="rect">
            <a:avLst/>
          </a:prstGeom>
          <a:noFill/>
        </p:spPr>
        <p:txBody>
          <a:bodyPr wrap="square" rtlCol="0">
            <a:spAutoFit/>
          </a:bodyPr>
          <a:lstStyle/>
          <a:p>
            <a:pPr algn="r" defTabSz="658368">
              <a:spcAft>
                <a:spcPts val="600"/>
              </a:spcAft>
            </a:pPr>
            <a:r>
              <a:rPr lang="tr-TR" sz="864" i="1" kern="1200" err="1">
                <a:solidFill>
                  <a:schemeClr val="tx1"/>
                </a:solidFill>
                <a:latin typeface="+mn-lt"/>
                <a:ea typeface="+mn-ea"/>
                <a:cs typeface="+mn-cs"/>
              </a:rPr>
              <a:t>Simons</a:t>
            </a:r>
            <a:r>
              <a:rPr lang="tr-TR" sz="864" i="1" kern="1200">
                <a:solidFill>
                  <a:schemeClr val="tx1"/>
                </a:solidFill>
                <a:latin typeface="+mn-lt"/>
                <a:ea typeface="+mn-ea"/>
                <a:cs typeface="+mn-cs"/>
              </a:rPr>
              <a:t> 2009</a:t>
            </a:r>
            <a:endParaRPr lang="en-US" sz="1200" i="1"/>
          </a:p>
        </p:txBody>
      </p:sp>
    </p:spTree>
    <p:extLst>
      <p:ext uri="{BB962C8B-B14F-4D97-AF65-F5344CB8AC3E}">
        <p14:creationId xmlns:p14="http://schemas.microsoft.com/office/powerpoint/2010/main" val="125014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2E24FBF-A7AC-481F-8AC1-1FE545A34E8C}"/>
              </a:ext>
            </a:extLst>
          </p:cNvPr>
          <p:cNvSpPr>
            <a:spLocks noGrp="1"/>
          </p:cNvSpPr>
          <p:nvPr>
            <p:ph type="title"/>
          </p:nvPr>
        </p:nvSpPr>
        <p:spPr>
          <a:xfrm>
            <a:off x="1115568" y="509521"/>
            <a:ext cx="10232136" cy="1014984"/>
          </a:xfrm>
        </p:spPr>
        <p:txBody>
          <a:bodyPr>
            <a:normAutofit/>
          </a:bodyPr>
          <a:lstStyle/>
          <a:p>
            <a:r>
              <a:rPr lang="tr-TR" sz="4000" dirty="0">
                <a:latin typeface="Times New Roman" panose="02020603050405020304" pitchFamily="18" charset="0"/>
                <a:cs typeface="Times New Roman" panose="02020603050405020304" pitchFamily="18" charset="0"/>
              </a:rPr>
              <a:t>Risk faktörleri</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o 4">
            <a:extLst>
              <a:ext uri="{FF2B5EF4-FFF2-40B4-BE49-F238E27FC236}">
                <a16:creationId xmlns:a16="http://schemas.microsoft.com/office/drawing/2014/main" id="{408DB01F-59AD-4F3C-A2E6-070ED14EF53A}"/>
              </a:ext>
            </a:extLst>
          </p:cNvPr>
          <p:cNvGraphicFramePr>
            <a:graphicFrameLocks noGrp="1"/>
          </p:cNvGraphicFramePr>
          <p:nvPr>
            <p:ph idx="1"/>
            <p:extLst>
              <p:ext uri="{D42A27DB-BD31-4B8C-83A1-F6EECF244321}">
                <p14:modId xmlns:p14="http://schemas.microsoft.com/office/powerpoint/2010/main" val="1719232897"/>
              </p:ext>
            </p:extLst>
          </p:nvPr>
        </p:nvGraphicFramePr>
        <p:xfrm>
          <a:off x="1383003" y="1673352"/>
          <a:ext cx="9697266" cy="4334258"/>
        </p:xfrm>
        <a:graphic>
          <a:graphicData uri="http://schemas.openxmlformats.org/drawingml/2006/table">
            <a:tbl>
              <a:tblPr firstRow="1" bandRow="1">
                <a:tableStyleId>{5C22544A-7EE6-4342-B048-85BDC9FD1C3A}</a:tableStyleId>
              </a:tblPr>
              <a:tblGrid>
                <a:gridCol w="9697266">
                  <a:extLst>
                    <a:ext uri="{9D8B030D-6E8A-4147-A177-3AD203B41FA5}">
                      <a16:colId xmlns:a16="http://schemas.microsoft.com/office/drawing/2014/main" val="2028559743"/>
                    </a:ext>
                  </a:extLst>
                </a:gridCol>
              </a:tblGrid>
              <a:tr h="371026">
                <a:tc>
                  <a:txBody>
                    <a:bodyPr/>
                    <a:lstStyle/>
                    <a:p>
                      <a:r>
                        <a:rPr lang="tr-TR" sz="1700"/>
                        <a:t>YAŞA BAĞLI FAKTÖRLER</a:t>
                      </a:r>
                    </a:p>
                  </a:txBody>
                  <a:tcPr marL="84324" marR="84324" marT="42162" marB="42162"/>
                </a:tc>
                <a:extLst>
                  <a:ext uri="{0D108BD9-81ED-4DB2-BD59-A6C34878D82A}">
                    <a16:rowId xmlns:a16="http://schemas.microsoft.com/office/drawing/2014/main" val="3934075007"/>
                  </a:ext>
                </a:extLst>
              </a:tr>
              <a:tr h="371026">
                <a:tc>
                  <a:txBody>
                    <a:bodyPr/>
                    <a:lstStyle/>
                    <a:p>
                      <a:r>
                        <a:rPr lang="tr-TR" sz="1700"/>
                        <a:t>Bebekler: Özellikle ilk atakta anafilaksiyi tanımak zor olabilir; hastalar belirtileri tanımlayamazlar</a:t>
                      </a:r>
                    </a:p>
                  </a:txBody>
                  <a:tcPr marL="84324" marR="84324" marT="42162" marB="42162"/>
                </a:tc>
                <a:extLst>
                  <a:ext uri="{0D108BD9-81ED-4DB2-BD59-A6C34878D82A}">
                    <a16:rowId xmlns:a16="http://schemas.microsoft.com/office/drawing/2014/main" val="1069046070"/>
                  </a:ext>
                </a:extLst>
              </a:tr>
              <a:tr h="371026">
                <a:tc>
                  <a:txBody>
                    <a:bodyPr/>
                    <a:lstStyle/>
                    <a:p>
                      <a:r>
                        <a:rPr lang="tr-TR" sz="1700"/>
                        <a:t>Ergenler/gençler: Uyarandan kaçınmama ve sürekli otoenjektör taşımama gibi tehlikeli davranışlar</a:t>
                      </a:r>
                    </a:p>
                  </a:txBody>
                  <a:tcPr marL="84324" marR="84324" marT="42162" marB="42162"/>
                </a:tc>
                <a:extLst>
                  <a:ext uri="{0D108BD9-81ED-4DB2-BD59-A6C34878D82A}">
                    <a16:rowId xmlns:a16="http://schemas.microsoft.com/office/drawing/2014/main" val="2566531298"/>
                  </a:ext>
                </a:extLst>
              </a:tr>
              <a:tr h="371026">
                <a:tc>
                  <a:txBody>
                    <a:bodyPr/>
                    <a:lstStyle/>
                    <a:p>
                      <a:r>
                        <a:rPr lang="tr-TR" sz="1700"/>
                        <a:t>Gebeler: Antibiyotik/anestezik/lateks gibi ajanlarla artan karşılamaya bağlı iatrojenik anafilaksi riski</a:t>
                      </a:r>
                    </a:p>
                  </a:txBody>
                  <a:tcPr marL="84324" marR="84324" marT="42162" marB="42162"/>
                </a:tc>
                <a:extLst>
                  <a:ext uri="{0D108BD9-81ED-4DB2-BD59-A6C34878D82A}">
                    <a16:rowId xmlns:a16="http://schemas.microsoft.com/office/drawing/2014/main" val="1926932937"/>
                  </a:ext>
                </a:extLst>
              </a:tr>
              <a:tr h="371026">
                <a:tc>
                  <a:txBody>
                    <a:bodyPr/>
                    <a:lstStyle/>
                    <a:p>
                      <a:r>
                        <a:rPr lang="tr-TR" sz="1700"/>
                        <a:t>Yaşlılar: Ek hastalıklar ve artmış ilaç kullanımı nedeniyle ölüm riskinde artış</a:t>
                      </a:r>
                    </a:p>
                  </a:txBody>
                  <a:tcPr marL="84324" marR="84324" marT="42162" marB="42162"/>
                </a:tc>
                <a:extLst>
                  <a:ext uri="{0D108BD9-81ED-4DB2-BD59-A6C34878D82A}">
                    <a16:rowId xmlns:a16="http://schemas.microsoft.com/office/drawing/2014/main" val="3143930053"/>
                  </a:ext>
                </a:extLst>
              </a:tr>
              <a:tr h="371026">
                <a:tc>
                  <a:txBody>
                    <a:bodyPr/>
                    <a:lstStyle/>
                    <a:p>
                      <a:r>
                        <a:rPr lang="tr-TR" sz="1700" b="1">
                          <a:solidFill>
                            <a:schemeClr val="bg1"/>
                          </a:solidFill>
                        </a:rPr>
                        <a:t>EŞLİK EDEN HASTALIKLAR</a:t>
                      </a:r>
                    </a:p>
                  </a:txBody>
                  <a:tcPr marL="84324" marR="84324" marT="42162" marB="42162">
                    <a:solidFill>
                      <a:schemeClr val="accent1"/>
                    </a:solidFill>
                  </a:tcPr>
                </a:tc>
                <a:extLst>
                  <a:ext uri="{0D108BD9-81ED-4DB2-BD59-A6C34878D82A}">
                    <a16:rowId xmlns:a16="http://schemas.microsoft.com/office/drawing/2014/main" val="4099964383"/>
                  </a:ext>
                </a:extLst>
              </a:tr>
              <a:tr h="371026">
                <a:tc>
                  <a:txBody>
                    <a:bodyPr/>
                    <a:lstStyle/>
                    <a:p>
                      <a:r>
                        <a:rPr lang="tr-TR" sz="1700" b="1"/>
                        <a:t>Astım</a:t>
                      </a:r>
                      <a:r>
                        <a:rPr lang="tr-TR" sz="1700"/>
                        <a:t> ve diğer kronik solunum yolu hastalıkları</a:t>
                      </a:r>
                    </a:p>
                  </a:txBody>
                  <a:tcPr marL="84324" marR="84324" marT="42162" marB="42162"/>
                </a:tc>
                <a:extLst>
                  <a:ext uri="{0D108BD9-81ED-4DB2-BD59-A6C34878D82A}">
                    <a16:rowId xmlns:a16="http://schemas.microsoft.com/office/drawing/2014/main" val="3908666513"/>
                  </a:ext>
                </a:extLst>
              </a:tr>
              <a:tr h="371026">
                <a:tc>
                  <a:txBody>
                    <a:bodyPr/>
                    <a:lstStyle/>
                    <a:p>
                      <a:r>
                        <a:rPr lang="tr-TR" sz="1700"/>
                        <a:t>Kardiyovasküler hastalık</a:t>
                      </a:r>
                    </a:p>
                  </a:txBody>
                  <a:tcPr marL="84324" marR="84324" marT="42162" marB="42162"/>
                </a:tc>
                <a:extLst>
                  <a:ext uri="{0D108BD9-81ED-4DB2-BD59-A6C34878D82A}">
                    <a16:rowId xmlns:a16="http://schemas.microsoft.com/office/drawing/2014/main" val="3094358009"/>
                  </a:ext>
                </a:extLst>
              </a:tr>
              <a:tr h="371026">
                <a:tc>
                  <a:txBody>
                    <a:bodyPr/>
                    <a:lstStyle/>
                    <a:p>
                      <a:r>
                        <a:rPr lang="tr-TR" sz="1700"/>
                        <a:t>Mastositoz</a:t>
                      </a:r>
                    </a:p>
                  </a:txBody>
                  <a:tcPr marL="84324" marR="84324" marT="42162" marB="42162"/>
                </a:tc>
                <a:extLst>
                  <a:ext uri="{0D108BD9-81ED-4DB2-BD59-A6C34878D82A}">
                    <a16:rowId xmlns:a16="http://schemas.microsoft.com/office/drawing/2014/main" val="3181367224"/>
                  </a:ext>
                </a:extLst>
              </a:tr>
              <a:tr h="623998">
                <a:tc>
                  <a:txBody>
                    <a:bodyPr/>
                    <a:lstStyle/>
                    <a:p>
                      <a:r>
                        <a:rPr lang="tr-TR" sz="1700"/>
                        <a:t>Atopik hastalıklar (Allerjik rinit ve egzema): Besin, lateks ve egzersiz anafilaksisinde risk; çoğu ilaç ve arı venomunda risk değil</a:t>
                      </a:r>
                    </a:p>
                  </a:txBody>
                  <a:tcPr marL="84324" marR="84324" marT="42162" marB="42162"/>
                </a:tc>
                <a:extLst>
                  <a:ext uri="{0D108BD9-81ED-4DB2-BD59-A6C34878D82A}">
                    <a16:rowId xmlns:a16="http://schemas.microsoft.com/office/drawing/2014/main" val="3526765982"/>
                  </a:ext>
                </a:extLst>
              </a:tr>
              <a:tr h="371026">
                <a:tc>
                  <a:txBody>
                    <a:bodyPr/>
                    <a:lstStyle/>
                    <a:p>
                      <a:r>
                        <a:rPr lang="tr-TR" sz="1700"/>
                        <a:t>Depresyon, bilişsel fonksiyon bozukluğu, madde kullanımı</a:t>
                      </a:r>
                    </a:p>
                  </a:txBody>
                  <a:tcPr marL="84324" marR="84324" marT="42162" marB="42162"/>
                </a:tc>
                <a:extLst>
                  <a:ext uri="{0D108BD9-81ED-4DB2-BD59-A6C34878D82A}">
                    <a16:rowId xmlns:a16="http://schemas.microsoft.com/office/drawing/2014/main" val="1142010575"/>
                  </a:ext>
                </a:extLst>
              </a:tr>
            </a:tbl>
          </a:graphicData>
        </a:graphic>
      </p:graphicFrame>
    </p:spTree>
    <p:extLst>
      <p:ext uri="{BB962C8B-B14F-4D97-AF65-F5344CB8AC3E}">
        <p14:creationId xmlns:p14="http://schemas.microsoft.com/office/powerpoint/2010/main" val="33992084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2E24FBF-A7AC-481F-8AC1-1FE545A34E8C}"/>
              </a:ext>
            </a:extLst>
          </p:cNvPr>
          <p:cNvSpPr>
            <a:spLocks noGrp="1"/>
          </p:cNvSpPr>
          <p:nvPr>
            <p:ph type="title"/>
          </p:nvPr>
        </p:nvSpPr>
        <p:spPr>
          <a:xfrm>
            <a:off x="1115568" y="509521"/>
            <a:ext cx="10232136" cy="1014984"/>
          </a:xfrm>
        </p:spPr>
        <p:txBody>
          <a:bodyPr>
            <a:normAutofit/>
          </a:bodyPr>
          <a:lstStyle/>
          <a:p>
            <a:r>
              <a:rPr lang="tr-TR" sz="4000" dirty="0">
                <a:latin typeface="Times New Roman" panose="02020603050405020304" pitchFamily="18" charset="0"/>
                <a:cs typeface="Times New Roman" panose="02020603050405020304" pitchFamily="18" charset="0"/>
              </a:rPr>
              <a:t>Risk faktörleri</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o 4">
            <a:extLst>
              <a:ext uri="{FF2B5EF4-FFF2-40B4-BE49-F238E27FC236}">
                <a16:creationId xmlns:a16="http://schemas.microsoft.com/office/drawing/2014/main" id="{408DB01F-59AD-4F3C-A2E6-070ED14EF53A}"/>
              </a:ext>
            </a:extLst>
          </p:cNvPr>
          <p:cNvGraphicFramePr>
            <a:graphicFrameLocks noGrp="1"/>
          </p:cNvGraphicFramePr>
          <p:nvPr>
            <p:ph idx="1"/>
            <p:extLst>
              <p:ext uri="{D42A27DB-BD31-4B8C-83A1-F6EECF244321}">
                <p14:modId xmlns:p14="http://schemas.microsoft.com/office/powerpoint/2010/main" val="3431032495"/>
              </p:ext>
            </p:extLst>
          </p:nvPr>
        </p:nvGraphicFramePr>
        <p:xfrm>
          <a:off x="1859520" y="1673352"/>
          <a:ext cx="8744232" cy="4334260"/>
        </p:xfrm>
        <a:graphic>
          <a:graphicData uri="http://schemas.openxmlformats.org/drawingml/2006/table">
            <a:tbl>
              <a:tblPr firstRow="1" bandRow="1">
                <a:tableStyleId>{5C22544A-7EE6-4342-B048-85BDC9FD1C3A}</a:tableStyleId>
              </a:tblPr>
              <a:tblGrid>
                <a:gridCol w="8744232">
                  <a:extLst>
                    <a:ext uri="{9D8B030D-6E8A-4147-A177-3AD203B41FA5}">
                      <a16:colId xmlns:a16="http://schemas.microsoft.com/office/drawing/2014/main" val="2028559743"/>
                    </a:ext>
                  </a:extLst>
                </a:gridCol>
              </a:tblGrid>
              <a:tr h="332243">
                <a:tc>
                  <a:txBody>
                    <a:bodyPr/>
                    <a:lstStyle/>
                    <a:p>
                      <a:r>
                        <a:rPr lang="tr-TR" sz="1500"/>
                        <a:t>İLAÇLAR</a:t>
                      </a:r>
                    </a:p>
                  </a:txBody>
                  <a:tcPr marL="75510" marR="75510" marT="37755" marB="37755"/>
                </a:tc>
                <a:extLst>
                  <a:ext uri="{0D108BD9-81ED-4DB2-BD59-A6C34878D82A}">
                    <a16:rowId xmlns:a16="http://schemas.microsoft.com/office/drawing/2014/main" val="3934075007"/>
                  </a:ext>
                </a:extLst>
              </a:tr>
              <a:tr h="785301">
                <a:tc>
                  <a:txBody>
                    <a:bodyPr/>
                    <a:lstStyle/>
                    <a:p>
                      <a:r>
                        <a:rPr lang="tr-TR" sz="1500" b="1"/>
                        <a:t>Beta blokerler</a:t>
                      </a:r>
                      <a:r>
                        <a:rPr lang="tr-TR" sz="1500"/>
                        <a:t>: Artmış anafilaksi riski; uygun adrenalin tedavisine yanıt vermeyebilir ve glukagon (inotropik ve kronotropik), atropin (persistant bradikardi için) ve ipratropium bromid (persistant bronkospazm için) tedavisi gerekebilir</a:t>
                      </a:r>
                    </a:p>
                  </a:txBody>
                  <a:tcPr marL="75510" marR="75510" marT="37755" marB="37755"/>
                </a:tc>
                <a:extLst>
                  <a:ext uri="{0D108BD9-81ED-4DB2-BD59-A6C34878D82A}">
                    <a16:rowId xmlns:a16="http://schemas.microsoft.com/office/drawing/2014/main" val="1069046070"/>
                  </a:ext>
                </a:extLst>
              </a:tr>
              <a:tr h="332243">
                <a:tc>
                  <a:txBody>
                    <a:bodyPr/>
                    <a:lstStyle/>
                    <a:p>
                      <a:r>
                        <a:rPr lang="tr-TR" sz="1500" b="1"/>
                        <a:t>ACE inhibitörleri</a:t>
                      </a:r>
                      <a:r>
                        <a:rPr lang="tr-TR" sz="1500"/>
                        <a:t>: Artmış anafilaksi riski</a:t>
                      </a:r>
                    </a:p>
                  </a:txBody>
                  <a:tcPr marL="75510" marR="75510" marT="37755" marB="37755"/>
                </a:tc>
                <a:extLst>
                  <a:ext uri="{0D108BD9-81ED-4DB2-BD59-A6C34878D82A}">
                    <a16:rowId xmlns:a16="http://schemas.microsoft.com/office/drawing/2014/main" val="2566531298"/>
                  </a:ext>
                </a:extLst>
              </a:tr>
              <a:tr h="558772">
                <a:tc>
                  <a:txBody>
                    <a:bodyPr/>
                    <a:lstStyle/>
                    <a:p>
                      <a:r>
                        <a:rPr lang="tr-TR" sz="1500"/>
                        <a:t>Sedatifler, antidepressanlar, narkotikler, rekreasyonel ilaçlar ve alkol: Hastanın uyaranları ve belirtileri fark etme kabiliyetini bozar</a:t>
                      </a:r>
                    </a:p>
                  </a:txBody>
                  <a:tcPr marL="75510" marR="75510" marT="37755" marB="37755"/>
                </a:tc>
                <a:extLst>
                  <a:ext uri="{0D108BD9-81ED-4DB2-BD59-A6C34878D82A}">
                    <a16:rowId xmlns:a16="http://schemas.microsoft.com/office/drawing/2014/main" val="1926932937"/>
                  </a:ext>
                </a:extLst>
              </a:tr>
              <a:tr h="332243">
                <a:tc>
                  <a:txBody>
                    <a:bodyPr/>
                    <a:lstStyle/>
                    <a:p>
                      <a:r>
                        <a:rPr lang="tr-TR" sz="1500" b="1">
                          <a:solidFill>
                            <a:schemeClr val="bg1"/>
                          </a:solidFill>
                        </a:rPr>
                        <a:t>ANAFİLAKSİYİ ŞİDDETLENDİREN KOFAKTÖRLER</a:t>
                      </a:r>
                    </a:p>
                  </a:txBody>
                  <a:tcPr marL="75510" marR="75510" marT="37755" marB="37755">
                    <a:solidFill>
                      <a:schemeClr val="accent1"/>
                    </a:solidFill>
                  </a:tcPr>
                </a:tc>
                <a:extLst>
                  <a:ext uri="{0D108BD9-81ED-4DB2-BD59-A6C34878D82A}">
                    <a16:rowId xmlns:a16="http://schemas.microsoft.com/office/drawing/2014/main" val="4099964383"/>
                  </a:ext>
                </a:extLst>
              </a:tr>
              <a:tr h="332243">
                <a:tc>
                  <a:txBody>
                    <a:bodyPr/>
                    <a:lstStyle/>
                    <a:p>
                      <a:r>
                        <a:rPr lang="tr-TR" sz="1500"/>
                        <a:t>Egzersiz: İzole; Besin ilişkili; NSAİİ ilişkili; Soğuk ilişkili</a:t>
                      </a:r>
                    </a:p>
                  </a:txBody>
                  <a:tcPr marL="75510" marR="75510" marT="37755" marB="37755"/>
                </a:tc>
                <a:extLst>
                  <a:ext uri="{0D108BD9-81ED-4DB2-BD59-A6C34878D82A}">
                    <a16:rowId xmlns:a16="http://schemas.microsoft.com/office/drawing/2014/main" val="3908666513"/>
                  </a:ext>
                </a:extLst>
              </a:tr>
              <a:tr h="332243">
                <a:tc>
                  <a:txBody>
                    <a:bodyPr/>
                    <a:lstStyle/>
                    <a:p>
                      <a:r>
                        <a:rPr lang="tr-TR" sz="1500"/>
                        <a:t>Akut enfeksiyonlar</a:t>
                      </a:r>
                    </a:p>
                  </a:txBody>
                  <a:tcPr marL="75510" marR="75510" marT="37755" marB="37755"/>
                </a:tc>
                <a:extLst>
                  <a:ext uri="{0D108BD9-81ED-4DB2-BD59-A6C34878D82A}">
                    <a16:rowId xmlns:a16="http://schemas.microsoft.com/office/drawing/2014/main" val="3094358009"/>
                  </a:ext>
                </a:extLst>
              </a:tr>
              <a:tr h="332243">
                <a:tc>
                  <a:txBody>
                    <a:bodyPr/>
                    <a:lstStyle/>
                    <a:p>
                      <a:r>
                        <a:rPr lang="tr-TR" sz="1500"/>
                        <a:t>Ateş</a:t>
                      </a:r>
                    </a:p>
                  </a:txBody>
                  <a:tcPr marL="75510" marR="75510" marT="37755" marB="37755"/>
                </a:tc>
                <a:extLst>
                  <a:ext uri="{0D108BD9-81ED-4DB2-BD59-A6C34878D82A}">
                    <a16:rowId xmlns:a16="http://schemas.microsoft.com/office/drawing/2014/main" val="3181367224"/>
                  </a:ext>
                </a:extLst>
              </a:tr>
              <a:tr h="332243">
                <a:tc>
                  <a:txBody>
                    <a:bodyPr/>
                    <a:lstStyle/>
                    <a:p>
                      <a:r>
                        <a:rPr lang="tr-TR" sz="1500"/>
                        <a:t>Duygusal stres</a:t>
                      </a:r>
                    </a:p>
                  </a:txBody>
                  <a:tcPr marL="75510" marR="75510" marT="37755" marB="37755"/>
                </a:tc>
                <a:extLst>
                  <a:ext uri="{0D108BD9-81ED-4DB2-BD59-A6C34878D82A}">
                    <a16:rowId xmlns:a16="http://schemas.microsoft.com/office/drawing/2014/main" val="3526765982"/>
                  </a:ext>
                </a:extLst>
              </a:tr>
              <a:tr h="332243">
                <a:tc>
                  <a:txBody>
                    <a:bodyPr/>
                    <a:lstStyle/>
                    <a:p>
                      <a:r>
                        <a:rPr lang="tr-TR" sz="1500"/>
                        <a:t>Rutin dışı işler: Seyahat </a:t>
                      </a:r>
                    </a:p>
                  </a:txBody>
                  <a:tcPr marL="75510" marR="75510" marT="37755" marB="37755"/>
                </a:tc>
                <a:extLst>
                  <a:ext uri="{0D108BD9-81ED-4DB2-BD59-A6C34878D82A}">
                    <a16:rowId xmlns:a16="http://schemas.microsoft.com/office/drawing/2014/main" val="1142010575"/>
                  </a:ext>
                </a:extLst>
              </a:tr>
              <a:tr h="332243">
                <a:tc>
                  <a:txBody>
                    <a:bodyPr/>
                    <a:lstStyle/>
                    <a:p>
                      <a:r>
                        <a:rPr lang="tr-TR" sz="1500"/>
                        <a:t>Premenstruel dönem</a:t>
                      </a:r>
                    </a:p>
                  </a:txBody>
                  <a:tcPr marL="75510" marR="75510" marT="37755" marB="37755"/>
                </a:tc>
                <a:extLst>
                  <a:ext uri="{0D108BD9-81ED-4DB2-BD59-A6C34878D82A}">
                    <a16:rowId xmlns:a16="http://schemas.microsoft.com/office/drawing/2014/main" val="977728186"/>
                  </a:ext>
                </a:extLst>
              </a:tr>
            </a:tbl>
          </a:graphicData>
        </a:graphic>
      </p:graphicFrame>
    </p:spTree>
    <p:extLst>
      <p:ext uri="{BB962C8B-B14F-4D97-AF65-F5344CB8AC3E}">
        <p14:creationId xmlns:p14="http://schemas.microsoft.com/office/powerpoint/2010/main" val="2844591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05D2A7-B4CE-4BC3-9D90-02F7F5725765}"/>
              </a:ext>
            </a:extLst>
          </p:cNvPr>
          <p:cNvSpPr>
            <a:spLocks noGrp="1"/>
          </p:cNvSpPr>
          <p:nvPr>
            <p:ph type="title"/>
          </p:nvPr>
        </p:nvSpPr>
        <p:spPr/>
        <p:txBody>
          <a:bodyPr>
            <a:normAutofit/>
          </a:bodyPr>
          <a:lstStyle/>
          <a:p>
            <a:r>
              <a:rPr lang="tr-TR" sz="4000" dirty="0"/>
              <a:t>Klinik</a:t>
            </a:r>
          </a:p>
        </p:txBody>
      </p:sp>
      <p:pic>
        <p:nvPicPr>
          <p:cNvPr id="6" name="Resim 5">
            <a:extLst>
              <a:ext uri="{FF2B5EF4-FFF2-40B4-BE49-F238E27FC236}">
                <a16:creationId xmlns:a16="http://schemas.microsoft.com/office/drawing/2014/main" id="{AEAE4C58-D5C3-4A60-B73A-BC98827140F7}"/>
              </a:ext>
            </a:extLst>
          </p:cNvPr>
          <p:cNvPicPr>
            <a:picLocks noChangeAspect="1"/>
          </p:cNvPicPr>
          <p:nvPr/>
        </p:nvPicPr>
        <p:blipFill>
          <a:blip r:embed="rId2"/>
          <a:stretch>
            <a:fillRect/>
          </a:stretch>
        </p:blipFill>
        <p:spPr>
          <a:xfrm>
            <a:off x="838201" y="1718430"/>
            <a:ext cx="10515599" cy="2218267"/>
          </a:xfrm>
          <a:prstGeom prst="rect">
            <a:avLst/>
          </a:prstGeom>
        </p:spPr>
      </p:pic>
      <p:sp>
        <p:nvSpPr>
          <p:cNvPr id="7" name="Dikdörtgen: Köşeleri Yuvarlatılmış 6">
            <a:extLst>
              <a:ext uri="{FF2B5EF4-FFF2-40B4-BE49-F238E27FC236}">
                <a16:creationId xmlns:a16="http://schemas.microsoft.com/office/drawing/2014/main" id="{A2B3B949-3151-48BF-B687-8CF24BBB8D1B}"/>
              </a:ext>
            </a:extLst>
          </p:cNvPr>
          <p:cNvSpPr/>
          <p:nvPr/>
        </p:nvSpPr>
        <p:spPr>
          <a:xfrm>
            <a:off x="530087" y="3911431"/>
            <a:ext cx="2199860" cy="2880305"/>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600" b="1" i="1" dirty="0">
                <a:solidFill>
                  <a:schemeClr val="tx1"/>
                </a:solidFill>
                <a:latin typeface="+mj-lt"/>
              </a:rPr>
              <a:t>%80-90</a:t>
            </a:r>
          </a:p>
          <a:p>
            <a:pPr algn="ctr"/>
            <a:r>
              <a:rPr lang="tr-TR" altLang="tr-TR" sz="1600" dirty="0">
                <a:solidFill>
                  <a:schemeClr val="tx1"/>
                </a:solidFill>
                <a:latin typeface="+mj-lt"/>
              </a:rPr>
              <a:t>Ürtiker, </a:t>
            </a:r>
            <a:r>
              <a:rPr lang="tr-TR" altLang="tr-TR" sz="1600" dirty="0" err="1">
                <a:solidFill>
                  <a:schemeClr val="tx1"/>
                </a:solidFill>
                <a:latin typeface="+mj-lt"/>
              </a:rPr>
              <a:t>anjioödem</a:t>
            </a:r>
            <a:r>
              <a:rPr lang="tr-TR" altLang="tr-TR" sz="1600" dirty="0">
                <a:solidFill>
                  <a:schemeClr val="tx1"/>
                </a:solidFill>
                <a:latin typeface="+mj-lt"/>
              </a:rPr>
              <a:t>, kaşıntı, </a:t>
            </a:r>
            <a:r>
              <a:rPr lang="tr-TR" altLang="tr-TR" sz="1600" i="1" dirty="0" err="1">
                <a:solidFill>
                  <a:schemeClr val="tx1"/>
                </a:solidFill>
                <a:latin typeface="+mj-lt"/>
              </a:rPr>
              <a:t>flushing</a:t>
            </a:r>
            <a:r>
              <a:rPr lang="tr-TR" altLang="tr-TR" sz="1600" dirty="0">
                <a:solidFill>
                  <a:schemeClr val="tx1"/>
                </a:solidFill>
                <a:latin typeface="+mj-lt"/>
              </a:rPr>
              <a:t>  </a:t>
            </a:r>
            <a:endParaRPr lang="tr-TR" sz="1600" dirty="0">
              <a:latin typeface="+mj-lt"/>
            </a:endParaRPr>
          </a:p>
        </p:txBody>
      </p:sp>
      <p:sp>
        <p:nvSpPr>
          <p:cNvPr id="8" name="Dikdörtgen: Köşeleri Yuvarlatılmış 7">
            <a:extLst>
              <a:ext uri="{FF2B5EF4-FFF2-40B4-BE49-F238E27FC236}">
                <a16:creationId xmlns:a16="http://schemas.microsoft.com/office/drawing/2014/main" id="{BE993CAC-884B-4FCA-AA61-F7978E5EA278}"/>
              </a:ext>
            </a:extLst>
          </p:cNvPr>
          <p:cNvSpPr/>
          <p:nvPr/>
        </p:nvSpPr>
        <p:spPr>
          <a:xfrm>
            <a:off x="2749830" y="3918059"/>
            <a:ext cx="2199860" cy="288030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600" b="1" i="1" dirty="0">
                <a:solidFill>
                  <a:schemeClr val="tx1"/>
                </a:solidFill>
                <a:latin typeface="+mj-lt"/>
              </a:rPr>
              <a:t>%70</a:t>
            </a:r>
          </a:p>
          <a:p>
            <a:pPr lvl="0" fontAlgn="base">
              <a:lnSpc>
                <a:spcPct val="80000"/>
              </a:lnSpc>
              <a:spcBef>
                <a:spcPct val="20000"/>
              </a:spcBef>
              <a:spcAft>
                <a:spcPct val="0"/>
              </a:spcAft>
            </a:pPr>
            <a:r>
              <a:rPr lang="tr-TR" altLang="tr-TR" sz="1600" b="1" dirty="0">
                <a:solidFill>
                  <a:schemeClr val="tx1"/>
                </a:solidFill>
                <a:latin typeface="+mj-lt"/>
              </a:rPr>
              <a:t>Burun:</a:t>
            </a:r>
            <a:r>
              <a:rPr lang="tr-TR" altLang="tr-TR" sz="1600" dirty="0">
                <a:solidFill>
                  <a:schemeClr val="tx1"/>
                </a:solidFill>
                <a:latin typeface="+mj-lt"/>
              </a:rPr>
              <a:t> kaşıntı, akıntı, tıkanma, hapşırık</a:t>
            </a:r>
          </a:p>
          <a:p>
            <a:pPr lvl="0" fontAlgn="base">
              <a:lnSpc>
                <a:spcPct val="80000"/>
              </a:lnSpc>
              <a:spcBef>
                <a:spcPct val="20000"/>
              </a:spcBef>
              <a:spcAft>
                <a:spcPct val="0"/>
              </a:spcAft>
            </a:pPr>
            <a:r>
              <a:rPr lang="tr-TR" altLang="tr-TR" sz="1600" b="1" dirty="0" err="1">
                <a:solidFill>
                  <a:schemeClr val="tx1"/>
                </a:solidFill>
                <a:latin typeface="+mj-lt"/>
              </a:rPr>
              <a:t>Larinks</a:t>
            </a:r>
            <a:r>
              <a:rPr lang="tr-TR" altLang="tr-TR" sz="1600" b="1" dirty="0">
                <a:solidFill>
                  <a:schemeClr val="tx1"/>
                </a:solidFill>
                <a:latin typeface="+mj-lt"/>
              </a:rPr>
              <a:t>:</a:t>
            </a:r>
            <a:r>
              <a:rPr lang="tr-TR" altLang="tr-TR" sz="1600" dirty="0">
                <a:solidFill>
                  <a:schemeClr val="tx1"/>
                </a:solidFill>
                <a:latin typeface="+mj-lt"/>
              </a:rPr>
              <a:t> kaşıntı, darlık hissi, </a:t>
            </a:r>
            <a:r>
              <a:rPr lang="tr-TR" altLang="tr-TR" sz="1600" dirty="0" err="1">
                <a:solidFill>
                  <a:schemeClr val="tx1"/>
                </a:solidFill>
                <a:latin typeface="+mj-lt"/>
              </a:rPr>
              <a:t>disfoni</a:t>
            </a:r>
            <a:r>
              <a:rPr lang="tr-TR" altLang="tr-TR" sz="1600" dirty="0">
                <a:solidFill>
                  <a:schemeClr val="tx1"/>
                </a:solidFill>
                <a:latin typeface="+mj-lt"/>
              </a:rPr>
              <a:t>, seste kabalaşma, kuru-sert öksürük, </a:t>
            </a:r>
            <a:r>
              <a:rPr lang="tr-TR" altLang="tr-TR" sz="1600" dirty="0" err="1">
                <a:solidFill>
                  <a:schemeClr val="tx1"/>
                </a:solidFill>
                <a:latin typeface="+mj-lt"/>
              </a:rPr>
              <a:t>stridor</a:t>
            </a:r>
            <a:endParaRPr lang="tr-TR" altLang="tr-TR" sz="1600" dirty="0">
              <a:solidFill>
                <a:schemeClr val="tx1"/>
              </a:solidFill>
              <a:latin typeface="+mj-lt"/>
            </a:endParaRPr>
          </a:p>
          <a:p>
            <a:pPr lvl="0" fontAlgn="base">
              <a:lnSpc>
                <a:spcPct val="80000"/>
              </a:lnSpc>
              <a:spcBef>
                <a:spcPct val="20000"/>
              </a:spcBef>
              <a:spcAft>
                <a:spcPct val="0"/>
              </a:spcAft>
            </a:pPr>
            <a:r>
              <a:rPr lang="tr-TR" altLang="tr-TR" sz="1600" b="1" dirty="0">
                <a:solidFill>
                  <a:schemeClr val="tx1"/>
                </a:solidFill>
                <a:latin typeface="+mj-lt"/>
              </a:rPr>
              <a:t>Akciğer:</a:t>
            </a:r>
            <a:r>
              <a:rPr lang="tr-TR" altLang="tr-TR" sz="1600" dirty="0">
                <a:solidFill>
                  <a:schemeClr val="tx1"/>
                </a:solidFill>
                <a:latin typeface="+mj-lt"/>
              </a:rPr>
              <a:t> nefes darlığı, göğüste sıkışma hissi, öksürük, hışıltı / </a:t>
            </a:r>
            <a:r>
              <a:rPr lang="tr-TR" altLang="tr-TR" sz="1600" dirty="0" err="1">
                <a:solidFill>
                  <a:schemeClr val="tx1"/>
                </a:solidFill>
                <a:latin typeface="+mj-lt"/>
              </a:rPr>
              <a:t>bronkospazm</a:t>
            </a:r>
            <a:r>
              <a:rPr lang="tr-TR" altLang="tr-TR" sz="1600" dirty="0">
                <a:solidFill>
                  <a:schemeClr val="tx1"/>
                </a:solidFill>
                <a:latin typeface="+mj-lt"/>
              </a:rPr>
              <a:t>, </a:t>
            </a:r>
            <a:r>
              <a:rPr lang="tr-TR" altLang="tr-TR" sz="1600" dirty="0" err="1">
                <a:solidFill>
                  <a:schemeClr val="tx1"/>
                </a:solidFill>
                <a:latin typeface="+mj-lt"/>
              </a:rPr>
              <a:t>arrest</a:t>
            </a:r>
            <a:endParaRPr lang="tr-TR" altLang="tr-TR" sz="1600" dirty="0">
              <a:solidFill>
                <a:schemeClr val="tx1"/>
              </a:solidFill>
              <a:latin typeface="+mj-lt"/>
            </a:endParaRPr>
          </a:p>
          <a:p>
            <a:pPr lvl="0" fontAlgn="base">
              <a:lnSpc>
                <a:spcPct val="80000"/>
              </a:lnSpc>
              <a:spcBef>
                <a:spcPct val="20000"/>
              </a:spcBef>
              <a:spcAft>
                <a:spcPct val="0"/>
              </a:spcAft>
            </a:pPr>
            <a:r>
              <a:rPr lang="tr-TR" altLang="tr-TR" sz="1600" dirty="0" err="1">
                <a:solidFill>
                  <a:schemeClr val="tx1"/>
                </a:solidFill>
                <a:latin typeface="+mj-lt"/>
              </a:rPr>
              <a:t>Siyanoz</a:t>
            </a:r>
            <a:endParaRPr lang="tr-TR" altLang="tr-TR" sz="1600" dirty="0">
              <a:solidFill>
                <a:schemeClr val="tx1"/>
              </a:solidFill>
              <a:latin typeface="+mj-lt"/>
            </a:endParaRPr>
          </a:p>
        </p:txBody>
      </p:sp>
      <p:sp>
        <p:nvSpPr>
          <p:cNvPr id="9" name="Dikdörtgen: Köşeleri Yuvarlatılmış 8">
            <a:extLst>
              <a:ext uri="{FF2B5EF4-FFF2-40B4-BE49-F238E27FC236}">
                <a16:creationId xmlns:a16="http://schemas.microsoft.com/office/drawing/2014/main" id="{B186039F-AF6D-4809-A0ED-CF15792CD504}"/>
              </a:ext>
            </a:extLst>
          </p:cNvPr>
          <p:cNvSpPr/>
          <p:nvPr/>
        </p:nvSpPr>
        <p:spPr>
          <a:xfrm>
            <a:off x="4982820" y="3937939"/>
            <a:ext cx="2199860" cy="288030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600" b="1" i="1" dirty="0">
                <a:solidFill>
                  <a:schemeClr val="tx1"/>
                </a:solidFill>
                <a:latin typeface="+mj-lt"/>
              </a:rPr>
              <a:t>%30-45</a:t>
            </a:r>
          </a:p>
          <a:p>
            <a:pPr lvl="0" fontAlgn="base">
              <a:lnSpc>
                <a:spcPct val="80000"/>
              </a:lnSpc>
              <a:spcBef>
                <a:spcPct val="20000"/>
              </a:spcBef>
              <a:spcAft>
                <a:spcPct val="0"/>
              </a:spcAft>
            </a:pPr>
            <a:r>
              <a:rPr lang="tr-TR" altLang="tr-TR" sz="1600" dirty="0">
                <a:solidFill>
                  <a:schemeClr val="tx1"/>
                </a:solidFill>
                <a:latin typeface="+mj-lt"/>
              </a:rPr>
              <a:t>Bulantı, kramp tarzında karın ağrısı, kusma, ishal, </a:t>
            </a:r>
            <a:r>
              <a:rPr lang="tr-TR" altLang="tr-TR" sz="1600" dirty="0" err="1">
                <a:solidFill>
                  <a:schemeClr val="tx1"/>
                </a:solidFill>
                <a:latin typeface="+mj-lt"/>
              </a:rPr>
              <a:t>disfaji</a:t>
            </a:r>
            <a:endParaRPr lang="tr-TR" altLang="tr-TR" sz="1600" dirty="0">
              <a:solidFill>
                <a:schemeClr val="tx1"/>
              </a:solidFill>
              <a:latin typeface="+mj-lt"/>
            </a:endParaRPr>
          </a:p>
          <a:p>
            <a:pPr lvl="0" fontAlgn="base">
              <a:lnSpc>
                <a:spcPct val="80000"/>
              </a:lnSpc>
              <a:spcBef>
                <a:spcPct val="20000"/>
              </a:spcBef>
              <a:spcAft>
                <a:spcPct val="0"/>
              </a:spcAft>
            </a:pPr>
            <a:endParaRPr lang="tr-TR" altLang="tr-TR" sz="1600" dirty="0">
              <a:solidFill>
                <a:schemeClr val="tx1"/>
              </a:solidFill>
              <a:latin typeface="+mj-lt"/>
            </a:endParaRPr>
          </a:p>
        </p:txBody>
      </p:sp>
      <p:sp>
        <p:nvSpPr>
          <p:cNvPr id="10" name="Dikdörtgen: Köşeleri Yuvarlatılmış 9">
            <a:extLst>
              <a:ext uri="{FF2B5EF4-FFF2-40B4-BE49-F238E27FC236}">
                <a16:creationId xmlns:a16="http://schemas.microsoft.com/office/drawing/2014/main" id="{E9E52480-62F9-40C7-A079-A40D45FE0580}"/>
              </a:ext>
            </a:extLst>
          </p:cNvPr>
          <p:cNvSpPr/>
          <p:nvPr/>
        </p:nvSpPr>
        <p:spPr>
          <a:xfrm>
            <a:off x="7215812" y="3931315"/>
            <a:ext cx="2199860" cy="2880305"/>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600" b="1" i="1" dirty="0">
                <a:solidFill>
                  <a:schemeClr val="tx1"/>
                </a:solidFill>
                <a:latin typeface="+mj-lt"/>
              </a:rPr>
              <a:t>%10-45</a:t>
            </a:r>
          </a:p>
          <a:p>
            <a:pPr lvl="0" fontAlgn="base">
              <a:lnSpc>
                <a:spcPct val="80000"/>
              </a:lnSpc>
              <a:spcBef>
                <a:spcPct val="20000"/>
              </a:spcBef>
              <a:spcAft>
                <a:spcPct val="0"/>
              </a:spcAft>
            </a:pPr>
            <a:r>
              <a:rPr lang="tr-TR" altLang="tr-TR" sz="1600" dirty="0">
                <a:solidFill>
                  <a:schemeClr val="tx1"/>
                </a:solidFill>
                <a:latin typeface="+mj-lt"/>
              </a:rPr>
              <a:t>Göğüs ağrısı, çarpıntı, taşikardi, </a:t>
            </a:r>
            <a:r>
              <a:rPr lang="tr-TR" altLang="tr-TR" sz="1600" dirty="0" err="1">
                <a:solidFill>
                  <a:schemeClr val="tx1"/>
                </a:solidFill>
                <a:latin typeface="+mj-lt"/>
              </a:rPr>
              <a:t>bradikardi</a:t>
            </a:r>
            <a:r>
              <a:rPr lang="tr-TR" altLang="tr-TR" sz="1600" dirty="0">
                <a:solidFill>
                  <a:schemeClr val="tx1"/>
                </a:solidFill>
                <a:latin typeface="+mj-lt"/>
              </a:rPr>
              <a:t>, </a:t>
            </a:r>
            <a:r>
              <a:rPr lang="tr-TR" altLang="tr-TR" sz="1600" dirty="0" err="1">
                <a:solidFill>
                  <a:schemeClr val="tx1"/>
                </a:solidFill>
                <a:latin typeface="+mj-lt"/>
              </a:rPr>
              <a:t>disritmi</a:t>
            </a:r>
            <a:endParaRPr lang="tr-TR" altLang="tr-TR" sz="1600" dirty="0">
              <a:solidFill>
                <a:schemeClr val="tx1"/>
              </a:solidFill>
              <a:latin typeface="+mj-lt"/>
            </a:endParaRPr>
          </a:p>
          <a:p>
            <a:pPr lvl="0" fontAlgn="base">
              <a:lnSpc>
                <a:spcPct val="80000"/>
              </a:lnSpc>
              <a:spcBef>
                <a:spcPct val="20000"/>
              </a:spcBef>
              <a:spcAft>
                <a:spcPct val="0"/>
              </a:spcAft>
            </a:pPr>
            <a:r>
              <a:rPr lang="tr-TR" altLang="tr-TR" sz="1600" dirty="0">
                <a:solidFill>
                  <a:schemeClr val="tx1"/>
                </a:solidFill>
                <a:latin typeface="+mj-lt"/>
              </a:rPr>
              <a:t>hipotansiyon, </a:t>
            </a:r>
            <a:r>
              <a:rPr lang="tr-TR" altLang="tr-TR" sz="1600" dirty="0" err="1">
                <a:solidFill>
                  <a:schemeClr val="tx1"/>
                </a:solidFill>
                <a:latin typeface="+mj-lt"/>
              </a:rPr>
              <a:t>presenkop</a:t>
            </a:r>
            <a:r>
              <a:rPr lang="tr-TR" altLang="tr-TR" sz="1600" dirty="0">
                <a:solidFill>
                  <a:schemeClr val="tx1"/>
                </a:solidFill>
                <a:latin typeface="+mj-lt"/>
              </a:rPr>
              <a:t> / </a:t>
            </a:r>
            <a:r>
              <a:rPr lang="tr-TR" altLang="tr-TR" sz="1600" dirty="0" err="1">
                <a:solidFill>
                  <a:schemeClr val="tx1"/>
                </a:solidFill>
                <a:latin typeface="+mj-lt"/>
              </a:rPr>
              <a:t>senkop</a:t>
            </a:r>
            <a:r>
              <a:rPr lang="tr-TR" altLang="tr-TR" sz="1600" dirty="0">
                <a:solidFill>
                  <a:schemeClr val="tx1"/>
                </a:solidFill>
                <a:latin typeface="+mj-lt"/>
              </a:rPr>
              <a:t>, </a:t>
            </a:r>
            <a:r>
              <a:rPr lang="tr-TR" altLang="tr-TR" sz="1600" dirty="0" err="1">
                <a:solidFill>
                  <a:schemeClr val="tx1"/>
                </a:solidFill>
                <a:latin typeface="+mj-lt"/>
              </a:rPr>
              <a:t>sfinkter</a:t>
            </a:r>
            <a:r>
              <a:rPr lang="tr-TR" altLang="tr-TR" sz="1600" dirty="0">
                <a:solidFill>
                  <a:schemeClr val="tx1"/>
                </a:solidFill>
                <a:latin typeface="+mj-lt"/>
              </a:rPr>
              <a:t> kontrolünün kaybı, şok, </a:t>
            </a:r>
            <a:r>
              <a:rPr lang="tr-TR" altLang="tr-TR" sz="1600" dirty="0" err="1">
                <a:solidFill>
                  <a:schemeClr val="tx1"/>
                </a:solidFill>
                <a:latin typeface="+mj-lt"/>
              </a:rPr>
              <a:t>arrest</a:t>
            </a:r>
            <a:endParaRPr lang="tr-TR" altLang="tr-TR" sz="1600" dirty="0">
              <a:solidFill>
                <a:schemeClr val="tx1"/>
              </a:solidFill>
              <a:latin typeface="+mj-lt"/>
            </a:endParaRPr>
          </a:p>
          <a:p>
            <a:pPr lvl="0" fontAlgn="base">
              <a:lnSpc>
                <a:spcPct val="80000"/>
              </a:lnSpc>
              <a:spcBef>
                <a:spcPct val="20000"/>
              </a:spcBef>
              <a:spcAft>
                <a:spcPct val="0"/>
              </a:spcAft>
            </a:pPr>
            <a:endParaRPr lang="tr-TR" altLang="tr-TR" sz="1600" dirty="0">
              <a:solidFill>
                <a:schemeClr val="tx1"/>
              </a:solidFill>
              <a:latin typeface="+mj-lt"/>
            </a:endParaRPr>
          </a:p>
        </p:txBody>
      </p:sp>
      <p:sp>
        <p:nvSpPr>
          <p:cNvPr id="11" name="Dikdörtgen: Köşeleri Yuvarlatılmış 10">
            <a:extLst>
              <a:ext uri="{FF2B5EF4-FFF2-40B4-BE49-F238E27FC236}">
                <a16:creationId xmlns:a16="http://schemas.microsoft.com/office/drawing/2014/main" id="{DA5DF73F-36B1-4587-94C5-B31000AE5F3F}"/>
              </a:ext>
            </a:extLst>
          </p:cNvPr>
          <p:cNvSpPr/>
          <p:nvPr/>
        </p:nvSpPr>
        <p:spPr>
          <a:xfrm>
            <a:off x="9448804" y="3924690"/>
            <a:ext cx="2199860" cy="288030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600" b="1" i="1" dirty="0">
                <a:solidFill>
                  <a:schemeClr val="tx1"/>
                </a:solidFill>
                <a:latin typeface="+mj-lt"/>
              </a:rPr>
              <a:t>%10-15</a:t>
            </a:r>
          </a:p>
          <a:p>
            <a:pPr lvl="0" fontAlgn="base">
              <a:lnSpc>
                <a:spcPct val="80000"/>
              </a:lnSpc>
              <a:spcBef>
                <a:spcPct val="20000"/>
              </a:spcBef>
              <a:spcAft>
                <a:spcPct val="0"/>
              </a:spcAft>
            </a:pPr>
            <a:r>
              <a:rPr lang="tr-TR" altLang="tr-TR" sz="1600" dirty="0">
                <a:solidFill>
                  <a:schemeClr val="tx1"/>
                </a:solidFill>
                <a:latin typeface="+mj-lt"/>
              </a:rPr>
              <a:t>Ölüm hissi, huzursuzluk, zonklayıcı baş ağrısı, baş dönmesi, </a:t>
            </a:r>
            <a:r>
              <a:rPr lang="tr-TR" altLang="tr-TR" sz="1600" dirty="0" err="1">
                <a:solidFill>
                  <a:schemeClr val="tx1"/>
                </a:solidFill>
                <a:latin typeface="+mj-lt"/>
              </a:rPr>
              <a:t>konfüzyon</a:t>
            </a:r>
            <a:endParaRPr lang="tr-TR" altLang="tr-TR" sz="1600" dirty="0">
              <a:solidFill>
                <a:schemeClr val="tx1"/>
              </a:solidFill>
              <a:latin typeface="+mj-lt"/>
            </a:endParaRPr>
          </a:p>
          <a:p>
            <a:pPr lvl="0" fontAlgn="base">
              <a:lnSpc>
                <a:spcPct val="80000"/>
              </a:lnSpc>
              <a:spcBef>
                <a:spcPct val="20000"/>
              </a:spcBef>
              <a:spcAft>
                <a:spcPct val="0"/>
              </a:spcAft>
            </a:pPr>
            <a:endParaRPr lang="tr-TR" altLang="tr-TR" sz="1600" dirty="0">
              <a:solidFill>
                <a:schemeClr val="tx1"/>
              </a:solidFill>
              <a:latin typeface="+mj-lt"/>
            </a:endParaRPr>
          </a:p>
        </p:txBody>
      </p:sp>
      <p:sp>
        <p:nvSpPr>
          <p:cNvPr id="12" name="Metin kutusu 11">
            <a:extLst>
              <a:ext uri="{FF2B5EF4-FFF2-40B4-BE49-F238E27FC236}">
                <a16:creationId xmlns:a16="http://schemas.microsoft.com/office/drawing/2014/main" id="{55ED5795-F99D-4CFE-B2F0-22CEAB067CAE}"/>
              </a:ext>
            </a:extLst>
          </p:cNvPr>
          <p:cNvSpPr txBox="1"/>
          <p:nvPr/>
        </p:nvSpPr>
        <p:spPr>
          <a:xfrm rot="16200000">
            <a:off x="8903969" y="3709919"/>
            <a:ext cx="5832648" cy="276999"/>
          </a:xfrm>
          <a:prstGeom prst="rect">
            <a:avLst/>
          </a:prstGeom>
          <a:noFill/>
        </p:spPr>
        <p:txBody>
          <a:bodyPr wrap="square" rtlCol="0">
            <a:spAutoFit/>
          </a:bodyPr>
          <a:lstStyle/>
          <a:p>
            <a:r>
              <a:rPr lang="tr-TR" sz="1200" i="1" dirty="0" err="1"/>
              <a:t>Simons</a:t>
            </a:r>
            <a:r>
              <a:rPr lang="tr-TR" sz="1200" i="1" dirty="0"/>
              <a:t> 2009</a:t>
            </a:r>
            <a:endParaRPr lang="en-US" sz="1200" i="1" dirty="0"/>
          </a:p>
        </p:txBody>
      </p:sp>
    </p:spTree>
    <p:extLst>
      <p:ext uri="{BB962C8B-B14F-4D97-AF65-F5344CB8AC3E}">
        <p14:creationId xmlns:p14="http://schemas.microsoft.com/office/powerpoint/2010/main" val="1750791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1AABB566-EC47-47D6-B32B-5C62E1F638FE}"/>
              </a:ext>
            </a:extLst>
          </p:cNvPr>
          <p:cNvSpPr>
            <a:spLocks noGrp="1"/>
          </p:cNvSpPr>
          <p:nvPr>
            <p:ph type="title"/>
          </p:nvPr>
        </p:nvSpPr>
        <p:spPr>
          <a:xfrm>
            <a:off x="1115568" y="509521"/>
            <a:ext cx="10232136" cy="1014984"/>
          </a:xfrm>
        </p:spPr>
        <p:txBody>
          <a:bodyPr>
            <a:normAutofit/>
          </a:bodyPr>
          <a:lstStyle/>
          <a:p>
            <a:r>
              <a:rPr lang="tr-TR" sz="4000" dirty="0">
                <a:latin typeface="Times New Roman" panose="02020603050405020304" pitchFamily="18" charset="0"/>
                <a:cs typeface="Times New Roman" panose="02020603050405020304" pitchFamily="18" charset="0"/>
              </a:rPr>
              <a:t>Klinik</a:t>
            </a:r>
          </a:p>
        </p:txBody>
      </p:sp>
      <p:sp>
        <p:nvSpPr>
          <p:cNvPr id="17"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İçerik Yer Tutucusu 2">
            <a:extLst>
              <a:ext uri="{FF2B5EF4-FFF2-40B4-BE49-F238E27FC236}">
                <a16:creationId xmlns:a16="http://schemas.microsoft.com/office/drawing/2014/main" id="{16ADFB0C-BC85-C786-A86B-0D2E9825D50A}"/>
              </a:ext>
            </a:extLst>
          </p:cNvPr>
          <p:cNvGraphicFramePr>
            <a:graphicFrameLocks noGrp="1"/>
          </p:cNvGraphicFramePr>
          <p:nvPr>
            <p:ph idx="1"/>
            <p:extLst>
              <p:ext uri="{D42A27DB-BD31-4B8C-83A1-F6EECF244321}">
                <p14:modId xmlns:p14="http://schemas.microsoft.com/office/powerpoint/2010/main" val="1251264213"/>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1737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9E0F254-8EAB-4735-A4B5-9452B25EAD29}"/>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Klinik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C628EBE-B293-428B-8EB5-97861091CB49}"/>
              </a:ext>
            </a:extLst>
          </p:cNvPr>
          <p:cNvSpPr>
            <a:spLocks noGrp="1"/>
          </p:cNvSpPr>
          <p:nvPr>
            <p:ph idx="1"/>
          </p:nvPr>
        </p:nvSpPr>
        <p:spPr>
          <a:xfrm>
            <a:off x="838200" y="1929384"/>
            <a:ext cx="10515600" cy="4251960"/>
          </a:xfrm>
        </p:spPr>
        <p:txBody>
          <a:bodyPr>
            <a:normAutofit/>
          </a:bodyPr>
          <a:lstStyle/>
          <a:p>
            <a:r>
              <a:rPr lang="tr-TR" sz="2200" dirty="0" err="1"/>
              <a:t>Bifazik</a:t>
            </a:r>
            <a:r>
              <a:rPr lang="tr-TR" sz="2200" dirty="0"/>
              <a:t> reaksiyon</a:t>
            </a:r>
          </a:p>
          <a:p>
            <a:pPr lvl="1"/>
            <a:r>
              <a:rPr lang="tr-TR" sz="2200" dirty="0"/>
              <a:t>İlk reaksiyon düzeldikten bir süre sonra belirtilerin tekrarlaması</a:t>
            </a:r>
          </a:p>
          <a:p>
            <a:pPr lvl="2"/>
            <a:r>
              <a:rPr lang="tr-TR" sz="2200" dirty="0"/>
              <a:t>1-72 saat</a:t>
            </a:r>
          </a:p>
          <a:p>
            <a:pPr lvl="1"/>
            <a:r>
              <a:rPr lang="tr-TR" sz="2200" dirty="0"/>
              <a:t>Mekanizma bilinmiyor</a:t>
            </a:r>
          </a:p>
          <a:p>
            <a:pPr lvl="1"/>
            <a:r>
              <a:rPr lang="tr-TR" sz="2200" dirty="0"/>
              <a:t>Tedavinin geç başlaması ve başlangıç belirtilerinin şiddetli olması halinde olasılık daha yüksek</a:t>
            </a:r>
          </a:p>
          <a:p>
            <a:pPr lvl="1"/>
            <a:r>
              <a:rPr lang="tr-TR" sz="2200" dirty="0"/>
              <a:t>İlk reaksiyon sırasında kortikosteroid verilmesi oluşumunu engellemiyor</a:t>
            </a:r>
          </a:p>
          <a:p>
            <a:pPr lvl="1"/>
            <a:r>
              <a:rPr lang="tr-TR" sz="2200" dirty="0"/>
              <a:t>&gt;%90 hastada 4 saat içinde</a:t>
            </a:r>
          </a:p>
          <a:p>
            <a:pPr lvl="2"/>
            <a:r>
              <a:rPr lang="tr-TR" sz="2200" dirty="0"/>
              <a:t>İlk reaksiyon düzeldikten sonra en az 4 saat gözlemde tutulmalı</a:t>
            </a:r>
          </a:p>
        </p:txBody>
      </p:sp>
    </p:spTree>
    <p:extLst>
      <p:ext uri="{BB962C8B-B14F-4D97-AF65-F5344CB8AC3E}">
        <p14:creationId xmlns:p14="http://schemas.microsoft.com/office/powerpoint/2010/main" val="38452630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9286362-E540-414F-A334-BC0946B6B9A4}"/>
              </a:ext>
            </a:extLst>
          </p:cNvPr>
          <p:cNvSpPr>
            <a:spLocks noGrp="1"/>
          </p:cNvSpPr>
          <p:nvPr>
            <p:ph type="title"/>
          </p:nvPr>
        </p:nvSpPr>
        <p:spPr>
          <a:xfrm>
            <a:off x="838200" y="365125"/>
            <a:ext cx="10515600" cy="1325563"/>
          </a:xfrm>
        </p:spPr>
        <p:txBody>
          <a:bodyPr>
            <a:normAutofit/>
          </a:bodyPr>
          <a:lstStyle/>
          <a:p>
            <a:r>
              <a:rPr lang="tr-TR" sz="5400"/>
              <a:t>Tanı</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0A517ED-CB6D-462A-AB13-C467AC05DB1E}"/>
              </a:ext>
            </a:extLst>
          </p:cNvPr>
          <p:cNvSpPr>
            <a:spLocks noGrp="1"/>
          </p:cNvSpPr>
          <p:nvPr>
            <p:ph idx="1"/>
          </p:nvPr>
        </p:nvSpPr>
        <p:spPr>
          <a:xfrm>
            <a:off x="838200" y="1929384"/>
            <a:ext cx="10515600" cy="4251960"/>
          </a:xfrm>
        </p:spPr>
        <p:txBody>
          <a:bodyPr>
            <a:normAutofit/>
          </a:bodyPr>
          <a:lstStyle/>
          <a:p>
            <a:pPr marL="285750" indent="-285750"/>
            <a:r>
              <a:rPr lang="tr-TR" sz="2200" dirty="0"/>
              <a:t>Öykü: Tanıda esastır </a:t>
            </a:r>
          </a:p>
          <a:p>
            <a:pPr marL="285750" indent="-285750"/>
            <a:r>
              <a:rPr lang="tr-TR" sz="2200" dirty="0"/>
              <a:t>Fizik muayene: Reaksiyon sırasında değerli</a:t>
            </a:r>
          </a:p>
          <a:p>
            <a:pPr marL="285750" indent="-285750"/>
            <a:r>
              <a:rPr lang="tr-TR" sz="2200" dirty="0" err="1"/>
              <a:t>Laboratuar</a:t>
            </a:r>
            <a:r>
              <a:rPr lang="tr-TR" sz="2200" dirty="0"/>
              <a:t>: Sınırlı</a:t>
            </a:r>
          </a:p>
          <a:p>
            <a:pPr marL="742950" lvl="1" indent="-285750"/>
            <a:r>
              <a:rPr lang="tr-TR" sz="2200" dirty="0"/>
              <a:t>Histamin</a:t>
            </a:r>
          </a:p>
          <a:p>
            <a:pPr marL="1200150" lvl="2" indent="-285750"/>
            <a:r>
              <a:rPr lang="tr-TR" sz="2200" dirty="0"/>
              <a:t>Kısa süreli yükselir</a:t>
            </a:r>
          </a:p>
          <a:p>
            <a:pPr marL="1200150" lvl="2" indent="-285750"/>
            <a:r>
              <a:rPr lang="tr-TR" sz="2200" dirty="0"/>
              <a:t>Stabil değil</a:t>
            </a:r>
          </a:p>
          <a:p>
            <a:pPr marL="742950" lvl="1" indent="-285750"/>
            <a:r>
              <a:rPr lang="tr-TR" sz="2200" dirty="0" err="1"/>
              <a:t>Triptaz</a:t>
            </a:r>
            <a:endParaRPr lang="tr-TR" sz="2200" dirty="0"/>
          </a:p>
          <a:p>
            <a:pPr marL="1200150" lvl="2" indent="-285750"/>
            <a:r>
              <a:rPr lang="tr-TR" sz="2200" dirty="0"/>
              <a:t>Daha uzun süre (3 saat kadar) stabil</a:t>
            </a:r>
          </a:p>
          <a:p>
            <a:pPr marL="1200150" lvl="2" indent="-285750"/>
            <a:r>
              <a:rPr lang="tr-TR" sz="2200" dirty="0"/>
              <a:t>Normal olabilir</a:t>
            </a:r>
          </a:p>
          <a:p>
            <a:pPr marL="1657350" lvl="3" indent="-285750"/>
            <a:r>
              <a:rPr lang="tr-TR" sz="2200" dirty="0"/>
              <a:t>Özellikle besinlere bağlı anafilakside</a:t>
            </a:r>
          </a:p>
          <a:p>
            <a:pPr marL="1200150" lvl="2" indent="-285750"/>
            <a:r>
              <a:rPr lang="tr-TR" sz="2200" dirty="0"/>
              <a:t>Artabilir </a:t>
            </a:r>
          </a:p>
        </p:txBody>
      </p:sp>
    </p:spTree>
    <p:extLst>
      <p:ext uri="{BB962C8B-B14F-4D97-AF65-F5344CB8AC3E}">
        <p14:creationId xmlns:p14="http://schemas.microsoft.com/office/powerpoint/2010/main" val="2052901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14DC25-1682-4997-8274-32C620E57BA0}"/>
              </a:ext>
            </a:extLst>
          </p:cNvPr>
          <p:cNvSpPr>
            <a:spLocks noGrp="1"/>
          </p:cNvSpPr>
          <p:nvPr>
            <p:ph type="title"/>
          </p:nvPr>
        </p:nvSpPr>
        <p:spPr/>
        <p:txBody>
          <a:bodyPr/>
          <a:lstStyle/>
          <a:p>
            <a:r>
              <a:rPr lang="tr-TR" dirty="0"/>
              <a:t>Tanı</a:t>
            </a:r>
          </a:p>
        </p:txBody>
      </p:sp>
      <p:graphicFrame>
        <p:nvGraphicFramePr>
          <p:cNvPr id="4" name="Tablo 4">
            <a:extLst>
              <a:ext uri="{FF2B5EF4-FFF2-40B4-BE49-F238E27FC236}">
                <a16:creationId xmlns:a16="http://schemas.microsoft.com/office/drawing/2014/main" id="{5605B4B1-16AE-4636-9746-6A97BD02FCEB}"/>
              </a:ext>
            </a:extLst>
          </p:cNvPr>
          <p:cNvGraphicFramePr>
            <a:graphicFrameLocks noGrp="1"/>
          </p:cNvGraphicFramePr>
          <p:nvPr>
            <p:ph idx="1"/>
          </p:nvPr>
        </p:nvGraphicFramePr>
        <p:xfrm>
          <a:off x="838200" y="1825625"/>
          <a:ext cx="10515600" cy="40589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79881690"/>
                    </a:ext>
                  </a:extLst>
                </a:gridCol>
              </a:tblGrid>
              <a:tr h="370840">
                <a:tc>
                  <a:txBody>
                    <a:bodyPr/>
                    <a:lstStyle/>
                    <a:p>
                      <a:r>
                        <a:rPr lang="tr-TR" sz="1600" dirty="0"/>
                        <a:t>Aşağıdaki 3 kriterden herhangi birinin gerçekleşmesi halinde anafilaksi olasılığı çok yüksektir</a:t>
                      </a:r>
                    </a:p>
                  </a:txBody>
                  <a:tcPr/>
                </a:tc>
                <a:extLst>
                  <a:ext uri="{0D108BD9-81ED-4DB2-BD59-A6C34878D82A}">
                    <a16:rowId xmlns:a16="http://schemas.microsoft.com/office/drawing/2014/main" val="1499966823"/>
                  </a:ext>
                </a:extLst>
              </a:tr>
              <a:tr h="370840">
                <a:tc>
                  <a:txBody>
                    <a:bodyPr/>
                    <a:lstStyle/>
                    <a:p>
                      <a:r>
                        <a:rPr lang="tr-TR" sz="1600" b="1" dirty="0"/>
                        <a:t>1. Akut olarak (dakikalar-saatler içinde) ortaya çıkan deri, mukoza veya ikisine ait tutulum belirtileri (yaygın ürtiker, kaşıntı, kızarıklık, dudaklar/dil/</a:t>
                      </a:r>
                      <a:r>
                        <a:rPr lang="tr-TR" sz="1600" b="1" dirty="0" err="1"/>
                        <a:t>uvula</a:t>
                      </a:r>
                      <a:r>
                        <a:rPr lang="tr-TR" sz="1600" b="1" dirty="0"/>
                        <a:t> şişliği) VE AŞAĞIDAKİLERDEN EN AZ BİRİ</a:t>
                      </a:r>
                    </a:p>
                    <a:p>
                      <a:r>
                        <a:rPr lang="tr-TR" sz="1600" b="1" dirty="0"/>
                        <a:t>a. </a:t>
                      </a:r>
                      <a:r>
                        <a:rPr lang="tr-TR" sz="1600" dirty="0"/>
                        <a:t>Solunumun bozulması (</a:t>
                      </a:r>
                      <a:r>
                        <a:rPr lang="tr-TR" sz="1600" dirty="0" err="1"/>
                        <a:t>örn</a:t>
                      </a:r>
                      <a:r>
                        <a:rPr lang="tr-TR" sz="1600" dirty="0"/>
                        <a:t>. </a:t>
                      </a:r>
                      <a:r>
                        <a:rPr lang="tr-TR" sz="1600" dirty="0" err="1"/>
                        <a:t>dispne</a:t>
                      </a:r>
                      <a:r>
                        <a:rPr lang="tr-TR" sz="1600" dirty="0"/>
                        <a:t>, </a:t>
                      </a:r>
                      <a:r>
                        <a:rPr lang="tr-TR" sz="1600" dirty="0" err="1"/>
                        <a:t>vizing</a:t>
                      </a:r>
                      <a:r>
                        <a:rPr lang="tr-TR" sz="1600" dirty="0"/>
                        <a:t> (hışıltı)/</a:t>
                      </a:r>
                      <a:r>
                        <a:rPr lang="tr-TR" sz="1600" dirty="0" err="1"/>
                        <a:t>bronkospazm</a:t>
                      </a:r>
                      <a:r>
                        <a:rPr lang="tr-TR" sz="1600" dirty="0"/>
                        <a:t>, </a:t>
                      </a:r>
                      <a:r>
                        <a:rPr lang="tr-TR" sz="1600" dirty="0" err="1"/>
                        <a:t>stridor</a:t>
                      </a:r>
                      <a:r>
                        <a:rPr lang="tr-TR" sz="1600" dirty="0"/>
                        <a:t>, PEF azalması, </a:t>
                      </a:r>
                      <a:r>
                        <a:rPr lang="tr-TR" sz="1600" dirty="0" err="1"/>
                        <a:t>hipoksemi</a:t>
                      </a:r>
                      <a:r>
                        <a:rPr lang="tr-TR" sz="1600" dirty="0"/>
                        <a:t>)</a:t>
                      </a:r>
                    </a:p>
                    <a:p>
                      <a:r>
                        <a:rPr lang="tr-TR" sz="1600" b="1" dirty="0"/>
                        <a:t>b. </a:t>
                      </a:r>
                      <a:r>
                        <a:rPr lang="tr-TR" sz="1600" dirty="0"/>
                        <a:t>Kan basıncında azalma veya uç organ fonksiyon bozukluğu ile ilişkili belirtiler (</a:t>
                      </a:r>
                      <a:r>
                        <a:rPr lang="tr-TR" sz="1600" dirty="0" err="1"/>
                        <a:t>örn</a:t>
                      </a:r>
                      <a:r>
                        <a:rPr lang="tr-TR" sz="1600" dirty="0"/>
                        <a:t>. </a:t>
                      </a:r>
                      <a:r>
                        <a:rPr lang="tr-TR" sz="1600" dirty="0" err="1"/>
                        <a:t>hipotoni</a:t>
                      </a:r>
                      <a:r>
                        <a:rPr lang="tr-TR" sz="1600" dirty="0"/>
                        <a:t> (</a:t>
                      </a:r>
                      <a:r>
                        <a:rPr lang="tr-TR" sz="1600" dirty="0" err="1"/>
                        <a:t>kollaps</a:t>
                      </a:r>
                      <a:r>
                        <a:rPr lang="tr-TR" sz="1600" dirty="0"/>
                        <a:t>), </a:t>
                      </a:r>
                      <a:r>
                        <a:rPr lang="tr-TR" sz="1600" dirty="0" err="1"/>
                        <a:t>senkop</a:t>
                      </a:r>
                      <a:r>
                        <a:rPr lang="tr-TR" sz="1600" dirty="0"/>
                        <a:t>, </a:t>
                      </a:r>
                      <a:r>
                        <a:rPr lang="tr-TR" sz="1600" dirty="0" err="1"/>
                        <a:t>inkontinans</a:t>
                      </a:r>
                      <a:r>
                        <a:rPr lang="tr-TR" sz="1600" dirty="0"/>
                        <a:t>)</a:t>
                      </a:r>
                    </a:p>
                  </a:txBody>
                  <a:tcPr/>
                </a:tc>
                <a:extLst>
                  <a:ext uri="{0D108BD9-81ED-4DB2-BD59-A6C34878D82A}">
                    <a16:rowId xmlns:a16="http://schemas.microsoft.com/office/drawing/2014/main" val="229351486"/>
                  </a:ext>
                </a:extLst>
              </a:tr>
              <a:tr h="370840">
                <a:tc>
                  <a:txBody>
                    <a:bodyPr/>
                    <a:lstStyle/>
                    <a:p>
                      <a:r>
                        <a:rPr lang="tr-TR" sz="1600" b="1" dirty="0"/>
                        <a:t>2. Hastanın olası bir </a:t>
                      </a:r>
                      <a:r>
                        <a:rPr lang="tr-TR" sz="1600" b="1" dirty="0" err="1"/>
                        <a:t>allerjen</a:t>
                      </a:r>
                      <a:r>
                        <a:rPr lang="tr-TR" sz="1600" b="1" dirty="0"/>
                        <a:t> ile karşılaşmasından sonra hızla (dakikalar-saatler içinde) aşağıdakilerden iki veya daha fazlasının oluşması</a:t>
                      </a:r>
                    </a:p>
                    <a:p>
                      <a:r>
                        <a:rPr lang="tr-TR" sz="1600" b="1" dirty="0"/>
                        <a:t>a. </a:t>
                      </a:r>
                      <a:r>
                        <a:rPr lang="tr-TR" sz="1600" dirty="0"/>
                        <a:t>Deri, mukoza veya ikisine ait tutulum belirtileri (yaygın ürtiker, kaşıntı, kızarıklık, dudaklar/dil/</a:t>
                      </a:r>
                      <a:r>
                        <a:rPr lang="tr-TR" sz="1600" dirty="0" err="1"/>
                        <a:t>uvula</a:t>
                      </a:r>
                      <a:r>
                        <a:rPr lang="tr-TR" sz="1600" dirty="0"/>
                        <a:t> şişliği)</a:t>
                      </a:r>
                    </a:p>
                    <a:p>
                      <a:r>
                        <a:rPr lang="tr-TR" sz="1600" b="1" dirty="0"/>
                        <a:t>b. </a:t>
                      </a:r>
                      <a:r>
                        <a:rPr lang="tr-TR" sz="1600" dirty="0"/>
                        <a:t>Solunumun bozulması (</a:t>
                      </a:r>
                      <a:r>
                        <a:rPr lang="tr-TR" sz="1600" dirty="0" err="1"/>
                        <a:t>örn</a:t>
                      </a:r>
                      <a:r>
                        <a:rPr lang="tr-TR" sz="1600" dirty="0"/>
                        <a:t>. </a:t>
                      </a:r>
                      <a:r>
                        <a:rPr lang="tr-TR" sz="1600" dirty="0" err="1"/>
                        <a:t>dispne</a:t>
                      </a:r>
                      <a:r>
                        <a:rPr lang="tr-TR" sz="1600" dirty="0"/>
                        <a:t>, </a:t>
                      </a:r>
                      <a:r>
                        <a:rPr lang="tr-TR" sz="1600" dirty="0" err="1"/>
                        <a:t>vizing</a:t>
                      </a:r>
                      <a:r>
                        <a:rPr lang="tr-TR" sz="1600" dirty="0"/>
                        <a:t> (hışıltı)/</a:t>
                      </a:r>
                      <a:r>
                        <a:rPr lang="tr-TR" sz="1600" dirty="0" err="1"/>
                        <a:t>bronkospazm</a:t>
                      </a:r>
                      <a:r>
                        <a:rPr lang="tr-TR" sz="1600" dirty="0"/>
                        <a:t>, </a:t>
                      </a:r>
                      <a:r>
                        <a:rPr lang="tr-TR" sz="1600" dirty="0" err="1"/>
                        <a:t>stridor</a:t>
                      </a:r>
                      <a:r>
                        <a:rPr lang="tr-TR" sz="1600" dirty="0"/>
                        <a:t>, PEF azalması, </a:t>
                      </a:r>
                      <a:r>
                        <a:rPr lang="tr-TR" sz="1600" dirty="0" err="1"/>
                        <a:t>hipoksemi</a:t>
                      </a:r>
                      <a:r>
                        <a:rPr lang="tr-TR" sz="1600" dirty="0"/>
                        <a:t>)</a:t>
                      </a:r>
                    </a:p>
                    <a:p>
                      <a:r>
                        <a:rPr lang="tr-TR" sz="1600" b="1" dirty="0"/>
                        <a:t>c. </a:t>
                      </a:r>
                      <a:r>
                        <a:rPr lang="tr-TR" sz="1600" dirty="0"/>
                        <a:t>Kan basıncında azalma veya uç organ fonksiyon bozukluğu ile ilişkili belirtiler (</a:t>
                      </a:r>
                      <a:r>
                        <a:rPr lang="tr-TR" sz="1600" dirty="0" err="1"/>
                        <a:t>örn</a:t>
                      </a:r>
                      <a:r>
                        <a:rPr lang="tr-TR" sz="1600" dirty="0"/>
                        <a:t>. </a:t>
                      </a:r>
                      <a:r>
                        <a:rPr lang="tr-TR" sz="1600" dirty="0" err="1"/>
                        <a:t>hipotoni</a:t>
                      </a:r>
                      <a:r>
                        <a:rPr lang="tr-TR" sz="1600" dirty="0"/>
                        <a:t> (</a:t>
                      </a:r>
                      <a:r>
                        <a:rPr lang="tr-TR" sz="1600" dirty="0" err="1"/>
                        <a:t>kollaps</a:t>
                      </a:r>
                      <a:r>
                        <a:rPr lang="tr-TR" sz="1600" dirty="0"/>
                        <a:t>), </a:t>
                      </a:r>
                      <a:r>
                        <a:rPr lang="tr-TR" sz="1600" dirty="0" err="1"/>
                        <a:t>senkop</a:t>
                      </a:r>
                      <a:r>
                        <a:rPr lang="tr-TR" sz="1600" dirty="0"/>
                        <a:t>, </a:t>
                      </a:r>
                      <a:r>
                        <a:rPr lang="tr-TR" sz="1600" dirty="0" err="1"/>
                        <a:t>inkontinans</a:t>
                      </a:r>
                      <a:r>
                        <a:rPr lang="tr-TR" sz="1600" dirty="0"/>
                        <a:t>)</a:t>
                      </a:r>
                    </a:p>
                    <a:p>
                      <a:r>
                        <a:rPr lang="tr-TR" sz="1600" b="1" dirty="0"/>
                        <a:t>d. </a:t>
                      </a:r>
                      <a:r>
                        <a:rPr lang="tr-TR" sz="1600" dirty="0"/>
                        <a:t>İnatçı </a:t>
                      </a:r>
                      <a:r>
                        <a:rPr lang="tr-TR" sz="1600" dirty="0" err="1"/>
                        <a:t>gastrointestinal</a:t>
                      </a:r>
                      <a:r>
                        <a:rPr lang="tr-TR" sz="1600" dirty="0"/>
                        <a:t> belirtiler (</a:t>
                      </a:r>
                      <a:r>
                        <a:rPr lang="tr-TR" sz="1600" dirty="0" err="1"/>
                        <a:t>örn</a:t>
                      </a:r>
                      <a:r>
                        <a:rPr lang="tr-TR" sz="1600" dirty="0"/>
                        <a:t>. kramp tarzında karın ağrısı, kusma)</a:t>
                      </a:r>
                    </a:p>
                  </a:txBody>
                  <a:tcPr/>
                </a:tc>
                <a:extLst>
                  <a:ext uri="{0D108BD9-81ED-4DB2-BD59-A6C34878D82A}">
                    <a16:rowId xmlns:a16="http://schemas.microsoft.com/office/drawing/2014/main" val="2391477095"/>
                  </a:ext>
                </a:extLst>
              </a:tr>
              <a:tr h="370840">
                <a:tc>
                  <a:txBody>
                    <a:bodyPr/>
                    <a:lstStyle/>
                    <a:p>
                      <a:r>
                        <a:rPr lang="tr-TR" sz="1600" b="1" dirty="0"/>
                        <a:t>3. </a:t>
                      </a:r>
                      <a:r>
                        <a:rPr lang="tr-TR" sz="1600" b="1" kern="1200" dirty="0">
                          <a:solidFill>
                            <a:schemeClr val="dk1"/>
                          </a:solidFill>
                          <a:effectLst/>
                          <a:latin typeface="+mn-lt"/>
                          <a:ea typeface="+mn-ea"/>
                          <a:cs typeface="+mn-cs"/>
                        </a:rPr>
                        <a:t>Hastanın, kendisi için </a:t>
                      </a:r>
                      <a:r>
                        <a:rPr lang="tr-TR" sz="1600" b="1" u="sng" kern="1200" dirty="0">
                          <a:solidFill>
                            <a:schemeClr val="dk1"/>
                          </a:solidFill>
                          <a:effectLst/>
                          <a:latin typeface="+mn-lt"/>
                          <a:ea typeface="+mn-ea"/>
                          <a:cs typeface="+mn-cs"/>
                        </a:rPr>
                        <a:t>bilinen bir alerjene maruz kalmasından sonra</a:t>
                      </a:r>
                      <a:r>
                        <a:rPr lang="tr-TR" sz="1600" b="1" kern="1200" dirty="0">
                          <a:solidFill>
                            <a:schemeClr val="dk1"/>
                          </a:solidFill>
                          <a:effectLst/>
                          <a:latin typeface="+mn-lt"/>
                          <a:ea typeface="+mn-ea"/>
                          <a:cs typeface="+mn-cs"/>
                        </a:rPr>
                        <a:t> </a:t>
                      </a:r>
                      <a:r>
                        <a:rPr lang="tr-TR" sz="1600" b="1" u="sng" kern="1200" dirty="0">
                          <a:solidFill>
                            <a:schemeClr val="dk1"/>
                          </a:solidFill>
                          <a:effectLst/>
                          <a:latin typeface="+mn-lt"/>
                          <a:ea typeface="+mn-ea"/>
                          <a:cs typeface="+mn-cs"/>
                        </a:rPr>
                        <a:t>akut</a:t>
                      </a:r>
                      <a:r>
                        <a:rPr lang="tr-TR" sz="1600" b="1" kern="1200" dirty="0">
                          <a:solidFill>
                            <a:schemeClr val="dk1"/>
                          </a:solidFill>
                          <a:effectLst/>
                          <a:latin typeface="+mn-lt"/>
                          <a:ea typeface="+mn-ea"/>
                          <a:cs typeface="+mn-cs"/>
                        </a:rPr>
                        <a:t> olarak (birkaç dakikadan birkaç saate kadar), </a:t>
                      </a:r>
                      <a:r>
                        <a:rPr lang="tr-TR" sz="1600" b="1" u="sng" kern="1200" dirty="0">
                          <a:solidFill>
                            <a:schemeClr val="dk1"/>
                          </a:solidFill>
                          <a:effectLst/>
                          <a:latin typeface="+mn-lt"/>
                          <a:ea typeface="+mn-ea"/>
                          <a:cs typeface="+mn-cs"/>
                        </a:rPr>
                        <a:t>tipik deri tutulumu olmasa bile</a:t>
                      </a:r>
                      <a:r>
                        <a:rPr lang="tr-TR" sz="1600" b="1" kern="1200" dirty="0">
                          <a:solidFill>
                            <a:schemeClr val="dk1"/>
                          </a:solidFill>
                          <a:effectLst/>
                          <a:latin typeface="+mn-lt"/>
                          <a:ea typeface="+mn-ea"/>
                          <a:cs typeface="+mn-cs"/>
                        </a:rPr>
                        <a:t>, </a:t>
                      </a:r>
                      <a:r>
                        <a:rPr lang="tr-TR" sz="1600" b="1" u="sng" kern="1200" dirty="0">
                          <a:solidFill>
                            <a:schemeClr val="dk1"/>
                          </a:solidFill>
                          <a:effectLst/>
                          <a:latin typeface="+mn-lt"/>
                          <a:ea typeface="+mn-ea"/>
                          <a:cs typeface="+mn-cs"/>
                        </a:rPr>
                        <a:t>hipotansiyon</a:t>
                      </a:r>
                      <a:r>
                        <a:rPr lang="tr-TR" sz="1600" b="1" kern="1200" dirty="0">
                          <a:solidFill>
                            <a:schemeClr val="dk1"/>
                          </a:solidFill>
                          <a:effectLst/>
                          <a:latin typeface="+mn-lt"/>
                          <a:ea typeface="+mn-ea"/>
                          <a:cs typeface="+mn-cs"/>
                        </a:rPr>
                        <a:t> veya </a:t>
                      </a:r>
                      <a:r>
                        <a:rPr lang="tr-TR" sz="1600" b="1" u="sng" kern="1200" dirty="0" err="1">
                          <a:solidFill>
                            <a:schemeClr val="dk1"/>
                          </a:solidFill>
                          <a:effectLst/>
                          <a:latin typeface="+mn-lt"/>
                          <a:ea typeface="+mn-ea"/>
                          <a:cs typeface="+mn-cs"/>
                        </a:rPr>
                        <a:t>laringeal</a:t>
                      </a:r>
                      <a:r>
                        <a:rPr lang="tr-TR" sz="1600" b="1" u="sng" kern="1200" dirty="0">
                          <a:solidFill>
                            <a:schemeClr val="dk1"/>
                          </a:solidFill>
                          <a:effectLst/>
                          <a:latin typeface="+mn-lt"/>
                          <a:ea typeface="+mn-ea"/>
                          <a:cs typeface="+mn-cs"/>
                        </a:rPr>
                        <a:t> tutulum</a:t>
                      </a:r>
                      <a:r>
                        <a:rPr lang="tr-TR" sz="1600" b="1" kern="1200" dirty="0">
                          <a:solidFill>
                            <a:schemeClr val="dk1"/>
                          </a:solidFill>
                          <a:effectLst/>
                          <a:latin typeface="+mn-lt"/>
                          <a:ea typeface="+mn-ea"/>
                          <a:cs typeface="+mn-cs"/>
                        </a:rPr>
                        <a:t> veya </a:t>
                      </a:r>
                      <a:r>
                        <a:rPr lang="tr-TR" sz="1600" b="1" u="sng" kern="1200" dirty="0" err="1">
                          <a:solidFill>
                            <a:schemeClr val="dk1"/>
                          </a:solidFill>
                          <a:effectLst/>
                          <a:latin typeface="+mn-lt"/>
                          <a:ea typeface="+mn-ea"/>
                          <a:cs typeface="+mn-cs"/>
                        </a:rPr>
                        <a:t>bronkospazm</a:t>
                      </a:r>
                      <a:r>
                        <a:rPr lang="tr-TR" sz="1600" b="1" kern="1200" dirty="0">
                          <a:solidFill>
                            <a:schemeClr val="dk1"/>
                          </a:solidFill>
                          <a:effectLst/>
                          <a:latin typeface="+mn-lt"/>
                          <a:ea typeface="+mn-ea"/>
                          <a:cs typeface="+mn-cs"/>
                        </a:rPr>
                        <a:t> gelişmesi.</a:t>
                      </a:r>
                      <a:endParaRPr lang="tr-TR" sz="1600" b="1" dirty="0"/>
                    </a:p>
                    <a:p>
                      <a:r>
                        <a:rPr lang="tr-TR" sz="1600" b="1" dirty="0"/>
                        <a:t>a. </a:t>
                      </a:r>
                      <a:r>
                        <a:rPr lang="tr-TR" sz="1600" dirty="0"/>
                        <a:t>Bebek ve çocuklarda: Yaşa uygun </a:t>
                      </a:r>
                      <a:r>
                        <a:rPr lang="tr-TR" sz="1600" dirty="0" err="1"/>
                        <a:t>sistolik</a:t>
                      </a:r>
                      <a:r>
                        <a:rPr lang="tr-TR" sz="1600" dirty="0"/>
                        <a:t> kan basıncının düşüklüğü veya </a:t>
                      </a:r>
                      <a:r>
                        <a:rPr lang="tr-TR" sz="1600" dirty="0" err="1"/>
                        <a:t>sistolik</a:t>
                      </a:r>
                      <a:r>
                        <a:rPr lang="tr-TR" sz="1600" dirty="0"/>
                        <a:t> kan basıncında &gt;%30 düşme</a:t>
                      </a:r>
                    </a:p>
                    <a:p>
                      <a:r>
                        <a:rPr lang="tr-TR" sz="1600" b="1" dirty="0"/>
                        <a:t>b. </a:t>
                      </a:r>
                      <a:r>
                        <a:rPr lang="tr-TR" sz="1600" dirty="0"/>
                        <a:t>Erişkinlerde: Kan basıncı &lt;90 </a:t>
                      </a:r>
                      <a:r>
                        <a:rPr lang="tr-TR" sz="1600" dirty="0" err="1"/>
                        <a:t>mmHg</a:t>
                      </a:r>
                      <a:r>
                        <a:rPr lang="tr-TR" sz="1600" dirty="0"/>
                        <a:t> veya hastanın bazal değerinden &gt;%30 düşme</a:t>
                      </a:r>
                    </a:p>
                  </a:txBody>
                  <a:tcPr/>
                </a:tc>
                <a:extLst>
                  <a:ext uri="{0D108BD9-81ED-4DB2-BD59-A6C34878D82A}">
                    <a16:rowId xmlns:a16="http://schemas.microsoft.com/office/drawing/2014/main" val="2546664947"/>
                  </a:ext>
                </a:extLst>
              </a:tr>
            </a:tbl>
          </a:graphicData>
        </a:graphic>
      </p:graphicFrame>
    </p:spTree>
    <p:extLst>
      <p:ext uri="{BB962C8B-B14F-4D97-AF65-F5344CB8AC3E}">
        <p14:creationId xmlns:p14="http://schemas.microsoft.com/office/powerpoint/2010/main" val="23325506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8348</TotalTime>
  <Words>5244</Words>
  <Application>Microsoft Office PowerPoint</Application>
  <PresentationFormat>Geniş ekran</PresentationFormat>
  <Paragraphs>782</Paragraphs>
  <Slides>107</Slides>
  <Notes>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107</vt:i4>
      </vt:variant>
    </vt:vector>
  </HeadingPairs>
  <TitlesOfParts>
    <vt:vector size="117" baseType="lpstr">
      <vt:lpstr>Arial</vt:lpstr>
      <vt:lpstr>Arial</vt:lpstr>
      <vt:lpstr>Calibri</vt:lpstr>
      <vt:lpstr>Calibri Light</vt:lpstr>
      <vt:lpstr>Garamond</vt:lpstr>
      <vt:lpstr>Roboto</vt:lpstr>
      <vt:lpstr>Symbol</vt:lpstr>
      <vt:lpstr>Times New Roman</vt:lpstr>
      <vt:lpstr>Wingdings</vt:lpstr>
      <vt:lpstr>Office Teması</vt:lpstr>
      <vt:lpstr>ALERJİK HASTALIKLAR</vt:lpstr>
      <vt:lpstr>Amaç </vt:lpstr>
      <vt:lpstr>Öğrenim Hedefleri</vt:lpstr>
      <vt:lpstr>Giriş</vt:lpstr>
      <vt:lpstr>Giriş</vt:lpstr>
      <vt:lpstr>Giriş</vt:lpstr>
      <vt:lpstr>Giriş</vt:lpstr>
      <vt:lpstr>Giriş</vt:lpstr>
      <vt:lpstr>Alerjen olarak adlandırdığımız yabancı maddeler ile karşılaştığınızda aşağıdaki bulgular ortaya çıkabilir </vt:lpstr>
      <vt:lpstr>Alerjenler</vt:lpstr>
      <vt:lpstr> </vt:lpstr>
      <vt:lpstr>Alerjenler</vt:lpstr>
      <vt:lpstr>Patogenez</vt:lpstr>
      <vt:lpstr>Alerjijk Hastalarda tanımlanmış anomaliler</vt:lpstr>
      <vt:lpstr>PowerPoint Sunusu</vt:lpstr>
      <vt:lpstr>               ALERJİK HASTALIKLAR</vt:lpstr>
      <vt:lpstr>Alerjik Rinit</vt:lpstr>
      <vt:lpstr>Alerjik Rinit</vt:lpstr>
      <vt:lpstr>Alerjik Rinit Risk Faktörleri</vt:lpstr>
      <vt:lpstr>Etyoloji</vt:lpstr>
      <vt:lpstr>Klinik Belirtiler</vt:lpstr>
      <vt:lpstr>Klinik</vt:lpstr>
      <vt:lpstr>Klinik</vt:lpstr>
      <vt:lpstr>Allerjik rinit –      Fizik muayene</vt:lpstr>
      <vt:lpstr>Tanı</vt:lpstr>
      <vt:lpstr>Allerjik rinit –Tanı yöntemleri</vt:lpstr>
      <vt:lpstr>PowerPoint Sunusu</vt:lpstr>
      <vt:lpstr>Deri testleri</vt:lpstr>
      <vt:lpstr>Serum spesifik IgE </vt:lpstr>
      <vt:lpstr>Tedavi</vt:lpstr>
      <vt:lpstr>Alerjenden korunma ve çevre kontrolü </vt:lpstr>
      <vt:lpstr>Polenler İçin Önlemler  </vt:lpstr>
      <vt:lpstr> Alerjenden korunma ve çevre kontrolü:</vt:lpstr>
      <vt:lpstr>Medikal Tedavi</vt:lpstr>
      <vt:lpstr>Antihistaminikler</vt:lpstr>
      <vt:lpstr>Antihistaminikler</vt:lpstr>
      <vt:lpstr>Antihistaminikler</vt:lpstr>
      <vt:lpstr>Antihistaminikler</vt:lpstr>
      <vt:lpstr>Antihistaminikler</vt:lpstr>
      <vt:lpstr>   </vt:lpstr>
      <vt:lpstr>  Nazal kortikosteroidler  </vt:lpstr>
      <vt:lpstr> Nazal kortikosteroidler  </vt:lpstr>
      <vt:lpstr> Nazal kortikosteroidler  </vt:lpstr>
      <vt:lpstr> Nazal kortikosteroidler  </vt:lpstr>
      <vt:lpstr>Nazal kortikosteroidler</vt:lpstr>
      <vt:lpstr>Nazal kortikosteroidler</vt:lpstr>
      <vt:lpstr>PowerPoint Sunusu</vt:lpstr>
      <vt:lpstr>Sistemik kortikosteroidler</vt:lpstr>
      <vt:lpstr>Sistemik kortikosteroidler</vt:lpstr>
      <vt:lpstr>Lökotrien Antagonistleri</vt:lpstr>
      <vt:lpstr>Lökotrien Antagonistleri</vt:lpstr>
      <vt:lpstr>Dekonjestanlar</vt:lpstr>
      <vt:lpstr>Dekonjestanlar</vt:lpstr>
      <vt:lpstr>İntranazal Dekonjestanlar</vt:lpstr>
      <vt:lpstr>İntranazal Dekonjestanlar</vt:lpstr>
      <vt:lpstr>3.İmmunoterapi</vt:lpstr>
      <vt:lpstr>İmmunoterapi</vt:lpstr>
      <vt:lpstr>İmmunoterapi</vt:lpstr>
      <vt:lpstr>Alerjik Konjoktivit</vt:lpstr>
      <vt:lpstr>PowerPoint Sunusu</vt:lpstr>
      <vt:lpstr> </vt:lpstr>
      <vt:lpstr>Tanı</vt:lpstr>
      <vt:lpstr>PowerPoint Sunusu</vt:lpstr>
      <vt:lpstr>Mevsimsel alerjik konjonktivit:  </vt:lpstr>
      <vt:lpstr>Pereniyal Konjonktivit  </vt:lpstr>
      <vt:lpstr>Vernal Konjonktivit  </vt:lpstr>
      <vt:lpstr>Dev Papiller Konjonktivit  </vt:lpstr>
      <vt:lpstr>İrritatif Konjonktivit  </vt:lpstr>
      <vt:lpstr>Tedavi – Koruyucu önlemler</vt:lpstr>
      <vt:lpstr>PowerPoint Sunusu</vt:lpstr>
      <vt:lpstr>PowerPoint Sunusu</vt:lpstr>
      <vt:lpstr>PowerPoint Sunusu</vt:lpstr>
      <vt:lpstr>Atopik Dermatit </vt:lpstr>
      <vt:lpstr>Atopik Yürüyüş </vt:lpstr>
      <vt:lpstr>Atopik dermatit</vt:lpstr>
      <vt:lpstr>Klinik</vt:lpstr>
      <vt:lpstr>PowerPoint Sunusu</vt:lpstr>
      <vt:lpstr>PowerPoint Sunusu</vt:lpstr>
      <vt:lpstr>Tanı </vt:lpstr>
      <vt:lpstr>Tedavi</vt:lpstr>
      <vt:lpstr>Derinin nemlendirilmesi</vt:lpstr>
      <vt:lpstr>Topikal anti-inflamatuar tedavi</vt:lpstr>
      <vt:lpstr>Topikal steroidler</vt:lpstr>
      <vt:lpstr>Topikal anti-inflamatuar tedavi</vt:lpstr>
      <vt:lpstr>Ataklara neden olan faktörlerin önlenmesi</vt:lpstr>
      <vt:lpstr>Ataklara neden olan faktörlerin önlenmesi</vt:lpstr>
      <vt:lpstr>Sistemik tedavi</vt:lpstr>
      <vt:lpstr>Sistemik tedavi</vt:lpstr>
      <vt:lpstr>Prognoz</vt:lpstr>
      <vt:lpstr>Anafilaksi</vt:lpstr>
      <vt:lpstr>Anafilaksi</vt:lpstr>
      <vt:lpstr>Patogenez</vt:lpstr>
      <vt:lpstr>Risk faktörleri</vt:lpstr>
      <vt:lpstr>Risk faktörleri</vt:lpstr>
      <vt:lpstr>Klinik</vt:lpstr>
      <vt:lpstr>Klinik</vt:lpstr>
      <vt:lpstr>Klinik</vt:lpstr>
      <vt:lpstr>Tanı</vt:lpstr>
      <vt:lpstr>Tanı</vt:lpstr>
      <vt:lpstr>Tedavi</vt:lpstr>
      <vt:lpstr>PowerPoint Sunusu</vt:lpstr>
      <vt:lpstr>PowerPoint Sunusu</vt:lpstr>
      <vt:lpstr>Tedavi</vt:lpstr>
      <vt:lpstr>Otoenjektör</vt:lpstr>
      <vt:lpstr>Otoenjektör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ALERJİK HASTALIKLAR</dc:title>
  <dc:creator>İrem Sena Günaydın</dc:creator>
  <cp:lastModifiedBy>HP</cp:lastModifiedBy>
  <cp:revision>11</cp:revision>
  <dcterms:created xsi:type="dcterms:W3CDTF">2023-09-09T14:37:01Z</dcterms:created>
  <dcterms:modified xsi:type="dcterms:W3CDTF">2023-09-20T08:05:38Z</dcterms:modified>
</cp:coreProperties>
</file>