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56" r:id="rId2"/>
    <p:sldId id="257" r:id="rId3"/>
    <p:sldId id="258" r:id="rId4"/>
    <p:sldId id="259" r:id="rId5"/>
    <p:sldId id="260" r:id="rId6"/>
    <p:sldId id="261" r:id="rId7"/>
    <p:sldId id="267" r:id="rId8"/>
    <p:sldId id="274" r:id="rId9"/>
    <p:sldId id="286"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61" r:id="rId23"/>
    <p:sldId id="319" r:id="rId24"/>
    <p:sldId id="321" r:id="rId25"/>
    <p:sldId id="357" r:id="rId26"/>
    <p:sldId id="323" r:id="rId27"/>
    <p:sldId id="358" r:id="rId28"/>
    <p:sldId id="324" r:id="rId29"/>
    <p:sldId id="359" r:id="rId30"/>
    <p:sldId id="326" r:id="rId31"/>
    <p:sldId id="327" r:id="rId32"/>
    <p:sldId id="328" r:id="rId33"/>
    <p:sldId id="329" r:id="rId34"/>
    <p:sldId id="330" r:id="rId35"/>
    <p:sldId id="331" r:id="rId36"/>
    <p:sldId id="332" r:id="rId37"/>
    <p:sldId id="351" r:id="rId38"/>
    <p:sldId id="334" r:id="rId39"/>
    <p:sldId id="335" r:id="rId40"/>
    <p:sldId id="362" r:id="rId41"/>
    <p:sldId id="363" r:id="rId42"/>
    <p:sldId id="339" r:id="rId43"/>
    <p:sldId id="364" r:id="rId44"/>
    <p:sldId id="365" r:id="rId45"/>
    <p:sldId id="369" r:id="rId46"/>
    <p:sldId id="304" r:id="rId47"/>
    <p:sldId id="305" r:id="rId48"/>
    <p:sldId id="306" r:id="rId49"/>
    <p:sldId id="307" r:id="rId50"/>
    <p:sldId id="308" r:id="rId51"/>
    <p:sldId id="310" r:id="rId52"/>
    <p:sldId id="340" r:id="rId53"/>
    <p:sldId id="341" r:id="rId54"/>
    <p:sldId id="343" r:id="rId55"/>
    <p:sldId id="344" r:id="rId56"/>
    <p:sldId id="349" r:id="rId57"/>
    <p:sldId id="366" r:id="rId58"/>
    <p:sldId id="367" r:id="rId59"/>
    <p:sldId id="370" r:id="rId60"/>
    <p:sldId id="368" r:id="rId61"/>
    <p:sldId id="35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87" autoAdjust="0"/>
  </p:normalViewPr>
  <p:slideViewPr>
    <p:cSldViewPr snapToGrid="0">
      <p:cViewPr varScale="1">
        <p:scale>
          <a:sx n="59" d="100"/>
          <a:sy n="59"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8B88A-25F6-4795-BB97-728DA76FABEC}" type="datetimeFigureOut">
              <a:rPr lang="tr-TR" smtClean="0"/>
              <a:t>1.02.2022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83C89-C9DB-4BB3-9779-678ACDEC4726}" type="slidenum">
              <a:rPr lang="tr-TR" smtClean="0"/>
              <a:t>‹#›</a:t>
            </a:fld>
            <a:endParaRPr lang="tr-TR"/>
          </a:p>
        </p:txBody>
      </p:sp>
    </p:spTree>
    <p:extLst>
      <p:ext uri="{BB962C8B-B14F-4D97-AF65-F5344CB8AC3E}">
        <p14:creationId xmlns:p14="http://schemas.microsoft.com/office/powerpoint/2010/main" val="284386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t>etkileyen kronik bir hastalık</a:t>
            </a:r>
          </a:p>
          <a:p>
            <a:r>
              <a:rPr lang="tr-TR"/>
              <a:t>Dünya Sağlık Araştırması</a:t>
            </a:r>
          </a:p>
        </p:txBody>
      </p:sp>
      <p:sp>
        <p:nvSpPr>
          <p:cNvPr id="4" name="Slayt Numarası Yer Tutucusu 3"/>
          <p:cNvSpPr>
            <a:spLocks noGrp="1"/>
          </p:cNvSpPr>
          <p:nvPr>
            <p:ph type="sldNum" sz="quarter" idx="5"/>
          </p:nvPr>
        </p:nvSpPr>
        <p:spPr/>
        <p:txBody>
          <a:bodyPr/>
          <a:lstStyle/>
          <a:p>
            <a:fld id="{BA583C89-C9DB-4BB3-9779-678ACDEC4726}" type="slidenum">
              <a:rPr lang="tr-TR" smtClean="0"/>
              <a:t>6</a:t>
            </a:fld>
            <a:endParaRPr lang="tr-TR"/>
          </a:p>
        </p:txBody>
      </p:sp>
    </p:spTree>
    <p:extLst>
      <p:ext uri="{BB962C8B-B14F-4D97-AF65-F5344CB8AC3E}">
        <p14:creationId xmlns:p14="http://schemas.microsoft.com/office/powerpoint/2010/main" val="187211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a:latin typeface="Calibri" panose="020F0502020204030204" pitchFamily="34" charset="0"/>
                <a:cs typeface="Calibri" panose="020F0502020204030204" pitchFamily="34" charset="0"/>
              </a:rPr>
              <a:t>Salmeterol ile astıma bağlı ölüm riskinde artış ve tek başına uzun etkili beta2-agonist kullanımı ile atak riskinde artış tespit edilmesi üzerine , uzun etkili beta2-agonistlerin mutlaka doktor önerisiyle ve inhale steroid ile birlikte kullanılması gerekli</a:t>
            </a:r>
          </a:p>
          <a:p>
            <a:endParaRPr lang="tr-TR"/>
          </a:p>
        </p:txBody>
      </p:sp>
      <p:sp>
        <p:nvSpPr>
          <p:cNvPr id="4" name="Slayt Numarası Yer Tutucusu 3"/>
          <p:cNvSpPr>
            <a:spLocks noGrp="1"/>
          </p:cNvSpPr>
          <p:nvPr>
            <p:ph type="sldNum" sz="quarter" idx="5"/>
          </p:nvPr>
        </p:nvSpPr>
        <p:spPr/>
        <p:txBody>
          <a:bodyPr/>
          <a:lstStyle/>
          <a:p>
            <a:fld id="{BA583C89-C9DB-4BB3-9779-678ACDEC4726}" type="slidenum">
              <a:rPr lang="tr-TR" smtClean="0"/>
              <a:t>29</a:t>
            </a:fld>
            <a:endParaRPr lang="tr-TR"/>
          </a:p>
        </p:txBody>
      </p:sp>
    </p:spTree>
    <p:extLst>
      <p:ext uri="{BB962C8B-B14F-4D97-AF65-F5344CB8AC3E}">
        <p14:creationId xmlns:p14="http://schemas.microsoft.com/office/powerpoint/2010/main" val="274505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Ciddi hava obstrüksiyonu olan hastalarda acil serviste albuterol nebulizatör tedavisine ipratroppium bromid eklenmesi bronkodilatasyonu artırır ve sonuçta hastaneye başvurular azalır</a:t>
            </a:r>
          </a:p>
        </p:txBody>
      </p:sp>
      <p:sp>
        <p:nvSpPr>
          <p:cNvPr id="4" name="Slayt Numarası Yer Tutucusu 3"/>
          <p:cNvSpPr>
            <a:spLocks noGrp="1"/>
          </p:cNvSpPr>
          <p:nvPr>
            <p:ph type="sldNum" sz="quarter" idx="5"/>
          </p:nvPr>
        </p:nvSpPr>
        <p:spPr/>
        <p:txBody>
          <a:bodyPr/>
          <a:lstStyle/>
          <a:p>
            <a:fld id="{BA583C89-C9DB-4BB3-9779-678ACDEC4726}" type="slidenum">
              <a:rPr lang="tr-TR" smtClean="0"/>
              <a:t>37</a:t>
            </a:fld>
            <a:endParaRPr lang="tr-TR"/>
          </a:p>
        </p:txBody>
      </p:sp>
    </p:spTree>
    <p:extLst>
      <p:ext uri="{BB962C8B-B14F-4D97-AF65-F5344CB8AC3E}">
        <p14:creationId xmlns:p14="http://schemas.microsoft.com/office/powerpoint/2010/main" val="110322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ASTIM İÇİN KÜRESEL GİRİŞİM</a:t>
            </a:r>
          </a:p>
        </p:txBody>
      </p:sp>
      <p:sp>
        <p:nvSpPr>
          <p:cNvPr id="4" name="Slayt Numarası Yer Tutucusu 3"/>
          <p:cNvSpPr>
            <a:spLocks noGrp="1"/>
          </p:cNvSpPr>
          <p:nvPr>
            <p:ph type="sldNum" sz="quarter" idx="5"/>
          </p:nvPr>
        </p:nvSpPr>
        <p:spPr/>
        <p:txBody>
          <a:bodyPr/>
          <a:lstStyle/>
          <a:p>
            <a:fld id="{BA583C89-C9DB-4BB3-9779-678ACDEC4726}" type="slidenum">
              <a:rPr lang="tr-TR" smtClean="0"/>
              <a:t>47</a:t>
            </a:fld>
            <a:endParaRPr lang="tr-TR"/>
          </a:p>
        </p:txBody>
      </p:sp>
    </p:spTree>
    <p:extLst>
      <p:ext uri="{BB962C8B-B14F-4D97-AF65-F5344CB8AC3E}">
        <p14:creationId xmlns:p14="http://schemas.microsoft.com/office/powerpoint/2010/main" val="31302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r>
              <a:rPr lang="tr-TR"/>
              <a:t>poligenik, çok faktörlü bir hastalık</a:t>
            </a:r>
          </a:p>
          <a:p>
            <a:pPr lvl="1"/>
            <a:r>
              <a:rPr lang="tr-TR"/>
              <a:t>Anne babadan birinin astımlı olması durumunda çocukta astım görülme riski %25 iken, anne ve babanın her ikisinin de astımlı olması durumunda bu risk %50’ye yükselmekte </a:t>
            </a:r>
          </a:p>
          <a:p>
            <a:pPr lvl="1"/>
            <a:endParaRPr lang="tr-TR"/>
          </a:p>
          <a:p>
            <a:pPr marL="0" marR="0" lvl="0" indent="0" algn="l" defTabSz="914400" rtl="0" eaLnBrk="1" fontAlgn="auto" latinLnBrk="0" hangingPunct="1">
              <a:lnSpc>
                <a:spcPct val="100000"/>
              </a:lnSpc>
              <a:spcBef>
                <a:spcPts val="0"/>
              </a:spcBef>
              <a:spcAft>
                <a:spcPts val="0"/>
              </a:spcAft>
              <a:buClrTx/>
              <a:buSzTx/>
              <a:buFontTx/>
              <a:buNone/>
              <a:tabLst/>
              <a:defRPr/>
            </a:pPr>
            <a:r>
              <a:rPr lang="tr-TR"/>
              <a:t>Hem erişkin hem de çocuklarda astım geliştirme riskinin belirgin olarak arttığı çok sayıda çalışma bulunmakta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a:p>
          <a:p>
            <a:r>
              <a:rPr lang="tr-TR"/>
              <a:t>Çocukluk dönemi erkek &gt; kız</a:t>
            </a:r>
          </a:p>
          <a:p>
            <a:r>
              <a:rPr lang="tr-TR"/>
              <a:t>Ergenlik ve erişkinlik dönemi kadın &gt; erkek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a:p>
          <a:p>
            <a:pPr marL="0" marR="0" lvl="0" indent="0" algn="l" defTabSz="914400" rtl="0" eaLnBrk="1" fontAlgn="auto" latinLnBrk="0" hangingPunct="1">
              <a:lnSpc>
                <a:spcPct val="100000"/>
              </a:lnSpc>
              <a:spcBef>
                <a:spcPts val="0"/>
              </a:spcBef>
              <a:spcAft>
                <a:spcPts val="0"/>
              </a:spcAft>
              <a:buClrTx/>
              <a:buSzTx/>
              <a:buFontTx/>
              <a:buNone/>
              <a:tabLst/>
              <a:defRPr/>
            </a:pPr>
            <a:endParaRPr lang="tr-TR"/>
          </a:p>
          <a:p>
            <a:pPr marL="0" marR="0" lvl="0" indent="0" algn="l" defTabSz="914400" rtl="0" eaLnBrk="1" fontAlgn="auto" latinLnBrk="0" hangingPunct="1">
              <a:lnSpc>
                <a:spcPct val="100000"/>
              </a:lnSpc>
              <a:spcBef>
                <a:spcPts val="0"/>
              </a:spcBef>
              <a:spcAft>
                <a:spcPts val="0"/>
              </a:spcAft>
              <a:buClrTx/>
              <a:buSzTx/>
              <a:buFontTx/>
              <a:buNone/>
              <a:tabLst/>
              <a:defRPr/>
            </a:pPr>
            <a:r>
              <a:rPr lang="tr-TR"/>
              <a:t>Çocukta allerji ve astım gelişimi ile ilişkili olabileceği düşünülerek annenin gebelikteki diyetine odaklanılmış, ancak gebelik esnasında alınan gıdalarla ilgili astım riskini artıracak herhangi bir kanıt bulunamamıştır.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a:p>
          <a:p>
            <a:pPr marL="0" marR="0" lvl="0" indent="0" algn="l" defTabSz="914400" rtl="0" eaLnBrk="1" fontAlgn="auto" latinLnBrk="0" hangingPunct="1">
              <a:lnSpc>
                <a:spcPct val="100000"/>
              </a:lnSpc>
              <a:spcBef>
                <a:spcPts val="0"/>
              </a:spcBef>
              <a:spcAft>
                <a:spcPts val="0"/>
              </a:spcAft>
              <a:buClrTx/>
              <a:buSzTx/>
              <a:buFontTx/>
              <a:buNone/>
              <a:tabLst/>
              <a:defRPr/>
            </a:pPr>
            <a:r>
              <a:rPr lang="tr-TR"/>
              <a:t>Danimarka Milli Doğum Kohortunda özellikle doğuma yakın dönemde fıstık, fındık, balık ve/veya süt gibi sıklıkla allerjenik kabul edilen gıdaların anne tarafından tüketilmesi, çocukta azalmış allerji ve astım ile ilişkili bulunmuştur.</a:t>
            </a:r>
          </a:p>
          <a:p>
            <a:endParaRPr lang="tr-TR"/>
          </a:p>
          <a:p>
            <a:pPr marL="0" indent="0">
              <a:buNone/>
            </a:pPr>
            <a:r>
              <a:rPr lang="tr-TR"/>
              <a:t>Gebelik sırasında maternal obezite ve kilo alımı, çocuklarda astım için yüksek risk oluşturmakta </a:t>
            </a:r>
          </a:p>
          <a:p>
            <a:pPr marL="0" indent="0">
              <a:buNone/>
            </a:pPr>
            <a:r>
              <a:rPr lang="tr-TR"/>
              <a:t>Anne vücut kütle indeksinde her 1 kg/m2 ’lik artış, çocukluk çağı astımında tek başına % 2 - 3 oranında bir artış</a:t>
            </a:r>
          </a:p>
          <a:p>
            <a:pPr marL="0" marR="0" lvl="0" indent="0" algn="l" defTabSz="914400" rtl="0" eaLnBrk="1" fontAlgn="auto" latinLnBrk="0" hangingPunct="1">
              <a:lnSpc>
                <a:spcPct val="100000"/>
              </a:lnSpc>
              <a:spcBef>
                <a:spcPts val="0"/>
              </a:spcBef>
              <a:spcAft>
                <a:spcPts val="0"/>
              </a:spcAft>
              <a:buClrTx/>
              <a:buSzTx/>
              <a:buFontTx/>
              <a:buNone/>
              <a:tabLst/>
              <a:defRPr/>
            </a:pPr>
            <a:r>
              <a:rPr lang="tr-TR"/>
              <a:t>Gebelikte obezitenin, sürekli astım veya hışıltının veya mevcut astım veya hışıltının yüksek oranlarıyla ilişkili olduğunu göstermiştir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a:p>
          <a:p>
            <a:r>
              <a:rPr lang="tr-TR"/>
              <a:t>En az 6 ay anne sütü alımının, astımı önlemede yararlı etkisi olduğunu bildiren birçok araştırmanın varlığına rağmen, bazılarında sonuçlar çelişkilidir ve emzirmenin astımı önleyeceği konusunda ailelere tavsiyede bulunması noktasında dikkat edilmeli </a:t>
            </a:r>
          </a:p>
          <a:p>
            <a:r>
              <a:rPr lang="tr-TR"/>
              <a:t>Emzirme erken yaşlarda hışıltıyı azaltsa da, persistan astım gelişimini engellemeyebilir </a:t>
            </a:r>
          </a:p>
          <a:p>
            <a:r>
              <a:rPr lang="tr-TR"/>
              <a:t>Astım gelişimi üzerindeki etkisine bakılmaksızın, emzirme diğer tüm olumlu yararları için teşvik edilmeli</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a:p>
          <a:p>
            <a:pPr marL="0" indent="0">
              <a:buNone/>
            </a:pPr>
            <a:endParaRPr lang="tr-TR"/>
          </a:p>
          <a:p>
            <a:endParaRPr lang="tr-TR"/>
          </a:p>
        </p:txBody>
      </p:sp>
      <p:sp>
        <p:nvSpPr>
          <p:cNvPr id="4" name="Slayt Numarası Yer Tutucusu 3"/>
          <p:cNvSpPr>
            <a:spLocks noGrp="1"/>
          </p:cNvSpPr>
          <p:nvPr>
            <p:ph type="sldNum" sz="quarter" idx="5"/>
          </p:nvPr>
        </p:nvSpPr>
        <p:spPr/>
        <p:txBody>
          <a:bodyPr/>
          <a:lstStyle/>
          <a:p>
            <a:fld id="{BA583C89-C9DB-4BB3-9779-678ACDEC4726}" type="slidenum">
              <a:rPr lang="tr-TR" smtClean="0"/>
              <a:t>7</a:t>
            </a:fld>
            <a:endParaRPr lang="tr-TR"/>
          </a:p>
        </p:txBody>
      </p:sp>
    </p:spTree>
    <p:extLst>
      <p:ext uri="{BB962C8B-B14F-4D97-AF65-F5344CB8AC3E}">
        <p14:creationId xmlns:p14="http://schemas.microsoft.com/office/powerpoint/2010/main" val="172949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a:t>Mesleki astım tanısını objektif olarak teyit etmek önemli</a:t>
            </a:r>
          </a:p>
          <a:p>
            <a:pPr marL="457200" lvl="1" indent="0">
              <a:buNone/>
            </a:pPr>
            <a:r>
              <a:rPr lang="tr-TR"/>
              <a:t>yasal ve sosyoekonomik etkileri olabilecek hastaların mesleklerini değiştirmesine neden olabilecek bir durum; meslek hastalıkları uzmanlarına sevki genellikle gerekli</a:t>
            </a:r>
          </a:p>
          <a:p>
            <a:endParaRPr lang="tr-TR"/>
          </a:p>
        </p:txBody>
      </p:sp>
      <p:sp>
        <p:nvSpPr>
          <p:cNvPr id="4" name="Slayt Numarası Yer Tutucusu 3"/>
          <p:cNvSpPr>
            <a:spLocks noGrp="1"/>
          </p:cNvSpPr>
          <p:nvPr>
            <p:ph type="sldNum" sz="quarter" idx="5"/>
          </p:nvPr>
        </p:nvSpPr>
        <p:spPr/>
        <p:txBody>
          <a:bodyPr/>
          <a:lstStyle/>
          <a:p>
            <a:fld id="{BA583C89-C9DB-4BB3-9779-678ACDEC4726}" type="slidenum">
              <a:rPr lang="tr-TR" smtClean="0"/>
              <a:t>8</a:t>
            </a:fld>
            <a:endParaRPr lang="tr-TR"/>
          </a:p>
        </p:txBody>
      </p:sp>
    </p:spTree>
    <p:extLst>
      <p:ext uri="{BB962C8B-B14F-4D97-AF65-F5344CB8AC3E}">
        <p14:creationId xmlns:p14="http://schemas.microsoft.com/office/powerpoint/2010/main" val="285207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endParaRPr lang="tr-TR"/>
          </a:p>
          <a:p>
            <a:pPr marL="0" indent="0">
              <a:buNone/>
            </a:pPr>
            <a:r>
              <a:rPr lang="tr-TR"/>
              <a:t>Astımın en karakteristik özelliği olan hava yolu daralmasının en önemli sebepleri, eozinofil, nötrofil, lenfosit ve makrofaj gibi hücrelerin rol aldığı çevresel alerjenlere karşı IgE yapılıp hava yolunda gelişen “kronik inflamasyon” ve “ödem”</a:t>
            </a:r>
          </a:p>
          <a:p>
            <a:pPr marL="0" indent="0">
              <a:buNone/>
            </a:pPr>
            <a:r>
              <a:rPr lang="tr-TR"/>
              <a:t>Sonuçta “hava yolu aşırı duyarlılığı” gelişir ve normalde zararsız bir uyaranla hava yollarında düz kas kontraksiyon</a:t>
            </a:r>
          </a:p>
          <a:p>
            <a:pPr marL="0" indent="0">
              <a:buNone/>
            </a:pPr>
            <a:endParaRPr lang="tr-TR"/>
          </a:p>
          <a:p>
            <a:endParaRPr lang="tr-TR"/>
          </a:p>
        </p:txBody>
      </p:sp>
      <p:sp>
        <p:nvSpPr>
          <p:cNvPr id="4" name="Slayt Numarası Yer Tutucusu 3"/>
          <p:cNvSpPr>
            <a:spLocks noGrp="1"/>
          </p:cNvSpPr>
          <p:nvPr>
            <p:ph type="sldNum" sz="quarter" idx="5"/>
          </p:nvPr>
        </p:nvSpPr>
        <p:spPr/>
        <p:txBody>
          <a:bodyPr/>
          <a:lstStyle/>
          <a:p>
            <a:fld id="{BA583C89-C9DB-4BB3-9779-678ACDEC4726}" type="slidenum">
              <a:rPr lang="tr-TR" smtClean="0"/>
              <a:t>9</a:t>
            </a:fld>
            <a:endParaRPr lang="tr-TR"/>
          </a:p>
        </p:txBody>
      </p:sp>
    </p:spTree>
    <p:extLst>
      <p:ext uri="{BB962C8B-B14F-4D97-AF65-F5344CB8AC3E}">
        <p14:creationId xmlns:p14="http://schemas.microsoft.com/office/powerpoint/2010/main" val="87974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A583C89-C9DB-4BB3-9779-678ACDEC4726}" type="slidenum">
              <a:rPr lang="tr-TR" smtClean="0"/>
              <a:t>10</a:t>
            </a:fld>
            <a:endParaRPr lang="tr-TR"/>
          </a:p>
        </p:txBody>
      </p:sp>
    </p:spTree>
    <p:extLst>
      <p:ext uri="{BB962C8B-B14F-4D97-AF65-F5344CB8AC3E}">
        <p14:creationId xmlns:p14="http://schemas.microsoft.com/office/powerpoint/2010/main" val="223632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A583C89-C9DB-4BB3-9779-678ACDEC4726}" type="slidenum">
              <a:rPr lang="tr-TR" smtClean="0"/>
              <a:t>13</a:t>
            </a:fld>
            <a:endParaRPr lang="tr-TR"/>
          </a:p>
        </p:txBody>
      </p:sp>
    </p:spTree>
    <p:extLst>
      <p:ext uri="{BB962C8B-B14F-4D97-AF65-F5344CB8AC3E}">
        <p14:creationId xmlns:p14="http://schemas.microsoft.com/office/powerpoint/2010/main" val="149861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Birçok hastalıkta FEV1 değeri düşük bulunabileceğinden, hava akımı kısıtlığı tanısını koymak için en uygun test FEV1/ FVC oranının kullanılmasıdır</a:t>
            </a:r>
          </a:p>
        </p:txBody>
      </p:sp>
      <p:sp>
        <p:nvSpPr>
          <p:cNvPr id="4" name="Slayt Numarası Yer Tutucusu 3"/>
          <p:cNvSpPr>
            <a:spLocks noGrp="1"/>
          </p:cNvSpPr>
          <p:nvPr>
            <p:ph type="sldNum" sz="quarter" idx="5"/>
          </p:nvPr>
        </p:nvSpPr>
        <p:spPr/>
        <p:txBody>
          <a:bodyPr/>
          <a:lstStyle/>
          <a:p>
            <a:fld id="{BA583C89-C9DB-4BB3-9779-678ACDEC4726}" type="slidenum">
              <a:rPr lang="tr-TR" smtClean="0"/>
              <a:t>15</a:t>
            </a:fld>
            <a:endParaRPr lang="tr-TR"/>
          </a:p>
        </p:txBody>
      </p:sp>
    </p:spTree>
    <p:extLst>
      <p:ext uri="{BB962C8B-B14F-4D97-AF65-F5344CB8AC3E}">
        <p14:creationId xmlns:p14="http://schemas.microsoft.com/office/powerpoint/2010/main" val="173921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Astım tedavisinin temelinde semptomları kontrol altında tutmak ve gelecek risklerden korunmak için “Kontrol Edici” ilaçların ve semptom olduğunda da “Semptom Giderici” olarak adlandırılan ilaçların seçilmesi esas</a:t>
            </a:r>
          </a:p>
        </p:txBody>
      </p:sp>
      <p:sp>
        <p:nvSpPr>
          <p:cNvPr id="4" name="Slayt Numarası Yer Tutucusu 3"/>
          <p:cNvSpPr>
            <a:spLocks noGrp="1"/>
          </p:cNvSpPr>
          <p:nvPr>
            <p:ph type="sldNum" sz="quarter" idx="5"/>
          </p:nvPr>
        </p:nvSpPr>
        <p:spPr/>
        <p:txBody>
          <a:bodyPr/>
          <a:lstStyle/>
          <a:p>
            <a:fld id="{BA583C89-C9DB-4BB3-9779-678ACDEC4726}" type="slidenum">
              <a:rPr lang="tr-TR" smtClean="0"/>
              <a:t>23</a:t>
            </a:fld>
            <a:endParaRPr lang="tr-TR"/>
          </a:p>
        </p:txBody>
      </p:sp>
    </p:spTree>
    <p:extLst>
      <p:ext uri="{BB962C8B-B14F-4D97-AF65-F5344CB8AC3E}">
        <p14:creationId xmlns:p14="http://schemas.microsoft.com/office/powerpoint/2010/main" val="819191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50000"/>
              </a:lnSpc>
            </a:pPr>
            <a:r>
              <a:rPr lang="tr-TR" i="1"/>
              <a:t>Budenosid</a:t>
            </a:r>
            <a:r>
              <a:rPr lang="tr-TR"/>
              <a:t> =  Budenosin, Pulmicort, Miflonide, Budefix</a:t>
            </a:r>
          </a:p>
          <a:p>
            <a:pPr algn="just">
              <a:lnSpc>
                <a:spcPct val="150000"/>
              </a:lnSpc>
            </a:pPr>
            <a:r>
              <a:rPr lang="tr-TR" i="1"/>
              <a:t>Flutikazon </a:t>
            </a:r>
            <a:r>
              <a:rPr lang="tr-TR"/>
              <a:t>=  Flixotide, Aerohit, Xencort</a:t>
            </a:r>
          </a:p>
          <a:p>
            <a:endParaRPr lang="tr-TR"/>
          </a:p>
        </p:txBody>
      </p:sp>
      <p:sp>
        <p:nvSpPr>
          <p:cNvPr id="4" name="Slayt Numarası Yer Tutucusu 3"/>
          <p:cNvSpPr>
            <a:spLocks noGrp="1"/>
          </p:cNvSpPr>
          <p:nvPr>
            <p:ph type="sldNum" sz="quarter" idx="5"/>
          </p:nvPr>
        </p:nvSpPr>
        <p:spPr/>
        <p:txBody>
          <a:bodyPr/>
          <a:lstStyle/>
          <a:p>
            <a:fld id="{BA583C89-C9DB-4BB3-9779-678ACDEC4726}" type="slidenum">
              <a:rPr lang="tr-TR" smtClean="0"/>
              <a:t>24</a:t>
            </a:fld>
            <a:endParaRPr lang="tr-TR"/>
          </a:p>
        </p:txBody>
      </p:sp>
    </p:spTree>
    <p:extLst>
      <p:ext uri="{BB962C8B-B14F-4D97-AF65-F5344CB8AC3E}">
        <p14:creationId xmlns:p14="http://schemas.microsoft.com/office/powerpoint/2010/main" val="1109639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0365CF-5A14-4EE6-8340-BE5E50935ACA}" type="datetimeFigureOut">
              <a:rPr lang="tr-TR" smtClean="0"/>
              <a:t>1.02.2022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6F127690-5C8D-441B-93A0-A030CF5C82EC}"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03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A0365CF-5A14-4EE6-8340-BE5E50935ACA}" type="datetimeFigureOut">
              <a:rPr lang="tr-TR" smtClean="0"/>
              <a:t>1.02.2022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127690-5C8D-441B-93A0-A030CF5C82EC}" type="slidenum">
              <a:rPr lang="tr-TR" smtClean="0"/>
              <a:t>‹#›</a:t>
            </a:fld>
            <a:endParaRPr lang="tr-TR"/>
          </a:p>
        </p:txBody>
      </p:sp>
    </p:spTree>
    <p:extLst>
      <p:ext uri="{BB962C8B-B14F-4D97-AF65-F5344CB8AC3E}">
        <p14:creationId xmlns:p14="http://schemas.microsoft.com/office/powerpoint/2010/main" val="93166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A0365CF-5A14-4EE6-8340-BE5E50935ACA}" type="datetimeFigureOut">
              <a:rPr lang="tr-TR" smtClean="0"/>
              <a:t>1.02.2022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27690-5C8D-441B-93A0-A030CF5C82EC}"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99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A0365CF-5A14-4EE6-8340-BE5E50935ACA}" type="datetimeFigureOut">
              <a:rPr lang="tr-TR" smtClean="0"/>
              <a:t>1.02.2022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27690-5C8D-441B-93A0-A030CF5C82EC}"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31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A0365CF-5A14-4EE6-8340-BE5E50935ACA}" type="datetimeFigureOut">
              <a:rPr lang="tr-TR" smtClean="0"/>
              <a:t>1.02.2022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27690-5C8D-441B-93A0-A030CF5C82EC}" type="slidenum">
              <a:rPr lang="tr-TR" smtClean="0"/>
              <a:t>‹#›</a:t>
            </a:fld>
            <a:endParaRPr lang="tr-TR"/>
          </a:p>
        </p:txBody>
      </p:sp>
    </p:spTree>
    <p:extLst>
      <p:ext uri="{BB962C8B-B14F-4D97-AF65-F5344CB8AC3E}">
        <p14:creationId xmlns:p14="http://schemas.microsoft.com/office/powerpoint/2010/main" val="22318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A0365CF-5A14-4EE6-8340-BE5E50935ACA}" type="datetimeFigureOut">
              <a:rPr lang="tr-TR" smtClean="0"/>
              <a:t>1.02.2022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27690-5C8D-441B-93A0-A030CF5C82EC}"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22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A0365CF-5A14-4EE6-8340-BE5E50935ACA}" type="datetimeFigureOut">
              <a:rPr lang="tr-TR" smtClean="0"/>
              <a:t>1.02.2022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27690-5C8D-441B-93A0-A030CF5C82EC}"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17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0365CF-5A14-4EE6-8340-BE5E50935ACA}" type="datetimeFigureOut">
              <a:rPr lang="tr-TR" smtClean="0"/>
              <a:t>1.02.2022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27690-5C8D-441B-93A0-A030CF5C82EC}"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505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0365CF-5A14-4EE6-8340-BE5E50935ACA}" type="datetimeFigureOut">
              <a:rPr lang="tr-TR" smtClean="0"/>
              <a:t>1.02.2022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27690-5C8D-441B-93A0-A030CF5C82EC}"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163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0365CF-5A14-4EE6-8340-BE5E50935ACA}" type="datetimeFigureOut">
              <a:rPr lang="tr-TR" smtClean="0"/>
              <a:t>1.02.2022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27690-5C8D-441B-93A0-A030CF5C82EC}" type="slidenum">
              <a:rPr lang="tr-TR" smtClean="0"/>
              <a:t>‹#›</a:t>
            </a:fld>
            <a:endParaRPr lang="tr-TR"/>
          </a:p>
        </p:txBody>
      </p:sp>
    </p:spTree>
    <p:extLst>
      <p:ext uri="{BB962C8B-B14F-4D97-AF65-F5344CB8AC3E}">
        <p14:creationId xmlns:p14="http://schemas.microsoft.com/office/powerpoint/2010/main" val="2155413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A0365CF-5A14-4EE6-8340-BE5E50935ACA}" type="datetimeFigureOut">
              <a:rPr lang="tr-TR" smtClean="0"/>
              <a:t>1.02.2022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27690-5C8D-441B-93A0-A030CF5C82EC}"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78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A0365CF-5A14-4EE6-8340-BE5E50935ACA}" type="datetimeFigureOut">
              <a:rPr lang="tr-TR" smtClean="0"/>
              <a:t>1.02.2022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127690-5C8D-441B-93A0-A030CF5C82EC}" type="slidenum">
              <a:rPr lang="tr-TR" smtClean="0"/>
              <a:t>‹#›</a:t>
            </a:fld>
            <a:endParaRPr lang="tr-TR"/>
          </a:p>
        </p:txBody>
      </p:sp>
    </p:spTree>
    <p:extLst>
      <p:ext uri="{BB962C8B-B14F-4D97-AF65-F5344CB8AC3E}">
        <p14:creationId xmlns:p14="http://schemas.microsoft.com/office/powerpoint/2010/main" val="349477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A0365CF-5A14-4EE6-8340-BE5E50935ACA}" type="datetimeFigureOut">
              <a:rPr lang="tr-TR" smtClean="0"/>
              <a:t>1.02.2022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F127690-5C8D-441B-93A0-A030CF5C82EC}"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82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A0365CF-5A14-4EE6-8340-BE5E50935ACA}" type="datetimeFigureOut">
              <a:rPr lang="tr-TR" smtClean="0"/>
              <a:t>1.02.2022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F127690-5C8D-441B-93A0-A030CF5C82EC}"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29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365CF-5A14-4EE6-8340-BE5E50935ACA}" type="datetimeFigureOut">
              <a:rPr lang="tr-TR" smtClean="0"/>
              <a:t>1.02.2022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F127690-5C8D-441B-93A0-A030CF5C82EC}" type="slidenum">
              <a:rPr lang="tr-TR" smtClean="0"/>
              <a:t>‹#›</a:t>
            </a:fld>
            <a:endParaRPr lang="tr-TR"/>
          </a:p>
        </p:txBody>
      </p:sp>
    </p:spTree>
    <p:extLst>
      <p:ext uri="{BB962C8B-B14F-4D97-AF65-F5344CB8AC3E}">
        <p14:creationId xmlns:p14="http://schemas.microsoft.com/office/powerpoint/2010/main" val="401669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A0365CF-5A14-4EE6-8340-BE5E50935ACA}" type="datetimeFigureOut">
              <a:rPr lang="tr-TR" smtClean="0"/>
              <a:t>1.02.2022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127690-5C8D-441B-93A0-A030CF5C82EC}"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69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A0365CF-5A14-4EE6-8340-BE5E50935ACA}" type="datetimeFigureOut">
              <a:rPr lang="tr-TR" smtClean="0"/>
              <a:t>1.02.2022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127690-5C8D-441B-93A0-A030CF5C82EC}" type="slidenum">
              <a:rPr lang="tr-TR" smtClean="0"/>
              <a:t>‹#›</a:t>
            </a:fld>
            <a:endParaRPr lang="tr-TR"/>
          </a:p>
        </p:txBody>
      </p:sp>
    </p:spTree>
    <p:extLst>
      <p:ext uri="{BB962C8B-B14F-4D97-AF65-F5344CB8AC3E}">
        <p14:creationId xmlns:p14="http://schemas.microsoft.com/office/powerpoint/2010/main" val="296005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0365CF-5A14-4EE6-8340-BE5E50935ACA}" type="datetimeFigureOut">
              <a:rPr lang="tr-TR" smtClean="0"/>
              <a:t>1.02.2022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127690-5C8D-441B-93A0-A030CF5C82EC}" type="slidenum">
              <a:rPr lang="tr-TR" smtClean="0"/>
              <a:t>‹#›</a:t>
            </a:fld>
            <a:endParaRPr lang="tr-TR"/>
          </a:p>
        </p:txBody>
      </p:sp>
    </p:spTree>
    <p:extLst>
      <p:ext uri="{BB962C8B-B14F-4D97-AF65-F5344CB8AC3E}">
        <p14:creationId xmlns:p14="http://schemas.microsoft.com/office/powerpoint/2010/main" val="17484208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f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ASTIM</a:t>
            </a:r>
          </a:p>
        </p:txBody>
      </p:sp>
      <p:sp>
        <p:nvSpPr>
          <p:cNvPr id="3" name="Alt Başlık 2"/>
          <p:cNvSpPr>
            <a:spLocks noGrp="1"/>
          </p:cNvSpPr>
          <p:nvPr>
            <p:ph type="subTitle" idx="1"/>
          </p:nvPr>
        </p:nvSpPr>
        <p:spPr/>
        <p:txBody>
          <a:bodyPr>
            <a:normAutofit lnSpcReduction="10000"/>
          </a:bodyPr>
          <a:lstStyle/>
          <a:p>
            <a:r>
              <a:rPr lang="tr-TR" b="1" dirty="0" err="1"/>
              <a:t>Araş</a:t>
            </a:r>
            <a:r>
              <a:rPr lang="tr-TR" b="1" dirty="0"/>
              <a:t>. Gör. Dr. Fatıma YILDIZ</a:t>
            </a:r>
          </a:p>
          <a:p>
            <a:r>
              <a:rPr lang="tr-TR" b="1" dirty="0"/>
              <a:t>KTÜ Aile Hekimliği Anabilim Dalı</a:t>
            </a:r>
          </a:p>
          <a:p>
            <a:r>
              <a:rPr lang="tr-TR"/>
              <a:t>01.02.2022</a:t>
            </a:r>
            <a:endParaRPr lang="tr-TR" dirty="0"/>
          </a:p>
        </p:txBody>
      </p:sp>
    </p:spTree>
    <p:extLst>
      <p:ext uri="{BB962C8B-B14F-4D97-AF65-F5344CB8AC3E}">
        <p14:creationId xmlns:p14="http://schemas.microsoft.com/office/powerpoint/2010/main" val="413628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TANI</a:t>
            </a:r>
          </a:p>
        </p:txBody>
      </p:sp>
      <p:sp>
        <p:nvSpPr>
          <p:cNvPr id="3" name="İçerik Yer Tutucusu 2"/>
          <p:cNvSpPr>
            <a:spLocks noGrp="1"/>
          </p:cNvSpPr>
          <p:nvPr>
            <p:ph idx="1"/>
          </p:nvPr>
        </p:nvSpPr>
        <p:spPr/>
        <p:txBody>
          <a:bodyPr>
            <a:normAutofit fontScale="70000" lnSpcReduction="20000"/>
          </a:bodyPr>
          <a:lstStyle/>
          <a:p>
            <a:pPr marL="0" indent="0">
              <a:buNone/>
            </a:pPr>
            <a:r>
              <a:rPr lang="tr-TR" sz="2200" b="1">
                <a:latin typeface="Calibri" panose="020F0502020204030204" pitchFamily="34" charset="0"/>
                <a:cs typeface="Calibri" panose="020F0502020204030204" pitchFamily="34" charset="0"/>
              </a:rPr>
              <a:t>Anamnez</a:t>
            </a:r>
            <a:endParaRPr lang="tr-TR" sz="2200" b="1" dirty="0">
              <a:latin typeface="Calibri" panose="020F0502020204030204" pitchFamily="34" charset="0"/>
              <a:cs typeface="Calibri" panose="020F0502020204030204" pitchFamily="34" charset="0"/>
            </a:endParaRPr>
          </a:p>
          <a:p>
            <a:pPr marL="0" indent="0">
              <a:buNone/>
            </a:pPr>
            <a:r>
              <a:rPr lang="tr-TR" sz="2200" b="1" dirty="0">
                <a:latin typeface="Calibri" panose="020F0502020204030204" pitchFamily="34" charset="0"/>
                <a:cs typeface="Calibri" panose="020F0502020204030204" pitchFamily="34" charset="0"/>
              </a:rPr>
              <a:t>Fizik Muayene</a:t>
            </a:r>
          </a:p>
          <a:p>
            <a:pPr marL="0" indent="0">
              <a:buNone/>
            </a:pPr>
            <a:r>
              <a:rPr lang="tr-TR" sz="2200" b="1" dirty="0">
                <a:latin typeface="Calibri" panose="020F0502020204030204" pitchFamily="34" charset="0"/>
                <a:cs typeface="Calibri" panose="020F0502020204030204" pitchFamily="34" charset="0"/>
              </a:rPr>
              <a:t>Solunum Fonksiyonlarının Ölçümü</a:t>
            </a:r>
          </a:p>
          <a:p>
            <a:pPr lvl="1"/>
            <a:r>
              <a:rPr lang="tr-TR" sz="1800" dirty="0">
                <a:latin typeface="Calibri" panose="020F0502020204030204" pitchFamily="34" charset="0"/>
                <a:cs typeface="Calibri" panose="020F0502020204030204" pitchFamily="34" charset="0"/>
              </a:rPr>
              <a:t>Hava Yolu Kısıtlamasının Değerlendirilmesi</a:t>
            </a:r>
          </a:p>
          <a:p>
            <a:pPr lvl="1"/>
            <a:r>
              <a:rPr lang="tr-TR" sz="1800" dirty="0" err="1">
                <a:latin typeface="Calibri" panose="020F0502020204030204" pitchFamily="34" charset="0"/>
                <a:cs typeface="Calibri" panose="020F0502020204030204" pitchFamily="34" charset="0"/>
              </a:rPr>
              <a:t>Reverzibilite</a:t>
            </a:r>
            <a:r>
              <a:rPr lang="tr-TR" sz="1800" dirty="0">
                <a:latin typeface="Calibri" panose="020F0502020204030204" pitchFamily="34" charset="0"/>
                <a:cs typeface="Calibri" panose="020F0502020204030204" pitchFamily="34" charset="0"/>
              </a:rPr>
              <a:t> ve Hava Yolu Değişkenliğinin Değerlendirilmesi</a:t>
            </a:r>
          </a:p>
          <a:p>
            <a:pPr lvl="1"/>
            <a:r>
              <a:rPr lang="tr-TR" dirty="0">
                <a:latin typeface="Calibri" panose="020F0502020204030204" pitchFamily="34" charset="0"/>
                <a:cs typeface="Calibri" panose="020F0502020204030204" pitchFamily="34" charset="0"/>
              </a:rPr>
              <a:t>Hava Yolu Aşırı Duyarlılığının Ölçülmesi</a:t>
            </a:r>
          </a:p>
          <a:p>
            <a:pPr marL="0" indent="0">
              <a:buNone/>
            </a:pPr>
            <a:r>
              <a:rPr lang="tr-TR" sz="2200" b="1" dirty="0" err="1">
                <a:latin typeface="Calibri" panose="020F0502020204030204" pitchFamily="34" charset="0"/>
                <a:cs typeface="Calibri" panose="020F0502020204030204" pitchFamily="34" charset="0"/>
              </a:rPr>
              <a:t>Allerjinin</a:t>
            </a:r>
            <a:r>
              <a:rPr lang="tr-TR" sz="2200" b="1" dirty="0">
                <a:latin typeface="Calibri" panose="020F0502020204030204" pitchFamily="34" charset="0"/>
                <a:cs typeface="Calibri" panose="020F0502020204030204" pitchFamily="34" charset="0"/>
              </a:rPr>
              <a:t> Değerlendirmesi</a:t>
            </a:r>
          </a:p>
          <a:p>
            <a:pPr marL="0" indent="0">
              <a:buNone/>
            </a:pPr>
            <a:r>
              <a:rPr lang="tr-TR" sz="2200" b="1" dirty="0">
                <a:latin typeface="Calibri" panose="020F0502020204030204" pitchFamily="34" charset="0"/>
                <a:cs typeface="Calibri" panose="020F0502020204030204" pitchFamily="34" charset="0"/>
              </a:rPr>
              <a:t>Diğer Tetkikler</a:t>
            </a:r>
          </a:p>
          <a:p>
            <a:pPr lvl="1"/>
            <a:r>
              <a:rPr lang="tr-TR" dirty="0">
                <a:latin typeface="Calibri" panose="020F0502020204030204" pitchFamily="34" charset="0"/>
                <a:cs typeface="Calibri" panose="020F0502020204030204" pitchFamily="34" charset="0"/>
              </a:rPr>
              <a:t>Akciğer </a:t>
            </a:r>
            <a:r>
              <a:rPr lang="tr-TR" dirty="0" err="1">
                <a:latin typeface="Calibri" panose="020F0502020204030204" pitchFamily="34" charset="0"/>
                <a:cs typeface="Calibri" panose="020F0502020204030204" pitchFamily="34" charset="0"/>
              </a:rPr>
              <a:t>grafisi</a:t>
            </a:r>
            <a:endParaRPr lang="tr-TR" dirty="0">
              <a:latin typeface="Calibri" panose="020F0502020204030204" pitchFamily="34" charset="0"/>
              <a:cs typeface="Calibri" panose="020F0502020204030204" pitchFamily="34" charset="0"/>
            </a:endParaRPr>
          </a:p>
          <a:p>
            <a:pPr lvl="1"/>
            <a:r>
              <a:rPr lang="tr-TR" sz="1800" dirty="0" err="1">
                <a:latin typeface="Calibri" panose="020F0502020204030204" pitchFamily="34" charset="0"/>
                <a:cs typeface="Calibri" panose="020F0502020204030204" pitchFamily="34" charset="0"/>
              </a:rPr>
              <a:t>Ekshale</a:t>
            </a:r>
            <a:r>
              <a:rPr lang="tr-TR" sz="1800" dirty="0">
                <a:latin typeface="Calibri" panose="020F0502020204030204" pitchFamily="34" charset="0"/>
                <a:cs typeface="Calibri" panose="020F0502020204030204" pitchFamily="34" charset="0"/>
              </a:rPr>
              <a:t> nitrik oksit (</a:t>
            </a:r>
            <a:r>
              <a:rPr lang="tr-TR" sz="1800" dirty="0" err="1">
                <a:latin typeface="Calibri" panose="020F0502020204030204" pitchFamily="34" charset="0"/>
                <a:cs typeface="Calibri" panose="020F0502020204030204" pitchFamily="34" charset="0"/>
              </a:rPr>
              <a:t>FeNO</a:t>
            </a:r>
            <a:r>
              <a:rPr lang="tr-TR" sz="1800" dirty="0">
                <a:latin typeface="Calibri" panose="020F0502020204030204" pitchFamily="34" charset="0"/>
                <a:cs typeface="Calibri" panose="020F0502020204030204" pitchFamily="34" charset="0"/>
              </a:rPr>
              <a:t>)</a:t>
            </a:r>
          </a:p>
          <a:p>
            <a:pPr lvl="1"/>
            <a:r>
              <a:rPr lang="tr-TR" sz="1800" dirty="0" err="1">
                <a:latin typeface="Calibri" panose="020F0502020204030204" pitchFamily="34" charset="0"/>
                <a:cs typeface="Calibri" panose="020F0502020204030204" pitchFamily="34" charset="0"/>
              </a:rPr>
              <a:t>Eozinofili</a:t>
            </a:r>
            <a:endParaRPr lang="tr-TR" dirty="0">
              <a:latin typeface="Calibri" panose="020F0502020204030204" pitchFamily="34" charset="0"/>
              <a:cs typeface="Calibri" panose="020F0502020204030204" pitchFamily="34" charset="0"/>
            </a:endParaRPr>
          </a:p>
          <a:p>
            <a:endParaRPr lang="tr-TR" dirty="0"/>
          </a:p>
        </p:txBody>
      </p:sp>
      <p:sp>
        <p:nvSpPr>
          <p:cNvPr id="4" name="Metin kutusu 3">
            <a:extLst>
              <a:ext uri="{FF2B5EF4-FFF2-40B4-BE49-F238E27FC236}">
                <a16:creationId xmlns:a16="http://schemas.microsoft.com/office/drawing/2014/main" id="{504E30BC-4BE7-4B06-A1EC-C08E2C1F2A40}"/>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28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TANI</a:t>
            </a:r>
          </a:p>
        </p:txBody>
      </p:sp>
      <p:sp>
        <p:nvSpPr>
          <p:cNvPr id="3" name="İçerik Yer Tutucusu 2"/>
          <p:cNvSpPr>
            <a:spLocks noGrp="1"/>
          </p:cNvSpPr>
          <p:nvPr>
            <p:ph idx="1"/>
          </p:nvPr>
        </p:nvSpPr>
        <p:spPr/>
        <p:txBody>
          <a:bodyPr>
            <a:normAutofit fontScale="92500" lnSpcReduction="10000"/>
          </a:bodyPr>
          <a:lstStyle/>
          <a:p>
            <a:pPr marL="0" indent="0">
              <a:buNone/>
            </a:pPr>
            <a:r>
              <a:rPr lang="tr-TR" b="1" dirty="0" err="1">
                <a:latin typeface="Calibri" panose="020F0502020204030204" pitchFamily="34" charset="0"/>
                <a:cs typeface="Calibri" panose="020F0502020204030204" pitchFamily="34" charset="0"/>
              </a:rPr>
              <a:t>Anamnez</a:t>
            </a:r>
            <a:endParaRPr lang="tr-TR" b="1" dirty="0">
              <a:latin typeface="Calibri" panose="020F0502020204030204" pitchFamily="34" charset="0"/>
              <a:cs typeface="Calibri" panose="020F0502020204030204" pitchFamily="34" charset="0"/>
            </a:endParaRPr>
          </a:p>
          <a:p>
            <a:pPr algn="just">
              <a:lnSpc>
                <a:spcPct val="150000"/>
              </a:lnSpc>
            </a:pPr>
            <a:r>
              <a:rPr lang="tr-TR" sz="2200">
                <a:latin typeface="Calibri" panose="020F0502020204030204" pitchFamily="34" charset="0"/>
                <a:cs typeface="Calibri" panose="020F0502020204030204" pitchFamily="34" charset="0"/>
              </a:rPr>
              <a:t>Nöbetler halinde gelen nefes </a:t>
            </a:r>
            <a:r>
              <a:rPr lang="tr-TR" sz="2200" dirty="0">
                <a:latin typeface="Calibri" panose="020F0502020204030204" pitchFamily="34" charset="0"/>
                <a:cs typeface="Calibri" panose="020F0502020204030204" pitchFamily="34" charset="0"/>
              </a:rPr>
              <a:t>darlığı</a:t>
            </a:r>
            <a:r>
              <a:rPr lang="tr-TR" sz="2200">
                <a:latin typeface="Calibri" panose="020F0502020204030204" pitchFamily="34" charset="0"/>
                <a:cs typeface="Calibri" panose="020F0502020204030204" pitchFamily="34" charset="0"/>
              </a:rPr>
              <a:t>, hışıltılı </a:t>
            </a:r>
            <a:r>
              <a:rPr lang="tr-TR" sz="2200" dirty="0">
                <a:latin typeface="Calibri" panose="020F0502020204030204" pitchFamily="34" charset="0"/>
                <a:cs typeface="Calibri" panose="020F0502020204030204" pitchFamily="34" charset="0"/>
              </a:rPr>
              <a:t>solunum</a:t>
            </a:r>
            <a:r>
              <a:rPr lang="tr-TR" sz="2200">
                <a:latin typeface="Calibri" panose="020F0502020204030204" pitchFamily="34" charset="0"/>
                <a:cs typeface="Calibri" panose="020F0502020204030204" pitchFamily="34" charset="0"/>
              </a:rPr>
              <a:t>, öksürük ve göğüste </a:t>
            </a:r>
            <a:r>
              <a:rPr lang="tr-TR" sz="2200" dirty="0">
                <a:latin typeface="Calibri" panose="020F0502020204030204" pitchFamily="34" charset="0"/>
                <a:cs typeface="Calibri" panose="020F0502020204030204" pitchFamily="34" charset="0"/>
              </a:rPr>
              <a:t>sıkışma hissi</a:t>
            </a:r>
          </a:p>
          <a:p>
            <a:pPr lvl="1" algn="just">
              <a:lnSpc>
                <a:spcPct val="150000"/>
              </a:lnSpc>
              <a:buFont typeface="Courier New" panose="02070309020205020404" pitchFamily="49" charset="0"/>
              <a:buChar char="o"/>
            </a:pPr>
            <a:r>
              <a:rPr lang="tr-TR" sz="2000" dirty="0">
                <a:latin typeface="Calibri" panose="020F0502020204030204" pitchFamily="34" charset="0"/>
                <a:cs typeface="Calibri" panose="020F0502020204030204" pitchFamily="34" charset="0"/>
              </a:rPr>
              <a:t>Gün içinde veya </a:t>
            </a:r>
            <a:r>
              <a:rPr lang="tr-TR" sz="2000">
                <a:latin typeface="Calibri" panose="020F0502020204030204" pitchFamily="34" charset="0"/>
                <a:cs typeface="Calibri" panose="020F0502020204030204" pitchFamily="34" charset="0"/>
              </a:rPr>
              <a:t>mevsimsel değişkenlik</a:t>
            </a:r>
          </a:p>
          <a:p>
            <a:pPr lvl="1" algn="just">
              <a:lnSpc>
                <a:spcPct val="150000"/>
              </a:lnSpc>
              <a:buFont typeface="Courier New" panose="02070309020205020404" pitchFamily="49" charset="0"/>
              <a:buChar char="o"/>
            </a:pPr>
            <a:r>
              <a:rPr lang="tr-TR" sz="2000">
                <a:latin typeface="Calibri" panose="020F0502020204030204" pitchFamily="34" charset="0"/>
                <a:cs typeface="Calibri" panose="020F0502020204030204" pitchFamily="34" charset="0"/>
              </a:rPr>
              <a:t>Sis</a:t>
            </a:r>
            <a:r>
              <a:rPr lang="tr-TR" sz="2000" dirty="0">
                <a:latin typeface="Calibri" panose="020F0502020204030204" pitchFamily="34" charset="0"/>
                <a:cs typeface="Calibri" panose="020F0502020204030204" pitchFamily="34" charset="0"/>
              </a:rPr>
              <a:t>, duman, çeşitli kokular veya egzersiz gibi </a:t>
            </a:r>
            <a:r>
              <a:rPr lang="tr-TR" sz="2000">
                <a:latin typeface="Calibri" panose="020F0502020204030204" pitchFamily="34" charset="0"/>
                <a:cs typeface="Calibri" panose="020F0502020204030204" pitchFamily="34" charset="0"/>
              </a:rPr>
              <a:t>nedenlerle tetiklenme</a:t>
            </a:r>
            <a:endParaRPr lang="tr-TR" sz="2000" dirty="0">
              <a:latin typeface="Calibri" panose="020F0502020204030204" pitchFamily="34" charset="0"/>
              <a:cs typeface="Calibri" panose="020F0502020204030204" pitchFamily="34" charset="0"/>
            </a:endParaRPr>
          </a:p>
          <a:p>
            <a:pPr lvl="1" algn="just">
              <a:lnSpc>
                <a:spcPct val="150000"/>
              </a:lnSpc>
              <a:buFont typeface="Courier New" panose="02070309020205020404" pitchFamily="49" charset="0"/>
              <a:buChar char="o"/>
            </a:pPr>
            <a:r>
              <a:rPr lang="tr-TR" sz="2000" dirty="0">
                <a:latin typeface="Calibri" panose="020F0502020204030204" pitchFamily="34" charset="0"/>
                <a:cs typeface="Calibri" panose="020F0502020204030204" pitchFamily="34" charset="0"/>
              </a:rPr>
              <a:t>Geceleri sabaha karşı yakınmalarda </a:t>
            </a:r>
            <a:r>
              <a:rPr lang="tr-TR" sz="2000">
                <a:latin typeface="Calibri" panose="020F0502020204030204" pitchFamily="34" charset="0"/>
                <a:cs typeface="Calibri" panose="020F0502020204030204" pitchFamily="34" charset="0"/>
              </a:rPr>
              <a:t>artış </a:t>
            </a:r>
            <a:endParaRPr lang="tr-TR" sz="2000" dirty="0">
              <a:latin typeface="Calibri" panose="020F0502020204030204" pitchFamily="34" charset="0"/>
              <a:cs typeface="Calibri" panose="020F0502020204030204" pitchFamily="34" charset="0"/>
            </a:endParaRPr>
          </a:p>
          <a:p>
            <a:pPr lvl="1" algn="just">
              <a:lnSpc>
                <a:spcPct val="150000"/>
              </a:lnSpc>
              <a:buFont typeface="Courier New" panose="02070309020205020404" pitchFamily="49" charset="0"/>
              <a:buChar char="o"/>
            </a:pPr>
            <a:r>
              <a:rPr lang="tr-TR" sz="2000" dirty="0">
                <a:latin typeface="Calibri" panose="020F0502020204030204" pitchFamily="34" charset="0"/>
                <a:cs typeface="Calibri" panose="020F0502020204030204" pitchFamily="34" charset="0"/>
              </a:rPr>
              <a:t>Uygun astım tedavilerine </a:t>
            </a:r>
            <a:r>
              <a:rPr lang="tr-TR" sz="2000">
                <a:latin typeface="Calibri" panose="020F0502020204030204" pitchFamily="34" charset="0"/>
                <a:cs typeface="Calibri" panose="020F0502020204030204" pitchFamily="34" charset="0"/>
              </a:rPr>
              <a:t>yanıt verme</a:t>
            </a:r>
            <a:endParaRPr lang="tr-TR" sz="2000" b="1" dirty="0">
              <a:latin typeface="Calibri" panose="020F0502020204030204" pitchFamily="34" charset="0"/>
              <a:cs typeface="Calibri" panose="020F0502020204030204" pitchFamily="34" charset="0"/>
            </a:endParaRPr>
          </a:p>
          <a:p>
            <a:endParaRPr lang="tr-TR" dirty="0"/>
          </a:p>
        </p:txBody>
      </p:sp>
      <p:sp>
        <p:nvSpPr>
          <p:cNvPr id="4" name="Metin kutusu 3">
            <a:extLst>
              <a:ext uri="{FF2B5EF4-FFF2-40B4-BE49-F238E27FC236}">
                <a16:creationId xmlns:a16="http://schemas.microsoft.com/office/drawing/2014/main" id="{1DE46269-560F-4758-A7FB-247BC9ACD196}"/>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77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graphicFrame>
        <p:nvGraphicFramePr>
          <p:cNvPr id="4" name="Tablo 3">
            <a:extLst>
              <a:ext uri="{FF2B5EF4-FFF2-40B4-BE49-F238E27FC236}">
                <a16:creationId xmlns:a16="http://schemas.microsoft.com/office/drawing/2014/main" id="{A288A4AB-CAEB-4EDE-8AB6-14C13FB0BF8C}"/>
              </a:ext>
            </a:extLst>
          </p:cNvPr>
          <p:cNvGraphicFramePr>
            <a:graphicFrameLocks noGrp="1"/>
          </p:cNvGraphicFramePr>
          <p:nvPr>
            <p:extLst>
              <p:ext uri="{D42A27DB-BD31-4B8C-83A1-F6EECF244321}">
                <p14:modId xmlns:p14="http://schemas.microsoft.com/office/powerpoint/2010/main" val="3561101377"/>
              </p:ext>
            </p:extLst>
          </p:nvPr>
        </p:nvGraphicFramePr>
        <p:xfrm>
          <a:off x="2194560" y="502920"/>
          <a:ext cx="8106066" cy="5852160"/>
        </p:xfrm>
        <a:graphic>
          <a:graphicData uri="http://schemas.openxmlformats.org/drawingml/2006/table">
            <a:tbl>
              <a:tblPr firstRow="1" bandRow="1">
                <a:tableStyleId>{5C22544A-7EE6-4342-B048-85BDC9FD1C3A}</a:tableStyleId>
              </a:tblPr>
              <a:tblGrid>
                <a:gridCol w="2812761">
                  <a:extLst>
                    <a:ext uri="{9D8B030D-6E8A-4147-A177-3AD203B41FA5}">
                      <a16:colId xmlns:a16="http://schemas.microsoft.com/office/drawing/2014/main" val="3576649815"/>
                    </a:ext>
                  </a:extLst>
                </a:gridCol>
                <a:gridCol w="2591283">
                  <a:extLst>
                    <a:ext uri="{9D8B030D-6E8A-4147-A177-3AD203B41FA5}">
                      <a16:colId xmlns:a16="http://schemas.microsoft.com/office/drawing/2014/main" val="1090466788"/>
                    </a:ext>
                  </a:extLst>
                </a:gridCol>
                <a:gridCol w="2702022">
                  <a:extLst>
                    <a:ext uri="{9D8B030D-6E8A-4147-A177-3AD203B41FA5}">
                      <a16:colId xmlns:a16="http://schemas.microsoft.com/office/drawing/2014/main" val="3026913888"/>
                    </a:ext>
                  </a:extLst>
                </a:gridCol>
              </a:tblGrid>
              <a:tr h="355533">
                <a:tc>
                  <a:txBody>
                    <a:bodyPr/>
                    <a:lstStyle/>
                    <a:p>
                      <a:r>
                        <a:rPr lang="tr-TR" sz="1800" b="1" i="0" u="none" strike="noStrike" kern="1200" baseline="0" dirty="0">
                          <a:solidFill>
                            <a:schemeClr val="lt1"/>
                          </a:solidFill>
                          <a:latin typeface="+mn-lt"/>
                          <a:ea typeface="+mn-ea"/>
                          <a:cs typeface="+mn-cs"/>
                        </a:rPr>
                        <a:t>Klinik Özellikler</a:t>
                      </a:r>
                      <a:endParaRPr lang="tr-TR" dirty="0"/>
                    </a:p>
                  </a:txBody>
                  <a:tcPr/>
                </a:tc>
                <a:tc>
                  <a:txBody>
                    <a:bodyPr/>
                    <a:lstStyle/>
                    <a:p>
                      <a:endParaRPr lang="tr-TR" dirty="0"/>
                    </a:p>
                  </a:txBody>
                  <a:tcPr/>
                </a:tc>
                <a:tc>
                  <a:txBody>
                    <a:bodyPr/>
                    <a:lstStyle/>
                    <a:p>
                      <a:r>
                        <a:rPr lang="tr-TR" sz="1800" b="1" i="0" u="none" strike="noStrike" kern="1200" baseline="0" dirty="0">
                          <a:solidFill>
                            <a:schemeClr val="lt1"/>
                          </a:solidFill>
                          <a:latin typeface="+mn-lt"/>
                          <a:ea typeface="+mn-ea"/>
                          <a:cs typeface="+mn-cs"/>
                        </a:rPr>
                        <a:t>Ne Kazandırır?</a:t>
                      </a:r>
                      <a:endParaRPr lang="tr-TR" dirty="0"/>
                    </a:p>
                  </a:txBody>
                  <a:tcPr/>
                </a:tc>
                <a:extLst>
                  <a:ext uri="{0D108BD9-81ED-4DB2-BD59-A6C34878D82A}">
                    <a16:rowId xmlns:a16="http://schemas.microsoft.com/office/drawing/2014/main" val="3225730900"/>
                  </a:ext>
                </a:extLst>
              </a:tr>
              <a:tr h="2370223">
                <a:tc>
                  <a:txBody>
                    <a:bodyPr/>
                    <a:lstStyle/>
                    <a:p>
                      <a:r>
                        <a:rPr lang="tr-TR" sz="1100" b="1" dirty="0"/>
                        <a:t>Yakınmalar</a:t>
                      </a:r>
                    </a:p>
                  </a:txBody>
                  <a:tcPr/>
                </a:tc>
                <a:tc>
                  <a:txBody>
                    <a:bodyPr/>
                    <a:lstStyle/>
                    <a:p>
                      <a:r>
                        <a:rPr lang="tr-TR" sz="1100" b="0" i="0" u="none" strike="noStrike" kern="1200" baseline="0" dirty="0">
                          <a:solidFill>
                            <a:schemeClr val="dk1"/>
                          </a:solidFill>
                          <a:latin typeface="+mn-lt"/>
                          <a:ea typeface="+mn-ea"/>
                          <a:cs typeface="+mn-cs"/>
                        </a:rPr>
                        <a:t>Tekrarlayan hırıltı</a:t>
                      </a:r>
                    </a:p>
                    <a:p>
                      <a:r>
                        <a:rPr lang="tr-TR" sz="1100" b="0" i="0" u="none" strike="noStrike" kern="1200" baseline="0" dirty="0">
                          <a:solidFill>
                            <a:schemeClr val="dk1"/>
                          </a:solidFill>
                          <a:latin typeface="+mn-lt"/>
                          <a:ea typeface="+mn-ea"/>
                          <a:cs typeface="+mn-cs"/>
                        </a:rPr>
                        <a:t>Nefes darlığı</a:t>
                      </a:r>
                    </a:p>
                    <a:p>
                      <a:r>
                        <a:rPr lang="tr-TR" sz="1100" b="0" i="0" u="none" strike="noStrike" kern="1200" baseline="0" dirty="0" err="1">
                          <a:solidFill>
                            <a:schemeClr val="dk1"/>
                          </a:solidFill>
                          <a:latin typeface="+mn-lt"/>
                          <a:ea typeface="+mn-ea"/>
                          <a:cs typeface="+mn-cs"/>
                        </a:rPr>
                        <a:t>Oksuruk</a:t>
                      </a:r>
                      <a:endParaRPr lang="tr-TR" sz="1100" b="0" i="0" u="none" strike="noStrike" kern="1200" baseline="0" dirty="0">
                        <a:solidFill>
                          <a:schemeClr val="dk1"/>
                        </a:solidFill>
                        <a:latin typeface="+mn-lt"/>
                        <a:ea typeface="+mn-ea"/>
                        <a:cs typeface="+mn-cs"/>
                      </a:endParaRPr>
                    </a:p>
                    <a:p>
                      <a:r>
                        <a:rPr lang="tr-TR" sz="1100" b="0" i="0" u="none" strike="noStrike" kern="1200" baseline="0" dirty="0">
                          <a:solidFill>
                            <a:schemeClr val="dk1"/>
                          </a:solidFill>
                          <a:latin typeface="+mn-lt"/>
                          <a:ea typeface="+mn-ea"/>
                          <a:cs typeface="+mn-cs"/>
                        </a:rPr>
                        <a:t>(artıran ve azaltan durumlar, astım ilacı kullanım</a:t>
                      </a:r>
                    </a:p>
                    <a:p>
                      <a:r>
                        <a:rPr lang="tr-TR" sz="1100" b="0" i="0" u="none" strike="noStrike" kern="1200" baseline="0" dirty="0" err="1">
                          <a:solidFill>
                            <a:schemeClr val="dk1"/>
                          </a:solidFill>
                          <a:latin typeface="+mn-lt"/>
                          <a:ea typeface="+mn-ea"/>
                          <a:cs typeface="+mn-cs"/>
                        </a:rPr>
                        <a:t>oykusu</a:t>
                      </a:r>
                      <a:r>
                        <a:rPr lang="tr-TR" sz="1100" b="0" i="0" u="none" strike="noStrike" kern="1200" baseline="0" dirty="0">
                          <a:solidFill>
                            <a:schemeClr val="dk1"/>
                          </a:solidFill>
                          <a:latin typeface="+mn-lt"/>
                          <a:ea typeface="+mn-ea"/>
                          <a:cs typeface="+mn-cs"/>
                        </a:rPr>
                        <a:t>)</a:t>
                      </a:r>
                    </a:p>
                    <a:p>
                      <a:endParaRPr lang="tr-TR" sz="1100" b="0" i="0" u="none" strike="noStrike" kern="1200" baseline="0" dirty="0">
                        <a:solidFill>
                          <a:schemeClr val="dk1"/>
                        </a:solidFill>
                        <a:latin typeface="+mn-lt"/>
                        <a:ea typeface="+mn-ea"/>
                        <a:cs typeface="+mn-cs"/>
                      </a:endParaRPr>
                    </a:p>
                    <a:p>
                      <a:r>
                        <a:rPr lang="tr-TR" sz="1100" b="0" i="0" u="none" strike="noStrike" kern="1200" baseline="0" dirty="0">
                          <a:solidFill>
                            <a:schemeClr val="dk1"/>
                          </a:solidFill>
                          <a:latin typeface="+mn-lt"/>
                          <a:ea typeface="+mn-ea"/>
                          <a:cs typeface="+mn-cs"/>
                        </a:rPr>
                        <a:t>Kilo kaybı, gece terlemesi</a:t>
                      </a:r>
                    </a:p>
                    <a:p>
                      <a:r>
                        <a:rPr lang="tr-TR" sz="1100" b="0" i="0" u="none" strike="noStrike" kern="1200" baseline="0" dirty="0">
                          <a:solidFill>
                            <a:schemeClr val="dk1"/>
                          </a:solidFill>
                          <a:latin typeface="+mn-lt"/>
                          <a:ea typeface="+mn-ea"/>
                          <a:cs typeface="+mn-cs"/>
                        </a:rPr>
                        <a:t>Ani kızarma, ateş basması</a:t>
                      </a:r>
                    </a:p>
                    <a:p>
                      <a:r>
                        <a:rPr lang="tr-TR" sz="1100" b="0" i="0" u="none" strike="noStrike" kern="1200" baseline="0" dirty="0">
                          <a:solidFill>
                            <a:schemeClr val="dk1"/>
                          </a:solidFill>
                          <a:latin typeface="+mn-lt"/>
                          <a:ea typeface="+mn-ea"/>
                          <a:cs typeface="+mn-cs"/>
                        </a:rPr>
                        <a:t>İshal</a:t>
                      </a:r>
                    </a:p>
                    <a:p>
                      <a:r>
                        <a:rPr lang="tr-TR" sz="1100" b="0" i="0" u="none" strike="noStrike" kern="1200" baseline="0" dirty="0">
                          <a:solidFill>
                            <a:schemeClr val="dk1"/>
                          </a:solidFill>
                          <a:latin typeface="+mn-lt"/>
                          <a:ea typeface="+mn-ea"/>
                          <a:cs typeface="+mn-cs"/>
                        </a:rPr>
                        <a:t>Sık enfeksiyon</a:t>
                      </a:r>
                    </a:p>
                    <a:p>
                      <a:endParaRPr lang="tr-TR" sz="1100" b="0" i="0" u="none" strike="noStrike" kern="1200" baseline="0" dirty="0">
                        <a:solidFill>
                          <a:schemeClr val="dk1"/>
                        </a:solidFill>
                        <a:latin typeface="+mn-lt"/>
                        <a:ea typeface="+mn-ea"/>
                        <a:cs typeface="+mn-cs"/>
                      </a:endParaRPr>
                    </a:p>
                    <a:p>
                      <a:r>
                        <a:rPr lang="tr-TR" sz="1100" b="0" i="0" u="none" strike="noStrike" kern="1200" baseline="0" dirty="0" err="1">
                          <a:solidFill>
                            <a:schemeClr val="dk1"/>
                          </a:solidFill>
                          <a:latin typeface="+mn-lt"/>
                          <a:ea typeface="+mn-ea"/>
                          <a:cs typeface="+mn-cs"/>
                        </a:rPr>
                        <a:t>Psikososyal</a:t>
                      </a:r>
                      <a:r>
                        <a:rPr lang="tr-TR" sz="1100" b="0" i="0" u="none" strike="noStrike" kern="1200" baseline="0" dirty="0">
                          <a:solidFill>
                            <a:schemeClr val="dk1"/>
                          </a:solidFill>
                          <a:latin typeface="+mn-lt"/>
                          <a:ea typeface="+mn-ea"/>
                          <a:cs typeface="+mn-cs"/>
                        </a:rPr>
                        <a:t> durumlar</a:t>
                      </a:r>
                    </a:p>
                    <a:p>
                      <a:r>
                        <a:rPr lang="tr-TR" sz="1100" b="0" i="0" u="none" strike="noStrike" kern="1200" baseline="0" dirty="0">
                          <a:solidFill>
                            <a:schemeClr val="dk1"/>
                          </a:solidFill>
                          <a:latin typeface="+mn-lt"/>
                          <a:ea typeface="+mn-ea"/>
                          <a:cs typeface="+mn-cs"/>
                        </a:rPr>
                        <a:t>Alışkanlıklar (sigara, alkol, madde)</a:t>
                      </a:r>
                      <a:endParaRPr lang="tr-TR" sz="1100" dirty="0"/>
                    </a:p>
                  </a:txBody>
                  <a:tcPr/>
                </a:tc>
                <a:tc>
                  <a:txBody>
                    <a:bodyPr/>
                    <a:lstStyle/>
                    <a:p>
                      <a:r>
                        <a:rPr lang="tr-TR" sz="1100" b="0" i="0" u="none" strike="noStrike" kern="1200" baseline="0" dirty="0">
                          <a:solidFill>
                            <a:schemeClr val="dk1"/>
                          </a:solidFill>
                          <a:latin typeface="+mn-lt"/>
                          <a:ea typeface="+mn-ea"/>
                          <a:cs typeface="+mn-cs"/>
                        </a:rPr>
                        <a:t>Tetikleyicinin tespiti (meslek, </a:t>
                      </a:r>
                      <a:r>
                        <a:rPr lang="tr-TR" sz="1100" b="0" i="0" u="none" strike="noStrike" kern="1200" baseline="0" dirty="0" err="1">
                          <a:solidFill>
                            <a:schemeClr val="dk1"/>
                          </a:solidFill>
                          <a:latin typeface="+mn-lt"/>
                          <a:ea typeface="+mn-ea"/>
                          <a:cs typeface="+mn-cs"/>
                        </a:rPr>
                        <a:t>allerji</a:t>
                      </a:r>
                      <a:r>
                        <a:rPr lang="tr-TR" sz="1100" b="0" i="0" u="none" strike="noStrike" kern="1200" baseline="0" dirty="0">
                          <a:solidFill>
                            <a:schemeClr val="dk1"/>
                          </a:solidFill>
                          <a:latin typeface="+mn-lt"/>
                          <a:ea typeface="+mn-ea"/>
                          <a:cs typeface="+mn-cs"/>
                        </a:rPr>
                        <a:t>, egzersiz, aspirin, adet donemi)</a:t>
                      </a:r>
                    </a:p>
                    <a:p>
                      <a:r>
                        <a:rPr lang="tr-TR" sz="1100" b="0" i="0" u="none" strike="noStrike" kern="1200" baseline="0" dirty="0">
                          <a:solidFill>
                            <a:schemeClr val="dk1"/>
                          </a:solidFill>
                          <a:latin typeface="+mn-lt"/>
                          <a:ea typeface="+mn-ea"/>
                          <a:cs typeface="+mn-cs"/>
                        </a:rPr>
                        <a:t>Astım tanısı ve ayırıcı tanısı (</a:t>
                      </a:r>
                      <a:r>
                        <a:rPr lang="tr-TR" sz="1100" b="0" i="0" u="none" strike="noStrike" kern="1200" baseline="0" dirty="0" err="1">
                          <a:solidFill>
                            <a:schemeClr val="dk1"/>
                          </a:solidFill>
                          <a:latin typeface="+mn-lt"/>
                          <a:ea typeface="+mn-ea"/>
                          <a:cs typeface="+mn-cs"/>
                        </a:rPr>
                        <a:t>inhalere</a:t>
                      </a:r>
                      <a:r>
                        <a:rPr lang="tr-TR" sz="1100" b="0" i="0" u="none" strike="noStrike" kern="1200" baseline="0" dirty="0">
                          <a:solidFill>
                            <a:schemeClr val="dk1"/>
                          </a:solidFill>
                          <a:latin typeface="+mn-lt"/>
                          <a:ea typeface="+mn-ea"/>
                          <a:cs typeface="+mn-cs"/>
                        </a:rPr>
                        <a:t> klinik cevap sorgulanması, </a:t>
                      </a:r>
                      <a:r>
                        <a:rPr lang="tr-TR" sz="1100" b="0" i="0" u="none" strike="noStrike" kern="1200" baseline="0" dirty="0" err="1">
                          <a:solidFill>
                            <a:schemeClr val="dk1"/>
                          </a:solidFill>
                          <a:latin typeface="+mn-lt"/>
                          <a:ea typeface="+mn-ea"/>
                          <a:cs typeface="+mn-cs"/>
                        </a:rPr>
                        <a:t>reflu</a:t>
                      </a:r>
                      <a:r>
                        <a:rPr lang="tr-TR" sz="1100" b="0" i="0" u="none" strike="noStrike" kern="1200" baseline="0" dirty="0">
                          <a:solidFill>
                            <a:schemeClr val="dk1"/>
                          </a:solidFill>
                          <a:latin typeface="+mn-lt"/>
                          <a:ea typeface="+mn-ea"/>
                          <a:cs typeface="+mn-cs"/>
                        </a:rPr>
                        <a:t>, kalp yetmezliği, vokal </a:t>
                      </a:r>
                      <a:r>
                        <a:rPr lang="tr-TR" sz="1100" b="0" i="0" u="none" strike="noStrike" kern="1200" baseline="0" dirty="0" err="1">
                          <a:solidFill>
                            <a:schemeClr val="dk1"/>
                          </a:solidFill>
                          <a:latin typeface="+mn-lt"/>
                          <a:ea typeface="+mn-ea"/>
                          <a:cs typeface="+mn-cs"/>
                        </a:rPr>
                        <a:t>kord</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disfonksiyonu</a:t>
                      </a:r>
                      <a:endParaRPr lang="tr-TR" sz="1100" b="0" i="0" u="none" strike="noStrike" kern="1200" baseline="0" dirty="0">
                        <a:solidFill>
                          <a:schemeClr val="dk1"/>
                        </a:solidFill>
                        <a:latin typeface="+mn-lt"/>
                        <a:ea typeface="+mn-ea"/>
                        <a:cs typeface="+mn-cs"/>
                      </a:endParaRPr>
                    </a:p>
                    <a:p>
                      <a:endParaRPr lang="tr-TR" sz="1100" b="0" i="0" u="none" strike="noStrike" kern="1200" baseline="0" dirty="0">
                        <a:solidFill>
                          <a:schemeClr val="dk1"/>
                        </a:solidFill>
                        <a:latin typeface="+mn-lt"/>
                        <a:ea typeface="+mn-ea"/>
                        <a:cs typeface="+mn-cs"/>
                      </a:endParaRPr>
                    </a:p>
                    <a:p>
                      <a:r>
                        <a:rPr lang="tr-TR" sz="1100" b="0" i="0" u="none" strike="noStrike" kern="1200" baseline="0" dirty="0">
                          <a:solidFill>
                            <a:schemeClr val="dk1"/>
                          </a:solidFill>
                          <a:latin typeface="+mn-lt"/>
                          <a:ea typeface="+mn-ea"/>
                          <a:cs typeface="+mn-cs"/>
                        </a:rPr>
                        <a:t>Ayırıcı tanı (</a:t>
                      </a:r>
                      <a:r>
                        <a:rPr lang="tr-TR" sz="1100" b="0" i="0" u="none" strike="noStrike" kern="1200" baseline="0" dirty="0" err="1">
                          <a:solidFill>
                            <a:schemeClr val="dk1"/>
                          </a:solidFill>
                          <a:latin typeface="+mn-lt"/>
                          <a:ea typeface="+mn-ea"/>
                          <a:cs typeface="+mn-cs"/>
                        </a:rPr>
                        <a:t>immun</a:t>
                      </a:r>
                      <a:r>
                        <a:rPr lang="tr-TR" sz="1100" b="0" i="0" u="none" strike="noStrike" kern="1200" baseline="0" dirty="0">
                          <a:solidFill>
                            <a:schemeClr val="dk1"/>
                          </a:solidFill>
                          <a:latin typeface="+mn-lt"/>
                          <a:ea typeface="+mn-ea"/>
                          <a:cs typeface="+mn-cs"/>
                        </a:rPr>
                        <a:t> yetmezlik, </a:t>
                      </a:r>
                      <a:r>
                        <a:rPr lang="tr-TR" sz="1100" b="0" i="0" u="none" strike="noStrike" kern="1200" baseline="0" dirty="0" err="1">
                          <a:solidFill>
                            <a:schemeClr val="dk1"/>
                          </a:solidFill>
                          <a:latin typeface="+mn-lt"/>
                          <a:ea typeface="+mn-ea"/>
                          <a:cs typeface="+mn-cs"/>
                        </a:rPr>
                        <a:t>kistik</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fibrozis</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karsinoid</a:t>
                      </a:r>
                      <a:r>
                        <a:rPr lang="tr-TR" sz="1100" b="0" i="0" u="none" strike="noStrike" kern="1200" baseline="0" dirty="0">
                          <a:solidFill>
                            <a:schemeClr val="dk1"/>
                          </a:solidFill>
                          <a:latin typeface="+mn-lt"/>
                          <a:ea typeface="+mn-ea"/>
                          <a:cs typeface="+mn-cs"/>
                        </a:rPr>
                        <a:t> sendrom, </a:t>
                      </a:r>
                      <a:r>
                        <a:rPr lang="tr-TR" sz="1100" b="0" i="0" u="none" strike="noStrike" kern="1200" baseline="0" dirty="0" err="1">
                          <a:solidFill>
                            <a:schemeClr val="dk1"/>
                          </a:solidFill>
                          <a:latin typeface="+mn-lt"/>
                          <a:ea typeface="+mn-ea"/>
                          <a:cs typeface="+mn-cs"/>
                        </a:rPr>
                        <a:t>maligniteler</a:t>
                      </a:r>
                      <a:r>
                        <a:rPr lang="tr-TR" sz="1100" b="0" i="0" u="none" strike="noStrike" kern="1200" baseline="0" dirty="0">
                          <a:solidFill>
                            <a:schemeClr val="dk1"/>
                          </a:solidFill>
                          <a:latin typeface="+mn-lt"/>
                          <a:ea typeface="+mn-ea"/>
                          <a:cs typeface="+mn-cs"/>
                        </a:rPr>
                        <a:t>)</a:t>
                      </a:r>
                    </a:p>
                    <a:p>
                      <a:endParaRPr lang="tr-TR" sz="1100" b="0" i="0" u="none" strike="noStrike" kern="1200" baseline="0" dirty="0">
                        <a:solidFill>
                          <a:schemeClr val="dk1"/>
                        </a:solidFill>
                        <a:latin typeface="+mn-lt"/>
                        <a:ea typeface="+mn-ea"/>
                        <a:cs typeface="+mn-cs"/>
                      </a:endParaRPr>
                    </a:p>
                    <a:p>
                      <a:endParaRPr lang="tr-TR" sz="1100" b="0" i="0" u="none" strike="noStrike" kern="1200" baseline="0" dirty="0">
                        <a:solidFill>
                          <a:schemeClr val="dk1"/>
                        </a:solidFill>
                        <a:latin typeface="+mn-lt"/>
                        <a:ea typeface="+mn-ea"/>
                        <a:cs typeface="+mn-cs"/>
                      </a:endParaRPr>
                    </a:p>
                    <a:p>
                      <a:endParaRPr lang="tr-TR" sz="1100" b="0" i="0" u="none" strike="noStrike" kern="1200" baseline="0" dirty="0">
                        <a:solidFill>
                          <a:schemeClr val="dk1"/>
                        </a:solidFill>
                        <a:latin typeface="+mn-lt"/>
                        <a:ea typeface="+mn-ea"/>
                        <a:cs typeface="+mn-cs"/>
                      </a:endParaRPr>
                    </a:p>
                    <a:p>
                      <a:r>
                        <a:rPr lang="sv-SE" sz="1100" b="0" i="0" u="none" strike="noStrike" kern="1200" baseline="0" dirty="0">
                          <a:solidFill>
                            <a:schemeClr val="dk1"/>
                          </a:solidFill>
                          <a:latin typeface="+mn-lt"/>
                          <a:ea typeface="+mn-ea"/>
                          <a:cs typeface="+mn-cs"/>
                        </a:rPr>
                        <a:t>Psikososyal durumlar ve sigara kullanımı astım</a:t>
                      </a:r>
                      <a:r>
                        <a:rPr lang="tr-TR" sz="1100" b="0" i="0" u="none" strike="noStrike" kern="1200" baseline="0" dirty="0">
                          <a:solidFill>
                            <a:schemeClr val="dk1"/>
                          </a:solidFill>
                          <a:latin typeface="+mn-lt"/>
                          <a:ea typeface="+mn-ea"/>
                          <a:cs typeface="+mn-cs"/>
                        </a:rPr>
                        <a:t> atak riskini artırırlar</a:t>
                      </a:r>
                      <a:endParaRPr lang="tr-TR" sz="1100" dirty="0"/>
                    </a:p>
                  </a:txBody>
                  <a:tcPr/>
                </a:tc>
                <a:extLst>
                  <a:ext uri="{0D108BD9-81ED-4DB2-BD59-A6C34878D82A}">
                    <a16:rowId xmlns:a16="http://schemas.microsoft.com/office/drawing/2014/main" val="4193598025"/>
                  </a:ext>
                </a:extLst>
              </a:tr>
              <a:tr h="414790">
                <a:tc>
                  <a:txBody>
                    <a:bodyPr/>
                    <a:lstStyle/>
                    <a:p>
                      <a:r>
                        <a:rPr lang="tr-TR" sz="1100" b="1" i="0" u="none" strike="noStrike" kern="1200" baseline="0" dirty="0">
                          <a:solidFill>
                            <a:schemeClr val="dk1"/>
                          </a:solidFill>
                          <a:latin typeface="+mn-lt"/>
                          <a:ea typeface="+mn-ea"/>
                          <a:cs typeface="+mn-cs"/>
                        </a:rPr>
                        <a:t>Astım başlangıç yaşı</a:t>
                      </a:r>
                      <a:endParaRPr lang="tr-TR" sz="1100" b="1" dirty="0"/>
                    </a:p>
                  </a:txBody>
                  <a:tcPr/>
                </a:tc>
                <a:tc>
                  <a:txBody>
                    <a:bodyPr/>
                    <a:lstStyle/>
                    <a:p>
                      <a:r>
                        <a:rPr lang="tr-TR" sz="1100" b="0" i="0" u="none" strike="noStrike" kern="1200" baseline="0" dirty="0">
                          <a:solidFill>
                            <a:schemeClr val="dk1"/>
                          </a:solidFill>
                          <a:latin typeface="+mn-lt"/>
                          <a:ea typeface="+mn-ea"/>
                          <a:cs typeface="+mn-cs"/>
                        </a:rPr>
                        <a:t>12 yaştan </a:t>
                      </a:r>
                      <a:r>
                        <a:rPr lang="tr-TR" sz="1100" b="0" i="0" u="none" strike="noStrike" kern="1200" baseline="0" dirty="0" err="1">
                          <a:solidFill>
                            <a:schemeClr val="dk1"/>
                          </a:solidFill>
                          <a:latin typeface="+mn-lt"/>
                          <a:ea typeface="+mn-ea"/>
                          <a:cs typeface="+mn-cs"/>
                        </a:rPr>
                        <a:t>once</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başlangıc</a:t>
                      </a:r>
                      <a:r>
                        <a:rPr lang="tr-TR" sz="1100" b="0" i="0" u="none" strike="noStrike" kern="1200" baseline="0" dirty="0">
                          <a:solidFill>
                            <a:schemeClr val="dk1"/>
                          </a:solidFill>
                          <a:latin typeface="+mn-lt"/>
                          <a:ea typeface="+mn-ea"/>
                          <a:cs typeface="+mn-cs"/>
                        </a:rPr>
                        <a:t> erken </a:t>
                      </a:r>
                      <a:r>
                        <a:rPr lang="tr-TR" sz="1100" b="0" i="0" u="none" strike="noStrike" kern="1200" baseline="0" dirty="0" err="1">
                          <a:solidFill>
                            <a:schemeClr val="dk1"/>
                          </a:solidFill>
                          <a:latin typeface="+mn-lt"/>
                          <a:ea typeface="+mn-ea"/>
                          <a:cs typeface="+mn-cs"/>
                        </a:rPr>
                        <a:t>başlangıc</a:t>
                      </a:r>
                      <a:r>
                        <a:rPr lang="tr-TR" sz="1100" b="0" i="0" u="none" strike="noStrike" kern="1200" baseline="0" dirty="0">
                          <a:solidFill>
                            <a:schemeClr val="dk1"/>
                          </a:solidFill>
                          <a:latin typeface="+mn-lt"/>
                          <a:ea typeface="+mn-ea"/>
                          <a:cs typeface="+mn-cs"/>
                        </a:rPr>
                        <a:t> olarak değerlendirilir.</a:t>
                      </a:r>
                      <a:endParaRPr lang="tr-TR" sz="1100" dirty="0"/>
                    </a:p>
                  </a:txBody>
                  <a:tcPr/>
                </a:tc>
                <a:tc>
                  <a:txBody>
                    <a:bodyPr/>
                    <a:lstStyle/>
                    <a:p>
                      <a:r>
                        <a:rPr lang="tr-TR" sz="1100" b="0" i="0" u="none" strike="noStrike" kern="1200" baseline="0" dirty="0" err="1">
                          <a:solidFill>
                            <a:schemeClr val="dk1"/>
                          </a:solidFill>
                          <a:latin typeface="+mn-lt"/>
                          <a:ea typeface="+mn-ea"/>
                          <a:cs typeface="+mn-cs"/>
                        </a:rPr>
                        <a:t>Fenotip</a:t>
                      </a:r>
                      <a:r>
                        <a:rPr lang="tr-TR" sz="1100" b="0" i="0" u="none" strike="noStrike" kern="1200" baseline="0" dirty="0">
                          <a:solidFill>
                            <a:schemeClr val="dk1"/>
                          </a:solidFill>
                          <a:latin typeface="+mn-lt"/>
                          <a:ea typeface="+mn-ea"/>
                          <a:cs typeface="+mn-cs"/>
                        </a:rPr>
                        <a:t> belirlenmesi (erken </a:t>
                      </a:r>
                      <a:r>
                        <a:rPr lang="tr-TR" sz="1100" b="0" i="0" u="none" strike="noStrike" kern="1200" baseline="0" dirty="0" err="1">
                          <a:solidFill>
                            <a:schemeClr val="dk1"/>
                          </a:solidFill>
                          <a:latin typeface="+mn-lt"/>
                          <a:ea typeface="+mn-ea"/>
                          <a:cs typeface="+mn-cs"/>
                        </a:rPr>
                        <a:t>başlangıclı</a:t>
                      </a:r>
                      <a:r>
                        <a:rPr lang="tr-TR" sz="1100" b="0" i="0" u="none" strike="noStrike" kern="1200" baseline="0" dirty="0">
                          <a:solidFill>
                            <a:schemeClr val="dk1"/>
                          </a:solidFill>
                          <a:latin typeface="+mn-lt"/>
                          <a:ea typeface="+mn-ea"/>
                          <a:cs typeface="+mn-cs"/>
                        </a:rPr>
                        <a:t> alerjik astım)</a:t>
                      </a:r>
                      <a:endParaRPr lang="tr-TR" sz="1100" dirty="0"/>
                    </a:p>
                  </a:txBody>
                  <a:tcPr/>
                </a:tc>
                <a:extLst>
                  <a:ext uri="{0D108BD9-81ED-4DB2-BD59-A6C34878D82A}">
                    <a16:rowId xmlns:a16="http://schemas.microsoft.com/office/drawing/2014/main" val="160347235"/>
                  </a:ext>
                </a:extLst>
              </a:tr>
              <a:tr h="1066600">
                <a:tc>
                  <a:txBody>
                    <a:bodyPr/>
                    <a:lstStyle/>
                    <a:p>
                      <a:r>
                        <a:rPr lang="tr-TR" sz="1100" b="1" i="0" u="none" strike="noStrike" kern="1200" baseline="0" dirty="0">
                          <a:solidFill>
                            <a:schemeClr val="dk1"/>
                          </a:solidFill>
                          <a:latin typeface="+mn-lt"/>
                          <a:ea typeface="+mn-ea"/>
                          <a:cs typeface="+mn-cs"/>
                        </a:rPr>
                        <a:t>Fizik muayene</a:t>
                      </a:r>
                      <a:endParaRPr lang="tr-TR" sz="1100" b="1" dirty="0"/>
                    </a:p>
                  </a:txBody>
                  <a:tcPr/>
                </a:tc>
                <a:tc>
                  <a:txBody>
                    <a:bodyPr/>
                    <a:lstStyle/>
                    <a:p>
                      <a:r>
                        <a:rPr lang="tr-TR" sz="1100" b="0" i="0" u="none" strike="noStrike" kern="1200" baseline="0" dirty="0">
                          <a:solidFill>
                            <a:schemeClr val="dk1"/>
                          </a:solidFill>
                          <a:latin typeface="+mn-lt"/>
                          <a:ea typeface="+mn-ea"/>
                          <a:cs typeface="+mn-cs"/>
                        </a:rPr>
                        <a:t>Kilo, </a:t>
                      </a:r>
                      <a:r>
                        <a:rPr lang="tr-TR" sz="1100" b="0" i="0" u="none" strike="noStrike" kern="1200" baseline="0" dirty="0" err="1">
                          <a:solidFill>
                            <a:schemeClr val="dk1"/>
                          </a:solidFill>
                          <a:latin typeface="+mn-lt"/>
                          <a:ea typeface="+mn-ea"/>
                          <a:cs typeface="+mn-cs"/>
                        </a:rPr>
                        <a:t>vucut</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kutle</a:t>
                      </a:r>
                      <a:r>
                        <a:rPr lang="tr-TR" sz="1100" b="0" i="0" u="none" strike="noStrike" kern="1200" baseline="0" dirty="0">
                          <a:solidFill>
                            <a:schemeClr val="dk1"/>
                          </a:solidFill>
                          <a:latin typeface="+mn-lt"/>
                          <a:ea typeface="+mn-ea"/>
                          <a:cs typeface="+mn-cs"/>
                        </a:rPr>
                        <a:t> indeksi</a:t>
                      </a:r>
                    </a:p>
                    <a:p>
                      <a:r>
                        <a:rPr lang="tr-TR" sz="1100" b="0" i="0" u="none" strike="noStrike" kern="1200" baseline="0" dirty="0" err="1">
                          <a:solidFill>
                            <a:schemeClr val="dk1"/>
                          </a:solidFill>
                          <a:latin typeface="+mn-lt"/>
                          <a:ea typeface="+mn-ea"/>
                          <a:cs typeface="+mn-cs"/>
                        </a:rPr>
                        <a:t>Vital</a:t>
                      </a:r>
                      <a:r>
                        <a:rPr lang="tr-TR" sz="1100" b="0" i="0" u="none" strike="noStrike" kern="1200" baseline="0" dirty="0">
                          <a:solidFill>
                            <a:schemeClr val="dk1"/>
                          </a:solidFill>
                          <a:latin typeface="+mn-lt"/>
                          <a:ea typeface="+mn-ea"/>
                          <a:cs typeface="+mn-cs"/>
                        </a:rPr>
                        <a:t> bulgular</a:t>
                      </a:r>
                    </a:p>
                    <a:p>
                      <a:r>
                        <a:rPr lang="tr-TR" sz="1100" b="0" i="0" u="none" strike="noStrike" kern="1200" baseline="0" dirty="0">
                          <a:solidFill>
                            <a:schemeClr val="dk1"/>
                          </a:solidFill>
                          <a:latin typeface="+mn-lt"/>
                          <a:ea typeface="+mn-ea"/>
                          <a:cs typeface="+mn-cs"/>
                        </a:rPr>
                        <a:t>Solunum sistemi ve </a:t>
                      </a:r>
                      <a:r>
                        <a:rPr lang="tr-TR" sz="1100" b="0" i="0" u="none" strike="noStrike" kern="1200" baseline="0" dirty="0" err="1">
                          <a:solidFill>
                            <a:schemeClr val="dk1"/>
                          </a:solidFill>
                          <a:latin typeface="+mn-lt"/>
                          <a:ea typeface="+mn-ea"/>
                          <a:cs typeface="+mn-cs"/>
                        </a:rPr>
                        <a:t>kardiyovaskuler</a:t>
                      </a:r>
                      <a:r>
                        <a:rPr lang="tr-TR" sz="1100" b="0" i="0" u="none" strike="noStrike" kern="1200" baseline="0" dirty="0">
                          <a:solidFill>
                            <a:schemeClr val="dk1"/>
                          </a:solidFill>
                          <a:latin typeface="+mn-lt"/>
                          <a:ea typeface="+mn-ea"/>
                          <a:cs typeface="+mn-cs"/>
                        </a:rPr>
                        <a:t> sistem muayenesi</a:t>
                      </a:r>
                    </a:p>
                    <a:p>
                      <a:r>
                        <a:rPr lang="tr-TR" sz="1100" b="0" i="0" u="none" strike="noStrike" kern="1200" baseline="0" dirty="0" err="1">
                          <a:solidFill>
                            <a:schemeClr val="dk1"/>
                          </a:solidFill>
                          <a:latin typeface="+mn-lt"/>
                          <a:ea typeface="+mn-ea"/>
                          <a:cs typeface="+mn-cs"/>
                        </a:rPr>
                        <a:t>Allerjik</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Komorbiditelerin</a:t>
                      </a:r>
                      <a:r>
                        <a:rPr lang="tr-TR" sz="1100" b="0" i="0" u="none" strike="noStrike" kern="1200" baseline="0" dirty="0">
                          <a:solidFill>
                            <a:schemeClr val="dk1"/>
                          </a:solidFill>
                          <a:latin typeface="+mn-lt"/>
                          <a:ea typeface="+mn-ea"/>
                          <a:cs typeface="+mn-cs"/>
                        </a:rPr>
                        <a:t> değerlendirilmesi (</a:t>
                      </a:r>
                      <a:r>
                        <a:rPr lang="tr-TR" sz="1100" b="0" i="0" u="none" strike="noStrike" kern="1200" baseline="0" dirty="0" err="1">
                          <a:solidFill>
                            <a:schemeClr val="dk1"/>
                          </a:solidFill>
                          <a:latin typeface="+mn-lt"/>
                          <a:ea typeface="+mn-ea"/>
                          <a:cs typeface="+mn-cs"/>
                        </a:rPr>
                        <a:t>rinit</a:t>
                      </a:r>
                      <a:r>
                        <a:rPr lang="tr-TR" sz="1100" b="0" i="0" u="none" strike="noStrike" kern="1200" baseline="0" dirty="0">
                          <a:solidFill>
                            <a:schemeClr val="dk1"/>
                          </a:solidFill>
                          <a:latin typeface="+mn-lt"/>
                          <a:ea typeface="+mn-ea"/>
                          <a:cs typeface="+mn-cs"/>
                        </a:rPr>
                        <a:t>, nazal polip, </a:t>
                      </a:r>
                      <a:r>
                        <a:rPr lang="tr-TR" sz="1100" b="0" i="0" u="none" strike="noStrike" kern="1200" baseline="0" dirty="0" err="1">
                          <a:solidFill>
                            <a:schemeClr val="dk1"/>
                          </a:solidFill>
                          <a:latin typeface="+mn-lt"/>
                          <a:ea typeface="+mn-ea"/>
                          <a:cs typeface="+mn-cs"/>
                        </a:rPr>
                        <a:t>egzema</a:t>
                      </a:r>
                      <a:r>
                        <a:rPr lang="tr-TR" sz="1100" b="0" i="0" u="none" strike="noStrike" kern="1200" baseline="0" dirty="0">
                          <a:solidFill>
                            <a:schemeClr val="dk1"/>
                          </a:solidFill>
                          <a:latin typeface="+mn-lt"/>
                          <a:ea typeface="+mn-ea"/>
                          <a:cs typeface="+mn-cs"/>
                        </a:rPr>
                        <a:t>)</a:t>
                      </a:r>
                      <a:endParaRPr lang="tr-TR" sz="1100" dirty="0"/>
                    </a:p>
                  </a:txBody>
                  <a:tcPr/>
                </a:tc>
                <a:tc>
                  <a:txBody>
                    <a:bodyPr/>
                    <a:lstStyle/>
                    <a:p>
                      <a:r>
                        <a:rPr lang="tr-TR" sz="1100" b="0" i="0" u="none" strike="noStrike" kern="1200" baseline="0" dirty="0">
                          <a:solidFill>
                            <a:schemeClr val="dk1"/>
                          </a:solidFill>
                          <a:latin typeface="+mn-lt"/>
                          <a:ea typeface="+mn-ea"/>
                          <a:cs typeface="+mn-cs"/>
                        </a:rPr>
                        <a:t>Ayırıcı tanı (</a:t>
                      </a:r>
                      <a:r>
                        <a:rPr lang="tr-TR" sz="1100" b="0" i="0" u="none" strike="noStrike" kern="1200" baseline="0" dirty="0" err="1">
                          <a:solidFill>
                            <a:schemeClr val="dk1"/>
                          </a:solidFill>
                          <a:latin typeface="+mn-lt"/>
                          <a:ea typeface="+mn-ea"/>
                          <a:cs typeface="+mn-cs"/>
                        </a:rPr>
                        <a:t>bronşektazi</a:t>
                      </a:r>
                      <a:r>
                        <a:rPr lang="tr-TR" sz="1100" b="0" i="0" u="none" strike="noStrike" kern="1200" baseline="0" dirty="0">
                          <a:solidFill>
                            <a:schemeClr val="dk1"/>
                          </a:solidFill>
                          <a:latin typeface="+mn-lt"/>
                          <a:ea typeface="+mn-ea"/>
                          <a:cs typeface="+mn-cs"/>
                        </a:rPr>
                        <a:t>, kalp yetmezliği)</a:t>
                      </a:r>
                    </a:p>
                    <a:p>
                      <a:r>
                        <a:rPr lang="nl-NL" sz="1100" b="0" i="0" u="none" strike="noStrike" kern="1200" baseline="0" dirty="0">
                          <a:solidFill>
                            <a:schemeClr val="dk1"/>
                          </a:solidFill>
                          <a:latin typeface="+mn-lt"/>
                          <a:ea typeface="+mn-ea"/>
                          <a:cs typeface="+mn-cs"/>
                        </a:rPr>
                        <a:t>Fenotip belirleme (allerjik astım, obezite ilişkili</a:t>
                      </a:r>
                    </a:p>
                    <a:p>
                      <a:r>
                        <a:rPr lang="tr-TR" sz="1100" b="0" i="0" u="none" strike="noStrike" kern="1200" baseline="0" dirty="0">
                          <a:solidFill>
                            <a:schemeClr val="dk1"/>
                          </a:solidFill>
                          <a:latin typeface="+mn-lt"/>
                          <a:ea typeface="+mn-ea"/>
                          <a:cs typeface="+mn-cs"/>
                        </a:rPr>
                        <a:t>astım)</a:t>
                      </a:r>
                    </a:p>
                  </a:txBody>
                  <a:tcPr/>
                </a:tc>
                <a:extLst>
                  <a:ext uri="{0D108BD9-81ED-4DB2-BD59-A6C34878D82A}">
                    <a16:rowId xmlns:a16="http://schemas.microsoft.com/office/drawing/2014/main" val="524009533"/>
                  </a:ext>
                </a:extLst>
              </a:tr>
              <a:tr h="903648">
                <a:tc>
                  <a:txBody>
                    <a:bodyPr/>
                    <a:lstStyle/>
                    <a:p>
                      <a:r>
                        <a:rPr lang="tr-TR" sz="1100" b="1" i="0" u="none" strike="noStrike" kern="1200" baseline="0" dirty="0" err="1">
                          <a:solidFill>
                            <a:schemeClr val="dk1"/>
                          </a:solidFill>
                          <a:latin typeface="+mn-lt"/>
                          <a:ea typeface="+mn-ea"/>
                          <a:cs typeface="+mn-cs"/>
                        </a:rPr>
                        <a:t>Özgecmiş</a:t>
                      </a:r>
                      <a:endParaRPr lang="tr-TR" sz="1100" b="1" dirty="0"/>
                    </a:p>
                  </a:txBody>
                  <a:tcPr/>
                </a:tc>
                <a:tc>
                  <a:txBody>
                    <a:bodyPr/>
                    <a:lstStyle/>
                    <a:p>
                      <a:r>
                        <a:rPr lang="tr-TR" sz="1100" b="0" i="0" u="none" strike="noStrike" kern="1200" baseline="0" dirty="0" err="1">
                          <a:solidFill>
                            <a:schemeClr val="dk1"/>
                          </a:solidFill>
                          <a:latin typeface="+mn-lt"/>
                          <a:ea typeface="+mn-ea"/>
                          <a:cs typeface="+mn-cs"/>
                        </a:rPr>
                        <a:t>Allerjik</a:t>
                      </a:r>
                      <a:r>
                        <a:rPr lang="tr-TR" sz="1100" b="0" i="0" u="none" strike="noStrike" kern="1200" baseline="0" dirty="0">
                          <a:solidFill>
                            <a:schemeClr val="dk1"/>
                          </a:solidFill>
                          <a:latin typeface="+mn-lt"/>
                          <a:ea typeface="+mn-ea"/>
                          <a:cs typeface="+mn-cs"/>
                        </a:rPr>
                        <a:t> hastalıklar</a:t>
                      </a:r>
                    </a:p>
                    <a:p>
                      <a:r>
                        <a:rPr lang="tr-TR" sz="1100" b="0" i="0" u="none" strike="noStrike" kern="1200" baseline="0" dirty="0" err="1">
                          <a:solidFill>
                            <a:schemeClr val="dk1"/>
                          </a:solidFill>
                          <a:latin typeface="+mn-lt"/>
                          <a:ea typeface="+mn-ea"/>
                          <a:cs typeface="+mn-cs"/>
                        </a:rPr>
                        <a:t>İlac</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allerjisi</a:t>
                      </a:r>
                      <a:r>
                        <a:rPr lang="tr-TR" sz="1100" b="0" i="0" u="none" strike="noStrike" kern="1200" baseline="0" dirty="0">
                          <a:solidFill>
                            <a:schemeClr val="dk1"/>
                          </a:solidFill>
                          <a:latin typeface="+mn-lt"/>
                          <a:ea typeface="+mn-ea"/>
                          <a:cs typeface="+mn-cs"/>
                        </a:rPr>
                        <a:t>- ağrı kesici duyarlılığı</a:t>
                      </a:r>
                    </a:p>
                    <a:p>
                      <a:r>
                        <a:rPr lang="tr-TR" sz="1100" b="0" i="0" u="none" strike="noStrike" kern="1200" baseline="0" dirty="0" err="1">
                          <a:solidFill>
                            <a:schemeClr val="dk1"/>
                          </a:solidFill>
                          <a:latin typeface="+mn-lt"/>
                          <a:ea typeface="+mn-ea"/>
                          <a:cs typeface="+mn-cs"/>
                        </a:rPr>
                        <a:t>Kardiyovaskuler</a:t>
                      </a:r>
                      <a:r>
                        <a:rPr lang="tr-TR" sz="1100" b="0" i="0" u="none" strike="noStrike" kern="1200" baseline="0" dirty="0">
                          <a:solidFill>
                            <a:schemeClr val="dk1"/>
                          </a:solidFill>
                          <a:latin typeface="+mn-lt"/>
                          <a:ea typeface="+mn-ea"/>
                          <a:cs typeface="+mn-cs"/>
                        </a:rPr>
                        <a:t> hastalıklar</a:t>
                      </a:r>
                    </a:p>
                    <a:p>
                      <a:r>
                        <a:rPr lang="tr-TR" sz="1100" b="0" i="0" u="none" strike="noStrike" kern="1200" baseline="0" dirty="0" err="1">
                          <a:solidFill>
                            <a:schemeClr val="dk1"/>
                          </a:solidFill>
                          <a:latin typeface="+mn-lt"/>
                          <a:ea typeface="+mn-ea"/>
                          <a:cs typeface="+mn-cs"/>
                        </a:rPr>
                        <a:t>Gecirilmiş</a:t>
                      </a:r>
                      <a:r>
                        <a:rPr lang="tr-TR" sz="1100" b="0" i="0" u="none" strike="noStrike" kern="1200" baseline="0" dirty="0">
                          <a:solidFill>
                            <a:schemeClr val="dk1"/>
                          </a:solidFill>
                          <a:latin typeface="+mn-lt"/>
                          <a:ea typeface="+mn-ea"/>
                          <a:cs typeface="+mn-cs"/>
                        </a:rPr>
                        <a:t> cerrahi, </a:t>
                      </a:r>
                      <a:r>
                        <a:rPr lang="tr-TR" sz="1100" b="0" i="0" u="none" strike="noStrike" kern="1200" baseline="0" dirty="0" err="1">
                          <a:solidFill>
                            <a:schemeClr val="dk1"/>
                          </a:solidFill>
                          <a:latin typeface="+mn-lt"/>
                          <a:ea typeface="+mn-ea"/>
                          <a:cs typeface="+mn-cs"/>
                        </a:rPr>
                        <a:t>entubasyon</a:t>
                      </a:r>
                      <a:endParaRPr lang="tr-TR" sz="1100" b="0" i="0" u="none" strike="noStrike" kern="1200" baseline="0" dirty="0">
                        <a:solidFill>
                          <a:schemeClr val="dk1"/>
                        </a:solidFill>
                        <a:latin typeface="+mn-lt"/>
                        <a:ea typeface="+mn-ea"/>
                        <a:cs typeface="+mn-cs"/>
                      </a:endParaRPr>
                    </a:p>
                    <a:p>
                      <a:r>
                        <a:rPr lang="tr-TR" sz="1100" b="0" i="0" u="none" strike="noStrike" kern="1200" baseline="0" dirty="0">
                          <a:solidFill>
                            <a:schemeClr val="dk1"/>
                          </a:solidFill>
                          <a:latin typeface="+mn-lt"/>
                          <a:ea typeface="+mn-ea"/>
                          <a:cs typeface="+mn-cs"/>
                        </a:rPr>
                        <a:t>Burun / </a:t>
                      </a:r>
                      <a:r>
                        <a:rPr lang="tr-TR" sz="1100" b="0" i="0" u="none" strike="noStrike" kern="1200" baseline="0" dirty="0" err="1">
                          <a:solidFill>
                            <a:schemeClr val="dk1"/>
                          </a:solidFill>
                          <a:latin typeface="+mn-lt"/>
                          <a:ea typeface="+mn-ea"/>
                          <a:cs typeface="+mn-cs"/>
                        </a:rPr>
                        <a:t>sinus</a:t>
                      </a:r>
                      <a:r>
                        <a:rPr lang="tr-TR" sz="1100" b="0" i="0" u="none" strike="noStrike" kern="1200" baseline="0" dirty="0">
                          <a:solidFill>
                            <a:schemeClr val="dk1"/>
                          </a:solidFill>
                          <a:latin typeface="+mn-lt"/>
                          <a:ea typeface="+mn-ea"/>
                          <a:cs typeface="+mn-cs"/>
                        </a:rPr>
                        <a:t> cerrahisi</a:t>
                      </a:r>
                      <a:endParaRPr lang="tr-TR" sz="1100" dirty="0"/>
                    </a:p>
                  </a:txBody>
                  <a:tcPr/>
                </a:tc>
                <a:tc>
                  <a:txBody>
                    <a:bodyPr/>
                    <a:lstStyle/>
                    <a:p>
                      <a:r>
                        <a:rPr lang="tr-TR" sz="1100" b="0" i="0" u="none" strike="noStrike" kern="1200" baseline="0" dirty="0" err="1">
                          <a:solidFill>
                            <a:schemeClr val="dk1"/>
                          </a:solidFill>
                          <a:latin typeface="+mn-lt"/>
                          <a:ea typeface="+mn-ea"/>
                          <a:cs typeface="+mn-cs"/>
                        </a:rPr>
                        <a:t>Fenotip</a:t>
                      </a:r>
                      <a:r>
                        <a:rPr lang="tr-TR" sz="1100" b="0" i="0" u="none" strike="noStrike" kern="1200" baseline="0" dirty="0">
                          <a:solidFill>
                            <a:schemeClr val="dk1"/>
                          </a:solidFill>
                          <a:latin typeface="+mn-lt"/>
                          <a:ea typeface="+mn-ea"/>
                          <a:cs typeface="+mn-cs"/>
                        </a:rPr>
                        <a:t> belirlenmesi (</a:t>
                      </a:r>
                      <a:r>
                        <a:rPr lang="tr-TR" sz="1100" b="0" i="0" u="none" strike="noStrike" kern="1200" baseline="0" dirty="0" err="1">
                          <a:solidFill>
                            <a:schemeClr val="dk1"/>
                          </a:solidFill>
                          <a:latin typeface="+mn-lt"/>
                          <a:ea typeface="+mn-ea"/>
                          <a:cs typeface="+mn-cs"/>
                        </a:rPr>
                        <a:t>allerjik</a:t>
                      </a:r>
                      <a:r>
                        <a:rPr lang="tr-TR" sz="1100" b="0" i="0" u="none" strike="noStrike" kern="1200" baseline="0" dirty="0">
                          <a:solidFill>
                            <a:schemeClr val="dk1"/>
                          </a:solidFill>
                          <a:latin typeface="+mn-lt"/>
                          <a:ea typeface="+mn-ea"/>
                          <a:cs typeface="+mn-cs"/>
                        </a:rPr>
                        <a:t> astım, aspirine</a:t>
                      </a:r>
                    </a:p>
                    <a:p>
                      <a:r>
                        <a:rPr lang="tr-TR" sz="1100" b="0" i="0" u="none" strike="noStrike" kern="1200" baseline="0" dirty="0">
                          <a:solidFill>
                            <a:schemeClr val="dk1"/>
                          </a:solidFill>
                          <a:latin typeface="+mn-lt"/>
                          <a:ea typeface="+mn-ea"/>
                          <a:cs typeface="+mn-cs"/>
                        </a:rPr>
                        <a:t>duyarlı astım)</a:t>
                      </a:r>
                    </a:p>
                    <a:p>
                      <a:r>
                        <a:rPr lang="tr-TR" sz="1100" b="0" i="0" u="none" strike="noStrike" kern="1200" baseline="0" dirty="0">
                          <a:solidFill>
                            <a:schemeClr val="dk1"/>
                          </a:solidFill>
                          <a:latin typeface="+mn-lt"/>
                          <a:ea typeface="+mn-ea"/>
                          <a:cs typeface="+mn-cs"/>
                        </a:rPr>
                        <a:t>Ayırıcı tanı (KOAH, kalp yetmezliği, </a:t>
                      </a:r>
                      <a:r>
                        <a:rPr lang="tr-TR" sz="1100" b="0" i="0" u="none" strike="noStrike" kern="1200" baseline="0" dirty="0" err="1">
                          <a:solidFill>
                            <a:schemeClr val="dk1"/>
                          </a:solidFill>
                          <a:latin typeface="+mn-lt"/>
                          <a:ea typeface="+mn-ea"/>
                          <a:cs typeface="+mn-cs"/>
                        </a:rPr>
                        <a:t>trakeomalazi</a:t>
                      </a:r>
                      <a:r>
                        <a:rPr lang="tr-TR" sz="1100" b="0" i="0" u="none" strike="noStrike" kern="1200" baseline="0" dirty="0">
                          <a:solidFill>
                            <a:schemeClr val="dk1"/>
                          </a:solidFill>
                          <a:latin typeface="+mn-lt"/>
                          <a:ea typeface="+mn-ea"/>
                          <a:cs typeface="+mn-cs"/>
                        </a:rPr>
                        <a:t>)</a:t>
                      </a:r>
                      <a:endParaRPr lang="tr-TR" sz="1100" dirty="0"/>
                    </a:p>
                  </a:txBody>
                  <a:tcPr/>
                </a:tc>
                <a:extLst>
                  <a:ext uri="{0D108BD9-81ED-4DB2-BD59-A6C34878D82A}">
                    <a16:rowId xmlns:a16="http://schemas.microsoft.com/office/drawing/2014/main" val="3005027866"/>
                  </a:ext>
                </a:extLst>
              </a:tr>
              <a:tr h="577743">
                <a:tc>
                  <a:txBody>
                    <a:bodyPr/>
                    <a:lstStyle/>
                    <a:p>
                      <a:r>
                        <a:rPr lang="tr-TR" sz="1100" b="1" i="0" u="none" strike="noStrike" kern="1200" baseline="0" dirty="0">
                          <a:solidFill>
                            <a:schemeClr val="dk1"/>
                          </a:solidFill>
                          <a:latin typeface="+mn-lt"/>
                          <a:ea typeface="+mn-ea"/>
                          <a:cs typeface="+mn-cs"/>
                        </a:rPr>
                        <a:t>Aile </a:t>
                      </a:r>
                      <a:r>
                        <a:rPr lang="tr-TR" sz="1100" b="1" i="0" u="none" strike="noStrike" kern="1200" baseline="0" dirty="0" err="1">
                          <a:solidFill>
                            <a:schemeClr val="dk1"/>
                          </a:solidFill>
                          <a:latin typeface="+mn-lt"/>
                          <a:ea typeface="+mn-ea"/>
                          <a:cs typeface="+mn-cs"/>
                        </a:rPr>
                        <a:t>öykusu</a:t>
                      </a:r>
                      <a:endParaRPr lang="tr-TR" sz="1100" b="1" dirty="0"/>
                    </a:p>
                  </a:txBody>
                  <a:tcPr/>
                </a:tc>
                <a:tc>
                  <a:txBody>
                    <a:bodyPr/>
                    <a:lstStyle/>
                    <a:p>
                      <a:r>
                        <a:rPr lang="tr-TR" sz="1100" b="0" i="0" u="none" strike="noStrike" kern="1200" baseline="0" dirty="0">
                          <a:solidFill>
                            <a:schemeClr val="dk1"/>
                          </a:solidFill>
                          <a:latin typeface="+mn-lt"/>
                          <a:ea typeface="+mn-ea"/>
                          <a:cs typeface="+mn-cs"/>
                        </a:rPr>
                        <a:t>Ailede </a:t>
                      </a:r>
                      <a:r>
                        <a:rPr lang="tr-TR" sz="1100" b="0" i="0" u="none" strike="noStrike" kern="1200" baseline="0" dirty="0" err="1">
                          <a:solidFill>
                            <a:schemeClr val="dk1"/>
                          </a:solidFill>
                          <a:latin typeface="+mn-lt"/>
                          <a:ea typeface="+mn-ea"/>
                          <a:cs typeface="+mn-cs"/>
                        </a:rPr>
                        <a:t>allerji</a:t>
                      </a:r>
                      <a:r>
                        <a:rPr lang="tr-TR" sz="1100" b="0" i="0" u="none" strike="noStrike" kern="1200" baseline="0" dirty="0">
                          <a:solidFill>
                            <a:schemeClr val="dk1"/>
                          </a:solidFill>
                          <a:latin typeface="+mn-lt"/>
                          <a:ea typeface="+mn-ea"/>
                          <a:cs typeface="+mn-cs"/>
                        </a:rPr>
                        <a:t> hikayesi</a:t>
                      </a:r>
                    </a:p>
                    <a:p>
                      <a:r>
                        <a:rPr lang="tr-TR" sz="1100" b="0" i="0" u="none" strike="noStrike" kern="1200" baseline="0" dirty="0">
                          <a:solidFill>
                            <a:schemeClr val="dk1"/>
                          </a:solidFill>
                          <a:latin typeface="+mn-lt"/>
                          <a:ea typeface="+mn-ea"/>
                          <a:cs typeface="+mn-cs"/>
                        </a:rPr>
                        <a:t>Ailede nefes darlığı</a:t>
                      </a:r>
                      <a:endParaRPr lang="tr-TR" sz="1100" dirty="0"/>
                    </a:p>
                  </a:txBody>
                  <a:tcPr/>
                </a:tc>
                <a:tc>
                  <a:txBody>
                    <a:bodyPr/>
                    <a:lstStyle/>
                    <a:p>
                      <a:r>
                        <a:rPr lang="tr-TR" sz="1100" b="0" i="0" u="none" strike="noStrike" kern="1200" baseline="0" dirty="0" err="1">
                          <a:solidFill>
                            <a:schemeClr val="dk1"/>
                          </a:solidFill>
                          <a:latin typeface="+mn-lt"/>
                          <a:ea typeface="+mn-ea"/>
                          <a:cs typeface="+mn-cs"/>
                        </a:rPr>
                        <a:t>Fenotip</a:t>
                      </a:r>
                      <a:r>
                        <a:rPr lang="tr-TR" sz="1100" b="0" i="0" u="none" strike="noStrike" kern="1200" baseline="0" dirty="0">
                          <a:solidFill>
                            <a:schemeClr val="dk1"/>
                          </a:solidFill>
                          <a:latin typeface="+mn-lt"/>
                          <a:ea typeface="+mn-ea"/>
                          <a:cs typeface="+mn-cs"/>
                        </a:rPr>
                        <a:t> belirlenmesi (alerjik astım)</a:t>
                      </a:r>
                    </a:p>
                    <a:p>
                      <a:r>
                        <a:rPr lang="tr-TR" sz="1100" b="0" i="0" u="none" strike="noStrike" kern="1200" baseline="0" dirty="0">
                          <a:solidFill>
                            <a:schemeClr val="dk1"/>
                          </a:solidFill>
                          <a:latin typeface="+mn-lt"/>
                          <a:ea typeface="+mn-ea"/>
                          <a:cs typeface="+mn-cs"/>
                        </a:rPr>
                        <a:t>Ayırıcı tanı (alfa-1 </a:t>
                      </a:r>
                      <a:r>
                        <a:rPr lang="tr-TR" sz="1100" b="0" i="0" u="none" strike="noStrike" kern="1200" baseline="0" dirty="0" err="1">
                          <a:solidFill>
                            <a:schemeClr val="dk1"/>
                          </a:solidFill>
                          <a:latin typeface="+mn-lt"/>
                          <a:ea typeface="+mn-ea"/>
                          <a:cs typeface="+mn-cs"/>
                        </a:rPr>
                        <a:t>antitripsin</a:t>
                      </a:r>
                      <a:r>
                        <a:rPr lang="tr-TR" sz="1100" b="0" i="0" u="none" strike="noStrike" kern="1200" baseline="0" dirty="0">
                          <a:solidFill>
                            <a:schemeClr val="dk1"/>
                          </a:solidFill>
                          <a:latin typeface="+mn-lt"/>
                          <a:ea typeface="+mn-ea"/>
                          <a:cs typeface="+mn-cs"/>
                        </a:rPr>
                        <a:t> eksikliği, </a:t>
                      </a:r>
                      <a:r>
                        <a:rPr lang="tr-TR" sz="1100" b="0" i="0" u="none" strike="noStrike" kern="1200" baseline="0" dirty="0" err="1">
                          <a:solidFill>
                            <a:schemeClr val="dk1"/>
                          </a:solidFill>
                          <a:latin typeface="+mn-lt"/>
                          <a:ea typeface="+mn-ea"/>
                          <a:cs typeface="+mn-cs"/>
                        </a:rPr>
                        <a:t>kistik</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fibroz</a:t>
                      </a:r>
                      <a:r>
                        <a:rPr lang="tr-TR" sz="1100" b="0" i="0" u="none" strike="noStrike" kern="1200" baseline="0" dirty="0">
                          <a:solidFill>
                            <a:schemeClr val="dk1"/>
                          </a:solidFill>
                          <a:latin typeface="+mn-lt"/>
                          <a:ea typeface="+mn-ea"/>
                          <a:cs typeface="+mn-cs"/>
                        </a:rPr>
                        <a:t>, </a:t>
                      </a:r>
                      <a:r>
                        <a:rPr lang="tr-TR" sz="1100" b="0" i="0" u="none" strike="noStrike" kern="1200" baseline="0" dirty="0" err="1">
                          <a:solidFill>
                            <a:schemeClr val="dk1"/>
                          </a:solidFill>
                          <a:latin typeface="+mn-lt"/>
                          <a:ea typeface="+mn-ea"/>
                          <a:cs typeface="+mn-cs"/>
                        </a:rPr>
                        <a:t>immun</a:t>
                      </a:r>
                      <a:r>
                        <a:rPr lang="tr-TR" sz="1100" b="0" i="0" u="none" strike="noStrike" kern="1200" baseline="0" dirty="0">
                          <a:solidFill>
                            <a:schemeClr val="dk1"/>
                          </a:solidFill>
                          <a:latin typeface="+mn-lt"/>
                          <a:ea typeface="+mn-ea"/>
                          <a:cs typeface="+mn-cs"/>
                        </a:rPr>
                        <a:t> yetmezlik)</a:t>
                      </a:r>
                      <a:endParaRPr lang="tr-TR" sz="1100" dirty="0"/>
                    </a:p>
                  </a:txBody>
                  <a:tcPr/>
                </a:tc>
                <a:extLst>
                  <a:ext uri="{0D108BD9-81ED-4DB2-BD59-A6C34878D82A}">
                    <a16:rowId xmlns:a16="http://schemas.microsoft.com/office/drawing/2014/main" val="3220953176"/>
                  </a:ext>
                </a:extLst>
              </a:tr>
            </a:tbl>
          </a:graphicData>
        </a:graphic>
      </p:graphicFrame>
    </p:spTree>
    <p:extLst>
      <p:ext uri="{BB962C8B-B14F-4D97-AF65-F5344CB8AC3E}">
        <p14:creationId xmlns:p14="http://schemas.microsoft.com/office/powerpoint/2010/main" val="174280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TANI</a:t>
            </a:r>
          </a:p>
        </p:txBody>
      </p:sp>
      <p:sp>
        <p:nvSpPr>
          <p:cNvPr id="3" name="İçerik Yer Tutucusu 2"/>
          <p:cNvSpPr>
            <a:spLocks noGrp="1"/>
          </p:cNvSpPr>
          <p:nvPr>
            <p:ph idx="1"/>
          </p:nvPr>
        </p:nvSpPr>
        <p:spPr/>
        <p:txBody>
          <a:bodyPr>
            <a:normAutofit fontScale="85000" lnSpcReduction="20000"/>
          </a:bodyPr>
          <a:lstStyle/>
          <a:p>
            <a:pPr marL="0" indent="0">
              <a:buNone/>
            </a:pPr>
            <a:r>
              <a:rPr lang="tr-TR" b="1" dirty="0">
                <a:latin typeface="Calibri" panose="020F0502020204030204" pitchFamily="34" charset="0"/>
                <a:cs typeface="Calibri" panose="020F0502020204030204" pitchFamily="34" charset="0"/>
              </a:rPr>
              <a:t>Fizik Muayene</a:t>
            </a:r>
          </a:p>
          <a:p>
            <a:pPr algn="just">
              <a:lnSpc>
                <a:spcPct val="150000"/>
              </a:lnSpc>
            </a:pPr>
            <a:r>
              <a:rPr lang="tr-TR" sz="2200" dirty="0">
                <a:latin typeface="Calibri" panose="020F0502020204030204" pitchFamily="34" charset="0"/>
                <a:cs typeface="Calibri" panose="020F0502020204030204" pitchFamily="34" charset="0"/>
              </a:rPr>
              <a:t>Hasta </a:t>
            </a:r>
            <a:r>
              <a:rPr lang="tr-TR" sz="2200" dirty="0" err="1">
                <a:latin typeface="Calibri" panose="020F0502020204030204" pitchFamily="34" charset="0"/>
                <a:cs typeface="Calibri" panose="020F0502020204030204" pitchFamily="34" charset="0"/>
              </a:rPr>
              <a:t>semptomatik</a:t>
            </a:r>
            <a:r>
              <a:rPr lang="tr-TR" sz="2200" dirty="0">
                <a:latin typeface="Calibri" panose="020F0502020204030204" pitchFamily="34" charset="0"/>
                <a:cs typeface="Calibri" panose="020F0502020204030204" pitchFamily="34" charset="0"/>
              </a:rPr>
              <a:t> değilse solunum sistemi muayenesi normal</a:t>
            </a:r>
            <a:r>
              <a:rPr lang="tr-TR" sz="2400" dirty="0">
                <a:latin typeface="Calibri" panose="020F0502020204030204" pitchFamily="34" charset="0"/>
                <a:cs typeface="Calibri" panose="020F0502020204030204" pitchFamily="34" charset="0"/>
              </a:rPr>
              <a:t> </a:t>
            </a:r>
          </a:p>
          <a:p>
            <a:pPr algn="just">
              <a:lnSpc>
                <a:spcPct val="150000"/>
              </a:lnSpc>
            </a:pPr>
            <a:r>
              <a:rPr lang="tr-TR" sz="2200">
                <a:latin typeface="Calibri" panose="020F0502020204030204" pitchFamily="34" charset="0"/>
                <a:cs typeface="Calibri" panose="020F0502020204030204" pitchFamily="34" charset="0"/>
              </a:rPr>
              <a:t>Oskültasyonda hava yolu obstrüksiyonunun </a:t>
            </a:r>
          </a:p>
          <a:p>
            <a:pPr marL="457200" lvl="1" indent="0" algn="just">
              <a:lnSpc>
                <a:spcPct val="150000"/>
              </a:lnSpc>
              <a:buNone/>
            </a:pPr>
            <a:r>
              <a:rPr lang="tr-TR" sz="1800">
                <a:latin typeface="Calibri" panose="020F0502020204030204" pitchFamily="34" charset="0"/>
                <a:cs typeface="Calibri" panose="020F0502020204030204" pitchFamily="34" charset="0"/>
              </a:rPr>
              <a:t>       en erken bulgusu uzamış ekspiratuvar faz</a:t>
            </a:r>
          </a:p>
          <a:p>
            <a:pPr marL="457200" lvl="1" indent="0" algn="just">
              <a:lnSpc>
                <a:spcPct val="150000"/>
              </a:lnSpc>
              <a:buNone/>
            </a:pPr>
            <a:r>
              <a:rPr lang="tr-TR" sz="1800">
                <a:latin typeface="Calibri" panose="020F0502020204030204" pitchFamily="34" charset="0"/>
                <a:cs typeface="Calibri" panose="020F0502020204030204" pitchFamily="34" charset="0"/>
              </a:rPr>
              <a:t>       en sık bulgusu hışıltı ve ronküsler</a:t>
            </a:r>
            <a:endParaRPr lang="tr-TR" sz="1800" dirty="0">
              <a:latin typeface="Calibri" panose="020F0502020204030204" pitchFamily="34" charset="0"/>
              <a:cs typeface="Calibri" panose="020F0502020204030204" pitchFamily="34" charset="0"/>
            </a:endParaRPr>
          </a:p>
          <a:p>
            <a:pPr algn="just">
              <a:lnSpc>
                <a:spcPct val="150000"/>
              </a:lnSpc>
            </a:pPr>
            <a:r>
              <a:rPr lang="tr-TR" sz="2200" dirty="0" err="1">
                <a:latin typeface="Calibri" panose="020F0502020204030204" pitchFamily="34" charset="0"/>
                <a:cs typeface="Calibri" panose="020F0502020204030204" pitchFamily="34" charset="0"/>
              </a:rPr>
              <a:t>Anamnez</a:t>
            </a:r>
            <a:r>
              <a:rPr lang="tr-TR" sz="2200" dirty="0">
                <a:latin typeface="Calibri" panose="020F0502020204030204" pitchFamily="34" charset="0"/>
                <a:cs typeface="Calibri" panose="020F0502020204030204" pitchFamily="34" charset="0"/>
              </a:rPr>
              <a:t> ve fizik muayene sırasında hemen her derin </a:t>
            </a:r>
            <a:r>
              <a:rPr lang="tr-TR" sz="2200" dirty="0" err="1">
                <a:latin typeface="Calibri" panose="020F0502020204030204" pitchFamily="34" charset="0"/>
                <a:cs typeface="Calibri" panose="020F0502020204030204" pitchFamily="34" charset="0"/>
              </a:rPr>
              <a:t>inspirasyondan</a:t>
            </a:r>
            <a:r>
              <a:rPr lang="tr-TR" sz="2200" dirty="0">
                <a:latin typeface="Calibri" panose="020F0502020204030204" pitchFamily="34" charset="0"/>
                <a:cs typeface="Calibri" panose="020F0502020204030204" pitchFamily="34" charset="0"/>
              </a:rPr>
              <a:t> sonra öksürük gelişmesi</a:t>
            </a:r>
          </a:p>
          <a:p>
            <a:pPr marL="749808" lvl="2" indent="0" algn="just">
              <a:lnSpc>
                <a:spcPct val="150000"/>
              </a:lnSpc>
              <a:buNone/>
            </a:pPr>
            <a:r>
              <a:rPr lang="tr-TR" dirty="0">
                <a:latin typeface="Calibri" panose="020F0502020204030204" pitchFamily="34" charset="0"/>
                <a:cs typeface="Calibri" panose="020F0502020204030204" pitchFamily="34" charset="0"/>
              </a:rPr>
              <a:t>h</a:t>
            </a:r>
            <a:r>
              <a:rPr lang="tr-TR">
                <a:latin typeface="Calibri" panose="020F0502020204030204" pitchFamily="34" charset="0"/>
                <a:cs typeface="Calibri" panose="020F0502020204030204" pitchFamily="34" charset="0"/>
              </a:rPr>
              <a:t>ava </a:t>
            </a:r>
            <a:r>
              <a:rPr lang="tr-TR" dirty="0">
                <a:latin typeface="Calibri" panose="020F0502020204030204" pitchFamily="34" charset="0"/>
                <a:cs typeface="Calibri" panose="020F0502020204030204" pitchFamily="34" charset="0"/>
              </a:rPr>
              <a:t>yolu duyarlılığının </a:t>
            </a:r>
            <a:r>
              <a:rPr lang="tr-TR" dirty="0" err="1">
                <a:latin typeface="Calibri" panose="020F0502020204030204" pitchFamily="34" charset="0"/>
                <a:cs typeface="Calibri" panose="020F0502020204030204" pitchFamily="34" charset="0"/>
              </a:rPr>
              <a:t>indirekt</a:t>
            </a:r>
            <a:r>
              <a:rPr lang="tr-TR" dirty="0">
                <a:latin typeface="Calibri" panose="020F0502020204030204" pitchFamily="34" charset="0"/>
                <a:cs typeface="Calibri" panose="020F0502020204030204" pitchFamily="34" charset="0"/>
              </a:rPr>
              <a:t> göstergesi</a:t>
            </a:r>
          </a:p>
          <a:p>
            <a:endParaRPr lang="tr-TR" dirty="0"/>
          </a:p>
        </p:txBody>
      </p:sp>
      <p:sp>
        <p:nvSpPr>
          <p:cNvPr id="4" name="Metin kutusu 3">
            <a:extLst>
              <a:ext uri="{FF2B5EF4-FFF2-40B4-BE49-F238E27FC236}">
                <a16:creationId xmlns:a16="http://schemas.microsoft.com/office/drawing/2014/main" id="{22099B0E-4107-49D7-B522-F00889E41600}"/>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C42E1DD9-455D-4498-A530-288CF6EAE598}"/>
              </a:ext>
            </a:extLst>
          </p:cNvPr>
          <p:cNvSpPr txBox="1"/>
          <p:nvPr/>
        </p:nvSpPr>
        <p:spPr>
          <a:xfrm>
            <a:off x="8092698" y="5623581"/>
            <a:ext cx="2563318" cy="261610"/>
          </a:xfrm>
          <a:prstGeom prst="rect">
            <a:avLst/>
          </a:prstGeom>
          <a:noFill/>
        </p:spPr>
        <p:txBody>
          <a:bodyPr wrap="square">
            <a:spAutoFit/>
          </a:bodyPr>
          <a:lstStyle/>
          <a:p>
            <a:pPr marL="171450" indent="-171450">
              <a:buFont typeface="Arial" panose="020B0604020202020204" pitchFamily="34" charset="0"/>
              <a:buChar char="•"/>
            </a:pPr>
            <a:r>
              <a:rPr lang="tr-TR" sz="1100">
                <a:latin typeface="Times New Roman" panose="02020603050405020304" pitchFamily="18" charset="0"/>
                <a:cs typeface="Times New Roman" panose="02020603050405020304" pitchFamily="18" charset="0"/>
              </a:rPr>
              <a:t>Rakel Aile Hekimliği Kitabı 9. baskı</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88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TANI</a:t>
            </a:r>
          </a:p>
        </p:txBody>
      </p:sp>
      <p:sp>
        <p:nvSpPr>
          <p:cNvPr id="3" name="İçerik Yer Tutucusu 2"/>
          <p:cNvSpPr>
            <a:spLocks noGrp="1"/>
          </p:cNvSpPr>
          <p:nvPr>
            <p:ph idx="1"/>
          </p:nvPr>
        </p:nvSpPr>
        <p:spPr/>
        <p:txBody>
          <a:bodyPr>
            <a:normAutofit fontScale="62500" lnSpcReduction="20000"/>
          </a:bodyPr>
          <a:lstStyle/>
          <a:p>
            <a:pPr marL="0" indent="0">
              <a:buNone/>
            </a:pPr>
            <a:r>
              <a:rPr lang="tr-TR" b="1" dirty="0">
                <a:latin typeface="Calibri" panose="020F0502020204030204" pitchFamily="34" charset="0"/>
                <a:cs typeface="Calibri" panose="020F0502020204030204" pitchFamily="34" charset="0"/>
              </a:rPr>
              <a:t>SOLUNUM FONKSİYON ÖLÇÜMÜ</a:t>
            </a:r>
          </a:p>
          <a:p>
            <a:pPr marL="0" indent="0" algn="just">
              <a:lnSpc>
                <a:spcPct val="150000"/>
              </a:lnSpc>
              <a:buNone/>
            </a:pPr>
            <a:r>
              <a:rPr lang="tr-TR" b="1" dirty="0">
                <a:latin typeface="Calibri" panose="020F0502020204030204" pitchFamily="34" charset="0"/>
                <a:cs typeface="Calibri" panose="020F0502020204030204" pitchFamily="34" charset="0"/>
              </a:rPr>
              <a:t>Hava Yolu Kısıtlamasının Değerlendirilmesi </a:t>
            </a:r>
          </a:p>
          <a:p>
            <a:pPr marL="457200" lvl="1" indent="0" algn="just">
              <a:lnSpc>
                <a:spcPct val="150000"/>
              </a:lnSpc>
              <a:buNone/>
            </a:pPr>
            <a:r>
              <a:rPr lang="tr-TR" dirty="0" err="1">
                <a:latin typeface="Calibri" panose="020F0502020204030204" pitchFamily="34" charset="0"/>
                <a:cs typeface="Calibri" panose="020F0502020204030204" pitchFamily="34" charset="0"/>
              </a:rPr>
              <a:t>Spirometre</a:t>
            </a:r>
            <a:r>
              <a:rPr lang="tr-TR" dirty="0">
                <a:latin typeface="Calibri" panose="020F0502020204030204" pitchFamily="34" charset="0"/>
                <a:cs typeface="Calibri" panose="020F0502020204030204" pitchFamily="34" charset="0"/>
              </a:rPr>
              <a:t> ile ölçülen FEV1 ve FVC değerleri</a:t>
            </a:r>
          </a:p>
          <a:p>
            <a:pPr marL="457200" lvl="1" indent="0" algn="just">
              <a:lnSpc>
                <a:spcPct val="150000"/>
              </a:lnSpc>
              <a:buNone/>
            </a:pPr>
            <a:r>
              <a:rPr lang="tr-TR" dirty="0">
                <a:latin typeface="Calibri" panose="020F0502020204030204" pitchFamily="34" charset="0"/>
                <a:cs typeface="Calibri" panose="020F0502020204030204" pitchFamily="34" charset="0"/>
              </a:rPr>
              <a:t>PEF metre ile ölçülen PEF ölçümleri</a:t>
            </a:r>
          </a:p>
          <a:p>
            <a:pPr marL="0" indent="0" algn="just">
              <a:lnSpc>
                <a:spcPct val="150000"/>
              </a:lnSpc>
              <a:buNone/>
            </a:pPr>
            <a:r>
              <a:rPr lang="tr-TR" b="1" dirty="0" err="1">
                <a:latin typeface="Calibri" panose="020F0502020204030204" pitchFamily="34" charset="0"/>
                <a:cs typeface="Calibri" panose="020F0502020204030204" pitchFamily="34" charset="0"/>
              </a:rPr>
              <a:t>Reverzibilite</a:t>
            </a:r>
            <a:r>
              <a:rPr lang="tr-TR" b="1" dirty="0">
                <a:latin typeface="Calibri" panose="020F0502020204030204" pitchFamily="34" charset="0"/>
                <a:cs typeface="Calibri" panose="020F0502020204030204" pitchFamily="34" charset="0"/>
              </a:rPr>
              <a:t> ve Hava Yolu Değişkenliğinin Değerlendirilmesi</a:t>
            </a:r>
          </a:p>
          <a:p>
            <a:pPr marL="457200" lvl="1" indent="0" algn="just">
              <a:lnSpc>
                <a:spcPct val="150000"/>
              </a:lnSpc>
              <a:buNone/>
            </a:pPr>
            <a:r>
              <a:rPr lang="tr-TR" dirty="0">
                <a:latin typeface="Calibri" panose="020F0502020204030204" pitchFamily="34" charset="0"/>
                <a:cs typeface="Calibri" panose="020F0502020204030204" pitchFamily="34" charset="0"/>
              </a:rPr>
              <a:t>Erken </a:t>
            </a:r>
            <a:r>
              <a:rPr lang="tr-TR" dirty="0" err="1">
                <a:latin typeface="Calibri" panose="020F0502020204030204" pitchFamily="34" charset="0"/>
                <a:cs typeface="Calibri" panose="020F0502020204030204" pitchFamily="34" charset="0"/>
              </a:rPr>
              <a:t>Reverzibilite</a:t>
            </a:r>
            <a:r>
              <a:rPr lang="tr-TR" dirty="0">
                <a:latin typeface="Calibri" panose="020F0502020204030204" pitchFamily="34" charset="0"/>
                <a:cs typeface="Calibri" panose="020F0502020204030204" pitchFamily="34" charset="0"/>
              </a:rPr>
              <a:t> Testi</a:t>
            </a:r>
          </a:p>
          <a:p>
            <a:pPr marL="457200" lvl="1" indent="0" algn="just">
              <a:lnSpc>
                <a:spcPct val="150000"/>
              </a:lnSpc>
              <a:buNone/>
            </a:pPr>
            <a:r>
              <a:rPr lang="tr-TR" dirty="0">
                <a:latin typeface="Calibri" panose="020F0502020204030204" pitchFamily="34" charset="0"/>
                <a:cs typeface="Calibri" panose="020F0502020204030204" pitchFamily="34" charset="0"/>
              </a:rPr>
              <a:t>Geç </a:t>
            </a:r>
            <a:r>
              <a:rPr lang="tr-TR" dirty="0" err="1">
                <a:latin typeface="Calibri" panose="020F0502020204030204" pitchFamily="34" charset="0"/>
                <a:cs typeface="Calibri" panose="020F0502020204030204" pitchFamily="34" charset="0"/>
              </a:rPr>
              <a:t>Reverzibilite</a:t>
            </a:r>
            <a:r>
              <a:rPr lang="tr-TR" dirty="0">
                <a:latin typeface="Calibri" panose="020F0502020204030204" pitchFamily="34" charset="0"/>
                <a:cs typeface="Calibri" panose="020F0502020204030204" pitchFamily="34" charset="0"/>
              </a:rPr>
              <a:t> Testi</a:t>
            </a:r>
          </a:p>
          <a:p>
            <a:pPr marL="0" indent="0" algn="just">
              <a:lnSpc>
                <a:spcPct val="150000"/>
              </a:lnSpc>
              <a:buNone/>
            </a:pPr>
            <a:r>
              <a:rPr lang="tr-TR" b="1" dirty="0">
                <a:latin typeface="Calibri" panose="020F0502020204030204" pitchFamily="34" charset="0"/>
                <a:cs typeface="Calibri" panose="020F0502020204030204" pitchFamily="34" charset="0"/>
              </a:rPr>
              <a:t>Hava Yolu Aşırı Duyarlılığının Ölçülmesi</a:t>
            </a:r>
            <a:endParaRPr lang="tr-TR" dirty="0">
              <a:latin typeface="Calibri" panose="020F0502020204030204" pitchFamily="34" charset="0"/>
              <a:cs typeface="Calibri" panose="020F0502020204030204" pitchFamily="34" charset="0"/>
            </a:endParaRPr>
          </a:p>
          <a:p>
            <a:pPr marL="0" indent="0">
              <a:buNone/>
            </a:pPr>
            <a:endParaRPr lang="tr-TR" dirty="0"/>
          </a:p>
        </p:txBody>
      </p:sp>
      <p:sp>
        <p:nvSpPr>
          <p:cNvPr id="4" name="Metin kutusu 3">
            <a:extLst>
              <a:ext uri="{FF2B5EF4-FFF2-40B4-BE49-F238E27FC236}">
                <a16:creationId xmlns:a16="http://schemas.microsoft.com/office/drawing/2014/main" id="{A0219C49-2A98-4CE2-9135-CF14937FBEE0}"/>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pic>
        <p:nvPicPr>
          <p:cNvPr id="5" name="Picture 2" descr="Solunum Fonksiyon Testleri (Spirometri) | Türkiye Ulusal Alerji ve Klinik  İmmünoloji Derneği">
            <a:extLst>
              <a:ext uri="{FF2B5EF4-FFF2-40B4-BE49-F238E27FC236}">
                <a16:creationId xmlns:a16="http://schemas.microsoft.com/office/drawing/2014/main" id="{28A5C57A-3CDC-42A6-8750-2195E9D50A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7434" y="3089244"/>
            <a:ext cx="2656936" cy="199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4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atin typeface="Calibri" panose="020F0502020204030204" pitchFamily="34" charset="0"/>
                <a:cs typeface="Calibri" panose="020F0502020204030204" pitchFamily="34" charset="0"/>
              </a:rPr>
              <a:t>TANI</a:t>
            </a:r>
            <a:endParaRPr lang="tr-TR"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p:txBody>
          <a:bodyPr>
            <a:normAutofit/>
          </a:bodyPr>
          <a:lstStyle/>
          <a:p>
            <a:pPr marL="0" indent="0">
              <a:buNone/>
            </a:pPr>
            <a:r>
              <a:rPr lang="tr-TR" sz="1800" b="1" dirty="0">
                <a:latin typeface="Calibri" panose="020F0502020204030204" pitchFamily="34" charset="0"/>
                <a:cs typeface="Calibri" panose="020F0502020204030204" pitchFamily="34" charset="0"/>
              </a:rPr>
              <a:t>SOLUNUM FONKSİYON ÖLÇÜMÜ</a:t>
            </a:r>
          </a:p>
          <a:p>
            <a:pPr marL="0" indent="0">
              <a:buNone/>
            </a:pPr>
            <a:r>
              <a:rPr lang="tr-TR" sz="1600" b="1" dirty="0">
                <a:latin typeface="Calibri" panose="020F0502020204030204" pitchFamily="34" charset="0"/>
                <a:cs typeface="Calibri" panose="020F0502020204030204" pitchFamily="34" charset="0"/>
              </a:rPr>
              <a:t>Hava Yolu Kısıtlamasının Değerlendirilmesi </a:t>
            </a:r>
          </a:p>
          <a:p>
            <a:pPr algn="just">
              <a:lnSpc>
                <a:spcPct val="150000"/>
              </a:lnSpc>
              <a:buFont typeface="Wingdings" panose="05000000000000000000" pitchFamily="2" charset="2"/>
              <a:buChar char="§"/>
            </a:pPr>
            <a:r>
              <a:rPr lang="tr-TR" sz="1400" dirty="0" err="1">
                <a:latin typeface="Calibri" panose="020F0502020204030204" pitchFamily="34" charset="0"/>
                <a:cs typeface="Calibri" panose="020F0502020204030204" pitchFamily="34" charset="0"/>
              </a:rPr>
              <a:t>Spirometre</a:t>
            </a:r>
            <a:r>
              <a:rPr lang="tr-TR" sz="1400" dirty="0">
                <a:latin typeface="Calibri" panose="020F0502020204030204" pitchFamily="34" charset="0"/>
                <a:cs typeface="Calibri" panose="020F0502020204030204" pitchFamily="34" charset="0"/>
              </a:rPr>
              <a:t> ile ölçülen FEV1 ve FVC değerleri</a:t>
            </a:r>
          </a:p>
          <a:p>
            <a:pPr marL="0" indent="0" algn="just">
              <a:lnSpc>
                <a:spcPct val="150000"/>
              </a:lnSpc>
              <a:buNone/>
            </a:pPr>
            <a:r>
              <a:rPr lang="tr-TR" sz="1400">
                <a:latin typeface="Calibri" panose="020F0502020204030204" pitchFamily="34" charset="0"/>
                <a:cs typeface="Calibri" panose="020F0502020204030204" pitchFamily="34" charset="0"/>
              </a:rPr>
              <a:t>FEV1 </a:t>
            </a:r>
          </a:p>
          <a:p>
            <a:pPr marL="0" indent="0" algn="just">
              <a:lnSpc>
                <a:spcPct val="150000"/>
              </a:lnSpc>
              <a:buNone/>
            </a:pPr>
            <a:r>
              <a:rPr lang="tr-TR" sz="1400">
                <a:latin typeface="Calibri" panose="020F0502020204030204" pitchFamily="34" charset="0"/>
                <a:cs typeface="Calibri" panose="020F0502020204030204" pitchFamily="34" charset="0"/>
              </a:rPr>
              <a:t>FEV1</a:t>
            </a:r>
            <a:r>
              <a:rPr lang="tr-TR" sz="1400" dirty="0">
                <a:latin typeface="Calibri" panose="020F0502020204030204" pitchFamily="34" charset="0"/>
                <a:cs typeface="Calibri" panose="020F0502020204030204" pitchFamily="34" charset="0"/>
              </a:rPr>
              <a:t>/FVC oranı</a:t>
            </a:r>
          </a:p>
          <a:p>
            <a:pPr marL="578358" lvl="1" indent="-285750" algn="just">
              <a:lnSpc>
                <a:spcPct val="150000"/>
              </a:lnSpc>
            </a:pPr>
            <a:r>
              <a:rPr lang="tr-TR" sz="1400">
                <a:latin typeface="Calibri" panose="020F0502020204030204" pitchFamily="34" charset="0"/>
                <a:cs typeface="Calibri" panose="020F0502020204030204" pitchFamily="34" charset="0"/>
              </a:rPr>
              <a:t>Erişkinlerde 0.75-0.80     </a:t>
            </a:r>
            <a:endParaRPr lang="tr-TR" sz="1400" u="sng" dirty="0">
              <a:latin typeface="Calibri" panose="020F0502020204030204" pitchFamily="34" charset="0"/>
              <a:cs typeface="Calibri" panose="020F0502020204030204" pitchFamily="34" charset="0"/>
            </a:endParaRPr>
          </a:p>
          <a:p>
            <a:pPr marL="578358" lvl="1" indent="-285750" algn="just">
              <a:lnSpc>
                <a:spcPct val="150000"/>
              </a:lnSpc>
            </a:pPr>
            <a:r>
              <a:rPr lang="tr-TR" sz="1400" dirty="0" err="1">
                <a:latin typeface="Calibri" panose="020F0502020204030204" pitchFamily="34" charset="0"/>
                <a:cs typeface="Calibri" panose="020F0502020204030204" pitchFamily="34" charset="0"/>
              </a:rPr>
              <a:t>Çoçuklarda</a:t>
            </a:r>
            <a:r>
              <a:rPr lang="tr-TR" sz="1400" dirty="0">
                <a:latin typeface="Calibri" panose="020F0502020204030204" pitchFamily="34" charset="0"/>
                <a:cs typeface="Calibri" panose="020F0502020204030204" pitchFamily="34" charset="0"/>
              </a:rPr>
              <a:t> 0.90</a:t>
            </a:r>
          </a:p>
          <a:p>
            <a:endParaRPr lang="tr-TR" dirty="0"/>
          </a:p>
        </p:txBody>
      </p:sp>
      <p:sp>
        <p:nvSpPr>
          <p:cNvPr id="4" name="Metin kutusu 3">
            <a:extLst>
              <a:ext uri="{FF2B5EF4-FFF2-40B4-BE49-F238E27FC236}">
                <a16:creationId xmlns:a16="http://schemas.microsoft.com/office/drawing/2014/main" id="{C80A9C59-CA6A-42C1-BD42-8BF7A264DEBB}"/>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
        <p:nvSpPr>
          <p:cNvPr id="6" name="Ok: Aşağı 5">
            <a:extLst>
              <a:ext uri="{FF2B5EF4-FFF2-40B4-BE49-F238E27FC236}">
                <a16:creationId xmlns:a16="http://schemas.microsoft.com/office/drawing/2014/main" id="{D2ADB503-E47E-4C3E-AA2F-C4CA95906BD2}"/>
              </a:ext>
            </a:extLst>
          </p:cNvPr>
          <p:cNvSpPr/>
          <p:nvPr/>
        </p:nvSpPr>
        <p:spPr>
          <a:xfrm>
            <a:off x="1890269" y="3886615"/>
            <a:ext cx="254833" cy="329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a:extLst>
              <a:ext uri="{FF2B5EF4-FFF2-40B4-BE49-F238E27FC236}">
                <a16:creationId xmlns:a16="http://schemas.microsoft.com/office/drawing/2014/main" id="{FF2BE60E-8567-40EF-B924-01B56283908D}"/>
              </a:ext>
            </a:extLst>
          </p:cNvPr>
          <p:cNvPicPr>
            <a:picLocks noChangeAspect="1"/>
          </p:cNvPicPr>
          <p:nvPr/>
        </p:nvPicPr>
        <p:blipFill>
          <a:blip r:embed="rId3"/>
          <a:stretch>
            <a:fillRect/>
          </a:stretch>
        </p:blipFill>
        <p:spPr>
          <a:xfrm>
            <a:off x="5728055" y="2556932"/>
            <a:ext cx="2611579" cy="1967219"/>
          </a:xfrm>
          <a:prstGeom prst="rect">
            <a:avLst/>
          </a:prstGeom>
        </p:spPr>
      </p:pic>
      <p:pic>
        <p:nvPicPr>
          <p:cNvPr id="9" name="Resim 8">
            <a:extLst>
              <a:ext uri="{FF2B5EF4-FFF2-40B4-BE49-F238E27FC236}">
                <a16:creationId xmlns:a16="http://schemas.microsoft.com/office/drawing/2014/main" id="{4A405425-782C-46AA-B850-487DE36C5DE1}"/>
              </a:ext>
            </a:extLst>
          </p:cNvPr>
          <p:cNvPicPr>
            <a:picLocks noChangeAspect="1"/>
          </p:cNvPicPr>
          <p:nvPr/>
        </p:nvPicPr>
        <p:blipFill>
          <a:blip r:embed="rId4"/>
          <a:stretch>
            <a:fillRect/>
          </a:stretch>
        </p:blipFill>
        <p:spPr>
          <a:xfrm>
            <a:off x="8482420" y="3886615"/>
            <a:ext cx="2539143" cy="1803797"/>
          </a:xfrm>
          <a:prstGeom prst="rect">
            <a:avLst/>
          </a:prstGeom>
        </p:spPr>
      </p:pic>
    </p:spTree>
    <p:extLst>
      <p:ext uri="{BB962C8B-B14F-4D97-AF65-F5344CB8AC3E}">
        <p14:creationId xmlns:p14="http://schemas.microsoft.com/office/powerpoint/2010/main" val="123803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atin typeface="Calibri" panose="020F0502020204030204" pitchFamily="34" charset="0"/>
                <a:cs typeface="Calibri" panose="020F0502020204030204" pitchFamily="34" charset="0"/>
              </a:rPr>
              <a:t>TANI</a:t>
            </a:r>
            <a:endParaRPr lang="tr-TR"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p:txBody>
          <a:bodyPr>
            <a:normAutofit fontScale="85000" lnSpcReduction="20000"/>
          </a:bodyPr>
          <a:lstStyle/>
          <a:p>
            <a:pPr marL="0" indent="0">
              <a:buNone/>
            </a:pPr>
            <a:r>
              <a:rPr lang="tr-TR" sz="2200" b="1" dirty="0">
                <a:latin typeface="Calibri" panose="020F0502020204030204" pitchFamily="34" charset="0"/>
                <a:cs typeface="Calibri" panose="020F0502020204030204" pitchFamily="34" charset="0"/>
              </a:rPr>
              <a:t>Hava Yolu Kısıtlamasının Değerlendirilmesi </a:t>
            </a:r>
          </a:p>
          <a:p>
            <a:pPr algn="just">
              <a:lnSpc>
                <a:spcPct val="150000"/>
              </a:lnSpc>
              <a:buFont typeface="Wingdings" panose="05000000000000000000" pitchFamily="2" charset="2"/>
              <a:buChar char="§"/>
            </a:pPr>
            <a:r>
              <a:rPr lang="tr-TR" sz="2200" dirty="0">
                <a:latin typeface="Calibri" panose="020F0502020204030204" pitchFamily="34" charset="0"/>
                <a:cs typeface="Calibri" panose="020F0502020204030204" pitchFamily="34" charset="0"/>
              </a:rPr>
              <a:t>PEF metre ile ölçülen PEF ölçümleri</a:t>
            </a:r>
          </a:p>
          <a:p>
            <a:pPr marL="0" indent="0" algn="just">
              <a:lnSpc>
                <a:spcPct val="150000"/>
              </a:lnSpc>
              <a:buNone/>
            </a:pPr>
            <a:r>
              <a:rPr lang="tr-TR" sz="2200" dirty="0">
                <a:latin typeface="Calibri" panose="020F0502020204030204" pitchFamily="34" charset="0"/>
                <a:cs typeface="Calibri" panose="020F0502020204030204" pitchFamily="34" charset="0"/>
              </a:rPr>
              <a:t>Astım tanısının doğrulanması ve takibinde</a:t>
            </a:r>
          </a:p>
          <a:p>
            <a:pPr marL="578358" lvl="1" indent="-285750" algn="just">
              <a:lnSpc>
                <a:spcPct val="150000"/>
              </a:lnSpc>
            </a:pPr>
            <a:r>
              <a:rPr lang="tr-TR" sz="2000" dirty="0">
                <a:latin typeface="Calibri" panose="020F0502020204030204" pitchFamily="34" charset="0"/>
                <a:cs typeface="Calibri" panose="020F0502020204030204" pitchFamily="34" charset="0"/>
              </a:rPr>
              <a:t>Genellikle PEF değerleri sabah </a:t>
            </a:r>
            <a:r>
              <a:rPr lang="tr-TR" sz="2000" err="1">
                <a:latin typeface="Calibri" panose="020F0502020204030204" pitchFamily="34" charset="0"/>
                <a:cs typeface="Calibri" panose="020F0502020204030204" pitchFamily="34" charset="0"/>
              </a:rPr>
              <a:t>bronkodilatör</a:t>
            </a:r>
            <a:r>
              <a:rPr lang="tr-TR" sz="2000">
                <a:latin typeface="Calibri" panose="020F0502020204030204" pitchFamily="34" charset="0"/>
                <a:cs typeface="Calibri" panose="020F0502020204030204" pitchFamily="34" charset="0"/>
              </a:rPr>
              <a:t> ilaç kullanılmadan önce en </a:t>
            </a:r>
            <a:r>
              <a:rPr lang="tr-TR" sz="2000" dirty="0">
                <a:latin typeface="Calibri" panose="020F0502020204030204" pitchFamily="34" charset="0"/>
                <a:cs typeface="Calibri" panose="020F0502020204030204" pitchFamily="34" charset="0"/>
              </a:rPr>
              <a:t>düşük</a:t>
            </a:r>
          </a:p>
          <a:p>
            <a:pPr marL="578358" lvl="1" indent="-285750" algn="just">
              <a:lnSpc>
                <a:spcPct val="150000"/>
              </a:lnSpc>
            </a:pPr>
            <a:r>
              <a:rPr lang="tr-TR" sz="2000" dirty="0">
                <a:latin typeface="Calibri" panose="020F0502020204030204" pitchFamily="34" charset="0"/>
                <a:cs typeface="Calibri" panose="020F0502020204030204" pitchFamily="34" charset="0"/>
              </a:rPr>
              <a:t>Akşam ise </a:t>
            </a:r>
            <a:r>
              <a:rPr lang="tr-TR" sz="2000" dirty="0" err="1">
                <a:latin typeface="Calibri" panose="020F0502020204030204" pitchFamily="34" charset="0"/>
                <a:cs typeface="Calibri" panose="020F0502020204030204" pitchFamily="34" charset="0"/>
              </a:rPr>
              <a:t>bronkodilatör</a:t>
            </a:r>
            <a:r>
              <a:rPr lang="tr-TR" sz="2000" dirty="0">
                <a:latin typeface="Calibri" panose="020F0502020204030204" pitchFamily="34" charset="0"/>
                <a:cs typeface="Calibri" panose="020F0502020204030204" pitchFamily="34" charset="0"/>
              </a:rPr>
              <a:t> kullanıldıktan </a:t>
            </a:r>
            <a:r>
              <a:rPr lang="tr-TR" sz="2000">
                <a:latin typeface="Calibri" panose="020F0502020204030204" pitchFamily="34" charset="0"/>
                <a:cs typeface="Calibri" panose="020F0502020204030204" pitchFamily="34" charset="0"/>
              </a:rPr>
              <a:t>sonra en </a:t>
            </a:r>
            <a:r>
              <a:rPr lang="tr-TR" sz="2000" dirty="0">
                <a:latin typeface="Calibri" panose="020F0502020204030204" pitchFamily="34" charset="0"/>
                <a:cs typeface="Calibri" panose="020F0502020204030204" pitchFamily="34" charset="0"/>
              </a:rPr>
              <a:t>yüksek</a:t>
            </a:r>
          </a:p>
          <a:p>
            <a:pPr marL="578358" lvl="1" indent="-285750" algn="just">
              <a:lnSpc>
                <a:spcPct val="150000"/>
              </a:lnSpc>
            </a:pPr>
            <a:r>
              <a:rPr lang="tr-TR" sz="2000" dirty="0">
                <a:latin typeface="Calibri" panose="020F0502020204030204" pitchFamily="34" charset="0"/>
                <a:cs typeface="Calibri" panose="020F0502020204030204" pitchFamily="34" charset="0"/>
              </a:rPr>
              <a:t>Günlük değişkenliğin haftanın çoğu gününde erişkinlerde &gt;%10, çocuklarda ise &gt;%13 olması </a:t>
            </a:r>
            <a:r>
              <a:rPr lang="tr-TR" sz="2000">
                <a:latin typeface="Calibri" panose="020F0502020204030204" pitchFamily="34" charset="0"/>
                <a:cs typeface="Calibri" panose="020F0502020204030204" pitchFamily="34" charset="0"/>
              </a:rPr>
              <a:t>astım lehine</a:t>
            </a:r>
          </a:p>
          <a:p>
            <a:endParaRPr lang="tr-TR" dirty="0"/>
          </a:p>
        </p:txBody>
      </p:sp>
      <p:sp>
        <p:nvSpPr>
          <p:cNvPr id="6" name="Metin kutusu 5">
            <a:extLst>
              <a:ext uri="{FF2B5EF4-FFF2-40B4-BE49-F238E27FC236}">
                <a16:creationId xmlns:a16="http://schemas.microsoft.com/office/drawing/2014/main" id="{7EA93248-EEB1-4D93-91A2-4791D5CB2773}"/>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pic>
        <p:nvPicPr>
          <p:cNvPr id="1026" name="Picture 2" descr="Philips Peak Flow Metre (Pefmetre)">
            <a:extLst>
              <a:ext uri="{FF2B5EF4-FFF2-40B4-BE49-F238E27FC236}">
                <a16:creationId xmlns:a16="http://schemas.microsoft.com/office/drawing/2014/main" id="{E72A53AD-E488-466D-B610-E445B7EF8E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85" y="3232220"/>
            <a:ext cx="1648691" cy="1648691"/>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EA492E6E-A2A3-441D-9D65-12445D1D3D71}"/>
              </a:ext>
            </a:extLst>
          </p:cNvPr>
          <p:cNvPicPr>
            <a:picLocks noChangeAspect="1"/>
          </p:cNvPicPr>
          <p:nvPr/>
        </p:nvPicPr>
        <p:blipFill>
          <a:blip r:embed="rId3"/>
          <a:stretch>
            <a:fillRect/>
          </a:stretch>
        </p:blipFill>
        <p:spPr>
          <a:xfrm>
            <a:off x="4972933" y="2629612"/>
            <a:ext cx="6287374" cy="609613"/>
          </a:xfrm>
          <a:prstGeom prst="rect">
            <a:avLst/>
          </a:prstGeom>
        </p:spPr>
      </p:pic>
    </p:spTree>
    <p:extLst>
      <p:ext uri="{BB962C8B-B14F-4D97-AF65-F5344CB8AC3E}">
        <p14:creationId xmlns:p14="http://schemas.microsoft.com/office/powerpoint/2010/main" val="82584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atin typeface="Calibri" panose="020F0502020204030204" pitchFamily="34" charset="0"/>
                <a:cs typeface="Calibri" panose="020F0502020204030204" pitchFamily="34" charset="0"/>
              </a:rPr>
              <a:t>TANI</a:t>
            </a:r>
            <a:endParaRPr lang="tr-TR"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p:txBody>
          <a:bodyPr>
            <a:normAutofit fontScale="70000" lnSpcReduction="20000"/>
          </a:bodyPr>
          <a:lstStyle/>
          <a:p>
            <a:pPr marL="0" indent="0">
              <a:lnSpc>
                <a:spcPct val="150000"/>
              </a:lnSpc>
              <a:buNone/>
            </a:pPr>
            <a:r>
              <a:rPr lang="tr-TR" sz="2200" b="1" dirty="0" err="1">
                <a:latin typeface="Calibri" panose="020F0502020204030204" pitchFamily="34" charset="0"/>
                <a:cs typeface="Calibri" panose="020F0502020204030204" pitchFamily="34" charset="0"/>
              </a:rPr>
              <a:t>Reverzibilite</a:t>
            </a:r>
            <a:r>
              <a:rPr lang="tr-TR" sz="2200" b="1" dirty="0">
                <a:latin typeface="Calibri" panose="020F0502020204030204" pitchFamily="34" charset="0"/>
                <a:cs typeface="Calibri" panose="020F0502020204030204" pitchFamily="34" charset="0"/>
              </a:rPr>
              <a:t> ve Hava Yolu Değişkenliğinin Değerlendirilmesi</a:t>
            </a:r>
          </a:p>
          <a:p>
            <a:pPr>
              <a:lnSpc>
                <a:spcPct val="150000"/>
              </a:lnSpc>
              <a:buFont typeface="Wingdings" panose="05000000000000000000" pitchFamily="2" charset="2"/>
              <a:buChar char="§"/>
            </a:pPr>
            <a:r>
              <a:rPr lang="tr-TR" sz="2200" dirty="0">
                <a:latin typeface="Calibri" panose="020F0502020204030204" pitchFamily="34" charset="0"/>
                <a:cs typeface="Calibri" panose="020F0502020204030204" pitchFamily="34" charset="0"/>
              </a:rPr>
              <a:t>Erken </a:t>
            </a:r>
            <a:r>
              <a:rPr lang="tr-TR" sz="2200" dirty="0" err="1">
                <a:latin typeface="Calibri" panose="020F0502020204030204" pitchFamily="34" charset="0"/>
                <a:cs typeface="Calibri" panose="020F0502020204030204" pitchFamily="34" charset="0"/>
              </a:rPr>
              <a:t>Reverzibilite</a:t>
            </a:r>
            <a:r>
              <a:rPr lang="tr-TR" sz="2200" dirty="0">
                <a:latin typeface="Calibri" panose="020F0502020204030204" pitchFamily="34" charset="0"/>
                <a:cs typeface="Calibri" panose="020F0502020204030204" pitchFamily="34" charset="0"/>
              </a:rPr>
              <a:t> Testi</a:t>
            </a:r>
          </a:p>
          <a:p>
            <a:pPr marL="578358" lvl="1" indent="-285750">
              <a:lnSpc>
                <a:spcPct val="150000"/>
              </a:lnSpc>
            </a:pPr>
            <a:r>
              <a:rPr lang="tr-TR" sz="2000" dirty="0">
                <a:latin typeface="Calibri" panose="020F0502020204030204" pitchFamily="34" charset="0"/>
                <a:cs typeface="Calibri" panose="020F0502020204030204" pitchFamily="34" charset="0"/>
              </a:rPr>
              <a:t>Kısa etkili beta-</a:t>
            </a:r>
            <a:r>
              <a:rPr lang="tr-TR" sz="2000" dirty="0" err="1">
                <a:latin typeface="Calibri" panose="020F0502020204030204" pitchFamily="34" charset="0"/>
                <a:cs typeface="Calibri" panose="020F0502020204030204" pitchFamily="34" charset="0"/>
              </a:rPr>
              <a:t>agonist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inhalasyonundan</a:t>
            </a:r>
            <a:r>
              <a:rPr lang="tr-TR" sz="2000" dirty="0">
                <a:latin typeface="Calibri" panose="020F0502020204030204" pitchFamily="34" charset="0"/>
                <a:cs typeface="Calibri" panose="020F0502020204030204" pitchFamily="34" charset="0"/>
              </a:rPr>
              <a:t> (200-400 </a:t>
            </a:r>
            <a:r>
              <a:rPr lang="tr-TR" sz="2000" dirty="0" err="1">
                <a:latin typeface="Calibri" panose="020F0502020204030204" pitchFamily="34" charset="0"/>
                <a:cs typeface="Calibri" panose="020F0502020204030204" pitchFamily="34" charset="0"/>
              </a:rPr>
              <a:t>mcg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salbutamol</a:t>
            </a:r>
            <a:r>
              <a:rPr lang="tr-TR" sz="2000" dirty="0">
                <a:latin typeface="Calibri" panose="020F0502020204030204" pitchFamily="34" charset="0"/>
                <a:cs typeface="Calibri" panose="020F0502020204030204" pitchFamily="34" charset="0"/>
              </a:rPr>
              <a:t>) 15-20 dakika sonra</a:t>
            </a:r>
          </a:p>
          <a:p>
            <a:pPr marL="578358" lvl="1" indent="-285750">
              <a:lnSpc>
                <a:spcPct val="150000"/>
              </a:lnSpc>
            </a:pPr>
            <a:r>
              <a:rPr lang="tr-TR" sz="2000" dirty="0">
                <a:latin typeface="Calibri" panose="020F0502020204030204" pitchFamily="34" charset="0"/>
                <a:cs typeface="Calibri" panose="020F0502020204030204" pitchFamily="34" charset="0"/>
              </a:rPr>
              <a:t>FEV1’de bazal değere göre &gt;%12 ve &gt; 200 ml</a:t>
            </a:r>
          </a:p>
          <a:p>
            <a:pPr marL="578358" lvl="1" indent="-285750">
              <a:lnSpc>
                <a:spcPct val="150000"/>
              </a:lnSpc>
            </a:pPr>
            <a:r>
              <a:rPr lang="tr-TR" sz="2000" dirty="0">
                <a:latin typeface="Calibri" panose="020F0502020204030204" pitchFamily="34" charset="0"/>
                <a:cs typeface="Calibri" panose="020F0502020204030204" pitchFamily="34" charset="0"/>
              </a:rPr>
              <a:t>PEF değerinde %20 artış olması (eğer </a:t>
            </a:r>
            <a:r>
              <a:rPr lang="tr-TR" sz="2000" dirty="0" err="1">
                <a:latin typeface="Calibri" panose="020F0502020204030204" pitchFamily="34" charset="0"/>
                <a:cs typeface="Calibri" panose="020F0502020204030204" pitchFamily="34" charset="0"/>
              </a:rPr>
              <a:t>spirometre</a:t>
            </a:r>
            <a:r>
              <a:rPr lang="tr-TR" sz="2000" dirty="0">
                <a:latin typeface="Calibri" panose="020F0502020204030204" pitchFamily="34" charset="0"/>
                <a:cs typeface="Calibri" panose="020F0502020204030204" pitchFamily="34" charset="0"/>
              </a:rPr>
              <a:t> yok ise) </a:t>
            </a:r>
          </a:p>
          <a:p>
            <a:pPr>
              <a:lnSpc>
                <a:spcPct val="150000"/>
              </a:lnSpc>
              <a:buFont typeface="Wingdings" panose="05000000000000000000" pitchFamily="2" charset="2"/>
              <a:buChar char="§"/>
            </a:pPr>
            <a:r>
              <a:rPr lang="tr-TR" sz="2200" dirty="0">
                <a:latin typeface="Calibri" panose="020F0502020204030204" pitchFamily="34" charset="0"/>
                <a:cs typeface="Calibri" panose="020F0502020204030204" pitchFamily="34" charset="0"/>
              </a:rPr>
              <a:t>Geç </a:t>
            </a:r>
            <a:r>
              <a:rPr lang="tr-TR" sz="2200" dirty="0" err="1">
                <a:latin typeface="Calibri" panose="020F0502020204030204" pitchFamily="34" charset="0"/>
                <a:cs typeface="Calibri" panose="020F0502020204030204" pitchFamily="34" charset="0"/>
              </a:rPr>
              <a:t>Reverzibilite</a:t>
            </a:r>
            <a:r>
              <a:rPr lang="tr-TR" sz="2200" dirty="0">
                <a:latin typeface="Calibri" panose="020F0502020204030204" pitchFamily="34" charset="0"/>
                <a:cs typeface="Calibri" panose="020F0502020204030204" pitchFamily="34" charset="0"/>
              </a:rPr>
              <a:t> Testi</a:t>
            </a:r>
          </a:p>
          <a:p>
            <a:pPr marL="635508" lvl="1" indent="-342900">
              <a:lnSpc>
                <a:spcPct val="150000"/>
              </a:lnSpc>
            </a:pPr>
            <a:r>
              <a:rPr lang="tr-TR" sz="2000" dirty="0">
                <a:latin typeface="Calibri" panose="020F0502020204030204" pitchFamily="34" charset="0"/>
                <a:cs typeface="Calibri" panose="020F0502020204030204" pitchFamily="34" charset="0"/>
              </a:rPr>
              <a:t>15 gün süre ile oral </a:t>
            </a:r>
            <a:r>
              <a:rPr lang="tr-TR" sz="2000" dirty="0" err="1">
                <a:latin typeface="Calibri" panose="020F0502020204030204" pitchFamily="34" charset="0"/>
                <a:cs typeface="Calibri" panose="020F0502020204030204" pitchFamily="34" charset="0"/>
              </a:rPr>
              <a:t>steroid</a:t>
            </a:r>
            <a:r>
              <a:rPr lang="tr-TR" sz="2000" dirty="0">
                <a:latin typeface="Calibri" panose="020F0502020204030204" pitchFamily="34" charset="0"/>
                <a:cs typeface="Calibri" panose="020F0502020204030204" pitchFamily="34" charset="0"/>
              </a:rPr>
              <a:t> veya 1-2 ay süre ile verilen </a:t>
            </a:r>
            <a:r>
              <a:rPr lang="tr-TR" sz="2000" dirty="0" err="1">
                <a:latin typeface="Calibri" panose="020F0502020204030204" pitchFamily="34" charset="0"/>
                <a:cs typeface="Calibri" panose="020F0502020204030204" pitchFamily="34" charset="0"/>
              </a:rPr>
              <a:t>inhale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steroide</a:t>
            </a:r>
            <a:endParaRPr lang="tr-TR" sz="2000" dirty="0">
              <a:latin typeface="Calibri" panose="020F0502020204030204" pitchFamily="34" charset="0"/>
              <a:cs typeface="Calibri" panose="020F0502020204030204" pitchFamily="34" charset="0"/>
            </a:endParaRPr>
          </a:p>
          <a:p>
            <a:pPr marL="578358" lvl="1" indent="-285750">
              <a:lnSpc>
                <a:spcPct val="150000"/>
              </a:lnSpc>
            </a:pPr>
            <a:r>
              <a:rPr lang="tr-TR" sz="2000" dirty="0">
                <a:latin typeface="Calibri" panose="020F0502020204030204" pitchFamily="34" charset="0"/>
                <a:cs typeface="Calibri" panose="020F0502020204030204" pitchFamily="34" charset="0"/>
              </a:rPr>
              <a:t>FEV1 değerinde bazale göre &gt;%12 ve &gt;200 ml artış (veya PEF değerinde &gt;%20 artış)</a:t>
            </a:r>
            <a:endParaRPr lang="tr-TR" dirty="0">
              <a:latin typeface="Calibri" panose="020F0502020204030204" pitchFamily="34" charset="0"/>
              <a:cs typeface="Calibri" panose="020F0502020204030204" pitchFamily="34" charset="0"/>
            </a:endParaRPr>
          </a:p>
          <a:p>
            <a:endParaRPr lang="tr-TR" dirty="0"/>
          </a:p>
        </p:txBody>
      </p:sp>
      <p:sp>
        <p:nvSpPr>
          <p:cNvPr id="4" name="Metin kutusu 3">
            <a:extLst>
              <a:ext uri="{FF2B5EF4-FFF2-40B4-BE49-F238E27FC236}">
                <a16:creationId xmlns:a16="http://schemas.microsoft.com/office/drawing/2014/main" id="{0D06634B-C2AA-4840-B9FA-60DE6E121CA0}"/>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70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atin typeface="Calibri" panose="020F0502020204030204" pitchFamily="34" charset="0"/>
                <a:cs typeface="Calibri" panose="020F0502020204030204" pitchFamily="34" charset="0"/>
              </a:rPr>
              <a:t>TANI</a:t>
            </a:r>
            <a:endParaRPr lang="tr-TR"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p:txBody>
          <a:bodyPr>
            <a:normAutofit fontScale="85000" lnSpcReduction="20000"/>
          </a:bodyPr>
          <a:lstStyle/>
          <a:p>
            <a:pPr marL="0" indent="0">
              <a:buNone/>
            </a:pPr>
            <a:r>
              <a:rPr lang="tr-TR" sz="2200" b="1" dirty="0">
                <a:latin typeface="Calibri" panose="020F0502020204030204" pitchFamily="34" charset="0"/>
                <a:cs typeface="Calibri" panose="020F0502020204030204" pitchFamily="34" charset="0"/>
              </a:rPr>
              <a:t>Hava Yolu Aşırı Duyarlılığının Ölçülmesi</a:t>
            </a:r>
          </a:p>
          <a:p>
            <a:r>
              <a:rPr lang="tr-TR" sz="2200" dirty="0" err="1">
                <a:solidFill>
                  <a:schemeClr val="tx1"/>
                </a:solidFill>
                <a:latin typeface="Calibri" panose="020F0502020204030204" pitchFamily="34" charset="0"/>
                <a:cs typeface="Calibri" panose="020F0502020204030204" pitchFamily="34" charset="0"/>
              </a:rPr>
              <a:t>Metakolin</a:t>
            </a:r>
            <a:r>
              <a:rPr lang="tr-TR" sz="2200" dirty="0">
                <a:solidFill>
                  <a:schemeClr val="tx1"/>
                </a:solidFill>
                <a:latin typeface="Calibri" panose="020F0502020204030204" pitchFamily="34" charset="0"/>
                <a:cs typeface="Calibri" panose="020F0502020204030204" pitchFamily="34" charset="0"/>
              </a:rPr>
              <a:t>, </a:t>
            </a:r>
            <a:r>
              <a:rPr lang="tr-TR" sz="2200" dirty="0" err="1">
                <a:solidFill>
                  <a:schemeClr val="tx1"/>
                </a:solidFill>
                <a:latin typeface="Calibri" panose="020F0502020204030204" pitchFamily="34" charset="0"/>
                <a:cs typeface="Calibri" panose="020F0502020204030204" pitchFamily="34" charset="0"/>
              </a:rPr>
              <a:t>histamin</a:t>
            </a:r>
            <a:r>
              <a:rPr lang="tr-TR" sz="2200" dirty="0">
                <a:solidFill>
                  <a:schemeClr val="tx1"/>
                </a:solidFill>
                <a:latin typeface="Calibri" panose="020F0502020204030204" pitchFamily="34" charset="0"/>
                <a:cs typeface="Calibri" panose="020F0502020204030204" pitchFamily="34" charset="0"/>
              </a:rPr>
              <a:t>, </a:t>
            </a:r>
            <a:r>
              <a:rPr lang="tr-TR" sz="2200" dirty="0" err="1">
                <a:solidFill>
                  <a:schemeClr val="tx1"/>
                </a:solidFill>
                <a:latin typeface="Calibri" panose="020F0502020204030204" pitchFamily="34" charset="0"/>
                <a:cs typeface="Calibri" panose="020F0502020204030204" pitchFamily="34" charset="0"/>
              </a:rPr>
              <a:t>adenozin</a:t>
            </a:r>
            <a:r>
              <a:rPr lang="tr-TR" sz="2200" dirty="0">
                <a:solidFill>
                  <a:schemeClr val="tx1"/>
                </a:solidFill>
                <a:latin typeface="Calibri" panose="020F0502020204030204" pitchFamily="34" charset="0"/>
                <a:cs typeface="Calibri" panose="020F0502020204030204" pitchFamily="34" charset="0"/>
              </a:rPr>
              <a:t>, </a:t>
            </a:r>
            <a:r>
              <a:rPr lang="tr-TR" sz="2200" dirty="0" err="1">
                <a:solidFill>
                  <a:schemeClr val="tx1"/>
                </a:solidFill>
                <a:latin typeface="Calibri" panose="020F0502020204030204" pitchFamily="34" charset="0"/>
                <a:cs typeface="Calibri" panose="020F0502020204030204" pitchFamily="34" charset="0"/>
              </a:rPr>
              <a:t>mannitol</a:t>
            </a:r>
            <a:r>
              <a:rPr lang="tr-TR" sz="2200" dirty="0">
                <a:solidFill>
                  <a:schemeClr val="tx1"/>
                </a:solidFill>
                <a:latin typeface="Calibri" panose="020F0502020204030204" pitchFamily="34" charset="0"/>
                <a:cs typeface="Calibri" panose="020F0502020204030204" pitchFamily="34" charset="0"/>
              </a:rPr>
              <a:t> veya egzersiz ile bronş provokasyonu</a:t>
            </a:r>
          </a:p>
          <a:p>
            <a:r>
              <a:rPr lang="tr-TR" dirty="0">
                <a:solidFill>
                  <a:schemeClr val="tx1"/>
                </a:solidFill>
                <a:latin typeface="Calibri" panose="020F0502020204030204" pitchFamily="34" charset="0"/>
                <a:cs typeface="Calibri" panose="020F0502020204030204" pitchFamily="34" charset="0"/>
              </a:rPr>
              <a:t>FEV1 beklenene göre &lt;%70 ise yapılmamalı</a:t>
            </a:r>
          </a:p>
          <a:p>
            <a:r>
              <a:rPr lang="tr-TR" sz="2200" dirty="0">
                <a:solidFill>
                  <a:schemeClr val="tx1"/>
                </a:solidFill>
                <a:latin typeface="Calibri" panose="020F0502020204030204" pitchFamily="34" charset="0"/>
                <a:cs typeface="Calibri" panose="020F0502020204030204" pitchFamily="34" charset="0"/>
              </a:rPr>
              <a:t>Pozitif egzersiz provokasyon testi </a:t>
            </a:r>
          </a:p>
          <a:p>
            <a:pPr marL="578358" lvl="1" indent="-285750"/>
            <a:r>
              <a:rPr lang="da-DK" sz="2000" dirty="0">
                <a:solidFill>
                  <a:schemeClr val="tx1"/>
                </a:solidFill>
                <a:latin typeface="Calibri" panose="020F0502020204030204" pitchFamily="34" charset="0"/>
                <a:cs typeface="Calibri" panose="020F0502020204030204" pitchFamily="34" charset="0"/>
              </a:rPr>
              <a:t>Erişkin: FEV1’de bazale g</a:t>
            </a:r>
            <a:r>
              <a:rPr lang="tr-TR" sz="2000" dirty="0">
                <a:solidFill>
                  <a:schemeClr val="tx1"/>
                </a:solidFill>
                <a:latin typeface="Calibri" panose="020F0502020204030204" pitchFamily="34" charset="0"/>
                <a:cs typeface="Calibri" panose="020F0502020204030204" pitchFamily="34" charset="0"/>
              </a:rPr>
              <a:t>ö</a:t>
            </a:r>
            <a:r>
              <a:rPr lang="da-DK" sz="2000" dirty="0">
                <a:solidFill>
                  <a:schemeClr val="tx1"/>
                </a:solidFill>
                <a:latin typeface="Calibri" panose="020F0502020204030204" pitchFamily="34" charset="0"/>
                <a:cs typeface="Calibri" panose="020F0502020204030204" pitchFamily="34" charset="0"/>
              </a:rPr>
              <a:t>re &gt;%10 ve 200 ml d</a:t>
            </a:r>
            <a:r>
              <a:rPr lang="tr-TR" sz="2000" dirty="0">
                <a:solidFill>
                  <a:schemeClr val="tx1"/>
                </a:solidFill>
                <a:latin typeface="Calibri" panose="020F0502020204030204" pitchFamily="34" charset="0"/>
                <a:cs typeface="Calibri" panose="020F0502020204030204" pitchFamily="34" charset="0"/>
              </a:rPr>
              <a:t>ü</a:t>
            </a:r>
            <a:r>
              <a:rPr lang="da-DK" sz="2000" dirty="0">
                <a:solidFill>
                  <a:schemeClr val="tx1"/>
                </a:solidFill>
                <a:latin typeface="Calibri" panose="020F0502020204030204" pitchFamily="34" charset="0"/>
                <a:cs typeface="Calibri" panose="020F0502020204030204" pitchFamily="34" charset="0"/>
              </a:rPr>
              <a:t>ş</a:t>
            </a:r>
            <a:r>
              <a:rPr lang="tr-TR" sz="2000" dirty="0">
                <a:solidFill>
                  <a:schemeClr val="tx1"/>
                </a:solidFill>
                <a:latin typeface="Calibri" panose="020F0502020204030204" pitchFamily="34" charset="0"/>
                <a:cs typeface="Calibri" panose="020F0502020204030204" pitchFamily="34" charset="0"/>
              </a:rPr>
              <a:t>ü</a:t>
            </a:r>
            <a:r>
              <a:rPr lang="da-DK" sz="2000" dirty="0">
                <a:solidFill>
                  <a:schemeClr val="tx1"/>
                </a:solidFill>
                <a:latin typeface="Calibri" panose="020F0502020204030204" pitchFamily="34" charset="0"/>
                <a:cs typeface="Calibri" panose="020F0502020204030204" pitchFamily="34" charset="0"/>
              </a:rPr>
              <a:t>ş</a:t>
            </a:r>
          </a:p>
          <a:p>
            <a:pPr marL="578358" lvl="1" indent="-285750"/>
            <a:r>
              <a:rPr lang="tr-TR" sz="2000" dirty="0">
                <a:solidFill>
                  <a:schemeClr val="tx1"/>
                </a:solidFill>
                <a:latin typeface="Calibri" panose="020F0502020204030204" pitchFamily="34" charset="0"/>
                <a:cs typeface="Calibri" panose="020F0502020204030204" pitchFamily="34" charset="0"/>
              </a:rPr>
              <a:t>Çocuk: FEV1’de &gt;%12 veya </a:t>
            </a:r>
            <a:r>
              <a:rPr lang="tr-TR" sz="2000" dirty="0" err="1">
                <a:solidFill>
                  <a:schemeClr val="tx1"/>
                </a:solidFill>
                <a:latin typeface="Calibri" panose="020F0502020204030204" pitchFamily="34" charset="0"/>
                <a:cs typeface="Calibri" panose="020F0502020204030204" pitchFamily="34" charset="0"/>
              </a:rPr>
              <a:t>PEF’de</a:t>
            </a:r>
            <a:r>
              <a:rPr lang="tr-TR" sz="2000" dirty="0">
                <a:solidFill>
                  <a:schemeClr val="tx1"/>
                </a:solidFill>
                <a:latin typeface="Calibri" panose="020F0502020204030204" pitchFamily="34" charset="0"/>
                <a:cs typeface="Calibri" panose="020F0502020204030204" pitchFamily="34" charset="0"/>
              </a:rPr>
              <a:t>&gt;%15 düşüş</a:t>
            </a:r>
          </a:p>
          <a:p>
            <a:r>
              <a:rPr lang="tr-TR" sz="2200" dirty="0">
                <a:solidFill>
                  <a:schemeClr val="tx1"/>
                </a:solidFill>
                <a:latin typeface="Calibri" panose="020F0502020204030204" pitchFamily="34" charset="0"/>
                <a:cs typeface="Calibri" panose="020F0502020204030204" pitchFamily="34" charset="0"/>
              </a:rPr>
              <a:t>Pozitif bronş provokasyon testi</a:t>
            </a:r>
          </a:p>
          <a:p>
            <a:pPr marL="578358" lvl="1" indent="-285750"/>
            <a:r>
              <a:rPr lang="tr-TR" sz="2000" dirty="0">
                <a:solidFill>
                  <a:schemeClr val="tx1"/>
                </a:solidFill>
                <a:latin typeface="Calibri" panose="020F0502020204030204" pitchFamily="34" charset="0"/>
                <a:cs typeface="Calibri" panose="020F0502020204030204" pitchFamily="34" charset="0"/>
              </a:rPr>
              <a:t>Standart </a:t>
            </a:r>
            <a:r>
              <a:rPr lang="tr-TR" sz="2000" dirty="0" err="1">
                <a:solidFill>
                  <a:schemeClr val="tx1"/>
                </a:solidFill>
                <a:latin typeface="Calibri" panose="020F0502020204030204" pitchFamily="34" charset="0"/>
                <a:cs typeface="Calibri" panose="020F0502020204030204" pitchFamily="34" charset="0"/>
              </a:rPr>
              <a:t>metakolin</a:t>
            </a:r>
            <a:r>
              <a:rPr lang="tr-TR" sz="2000" dirty="0">
                <a:solidFill>
                  <a:schemeClr val="tx1"/>
                </a:solidFill>
                <a:latin typeface="Calibri" panose="020F0502020204030204" pitchFamily="34" charset="0"/>
                <a:cs typeface="Calibri" panose="020F0502020204030204" pitchFamily="34" charset="0"/>
              </a:rPr>
              <a:t> veya </a:t>
            </a:r>
            <a:r>
              <a:rPr lang="tr-TR" sz="2000" dirty="0" err="1">
                <a:solidFill>
                  <a:schemeClr val="tx1"/>
                </a:solidFill>
                <a:latin typeface="Calibri" panose="020F0502020204030204" pitchFamily="34" charset="0"/>
                <a:cs typeface="Calibri" panose="020F0502020204030204" pitchFamily="34" charset="0"/>
              </a:rPr>
              <a:t>histamin</a:t>
            </a:r>
            <a:r>
              <a:rPr lang="tr-TR" sz="2000" dirty="0">
                <a:solidFill>
                  <a:schemeClr val="tx1"/>
                </a:solidFill>
                <a:latin typeface="Calibri" panose="020F0502020204030204" pitchFamily="34" charset="0"/>
                <a:cs typeface="Calibri" panose="020F0502020204030204" pitchFamily="34" charset="0"/>
              </a:rPr>
              <a:t> dozları ile FEV1’de ≥%20</a:t>
            </a:r>
          </a:p>
          <a:p>
            <a:pPr marL="578358" lvl="1" indent="-285750"/>
            <a:r>
              <a:rPr lang="tr-TR" sz="2000" dirty="0" err="1">
                <a:solidFill>
                  <a:schemeClr val="tx1"/>
                </a:solidFill>
                <a:latin typeface="Calibri" panose="020F0502020204030204" pitchFamily="34" charset="0"/>
                <a:cs typeface="Calibri" panose="020F0502020204030204" pitchFamily="34" charset="0"/>
              </a:rPr>
              <a:t>Hipertoniksalin</a:t>
            </a:r>
            <a:r>
              <a:rPr lang="tr-TR" sz="2000" dirty="0">
                <a:solidFill>
                  <a:schemeClr val="tx1"/>
                </a:solidFill>
                <a:latin typeface="Calibri" panose="020F0502020204030204" pitchFamily="34" charset="0"/>
                <a:cs typeface="Calibri" panose="020F0502020204030204" pitchFamily="34" charset="0"/>
              </a:rPr>
              <a:t> veya </a:t>
            </a:r>
            <a:r>
              <a:rPr lang="tr-TR" sz="2000" dirty="0" err="1">
                <a:solidFill>
                  <a:schemeClr val="tx1"/>
                </a:solidFill>
                <a:latin typeface="Calibri" panose="020F0502020204030204" pitchFamily="34" charset="0"/>
                <a:cs typeface="Calibri" panose="020F0502020204030204" pitchFamily="34" charset="0"/>
              </a:rPr>
              <a:t>mannitol</a:t>
            </a:r>
            <a:r>
              <a:rPr lang="tr-TR" sz="2000" dirty="0">
                <a:solidFill>
                  <a:schemeClr val="tx1"/>
                </a:solidFill>
                <a:latin typeface="Calibri" panose="020F0502020204030204" pitchFamily="34" charset="0"/>
                <a:cs typeface="Calibri" panose="020F0502020204030204" pitchFamily="34" charset="0"/>
              </a:rPr>
              <a:t> sonrasında ≥%15 düşme</a:t>
            </a:r>
          </a:p>
          <a:p>
            <a:endParaRPr lang="tr-TR" dirty="0">
              <a:latin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143BE570-043C-4D6B-BC5E-51B29E5AFDF7}"/>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967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TANI</a:t>
            </a:r>
          </a:p>
        </p:txBody>
      </p:sp>
      <p:sp>
        <p:nvSpPr>
          <p:cNvPr id="3" name="İçerik Yer Tutucusu 2"/>
          <p:cNvSpPr>
            <a:spLocks noGrp="1"/>
          </p:cNvSpPr>
          <p:nvPr>
            <p:ph idx="1"/>
          </p:nvPr>
        </p:nvSpPr>
        <p:spPr/>
        <p:txBody>
          <a:bodyPr>
            <a:normAutofit fontScale="70000" lnSpcReduction="20000"/>
          </a:bodyPr>
          <a:lstStyle/>
          <a:p>
            <a:pPr marL="0" indent="0">
              <a:buNone/>
            </a:pPr>
            <a:r>
              <a:rPr lang="tr-TR" b="1" dirty="0">
                <a:latin typeface="Calibri" panose="020F0502020204030204" pitchFamily="34" charset="0"/>
                <a:cs typeface="Calibri" panose="020F0502020204030204" pitchFamily="34" charset="0"/>
              </a:rPr>
              <a:t>ALLERJENİN DEĞERLENDİRİLMESİ</a:t>
            </a:r>
          </a:p>
          <a:p>
            <a:pPr marL="0" indent="0">
              <a:lnSpc>
                <a:spcPct val="150000"/>
              </a:lnSpc>
              <a:buNone/>
            </a:pPr>
            <a:r>
              <a:rPr lang="tr-TR" sz="2200" b="1" dirty="0" err="1">
                <a:latin typeface="Calibri" panose="020F0502020204030204" pitchFamily="34" charset="0"/>
                <a:cs typeface="Calibri" panose="020F0502020204030204" pitchFamily="34" charset="0"/>
              </a:rPr>
              <a:t>Anamnez</a:t>
            </a:r>
            <a:endParaRPr lang="tr-TR" sz="2200" b="1" dirty="0">
              <a:latin typeface="Calibri" panose="020F0502020204030204" pitchFamily="34" charset="0"/>
              <a:cs typeface="Calibri" panose="020F0502020204030204" pitchFamily="34" charset="0"/>
            </a:endParaRPr>
          </a:p>
          <a:p>
            <a:pPr marL="578358" lvl="1" indent="-285750">
              <a:lnSpc>
                <a:spcPct val="150000"/>
              </a:lnSpc>
            </a:pPr>
            <a:r>
              <a:rPr lang="tr-TR" sz="2000" dirty="0">
                <a:latin typeface="Calibri" panose="020F0502020204030204" pitchFamily="34" charset="0"/>
                <a:cs typeface="Calibri" panose="020F0502020204030204" pitchFamily="34" charset="0"/>
              </a:rPr>
              <a:t>Bahar aylarında ortaya çıkan yakınma  -  Polen duyarlılığı</a:t>
            </a:r>
          </a:p>
          <a:p>
            <a:pPr marL="578358" lvl="1" indent="-285750">
              <a:lnSpc>
                <a:spcPct val="150000"/>
              </a:lnSpc>
            </a:pPr>
            <a:r>
              <a:rPr lang="tr-TR" sz="2000" dirty="0">
                <a:latin typeface="Calibri" panose="020F0502020204030204" pitchFamily="34" charset="0"/>
                <a:cs typeface="Calibri" panose="020F0502020204030204" pitchFamily="34" charset="0"/>
              </a:rPr>
              <a:t>Yıl boyu olan, özellikle iç ortamda ve gece ortaya çıkan yakınma  - Ev tozu akarları</a:t>
            </a:r>
          </a:p>
          <a:p>
            <a:pPr marL="0" indent="0">
              <a:lnSpc>
                <a:spcPct val="150000"/>
              </a:lnSpc>
              <a:buNone/>
            </a:pPr>
            <a:r>
              <a:rPr lang="tr-TR" sz="2200" b="1">
                <a:latin typeface="Calibri" panose="020F0502020204030204" pitchFamily="34" charset="0"/>
                <a:cs typeface="Calibri" panose="020F0502020204030204" pitchFamily="34" charset="0"/>
              </a:rPr>
              <a:t>Deri prick </a:t>
            </a:r>
            <a:r>
              <a:rPr lang="tr-TR" sz="2200" b="1" dirty="0">
                <a:latin typeface="Calibri" panose="020F0502020204030204" pitchFamily="34" charset="0"/>
                <a:cs typeface="Calibri" panose="020F0502020204030204" pitchFamily="34" charset="0"/>
              </a:rPr>
              <a:t>t</a:t>
            </a:r>
            <a:r>
              <a:rPr lang="tr-TR" sz="2200" b="1">
                <a:latin typeface="Calibri" panose="020F0502020204030204" pitchFamily="34" charset="0"/>
                <a:cs typeface="Calibri" panose="020F0502020204030204" pitchFamily="34" charset="0"/>
              </a:rPr>
              <a:t>esti</a:t>
            </a:r>
            <a:endParaRPr lang="tr-TR" sz="2200" b="1" dirty="0">
              <a:latin typeface="Calibri" panose="020F0502020204030204" pitchFamily="34" charset="0"/>
              <a:cs typeface="Calibri" panose="020F0502020204030204" pitchFamily="34" charset="0"/>
            </a:endParaRPr>
          </a:p>
          <a:p>
            <a:pPr marL="0" indent="0">
              <a:lnSpc>
                <a:spcPct val="150000"/>
              </a:lnSpc>
              <a:buNone/>
            </a:pPr>
            <a:r>
              <a:rPr lang="tr-TR" sz="2200" b="1" dirty="0" err="1">
                <a:latin typeface="Calibri" panose="020F0502020204030204" pitchFamily="34" charset="0"/>
                <a:cs typeface="Calibri" panose="020F0502020204030204" pitchFamily="34" charset="0"/>
              </a:rPr>
              <a:t>Allerjen</a:t>
            </a:r>
            <a:r>
              <a:rPr lang="tr-TR" sz="2200" b="1" dirty="0">
                <a:latin typeface="Calibri" panose="020F0502020204030204" pitchFamily="34" charset="0"/>
                <a:cs typeface="Calibri" panose="020F0502020204030204" pitchFamily="34" charset="0"/>
              </a:rPr>
              <a:t> ile spesifik bronş </a:t>
            </a:r>
            <a:r>
              <a:rPr lang="tr-TR" sz="2200" b="1" dirty="0" err="1">
                <a:latin typeface="Calibri" panose="020F0502020204030204" pitchFamily="34" charset="0"/>
                <a:cs typeface="Calibri" panose="020F0502020204030204" pitchFamily="34" charset="0"/>
              </a:rPr>
              <a:t>provakasyon</a:t>
            </a:r>
            <a:r>
              <a:rPr lang="tr-TR" sz="2200" b="1" dirty="0">
                <a:latin typeface="Calibri" panose="020F0502020204030204" pitchFamily="34" charset="0"/>
                <a:cs typeface="Calibri" panose="020F0502020204030204" pitchFamily="34" charset="0"/>
              </a:rPr>
              <a:t> testi</a:t>
            </a:r>
          </a:p>
          <a:p>
            <a:pPr marL="0" indent="0">
              <a:lnSpc>
                <a:spcPct val="150000"/>
              </a:lnSpc>
              <a:buNone/>
            </a:pPr>
            <a:r>
              <a:rPr lang="tr-TR" sz="2200" b="1" dirty="0">
                <a:latin typeface="Calibri" panose="020F0502020204030204" pitchFamily="34" charset="0"/>
                <a:cs typeface="Calibri" panose="020F0502020204030204" pitchFamily="34" charset="0"/>
              </a:rPr>
              <a:t>Spesifik </a:t>
            </a:r>
            <a:r>
              <a:rPr lang="tr-TR" sz="2200" b="1" dirty="0" err="1">
                <a:latin typeface="Calibri" panose="020F0502020204030204" pitchFamily="34" charset="0"/>
                <a:cs typeface="Calibri" panose="020F0502020204030204" pitchFamily="34" charset="0"/>
              </a:rPr>
              <a:t>IgE</a:t>
            </a:r>
            <a:r>
              <a:rPr lang="tr-TR" sz="2200" b="1" dirty="0">
                <a:latin typeface="Calibri" panose="020F0502020204030204" pitchFamily="34" charset="0"/>
                <a:cs typeface="Calibri" panose="020F0502020204030204" pitchFamily="34" charset="0"/>
              </a:rPr>
              <a:t> ölçümü</a:t>
            </a:r>
          </a:p>
          <a:p>
            <a:pPr marL="0" indent="0">
              <a:lnSpc>
                <a:spcPct val="150000"/>
              </a:lnSpc>
              <a:buNone/>
            </a:pPr>
            <a:r>
              <a:rPr lang="tr-TR" sz="2200" b="1" dirty="0">
                <a:latin typeface="Calibri" panose="020F0502020204030204" pitchFamily="34" charset="0"/>
                <a:cs typeface="Calibri" panose="020F0502020204030204" pitchFamily="34" charset="0"/>
              </a:rPr>
              <a:t>Serum total </a:t>
            </a:r>
            <a:r>
              <a:rPr lang="tr-TR" sz="2200" b="1" dirty="0" err="1">
                <a:latin typeface="Calibri" panose="020F0502020204030204" pitchFamily="34" charset="0"/>
                <a:cs typeface="Calibri" panose="020F0502020204030204" pitchFamily="34" charset="0"/>
              </a:rPr>
              <a:t>IgE</a:t>
            </a:r>
            <a:r>
              <a:rPr lang="tr-TR" sz="2200" b="1" dirty="0">
                <a:latin typeface="Calibri" panose="020F0502020204030204" pitchFamily="34" charset="0"/>
                <a:cs typeface="Calibri" panose="020F0502020204030204" pitchFamily="34" charset="0"/>
              </a:rPr>
              <a:t> ölçümü</a:t>
            </a:r>
          </a:p>
          <a:p>
            <a:endParaRPr lang="tr-TR" dirty="0"/>
          </a:p>
        </p:txBody>
      </p:sp>
      <p:sp>
        <p:nvSpPr>
          <p:cNvPr id="4" name="Metin kutusu 3">
            <a:extLst>
              <a:ext uri="{FF2B5EF4-FFF2-40B4-BE49-F238E27FC236}">
                <a16:creationId xmlns:a16="http://schemas.microsoft.com/office/drawing/2014/main" id="{3B4FA625-0DF4-4BD6-88EB-BC482380D083}"/>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pic>
        <p:nvPicPr>
          <p:cNvPr id="5" name="Picture 2" descr="Solunum veya gıda alerjileri: Prick Testi nedir ve ne içindir?">
            <a:extLst>
              <a:ext uri="{FF2B5EF4-FFF2-40B4-BE49-F238E27FC236}">
                <a16:creationId xmlns:a16="http://schemas.microsoft.com/office/drawing/2014/main" id="{266862AE-8481-4330-B155-7648AB2AF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515" y="3584275"/>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05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SUNUM PLANI</a:t>
            </a:r>
          </a:p>
        </p:txBody>
      </p:sp>
      <p:sp>
        <p:nvSpPr>
          <p:cNvPr id="3" name="İçerik Yer Tutucusu 2"/>
          <p:cNvSpPr>
            <a:spLocks noGrp="1"/>
          </p:cNvSpPr>
          <p:nvPr>
            <p:ph idx="1"/>
          </p:nvPr>
        </p:nvSpPr>
        <p:spPr/>
        <p:txBody>
          <a:bodyPr>
            <a:normAutofit fontScale="92500" lnSpcReduction="20000"/>
          </a:bodyPr>
          <a:lstStyle/>
          <a:p>
            <a:pPr algn="just">
              <a:lnSpc>
                <a:spcPct val="150000"/>
              </a:lnSpc>
              <a:buFont typeface="Wingdings" panose="05000000000000000000" pitchFamily="2" charset="2"/>
              <a:buChar char="§"/>
            </a:pPr>
            <a:r>
              <a:rPr lang="tr-TR" sz="2200">
                <a:latin typeface="Calibri" panose="020F0502020204030204" pitchFamily="34" charset="0"/>
                <a:cs typeface="Calibri" panose="020F0502020204030204" pitchFamily="34" charset="0"/>
              </a:rPr>
              <a:t>TANIM</a:t>
            </a:r>
          </a:p>
          <a:p>
            <a:pPr lvl="1" algn="just">
              <a:lnSpc>
                <a:spcPct val="150000"/>
              </a:lnSpc>
              <a:buFont typeface="Wingdings" panose="05000000000000000000" pitchFamily="2" charset="2"/>
              <a:buChar char="q"/>
            </a:pPr>
            <a:r>
              <a:rPr lang="tr-TR" sz="2000">
                <a:latin typeface="Calibri" panose="020F0502020204030204" pitchFamily="34" charset="0"/>
                <a:cs typeface="Calibri" panose="020F0502020204030204" pitchFamily="34" charset="0"/>
              </a:rPr>
              <a:t>EPİDEMİYOLOJİ ,RİSK FAKTÖRLERİ, PATOGENEZ</a:t>
            </a:r>
          </a:p>
          <a:p>
            <a:pPr algn="just">
              <a:lnSpc>
                <a:spcPct val="150000"/>
              </a:lnSpc>
              <a:buFont typeface="Wingdings" panose="05000000000000000000" pitchFamily="2" charset="2"/>
              <a:buChar char="§"/>
            </a:pPr>
            <a:r>
              <a:rPr lang="tr-TR" sz="2200">
                <a:latin typeface="Calibri" panose="020F0502020204030204" pitchFamily="34" charset="0"/>
                <a:cs typeface="Calibri" panose="020F0502020204030204" pitchFamily="34" charset="0"/>
              </a:rPr>
              <a:t>TANI</a:t>
            </a:r>
            <a:endParaRPr lang="tr-TR" sz="2200" dirty="0">
              <a:latin typeface="Calibri" panose="020F0502020204030204" pitchFamily="34" charset="0"/>
              <a:cs typeface="Calibri" panose="020F0502020204030204" pitchFamily="34" charset="0"/>
            </a:endParaRPr>
          </a:p>
          <a:p>
            <a:pPr algn="just">
              <a:lnSpc>
                <a:spcPct val="150000"/>
              </a:lnSpc>
              <a:buFont typeface="Wingdings" panose="05000000000000000000" pitchFamily="2" charset="2"/>
              <a:buChar char="§"/>
            </a:pPr>
            <a:r>
              <a:rPr lang="tr-TR" sz="2200" dirty="0">
                <a:latin typeface="Calibri" panose="020F0502020204030204" pitchFamily="34" charset="0"/>
                <a:cs typeface="Calibri" panose="020F0502020204030204" pitchFamily="34" charset="0"/>
              </a:rPr>
              <a:t>ASTIMIN DEĞERLENDİRİLMESİ VE KONTROL</a:t>
            </a:r>
          </a:p>
          <a:p>
            <a:pPr algn="just">
              <a:lnSpc>
                <a:spcPct val="150000"/>
              </a:lnSpc>
              <a:buFont typeface="Wingdings" panose="05000000000000000000" pitchFamily="2" charset="2"/>
              <a:buChar char="§"/>
            </a:pPr>
            <a:r>
              <a:rPr lang="tr-TR" sz="2200" dirty="0">
                <a:latin typeface="Calibri" panose="020F0502020204030204" pitchFamily="34" charset="0"/>
                <a:cs typeface="Calibri" panose="020F0502020204030204" pitchFamily="34" charset="0"/>
              </a:rPr>
              <a:t>ASTIMIN KRONİK TEDAVİSİ</a:t>
            </a:r>
          </a:p>
          <a:p>
            <a:pPr algn="just">
              <a:lnSpc>
                <a:spcPct val="150000"/>
              </a:lnSpc>
              <a:buFont typeface="Wingdings" panose="05000000000000000000" pitchFamily="2" charset="2"/>
              <a:buChar char="§"/>
            </a:pPr>
            <a:r>
              <a:rPr lang="tr-TR" sz="2200" dirty="0">
                <a:latin typeface="Calibri" panose="020F0502020204030204" pitchFamily="34" charset="0"/>
                <a:cs typeface="Calibri" panose="020F0502020204030204" pitchFamily="34" charset="0"/>
              </a:rPr>
              <a:t>ASTIM ATAĞI VE TEDAVİSİ</a:t>
            </a:r>
          </a:p>
          <a:p>
            <a:endParaRPr lang="tr-TR" dirty="0"/>
          </a:p>
        </p:txBody>
      </p:sp>
    </p:spTree>
    <p:extLst>
      <p:ext uri="{BB962C8B-B14F-4D97-AF65-F5344CB8AC3E}">
        <p14:creationId xmlns:p14="http://schemas.microsoft.com/office/powerpoint/2010/main" val="2534413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TANI</a:t>
            </a:r>
          </a:p>
        </p:txBody>
      </p:sp>
      <p:sp>
        <p:nvSpPr>
          <p:cNvPr id="3" name="İçerik Yer Tutucusu 2"/>
          <p:cNvSpPr>
            <a:spLocks noGrp="1"/>
          </p:cNvSpPr>
          <p:nvPr>
            <p:ph idx="1"/>
          </p:nvPr>
        </p:nvSpPr>
        <p:spPr/>
        <p:txBody>
          <a:bodyPr>
            <a:normAutofit fontScale="77500" lnSpcReduction="20000"/>
          </a:bodyPr>
          <a:lstStyle/>
          <a:p>
            <a:pPr marL="0" indent="0">
              <a:buNone/>
            </a:pPr>
            <a:r>
              <a:rPr lang="tr-TR" b="1" dirty="0">
                <a:latin typeface="Calibri" panose="020F0502020204030204" pitchFamily="34" charset="0"/>
                <a:cs typeface="Calibri" panose="020F0502020204030204" pitchFamily="34" charset="0"/>
              </a:rPr>
              <a:t>DİĞER TETKİKLER</a:t>
            </a:r>
          </a:p>
          <a:p>
            <a:pPr marL="0" indent="0" algn="just">
              <a:lnSpc>
                <a:spcPct val="150000"/>
              </a:lnSpc>
              <a:buNone/>
            </a:pPr>
            <a:r>
              <a:rPr lang="tr-TR" sz="2200" b="1">
                <a:latin typeface="Calibri" panose="020F0502020204030204" pitchFamily="34" charset="0"/>
                <a:cs typeface="Calibri" panose="020F0502020204030204" pitchFamily="34" charset="0"/>
              </a:rPr>
              <a:t>Akciğer Grafisi</a:t>
            </a:r>
            <a:endParaRPr lang="tr-TR" sz="2200" b="1" dirty="0">
              <a:latin typeface="Calibri" panose="020F0502020204030204" pitchFamily="34" charset="0"/>
              <a:cs typeface="Calibri" panose="020F0502020204030204" pitchFamily="34" charset="0"/>
            </a:endParaRPr>
          </a:p>
          <a:p>
            <a:pPr marL="578358" lvl="1" indent="-285750" algn="just">
              <a:lnSpc>
                <a:spcPct val="150000"/>
              </a:lnSpc>
            </a:pPr>
            <a:r>
              <a:rPr lang="tr-TR" sz="2000" dirty="0">
                <a:latin typeface="Calibri" panose="020F0502020204030204" pitchFamily="34" charset="0"/>
                <a:cs typeface="Calibri" panose="020F0502020204030204" pitchFamily="34" charset="0"/>
              </a:rPr>
              <a:t>İlk muayenesinde diğer </a:t>
            </a:r>
            <a:r>
              <a:rPr lang="tr-TR" sz="2000">
                <a:latin typeface="Calibri" panose="020F0502020204030204" pitchFamily="34" charset="0"/>
                <a:cs typeface="Calibri" panose="020F0502020204030204" pitchFamily="34" charset="0"/>
              </a:rPr>
              <a:t>hastalıkları ekartasyon</a:t>
            </a:r>
          </a:p>
          <a:p>
            <a:pPr marL="1092708" lvl="3" indent="0" algn="just">
              <a:lnSpc>
                <a:spcPct val="150000"/>
              </a:lnSpc>
              <a:buNone/>
            </a:pPr>
            <a:r>
              <a:rPr lang="tr-TR">
                <a:latin typeface="Calibri" panose="020F0502020204030204" pitchFamily="34" charset="0"/>
                <a:cs typeface="Calibri" panose="020F0502020204030204" pitchFamily="34" charset="0"/>
              </a:rPr>
              <a:t>Hastanın özellikle beta-agonist inhalerlerle geri dönen klasik epizodik havayolu obstrüksiyon hikayesi varsa endike değil</a:t>
            </a:r>
          </a:p>
          <a:p>
            <a:pPr marL="1092708" lvl="3" indent="0" algn="just">
              <a:lnSpc>
                <a:spcPct val="150000"/>
              </a:lnSpc>
              <a:buNone/>
            </a:pPr>
            <a:r>
              <a:rPr lang="tr-TR">
                <a:latin typeface="Calibri" panose="020F0502020204030204" pitchFamily="34" charset="0"/>
                <a:cs typeface="Calibri" panose="020F0502020204030204" pitchFamily="34" charset="0"/>
              </a:rPr>
              <a:t>Yaşlı erişkinlerde kardiyak astım, pulmoner ödem, kronik kalp yetmezliği ile ilişkili diğer hava yolu obstrüksiyon bulguları dışlanmalı </a:t>
            </a:r>
          </a:p>
          <a:p>
            <a:pPr marL="1092708" lvl="3" indent="0" algn="just">
              <a:lnSpc>
                <a:spcPct val="150000"/>
              </a:lnSpc>
              <a:buNone/>
            </a:pPr>
            <a:r>
              <a:rPr lang="tr-TR">
                <a:latin typeface="Calibri" panose="020F0502020204030204" pitchFamily="34" charset="0"/>
                <a:cs typeface="Calibri" panose="020F0502020204030204" pitchFamily="34" charset="0"/>
              </a:rPr>
              <a:t>&gt;40 yaş yeni ortaya çıkan astımda diğer havayolu obstrüksiyon nedenlerinin elenmesi için ayrıntılı ayırıcı tanı yapılmalı </a:t>
            </a:r>
            <a:endParaRPr lang="tr-TR" dirty="0">
              <a:latin typeface="Calibri" panose="020F0502020204030204" pitchFamily="34" charset="0"/>
              <a:cs typeface="Calibri" panose="020F0502020204030204" pitchFamily="34" charset="0"/>
            </a:endParaRPr>
          </a:p>
          <a:p>
            <a:pPr marL="578358" lvl="1" indent="-285750" algn="just">
              <a:lnSpc>
                <a:spcPct val="150000"/>
              </a:lnSpc>
            </a:pPr>
            <a:r>
              <a:rPr lang="tr-TR" sz="2000" dirty="0">
                <a:latin typeface="Calibri" panose="020F0502020204030204" pitchFamily="34" charset="0"/>
                <a:cs typeface="Calibri" panose="020F0502020204030204" pitchFamily="34" charset="0"/>
              </a:rPr>
              <a:t>Ataklarda ise </a:t>
            </a:r>
            <a:r>
              <a:rPr lang="tr-TR" sz="2000" dirty="0" err="1">
                <a:latin typeface="Calibri" panose="020F0502020204030204" pitchFamily="34" charset="0"/>
                <a:cs typeface="Calibri" panose="020F0502020204030204" pitchFamily="34" charset="0"/>
              </a:rPr>
              <a:t>pnomoni</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pnomotoraks</a:t>
            </a:r>
            <a:r>
              <a:rPr lang="tr-TR" sz="2000" dirty="0">
                <a:latin typeface="Calibri" panose="020F0502020204030204" pitchFamily="34" charset="0"/>
                <a:cs typeface="Calibri" panose="020F0502020204030204" pitchFamily="34" charset="0"/>
              </a:rPr>
              <a:t> </a:t>
            </a:r>
            <a:r>
              <a:rPr lang="tr-TR" sz="2000">
                <a:latin typeface="Calibri" panose="020F0502020204030204" pitchFamily="34" charset="0"/>
                <a:cs typeface="Calibri" panose="020F0502020204030204" pitchFamily="34" charset="0"/>
              </a:rPr>
              <a:t>açısından değerlendirme</a:t>
            </a:r>
          </a:p>
          <a:p>
            <a:pPr marL="578358" lvl="1" indent="-285750" algn="just">
              <a:lnSpc>
                <a:spcPct val="150000"/>
              </a:lnSpc>
            </a:pPr>
            <a:endParaRPr lang="tr-TR" sz="2000"/>
          </a:p>
          <a:p>
            <a:pPr marL="292608" lvl="1" indent="0" algn="just">
              <a:lnSpc>
                <a:spcPct val="150000"/>
              </a:lnSpc>
              <a:buNone/>
            </a:pPr>
            <a:endParaRPr lang="tr-TR" sz="2000" dirty="0"/>
          </a:p>
          <a:p>
            <a:pPr marL="578358" lvl="1" indent="-285750" algn="just">
              <a:lnSpc>
                <a:spcPct val="150000"/>
              </a:lnSpc>
            </a:pPr>
            <a:endParaRPr lang="tr-TR" sz="2000" dirty="0"/>
          </a:p>
          <a:p>
            <a:endParaRPr lang="tr-TR" dirty="0"/>
          </a:p>
        </p:txBody>
      </p:sp>
      <p:sp>
        <p:nvSpPr>
          <p:cNvPr id="4" name="Metin kutusu 3">
            <a:extLst>
              <a:ext uri="{FF2B5EF4-FFF2-40B4-BE49-F238E27FC236}">
                <a16:creationId xmlns:a16="http://schemas.microsoft.com/office/drawing/2014/main" id="{AF727704-0F86-4230-8318-E97E9DD14D2F}"/>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3D1098FE-1B2F-4836-9B4F-AAEDAE2588E9}"/>
              </a:ext>
            </a:extLst>
          </p:cNvPr>
          <p:cNvSpPr txBox="1"/>
          <p:nvPr/>
        </p:nvSpPr>
        <p:spPr>
          <a:xfrm>
            <a:off x="8092698" y="5623581"/>
            <a:ext cx="2563318" cy="261610"/>
          </a:xfrm>
          <a:prstGeom prst="rect">
            <a:avLst/>
          </a:prstGeom>
          <a:noFill/>
        </p:spPr>
        <p:txBody>
          <a:bodyPr wrap="square">
            <a:spAutoFit/>
          </a:bodyPr>
          <a:lstStyle/>
          <a:p>
            <a:pPr marL="171450" indent="-171450">
              <a:buFont typeface="Arial" panose="020B0604020202020204" pitchFamily="34" charset="0"/>
              <a:buChar char="•"/>
            </a:pPr>
            <a:r>
              <a:rPr lang="tr-TR" sz="1100">
                <a:latin typeface="Times New Roman" panose="02020603050405020304" pitchFamily="18" charset="0"/>
                <a:cs typeface="Times New Roman" panose="02020603050405020304" pitchFamily="18" charset="0"/>
              </a:rPr>
              <a:t>Rakel Aile Hekimliği Kitabı 9. baskı</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25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TANI</a:t>
            </a:r>
          </a:p>
        </p:txBody>
      </p:sp>
      <p:sp>
        <p:nvSpPr>
          <p:cNvPr id="3" name="İçerik Yer Tutucusu 2"/>
          <p:cNvSpPr>
            <a:spLocks noGrp="1"/>
          </p:cNvSpPr>
          <p:nvPr>
            <p:ph idx="1"/>
          </p:nvPr>
        </p:nvSpPr>
        <p:spPr/>
        <p:txBody>
          <a:bodyPr>
            <a:normAutofit fontScale="70000" lnSpcReduction="20000"/>
          </a:bodyPr>
          <a:lstStyle/>
          <a:p>
            <a:pPr marL="0" indent="0">
              <a:buNone/>
            </a:pPr>
            <a:r>
              <a:rPr lang="tr-TR" b="1" dirty="0">
                <a:latin typeface="Calibri" panose="020F0502020204030204" pitchFamily="34" charset="0"/>
                <a:cs typeface="Calibri" panose="020F0502020204030204" pitchFamily="34" charset="0"/>
              </a:rPr>
              <a:t>DİĞER TETKİKLER</a:t>
            </a:r>
          </a:p>
          <a:p>
            <a:pPr marL="0" indent="0" algn="just">
              <a:lnSpc>
                <a:spcPct val="150000"/>
              </a:lnSpc>
              <a:buNone/>
            </a:pPr>
            <a:r>
              <a:rPr lang="tr-TR" sz="2200" b="1" dirty="0" err="1">
                <a:latin typeface="Calibri" panose="020F0502020204030204" pitchFamily="34" charset="0"/>
                <a:cs typeface="Calibri" panose="020F0502020204030204" pitchFamily="34" charset="0"/>
              </a:rPr>
              <a:t>Ekshale</a:t>
            </a:r>
            <a:r>
              <a:rPr lang="tr-TR" sz="2200" b="1" dirty="0">
                <a:latin typeface="Calibri" panose="020F0502020204030204" pitchFamily="34" charset="0"/>
                <a:cs typeface="Calibri" panose="020F0502020204030204" pitchFamily="34" charset="0"/>
              </a:rPr>
              <a:t> nitrik oksit (</a:t>
            </a:r>
            <a:r>
              <a:rPr lang="tr-TR" sz="2200" b="1" err="1">
                <a:latin typeface="Calibri" panose="020F0502020204030204" pitchFamily="34" charset="0"/>
                <a:cs typeface="Calibri" panose="020F0502020204030204" pitchFamily="34" charset="0"/>
              </a:rPr>
              <a:t>FeNO</a:t>
            </a:r>
            <a:r>
              <a:rPr lang="tr-TR" sz="2200" b="1">
                <a:latin typeface="Calibri" panose="020F0502020204030204" pitchFamily="34" charset="0"/>
                <a:cs typeface="Calibri" panose="020F0502020204030204" pitchFamily="34" charset="0"/>
              </a:rPr>
              <a:t>)</a:t>
            </a:r>
            <a:endParaRPr lang="tr-TR" sz="2200" b="1" dirty="0">
              <a:latin typeface="Calibri" panose="020F0502020204030204" pitchFamily="34" charset="0"/>
              <a:cs typeface="Calibri" panose="020F0502020204030204" pitchFamily="34" charset="0"/>
            </a:endParaRPr>
          </a:p>
          <a:p>
            <a:pPr marL="578358" lvl="1" indent="-285750" algn="just">
              <a:lnSpc>
                <a:spcPct val="150000"/>
              </a:lnSpc>
            </a:pPr>
            <a:r>
              <a:rPr lang="tr-TR" sz="2000" dirty="0">
                <a:latin typeface="Calibri" panose="020F0502020204030204" pitchFamily="34" charset="0"/>
                <a:cs typeface="Calibri" panose="020F0502020204030204" pitchFamily="34" charset="0"/>
              </a:rPr>
              <a:t>Giderek yaygınlaşan bir yöntem </a:t>
            </a:r>
          </a:p>
          <a:p>
            <a:pPr marL="578358" lvl="1" indent="-285750" algn="just">
              <a:lnSpc>
                <a:spcPct val="150000"/>
              </a:lnSpc>
            </a:pPr>
            <a:r>
              <a:rPr lang="tr-TR" sz="2000" dirty="0">
                <a:latin typeface="Calibri" panose="020F0502020204030204" pitchFamily="34" charset="0"/>
                <a:cs typeface="Calibri" panose="020F0502020204030204" pitchFamily="34" charset="0"/>
              </a:rPr>
              <a:t>Henüz astım tanısı doğrulama ve dışlamada yeri yok</a:t>
            </a:r>
          </a:p>
          <a:p>
            <a:pPr marL="0" indent="0" algn="just">
              <a:lnSpc>
                <a:spcPct val="150000"/>
              </a:lnSpc>
              <a:buNone/>
            </a:pPr>
            <a:r>
              <a:rPr lang="tr-TR" sz="2200" b="1">
                <a:latin typeface="Calibri" panose="020F0502020204030204" pitchFamily="34" charset="0"/>
                <a:cs typeface="Calibri" panose="020F0502020204030204" pitchFamily="34" charset="0"/>
              </a:rPr>
              <a:t>Eozinofili</a:t>
            </a:r>
            <a:endParaRPr lang="tr-TR" sz="2200" b="1" dirty="0">
              <a:latin typeface="Calibri" panose="020F0502020204030204" pitchFamily="34" charset="0"/>
              <a:cs typeface="Calibri" panose="020F0502020204030204" pitchFamily="34" charset="0"/>
            </a:endParaRPr>
          </a:p>
          <a:p>
            <a:pPr marL="578358" lvl="1" indent="-285750" algn="just">
              <a:lnSpc>
                <a:spcPct val="150000"/>
              </a:lnSpc>
            </a:pPr>
            <a:r>
              <a:rPr lang="tr-TR" sz="2000" dirty="0">
                <a:latin typeface="Calibri" panose="020F0502020204030204" pitchFamily="34" charset="0"/>
                <a:cs typeface="Calibri" panose="020F0502020204030204" pitchFamily="34" charset="0"/>
              </a:rPr>
              <a:t>Astım tanısı için spesifik değil</a:t>
            </a:r>
          </a:p>
          <a:p>
            <a:pPr marL="578358" lvl="1" indent="-285750" algn="just">
              <a:lnSpc>
                <a:spcPct val="150000"/>
              </a:lnSpc>
            </a:pPr>
            <a:r>
              <a:rPr lang="tr-TR" sz="2000">
                <a:latin typeface="Calibri" panose="020F0502020204030204" pitchFamily="34" charset="0"/>
                <a:cs typeface="Calibri" panose="020F0502020204030204" pitchFamily="34" charset="0"/>
              </a:rPr>
              <a:t>&gt;%</a:t>
            </a:r>
            <a:r>
              <a:rPr lang="tr-TR" sz="2000" dirty="0">
                <a:latin typeface="Calibri" panose="020F0502020204030204" pitchFamily="34" charset="0"/>
                <a:cs typeface="Calibri" panose="020F0502020204030204" pitchFamily="34" charset="0"/>
              </a:rPr>
              <a:t>3 saptanan hastalarda </a:t>
            </a:r>
            <a:r>
              <a:rPr lang="tr-TR" sz="2000" dirty="0" err="1">
                <a:latin typeface="Calibri" panose="020F0502020204030204" pitchFamily="34" charset="0"/>
                <a:cs typeface="Calibri" panose="020F0502020204030204" pitchFamily="34" charset="0"/>
              </a:rPr>
              <a:t>inhale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steroid</a:t>
            </a:r>
            <a:r>
              <a:rPr lang="tr-TR" sz="2000" dirty="0">
                <a:latin typeface="Calibri" panose="020F0502020204030204" pitchFamily="34" charset="0"/>
                <a:cs typeface="Calibri" panose="020F0502020204030204" pitchFamily="34" charset="0"/>
              </a:rPr>
              <a:t> artırılmalı</a:t>
            </a:r>
          </a:p>
          <a:p>
            <a:pPr marL="578358" lvl="1" indent="-285750" algn="just">
              <a:lnSpc>
                <a:spcPct val="150000"/>
              </a:lnSpc>
            </a:pPr>
            <a:r>
              <a:rPr lang="tr-TR" sz="2000" dirty="0">
                <a:latin typeface="Calibri" panose="020F0502020204030204" pitchFamily="34" charset="0"/>
                <a:cs typeface="Calibri" panose="020F0502020204030204" pitchFamily="34" charset="0"/>
              </a:rPr>
              <a:t>&gt;%10 </a:t>
            </a:r>
            <a:r>
              <a:rPr lang="tr-TR" sz="2000" dirty="0" err="1">
                <a:latin typeface="Calibri" panose="020F0502020204030204" pitchFamily="34" charset="0"/>
                <a:cs typeface="Calibri" panose="020F0502020204030204" pitchFamily="34" charset="0"/>
              </a:rPr>
              <a:t>eozinofili</a:t>
            </a:r>
            <a:r>
              <a:rPr lang="tr-TR" sz="2000" dirty="0">
                <a:latin typeface="Calibri" panose="020F0502020204030204" pitchFamily="34" charset="0"/>
                <a:cs typeface="Calibri" panose="020F0502020204030204" pitchFamily="34" charset="0"/>
              </a:rPr>
              <a:t> olduğunda astım ile birlikte </a:t>
            </a:r>
            <a:r>
              <a:rPr lang="tr-TR" sz="2000" dirty="0" err="1">
                <a:latin typeface="Calibri" panose="020F0502020204030204" pitchFamily="34" charset="0"/>
                <a:cs typeface="Calibri" panose="020F0502020204030204" pitchFamily="34" charset="0"/>
              </a:rPr>
              <a:t>eozinofilik</a:t>
            </a:r>
            <a:r>
              <a:rPr lang="tr-TR" sz="2000" dirty="0">
                <a:latin typeface="Calibri" panose="020F0502020204030204" pitchFamily="34" charset="0"/>
                <a:cs typeface="Calibri" panose="020F0502020204030204" pitchFamily="34" charset="0"/>
              </a:rPr>
              <a:t> </a:t>
            </a:r>
            <a:r>
              <a:rPr lang="tr-TR" sz="2000">
                <a:latin typeface="Calibri" panose="020F0502020204030204" pitchFamily="34" charset="0"/>
                <a:cs typeface="Calibri" panose="020F0502020204030204" pitchFamily="34" charset="0"/>
              </a:rPr>
              <a:t>akciğer hastalığı</a:t>
            </a:r>
            <a:endParaRPr lang="tr-TR" sz="2000" dirty="0">
              <a:latin typeface="Calibri" panose="020F0502020204030204" pitchFamily="34" charset="0"/>
              <a:cs typeface="Calibri" panose="020F0502020204030204" pitchFamily="34" charset="0"/>
            </a:endParaRPr>
          </a:p>
          <a:p>
            <a:pPr marL="0" indent="0">
              <a:buNone/>
            </a:pPr>
            <a:endParaRPr lang="tr-TR" dirty="0">
              <a:latin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8F76624A-583A-41BE-B79B-D932354F913B}"/>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pic>
        <p:nvPicPr>
          <p:cNvPr id="3074" name="Picture 2" descr="Measurement of FeNO using hand-held nitric oxide analyzer. FeNO,... |  Download Scientific Diagram">
            <a:extLst>
              <a:ext uri="{FF2B5EF4-FFF2-40B4-BE49-F238E27FC236}">
                <a16:creationId xmlns:a16="http://schemas.microsoft.com/office/drawing/2014/main" id="{3A59E786-E528-4CF0-A2C5-2B98E80B3F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8074" y="2743200"/>
            <a:ext cx="2750719" cy="175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9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E48126-2F32-4D7D-87D3-A63C11A6848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332797E-222A-487C-A562-7C82BD192F62}"/>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9AFB6E9E-93D6-48B4-9372-55178848E3E6}"/>
              </a:ext>
            </a:extLst>
          </p:cNvPr>
          <p:cNvPicPr>
            <a:picLocks noChangeAspect="1"/>
          </p:cNvPicPr>
          <p:nvPr/>
        </p:nvPicPr>
        <p:blipFill>
          <a:blip r:embed="rId2"/>
          <a:stretch>
            <a:fillRect/>
          </a:stretch>
        </p:blipFill>
        <p:spPr>
          <a:xfrm>
            <a:off x="3283528" y="688554"/>
            <a:ext cx="5708072" cy="5480891"/>
          </a:xfrm>
          <a:prstGeom prst="rect">
            <a:avLst/>
          </a:prstGeom>
        </p:spPr>
      </p:pic>
    </p:spTree>
    <p:extLst>
      <p:ext uri="{BB962C8B-B14F-4D97-AF65-F5344CB8AC3E}">
        <p14:creationId xmlns:p14="http://schemas.microsoft.com/office/powerpoint/2010/main" val="511943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normAutofit fontScale="85000" lnSpcReduction="20000"/>
          </a:bodyPr>
          <a:lstStyle/>
          <a:p>
            <a:pPr marL="0" indent="0" algn="just">
              <a:lnSpc>
                <a:spcPct val="150000"/>
              </a:lnSpc>
              <a:buNone/>
            </a:pPr>
            <a:r>
              <a:rPr lang="tr-TR" sz="2200" b="1" dirty="0">
                <a:latin typeface="Calibri" panose="020F0502020204030204" pitchFamily="34" charset="0"/>
                <a:cs typeface="Calibri" panose="020F0502020204030204" pitchFamily="34" charset="0"/>
              </a:rPr>
              <a:t>Kontrol </a:t>
            </a:r>
            <a:r>
              <a:rPr lang="tr-TR" sz="2200" b="1">
                <a:latin typeface="Calibri" panose="020F0502020204030204" pitchFamily="34" charset="0"/>
                <a:cs typeface="Calibri" panose="020F0502020204030204" pitchFamily="34" charset="0"/>
              </a:rPr>
              <a:t>Edici İlaçlar</a:t>
            </a:r>
            <a:r>
              <a:rPr lang="tr-TR" sz="2200">
                <a:latin typeface="Calibri" panose="020F0502020204030204" pitchFamily="34" charset="0"/>
                <a:cs typeface="Calibri" panose="020F0502020204030204" pitchFamily="34" charset="0"/>
              </a:rPr>
              <a:t>:</a:t>
            </a:r>
            <a:r>
              <a:rPr lang="tr-TR" sz="2200" b="1">
                <a:latin typeface="Calibri" panose="020F0502020204030204" pitchFamily="34" charset="0"/>
                <a:cs typeface="Calibri" panose="020F0502020204030204" pitchFamily="34" charset="0"/>
              </a:rPr>
              <a:t> </a:t>
            </a:r>
            <a:r>
              <a:rPr lang="tr-TR" sz="2200">
                <a:latin typeface="Calibri" panose="020F0502020204030204" pitchFamily="34" charset="0"/>
                <a:cs typeface="Calibri" panose="020F0502020204030204" pitchFamily="34" charset="0"/>
              </a:rPr>
              <a:t>G</a:t>
            </a:r>
            <a:r>
              <a:rPr lang="tr-TR" sz="2300">
                <a:latin typeface="Calibri" panose="020F0502020204030204" pitchFamily="34" charset="0"/>
                <a:cs typeface="Calibri" panose="020F0502020204030204" pitchFamily="34" charset="0"/>
              </a:rPr>
              <a:t>enellikle antiinflamatuar etkileri sayesinde astımın kontrol altında tutulmasını sağlayan çoğunlukla her gün ve uzun kullanılan</a:t>
            </a:r>
            <a:endParaRPr lang="tr-TR" sz="2300" dirty="0">
              <a:latin typeface="Calibri" panose="020F0502020204030204" pitchFamily="34" charset="0"/>
              <a:cs typeface="Calibri" panose="020F0502020204030204" pitchFamily="34" charset="0"/>
            </a:endParaRPr>
          </a:p>
          <a:p>
            <a:pPr marL="0" indent="0" algn="just">
              <a:lnSpc>
                <a:spcPct val="150000"/>
              </a:lnSpc>
              <a:buNone/>
            </a:pPr>
            <a:r>
              <a:rPr lang="pt-BR" sz="2200" b="1">
                <a:latin typeface="Calibri" panose="020F0502020204030204" pitchFamily="34" charset="0"/>
                <a:cs typeface="Calibri" panose="020F0502020204030204" pitchFamily="34" charset="0"/>
              </a:rPr>
              <a:t>Semptom </a:t>
            </a:r>
            <a:r>
              <a:rPr lang="pt-BR" sz="2200" b="1" dirty="0">
                <a:latin typeface="Calibri" panose="020F0502020204030204" pitchFamily="34" charset="0"/>
                <a:cs typeface="Calibri" panose="020F0502020204030204" pitchFamily="34" charset="0"/>
              </a:rPr>
              <a:t>Giderici </a:t>
            </a:r>
            <a:r>
              <a:rPr lang="tr-TR" sz="2200" b="1" dirty="0">
                <a:latin typeface="Calibri" panose="020F0502020204030204" pitchFamily="34" charset="0"/>
                <a:cs typeface="Calibri" panose="020F0502020204030204" pitchFamily="34" charset="0"/>
              </a:rPr>
              <a:t>İ</a:t>
            </a:r>
            <a:r>
              <a:rPr lang="pt-BR" sz="2200" b="1">
                <a:latin typeface="Calibri" panose="020F0502020204030204" pitchFamily="34" charset="0"/>
                <a:cs typeface="Calibri" panose="020F0502020204030204" pitchFamily="34" charset="0"/>
              </a:rPr>
              <a:t>laçlar </a:t>
            </a:r>
            <a:r>
              <a:rPr lang="pt-BR" sz="2200">
                <a:latin typeface="Calibri" panose="020F0502020204030204" pitchFamily="34" charset="0"/>
                <a:cs typeface="Calibri" panose="020F0502020204030204" pitchFamily="34" charset="0"/>
              </a:rPr>
              <a:t>(</a:t>
            </a:r>
            <a:r>
              <a:rPr lang="tr-TR" sz="2200">
                <a:latin typeface="Calibri" panose="020F0502020204030204" pitchFamily="34" charset="0"/>
                <a:cs typeface="Calibri" panose="020F0502020204030204" pitchFamily="34" charset="0"/>
              </a:rPr>
              <a:t>Rahatlatıcı</a:t>
            </a:r>
            <a:r>
              <a:rPr lang="pt-BR" sz="2200">
                <a:latin typeface="Calibri" panose="020F0502020204030204" pitchFamily="34" charset="0"/>
                <a:cs typeface="Calibri" panose="020F0502020204030204" pitchFamily="34" charset="0"/>
              </a:rPr>
              <a:t> ilaclar):</a:t>
            </a:r>
            <a:r>
              <a:rPr lang="tr-TR" sz="2200">
                <a:latin typeface="Calibri" panose="020F0502020204030204" pitchFamily="34" charset="0"/>
                <a:cs typeface="Calibri" panose="020F0502020204030204" pitchFamily="34" charset="0"/>
              </a:rPr>
              <a:t> </a:t>
            </a:r>
            <a:r>
              <a:rPr lang="tr-TR" sz="2300">
                <a:latin typeface="Calibri" panose="020F0502020204030204" pitchFamily="34" charset="0"/>
                <a:cs typeface="Calibri" panose="020F0502020204030204" pitchFamily="34" charset="0"/>
              </a:rPr>
              <a:t>Hızlı etki ederek bronkokonstriksiyonu geri döndürerek semptomları gideren ve gerektiğinde kullanılan </a:t>
            </a:r>
            <a:endParaRPr lang="tr-TR" sz="2300" dirty="0">
              <a:latin typeface="Calibri" panose="020F0502020204030204" pitchFamily="34" charset="0"/>
              <a:cs typeface="Calibri" panose="020F0502020204030204" pitchFamily="34" charset="0"/>
            </a:endParaRPr>
          </a:p>
          <a:p>
            <a:pPr marL="0" indent="0" algn="just">
              <a:lnSpc>
                <a:spcPct val="150000"/>
              </a:lnSpc>
              <a:buNone/>
            </a:pPr>
            <a:r>
              <a:rPr lang="tr-TR" sz="2200" b="1">
                <a:latin typeface="Calibri" panose="020F0502020204030204" pitchFamily="34" charset="0"/>
                <a:cs typeface="Calibri" panose="020F0502020204030204" pitchFamily="34" charset="0"/>
              </a:rPr>
              <a:t>İlave Tedaviler</a:t>
            </a:r>
            <a:r>
              <a:rPr lang="tr-TR" sz="2200">
                <a:latin typeface="Calibri" panose="020F0502020204030204" pitchFamily="34" charset="0"/>
                <a:cs typeface="Calibri" panose="020F0502020204030204" pitchFamily="34" charset="0"/>
              </a:rPr>
              <a:t>:</a:t>
            </a:r>
            <a:r>
              <a:rPr lang="tr-TR" sz="2200" b="1">
                <a:latin typeface="Calibri" panose="020F0502020204030204" pitchFamily="34" charset="0"/>
                <a:cs typeface="Calibri" panose="020F0502020204030204" pitchFamily="34" charset="0"/>
              </a:rPr>
              <a:t> </a:t>
            </a:r>
            <a:r>
              <a:rPr lang="tr-TR" sz="2200" dirty="0">
                <a:latin typeface="Calibri" panose="020F0502020204030204" pitchFamily="34" charset="0"/>
                <a:cs typeface="Calibri" panose="020F0502020204030204" pitchFamily="34" charset="0"/>
              </a:rPr>
              <a:t>Yüksek </a:t>
            </a:r>
            <a:r>
              <a:rPr lang="tr-TR" sz="2200">
                <a:latin typeface="Calibri" panose="020F0502020204030204" pitchFamily="34" charset="0"/>
                <a:cs typeface="Calibri" panose="020F0502020204030204" pitchFamily="34" charset="0"/>
              </a:rPr>
              <a:t>doz İKS(İnhaler kortikosteroid)/LABA(Uzun etkili b2 agonist) </a:t>
            </a:r>
            <a:r>
              <a:rPr lang="tr-TR" sz="2200" dirty="0">
                <a:latin typeface="Calibri" panose="020F0502020204030204" pitchFamily="34" charset="0"/>
                <a:cs typeface="Calibri" panose="020F0502020204030204" pitchFamily="34" charset="0"/>
              </a:rPr>
              <a:t>kombinasyonu ile semptom kontrolü sağlanamayan veya atakları olan </a:t>
            </a:r>
            <a:r>
              <a:rPr lang="tr-TR" sz="2200">
                <a:latin typeface="Calibri" panose="020F0502020204030204" pitchFamily="34" charset="0"/>
                <a:cs typeface="Calibri" panose="020F0502020204030204" pitchFamily="34" charset="0"/>
              </a:rPr>
              <a:t>ağır hastalarda </a:t>
            </a:r>
            <a:r>
              <a:rPr lang="tr-TR" sz="2300">
                <a:latin typeface="Calibri" panose="020F0502020204030204" pitchFamily="34" charset="0"/>
                <a:cs typeface="Calibri" panose="020F0502020204030204" pitchFamily="34" charset="0"/>
              </a:rPr>
              <a:t>kontrol edici ilaçların yanına eklenen ve tek başına kullanılmayan</a:t>
            </a:r>
            <a:endParaRPr lang="tr-TR" sz="2300" b="1" dirty="0">
              <a:latin typeface="Calibri" panose="020F0502020204030204" pitchFamily="34" charset="0"/>
              <a:cs typeface="Calibri" panose="020F0502020204030204" pitchFamily="34" charset="0"/>
            </a:endParaRPr>
          </a:p>
          <a:p>
            <a:endParaRPr lang="tr-TR" dirty="0"/>
          </a:p>
        </p:txBody>
      </p:sp>
      <p:sp>
        <p:nvSpPr>
          <p:cNvPr id="4" name="Metin kutusu 3">
            <a:extLst>
              <a:ext uri="{FF2B5EF4-FFF2-40B4-BE49-F238E27FC236}">
                <a16:creationId xmlns:a16="http://schemas.microsoft.com/office/drawing/2014/main" id="{5C11CB45-E912-4AC2-A7E9-2F4F7009389B}"/>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64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lstStyle/>
          <a:p>
            <a:pPr marL="0" indent="0" algn="just">
              <a:buNone/>
            </a:pPr>
            <a:r>
              <a:rPr lang="tr-TR" sz="2200" b="1" dirty="0">
                <a:latin typeface="Calibri" panose="020F0502020204030204" pitchFamily="34" charset="0"/>
                <a:cs typeface="Calibri" panose="020F0502020204030204" pitchFamily="34" charset="0"/>
              </a:rPr>
              <a:t>Kontrol Edici İlaçlar</a:t>
            </a:r>
          </a:p>
          <a:p>
            <a:pPr marL="0" indent="0" algn="just">
              <a:buNone/>
            </a:pPr>
            <a:r>
              <a:rPr lang="tr-TR" sz="2200" b="1" dirty="0">
                <a:latin typeface="Calibri" panose="020F0502020204030204" pitchFamily="34" charset="0"/>
                <a:cs typeface="Calibri" panose="020F0502020204030204" pitchFamily="34" charset="0"/>
              </a:rPr>
              <a:t>A) </a:t>
            </a:r>
            <a:r>
              <a:rPr lang="tr-TR" sz="2200" b="1" dirty="0" err="1">
                <a:latin typeface="Calibri" panose="020F0502020204030204" pitchFamily="34" charset="0"/>
                <a:cs typeface="Calibri" panose="020F0502020204030204" pitchFamily="34" charset="0"/>
              </a:rPr>
              <a:t>İnhale</a:t>
            </a:r>
            <a:r>
              <a:rPr lang="tr-TR" sz="2200" b="1" dirty="0">
                <a:latin typeface="Calibri" panose="020F0502020204030204" pitchFamily="34" charset="0"/>
                <a:cs typeface="Calibri" panose="020F0502020204030204" pitchFamily="34" charset="0"/>
              </a:rPr>
              <a:t> </a:t>
            </a:r>
            <a:r>
              <a:rPr lang="tr-TR" sz="2200" b="1" dirty="0" err="1">
                <a:latin typeface="Calibri" panose="020F0502020204030204" pitchFamily="34" charset="0"/>
                <a:cs typeface="Calibri" panose="020F0502020204030204" pitchFamily="34" charset="0"/>
              </a:rPr>
              <a:t>Steroid</a:t>
            </a:r>
            <a:endParaRPr lang="tr-TR" sz="2200" b="1" dirty="0">
              <a:latin typeface="Calibri" panose="020F0502020204030204" pitchFamily="34" charset="0"/>
              <a:cs typeface="Calibri" panose="020F0502020204030204" pitchFamily="34" charset="0"/>
            </a:endParaRPr>
          </a:p>
          <a:p>
            <a:pPr algn="just"/>
            <a:r>
              <a:rPr lang="tr-TR" sz="2100" dirty="0">
                <a:latin typeface="Calibri" panose="020F0502020204030204" pitchFamily="34" charset="0"/>
                <a:cs typeface="Calibri" panose="020F0502020204030204" pitchFamily="34" charset="0"/>
              </a:rPr>
              <a:t>Günümüzde </a:t>
            </a:r>
            <a:r>
              <a:rPr lang="tr-TR" sz="2100" dirty="0" err="1">
                <a:latin typeface="Calibri" panose="020F0502020204030204" pitchFamily="34" charset="0"/>
                <a:cs typeface="Calibri" panose="020F0502020204030204" pitchFamily="34" charset="0"/>
              </a:rPr>
              <a:t>persistan</a:t>
            </a:r>
            <a:r>
              <a:rPr lang="tr-TR" sz="2100" dirty="0">
                <a:latin typeface="Calibri" panose="020F0502020204030204" pitchFamily="34" charset="0"/>
                <a:cs typeface="Calibri" panose="020F0502020204030204" pitchFamily="34" charset="0"/>
              </a:rPr>
              <a:t> astımın tedavisinde kullanılan en etkili </a:t>
            </a:r>
            <a:r>
              <a:rPr lang="tr-TR" sz="2100" dirty="0" err="1">
                <a:latin typeface="Calibri" panose="020F0502020204030204" pitchFamily="34" charset="0"/>
                <a:cs typeface="Calibri" panose="020F0502020204030204" pitchFamily="34" charset="0"/>
              </a:rPr>
              <a:t>antiinflamatuar</a:t>
            </a:r>
            <a:r>
              <a:rPr lang="tr-TR" sz="2100" dirty="0">
                <a:latin typeface="Calibri" panose="020F0502020204030204" pitchFamily="34" charset="0"/>
                <a:cs typeface="Calibri" panose="020F0502020204030204" pitchFamily="34" charset="0"/>
              </a:rPr>
              <a:t> ilaç</a:t>
            </a:r>
          </a:p>
          <a:p>
            <a:r>
              <a:rPr lang="tr-TR" sz="2100" dirty="0">
                <a:latin typeface="Calibri" panose="020F0502020204030204" pitchFamily="34" charset="0"/>
                <a:cs typeface="Calibri" panose="020F0502020204030204" pitchFamily="34" charset="0"/>
              </a:rPr>
              <a:t>Üç ayda bir hastanın tedaviye yanıtı ve yan etkileri takip edilerek doz ayarlanmalı</a:t>
            </a:r>
          </a:p>
          <a:p>
            <a:endParaRPr lang="tr-TR" dirty="0"/>
          </a:p>
        </p:txBody>
      </p:sp>
      <p:pic>
        <p:nvPicPr>
          <p:cNvPr id="4" name="Resim 3" descr="tablo içeren bir resim&#10;&#10;Açıklama otomatik olarak oluşturuldu">
            <a:extLst>
              <a:ext uri="{FF2B5EF4-FFF2-40B4-BE49-F238E27FC236}">
                <a16:creationId xmlns:a16="http://schemas.microsoft.com/office/drawing/2014/main" id="{0656E7F9-FD87-4D21-8BE7-D1007D498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537" y="4520242"/>
            <a:ext cx="6704925" cy="1355626"/>
          </a:xfrm>
          <a:prstGeom prst="rect">
            <a:avLst/>
          </a:prstGeom>
        </p:spPr>
      </p:pic>
      <p:sp>
        <p:nvSpPr>
          <p:cNvPr id="5" name="Metin kutusu 4">
            <a:extLst>
              <a:ext uri="{FF2B5EF4-FFF2-40B4-BE49-F238E27FC236}">
                <a16:creationId xmlns:a16="http://schemas.microsoft.com/office/drawing/2014/main" id="{A0086CAB-254C-463B-A081-1765B60E0F51}"/>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40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C64969-E867-4B08-BBD8-060DC7CCEBE0}"/>
              </a:ext>
            </a:extLst>
          </p:cNvPr>
          <p:cNvSpPr>
            <a:spLocks noGrp="1"/>
          </p:cNvSpPr>
          <p:nvPr>
            <p:ph type="title"/>
          </p:nvPr>
        </p:nvSpPr>
        <p:spPr/>
        <p:txBody>
          <a:bodyPr/>
          <a:lstStyle/>
          <a:p>
            <a:r>
              <a:rPr lang="tr-TR">
                <a:latin typeface="Calibri" panose="020F0502020204030204" pitchFamily="34" charset="0"/>
                <a:cs typeface="Calibri" panose="020F0502020204030204" pitchFamily="34" charset="0"/>
              </a:rPr>
              <a:t>ASTIMDA İLAÇ TEDAVİSİ</a:t>
            </a:r>
            <a:endParaRPr lang="tr-TR"/>
          </a:p>
        </p:txBody>
      </p:sp>
      <p:sp>
        <p:nvSpPr>
          <p:cNvPr id="3" name="İçerik Yer Tutucusu 2">
            <a:extLst>
              <a:ext uri="{FF2B5EF4-FFF2-40B4-BE49-F238E27FC236}">
                <a16:creationId xmlns:a16="http://schemas.microsoft.com/office/drawing/2014/main" id="{475C95D5-C5D9-4312-A9C1-2D5084340A90}"/>
              </a:ext>
            </a:extLst>
          </p:cNvPr>
          <p:cNvSpPr>
            <a:spLocks noGrp="1"/>
          </p:cNvSpPr>
          <p:nvPr>
            <p:ph idx="1"/>
          </p:nvPr>
        </p:nvSpPr>
        <p:spPr/>
        <p:txBody>
          <a:bodyPr/>
          <a:lstStyle/>
          <a:p>
            <a:pPr marL="0" indent="0" algn="just">
              <a:lnSpc>
                <a:spcPct val="150000"/>
              </a:lnSpc>
              <a:buNone/>
            </a:pPr>
            <a:r>
              <a:rPr lang="tr-TR" sz="2400" b="1" u="none" strike="noStrike" baseline="0">
                <a:latin typeface="Calibri" panose="020F0502020204030204" pitchFamily="34" charset="0"/>
                <a:cs typeface="Calibri" panose="020F0502020204030204" pitchFamily="34" charset="0"/>
              </a:rPr>
              <a:t>A) İnhale Steroid</a:t>
            </a:r>
          </a:p>
          <a:p>
            <a:pPr algn="just">
              <a:lnSpc>
                <a:spcPct val="150000"/>
              </a:lnSpc>
            </a:pPr>
            <a:r>
              <a:rPr lang="tr-TR" sz="2400" i="1">
                <a:latin typeface="Calibri" panose="020F0502020204030204" pitchFamily="34" charset="0"/>
                <a:cs typeface="Calibri" panose="020F0502020204030204" pitchFamily="34" charset="0"/>
              </a:rPr>
              <a:t>Budenosid</a:t>
            </a:r>
            <a:r>
              <a:rPr lang="tr-TR" sz="2400">
                <a:latin typeface="Calibri" panose="020F0502020204030204" pitchFamily="34" charset="0"/>
                <a:cs typeface="Calibri" panose="020F0502020204030204" pitchFamily="34" charset="0"/>
              </a:rPr>
              <a:t> =  Budenosin, Pulmicort, Miflonide, Budefix</a:t>
            </a:r>
          </a:p>
          <a:p>
            <a:pPr algn="just">
              <a:lnSpc>
                <a:spcPct val="150000"/>
              </a:lnSpc>
            </a:pPr>
            <a:r>
              <a:rPr lang="tr-TR" sz="2400" i="1">
                <a:latin typeface="Calibri" panose="020F0502020204030204" pitchFamily="34" charset="0"/>
                <a:cs typeface="Calibri" panose="020F0502020204030204" pitchFamily="34" charset="0"/>
              </a:rPr>
              <a:t>Flutikazon </a:t>
            </a:r>
            <a:r>
              <a:rPr lang="tr-TR" sz="2400" i="0">
                <a:latin typeface="Calibri" panose="020F0502020204030204" pitchFamily="34" charset="0"/>
                <a:cs typeface="Calibri" panose="020F0502020204030204" pitchFamily="34" charset="0"/>
              </a:rPr>
              <a:t>=  Flixotide, Aerohit, Xencort</a:t>
            </a:r>
          </a:p>
          <a:p>
            <a:endParaRPr lang="tr-TR"/>
          </a:p>
        </p:txBody>
      </p:sp>
      <p:pic>
        <p:nvPicPr>
          <p:cNvPr id="4" name="Resim 3" descr="metin, kişisel bakım malzemeleri içeren bir resim&#10;&#10;Açıklama otomatik olarak oluşturuldu">
            <a:extLst>
              <a:ext uri="{FF2B5EF4-FFF2-40B4-BE49-F238E27FC236}">
                <a16:creationId xmlns:a16="http://schemas.microsoft.com/office/drawing/2014/main" id="{BE12C859-7C05-4E27-9BA0-A451C937C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151" y="2556932"/>
            <a:ext cx="1495560" cy="1551257"/>
          </a:xfrm>
          <a:prstGeom prst="rect">
            <a:avLst/>
          </a:prstGeom>
        </p:spPr>
      </p:pic>
      <p:pic>
        <p:nvPicPr>
          <p:cNvPr id="5" name="Resim 4" descr="metin içeren bir resim&#10;&#10;Açıklama otomatik olarak oluşturuldu">
            <a:extLst>
              <a:ext uri="{FF2B5EF4-FFF2-40B4-BE49-F238E27FC236}">
                <a16:creationId xmlns:a16="http://schemas.microsoft.com/office/drawing/2014/main" id="{40F2EA3C-A7C3-4F3B-ADA5-634585DE4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200" y="4522502"/>
            <a:ext cx="2759397" cy="1265406"/>
          </a:xfrm>
          <a:prstGeom prst="rect">
            <a:avLst/>
          </a:prstGeom>
        </p:spPr>
      </p:pic>
      <p:pic>
        <p:nvPicPr>
          <p:cNvPr id="1026" name="Picture 2" descr="İlaç Data">
            <a:extLst>
              <a:ext uri="{FF2B5EF4-FFF2-40B4-BE49-F238E27FC236}">
                <a16:creationId xmlns:a16="http://schemas.microsoft.com/office/drawing/2014/main" id="{9A864DB1-93D0-4BFE-975B-604065EF1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6112" y="2788272"/>
            <a:ext cx="1340900" cy="113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11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normAutofit/>
          </a:bodyPr>
          <a:lstStyle/>
          <a:p>
            <a:pPr marL="0" indent="0" algn="just">
              <a:buNone/>
            </a:pPr>
            <a:r>
              <a:rPr lang="tr-TR" b="1" dirty="0">
                <a:latin typeface="Calibri" panose="020F0502020204030204" pitchFamily="34" charset="0"/>
                <a:cs typeface="Calibri" panose="020F0502020204030204" pitchFamily="34" charset="0"/>
              </a:rPr>
              <a:t>Kontrol Edici İlaçlar</a:t>
            </a:r>
          </a:p>
          <a:p>
            <a:pPr marL="0" indent="0" algn="just">
              <a:lnSpc>
                <a:spcPct val="150000"/>
              </a:lnSpc>
              <a:buNone/>
            </a:pPr>
            <a:r>
              <a:rPr lang="tr-TR" b="1" dirty="0">
                <a:latin typeface="Calibri" panose="020F0502020204030204" pitchFamily="34" charset="0"/>
                <a:cs typeface="Calibri" panose="020F0502020204030204" pitchFamily="34" charset="0"/>
              </a:rPr>
              <a:t>A) </a:t>
            </a:r>
            <a:r>
              <a:rPr lang="tr-TR" b="1" dirty="0" err="1">
                <a:latin typeface="Calibri" panose="020F0502020204030204" pitchFamily="34" charset="0"/>
                <a:cs typeface="Calibri" panose="020F0502020204030204" pitchFamily="34" charset="0"/>
              </a:rPr>
              <a:t>İnhale</a:t>
            </a:r>
            <a:r>
              <a:rPr lang="tr-TR" b="1"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Steroid</a:t>
            </a:r>
            <a:r>
              <a:rPr lang="tr-TR" b="1" dirty="0">
                <a:latin typeface="Calibri" panose="020F0502020204030204" pitchFamily="34" charset="0"/>
                <a:cs typeface="Calibri" panose="020F0502020204030204" pitchFamily="34" charset="0"/>
              </a:rPr>
              <a:t> - Yan etkileri</a:t>
            </a:r>
          </a:p>
          <a:p>
            <a:pPr algn="just">
              <a:lnSpc>
                <a:spcPct val="150000"/>
              </a:lnSpc>
            </a:pPr>
            <a:r>
              <a:rPr lang="tr-TR" dirty="0" err="1">
                <a:latin typeface="Calibri" panose="020F0502020204030204" pitchFamily="34" charset="0"/>
                <a:cs typeface="Calibri" panose="020F0502020204030204" pitchFamily="34" charset="0"/>
              </a:rPr>
              <a:t>Orofaringeal</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kandidiyazis</a:t>
            </a:r>
            <a:r>
              <a:rPr lang="tr-TR">
                <a:latin typeface="Calibri" panose="020F0502020204030204" pitchFamily="34" charset="0"/>
                <a:cs typeface="Calibri" panose="020F0502020204030204" pitchFamily="34" charset="0"/>
              </a:rPr>
              <a:t>, ses </a:t>
            </a:r>
            <a:r>
              <a:rPr lang="tr-TR" dirty="0">
                <a:latin typeface="Calibri" panose="020F0502020204030204" pitchFamily="34" charset="0"/>
                <a:cs typeface="Calibri" panose="020F0502020204030204" pitchFamily="34" charset="0"/>
              </a:rPr>
              <a:t>kısıklığı (</a:t>
            </a:r>
            <a:r>
              <a:rPr lang="tr-TR" dirty="0" err="1">
                <a:latin typeface="Calibri" panose="020F0502020204030204" pitchFamily="34" charset="0"/>
                <a:cs typeface="Calibri" panose="020F0502020204030204" pitchFamily="34" charset="0"/>
              </a:rPr>
              <a:t>disfoni</a:t>
            </a:r>
            <a:r>
              <a:rPr lang="tr-TR" dirty="0">
                <a:latin typeface="Calibri" panose="020F0502020204030204" pitchFamily="34" charset="0"/>
                <a:cs typeface="Calibri" panose="020F0502020204030204" pitchFamily="34" charset="0"/>
              </a:rPr>
              <a:t>) </a:t>
            </a:r>
            <a:r>
              <a:rPr lang="tr-TR">
                <a:latin typeface="Calibri" panose="020F0502020204030204" pitchFamily="34" charset="0"/>
                <a:cs typeface="Calibri" panose="020F0502020204030204" pitchFamily="34" charset="0"/>
              </a:rPr>
              <a:t>ve öksürük</a:t>
            </a:r>
            <a:endParaRPr lang="tr-TR" dirty="0">
              <a:latin typeface="Calibri" panose="020F0502020204030204" pitchFamily="34" charset="0"/>
              <a:cs typeface="Calibri" panose="020F0502020204030204" pitchFamily="34" charset="0"/>
            </a:endParaRPr>
          </a:p>
          <a:p>
            <a:pPr algn="just">
              <a:lnSpc>
                <a:spcPct val="150000"/>
              </a:lnSpc>
            </a:pPr>
            <a:r>
              <a:rPr lang="tr-TR">
                <a:latin typeface="Calibri" panose="020F0502020204030204" pitchFamily="34" charset="0"/>
                <a:cs typeface="Calibri" panose="020F0502020204030204" pitchFamily="34" charset="0"/>
              </a:rPr>
              <a:t>Ciltte </a:t>
            </a:r>
            <a:r>
              <a:rPr lang="tr-TR" dirty="0">
                <a:latin typeface="Calibri" panose="020F0502020204030204" pitchFamily="34" charset="0"/>
                <a:cs typeface="Calibri" panose="020F0502020204030204" pitchFamily="34" charset="0"/>
              </a:rPr>
              <a:t>kolay morluk oluşumu</a:t>
            </a:r>
            <a:r>
              <a:rPr lang="tr-TR">
                <a:latin typeface="Calibri" panose="020F0502020204030204" pitchFamily="34" charset="0"/>
                <a:cs typeface="Calibri" panose="020F0502020204030204" pitchFamily="34" charset="0"/>
              </a:rPr>
              <a:t>, böbrek </a:t>
            </a:r>
            <a:r>
              <a:rPr lang="tr-TR" dirty="0">
                <a:latin typeface="Calibri" panose="020F0502020204030204" pitchFamily="34" charset="0"/>
                <a:cs typeface="Calibri" panose="020F0502020204030204" pitchFamily="34" charset="0"/>
              </a:rPr>
              <a:t>üstü bezlerinin baskılanması </a:t>
            </a:r>
            <a:r>
              <a:rPr lang="tr-TR">
                <a:latin typeface="Calibri" panose="020F0502020204030204" pitchFamily="34" charset="0"/>
                <a:cs typeface="Calibri" panose="020F0502020204030204" pitchFamily="34" charset="0"/>
              </a:rPr>
              <a:t>ve kemik </a:t>
            </a:r>
            <a:r>
              <a:rPr lang="tr-TR" dirty="0">
                <a:latin typeface="Calibri" panose="020F0502020204030204" pitchFamily="34" charset="0"/>
                <a:cs typeface="Calibri" panose="020F0502020204030204" pitchFamily="34" charset="0"/>
              </a:rPr>
              <a:t>mineral yoğunluğunun azalması</a:t>
            </a:r>
          </a:p>
          <a:p>
            <a:endParaRPr lang="tr-TR" dirty="0"/>
          </a:p>
        </p:txBody>
      </p:sp>
      <p:pic>
        <p:nvPicPr>
          <p:cNvPr id="2050" name="Picture 2">
            <a:extLst>
              <a:ext uri="{FF2B5EF4-FFF2-40B4-BE49-F238E27FC236}">
                <a16:creationId xmlns:a16="http://schemas.microsoft.com/office/drawing/2014/main" id="{755DC749-E793-40C4-8817-ECFF2505DB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845" y="2726872"/>
            <a:ext cx="1895752" cy="99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200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79116-C7B4-4EC5-AC8D-C3F4B860326E}"/>
              </a:ext>
            </a:extLst>
          </p:cNvPr>
          <p:cNvSpPr>
            <a:spLocks noGrp="1"/>
          </p:cNvSpPr>
          <p:nvPr>
            <p:ph type="title"/>
          </p:nvPr>
        </p:nvSpPr>
        <p:spPr/>
        <p:txBody>
          <a:bodyPr/>
          <a:lstStyle/>
          <a:p>
            <a:r>
              <a:rPr lang="tr-TR">
                <a:latin typeface="Calibri" panose="020F0502020204030204" pitchFamily="34" charset="0"/>
                <a:cs typeface="Calibri" panose="020F0502020204030204" pitchFamily="34" charset="0"/>
              </a:rPr>
              <a:t>ASTIMDA İLAÇ TEDAVİSİ</a:t>
            </a:r>
          </a:p>
        </p:txBody>
      </p:sp>
      <p:sp>
        <p:nvSpPr>
          <p:cNvPr id="3" name="İçerik Yer Tutucusu 2">
            <a:extLst>
              <a:ext uri="{FF2B5EF4-FFF2-40B4-BE49-F238E27FC236}">
                <a16:creationId xmlns:a16="http://schemas.microsoft.com/office/drawing/2014/main" id="{9C7BAEF6-0AFC-4F6A-86B9-44C6DCC46E5B}"/>
              </a:ext>
            </a:extLst>
          </p:cNvPr>
          <p:cNvSpPr>
            <a:spLocks noGrp="1"/>
          </p:cNvSpPr>
          <p:nvPr>
            <p:ph idx="1"/>
          </p:nvPr>
        </p:nvSpPr>
        <p:spPr/>
        <p:txBody>
          <a:bodyPr>
            <a:normAutofit/>
          </a:bodyPr>
          <a:lstStyle/>
          <a:p>
            <a:pPr marL="0" indent="0" algn="just">
              <a:lnSpc>
                <a:spcPct val="150000"/>
              </a:lnSpc>
              <a:buNone/>
            </a:pPr>
            <a:r>
              <a:rPr lang="tr-TR" sz="2000" b="1">
                <a:latin typeface="Calibri" panose="020F0502020204030204" pitchFamily="34" charset="0"/>
                <a:cs typeface="Calibri" panose="020F0502020204030204" pitchFamily="34" charset="0"/>
              </a:rPr>
              <a:t>Kontrol Edici İlaçlar</a:t>
            </a:r>
          </a:p>
          <a:p>
            <a:pPr marL="0" indent="0" algn="just">
              <a:lnSpc>
                <a:spcPct val="150000"/>
              </a:lnSpc>
              <a:buNone/>
            </a:pPr>
            <a:r>
              <a:rPr lang="tr-TR" sz="2000" b="1">
                <a:latin typeface="Calibri" panose="020F0502020204030204" pitchFamily="34" charset="0"/>
                <a:cs typeface="Calibri" panose="020F0502020204030204" pitchFamily="34" charset="0"/>
              </a:rPr>
              <a:t>B) İnhale Steroid ve Uzun Etkili Beta2-agonist Kombinasyonu</a:t>
            </a:r>
            <a:endParaRPr lang="tr-TR" sz="2000">
              <a:latin typeface="Calibri" panose="020F0502020204030204" pitchFamily="34" charset="0"/>
              <a:cs typeface="Calibri" panose="020F0502020204030204" pitchFamily="34" charset="0"/>
            </a:endParaRPr>
          </a:p>
          <a:p>
            <a:r>
              <a:rPr lang="tr-TR" sz="2200">
                <a:latin typeface="Calibri" panose="020F0502020204030204" pitchFamily="34" charset="0"/>
                <a:cs typeface="Calibri" panose="020F0502020204030204" pitchFamily="34" charset="0"/>
              </a:rPr>
              <a:t>Tek başına düzenli inhale steroid ve gerektikçe kısa etkili beta2 agonist ile astım kontrolü sağlanamıyorsa, tedaviye uzun etkili beta2-agonistin inhale steroid ile kombinasyonuyla devam edilmesi önerilmekte</a:t>
            </a:r>
          </a:p>
        </p:txBody>
      </p:sp>
    </p:spTree>
    <p:extLst>
      <p:ext uri="{BB962C8B-B14F-4D97-AF65-F5344CB8AC3E}">
        <p14:creationId xmlns:p14="http://schemas.microsoft.com/office/powerpoint/2010/main" val="204289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normAutofit fontScale="85000" lnSpcReduction="20000"/>
          </a:bodyPr>
          <a:lstStyle/>
          <a:p>
            <a:pPr marL="0" indent="0" algn="just">
              <a:lnSpc>
                <a:spcPct val="150000"/>
              </a:lnSpc>
              <a:buNone/>
            </a:pPr>
            <a:r>
              <a:rPr lang="tr-TR" b="1" dirty="0">
                <a:latin typeface="Calibri" panose="020F0502020204030204" pitchFamily="34" charset="0"/>
                <a:cs typeface="Calibri" panose="020F0502020204030204" pitchFamily="34" charset="0"/>
              </a:rPr>
              <a:t>Kontrol Edici İlaçlar</a:t>
            </a:r>
          </a:p>
          <a:p>
            <a:pPr marL="0" indent="0" algn="just">
              <a:lnSpc>
                <a:spcPct val="150000"/>
              </a:lnSpc>
              <a:buNone/>
            </a:pPr>
            <a:r>
              <a:rPr lang="tr-TR" b="1" dirty="0">
                <a:latin typeface="Calibri" panose="020F0502020204030204" pitchFamily="34" charset="0"/>
                <a:cs typeface="Calibri" panose="020F0502020204030204" pitchFamily="34" charset="0"/>
              </a:rPr>
              <a:t>B) </a:t>
            </a:r>
            <a:r>
              <a:rPr lang="tr-TR" b="1" dirty="0" err="1">
                <a:latin typeface="Calibri" panose="020F0502020204030204" pitchFamily="34" charset="0"/>
                <a:cs typeface="Calibri" panose="020F0502020204030204" pitchFamily="34" charset="0"/>
              </a:rPr>
              <a:t>İnhale</a:t>
            </a:r>
            <a:r>
              <a:rPr lang="tr-TR" b="1"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Steroid</a:t>
            </a:r>
            <a:r>
              <a:rPr lang="tr-TR" b="1" dirty="0">
                <a:latin typeface="Calibri" panose="020F0502020204030204" pitchFamily="34" charset="0"/>
                <a:cs typeface="Calibri" panose="020F0502020204030204" pitchFamily="34" charset="0"/>
              </a:rPr>
              <a:t> ve Uzun Etkili Beta2-agonist Kombinasyonu</a:t>
            </a:r>
          </a:p>
          <a:p>
            <a:pPr algn="just">
              <a:lnSpc>
                <a:spcPct val="150000"/>
              </a:lnSpc>
            </a:pPr>
            <a:r>
              <a:rPr lang="tr-TR" i="1" dirty="0" err="1">
                <a:latin typeface="Calibri" panose="020F0502020204030204" pitchFamily="34" charset="0"/>
                <a:cs typeface="Calibri" panose="020F0502020204030204" pitchFamily="34" charset="0"/>
              </a:rPr>
              <a:t>Flutikazon</a:t>
            </a:r>
            <a:r>
              <a:rPr lang="tr-TR" i="1" dirty="0">
                <a:latin typeface="Calibri" panose="020F0502020204030204" pitchFamily="34" charset="0"/>
                <a:cs typeface="Calibri" panose="020F0502020204030204" pitchFamily="34" charset="0"/>
              </a:rPr>
              <a:t> </a:t>
            </a:r>
            <a:r>
              <a:rPr lang="tr-TR" i="1" dirty="0" err="1">
                <a:latin typeface="Calibri" panose="020F0502020204030204" pitchFamily="34" charset="0"/>
                <a:cs typeface="Calibri" panose="020F0502020204030204" pitchFamily="34" charset="0"/>
              </a:rPr>
              <a:t>propionat</a:t>
            </a:r>
            <a:r>
              <a:rPr lang="tr-TR" i="1" dirty="0">
                <a:latin typeface="Calibri" panose="020F0502020204030204" pitchFamily="34" charset="0"/>
                <a:cs typeface="Calibri" panose="020F0502020204030204" pitchFamily="34" charset="0"/>
              </a:rPr>
              <a:t>/</a:t>
            </a:r>
            <a:r>
              <a:rPr lang="tr-TR" i="1" dirty="0" err="1">
                <a:latin typeface="Calibri" panose="020F0502020204030204" pitchFamily="34" charset="0"/>
                <a:cs typeface="Calibri" panose="020F0502020204030204" pitchFamily="34" charset="0"/>
              </a:rPr>
              <a:t>salmeterol</a:t>
            </a:r>
            <a:r>
              <a:rPr lang="tr-TR" i="1" dirty="0">
                <a:latin typeface="Calibri" panose="020F0502020204030204" pitchFamily="34" charset="0"/>
                <a:cs typeface="Calibri" panose="020F0502020204030204" pitchFamily="34" charset="0"/>
              </a:rPr>
              <a:t> =   </a:t>
            </a:r>
            <a:r>
              <a:rPr lang="tr-TR" dirty="0" err="1">
                <a:latin typeface="Calibri" panose="020F0502020204030204" pitchFamily="34" charset="0"/>
                <a:cs typeface="Calibri" panose="020F0502020204030204" pitchFamily="34" charset="0"/>
              </a:rPr>
              <a:t>Seretide</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Cyplos</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Respiro</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Brequal</a:t>
            </a:r>
            <a:endParaRPr lang="tr-TR" dirty="0">
              <a:latin typeface="Calibri" panose="020F0502020204030204" pitchFamily="34" charset="0"/>
              <a:cs typeface="Calibri" panose="020F0502020204030204" pitchFamily="34" charset="0"/>
            </a:endParaRPr>
          </a:p>
          <a:p>
            <a:pPr algn="just">
              <a:lnSpc>
                <a:spcPct val="150000"/>
              </a:lnSpc>
            </a:pPr>
            <a:r>
              <a:rPr lang="tr-TR" i="1" dirty="0" err="1">
                <a:latin typeface="Calibri" panose="020F0502020204030204" pitchFamily="34" charset="0"/>
                <a:cs typeface="Calibri" panose="020F0502020204030204" pitchFamily="34" charset="0"/>
              </a:rPr>
              <a:t>Flutikazon</a:t>
            </a:r>
            <a:r>
              <a:rPr lang="tr-TR" i="1" dirty="0">
                <a:latin typeface="Calibri" panose="020F0502020204030204" pitchFamily="34" charset="0"/>
                <a:cs typeface="Calibri" panose="020F0502020204030204" pitchFamily="34" charset="0"/>
              </a:rPr>
              <a:t> </a:t>
            </a:r>
            <a:r>
              <a:rPr lang="tr-TR" i="1" dirty="0" err="1">
                <a:latin typeface="Calibri" panose="020F0502020204030204" pitchFamily="34" charset="0"/>
                <a:cs typeface="Calibri" panose="020F0502020204030204" pitchFamily="34" charset="0"/>
              </a:rPr>
              <a:t>propionat</a:t>
            </a:r>
            <a:r>
              <a:rPr lang="tr-TR" i="1" dirty="0">
                <a:latin typeface="Calibri" panose="020F0502020204030204" pitchFamily="34" charset="0"/>
                <a:cs typeface="Calibri" panose="020F0502020204030204" pitchFamily="34" charset="0"/>
              </a:rPr>
              <a:t>/</a:t>
            </a:r>
            <a:r>
              <a:rPr lang="tr-TR" i="1" dirty="0" err="1">
                <a:latin typeface="Calibri" panose="020F0502020204030204" pitchFamily="34" charset="0"/>
                <a:cs typeface="Calibri" panose="020F0502020204030204" pitchFamily="34" charset="0"/>
              </a:rPr>
              <a:t>formoterol</a:t>
            </a:r>
            <a:r>
              <a:rPr lang="tr-TR" i="1" dirty="0">
                <a:latin typeface="Calibri" panose="020F0502020204030204" pitchFamily="34" charset="0"/>
                <a:cs typeface="Calibri" panose="020F0502020204030204" pitchFamily="34" charset="0"/>
              </a:rPr>
              <a:t> =  </a:t>
            </a:r>
            <a:r>
              <a:rPr lang="tr-TR" dirty="0" err="1">
                <a:latin typeface="Calibri" panose="020F0502020204030204" pitchFamily="34" charset="0"/>
                <a:cs typeface="Calibri" panose="020F0502020204030204" pitchFamily="34" charset="0"/>
              </a:rPr>
              <a:t>Fixhaler</a:t>
            </a:r>
            <a:endParaRPr lang="tr-TR" dirty="0">
              <a:latin typeface="Calibri" panose="020F0502020204030204" pitchFamily="34" charset="0"/>
              <a:cs typeface="Calibri" panose="020F0502020204030204" pitchFamily="34" charset="0"/>
            </a:endParaRPr>
          </a:p>
          <a:p>
            <a:pPr algn="just">
              <a:lnSpc>
                <a:spcPct val="150000"/>
              </a:lnSpc>
            </a:pPr>
            <a:r>
              <a:rPr lang="tr-TR" i="1" dirty="0" err="1">
                <a:latin typeface="Calibri" panose="020F0502020204030204" pitchFamily="34" charset="0"/>
                <a:cs typeface="Calibri" panose="020F0502020204030204" pitchFamily="34" charset="0"/>
              </a:rPr>
              <a:t>Budesonid</a:t>
            </a:r>
            <a:r>
              <a:rPr lang="tr-TR" i="1" dirty="0">
                <a:latin typeface="Calibri" panose="020F0502020204030204" pitchFamily="34" charset="0"/>
                <a:cs typeface="Calibri" panose="020F0502020204030204" pitchFamily="34" charset="0"/>
              </a:rPr>
              <a:t>/</a:t>
            </a:r>
            <a:r>
              <a:rPr lang="tr-TR" i="1" dirty="0" err="1">
                <a:latin typeface="Calibri" panose="020F0502020204030204" pitchFamily="34" charset="0"/>
                <a:cs typeface="Calibri" panose="020F0502020204030204" pitchFamily="34" charset="0"/>
              </a:rPr>
              <a:t>formoterol</a:t>
            </a:r>
            <a:r>
              <a:rPr lang="tr-TR" i="1" dirty="0">
                <a:latin typeface="Calibri" panose="020F0502020204030204" pitchFamily="34" charset="0"/>
                <a:cs typeface="Calibri" panose="020F0502020204030204" pitchFamily="34" charset="0"/>
              </a:rPr>
              <a:t> =  </a:t>
            </a:r>
            <a:r>
              <a:rPr lang="tr-TR" dirty="0" err="1">
                <a:latin typeface="Calibri" panose="020F0502020204030204" pitchFamily="34" charset="0"/>
                <a:cs typeface="Calibri" panose="020F0502020204030204" pitchFamily="34" charset="0"/>
              </a:rPr>
              <a:t>Symbicort</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Foradil</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Forpack</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Rolastym</a:t>
            </a:r>
            <a:endParaRPr lang="tr-TR" dirty="0">
              <a:latin typeface="Calibri" panose="020F0502020204030204" pitchFamily="34" charset="0"/>
              <a:cs typeface="Calibri" panose="020F0502020204030204" pitchFamily="34" charset="0"/>
            </a:endParaRPr>
          </a:p>
          <a:p>
            <a:pPr algn="just">
              <a:lnSpc>
                <a:spcPct val="150000"/>
              </a:lnSpc>
            </a:pPr>
            <a:r>
              <a:rPr lang="tr-TR" i="1" dirty="0" err="1">
                <a:latin typeface="Calibri" panose="020F0502020204030204" pitchFamily="34" charset="0"/>
                <a:cs typeface="Calibri" panose="020F0502020204030204" pitchFamily="34" charset="0"/>
              </a:rPr>
              <a:t>Beklometazon</a:t>
            </a:r>
            <a:r>
              <a:rPr lang="tr-TR" i="1" dirty="0">
                <a:latin typeface="Calibri" panose="020F0502020204030204" pitchFamily="34" charset="0"/>
                <a:cs typeface="Calibri" panose="020F0502020204030204" pitchFamily="34" charset="0"/>
              </a:rPr>
              <a:t>/</a:t>
            </a:r>
            <a:r>
              <a:rPr lang="tr-TR" i="1" dirty="0" err="1">
                <a:latin typeface="Calibri" panose="020F0502020204030204" pitchFamily="34" charset="0"/>
                <a:cs typeface="Calibri" panose="020F0502020204030204" pitchFamily="34" charset="0"/>
              </a:rPr>
              <a:t>formoterol</a:t>
            </a:r>
            <a:r>
              <a:rPr lang="tr-TR" i="1" dirty="0">
                <a:latin typeface="Calibri" panose="020F0502020204030204" pitchFamily="34" charset="0"/>
                <a:cs typeface="Calibri" panose="020F0502020204030204" pitchFamily="34" charset="0"/>
              </a:rPr>
              <a:t> =   </a:t>
            </a:r>
            <a:r>
              <a:rPr lang="tr-TR" dirty="0" err="1">
                <a:latin typeface="Calibri" panose="020F0502020204030204" pitchFamily="34" charset="0"/>
                <a:cs typeface="Calibri" panose="020F0502020204030204" pitchFamily="34" charset="0"/>
              </a:rPr>
              <a:t>Foster</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Biosfar</a:t>
            </a:r>
            <a:endParaRPr lang="tr-TR" dirty="0">
              <a:latin typeface="Calibri" panose="020F0502020204030204" pitchFamily="34" charset="0"/>
              <a:cs typeface="Calibri" panose="020F0502020204030204" pitchFamily="34" charset="0"/>
            </a:endParaRPr>
          </a:p>
          <a:p>
            <a:endParaRPr lang="tr-TR" dirty="0"/>
          </a:p>
        </p:txBody>
      </p:sp>
      <p:pic>
        <p:nvPicPr>
          <p:cNvPr id="4" name="Resim 3" descr="metin, kişisel bakım malzemeleri içeren bir resim&#10;&#10;Açıklama otomatik olarak oluşturuldu">
            <a:extLst>
              <a:ext uri="{FF2B5EF4-FFF2-40B4-BE49-F238E27FC236}">
                <a16:creationId xmlns:a16="http://schemas.microsoft.com/office/drawing/2014/main" id="{5869536A-7D83-4DC7-B1E7-F8907F85E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9325" y="2425468"/>
            <a:ext cx="1905000" cy="1524000"/>
          </a:xfrm>
          <a:prstGeom prst="rect">
            <a:avLst/>
          </a:prstGeom>
        </p:spPr>
      </p:pic>
      <p:pic>
        <p:nvPicPr>
          <p:cNvPr id="5" name="Resim 4" descr="metin, cihaz içeren bir resim&#10;&#10;Açıklama otomatik olarak oluşturuldu">
            <a:extLst>
              <a:ext uri="{FF2B5EF4-FFF2-40B4-BE49-F238E27FC236}">
                <a16:creationId xmlns:a16="http://schemas.microsoft.com/office/drawing/2014/main" id="{81CB941E-72FD-4E9F-8B6C-EE5464AAD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193" y="5129756"/>
            <a:ext cx="1488528" cy="1017161"/>
          </a:xfrm>
          <a:prstGeom prst="rect">
            <a:avLst/>
          </a:prstGeom>
        </p:spPr>
      </p:pic>
      <p:pic>
        <p:nvPicPr>
          <p:cNvPr id="6" name="Resim 5" descr="metin içeren bir resim&#10;&#10;Açıklama otomatik olarak oluşturuldu">
            <a:extLst>
              <a:ext uri="{FF2B5EF4-FFF2-40B4-BE49-F238E27FC236}">
                <a16:creationId xmlns:a16="http://schemas.microsoft.com/office/drawing/2014/main" id="{A995251B-F49A-4BE2-B9EA-E9210BFF6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0721" y="3818004"/>
            <a:ext cx="1311752" cy="1311752"/>
          </a:xfrm>
          <a:prstGeom prst="rect">
            <a:avLst/>
          </a:prstGeom>
        </p:spPr>
      </p:pic>
    </p:spTree>
    <p:extLst>
      <p:ext uri="{BB962C8B-B14F-4D97-AF65-F5344CB8AC3E}">
        <p14:creationId xmlns:p14="http://schemas.microsoft.com/office/powerpoint/2010/main" val="11153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BC55A1-3B32-4175-9F3B-6D5F3D97063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F1ADBD2-8C46-42FE-914D-EBC53DFD21FC}"/>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D0C96531-4AA8-4B58-A1C9-6BFECB2DCF30}"/>
              </a:ext>
            </a:extLst>
          </p:cNvPr>
          <p:cNvPicPr>
            <a:picLocks noChangeAspect="1"/>
          </p:cNvPicPr>
          <p:nvPr/>
        </p:nvPicPr>
        <p:blipFill>
          <a:blip r:embed="rId3"/>
          <a:stretch>
            <a:fillRect/>
          </a:stretch>
        </p:blipFill>
        <p:spPr>
          <a:xfrm>
            <a:off x="3664659" y="748387"/>
            <a:ext cx="4538164" cy="5361226"/>
          </a:xfrm>
          <a:prstGeom prst="rect">
            <a:avLst/>
          </a:prstGeom>
        </p:spPr>
      </p:pic>
    </p:spTree>
    <p:extLst>
      <p:ext uri="{BB962C8B-B14F-4D97-AF65-F5344CB8AC3E}">
        <p14:creationId xmlns:p14="http://schemas.microsoft.com/office/powerpoint/2010/main" val="249074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AMAÇ</a:t>
            </a:r>
          </a:p>
        </p:txBody>
      </p:sp>
      <p:sp>
        <p:nvSpPr>
          <p:cNvPr id="3" name="İçerik Yer Tutucusu 2"/>
          <p:cNvSpPr>
            <a:spLocks noGrp="1"/>
          </p:cNvSpPr>
          <p:nvPr>
            <p:ph idx="1"/>
          </p:nvPr>
        </p:nvSpPr>
        <p:spPr/>
        <p:txBody>
          <a:bodyPr/>
          <a:lstStyle/>
          <a:p>
            <a:pPr algn="just">
              <a:lnSpc>
                <a:spcPct val="150000"/>
              </a:lnSpc>
              <a:buFont typeface="Wingdings" panose="05000000000000000000" pitchFamily="2" charset="2"/>
              <a:buChar char="§"/>
            </a:pPr>
            <a:r>
              <a:rPr lang="tr-TR" sz="2200" dirty="0">
                <a:latin typeface="Calibri" panose="020F0502020204030204" pitchFamily="34" charset="0"/>
                <a:cs typeface="Calibri" panose="020F0502020204030204" pitchFamily="34" charset="0"/>
              </a:rPr>
              <a:t>Astım tanısı, değerlendirilmesi, kontrol hakkında bilgi vermek</a:t>
            </a:r>
          </a:p>
          <a:p>
            <a:pPr algn="just">
              <a:lnSpc>
                <a:spcPct val="150000"/>
              </a:lnSpc>
              <a:buFont typeface="Wingdings" panose="05000000000000000000" pitchFamily="2" charset="2"/>
              <a:buChar char="§"/>
            </a:pPr>
            <a:r>
              <a:rPr lang="tr-TR" sz="2200" dirty="0">
                <a:latin typeface="Calibri" panose="020F0502020204030204" pitchFamily="34" charset="0"/>
                <a:cs typeface="Calibri" panose="020F0502020204030204" pitchFamily="34" charset="0"/>
              </a:rPr>
              <a:t>Astım akut ve kronik tedavisi konusunda bilgi vermek</a:t>
            </a: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7366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normAutofit fontScale="85000" lnSpcReduction="10000"/>
          </a:bodyPr>
          <a:lstStyle/>
          <a:p>
            <a:pPr marL="0" indent="0" algn="just">
              <a:lnSpc>
                <a:spcPct val="150000"/>
              </a:lnSpc>
              <a:buNone/>
            </a:pPr>
            <a:r>
              <a:rPr lang="tr-TR" sz="2900" b="1" dirty="0">
                <a:latin typeface="Calibri" panose="020F0502020204030204" pitchFamily="34" charset="0"/>
                <a:cs typeface="Calibri" panose="020F0502020204030204" pitchFamily="34" charset="0"/>
              </a:rPr>
              <a:t>Kontrol Edici İlaçlar</a:t>
            </a:r>
          </a:p>
          <a:p>
            <a:pPr marL="0" indent="0" algn="just">
              <a:lnSpc>
                <a:spcPct val="150000"/>
              </a:lnSpc>
              <a:buNone/>
            </a:pPr>
            <a:r>
              <a:rPr lang="tr-TR" sz="2900" b="1" dirty="0">
                <a:latin typeface="Calibri" panose="020F0502020204030204" pitchFamily="34" charset="0"/>
                <a:cs typeface="Calibri" panose="020F0502020204030204" pitchFamily="34" charset="0"/>
              </a:rPr>
              <a:t>C) Anti-</a:t>
            </a:r>
            <a:r>
              <a:rPr lang="tr-TR" sz="2900" b="1" dirty="0" err="1">
                <a:latin typeface="Calibri" panose="020F0502020204030204" pitchFamily="34" charset="0"/>
                <a:cs typeface="Calibri" panose="020F0502020204030204" pitchFamily="34" charset="0"/>
              </a:rPr>
              <a:t>lökotrien</a:t>
            </a:r>
            <a:r>
              <a:rPr lang="tr-TR" sz="2900" b="1" dirty="0">
                <a:latin typeface="Calibri" panose="020F0502020204030204" pitchFamily="34" charset="0"/>
                <a:cs typeface="Calibri" panose="020F0502020204030204" pitchFamily="34" charset="0"/>
              </a:rPr>
              <a:t> İlaçlar</a:t>
            </a:r>
          </a:p>
          <a:p>
            <a:pPr algn="just">
              <a:lnSpc>
                <a:spcPct val="150000"/>
              </a:lnSpc>
            </a:pPr>
            <a:r>
              <a:rPr lang="tr-TR" sz="2100" dirty="0">
                <a:latin typeface="Calibri" panose="020F0502020204030204" pitchFamily="34" charset="0"/>
                <a:cs typeface="Calibri" panose="020F0502020204030204" pitchFamily="34" charset="0"/>
              </a:rPr>
              <a:t>Başlangıç idame tedavi olarak anti-</a:t>
            </a:r>
            <a:r>
              <a:rPr lang="tr-TR" sz="2100" dirty="0" err="1">
                <a:latin typeface="Calibri" panose="020F0502020204030204" pitchFamily="34" charset="0"/>
                <a:cs typeface="Calibri" panose="020F0502020204030204" pitchFamily="34" charset="0"/>
              </a:rPr>
              <a:t>lökotrien</a:t>
            </a:r>
            <a:r>
              <a:rPr lang="tr-TR" sz="2100" dirty="0">
                <a:latin typeface="Calibri" panose="020F0502020204030204" pitchFamily="34" charset="0"/>
                <a:cs typeface="Calibri" panose="020F0502020204030204" pitchFamily="34" charset="0"/>
              </a:rPr>
              <a:t> kullanılabilir</a:t>
            </a:r>
          </a:p>
          <a:p>
            <a:pPr marL="457200" lvl="1" indent="0" algn="just">
              <a:lnSpc>
                <a:spcPct val="150000"/>
              </a:lnSpc>
              <a:buNone/>
            </a:pPr>
            <a:r>
              <a:rPr lang="tr-TR" sz="1900" dirty="0">
                <a:latin typeface="Calibri" panose="020F0502020204030204" pitchFamily="34" charset="0"/>
                <a:cs typeface="Calibri" panose="020F0502020204030204" pitchFamily="34" charset="0"/>
              </a:rPr>
              <a:t>Hafif </a:t>
            </a:r>
            <a:r>
              <a:rPr lang="tr-TR" sz="1900" dirty="0" err="1">
                <a:latin typeface="Calibri" panose="020F0502020204030204" pitchFamily="34" charset="0"/>
                <a:cs typeface="Calibri" panose="020F0502020204030204" pitchFamily="34" charset="0"/>
              </a:rPr>
              <a:t>persistan</a:t>
            </a:r>
            <a:r>
              <a:rPr lang="tr-TR" sz="1900" dirty="0">
                <a:latin typeface="Calibri" panose="020F0502020204030204" pitchFamily="34" charset="0"/>
                <a:cs typeface="Calibri" panose="020F0502020204030204" pitchFamily="34" charset="0"/>
              </a:rPr>
              <a:t> astımı olan erişkin hastalardan </a:t>
            </a:r>
            <a:r>
              <a:rPr lang="tr-TR" sz="1900" dirty="0" err="1">
                <a:latin typeface="Calibri" panose="020F0502020204030204" pitchFamily="34" charset="0"/>
                <a:cs typeface="Calibri" panose="020F0502020204030204" pitchFamily="34" charset="0"/>
              </a:rPr>
              <a:t>inhaler</a:t>
            </a:r>
            <a:r>
              <a:rPr lang="tr-TR" sz="1900" dirty="0">
                <a:latin typeface="Calibri" panose="020F0502020204030204" pitchFamily="34" charset="0"/>
                <a:cs typeface="Calibri" panose="020F0502020204030204" pitchFamily="34" charset="0"/>
              </a:rPr>
              <a:t> </a:t>
            </a:r>
            <a:r>
              <a:rPr lang="tr-TR" sz="1900" dirty="0" err="1">
                <a:latin typeface="Calibri" panose="020F0502020204030204" pitchFamily="34" charset="0"/>
                <a:cs typeface="Calibri" panose="020F0502020204030204" pitchFamily="34" charset="0"/>
              </a:rPr>
              <a:t>steroid</a:t>
            </a:r>
            <a:r>
              <a:rPr lang="tr-TR" sz="1900" dirty="0">
                <a:latin typeface="Calibri" panose="020F0502020204030204" pitchFamily="34" charset="0"/>
                <a:cs typeface="Calibri" panose="020F0502020204030204" pitchFamily="34" charset="0"/>
              </a:rPr>
              <a:t> </a:t>
            </a:r>
            <a:r>
              <a:rPr lang="tr-TR" sz="1900">
                <a:latin typeface="Calibri" panose="020F0502020204030204" pitchFamily="34" charset="0"/>
                <a:cs typeface="Calibri" panose="020F0502020204030204" pitchFamily="34" charset="0"/>
              </a:rPr>
              <a:t>kullanmak istemeyenler/ yan </a:t>
            </a:r>
            <a:r>
              <a:rPr lang="tr-TR" sz="1900" dirty="0">
                <a:latin typeface="Calibri" panose="020F0502020204030204" pitchFamily="34" charset="0"/>
                <a:cs typeface="Calibri" panose="020F0502020204030204" pitchFamily="34" charset="0"/>
              </a:rPr>
              <a:t>etkisi gelişenler</a:t>
            </a:r>
          </a:p>
          <a:p>
            <a:pPr marL="457200" lvl="1" indent="0" algn="just">
              <a:lnSpc>
                <a:spcPct val="150000"/>
              </a:lnSpc>
              <a:buNone/>
            </a:pPr>
            <a:r>
              <a:rPr lang="tr-TR" sz="1900" dirty="0">
                <a:latin typeface="Calibri" panose="020F0502020204030204" pitchFamily="34" charset="0"/>
                <a:cs typeface="Calibri" panose="020F0502020204030204" pitchFamily="34" charset="0"/>
              </a:rPr>
              <a:t>Eşlik eden </a:t>
            </a:r>
            <a:r>
              <a:rPr lang="tr-TR" sz="1900" dirty="0" err="1">
                <a:latin typeface="Calibri" panose="020F0502020204030204" pitchFamily="34" charset="0"/>
                <a:cs typeface="Calibri" panose="020F0502020204030204" pitchFamily="34" charset="0"/>
              </a:rPr>
              <a:t>allerjik</a:t>
            </a:r>
            <a:r>
              <a:rPr lang="tr-TR" sz="1900" dirty="0">
                <a:latin typeface="Calibri" panose="020F0502020204030204" pitchFamily="34" charset="0"/>
                <a:cs typeface="Calibri" panose="020F0502020204030204" pitchFamily="34" charset="0"/>
              </a:rPr>
              <a:t> </a:t>
            </a:r>
            <a:r>
              <a:rPr lang="tr-TR" sz="1900" dirty="0" err="1">
                <a:latin typeface="Calibri" panose="020F0502020204030204" pitchFamily="34" charset="0"/>
                <a:cs typeface="Calibri" panose="020F0502020204030204" pitchFamily="34" charset="0"/>
              </a:rPr>
              <a:t>riniti</a:t>
            </a:r>
            <a:r>
              <a:rPr lang="tr-TR" sz="1900" dirty="0">
                <a:latin typeface="Calibri" panose="020F0502020204030204" pitchFamily="34" charset="0"/>
                <a:cs typeface="Calibri" panose="020F0502020204030204" pitchFamily="34" charset="0"/>
              </a:rPr>
              <a:t> olanlar</a:t>
            </a:r>
            <a:endParaRPr lang="tr-TR" sz="1900" b="1" dirty="0">
              <a:latin typeface="Calibri" panose="020F0502020204030204" pitchFamily="34" charset="0"/>
              <a:cs typeface="Calibri" panose="020F0502020204030204" pitchFamily="34" charset="0"/>
            </a:endParaRPr>
          </a:p>
          <a:p>
            <a:pPr algn="just">
              <a:lnSpc>
                <a:spcPct val="150000"/>
              </a:lnSpc>
            </a:pPr>
            <a:r>
              <a:rPr lang="tr-TR" sz="2100" dirty="0">
                <a:latin typeface="Calibri" panose="020F0502020204030204" pitchFamily="34" charset="0"/>
                <a:cs typeface="Calibri" panose="020F0502020204030204" pitchFamily="34" charset="0"/>
              </a:rPr>
              <a:t>Orta </a:t>
            </a:r>
            <a:r>
              <a:rPr lang="tr-TR" sz="2100" dirty="0" err="1">
                <a:latin typeface="Calibri" panose="020F0502020204030204" pitchFamily="34" charset="0"/>
                <a:cs typeface="Calibri" panose="020F0502020204030204" pitchFamily="34" charset="0"/>
              </a:rPr>
              <a:t>persistan</a:t>
            </a:r>
            <a:r>
              <a:rPr lang="tr-TR" sz="2100" dirty="0">
                <a:latin typeface="Calibri" panose="020F0502020204030204" pitchFamily="34" charset="0"/>
                <a:cs typeface="Calibri" panose="020F0502020204030204" pitchFamily="34" charset="0"/>
              </a:rPr>
              <a:t> ve ileri evredeki astımda tek </a:t>
            </a:r>
            <a:r>
              <a:rPr lang="tr-TR" sz="2100">
                <a:latin typeface="Calibri" panose="020F0502020204030204" pitchFamily="34" charset="0"/>
                <a:cs typeface="Calibri" panose="020F0502020204030204" pitchFamily="34" charset="0"/>
              </a:rPr>
              <a:t>başına kullanılmamalı</a:t>
            </a:r>
            <a:endParaRPr lang="tr-TR" sz="2100" dirty="0">
              <a:latin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E9464E7F-00F7-46E0-804C-1483C8819C7A}"/>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415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lstStyle/>
          <a:p>
            <a:pPr marL="0" indent="0" algn="just">
              <a:lnSpc>
                <a:spcPct val="150000"/>
              </a:lnSpc>
              <a:buNone/>
            </a:pPr>
            <a:r>
              <a:rPr lang="tr-TR" sz="2200" b="1" dirty="0">
                <a:latin typeface="Calibri" panose="020F0502020204030204" pitchFamily="34" charset="0"/>
                <a:cs typeface="Calibri" panose="020F0502020204030204" pitchFamily="34" charset="0"/>
              </a:rPr>
              <a:t>Kontrol Edici İlaçlar</a:t>
            </a:r>
          </a:p>
          <a:p>
            <a:pPr marL="0" indent="0" algn="just">
              <a:lnSpc>
                <a:spcPct val="150000"/>
              </a:lnSpc>
              <a:buNone/>
            </a:pPr>
            <a:r>
              <a:rPr lang="tr-TR" sz="2200" b="1" dirty="0">
                <a:latin typeface="Calibri" panose="020F0502020204030204" pitchFamily="34" charset="0"/>
                <a:cs typeface="Calibri" panose="020F0502020204030204" pitchFamily="34" charset="0"/>
              </a:rPr>
              <a:t>C) Anti-</a:t>
            </a:r>
            <a:r>
              <a:rPr lang="tr-TR" sz="2200" b="1" dirty="0" err="1">
                <a:latin typeface="Calibri" panose="020F0502020204030204" pitchFamily="34" charset="0"/>
                <a:cs typeface="Calibri" panose="020F0502020204030204" pitchFamily="34" charset="0"/>
              </a:rPr>
              <a:t>lökotrien</a:t>
            </a:r>
            <a:r>
              <a:rPr lang="tr-TR" sz="2200" b="1" dirty="0">
                <a:latin typeface="Calibri" panose="020F0502020204030204" pitchFamily="34" charset="0"/>
                <a:cs typeface="Calibri" panose="020F0502020204030204" pitchFamily="34" charset="0"/>
              </a:rPr>
              <a:t> İlaçlar</a:t>
            </a:r>
          </a:p>
          <a:p>
            <a:pPr algn="just">
              <a:lnSpc>
                <a:spcPct val="150000"/>
              </a:lnSpc>
            </a:pPr>
            <a:r>
              <a:rPr lang="tr-TR" i="1" dirty="0" err="1">
                <a:latin typeface="Calibri" panose="020F0502020204030204" pitchFamily="34" charset="0"/>
                <a:cs typeface="Calibri" panose="020F0502020204030204" pitchFamily="34" charset="0"/>
              </a:rPr>
              <a:t>Montelukast</a:t>
            </a:r>
            <a:r>
              <a:rPr lang="tr-TR" dirty="0">
                <a:latin typeface="Calibri" panose="020F0502020204030204" pitchFamily="34" charset="0"/>
                <a:cs typeface="Calibri" panose="020F0502020204030204" pitchFamily="34" charset="0"/>
              </a:rPr>
              <a:t> =  </a:t>
            </a:r>
            <a:r>
              <a:rPr lang="tr-TR" dirty="0" err="1">
                <a:latin typeface="Calibri" panose="020F0502020204030204" pitchFamily="34" charset="0"/>
                <a:cs typeface="Calibri" panose="020F0502020204030204" pitchFamily="34" charset="0"/>
              </a:rPr>
              <a:t>Singulair</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Onceair</a:t>
            </a:r>
            <a:r>
              <a:rPr lang="tr-TR" dirty="0">
                <a:latin typeface="Calibri" panose="020F0502020204030204" pitchFamily="34" charset="0"/>
                <a:cs typeface="Calibri" panose="020F0502020204030204" pitchFamily="34" charset="0"/>
              </a:rPr>
              <a:t>, Notta, </a:t>
            </a:r>
            <a:r>
              <a:rPr lang="tr-TR" dirty="0" err="1">
                <a:latin typeface="Calibri" panose="020F0502020204030204" pitchFamily="34" charset="0"/>
                <a:cs typeface="Calibri" panose="020F0502020204030204" pitchFamily="34" charset="0"/>
              </a:rPr>
              <a:t>Zespira</a:t>
            </a:r>
            <a:endParaRPr lang="tr-TR" dirty="0">
              <a:latin typeface="Calibri" panose="020F0502020204030204" pitchFamily="34" charset="0"/>
              <a:cs typeface="Calibri" panose="020F0502020204030204" pitchFamily="34" charset="0"/>
            </a:endParaRPr>
          </a:p>
          <a:p>
            <a:pPr algn="just">
              <a:lnSpc>
                <a:spcPct val="150000"/>
              </a:lnSpc>
            </a:pPr>
            <a:r>
              <a:rPr lang="tr-TR" i="1" dirty="0" err="1">
                <a:latin typeface="Calibri" panose="020F0502020204030204" pitchFamily="34" charset="0"/>
                <a:cs typeface="Calibri" panose="020F0502020204030204" pitchFamily="34" charset="0"/>
              </a:rPr>
              <a:t>Zafirlukast</a:t>
            </a:r>
            <a:r>
              <a:rPr lang="tr-TR" dirty="0">
                <a:latin typeface="Calibri" panose="020F0502020204030204" pitchFamily="34" charset="0"/>
                <a:cs typeface="Calibri" panose="020F0502020204030204" pitchFamily="34" charset="0"/>
              </a:rPr>
              <a:t> =  </a:t>
            </a:r>
            <a:r>
              <a:rPr lang="tr-TR" dirty="0" err="1">
                <a:latin typeface="Calibri" panose="020F0502020204030204" pitchFamily="34" charset="0"/>
                <a:cs typeface="Calibri" panose="020F0502020204030204" pitchFamily="34" charset="0"/>
              </a:rPr>
              <a:t>Accolate</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Tr’de</a:t>
            </a:r>
            <a:r>
              <a:rPr lang="tr-TR" dirty="0">
                <a:latin typeface="Calibri" panose="020F0502020204030204" pitchFamily="34" charset="0"/>
                <a:cs typeface="Calibri" panose="020F0502020204030204" pitchFamily="34" charset="0"/>
              </a:rPr>
              <a:t> yok)</a:t>
            </a:r>
          </a:p>
          <a:p>
            <a:endParaRPr lang="tr-TR" dirty="0"/>
          </a:p>
        </p:txBody>
      </p:sp>
      <p:sp>
        <p:nvSpPr>
          <p:cNvPr id="4" name="Metin kutusu 3">
            <a:extLst>
              <a:ext uri="{FF2B5EF4-FFF2-40B4-BE49-F238E27FC236}">
                <a16:creationId xmlns:a16="http://schemas.microsoft.com/office/drawing/2014/main" id="{A01764C4-A619-463D-8276-CB714F3EB70B}"/>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1BA84EAA-A773-4712-AE00-FCEE96A433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9968" y="4397067"/>
            <a:ext cx="1971734" cy="1478801"/>
          </a:xfrm>
          <a:prstGeom prst="rect">
            <a:avLst/>
          </a:prstGeom>
        </p:spPr>
      </p:pic>
      <p:pic>
        <p:nvPicPr>
          <p:cNvPr id="7" name="Resim 6">
            <a:extLst>
              <a:ext uri="{FF2B5EF4-FFF2-40B4-BE49-F238E27FC236}">
                <a16:creationId xmlns:a16="http://schemas.microsoft.com/office/drawing/2014/main" id="{18EE87BF-EDF1-4A31-9863-291156F20B3D}"/>
              </a:ext>
            </a:extLst>
          </p:cNvPr>
          <p:cNvPicPr>
            <a:picLocks noChangeAspect="1"/>
          </p:cNvPicPr>
          <p:nvPr/>
        </p:nvPicPr>
        <p:blipFill>
          <a:blip r:embed="rId3"/>
          <a:stretch>
            <a:fillRect/>
          </a:stretch>
        </p:blipFill>
        <p:spPr>
          <a:xfrm>
            <a:off x="8193070" y="2607567"/>
            <a:ext cx="2389839" cy="1664352"/>
          </a:xfrm>
          <a:prstGeom prst="rect">
            <a:avLst/>
          </a:prstGeom>
        </p:spPr>
      </p:pic>
    </p:spTree>
    <p:extLst>
      <p:ext uri="{BB962C8B-B14F-4D97-AF65-F5344CB8AC3E}">
        <p14:creationId xmlns:p14="http://schemas.microsoft.com/office/powerpoint/2010/main" val="1252345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lstStyle/>
          <a:p>
            <a:pPr marL="0" indent="0" algn="just">
              <a:lnSpc>
                <a:spcPct val="150000"/>
              </a:lnSpc>
              <a:buNone/>
            </a:pPr>
            <a:r>
              <a:rPr lang="tr-TR" sz="2200" b="1" dirty="0">
                <a:latin typeface="Calibri" panose="020F0502020204030204" pitchFamily="34" charset="0"/>
                <a:cs typeface="Calibri" panose="020F0502020204030204" pitchFamily="34" charset="0"/>
              </a:rPr>
              <a:t>Semptom Giderici İlaçlar</a:t>
            </a:r>
          </a:p>
          <a:p>
            <a:pPr marL="0" indent="0" algn="just">
              <a:lnSpc>
                <a:spcPct val="150000"/>
              </a:lnSpc>
              <a:buNone/>
            </a:pPr>
            <a:r>
              <a:rPr lang="tr-TR" sz="2200" b="1" dirty="0">
                <a:latin typeface="Calibri" panose="020F0502020204030204" pitchFamily="34" charset="0"/>
                <a:cs typeface="Calibri" panose="020F0502020204030204" pitchFamily="34" charset="0"/>
              </a:rPr>
              <a:t>A) Kısa Etkili Beta2-agonist</a:t>
            </a:r>
          </a:p>
          <a:p>
            <a:pPr algn="just">
              <a:lnSpc>
                <a:spcPct val="150000"/>
              </a:lnSpc>
            </a:pPr>
            <a:r>
              <a:rPr lang="tr-TR" sz="2200" dirty="0">
                <a:latin typeface="Calibri" panose="020F0502020204030204" pitchFamily="34" charset="0"/>
                <a:cs typeface="Calibri" panose="020F0502020204030204" pitchFamily="34" charset="0"/>
              </a:rPr>
              <a:t>Sadece gerektiğinde, en düşük doz ve sıklıkta</a:t>
            </a:r>
          </a:p>
          <a:p>
            <a:pPr algn="just">
              <a:lnSpc>
                <a:spcPct val="150000"/>
              </a:lnSpc>
            </a:pPr>
            <a:r>
              <a:rPr lang="tr-TR" sz="2200" dirty="0">
                <a:latin typeface="Calibri" panose="020F0502020204030204" pitchFamily="34" charset="0"/>
                <a:cs typeface="Calibri" panose="020F0502020204030204" pitchFamily="34" charset="0"/>
              </a:rPr>
              <a:t>Nefes darlığı olduğu zaman veya astım atağında 1 veya 2 kez</a:t>
            </a:r>
          </a:p>
          <a:p>
            <a:pPr marL="457200" lvl="1" indent="0" algn="just">
              <a:lnSpc>
                <a:spcPct val="150000"/>
              </a:lnSpc>
              <a:buNone/>
            </a:pPr>
            <a:r>
              <a:rPr lang="tr-TR" sz="2000" dirty="0">
                <a:latin typeface="Calibri" panose="020F0502020204030204" pitchFamily="34" charset="0"/>
                <a:cs typeface="Calibri" panose="020F0502020204030204" pitchFamily="34" charset="0"/>
              </a:rPr>
              <a:t>Rahatlama olmadıysa 1 saat boyunca 20 </a:t>
            </a:r>
            <a:r>
              <a:rPr lang="tr-TR" sz="2000" dirty="0" err="1">
                <a:latin typeface="Calibri" panose="020F0502020204030204" pitchFamily="34" charset="0"/>
                <a:cs typeface="Calibri" panose="020F0502020204030204" pitchFamily="34" charset="0"/>
              </a:rPr>
              <a:t>dk</a:t>
            </a:r>
            <a:r>
              <a:rPr lang="tr-TR" sz="2000" dirty="0">
                <a:latin typeface="Calibri" panose="020F0502020204030204" pitchFamily="34" charset="0"/>
                <a:cs typeface="Calibri" panose="020F0502020204030204" pitchFamily="34" charset="0"/>
              </a:rPr>
              <a:t> arayla </a:t>
            </a:r>
            <a:r>
              <a:rPr lang="tr-TR" sz="2000">
                <a:latin typeface="Calibri" panose="020F0502020204030204" pitchFamily="34" charset="0"/>
                <a:cs typeface="Calibri" panose="020F0502020204030204" pitchFamily="34" charset="0"/>
              </a:rPr>
              <a:t>3 kez </a:t>
            </a:r>
            <a:r>
              <a:rPr lang="tr-TR">
                <a:latin typeface="Calibri" panose="020F0502020204030204" pitchFamily="34" charset="0"/>
                <a:cs typeface="Calibri" panose="020F0502020204030204" pitchFamily="34" charset="0"/>
              </a:rPr>
              <a:t>ve acile başvuru</a:t>
            </a:r>
            <a:endParaRPr lang="tr-TR" sz="2000" dirty="0">
              <a:latin typeface="Calibri" panose="020F0502020204030204" pitchFamily="34" charset="0"/>
              <a:cs typeface="Calibri" panose="020F0502020204030204" pitchFamily="34" charset="0"/>
            </a:endParaRPr>
          </a:p>
          <a:p>
            <a:endParaRPr lang="tr-TR" dirty="0"/>
          </a:p>
        </p:txBody>
      </p:sp>
      <p:sp>
        <p:nvSpPr>
          <p:cNvPr id="4" name="Metin kutusu 3">
            <a:extLst>
              <a:ext uri="{FF2B5EF4-FFF2-40B4-BE49-F238E27FC236}">
                <a16:creationId xmlns:a16="http://schemas.microsoft.com/office/drawing/2014/main" id="{0FD0FA20-9874-4AAD-9411-8690B20CD4A0}"/>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24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lstStyle/>
          <a:p>
            <a:pPr marL="0" indent="0" algn="just">
              <a:lnSpc>
                <a:spcPct val="150000"/>
              </a:lnSpc>
              <a:buNone/>
            </a:pPr>
            <a:r>
              <a:rPr lang="tr-TR" b="1" dirty="0">
                <a:latin typeface="Calibri" panose="020F0502020204030204" pitchFamily="34" charset="0"/>
                <a:cs typeface="Calibri" panose="020F0502020204030204" pitchFamily="34" charset="0"/>
              </a:rPr>
              <a:t>Semptom Giderici İlaçlar</a:t>
            </a:r>
          </a:p>
          <a:p>
            <a:pPr marL="0" indent="0" algn="just">
              <a:lnSpc>
                <a:spcPct val="150000"/>
              </a:lnSpc>
              <a:buNone/>
            </a:pPr>
            <a:r>
              <a:rPr lang="tr-TR" b="1" dirty="0">
                <a:latin typeface="Calibri" panose="020F0502020204030204" pitchFamily="34" charset="0"/>
                <a:cs typeface="Calibri" panose="020F0502020204030204" pitchFamily="34" charset="0"/>
              </a:rPr>
              <a:t>A) Kısa Etkili Beta2-agonist</a:t>
            </a:r>
          </a:p>
          <a:p>
            <a:pPr>
              <a:lnSpc>
                <a:spcPct val="150000"/>
              </a:lnSpc>
            </a:pPr>
            <a:r>
              <a:rPr lang="tr-TR" i="1" dirty="0" err="1">
                <a:latin typeface="Calibri" panose="020F0502020204030204" pitchFamily="34" charset="0"/>
                <a:cs typeface="Calibri" panose="020F0502020204030204" pitchFamily="34" charset="0"/>
              </a:rPr>
              <a:t>Salbutamol</a:t>
            </a:r>
            <a:r>
              <a:rPr lang="tr-TR" dirty="0">
                <a:latin typeface="Calibri" panose="020F0502020204030204" pitchFamily="34" charset="0"/>
                <a:cs typeface="Calibri" panose="020F0502020204030204" pitchFamily="34" charset="0"/>
              </a:rPr>
              <a:t> =  </a:t>
            </a:r>
            <a:r>
              <a:rPr lang="tr-TR" dirty="0" err="1">
                <a:latin typeface="Calibri" panose="020F0502020204030204" pitchFamily="34" charset="0"/>
                <a:cs typeface="Calibri" panose="020F0502020204030204" pitchFamily="34" charset="0"/>
              </a:rPr>
              <a:t>Ventolin</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Ventosal</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Salres</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Brecur</a:t>
            </a:r>
            <a:endParaRPr lang="tr-TR" dirty="0">
              <a:latin typeface="Calibri" panose="020F0502020204030204" pitchFamily="34" charset="0"/>
              <a:cs typeface="Calibri" panose="020F0502020204030204" pitchFamily="34" charset="0"/>
            </a:endParaRPr>
          </a:p>
          <a:p>
            <a:pPr>
              <a:lnSpc>
                <a:spcPct val="150000"/>
              </a:lnSpc>
            </a:pPr>
            <a:r>
              <a:rPr lang="tr-TR" i="1" dirty="0" err="1">
                <a:latin typeface="Calibri" panose="020F0502020204030204" pitchFamily="34" charset="0"/>
                <a:cs typeface="Calibri" panose="020F0502020204030204" pitchFamily="34" charset="0"/>
              </a:rPr>
              <a:t>Terbutalin</a:t>
            </a:r>
            <a:r>
              <a:rPr lang="tr-TR" dirty="0">
                <a:latin typeface="Calibri" panose="020F0502020204030204" pitchFamily="34" charset="0"/>
                <a:cs typeface="Calibri" panose="020F0502020204030204" pitchFamily="34" charset="0"/>
              </a:rPr>
              <a:t> =  </a:t>
            </a:r>
            <a:r>
              <a:rPr lang="tr-TR" dirty="0" err="1">
                <a:latin typeface="Calibri" panose="020F0502020204030204" pitchFamily="34" charset="0"/>
                <a:cs typeface="Calibri" panose="020F0502020204030204" pitchFamily="34" charset="0"/>
              </a:rPr>
              <a:t>Bricanyl</a:t>
            </a:r>
            <a:endParaRPr lang="tr-TR" dirty="0">
              <a:latin typeface="Calibri" panose="020F0502020204030204" pitchFamily="34" charset="0"/>
              <a:cs typeface="Calibri" panose="020F0502020204030204" pitchFamily="34" charset="0"/>
            </a:endParaRPr>
          </a:p>
          <a:p>
            <a:endParaRPr lang="tr-TR" dirty="0"/>
          </a:p>
        </p:txBody>
      </p:sp>
      <p:pic>
        <p:nvPicPr>
          <p:cNvPr id="4" name="Resim 3">
            <a:extLst>
              <a:ext uri="{FF2B5EF4-FFF2-40B4-BE49-F238E27FC236}">
                <a16:creationId xmlns:a16="http://schemas.microsoft.com/office/drawing/2014/main" id="{9739CBB1-CFF2-4CCA-A6FC-0CA23BA44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3556" y="2895633"/>
            <a:ext cx="1093041" cy="1320767"/>
          </a:xfrm>
          <a:prstGeom prst="rect">
            <a:avLst/>
          </a:prstGeom>
        </p:spPr>
      </p:pic>
      <p:pic>
        <p:nvPicPr>
          <p:cNvPr id="5" name="Resim 4" descr="metin, aksesuar içeren bir resim&#10;&#10;Açıklama otomatik olarak oluşturuldu">
            <a:extLst>
              <a:ext uri="{FF2B5EF4-FFF2-40B4-BE49-F238E27FC236}">
                <a16:creationId xmlns:a16="http://schemas.microsoft.com/office/drawing/2014/main" id="{6D4818E9-BEF6-4116-8C92-F808B20372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198" y="4525353"/>
            <a:ext cx="1177986" cy="1177986"/>
          </a:xfrm>
          <a:prstGeom prst="rect">
            <a:avLst/>
          </a:prstGeom>
        </p:spPr>
      </p:pic>
    </p:spTree>
    <p:extLst>
      <p:ext uri="{BB962C8B-B14F-4D97-AF65-F5344CB8AC3E}">
        <p14:creationId xmlns:p14="http://schemas.microsoft.com/office/powerpoint/2010/main" val="4208633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normAutofit fontScale="92500" lnSpcReduction="10000"/>
          </a:bodyPr>
          <a:lstStyle/>
          <a:p>
            <a:pPr marL="0" indent="0" algn="just">
              <a:lnSpc>
                <a:spcPct val="150000"/>
              </a:lnSpc>
              <a:buNone/>
            </a:pPr>
            <a:r>
              <a:rPr lang="tr-TR" sz="2200" b="1" dirty="0">
                <a:latin typeface="Calibri" panose="020F0502020204030204" pitchFamily="34" charset="0"/>
                <a:cs typeface="Calibri" panose="020F0502020204030204" pitchFamily="34" charset="0"/>
              </a:rPr>
              <a:t>Semptom Giderici İlaçlar</a:t>
            </a:r>
          </a:p>
          <a:p>
            <a:pPr marL="0" indent="0" algn="just">
              <a:lnSpc>
                <a:spcPct val="150000"/>
              </a:lnSpc>
              <a:buNone/>
            </a:pPr>
            <a:r>
              <a:rPr lang="tr-TR" sz="2200" b="1" dirty="0">
                <a:latin typeface="Calibri" panose="020F0502020204030204" pitchFamily="34" charset="0"/>
                <a:cs typeface="Calibri" panose="020F0502020204030204" pitchFamily="34" charset="0"/>
              </a:rPr>
              <a:t>A) Kısa Etkili Beta2-agonist</a:t>
            </a:r>
          </a:p>
          <a:p>
            <a:pPr algn="just">
              <a:lnSpc>
                <a:spcPct val="150000"/>
              </a:lnSpc>
            </a:pPr>
            <a:r>
              <a:rPr lang="tr-TR" sz="2200" dirty="0">
                <a:latin typeface="Calibri" panose="020F0502020204030204" pitchFamily="34" charset="0"/>
                <a:cs typeface="Calibri" panose="020F0502020204030204" pitchFamily="34" charset="0"/>
              </a:rPr>
              <a:t>İlk kullanımlarda tremor ve taşikardi sık bildirilen yan etkiler</a:t>
            </a:r>
          </a:p>
          <a:p>
            <a:pPr marL="914400" lvl="2" indent="0" algn="just">
              <a:lnSpc>
                <a:spcPct val="150000"/>
              </a:lnSpc>
              <a:buNone/>
            </a:pPr>
            <a:r>
              <a:rPr lang="tr-TR" dirty="0">
                <a:latin typeface="Calibri" panose="020F0502020204030204" pitchFamily="34" charset="0"/>
                <a:cs typeface="Calibri" panose="020F0502020204030204" pitchFamily="34" charset="0"/>
              </a:rPr>
              <a:t>b</a:t>
            </a:r>
            <a:r>
              <a:rPr lang="tr-TR">
                <a:latin typeface="Calibri" panose="020F0502020204030204" pitchFamily="34" charset="0"/>
                <a:cs typeface="Calibri" panose="020F0502020204030204" pitchFamily="34" charset="0"/>
              </a:rPr>
              <a:t>u </a:t>
            </a:r>
            <a:r>
              <a:rPr lang="tr-TR" dirty="0">
                <a:latin typeface="Calibri" panose="020F0502020204030204" pitchFamily="34" charset="0"/>
                <a:cs typeface="Calibri" panose="020F0502020204030204" pitchFamily="34" charset="0"/>
              </a:rPr>
              <a:t>etkilere hızla tolerans gelişir</a:t>
            </a:r>
          </a:p>
          <a:p>
            <a:pPr algn="just">
              <a:lnSpc>
                <a:spcPct val="150000"/>
              </a:lnSpc>
            </a:pPr>
            <a:r>
              <a:rPr lang="tr-TR" sz="2200" dirty="0">
                <a:latin typeface="Calibri" panose="020F0502020204030204" pitchFamily="34" charset="0"/>
                <a:cs typeface="Calibri" panose="020F0502020204030204" pitchFamily="34" charset="0"/>
              </a:rPr>
              <a:t>Fazla kullanımı (yılda 3 ve üzeri kutu) ağır atak ve (yılda 12 ve üzeri kutu) astımla ilişkili ölüm </a:t>
            </a:r>
            <a:r>
              <a:rPr lang="tr-TR" sz="2200">
                <a:latin typeface="Calibri" panose="020F0502020204030204" pitchFamily="34" charset="0"/>
                <a:cs typeface="Calibri" panose="020F0502020204030204" pitchFamily="34" charset="0"/>
              </a:rPr>
              <a:t>riskini artırmakta</a:t>
            </a:r>
            <a:endParaRPr lang="tr-TR" sz="2200" dirty="0">
              <a:latin typeface="Calibri" panose="020F0502020204030204" pitchFamily="34" charset="0"/>
              <a:cs typeface="Calibri" panose="020F0502020204030204" pitchFamily="34" charset="0"/>
            </a:endParaRPr>
          </a:p>
          <a:p>
            <a:endParaRPr lang="tr-TR" dirty="0"/>
          </a:p>
        </p:txBody>
      </p:sp>
      <p:sp>
        <p:nvSpPr>
          <p:cNvPr id="4" name="Metin kutusu 3">
            <a:extLst>
              <a:ext uri="{FF2B5EF4-FFF2-40B4-BE49-F238E27FC236}">
                <a16:creationId xmlns:a16="http://schemas.microsoft.com/office/drawing/2014/main" id="{E1655A20-CC21-4D5E-8A34-F054A4E5E6CB}"/>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781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normAutofit fontScale="85000" lnSpcReduction="10000"/>
          </a:bodyPr>
          <a:lstStyle/>
          <a:p>
            <a:pPr marL="0" indent="0" algn="just">
              <a:lnSpc>
                <a:spcPct val="150000"/>
              </a:lnSpc>
              <a:buNone/>
            </a:pPr>
            <a:r>
              <a:rPr lang="tr-TR" b="1" dirty="0">
                <a:latin typeface="Calibri" panose="020F0502020204030204" pitchFamily="34" charset="0"/>
                <a:cs typeface="Calibri" panose="020F0502020204030204" pitchFamily="34" charset="0"/>
              </a:rPr>
              <a:t>Semptom Giderici İlaçlar</a:t>
            </a:r>
          </a:p>
          <a:p>
            <a:pPr marL="0" indent="0" algn="just">
              <a:lnSpc>
                <a:spcPct val="150000"/>
              </a:lnSpc>
              <a:buNone/>
            </a:pPr>
            <a:r>
              <a:rPr lang="tr-TR" b="1" dirty="0">
                <a:latin typeface="Calibri" panose="020F0502020204030204" pitchFamily="34" charset="0"/>
                <a:cs typeface="Calibri" panose="020F0502020204030204" pitchFamily="34" charset="0"/>
              </a:rPr>
              <a:t>B) Kısa Etkili </a:t>
            </a:r>
            <a:r>
              <a:rPr lang="tr-TR" b="1" dirty="0" err="1">
                <a:latin typeface="Calibri" panose="020F0502020204030204" pitchFamily="34" charset="0"/>
                <a:cs typeface="Calibri" panose="020F0502020204030204" pitchFamily="34" charset="0"/>
              </a:rPr>
              <a:t>İnhale</a:t>
            </a:r>
            <a:r>
              <a:rPr lang="tr-TR" b="1"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Antikolinerjikler</a:t>
            </a:r>
            <a:endParaRPr lang="tr-TR" b="1" dirty="0">
              <a:latin typeface="Calibri" panose="020F0502020204030204" pitchFamily="34" charset="0"/>
              <a:cs typeface="Calibri" panose="020F0502020204030204" pitchFamily="34" charset="0"/>
            </a:endParaRPr>
          </a:p>
          <a:p>
            <a:pPr algn="just">
              <a:lnSpc>
                <a:spcPct val="150000"/>
              </a:lnSpc>
            </a:pPr>
            <a:r>
              <a:rPr lang="tr-TR" dirty="0">
                <a:latin typeface="Calibri" panose="020F0502020204030204" pitchFamily="34" charset="0"/>
                <a:cs typeface="Calibri" panose="020F0502020204030204" pitchFamily="34" charset="0"/>
              </a:rPr>
              <a:t>Ataklarda kısa etkili beta2-agonistlerle birlikte</a:t>
            </a:r>
          </a:p>
          <a:p>
            <a:pPr algn="just">
              <a:lnSpc>
                <a:spcPct val="150000"/>
              </a:lnSpc>
            </a:pPr>
            <a:r>
              <a:rPr lang="tr-TR" dirty="0">
                <a:latin typeface="Calibri" panose="020F0502020204030204" pitchFamily="34" charset="0"/>
                <a:cs typeface="Calibri" panose="020F0502020204030204" pitchFamily="34" charset="0"/>
              </a:rPr>
              <a:t>Hızlı etkili beta2-agonistlerle taşikardi, aritmi ve tremor gelişen hastalarda alternatif </a:t>
            </a:r>
            <a:r>
              <a:rPr lang="tr-TR" dirty="0" err="1">
                <a:latin typeface="Calibri" panose="020F0502020204030204" pitchFamily="34" charset="0"/>
                <a:cs typeface="Calibri" panose="020F0502020204030204" pitchFamily="34" charset="0"/>
              </a:rPr>
              <a:t>bronkodilatör</a:t>
            </a:r>
            <a:r>
              <a:rPr lang="tr-TR" dirty="0">
                <a:latin typeface="Calibri" panose="020F0502020204030204" pitchFamily="34" charset="0"/>
                <a:cs typeface="Calibri" panose="020F0502020204030204" pitchFamily="34" charset="0"/>
              </a:rPr>
              <a:t> olarak</a:t>
            </a:r>
          </a:p>
          <a:p>
            <a:pPr algn="just">
              <a:lnSpc>
                <a:spcPct val="150000"/>
              </a:lnSpc>
            </a:pPr>
            <a:r>
              <a:rPr lang="tr-TR" dirty="0">
                <a:latin typeface="Calibri" panose="020F0502020204030204" pitchFamily="34" charset="0"/>
                <a:cs typeface="Calibri" panose="020F0502020204030204" pitchFamily="34" charset="0"/>
              </a:rPr>
              <a:t>Ağızda kuruluk </a:t>
            </a:r>
            <a:r>
              <a:rPr lang="tr-TR">
                <a:latin typeface="Calibri" panose="020F0502020204030204" pitchFamily="34" charset="0"/>
                <a:cs typeface="Calibri" panose="020F0502020204030204" pitchFamily="34" charset="0"/>
              </a:rPr>
              <a:t>ve acı </a:t>
            </a:r>
            <a:r>
              <a:rPr lang="tr-TR" dirty="0">
                <a:latin typeface="Calibri" panose="020F0502020204030204" pitchFamily="34" charset="0"/>
                <a:cs typeface="Calibri" panose="020F0502020204030204" pitchFamily="34" charset="0"/>
              </a:rPr>
              <a:t>tat</a:t>
            </a:r>
          </a:p>
          <a:p>
            <a:endParaRPr lang="tr-TR" dirty="0"/>
          </a:p>
        </p:txBody>
      </p:sp>
      <p:sp>
        <p:nvSpPr>
          <p:cNvPr id="4" name="Metin kutusu 3">
            <a:extLst>
              <a:ext uri="{FF2B5EF4-FFF2-40B4-BE49-F238E27FC236}">
                <a16:creationId xmlns:a16="http://schemas.microsoft.com/office/drawing/2014/main" id="{623854A6-6661-4A69-81C9-269EE7563AC3}"/>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108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lstStyle/>
          <a:p>
            <a:pPr marL="0" indent="0" algn="just">
              <a:lnSpc>
                <a:spcPct val="150000"/>
              </a:lnSpc>
              <a:buNone/>
            </a:pPr>
            <a:r>
              <a:rPr lang="tr-TR" b="1" dirty="0">
                <a:latin typeface="Calibri" panose="020F0502020204030204" pitchFamily="34" charset="0"/>
                <a:cs typeface="Calibri" panose="020F0502020204030204" pitchFamily="34" charset="0"/>
              </a:rPr>
              <a:t>Semptom Giderici İlaçlar</a:t>
            </a:r>
          </a:p>
          <a:p>
            <a:pPr marL="0" indent="0" algn="just">
              <a:lnSpc>
                <a:spcPct val="150000"/>
              </a:lnSpc>
              <a:buNone/>
            </a:pPr>
            <a:r>
              <a:rPr lang="tr-TR" b="1" dirty="0">
                <a:latin typeface="Calibri" panose="020F0502020204030204" pitchFamily="34" charset="0"/>
                <a:cs typeface="Calibri" panose="020F0502020204030204" pitchFamily="34" charset="0"/>
              </a:rPr>
              <a:t>B) Kısa Etkili </a:t>
            </a:r>
            <a:r>
              <a:rPr lang="tr-TR" b="1" dirty="0" err="1">
                <a:latin typeface="Calibri" panose="020F0502020204030204" pitchFamily="34" charset="0"/>
                <a:cs typeface="Calibri" panose="020F0502020204030204" pitchFamily="34" charset="0"/>
              </a:rPr>
              <a:t>İnhale</a:t>
            </a:r>
            <a:r>
              <a:rPr lang="tr-TR" b="1"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Antikolinerjikler</a:t>
            </a:r>
            <a:endParaRPr lang="tr-TR" b="1" dirty="0">
              <a:latin typeface="Calibri" panose="020F0502020204030204" pitchFamily="34" charset="0"/>
              <a:cs typeface="Calibri" panose="020F0502020204030204" pitchFamily="34" charset="0"/>
            </a:endParaRPr>
          </a:p>
          <a:p>
            <a:pPr>
              <a:lnSpc>
                <a:spcPct val="150000"/>
              </a:lnSpc>
            </a:pPr>
            <a:r>
              <a:rPr lang="tr-TR" i="1" dirty="0" err="1">
                <a:latin typeface="Calibri" panose="020F0502020204030204" pitchFamily="34" charset="0"/>
                <a:cs typeface="Calibri" panose="020F0502020204030204" pitchFamily="34" charset="0"/>
              </a:rPr>
              <a:t>İpratropium</a:t>
            </a:r>
            <a:r>
              <a:rPr lang="tr-TR" dirty="0">
                <a:latin typeface="Calibri" panose="020F0502020204030204" pitchFamily="34" charset="0"/>
                <a:cs typeface="Calibri" panose="020F0502020204030204" pitchFamily="34" charset="0"/>
              </a:rPr>
              <a:t> =  </a:t>
            </a:r>
            <a:r>
              <a:rPr lang="tr-TR" dirty="0" err="1">
                <a:latin typeface="Calibri" panose="020F0502020204030204" pitchFamily="34" charset="0"/>
                <a:cs typeface="Calibri" panose="020F0502020204030204" pitchFamily="34" charset="0"/>
              </a:rPr>
              <a:t>Atrovent</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İpratom</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İprabul</a:t>
            </a:r>
            <a:endParaRPr lang="tr-TR" dirty="0">
              <a:latin typeface="Calibri" panose="020F0502020204030204" pitchFamily="34" charset="0"/>
              <a:cs typeface="Calibri" panose="020F0502020204030204" pitchFamily="34" charset="0"/>
            </a:endParaRPr>
          </a:p>
          <a:p>
            <a:pPr>
              <a:lnSpc>
                <a:spcPct val="150000"/>
              </a:lnSpc>
            </a:pPr>
            <a:r>
              <a:rPr lang="tr-TR" i="1" dirty="0" err="1">
                <a:latin typeface="Calibri" panose="020F0502020204030204" pitchFamily="34" charset="0"/>
                <a:cs typeface="Calibri" panose="020F0502020204030204" pitchFamily="34" charset="0"/>
              </a:rPr>
              <a:t>İpratropium</a:t>
            </a:r>
            <a:r>
              <a:rPr lang="tr-TR" i="1" dirty="0">
                <a:latin typeface="Calibri" panose="020F0502020204030204" pitchFamily="34" charset="0"/>
                <a:cs typeface="Calibri" panose="020F0502020204030204" pitchFamily="34" charset="0"/>
              </a:rPr>
              <a:t> + </a:t>
            </a:r>
            <a:r>
              <a:rPr lang="tr-TR" i="1" dirty="0" err="1">
                <a:latin typeface="Calibri" panose="020F0502020204030204" pitchFamily="34" charset="0"/>
                <a:cs typeface="Calibri" panose="020F0502020204030204" pitchFamily="34" charset="0"/>
              </a:rPr>
              <a:t>Salbutamol</a:t>
            </a:r>
            <a:r>
              <a:rPr lang="tr-TR" i="1" dirty="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Combivent</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İpravent</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Pralas</a:t>
            </a:r>
            <a:endParaRPr lang="tr-TR" dirty="0">
              <a:latin typeface="Calibri" panose="020F0502020204030204" pitchFamily="34" charset="0"/>
              <a:cs typeface="Calibri" panose="020F0502020204030204" pitchFamily="34" charset="0"/>
            </a:endParaRPr>
          </a:p>
        </p:txBody>
      </p:sp>
      <p:pic>
        <p:nvPicPr>
          <p:cNvPr id="4" name="Resim 3" descr="metin içeren bir resim&#10;&#10;Açıklama otomatik olarak oluşturuldu">
            <a:extLst>
              <a:ext uri="{FF2B5EF4-FFF2-40B4-BE49-F238E27FC236}">
                <a16:creationId xmlns:a16="http://schemas.microsoft.com/office/drawing/2014/main" id="{A69A8282-FA24-494D-AC25-D5FCB3BA0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660" y="4441858"/>
            <a:ext cx="2078442" cy="1434010"/>
          </a:xfrm>
          <a:prstGeom prst="rect">
            <a:avLst/>
          </a:prstGeom>
        </p:spPr>
      </p:pic>
      <p:pic>
        <p:nvPicPr>
          <p:cNvPr id="5" name="Resim 4" descr="metin içeren bir resim&#10;&#10;Açıklama otomatik olarak oluşturuldu">
            <a:extLst>
              <a:ext uri="{FF2B5EF4-FFF2-40B4-BE49-F238E27FC236}">
                <a16:creationId xmlns:a16="http://schemas.microsoft.com/office/drawing/2014/main" id="{43541469-F0B7-4D3D-9A52-A402E47C9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9809" y="2826063"/>
            <a:ext cx="1726788" cy="1205873"/>
          </a:xfrm>
          <a:prstGeom prst="rect">
            <a:avLst/>
          </a:prstGeom>
        </p:spPr>
      </p:pic>
    </p:spTree>
    <p:extLst>
      <p:ext uri="{BB962C8B-B14F-4D97-AF65-F5344CB8AC3E}">
        <p14:creationId xmlns:p14="http://schemas.microsoft.com/office/powerpoint/2010/main" val="1243498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F72E1F-7688-4CFF-BB7A-A4FAAD66820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755058B-EBEF-4BA5-871F-E0DF2B6F0AE1}"/>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43F76381-D1A7-46C5-B722-789F77571D3F}"/>
              </a:ext>
            </a:extLst>
          </p:cNvPr>
          <p:cNvPicPr>
            <a:picLocks noChangeAspect="1"/>
          </p:cNvPicPr>
          <p:nvPr/>
        </p:nvPicPr>
        <p:blipFill>
          <a:blip r:embed="rId3"/>
          <a:stretch>
            <a:fillRect/>
          </a:stretch>
        </p:blipFill>
        <p:spPr>
          <a:xfrm>
            <a:off x="1523362" y="585390"/>
            <a:ext cx="9145276" cy="5687219"/>
          </a:xfrm>
          <a:prstGeom prst="rect">
            <a:avLst/>
          </a:prstGeom>
        </p:spPr>
      </p:pic>
    </p:spTree>
    <p:extLst>
      <p:ext uri="{BB962C8B-B14F-4D97-AF65-F5344CB8AC3E}">
        <p14:creationId xmlns:p14="http://schemas.microsoft.com/office/powerpoint/2010/main" val="630193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ASTIMDA İLAÇ TEDAVİSİ</a:t>
            </a:r>
          </a:p>
        </p:txBody>
      </p:sp>
      <p:sp>
        <p:nvSpPr>
          <p:cNvPr id="3" name="İçerik Yer Tutucusu 2"/>
          <p:cNvSpPr>
            <a:spLocks noGrp="1"/>
          </p:cNvSpPr>
          <p:nvPr>
            <p:ph idx="1"/>
          </p:nvPr>
        </p:nvSpPr>
        <p:spPr/>
        <p:txBody>
          <a:bodyPr>
            <a:normAutofit/>
          </a:bodyPr>
          <a:lstStyle/>
          <a:p>
            <a:pPr marL="0" indent="0" algn="just">
              <a:buNone/>
            </a:pPr>
            <a:r>
              <a:rPr lang="tr-TR" sz="2200" b="1" dirty="0">
                <a:latin typeface="Calibri" panose="020F0502020204030204" pitchFamily="34" charset="0"/>
                <a:cs typeface="Calibri" panose="020F0502020204030204" pitchFamily="34" charset="0"/>
              </a:rPr>
              <a:t>Semptom Giderici İlaçlar</a:t>
            </a:r>
          </a:p>
          <a:p>
            <a:pPr marL="0" indent="0" algn="just">
              <a:buNone/>
            </a:pPr>
            <a:r>
              <a:rPr lang="tr-TR" sz="2200" b="1" dirty="0">
                <a:latin typeface="Calibri" panose="020F0502020204030204" pitchFamily="34" charset="0"/>
                <a:cs typeface="Calibri" panose="020F0502020204030204" pitchFamily="34" charset="0"/>
              </a:rPr>
              <a:t>C) </a:t>
            </a:r>
            <a:r>
              <a:rPr lang="da-DK" sz="2200" b="1" dirty="0">
                <a:latin typeface="Calibri" panose="020F0502020204030204" pitchFamily="34" charset="0"/>
                <a:cs typeface="Calibri" panose="020F0502020204030204" pitchFamily="34" charset="0"/>
              </a:rPr>
              <a:t>İnhale Steroid ve </a:t>
            </a:r>
            <a:r>
              <a:rPr lang="da-DK" sz="2200" b="1">
                <a:latin typeface="Calibri" panose="020F0502020204030204" pitchFamily="34" charset="0"/>
                <a:cs typeface="Calibri" panose="020F0502020204030204" pitchFamily="34" charset="0"/>
              </a:rPr>
              <a:t>Formoterol Kombinasyonu</a:t>
            </a:r>
            <a:endParaRPr lang="tr-TR" sz="2200" b="1">
              <a:latin typeface="Calibri" panose="020F0502020204030204" pitchFamily="34" charset="0"/>
              <a:cs typeface="Calibri" panose="020F0502020204030204" pitchFamily="34" charset="0"/>
            </a:endParaRPr>
          </a:p>
          <a:p>
            <a:pPr algn="just"/>
            <a:endParaRPr lang="tr-TR">
              <a:latin typeface="Calibri" panose="020F0502020204030204" pitchFamily="34" charset="0"/>
              <a:cs typeface="Calibri" panose="020F0502020204030204" pitchFamily="34" charset="0"/>
            </a:endParaRPr>
          </a:p>
          <a:p>
            <a:pPr algn="just"/>
            <a:r>
              <a:rPr lang="tr-TR">
                <a:latin typeface="Calibri" panose="020F0502020204030204" pitchFamily="34" charset="0"/>
                <a:cs typeface="Calibri" panose="020F0502020204030204" pitchFamily="34" charset="0"/>
              </a:rPr>
              <a:t>Hızlı ve uzun etkili beta2-agonist formoterolün budesonid ya da beklometazon ile fiks kombinasyonu</a:t>
            </a:r>
          </a:p>
          <a:p>
            <a:pPr algn="just"/>
            <a:r>
              <a:rPr lang="tr-TR">
                <a:latin typeface="Calibri" panose="020F0502020204030204" pitchFamily="34" charset="0"/>
                <a:cs typeface="Calibri" panose="020F0502020204030204" pitchFamily="34" charset="0"/>
              </a:rPr>
              <a:t>Hem kontrol edici hem semptom giderici</a:t>
            </a:r>
            <a:endParaRPr lang="tr-TR" dirty="0"/>
          </a:p>
        </p:txBody>
      </p:sp>
      <p:sp>
        <p:nvSpPr>
          <p:cNvPr id="6" name="Metin kutusu 5">
            <a:extLst>
              <a:ext uri="{FF2B5EF4-FFF2-40B4-BE49-F238E27FC236}">
                <a16:creationId xmlns:a16="http://schemas.microsoft.com/office/drawing/2014/main" id="{0288CB8A-7DBB-42F0-A6DD-C78B0311E647}"/>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pic>
        <p:nvPicPr>
          <p:cNvPr id="2052" name="Picture 4" descr="Foradil Combi Fix - Foradil Combi Fix Nasıl Kullanılır - Foradil Combi Fix  Günde Kaç Kere Kullanılır - YouTube">
            <a:extLst>
              <a:ext uri="{FF2B5EF4-FFF2-40B4-BE49-F238E27FC236}">
                <a16:creationId xmlns:a16="http://schemas.microsoft.com/office/drawing/2014/main" id="{36ED06FE-87A4-4E9A-A674-568BD7BA1A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043" y="4667439"/>
            <a:ext cx="1901432" cy="14260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ster Nexthaler">
            <a:extLst>
              <a:ext uri="{FF2B5EF4-FFF2-40B4-BE49-F238E27FC236}">
                <a16:creationId xmlns:a16="http://schemas.microsoft.com/office/drawing/2014/main" id="{A990D73A-7574-4094-B753-B6E270F0A4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734" y="4646203"/>
            <a:ext cx="2149089" cy="146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43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atin typeface="Calibri" panose="020F0502020204030204" pitchFamily="34" charset="0"/>
                <a:cs typeface="Calibri" panose="020F0502020204030204" pitchFamily="34" charset="0"/>
              </a:rPr>
              <a:t>ASTIMDA İLAÇ TEDAVİSİ</a:t>
            </a:r>
            <a:endParaRPr lang="tr-TR"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p:txBody>
          <a:bodyPr>
            <a:normAutofit fontScale="55000" lnSpcReduction="20000"/>
          </a:bodyPr>
          <a:lstStyle/>
          <a:p>
            <a:pPr marL="0" indent="0" algn="just">
              <a:lnSpc>
                <a:spcPct val="150000"/>
              </a:lnSpc>
              <a:buNone/>
            </a:pPr>
            <a:r>
              <a:rPr lang="tr-TR" sz="4000" b="1" dirty="0">
                <a:latin typeface="Calibri" panose="020F0502020204030204" pitchFamily="34" charset="0"/>
                <a:cs typeface="Calibri" panose="020F0502020204030204" pitchFamily="34" charset="0"/>
              </a:rPr>
              <a:t>Semptom Giderici İlaçlar</a:t>
            </a:r>
          </a:p>
          <a:p>
            <a:pPr marL="0" indent="0" algn="just">
              <a:lnSpc>
                <a:spcPct val="150000"/>
              </a:lnSpc>
              <a:buNone/>
            </a:pPr>
            <a:r>
              <a:rPr lang="tr-TR" sz="4000" b="1" dirty="0">
                <a:latin typeface="Calibri" panose="020F0502020204030204" pitchFamily="34" charset="0"/>
                <a:cs typeface="Calibri" panose="020F0502020204030204" pitchFamily="34" charset="0"/>
              </a:rPr>
              <a:t>D) Sistemik/ </a:t>
            </a:r>
            <a:r>
              <a:rPr lang="da-DK" sz="4000" b="1">
                <a:latin typeface="Calibri" panose="020F0502020204030204" pitchFamily="34" charset="0"/>
                <a:cs typeface="Calibri" panose="020F0502020204030204" pitchFamily="34" charset="0"/>
              </a:rPr>
              <a:t>İnhale Steroid</a:t>
            </a:r>
            <a:endParaRPr lang="tr-TR" sz="4000" b="1">
              <a:latin typeface="Calibri" panose="020F0502020204030204" pitchFamily="34" charset="0"/>
              <a:cs typeface="Calibri" panose="020F0502020204030204" pitchFamily="34" charset="0"/>
            </a:endParaRPr>
          </a:p>
          <a:p>
            <a:pPr algn="just">
              <a:lnSpc>
                <a:spcPct val="150000"/>
              </a:lnSpc>
            </a:pPr>
            <a:r>
              <a:rPr lang="tr-TR" sz="3100">
                <a:latin typeface="Calibri" panose="020F0502020204030204" pitchFamily="34" charset="0"/>
                <a:cs typeface="Calibri" panose="020F0502020204030204" pitchFamily="34" charset="0"/>
              </a:rPr>
              <a:t>Atak tedavisinde kısa süreli yüksek doz inhale veya sistemik steroidlerin kullanımı önerilmekte</a:t>
            </a:r>
            <a:endParaRPr lang="tr-TR" sz="3100" b="1" dirty="0">
              <a:latin typeface="Calibri" panose="020F0502020204030204" pitchFamily="34" charset="0"/>
              <a:cs typeface="Calibri" panose="020F0502020204030204" pitchFamily="34" charset="0"/>
            </a:endParaRPr>
          </a:p>
          <a:p>
            <a:pPr algn="just">
              <a:lnSpc>
                <a:spcPct val="150000"/>
              </a:lnSpc>
            </a:pPr>
            <a:r>
              <a:rPr lang="tr-TR" sz="3100" dirty="0">
                <a:latin typeface="Calibri" panose="020F0502020204030204" pitchFamily="34" charset="0"/>
                <a:cs typeface="Calibri" panose="020F0502020204030204" pitchFamily="34" charset="0"/>
              </a:rPr>
              <a:t>Atak şiddetine bağlı olarak 5 ile 10 gün arasında </a:t>
            </a:r>
            <a:r>
              <a:rPr lang="tr-TR" sz="3100" dirty="0" err="1">
                <a:latin typeface="Calibri" panose="020F0502020204030204" pitchFamily="34" charset="0"/>
                <a:cs typeface="Calibri" panose="020F0502020204030204" pitchFamily="34" charset="0"/>
              </a:rPr>
              <a:t>metilprednizolon</a:t>
            </a:r>
            <a:r>
              <a:rPr lang="tr-TR" sz="3100" dirty="0">
                <a:latin typeface="Calibri" panose="020F0502020204030204" pitchFamily="34" charset="0"/>
                <a:cs typeface="Calibri" panose="020F0502020204030204" pitchFamily="34" charset="0"/>
              </a:rPr>
              <a:t> 40-50 mg tedavisi</a:t>
            </a:r>
          </a:p>
          <a:p>
            <a:pPr>
              <a:lnSpc>
                <a:spcPct val="150000"/>
              </a:lnSpc>
            </a:pPr>
            <a:r>
              <a:rPr lang="tr-TR" sz="3100">
                <a:latin typeface="Calibri" panose="020F0502020204030204" pitchFamily="34" charset="0"/>
                <a:cs typeface="Calibri" panose="020F0502020204030204" pitchFamily="34" charset="0"/>
              </a:rPr>
              <a:t>Semptomlar azaldığında ve akciğer fonksiyonları düzeldiğinde steroid</a:t>
            </a:r>
            <a:r>
              <a:rPr lang="tr-TR" sz="3100"/>
              <a:t> </a:t>
            </a:r>
            <a:r>
              <a:rPr lang="tr-TR" sz="3100">
                <a:latin typeface="Calibri" panose="020F0502020204030204" pitchFamily="34" charset="0"/>
                <a:cs typeface="Calibri" panose="020F0502020204030204" pitchFamily="34" charset="0"/>
              </a:rPr>
              <a:t>aniden</a:t>
            </a:r>
            <a:r>
              <a:rPr lang="tr-TR" sz="3100" dirty="0">
                <a:latin typeface="Calibri" panose="020F0502020204030204" pitchFamily="34" charset="0"/>
                <a:cs typeface="Calibri" panose="020F0502020204030204" pitchFamily="34" charset="0"/>
              </a:rPr>
              <a:t>, iki haftadan uzun kullanımda ise </a:t>
            </a:r>
            <a:r>
              <a:rPr lang="tr-TR" sz="3100">
                <a:latin typeface="Calibri" panose="020F0502020204030204" pitchFamily="34" charset="0"/>
                <a:cs typeface="Calibri" panose="020F0502020204030204" pitchFamily="34" charset="0"/>
              </a:rPr>
              <a:t>azaltılarak kesilebilmekte</a:t>
            </a:r>
            <a:endParaRPr lang="tr-TR" sz="3100" dirty="0">
              <a:latin typeface="Calibri" panose="020F0502020204030204" pitchFamily="34" charset="0"/>
              <a:cs typeface="Calibri" panose="020F0502020204030204" pitchFamily="34" charset="0"/>
            </a:endParaRPr>
          </a:p>
          <a:p>
            <a:pPr marL="0" indent="0">
              <a:lnSpc>
                <a:spcPct val="150000"/>
              </a:lnSpc>
              <a:buNone/>
            </a:pPr>
            <a:r>
              <a:rPr lang="tr-TR" sz="3100">
                <a:latin typeface="Calibri" panose="020F0502020204030204" pitchFamily="34" charset="0"/>
                <a:cs typeface="Calibri" panose="020F0502020204030204" pitchFamily="34" charset="0"/>
              </a:rPr>
              <a:t>		oral </a:t>
            </a:r>
            <a:r>
              <a:rPr lang="tr-TR" sz="3100" dirty="0">
                <a:latin typeface="Calibri" panose="020F0502020204030204" pitchFamily="34" charset="0"/>
                <a:cs typeface="Calibri" panose="020F0502020204030204" pitchFamily="34" charset="0"/>
              </a:rPr>
              <a:t>(</a:t>
            </a:r>
            <a:r>
              <a:rPr lang="tr-TR" sz="3100">
                <a:latin typeface="Calibri" panose="020F0502020204030204" pitchFamily="34" charset="0"/>
                <a:cs typeface="Calibri" panose="020F0502020204030204" pitchFamily="34" charset="0"/>
              </a:rPr>
              <a:t>PO)= </a:t>
            </a:r>
            <a:r>
              <a:rPr lang="tr-TR" sz="3100" dirty="0" err="1">
                <a:latin typeface="Calibri" panose="020F0502020204030204" pitchFamily="34" charset="0"/>
                <a:cs typeface="Calibri" panose="020F0502020204030204" pitchFamily="34" charset="0"/>
              </a:rPr>
              <a:t>intravenöz</a:t>
            </a:r>
            <a:r>
              <a:rPr lang="tr-TR" sz="3100" dirty="0">
                <a:latin typeface="Calibri" panose="020F0502020204030204" pitchFamily="34" charset="0"/>
                <a:cs typeface="Calibri" panose="020F0502020204030204" pitchFamily="34" charset="0"/>
              </a:rPr>
              <a:t> (</a:t>
            </a:r>
            <a:r>
              <a:rPr lang="tr-TR" sz="3100">
                <a:latin typeface="Calibri" panose="020F0502020204030204" pitchFamily="34" charset="0"/>
                <a:cs typeface="Calibri" panose="020F0502020204030204" pitchFamily="34" charset="0"/>
              </a:rPr>
              <a:t>İV)/intramüsküler </a:t>
            </a:r>
            <a:r>
              <a:rPr lang="tr-TR" sz="3100" dirty="0">
                <a:latin typeface="Calibri" panose="020F0502020204030204" pitchFamily="34" charset="0"/>
                <a:cs typeface="Calibri" panose="020F0502020204030204" pitchFamily="34" charset="0"/>
              </a:rPr>
              <a:t>(</a:t>
            </a:r>
            <a:r>
              <a:rPr lang="tr-TR" sz="3100">
                <a:latin typeface="Calibri" panose="020F0502020204030204" pitchFamily="34" charset="0"/>
                <a:cs typeface="Calibri" panose="020F0502020204030204" pitchFamily="34" charset="0"/>
              </a:rPr>
              <a:t>İM)</a:t>
            </a:r>
            <a:endParaRPr lang="tr-TR" dirty="0"/>
          </a:p>
        </p:txBody>
      </p:sp>
      <p:sp>
        <p:nvSpPr>
          <p:cNvPr id="4" name="Metin kutusu 3">
            <a:extLst>
              <a:ext uri="{FF2B5EF4-FFF2-40B4-BE49-F238E27FC236}">
                <a16:creationId xmlns:a16="http://schemas.microsoft.com/office/drawing/2014/main" id="{28E7ED44-4DF0-496E-9EF8-1A36514BFAB4}"/>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pic>
        <p:nvPicPr>
          <p:cNvPr id="8196" name="Picture 4" descr="PREDNOL 16 mg Tablet Prospektüsü">
            <a:extLst>
              <a:ext uri="{FF2B5EF4-FFF2-40B4-BE49-F238E27FC236}">
                <a16:creationId xmlns:a16="http://schemas.microsoft.com/office/drawing/2014/main" id="{D651B9C9-6419-41E4-AD98-5C979FBF34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8626" y="2463692"/>
            <a:ext cx="1707534" cy="128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1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HEDEFLER</a:t>
            </a:r>
          </a:p>
        </p:txBody>
      </p:sp>
      <p:sp>
        <p:nvSpPr>
          <p:cNvPr id="3" name="İçerik Yer Tutucusu 2"/>
          <p:cNvSpPr>
            <a:spLocks noGrp="1"/>
          </p:cNvSpPr>
          <p:nvPr>
            <p:ph idx="1"/>
          </p:nvPr>
        </p:nvSpPr>
        <p:spPr/>
        <p:txBody>
          <a:bodyPr>
            <a:normAutofit fontScale="92500"/>
          </a:bodyPr>
          <a:lstStyle/>
          <a:p>
            <a:pPr algn="just">
              <a:lnSpc>
                <a:spcPct val="150000"/>
              </a:lnSpc>
              <a:buFont typeface="Wingdings" panose="05000000000000000000" pitchFamily="2" charset="2"/>
              <a:buChar char="§"/>
            </a:pPr>
            <a:r>
              <a:rPr lang="tr-TR" dirty="0"/>
              <a:t>Astım tanısını koyabilmek</a:t>
            </a:r>
          </a:p>
          <a:p>
            <a:pPr algn="just">
              <a:lnSpc>
                <a:spcPct val="150000"/>
              </a:lnSpc>
              <a:buFont typeface="Wingdings" panose="05000000000000000000" pitchFamily="2" charset="2"/>
              <a:buChar char="§"/>
            </a:pPr>
            <a:r>
              <a:rPr lang="tr-TR" dirty="0"/>
              <a:t>Astım kontrolünü değerlendirebilmek</a:t>
            </a:r>
          </a:p>
          <a:p>
            <a:pPr algn="just">
              <a:lnSpc>
                <a:spcPct val="150000"/>
              </a:lnSpc>
              <a:buFont typeface="Wingdings" panose="05000000000000000000" pitchFamily="2" charset="2"/>
              <a:buChar char="§"/>
            </a:pPr>
            <a:r>
              <a:rPr lang="tr-TR" dirty="0"/>
              <a:t>Astım tedavisinde kullanılan ilaçları sayabilmek</a:t>
            </a:r>
          </a:p>
          <a:p>
            <a:pPr algn="just">
              <a:lnSpc>
                <a:spcPct val="150000"/>
              </a:lnSpc>
              <a:buFont typeface="Wingdings" panose="05000000000000000000" pitchFamily="2" charset="2"/>
              <a:buChar char="§"/>
            </a:pPr>
            <a:r>
              <a:rPr lang="tr-TR" dirty="0"/>
              <a:t>Astım atak </a:t>
            </a:r>
            <a:r>
              <a:rPr lang="tr-TR"/>
              <a:t>tedavisini yapabilmek</a:t>
            </a:r>
          </a:p>
          <a:p>
            <a:pPr algn="just">
              <a:lnSpc>
                <a:spcPct val="150000"/>
              </a:lnSpc>
              <a:buFont typeface="Wingdings" panose="05000000000000000000" pitchFamily="2" charset="2"/>
              <a:buChar char="§"/>
            </a:pPr>
            <a:r>
              <a:rPr lang="tr-TR"/>
              <a:t>Astım hastalarında sevk kriterlerini sayabilmek </a:t>
            </a:r>
            <a:endParaRPr lang="tr-TR" dirty="0"/>
          </a:p>
          <a:p>
            <a:endParaRPr lang="tr-TR" dirty="0"/>
          </a:p>
        </p:txBody>
      </p:sp>
    </p:spTree>
    <p:extLst>
      <p:ext uri="{BB962C8B-B14F-4D97-AF65-F5344CB8AC3E}">
        <p14:creationId xmlns:p14="http://schemas.microsoft.com/office/powerpoint/2010/main" val="666322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F8333C-BC26-464E-8EFE-A6E0C605EC00}"/>
              </a:ext>
            </a:extLst>
          </p:cNvPr>
          <p:cNvSpPr>
            <a:spLocks noGrp="1"/>
          </p:cNvSpPr>
          <p:nvPr>
            <p:ph type="title"/>
          </p:nvPr>
        </p:nvSpPr>
        <p:spPr/>
        <p:txBody>
          <a:bodyPr>
            <a:normAutofit fontScale="90000"/>
          </a:bodyPr>
          <a:lstStyle/>
          <a:p>
            <a:br>
              <a:rPr lang="tr-TR"/>
            </a:br>
            <a:r>
              <a:rPr lang="tr-TR">
                <a:latin typeface="Calibri" panose="020F0502020204030204" pitchFamily="34" charset="0"/>
                <a:cs typeface="Calibri" panose="020F0502020204030204" pitchFamily="34" charset="0"/>
              </a:rPr>
              <a:t>BAŞLANGIÇ TEDAVİSİNİN BELİRLENMESİ</a:t>
            </a:r>
            <a:br>
              <a:rPr lang="tr-TR"/>
            </a:br>
            <a:endParaRPr lang="tr-TR"/>
          </a:p>
        </p:txBody>
      </p:sp>
      <p:sp>
        <p:nvSpPr>
          <p:cNvPr id="3" name="İçerik Yer Tutucusu 2">
            <a:extLst>
              <a:ext uri="{FF2B5EF4-FFF2-40B4-BE49-F238E27FC236}">
                <a16:creationId xmlns:a16="http://schemas.microsoft.com/office/drawing/2014/main" id="{B50E555C-9435-4BC6-AC49-83F9D2C3772B}"/>
              </a:ext>
            </a:extLst>
          </p:cNvPr>
          <p:cNvSpPr>
            <a:spLocks noGrp="1"/>
          </p:cNvSpPr>
          <p:nvPr>
            <p:ph idx="1"/>
          </p:nvPr>
        </p:nvSpPr>
        <p:spPr/>
        <p:txBody>
          <a:bodyPr/>
          <a:lstStyle/>
          <a:p>
            <a:endParaRPr lang="tr-TR">
              <a:latin typeface="Calibri" panose="020F0502020204030204" pitchFamily="34" charset="0"/>
              <a:cs typeface="Calibri" panose="020F0502020204030204" pitchFamily="34" charset="0"/>
            </a:endParaRPr>
          </a:p>
          <a:p>
            <a:r>
              <a:rPr lang="tr-TR">
                <a:latin typeface="Calibri" panose="020F0502020204030204" pitchFamily="34" charset="0"/>
                <a:cs typeface="Calibri" panose="020F0502020204030204" pitchFamily="34" charset="0"/>
              </a:rPr>
              <a:t>Daha önce hiç tedavi almamış, astım tanısı yeni konulmuş ve ilk kez tedaviye başlanacak hastada “semptomların sıklığı” ve “atak öyküsüne göre” tedavinin başlanılacağı basamağa ve ilaca karar verilmeli</a:t>
            </a:r>
          </a:p>
        </p:txBody>
      </p:sp>
      <p:sp>
        <p:nvSpPr>
          <p:cNvPr id="4" name="Metin kutusu 3">
            <a:extLst>
              <a:ext uri="{FF2B5EF4-FFF2-40B4-BE49-F238E27FC236}">
                <a16:creationId xmlns:a16="http://schemas.microsoft.com/office/drawing/2014/main" id="{74AD9C8D-2C8D-4806-8456-0DEAD86CBA5A}"/>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09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0769D0-9171-464D-A728-D03EA8753806}"/>
              </a:ext>
            </a:extLst>
          </p:cNvPr>
          <p:cNvSpPr>
            <a:spLocks noGrp="1"/>
          </p:cNvSpPr>
          <p:nvPr>
            <p:ph type="title"/>
          </p:nvPr>
        </p:nvSpPr>
        <p:spPr/>
        <p:txBody>
          <a:bodyPr>
            <a:normAutofit fontScale="90000"/>
          </a:bodyPr>
          <a:lstStyle/>
          <a:p>
            <a:br>
              <a:rPr lang="tr-TR"/>
            </a:br>
            <a:r>
              <a:rPr lang="tr-TR">
                <a:latin typeface="Calibri" panose="020F0502020204030204" pitchFamily="34" charset="0"/>
                <a:cs typeface="Calibri" panose="020F0502020204030204" pitchFamily="34" charset="0"/>
              </a:rPr>
              <a:t>BAŞLANGIÇ TEDAVİSİNİN BELİRLENMESİ</a:t>
            </a:r>
            <a:br>
              <a:rPr lang="tr-TR"/>
            </a:br>
            <a:endParaRPr lang="tr-TR"/>
          </a:p>
        </p:txBody>
      </p:sp>
      <p:sp>
        <p:nvSpPr>
          <p:cNvPr id="3" name="İçerik Yer Tutucusu 2">
            <a:extLst>
              <a:ext uri="{FF2B5EF4-FFF2-40B4-BE49-F238E27FC236}">
                <a16:creationId xmlns:a16="http://schemas.microsoft.com/office/drawing/2014/main" id="{63406813-9C76-4CA1-8EAC-9CECF8A13390}"/>
              </a:ext>
            </a:extLst>
          </p:cNvPr>
          <p:cNvSpPr>
            <a:spLocks noGrp="1"/>
          </p:cNvSpPr>
          <p:nvPr>
            <p:ph idx="1"/>
          </p:nvPr>
        </p:nvSpPr>
        <p:spPr/>
        <p:txBody>
          <a:bodyPr>
            <a:normAutofit fontScale="92500"/>
          </a:bodyPr>
          <a:lstStyle/>
          <a:p>
            <a:pPr marL="0" indent="0">
              <a:buNone/>
            </a:pPr>
            <a:r>
              <a:rPr lang="tr-TR">
                <a:latin typeface="Calibri" panose="020F0502020204030204" pitchFamily="34" charset="0"/>
                <a:cs typeface="Calibri" panose="020F0502020204030204" pitchFamily="34" charset="0"/>
              </a:rPr>
              <a:t>Tedaviye İlk Kez Başlanan Hastalarda Kontrol Edici Tedaviye Başlanmadan Önce</a:t>
            </a:r>
          </a:p>
          <a:p>
            <a:r>
              <a:rPr lang="tr-TR"/>
              <a:t>Astım tanı kriterlerinin (tanı koyma kanıtını değerlendirme yönünden) </a:t>
            </a:r>
          </a:p>
          <a:p>
            <a:r>
              <a:rPr lang="tr-TR"/>
              <a:t>Başlangıç semptom sıklığı ve şiddetinin </a:t>
            </a:r>
          </a:p>
          <a:p>
            <a:r>
              <a:rPr lang="tr-TR"/>
              <a:t>Risk faktörlerinin</a:t>
            </a:r>
          </a:p>
          <a:p>
            <a:r>
              <a:rPr lang="tr-TR"/>
              <a:t>Mümkünse solunum fonksiyon testlerinin kaydedilmesi </a:t>
            </a:r>
          </a:p>
          <a:p>
            <a:r>
              <a:rPr lang="tr-TR"/>
              <a:t>Hastanın süreç ve hastalık hakkında bilgilendirilmesi </a:t>
            </a:r>
          </a:p>
          <a:p>
            <a:r>
              <a:rPr lang="tr-TR"/>
              <a:t>Kontrol muayenesi tarihinin belirlenmesi önerilmekte</a:t>
            </a:r>
          </a:p>
        </p:txBody>
      </p:sp>
      <p:sp>
        <p:nvSpPr>
          <p:cNvPr id="4" name="Metin kutusu 3">
            <a:extLst>
              <a:ext uri="{FF2B5EF4-FFF2-40B4-BE49-F238E27FC236}">
                <a16:creationId xmlns:a16="http://schemas.microsoft.com/office/drawing/2014/main" id="{D6E2EFCD-DE3E-4DE9-B61D-56BF94AAB354}"/>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87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 name="Resim 5">
            <a:extLst>
              <a:ext uri="{FF2B5EF4-FFF2-40B4-BE49-F238E27FC236}">
                <a16:creationId xmlns:a16="http://schemas.microsoft.com/office/drawing/2014/main" id="{6B371FE3-A3EA-41A0-BA28-42E78BE00243}"/>
              </a:ext>
            </a:extLst>
          </p:cNvPr>
          <p:cNvPicPr>
            <a:picLocks noChangeAspect="1"/>
          </p:cNvPicPr>
          <p:nvPr/>
        </p:nvPicPr>
        <p:blipFill>
          <a:blip r:embed="rId2"/>
          <a:stretch>
            <a:fillRect/>
          </a:stretch>
        </p:blipFill>
        <p:spPr>
          <a:xfrm>
            <a:off x="2509871" y="592474"/>
            <a:ext cx="7172258" cy="5775670"/>
          </a:xfrm>
          <a:prstGeom prst="rect">
            <a:avLst/>
          </a:prstGeom>
        </p:spPr>
      </p:pic>
      <p:sp>
        <p:nvSpPr>
          <p:cNvPr id="7" name="Metin kutusu 6">
            <a:extLst>
              <a:ext uri="{FF2B5EF4-FFF2-40B4-BE49-F238E27FC236}">
                <a16:creationId xmlns:a16="http://schemas.microsoft.com/office/drawing/2014/main" id="{FA65E9FE-4008-48AD-B0F7-6BCF13EFF293}"/>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208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47F0C9-3A93-43DB-9B7B-C885415DBD3F}"/>
              </a:ext>
            </a:extLst>
          </p:cNvPr>
          <p:cNvSpPr>
            <a:spLocks noGrp="1"/>
          </p:cNvSpPr>
          <p:nvPr>
            <p:ph type="title"/>
          </p:nvPr>
        </p:nvSpPr>
        <p:spPr/>
        <p:txBody>
          <a:bodyPr>
            <a:normAutofit fontScale="90000"/>
          </a:bodyPr>
          <a:lstStyle/>
          <a:p>
            <a:r>
              <a:rPr lang="tr-TR">
                <a:latin typeface="Calibri" panose="020F0502020204030204" pitchFamily="34" charset="0"/>
                <a:cs typeface="Calibri" panose="020F0502020204030204" pitchFamily="34" charset="0"/>
              </a:rPr>
              <a:t>TEDAVİYE YANITIN İZLENMESİ ve DEĞERLENDİRİLMESİ</a:t>
            </a:r>
          </a:p>
        </p:txBody>
      </p:sp>
      <p:sp>
        <p:nvSpPr>
          <p:cNvPr id="3" name="İçerik Yer Tutucusu 2">
            <a:extLst>
              <a:ext uri="{FF2B5EF4-FFF2-40B4-BE49-F238E27FC236}">
                <a16:creationId xmlns:a16="http://schemas.microsoft.com/office/drawing/2014/main" id="{E9F7DA01-8654-42B6-B242-503AF5D983B6}"/>
              </a:ext>
            </a:extLst>
          </p:cNvPr>
          <p:cNvSpPr>
            <a:spLocks noGrp="1"/>
          </p:cNvSpPr>
          <p:nvPr>
            <p:ph idx="1"/>
          </p:nvPr>
        </p:nvSpPr>
        <p:spPr/>
        <p:txBody>
          <a:bodyPr>
            <a:normAutofit lnSpcReduction="10000"/>
          </a:bodyPr>
          <a:lstStyle/>
          <a:p>
            <a:pPr marL="0" indent="0">
              <a:buNone/>
            </a:pPr>
            <a:r>
              <a:rPr lang="tr-TR">
                <a:latin typeface="Calibri" panose="020F0502020204030204" pitchFamily="34" charset="0"/>
                <a:cs typeface="Calibri" panose="020F0502020204030204" pitchFamily="34" charset="0"/>
              </a:rPr>
              <a:t>İzlem Sıklığı </a:t>
            </a:r>
          </a:p>
          <a:p>
            <a:r>
              <a:rPr lang="tr-TR">
                <a:latin typeface="Calibri" panose="020F0502020204030204" pitchFamily="34" charset="0"/>
                <a:cs typeface="Calibri" panose="020F0502020204030204" pitchFamily="34" charset="0"/>
              </a:rPr>
              <a:t>Temel izlem noktası hastalığın kontrol altında tutulması ve gelecek risklerin önlenmesi</a:t>
            </a:r>
          </a:p>
          <a:p>
            <a:r>
              <a:rPr lang="tr-TR">
                <a:latin typeface="Calibri" panose="020F0502020204030204" pitchFamily="34" charset="0"/>
                <a:cs typeface="Calibri" panose="020F0502020204030204" pitchFamily="34" charset="0"/>
              </a:rPr>
              <a:t>İlk kez tedavi başlanmış olan hasta ilk muayeneden en geç 4 hafta sonra çağrılmalı</a:t>
            </a:r>
          </a:p>
          <a:p>
            <a:r>
              <a:rPr lang="tr-TR">
                <a:latin typeface="Calibri" panose="020F0502020204030204" pitchFamily="34" charset="0"/>
                <a:cs typeface="Calibri" panose="020F0502020204030204" pitchFamily="34" charset="0"/>
              </a:rPr>
              <a:t>Tanının doğruluğu, çevresel tetikleyiciler ve kontrolü, tedaviye yanıt, hastanın hastalığı kabulleniş süreci ve uyum ile ilgili faktörler gözden geçirilmeli</a:t>
            </a:r>
          </a:p>
        </p:txBody>
      </p:sp>
      <p:sp>
        <p:nvSpPr>
          <p:cNvPr id="4" name="Metin kutusu 3">
            <a:extLst>
              <a:ext uri="{FF2B5EF4-FFF2-40B4-BE49-F238E27FC236}">
                <a16:creationId xmlns:a16="http://schemas.microsoft.com/office/drawing/2014/main" id="{A1B375B0-B607-4003-BFE2-D204ED8EFFD2}"/>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20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79103C-9B9C-4EED-828E-F544C6D37366}"/>
              </a:ext>
            </a:extLst>
          </p:cNvPr>
          <p:cNvSpPr>
            <a:spLocks noGrp="1"/>
          </p:cNvSpPr>
          <p:nvPr>
            <p:ph type="title"/>
          </p:nvPr>
        </p:nvSpPr>
        <p:spPr/>
        <p:txBody>
          <a:bodyPr>
            <a:normAutofit fontScale="90000"/>
          </a:bodyPr>
          <a:lstStyle/>
          <a:p>
            <a:r>
              <a:rPr lang="tr-TR">
                <a:latin typeface="Calibri" panose="020F0502020204030204" pitchFamily="34" charset="0"/>
                <a:cs typeface="Calibri" panose="020F0502020204030204" pitchFamily="34" charset="0"/>
              </a:rPr>
              <a:t>TEDAVİYE YANITIN İZLENMESİ ve DEĞERLENDİRİLMESİ</a:t>
            </a:r>
            <a:endParaRPr lang="tr-TR"/>
          </a:p>
        </p:txBody>
      </p:sp>
      <p:sp>
        <p:nvSpPr>
          <p:cNvPr id="3" name="İçerik Yer Tutucusu 2">
            <a:extLst>
              <a:ext uri="{FF2B5EF4-FFF2-40B4-BE49-F238E27FC236}">
                <a16:creationId xmlns:a16="http://schemas.microsoft.com/office/drawing/2014/main" id="{74D23D63-9BB3-4712-8227-4F2F4CF27518}"/>
              </a:ext>
            </a:extLst>
          </p:cNvPr>
          <p:cNvSpPr>
            <a:spLocks noGrp="1"/>
          </p:cNvSpPr>
          <p:nvPr>
            <p:ph idx="1"/>
          </p:nvPr>
        </p:nvSpPr>
        <p:spPr/>
        <p:txBody>
          <a:bodyPr>
            <a:normAutofit lnSpcReduction="10000"/>
          </a:bodyPr>
          <a:lstStyle/>
          <a:p>
            <a:pPr marL="0" indent="0">
              <a:buNone/>
            </a:pPr>
            <a:r>
              <a:rPr lang="tr-TR">
                <a:latin typeface="Calibri" panose="020F0502020204030204" pitchFamily="34" charset="0"/>
                <a:cs typeface="Calibri" panose="020F0502020204030204" pitchFamily="34" charset="0"/>
              </a:rPr>
              <a:t>İzlem Sıklığı </a:t>
            </a:r>
          </a:p>
          <a:p>
            <a:pPr algn="just"/>
            <a:r>
              <a:rPr lang="tr-TR">
                <a:latin typeface="Calibri" panose="020F0502020204030204" pitchFamily="34" charset="0"/>
                <a:cs typeface="Calibri" panose="020F0502020204030204" pitchFamily="34" charset="0"/>
              </a:rPr>
              <a:t>Sonrasında da kontrol sağlanana kadar 4 haftada bir, daha sonrasında da</a:t>
            </a:r>
          </a:p>
          <a:p>
            <a:pPr marL="0" indent="0" algn="just">
              <a:buNone/>
            </a:pPr>
            <a:r>
              <a:rPr lang="tr-TR">
                <a:latin typeface="Calibri" panose="020F0502020204030204" pitchFamily="34" charset="0"/>
                <a:cs typeface="Calibri" panose="020F0502020204030204" pitchFamily="34" charset="0"/>
              </a:rPr>
              <a:t>hastanın klinik özelliklerine göre 3-12 ayda bir değerlendirilmeleri</a:t>
            </a:r>
          </a:p>
          <a:p>
            <a:pPr marL="0" indent="0" algn="just">
              <a:buNone/>
            </a:pPr>
            <a:r>
              <a:rPr lang="tr-TR">
                <a:latin typeface="Calibri" panose="020F0502020204030204" pitchFamily="34" charset="0"/>
                <a:cs typeface="Calibri" panose="020F0502020204030204" pitchFamily="34" charset="0"/>
              </a:rPr>
              <a:t>önerilmekte</a:t>
            </a:r>
          </a:p>
          <a:p>
            <a:pPr algn="just"/>
            <a:r>
              <a:rPr lang="tr-TR">
                <a:latin typeface="Calibri" panose="020F0502020204030204" pitchFamily="34" charset="0"/>
                <a:cs typeface="Calibri" panose="020F0502020204030204" pitchFamily="34" charset="0"/>
              </a:rPr>
              <a:t>Alevlenme sonrası ise 1 hafta sonra izlem viziti önerilmekte</a:t>
            </a:r>
          </a:p>
          <a:p>
            <a:pPr algn="just"/>
            <a:r>
              <a:rPr lang="tr-TR">
                <a:latin typeface="Calibri" panose="020F0502020204030204" pitchFamily="34" charset="0"/>
                <a:cs typeface="Calibri" panose="020F0502020204030204" pitchFamily="34" charset="0"/>
              </a:rPr>
              <a:t>Hastaların kontrol vizitinde değerlendirilmesi sonucu ilaç tedavisi basamak yaklaşımına göre düzenlenmeli</a:t>
            </a:r>
          </a:p>
          <a:p>
            <a:endParaRPr lang="tr-TR"/>
          </a:p>
        </p:txBody>
      </p:sp>
      <p:sp>
        <p:nvSpPr>
          <p:cNvPr id="4" name="Metin kutusu 3">
            <a:extLst>
              <a:ext uri="{FF2B5EF4-FFF2-40B4-BE49-F238E27FC236}">
                <a16:creationId xmlns:a16="http://schemas.microsoft.com/office/drawing/2014/main" id="{B591570F-BF98-4789-98E5-A6DCD581A07C}"/>
              </a:ext>
            </a:extLst>
          </p:cNvPr>
          <p:cNvSpPr txBox="1"/>
          <p:nvPr/>
        </p:nvSpPr>
        <p:spPr>
          <a:xfrm>
            <a:off x="7287063" y="6476034"/>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413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CB0EE5-7216-401D-B6FD-F4CAD8D14897}"/>
              </a:ext>
            </a:extLst>
          </p:cNvPr>
          <p:cNvSpPr>
            <a:spLocks noGrp="1"/>
          </p:cNvSpPr>
          <p:nvPr>
            <p:ph type="title"/>
          </p:nvPr>
        </p:nvSpPr>
        <p:spPr/>
        <p:txBody>
          <a:bodyPr/>
          <a:lstStyle/>
          <a:p>
            <a:r>
              <a:rPr lang="tr-TR">
                <a:latin typeface="Calibri" panose="020F0502020204030204" pitchFamily="34" charset="0"/>
                <a:cs typeface="Calibri" panose="020F0502020204030204" pitchFamily="34" charset="0"/>
              </a:rPr>
              <a:t>ASTIM DEĞERLENDİRİLMESİ VE KONTROL</a:t>
            </a:r>
            <a:endParaRPr lang="tr-TR"/>
          </a:p>
        </p:txBody>
      </p:sp>
      <p:sp>
        <p:nvSpPr>
          <p:cNvPr id="3" name="İçerik Yer Tutucusu 2">
            <a:extLst>
              <a:ext uri="{FF2B5EF4-FFF2-40B4-BE49-F238E27FC236}">
                <a16:creationId xmlns:a16="http://schemas.microsoft.com/office/drawing/2014/main" id="{CB02C42D-0E4D-41DE-A66B-DFC9515D14E9}"/>
              </a:ext>
            </a:extLst>
          </p:cNvPr>
          <p:cNvSpPr>
            <a:spLocks noGrp="1"/>
          </p:cNvSpPr>
          <p:nvPr>
            <p:ph idx="1"/>
          </p:nvPr>
        </p:nvSpPr>
        <p:spPr/>
        <p:txBody>
          <a:bodyPr/>
          <a:lstStyle/>
          <a:p>
            <a:endParaRPr lang="tr-TR"/>
          </a:p>
        </p:txBody>
      </p:sp>
      <p:pic>
        <p:nvPicPr>
          <p:cNvPr id="7" name="Resim 6">
            <a:extLst>
              <a:ext uri="{FF2B5EF4-FFF2-40B4-BE49-F238E27FC236}">
                <a16:creationId xmlns:a16="http://schemas.microsoft.com/office/drawing/2014/main" id="{2E2C9EBD-A8D4-4B0D-B540-A73A5F3244AD}"/>
              </a:ext>
            </a:extLst>
          </p:cNvPr>
          <p:cNvPicPr>
            <a:picLocks noChangeAspect="1"/>
          </p:cNvPicPr>
          <p:nvPr/>
        </p:nvPicPr>
        <p:blipFill>
          <a:blip r:embed="rId2"/>
          <a:stretch>
            <a:fillRect/>
          </a:stretch>
        </p:blipFill>
        <p:spPr>
          <a:xfrm>
            <a:off x="3371469" y="2330187"/>
            <a:ext cx="5449060" cy="3772426"/>
          </a:xfrm>
          <a:prstGeom prst="rect">
            <a:avLst/>
          </a:prstGeom>
        </p:spPr>
      </p:pic>
    </p:spTree>
    <p:extLst>
      <p:ext uri="{BB962C8B-B14F-4D97-AF65-F5344CB8AC3E}">
        <p14:creationId xmlns:p14="http://schemas.microsoft.com/office/powerpoint/2010/main" val="1623509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Calibri" panose="020F0502020204030204" pitchFamily="34" charset="0"/>
                <a:cs typeface="Calibri" panose="020F0502020204030204" pitchFamily="34" charset="0"/>
              </a:rPr>
              <a:t>ASTIM DEĞERLENDİRİLMESİ VE KONTROL</a:t>
            </a:r>
          </a:p>
        </p:txBody>
      </p:sp>
      <p:sp>
        <p:nvSpPr>
          <p:cNvPr id="3" name="İçerik Yer Tutucusu 2"/>
          <p:cNvSpPr>
            <a:spLocks noGrp="1"/>
          </p:cNvSpPr>
          <p:nvPr>
            <p:ph idx="1"/>
          </p:nvPr>
        </p:nvSpPr>
        <p:spPr/>
        <p:txBody>
          <a:bodyPr/>
          <a:lstStyle/>
          <a:p>
            <a:pPr marL="0" indent="0">
              <a:lnSpc>
                <a:spcPct val="150000"/>
              </a:lnSpc>
              <a:buNone/>
            </a:pPr>
            <a:r>
              <a:rPr lang="tr-TR" sz="2200" b="1" dirty="0">
                <a:latin typeface="Calibri" panose="020F0502020204030204" pitchFamily="34" charset="0"/>
                <a:cs typeface="Calibri" panose="020F0502020204030204" pitchFamily="34" charset="0"/>
              </a:rPr>
              <a:t>Semptom Kontrolünün Değerlendirilmesi</a:t>
            </a:r>
          </a:p>
          <a:p>
            <a:pPr marL="635508" lvl="1" indent="-342900">
              <a:lnSpc>
                <a:spcPct val="150000"/>
              </a:lnSpc>
              <a:buFont typeface="Wingdings" panose="05000000000000000000" pitchFamily="2" charset="2"/>
              <a:buChar char="§"/>
            </a:pPr>
            <a:r>
              <a:rPr lang="tr-TR" sz="2200" dirty="0">
                <a:latin typeface="Calibri" panose="020F0502020204030204" pitchFamily="34" charset="0"/>
                <a:cs typeface="Calibri" panose="020F0502020204030204" pitchFamily="34" charset="0"/>
              </a:rPr>
              <a:t>Kategorik Semptom Kontrol Değerlendirme</a:t>
            </a:r>
          </a:p>
          <a:p>
            <a:pPr marL="635508" lvl="1" indent="-342900">
              <a:lnSpc>
                <a:spcPct val="150000"/>
              </a:lnSpc>
              <a:buFont typeface="Wingdings" panose="05000000000000000000" pitchFamily="2" charset="2"/>
              <a:buChar char="§"/>
            </a:pPr>
            <a:r>
              <a:rPr lang="tr-TR" sz="2200" dirty="0">
                <a:latin typeface="Calibri" panose="020F0502020204030204" pitchFamily="34" charset="0"/>
                <a:cs typeface="Calibri" panose="020F0502020204030204" pitchFamily="34" charset="0"/>
              </a:rPr>
              <a:t>Rakamsal Semptom Kontrol Değerlendirme</a:t>
            </a:r>
          </a:p>
          <a:p>
            <a:endParaRPr lang="tr-TR" dirty="0"/>
          </a:p>
        </p:txBody>
      </p:sp>
      <p:sp>
        <p:nvSpPr>
          <p:cNvPr id="4" name="Metin kutusu 3">
            <a:extLst>
              <a:ext uri="{FF2B5EF4-FFF2-40B4-BE49-F238E27FC236}">
                <a16:creationId xmlns:a16="http://schemas.microsoft.com/office/drawing/2014/main" id="{EA64B1D8-633C-4C7A-92DE-45A7924171EB}"/>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702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Calibri" panose="020F0502020204030204" pitchFamily="34" charset="0"/>
                <a:cs typeface="Calibri" panose="020F0502020204030204" pitchFamily="34" charset="0"/>
              </a:rPr>
              <a:t>ASTIM DEĞERLENDİRİLMESİ VE KONTROL</a:t>
            </a:r>
          </a:p>
        </p:txBody>
      </p:sp>
      <p:sp>
        <p:nvSpPr>
          <p:cNvPr id="3" name="İçerik Yer Tutucusu 2"/>
          <p:cNvSpPr>
            <a:spLocks noGrp="1"/>
          </p:cNvSpPr>
          <p:nvPr>
            <p:ph idx="1"/>
          </p:nvPr>
        </p:nvSpPr>
        <p:spPr/>
        <p:txBody>
          <a:bodyPr>
            <a:normAutofit/>
          </a:bodyPr>
          <a:lstStyle/>
          <a:p>
            <a:pPr marL="0" indent="0" algn="just">
              <a:lnSpc>
                <a:spcPct val="150000"/>
              </a:lnSpc>
              <a:buNone/>
            </a:pPr>
            <a:r>
              <a:rPr lang="tr-TR" sz="2200" b="1" dirty="0">
                <a:latin typeface="Calibri" panose="020F0502020204030204" pitchFamily="34" charset="0"/>
                <a:cs typeface="Calibri" panose="020F0502020204030204" pitchFamily="34" charset="0"/>
              </a:rPr>
              <a:t>Semptom Kontrolünün Değerlendirilmesi</a:t>
            </a:r>
          </a:p>
          <a:p>
            <a:pPr marL="292608" lvl="1" indent="0" algn="just">
              <a:lnSpc>
                <a:spcPct val="150000"/>
              </a:lnSpc>
              <a:buNone/>
            </a:pPr>
            <a:r>
              <a:rPr lang="tr-TR" sz="2200" dirty="0">
                <a:latin typeface="Calibri" panose="020F0502020204030204" pitchFamily="34" charset="0"/>
                <a:cs typeface="Calibri" panose="020F0502020204030204" pitchFamily="34" charset="0"/>
              </a:rPr>
              <a:t>Kategorik Semptom Kontrol Değerlendirme</a:t>
            </a:r>
          </a:p>
          <a:p>
            <a:pPr marL="578358" lvl="1" algn="just">
              <a:lnSpc>
                <a:spcPct val="150000"/>
              </a:lnSpc>
            </a:pPr>
            <a:r>
              <a:rPr lang="tr-TR" sz="2000" dirty="0">
                <a:latin typeface="Calibri" panose="020F0502020204030204" pitchFamily="34" charset="0"/>
                <a:cs typeface="Calibri" panose="020F0502020204030204" pitchFamily="34" charset="0"/>
              </a:rPr>
              <a:t>En </a:t>
            </a:r>
            <a:r>
              <a:rPr lang="tr-TR" sz="2000">
                <a:latin typeface="Calibri" panose="020F0502020204030204" pitchFamily="34" charset="0"/>
                <a:cs typeface="Calibri" panose="020F0502020204030204" pitchFamily="34" charset="0"/>
              </a:rPr>
              <a:t>çok </a:t>
            </a:r>
            <a:r>
              <a:rPr lang="tr-TR"/>
              <a:t>Astım İçin Küresel Girişim (</a:t>
            </a:r>
            <a:r>
              <a:rPr lang="tr-TR" sz="2000">
                <a:latin typeface="Calibri" panose="020F0502020204030204" pitchFamily="34" charset="0"/>
                <a:cs typeface="Calibri" panose="020F0502020204030204" pitchFamily="34" charset="0"/>
              </a:rPr>
              <a:t>GINA)</a:t>
            </a:r>
          </a:p>
          <a:p>
            <a:pPr marL="292608" lvl="1" indent="0" algn="just">
              <a:lnSpc>
                <a:spcPct val="150000"/>
              </a:lnSpc>
              <a:buNone/>
            </a:pPr>
            <a:r>
              <a:rPr lang="tr-TR" sz="2000">
                <a:latin typeface="Calibri" panose="020F0502020204030204" pitchFamily="34" charset="0"/>
                <a:cs typeface="Calibri" panose="020F0502020204030204" pitchFamily="34" charset="0"/>
              </a:rPr>
              <a:t>semptom </a:t>
            </a:r>
            <a:r>
              <a:rPr lang="tr-TR" sz="2000" dirty="0">
                <a:latin typeface="Calibri" panose="020F0502020204030204" pitchFamily="34" charset="0"/>
                <a:cs typeface="Calibri" panose="020F0502020204030204" pitchFamily="34" charset="0"/>
              </a:rPr>
              <a:t>kriterleri kullanılmakta</a:t>
            </a:r>
          </a:p>
          <a:p>
            <a:endParaRPr lang="tr-TR" dirty="0"/>
          </a:p>
        </p:txBody>
      </p:sp>
      <p:pic>
        <p:nvPicPr>
          <p:cNvPr id="4" name="Resim 3">
            <a:extLst>
              <a:ext uri="{FF2B5EF4-FFF2-40B4-BE49-F238E27FC236}">
                <a16:creationId xmlns:a16="http://schemas.microsoft.com/office/drawing/2014/main" id="{61837457-FC5F-4506-9E23-5D2AC6B19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230" y="2608177"/>
            <a:ext cx="4554068" cy="2880091"/>
          </a:xfrm>
          <a:prstGeom prst="rect">
            <a:avLst/>
          </a:prstGeom>
        </p:spPr>
      </p:pic>
      <p:sp>
        <p:nvSpPr>
          <p:cNvPr id="5" name="Metin kutusu 4">
            <a:extLst>
              <a:ext uri="{FF2B5EF4-FFF2-40B4-BE49-F238E27FC236}">
                <a16:creationId xmlns:a16="http://schemas.microsoft.com/office/drawing/2014/main" id="{74D37C3C-DCCD-4BA7-A14F-C2C09FD0F482}"/>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830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Calibri" panose="020F0502020204030204" pitchFamily="34" charset="0"/>
                <a:cs typeface="Calibri" panose="020F0502020204030204" pitchFamily="34" charset="0"/>
              </a:rPr>
              <a:t>ASTIM DEĞERLENDİRİLMESİ VE KONTROL</a:t>
            </a:r>
          </a:p>
        </p:txBody>
      </p:sp>
      <p:sp>
        <p:nvSpPr>
          <p:cNvPr id="3" name="İçerik Yer Tutucusu 2"/>
          <p:cNvSpPr>
            <a:spLocks noGrp="1"/>
          </p:cNvSpPr>
          <p:nvPr>
            <p:ph idx="1"/>
          </p:nvPr>
        </p:nvSpPr>
        <p:spPr/>
        <p:txBody>
          <a:bodyPr>
            <a:normAutofit fontScale="92500"/>
          </a:bodyPr>
          <a:lstStyle/>
          <a:p>
            <a:pPr marL="0" indent="0">
              <a:buNone/>
            </a:pPr>
            <a:r>
              <a:rPr lang="tr-TR" sz="2200" b="1" dirty="0">
                <a:latin typeface="Calibri" panose="020F0502020204030204" pitchFamily="34" charset="0"/>
                <a:cs typeface="Calibri" panose="020F0502020204030204" pitchFamily="34" charset="0"/>
              </a:rPr>
              <a:t>Semptom Kontrolünün Değerlendirilmesi</a:t>
            </a:r>
          </a:p>
          <a:p>
            <a:pPr marL="292608" lvl="1" indent="0" algn="just">
              <a:lnSpc>
                <a:spcPct val="150000"/>
              </a:lnSpc>
              <a:buNone/>
            </a:pPr>
            <a:r>
              <a:rPr lang="tr-TR" sz="2200" dirty="0">
                <a:latin typeface="Calibri" panose="020F0502020204030204" pitchFamily="34" charset="0"/>
                <a:cs typeface="Calibri" panose="020F0502020204030204" pitchFamily="34" charset="0"/>
              </a:rPr>
              <a:t>Rakamsal Semptom Kontrol Değerlendirme</a:t>
            </a:r>
          </a:p>
          <a:p>
            <a:pPr marL="578358" lvl="1" indent="-285750" algn="just">
              <a:lnSpc>
                <a:spcPct val="150000"/>
              </a:lnSpc>
            </a:pPr>
            <a:r>
              <a:rPr lang="tr-TR" sz="2200">
                <a:latin typeface="Calibri" panose="020F0502020204030204" pitchFamily="34" charset="0"/>
                <a:cs typeface="Calibri" panose="020F0502020204030204" pitchFamily="34" charset="0"/>
              </a:rPr>
              <a:t>Hastaların </a:t>
            </a:r>
            <a:r>
              <a:rPr lang="tr-TR" sz="2200" dirty="0">
                <a:latin typeface="Calibri" panose="020F0502020204030204" pitchFamily="34" charset="0"/>
                <a:cs typeface="Calibri" panose="020F0502020204030204" pitchFamily="34" charset="0"/>
              </a:rPr>
              <a:t>astım semptom kontrol düzeyindeki değişmeleri, kategorik değerlendirmelere göre, daha </a:t>
            </a:r>
            <a:r>
              <a:rPr lang="tr-TR" sz="2200" dirty="0" err="1">
                <a:latin typeface="Calibri" panose="020F0502020204030204" pitchFamily="34" charset="0"/>
                <a:cs typeface="Calibri" panose="020F0502020204030204" pitchFamily="34" charset="0"/>
              </a:rPr>
              <a:t>sensitif</a:t>
            </a:r>
            <a:r>
              <a:rPr lang="tr-TR" sz="2200" dirty="0">
                <a:latin typeface="Calibri" panose="020F0502020204030204" pitchFamily="34" charset="0"/>
                <a:cs typeface="Calibri" panose="020F0502020204030204" pitchFamily="34" charset="0"/>
              </a:rPr>
              <a:t> (</a:t>
            </a:r>
            <a:r>
              <a:rPr lang="tr-TR" sz="2200">
                <a:latin typeface="Calibri" panose="020F0502020204030204" pitchFamily="34" charset="0"/>
                <a:cs typeface="Calibri" panose="020F0502020204030204" pitchFamily="34" charset="0"/>
              </a:rPr>
              <a:t>duyarlı) değerlendirebilmekte</a:t>
            </a:r>
            <a:endParaRPr lang="tr-TR" sz="2200" dirty="0">
              <a:latin typeface="Calibri" panose="020F0502020204030204" pitchFamily="34" charset="0"/>
              <a:cs typeface="Calibri" panose="020F0502020204030204" pitchFamily="34" charset="0"/>
            </a:endParaRPr>
          </a:p>
          <a:p>
            <a:pPr marL="578358" lvl="1" indent="-285750" algn="just">
              <a:lnSpc>
                <a:spcPct val="150000"/>
              </a:lnSpc>
            </a:pPr>
            <a:r>
              <a:rPr lang="tr-TR" sz="2200" dirty="0">
                <a:latin typeface="Calibri" panose="020F0502020204030204" pitchFamily="34" charset="0"/>
                <a:cs typeface="Calibri" panose="020F0502020204030204" pitchFamily="34" charset="0"/>
              </a:rPr>
              <a:t>Türkçeye çevrilerek geçerliliği kanıtlanmış</a:t>
            </a:r>
          </a:p>
          <a:p>
            <a:pPr marL="829818" lvl="3" indent="-171450" algn="just">
              <a:lnSpc>
                <a:spcPct val="150000"/>
              </a:lnSpc>
            </a:pPr>
            <a:r>
              <a:rPr lang="tr-TR" sz="2000" dirty="0">
                <a:latin typeface="Calibri" panose="020F0502020204030204" pitchFamily="34" charset="0"/>
                <a:cs typeface="Calibri" panose="020F0502020204030204" pitchFamily="34" charset="0"/>
              </a:rPr>
              <a:t>Astım Kontrol Testi, Astım Kontrol Anketi, Çocuklar için Solunum ve Astım Kontrol Testi</a:t>
            </a:r>
          </a:p>
          <a:p>
            <a:endParaRPr lang="tr-TR" dirty="0"/>
          </a:p>
        </p:txBody>
      </p:sp>
      <p:sp>
        <p:nvSpPr>
          <p:cNvPr id="4" name="Metin kutusu 3">
            <a:extLst>
              <a:ext uri="{FF2B5EF4-FFF2-40B4-BE49-F238E27FC236}">
                <a16:creationId xmlns:a16="http://schemas.microsoft.com/office/drawing/2014/main" id="{7F91A216-9FA3-4031-A365-0E29CD334186}"/>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31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4" descr="tablo içeren bir resim&#10;&#10;Açıklama otomatik olarak oluşturuldu">
            <a:extLst>
              <a:ext uri="{FF2B5EF4-FFF2-40B4-BE49-F238E27FC236}">
                <a16:creationId xmlns:a16="http://schemas.microsoft.com/office/drawing/2014/main" id="{E9F52B71-F34A-484B-9C2C-E7C704DC8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982132"/>
            <a:ext cx="10058399" cy="5078490"/>
          </a:xfrm>
          <a:prstGeom prst="rect">
            <a:avLst/>
          </a:prstGeom>
        </p:spPr>
      </p:pic>
    </p:spTree>
    <p:extLst>
      <p:ext uri="{BB962C8B-B14F-4D97-AF65-F5344CB8AC3E}">
        <p14:creationId xmlns:p14="http://schemas.microsoft.com/office/powerpoint/2010/main" val="253401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TANIM</a:t>
            </a:r>
          </a:p>
        </p:txBody>
      </p:sp>
      <p:sp>
        <p:nvSpPr>
          <p:cNvPr id="3" name="İçerik Yer Tutucusu 2"/>
          <p:cNvSpPr>
            <a:spLocks noGrp="1"/>
          </p:cNvSpPr>
          <p:nvPr>
            <p:ph idx="1"/>
          </p:nvPr>
        </p:nvSpPr>
        <p:spPr/>
        <p:txBody>
          <a:bodyPr>
            <a:normAutofit/>
          </a:bodyPr>
          <a:lstStyle/>
          <a:p>
            <a:pPr marL="0" indent="0">
              <a:buNone/>
            </a:pPr>
            <a:r>
              <a:rPr lang="tr-TR" sz="2200">
                <a:latin typeface="Calibri" panose="020F0502020204030204" pitchFamily="34" charset="0"/>
                <a:cs typeface="Calibri" panose="020F0502020204030204" pitchFamily="34" charset="0"/>
              </a:rPr>
              <a:t>• Astım zaman içinde değişkenlik gösteren hışıltı</a:t>
            </a:r>
            <a:r>
              <a:rPr lang="tr-TR" sz="2200" dirty="0">
                <a:latin typeface="Calibri" panose="020F0502020204030204" pitchFamily="34" charset="0"/>
                <a:cs typeface="Calibri" panose="020F0502020204030204" pitchFamily="34" charset="0"/>
              </a:rPr>
              <a:t>, nefes darlığı, öksürük, göğüste sıkışıklık hissi </a:t>
            </a:r>
            <a:r>
              <a:rPr lang="tr-TR" sz="2200">
                <a:latin typeface="Calibri" panose="020F0502020204030204" pitchFamily="34" charset="0"/>
                <a:cs typeface="Calibri" panose="020F0502020204030204" pitchFamily="34" charset="0"/>
              </a:rPr>
              <a:t>semptomları ile karakterize kronik hava yolu inflamasyonu ve hava yolu aşırı duyarlılığı ile ilişkili</a:t>
            </a:r>
          </a:p>
          <a:p>
            <a:pPr marL="0" indent="0">
              <a:buNone/>
            </a:pPr>
            <a:r>
              <a:rPr lang="tr-TR" sz="2200">
                <a:latin typeface="Calibri" panose="020F0502020204030204" pitchFamily="34" charset="0"/>
                <a:cs typeface="Calibri" panose="020F0502020204030204" pitchFamily="34" charset="0"/>
              </a:rPr>
              <a:t>• Semptomların </a:t>
            </a:r>
            <a:r>
              <a:rPr lang="tr-TR" sz="2200" dirty="0">
                <a:latin typeface="Calibri" panose="020F0502020204030204" pitchFamily="34" charset="0"/>
                <a:cs typeface="Calibri" panose="020F0502020204030204" pitchFamily="34" charset="0"/>
              </a:rPr>
              <a:t>ve </a:t>
            </a:r>
            <a:r>
              <a:rPr lang="tr-TR" sz="2200" dirty="0" err="1">
                <a:latin typeface="Calibri" panose="020F0502020204030204" pitchFamily="34" charset="0"/>
                <a:cs typeface="Calibri" panose="020F0502020204030204" pitchFamily="34" charset="0"/>
              </a:rPr>
              <a:t>ekspiratuvar</a:t>
            </a:r>
            <a:r>
              <a:rPr lang="tr-TR" sz="2200" dirty="0">
                <a:latin typeface="Calibri" panose="020F0502020204030204" pitchFamily="34" charset="0"/>
                <a:cs typeface="Calibri" panose="020F0502020204030204" pitchFamily="34" charset="0"/>
              </a:rPr>
              <a:t> hava akımı kısıtlanmasının zaman içindeki değişkenliği astımın tipik ve tanımlayıcı özelliği olup astımın diğer solunum yolu hastalıklarından </a:t>
            </a:r>
            <a:r>
              <a:rPr lang="tr-TR" sz="2200">
                <a:latin typeface="Calibri" panose="020F0502020204030204" pitchFamily="34" charset="0"/>
                <a:cs typeface="Calibri" panose="020F0502020204030204" pitchFamily="34" charset="0"/>
              </a:rPr>
              <a:t>ayrımında önemli</a:t>
            </a:r>
            <a:endParaRPr lang="tr-TR" sz="2200" dirty="0">
              <a:latin typeface="Calibri" panose="020F0502020204030204" pitchFamily="34" charset="0"/>
              <a:cs typeface="Calibri" panose="020F0502020204030204" pitchFamily="34" charset="0"/>
            </a:endParaRPr>
          </a:p>
          <a:p>
            <a:pPr marL="0" indent="0">
              <a:buNone/>
            </a:pPr>
            <a:endParaRPr lang="tr-TR" sz="2200" dirty="0"/>
          </a:p>
        </p:txBody>
      </p:sp>
      <p:sp>
        <p:nvSpPr>
          <p:cNvPr id="5" name="Metin kutusu 4">
            <a:extLst>
              <a:ext uri="{FF2B5EF4-FFF2-40B4-BE49-F238E27FC236}">
                <a16:creationId xmlns:a16="http://schemas.microsoft.com/office/drawing/2014/main" id="{CA9C3EB4-44F5-4341-8C04-B62DAB219E40}"/>
              </a:ext>
            </a:extLst>
          </p:cNvPr>
          <p:cNvSpPr txBox="1"/>
          <p:nvPr/>
        </p:nvSpPr>
        <p:spPr>
          <a:xfrm>
            <a:off x="7139609" y="5875868"/>
            <a:ext cx="4707834"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506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descr="tablo içeren bir resim&#10;&#10;Açıklama otomatik olarak oluşturuldu">
            <a:extLst>
              <a:ext uri="{FF2B5EF4-FFF2-40B4-BE49-F238E27FC236}">
                <a16:creationId xmlns:a16="http://schemas.microsoft.com/office/drawing/2014/main" id="{4C546165-84FC-449F-BF61-A671BA559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58" y="947052"/>
            <a:ext cx="4795379" cy="4928816"/>
          </a:xfrm>
          <a:prstGeom prst="rect">
            <a:avLst/>
          </a:prstGeom>
        </p:spPr>
      </p:pic>
      <p:pic>
        <p:nvPicPr>
          <p:cNvPr id="5" name="Resim 4" descr="tablo içeren bir resim&#10;&#10;Açıklama otomatik olarak oluşturuldu">
            <a:extLst>
              <a:ext uri="{FF2B5EF4-FFF2-40B4-BE49-F238E27FC236}">
                <a16:creationId xmlns:a16="http://schemas.microsoft.com/office/drawing/2014/main" id="{B9D1CD5D-77E9-4CE6-9D0B-695911A31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507" y="1845071"/>
            <a:ext cx="5364327" cy="3452518"/>
          </a:xfrm>
          <a:prstGeom prst="rect">
            <a:avLst/>
          </a:prstGeom>
        </p:spPr>
      </p:pic>
    </p:spTree>
    <p:extLst>
      <p:ext uri="{BB962C8B-B14F-4D97-AF65-F5344CB8AC3E}">
        <p14:creationId xmlns:p14="http://schemas.microsoft.com/office/powerpoint/2010/main" val="1161959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3">
            <a:extLst>
              <a:ext uri="{FF2B5EF4-FFF2-40B4-BE49-F238E27FC236}">
                <a16:creationId xmlns:a16="http://schemas.microsoft.com/office/drawing/2014/main" id="{50A34608-7568-4CD8-83CC-B0779D20C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719" y="898643"/>
            <a:ext cx="6508559" cy="3045646"/>
          </a:xfrm>
          <a:prstGeom prst="rect">
            <a:avLst/>
          </a:prstGeom>
        </p:spPr>
      </p:pic>
      <p:pic>
        <p:nvPicPr>
          <p:cNvPr id="5" name="Resim 4" descr="metin içeren bir resim&#10;&#10;Açıklama otomatik olarak oluşturuldu">
            <a:extLst>
              <a:ext uri="{FF2B5EF4-FFF2-40B4-BE49-F238E27FC236}">
                <a16:creationId xmlns:a16="http://schemas.microsoft.com/office/drawing/2014/main" id="{09E214CC-B402-41A7-B27E-782A2EB67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719" y="3944289"/>
            <a:ext cx="6508559" cy="1835276"/>
          </a:xfrm>
          <a:prstGeom prst="rect">
            <a:avLst/>
          </a:prstGeom>
        </p:spPr>
      </p:pic>
    </p:spTree>
    <p:extLst>
      <p:ext uri="{BB962C8B-B14F-4D97-AF65-F5344CB8AC3E}">
        <p14:creationId xmlns:p14="http://schemas.microsoft.com/office/powerpoint/2010/main" val="3988437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atin typeface="Calibri" panose="020F0502020204030204" pitchFamily="34" charset="0"/>
                <a:cs typeface="Calibri" panose="020F0502020204030204" pitchFamily="34" charset="0"/>
              </a:rPr>
              <a:t>SEMPTOM VE BULGULARA GÖRE ATAK ŞİDDETİNİN BELİRLENMESİ</a:t>
            </a:r>
            <a:endParaRPr lang="tr-TR"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p:txBody>
          <a:bodyPr>
            <a:normAutofit fontScale="70000" lnSpcReduction="20000"/>
          </a:bodyPr>
          <a:lstStyle/>
          <a:p>
            <a:pPr marL="0" indent="0" algn="just">
              <a:lnSpc>
                <a:spcPct val="150000"/>
              </a:lnSpc>
              <a:buNone/>
            </a:pPr>
            <a:r>
              <a:rPr lang="tr-TR" sz="2200" b="1" dirty="0">
                <a:latin typeface="Calibri" panose="020F0502020204030204" pitchFamily="34" charset="0"/>
                <a:cs typeface="Calibri" panose="020F0502020204030204" pitchFamily="34" charset="0"/>
              </a:rPr>
              <a:t>Atak</a:t>
            </a:r>
          </a:p>
          <a:p>
            <a:pPr algn="just">
              <a:lnSpc>
                <a:spcPct val="150000"/>
              </a:lnSpc>
            </a:pPr>
            <a:r>
              <a:rPr lang="tr-TR" sz="2200" dirty="0">
                <a:latin typeface="Calibri" panose="020F0502020204030204" pitchFamily="34" charset="0"/>
                <a:cs typeface="Calibri" panose="020F0502020204030204" pitchFamily="34" charset="0"/>
              </a:rPr>
              <a:t>Astımlı bir hastada </a:t>
            </a:r>
          </a:p>
          <a:p>
            <a:pPr lvl="1" algn="just">
              <a:lnSpc>
                <a:spcPct val="150000"/>
              </a:lnSpc>
            </a:pPr>
            <a:r>
              <a:rPr lang="tr-TR" sz="2000" dirty="0">
                <a:latin typeface="Calibri" panose="020F0502020204030204" pitchFamily="34" charset="0"/>
                <a:cs typeface="Calibri" panose="020F0502020204030204" pitchFamily="34" charset="0"/>
              </a:rPr>
              <a:t>ilerleyen nefes darlığı, öksürük, hırıltı veya göğüste baskı hissi yakınmalarının ortaya çıkışı</a:t>
            </a:r>
          </a:p>
          <a:p>
            <a:pPr lvl="1" algn="just">
              <a:lnSpc>
                <a:spcPct val="150000"/>
              </a:lnSpc>
            </a:pPr>
            <a:r>
              <a:rPr lang="tr-TR" sz="2000" dirty="0">
                <a:latin typeface="Calibri" panose="020F0502020204030204" pitchFamily="34" charset="0"/>
                <a:cs typeface="Calibri" panose="020F0502020204030204" pitchFamily="34" charset="0"/>
              </a:rPr>
              <a:t>buna PEF, FEV1 azalması gibi solunum fonksiyon testi bozukluklarının eşlik etmesi</a:t>
            </a:r>
          </a:p>
          <a:p>
            <a:pPr lvl="1" algn="just">
              <a:lnSpc>
                <a:spcPct val="150000"/>
              </a:lnSpc>
            </a:pPr>
            <a:r>
              <a:rPr lang="tr-TR" sz="2000" dirty="0">
                <a:latin typeface="Calibri" panose="020F0502020204030204" pitchFamily="34" charset="0"/>
                <a:cs typeface="Calibri" panose="020F0502020204030204" pitchFamily="34" charset="0"/>
              </a:rPr>
              <a:t>klinik, fonksiyonel düzelme için sistemik </a:t>
            </a:r>
            <a:r>
              <a:rPr lang="tr-TR" sz="2000" dirty="0" err="1">
                <a:latin typeface="Calibri" panose="020F0502020204030204" pitchFamily="34" charset="0"/>
                <a:cs typeface="Calibri" panose="020F0502020204030204" pitchFamily="34" charset="0"/>
              </a:rPr>
              <a:t>steroid</a:t>
            </a:r>
            <a:r>
              <a:rPr lang="tr-TR" sz="2000" dirty="0">
                <a:latin typeface="Calibri" panose="020F0502020204030204" pitchFamily="34" charset="0"/>
                <a:cs typeface="Calibri" panose="020F0502020204030204" pitchFamily="34" charset="0"/>
              </a:rPr>
              <a:t> gerekmesi </a:t>
            </a:r>
          </a:p>
          <a:p>
            <a:pPr algn="just">
              <a:lnSpc>
                <a:spcPct val="150000"/>
              </a:lnSpc>
            </a:pPr>
            <a:r>
              <a:rPr lang="tr-TR" sz="2200" dirty="0">
                <a:latin typeface="Calibri" panose="020F0502020204030204" pitchFamily="34" charset="0"/>
                <a:cs typeface="Calibri" panose="020F0502020204030204" pitchFamily="34" charset="0"/>
              </a:rPr>
              <a:t>Semptomların aniden ortaya çıkışı daha çok “atak” olarak tanımlanırken</a:t>
            </a:r>
          </a:p>
          <a:p>
            <a:pPr algn="just">
              <a:lnSpc>
                <a:spcPct val="150000"/>
              </a:lnSpc>
            </a:pPr>
            <a:r>
              <a:rPr lang="tr-TR" sz="2200" dirty="0">
                <a:latin typeface="Calibri" panose="020F0502020204030204" pitchFamily="34" charset="0"/>
                <a:cs typeface="Calibri" panose="020F0502020204030204" pitchFamily="34" charset="0"/>
              </a:rPr>
              <a:t>Kronik zayıf astım kontrolü zemininde var olan semptomların günler içerisindeki ilerleyici bozulmaları </a:t>
            </a:r>
            <a:r>
              <a:rPr lang="sv-SE" sz="2200" dirty="0">
                <a:latin typeface="Calibri" panose="020F0502020204030204" pitchFamily="34" charset="0"/>
                <a:cs typeface="Calibri" panose="020F0502020204030204" pitchFamily="34" charset="0"/>
              </a:rPr>
              <a:t>i</a:t>
            </a:r>
            <a:r>
              <a:rPr lang="tr-TR" sz="2200" dirty="0">
                <a:latin typeface="Calibri" panose="020F0502020204030204" pitchFamily="34" charset="0"/>
                <a:cs typeface="Calibri" panose="020F0502020204030204" pitchFamily="34" charset="0"/>
              </a:rPr>
              <a:t>ç</a:t>
            </a:r>
            <a:r>
              <a:rPr lang="sv-SE" sz="2200" dirty="0">
                <a:latin typeface="Calibri" panose="020F0502020204030204" pitchFamily="34" charset="0"/>
                <a:cs typeface="Calibri" panose="020F0502020204030204" pitchFamily="34" charset="0"/>
              </a:rPr>
              <a:t>in de “atak” tanımı da kullanılabilir</a:t>
            </a:r>
            <a:endParaRPr lang="tr-TR" sz="2200" dirty="0">
              <a:latin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2429689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atin typeface="Calibri" panose="020F0502020204030204" pitchFamily="34" charset="0"/>
                <a:cs typeface="Calibri" panose="020F0502020204030204" pitchFamily="34" charset="0"/>
              </a:rPr>
              <a:t>SEMPTOM VE BULGULARA GÖRE ATAK ŞİDDETİNİN BELİRLENMESİ</a:t>
            </a:r>
            <a:endParaRPr lang="tr-TR"/>
          </a:p>
        </p:txBody>
      </p:sp>
      <p:sp>
        <p:nvSpPr>
          <p:cNvPr id="3" name="İçerik Yer Tutucusu 2"/>
          <p:cNvSpPr>
            <a:spLocks noGrp="1"/>
          </p:cNvSpPr>
          <p:nvPr>
            <p:ph idx="1"/>
          </p:nvPr>
        </p:nvSpPr>
        <p:spPr/>
        <p:txBody>
          <a:bodyPr/>
          <a:lstStyle/>
          <a:p>
            <a:endParaRPr lang="tr-TR"/>
          </a:p>
        </p:txBody>
      </p:sp>
      <p:pic>
        <p:nvPicPr>
          <p:cNvPr id="4" name="İçerik Yer Tutucusu 3">
            <a:extLst>
              <a:ext uri="{FF2B5EF4-FFF2-40B4-BE49-F238E27FC236}">
                <a16:creationId xmlns:a16="http://schemas.microsoft.com/office/drawing/2014/main" id="{6EDA5556-F99C-4063-B81F-A5E6D9EE1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79" y="2278505"/>
            <a:ext cx="10058399" cy="3972393"/>
          </a:xfrm>
          <a:prstGeom prst="rect">
            <a:avLst/>
          </a:prstGeom>
        </p:spPr>
      </p:pic>
    </p:spTree>
    <p:extLst>
      <p:ext uri="{BB962C8B-B14F-4D97-AF65-F5344CB8AC3E}">
        <p14:creationId xmlns:p14="http://schemas.microsoft.com/office/powerpoint/2010/main" val="594334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ASTIM ATAĞI VE TEDAVİSİ</a:t>
            </a:r>
          </a:p>
        </p:txBody>
      </p:sp>
      <p:pic>
        <p:nvPicPr>
          <p:cNvPr id="6" name="Resim 5">
            <a:extLst>
              <a:ext uri="{FF2B5EF4-FFF2-40B4-BE49-F238E27FC236}">
                <a16:creationId xmlns:a16="http://schemas.microsoft.com/office/drawing/2014/main" id="{478928C6-64E8-48AF-BB0E-16F1C1A36193}"/>
              </a:ext>
            </a:extLst>
          </p:cNvPr>
          <p:cNvPicPr>
            <a:picLocks noChangeAspect="1"/>
          </p:cNvPicPr>
          <p:nvPr/>
        </p:nvPicPr>
        <p:blipFill>
          <a:blip r:embed="rId2"/>
          <a:stretch>
            <a:fillRect/>
          </a:stretch>
        </p:blipFill>
        <p:spPr>
          <a:xfrm>
            <a:off x="2730456" y="2482027"/>
            <a:ext cx="6731087" cy="3775781"/>
          </a:xfrm>
          <a:prstGeom prst="rect">
            <a:avLst/>
          </a:prstGeom>
        </p:spPr>
      </p:pic>
      <p:sp>
        <p:nvSpPr>
          <p:cNvPr id="10" name="Metin kutusu 9">
            <a:extLst>
              <a:ext uri="{FF2B5EF4-FFF2-40B4-BE49-F238E27FC236}">
                <a16:creationId xmlns:a16="http://schemas.microsoft.com/office/drawing/2014/main" id="{296F28B4-F29B-4396-A817-A2D537F2EED2}"/>
              </a:ext>
            </a:extLst>
          </p:cNvPr>
          <p:cNvSpPr txBox="1"/>
          <p:nvPr/>
        </p:nvSpPr>
        <p:spPr>
          <a:xfrm>
            <a:off x="6267090" y="6488668"/>
            <a:ext cx="6116128" cy="369332"/>
          </a:xfrm>
          <a:prstGeom prst="rect">
            <a:avLst/>
          </a:prstGeom>
          <a:noFill/>
        </p:spPr>
        <p:txBody>
          <a:bodyPr wrap="square">
            <a:spAutoFit/>
          </a:bodyPr>
          <a:lstStyle/>
          <a:p>
            <a:r>
              <a:rPr lang="tr-TR"/>
              <a:t>Birinci Basamak Sağlık Kuruluşlarında Astım Atağının Tedavisi</a:t>
            </a:r>
          </a:p>
        </p:txBody>
      </p:sp>
    </p:spTree>
    <p:extLst>
      <p:ext uri="{BB962C8B-B14F-4D97-AF65-F5344CB8AC3E}">
        <p14:creationId xmlns:p14="http://schemas.microsoft.com/office/powerpoint/2010/main" val="2623202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Calibri" panose="020F0502020204030204" pitchFamily="34" charset="0"/>
                <a:cs typeface="Calibri" panose="020F0502020204030204" pitchFamily="34" charset="0"/>
              </a:rPr>
              <a:t>ASTIM ATAĞI VE TEDAVİSİ</a:t>
            </a:r>
          </a:p>
        </p:txBody>
      </p:sp>
      <p:pic>
        <p:nvPicPr>
          <p:cNvPr id="6" name="Resim 5">
            <a:extLst>
              <a:ext uri="{FF2B5EF4-FFF2-40B4-BE49-F238E27FC236}">
                <a16:creationId xmlns:a16="http://schemas.microsoft.com/office/drawing/2014/main" id="{7DB8F71B-8FB0-41A1-8E9C-8CE3D82AEBAB}"/>
              </a:ext>
            </a:extLst>
          </p:cNvPr>
          <p:cNvPicPr>
            <a:picLocks noChangeAspect="1"/>
          </p:cNvPicPr>
          <p:nvPr/>
        </p:nvPicPr>
        <p:blipFill>
          <a:blip r:embed="rId2"/>
          <a:stretch>
            <a:fillRect/>
          </a:stretch>
        </p:blipFill>
        <p:spPr>
          <a:xfrm>
            <a:off x="3660417" y="2539591"/>
            <a:ext cx="4871165" cy="3823944"/>
          </a:xfrm>
          <a:prstGeom prst="rect">
            <a:avLst/>
          </a:prstGeom>
        </p:spPr>
      </p:pic>
      <p:sp>
        <p:nvSpPr>
          <p:cNvPr id="10" name="Metin kutusu 9">
            <a:extLst>
              <a:ext uri="{FF2B5EF4-FFF2-40B4-BE49-F238E27FC236}">
                <a16:creationId xmlns:a16="http://schemas.microsoft.com/office/drawing/2014/main" id="{9C3C5A94-6EC3-46BF-BBB7-B13E6A55F691}"/>
              </a:ext>
            </a:extLst>
          </p:cNvPr>
          <p:cNvSpPr txBox="1"/>
          <p:nvPr/>
        </p:nvSpPr>
        <p:spPr>
          <a:xfrm>
            <a:off x="6405112" y="6488668"/>
            <a:ext cx="6116128" cy="369332"/>
          </a:xfrm>
          <a:prstGeom prst="rect">
            <a:avLst/>
          </a:prstGeom>
          <a:noFill/>
        </p:spPr>
        <p:txBody>
          <a:bodyPr wrap="square">
            <a:spAutoFit/>
          </a:bodyPr>
          <a:lstStyle/>
          <a:p>
            <a:r>
              <a:rPr lang="tr-TR"/>
              <a:t>Birinci Basamak Sağlık Kuruluşlarında Astım Atağının Tedavisi</a:t>
            </a:r>
          </a:p>
        </p:txBody>
      </p:sp>
    </p:spTree>
    <p:extLst>
      <p:ext uri="{BB962C8B-B14F-4D97-AF65-F5344CB8AC3E}">
        <p14:creationId xmlns:p14="http://schemas.microsoft.com/office/powerpoint/2010/main" val="4203044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SEVK KRİTERLERİ</a:t>
            </a:r>
          </a:p>
        </p:txBody>
      </p:sp>
      <p:sp>
        <p:nvSpPr>
          <p:cNvPr id="3" name="İçerik Yer Tutucusu 2"/>
          <p:cNvSpPr>
            <a:spLocks noGrp="1"/>
          </p:cNvSpPr>
          <p:nvPr>
            <p:ph idx="1"/>
          </p:nvPr>
        </p:nvSpPr>
        <p:spPr/>
        <p:txBody>
          <a:bodyPr>
            <a:normAutofit fontScale="85000" lnSpcReduction="20000"/>
          </a:bodyPr>
          <a:lstStyle/>
          <a:p>
            <a:pPr algn="just">
              <a:buFont typeface="Wingdings" panose="05000000000000000000" pitchFamily="2" charset="2"/>
              <a:buChar char="§"/>
            </a:pPr>
            <a:r>
              <a:rPr lang="tr-TR" dirty="0">
                <a:latin typeface="Calibri" panose="020F0502020204030204" pitchFamily="34" charset="0"/>
                <a:cs typeface="Calibri" panose="020F0502020204030204" pitchFamily="34" charset="0"/>
              </a:rPr>
              <a:t>Tanı güçlüğü yaşanan hastalar</a:t>
            </a:r>
          </a:p>
          <a:p>
            <a:pPr algn="just">
              <a:buFont typeface="Wingdings" panose="05000000000000000000" pitchFamily="2" charset="2"/>
              <a:buChar char="§"/>
            </a:pPr>
            <a:r>
              <a:rPr lang="tr-TR" dirty="0">
                <a:latin typeface="Calibri" panose="020F0502020204030204" pitchFamily="34" charset="0"/>
                <a:cs typeface="Calibri" panose="020F0502020204030204" pitchFamily="34" charset="0"/>
              </a:rPr>
              <a:t>Astım ve KOAH ayrımının yapılamadığı veya birlikteliğinin düşünüldüğü olgular</a:t>
            </a:r>
          </a:p>
          <a:p>
            <a:pPr algn="just">
              <a:buFont typeface="Wingdings" panose="05000000000000000000" pitchFamily="2" charset="2"/>
              <a:buChar char="§"/>
            </a:pPr>
            <a:r>
              <a:rPr lang="tr-TR" dirty="0">
                <a:latin typeface="Calibri" panose="020F0502020204030204" pitchFamily="34" charset="0"/>
                <a:cs typeface="Calibri" panose="020F0502020204030204" pitchFamily="34" charset="0"/>
              </a:rPr>
              <a:t>Astım tedavisinde İKS/LABA kombinasyonu, uzun etkili beta2mimetik, </a:t>
            </a:r>
            <a:r>
              <a:rPr lang="tr-TR" dirty="0" err="1">
                <a:latin typeface="Calibri" panose="020F0502020204030204" pitchFamily="34" charset="0"/>
                <a:cs typeface="Calibri" panose="020F0502020204030204" pitchFamily="34" charset="0"/>
              </a:rPr>
              <a:t>lökotrien</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reseptor</a:t>
            </a:r>
            <a:r>
              <a:rPr lang="tr-TR" dirty="0">
                <a:latin typeface="Calibri" panose="020F0502020204030204" pitchFamily="34" charset="0"/>
                <a:cs typeface="Calibri" panose="020F0502020204030204" pitchFamily="34" charset="0"/>
              </a:rPr>
              <a:t> antagonistleri, </a:t>
            </a:r>
            <a:r>
              <a:rPr lang="tr-TR" dirty="0" err="1">
                <a:latin typeface="Calibri" panose="020F0502020204030204" pitchFamily="34" charset="0"/>
                <a:cs typeface="Calibri" panose="020F0502020204030204" pitchFamily="34" charset="0"/>
              </a:rPr>
              <a:t>tiotroprium</a:t>
            </a:r>
            <a:r>
              <a:rPr lang="tr-TR" dirty="0">
                <a:latin typeface="Calibri" panose="020F0502020204030204" pitchFamily="34" charset="0"/>
                <a:cs typeface="Calibri" panose="020F0502020204030204" pitchFamily="34" charset="0"/>
              </a:rPr>
              <a:t> gibi uzman reçetesi ve/veya ilaç kullanım raporu gerektiren ilaç kullanımı gereken hastalar</a:t>
            </a:r>
          </a:p>
          <a:p>
            <a:pPr algn="just">
              <a:buFont typeface="Wingdings" panose="05000000000000000000" pitchFamily="2" charset="2"/>
              <a:buChar char="§"/>
            </a:pPr>
            <a:r>
              <a:rPr lang="tr-TR" dirty="0">
                <a:latin typeface="Calibri" panose="020F0502020204030204" pitchFamily="34" charset="0"/>
                <a:cs typeface="Calibri" panose="020F0502020204030204" pitchFamily="34" charset="0"/>
              </a:rPr>
              <a:t>Astım kontrolünde güçlük yaşanan olgular</a:t>
            </a:r>
          </a:p>
          <a:p>
            <a:pPr algn="just">
              <a:buFont typeface="Wingdings" panose="05000000000000000000" pitchFamily="2" charset="2"/>
              <a:buChar char="§"/>
            </a:pPr>
            <a:r>
              <a:rPr lang="tr-TR" dirty="0">
                <a:latin typeface="Calibri" panose="020F0502020204030204" pitchFamily="34" charset="0"/>
                <a:cs typeface="Calibri" panose="020F0502020204030204" pitchFamily="34" charset="0"/>
              </a:rPr>
              <a:t>Meslek astımı düşünülen astımlı olgular</a:t>
            </a:r>
          </a:p>
          <a:p>
            <a:pPr algn="just">
              <a:buFont typeface="Wingdings" panose="05000000000000000000" pitchFamily="2" charset="2"/>
              <a:buChar char="§"/>
            </a:pPr>
            <a:r>
              <a:rPr lang="tr-TR" dirty="0" err="1">
                <a:latin typeface="Calibri" panose="020F0502020204030204" pitchFamily="34" charset="0"/>
                <a:cs typeface="Calibri" panose="020F0502020204030204" pitchFamily="34" charset="0"/>
              </a:rPr>
              <a:t>Allerjik</a:t>
            </a:r>
            <a:r>
              <a:rPr lang="tr-TR" dirty="0">
                <a:latin typeface="Calibri" panose="020F0502020204030204" pitchFamily="34" charset="0"/>
                <a:cs typeface="Calibri" panose="020F0502020204030204" pitchFamily="34" charset="0"/>
              </a:rPr>
              <a:t> tetikleyicilerle tetiklenen ve </a:t>
            </a:r>
            <a:r>
              <a:rPr lang="tr-TR" dirty="0" err="1">
                <a:latin typeface="Calibri" panose="020F0502020204030204" pitchFamily="34" charset="0"/>
                <a:cs typeface="Calibri" panose="020F0502020204030204" pitchFamily="34" charset="0"/>
              </a:rPr>
              <a:t>allerjiye</a:t>
            </a:r>
            <a:r>
              <a:rPr lang="tr-TR" dirty="0">
                <a:latin typeface="Calibri" panose="020F0502020204030204" pitchFamily="34" charset="0"/>
                <a:cs typeface="Calibri" panose="020F0502020204030204" pitchFamily="34" charset="0"/>
              </a:rPr>
              <a:t> yönelik tetkik gereken hastalar</a:t>
            </a:r>
          </a:p>
          <a:p>
            <a:pPr algn="just">
              <a:buFont typeface="Wingdings" panose="05000000000000000000" pitchFamily="2" charset="2"/>
              <a:buChar char="§"/>
            </a:pPr>
            <a:r>
              <a:rPr lang="tr-TR" dirty="0" err="1">
                <a:latin typeface="Calibri" panose="020F0502020204030204" pitchFamily="34" charset="0"/>
                <a:cs typeface="Calibri" panose="020F0502020204030204" pitchFamily="34" charset="0"/>
              </a:rPr>
              <a:t>Komorbiditeler</a:t>
            </a:r>
            <a:r>
              <a:rPr lang="tr-TR" dirty="0">
                <a:latin typeface="Calibri" panose="020F0502020204030204" pitchFamily="34" charset="0"/>
                <a:cs typeface="Calibri" panose="020F0502020204030204" pitchFamily="34" charset="0"/>
              </a:rPr>
              <a:t> yönünden uzman hekim muayenesi takip ve tedavisi gereken hastalar</a:t>
            </a:r>
          </a:p>
        </p:txBody>
      </p:sp>
    </p:spTree>
    <p:extLst>
      <p:ext uri="{BB962C8B-B14F-4D97-AF65-F5344CB8AC3E}">
        <p14:creationId xmlns:p14="http://schemas.microsoft.com/office/powerpoint/2010/main" val="1612627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8B3D0F-E949-48F1-81C1-42530CA30E83}"/>
              </a:ext>
            </a:extLst>
          </p:cNvPr>
          <p:cNvSpPr>
            <a:spLocks noGrp="1"/>
          </p:cNvSpPr>
          <p:nvPr>
            <p:ph type="title"/>
          </p:nvPr>
        </p:nvSpPr>
        <p:spPr/>
        <p:txBody>
          <a:bodyPr/>
          <a:lstStyle/>
          <a:p>
            <a:r>
              <a:rPr lang="tr-TR"/>
              <a:t>VAKA</a:t>
            </a:r>
          </a:p>
        </p:txBody>
      </p:sp>
      <p:sp>
        <p:nvSpPr>
          <p:cNvPr id="3" name="İçerik Yer Tutucusu 2">
            <a:extLst>
              <a:ext uri="{FF2B5EF4-FFF2-40B4-BE49-F238E27FC236}">
                <a16:creationId xmlns:a16="http://schemas.microsoft.com/office/drawing/2014/main" id="{5AA4DE34-095E-4437-9D50-637FD0324C97}"/>
              </a:ext>
            </a:extLst>
          </p:cNvPr>
          <p:cNvSpPr>
            <a:spLocks noGrp="1"/>
          </p:cNvSpPr>
          <p:nvPr>
            <p:ph idx="1"/>
          </p:nvPr>
        </p:nvSpPr>
        <p:spPr/>
        <p:txBody>
          <a:bodyPr>
            <a:noAutofit/>
          </a:bodyPr>
          <a:lstStyle/>
          <a:p>
            <a:pPr marL="0" indent="0">
              <a:buNone/>
            </a:pPr>
            <a:r>
              <a:rPr lang="tr-TR" sz="2000"/>
              <a:t>39 yaş kadın hemşire son 1 yıldır ara ara özellikle geceleri olan hırıltı, nefes darlığı, ard arda öksürük </a:t>
            </a:r>
          </a:p>
          <a:p>
            <a:pPr marL="0" indent="0">
              <a:buNone/>
            </a:pPr>
            <a:r>
              <a:rPr lang="tr-TR" sz="2000"/>
              <a:t>Anamnezde</a:t>
            </a:r>
          </a:p>
          <a:p>
            <a:r>
              <a:rPr lang="tr-TR" sz="2000"/>
              <a:t>Egzersizle şikayetlerinde artış,  şikayetlerinden önce gribal enfeksiyon öyküsü </a:t>
            </a:r>
          </a:p>
          <a:p>
            <a:r>
              <a:rPr lang="tr-TR" sz="2000"/>
              <a:t>2 yıldır sonbahar ve kış aylarında gribal efeksiyon ile tekrarlayan kuru öksürük ve hışıltı atakları,toz ve deterjan maruziyeti sonrası nefes darlığı</a:t>
            </a:r>
          </a:p>
          <a:p>
            <a:r>
              <a:rPr lang="tr-TR" sz="2000"/>
              <a:t>Son 3 yıldır 1 paket/gün sigara kullanmakta, evde kedi beslemekte</a:t>
            </a:r>
          </a:p>
          <a:p>
            <a:r>
              <a:rPr lang="tr-TR" sz="2000"/>
              <a:t>Sık lateks eldiven kullanımı</a:t>
            </a:r>
          </a:p>
          <a:p>
            <a:r>
              <a:rPr lang="tr-TR" sz="2000"/>
              <a:t>Özgeçmiş bilinen hastalığı yok dki yok ; soygeçmiş anne astım, baba sağlıklı</a:t>
            </a:r>
          </a:p>
        </p:txBody>
      </p:sp>
    </p:spTree>
    <p:extLst>
      <p:ext uri="{BB962C8B-B14F-4D97-AF65-F5344CB8AC3E}">
        <p14:creationId xmlns:p14="http://schemas.microsoft.com/office/powerpoint/2010/main" val="3587365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D39AC7-0EE1-4967-85A7-7ACFCC0D7DDD}"/>
              </a:ext>
            </a:extLst>
          </p:cNvPr>
          <p:cNvSpPr>
            <a:spLocks noGrp="1"/>
          </p:cNvSpPr>
          <p:nvPr>
            <p:ph type="title"/>
          </p:nvPr>
        </p:nvSpPr>
        <p:spPr/>
        <p:txBody>
          <a:bodyPr/>
          <a:lstStyle/>
          <a:p>
            <a:r>
              <a:rPr lang="tr-TR"/>
              <a:t>VAKA</a:t>
            </a:r>
          </a:p>
        </p:txBody>
      </p:sp>
      <p:sp>
        <p:nvSpPr>
          <p:cNvPr id="3" name="İçerik Yer Tutucusu 2">
            <a:extLst>
              <a:ext uri="{FF2B5EF4-FFF2-40B4-BE49-F238E27FC236}">
                <a16:creationId xmlns:a16="http://schemas.microsoft.com/office/drawing/2014/main" id="{81AC5BF9-E0A9-4669-B3BD-5752DA395B15}"/>
              </a:ext>
            </a:extLst>
          </p:cNvPr>
          <p:cNvSpPr>
            <a:spLocks noGrp="1"/>
          </p:cNvSpPr>
          <p:nvPr>
            <p:ph idx="1"/>
          </p:nvPr>
        </p:nvSpPr>
        <p:spPr/>
        <p:txBody>
          <a:bodyPr>
            <a:normAutofit lnSpcReduction="10000"/>
          </a:bodyPr>
          <a:lstStyle/>
          <a:p>
            <a:pPr marL="0" indent="0">
              <a:buNone/>
            </a:pPr>
            <a:r>
              <a:rPr lang="tr-TR"/>
              <a:t>Fizik muayene </a:t>
            </a:r>
          </a:p>
          <a:p>
            <a:r>
              <a:rPr lang="tr-TR"/>
              <a:t>Ateş 36.5     Nabız: 98 atım/dk</a:t>
            </a:r>
          </a:p>
          <a:p>
            <a:r>
              <a:rPr lang="tr-TR"/>
              <a:t>Kan Basıncı : 115/80 mmHg </a:t>
            </a:r>
          </a:p>
          <a:p>
            <a:r>
              <a:rPr lang="tr-TR"/>
              <a:t>02 Sat: 96   Solunum Sayısı: 20</a:t>
            </a:r>
          </a:p>
          <a:p>
            <a:r>
              <a:rPr lang="tr-TR"/>
              <a:t>Vki: 30</a:t>
            </a:r>
          </a:p>
          <a:p>
            <a:r>
              <a:rPr lang="tr-TR"/>
              <a:t>Oskültasyonda uzamış ekspiryum, derin nefes sonrası öksürük</a:t>
            </a:r>
          </a:p>
          <a:p>
            <a:r>
              <a:rPr lang="tr-TR"/>
              <a:t>Laboratuar değerleri Eozinofili (800/mm³) dışında normal</a:t>
            </a:r>
          </a:p>
        </p:txBody>
      </p:sp>
    </p:spTree>
    <p:extLst>
      <p:ext uri="{BB962C8B-B14F-4D97-AF65-F5344CB8AC3E}">
        <p14:creationId xmlns:p14="http://schemas.microsoft.com/office/powerpoint/2010/main" val="3098598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147E01-3C7F-4FE9-A2B0-A7578C03A60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CB6CB6E-B8D5-4344-8D51-9482CA12E4F4}"/>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4C433E22-6F6D-4EEE-AB1F-419052D1283A}"/>
              </a:ext>
            </a:extLst>
          </p:cNvPr>
          <p:cNvPicPr>
            <a:picLocks noChangeAspect="1"/>
          </p:cNvPicPr>
          <p:nvPr/>
        </p:nvPicPr>
        <p:blipFill>
          <a:blip r:embed="rId2"/>
          <a:stretch>
            <a:fillRect/>
          </a:stretch>
        </p:blipFill>
        <p:spPr>
          <a:xfrm>
            <a:off x="3547708" y="982132"/>
            <a:ext cx="5096582" cy="4893736"/>
          </a:xfrm>
          <a:prstGeom prst="rect">
            <a:avLst/>
          </a:prstGeom>
        </p:spPr>
      </p:pic>
    </p:spTree>
    <p:extLst>
      <p:ext uri="{BB962C8B-B14F-4D97-AF65-F5344CB8AC3E}">
        <p14:creationId xmlns:p14="http://schemas.microsoft.com/office/powerpoint/2010/main" val="398935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EPİDEMİYOLOJİ</a:t>
            </a:r>
          </a:p>
        </p:txBody>
      </p:sp>
      <p:sp>
        <p:nvSpPr>
          <p:cNvPr id="3" name="İçerik Yer Tutucusu 2"/>
          <p:cNvSpPr>
            <a:spLocks noGrp="1"/>
          </p:cNvSpPr>
          <p:nvPr>
            <p:ph idx="1"/>
          </p:nvPr>
        </p:nvSpPr>
        <p:spPr/>
        <p:txBody>
          <a:bodyPr>
            <a:noAutofit/>
          </a:bodyPr>
          <a:lstStyle/>
          <a:p>
            <a:endParaRPr lang="tr-TR" sz="2200"/>
          </a:p>
          <a:p>
            <a:r>
              <a:rPr lang="tr-TR" sz="2200">
                <a:latin typeface="Calibri" panose="020F0502020204030204" pitchFamily="34" charset="0"/>
                <a:cs typeface="Calibri" panose="020F0502020204030204" pitchFamily="34" charset="0"/>
              </a:rPr>
              <a:t>Farklı </a:t>
            </a:r>
            <a:r>
              <a:rPr lang="tr-TR" sz="2200" dirty="0">
                <a:latin typeface="Calibri" panose="020F0502020204030204" pitchFamily="34" charset="0"/>
                <a:cs typeface="Calibri" panose="020F0502020204030204" pitchFamily="34" charset="0"/>
              </a:rPr>
              <a:t>ülkelerde nüfusun %1-20’sini ve tüm dünyada tahmini olarak 300 </a:t>
            </a:r>
            <a:r>
              <a:rPr lang="tr-TR" sz="2200">
                <a:latin typeface="Calibri" panose="020F0502020204030204" pitchFamily="34" charset="0"/>
                <a:cs typeface="Calibri" panose="020F0502020204030204" pitchFamily="34" charset="0"/>
              </a:rPr>
              <a:t>milyon kişi </a:t>
            </a:r>
          </a:p>
          <a:p>
            <a:r>
              <a:rPr lang="tr-TR" sz="2200">
                <a:latin typeface="Calibri" panose="020F0502020204030204" pitchFamily="34" charset="0"/>
                <a:cs typeface="Calibri" panose="020F0502020204030204" pitchFamily="34" charset="0"/>
              </a:rPr>
              <a:t>WHS (World Health Survey) çalışmasında </a:t>
            </a:r>
          </a:p>
          <a:p>
            <a:pPr marL="457200" lvl="1" indent="0">
              <a:buNone/>
            </a:pPr>
            <a:r>
              <a:rPr lang="tr-TR" sz="1800">
                <a:latin typeface="Calibri" panose="020F0502020204030204" pitchFamily="34" charset="0"/>
                <a:cs typeface="Calibri" panose="020F0502020204030204" pitchFamily="34" charset="0"/>
              </a:rPr>
              <a:t>Dünya genelindeki doktor tanılı astım  %4.27 </a:t>
            </a:r>
            <a:endParaRPr lang="tr-TR" sz="2200">
              <a:latin typeface="Calibri" panose="020F0502020204030204" pitchFamily="34" charset="0"/>
              <a:cs typeface="Calibri" panose="020F0502020204030204" pitchFamily="34" charset="0"/>
            </a:endParaRPr>
          </a:p>
          <a:p>
            <a:r>
              <a:rPr lang="tr-TR" sz="2200">
                <a:latin typeface="Calibri" panose="020F0502020204030204" pitchFamily="34" charset="0"/>
                <a:cs typeface="Calibri" panose="020F0502020204030204" pitchFamily="34" charset="0"/>
              </a:rPr>
              <a:t>Ülkemizde erişkinlerde yapılmış 25.843 kişinin katıldığı çalışmada astım sıklığı ülke genelinde erkeklerde %7.1 kadınlarda ise %9.0 </a:t>
            </a:r>
          </a:p>
          <a:p>
            <a:endParaRPr lang="tr-TR" sz="2200" dirty="0"/>
          </a:p>
        </p:txBody>
      </p:sp>
      <p:sp>
        <p:nvSpPr>
          <p:cNvPr id="5" name="Metin kutusu 4">
            <a:extLst>
              <a:ext uri="{FF2B5EF4-FFF2-40B4-BE49-F238E27FC236}">
                <a16:creationId xmlns:a16="http://schemas.microsoft.com/office/drawing/2014/main" id="{E184BEC9-E014-4705-B8A6-81ACB5F0DB08}"/>
              </a:ext>
            </a:extLst>
          </p:cNvPr>
          <p:cNvSpPr txBox="1"/>
          <p:nvPr/>
        </p:nvSpPr>
        <p:spPr>
          <a:xfrm>
            <a:off x="7020338" y="5875868"/>
            <a:ext cx="6115878"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129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F2A292-DA9C-490E-9A9F-CF9A0AC347F7}"/>
              </a:ext>
            </a:extLst>
          </p:cNvPr>
          <p:cNvSpPr>
            <a:spLocks noGrp="1"/>
          </p:cNvSpPr>
          <p:nvPr>
            <p:ph type="title"/>
          </p:nvPr>
        </p:nvSpPr>
        <p:spPr/>
        <p:txBody>
          <a:bodyPr/>
          <a:lstStyle/>
          <a:p>
            <a:r>
              <a:rPr lang="tr-TR"/>
              <a:t>VAKA</a:t>
            </a:r>
          </a:p>
        </p:txBody>
      </p:sp>
      <p:sp>
        <p:nvSpPr>
          <p:cNvPr id="3" name="İçerik Yer Tutucusu 2">
            <a:extLst>
              <a:ext uri="{FF2B5EF4-FFF2-40B4-BE49-F238E27FC236}">
                <a16:creationId xmlns:a16="http://schemas.microsoft.com/office/drawing/2014/main" id="{25489569-81A6-42C1-84D2-992DC5BA7678}"/>
              </a:ext>
            </a:extLst>
          </p:cNvPr>
          <p:cNvSpPr>
            <a:spLocks noGrp="1"/>
          </p:cNvSpPr>
          <p:nvPr>
            <p:ph idx="1"/>
          </p:nvPr>
        </p:nvSpPr>
        <p:spPr/>
        <p:txBody>
          <a:bodyPr/>
          <a:lstStyle/>
          <a:p>
            <a:r>
              <a:rPr lang="tr-TR"/>
              <a:t>PEF takibi ile 2 hafta sonra kontrol </a:t>
            </a:r>
          </a:p>
          <a:p>
            <a:r>
              <a:rPr lang="tr-TR"/>
              <a:t>İki hafta boyunca günde iki kez yapılan PEF tetkikinde değişkenlik</a:t>
            </a:r>
          </a:p>
          <a:p>
            <a:pPr marL="457200" lvl="1" indent="0">
              <a:buNone/>
            </a:pPr>
            <a:r>
              <a:rPr lang="tr-TR"/>
              <a:t> </a:t>
            </a:r>
            <a:r>
              <a:rPr lang="tr-TR">
                <a:latin typeface="Calibri" panose="020F0502020204030204" pitchFamily="34" charset="0"/>
                <a:cs typeface="Calibri" panose="020F0502020204030204" pitchFamily="34" charset="0"/>
              </a:rPr>
              <a:t>&gt;%10</a:t>
            </a:r>
            <a:endParaRPr lang="tr-TR"/>
          </a:p>
        </p:txBody>
      </p:sp>
      <p:pic>
        <p:nvPicPr>
          <p:cNvPr id="7" name="Resim 6">
            <a:extLst>
              <a:ext uri="{FF2B5EF4-FFF2-40B4-BE49-F238E27FC236}">
                <a16:creationId xmlns:a16="http://schemas.microsoft.com/office/drawing/2014/main" id="{F178C8C4-B85A-4963-A2BB-139BE73674FE}"/>
              </a:ext>
            </a:extLst>
          </p:cNvPr>
          <p:cNvPicPr>
            <a:picLocks noChangeAspect="1"/>
          </p:cNvPicPr>
          <p:nvPr/>
        </p:nvPicPr>
        <p:blipFill>
          <a:blip r:embed="rId2"/>
          <a:stretch>
            <a:fillRect/>
          </a:stretch>
        </p:blipFill>
        <p:spPr>
          <a:xfrm>
            <a:off x="2509870" y="541165"/>
            <a:ext cx="7172258" cy="5775670"/>
          </a:xfrm>
          <a:prstGeom prst="rect">
            <a:avLst/>
          </a:prstGeom>
        </p:spPr>
      </p:pic>
    </p:spTree>
    <p:extLst>
      <p:ext uri="{BB962C8B-B14F-4D97-AF65-F5344CB8AC3E}">
        <p14:creationId xmlns:p14="http://schemas.microsoft.com/office/powerpoint/2010/main" val="302860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KAYNAKLAR</a:t>
            </a:r>
          </a:p>
        </p:txBody>
      </p:sp>
      <p:sp>
        <p:nvSpPr>
          <p:cNvPr id="3" name="İçerik Yer Tutucusu 2"/>
          <p:cNvSpPr>
            <a:spLocks noGrp="1"/>
          </p:cNvSpPr>
          <p:nvPr>
            <p:ph idx="1"/>
          </p:nvPr>
        </p:nvSpPr>
        <p:spPr/>
        <p:txBody>
          <a:bodyPr>
            <a:normAutofit fontScale="92500"/>
          </a:bodyPr>
          <a:lstStyle/>
          <a:p>
            <a:r>
              <a:rPr lang="tr-TR" i="1">
                <a:latin typeface="Calibri" panose="020F0502020204030204" pitchFamily="34" charset="0"/>
                <a:cs typeface="Calibri" panose="020F0502020204030204" pitchFamily="34" charset="0"/>
              </a:rPr>
              <a:t>Astım Tanı ve Tedavi Rehberi 2020 Güncellemesi, Türk Toraks Derneği</a:t>
            </a:r>
          </a:p>
          <a:p>
            <a:r>
              <a:rPr lang="tr-TR" sz="2400" i="1">
                <a:latin typeface="Calibri" panose="020F0502020204030204" pitchFamily="34" charset="0"/>
                <a:cs typeface="Calibri" panose="020F0502020204030204" pitchFamily="34" charset="0"/>
              </a:rPr>
              <a:t>Rakel Aile Hekimliği Kitabı 9. baskı</a:t>
            </a:r>
          </a:p>
          <a:p>
            <a:r>
              <a:rPr lang="tr-TR" i="1">
                <a:latin typeface="Calibri" panose="020F0502020204030204" pitchFamily="34" charset="0"/>
                <a:cs typeface="Calibri" panose="020F0502020204030204" pitchFamily="34" charset="0"/>
              </a:rPr>
              <a:t>Lazarus SC, Boushey HA, Fahy JV, et al. Long-acting beta2-agonist monotherapy vs continued therapy with inhaled corticosteroids in patients with persistent asthma: a randomized controlled trial. JAMA 2001;285(20):2583-93. </a:t>
            </a:r>
          </a:p>
          <a:p>
            <a:r>
              <a:rPr lang="tr-TR" i="1">
                <a:latin typeface="Calibri" panose="020F0502020204030204" pitchFamily="34" charset="0"/>
                <a:cs typeface="Calibri" panose="020F0502020204030204" pitchFamily="34" charset="0"/>
              </a:rPr>
              <a:t>Rodrigo GJ, Castro-Rodriguez JA. Anticholinergics in the treatment of children and adults with acute asthma: asystematic review with meta-analysis. Thorax 2005;60:740-6</a:t>
            </a:r>
            <a:endParaRPr lang="tr-TR" sz="2400" i="1">
              <a:latin typeface="Calibri" panose="020F0502020204030204" pitchFamily="34" charset="0"/>
              <a:cs typeface="Calibri" panose="020F0502020204030204" pitchFamily="34" charset="0"/>
            </a:endParaRPr>
          </a:p>
          <a:p>
            <a:endParaRPr lang="tr-TR" sz="2400">
              <a:latin typeface="Times New Roman" panose="02020603050405020304" pitchFamily="18" charset="0"/>
              <a:cs typeface="Times New Roman" panose="02020603050405020304" pitchFamily="18" charset="0"/>
            </a:endParaRPr>
          </a:p>
          <a:p>
            <a:endParaRPr lang="tr-TR">
              <a:latin typeface="Times New Roman" panose="02020603050405020304" pitchFamily="18" charset="0"/>
              <a:cs typeface="Times New Roman" panose="02020603050405020304" pitchFamily="18" charset="0"/>
            </a:endParaRPr>
          </a:p>
          <a:p>
            <a:endParaRPr lang="tr-TR"/>
          </a:p>
        </p:txBody>
      </p:sp>
    </p:spTree>
    <p:extLst>
      <p:ext uri="{BB962C8B-B14F-4D97-AF65-F5344CB8AC3E}">
        <p14:creationId xmlns:p14="http://schemas.microsoft.com/office/powerpoint/2010/main" val="423678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alibri" panose="020F0502020204030204" pitchFamily="34" charset="0"/>
                <a:cs typeface="Calibri" panose="020F0502020204030204" pitchFamily="34" charset="0"/>
              </a:rPr>
              <a:t>RİSK FAKTÖRLERİ</a:t>
            </a:r>
          </a:p>
        </p:txBody>
      </p:sp>
      <p:sp>
        <p:nvSpPr>
          <p:cNvPr id="3" name="İçerik Yer Tutucusu 2"/>
          <p:cNvSpPr>
            <a:spLocks noGrp="1"/>
          </p:cNvSpPr>
          <p:nvPr>
            <p:ph idx="1"/>
          </p:nvPr>
        </p:nvSpPr>
        <p:spPr>
          <a:xfrm>
            <a:off x="1295401" y="2428407"/>
            <a:ext cx="4274126" cy="3456784"/>
          </a:xfrm>
        </p:spPr>
        <p:txBody>
          <a:bodyPr>
            <a:normAutofit fontScale="55000" lnSpcReduction="20000"/>
          </a:bodyPr>
          <a:lstStyle/>
          <a:p>
            <a:pPr marL="457200" lvl="1" indent="0">
              <a:buNone/>
            </a:pPr>
            <a:r>
              <a:rPr lang="tr-TR" sz="4000">
                <a:latin typeface="Calibri" panose="020F0502020204030204" pitchFamily="34" charset="0"/>
                <a:cs typeface="Calibri" panose="020F0502020204030204" pitchFamily="34" charset="0"/>
              </a:rPr>
              <a:t>Genetik</a:t>
            </a:r>
          </a:p>
          <a:p>
            <a:pPr marL="457200" lvl="1" indent="0">
              <a:buNone/>
            </a:pPr>
            <a:r>
              <a:rPr lang="tr-TR" sz="4000">
                <a:latin typeface="Calibri" panose="020F0502020204030204" pitchFamily="34" charset="0"/>
                <a:cs typeface="Calibri" panose="020F0502020204030204" pitchFamily="34" charset="0"/>
              </a:rPr>
              <a:t>Sigara</a:t>
            </a:r>
          </a:p>
          <a:p>
            <a:pPr marL="457200" lvl="1" indent="0">
              <a:buNone/>
            </a:pPr>
            <a:r>
              <a:rPr lang="tr-TR" sz="4000">
                <a:latin typeface="Calibri" panose="020F0502020204030204" pitchFamily="34" charset="0"/>
                <a:cs typeface="Calibri" panose="020F0502020204030204" pitchFamily="34" charset="0"/>
              </a:rPr>
              <a:t>Ev Tozu Akarları </a:t>
            </a:r>
          </a:p>
          <a:p>
            <a:pPr marL="457200" lvl="1" indent="0">
              <a:buNone/>
            </a:pPr>
            <a:r>
              <a:rPr lang="tr-TR" sz="4000">
                <a:latin typeface="Calibri" panose="020F0502020204030204" pitchFamily="34" charset="0"/>
                <a:cs typeface="Calibri" panose="020F0502020204030204" pitchFamily="34" charset="0"/>
              </a:rPr>
              <a:t>Hamamböceği</a:t>
            </a:r>
          </a:p>
          <a:p>
            <a:pPr marL="457200" lvl="1" indent="0">
              <a:buNone/>
            </a:pPr>
            <a:r>
              <a:rPr lang="tr-TR" sz="4000">
                <a:latin typeface="Calibri" panose="020F0502020204030204" pitchFamily="34" charset="0"/>
                <a:cs typeface="Calibri" panose="020F0502020204030204" pitchFamily="34" charset="0"/>
              </a:rPr>
              <a:t>Fare</a:t>
            </a:r>
          </a:p>
          <a:p>
            <a:pPr marL="457200" lvl="1" indent="0">
              <a:buNone/>
            </a:pPr>
            <a:r>
              <a:rPr lang="tr-TR" sz="4000">
                <a:latin typeface="Calibri" panose="020F0502020204030204" pitchFamily="34" charset="0"/>
                <a:cs typeface="Calibri" panose="020F0502020204030204" pitchFamily="34" charset="0"/>
              </a:rPr>
              <a:t>Evcil Hayvanlar</a:t>
            </a:r>
          </a:p>
          <a:p>
            <a:pPr marL="457200" lvl="1" indent="0">
              <a:buNone/>
            </a:pPr>
            <a:r>
              <a:rPr lang="tr-TR" sz="4000">
                <a:latin typeface="Calibri" panose="020F0502020204030204" pitchFamily="34" charset="0"/>
                <a:cs typeface="Calibri" panose="020F0502020204030204" pitchFamily="34" charset="0"/>
              </a:rPr>
              <a:t>Küf Mantarları</a:t>
            </a:r>
          </a:p>
          <a:p>
            <a:pPr marL="457200" lvl="1" indent="0">
              <a:buNone/>
            </a:pPr>
            <a:r>
              <a:rPr lang="tr-TR" sz="4000">
                <a:latin typeface="Calibri" panose="020F0502020204030204" pitchFamily="34" charset="0"/>
                <a:cs typeface="Calibri" panose="020F0502020204030204" pitchFamily="34" charset="0"/>
              </a:rPr>
              <a:t>Polenler</a:t>
            </a:r>
          </a:p>
          <a:p>
            <a:pPr marL="457200" lvl="1" indent="0">
              <a:buNone/>
            </a:pPr>
            <a:endParaRPr lang="tr-TR" sz="4000">
              <a:latin typeface="Calibri" panose="020F0502020204030204" pitchFamily="34" charset="0"/>
              <a:cs typeface="Calibri" panose="020F0502020204030204" pitchFamily="34" charset="0"/>
            </a:endParaRPr>
          </a:p>
          <a:p>
            <a:pPr marL="457200" lvl="1" indent="0">
              <a:buNone/>
            </a:pPr>
            <a:endParaRPr lang="tr-TR" sz="7200"/>
          </a:p>
          <a:p>
            <a:pPr marL="457200" lvl="1" indent="0">
              <a:buNone/>
            </a:pPr>
            <a:endParaRPr lang="tr-TR" sz="6800"/>
          </a:p>
          <a:p>
            <a:pPr marL="457200" lvl="1" indent="0">
              <a:buNone/>
            </a:pPr>
            <a:endParaRPr lang="tr-TR" sz="7200"/>
          </a:p>
          <a:p>
            <a:pPr marL="457200" lvl="1" indent="0">
              <a:buNone/>
            </a:pPr>
            <a:endParaRPr lang="tr-TR" sz="6600"/>
          </a:p>
          <a:p>
            <a:pPr marL="457200" lvl="1" indent="0">
              <a:buNone/>
            </a:pPr>
            <a:endParaRPr lang="tr-TR" sz="6000"/>
          </a:p>
          <a:p>
            <a:pPr marL="457200" lvl="1" indent="0">
              <a:buNone/>
            </a:pPr>
            <a:endParaRPr lang="tr-TR" sz="5400"/>
          </a:p>
          <a:p>
            <a:pPr marL="457200" lvl="1" indent="0">
              <a:buNone/>
            </a:pPr>
            <a:endParaRPr lang="tr-TR" sz="4600"/>
          </a:p>
          <a:p>
            <a:pPr marL="457200" lvl="1" indent="0">
              <a:buNone/>
            </a:pPr>
            <a:endParaRPr lang="tr-TR" sz="4400"/>
          </a:p>
          <a:p>
            <a:pPr marL="457200" lvl="1" indent="0">
              <a:buNone/>
            </a:pPr>
            <a:endParaRPr lang="tr-TR" sz="4000"/>
          </a:p>
          <a:p>
            <a:pPr marL="457200" lvl="1" indent="0">
              <a:buNone/>
            </a:pPr>
            <a:endParaRPr lang="tr-TR" sz="3600"/>
          </a:p>
          <a:p>
            <a:pPr marL="457200" lvl="1" indent="0">
              <a:buNone/>
            </a:pPr>
            <a:endParaRPr lang="tr-TR" sz="2900"/>
          </a:p>
          <a:p>
            <a:pPr marL="914400" lvl="2" indent="0">
              <a:buNone/>
            </a:pPr>
            <a:endParaRPr lang="tr-TR" sz="2900" dirty="0"/>
          </a:p>
        </p:txBody>
      </p:sp>
      <p:sp>
        <p:nvSpPr>
          <p:cNvPr id="4" name="Metin kutusu 3">
            <a:extLst>
              <a:ext uri="{FF2B5EF4-FFF2-40B4-BE49-F238E27FC236}">
                <a16:creationId xmlns:a16="http://schemas.microsoft.com/office/drawing/2014/main" id="{DCAB152C-B72F-413F-A6D8-72D04E23C2AB}"/>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E63AB823-F881-44A5-9631-8F9A56396808}"/>
              </a:ext>
            </a:extLst>
          </p:cNvPr>
          <p:cNvSpPr txBox="1"/>
          <p:nvPr/>
        </p:nvSpPr>
        <p:spPr>
          <a:xfrm>
            <a:off x="5279719" y="2428407"/>
            <a:ext cx="6116782" cy="3077766"/>
          </a:xfrm>
          <a:prstGeom prst="rect">
            <a:avLst/>
          </a:prstGeom>
          <a:noFill/>
        </p:spPr>
        <p:txBody>
          <a:bodyPr wrap="square">
            <a:spAutoFit/>
          </a:bodyPr>
          <a:lstStyle/>
          <a:p>
            <a:pPr marL="457200" lvl="1" indent="0">
              <a:buNone/>
            </a:pPr>
            <a:r>
              <a:rPr lang="tr-TR" sz="2200">
                <a:latin typeface="Calibri" panose="020F0502020204030204" pitchFamily="34" charset="0"/>
                <a:cs typeface="Calibri" panose="020F0502020204030204" pitchFamily="34" charset="0"/>
              </a:rPr>
              <a:t>İç ve Dış Ortam Hava Kirliliği </a:t>
            </a:r>
          </a:p>
          <a:p>
            <a:pPr lvl="2"/>
            <a:r>
              <a:rPr lang="tr-TR">
                <a:latin typeface="Calibri" panose="020F0502020204030204" pitchFamily="34" charset="0"/>
                <a:cs typeface="Calibri" panose="020F0502020204030204" pitchFamily="34" charset="0"/>
              </a:rPr>
              <a:t>kükürt dioksit, ozon ve azot oksitler </a:t>
            </a:r>
            <a:endParaRPr lang="tr-TR" sz="2400">
              <a:latin typeface="Calibri" panose="020F0502020204030204" pitchFamily="34" charset="0"/>
              <a:cs typeface="Calibri" panose="020F0502020204030204" pitchFamily="34" charset="0"/>
            </a:endParaRPr>
          </a:p>
          <a:p>
            <a:pPr marL="457200" lvl="1" indent="0">
              <a:buNone/>
            </a:pPr>
            <a:r>
              <a:rPr lang="tr-TR" sz="2400">
                <a:latin typeface="Calibri" panose="020F0502020204030204" pitchFamily="34" charset="0"/>
                <a:cs typeface="Calibri" panose="020F0502020204030204" pitchFamily="34" charset="0"/>
              </a:rPr>
              <a:t>Obezite</a:t>
            </a:r>
          </a:p>
          <a:p>
            <a:pPr marL="457200" lvl="1" indent="0">
              <a:buNone/>
            </a:pPr>
            <a:r>
              <a:rPr lang="tr-TR" sz="2400">
                <a:latin typeface="Calibri" panose="020F0502020204030204" pitchFamily="34" charset="0"/>
                <a:cs typeface="Calibri" panose="020F0502020204030204" pitchFamily="34" charset="0"/>
              </a:rPr>
              <a:t>Cinsiyet</a:t>
            </a:r>
            <a:endParaRPr lang="tr-TR" sz="2200">
              <a:latin typeface="Calibri" panose="020F0502020204030204" pitchFamily="34" charset="0"/>
              <a:cs typeface="Calibri" panose="020F0502020204030204" pitchFamily="34" charset="0"/>
            </a:endParaRPr>
          </a:p>
          <a:p>
            <a:pPr marL="457200" lvl="1" indent="0">
              <a:buNone/>
            </a:pPr>
            <a:r>
              <a:rPr lang="tr-TR" sz="2200">
                <a:latin typeface="Calibri" panose="020F0502020204030204" pitchFamily="34" charset="0"/>
                <a:cs typeface="Calibri" panose="020F0502020204030204" pitchFamily="34" charset="0"/>
              </a:rPr>
              <a:t>Mikroorganizmalar</a:t>
            </a:r>
          </a:p>
          <a:p>
            <a:pPr lvl="2"/>
            <a:r>
              <a:rPr lang="tr-TR">
                <a:latin typeface="Calibri" panose="020F0502020204030204" pitchFamily="34" charset="0"/>
                <a:cs typeface="Calibri" panose="020F0502020204030204" pitchFamily="34" charset="0"/>
              </a:rPr>
              <a:t>viral, bakteriyel ve fungal infeksiyonlar</a:t>
            </a:r>
          </a:p>
          <a:p>
            <a:pPr marL="457200" lvl="1" indent="0">
              <a:buNone/>
            </a:pPr>
            <a:r>
              <a:rPr lang="tr-TR" sz="2200">
                <a:latin typeface="Calibri" panose="020F0502020204030204" pitchFamily="34" charset="0"/>
                <a:cs typeface="Calibri" panose="020F0502020204030204" pitchFamily="34" charset="0"/>
              </a:rPr>
              <a:t>Anne Obezitesi ve Gebelikte Kilo Alımı</a:t>
            </a:r>
          </a:p>
          <a:p>
            <a:pPr lvl="1"/>
            <a:r>
              <a:rPr lang="tr-TR" sz="2200">
                <a:latin typeface="Calibri" panose="020F0502020204030204" pitchFamily="34" charset="0"/>
                <a:cs typeface="Calibri" panose="020F0502020204030204" pitchFamily="34" charset="0"/>
              </a:rPr>
              <a:t>Beslenme/Diyet </a:t>
            </a:r>
          </a:p>
          <a:p>
            <a:pPr marL="457200" lvl="1" indent="0">
              <a:buNone/>
            </a:pPr>
            <a:r>
              <a:rPr lang="tr-TR" sz="2200">
                <a:latin typeface="Calibri" panose="020F0502020204030204" pitchFamily="34" charset="0"/>
                <a:cs typeface="Calibri" panose="020F0502020204030204" pitchFamily="34" charset="0"/>
              </a:rPr>
              <a:t>Emzirme</a:t>
            </a:r>
          </a:p>
        </p:txBody>
      </p:sp>
    </p:spTree>
    <p:extLst>
      <p:ext uri="{BB962C8B-B14F-4D97-AF65-F5344CB8AC3E}">
        <p14:creationId xmlns:p14="http://schemas.microsoft.com/office/powerpoint/2010/main" val="79947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br>
              <a:rPr lang="tr-TR" sz="4000">
                <a:latin typeface="Calibri" panose="020F0502020204030204" pitchFamily="34" charset="0"/>
                <a:cs typeface="Calibri" panose="020F0502020204030204" pitchFamily="34" charset="0"/>
              </a:rPr>
            </a:br>
            <a:r>
              <a:rPr lang="sv-SE" sz="4000">
                <a:latin typeface="Calibri" panose="020F0502020204030204" pitchFamily="34" charset="0"/>
                <a:cs typeface="Calibri" panose="020F0502020204030204" pitchFamily="34" charset="0"/>
              </a:rPr>
              <a:t>Meslek Astımı</a:t>
            </a:r>
            <a:br>
              <a:rPr lang="tr-TR" sz="4000">
                <a:latin typeface="Calibri" panose="020F0502020204030204" pitchFamily="34" charset="0"/>
                <a:cs typeface="Calibri" panose="020F0502020204030204" pitchFamily="34" charset="0"/>
              </a:rPr>
            </a:br>
            <a:endParaRPr lang="tr-TR" sz="4000"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p:txBody>
          <a:bodyPr/>
          <a:lstStyle/>
          <a:p>
            <a:endParaRPr lang="tr-TR"/>
          </a:p>
        </p:txBody>
      </p:sp>
      <p:sp>
        <p:nvSpPr>
          <p:cNvPr id="7" name="Metin kutusu 6">
            <a:extLst>
              <a:ext uri="{FF2B5EF4-FFF2-40B4-BE49-F238E27FC236}">
                <a16:creationId xmlns:a16="http://schemas.microsoft.com/office/drawing/2014/main" id="{E0295638-9C5D-40EB-97A6-B2D463B63670}"/>
              </a:ext>
            </a:extLst>
          </p:cNvPr>
          <p:cNvSpPr txBox="1"/>
          <p:nvPr/>
        </p:nvSpPr>
        <p:spPr>
          <a:xfrm>
            <a:off x="7033845" y="5885191"/>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pic>
        <p:nvPicPr>
          <p:cNvPr id="8" name="Resim 7">
            <a:extLst>
              <a:ext uri="{FF2B5EF4-FFF2-40B4-BE49-F238E27FC236}">
                <a16:creationId xmlns:a16="http://schemas.microsoft.com/office/drawing/2014/main" id="{90ABFED6-3519-4A7C-86F4-D3A9333DC6B3}"/>
              </a:ext>
            </a:extLst>
          </p:cNvPr>
          <p:cNvPicPr>
            <a:picLocks noChangeAspect="1"/>
          </p:cNvPicPr>
          <p:nvPr/>
        </p:nvPicPr>
        <p:blipFill>
          <a:blip r:embed="rId3"/>
          <a:stretch>
            <a:fillRect/>
          </a:stretch>
        </p:blipFill>
        <p:spPr>
          <a:xfrm>
            <a:off x="2536755" y="2055923"/>
            <a:ext cx="7541710" cy="3819946"/>
          </a:xfrm>
          <a:prstGeom prst="rect">
            <a:avLst/>
          </a:prstGeom>
        </p:spPr>
      </p:pic>
    </p:spTree>
    <p:extLst>
      <p:ext uri="{BB962C8B-B14F-4D97-AF65-F5344CB8AC3E}">
        <p14:creationId xmlns:p14="http://schemas.microsoft.com/office/powerpoint/2010/main" val="182775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PATOGENEZ</a:t>
            </a: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3"/>
          <a:stretch>
            <a:fillRect/>
          </a:stretch>
        </p:blipFill>
        <p:spPr>
          <a:xfrm>
            <a:off x="1901234" y="2448003"/>
            <a:ext cx="4015838" cy="3698798"/>
          </a:xfrm>
          <a:prstGeom prst="rect">
            <a:avLst/>
          </a:prstGeom>
        </p:spPr>
      </p:pic>
      <p:sp>
        <p:nvSpPr>
          <p:cNvPr id="5" name="Metin kutusu 4">
            <a:extLst>
              <a:ext uri="{FF2B5EF4-FFF2-40B4-BE49-F238E27FC236}">
                <a16:creationId xmlns:a16="http://schemas.microsoft.com/office/drawing/2014/main" id="{C28C87E7-DD4D-4BFF-B1BD-A4E47BF9B7FA}"/>
              </a:ext>
            </a:extLst>
          </p:cNvPr>
          <p:cNvSpPr txBox="1"/>
          <p:nvPr/>
        </p:nvSpPr>
        <p:spPr>
          <a:xfrm>
            <a:off x="7240879" y="6076457"/>
            <a:ext cx="4681025" cy="261610"/>
          </a:xfrm>
          <a:prstGeom prst="rect">
            <a:avLst/>
          </a:prstGeom>
          <a:noFill/>
        </p:spPr>
        <p:txBody>
          <a:bodyPr wrap="square">
            <a:spAutoFit/>
          </a:bodyPr>
          <a:lstStyle/>
          <a:p>
            <a:pPr algn="just">
              <a:buFont typeface="Wingdings" panose="05000000000000000000" pitchFamily="2" charset="2"/>
              <a:buChar char="§"/>
            </a:pPr>
            <a:r>
              <a:rPr lang="tr-TR" sz="1100">
                <a:latin typeface="Times New Roman" panose="02020603050405020304" pitchFamily="18" charset="0"/>
                <a:cs typeface="Times New Roman" panose="02020603050405020304" pitchFamily="18" charset="0"/>
              </a:rPr>
              <a:t>Astım Tanı ve Tedavi Rehberi 2020 Güncellemesi, Türks Toraks Derneği</a:t>
            </a:r>
            <a:endParaRPr lang="tr-TR" sz="1100"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1A706163-D9C7-42C9-A080-1E478480D8E2}"/>
              </a:ext>
            </a:extLst>
          </p:cNvPr>
          <p:cNvPicPr>
            <a:picLocks noChangeAspect="1"/>
          </p:cNvPicPr>
          <p:nvPr/>
        </p:nvPicPr>
        <p:blipFill>
          <a:blip r:embed="rId4"/>
          <a:stretch>
            <a:fillRect/>
          </a:stretch>
        </p:blipFill>
        <p:spPr>
          <a:xfrm>
            <a:off x="6274930" y="2448003"/>
            <a:ext cx="3798305" cy="3672206"/>
          </a:xfrm>
          <a:prstGeom prst="rect">
            <a:avLst/>
          </a:prstGeom>
        </p:spPr>
      </p:pic>
    </p:spTree>
    <p:extLst>
      <p:ext uri="{BB962C8B-B14F-4D97-AF65-F5344CB8AC3E}">
        <p14:creationId xmlns:p14="http://schemas.microsoft.com/office/powerpoint/2010/main" val="10142322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5696</TotalTime>
  <Words>3144</Words>
  <Application>Microsoft Office PowerPoint</Application>
  <PresentationFormat>Geniş ekran</PresentationFormat>
  <Paragraphs>457</Paragraphs>
  <Slides>61</Slides>
  <Notes>12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61</vt:i4>
      </vt:variant>
    </vt:vector>
  </HeadingPairs>
  <TitlesOfParts>
    <vt:vector size="68" baseType="lpstr">
      <vt:lpstr>Arial</vt:lpstr>
      <vt:lpstr>Calibri</vt:lpstr>
      <vt:lpstr>Courier New</vt:lpstr>
      <vt:lpstr>Garamond</vt:lpstr>
      <vt:lpstr>Times New Roman</vt:lpstr>
      <vt:lpstr>Wingdings</vt:lpstr>
      <vt:lpstr>Organik</vt:lpstr>
      <vt:lpstr>ASTIM</vt:lpstr>
      <vt:lpstr>SUNUM PLANI</vt:lpstr>
      <vt:lpstr>AMAÇ</vt:lpstr>
      <vt:lpstr>HEDEFLER</vt:lpstr>
      <vt:lpstr>TANIM</vt:lpstr>
      <vt:lpstr>EPİDEMİYOLOJİ</vt:lpstr>
      <vt:lpstr>RİSK FAKTÖRLERİ</vt:lpstr>
      <vt:lpstr> Meslek Astımı </vt:lpstr>
      <vt:lpstr>PATOGENEZ</vt:lpstr>
      <vt:lpstr>TANI</vt:lpstr>
      <vt:lpstr>TANI</vt:lpstr>
      <vt:lpstr>PowerPoint Sunusu</vt:lpstr>
      <vt:lpstr>TANI</vt:lpstr>
      <vt:lpstr>TANI</vt:lpstr>
      <vt:lpstr>TANI</vt:lpstr>
      <vt:lpstr>TANI</vt:lpstr>
      <vt:lpstr>TANI</vt:lpstr>
      <vt:lpstr>TANI</vt:lpstr>
      <vt:lpstr>TANI</vt:lpstr>
      <vt:lpstr>TANI</vt:lpstr>
      <vt:lpstr>TANI</vt:lpstr>
      <vt:lpstr>PowerPoint Sunusu</vt:lpstr>
      <vt:lpstr>ASTIMDA İLAÇ TEDAVİSİ</vt:lpstr>
      <vt:lpstr>ASTIMDA İLAÇ TEDAVİSİ</vt:lpstr>
      <vt:lpstr>ASTIMDA İLAÇ TEDAVİSİ</vt:lpstr>
      <vt:lpstr>ASTIMDA İLAÇ TEDAVİSİ</vt:lpstr>
      <vt:lpstr>ASTIMDA İLAÇ TEDAVİSİ</vt:lpstr>
      <vt:lpstr>ASTIMDA İLAÇ TEDAVİSİ</vt:lpstr>
      <vt:lpstr>PowerPoint Sunusu</vt:lpstr>
      <vt:lpstr>ASTIMDA İLAÇ TEDAVİSİ</vt:lpstr>
      <vt:lpstr>ASTIMDA İLAÇ TEDAVİSİ</vt:lpstr>
      <vt:lpstr>ASTIMDA İLAÇ TEDAVİSİ</vt:lpstr>
      <vt:lpstr>ASTIMDA İLAÇ TEDAVİSİ</vt:lpstr>
      <vt:lpstr>ASTIMDA İLAÇ TEDAVİSİ</vt:lpstr>
      <vt:lpstr>ASTIMDA İLAÇ TEDAVİSİ</vt:lpstr>
      <vt:lpstr>ASTIMDA İLAÇ TEDAVİSİ</vt:lpstr>
      <vt:lpstr>PowerPoint Sunusu</vt:lpstr>
      <vt:lpstr>ASTIMDA İLAÇ TEDAVİSİ</vt:lpstr>
      <vt:lpstr>ASTIMDA İLAÇ TEDAVİSİ</vt:lpstr>
      <vt:lpstr> BAŞLANGIÇ TEDAVİSİNİN BELİRLENMESİ </vt:lpstr>
      <vt:lpstr> BAŞLANGIÇ TEDAVİSİNİN BELİRLENMESİ </vt:lpstr>
      <vt:lpstr>PowerPoint Sunusu</vt:lpstr>
      <vt:lpstr>TEDAVİYE YANITIN İZLENMESİ ve DEĞERLENDİRİLMESİ</vt:lpstr>
      <vt:lpstr>TEDAVİYE YANITIN İZLENMESİ ve DEĞERLENDİRİLMESİ</vt:lpstr>
      <vt:lpstr>ASTIM DEĞERLENDİRİLMESİ VE KONTROL</vt:lpstr>
      <vt:lpstr>ASTIM DEĞERLENDİRİLMESİ VE KONTROL</vt:lpstr>
      <vt:lpstr>ASTIM DEĞERLENDİRİLMESİ VE KONTROL</vt:lpstr>
      <vt:lpstr>ASTIM DEĞERLENDİRİLMESİ VE KONTROL</vt:lpstr>
      <vt:lpstr>PowerPoint Sunusu</vt:lpstr>
      <vt:lpstr>PowerPoint Sunusu</vt:lpstr>
      <vt:lpstr>PowerPoint Sunusu</vt:lpstr>
      <vt:lpstr>SEMPTOM VE BULGULARA GÖRE ATAK ŞİDDETİNİN BELİRLENMESİ</vt:lpstr>
      <vt:lpstr>SEMPTOM VE BULGULARA GÖRE ATAK ŞİDDETİNİN BELİRLENMESİ</vt:lpstr>
      <vt:lpstr>ASTIM ATAĞI VE TEDAVİSİ</vt:lpstr>
      <vt:lpstr>ASTIM ATAĞI VE TEDAVİSİ</vt:lpstr>
      <vt:lpstr>SEVK KRİTERLERİ</vt:lpstr>
      <vt:lpstr>VAKA</vt:lpstr>
      <vt:lpstr>VAKA</vt:lpstr>
      <vt:lpstr>PowerPoint Sunusu</vt:lpstr>
      <vt:lpstr>VAKA</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ASTIM</dc:title>
  <dc:creator>bidb</dc:creator>
  <cp:lastModifiedBy>fatıma yıldız</cp:lastModifiedBy>
  <cp:revision>97</cp:revision>
  <dcterms:created xsi:type="dcterms:W3CDTF">2022-01-22T12:00:13Z</dcterms:created>
  <dcterms:modified xsi:type="dcterms:W3CDTF">2022-02-01T11:30:43Z</dcterms:modified>
</cp:coreProperties>
</file>