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29" r:id="rId3"/>
    <p:sldId id="330" r:id="rId4"/>
    <p:sldId id="257" r:id="rId5"/>
    <p:sldId id="259" r:id="rId6"/>
    <p:sldId id="258" r:id="rId7"/>
    <p:sldId id="260" r:id="rId8"/>
    <p:sldId id="261" r:id="rId9"/>
    <p:sldId id="262" r:id="rId10"/>
    <p:sldId id="263" r:id="rId11"/>
    <p:sldId id="264" r:id="rId12"/>
    <p:sldId id="267" r:id="rId13"/>
    <p:sldId id="265" r:id="rId14"/>
    <p:sldId id="266" r:id="rId15"/>
    <p:sldId id="268" r:id="rId16"/>
    <p:sldId id="269" r:id="rId17"/>
    <p:sldId id="272" r:id="rId18"/>
    <p:sldId id="273" r:id="rId19"/>
    <p:sldId id="274" r:id="rId20"/>
    <p:sldId id="275" r:id="rId21"/>
    <p:sldId id="276" r:id="rId22"/>
    <p:sldId id="277" r:id="rId23"/>
    <p:sldId id="278" r:id="rId24"/>
    <p:sldId id="280" r:id="rId25"/>
    <p:sldId id="281" r:id="rId26"/>
    <p:sldId id="279"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0" r:id="rId41"/>
    <p:sldId id="296" r:id="rId42"/>
    <p:sldId id="297" r:id="rId43"/>
    <p:sldId id="298" r:id="rId44"/>
    <p:sldId id="299" r:id="rId45"/>
    <p:sldId id="301" r:id="rId46"/>
    <p:sldId id="302" r:id="rId47"/>
    <p:sldId id="304" r:id="rId48"/>
    <p:sldId id="305" r:id="rId49"/>
    <p:sldId id="308" r:id="rId50"/>
    <p:sldId id="306"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3" r:id="rId64"/>
    <p:sldId id="321" r:id="rId65"/>
    <p:sldId id="322" r:id="rId66"/>
    <p:sldId id="324" r:id="rId67"/>
    <p:sldId id="325" r:id="rId68"/>
    <p:sldId id="326" r:id="rId69"/>
    <p:sldId id="327" r:id="rId70"/>
    <p:sldId id="331"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53628" autoAdjust="0"/>
  </p:normalViewPr>
  <p:slideViewPr>
    <p:cSldViewPr snapToGrid="0">
      <p:cViewPr varScale="1">
        <p:scale>
          <a:sx n="39" d="100"/>
          <a:sy n="39" d="100"/>
        </p:scale>
        <p:origin x="19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7D520-AC7B-4AF6-8180-73EEACAADDE7}"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tr-TR"/>
        </a:p>
      </dgm:t>
    </dgm:pt>
    <dgm:pt modelId="{0D61364B-5C2F-4033-BE8D-61087C3C4360}">
      <dgm:prSet phldrT="[Metin]"/>
      <dgm:spPr/>
      <dgm:t>
        <a:bodyPr/>
        <a:lstStyle/>
        <a:p>
          <a:r>
            <a:rPr lang="tr-TR" smtClean="0"/>
            <a:t>İdrarda glukoz</a:t>
          </a:r>
          <a:endParaRPr lang="tr-TR"/>
        </a:p>
      </dgm:t>
    </dgm:pt>
    <dgm:pt modelId="{493C142A-9515-4ED6-A5AE-DF846C449D7B}" type="parTrans" cxnId="{C334D76E-D1F1-4E47-AA52-12C66DCF399D}">
      <dgm:prSet/>
      <dgm:spPr/>
      <dgm:t>
        <a:bodyPr/>
        <a:lstStyle/>
        <a:p>
          <a:endParaRPr lang="tr-TR"/>
        </a:p>
      </dgm:t>
    </dgm:pt>
    <dgm:pt modelId="{71185619-8F96-4869-8682-565ECC2B3FFA}" type="sibTrans" cxnId="{C334D76E-D1F1-4E47-AA52-12C66DCF399D}">
      <dgm:prSet/>
      <dgm:spPr/>
      <dgm:t>
        <a:bodyPr/>
        <a:lstStyle/>
        <a:p>
          <a:endParaRPr lang="tr-TR"/>
        </a:p>
      </dgm:t>
    </dgm:pt>
    <dgm:pt modelId="{4837D2BB-EA81-4B6A-B718-39B1ED45F6D5}">
      <dgm:prSet phldrT="[Metin]"/>
      <dgm:spPr/>
      <dgm:t>
        <a:bodyPr/>
        <a:lstStyle/>
        <a:p>
          <a:r>
            <a:rPr lang="tr-TR" smtClean="0"/>
            <a:t>İdrarda keton cisimleri</a:t>
          </a:r>
          <a:endParaRPr lang="tr-TR"/>
        </a:p>
      </dgm:t>
    </dgm:pt>
    <dgm:pt modelId="{18AB25BB-7633-49C1-AB21-153F3B53C6F0}" type="parTrans" cxnId="{C395CCDD-4505-4DE1-8284-2A2C1F99240F}">
      <dgm:prSet/>
      <dgm:spPr/>
      <dgm:t>
        <a:bodyPr/>
        <a:lstStyle/>
        <a:p>
          <a:endParaRPr lang="tr-TR"/>
        </a:p>
      </dgm:t>
    </dgm:pt>
    <dgm:pt modelId="{754F0BD2-E8CF-4A18-86B4-3B21313739B4}" type="sibTrans" cxnId="{C395CCDD-4505-4DE1-8284-2A2C1F99240F}">
      <dgm:prSet/>
      <dgm:spPr/>
      <dgm:t>
        <a:bodyPr/>
        <a:lstStyle/>
        <a:p>
          <a:endParaRPr lang="tr-TR"/>
        </a:p>
      </dgm:t>
    </dgm:pt>
    <dgm:pt modelId="{F6DAF876-DB8E-4091-A3BA-8EE890A45412}">
      <dgm:prSet phldrT="[Metin]"/>
      <dgm:spPr/>
      <dgm:t>
        <a:bodyPr/>
        <a:lstStyle/>
        <a:p>
          <a:r>
            <a:rPr lang="tr-TR" smtClean="0"/>
            <a:t>İdrarda protein </a:t>
          </a:r>
          <a:endParaRPr lang="tr-TR"/>
        </a:p>
      </dgm:t>
    </dgm:pt>
    <dgm:pt modelId="{DEFDB198-8F07-4639-B35A-BBE958E919FA}" type="parTrans" cxnId="{5D53D937-3DBA-4B55-AB27-F09192410C97}">
      <dgm:prSet/>
      <dgm:spPr/>
      <dgm:t>
        <a:bodyPr/>
        <a:lstStyle/>
        <a:p>
          <a:endParaRPr lang="tr-TR"/>
        </a:p>
      </dgm:t>
    </dgm:pt>
    <dgm:pt modelId="{B2C5788F-94CE-450D-83AE-60F5100D6CC4}" type="sibTrans" cxnId="{5D53D937-3DBA-4B55-AB27-F09192410C97}">
      <dgm:prSet/>
      <dgm:spPr/>
      <dgm:t>
        <a:bodyPr/>
        <a:lstStyle/>
        <a:p>
          <a:endParaRPr lang="tr-TR"/>
        </a:p>
      </dgm:t>
    </dgm:pt>
    <dgm:pt modelId="{55545C2A-53AB-48AD-897A-7EF93473F2AB}">
      <dgm:prSet phldrT="[Metin]"/>
      <dgm:spPr/>
      <dgm:t>
        <a:bodyPr/>
        <a:lstStyle/>
        <a:p>
          <a:r>
            <a:rPr lang="tr-TR" smtClean="0"/>
            <a:t>İdrarda bilirubin</a:t>
          </a:r>
          <a:endParaRPr lang="tr-TR"/>
        </a:p>
      </dgm:t>
    </dgm:pt>
    <dgm:pt modelId="{0FD08F9F-FD08-495E-945E-940F001BCB6B}" type="parTrans" cxnId="{5E632D12-1672-446F-845C-4B491B7D08A2}">
      <dgm:prSet/>
      <dgm:spPr/>
      <dgm:t>
        <a:bodyPr/>
        <a:lstStyle/>
        <a:p>
          <a:endParaRPr lang="tr-TR"/>
        </a:p>
      </dgm:t>
    </dgm:pt>
    <dgm:pt modelId="{8EA18457-ADAD-4EFD-BDB6-0B625527B1DC}" type="sibTrans" cxnId="{5E632D12-1672-446F-845C-4B491B7D08A2}">
      <dgm:prSet/>
      <dgm:spPr/>
      <dgm:t>
        <a:bodyPr/>
        <a:lstStyle/>
        <a:p>
          <a:endParaRPr lang="tr-TR"/>
        </a:p>
      </dgm:t>
    </dgm:pt>
    <dgm:pt modelId="{FD28F5A6-1C4A-485E-AC5B-C7B8E8277E3D}">
      <dgm:prSet phldrT="[Metin]"/>
      <dgm:spPr/>
      <dgm:t>
        <a:bodyPr/>
        <a:lstStyle/>
        <a:p>
          <a:r>
            <a:rPr lang="tr-TR" smtClean="0"/>
            <a:t>İdrarda nitrit</a:t>
          </a:r>
          <a:endParaRPr lang="tr-TR"/>
        </a:p>
      </dgm:t>
    </dgm:pt>
    <dgm:pt modelId="{B72D85EC-3E6B-4966-81E0-4AA4AB8B9462}" type="parTrans" cxnId="{77214793-D4A6-43EA-9589-D8516BE488E1}">
      <dgm:prSet/>
      <dgm:spPr/>
      <dgm:t>
        <a:bodyPr/>
        <a:lstStyle/>
        <a:p>
          <a:endParaRPr lang="tr-TR"/>
        </a:p>
      </dgm:t>
    </dgm:pt>
    <dgm:pt modelId="{6AFEE631-5B72-4AC7-BFBF-3F1D94ED2A89}" type="sibTrans" cxnId="{77214793-D4A6-43EA-9589-D8516BE488E1}">
      <dgm:prSet/>
      <dgm:spPr/>
      <dgm:t>
        <a:bodyPr/>
        <a:lstStyle/>
        <a:p>
          <a:endParaRPr lang="tr-TR"/>
        </a:p>
      </dgm:t>
    </dgm:pt>
    <dgm:pt modelId="{D7275EFE-24D2-4EFF-A2D3-0CCB5D01E729}">
      <dgm:prSet phldrT="[Metin]"/>
      <dgm:spPr/>
      <dgm:t>
        <a:bodyPr/>
        <a:lstStyle/>
        <a:p>
          <a:r>
            <a:rPr lang="tr-TR" smtClean="0"/>
            <a:t>İdrarda ürobilinojen</a:t>
          </a:r>
          <a:endParaRPr lang="tr-TR"/>
        </a:p>
      </dgm:t>
    </dgm:pt>
    <dgm:pt modelId="{DD9B1801-5266-42BE-9FBD-C459619F3CB1}" type="parTrans" cxnId="{27CF74CC-B3C9-46D9-8DF7-25AE97F71D90}">
      <dgm:prSet/>
      <dgm:spPr/>
      <dgm:t>
        <a:bodyPr/>
        <a:lstStyle/>
        <a:p>
          <a:endParaRPr lang="tr-TR"/>
        </a:p>
      </dgm:t>
    </dgm:pt>
    <dgm:pt modelId="{A8FA0AB8-E857-42A5-B2BB-E3F93B78565B}" type="sibTrans" cxnId="{27CF74CC-B3C9-46D9-8DF7-25AE97F71D90}">
      <dgm:prSet/>
      <dgm:spPr/>
      <dgm:t>
        <a:bodyPr/>
        <a:lstStyle/>
        <a:p>
          <a:endParaRPr lang="tr-TR"/>
        </a:p>
      </dgm:t>
    </dgm:pt>
    <dgm:pt modelId="{D6DB37EB-D1B4-4256-AFE8-D6770B32F0BC}" type="pres">
      <dgm:prSet presAssocID="{C5B7D520-AC7B-4AF6-8180-73EEACAADDE7}" presName="compositeShape" presStyleCnt="0">
        <dgm:presLayoutVars>
          <dgm:chMax val="7"/>
          <dgm:dir/>
          <dgm:resizeHandles val="exact"/>
        </dgm:presLayoutVars>
      </dgm:prSet>
      <dgm:spPr/>
      <dgm:t>
        <a:bodyPr/>
        <a:lstStyle/>
        <a:p>
          <a:endParaRPr lang="tr-TR"/>
        </a:p>
      </dgm:t>
    </dgm:pt>
    <dgm:pt modelId="{D829F01F-33E1-4EB5-9872-0FDCE45F4FB8}" type="pres">
      <dgm:prSet presAssocID="{C5B7D520-AC7B-4AF6-8180-73EEACAADDE7}" presName="wedge1" presStyleLbl="node1" presStyleIdx="0" presStyleCnt="6"/>
      <dgm:spPr/>
      <dgm:t>
        <a:bodyPr/>
        <a:lstStyle/>
        <a:p>
          <a:endParaRPr lang="tr-TR"/>
        </a:p>
      </dgm:t>
    </dgm:pt>
    <dgm:pt modelId="{30D3DA34-B253-4B5D-8846-E560F50F3BAE}" type="pres">
      <dgm:prSet presAssocID="{C5B7D520-AC7B-4AF6-8180-73EEACAADDE7}" presName="dummy1a" presStyleCnt="0"/>
      <dgm:spPr/>
    </dgm:pt>
    <dgm:pt modelId="{757A819E-3EF6-4760-AFA0-99D63FEFA438}" type="pres">
      <dgm:prSet presAssocID="{C5B7D520-AC7B-4AF6-8180-73EEACAADDE7}" presName="dummy1b" presStyleCnt="0"/>
      <dgm:spPr/>
    </dgm:pt>
    <dgm:pt modelId="{81D5CDB0-677E-4AE3-B685-3612F80F2627}" type="pres">
      <dgm:prSet presAssocID="{C5B7D520-AC7B-4AF6-8180-73EEACAADDE7}" presName="wedge1Tx" presStyleLbl="node1" presStyleIdx="0" presStyleCnt="6">
        <dgm:presLayoutVars>
          <dgm:chMax val="0"/>
          <dgm:chPref val="0"/>
          <dgm:bulletEnabled val="1"/>
        </dgm:presLayoutVars>
      </dgm:prSet>
      <dgm:spPr/>
      <dgm:t>
        <a:bodyPr/>
        <a:lstStyle/>
        <a:p>
          <a:endParaRPr lang="tr-TR"/>
        </a:p>
      </dgm:t>
    </dgm:pt>
    <dgm:pt modelId="{8D4E9EE2-C880-4304-AE97-396783F8160C}" type="pres">
      <dgm:prSet presAssocID="{C5B7D520-AC7B-4AF6-8180-73EEACAADDE7}" presName="wedge2" presStyleLbl="node1" presStyleIdx="1" presStyleCnt="6"/>
      <dgm:spPr/>
      <dgm:t>
        <a:bodyPr/>
        <a:lstStyle/>
        <a:p>
          <a:endParaRPr lang="tr-TR"/>
        </a:p>
      </dgm:t>
    </dgm:pt>
    <dgm:pt modelId="{3BE8C2FE-DAB8-483A-8997-622373B0546E}" type="pres">
      <dgm:prSet presAssocID="{C5B7D520-AC7B-4AF6-8180-73EEACAADDE7}" presName="dummy2a" presStyleCnt="0"/>
      <dgm:spPr/>
    </dgm:pt>
    <dgm:pt modelId="{AA2641B9-9068-4F40-925B-5361ED1F0445}" type="pres">
      <dgm:prSet presAssocID="{C5B7D520-AC7B-4AF6-8180-73EEACAADDE7}" presName="dummy2b" presStyleCnt="0"/>
      <dgm:spPr/>
    </dgm:pt>
    <dgm:pt modelId="{17D08BCF-D83E-4707-8987-D605F844DFE5}" type="pres">
      <dgm:prSet presAssocID="{C5B7D520-AC7B-4AF6-8180-73EEACAADDE7}" presName="wedge2Tx" presStyleLbl="node1" presStyleIdx="1" presStyleCnt="6">
        <dgm:presLayoutVars>
          <dgm:chMax val="0"/>
          <dgm:chPref val="0"/>
          <dgm:bulletEnabled val="1"/>
        </dgm:presLayoutVars>
      </dgm:prSet>
      <dgm:spPr/>
      <dgm:t>
        <a:bodyPr/>
        <a:lstStyle/>
        <a:p>
          <a:endParaRPr lang="tr-TR"/>
        </a:p>
      </dgm:t>
    </dgm:pt>
    <dgm:pt modelId="{162983F4-E5F7-4A57-B6E7-53F05789137F}" type="pres">
      <dgm:prSet presAssocID="{C5B7D520-AC7B-4AF6-8180-73EEACAADDE7}" presName="wedge3" presStyleLbl="node1" presStyleIdx="2" presStyleCnt="6"/>
      <dgm:spPr/>
      <dgm:t>
        <a:bodyPr/>
        <a:lstStyle/>
        <a:p>
          <a:endParaRPr lang="tr-TR"/>
        </a:p>
      </dgm:t>
    </dgm:pt>
    <dgm:pt modelId="{D0712F4C-4557-4F17-ACE5-D0D1BCEF22EF}" type="pres">
      <dgm:prSet presAssocID="{C5B7D520-AC7B-4AF6-8180-73EEACAADDE7}" presName="dummy3a" presStyleCnt="0"/>
      <dgm:spPr/>
    </dgm:pt>
    <dgm:pt modelId="{A5C5EE8A-05AC-4786-9A4D-F9FE6B8BF40F}" type="pres">
      <dgm:prSet presAssocID="{C5B7D520-AC7B-4AF6-8180-73EEACAADDE7}" presName="dummy3b" presStyleCnt="0"/>
      <dgm:spPr/>
    </dgm:pt>
    <dgm:pt modelId="{C5F567C6-D87E-4517-BD8D-7AE8656216F1}" type="pres">
      <dgm:prSet presAssocID="{C5B7D520-AC7B-4AF6-8180-73EEACAADDE7}" presName="wedge3Tx" presStyleLbl="node1" presStyleIdx="2" presStyleCnt="6">
        <dgm:presLayoutVars>
          <dgm:chMax val="0"/>
          <dgm:chPref val="0"/>
          <dgm:bulletEnabled val="1"/>
        </dgm:presLayoutVars>
      </dgm:prSet>
      <dgm:spPr/>
      <dgm:t>
        <a:bodyPr/>
        <a:lstStyle/>
        <a:p>
          <a:endParaRPr lang="tr-TR"/>
        </a:p>
      </dgm:t>
    </dgm:pt>
    <dgm:pt modelId="{3B9B6E29-EB2B-46AE-A597-0E46568CBBE4}" type="pres">
      <dgm:prSet presAssocID="{C5B7D520-AC7B-4AF6-8180-73EEACAADDE7}" presName="wedge4" presStyleLbl="node1" presStyleIdx="3" presStyleCnt="6"/>
      <dgm:spPr/>
      <dgm:t>
        <a:bodyPr/>
        <a:lstStyle/>
        <a:p>
          <a:endParaRPr lang="tr-TR"/>
        </a:p>
      </dgm:t>
    </dgm:pt>
    <dgm:pt modelId="{BD9AD0A9-8788-48C1-BE86-832AF12664E8}" type="pres">
      <dgm:prSet presAssocID="{C5B7D520-AC7B-4AF6-8180-73EEACAADDE7}" presName="dummy4a" presStyleCnt="0"/>
      <dgm:spPr/>
    </dgm:pt>
    <dgm:pt modelId="{AAC98BD3-E796-4C8F-A20B-5F3803E05BA9}" type="pres">
      <dgm:prSet presAssocID="{C5B7D520-AC7B-4AF6-8180-73EEACAADDE7}" presName="dummy4b" presStyleCnt="0"/>
      <dgm:spPr/>
    </dgm:pt>
    <dgm:pt modelId="{1A170040-E2EA-4913-A87D-03532F1F3831}" type="pres">
      <dgm:prSet presAssocID="{C5B7D520-AC7B-4AF6-8180-73EEACAADDE7}" presName="wedge4Tx" presStyleLbl="node1" presStyleIdx="3" presStyleCnt="6">
        <dgm:presLayoutVars>
          <dgm:chMax val="0"/>
          <dgm:chPref val="0"/>
          <dgm:bulletEnabled val="1"/>
        </dgm:presLayoutVars>
      </dgm:prSet>
      <dgm:spPr/>
      <dgm:t>
        <a:bodyPr/>
        <a:lstStyle/>
        <a:p>
          <a:endParaRPr lang="tr-TR"/>
        </a:p>
      </dgm:t>
    </dgm:pt>
    <dgm:pt modelId="{67EDD38F-534F-4C56-B987-CC7A34F10A93}" type="pres">
      <dgm:prSet presAssocID="{C5B7D520-AC7B-4AF6-8180-73EEACAADDE7}" presName="wedge5" presStyleLbl="node1" presStyleIdx="4" presStyleCnt="6" custScaleY="108746" custLinFactNeighborX="-1164" custLinFactNeighborY="-582"/>
      <dgm:spPr/>
      <dgm:t>
        <a:bodyPr/>
        <a:lstStyle/>
        <a:p>
          <a:endParaRPr lang="tr-TR"/>
        </a:p>
      </dgm:t>
    </dgm:pt>
    <dgm:pt modelId="{EDDBC9A4-3A31-40D3-84E1-A12038EACA91}" type="pres">
      <dgm:prSet presAssocID="{C5B7D520-AC7B-4AF6-8180-73EEACAADDE7}" presName="dummy5a" presStyleCnt="0"/>
      <dgm:spPr/>
    </dgm:pt>
    <dgm:pt modelId="{FCC7BE66-2C29-476D-8EF7-398A36386F5E}" type="pres">
      <dgm:prSet presAssocID="{C5B7D520-AC7B-4AF6-8180-73EEACAADDE7}" presName="dummy5b" presStyleCnt="0"/>
      <dgm:spPr/>
    </dgm:pt>
    <dgm:pt modelId="{CC194493-A6F9-4D4A-926C-7B31C153DBFA}" type="pres">
      <dgm:prSet presAssocID="{C5B7D520-AC7B-4AF6-8180-73EEACAADDE7}" presName="wedge5Tx" presStyleLbl="node1" presStyleIdx="4" presStyleCnt="6">
        <dgm:presLayoutVars>
          <dgm:chMax val="0"/>
          <dgm:chPref val="0"/>
          <dgm:bulletEnabled val="1"/>
        </dgm:presLayoutVars>
      </dgm:prSet>
      <dgm:spPr/>
      <dgm:t>
        <a:bodyPr/>
        <a:lstStyle/>
        <a:p>
          <a:endParaRPr lang="tr-TR"/>
        </a:p>
      </dgm:t>
    </dgm:pt>
    <dgm:pt modelId="{3934A2D2-12D6-4B84-809E-09F6B48BE8C1}" type="pres">
      <dgm:prSet presAssocID="{C5B7D520-AC7B-4AF6-8180-73EEACAADDE7}" presName="wedge6" presStyleLbl="node1" presStyleIdx="5" presStyleCnt="6"/>
      <dgm:spPr/>
      <dgm:t>
        <a:bodyPr/>
        <a:lstStyle/>
        <a:p>
          <a:endParaRPr lang="tr-TR"/>
        </a:p>
      </dgm:t>
    </dgm:pt>
    <dgm:pt modelId="{887E489E-5A35-444E-B25A-FCC82CAB6745}" type="pres">
      <dgm:prSet presAssocID="{C5B7D520-AC7B-4AF6-8180-73EEACAADDE7}" presName="dummy6a" presStyleCnt="0"/>
      <dgm:spPr/>
    </dgm:pt>
    <dgm:pt modelId="{7EF2E36B-1B9F-4FE5-A7A2-B799EAC2A5D1}" type="pres">
      <dgm:prSet presAssocID="{C5B7D520-AC7B-4AF6-8180-73EEACAADDE7}" presName="dummy6b" presStyleCnt="0"/>
      <dgm:spPr/>
    </dgm:pt>
    <dgm:pt modelId="{728B71FF-DDBD-468A-A50D-EBE1D0F51F44}" type="pres">
      <dgm:prSet presAssocID="{C5B7D520-AC7B-4AF6-8180-73EEACAADDE7}" presName="wedge6Tx" presStyleLbl="node1" presStyleIdx="5" presStyleCnt="6">
        <dgm:presLayoutVars>
          <dgm:chMax val="0"/>
          <dgm:chPref val="0"/>
          <dgm:bulletEnabled val="1"/>
        </dgm:presLayoutVars>
      </dgm:prSet>
      <dgm:spPr/>
      <dgm:t>
        <a:bodyPr/>
        <a:lstStyle/>
        <a:p>
          <a:endParaRPr lang="tr-TR"/>
        </a:p>
      </dgm:t>
    </dgm:pt>
    <dgm:pt modelId="{66103C2C-E470-4262-839F-C27631F3158F}" type="pres">
      <dgm:prSet presAssocID="{A8FA0AB8-E857-42A5-B2BB-E3F93B78565B}" presName="arrowWedge1" presStyleLbl="fgSibTrans2D1" presStyleIdx="0" presStyleCnt="6"/>
      <dgm:spPr/>
    </dgm:pt>
    <dgm:pt modelId="{FCEB2D45-A358-408D-8823-6520F6375EF0}" type="pres">
      <dgm:prSet presAssocID="{71185619-8F96-4869-8682-565ECC2B3FFA}" presName="arrowWedge2" presStyleLbl="fgSibTrans2D1" presStyleIdx="1" presStyleCnt="6"/>
      <dgm:spPr/>
    </dgm:pt>
    <dgm:pt modelId="{0657769C-F351-477F-BA45-BC2B326295F4}" type="pres">
      <dgm:prSet presAssocID="{754F0BD2-E8CF-4A18-86B4-3B21313739B4}" presName="arrowWedge3" presStyleLbl="fgSibTrans2D1" presStyleIdx="2" presStyleCnt="6"/>
      <dgm:spPr/>
    </dgm:pt>
    <dgm:pt modelId="{6EF0820E-B174-433E-9BA6-CAEFEB4713EC}" type="pres">
      <dgm:prSet presAssocID="{B2C5788F-94CE-450D-83AE-60F5100D6CC4}" presName="arrowWedge4" presStyleLbl="fgSibTrans2D1" presStyleIdx="3" presStyleCnt="6"/>
      <dgm:spPr/>
    </dgm:pt>
    <dgm:pt modelId="{A75957B2-E474-419C-85AC-D3AF27F6A1C7}" type="pres">
      <dgm:prSet presAssocID="{8EA18457-ADAD-4EFD-BDB6-0B625527B1DC}" presName="arrowWedge5" presStyleLbl="fgSibTrans2D1" presStyleIdx="4" presStyleCnt="6"/>
      <dgm:spPr/>
    </dgm:pt>
    <dgm:pt modelId="{61DDF851-7966-4F47-B1C2-611FB102FFBC}" type="pres">
      <dgm:prSet presAssocID="{6AFEE631-5B72-4AC7-BFBF-3F1D94ED2A89}" presName="arrowWedge6" presStyleLbl="fgSibTrans2D1" presStyleIdx="5" presStyleCnt="6"/>
      <dgm:spPr/>
    </dgm:pt>
  </dgm:ptLst>
  <dgm:cxnLst>
    <dgm:cxn modelId="{31C7A33E-29F5-421F-B4F3-744576128497}" type="presOf" srcId="{D7275EFE-24D2-4EFF-A2D3-0CCB5D01E729}" destId="{81D5CDB0-677E-4AE3-B685-3612F80F2627}" srcOrd="1" destOrd="0" presId="urn:microsoft.com/office/officeart/2005/8/layout/cycle8"/>
    <dgm:cxn modelId="{5A0ED30D-81C8-414E-9597-8993C8EDE02E}" type="presOf" srcId="{FD28F5A6-1C4A-485E-AC5B-C7B8E8277E3D}" destId="{3934A2D2-12D6-4B84-809E-09F6B48BE8C1}" srcOrd="0" destOrd="0" presId="urn:microsoft.com/office/officeart/2005/8/layout/cycle8"/>
    <dgm:cxn modelId="{0D6B83BB-A074-47EE-B3BC-B46141A7B5AB}" type="presOf" srcId="{4837D2BB-EA81-4B6A-B718-39B1ED45F6D5}" destId="{C5F567C6-D87E-4517-BD8D-7AE8656216F1}" srcOrd="1" destOrd="0" presId="urn:microsoft.com/office/officeart/2005/8/layout/cycle8"/>
    <dgm:cxn modelId="{C334D76E-D1F1-4E47-AA52-12C66DCF399D}" srcId="{C5B7D520-AC7B-4AF6-8180-73EEACAADDE7}" destId="{0D61364B-5C2F-4033-BE8D-61087C3C4360}" srcOrd="1" destOrd="0" parTransId="{493C142A-9515-4ED6-A5AE-DF846C449D7B}" sibTransId="{71185619-8F96-4869-8682-565ECC2B3FFA}"/>
    <dgm:cxn modelId="{C395CCDD-4505-4DE1-8284-2A2C1F99240F}" srcId="{C5B7D520-AC7B-4AF6-8180-73EEACAADDE7}" destId="{4837D2BB-EA81-4B6A-B718-39B1ED45F6D5}" srcOrd="2" destOrd="0" parTransId="{18AB25BB-7633-49C1-AB21-153F3B53C6F0}" sibTransId="{754F0BD2-E8CF-4A18-86B4-3B21313739B4}"/>
    <dgm:cxn modelId="{AD8297D7-6D63-4FEB-B446-0D959F06A1A8}" type="presOf" srcId="{F6DAF876-DB8E-4091-A3BA-8EE890A45412}" destId="{1A170040-E2EA-4913-A87D-03532F1F3831}" srcOrd="1" destOrd="0" presId="urn:microsoft.com/office/officeart/2005/8/layout/cycle8"/>
    <dgm:cxn modelId="{020E6733-47A2-4C8E-AE0B-C6CE1A85EA32}" type="presOf" srcId="{F6DAF876-DB8E-4091-A3BA-8EE890A45412}" destId="{3B9B6E29-EB2B-46AE-A597-0E46568CBBE4}" srcOrd="0" destOrd="0" presId="urn:microsoft.com/office/officeart/2005/8/layout/cycle8"/>
    <dgm:cxn modelId="{5E632D12-1672-446F-845C-4B491B7D08A2}" srcId="{C5B7D520-AC7B-4AF6-8180-73EEACAADDE7}" destId="{55545C2A-53AB-48AD-897A-7EF93473F2AB}" srcOrd="4" destOrd="0" parTransId="{0FD08F9F-FD08-495E-945E-940F001BCB6B}" sibTransId="{8EA18457-ADAD-4EFD-BDB6-0B625527B1DC}"/>
    <dgm:cxn modelId="{4E3CD17A-EE3E-440B-8FEB-96ACEC1F3526}" type="presOf" srcId="{4837D2BB-EA81-4B6A-B718-39B1ED45F6D5}" destId="{162983F4-E5F7-4A57-B6E7-53F05789137F}" srcOrd="0" destOrd="0" presId="urn:microsoft.com/office/officeart/2005/8/layout/cycle8"/>
    <dgm:cxn modelId="{BA20A824-5934-4F5F-8F87-E7760FEA138E}" type="presOf" srcId="{C5B7D520-AC7B-4AF6-8180-73EEACAADDE7}" destId="{D6DB37EB-D1B4-4256-AFE8-D6770B32F0BC}" srcOrd="0" destOrd="0" presId="urn:microsoft.com/office/officeart/2005/8/layout/cycle8"/>
    <dgm:cxn modelId="{4A9EB114-27F0-4D3D-896B-7937D597C3F4}" type="presOf" srcId="{0D61364B-5C2F-4033-BE8D-61087C3C4360}" destId="{8D4E9EE2-C880-4304-AE97-396783F8160C}" srcOrd="0" destOrd="0" presId="urn:microsoft.com/office/officeart/2005/8/layout/cycle8"/>
    <dgm:cxn modelId="{77214793-D4A6-43EA-9589-D8516BE488E1}" srcId="{C5B7D520-AC7B-4AF6-8180-73EEACAADDE7}" destId="{FD28F5A6-1C4A-485E-AC5B-C7B8E8277E3D}" srcOrd="5" destOrd="0" parTransId="{B72D85EC-3E6B-4966-81E0-4AA4AB8B9462}" sibTransId="{6AFEE631-5B72-4AC7-BFBF-3F1D94ED2A89}"/>
    <dgm:cxn modelId="{5D53D937-3DBA-4B55-AB27-F09192410C97}" srcId="{C5B7D520-AC7B-4AF6-8180-73EEACAADDE7}" destId="{F6DAF876-DB8E-4091-A3BA-8EE890A45412}" srcOrd="3" destOrd="0" parTransId="{DEFDB198-8F07-4639-B35A-BBE958E919FA}" sibTransId="{B2C5788F-94CE-450D-83AE-60F5100D6CC4}"/>
    <dgm:cxn modelId="{27CF74CC-B3C9-46D9-8DF7-25AE97F71D90}" srcId="{C5B7D520-AC7B-4AF6-8180-73EEACAADDE7}" destId="{D7275EFE-24D2-4EFF-A2D3-0CCB5D01E729}" srcOrd="0" destOrd="0" parTransId="{DD9B1801-5266-42BE-9FBD-C459619F3CB1}" sibTransId="{A8FA0AB8-E857-42A5-B2BB-E3F93B78565B}"/>
    <dgm:cxn modelId="{B28E0516-F478-4267-8C07-E9EE3A828EEE}" type="presOf" srcId="{55545C2A-53AB-48AD-897A-7EF93473F2AB}" destId="{67EDD38F-534F-4C56-B987-CC7A34F10A93}" srcOrd="0" destOrd="0" presId="urn:microsoft.com/office/officeart/2005/8/layout/cycle8"/>
    <dgm:cxn modelId="{0F194885-B5CE-48EC-AF13-98951A1B9E61}" type="presOf" srcId="{FD28F5A6-1C4A-485E-AC5B-C7B8E8277E3D}" destId="{728B71FF-DDBD-468A-A50D-EBE1D0F51F44}" srcOrd="1" destOrd="0" presId="urn:microsoft.com/office/officeart/2005/8/layout/cycle8"/>
    <dgm:cxn modelId="{F09283E8-B513-4A88-92E9-CFA13A05E948}" type="presOf" srcId="{0D61364B-5C2F-4033-BE8D-61087C3C4360}" destId="{17D08BCF-D83E-4707-8987-D605F844DFE5}" srcOrd="1" destOrd="0" presId="urn:microsoft.com/office/officeart/2005/8/layout/cycle8"/>
    <dgm:cxn modelId="{9E2FFD2A-CA49-49E1-8353-0913D4F5E525}" type="presOf" srcId="{D7275EFE-24D2-4EFF-A2D3-0CCB5D01E729}" destId="{D829F01F-33E1-4EB5-9872-0FDCE45F4FB8}" srcOrd="0" destOrd="0" presId="urn:microsoft.com/office/officeart/2005/8/layout/cycle8"/>
    <dgm:cxn modelId="{81172B29-E20F-46C0-A9B6-DEB5D6408291}" type="presOf" srcId="{55545C2A-53AB-48AD-897A-7EF93473F2AB}" destId="{CC194493-A6F9-4D4A-926C-7B31C153DBFA}" srcOrd="1" destOrd="0" presId="urn:microsoft.com/office/officeart/2005/8/layout/cycle8"/>
    <dgm:cxn modelId="{21980B06-785D-4599-9D4E-7700C7226B2B}" type="presParOf" srcId="{D6DB37EB-D1B4-4256-AFE8-D6770B32F0BC}" destId="{D829F01F-33E1-4EB5-9872-0FDCE45F4FB8}" srcOrd="0" destOrd="0" presId="urn:microsoft.com/office/officeart/2005/8/layout/cycle8"/>
    <dgm:cxn modelId="{4DBAD63E-A11D-47AF-9F41-2C927F640E40}" type="presParOf" srcId="{D6DB37EB-D1B4-4256-AFE8-D6770B32F0BC}" destId="{30D3DA34-B253-4B5D-8846-E560F50F3BAE}" srcOrd="1" destOrd="0" presId="urn:microsoft.com/office/officeart/2005/8/layout/cycle8"/>
    <dgm:cxn modelId="{6445EFD0-4145-4D13-8BF9-4FF99E9F8561}" type="presParOf" srcId="{D6DB37EB-D1B4-4256-AFE8-D6770B32F0BC}" destId="{757A819E-3EF6-4760-AFA0-99D63FEFA438}" srcOrd="2" destOrd="0" presId="urn:microsoft.com/office/officeart/2005/8/layout/cycle8"/>
    <dgm:cxn modelId="{E9AD51AE-5169-4691-954E-CA845B3E2389}" type="presParOf" srcId="{D6DB37EB-D1B4-4256-AFE8-D6770B32F0BC}" destId="{81D5CDB0-677E-4AE3-B685-3612F80F2627}" srcOrd="3" destOrd="0" presId="urn:microsoft.com/office/officeart/2005/8/layout/cycle8"/>
    <dgm:cxn modelId="{F8CB2BA3-D781-42CB-A35A-BA1543CCD191}" type="presParOf" srcId="{D6DB37EB-D1B4-4256-AFE8-D6770B32F0BC}" destId="{8D4E9EE2-C880-4304-AE97-396783F8160C}" srcOrd="4" destOrd="0" presId="urn:microsoft.com/office/officeart/2005/8/layout/cycle8"/>
    <dgm:cxn modelId="{A89143EB-7EAD-4698-99D9-8848C33F29E3}" type="presParOf" srcId="{D6DB37EB-D1B4-4256-AFE8-D6770B32F0BC}" destId="{3BE8C2FE-DAB8-483A-8997-622373B0546E}" srcOrd="5" destOrd="0" presId="urn:microsoft.com/office/officeart/2005/8/layout/cycle8"/>
    <dgm:cxn modelId="{92ED2D18-662D-41A0-8290-67C819A5954C}" type="presParOf" srcId="{D6DB37EB-D1B4-4256-AFE8-D6770B32F0BC}" destId="{AA2641B9-9068-4F40-925B-5361ED1F0445}" srcOrd="6" destOrd="0" presId="urn:microsoft.com/office/officeart/2005/8/layout/cycle8"/>
    <dgm:cxn modelId="{405A5A34-E0E4-4936-8DF3-35D3989B6AC6}" type="presParOf" srcId="{D6DB37EB-D1B4-4256-AFE8-D6770B32F0BC}" destId="{17D08BCF-D83E-4707-8987-D605F844DFE5}" srcOrd="7" destOrd="0" presId="urn:microsoft.com/office/officeart/2005/8/layout/cycle8"/>
    <dgm:cxn modelId="{B49A436F-6D45-46A7-A5A9-4C102D0A9F58}" type="presParOf" srcId="{D6DB37EB-D1B4-4256-AFE8-D6770B32F0BC}" destId="{162983F4-E5F7-4A57-B6E7-53F05789137F}" srcOrd="8" destOrd="0" presId="urn:microsoft.com/office/officeart/2005/8/layout/cycle8"/>
    <dgm:cxn modelId="{C053DBEC-E92E-44D8-9709-7B1963051586}" type="presParOf" srcId="{D6DB37EB-D1B4-4256-AFE8-D6770B32F0BC}" destId="{D0712F4C-4557-4F17-ACE5-D0D1BCEF22EF}" srcOrd="9" destOrd="0" presId="urn:microsoft.com/office/officeart/2005/8/layout/cycle8"/>
    <dgm:cxn modelId="{DEDB2070-7BEB-4BF3-980D-1A677845E145}" type="presParOf" srcId="{D6DB37EB-D1B4-4256-AFE8-D6770B32F0BC}" destId="{A5C5EE8A-05AC-4786-9A4D-F9FE6B8BF40F}" srcOrd="10" destOrd="0" presId="urn:microsoft.com/office/officeart/2005/8/layout/cycle8"/>
    <dgm:cxn modelId="{102F4D1A-1171-4BBF-84BD-0AFF2913F927}" type="presParOf" srcId="{D6DB37EB-D1B4-4256-AFE8-D6770B32F0BC}" destId="{C5F567C6-D87E-4517-BD8D-7AE8656216F1}" srcOrd="11" destOrd="0" presId="urn:microsoft.com/office/officeart/2005/8/layout/cycle8"/>
    <dgm:cxn modelId="{8293CF57-E644-4F05-B1EF-CC4E9EA13C7C}" type="presParOf" srcId="{D6DB37EB-D1B4-4256-AFE8-D6770B32F0BC}" destId="{3B9B6E29-EB2B-46AE-A597-0E46568CBBE4}" srcOrd="12" destOrd="0" presId="urn:microsoft.com/office/officeart/2005/8/layout/cycle8"/>
    <dgm:cxn modelId="{13B442E2-C384-4ECE-978A-5BC8E6159656}" type="presParOf" srcId="{D6DB37EB-D1B4-4256-AFE8-D6770B32F0BC}" destId="{BD9AD0A9-8788-48C1-BE86-832AF12664E8}" srcOrd="13" destOrd="0" presId="urn:microsoft.com/office/officeart/2005/8/layout/cycle8"/>
    <dgm:cxn modelId="{6792D3E7-BEED-4B38-80F3-93F5E19975EF}" type="presParOf" srcId="{D6DB37EB-D1B4-4256-AFE8-D6770B32F0BC}" destId="{AAC98BD3-E796-4C8F-A20B-5F3803E05BA9}" srcOrd="14" destOrd="0" presId="urn:microsoft.com/office/officeart/2005/8/layout/cycle8"/>
    <dgm:cxn modelId="{F9D1DDE4-CD9C-4ADD-9C1D-F515EAEBED40}" type="presParOf" srcId="{D6DB37EB-D1B4-4256-AFE8-D6770B32F0BC}" destId="{1A170040-E2EA-4913-A87D-03532F1F3831}" srcOrd="15" destOrd="0" presId="urn:microsoft.com/office/officeart/2005/8/layout/cycle8"/>
    <dgm:cxn modelId="{2F3EFA79-C308-4027-BE89-2A655581C30A}" type="presParOf" srcId="{D6DB37EB-D1B4-4256-AFE8-D6770B32F0BC}" destId="{67EDD38F-534F-4C56-B987-CC7A34F10A93}" srcOrd="16" destOrd="0" presId="urn:microsoft.com/office/officeart/2005/8/layout/cycle8"/>
    <dgm:cxn modelId="{3576044F-CB20-4408-A75D-A080B59E5A04}" type="presParOf" srcId="{D6DB37EB-D1B4-4256-AFE8-D6770B32F0BC}" destId="{EDDBC9A4-3A31-40D3-84E1-A12038EACA91}" srcOrd="17" destOrd="0" presId="urn:microsoft.com/office/officeart/2005/8/layout/cycle8"/>
    <dgm:cxn modelId="{BB184597-977D-4DA9-A315-96F24148CDB4}" type="presParOf" srcId="{D6DB37EB-D1B4-4256-AFE8-D6770B32F0BC}" destId="{FCC7BE66-2C29-476D-8EF7-398A36386F5E}" srcOrd="18" destOrd="0" presId="urn:microsoft.com/office/officeart/2005/8/layout/cycle8"/>
    <dgm:cxn modelId="{4B2281E6-4022-41A2-B386-17029BC65698}" type="presParOf" srcId="{D6DB37EB-D1B4-4256-AFE8-D6770B32F0BC}" destId="{CC194493-A6F9-4D4A-926C-7B31C153DBFA}" srcOrd="19" destOrd="0" presId="urn:microsoft.com/office/officeart/2005/8/layout/cycle8"/>
    <dgm:cxn modelId="{8F9858F8-687B-43B8-A555-A2DCE34DC920}" type="presParOf" srcId="{D6DB37EB-D1B4-4256-AFE8-D6770B32F0BC}" destId="{3934A2D2-12D6-4B84-809E-09F6B48BE8C1}" srcOrd="20" destOrd="0" presId="urn:microsoft.com/office/officeart/2005/8/layout/cycle8"/>
    <dgm:cxn modelId="{7AF8A679-62E3-49AE-9A22-969D7C9CA4D6}" type="presParOf" srcId="{D6DB37EB-D1B4-4256-AFE8-D6770B32F0BC}" destId="{887E489E-5A35-444E-B25A-FCC82CAB6745}" srcOrd="21" destOrd="0" presId="urn:microsoft.com/office/officeart/2005/8/layout/cycle8"/>
    <dgm:cxn modelId="{F4A8876A-E065-426C-9320-41E746B0271A}" type="presParOf" srcId="{D6DB37EB-D1B4-4256-AFE8-D6770B32F0BC}" destId="{7EF2E36B-1B9F-4FE5-A7A2-B799EAC2A5D1}" srcOrd="22" destOrd="0" presId="urn:microsoft.com/office/officeart/2005/8/layout/cycle8"/>
    <dgm:cxn modelId="{B08ACA42-A409-4EFF-B081-627243DFABC8}" type="presParOf" srcId="{D6DB37EB-D1B4-4256-AFE8-D6770B32F0BC}" destId="{728B71FF-DDBD-468A-A50D-EBE1D0F51F44}" srcOrd="23" destOrd="0" presId="urn:microsoft.com/office/officeart/2005/8/layout/cycle8"/>
    <dgm:cxn modelId="{F06EB26F-E12C-4861-B6D1-54F156F28818}" type="presParOf" srcId="{D6DB37EB-D1B4-4256-AFE8-D6770B32F0BC}" destId="{66103C2C-E470-4262-839F-C27631F3158F}" srcOrd="24" destOrd="0" presId="urn:microsoft.com/office/officeart/2005/8/layout/cycle8"/>
    <dgm:cxn modelId="{05766FAC-8E86-4511-A714-4A1E8A9C6D4D}" type="presParOf" srcId="{D6DB37EB-D1B4-4256-AFE8-D6770B32F0BC}" destId="{FCEB2D45-A358-408D-8823-6520F6375EF0}" srcOrd="25" destOrd="0" presId="urn:microsoft.com/office/officeart/2005/8/layout/cycle8"/>
    <dgm:cxn modelId="{52F2886D-BB07-45BB-82C4-8B1C0B64CADC}" type="presParOf" srcId="{D6DB37EB-D1B4-4256-AFE8-D6770B32F0BC}" destId="{0657769C-F351-477F-BA45-BC2B326295F4}" srcOrd="26" destOrd="0" presId="urn:microsoft.com/office/officeart/2005/8/layout/cycle8"/>
    <dgm:cxn modelId="{A93610D9-F710-4008-882B-F56142676196}" type="presParOf" srcId="{D6DB37EB-D1B4-4256-AFE8-D6770B32F0BC}" destId="{6EF0820E-B174-433E-9BA6-CAEFEB4713EC}" srcOrd="27" destOrd="0" presId="urn:microsoft.com/office/officeart/2005/8/layout/cycle8"/>
    <dgm:cxn modelId="{81C05023-0E5F-4547-ACF2-4990DFAB5DA4}" type="presParOf" srcId="{D6DB37EB-D1B4-4256-AFE8-D6770B32F0BC}" destId="{A75957B2-E474-419C-85AC-D3AF27F6A1C7}" srcOrd="28" destOrd="0" presId="urn:microsoft.com/office/officeart/2005/8/layout/cycle8"/>
    <dgm:cxn modelId="{25E4B3CE-8C50-41B2-8AA5-A314E2861694}" type="presParOf" srcId="{D6DB37EB-D1B4-4256-AFE8-D6770B32F0BC}" destId="{61DDF851-7966-4F47-B1C2-611FB102FFBC}"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B2885-852C-41D3-A7F1-94A14D752AC3}" type="doc">
      <dgm:prSet loTypeId="urn:microsoft.com/office/officeart/2005/8/layout/process2" loCatId="process" qsTypeId="urn:microsoft.com/office/officeart/2005/8/quickstyle/simple1" qsCatId="simple" csTypeId="urn:microsoft.com/office/officeart/2005/8/colors/colorful4" csCatId="colorful" phldr="1"/>
      <dgm:spPr/>
    </dgm:pt>
    <dgm:pt modelId="{4B2E681F-11B6-407B-9CF5-C00CA7E8D247}">
      <dgm:prSet phldrT="[Metin]"/>
      <dgm:spPr/>
      <dgm:t>
        <a:bodyPr/>
        <a:lstStyle/>
        <a:p>
          <a:r>
            <a:rPr lang="tr-TR" smtClean="0"/>
            <a:t>HÜCRESEL ELEMANLAR</a:t>
          </a:r>
          <a:endParaRPr lang="tr-TR"/>
        </a:p>
      </dgm:t>
    </dgm:pt>
    <dgm:pt modelId="{40E46110-2CFE-4342-9FDE-6871645A9F51}" type="parTrans" cxnId="{BE618A07-FEDD-4855-9EE6-6C4221CCE988}">
      <dgm:prSet/>
      <dgm:spPr/>
      <dgm:t>
        <a:bodyPr/>
        <a:lstStyle/>
        <a:p>
          <a:endParaRPr lang="tr-TR"/>
        </a:p>
      </dgm:t>
    </dgm:pt>
    <dgm:pt modelId="{35E54DFE-2EB8-4C7C-9275-767B6321DE8B}" type="sibTrans" cxnId="{BE618A07-FEDD-4855-9EE6-6C4221CCE988}">
      <dgm:prSet/>
      <dgm:spPr/>
      <dgm:t>
        <a:bodyPr/>
        <a:lstStyle/>
        <a:p>
          <a:endParaRPr lang="tr-TR"/>
        </a:p>
      </dgm:t>
    </dgm:pt>
    <dgm:pt modelId="{014BBBE6-2912-48C4-8ECE-7B49D0C94922}">
      <dgm:prSet phldrT="[Metin]"/>
      <dgm:spPr/>
      <dgm:t>
        <a:bodyPr/>
        <a:lstStyle/>
        <a:p>
          <a:r>
            <a:rPr lang="tr-TR" smtClean="0"/>
            <a:t>SİLENDİRLER</a:t>
          </a:r>
          <a:endParaRPr lang="tr-TR"/>
        </a:p>
      </dgm:t>
    </dgm:pt>
    <dgm:pt modelId="{6271ACA3-7286-4E89-AE0D-5F4C074DE82D}" type="parTrans" cxnId="{598B84AC-3005-4207-B65F-5AA90CA017C0}">
      <dgm:prSet/>
      <dgm:spPr/>
      <dgm:t>
        <a:bodyPr/>
        <a:lstStyle/>
        <a:p>
          <a:endParaRPr lang="tr-TR"/>
        </a:p>
      </dgm:t>
    </dgm:pt>
    <dgm:pt modelId="{B49FEE1C-7700-418A-A465-DEEC0C021CA9}" type="sibTrans" cxnId="{598B84AC-3005-4207-B65F-5AA90CA017C0}">
      <dgm:prSet/>
      <dgm:spPr/>
      <dgm:t>
        <a:bodyPr/>
        <a:lstStyle/>
        <a:p>
          <a:endParaRPr lang="tr-TR"/>
        </a:p>
      </dgm:t>
    </dgm:pt>
    <dgm:pt modelId="{32E1E34F-37A6-4663-AE23-17E7E715044F}">
      <dgm:prSet phldrT="[Metin]"/>
      <dgm:spPr/>
      <dgm:t>
        <a:bodyPr/>
        <a:lstStyle/>
        <a:p>
          <a:r>
            <a:rPr lang="tr-TR" smtClean="0"/>
            <a:t>KRSİTALLER</a:t>
          </a:r>
          <a:endParaRPr lang="tr-TR"/>
        </a:p>
      </dgm:t>
    </dgm:pt>
    <dgm:pt modelId="{2AA01FE3-06F7-4FDD-A860-BD037071753E}" type="parTrans" cxnId="{AD463E5D-9AF5-4CE1-AC50-CA03FEBA25E5}">
      <dgm:prSet/>
      <dgm:spPr/>
      <dgm:t>
        <a:bodyPr/>
        <a:lstStyle/>
        <a:p>
          <a:endParaRPr lang="tr-TR"/>
        </a:p>
      </dgm:t>
    </dgm:pt>
    <dgm:pt modelId="{712CE9E1-0ECF-49AA-8B66-DA1625873E09}" type="sibTrans" cxnId="{AD463E5D-9AF5-4CE1-AC50-CA03FEBA25E5}">
      <dgm:prSet/>
      <dgm:spPr/>
      <dgm:t>
        <a:bodyPr/>
        <a:lstStyle/>
        <a:p>
          <a:endParaRPr lang="tr-TR"/>
        </a:p>
      </dgm:t>
    </dgm:pt>
    <dgm:pt modelId="{B6DB295C-4344-422D-A0BA-0DF7804197BE}" type="pres">
      <dgm:prSet presAssocID="{D88B2885-852C-41D3-A7F1-94A14D752AC3}" presName="linearFlow" presStyleCnt="0">
        <dgm:presLayoutVars>
          <dgm:resizeHandles val="exact"/>
        </dgm:presLayoutVars>
      </dgm:prSet>
      <dgm:spPr/>
    </dgm:pt>
    <dgm:pt modelId="{8633FF15-8A2A-4D87-B763-1E55A965F901}" type="pres">
      <dgm:prSet presAssocID="{4B2E681F-11B6-407B-9CF5-C00CA7E8D247}" presName="node" presStyleLbl="node1" presStyleIdx="0" presStyleCnt="3">
        <dgm:presLayoutVars>
          <dgm:bulletEnabled val="1"/>
        </dgm:presLayoutVars>
      </dgm:prSet>
      <dgm:spPr/>
      <dgm:t>
        <a:bodyPr/>
        <a:lstStyle/>
        <a:p>
          <a:endParaRPr lang="tr-TR"/>
        </a:p>
      </dgm:t>
    </dgm:pt>
    <dgm:pt modelId="{3131DD33-C3AF-47BA-B499-D8E15AEB2C54}" type="pres">
      <dgm:prSet presAssocID="{35E54DFE-2EB8-4C7C-9275-767B6321DE8B}" presName="sibTrans" presStyleLbl="sibTrans2D1" presStyleIdx="0" presStyleCnt="2"/>
      <dgm:spPr/>
      <dgm:t>
        <a:bodyPr/>
        <a:lstStyle/>
        <a:p>
          <a:endParaRPr lang="tr-TR"/>
        </a:p>
      </dgm:t>
    </dgm:pt>
    <dgm:pt modelId="{CCCBB1CE-0970-4476-A4D7-1C2168AD4535}" type="pres">
      <dgm:prSet presAssocID="{35E54DFE-2EB8-4C7C-9275-767B6321DE8B}" presName="connectorText" presStyleLbl="sibTrans2D1" presStyleIdx="0" presStyleCnt="2"/>
      <dgm:spPr/>
      <dgm:t>
        <a:bodyPr/>
        <a:lstStyle/>
        <a:p>
          <a:endParaRPr lang="tr-TR"/>
        </a:p>
      </dgm:t>
    </dgm:pt>
    <dgm:pt modelId="{DFE7B887-79F8-4A18-BA6A-6AD83ED86B69}" type="pres">
      <dgm:prSet presAssocID="{014BBBE6-2912-48C4-8ECE-7B49D0C94922}" presName="node" presStyleLbl="node1" presStyleIdx="1" presStyleCnt="3">
        <dgm:presLayoutVars>
          <dgm:bulletEnabled val="1"/>
        </dgm:presLayoutVars>
      </dgm:prSet>
      <dgm:spPr/>
      <dgm:t>
        <a:bodyPr/>
        <a:lstStyle/>
        <a:p>
          <a:endParaRPr lang="tr-TR"/>
        </a:p>
      </dgm:t>
    </dgm:pt>
    <dgm:pt modelId="{F9E33D48-1FD8-41A7-9A99-63738E042695}" type="pres">
      <dgm:prSet presAssocID="{B49FEE1C-7700-418A-A465-DEEC0C021CA9}" presName="sibTrans" presStyleLbl="sibTrans2D1" presStyleIdx="1" presStyleCnt="2"/>
      <dgm:spPr/>
      <dgm:t>
        <a:bodyPr/>
        <a:lstStyle/>
        <a:p>
          <a:endParaRPr lang="tr-TR"/>
        </a:p>
      </dgm:t>
    </dgm:pt>
    <dgm:pt modelId="{8D9C6B76-98EC-4C50-85C6-0262985038AC}" type="pres">
      <dgm:prSet presAssocID="{B49FEE1C-7700-418A-A465-DEEC0C021CA9}" presName="connectorText" presStyleLbl="sibTrans2D1" presStyleIdx="1" presStyleCnt="2"/>
      <dgm:spPr/>
      <dgm:t>
        <a:bodyPr/>
        <a:lstStyle/>
        <a:p>
          <a:endParaRPr lang="tr-TR"/>
        </a:p>
      </dgm:t>
    </dgm:pt>
    <dgm:pt modelId="{3F4558DB-17E2-409E-B540-766F18527AAA}" type="pres">
      <dgm:prSet presAssocID="{32E1E34F-37A6-4663-AE23-17E7E715044F}" presName="node" presStyleLbl="node1" presStyleIdx="2" presStyleCnt="3">
        <dgm:presLayoutVars>
          <dgm:bulletEnabled val="1"/>
        </dgm:presLayoutVars>
      </dgm:prSet>
      <dgm:spPr/>
      <dgm:t>
        <a:bodyPr/>
        <a:lstStyle/>
        <a:p>
          <a:endParaRPr lang="tr-TR"/>
        </a:p>
      </dgm:t>
    </dgm:pt>
  </dgm:ptLst>
  <dgm:cxnLst>
    <dgm:cxn modelId="{BE618A07-FEDD-4855-9EE6-6C4221CCE988}" srcId="{D88B2885-852C-41D3-A7F1-94A14D752AC3}" destId="{4B2E681F-11B6-407B-9CF5-C00CA7E8D247}" srcOrd="0" destOrd="0" parTransId="{40E46110-2CFE-4342-9FDE-6871645A9F51}" sibTransId="{35E54DFE-2EB8-4C7C-9275-767B6321DE8B}"/>
    <dgm:cxn modelId="{AD463E5D-9AF5-4CE1-AC50-CA03FEBA25E5}" srcId="{D88B2885-852C-41D3-A7F1-94A14D752AC3}" destId="{32E1E34F-37A6-4663-AE23-17E7E715044F}" srcOrd="2" destOrd="0" parTransId="{2AA01FE3-06F7-4FDD-A860-BD037071753E}" sibTransId="{712CE9E1-0ECF-49AA-8B66-DA1625873E09}"/>
    <dgm:cxn modelId="{6A15599E-FA4D-491A-B354-AAB3368BB8C0}" type="presOf" srcId="{B49FEE1C-7700-418A-A465-DEEC0C021CA9}" destId="{8D9C6B76-98EC-4C50-85C6-0262985038AC}" srcOrd="1" destOrd="0" presId="urn:microsoft.com/office/officeart/2005/8/layout/process2"/>
    <dgm:cxn modelId="{7DE96F64-51B3-4FBB-8AC4-541B009C54D0}" type="presOf" srcId="{D88B2885-852C-41D3-A7F1-94A14D752AC3}" destId="{B6DB295C-4344-422D-A0BA-0DF7804197BE}" srcOrd="0" destOrd="0" presId="urn:microsoft.com/office/officeart/2005/8/layout/process2"/>
    <dgm:cxn modelId="{598B84AC-3005-4207-B65F-5AA90CA017C0}" srcId="{D88B2885-852C-41D3-A7F1-94A14D752AC3}" destId="{014BBBE6-2912-48C4-8ECE-7B49D0C94922}" srcOrd="1" destOrd="0" parTransId="{6271ACA3-7286-4E89-AE0D-5F4C074DE82D}" sibTransId="{B49FEE1C-7700-418A-A465-DEEC0C021CA9}"/>
    <dgm:cxn modelId="{8574EACC-156A-4560-B50B-A9F01372D1C6}" type="presOf" srcId="{32E1E34F-37A6-4663-AE23-17E7E715044F}" destId="{3F4558DB-17E2-409E-B540-766F18527AAA}" srcOrd="0" destOrd="0" presId="urn:microsoft.com/office/officeart/2005/8/layout/process2"/>
    <dgm:cxn modelId="{CE8EE529-C10C-4432-ADEC-7A97653258E1}" type="presOf" srcId="{014BBBE6-2912-48C4-8ECE-7B49D0C94922}" destId="{DFE7B887-79F8-4A18-BA6A-6AD83ED86B69}" srcOrd="0" destOrd="0" presId="urn:microsoft.com/office/officeart/2005/8/layout/process2"/>
    <dgm:cxn modelId="{66D12C4E-E4D2-410E-ADAF-4334E2FBD326}" type="presOf" srcId="{35E54DFE-2EB8-4C7C-9275-767B6321DE8B}" destId="{3131DD33-C3AF-47BA-B499-D8E15AEB2C54}" srcOrd="0" destOrd="0" presId="urn:microsoft.com/office/officeart/2005/8/layout/process2"/>
    <dgm:cxn modelId="{15A29E52-C62D-4C97-B647-A8C944B2B16E}" type="presOf" srcId="{4B2E681F-11B6-407B-9CF5-C00CA7E8D247}" destId="{8633FF15-8A2A-4D87-B763-1E55A965F901}" srcOrd="0" destOrd="0" presId="urn:microsoft.com/office/officeart/2005/8/layout/process2"/>
    <dgm:cxn modelId="{7BB64C03-C090-4F7D-9788-5DD2AE4EC702}" type="presOf" srcId="{35E54DFE-2EB8-4C7C-9275-767B6321DE8B}" destId="{CCCBB1CE-0970-4476-A4D7-1C2168AD4535}" srcOrd="1" destOrd="0" presId="urn:microsoft.com/office/officeart/2005/8/layout/process2"/>
    <dgm:cxn modelId="{F8F184C7-90FA-42DC-BE1E-BBE4642A64DA}" type="presOf" srcId="{B49FEE1C-7700-418A-A465-DEEC0C021CA9}" destId="{F9E33D48-1FD8-41A7-9A99-63738E042695}" srcOrd="0" destOrd="0" presId="urn:microsoft.com/office/officeart/2005/8/layout/process2"/>
    <dgm:cxn modelId="{249C1168-B335-4FEA-B2CF-B5AD3C5BF641}" type="presParOf" srcId="{B6DB295C-4344-422D-A0BA-0DF7804197BE}" destId="{8633FF15-8A2A-4D87-B763-1E55A965F901}" srcOrd="0" destOrd="0" presId="urn:microsoft.com/office/officeart/2005/8/layout/process2"/>
    <dgm:cxn modelId="{01D25552-B4AB-4187-8B31-4F00F8D8D3FD}" type="presParOf" srcId="{B6DB295C-4344-422D-A0BA-0DF7804197BE}" destId="{3131DD33-C3AF-47BA-B499-D8E15AEB2C54}" srcOrd="1" destOrd="0" presId="urn:microsoft.com/office/officeart/2005/8/layout/process2"/>
    <dgm:cxn modelId="{92F82B39-20F2-4926-AF1C-BD5433D0B6EE}" type="presParOf" srcId="{3131DD33-C3AF-47BA-B499-D8E15AEB2C54}" destId="{CCCBB1CE-0970-4476-A4D7-1C2168AD4535}" srcOrd="0" destOrd="0" presId="urn:microsoft.com/office/officeart/2005/8/layout/process2"/>
    <dgm:cxn modelId="{8CAFCD7B-79D9-4064-B747-025574AB6C71}" type="presParOf" srcId="{B6DB295C-4344-422D-A0BA-0DF7804197BE}" destId="{DFE7B887-79F8-4A18-BA6A-6AD83ED86B69}" srcOrd="2" destOrd="0" presId="urn:microsoft.com/office/officeart/2005/8/layout/process2"/>
    <dgm:cxn modelId="{3ECEE252-192C-4EE3-876C-2262B5DCA57C}" type="presParOf" srcId="{B6DB295C-4344-422D-A0BA-0DF7804197BE}" destId="{F9E33D48-1FD8-41A7-9A99-63738E042695}" srcOrd="3" destOrd="0" presId="urn:microsoft.com/office/officeart/2005/8/layout/process2"/>
    <dgm:cxn modelId="{2A3D7F11-55E4-4FE9-AECA-24DC4DA0BCBB}" type="presParOf" srcId="{F9E33D48-1FD8-41A7-9A99-63738E042695}" destId="{8D9C6B76-98EC-4C50-85C6-0262985038AC}" srcOrd="0" destOrd="0" presId="urn:microsoft.com/office/officeart/2005/8/layout/process2"/>
    <dgm:cxn modelId="{5F019AC6-0FAB-4C6F-9C78-EC7E69569A24}" type="presParOf" srcId="{B6DB295C-4344-422D-A0BA-0DF7804197BE}" destId="{3F4558DB-17E2-409E-B540-766F18527AAA}"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AE6BD-FEF5-47F2-9C16-2FF72F301DB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3C023CAC-9CD5-4AE4-B08C-3A6EB8DB862B}">
      <dgm:prSet phldrT="[Metin]"/>
      <dgm:spPr/>
      <dgm:t>
        <a:bodyPr/>
        <a:lstStyle/>
        <a:p>
          <a:r>
            <a:rPr lang="tr-TR" u="sng" smtClean="0">
              <a:solidFill>
                <a:schemeClr val="tx1">
                  <a:lumMod val="95000"/>
                  <a:lumOff val="5000"/>
                </a:schemeClr>
              </a:solidFill>
            </a:rPr>
            <a:t>HÜCRESEL ELEMANLAR</a:t>
          </a:r>
          <a:endParaRPr lang="tr-TR" u="sng">
            <a:solidFill>
              <a:schemeClr val="tx1">
                <a:lumMod val="95000"/>
                <a:lumOff val="5000"/>
              </a:schemeClr>
            </a:solidFill>
          </a:endParaRPr>
        </a:p>
      </dgm:t>
    </dgm:pt>
    <dgm:pt modelId="{94BEAC6F-C6F1-4651-9D8E-7442E3F3E500}" type="parTrans" cxnId="{2966497E-EE1F-4E87-A926-17C25F2EA438}">
      <dgm:prSet/>
      <dgm:spPr/>
      <dgm:t>
        <a:bodyPr/>
        <a:lstStyle/>
        <a:p>
          <a:endParaRPr lang="tr-TR"/>
        </a:p>
      </dgm:t>
    </dgm:pt>
    <dgm:pt modelId="{357CAC83-91D3-456C-82A1-51A10719906B}" type="sibTrans" cxnId="{2966497E-EE1F-4E87-A926-17C25F2EA438}">
      <dgm:prSet/>
      <dgm:spPr/>
      <dgm:t>
        <a:bodyPr/>
        <a:lstStyle/>
        <a:p>
          <a:endParaRPr lang="tr-TR"/>
        </a:p>
      </dgm:t>
    </dgm:pt>
    <dgm:pt modelId="{847AC140-C432-43BC-B6A4-6F72EB3A38A9}">
      <dgm:prSet phldrT="[Metin]"/>
      <dgm:spPr/>
      <dgm:t>
        <a:bodyPr/>
        <a:lstStyle/>
        <a:p>
          <a:r>
            <a:rPr lang="tr-TR" smtClean="0"/>
            <a:t>ERİTROSİT</a:t>
          </a:r>
          <a:endParaRPr lang="tr-TR"/>
        </a:p>
      </dgm:t>
    </dgm:pt>
    <dgm:pt modelId="{33FF254E-850A-4EF7-BC0B-A3F35195C512}" type="parTrans" cxnId="{1298F78F-5F53-4AA1-9967-8C39BE39535E}">
      <dgm:prSet/>
      <dgm:spPr/>
      <dgm:t>
        <a:bodyPr/>
        <a:lstStyle/>
        <a:p>
          <a:endParaRPr lang="tr-TR"/>
        </a:p>
      </dgm:t>
    </dgm:pt>
    <dgm:pt modelId="{BF86F434-6A59-402B-B80E-4DBDC621661D}" type="sibTrans" cxnId="{1298F78F-5F53-4AA1-9967-8C39BE39535E}">
      <dgm:prSet/>
      <dgm:spPr/>
      <dgm:t>
        <a:bodyPr/>
        <a:lstStyle/>
        <a:p>
          <a:endParaRPr lang="tr-TR"/>
        </a:p>
      </dgm:t>
    </dgm:pt>
    <dgm:pt modelId="{16FDFA2E-21F6-41C6-8724-E3F35E5D7202}">
      <dgm:prSet phldrT="[Metin]"/>
      <dgm:spPr/>
      <dgm:t>
        <a:bodyPr/>
        <a:lstStyle/>
        <a:p>
          <a:r>
            <a:rPr lang="tr-TR" smtClean="0"/>
            <a:t>LÖKOSİT</a:t>
          </a:r>
          <a:endParaRPr lang="tr-TR"/>
        </a:p>
      </dgm:t>
    </dgm:pt>
    <dgm:pt modelId="{C6BC7BE8-9BCF-4478-9EC6-635787603CBA}" type="parTrans" cxnId="{B1C0BD61-0CA2-447B-8A60-0F6AAEBF6D10}">
      <dgm:prSet/>
      <dgm:spPr/>
      <dgm:t>
        <a:bodyPr/>
        <a:lstStyle/>
        <a:p>
          <a:endParaRPr lang="tr-TR"/>
        </a:p>
      </dgm:t>
    </dgm:pt>
    <dgm:pt modelId="{2F816ED0-99CF-4A43-BBD9-1680F4CE25EA}" type="sibTrans" cxnId="{B1C0BD61-0CA2-447B-8A60-0F6AAEBF6D10}">
      <dgm:prSet/>
      <dgm:spPr/>
      <dgm:t>
        <a:bodyPr/>
        <a:lstStyle/>
        <a:p>
          <a:endParaRPr lang="tr-TR"/>
        </a:p>
      </dgm:t>
    </dgm:pt>
    <dgm:pt modelId="{0B7F8A55-B4C0-48A4-90EE-956BFA62BA54}">
      <dgm:prSet phldrT="[Metin]"/>
      <dgm:spPr/>
      <dgm:t>
        <a:bodyPr/>
        <a:lstStyle/>
        <a:p>
          <a:r>
            <a:rPr lang="tr-TR" smtClean="0"/>
            <a:t>EPİTEL HÜCRELERİ</a:t>
          </a:r>
          <a:endParaRPr lang="tr-TR"/>
        </a:p>
      </dgm:t>
    </dgm:pt>
    <dgm:pt modelId="{7B76A025-401C-4EB6-AC60-3DAB7FB917A7}" type="parTrans" cxnId="{9A290ED8-F3A3-4BE7-A01C-1BD015E5ACE2}">
      <dgm:prSet/>
      <dgm:spPr/>
      <dgm:t>
        <a:bodyPr/>
        <a:lstStyle/>
        <a:p>
          <a:endParaRPr lang="tr-TR"/>
        </a:p>
      </dgm:t>
    </dgm:pt>
    <dgm:pt modelId="{23B8460B-D0FB-4B91-A9A8-544D6932497E}" type="sibTrans" cxnId="{9A290ED8-F3A3-4BE7-A01C-1BD015E5ACE2}">
      <dgm:prSet/>
      <dgm:spPr/>
      <dgm:t>
        <a:bodyPr/>
        <a:lstStyle/>
        <a:p>
          <a:endParaRPr lang="tr-TR"/>
        </a:p>
      </dgm:t>
    </dgm:pt>
    <dgm:pt modelId="{4822FCE7-717C-4333-BAE6-EAB6A07F2B06}">
      <dgm:prSet phldrT="[Metin]"/>
      <dgm:spPr/>
      <dgm:t>
        <a:bodyPr/>
        <a:lstStyle/>
        <a:p>
          <a:r>
            <a:rPr lang="tr-TR" smtClean="0"/>
            <a:t>BAKTERİLER</a:t>
          </a:r>
          <a:endParaRPr lang="tr-TR"/>
        </a:p>
      </dgm:t>
    </dgm:pt>
    <dgm:pt modelId="{523006D6-0D3B-48D6-96DB-BFC85059F261}" type="parTrans" cxnId="{3D40DE85-E96C-49B6-AF20-93369F3BF97A}">
      <dgm:prSet/>
      <dgm:spPr/>
      <dgm:t>
        <a:bodyPr/>
        <a:lstStyle/>
        <a:p>
          <a:endParaRPr lang="tr-TR"/>
        </a:p>
      </dgm:t>
    </dgm:pt>
    <dgm:pt modelId="{A8DBE3BF-64B8-437A-A3AC-5DBB8FB28712}" type="sibTrans" cxnId="{3D40DE85-E96C-49B6-AF20-93369F3BF97A}">
      <dgm:prSet/>
      <dgm:spPr/>
      <dgm:t>
        <a:bodyPr/>
        <a:lstStyle/>
        <a:p>
          <a:endParaRPr lang="tr-TR"/>
        </a:p>
      </dgm:t>
    </dgm:pt>
    <dgm:pt modelId="{49A15A30-B6B9-4990-BCB3-DCBA1615CDD9}">
      <dgm:prSet phldrT="[Metin]"/>
      <dgm:spPr/>
      <dgm:t>
        <a:bodyPr/>
        <a:lstStyle/>
        <a:p>
          <a:r>
            <a:rPr lang="tr-TR" smtClean="0"/>
            <a:t>MANTARLAR </a:t>
          </a:r>
          <a:endParaRPr lang="tr-TR"/>
        </a:p>
      </dgm:t>
    </dgm:pt>
    <dgm:pt modelId="{6287A9A1-C1E1-432F-B98A-2B9A9D020594}" type="parTrans" cxnId="{9E86B407-E99E-49CF-BDC2-9EEEE2218A6E}">
      <dgm:prSet/>
      <dgm:spPr/>
      <dgm:t>
        <a:bodyPr/>
        <a:lstStyle/>
        <a:p>
          <a:endParaRPr lang="tr-TR"/>
        </a:p>
      </dgm:t>
    </dgm:pt>
    <dgm:pt modelId="{46E74807-01D1-43ED-A905-F6DB1D1CF33E}" type="sibTrans" cxnId="{9E86B407-E99E-49CF-BDC2-9EEEE2218A6E}">
      <dgm:prSet/>
      <dgm:spPr/>
      <dgm:t>
        <a:bodyPr/>
        <a:lstStyle/>
        <a:p>
          <a:endParaRPr lang="tr-TR"/>
        </a:p>
      </dgm:t>
    </dgm:pt>
    <dgm:pt modelId="{907538A0-F483-4E1F-9895-BE4B5301D5E2}">
      <dgm:prSet phldrT="[Metin]"/>
      <dgm:spPr/>
      <dgm:t>
        <a:bodyPr/>
        <a:lstStyle/>
        <a:p>
          <a:r>
            <a:rPr lang="tr-TR" smtClean="0"/>
            <a:t>PARAZİTLER</a:t>
          </a:r>
          <a:endParaRPr lang="tr-TR"/>
        </a:p>
      </dgm:t>
    </dgm:pt>
    <dgm:pt modelId="{F183548E-D9BA-4CF4-A4A4-6D68AFB5C185}" type="parTrans" cxnId="{90792D31-B71E-4743-9E15-5C6B8DDE170F}">
      <dgm:prSet/>
      <dgm:spPr/>
      <dgm:t>
        <a:bodyPr/>
        <a:lstStyle/>
        <a:p>
          <a:endParaRPr lang="tr-TR"/>
        </a:p>
      </dgm:t>
    </dgm:pt>
    <dgm:pt modelId="{1076685A-5DC7-401D-8868-30F5960CB189}" type="sibTrans" cxnId="{90792D31-B71E-4743-9E15-5C6B8DDE170F}">
      <dgm:prSet/>
      <dgm:spPr/>
      <dgm:t>
        <a:bodyPr/>
        <a:lstStyle/>
        <a:p>
          <a:endParaRPr lang="tr-TR"/>
        </a:p>
      </dgm:t>
    </dgm:pt>
    <dgm:pt modelId="{E7B9BC19-1178-45EC-AA19-9D476A981654}" type="pres">
      <dgm:prSet presAssocID="{975AE6BD-FEF5-47F2-9C16-2FF72F301DB7}" presName="Name0" presStyleCnt="0">
        <dgm:presLayoutVars>
          <dgm:dir/>
          <dgm:resizeHandles val="exact"/>
        </dgm:presLayoutVars>
      </dgm:prSet>
      <dgm:spPr/>
      <dgm:t>
        <a:bodyPr/>
        <a:lstStyle/>
        <a:p>
          <a:endParaRPr lang="tr-TR"/>
        </a:p>
      </dgm:t>
    </dgm:pt>
    <dgm:pt modelId="{B9676060-1CD5-4E6A-9613-90BA51D04F23}" type="pres">
      <dgm:prSet presAssocID="{975AE6BD-FEF5-47F2-9C16-2FF72F301DB7}" presName="cycle" presStyleCnt="0"/>
      <dgm:spPr/>
    </dgm:pt>
    <dgm:pt modelId="{49B2D86B-6E4E-4233-810B-762848CD8D35}" type="pres">
      <dgm:prSet presAssocID="{3C023CAC-9CD5-4AE4-B08C-3A6EB8DB862B}" presName="nodeFirstNode" presStyleLbl="node1" presStyleIdx="0" presStyleCnt="1">
        <dgm:presLayoutVars>
          <dgm:bulletEnabled val="1"/>
        </dgm:presLayoutVars>
      </dgm:prSet>
      <dgm:spPr/>
      <dgm:t>
        <a:bodyPr/>
        <a:lstStyle/>
        <a:p>
          <a:endParaRPr lang="tr-TR"/>
        </a:p>
      </dgm:t>
    </dgm:pt>
  </dgm:ptLst>
  <dgm:cxnLst>
    <dgm:cxn modelId="{FAD1F6E3-D647-4D9C-A0D1-A91EB2ECF7A1}" type="presOf" srcId="{16FDFA2E-21F6-41C6-8724-E3F35E5D7202}" destId="{49B2D86B-6E4E-4233-810B-762848CD8D35}" srcOrd="0" destOrd="2" presId="urn:microsoft.com/office/officeart/2005/8/layout/cycle3"/>
    <dgm:cxn modelId="{E4DF1BF1-F59F-4C6C-B0EB-8EFD86D241D9}" type="presOf" srcId="{907538A0-F483-4E1F-9895-BE4B5301D5E2}" destId="{49B2D86B-6E4E-4233-810B-762848CD8D35}" srcOrd="0" destOrd="6" presId="urn:microsoft.com/office/officeart/2005/8/layout/cycle3"/>
    <dgm:cxn modelId="{BA173C9D-FBAF-43B9-981F-0C37DC9F8FA4}" type="presOf" srcId="{0B7F8A55-B4C0-48A4-90EE-956BFA62BA54}" destId="{49B2D86B-6E4E-4233-810B-762848CD8D35}" srcOrd="0" destOrd="3" presId="urn:microsoft.com/office/officeart/2005/8/layout/cycle3"/>
    <dgm:cxn modelId="{6FC2C1E3-5ADA-4BD9-BFEB-3653212FAC1F}" type="presOf" srcId="{3C023CAC-9CD5-4AE4-B08C-3A6EB8DB862B}" destId="{49B2D86B-6E4E-4233-810B-762848CD8D35}" srcOrd="0" destOrd="0" presId="urn:microsoft.com/office/officeart/2005/8/layout/cycle3"/>
    <dgm:cxn modelId="{B1C0BD61-0CA2-447B-8A60-0F6AAEBF6D10}" srcId="{3C023CAC-9CD5-4AE4-B08C-3A6EB8DB862B}" destId="{16FDFA2E-21F6-41C6-8724-E3F35E5D7202}" srcOrd="1" destOrd="0" parTransId="{C6BC7BE8-9BCF-4478-9EC6-635787603CBA}" sibTransId="{2F816ED0-99CF-4A43-BBD9-1680F4CE25EA}"/>
    <dgm:cxn modelId="{3D40DE85-E96C-49B6-AF20-93369F3BF97A}" srcId="{3C023CAC-9CD5-4AE4-B08C-3A6EB8DB862B}" destId="{4822FCE7-717C-4333-BAE6-EAB6A07F2B06}" srcOrd="3" destOrd="0" parTransId="{523006D6-0D3B-48D6-96DB-BFC85059F261}" sibTransId="{A8DBE3BF-64B8-437A-A3AC-5DBB8FB28712}"/>
    <dgm:cxn modelId="{90792D31-B71E-4743-9E15-5C6B8DDE170F}" srcId="{3C023CAC-9CD5-4AE4-B08C-3A6EB8DB862B}" destId="{907538A0-F483-4E1F-9895-BE4B5301D5E2}" srcOrd="5" destOrd="0" parTransId="{F183548E-D9BA-4CF4-A4A4-6D68AFB5C185}" sibTransId="{1076685A-5DC7-401D-8868-30F5960CB189}"/>
    <dgm:cxn modelId="{9A290ED8-F3A3-4BE7-A01C-1BD015E5ACE2}" srcId="{3C023CAC-9CD5-4AE4-B08C-3A6EB8DB862B}" destId="{0B7F8A55-B4C0-48A4-90EE-956BFA62BA54}" srcOrd="2" destOrd="0" parTransId="{7B76A025-401C-4EB6-AC60-3DAB7FB917A7}" sibTransId="{23B8460B-D0FB-4B91-A9A8-544D6932497E}"/>
    <dgm:cxn modelId="{93B8BAA5-8491-4CD3-9E2B-AC59442234C1}" type="presOf" srcId="{4822FCE7-717C-4333-BAE6-EAB6A07F2B06}" destId="{49B2D86B-6E4E-4233-810B-762848CD8D35}" srcOrd="0" destOrd="4" presId="urn:microsoft.com/office/officeart/2005/8/layout/cycle3"/>
    <dgm:cxn modelId="{C349A619-4CCA-4B25-8FF0-6AC0EB6A3778}" type="presOf" srcId="{847AC140-C432-43BC-B6A4-6F72EB3A38A9}" destId="{49B2D86B-6E4E-4233-810B-762848CD8D35}" srcOrd="0" destOrd="1" presId="urn:microsoft.com/office/officeart/2005/8/layout/cycle3"/>
    <dgm:cxn modelId="{6E5FCBAB-6C5D-44E3-86BB-3872A6CF03B9}" type="presOf" srcId="{49A15A30-B6B9-4990-BCB3-DCBA1615CDD9}" destId="{49B2D86B-6E4E-4233-810B-762848CD8D35}" srcOrd="0" destOrd="5" presId="urn:microsoft.com/office/officeart/2005/8/layout/cycle3"/>
    <dgm:cxn modelId="{9E86B407-E99E-49CF-BDC2-9EEEE2218A6E}" srcId="{3C023CAC-9CD5-4AE4-B08C-3A6EB8DB862B}" destId="{49A15A30-B6B9-4990-BCB3-DCBA1615CDD9}" srcOrd="4" destOrd="0" parTransId="{6287A9A1-C1E1-432F-B98A-2B9A9D020594}" sibTransId="{46E74807-01D1-43ED-A905-F6DB1D1CF33E}"/>
    <dgm:cxn modelId="{1298F78F-5F53-4AA1-9967-8C39BE39535E}" srcId="{3C023CAC-9CD5-4AE4-B08C-3A6EB8DB862B}" destId="{847AC140-C432-43BC-B6A4-6F72EB3A38A9}" srcOrd="0" destOrd="0" parTransId="{33FF254E-850A-4EF7-BC0B-A3F35195C512}" sibTransId="{BF86F434-6A59-402B-B80E-4DBDC621661D}"/>
    <dgm:cxn modelId="{A2FC6CDC-B09A-4DCB-BE49-B24EB095E571}" type="presOf" srcId="{975AE6BD-FEF5-47F2-9C16-2FF72F301DB7}" destId="{E7B9BC19-1178-45EC-AA19-9D476A981654}" srcOrd="0" destOrd="0" presId="urn:microsoft.com/office/officeart/2005/8/layout/cycle3"/>
    <dgm:cxn modelId="{2966497E-EE1F-4E87-A926-17C25F2EA438}" srcId="{975AE6BD-FEF5-47F2-9C16-2FF72F301DB7}" destId="{3C023CAC-9CD5-4AE4-B08C-3A6EB8DB862B}" srcOrd="0" destOrd="0" parTransId="{94BEAC6F-C6F1-4651-9D8E-7442E3F3E500}" sibTransId="{357CAC83-91D3-456C-82A1-51A10719906B}"/>
    <dgm:cxn modelId="{AF59184F-205D-4FB7-B637-4A61C7EC3E20}" type="presParOf" srcId="{E7B9BC19-1178-45EC-AA19-9D476A981654}" destId="{B9676060-1CD5-4E6A-9613-90BA51D04F23}" srcOrd="0" destOrd="0" presId="urn:microsoft.com/office/officeart/2005/8/layout/cycle3"/>
    <dgm:cxn modelId="{E3B6C34B-D04B-4C92-92AC-3C610533992F}" type="presParOf" srcId="{B9676060-1CD5-4E6A-9613-90BA51D04F23}" destId="{49B2D86B-6E4E-4233-810B-762848CD8D35}"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271F1-D610-4C6F-A732-E1B7BCF76A7F}"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tr-TR"/>
        </a:p>
      </dgm:t>
    </dgm:pt>
    <dgm:pt modelId="{4AFD9DE5-87EE-4757-8038-863C07DCD4DD}">
      <dgm:prSet phldrT="[Metin]"/>
      <dgm:spPr/>
      <dgm:t>
        <a:bodyPr/>
        <a:lstStyle/>
        <a:p>
          <a:r>
            <a:rPr lang="tr-TR" smtClean="0"/>
            <a:t>SİLENDİR</a:t>
          </a:r>
          <a:endParaRPr lang="tr-TR"/>
        </a:p>
      </dgm:t>
    </dgm:pt>
    <dgm:pt modelId="{5C5463C2-28C3-4D43-B320-FEC8188936EB}" type="parTrans" cxnId="{8049CA46-FA3D-427B-B9AE-8F34FCF61913}">
      <dgm:prSet/>
      <dgm:spPr/>
      <dgm:t>
        <a:bodyPr/>
        <a:lstStyle/>
        <a:p>
          <a:endParaRPr lang="tr-TR"/>
        </a:p>
      </dgm:t>
    </dgm:pt>
    <dgm:pt modelId="{030EFFEF-0756-4D83-BB3F-0B636A770814}" type="sibTrans" cxnId="{8049CA46-FA3D-427B-B9AE-8F34FCF61913}">
      <dgm:prSet/>
      <dgm:spPr/>
      <dgm:t>
        <a:bodyPr/>
        <a:lstStyle/>
        <a:p>
          <a:endParaRPr lang="tr-TR"/>
        </a:p>
      </dgm:t>
    </dgm:pt>
    <dgm:pt modelId="{8A5CCF93-6D16-48BC-B266-D0804567D37C}">
      <dgm:prSet phldrT="[Metin]"/>
      <dgm:spPr/>
      <dgm:t>
        <a:bodyPr/>
        <a:lstStyle/>
        <a:p>
          <a:r>
            <a:rPr lang="tr-TR" smtClean="0"/>
            <a:t>HYALEN</a:t>
          </a:r>
          <a:endParaRPr lang="tr-TR"/>
        </a:p>
      </dgm:t>
    </dgm:pt>
    <dgm:pt modelId="{3345F0C1-E346-4814-857D-745AACA4A989}" type="parTrans" cxnId="{CDFC918D-1F4D-4451-923F-B5A05D5268C2}">
      <dgm:prSet/>
      <dgm:spPr/>
      <dgm:t>
        <a:bodyPr/>
        <a:lstStyle/>
        <a:p>
          <a:endParaRPr lang="tr-TR"/>
        </a:p>
      </dgm:t>
    </dgm:pt>
    <dgm:pt modelId="{12A23323-B027-42CD-8564-C133A2CB98DB}" type="sibTrans" cxnId="{CDFC918D-1F4D-4451-923F-B5A05D5268C2}">
      <dgm:prSet/>
      <dgm:spPr/>
      <dgm:t>
        <a:bodyPr/>
        <a:lstStyle/>
        <a:p>
          <a:endParaRPr lang="tr-TR"/>
        </a:p>
      </dgm:t>
    </dgm:pt>
    <dgm:pt modelId="{F00C2B76-3CA3-4670-8704-78810E786B12}">
      <dgm:prSet phldrT="[Metin]"/>
      <dgm:spPr/>
      <dgm:t>
        <a:bodyPr/>
        <a:lstStyle/>
        <a:p>
          <a:r>
            <a:rPr lang="tr-TR" smtClean="0"/>
            <a:t>GRANÜLER</a:t>
          </a:r>
          <a:endParaRPr lang="tr-TR"/>
        </a:p>
      </dgm:t>
    </dgm:pt>
    <dgm:pt modelId="{91B2377C-C7B4-44C6-8AC1-7B830DB36ECD}" type="parTrans" cxnId="{E8CEFC2A-862A-40A5-AAB5-E29357F67467}">
      <dgm:prSet/>
      <dgm:spPr/>
      <dgm:t>
        <a:bodyPr/>
        <a:lstStyle/>
        <a:p>
          <a:endParaRPr lang="tr-TR"/>
        </a:p>
      </dgm:t>
    </dgm:pt>
    <dgm:pt modelId="{BE7791B9-F8F9-4267-BF7D-9D910D1D16EA}" type="sibTrans" cxnId="{E8CEFC2A-862A-40A5-AAB5-E29357F67467}">
      <dgm:prSet/>
      <dgm:spPr/>
      <dgm:t>
        <a:bodyPr/>
        <a:lstStyle/>
        <a:p>
          <a:endParaRPr lang="tr-TR"/>
        </a:p>
      </dgm:t>
    </dgm:pt>
    <dgm:pt modelId="{78850B9D-2670-4F1E-995C-199D4E29A7E3}">
      <dgm:prSet phldrT="[Metin]"/>
      <dgm:spPr/>
      <dgm:t>
        <a:bodyPr/>
        <a:lstStyle/>
        <a:p>
          <a:r>
            <a:rPr lang="tr-TR" smtClean="0"/>
            <a:t>ERİTROSİT</a:t>
          </a:r>
          <a:endParaRPr lang="tr-TR"/>
        </a:p>
      </dgm:t>
    </dgm:pt>
    <dgm:pt modelId="{2C4310A1-CCA0-4BB5-A94C-309B032B1DFA}" type="parTrans" cxnId="{45293061-E225-417B-A2E4-0603C1DED6B4}">
      <dgm:prSet/>
      <dgm:spPr/>
      <dgm:t>
        <a:bodyPr/>
        <a:lstStyle/>
        <a:p>
          <a:endParaRPr lang="tr-TR"/>
        </a:p>
      </dgm:t>
    </dgm:pt>
    <dgm:pt modelId="{64821790-8D9D-47E0-ABC0-0C0062F4AC08}" type="sibTrans" cxnId="{45293061-E225-417B-A2E4-0603C1DED6B4}">
      <dgm:prSet/>
      <dgm:spPr/>
      <dgm:t>
        <a:bodyPr/>
        <a:lstStyle/>
        <a:p>
          <a:endParaRPr lang="tr-TR"/>
        </a:p>
      </dgm:t>
    </dgm:pt>
    <dgm:pt modelId="{4791D982-92D5-448E-B8CC-31D18F0C0C6B}">
      <dgm:prSet phldrT="[Metin]"/>
      <dgm:spPr/>
      <dgm:t>
        <a:bodyPr/>
        <a:lstStyle/>
        <a:p>
          <a:r>
            <a:rPr lang="tr-TR" smtClean="0"/>
            <a:t>LÖKOSİT</a:t>
          </a:r>
          <a:endParaRPr lang="tr-TR"/>
        </a:p>
      </dgm:t>
    </dgm:pt>
    <dgm:pt modelId="{F4A4FDCD-8D73-4258-B307-7710DFF35C76}" type="parTrans" cxnId="{B76FA601-691E-4322-A15D-4923A6F48CAA}">
      <dgm:prSet/>
      <dgm:spPr/>
      <dgm:t>
        <a:bodyPr/>
        <a:lstStyle/>
        <a:p>
          <a:endParaRPr lang="tr-TR"/>
        </a:p>
      </dgm:t>
    </dgm:pt>
    <dgm:pt modelId="{8AA77EE3-2316-479A-AA24-CABAEC84D771}" type="sibTrans" cxnId="{B76FA601-691E-4322-A15D-4923A6F48CAA}">
      <dgm:prSet/>
      <dgm:spPr/>
      <dgm:t>
        <a:bodyPr/>
        <a:lstStyle/>
        <a:p>
          <a:endParaRPr lang="tr-TR"/>
        </a:p>
      </dgm:t>
    </dgm:pt>
    <dgm:pt modelId="{94F351EF-878A-4F11-9DF3-9F5D6EC2E09F}">
      <dgm:prSet/>
      <dgm:spPr/>
      <dgm:t>
        <a:bodyPr/>
        <a:lstStyle/>
        <a:p>
          <a:r>
            <a:rPr lang="tr-TR" smtClean="0"/>
            <a:t>EPİTEL </a:t>
          </a:r>
          <a:endParaRPr lang="tr-TR"/>
        </a:p>
      </dgm:t>
    </dgm:pt>
    <dgm:pt modelId="{8E8EFEFA-14F8-4AF6-9ECF-FBB784DA7ACC}" type="parTrans" cxnId="{520C6DCE-031E-4291-8D4F-5E61BF1F55FC}">
      <dgm:prSet/>
      <dgm:spPr/>
      <dgm:t>
        <a:bodyPr/>
        <a:lstStyle/>
        <a:p>
          <a:endParaRPr lang="tr-TR"/>
        </a:p>
      </dgm:t>
    </dgm:pt>
    <dgm:pt modelId="{DB51ABA1-0A69-43B5-9DE4-1F2D6DA8A3A9}" type="sibTrans" cxnId="{520C6DCE-031E-4291-8D4F-5E61BF1F55FC}">
      <dgm:prSet/>
      <dgm:spPr/>
      <dgm:t>
        <a:bodyPr/>
        <a:lstStyle/>
        <a:p>
          <a:endParaRPr lang="tr-TR"/>
        </a:p>
      </dgm:t>
    </dgm:pt>
    <dgm:pt modelId="{49AD233A-3C60-4956-AE22-397C9DAFC89D}" type="pres">
      <dgm:prSet presAssocID="{AC1271F1-D610-4C6F-A732-E1B7BCF76A7F}" presName="Name0" presStyleCnt="0">
        <dgm:presLayoutVars>
          <dgm:chMax val="1"/>
          <dgm:dir/>
          <dgm:animLvl val="ctr"/>
          <dgm:resizeHandles val="exact"/>
        </dgm:presLayoutVars>
      </dgm:prSet>
      <dgm:spPr/>
      <dgm:t>
        <a:bodyPr/>
        <a:lstStyle/>
        <a:p>
          <a:endParaRPr lang="tr-TR"/>
        </a:p>
      </dgm:t>
    </dgm:pt>
    <dgm:pt modelId="{27400EEA-1402-4B31-A46D-65A2EAD0DFA6}" type="pres">
      <dgm:prSet presAssocID="{4AFD9DE5-87EE-4757-8038-863C07DCD4DD}" presName="centerShape" presStyleLbl="node0" presStyleIdx="0" presStyleCnt="1"/>
      <dgm:spPr/>
      <dgm:t>
        <a:bodyPr/>
        <a:lstStyle/>
        <a:p>
          <a:endParaRPr lang="tr-TR"/>
        </a:p>
      </dgm:t>
    </dgm:pt>
    <dgm:pt modelId="{22BC9FB4-C741-4408-B4AB-D008E6D0ED12}" type="pres">
      <dgm:prSet presAssocID="{3345F0C1-E346-4814-857D-745AACA4A989}" presName="parTrans" presStyleLbl="sibTrans2D1" presStyleIdx="0" presStyleCnt="5"/>
      <dgm:spPr/>
      <dgm:t>
        <a:bodyPr/>
        <a:lstStyle/>
        <a:p>
          <a:endParaRPr lang="tr-TR"/>
        </a:p>
      </dgm:t>
    </dgm:pt>
    <dgm:pt modelId="{33A44B13-EA99-4B28-8985-50C4E564901E}" type="pres">
      <dgm:prSet presAssocID="{3345F0C1-E346-4814-857D-745AACA4A989}" presName="connectorText" presStyleLbl="sibTrans2D1" presStyleIdx="0" presStyleCnt="5"/>
      <dgm:spPr/>
      <dgm:t>
        <a:bodyPr/>
        <a:lstStyle/>
        <a:p>
          <a:endParaRPr lang="tr-TR"/>
        </a:p>
      </dgm:t>
    </dgm:pt>
    <dgm:pt modelId="{1DA4FC9D-17B3-409D-A349-9A0FD78C9BC4}" type="pres">
      <dgm:prSet presAssocID="{8A5CCF93-6D16-48BC-B266-D0804567D37C}" presName="node" presStyleLbl="node1" presStyleIdx="0" presStyleCnt="5">
        <dgm:presLayoutVars>
          <dgm:bulletEnabled val="1"/>
        </dgm:presLayoutVars>
      </dgm:prSet>
      <dgm:spPr/>
      <dgm:t>
        <a:bodyPr/>
        <a:lstStyle/>
        <a:p>
          <a:endParaRPr lang="tr-TR"/>
        </a:p>
      </dgm:t>
    </dgm:pt>
    <dgm:pt modelId="{9C79C895-9E59-4A48-A199-0288358332BF}" type="pres">
      <dgm:prSet presAssocID="{8E8EFEFA-14F8-4AF6-9ECF-FBB784DA7ACC}" presName="parTrans" presStyleLbl="sibTrans2D1" presStyleIdx="1" presStyleCnt="5"/>
      <dgm:spPr/>
      <dgm:t>
        <a:bodyPr/>
        <a:lstStyle/>
        <a:p>
          <a:endParaRPr lang="tr-TR"/>
        </a:p>
      </dgm:t>
    </dgm:pt>
    <dgm:pt modelId="{62473892-68EC-4222-858E-BB139239CE05}" type="pres">
      <dgm:prSet presAssocID="{8E8EFEFA-14F8-4AF6-9ECF-FBB784DA7ACC}" presName="connectorText" presStyleLbl="sibTrans2D1" presStyleIdx="1" presStyleCnt="5"/>
      <dgm:spPr/>
      <dgm:t>
        <a:bodyPr/>
        <a:lstStyle/>
        <a:p>
          <a:endParaRPr lang="tr-TR"/>
        </a:p>
      </dgm:t>
    </dgm:pt>
    <dgm:pt modelId="{0E49D0C5-03B6-4403-B970-FCC22847DDE0}" type="pres">
      <dgm:prSet presAssocID="{94F351EF-878A-4F11-9DF3-9F5D6EC2E09F}" presName="node" presStyleLbl="node1" presStyleIdx="1" presStyleCnt="5">
        <dgm:presLayoutVars>
          <dgm:bulletEnabled val="1"/>
        </dgm:presLayoutVars>
      </dgm:prSet>
      <dgm:spPr/>
      <dgm:t>
        <a:bodyPr/>
        <a:lstStyle/>
        <a:p>
          <a:endParaRPr lang="tr-TR"/>
        </a:p>
      </dgm:t>
    </dgm:pt>
    <dgm:pt modelId="{D7582DB9-1AA4-44C1-956E-4FCED941A39B}" type="pres">
      <dgm:prSet presAssocID="{91B2377C-C7B4-44C6-8AC1-7B830DB36ECD}" presName="parTrans" presStyleLbl="sibTrans2D1" presStyleIdx="2" presStyleCnt="5"/>
      <dgm:spPr/>
      <dgm:t>
        <a:bodyPr/>
        <a:lstStyle/>
        <a:p>
          <a:endParaRPr lang="tr-TR"/>
        </a:p>
      </dgm:t>
    </dgm:pt>
    <dgm:pt modelId="{5E21DCA7-2115-4063-82F3-7FFF42CEAD11}" type="pres">
      <dgm:prSet presAssocID="{91B2377C-C7B4-44C6-8AC1-7B830DB36ECD}" presName="connectorText" presStyleLbl="sibTrans2D1" presStyleIdx="2" presStyleCnt="5"/>
      <dgm:spPr/>
      <dgm:t>
        <a:bodyPr/>
        <a:lstStyle/>
        <a:p>
          <a:endParaRPr lang="tr-TR"/>
        </a:p>
      </dgm:t>
    </dgm:pt>
    <dgm:pt modelId="{D28D8713-088C-4A66-87E6-70568D8D58CC}" type="pres">
      <dgm:prSet presAssocID="{F00C2B76-3CA3-4670-8704-78810E786B12}" presName="node" presStyleLbl="node1" presStyleIdx="2" presStyleCnt="5">
        <dgm:presLayoutVars>
          <dgm:bulletEnabled val="1"/>
        </dgm:presLayoutVars>
      </dgm:prSet>
      <dgm:spPr/>
      <dgm:t>
        <a:bodyPr/>
        <a:lstStyle/>
        <a:p>
          <a:endParaRPr lang="tr-TR"/>
        </a:p>
      </dgm:t>
    </dgm:pt>
    <dgm:pt modelId="{3D483D9C-1FB2-4392-82B3-1D14DD6E650F}" type="pres">
      <dgm:prSet presAssocID="{2C4310A1-CCA0-4BB5-A94C-309B032B1DFA}" presName="parTrans" presStyleLbl="sibTrans2D1" presStyleIdx="3" presStyleCnt="5"/>
      <dgm:spPr/>
      <dgm:t>
        <a:bodyPr/>
        <a:lstStyle/>
        <a:p>
          <a:endParaRPr lang="tr-TR"/>
        </a:p>
      </dgm:t>
    </dgm:pt>
    <dgm:pt modelId="{72C0F360-D3D8-44B9-947F-77478372A3F6}" type="pres">
      <dgm:prSet presAssocID="{2C4310A1-CCA0-4BB5-A94C-309B032B1DFA}" presName="connectorText" presStyleLbl="sibTrans2D1" presStyleIdx="3" presStyleCnt="5"/>
      <dgm:spPr/>
      <dgm:t>
        <a:bodyPr/>
        <a:lstStyle/>
        <a:p>
          <a:endParaRPr lang="tr-TR"/>
        </a:p>
      </dgm:t>
    </dgm:pt>
    <dgm:pt modelId="{F2E019FC-3059-47D0-BD97-480FAFCD34FD}" type="pres">
      <dgm:prSet presAssocID="{78850B9D-2670-4F1E-995C-199D4E29A7E3}" presName="node" presStyleLbl="node1" presStyleIdx="3" presStyleCnt="5">
        <dgm:presLayoutVars>
          <dgm:bulletEnabled val="1"/>
        </dgm:presLayoutVars>
      </dgm:prSet>
      <dgm:spPr/>
      <dgm:t>
        <a:bodyPr/>
        <a:lstStyle/>
        <a:p>
          <a:endParaRPr lang="tr-TR"/>
        </a:p>
      </dgm:t>
    </dgm:pt>
    <dgm:pt modelId="{BD9A4A84-2DC8-4476-955B-1C27C8FE4DC0}" type="pres">
      <dgm:prSet presAssocID="{F4A4FDCD-8D73-4258-B307-7710DFF35C76}" presName="parTrans" presStyleLbl="sibTrans2D1" presStyleIdx="4" presStyleCnt="5"/>
      <dgm:spPr/>
      <dgm:t>
        <a:bodyPr/>
        <a:lstStyle/>
        <a:p>
          <a:endParaRPr lang="tr-TR"/>
        </a:p>
      </dgm:t>
    </dgm:pt>
    <dgm:pt modelId="{DED91AB4-9DBC-4064-93AB-BAEE331431E8}" type="pres">
      <dgm:prSet presAssocID="{F4A4FDCD-8D73-4258-B307-7710DFF35C76}" presName="connectorText" presStyleLbl="sibTrans2D1" presStyleIdx="4" presStyleCnt="5"/>
      <dgm:spPr/>
      <dgm:t>
        <a:bodyPr/>
        <a:lstStyle/>
        <a:p>
          <a:endParaRPr lang="tr-TR"/>
        </a:p>
      </dgm:t>
    </dgm:pt>
    <dgm:pt modelId="{27A8E91E-7489-4079-B7FF-835D1F02E710}" type="pres">
      <dgm:prSet presAssocID="{4791D982-92D5-448E-B8CC-31D18F0C0C6B}" presName="node" presStyleLbl="node1" presStyleIdx="4" presStyleCnt="5">
        <dgm:presLayoutVars>
          <dgm:bulletEnabled val="1"/>
        </dgm:presLayoutVars>
      </dgm:prSet>
      <dgm:spPr/>
      <dgm:t>
        <a:bodyPr/>
        <a:lstStyle/>
        <a:p>
          <a:endParaRPr lang="tr-TR"/>
        </a:p>
      </dgm:t>
    </dgm:pt>
  </dgm:ptLst>
  <dgm:cxnLst>
    <dgm:cxn modelId="{45293061-E225-417B-A2E4-0603C1DED6B4}" srcId="{4AFD9DE5-87EE-4757-8038-863C07DCD4DD}" destId="{78850B9D-2670-4F1E-995C-199D4E29A7E3}" srcOrd="3" destOrd="0" parTransId="{2C4310A1-CCA0-4BB5-A94C-309B032B1DFA}" sibTransId="{64821790-8D9D-47E0-ABC0-0C0062F4AC08}"/>
    <dgm:cxn modelId="{B10716E8-C31C-4812-BD99-C21B8CA5A042}" type="presOf" srcId="{3345F0C1-E346-4814-857D-745AACA4A989}" destId="{33A44B13-EA99-4B28-8985-50C4E564901E}" srcOrd="1" destOrd="0" presId="urn:microsoft.com/office/officeart/2005/8/layout/radial5"/>
    <dgm:cxn modelId="{6D6EBE80-660F-412A-83DE-DFF75F61F07C}" type="presOf" srcId="{F4A4FDCD-8D73-4258-B307-7710DFF35C76}" destId="{BD9A4A84-2DC8-4476-955B-1C27C8FE4DC0}" srcOrd="0" destOrd="0" presId="urn:microsoft.com/office/officeart/2005/8/layout/radial5"/>
    <dgm:cxn modelId="{F49F9217-C181-4DD8-8AF3-2050F8809D6F}" type="presOf" srcId="{AC1271F1-D610-4C6F-A732-E1B7BCF76A7F}" destId="{49AD233A-3C60-4956-AE22-397C9DAFC89D}" srcOrd="0" destOrd="0" presId="urn:microsoft.com/office/officeart/2005/8/layout/radial5"/>
    <dgm:cxn modelId="{C27F4C56-DF69-494E-A74F-DB0F55FCB4D5}" type="presOf" srcId="{F4A4FDCD-8D73-4258-B307-7710DFF35C76}" destId="{DED91AB4-9DBC-4064-93AB-BAEE331431E8}" srcOrd="1" destOrd="0" presId="urn:microsoft.com/office/officeart/2005/8/layout/radial5"/>
    <dgm:cxn modelId="{834E1B6F-8E5A-4762-8A16-9FB47DEC1618}" type="presOf" srcId="{8E8EFEFA-14F8-4AF6-9ECF-FBB784DA7ACC}" destId="{62473892-68EC-4222-858E-BB139239CE05}" srcOrd="1" destOrd="0" presId="urn:microsoft.com/office/officeart/2005/8/layout/radial5"/>
    <dgm:cxn modelId="{8049CA46-FA3D-427B-B9AE-8F34FCF61913}" srcId="{AC1271F1-D610-4C6F-A732-E1B7BCF76A7F}" destId="{4AFD9DE5-87EE-4757-8038-863C07DCD4DD}" srcOrd="0" destOrd="0" parTransId="{5C5463C2-28C3-4D43-B320-FEC8188936EB}" sibTransId="{030EFFEF-0756-4D83-BB3F-0B636A770814}"/>
    <dgm:cxn modelId="{F0E2ABCF-85FF-4986-8DB3-1EC583465A61}" type="presOf" srcId="{78850B9D-2670-4F1E-995C-199D4E29A7E3}" destId="{F2E019FC-3059-47D0-BD97-480FAFCD34FD}" srcOrd="0" destOrd="0" presId="urn:microsoft.com/office/officeart/2005/8/layout/radial5"/>
    <dgm:cxn modelId="{E8CEFC2A-862A-40A5-AAB5-E29357F67467}" srcId="{4AFD9DE5-87EE-4757-8038-863C07DCD4DD}" destId="{F00C2B76-3CA3-4670-8704-78810E786B12}" srcOrd="2" destOrd="0" parTransId="{91B2377C-C7B4-44C6-8AC1-7B830DB36ECD}" sibTransId="{BE7791B9-F8F9-4267-BF7D-9D910D1D16EA}"/>
    <dgm:cxn modelId="{2696344F-A6B7-4B14-96C0-10D596A5F746}" type="presOf" srcId="{4791D982-92D5-448E-B8CC-31D18F0C0C6B}" destId="{27A8E91E-7489-4079-B7FF-835D1F02E710}" srcOrd="0" destOrd="0" presId="urn:microsoft.com/office/officeart/2005/8/layout/radial5"/>
    <dgm:cxn modelId="{90DD9A1F-B2B4-45C1-AA61-F1743B4DB2D5}" type="presOf" srcId="{2C4310A1-CCA0-4BB5-A94C-309B032B1DFA}" destId="{3D483D9C-1FB2-4392-82B3-1D14DD6E650F}" srcOrd="0" destOrd="0" presId="urn:microsoft.com/office/officeart/2005/8/layout/radial5"/>
    <dgm:cxn modelId="{C9E5D132-E27E-45E5-9A2F-0EB17C05781F}" type="presOf" srcId="{F00C2B76-3CA3-4670-8704-78810E786B12}" destId="{D28D8713-088C-4A66-87E6-70568D8D58CC}" srcOrd="0" destOrd="0" presId="urn:microsoft.com/office/officeart/2005/8/layout/radial5"/>
    <dgm:cxn modelId="{05C0C822-9C5E-4921-94FF-23DA1DC4D6B4}" type="presOf" srcId="{3345F0C1-E346-4814-857D-745AACA4A989}" destId="{22BC9FB4-C741-4408-B4AB-D008E6D0ED12}" srcOrd="0" destOrd="0" presId="urn:microsoft.com/office/officeart/2005/8/layout/radial5"/>
    <dgm:cxn modelId="{520C6DCE-031E-4291-8D4F-5E61BF1F55FC}" srcId="{4AFD9DE5-87EE-4757-8038-863C07DCD4DD}" destId="{94F351EF-878A-4F11-9DF3-9F5D6EC2E09F}" srcOrd="1" destOrd="0" parTransId="{8E8EFEFA-14F8-4AF6-9ECF-FBB784DA7ACC}" sibTransId="{DB51ABA1-0A69-43B5-9DE4-1F2D6DA8A3A9}"/>
    <dgm:cxn modelId="{B76FA601-691E-4322-A15D-4923A6F48CAA}" srcId="{4AFD9DE5-87EE-4757-8038-863C07DCD4DD}" destId="{4791D982-92D5-448E-B8CC-31D18F0C0C6B}" srcOrd="4" destOrd="0" parTransId="{F4A4FDCD-8D73-4258-B307-7710DFF35C76}" sibTransId="{8AA77EE3-2316-479A-AA24-CABAEC84D771}"/>
    <dgm:cxn modelId="{BD645F27-FDC0-4749-AF7A-98B45FCF252A}" type="presOf" srcId="{8A5CCF93-6D16-48BC-B266-D0804567D37C}" destId="{1DA4FC9D-17B3-409D-A349-9A0FD78C9BC4}" srcOrd="0" destOrd="0" presId="urn:microsoft.com/office/officeart/2005/8/layout/radial5"/>
    <dgm:cxn modelId="{390D6927-FAC1-48AE-AC6E-4D795552E64E}" type="presOf" srcId="{2C4310A1-CCA0-4BB5-A94C-309B032B1DFA}" destId="{72C0F360-D3D8-44B9-947F-77478372A3F6}" srcOrd="1" destOrd="0" presId="urn:microsoft.com/office/officeart/2005/8/layout/radial5"/>
    <dgm:cxn modelId="{3259D7F5-17A9-4B51-9671-81C438ACEECE}" type="presOf" srcId="{94F351EF-878A-4F11-9DF3-9F5D6EC2E09F}" destId="{0E49D0C5-03B6-4403-B970-FCC22847DDE0}" srcOrd="0" destOrd="0" presId="urn:microsoft.com/office/officeart/2005/8/layout/radial5"/>
    <dgm:cxn modelId="{CDFC918D-1F4D-4451-923F-B5A05D5268C2}" srcId="{4AFD9DE5-87EE-4757-8038-863C07DCD4DD}" destId="{8A5CCF93-6D16-48BC-B266-D0804567D37C}" srcOrd="0" destOrd="0" parTransId="{3345F0C1-E346-4814-857D-745AACA4A989}" sibTransId="{12A23323-B027-42CD-8564-C133A2CB98DB}"/>
    <dgm:cxn modelId="{7843753D-9E1E-4FF7-8004-BADA9F4AE410}" type="presOf" srcId="{8E8EFEFA-14F8-4AF6-9ECF-FBB784DA7ACC}" destId="{9C79C895-9E59-4A48-A199-0288358332BF}" srcOrd="0" destOrd="0" presId="urn:microsoft.com/office/officeart/2005/8/layout/radial5"/>
    <dgm:cxn modelId="{FF698F0A-F4A7-4055-86F4-6FCD72795354}" type="presOf" srcId="{4AFD9DE5-87EE-4757-8038-863C07DCD4DD}" destId="{27400EEA-1402-4B31-A46D-65A2EAD0DFA6}" srcOrd="0" destOrd="0" presId="urn:microsoft.com/office/officeart/2005/8/layout/radial5"/>
    <dgm:cxn modelId="{4A724712-E029-497D-9A2E-945AB18230EB}" type="presOf" srcId="{91B2377C-C7B4-44C6-8AC1-7B830DB36ECD}" destId="{5E21DCA7-2115-4063-82F3-7FFF42CEAD11}" srcOrd="1" destOrd="0" presId="urn:microsoft.com/office/officeart/2005/8/layout/radial5"/>
    <dgm:cxn modelId="{037E60B8-5411-44BC-8EE6-9F05FE09BD24}" type="presOf" srcId="{91B2377C-C7B4-44C6-8AC1-7B830DB36ECD}" destId="{D7582DB9-1AA4-44C1-956E-4FCED941A39B}" srcOrd="0" destOrd="0" presId="urn:microsoft.com/office/officeart/2005/8/layout/radial5"/>
    <dgm:cxn modelId="{318AB8CE-095A-4872-B075-1845EED4A629}" type="presParOf" srcId="{49AD233A-3C60-4956-AE22-397C9DAFC89D}" destId="{27400EEA-1402-4B31-A46D-65A2EAD0DFA6}" srcOrd="0" destOrd="0" presId="urn:microsoft.com/office/officeart/2005/8/layout/radial5"/>
    <dgm:cxn modelId="{87EC6CC2-B925-4922-A0CF-8834B2938C29}" type="presParOf" srcId="{49AD233A-3C60-4956-AE22-397C9DAFC89D}" destId="{22BC9FB4-C741-4408-B4AB-D008E6D0ED12}" srcOrd="1" destOrd="0" presId="urn:microsoft.com/office/officeart/2005/8/layout/radial5"/>
    <dgm:cxn modelId="{75B9D58F-E42F-4177-A907-BFC1012ABBFA}" type="presParOf" srcId="{22BC9FB4-C741-4408-B4AB-D008E6D0ED12}" destId="{33A44B13-EA99-4B28-8985-50C4E564901E}" srcOrd="0" destOrd="0" presId="urn:microsoft.com/office/officeart/2005/8/layout/radial5"/>
    <dgm:cxn modelId="{2375E687-FC83-40F8-AC65-ADBAF27E2DBC}" type="presParOf" srcId="{49AD233A-3C60-4956-AE22-397C9DAFC89D}" destId="{1DA4FC9D-17B3-409D-A349-9A0FD78C9BC4}" srcOrd="2" destOrd="0" presId="urn:microsoft.com/office/officeart/2005/8/layout/radial5"/>
    <dgm:cxn modelId="{A0D71D27-EE43-4726-A0EF-4C2740AAE670}" type="presParOf" srcId="{49AD233A-3C60-4956-AE22-397C9DAFC89D}" destId="{9C79C895-9E59-4A48-A199-0288358332BF}" srcOrd="3" destOrd="0" presId="urn:microsoft.com/office/officeart/2005/8/layout/radial5"/>
    <dgm:cxn modelId="{054D5566-1ACC-4A10-8CAC-B518C5C1609A}" type="presParOf" srcId="{9C79C895-9E59-4A48-A199-0288358332BF}" destId="{62473892-68EC-4222-858E-BB139239CE05}" srcOrd="0" destOrd="0" presId="urn:microsoft.com/office/officeart/2005/8/layout/radial5"/>
    <dgm:cxn modelId="{42D5822C-E783-468F-B345-DA325033927B}" type="presParOf" srcId="{49AD233A-3C60-4956-AE22-397C9DAFC89D}" destId="{0E49D0C5-03B6-4403-B970-FCC22847DDE0}" srcOrd="4" destOrd="0" presId="urn:microsoft.com/office/officeart/2005/8/layout/radial5"/>
    <dgm:cxn modelId="{1F462E43-7205-4660-9ADD-90F0455422EF}" type="presParOf" srcId="{49AD233A-3C60-4956-AE22-397C9DAFC89D}" destId="{D7582DB9-1AA4-44C1-956E-4FCED941A39B}" srcOrd="5" destOrd="0" presId="urn:microsoft.com/office/officeart/2005/8/layout/radial5"/>
    <dgm:cxn modelId="{40422163-F2EA-4612-9FB1-DC816B5E18AD}" type="presParOf" srcId="{D7582DB9-1AA4-44C1-956E-4FCED941A39B}" destId="{5E21DCA7-2115-4063-82F3-7FFF42CEAD11}" srcOrd="0" destOrd="0" presId="urn:microsoft.com/office/officeart/2005/8/layout/radial5"/>
    <dgm:cxn modelId="{45EB8355-C572-4E38-A7D6-666299D333C3}" type="presParOf" srcId="{49AD233A-3C60-4956-AE22-397C9DAFC89D}" destId="{D28D8713-088C-4A66-87E6-70568D8D58CC}" srcOrd="6" destOrd="0" presId="urn:microsoft.com/office/officeart/2005/8/layout/radial5"/>
    <dgm:cxn modelId="{57B91851-EBB5-4137-9DB4-D04B5953844C}" type="presParOf" srcId="{49AD233A-3C60-4956-AE22-397C9DAFC89D}" destId="{3D483D9C-1FB2-4392-82B3-1D14DD6E650F}" srcOrd="7" destOrd="0" presId="urn:microsoft.com/office/officeart/2005/8/layout/radial5"/>
    <dgm:cxn modelId="{2B36489F-4BEB-48D2-9B69-571A99F897DD}" type="presParOf" srcId="{3D483D9C-1FB2-4392-82B3-1D14DD6E650F}" destId="{72C0F360-D3D8-44B9-947F-77478372A3F6}" srcOrd="0" destOrd="0" presId="urn:microsoft.com/office/officeart/2005/8/layout/radial5"/>
    <dgm:cxn modelId="{DB13F2A7-5489-437C-AD9B-780564186D14}" type="presParOf" srcId="{49AD233A-3C60-4956-AE22-397C9DAFC89D}" destId="{F2E019FC-3059-47D0-BD97-480FAFCD34FD}" srcOrd="8" destOrd="0" presId="urn:microsoft.com/office/officeart/2005/8/layout/radial5"/>
    <dgm:cxn modelId="{6EEA017E-2B5B-4858-A042-B5A5A619ED57}" type="presParOf" srcId="{49AD233A-3C60-4956-AE22-397C9DAFC89D}" destId="{BD9A4A84-2DC8-4476-955B-1C27C8FE4DC0}" srcOrd="9" destOrd="0" presId="urn:microsoft.com/office/officeart/2005/8/layout/radial5"/>
    <dgm:cxn modelId="{8B21301C-94DC-4E2A-981A-9DDEDA7869A7}" type="presParOf" srcId="{BD9A4A84-2DC8-4476-955B-1C27C8FE4DC0}" destId="{DED91AB4-9DBC-4064-93AB-BAEE331431E8}" srcOrd="0" destOrd="0" presId="urn:microsoft.com/office/officeart/2005/8/layout/radial5"/>
    <dgm:cxn modelId="{451FA56F-04D7-4E88-946D-C98164661170}" type="presParOf" srcId="{49AD233A-3C60-4956-AE22-397C9DAFC89D}" destId="{27A8E91E-7489-4079-B7FF-835D1F02E71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10C8BD-CC33-48D0-ADA0-BECBCC6E545B}"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tr-TR"/>
        </a:p>
      </dgm:t>
    </dgm:pt>
    <dgm:pt modelId="{85E33803-ED70-4756-B6A5-8A2C08A5774A}">
      <dgm:prSet phldrT="[Metin]"/>
      <dgm:spPr/>
      <dgm:t>
        <a:bodyPr/>
        <a:lstStyle/>
        <a:p>
          <a:r>
            <a:rPr lang="tr-TR" smtClean="0"/>
            <a:t>Kristaller</a:t>
          </a:r>
          <a:endParaRPr lang="tr-TR"/>
        </a:p>
      </dgm:t>
    </dgm:pt>
    <dgm:pt modelId="{46A44BFC-31FA-4D12-9F82-9E62FE89CCCB}" type="parTrans" cxnId="{33B034F4-FB19-4C1C-BE89-180F462414D9}">
      <dgm:prSet/>
      <dgm:spPr/>
      <dgm:t>
        <a:bodyPr/>
        <a:lstStyle/>
        <a:p>
          <a:endParaRPr lang="tr-TR"/>
        </a:p>
      </dgm:t>
    </dgm:pt>
    <dgm:pt modelId="{C04F4D33-226A-4621-A4B1-DC5EA822AE91}" type="sibTrans" cxnId="{33B034F4-FB19-4C1C-BE89-180F462414D9}">
      <dgm:prSet/>
      <dgm:spPr/>
      <dgm:t>
        <a:bodyPr/>
        <a:lstStyle/>
        <a:p>
          <a:endParaRPr lang="tr-TR"/>
        </a:p>
      </dgm:t>
    </dgm:pt>
    <dgm:pt modelId="{5223F64A-40A5-4B13-ADF1-4550D2D7BE75}">
      <dgm:prSet phldrT="[Metin]"/>
      <dgm:spPr/>
      <dgm:t>
        <a:bodyPr/>
        <a:lstStyle/>
        <a:p>
          <a:r>
            <a:rPr lang="tr-TR" smtClean="0"/>
            <a:t>Ürik asit</a:t>
          </a:r>
          <a:endParaRPr lang="tr-TR"/>
        </a:p>
      </dgm:t>
    </dgm:pt>
    <dgm:pt modelId="{1D0CC2BB-8D86-4E03-A09F-46157B157B74}" type="parTrans" cxnId="{700190A2-AAF2-4BB4-880B-FEAA0D4C6FD9}">
      <dgm:prSet/>
      <dgm:spPr/>
      <dgm:t>
        <a:bodyPr/>
        <a:lstStyle/>
        <a:p>
          <a:endParaRPr lang="tr-TR"/>
        </a:p>
      </dgm:t>
    </dgm:pt>
    <dgm:pt modelId="{B1E0FFF7-B3DF-4AD4-B8C8-C2656DA17B8E}" type="sibTrans" cxnId="{700190A2-AAF2-4BB4-880B-FEAA0D4C6FD9}">
      <dgm:prSet/>
      <dgm:spPr/>
      <dgm:t>
        <a:bodyPr/>
        <a:lstStyle/>
        <a:p>
          <a:endParaRPr lang="tr-TR"/>
        </a:p>
      </dgm:t>
    </dgm:pt>
    <dgm:pt modelId="{8A620390-0160-4E52-94AB-78FA8DF6317B}">
      <dgm:prSet phldrT="[Metin]"/>
      <dgm:spPr/>
      <dgm:t>
        <a:bodyPr/>
        <a:lstStyle/>
        <a:p>
          <a:r>
            <a:rPr lang="tr-TR" smtClean="0"/>
            <a:t>Kalsiyum oksalat</a:t>
          </a:r>
          <a:endParaRPr lang="tr-TR"/>
        </a:p>
      </dgm:t>
    </dgm:pt>
    <dgm:pt modelId="{862CDF5C-C393-474F-A225-FA6C395A4571}" type="parTrans" cxnId="{BF3F8C85-3D0A-4EC3-A730-8B83A1300187}">
      <dgm:prSet/>
      <dgm:spPr/>
      <dgm:t>
        <a:bodyPr/>
        <a:lstStyle/>
        <a:p>
          <a:endParaRPr lang="tr-TR"/>
        </a:p>
      </dgm:t>
    </dgm:pt>
    <dgm:pt modelId="{57F9BA9B-7081-4E93-8BC3-72BD3B9B15F9}" type="sibTrans" cxnId="{BF3F8C85-3D0A-4EC3-A730-8B83A1300187}">
      <dgm:prSet/>
      <dgm:spPr/>
      <dgm:t>
        <a:bodyPr/>
        <a:lstStyle/>
        <a:p>
          <a:endParaRPr lang="tr-TR"/>
        </a:p>
      </dgm:t>
    </dgm:pt>
    <dgm:pt modelId="{014F0935-6D55-4722-BC50-B9B664A5A3BF}">
      <dgm:prSet phldrT="[Metin]"/>
      <dgm:spPr/>
      <dgm:t>
        <a:bodyPr/>
        <a:lstStyle/>
        <a:p>
          <a:r>
            <a:rPr lang="tr-TR" smtClean="0"/>
            <a:t>Kalsiyum fosfat</a:t>
          </a:r>
          <a:endParaRPr lang="tr-TR"/>
        </a:p>
      </dgm:t>
    </dgm:pt>
    <dgm:pt modelId="{88EF92E4-B549-4FFE-99CD-62689E38E44A}" type="parTrans" cxnId="{32C57F25-E5A9-489D-B834-1D71D0090528}">
      <dgm:prSet/>
      <dgm:spPr/>
      <dgm:t>
        <a:bodyPr/>
        <a:lstStyle/>
        <a:p>
          <a:endParaRPr lang="tr-TR"/>
        </a:p>
      </dgm:t>
    </dgm:pt>
    <dgm:pt modelId="{6D3E8FCD-3274-4E86-B4CB-19EC7FA07B48}" type="sibTrans" cxnId="{32C57F25-E5A9-489D-B834-1D71D0090528}">
      <dgm:prSet/>
      <dgm:spPr/>
      <dgm:t>
        <a:bodyPr/>
        <a:lstStyle/>
        <a:p>
          <a:endParaRPr lang="tr-TR"/>
        </a:p>
      </dgm:t>
    </dgm:pt>
    <dgm:pt modelId="{EC22DB2C-953A-4866-9895-7693FF3AD2C7}">
      <dgm:prSet phldrT="[Metin]"/>
      <dgm:spPr/>
      <dgm:t>
        <a:bodyPr/>
        <a:lstStyle/>
        <a:p>
          <a:r>
            <a:rPr lang="tr-TR" smtClean="0"/>
            <a:t>Sodyum ürat </a:t>
          </a:r>
          <a:endParaRPr lang="tr-TR"/>
        </a:p>
      </dgm:t>
    </dgm:pt>
    <dgm:pt modelId="{E3E255B9-FF15-4D8F-9F12-733AA0B5D8C4}" type="parTrans" cxnId="{1E3D755B-4BC6-4E21-B9DD-1ADBCC999872}">
      <dgm:prSet/>
      <dgm:spPr/>
      <dgm:t>
        <a:bodyPr/>
        <a:lstStyle/>
        <a:p>
          <a:endParaRPr lang="tr-TR"/>
        </a:p>
      </dgm:t>
    </dgm:pt>
    <dgm:pt modelId="{EEE9ACEF-0C0D-4CFC-84DD-95C9A1450FAC}" type="sibTrans" cxnId="{1E3D755B-4BC6-4E21-B9DD-1ADBCC999872}">
      <dgm:prSet/>
      <dgm:spPr/>
      <dgm:t>
        <a:bodyPr/>
        <a:lstStyle/>
        <a:p>
          <a:endParaRPr lang="tr-TR"/>
        </a:p>
      </dgm:t>
    </dgm:pt>
    <dgm:pt modelId="{D733685D-C60C-477A-84E6-6E3567BA735B}" type="pres">
      <dgm:prSet presAssocID="{FC10C8BD-CC33-48D0-ADA0-BECBCC6E545B}" presName="composite" presStyleCnt="0">
        <dgm:presLayoutVars>
          <dgm:chMax val="1"/>
          <dgm:dir/>
          <dgm:resizeHandles val="exact"/>
        </dgm:presLayoutVars>
      </dgm:prSet>
      <dgm:spPr/>
      <dgm:t>
        <a:bodyPr/>
        <a:lstStyle/>
        <a:p>
          <a:endParaRPr lang="tr-TR"/>
        </a:p>
      </dgm:t>
    </dgm:pt>
    <dgm:pt modelId="{91FD39FC-A408-44EE-B37D-9FAB24F127E1}" type="pres">
      <dgm:prSet presAssocID="{FC10C8BD-CC33-48D0-ADA0-BECBCC6E545B}" presName="radial" presStyleCnt="0">
        <dgm:presLayoutVars>
          <dgm:animLvl val="ctr"/>
        </dgm:presLayoutVars>
      </dgm:prSet>
      <dgm:spPr/>
    </dgm:pt>
    <dgm:pt modelId="{482BD1F8-AB2E-44E4-B781-94076C2F6EC5}" type="pres">
      <dgm:prSet presAssocID="{85E33803-ED70-4756-B6A5-8A2C08A5774A}" presName="centerShape" presStyleLbl="vennNode1" presStyleIdx="0" presStyleCnt="5"/>
      <dgm:spPr/>
      <dgm:t>
        <a:bodyPr/>
        <a:lstStyle/>
        <a:p>
          <a:endParaRPr lang="tr-TR"/>
        </a:p>
      </dgm:t>
    </dgm:pt>
    <dgm:pt modelId="{09225B6A-3A5F-4F8A-8FEB-5BA52C87F25F}" type="pres">
      <dgm:prSet presAssocID="{5223F64A-40A5-4B13-ADF1-4550D2D7BE75}" presName="node" presStyleLbl="vennNode1" presStyleIdx="1" presStyleCnt="5">
        <dgm:presLayoutVars>
          <dgm:bulletEnabled val="1"/>
        </dgm:presLayoutVars>
      </dgm:prSet>
      <dgm:spPr/>
      <dgm:t>
        <a:bodyPr/>
        <a:lstStyle/>
        <a:p>
          <a:endParaRPr lang="tr-TR"/>
        </a:p>
      </dgm:t>
    </dgm:pt>
    <dgm:pt modelId="{0D69C344-A097-4C50-8BD3-54A2C9B9C6AE}" type="pres">
      <dgm:prSet presAssocID="{8A620390-0160-4E52-94AB-78FA8DF6317B}" presName="node" presStyleLbl="vennNode1" presStyleIdx="2" presStyleCnt="5">
        <dgm:presLayoutVars>
          <dgm:bulletEnabled val="1"/>
        </dgm:presLayoutVars>
      </dgm:prSet>
      <dgm:spPr/>
      <dgm:t>
        <a:bodyPr/>
        <a:lstStyle/>
        <a:p>
          <a:endParaRPr lang="tr-TR"/>
        </a:p>
      </dgm:t>
    </dgm:pt>
    <dgm:pt modelId="{2A584576-91D8-4B56-9D90-BC367D0DE453}" type="pres">
      <dgm:prSet presAssocID="{014F0935-6D55-4722-BC50-B9B664A5A3BF}" presName="node" presStyleLbl="vennNode1" presStyleIdx="3" presStyleCnt="5">
        <dgm:presLayoutVars>
          <dgm:bulletEnabled val="1"/>
        </dgm:presLayoutVars>
      </dgm:prSet>
      <dgm:spPr/>
      <dgm:t>
        <a:bodyPr/>
        <a:lstStyle/>
        <a:p>
          <a:endParaRPr lang="tr-TR"/>
        </a:p>
      </dgm:t>
    </dgm:pt>
    <dgm:pt modelId="{BB5D393A-6EBD-4EBC-A058-4CB6CA5CD960}" type="pres">
      <dgm:prSet presAssocID="{EC22DB2C-953A-4866-9895-7693FF3AD2C7}" presName="node" presStyleLbl="vennNode1" presStyleIdx="4" presStyleCnt="5" custRadScaleRad="94983" custRadScaleInc="1693">
        <dgm:presLayoutVars>
          <dgm:bulletEnabled val="1"/>
        </dgm:presLayoutVars>
      </dgm:prSet>
      <dgm:spPr/>
      <dgm:t>
        <a:bodyPr/>
        <a:lstStyle/>
        <a:p>
          <a:endParaRPr lang="tr-TR"/>
        </a:p>
      </dgm:t>
    </dgm:pt>
  </dgm:ptLst>
  <dgm:cxnLst>
    <dgm:cxn modelId="{33B034F4-FB19-4C1C-BE89-180F462414D9}" srcId="{FC10C8BD-CC33-48D0-ADA0-BECBCC6E545B}" destId="{85E33803-ED70-4756-B6A5-8A2C08A5774A}" srcOrd="0" destOrd="0" parTransId="{46A44BFC-31FA-4D12-9F82-9E62FE89CCCB}" sibTransId="{C04F4D33-226A-4621-A4B1-DC5EA822AE91}"/>
    <dgm:cxn modelId="{1D7D7466-C100-422F-8027-87110BADACD8}" type="presOf" srcId="{5223F64A-40A5-4B13-ADF1-4550D2D7BE75}" destId="{09225B6A-3A5F-4F8A-8FEB-5BA52C87F25F}" srcOrd="0" destOrd="0" presId="urn:microsoft.com/office/officeart/2005/8/layout/radial3"/>
    <dgm:cxn modelId="{917B2416-9E70-4CC6-86CA-2766414500C5}" type="presOf" srcId="{EC22DB2C-953A-4866-9895-7693FF3AD2C7}" destId="{BB5D393A-6EBD-4EBC-A058-4CB6CA5CD960}" srcOrd="0" destOrd="0" presId="urn:microsoft.com/office/officeart/2005/8/layout/radial3"/>
    <dgm:cxn modelId="{700190A2-AAF2-4BB4-880B-FEAA0D4C6FD9}" srcId="{85E33803-ED70-4756-B6A5-8A2C08A5774A}" destId="{5223F64A-40A5-4B13-ADF1-4550D2D7BE75}" srcOrd="0" destOrd="0" parTransId="{1D0CC2BB-8D86-4E03-A09F-46157B157B74}" sibTransId="{B1E0FFF7-B3DF-4AD4-B8C8-C2656DA17B8E}"/>
    <dgm:cxn modelId="{3576CC4B-A656-4603-B114-5A39FE2DEF53}" type="presOf" srcId="{85E33803-ED70-4756-B6A5-8A2C08A5774A}" destId="{482BD1F8-AB2E-44E4-B781-94076C2F6EC5}" srcOrd="0" destOrd="0" presId="urn:microsoft.com/office/officeart/2005/8/layout/radial3"/>
    <dgm:cxn modelId="{1E3D755B-4BC6-4E21-B9DD-1ADBCC999872}" srcId="{85E33803-ED70-4756-B6A5-8A2C08A5774A}" destId="{EC22DB2C-953A-4866-9895-7693FF3AD2C7}" srcOrd="3" destOrd="0" parTransId="{E3E255B9-FF15-4D8F-9F12-733AA0B5D8C4}" sibTransId="{EEE9ACEF-0C0D-4CFC-84DD-95C9A1450FAC}"/>
    <dgm:cxn modelId="{FD362B50-EE7B-431C-B586-5E406A2877F2}" type="presOf" srcId="{8A620390-0160-4E52-94AB-78FA8DF6317B}" destId="{0D69C344-A097-4C50-8BD3-54A2C9B9C6AE}" srcOrd="0" destOrd="0" presId="urn:microsoft.com/office/officeart/2005/8/layout/radial3"/>
    <dgm:cxn modelId="{1820A480-11F1-4B62-B42F-FE80B83F9BC8}" type="presOf" srcId="{014F0935-6D55-4722-BC50-B9B664A5A3BF}" destId="{2A584576-91D8-4B56-9D90-BC367D0DE453}" srcOrd="0" destOrd="0" presId="urn:microsoft.com/office/officeart/2005/8/layout/radial3"/>
    <dgm:cxn modelId="{421C0A81-DCE8-45EE-B1F4-21C0FF4B21CC}" type="presOf" srcId="{FC10C8BD-CC33-48D0-ADA0-BECBCC6E545B}" destId="{D733685D-C60C-477A-84E6-6E3567BA735B}" srcOrd="0" destOrd="0" presId="urn:microsoft.com/office/officeart/2005/8/layout/radial3"/>
    <dgm:cxn modelId="{BF3F8C85-3D0A-4EC3-A730-8B83A1300187}" srcId="{85E33803-ED70-4756-B6A5-8A2C08A5774A}" destId="{8A620390-0160-4E52-94AB-78FA8DF6317B}" srcOrd="1" destOrd="0" parTransId="{862CDF5C-C393-474F-A225-FA6C395A4571}" sibTransId="{57F9BA9B-7081-4E93-8BC3-72BD3B9B15F9}"/>
    <dgm:cxn modelId="{32C57F25-E5A9-489D-B834-1D71D0090528}" srcId="{85E33803-ED70-4756-B6A5-8A2C08A5774A}" destId="{014F0935-6D55-4722-BC50-B9B664A5A3BF}" srcOrd="2" destOrd="0" parTransId="{88EF92E4-B549-4FFE-99CD-62689E38E44A}" sibTransId="{6D3E8FCD-3274-4E86-B4CB-19EC7FA07B48}"/>
    <dgm:cxn modelId="{D75D0750-9230-48A1-A4C2-FB2EE2F3ADA7}" type="presParOf" srcId="{D733685D-C60C-477A-84E6-6E3567BA735B}" destId="{91FD39FC-A408-44EE-B37D-9FAB24F127E1}" srcOrd="0" destOrd="0" presId="urn:microsoft.com/office/officeart/2005/8/layout/radial3"/>
    <dgm:cxn modelId="{2F29BD09-3470-4FAA-AB05-80CA0DBD3294}" type="presParOf" srcId="{91FD39FC-A408-44EE-B37D-9FAB24F127E1}" destId="{482BD1F8-AB2E-44E4-B781-94076C2F6EC5}" srcOrd="0" destOrd="0" presId="urn:microsoft.com/office/officeart/2005/8/layout/radial3"/>
    <dgm:cxn modelId="{0CA07502-83E6-4E32-9CF0-EE5A2EE835E6}" type="presParOf" srcId="{91FD39FC-A408-44EE-B37D-9FAB24F127E1}" destId="{09225B6A-3A5F-4F8A-8FEB-5BA52C87F25F}" srcOrd="1" destOrd="0" presId="urn:microsoft.com/office/officeart/2005/8/layout/radial3"/>
    <dgm:cxn modelId="{52F98FFE-A69B-48B3-B515-76D4605C5DCD}" type="presParOf" srcId="{91FD39FC-A408-44EE-B37D-9FAB24F127E1}" destId="{0D69C344-A097-4C50-8BD3-54A2C9B9C6AE}" srcOrd="2" destOrd="0" presId="urn:microsoft.com/office/officeart/2005/8/layout/radial3"/>
    <dgm:cxn modelId="{98A2C68A-138C-470C-9353-B66FDC7EBFF8}" type="presParOf" srcId="{91FD39FC-A408-44EE-B37D-9FAB24F127E1}" destId="{2A584576-91D8-4B56-9D90-BC367D0DE453}" srcOrd="3" destOrd="0" presId="urn:microsoft.com/office/officeart/2005/8/layout/radial3"/>
    <dgm:cxn modelId="{4159F171-1875-4FEF-A5A8-F180EE11C8AC}" type="presParOf" srcId="{91FD39FC-A408-44EE-B37D-9FAB24F127E1}" destId="{BB5D393A-6EBD-4EBC-A058-4CB6CA5CD96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9F01F-33E1-4EB5-9872-0FDCE45F4FB8}">
      <dsp:nvSpPr>
        <dsp:cNvPr id="0" name=""/>
        <dsp:cNvSpPr/>
      </dsp:nvSpPr>
      <dsp:spPr>
        <a:xfrm>
          <a:off x="3051876" y="359295"/>
          <a:ext cx="4813532" cy="4813532"/>
        </a:xfrm>
        <a:prstGeom prst="pie">
          <a:avLst>
            <a:gd name="adj1" fmla="val 16200000"/>
            <a:gd name="adj2" fmla="val 19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ürobilinojen</a:t>
          </a:r>
          <a:endParaRPr lang="tr-TR" sz="1900" kern="1200"/>
        </a:p>
      </dsp:txBody>
      <dsp:txXfrm>
        <a:off x="5573250" y="974167"/>
        <a:ext cx="1260687" cy="974167"/>
      </dsp:txXfrm>
    </dsp:sp>
    <dsp:sp modelId="{8D4E9EE2-C880-4304-AE97-396783F8160C}">
      <dsp:nvSpPr>
        <dsp:cNvPr id="0" name=""/>
        <dsp:cNvSpPr/>
      </dsp:nvSpPr>
      <dsp:spPr>
        <a:xfrm>
          <a:off x="3109180" y="458431"/>
          <a:ext cx="4813532" cy="4813532"/>
        </a:xfrm>
        <a:prstGeom prst="pie">
          <a:avLst>
            <a:gd name="adj1" fmla="val 19800000"/>
            <a:gd name="adj2" fmla="val 180000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glukoz</a:t>
          </a:r>
          <a:endParaRPr lang="tr-TR" sz="1900" kern="1200"/>
        </a:p>
      </dsp:txBody>
      <dsp:txXfrm>
        <a:off x="6375506" y="2406766"/>
        <a:ext cx="1317991" cy="945515"/>
      </dsp:txXfrm>
    </dsp:sp>
    <dsp:sp modelId="{162983F4-E5F7-4A57-B6E7-53F05789137F}">
      <dsp:nvSpPr>
        <dsp:cNvPr id="0" name=""/>
        <dsp:cNvSpPr/>
      </dsp:nvSpPr>
      <dsp:spPr>
        <a:xfrm>
          <a:off x="3051876" y="557567"/>
          <a:ext cx="4813532" cy="4813532"/>
        </a:xfrm>
        <a:prstGeom prst="pie">
          <a:avLst>
            <a:gd name="adj1" fmla="val 1800000"/>
            <a:gd name="adj2" fmla="val 540000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keton cisimleri</a:t>
          </a:r>
          <a:endParaRPr lang="tr-TR" sz="1900" kern="1200"/>
        </a:p>
      </dsp:txBody>
      <dsp:txXfrm>
        <a:off x="5573250" y="3810713"/>
        <a:ext cx="1260687" cy="974167"/>
      </dsp:txXfrm>
    </dsp:sp>
    <dsp:sp modelId="{3B9B6E29-EB2B-46AE-A597-0E46568CBBE4}">
      <dsp:nvSpPr>
        <dsp:cNvPr id="0" name=""/>
        <dsp:cNvSpPr/>
      </dsp:nvSpPr>
      <dsp:spPr>
        <a:xfrm>
          <a:off x="2937268" y="557567"/>
          <a:ext cx="4813532" cy="4813532"/>
        </a:xfrm>
        <a:prstGeom prst="pie">
          <a:avLst>
            <a:gd name="adj1" fmla="val 5400000"/>
            <a:gd name="adj2" fmla="val 900000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protein </a:t>
          </a:r>
          <a:endParaRPr lang="tr-TR" sz="1900" kern="1200"/>
        </a:p>
      </dsp:txBody>
      <dsp:txXfrm>
        <a:off x="3968740" y="3810713"/>
        <a:ext cx="1260687" cy="974167"/>
      </dsp:txXfrm>
    </dsp:sp>
    <dsp:sp modelId="{67EDD38F-534F-4C56-B987-CC7A34F10A93}">
      <dsp:nvSpPr>
        <dsp:cNvPr id="0" name=""/>
        <dsp:cNvSpPr/>
      </dsp:nvSpPr>
      <dsp:spPr>
        <a:xfrm>
          <a:off x="2823935" y="219921"/>
          <a:ext cx="4813532" cy="5234524"/>
        </a:xfrm>
        <a:prstGeom prst="pie">
          <a:avLst>
            <a:gd name="adj1" fmla="val 9000000"/>
            <a:gd name="adj2" fmla="val 1260000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bilirubin</a:t>
          </a:r>
          <a:endParaRPr lang="tr-TR" sz="1900" kern="1200"/>
        </a:p>
      </dsp:txBody>
      <dsp:txXfrm>
        <a:off x="3053151" y="2338657"/>
        <a:ext cx="1317991" cy="1028210"/>
      </dsp:txXfrm>
    </dsp:sp>
    <dsp:sp modelId="{3934A2D2-12D6-4B84-809E-09F6B48BE8C1}">
      <dsp:nvSpPr>
        <dsp:cNvPr id="0" name=""/>
        <dsp:cNvSpPr/>
      </dsp:nvSpPr>
      <dsp:spPr>
        <a:xfrm>
          <a:off x="2937268" y="359295"/>
          <a:ext cx="4813532" cy="4813532"/>
        </a:xfrm>
        <a:prstGeom prst="pie">
          <a:avLst>
            <a:gd name="adj1" fmla="val 126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tr-TR" sz="1900" kern="1200" smtClean="0"/>
            <a:t>İdrarda nitrit</a:t>
          </a:r>
          <a:endParaRPr lang="tr-TR" sz="1900" kern="1200"/>
        </a:p>
      </dsp:txBody>
      <dsp:txXfrm>
        <a:off x="3968740" y="974167"/>
        <a:ext cx="1260687" cy="974167"/>
      </dsp:txXfrm>
    </dsp:sp>
    <dsp:sp modelId="{66103C2C-E470-4262-839F-C27631F3158F}">
      <dsp:nvSpPr>
        <dsp:cNvPr id="0" name=""/>
        <dsp:cNvSpPr/>
      </dsp:nvSpPr>
      <dsp:spPr>
        <a:xfrm>
          <a:off x="2753720" y="61315"/>
          <a:ext cx="5409493" cy="5409493"/>
        </a:xfrm>
        <a:prstGeom prst="circularArrow">
          <a:avLst>
            <a:gd name="adj1" fmla="val 5085"/>
            <a:gd name="adj2" fmla="val 327528"/>
            <a:gd name="adj3" fmla="val 19472472"/>
            <a:gd name="adj4" fmla="val 16200251"/>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B2D45-A358-408D-8823-6520F6375EF0}">
      <dsp:nvSpPr>
        <dsp:cNvPr id="0" name=""/>
        <dsp:cNvSpPr/>
      </dsp:nvSpPr>
      <dsp:spPr>
        <a:xfrm>
          <a:off x="2811024" y="160451"/>
          <a:ext cx="5409493" cy="5409493"/>
        </a:xfrm>
        <a:prstGeom prst="circularArrow">
          <a:avLst>
            <a:gd name="adj1" fmla="val 5085"/>
            <a:gd name="adj2" fmla="val 327528"/>
            <a:gd name="adj3" fmla="val 1472472"/>
            <a:gd name="adj4" fmla="val 19800000"/>
            <a:gd name="adj5" fmla="val 5932"/>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57769C-F351-477F-BA45-BC2B326295F4}">
      <dsp:nvSpPr>
        <dsp:cNvPr id="0" name=""/>
        <dsp:cNvSpPr/>
      </dsp:nvSpPr>
      <dsp:spPr>
        <a:xfrm>
          <a:off x="2753720" y="259586"/>
          <a:ext cx="5409493" cy="5409493"/>
        </a:xfrm>
        <a:prstGeom prst="circularArrow">
          <a:avLst>
            <a:gd name="adj1" fmla="val 5085"/>
            <a:gd name="adj2" fmla="val 327528"/>
            <a:gd name="adj3" fmla="val 5072221"/>
            <a:gd name="adj4" fmla="val 1800000"/>
            <a:gd name="adj5" fmla="val 5932"/>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F0820E-B174-433E-9BA6-CAEFEB4713EC}">
      <dsp:nvSpPr>
        <dsp:cNvPr id="0" name=""/>
        <dsp:cNvSpPr/>
      </dsp:nvSpPr>
      <dsp:spPr>
        <a:xfrm>
          <a:off x="2639463" y="259586"/>
          <a:ext cx="5409493" cy="5409493"/>
        </a:xfrm>
        <a:prstGeom prst="circularArrow">
          <a:avLst>
            <a:gd name="adj1" fmla="val 5085"/>
            <a:gd name="adj2" fmla="val 327528"/>
            <a:gd name="adj3" fmla="val 8672472"/>
            <a:gd name="adj4" fmla="val 5400251"/>
            <a:gd name="adj5" fmla="val 5932"/>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5957B2-E474-419C-85AC-D3AF27F6A1C7}">
      <dsp:nvSpPr>
        <dsp:cNvPr id="0" name=""/>
        <dsp:cNvSpPr/>
      </dsp:nvSpPr>
      <dsp:spPr>
        <a:xfrm>
          <a:off x="2526130" y="130862"/>
          <a:ext cx="5409493" cy="5409493"/>
        </a:xfrm>
        <a:prstGeom prst="circularArrow">
          <a:avLst>
            <a:gd name="adj1" fmla="val 5085"/>
            <a:gd name="adj2" fmla="val 327528"/>
            <a:gd name="adj3" fmla="val 12272472"/>
            <a:gd name="adj4" fmla="val 9000000"/>
            <a:gd name="adj5" fmla="val 5932"/>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DF851-7966-4F47-B1C2-611FB102FFBC}">
      <dsp:nvSpPr>
        <dsp:cNvPr id="0" name=""/>
        <dsp:cNvSpPr/>
      </dsp:nvSpPr>
      <dsp:spPr>
        <a:xfrm>
          <a:off x="2639463" y="61315"/>
          <a:ext cx="5409493" cy="5409493"/>
        </a:xfrm>
        <a:prstGeom prst="circularArrow">
          <a:avLst>
            <a:gd name="adj1" fmla="val 5085"/>
            <a:gd name="adj2" fmla="val 327528"/>
            <a:gd name="adj3" fmla="val 15872221"/>
            <a:gd name="adj4" fmla="val 12600000"/>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3FF15-8A2A-4D87-B763-1E55A965F901}">
      <dsp:nvSpPr>
        <dsp:cNvPr id="0" name=""/>
        <dsp:cNvSpPr/>
      </dsp:nvSpPr>
      <dsp:spPr>
        <a:xfrm>
          <a:off x="1563799" y="0"/>
          <a:ext cx="2111666" cy="11731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smtClean="0"/>
            <a:t>HÜCRESEL ELEMANLAR</a:t>
          </a:r>
          <a:endParaRPr lang="tr-TR" sz="2800" kern="1200"/>
        </a:p>
      </dsp:txBody>
      <dsp:txXfrm>
        <a:off x="1598159" y="34360"/>
        <a:ext cx="2042946" cy="1104428"/>
      </dsp:txXfrm>
    </dsp:sp>
    <dsp:sp modelId="{3131DD33-C3AF-47BA-B499-D8E15AEB2C54}">
      <dsp:nvSpPr>
        <dsp:cNvPr id="0" name=""/>
        <dsp:cNvSpPr/>
      </dsp:nvSpPr>
      <dsp:spPr>
        <a:xfrm rot="5400000">
          <a:off x="2399667" y="1202476"/>
          <a:ext cx="439930" cy="52791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tr-TR" sz="2200" kern="1200"/>
        </a:p>
      </dsp:txBody>
      <dsp:txXfrm rot="-5400000">
        <a:off x="2461258" y="1246469"/>
        <a:ext cx="316750" cy="307951"/>
      </dsp:txXfrm>
    </dsp:sp>
    <dsp:sp modelId="{DFE7B887-79F8-4A18-BA6A-6AD83ED86B69}">
      <dsp:nvSpPr>
        <dsp:cNvPr id="0" name=""/>
        <dsp:cNvSpPr/>
      </dsp:nvSpPr>
      <dsp:spPr>
        <a:xfrm>
          <a:off x="1563799" y="1759721"/>
          <a:ext cx="2111666" cy="1173148"/>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smtClean="0"/>
            <a:t>SİLENDİRLER</a:t>
          </a:r>
          <a:endParaRPr lang="tr-TR" sz="2800" kern="1200"/>
        </a:p>
      </dsp:txBody>
      <dsp:txXfrm>
        <a:off x="1598159" y="1794081"/>
        <a:ext cx="2042946" cy="1104428"/>
      </dsp:txXfrm>
    </dsp:sp>
    <dsp:sp modelId="{F9E33D48-1FD8-41A7-9A99-63738E042695}">
      <dsp:nvSpPr>
        <dsp:cNvPr id="0" name=""/>
        <dsp:cNvSpPr/>
      </dsp:nvSpPr>
      <dsp:spPr>
        <a:xfrm rot="5400000">
          <a:off x="2399667" y="2962198"/>
          <a:ext cx="439930" cy="527916"/>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tr-TR" sz="2200" kern="1200"/>
        </a:p>
      </dsp:txBody>
      <dsp:txXfrm rot="-5400000">
        <a:off x="2461258" y="3006191"/>
        <a:ext cx="316750" cy="307951"/>
      </dsp:txXfrm>
    </dsp:sp>
    <dsp:sp modelId="{3F4558DB-17E2-409E-B540-766F18527AAA}">
      <dsp:nvSpPr>
        <dsp:cNvPr id="0" name=""/>
        <dsp:cNvSpPr/>
      </dsp:nvSpPr>
      <dsp:spPr>
        <a:xfrm>
          <a:off x="1563799" y="3519444"/>
          <a:ext cx="2111666" cy="117314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smtClean="0"/>
            <a:t>KRSİTALLER</a:t>
          </a:r>
          <a:endParaRPr lang="tr-TR" sz="2800" kern="1200"/>
        </a:p>
      </dsp:txBody>
      <dsp:txXfrm>
        <a:off x="1598159" y="3553804"/>
        <a:ext cx="2042946" cy="1104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D86B-6E4E-4233-810B-762848CD8D35}">
      <dsp:nvSpPr>
        <dsp:cNvPr id="0" name=""/>
        <dsp:cNvSpPr/>
      </dsp:nvSpPr>
      <dsp:spPr>
        <a:xfrm>
          <a:off x="908818" y="1178"/>
          <a:ext cx="8697962" cy="43489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tr-TR" sz="3900" u="sng" kern="1200" smtClean="0">
              <a:solidFill>
                <a:schemeClr val="tx1">
                  <a:lumMod val="95000"/>
                  <a:lumOff val="5000"/>
                </a:schemeClr>
              </a:solidFill>
            </a:rPr>
            <a:t>HÜCRESEL ELEMANLAR</a:t>
          </a:r>
          <a:endParaRPr lang="tr-TR" sz="3900" u="sng" kern="1200">
            <a:solidFill>
              <a:schemeClr val="tx1">
                <a:lumMod val="95000"/>
                <a:lumOff val="5000"/>
              </a:schemeClr>
            </a:solidFill>
          </a:endParaRPr>
        </a:p>
        <a:p>
          <a:pPr marL="285750" lvl="1" indent="-285750" algn="l" defTabSz="1333500">
            <a:lnSpc>
              <a:spcPct val="90000"/>
            </a:lnSpc>
            <a:spcBef>
              <a:spcPct val="0"/>
            </a:spcBef>
            <a:spcAft>
              <a:spcPct val="15000"/>
            </a:spcAft>
            <a:buChar char="••"/>
          </a:pPr>
          <a:r>
            <a:rPr lang="tr-TR" sz="3000" kern="1200" smtClean="0"/>
            <a:t>ERİTROSİT</a:t>
          </a:r>
          <a:endParaRPr lang="tr-TR" sz="3000" kern="1200"/>
        </a:p>
        <a:p>
          <a:pPr marL="285750" lvl="1" indent="-285750" algn="l" defTabSz="1333500">
            <a:lnSpc>
              <a:spcPct val="90000"/>
            </a:lnSpc>
            <a:spcBef>
              <a:spcPct val="0"/>
            </a:spcBef>
            <a:spcAft>
              <a:spcPct val="15000"/>
            </a:spcAft>
            <a:buChar char="••"/>
          </a:pPr>
          <a:r>
            <a:rPr lang="tr-TR" sz="3000" kern="1200" smtClean="0"/>
            <a:t>LÖKOSİT</a:t>
          </a:r>
          <a:endParaRPr lang="tr-TR" sz="3000" kern="1200"/>
        </a:p>
        <a:p>
          <a:pPr marL="285750" lvl="1" indent="-285750" algn="l" defTabSz="1333500">
            <a:lnSpc>
              <a:spcPct val="90000"/>
            </a:lnSpc>
            <a:spcBef>
              <a:spcPct val="0"/>
            </a:spcBef>
            <a:spcAft>
              <a:spcPct val="15000"/>
            </a:spcAft>
            <a:buChar char="••"/>
          </a:pPr>
          <a:r>
            <a:rPr lang="tr-TR" sz="3000" kern="1200" smtClean="0"/>
            <a:t>EPİTEL HÜCRELERİ</a:t>
          </a:r>
          <a:endParaRPr lang="tr-TR" sz="3000" kern="1200"/>
        </a:p>
        <a:p>
          <a:pPr marL="285750" lvl="1" indent="-285750" algn="l" defTabSz="1333500">
            <a:lnSpc>
              <a:spcPct val="90000"/>
            </a:lnSpc>
            <a:spcBef>
              <a:spcPct val="0"/>
            </a:spcBef>
            <a:spcAft>
              <a:spcPct val="15000"/>
            </a:spcAft>
            <a:buChar char="••"/>
          </a:pPr>
          <a:r>
            <a:rPr lang="tr-TR" sz="3000" kern="1200" smtClean="0"/>
            <a:t>BAKTERİLER</a:t>
          </a:r>
          <a:endParaRPr lang="tr-TR" sz="3000" kern="1200"/>
        </a:p>
        <a:p>
          <a:pPr marL="285750" lvl="1" indent="-285750" algn="l" defTabSz="1333500">
            <a:lnSpc>
              <a:spcPct val="90000"/>
            </a:lnSpc>
            <a:spcBef>
              <a:spcPct val="0"/>
            </a:spcBef>
            <a:spcAft>
              <a:spcPct val="15000"/>
            </a:spcAft>
            <a:buChar char="••"/>
          </a:pPr>
          <a:r>
            <a:rPr lang="tr-TR" sz="3000" kern="1200" smtClean="0"/>
            <a:t>MANTARLAR </a:t>
          </a:r>
          <a:endParaRPr lang="tr-TR" sz="3000" kern="1200"/>
        </a:p>
        <a:p>
          <a:pPr marL="285750" lvl="1" indent="-285750" algn="l" defTabSz="1333500">
            <a:lnSpc>
              <a:spcPct val="90000"/>
            </a:lnSpc>
            <a:spcBef>
              <a:spcPct val="0"/>
            </a:spcBef>
            <a:spcAft>
              <a:spcPct val="15000"/>
            </a:spcAft>
            <a:buChar char="••"/>
          </a:pPr>
          <a:r>
            <a:rPr lang="tr-TR" sz="3000" kern="1200" smtClean="0"/>
            <a:t>PARAZİTLER</a:t>
          </a:r>
          <a:endParaRPr lang="tr-TR" sz="3000" kern="1200"/>
        </a:p>
      </dsp:txBody>
      <dsp:txXfrm>
        <a:off x="1121118" y="213478"/>
        <a:ext cx="8273362" cy="3924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00EEA-1402-4B31-A46D-65A2EAD0DFA6}">
      <dsp:nvSpPr>
        <dsp:cNvPr id="0" name=""/>
        <dsp:cNvSpPr/>
      </dsp:nvSpPr>
      <dsp:spPr>
        <a:xfrm>
          <a:off x="3298031" y="2148196"/>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kern="1200" smtClean="0"/>
            <a:t>SİLENDİR</a:t>
          </a:r>
          <a:endParaRPr lang="tr-TR" sz="2200" kern="1200"/>
        </a:p>
      </dsp:txBody>
      <dsp:txXfrm>
        <a:off x="3522378" y="2372543"/>
        <a:ext cx="1083243" cy="1083243"/>
      </dsp:txXfrm>
    </dsp:sp>
    <dsp:sp modelId="{22BC9FB4-C741-4408-B4AB-D008E6D0ED12}">
      <dsp:nvSpPr>
        <dsp:cNvPr id="0" name=""/>
        <dsp:cNvSpPr/>
      </dsp:nvSpPr>
      <dsp:spPr>
        <a:xfrm rot="16200000">
          <a:off x="3901531" y="1590418"/>
          <a:ext cx="324937" cy="52085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3950272" y="1743331"/>
        <a:ext cx="227456" cy="312514"/>
      </dsp:txXfrm>
    </dsp:sp>
    <dsp:sp modelId="{1DA4FC9D-17B3-409D-A349-9A0FD78C9BC4}">
      <dsp:nvSpPr>
        <dsp:cNvPr id="0" name=""/>
        <dsp:cNvSpPr/>
      </dsp:nvSpPr>
      <dsp:spPr>
        <a:xfrm>
          <a:off x="3298031" y="3169"/>
          <a:ext cx="1531937" cy="153193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smtClean="0"/>
            <a:t>HYALEN</a:t>
          </a:r>
          <a:endParaRPr lang="tr-TR" sz="1800" kern="1200"/>
        </a:p>
      </dsp:txBody>
      <dsp:txXfrm>
        <a:off x="3522378" y="227516"/>
        <a:ext cx="1083243" cy="1083243"/>
      </dsp:txXfrm>
    </dsp:sp>
    <dsp:sp modelId="{9C79C895-9E59-4A48-A199-0288358332BF}">
      <dsp:nvSpPr>
        <dsp:cNvPr id="0" name=""/>
        <dsp:cNvSpPr/>
      </dsp:nvSpPr>
      <dsp:spPr>
        <a:xfrm rot="20520000">
          <a:off x="4912806" y="2325152"/>
          <a:ext cx="324937" cy="520858"/>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915192" y="2444386"/>
        <a:ext cx="227456" cy="312514"/>
      </dsp:txXfrm>
    </dsp:sp>
    <dsp:sp modelId="{0E49D0C5-03B6-4403-B970-FCC22847DDE0}">
      <dsp:nvSpPr>
        <dsp:cNvPr id="0" name=""/>
        <dsp:cNvSpPr/>
      </dsp:nvSpPr>
      <dsp:spPr>
        <a:xfrm>
          <a:off x="5338073" y="1485346"/>
          <a:ext cx="1531937" cy="153193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smtClean="0"/>
            <a:t>EPİTEL </a:t>
          </a:r>
          <a:endParaRPr lang="tr-TR" sz="1800" kern="1200"/>
        </a:p>
      </dsp:txBody>
      <dsp:txXfrm>
        <a:off x="5562420" y="1709693"/>
        <a:ext cx="1083243" cy="1083243"/>
      </dsp:txXfrm>
    </dsp:sp>
    <dsp:sp modelId="{D7582DB9-1AA4-44C1-956E-4FCED941A39B}">
      <dsp:nvSpPr>
        <dsp:cNvPr id="0" name=""/>
        <dsp:cNvSpPr/>
      </dsp:nvSpPr>
      <dsp:spPr>
        <a:xfrm rot="3240000">
          <a:off x="4526533" y="3513977"/>
          <a:ext cx="324937" cy="520858"/>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546625" y="3578717"/>
        <a:ext cx="227456" cy="312514"/>
      </dsp:txXfrm>
    </dsp:sp>
    <dsp:sp modelId="{D28D8713-088C-4A66-87E6-70568D8D58CC}">
      <dsp:nvSpPr>
        <dsp:cNvPr id="0" name=""/>
        <dsp:cNvSpPr/>
      </dsp:nvSpPr>
      <dsp:spPr>
        <a:xfrm>
          <a:off x="4558846" y="3883560"/>
          <a:ext cx="1531937" cy="153193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smtClean="0"/>
            <a:t>GRANÜLER</a:t>
          </a:r>
          <a:endParaRPr lang="tr-TR" sz="1800" kern="1200"/>
        </a:p>
      </dsp:txBody>
      <dsp:txXfrm>
        <a:off x="4783193" y="4107907"/>
        <a:ext cx="1083243" cy="1083243"/>
      </dsp:txXfrm>
    </dsp:sp>
    <dsp:sp modelId="{3D483D9C-1FB2-4392-82B3-1D14DD6E650F}">
      <dsp:nvSpPr>
        <dsp:cNvPr id="0" name=""/>
        <dsp:cNvSpPr/>
      </dsp:nvSpPr>
      <dsp:spPr>
        <a:xfrm rot="7560000">
          <a:off x="3276528" y="3513977"/>
          <a:ext cx="324937" cy="520858"/>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353917" y="3578717"/>
        <a:ext cx="227456" cy="312514"/>
      </dsp:txXfrm>
    </dsp:sp>
    <dsp:sp modelId="{F2E019FC-3059-47D0-BD97-480FAFCD34FD}">
      <dsp:nvSpPr>
        <dsp:cNvPr id="0" name=""/>
        <dsp:cNvSpPr/>
      </dsp:nvSpPr>
      <dsp:spPr>
        <a:xfrm>
          <a:off x="2037215" y="3883560"/>
          <a:ext cx="1531937" cy="153193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smtClean="0"/>
            <a:t>ERİTROSİT</a:t>
          </a:r>
          <a:endParaRPr lang="tr-TR" sz="1800" kern="1200"/>
        </a:p>
      </dsp:txBody>
      <dsp:txXfrm>
        <a:off x="2261562" y="4107907"/>
        <a:ext cx="1083243" cy="1083243"/>
      </dsp:txXfrm>
    </dsp:sp>
    <dsp:sp modelId="{BD9A4A84-2DC8-4476-955B-1C27C8FE4DC0}">
      <dsp:nvSpPr>
        <dsp:cNvPr id="0" name=""/>
        <dsp:cNvSpPr/>
      </dsp:nvSpPr>
      <dsp:spPr>
        <a:xfrm rot="11880000">
          <a:off x="2890256" y="2325152"/>
          <a:ext cx="324937" cy="520858"/>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2985351" y="2444386"/>
        <a:ext cx="227456" cy="312514"/>
      </dsp:txXfrm>
    </dsp:sp>
    <dsp:sp modelId="{27A8E91E-7489-4079-B7FF-835D1F02E710}">
      <dsp:nvSpPr>
        <dsp:cNvPr id="0" name=""/>
        <dsp:cNvSpPr/>
      </dsp:nvSpPr>
      <dsp:spPr>
        <a:xfrm>
          <a:off x="1257988" y="1485346"/>
          <a:ext cx="1531937" cy="153193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smtClean="0"/>
            <a:t>LÖKOSİT</a:t>
          </a:r>
          <a:endParaRPr lang="tr-TR" sz="1800" kern="1200"/>
        </a:p>
      </dsp:txBody>
      <dsp:txXfrm>
        <a:off x="1482335" y="1709693"/>
        <a:ext cx="1083243" cy="10832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BD1F8-AB2E-44E4-B781-94076C2F6EC5}">
      <dsp:nvSpPr>
        <dsp:cNvPr id="0" name=""/>
        <dsp:cNvSpPr/>
      </dsp:nvSpPr>
      <dsp:spPr>
        <a:xfrm>
          <a:off x="2561166" y="1206500"/>
          <a:ext cx="3005666" cy="300566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tr-TR" sz="4400" kern="1200" smtClean="0"/>
            <a:t>Kristaller</a:t>
          </a:r>
          <a:endParaRPr lang="tr-TR" sz="4400" kern="1200"/>
        </a:p>
      </dsp:txBody>
      <dsp:txXfrm>
        <a:off x="3001336" y="1646670"/>
        <a:ext cx="2125326" cy="2125326"/>
      </dsp:txXfrm>
    </dsp:sp>
    <dsp:sp modelId="{09225B6A-3A5F-4F8A-8FEB-5BA52C87F25F}">
      <dsp:nvSpPr>
        <dsp:cNvPr id="0" name=""/>
        <dsp:cNvSpPr/>
      </dsp:nvSpPr>
      <dsp:spPr>
        <a:xfrm>
          <a:off x="3312583" y="536"/>
          <a:ext cx="1502833" cy="1502833"/>
        </a:xfrm>
        <a:prstGeom prst="ellipse">
          <a:avLst/>
        </a:prstGeom>
        <a:solidFill>
          <a:schemeClr val="accent4">
            <a:alpha val="50000"/>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smtClean="0"/>
            <a:t>Ürik asit</a:t>
          </a:r>
          <a:endParaRPr lang="tr-TR" sz="2100" kern="1200"/>
        </a:p>
      </dsp:txBody>
      <dsp:txXfrm>
        <a:off x="3532668" y="220621"/>
        <a:ext cx="1062663" cy="1062663"/>
      </dsp:txXfrm>
    </dsp:sp>
    <dsp:sp modelId="{0D69C344-A097-4C50-8BD3-54A2C9B9C6AE}">
      <dsp:nvSpPr>
        <dsp:cNvPr id="0" name=""/>
        <dsp:cNvSpPr/>
      </dsp:nvSpPr>
      <dsp:spPr>
        <a:xfrm>
          <a:off x="5269963" y="1957916"/>
          <a:ext cx="1502833" cy="1502833"/>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smtClean="0"/>
            <a:t>Kalsiyum oksalat</a:t>
          </a:r>
          <a:endParaRPr lang="tr-TR" sz="2100" kern="1200"/>
        </a:p>
      </dsp:txBody>
      <dsp:txXfrm>
        <a:off x="5490048" y="2178001"/>
        <a:ext cx="1062663" cy="1062663"/>
      </dsp:txXfrm>
    </dsp:sp>
    <dsp:sp modelId="{2A584576-91D8-4B56-9D90-BC367D0DE453}">
      <dsp:nvSpPr>
        <dsp:cNvPr id="0" name=""/>
        <dsp:cNvSpPr/>
      </dsp:nvSpPr>
      <dsp:spPr>
        <a:xfrm>
          <a:off x="3312583" y="3915297"/>
          <a:ext cx="1502833" cy="1502833"/>
        </a:xfrm>
        <a:prstGeom prst="ellipse">
          <a:avLst/>
        </a:prstGeom>
        <a:solidFill>
          <a:schemeClr val="accent4">
            <a:alpha val="50000"/>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smtClean="0"/>
            <a:t>Kalsiyum fosfat</a:t>
          </a:r>
          <a:endParaRPr lang="tr-TR" sz="2100" kern="1200"/>
        </a:p>
      </dsp:txBody>
      <dsp:txXfrm>
        <a:off x="3532668" y="4135382"/>
        <a:ext cx="1062663" cy="1062663"/>
      </dsp:txXfrm>
    </dsp:sp>
    <dsp:sp modelId="{BB5D393A-6EBD-4EBC-A058-4CB6CA5CD960}">
      <dsp:nvSpPr>
        <dsp:cNvPr id="0" name=""/>
        <dsp:cNvSpPr/>
      </dsp:nvSpPr>
      <dsp:spPr>
        <a:xfrm>
          <a:off x="1454062" y="1908480"/>
          <a:ext cx="1502833" cy="1502833"/>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tr-TR" sz="2100" kern="1200" smtClean="0"/>
            <a:t>Sodyum ürat </a:t>
          </a:r>
          <a:endParaRPr lang="tr-TR" sz="2100" kern="1200"/>
        </a:p>
      </dsp:txBody>
      <dsp:txXfrm>
        <a:off x="1674147" y="2128565"/>
        <a:ext cx="1062663" cy="106266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996B0-11F7-481F-960E-E360711A070C}" type="datetimeFigureOut">
              <a:rPr lang="tr-TR" smtClean="0"/>
              <a:t>20.04.2021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0089C-BB96-4A37-8807-F1C5C3A8876D}" type="slidenum">
              <a:rPr lang="tr-TR" smtClean="0"/>
              <a:t>‹#›</a:t>
            </a:fld>
            <a:endParaRPr lang="tr-TR"/>
          </a:p>
        </p:txBody>
      </p:sp>
    </p:spTree>
    <p:extLst>
      <p:ext uri="{BB962C8B-B14F-4D97-AF65-F5344CB8AC3E}">
        <p14:creationId xmlns:p14="http://schemas.microsoft.com/office/powerpoint/2010/main" val="346591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Gereksiz testleri azaltarak maliyetlerden nasıl tasarruf edilir: Klinik uygulamada yalın düşünme</a:t>
            </a:r>
          </a:p>
          <a:p>
            <a:endParaRPr lang="tr-TR" smtClean="0"/>
          </a:p>
          <a:p>
            <a:r>
              <a:rPr lang="tr-TR" smtClean="0"/>
              <a:t>Sağlık harcamalarının ulusal bütçeler üzerindeki yükü, son on yılda önemli ölçüde artmıştır. Hastanelerinde</a:t>
            </a:r>
            <a:r>
              <a:rPr lang="tr-TR" baseline="0" smtClean="0"/>
              <a:t> </a:t>
            </a:r>
            <a:r>
              <a:rPr lang="tr-TR" smtClean="0"/>
              <a:t> yapılan bir pilot çalışmada, birçok gereksiz tanısal testin rutin olarak yapıldığını göstermişler. Bunun üzerine bu çalışmadaki</a:t>
            </a:r>
            <a:r>
              <a:rPr lang="tr-TR" baseline="0" smtClean="0"/>
              <a:t> amaçları</a:t>
            </a:r>
            <a:r>
              <a:rPr lang="tr-TR" smtClean="0"/>
              <a:t>, gereksiz teşhis testlerinin maliyetlerini azaltmak</a:t>
            </a:r>
            <a:r>
              <a:rPr lang="tr-TR" baseline="0" smtClean="0"/>
              <a:t> olmuş.</a:t>
            </a:r>
          </a:p>
          <a:p>
            <a:endParaRPr lang="tr-TR" baseline="0" smtClean="0"/>
          </a:p>
          <a:p>
            <a:r>
              <a:rPr lang="tr-TR" baseline="0" smtClean="0"/>
              <a:t>Metod : </a:t>
            </a:r>
            <a:r>
              <a:rPr lang="tr-TR" sz="1200" kern="1200" baseline="0" smtClean="0">
                <a:solidFill>
                  <a:schemeClr val="tx1"/>
                </a:solidFill>
                <a:effectLst/>
                <a:latin typeface="+mn-lt"/>
                <a:ea typeface="+mn-ea"/>
                <a:cs typeface="+mn-cs"/>
              </a:rPr>
              <a:t>D</a:t>
            </a:r>
            <a:r>
              <a:rPr lang="tr-TR" sz="1200" kern="1200" smtClean="0">
                <a:solidFill>
                  <a:schemeClr val="tx1"/>
                </a:solidFill>
                <a:effectLst/>
                <a:latin typeface="+mn-lt"/>
                <a:ea typeface="+mn-ea"/>
                <a:cs typeface="+mn-cs"/>
              </a:rPr>
              <a:t>ahiliye bölümünün 2006-2008 yılları arasındaki tüm teşhis maliyetlerini değerlendirmişler. Teşhis testlerinin maliyetlerini detaylandıran posterler ve cep kartlarının tanıtılması, teşhis maliyetleri hakkında altı haftalık geri bildirim, genç doktorlara mentorluk, panel testlerinin ayrıştırılması ve protokol uyumunun artırılması dahil olmak üzere birkaç müdahale başlatıldı.</a:t>
            </a:r>
          </a:p>
          <a:p>
            <a:endParaRPr lang="tr-TR"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Bulgular : 2009 yılında, toplam tanı maliyetlerinde 2008'e kıyasla% 13 azalma sağlanmış. Dahiliye bölümü, teşhis testleri için sırasıyla 2008 ve 2009'da 2.80 milyon euro ve 2.45 milyon euro harcamış ve böylece 2009 yılında 350.000 euro tasarruf etti. En büyük azalma, gerçekleştirilen laboratuvar testlerinin sayısının azaltılmasıyla elde edildi.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r>
              <a:rPr lang="tr-TR" sz="1200" kern="1200" smtClean="0">
                <a:solidFill>
                  <a:schemeClr val="tx1"/>
                </a:solidFill>
                <a:effectLst/>
                <a:latin typeface="+mn-lt"/>
                <a:ea typeface="+mn-ea"/>
                <a:cs typeface="+mn-cs"/>
              </a:rPr>
              <a:t>Hastanelerde günlük pratikte rutin olarak birçok gereksiz tanı testi yapılmaktadır.</a:t>
            </a:r>
          </a:p>
          <a:p>
            <a:r>
              <a:rPr lang="tr-TR" sz="1200" kern="1200" smtClean="0">
                <a:solidFill>
                  <a:schemeClr val="tx1"/>
                </a:solidFill>
                <a:effectLst/>
                <a:latin typeface="+mn-lt"/>
                <a:ea typeface="+mn-ea"/>
                <a:cs typeface="+mn-cs"/>
              </a:rPr>
              <a:t>Gereksiz teşhisler konusunda doktorlar arasında farkındalığın artırılması ve genç doktorların denetimlerinin artırılması, yapılan bu gereksiz testlerde önemli azalmaya yol açmaktadır.</a:t>
            </a:r>
          </a:p>
          <a:p>
            <a:r>
              <a:rPr lang="tr-TR" sz="1200" kern="1200" smtClean="0">
                <a:solidFill>
                  <a:schemeClr val="tx1"/>
                </a:solidFill>
                <a:effectLst/>
                <a:latin typeface="+mn-lt"/>
                <a:ea typeface="+mn-ea"/>
                <a:cs typeface="+mn-cs"/>
              </a:rPr>
              <a:t>Doktorlar pahalı denen testlerin miktarının azaltılmasına çok dikkat ederken, sıklıkla yapılan ucuz testlere çok az önem verilmektedir. Bu testler için endikasyonlara daha fazla dikkat edilmesi, maliyetlerde önemli düşüşler sağlar. Kılavuzlara ve protokollere bağlılığın arttırılması, teşhis maliyetlerinde önemli bir azalmaya yol açar.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4</a:t>
            </a:fld>
            <a:endParaRPr lang="tr-TR"/>
          </a:p>
        </p:txBody>
      </p:sp>
    </p:spTree>
    <p:extLst>
      <p:ext uri="{BB962C8B-B14F-4D97-AF65-F5344CB8AC3E}">
        <p14:creationId xmlns:p14="http://schemas.microsoft.com/office/powerpoint/2010/main" val="744784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a:t>
            </a:r>
            <a:r>
              <a:rPr lang="tr-TR" sz="1200" b="0" i="0" u="none" strike="noStrike" kern="1200" baseline="0" smtClean="0">
                <a:solidFill>
                  <a:schemeClr val="tx1"/>
                </a:solidFill>
                <a:latin typeface="+mn-lt"/>
                <a:ea typeface="+mn-ea"/>
                <a:cs typeface="+mn-cs"/>
              </a:rPr>
              <a:t>Çapları 6–9 mikron arasında değişen bikonkav disk şeklinde çekirdeksiz hücrelerdir.</a:t>
            </a:r>
          </a:p>
          <a:p>
            <a:r>
              <a:rPr lang="tr-TR" sz="1200" b="0" i="0" u="none" strike="noStrike" kern="1200" baseline="0" smtClean="0">
                <a:solidFill>
                  <a:schemeClr val="tx1"/>
                </a:solidFill>
                <a:latin typeface="+mn-lt"/>
                <a:ea typeface="+mn-ea"/>
                <a:cs typeface="+mn-cs"/>
              </a:rPr>
              <a:t>-Olgun eritrositler bikonkav şekilde </a:t>
            </a:r>
            <a:r>
              <a:rPr lang="el-GR" sz="1200" b="0" i="0" u="none" strike="noStrike" kern="1200" baseline="0" smtClean="0">
                <a:solidFill>
                  <a:schemeClr val="tx1"/>
                </a:solidFill>
                <a:latin typeface="+mn-lt"/>
                <a:ea typeface="+mn-ea"/>
                <a:cs typeface="+mn-cs"/>
              </a:rPr>
              <a:t>7–8 μ</a:t>
            </a:r>
            <a:r>
              <a:rPr lang="tr-TR" sz="1200" b="0" i="0" u="none" strike="noStrike" kern="1200" baseline="0" smtClean="0">
                <a:solidFill>
                  <a:schemeClr val="tx1"/>
                </a:solidFill>
                <a:latin typeface="+mn-lt"/>
                <a:ea typeface="+mn-ea"/>
                <a:cs typeface="+mn-cs"/>
              </a:rPr>
              <a:t>m çapında ortalama 4–5,5 milyon sayıdadır</a:t>
            </a:r>
          </a:p>
          <a:p>
            <a:r>
              <a:rPr lang="tr-TR" sz="1200" b="0" i="0" u="none" strike="noStrike" kern="1200" baseline="0" smtClean="0">
                <a:solidFill>
                  <a:schemeClr val="tx1"/>
                </a:solidFill>
                <a:latin typeface="+mn-lt"/>
                <a:ea typeface="+mn-ea"/>
                <a:cs typeface="+mn-cs"/>
              </a:rPr>
              <a:t>-Eritrosit yüz ölçümünün hacimlerine göre daha geniş olması kolayca şekillerini değiştirmelerini ve kapiler damarlardan kolayca geçmelerini, gaz ve diğer maddelerin alışverişini kolaylaştırır.</a:t>
            </a:r>
          </a:p>
          <a:p>
            <a:r>
              <a:rPr lang="tr-TR" sz="1200" b="0" i="0" u="none" strike="noStrike" kern="1200" baseline="0" smtClean="0">
                <a:solidFill>
                  <a:schemeClr val="tx1"/>
                </a:solidFill>
                <a:latin typeface="+mn-lt"/>
                <a:ea typeface="+mn-ea"/>
                <a:cs typeface="+mn-cs"/>
              </a:rPr>
              <a:t>-Eritrositlerin farklı büyüklükte olmasına anizositoz, normalden büyük (9 mikron) eritrositlerin varlığında makrositoz, normalden küçük (6 mikron) eritrositlerin saptanmasına ise mikrositoz denilir.</a:t>
            </a:r>
          </a:p>
          <a:p>
            <a:r>
              <a:rPr lang="tr-TR" sz="1200" b="0" i="0" u="none" strike="noStrike" kern="1200" baseline="0" smtClean="0">
                <a:solidFill>
                  <a:schemeClr val="tx1"/>
                </a:solidFill>
                <a:latin typeface="+mn-lt"/>
                <a:ea typeface="+mn-ea"/>
                <a:cs typeface="+mn-cs"/>
              </a:rPr>
              <a:t>-Farklı şekilde eritrositler bir arada saptandığında ise poikilositoz söz konusudur</a:t>
            </a:r>
          </a:p>
          <a:p>
            <a:endParaRPr lang="tr-TR" sz="1200" b="0" i="0" u="none" strike="noStrike" kern="1200" baseline="0" smtClean="0">
              <a:solidFill>
                <a:schemeClr val="tx1"/>
              </a:solidFill>
              <a:latin typeface="+mn-lt"/>
              <a:ea typeface="+mn-ea"/>
              <a:cs typeface="+mn-cs"/>
            </a:endParaRPr>
          </a:p>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15</a:t>
            </a:fld>
            <a:endParaRPr lang="tr-TR"/>
          </a:p>
        </p:txBody>
      </p:sp>
    </p:spTree>
    <p:extLst>
      <p:ext uri="{BB962C8B-B14F-4D97-AF65-F5344CB8AC3E}">
        <p14:creationId xmlns:p14="http://schemas.microsoft.com/office/powerpoint/2010/main" val="413528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16</a:t>
            </a:fld>
            <a:endParaRPr lang="tr-TR"/>
          </a:p>
        </p:txBody>
      </p:sp>
    </p:spTree>
    <p:extLst>
      <p:ext uri="{BB962C8B-B14F-4D97-AF65-F5344CB8AC3E}">
        <p14:creationId xmlns:p14="http://schemas.microsoft.com/office/powerpoint/2010/main" val="280672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-Sigara</a:t>
            </a:r>
            <a:r>
              <a:rPr lang="tr-TR" baseline="0" smtClean="0"/>
              <a:t> kullanma ve hemokonsantrasyon da yükselten nedenlerdir. </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18</a:t>
            </a:fld>
            <a:endParaRPr lang="tr-TR"/>
          </a:p>
        </p:txBody>
      </p:sp>
    </p:spTree>
    <p:extLst>
      <p:ext uri="{BB962C8B-B14F-4D97-AF65-F5344CB8AC3E}">
        <p14:creationId xmlns:p14="http://schemas.microsoft.com/office/powerpoint/2010/main" val="357313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-Kronik</a:t>
            </a:r>
            <a:r>
              <a:rPr lang="tr-TR" baseline="0" smtClean="0"/>
              <a:t> hastalık ilerleyen dönemlerde MCV düşüklüğüne sebebiyet verir. Kronik hastalık ilk olarak karşımıza normositik olarak çıkar. </a:t>
            </a:r>
          </a:p>
          <a:p>
            <a:r>
              <a:rPr lang="tr-TR" baseline="0" smtClean="0"/>
              <a:t>-örn. lupus,artrit,tbc, bazı kanserler..</a:t>
            </a:r>
          </a:p>
          <a:p>
            <a:endParaRPr lang="tr-TR" baseline="0" smtClean="0"/>
          </a:p>
          <a:p>
            <a:r>
              <a:rPr lang="tr-TR" baseline="0" smtClean="0"/>
              <a:t>Mentzer indeksi : MCV/ Eritrosit &lt;12 ise  talasemi , &gt;13 ise DEA olma ihimali yüksek.</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20</a:t>
            </a:fld>
            <a:endParaRPr lang="tr-TR"/>
          </a:p>
        </p:txBody>
      </p:sp>
    </p:spTree>
    <p:extLst>
      <p:ext uri="{BB962C8B-B14F-4D97-AF65-F5344CB8AC3E}">
        <p14:creationId xmlns:p14="http://schemas.microsoft.com/office/powerpoint/2010/main" val="78592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a:t>
            </a:r>
            <a:r>
              <a:rPr lang="tr-TR" sz="1200" b="0" i="0" u="none" strike="noStrike" kern="1200" baseline="0" smtClean="0">
                <a:solidFill>
                  <a:schemeClr val="tx1"/>
                </a:solidFill>
                <a:latin typeface="+mn-lt"/>
                <a:ea typeface="+mn-ea"/>
                <a:cs typeface="+mn-cs"/>
              </a:rPr>
              <a:t>Uyumsuz şekilde MCV yüksek ama MCH düşük ise hastada Hb E hastalığı, Hb “costant spring” ya da B12-folik asit ve aynı anda DEA ya da TT düşünülebilir.</a:t>
            </a:r>
          </a:p>
          <a:p>
            <a:r>
              <a:rPr lang="tr-TR" sz="1200" b="0" i="0" u="none" strike="noStrike" kern="1200" baseline="0" smtClean="0">
                <a:solidFill>
                  <a:schemeClr val="tx1"/>
                </a:solidFill>
                <a:latin typeface="+mn-lt"/>
                <a:ea typeface="+mn-ea"/>
                <a:cs typeface="+mn-cs"/>
              </a:rPr>
              <a:t>-Mikrositik hiperkromik eritrosit varsa herediter kserositoz olabilir.</a:t>
            </a:r>
          </a:p>
          <a:p>
            <a:r>
              <a:rPr lang="tr-TR" sz="1200" b="0" i="0" u="none" strike="noStrike" kern="1200" baseline="0" smtClean="0">
                <a:solidFill>
                  <a:schemeClr val="tx1"/>
                </a:solidFill>
                <a:latin typeface="+mn-lt"/>
                <a:ea typeface="+mn-ea"/>
                <a:cs typeface="+mn-cs"/>
              </a:rPr>
              <a:t>-Yüksek MCH&gt;32 pg değerleri ise laboratuvar kalibrasyonu doğru ise stres eritropoez bulgusu olabilir.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21</a:t>
            </a:fld>
            <a:endParaRPr lang="tr-TR"/>
          </a:p>
        </p:txBody>
      </p:sp>
    </p:spTree>
    <p:extLst>
      <p:ext uri="{BB962C8B-B14F-4D97-AF65-F5344CB8AC3E}">
        <p14:creationId xmlns:p14="http://schemas.microsoft.com/office/powerpoint/2010/main" val="326391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-Yüksek olarak saptandığında (&gt;36) beraberinde RDW de artmışsa tanı herediter sferositozdur. Ancak MCHC lipemik ve ikterik serum örneklerinde ve soğuk aglütinin varlığında yalancı yüksek saptanabilir.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22</a:t>
            </a:fld>
            <a:endParaRPr lang="tr-TR"/>
          </a:p>
        </p:txBody>
      </p:sp>
    </p:spTree>
    <p:extLst>
      <p:ext uri="{BB962C8B-B14F-4D97-AF65-F5344CB8AC3E}">
        <p14:creationId xmlns:p14="http://schemas.microsoft.com/office/powerpoint/2010/main" val="3381810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-MCHC yüksekliği ile birlikte RDW 17–20 arasında ise herediter sferositoz, ancak RDW &gt;20–25 ise akla konjenital diseritropoietik anemilerin (CDA) gelmesi yönündedir.</a:t>
            </a:r>
          </a:p>
          <a:p>
            <a:r>
              <a:rPr lang="tr-TR" sz="1200" b="0" i="0" u="none" strike="noStrike" kern="1200" baseline="0" smtClean="0">
                <a:solidFill>
                  <a:schemeClr val="tx1"/>
                </a:solidFill>
                <a:latin typeface="+mn-lt"/>
                <a:ea typeface="+mn-ea"/>
                <a:cs typeface="+mn-cs"/>
              </a:rPr>
              <a:t>-Yine düzelmeyen ağır mikrositer anemilerde RDW &gt;25 ise ayırıcı tanıda sideroblastik anemi düşünülebilir.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23</a:t>
            </a:fld>
            <a:endParaRPr lang="tr-TR"/>
          </a:p>
        </p:txBody>
      </p:sp>
    </p:spTree>
    <p:extLst>
      <p:ext uri="{BB962C8B-B14F-4D97-AF65-F5344CB8AC3E}">
        <p14:creationId xmlns:p14="http://schemas.microsoft.com/office/powerpoint/2010/main" val="129553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-Kabaca anemileri yapım yetersizliği ya da yıkım fazlalığı şeklinde düşünürsek anemi ile orantılı olarak retikülosit yüksekse kemik iliğinin iyi olduğunu, düşükse kemik iliğinde sorun olduğunu ya da eritrosit yapımında gerekli olan (besinsel?) maddelerde bir eksiklik olduğu sonucunu çıkartabiliriz.</a:t>
            </a:r>
          </a:p>
          <a:p>
            <a:r>
              <a:rPr lang="tr-TR" sz="1200" b="0" i="0" kern="1200" smtClean="0">
                <a:solidFill>
                  <a:schemeClr val="tx1"/>
                </a:solidFill>
                <a:effectLst/>
                <a:latin typeface="+mn-lt"/>
                <a:ea typeface="+mn-ea"/>
                <a:cs typeface="+mn-cs"/>
              </a:rPr>
              <a:t>-Retikülosit sayısı, Kİ’nin anemiye yanıtını, bir diğer deyişle ilikteki eritropoetik aktiviteyi gösterir</a:t>
            </a:r>
          </a:p>
          <a:p>
            <a:r>
              <a:rPr lang="tr-TR" sz="1200" b="0" i="0" kern="1200" smtClean="0">
                <a:solidFill>
                  <a:schemeClr val="tx1"/>
                </a:solidFill>
                <a:effectLst/>
                <a:latin typeface="+mn-lt"/>
                <a:ea typeface="+mn-ea"/>
                <a:cs typeface="+mn-cs"/>
              </a:rPr>
              <a:t>-Retikülositleri saydıktan sonra, sonucu, bir düzeltme yapmadan, eritrositlerin yüzdesi olarak bildirmek yanlıştır. Örneğin % 1 retikülosit oranı 4 milyon eritrosit sayılı bir hasta için normal, 2 milyon eritrosit sayılı bir hasta içinse düşüktür. Bu nedenle retikülosit yüzdesi HCT değerine ya da eritrosit sayısına göre düzeltilmelidir.rir.</a:t>
            </a:r>
          </a:p>
          <a:p>
            <a:r>
              <a:rPr lang="tr-TR" sz="1200" b="0" i="0" kern="1200" smtClean="0">
                <a:solidFill>
                  <a:schemeClr val="tx1"/>
                </a:solidFill>
                <a:effectLst/>
                <a:latin typeface="+mn-lt"/>
                <a:ea typeface="+mn-ea"/>
                <a:cs typeface="+mn-cs"/>
              </a:rPr>
              <a:t>-</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24</a:t>
            </a:fld>
            <a:endParaRPr lang="tr-TR"/>
          </a:p>
        </p:txBody>
      </p:sp>
    </p:spTree>
    <p:extLst>
      <p:ext uri="{BB962C8B-B14F-4D97-AF65-F5344CB8AC3E}">
        <p14:creationId xmlns:p14="http://schemas.microsoft.com/office/powerpoint/2010/main" val="971178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smtClean="0">
                <a:solidFill>
                  <a:schemeClr val="tx1"/>
                </a:solidFill>
                <a:effectLst/>
                <a:latin typeface="+mn-lt"/>
                <a:ea typeface="+mn-ea"/>
                <a:cs typeface="+mn-cs"/>
              </a:rPr>
              <a:t>-Retikülositlerin ilikte yaklaşık 3-3.5 gün kaldıktan sonra ÇK’ a geçtiklerini ve çevrede eritrosit olmadan önce ortalama 1 gün daha dolaşırlar. Retikülositlerin ÇK’a 3-3.5 günü doldurmadan daha  erken geçtiği, dolayısıyla ÇK’da  yaşamlarını 1 günden fazla sürdürdükleri anemilerde, ilikte yapımın gerçekten artmış olup olmadığını, ya da artmış ise ne derece artmış olduğunu saptamak için bu ikinci düzeltme yapılmalıdır.</a:t>
            </a:r>
          </a:p>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25</a:t>
            </a:fld>
            <a:endParaRPr lang="tr-TR"/>
          </a:p>
        </p:txBody>
      </p:sp>
    </p:spTree>
    <p:extLst>
      <p:ext uri="{BB962C8B-B14F-4D97-AF65-F5344CB8AC3E}">
        <p14:creationId xmlns:p14="http://schemas.microsoft.com/office/powerpoint/2010/main" val="143946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-Çoğunlukla sayıca artması enfeksiyon ile ilişkili bulunsa da; yaş, vücut ısısı, egzersiz, havale geçirme gibi durumlar lökosit sayısını etkiler.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smtClean="0">
                <a:solidFill>
                  <a:schemeClr val="tx1"/>
                </a:solidFill>
                <a:latin typeface="+mn-lt"/>
                <a:ea typeface="+mn-ea"/>
                <a:cs typeface="+mn-cs"/>
              </a:rPr>
              <a:t>-Lökosit histogramının en solunda 50–100 fL arasında lenfositler, 100–200 fL arasında monosit, eosinofil ve bazofiller, 200–400 fL arasında ise nötrofiller yer alır.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smtClean="0">
                <a:solidFill>
                  <a:schemeClr val="tx1"/>
                </a:solidFill>
                <a:latin typeface="+mn-lt"/>
                <a:ea typeface="+mn-ea"/>
                <a:cs typeface="+mn-cs"/>
              </a:rPr>
              <a:t>--Lökosit alt gruplarının y ekseninde büyüklük, x ekseninde ise granüllerine göre sıralandığı grafiktir.</a:t>
            </a:r>
          </a:p>
          <a:p>
            <a:r>
              <a:rPr lang="tr-TR" sz="1200" b="0" i="0" u="none" strike="noStrike" kern="1200" baseline="0" smtClean="0">
                <a:solidFill>
                  <a:schemeClr val="tx1"/>
                </a:solidFill>
                <a:latin typeface="+mn-lt"/>
                <a:ea typeface="+mn-ea"/>
                <a:cs typeface="+mn-cs"/>
              </a:rPr>
              <a:t>-Lenfosit en küçük ve en az granüllü olduğu için en alt sol alana düşer, üzerinde daha büyük ama yine granülleri az olan monositler bulunur. Hem daha büyük hem daha granüllü segmentler sağa doğru yer alırlar, hem büyük hem de en fazla granüllü olan eosinofiller ise segment ya da polimorfonükleer lökositlerin (PNL) sağına düşer.</a:t>
            </a:r>
          </a:p>
          <a:p>
            <a:endParaRPr lang="tr-TR" sz="1200" b="0" i="0" u="none" strike="noStrike" kern="1200" baseline="0" smtClean="0">
              <a:solidFill>
                <a:schemeClr val="tx1"/>
              </a:solidFill>
              <a:latin typeface="+mn-lt"/>
              <a:ea typeface="+mn-ea"/>
              <a:cs typeface="+mn-cs"/>
            </a:endParaRPr>
          </a:p>
          <a:p>
            <a:r>
              <a:rPr lang="tr-TR" smtClean="0"/>
              <a:t>Erişkinlerde Nötrofil ……………2500 - 7500  (% 45-74) </a:t>
            </a:r>
          </a:p>
          <a:p>
            <a:r>
              <a:rPr lang="tr-TR" smtClean="0"/>
              <a:t>Lenfosit……………2000 -5000  (% 16-45)</a:t>
            </a:r>
          </a:p>
          <a:p>
            <a:r>
              <a:rPr lang="tr-TR" smtClean="0"/>
              <a:t> Monosit…………………………….200-800  (% 4-10)</a:t>
            </a:r>
          </a:p>
          <a:p>
            <a:r>
              <a:rPr lang="tr-TR" smtClean="0"/>
              <a:t> Eozinofil……………………………..60-400 (% 0-7) </a:t>
            </a:r>
          </a:p>
          <a:p>
            <a:r>
              <a:rPr lang="tr-TR" smtClean="0"/>
              <a:t>Bazofil……………………………….&lt;100</a:t>
            </a:r>
            <a:endParaRPr lang="tr-TR" sz="1200" b="0" i="0" u="none" strike="noStrike" kern="1200" baseline="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u="none" strike="noStrike" kern="1200" baseline="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4990089C-BB96-4A37-8807-F1C5C3A8876D}" type="slidenum">
              <a:rPr lang="tr-TR" smtClean="0"/>
              <a:t>26</a:t>
            </a:fld>
            <a:endParaRPr lang="tr-TR"/>
          </a:p>
        </p:txBody>
      </p:sp>
    </p:spTree>
    <p:extLst>
      <p:ext uri="{BB962C8B-B14F-4D97-AF65-F5344CB8AC3E}">
        <p14:creationId xmlns:p14="http://schemas.microsoft.com/office/powerpoint/2010/main" val="244199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smtClean="0">
                <a:solidFill>
                  <a:schemeClr val="tx1"/>
                </a:solidFill>
                <a:effectLst/>
                <a:latin typeface="+mn-lt"/>
                <a:ea typeface="+mn-ea"/>
                <a:cs typeface="+mn-cs"/>
              </a:rPr>
              <a:t>Aşırı kullanımın hastalar üzerindeki olumsuz etkilerinin kavramsal bir haritasının geliştirilmesi adlı bu çalışma</a:t>
            </a:r>
          </a:p>
          <a:p>
            <a:r>
              <a:rPr lang="tr-TR" sz="1200" kern="1200" smtClean="0">
                <a:solidFill>
                  <a:schemeClr val="tx1"/>
                </a:solidFill>
                <a:effectLst/>
                <a:latin typeface="+mn-lt"/>
                <a:ea typeface="+mn-ea"/>
                <a:cs typeface="+mn-cs"/>
              </a:rPr>
              <a:t>Aşırı kullanılan testlerin ve tedavilerin hastalar üzerinde çok sayıda olumsuz etki alanına yol açtığı süreçleri belgeleyen kapsamlı bir kavramsal harita oluşturmak için yapılmış</a:t>
            </a:r>
            <a:r>
              <a:rPr lang="tr-TR" sz="1200" kern="1200" baseline="0" smtClean="0">
                <a:solidFill>
                  <a:schemeClr val="tx1"/>
                </a:solidFill>
                <a:effectLst/>
                <a:latin typeface="+mn-lt"/>
                <a:ea typeface="+mn-ea"/>
                <a:cs typeface="+mn-cs"/>
              </a:rPr>
              <a:t>. Literatür taraması yapılmış. 1222 makale gözden geçirilmiş. Aşırı kullanılan bir hizmeti ve hata üzerinde en az bir olumsuz etki belirten 140 makale bulmuşlar ve içeriniden rasggele olarak 50 makale şeçmişler.</a:t>
            </a:r>
            <a:r>
              <a:rPr lang="tr-TR" sz="1200" kern="1200" smtClean="0">
                <a:solidFill>
                  <a:schemeClr val="tx1"/>
                </a:solidFill>
                <a:effectLst/>
                <a:latin typeface="+mn-lt"/>
                <a:ea typeface="+mn-ea"/>
                <a:cs typeface="+mn-cs"/>
              </a:rPr>
              <a:t> Testlerin ve tedavilerin aşırı kullanılması</a:t>
            </a:r>
            <a:r>
              <a:rPr lang="tr-TR" sz="1200" kern="1200" baseline="0" smtClean="0">
                <a:solidFill>
                  <a:schemeClr val="tx1"/>
                </a:solidFill>
                <a:effectLst/>
                <a:latin typeface="+mn-lt"/>
                <a:ea typeface="+mn-ea"/>
                <a:cs typeface="+mn-cs"/>
              </a:rPr>
              <a:t> sonucunda</a:t>
            </a:r>
            <a:r>
              <a:rPr lang="tr-TR" sz="1200" kern="1200" smtClean="0">
                <a:solidFill>
                  <a:schemeClr val="tx1"/>
                </a:solidFill>
                <a:effectLst/>
                <a:latin typeface="+mn-lt"/>
                <a:ea typeface="+mn-ea"/>
                <a:cs typeface="+mn-cs"/>
              </a:rPr>
              <a:t>, hastalar üzerinde altı olumsuz etki alanı yaratıldığını</a:t>
            </a:r>
            <a:r>
              <a:rPr lang="tr-TR" sz="1200" kern="1200" baseline="0" smtClean="0">
                <a:solidFill>
                  <a:schemeClr val="tx1"/>
                </a:solidFill>
                <a:effectLst/>
                <a:latin typeface="+mn-lt"/>
                <a:ea typeface="+mn-ea"/>
                <a:cs typeface="+mn-cs"/>
              </a:rPr>
              <a:t> ortaya çıkarmışlar</a:t>
            </a:r>
            <a:r>
              <a:rPr lang="tr-TR" sz="1200" kern="1200" smtClean="0">
                <a:solidFill>
                  <a:schemeClr val="tx1"/>
                </a:solidFill>
                <a:effectLst/>
                <a:latin typeface="+mn-lt"/>
                <a:ea typeface="+mn-ea"/>
                <a:cs typeface="+mn-cs"/>
              </a:rPr>
              <a:t>:</a:t>
            </a:r>
          </a:p>
          <a:p>
            <a:endParaRPr lang="tr-TR" sz="1200" kern="120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4990089C-BB96-4A37-8807-F1C5C3A8876D}" type="slidenum">
              <a:rPr lang="tr-TR" smtClean="0"/>
              <a:t>5</a:t>
            </a:fld>
            <a:endParaRPr lang="tr-TR"/>
          </a:p>
        </p:txBody>
      </p:sp>
    </p:spTree>
    <p:extLst>
      <p:ext uri="{BB962C8B-B14F-4D97-AF65-F5344CB8AC3E}">
        <p14:creationId xmlns:p14="http://schemas.microsoft.com/office/powerpoint/2010/main" val="272034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27</a:t>
            </a:fld>
            <a:endParaRPr lang="tr-TR"/>
          </a:p>
        </p:txBody>
      </p:sp>
    </p:spTree>
    <p:extLst>
      <p:ext uri="{BB962C8B-B14F-4D97-AF65-F5344CB8AC3E}">
        <p14:creationId xmlns:p14="http://schemas.microsoft.com/office/powerpoint/2010/main" val="2349735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28</a:t>
            </a:fld>
            <a:endParaRPr lang="tr-TR"/>
          </a:p>
        </p:txBody>
      </p:sp>
    </p:spTree>
    <p:extLst>
      <p:ext uri="{BB962C8B-B14F-4D97-AF65-F5344CB8AC3E}">
        <p14:creationId xmlns:p14="http://schemas.microsoft.com/office/powerpoint/2010/main" val="187050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-Genel olarak lökosit sayısal bozukluklarının büyük bir çoğunluğu kemik iliği yapım bozukluklarından kaynaklanır.</a:t>
            </a:r>
          </a:p>
          <a:p>
            <a:r>
              <a:rPr lang="tr-TR" smtClean="0"/>
              <a:t>-Kemik iliği hasarına neden olan ilaçlar, radyasyon, kimyasallar, enfeksiyonlar, K.İ. tutan hastalıklar Kİ de öncü hücrelerin sentez ve yapımını bozar.</a:t>
            </a:r>
          </a:p>
          <a:p>
            <a:r>
              <a:rPr lang="tr-TR" smtClean="0"/>
              <a:t>- Bunun yanısıra aşırı yıkım, kompartmanlar arasında anormal dağılımda dolaşımdaki lökosit sayılarında azalmaya neden olabilir.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29</a:t>
            </a:fld>
            <a:endParaRPr lang="tr-TR"/>
          </a:p>
        </p:txBody>
      </p:sp>
    </p:spTree>
    <p:extLst>
      <p:ext uri="{BB962C8B-B14F-4D97-AF65-F5344CB8AC3E}">
        <p14:creationId xmlns:p14="http://schemas.microsoft.com/office/powerpoint/2010/main" val="35537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-mutlak lenfosit</a:t>
            </a:r>
            <a:r>
              <a:rPr lang="tr-TR" baseline="0" smtClean="0"/>
              <a:t>,eozinofil,monosit ve nadiren eozinofil artışına bağlı da lökositoz olabilir.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31</a:t>
            </a:fld>
            <a:endParaRPr lang="tr-TR"/>
          </a:p>
        </p:txBody>
      </p:sp>
    </p:spTree>
    <p:extLst>
      <p:ext uri="{BB962C8B-B14F-4D97-AF65-F5344CB8AC3E}">
        <p14:creationId xmlns:p14="http://schemas.microsoft.com/office/powerpoint/2010/main" val="109745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-Normal lökosit sayısı varlığında mutlak lenfosit artışı lenfositozdur.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33</a:t>
            </a:fld>
            <a:endParaRPr lang="tr-TR"/>
          </a:p>
        </p:txBody>
      </p:sp>
    </p:spTree>
    <p:extLst>
      <p:ext uri="{BB962C8B-B14F-4D97-AF65-F5344CB8AC3E}">
        <p14:creationId xmlns:p14="http://schemas.microsoft.com/office/powerpoint/2010/main" val="184395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-Trombositopeni saptandığında önce trombositopeni izole mi, yoksa diğer hücreler de yani eritrosit ve lökositler de etkilenmiş mi diye bakılmalıdır</a:t>
            </a:r>
          </a:p>
          <a:p>
            <a:r>
              <a:rPr lang="tr-TR" sz="1200" b="0" i="0" u="none" strike="noStrike" kern="1200" baseline="0" smtClean="0">
                <a:solidFill>
                  <a:schemeClr val="tx1"/>
                </a:solidFill>
                <a:latin typeface="+mn-lt"/>
                <a:ea typeface="+mn-ea"/>
                <a:cs typeface="+mn-cs"/>
              </a:rPr>
              <a:t>-Pansitopeni yani her 3 serinin etkilendiği durumlarda genelde olay kemik iliği kaynaklıdır.</a:t>
            </a:r>
          </a:p>
          <a:p>
            <a:r>
              <a:rPr lang="tr-TR" sz="1200" b="0" i="0" u="none" strike="noStrike" kern="1200" baseline="0" smtClean="0">
                <a:solidFill>
                  <a:schemeClr val="tx1"/>
                </a:solidFill>
                <a:latin typeface="+mn-lt"/>
                <a:ea typeface="+mn-ea"/>
                <a:cs typeface="+mn-cs"/>
              </a:rPr>
              <a:t>-Trombositopeni ile birlikte hepatosplenomegali ve lefadenomegali saptandığında hastanın enfeksiyon bulguları yoksa en sık neden lösemidir.</a:t>
            </a:r>
          </a:p>
          <a:p>
            <a:r>
              <a:rPr lang="tr-TR" sz="1200" b="0" i="0" u="none" strike="noStrike" kern="1200" baseline="0" smtClean="0">
                <a:solidFill>
                  <a:schemeClr val="tx1"/>
                </a:solidFill>
                <a:latin typeface="+mn-lt"/>
                <a:ea typeface="+mn-ea"/>
                <a:cs typeface="+mn-cs"/>
              </a:rPr>
              <a:t>-Hepatosplenomegali ve lefadenomegali saptanmadan trommbositopeni varlığında öyküde 10–15 gün önce geçirilmiş bir viral enfeksiyon ya da aşı öyküsü ile birlikte en olası tanı immün trombositopenidir (İTP).</a:t>
            </a:r>
          </a:p>
          <a:p>
            <a:r>
              <a:rPr lang="tr-TR" sz="1200" b="0" i="0" u="none" strike="noStrike" kern="1200" baseline="0" smtClean="0">
                <a:solidFill>
                  <a:schemeClr val="tx1"/>
                </a:solidFill>
                <a:latin typeface="+mn-lt"/>
                <a:ea typeface="+mn-ea"/>
                <a:cs typeface="+mn-cs"/>
              </a:rPr>
              <a:t>-Tüm trombositopenik hastalarda MPV incelenmelidir.</a:t>
            </a:r>
          </a:p>
          <a:p>
            <a:r>
              <a:rPr lang="tr-TR" smtClean="0"/>
              <a:t>-Eğer MPV &gt;8 fL ise kanama ris</a:t>
            </a:r>
            <a:r>
              <a:rPr lang="tr-TR" baseline="0" smtClean="0"/>
              <a:t> </a:t>
            </a:r>
            <a:r>
              <a:rPr lang="tr-TR" smtClean="0"/>
              <a:t>kinin</a:t>
            </a:r>
            <a:r>
              <a:rPr lang="tr-TR" baseline="0" smtClean="0"/>
              <a:t>  d</a:t>
            </a:r>
            <a:r>
              <a:rPr lang="tr-TR" smtClean="0"/>
              <a:t>aha az olduğu belirtilmektedir.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38</a:t>
            </a:fld>
            <a:endParaRPr lang="tr-TR"/>
          </a:p>
        </p:txBody>
      </p:sp>
    </p:spTree>
    <p:extLst>
      <p:ext uri="{BB962C8B-B14F-4D97-AF65-F5344CB8AC3E}">
        <p14:creationId xmlns:p14="http://schemas.microsoft.com/office/powerpoint/2010/main" val="253855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Tx/>
              <a:buNone/>
            </a:pPr>
            <a:r>
              <a:rPr lang="tr-TR" smtClean="0"/>
              <a:t>1 adım </a:t>
            </a:r>
          </a:p>
          <a:p>
            <a:pPr marL="0" indent="0">
              <a:buFontTx/>
              <a:buNone/>
            </a:pPr>
            <a:r>
              <a:rPr lang="tr-TR" smtClean="0"/>
              <a:t>Akut kan kaybı belirtileri</a:t>
            </a:r>
            <a:r>
              <a:rPr lang="tr-TR" baseline="0" smtClean="0"/>
              <a:t> :                           -Akut kan kaybı bulgular:</a:t>
            </a:r>
          </a:p>
          <a:p>
            <a:pPr marL="0" indent="0">
              <a:buFontTx/>
              <a:buNone/>
            </a:pPr>
            <a:r>
              <a:rPr lang="tr-TR" baseline="0" smtClean="0"/>
              <a:t>			1-hematemez</a:t>
            </a:r>
          </a:p>
          <a:p>
            <a:pPr marL="0" indent="0">
              <a:buFontTx/>
              <a:buNone/>
            </a:pPr>
            <a:r>
              <a:rPr lang="tr-TR" baseline="0" smtClean="0"/>
              <a:t>1-hipotansiyon		2-melena</a:t>
            </a:r>
          </a:p>
          <a:p>
            <a:pPr marL="0" indent="0">
              <a:buFontTx/>
              <a:buNone/>
            </a:pPr>
            <a:r>
              <a:rPr lang="tr-TR" baseline="0" smtClean="0"/>
              <a:t>2-taşikardi			3-rektal kanama</a:t>
            </a:r>
          </a:p>
          <a:p>
            <a:pPr marL="0" indent="0">
              <a:buFontTx/>
              <a:buNone/>
            </a:pPr>
            <a:r>
              <a:rPr lang="tr-TR" baseline="0" smtClean="0"/>
              <a:t>3-büyük ekimozlar   		4-hematüri</a:t>
            </a:r>
          </a:p>
          <a:p>
            <a:pPr marL="0" indent="0">
              <a:buFontTx/>
              <a:buNone/>
            </a:pPr>
            <a:r>
              <a:rPr lang="tr-TR" baseline="0" smtClean="0"/>
              <a:t>			5-vajinal kanama</a:t>
            </a:r>
          </a:p>
          <a:p>
            <a:pPr marL="0" indent="0">
              <a:buFontTx/>
              <a:buNone/>
            </a:pPr>
            <a:r>
              <a:rPr lang="tr-TR" baseline="0" smtClean="0"/>
              <a:t>                            		6- hemoptizi</a:t>
            </a:r>
          </a:p>
          <a:p>
            <a:pPr marL="0" indent="0">
              <a:buFontTx/>
              <a:buNone/>
            </a:pPr>
            <a:endParaRPr lang="tr-TR" baseline="0" smtClean="0"/>
          </a:p>
          <a:p>
            <a:pPr marL="0" indent="0">
              <a:buFontTx/>
              <a:buNone/>
            </a:pPr>
            <a:r>
              <a:rPr lang="tr-TR" baseline="0" smtClean="0"/>
              <a:t>2.Adım </a:t>
            </a:r>
          </a:p>
          <a:p>
            <a:pPr marL="0" indent="0">
              <a:buFontTx/>
              <a:buNone/>
            </a:pPr>
            <a:r>
              <a:rPr lang="tr-TR" baseline="0" smtClean="0"/>
              <a:t>düşük/normal retikülosit : üretim düşüklüğüne bağlı</a:t>
            </a:r>
          </a:p>
          <a:p>
            <a:pPr marL="0" indent="0">
              <a:buFontTx/>
              <a:buNone/>
            </a:pPr>
            <a:r>
              <a:rPr lang="tr-TR" baseline="0" smtClean="0"/>
              <a:t>Yüksek retikülosit :kan kaybı, hemoliz,demir,folat veya b12 tedavisine normal yanıt veren kemik iliği varlığında görülür.</a:t>
            </a:r>
          </a:p>
          <a:p>
            <a:pPr marL="0" indent="0">
              <a:buFontTx/>
              <a:buNone/>
            </a:pPr>
            <a:r>
              <a:rPr lang="tr-TR" baseline="0" smtClean="0"/>
              <a:t>Anemi + RÜİ &lt; 2  Üretim düşüklüğü</a:t>
            </a:r>
          </a:p>
          <a:p>
            <a:pPr marL="0" indent="0">
              <a:buFontTx/>
              <a:buNone/>
            </a:pPr>
            <a:r>
              <a:rPr lang="tr-TR" baseline="0" smtClean="0"/>
              <a:t>Anemi + RÜİ &gt;2  Hemoliz ve ya akut kan kaybı , demir ve vit. Replasman cevabı</a:t>
            </a:r>
          </a:p>
          <a:p>
            <a:pPr marL="0" indent="0">
              <a:buFontTx/>
              <a:buNone/>
            </a:pPr>
            <a:endParaRPr lang="tr-TR" baseline="0" smtClean="0"/>
          </a:p>
          <a:p>
            <a:pPr marL="0" indent="0">
              <a:buFontTx/>
              <a:buNone/>
            </a:pPr>
            <a:r>
              <a:rPr lang="tr-TR" baseline="0" smtClean="0"/>
              <a:t>MCV değeri spesidik değildir ve nedeni belirlemede ya da dışlamada tek başına kullanılmaz.</a:t>
            </a:r>
          </a:p>
        </p:txBody>
      </p:sp>
      <p:sp>
        <p:nvSpPr>
          <p:cNvPr id="4" name="Slayt Numarası Yer Tutucusu 3"/>
          <p:cNvSpPr>
            <a:spLocks noGrp="1"/>
          </p:cNvSpPr>
          <p:nvPr>
            <p:ph type="sldNum" sz="quarter" idx="10"/>
          </p:nvPr>
        </p:nvSpPr>
        <p:spPr/>
        <p:txBody>
          <a:bodyPr/>
          <a:lstStyle/>
          <a:p>
            <a:fld id="{4990089C-BB96-4A37-8807-F1C5C3A8876D}" type="slidenum">
              <a:rPr lang="tr-TR" smtClean="0"/>
              <a:t>39</a:t>
            </a:fld>
            <a:endParaRPr lang="tr-TR"/>
          </a:p>
        </p:txBody>
      </p:sp>
    </p:spTree>
    <p:extLst>
      <p:ext uri="{BB962C8B-B14F-4D97-AF65-F5344CB8AC3E}">
        <p14:creationId xmlns:p14="http://schemas.microsoft.com/office/powerpoint/2010/main" val="1349846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Mikrositer</a:t>
            </a:r>
            <a:r>
              <a:rPr lang="tr-TR" baseline="0" smtClean="0"/>
              <a:t> anemi ve olası kronik kan kaybı semptomları olan bu hastada ön tanı : DEA</a:t>
            </a:r>
          </a:p>
          <a:p>
            <a:endParaRPr lang="tr-TR" baseline="0" smtClean="0"/>
          </a:p>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44</a:t>
            </a:fld>
            <a:endParaRPr lang="tr-TR"/>
          </a:p>
        </p:txBody>
      </p:sp>
    </p:spTree>
    <p:extLst>
      <p:ext uri="{BB962C8B-B14F-4D97-AF65-F5344CB8AC3E}">
        <p14:creationId xmlns:p14="http://schemas.microsoft.com/office/powerpoint/2010/main" val="961653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OLGU 1 İÇİN</a:t>
            </a:r>
            <a:r>
              <a:rPr lang="tr-TR" baseline="0" smtClean="0"/>
              <a:t> TANISAL HİPOTEZ</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45</a:t>
            </a:fld>
            <a:endParaRPr lang="tr-TR"/>
          </a:p>
        </p:txBody>
      </p:sp>
    </p:spTree>
    <p:extLst>
      <p:ext uri="{BB962C8B-B14F-4D97-AF65-F5344CB8AC3E}">
        <p14:creationId xmlns:p14="http://schemas.microsoft.com/office/powerpoint/2010/main" val="1959352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-Sekiz yaşında bir hastada anemi özelliklede mikrositer anemi pek beklemeyiz. Bu nedenle hastanın beslenme ve sosyoekonomik düzey öyküsünün iyi alınması gerekir.</a:t>
            </a:r>
          </a:p>
          <a:p>
            <a:r>
              <a:rPr lang="tr-TR" sz="1200" b="0" i="0" u="none" strike="noStrike" kern="1200" baseline="0" smtClean="0">
                <a:solidFill>
                  <a:schemeClr val="tx1"/>
                </a:solidFill>
                <a:latin typeface="+mn-lt"/>
                <a:ea typeface="+mn-ea"/>
                <a:cs typeface="+mn-cs"/>
              </a:rPr>
              <a:t>-Hasta 8 yaşında yani MCV’si en düşük 78 fL olmalı oysa 69, ayırıcı tanıda mikrositer anemileri düşünmek gerekir.</a:t>
            </a:r>
          </a:p>
          <a:p>
            <a:r>
              <a:rPr lang="tr-TR" sz="1200" b="0" i="0" u="none" strike="noStrike" kern="1200" baseline="0" smtClean="0">
                <a:solidFill>
                  <a:schemeClr val="tx1"/>
                </a:solidFill>
                <a:latin typeface="+mn-lt"/>
                <a:ea typeface="+mn-ea"/>
                <a:cs typeface="+mn-cs"/>
              </a:rPr>
              <a:t>-MCV düşük saptadığımız olguda 2. bakacağımız eritrosit parametesi RDW’dir.</a:t>
            </a:r>
          </a:p>
          <a:p>
            <a:r>
              <a:rPr lang="tr-TR" sz="1200" b="0" i="0" u="none" strike="noStrike" kern="1200" baseline="0" smtClean="0">
                <a:solidFill>
                  <a:schemeClr val="tx1"/>
                </a:solidFill>
                <a:latin typeface="+mn-lt"/>
                <a:ea typeface="+mn-ea"/>
                <a:cs typeface="+mn-cs"/>
              </a:rPr>
              <a:t>-RDW’nin &gt;15 olması MCV düşüklüğü ile beraber en fazla olasılıkla DEA’yı destekler.</a:t>
            </a:r>
          </a:p>
          <a:p>
            <a:r>
              <a:rPr lang="tr-TR" sz="1200" b="0" i="0" u="none" strike="noStrike" kern="1200" baseline="0" smtClean="0">
                <a:solidFill>
                  <a:schemeClr val="tx1"/>
                </a:solidFill>
                <a:latin typeface="+mn-lt"/>
                <a:ea typeface="+mn-ea"/>
                <a:cs typeface="+mn-cs"/>
              </a:rPr>
              <a:t>-En sık olarak DEA TT ile karıştığından Mentzer indeks de bize yol gösterecektir: 69,7/4,28=16,28 yani &gt;13 bize en fazla DEA düşündürmeli ama beslenme öyküsü iyi ise mutlaka kronik kan kaybına ya da emilim bozukluğuna neden olabilecek hastalıklar (parazitoz, anal fissür, çölyak, kronik böbrek hastalığı, romatolojik hastalık vb) incelenmelidir.</a:t>
            </a:r>
          </a:p>
          <a:p>
            <a:r>
              <a:rPr lang="tr-TR" sz="1200" b="0" i="0" u="none" strike="noStrike" kern="1200" baseline="0" smtClean="0">
                <a:solidFill>
                  <a:schemeClr val="tx1"/>
                </a:solidFill>
                <a:latin typeface="+mn-lt"/>
                <a:ea typeface="+mn-ea"/>
                <a:cs typeface="+mn-cs"/>
              </a:rPr>
              <a:t>-Hastadan tanımızı desteklemek amacı ile demir, demir bağlama ve ferritin istenmesi uygun olacaktır.</a:t>
            </a:r>
          </a:p>
          <a:p>
            <a:r>
              <a:rPr lang="tr-TR" sz="1200" b="0" i="0" u="none" strike="noStrike" kern="1200" baseline="0" smtClean="0">
                <a:solidFill>
                  <a:schemeClr val="tx1"/>
                </a:solidFill>
                <a:latin typeface="+mn-lt"/>
                <a:ea typeface="+mn-ea"/>
                <a:cs typeface="+mn-cs"/>
              </a:rPr>
              <a:t>-Bu hemogramda diğer dikkat edilecek nokta mutlak lenfosit sayısının &lt;3 000 olmasıdır. </a:t>
            </a:r>
          </a:p>
          <a:p>
            <a:r>
              <a:rPr lang="tr-TR" sz="1200" b="0" i="0" u="none" strike="noStrike" kern="1200" baseline="0" smtClean="0">
                <a:solidFill>
                  <a:schemeClr val="tx1"/>
                </a:solidFill>
                <a:latin typeface="+mn-lt"/>
                <a:ea typeface="+mn-ea"/>
                <a:cs typeface="+mn-cs"/>
              </a:rPr>
              <a:t>-Anemi tedavisinin izlemi sırasında lenfosit değerleri düşük devam ederse immünolojik açıdan da incelenmelidir.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46</a:t>
            </a:fld>
            <a:endParaRPr lang="tr-TR"/>
          </a:p>
        </p:txBody>
      </p:sp>
    </p:spTree>
    <p:extLst>
      <p:ext uri="{BB962C8B-B14F-4D97-AF65-F5344CB8AC3E}">
        <p14:creationId xmlns:p14="http://schemas.microsoft.com/office/powerpoint/2010/main" val="166116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smtClean="0">
                <a:solidFill>
                  <a:schemeClr val="tx1"/>
                </a:solidFill>
                <a:effectLst/>
                <a:latin typeface="+mn-lt"/>
                <a:ea typeface="+mn-ea"/>
                <a:cs typeface="+mn-cs"/>
              </a:rPr>
              <a:t> Bunlar : Fiziksel, Psikolojik, Sosyal, Mali, Tedavi Yükü ve Sağlık Hizmetlerinden Memnuniyetsizlik.</a:t>
            </a:r>
          </a:p>
          <a:p>
            <a:r>
              <a:rPr lang="tr-TR" sz="1200" kern="1200" smtClean="0">
                <a:solidFill>
                  <a:schemeClr val="tx1"/>
                </a:solidFill>
                <a:effectLst/>
                <a:latin typeface="+mn-lt"/>
                <a:ea typeface="+mn-ea"/>
                <a:cs typeface="+mn-cs"/>
              </a:rPr>
              <a:t>FİZİKSEL : geçici veya kalıcı ağrı, yaralanma, hastalık veya bozulma anlamına gelir. Bu durumda kısa vadeli bir fiziksel etki, işlemden kaynaklanan ağrı veya bağırsak hazırlığından kaynaklanan rahatsızlık olabilir. Uzun vadeli bir fiziksel etki, prosedürel bir komplikasyondan kaynaklanan sakatlık olabilir.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"Psikolojik etkiler", olumsuz duyguları, duygudurum belirtilerini veya psikiyatrik bozuklukları ifade eder. Örneğin, hastalar biyopsi testi sonuçlarını beklemekten kısa süreli anksiyete yaşayabilir. Uzun vadede, hastalar prosedürel bir komplikasyondan dolayı bir engelliliğe bağlı majör depresyon yaşayabilir.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"Sosyal etkiler", tıbbi bir durum nedeniyle ilişkilerin kesintiye uğramasını veya sosyal kimliğin veya statünün değişmesini içerir. Kısa vadede, bu, işlemden kurtulma nedeniyle sosyal aktivitelere katılma yeteneğinin kaybını içerebilir. Uzun vadede, bu, aşırı kullanımdan kaynaklanan devam eden fiziksel problemler nedeniyle sosyal ağların kaybını içerebilir.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"Mali etkiler", tıbbi bakımdan hastalara yapılan parasal maliyetleri ifade eder. Kısa vadede bu, işten uzakta geçirilen zamandan kaynaklanan ücret kayıplarını içerebilir. Uzun vadede bu, devam eden tıbbi maliyetlerden kaynaklanan iflas içerebilir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"Tedavi yükü", hastaların sağlık koşullarını yönetmek için gerçekleştirmesi gereken iş yükünü ifade eder. Kısa vadede, bu, aşırı kullanılan ve aşağı yönlü hizmetler için birden fazla randevuya gitmeyi içerebilir. Uzun vadede, bu, aşırı kullanılan prosedürlerin komplikasyonları olarak ortaya çıkan kronik sağlık koşullarının yönetilmesini içerebilir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smtClean="0">
                <a:solidFill>
                  <a:schemeClr val="tx1"/>
                </a:solidFill>
                <a:effectLst/>
                <a:latin typeface="+mn-lt"/>
                <a:ea typeface="+mn-ea"/>
                <a:cs typeface="+mn-cs"/>
              </a:rPr>
              <a:t>"Sağlık hizmetlerinden memnuniyetsizlik", veya sağlık hizmetleri veya sağlayıcılarına güvensizlik. Kısa vadede hasta, klinik olarak uygun olmayan bir kolonoskopi önerdiği için sağlık hizmeti sağlayıcısıyla hayal kırıklığına uğrayabilir. Uzun vadede hasta, uygunsuz bakım sağlayacağından korktuğu için genel olarak sağlık hizmeti sağlayıcılarına güvenmeyebilir.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smtClean="0">
              <a:solidFill>
                <a:schemeClr val="tx1"/>
              </a:solidFill>
              <a:effectLst/>
              <a:latin typeface="+mn-lt"/>
              <a:ea typeface="+mn-ea"/>
              <a:cs typeface="+mn-cs"/>
            </a:endParaRPr>
          </a:p>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6</a:t>
            </a:fld>
            <a:endParaRPr lang="tr-TR"/>
          </a:p>
        </p:txBody>
      </p:sp>
    </p:spTree>
    <p:extLst>
      <p:ext uri="{BB962C8B-B14F-4D97-AF65-F5344CB8AC3E}">
        <p14:creationId xmlns:p14="http://schemas.microsoft.com/office/powerpoint/2010/main" val="187616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-Organik</a:t>
            </a:r>
            <a:r>
              <a:rPr lang="tr-TR" baseline="0" smtClean="0"/>
              <a:t> madde: üre,ürik asit,kreatinin,amonyak,aminoasitler,pürinler,hormon metabolitleri,vitamin ve enzim metabolitleri</a:t>
            </a:r>
          </a:p>
          <a:p>
            <a:r>
              <a:rPr lang="tr-TR" baseline="0" smtClean="0"/>
              <a:t>-inorganik maddeler: Na,K,Ca,Mg,Cl,F,Fe,Cu,Zn</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47</a:t>
            </a:fld>
            <a:endParaRPr lang="tr-TR"/>
          </a:p>
        </p:txBody>
      </p:sp>
    </p:spTree>
    <p:extLst>
      <p:ext uri="{BB962C8B-B14F-4D97-AF65-F5344CB8AC3E}">
        <p14:creationId xmlns:p14="http://schemas.microsoft.com/office/powerpoint/2010/main" val="204732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POLİÜRİ &gt;2 l.</a:t>
            </a:r>
          </a:p>
          <a:p>
            <a:r>
              <a:rPr lang="tr-TR" smtClean="0"/>
              <a:t>OLİGÜRİ &lt;400 ml</a:t>
            </a:r>
          </a:p>
          <a:p>
            <a:r>
              <a:rPr lang="tr-TR" smtClean="0"/>
              <a:t>ANÜRİ </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50</a:t>
            </a:fld>
            <a:endParaRPr lang="tr-TR"/>
          </a:p>
        </p:txBody>
      </p:sp>
    </p:spTree>
    <p:extLst>
      <p:ext uri="{BB962C8B-B14F-4D97-AF65-F5344CB8AC3E}">
        <p14:creationId xmlns:p14="http://schemas.microsoft.com/office/powerpoint/2010/main" val="4041540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Koku daha çok beslenmeye bağlıdır.</a:t>
            </a:r>
          </a:p>
          <a:p>
            <a:r>
              <a:rPr lang="tr-TR" smtClean="0"/>
              <a:t>Diyabette aseton</a:t>
            </a:r>
            <a:r>
              <a:rPr lang="tr-TR" baseline="0" smtClean="0"/>
              <a:t> kokusu olur.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52</a:t>
            </a:fld>
            <a:endParaRPr lang="tr-TR"/>
          </a:p>
        </p:txBody>
      </p:sp>
    </p:spTree>
    <p:extLst>
      <p:ext uri="{BB962C8B-B14F-4D97-AF65-F5344CB8AC3E}">
        <p14:creationId xmlns:p14="http://schemas.microsoft.com/office/powerpoint/2010/main" val="346462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Hiperstenüri</a:t>
            </a:r>
            <a:r>
              <a:rPr lang="tr-TR" baseline="0" smtClean="0"/>
              <a:t> nedenleri : dehihratasyon, diyare, enfeksiyonlar, renal arter stenozu</a:t>
            </a:r>
          </a:p>
          <a:p>
            <a:r>
              <a:rPr lang="tr-TR" baseline="0" smtClean="0"/>
              <a:t>Hipostenüri: renal hastalıklar,diyabetes insipidus, ADH inh.</a:t>
            </a:r>
          </a:p>
          <a:p>
            <a:endParaRPr lang="tr-TR" baseline="0" smtClean="0"/>
          </a:p>
          <a:p>
            <a:r>
              <a:rPr lang="tr-TR" baseline="0" smtClean="0"/>
              <a:t>İdrar ph sı beslenmeden etkilenir:  proteinden zengin beslenmede ph asit tarafa kayar, meyve sebze ağırlıklı beslenmede alkali tarafa kayar.</a:t>
            </a:r>
          </a:p>
          <a:p>
            <a:r>
              <a:rPr lang="tr-TR" baseline="0" smtClean="0"/>
              <a:t>Diyabette idrar asidikdri, iye de ürenin parçalanması sonucu ph alkaliye kayar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53</a:t>
            </a:fld>
            <a:endParaRPr lang="tr-TR"/>
          </a:p>
        </p:txBody>
      </p:sp>
    </p:spTree>
    <p:extLst>
      <p:ext uri="{BB962C8B-B14F-4D97-AF65-F5344CB8AC3E}">
        <p14:creationId xmlns:p14="http://schemas.microsoft.com/office/powerpoint/2010/main" val="2636905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Stripler çok sayıda analizi bir arada yapmaya</a:t>
            </a:r>
            <a:r>
              <a:rPr lang="tr-TR" baseline="0" smtClean="0"/>
              <a:t> yarayan ticari kitlerdir.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54</a:t>
            </a:fld>
            <a:endParaRPr lang="tr-TR"/>
          </a:p>
        </p:txBody>
      </p:sp>
    </p:spTree>
    <p:extLst>
      <p:ext uri="{BB962C8B-B14F-4D97-AF65-F5344CB8AC3E}">
        <p14:creationId xmlns:p14="http://schemas.microsoft.com/office/powerpoint/2010/main" val="1366707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55</a:t>
            </a:fld>
            <a:endParaRPr lang="tr-TR"/>
          </a:p>
        </p:txBody>
      </p:sp>
    </p:spTree>
    <p:extLst>
      <p:ext uri="{BB962C8B-B14F-4D97-AF65-F5344CB8AC3E}">
        <p14:creationId xmlns:p14="http://schemas.microsoft.com/office/powerpoint/2010/main" val="3929001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Normal</a:t>
            </a:r>
            <a:r>
              <a:rPr lang="tr-TR" baseline="0" smtClean="0"/>
              <a:t> bir idrarda rutin metodlarla tespit edilemeyecek kadar az miktarda glukoz bulunur. Mevcut metodlarda glukoz müspet çıkıyorsa patolojiktir.Glukozüri denir.</a:t>
            </a:r>
          </a:p>
          <a:p>
            <a:r>
              <a:rPr lang="tr-TR" baseline="0" smtClean="0"/>
              <a:t>Keton cisimlerinin (asetoasetik asit,beta hidroksi butirik asit, aseton) kandaki miktarı dm, kronik açlık ve ağır egzersizden sonra artar.bu duruma ketonemi denir. Sebebi organizmanın enerji için yağları kullanmasıdır. Bu cisimler başta kas olmak üzere extrahepatik dokuda yıkılır. Yıkılamayanlar idrar ve solunumla atılır. Hastanın nefes ve idrarı aseton kokar.</a:t>
            </a:r>
          </a:p>
          <a:p>
            <a:endParaRPr lang="tr-TR" sz="1200" b="0" i="0" u="none" strike="noStrike" kern="1200" baseline="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4990089C-BB96-4A37-8807-F1C5C3A8876D}" type="slidenum">
              <a:rPr lang="tr-TR" smtClean="0"/>
              <a:t>56</a:t>
            </a:fld>
            <a:endParaRPr lang="tr-TR"/>
          </a:p>
        </p:txBody>
      </p:sp>
    </p:spTree>
    <p:extLst>
      <p:ext uri="{BB962C8B-B14F-4D97-AF65-F5344CB8AC3E}">
        <p14:creationId xmlns:p14="http://schemas.microsoft.com/office/powerpoint/2010/main" val="2236026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Epitel</a:t>
            </a:r>
            <a:r>
              <a:rPr lang="tr-TR" baseline="0" smtClean="0"/>
              <a:t> hücreleri: kübik, yassı(squamoz) epitel( k:vajinit,e: üretrit),silindirik,transisyonel</a:t>
            </a:r>
          </a:p>
          <a:p>
            <a:r>
              <a:rPr lang="tr-TR" baseline="0" smtClean="0"/>
              <a:t>Bakteri: e.coli, staf.strep. İdrarda görülebilen bakterilerdei.</a:t>
            </a:r>
          </a:p>
          <a:p>
            <a:r>
              <a:rPr lang="tr-TR" baseline="0" smtClean="0"/>
              <a:t>Mantar : kandida albicans idrarda görülebilir.</a:t>
            </a:r>
          </a:p>
          <a:p>
            <a:r>
              <a:rPr lang="tr-TR" baseline="0" smtClean="0"/>
              <a:t>Parazit : trikomonas vajinalis </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63</a:t>
            </a:fld>
            <a:endParaRPr lang="tr-TR"/>
          </a:p>
        </p:txBody>
      </p:sp>
    </p:spTree>
    <p:extLst>
      <p:ext uri="{BB962C8B-B14F-4D97-AF65-F5344CB8AC3E}">
        <p14:creationId xmlns:p14="http://schemas.microsoft.com/office/powerpoint/2010/main" val="353006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HYALEN : proteinüride</a:t>
            </a:r>
            <a:r>
              <a:rPr lang="tr-TR" baseline="0" smtClean="0"/>
              <a:t> sayıları artar</a:t>
            </a:r>
          </a:p>
          <a:p>
            <a:r>
              <a:rPr lang="tr-TR" baseline="0" smtClean="0"/>
              <a:t>Granüler : üriner sitem enfeksiyonlarında sayısı artar</a:t>
            </a:r>
          </a:p>
          <a:p>
            <a:r>
              <a:rPr lang="tr-TR" baseline="0" smtClean="0"/>
              <a:t>Eritrosit : iltihabi hastalıklarda kanama belirtisi </a:t>
            </a:r>
          </a:p>
          <a:p>
            <a:r>
              <a:rPr lang="tr-TR" baseline="0" smtClean="0"/>
              <a:t>Lökosit :enfeksiyonlarda artar </a:t>
            </a:r>
          </a:p>
          <a:p>
            <a:r>
              <a:rPr lang="tr-TR" baseline="0" smtClean="0"/>
              <a:t>Epitel : enfeksiyonlarda artar </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66</a:t>
            </a:fld>
            <a:endParaRPr lang="tr-TR"/>
          </a:p>
        </p:txBody>
      </p:sp>
    </p:spTree>
    <p:extLst>
      <p:ext uri="{BB962C8B-B14F-4D97-AF65-F5344CB8AC3E}">
        <p14:creationId xmlns:p14="http://schemas.microsoft.com/office/powerpoint/2010/main" val="76613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Kristaller</a:t>
            </a:r>
            <a:r>
              <a:rPr lang="tr-TR" baseline="0" smtClean="0"/>
              <a:t> : idrarda çözünmüş olan bazı maddelerin ph veya enfeksiyon etkisiyle kristal forma geçmeleri sonucu oluşurlar.</a:t>
            </a:r>
          </a:p>
          <a:p>
            <a:r>
              <a:rPr lang="tr-TR" baseline="0" smtClean="0"/>
              <a:t>Fazla miktarda olmaları kum veya taş oluşumunun ön işareti olarak yorumlanır.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67</a:t>
            </a:fld>
            <a:endParaRPr lang="tr-TR"/>
          </a:p>
        </p:txBody>
      </p:sp>
    </p:spTree>
    <p:extLst>
      <p:ext uri="{BB962C8B-B14F-4D97-AF65-F5344CB8AC3E}">
        <p14:creationId xmlns:p14="http://schemas.microsoft.com/office/powerpoint/2010/main" val="105123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“Tıbbi Biyokimya Grubu Akılcı Test İstemi Listesi”</a:t>
            </a:r>
          </a:p>
          <a:p>
            <a:r>
              <a:rPr lang="tr-TR" smtClean="0"/>
              <a:t>“Tıbbi Mikrobiyoloji Grubu Akılcı Test İstemi Listesi”</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7</a:t>
            </a:fld>
            <a:endParaRPr lang="tr-TR"/>
          </a:p>
        </p:txBody>
      </p:sp>
    </p:spTree>
    <p:extLst>
      <p:ext uri="{BB962C8B-B14F-4D97-AF65-F5344CB8AC3E}">
        <p14:creationId xmlns:p14="http://schemas.microsoft.com/office/powerpoint/2010/main" val="3591665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Hastanın</a:t>
            </a:r>
            <a:r>
              <a:rPr lang="tr-TR" baseline="0" smtClean="0"/>
              <a:t> idrar dipstick testi sadece lökosit esteraz için pozitif bulundu. Tekrarlayan idrar yolu enfeksiyonu ya da komlike edici faktörlerden herhangi biri olmadığından idrar kx ve ek testler istenmedi.ampirik olarak 5 günlük tedavi verildi.</a:t>
            </a:r>
            <a:endParaRPr lang="tr-TR" smtClean="0"/>
          </a:p>
          <a:p>
            <a:endParaRPr lang="tr-TR" smtClean="0"/>
          </a:p>
          <a:p>
            <a:endParaRPr lang="tr-TR" smtClean="0"/>
          </a:p>
          <a:p>
            <a:r>
              <a:rPr lang="tr-TR" smtClean="0"/>
              <a:t>Komplike</a:t>
            </a:r>
            <a:r>
              <a:rPr lang="tr-TR" baseline="0" smtClean="0"/>
              <a:t> olmayan sistit, yapısal anomalisi olmayan sağlıklı kadınlarda görülen sistitdir.</a:t>
            </a:r>
          </a:p>
          <a:p>
            <a:r>
              <a:rPr lang="tr-TR" baseline="0" smtClean="0"/>
              <a:t>Komplike sistit:</a:t>
            </a:r>
          </a:p>
          <a:p>
            <a:r>
              <a:rPr lang="tr-TR" baseline="0" smtClean="0"/>
              <a:t>-Hamile kadınlar</a:t>
            </a:r>
          </a:p>
          <a:p>
            <a:r>
              <a:rPr lang="tr-TR" baseline="0" smtClean="0"/>
              <a:t>-Erkekler</a:t>
            </a:r>
          </a:p>
          <a:p>
            <a:r>
              <a:rPr lang="tr-TR" baseline="0" smtClean="0"/>
              <a:t>-İdrar yolu yapısal anomali (obstrüksiyon,nörojenik mesane,böbrek taşı vb) ya da foley katateri bulunan</a:t>
            </a:r>
          </a:p>
          <a:p>
            <a:r>
              <a:rPr lang="tr-TR" baseline="0" smtClean="0"/>
              <a:t>-İmmünsüpresif veya kronik böbrek hastalığı olan   kişilerde gözlenir.</a:t>
            </a:r>
          </a:p>
          <a:p>
            <a:endParaRPr lang="tr-TR" baseline="0" smtClean="0"/>
          </a:p>
        </p:txBody>
      </p:sp>
      <p:sp>
        <p:nvSpPr>
          <p:cNvPr id="4" name="Slayt Numarası Yer Tutucusu 3"/>
          <p:cNvSpPr>
            <a:spLocks noGrp="1"/>
          </p:cNvSpPr>
          <p:nvPr>
            <p:ph type="sldNum" sz="quarter" idx="10"/>
          </p:nvPr>
        </p:nvSpPr>
        <p:spPr/>
        <p:txBody>
          <a:bodyPr/>
          <a:lstStyle/>
          <a:p>
            <a:fld id="{4990089C-BB96-4A37-8807-F1C5C3A8876D}" type="slidenum">
              <a:rPr lang="tr-TR" smtClean="0"/>
              <a:t>69</a:t>
            </a:fld>
            <a:endParaRPr lang="tr-TR"/>
          </a:p>
        </p:txBody>
      </p:sp>
    </p:spTree>
    <p:extLst>
      <p:ext uri="{BB962C8B-B14F-4D97-AF65-F5344CB8AC3E}">
        <p14:creationId xmlns:p14="http://schemas.microsoft.com/office/powerpoint/2010/main" val="86127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10</a:t>
            </a:fld>
            <a:endParaRPr lang="tr-TR"/>
          </a:p>
        </p:txBody>
      </p:sp>
    </p:spTree>
    <p:extLst>
      <p:ext uri="{BB962C8B-B14F-4D97-AF65-F5344CB8AC3E}">
        <p14:creationId xmlns:p14="http://schemas.microsoft.com/office/powerpoint/2010/main" val="284974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-Tam kan sayımı için taze alınmış venöz, kapiller ya da arteriyel kan kullanılabilir.</a:t>
            </a:r>
          </a:p>
          <a:p>
            <a:r>
              <a:rPr lang="tr-TR" sz="1200" b="0" i="0" u="none" strike="noStrike" kern="1200" baseline="0" smtClean="0">
                <a:solidFill>
                  <a:schemeClr val="tx1"/>
                </a:solidFill>
                <a:latin typeface="+mn-lt"/>
                <a:ea typeface="+mn-ea"/>
                <a:cs typeface="+mn-cs"/>
              </a:rPr>
              <a:t>-Günün her saatinde kan alınabilir, aslında gün içinde değerler için küçük oynamalar olabilir; önerilen sabah alınmasıdır.</a:t>
            </a:r>
          </a:p>
          <a:p>
            <a:r>
              <a:rPr lang="tr-TR" sz="1200" b="0" i="0" u="none" strike="noStrike" kern="1200" baseline="0" smtClean="0">
                <a:solidFill>
                  <a:schemeClr val="tx1"/>
                </a:solidFill>
                <a:latin typeface="+mn-lt"/>
                <a:ea typeface="+mn-ea"/>
                <a:cs typeface="+mn-cs"/>
              </a:rPr>
              <a:t>-Kan mor kapaklı tüpe işaretli yere kadar alındıktan sonra tüp 3–4 kez aşağı yukarı döndürülerek EDTA ile karışması sağlanır, pıhtı oluşmamalıdır.</a:t>
            </a:r>
          </a:p>
          <a:p>
            <a:r>
              <a:rPr lang="tr-TR" sz="1200" b="0" i="0" u="none" strike="noStrike" kern="1200" baseline="0" smtClean="0">
                <a:solidFill>
                  <a:schemeClr val="tx1"/>
                </a:solidFill>
                <a:latin typeface="+mn-lt"/>
                <a:ea typeface="+mn-ea"/>
                <a:cs typeface="+mn-cs"/>
              </a:rPr>
              <a:t>-Çalkalamak şekilli kan hücrelerini bozabilir ve önerilmez.</a:t>
            </a:r>
          </a:p>
          <a:p>
            <a:r>
              <a:rPr lang="tr-TR" sz="1200" b="0" i="0" u="none" strike="noStrike" kern="1200" baseline="0" smtClean="0">
                <a:solidFill>
                  <a:schemeClr val="tx1"/>
                </a:solidFill>
                <a:latin typeface="+mn-lt"/>
                <a:ea typeface="+mn-ea"/>
                <a:cs typeface="+mn-cs"/>
              </a:rPr>
              <a:t>-EDTA’lı kan laboratuvar ortamında 24 saat bekletildikten sonra sayılsa bile güvenilir sonuçlar [özellikle lökosit sayısı (WBC), hemoglobin (Hb), hematokrit (Hct), eritrosit sayısı (RBC), ve trombosit (Plt)] elde edilir.</a:t>
            </a:r>
          </a:p>
          <a:p>
            <a:r>
              <a:rPr lang="tr-TR" sz="1200" b="0" i="0" u="none" strike="noStrike" kern="1200" baseline="0" smtClean="0">
                <a:solidFill>
                  <a:schemeClr val="tx1"/>
                </a:solidFill>
                <a:latin typeface="+mn-lt"/>
                <a:ea typeface="+mn-ea"/>
                <a:cs typeface="+mn-cs"/>
              </a:rPr>
              <a:t>-Bekletilen kanda ortalama eritrosit hemoglobin konsantrasyonunun (MCHC) da hatalı yüksek çıkabileceği bilinmektedir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11</a:t>
            </a:fld>
            <a:endParaRPr lang="tr-TR"/>
          </a:p>
        </p:txBody>
      </p:sp>
    </p:spTree>
    <p:extLst>
      <p:ext uri="{BB962C8B-B14F-4D97-AF65-F5344CB8AC3E}">
        <p14:creationId xmlns:p14="http://schemas.microsoft.com/office/powerpoint/2010/main" val="33854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a:t>
            </a:r>
            <a:r>
              <a:rPr lang="tr-TR" sz="1200" b="0" i="0" u="none" strike="noStrike" kern="1200" baseline="0" smtClean="0">
                <a:solidFill>
                  <a:schemeClr val="tx1"/>
                </a:solidFill>
                <a:latin typeface="+mn-lt"/>
                <a:ea typeface="+mn-ea"/>
                <a:cs typeface="+mn-cs"/>
              </a:rPr>
              <a:t>Hiperlökositoz durumunda da Hb, Hct, RBC, MCV yalancı yüksek saptanabilir.</a:t>
            </a:r>
          </a:p>
          <a:p>
            <a:r>
              <a:rPr lang="tr-TR" sz="1200" b="0" i="0" u="none" strike="noStrike" kern="1200" baseline="0" smtClean="0">
                <a:solidFill>
                  <a:schemeClr val="tx1"/>
                </a:solidFill>
                <a:latin typeface="+mn-lt"/>
                <a:ea typeface="+mn-ea"/>
                <a:cs typeface="+mn-cs"/>
              </a:rPr>
              <a:t>-Soğuk aglütinin varlığında ise eritrositler birbirine yapıştığı için RBC normalden düşük, MCV ve MCH ise normalden daha yüksek saptanabilir.</a:t>
            </a:r>
          </a:p>
          <a:p>
            <a:r>
              <a:rPr lang="tr-TR" sz="1200" b="0" i="0" u="none" strike="noStrike" kern="1200" baseline="0" smtClean="0">
                <a:solidFill>
                  <a:schemeClr val="tx1"/>
                </a:solidFill>
                <a:latin typeface="+mn-lt"/>
                <a:ea typeface="+mn-ea"/>
                <a:cs typeface="+mn-cs"/>
              </a:rPr>
              <a:t>-Çekirdekli eritrositleri (normoblast) alet lenfosit, parçalanmış eritrositleri ise boyutlarına göre hatalı olarak trombosit şeklinde değerlendirebilir.</a:t>
            </a:r>
          </a:p>
          <a:p>
            <a:r>
              <a:rPr lang="tr-TR" sz="1200" b="0" i="0" u="none" strike="noStrike" kern="1200" baseline="0" smtClean="0">
                <a:solidFill>
                  <a:schemeClr val="tx1"/>
                </a:solidFill>
                <a:latin typeface="+mn-lt"/>
                <a:ea typeface="+mn-ea"/>
                <a:cs typeface="+mn-cs"/>
              </a:rPr>
              <a:t>-Hiperbiluribinemide hatalı olarak Hb yüksek çıkar.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12</a:t>
            </a:fld>
            <a:endParaRPr lang="tr-TR"/>
          </a:p>
        </p:txBody>
      </p:sp>
    </p:spTree>
    <p:extLst>
      <p:ext uri="{BB962C8B-B14F-4D97-AF65-F5344CB8AC3E}">
        <p14:creationId xmlns:p14="http://schemas.microsoft.com/office/powerpoint/2010/main" val="409726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a:t>
            </a:r>
            <a:r>
              <a:rPr lang="tr-TR" sz="1200" b="0" i="0" u="none" strike="noStrike" kern="1200" baseline="0" smtClean="0">
                <a:solidFill>
                  <a:schemeClr val="tx1"/>
                </a:solidFill>
                <a:latin typeface="+mn-lt"/>
                <a:ea typeface="+mn-ea"/>
                <a:cs typeface="+mn-cs"/>
              </a:rPr>
              <a:t>Tam kan sayımı ile Hct, Hb, RBC, MCV, ortalama eritrosit hemoglobini (MCH), MCHC, eritrositlerin çaplarının farklılığını yani anizositozu gösteren eritrosit dağılım genişliği</a:t>
            </a:r>
          </a:p>
          <a:p>
            <a:r>
              <a:rPr lang="tr-TR" sz="1200" b="0" i="0" u="none" strike="noStrike" kern="1200" baseline="0" smtClean="0">
                <a:solidFill>
                  <a:schemeClr val="tx1"/>
                </a:solidFill>
                <a:latin typeface="+mn-lt"/>
                <a:ea typeface="+mn-ea"/>
                <a:cs typeface="+mn-cs"/>
              </a:rPr>
              <a:t>(RDW), WBC, lökositlerin değişik tiplerinin (lenfosit, segment, monosit, eosinofil, bazofil) sayı ve oranları, Plt sayı ve MPV açısından değerlendirme yapılabilir.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13</a:t>
            </a:fld>
            <a:endParaRPr lang="tr-TR"/>
          </a:p>
        </p:txBody>
      </p:sp>
    </p:spTree>
    <p:extLst>
      <p:ext uri="{BB962C8B-B14F-4D97-AF65-F5344CB8AC3E}">
        <p14:creationId xmlns:p14="http://schemas.microsoft.com/office/powerpoint/2010/main" val="363254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a:t>
            </a:r>
            <a:r>
              <a:rPr lang="tr-TR" sz="1200" b="0" i="0" u="none" strike="noStrike" kern="1200" baseline="0" smtClean="0">
                <a:solidFill>
                  <a:schemeClr val="tx1"/>
                </a:solidFill>
                <a:latin typeface="+mn-lt"/>
                <a:ea typeface="+mn-ea"/>
                <a:cs typeface="+mn-cs"/>
              </a:rPr>
              <a:t>Hemogram değerlendirilirken basit kurallar uygulandığında sonuçların yorumlanması daha kolay olmaktadır.</a:t>
            </a:r>
          </a:p>
          <a:p>
            <a:pPr marL="0" indent="0">
              <a:buFontTx/>
              <a:buNone/>
            </a:pPr>
            <a:r>
              <a:rPr lang="tr-TR" sz="1200" b="0" i="0" u="none" strike="noStrike" kern="1200" baseline="0" smtClean="0">
                <a:solidFill>
                  <a:schemeClr val="tx1"/>
                </a:solidFill>
                <a:latin typeface="+mn-lt"/>
                <a:ea typeface="+mn-ea"/>
                <a:cs typeface="+mn-cs"/>
              </a:rPr>
              <a:t>-Üçler kuralında bu değerlerden farklı sonuçlar varsa ya artefakt söz konusudur ya da araştırılması gereken bir durum vardır.</a:t>
            </a:r>
          </a:p>
          <a:p>
            <a:r>
              <a:rPr lang="tr-TR" sz="1200" b="0" i="0" u="none" strike="noStrike" kern="1200" baseline="0" smtClean="0">
                <a:solidFill>
                  <a:schemeClr val="tx1"/>
                </a:solidFill>
                <a:latin typeface="+mn-lt"/>
                <a:ea typeface="+mn-ea"/>
                <a:cs typeface="+mn-cs"/>
              </a:rPr>
              <a:t>-Bir hastanın Hb 9g/dL iken Hct’si %34 ise 34&gt; 3X9=27 bu hastanın kanın plazmasının azaldığını yani hastanın ishal ya da kusma ile dehidrate olması ip ucunu çıkarabilir.</a:t>
            </a:r>
          </a:p>
          <a:p>
            <a:r>
              <a:rPr lang="tr-TR" sz="1200" b="0" i="0" u="none" strike="noStrike" kern="1200" baseline="0" smtClean="0">
                <a:solidFill>
                  <a:schemeClr val="tx1"/>
                </a:solidFill>
                <a:latin typeface="+mn-lt"/>
                <a:ea typeface="+mn-ea"/>
                <a:cs typeface="+mn-cs"/>
              </a:rPr>
              <a:t>-Hastanın Hb yine 9 g/ dL iken eritrosit sayısının 5,5 milyon olması, sayıca fazla ancak içerik olarak yetersiz Hb içeren eritrositlerin varlığını belirtir ki, bu genellikle Talasemi taşıyıcılığında (TT) oluşur,</a:t>
            </a:r>
            <a:endParaRPr lang="tr-TR"/>
          </a:p>
        </p:txBody>
      </p:sp>
      <p:sp>
        <p:nvSpPr>
          <p:cNvPr id="4" name="Slayt Numarası Yer Tutucusu 3"/>
          <p:cNvSpPr>
            <a:spLocks noGrp="1"/>
          </p:cNvSpPr>
          <p:nvPr>
            <p:ph type="sldNum" sz="quarter" idx="10"/>
          </p:nvPr>
        </p:nvSpPr>
        <p:spPr/>
        <p:txBody>
          <a:bodyPr/>
          <a:lstStyle/>
          <a:p>
            <a:fld id="{4990089C-BB96-4A37-8807-F1C5C3A8876D}" type="slidenum">
              <a:rPr lang="tr-TR" smtClean="0"/>
              <a:t>14</a:t>
            </a:fld>
            <a:endParaRPr lang="tr-TR"/>
          </a:p>
        </p:txBody>
      </p:sp>
    </p:spTree>
    <p:extLst>
      <p:ext uri="{BB962C8B-B14F-4D97-AF65-F5344CB8AC3E}">
        <p14:creationId xmlns:p14="http://schemas.microsoft.com/office/powerpoint/2010/main" val="348579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6F9086C-4889-4EFB-B025-D6E637D04A48}" type="datetimeFigureOut">
              <a:rPr lang="tr-TR" smtClean="0"/>
              <a:t>20.04.2021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351483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F9086C-4889-4EFB-B025-D6E637D04A48}" type="datetimeFigureOut">
              <a:rPr lang="tr-TR" smtClean="0"/>
              <a:t>20.04.2021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22150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F9086C-4889-4EFB-B025-D6E637D04A48}" type="datetimeFigureOut">
              <a:rPr lang="tr-TR" smtClean="0"/>
              <a:t>20.04.2021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147759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F9086C-4889-4EFB-B025-D6E637D04A48}" type="datetimeFigureOut">
              <a:rPr lang="tr-TR" smtClean="0"/>
              <a:t>20.04.2021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133106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6F9086C-4889-4EFB-B025-D6E637D04A48}" type="datetimeFigureOut">
              <a:rPr lang="tr-TR" smtClean="0"/>
              <a:t>20.04.2021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53219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6F9086C-4889-4EFB-B025-D6E637D04A48}" type="datetimeFigureOut">
              <a:rPr lang="tr-TR" smtClean="0"/>
              <a:t>20.04.2021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247199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F9086C-4889-4EFB-B025-D6E637D04A48}" type="datetimeFigureOut">
              <a:rPr lang="tr-TR" smtClean="0"/>
              <a:t>20.04.2021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237581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6F9086C-4889-4EFB-B025-D6E637D04A48}" type="datetimeFigureOut">
              <a:rPr lang="tr-TR" smtClean="0"/>
              <a:t>20.04.2021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371751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6F9086C-4889-4EFB-B025-D6E637D04A48}" type="datetimeFigureOut">
              <a:rPr lang="tr-TR" smtClean="0"/>
              <a:t>20.04.2021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134303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6F9086C-4889-4EFB-B025-D6E637D04A48}" type="datetimeFigureOut">
              <a:rPr lang="tr-TR" smtClean="0"/>
              <a:t>20.04.2021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93553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6F9086C-4889-4EFB-B025-D6E637D04A48}" type="datetimeFigureOut">
              <a:rPr lang="tr-TR" smtClean="0"/>
              <a:t>20.04.2021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D56FE4A-57B8-403B-BAC6-4A69B53B786D}" type="slidenum">
              <a:rPr lang="tr-TR" smtClean="0"/>
              <a:t>‹#›</a:t>
            </a:fld>
            <a:endParaRPr lang="tr-TR"/>
          </a:p>
        </p:txBody>
      </p:sp>
    </p:spTree>
    <p:extLst>
      <p:ext uri="{BB962C8B-B14F-4D97-AF65-F5344CB8AC3E}">
        <p14:creationId xmlns:p14="http://schemas.microsoft.com/office/powerpoint/2010/main" val="30468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9086C-4889-4EFB-B025-D6E637D04A48}" type="datetimeFigureOut">
              <a:rPr lang="tr-TR" smtClean="0"/>
              <a:t>20.04.2021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FE4A-57B8-403B-BAC6-4A69B53B786D}" type="slidenum">
              <a:rPr lang="tr-TR" smtClean="0"/>
              <a:t>‹#›</a:t>
            </a:fld>
            <a:endParaRPr lang="tr-TR"/>
          </a:p>
        </p:txBody>
      </p:sp>
    </p:spTree>
    <p:extLst>
      <p:ext uri="{BB962C8B-B14F-4D97-AF65-F5344CB8AC3E}">
        <p14:creationId xmlns:p14="http://schemas.microsoft.com/office/powerpoint/2010/main" val="2441701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5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3.emf"/><Relationship Id="rId7" Type="http://schemas.openxmlformats.org/officeDocument/2006/relationships/diagramColors" Target="../diagrams/colors2.xml"/><Relationship Id="rId2"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hgmtetkikdb.saglik.gov.tr/Eklenti/15140/0/akilci-laboratuvar-kullanimi-aek42422915pdf.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mtClean="0"/>
              <a:t>Akılcı Laboratuvar Kullanımı </a:t>
            </a:r>
            <a:br>
              <a:rPr lang="tr-TR" smtClean="0"/>
            </a:br>
            <a:r>
              <a:rPr lang="tr-TR" smtClean="0"/>
              <a:t>(TKS ve TİT) </a:t>
            </a:r>
            <a:endParaRPr lang="tr-TR"/>
          </a:p>
        </p:txBody>
      </p:sp>
      <p:sp>
        <p:nvSpPr>
          <p:cNvPr id="3" name="Alt Başlık 2"/>
          <p:cNvSpPr>
            <a:spLocks noGrp="1"/>
          </p:cNvSpPr>
          <p:nvPr>
            <p:ph type="subTitle" idx="1"/>
          </p:nvPr>
        </p:nvSpPr>
        <p:spPr/>
        <p:txBody>
          <a:bodyPr/>
          <a:lstStyle/>
          <a:p>
            <a:r>
              <a:rPr lang="tr-TR" smtClean="0"/>
              <a:t>Dr.Mustafa GÜNER</a:t>
            </a:r>
          </a:p>
          <a:p>
            <a:r>
              <a:rPr lang="tr-TR" smtClean="0"/>
              <a:t>20.04.2021</a:t>
            </a:r>
            <a:endParaRPr lang="tr-TR"/>
          </a:p>
        </p:txBody>
      </p:sp>
    </p:spTree>
    <p:extLst>
      <p:ext uri="{BB962C8B-B14F-4D97-AF65-F5344CB8AC3E}">
        <p14:creationId xmlns:p14="http://schemas.microsoft.com/office/powerpoint/2010/main" val="2227428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Tam Kan Sayımı(TSK) </a:t>
            </a:r>
            <a:endParaRPr lang="tr-TR"/>
          </a:p>
        </p:txBody>
      </p:sp>
      <p:sp>
        <p:nvSpPr>
          <p:cNvPr id="3" name="İçerik Yer Tutucusu 2"/>
          <p:cNvSpPr>
            <a:spLocks noGrp="1"/>
          </p:cNvSpPr>
          <p:nvPr>
            <p:ph idx="1"/>
          </p:nvPr>
        </p:nvSpPr>
        <p:spPr/>
        <p:txBody>
          <a:bodyPr/>
          <a:lstStyle/>
          <a:p>
            <a:pPr marL="0" indent="0">
              <a:buNone/>
            </a:pPr>
            <a:r>
              <a:rPr lang="tr-TR" smtClean="0"/>
              <a:t>Neden istenir ?</a:t>
            </a:r>
          </a:p>
          <a:p>
            <a:r>
              <a:rPr lang="tr-TR" smtClean="0"/>
              <a:t>Anemi</a:t>
            </a:r>
          </a:p>
          <a:p>
            <a:r>
              <a:rPr lang="tr-TR" smtClean="0"/>
              <a:t>Hematolojik kanserler</a:t>
            </a:r>
          </a:p>
          <a:p>
            <a:r>
              <a:rPr lang="tr-TR" smtClean="0"/>
              <a:t>Enfeksiyonlar</a:t>
            </a:r>
          </a:p>
          <a:p>
            <a:r>
              <a:rPr lang="tr-TR" smtClean="0"/>
              <a:t>Akut kanama </a:t>
            </a:r>
          </a:p>
          <a:p>
            <a:r>
              <a:rPr lang="tr-TR" smtClean="0"/>
              <a:t>Allerjik hastalıklar</a:t>
            </a:r>
          </a:p>
          <a:p>
            <a:r>
              <a:rPr lang="tr-TR" smtClean="0"/>
              <a:t>İmmmün yetmezliklerin tanısı</a:t>
            </a:r>
          </a:p>
          <a:p>
            <a:r>
              <a:rPr lang="tr-TR" smtClean="0"/>
              <a:t>İlaç yan etkilerinin gözlenmesi  </a:t>
            </a:r>
          </a:p>
          <a:p>
            <a:endParaRPr lang="tr-TR"/>
          </a:p>
        </p:txBody>
      </p:sp>
      <p:pic>
        <p:nvPicPr>
          <p:cNvPr id="4" name="Resim 3"/>
          <p:cNvPicPr>
            <a:picLocks noChangeAspect="1"/>
          </p:cNvPicPr>
          <p:nvPr/>
        </p:nvPicPr>
        <p:blipFill>
          <a:blip r:embed="rId3"/>
          <a:stretch>
            <a:fillRect/>
          </a:stretch>
        </p:blipFill>
        <p:spPr>
          <a:xfrm>
            <a:off x="5629275" y="1690688"/>
            <a:ext cx="6034087" cy="3819525"/>
          </a:xfrm>
          <a:prstGeom prst="rect">
            <a:avLst/>
          </a:prstGeom>
        </p:spPr>
      </p:pic>
    </p:spTree>
    <p:extLst>
      <p:ext uri="{BB962C8B-B14F-4D97-AF65-F5344CB8AC3E}">
        <p14:creationId xmlns:p14="http://schemas.microsoft.com/office/powerpoint/2010/main" val="4200315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2333625" y="1843881"/>
            <a:ext cx="7524750" cy="4314825"/>
          </a:xfrm>
          <a:prstGeom prst="rect">
            <a:avLst/>
          </a:prstGeom>
        </p:spPr>
      </p:pic>
    </p:spTree>
    <p:extLst>
      <p:ext uri="{BB962C8B-B14F-4D97-AF65-F5344CB8AC3E}">
        <p14:creationId xmlns:p14="http://schemas.microsoft.com/office/powerpoint/2010/main" val="4170755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785939" y="742949"/>
            <a:ext cx="8472486" cy="4957763"/>
          </a:xfrm>
          <a:prstGeom prst="rect">
            <a:avLst/>
          </a:prstGeom>
        </p:spPr>
      </p:pic>
    </p:spTree>
    <p:extLst>
      <p:ext uri="{BB962C8B-B14F-4D97-AF65-F5344CB8AC3E}">
        <p14:creationId xmlns:p14="http://schemas.microsoft.com/office/powerpoint/2010/main" val="3421167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TKS ile </a:t>
            </a:r>
            <a:endParaRPr lang="tr-TR"/>
          </a:p>
        </p:txBody>
      </p:sp>
      <p:pic>
        <p:nvPicPr>
          <p:cNvPr id="4" name="İçerik Yer Tutucusu 3"/>
          <p:cNvPicPr>
            <a:picLocks noGrp="1" noChangeAspect="1"/>
          </p:cNvPicPr>
          <p:nvPr>
            <p:ph idx="1"/>
          </p:nvPr>
        </p:nvPicPr>
        <p:blipFill>
          <a:blip r:embed="rId3"/>
          <a:stretch>
            <a:fillRect/>
          </a:stretch>
        </p:blipFill>
        <p:spPr>
          <a:xfrm>
            <a:off x="3248891" y="1444335"/>
            <a:ext cx="5377417" cy="5000625"/>
          </a:xfrm>
          <a:prstGeom prst="rect">
            <a:avLst/>
          </a:prstGeom>
        </p:spPr>
      </p:pic>
      <p:sp>
        <p:nvSpPr>
          <p:cNvPr id="5" name="Dikdörtgen 4"/>
          <p:cNvSpPr/>
          <p:nvPr/>
        </p:nvSpPr>
        <p:spPr>
          <a:xfrm>
            <a:off x="5352617" y="1628775"/>
            <a:ext cx="2543175" cy="12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9043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TKS değerlendirilirken</a:t>
            </a:r>
            <a:endParaRPr lang="tr-TR"/>
          </a:p>
        </p:txBody>
      </p:sp>
      <p:sp>
        <p:nvSpPr>
          <p:cNvPr id="3" name="İçerik Yer Tutucusu 2"/>
          <p:cNvSpPr>
            <a:spLocks noGrp="1"/>
          </p:cNvSpPr>
          <p:nvPr>
            <p:ph idx="1"/>
          </p:nvPr>
        </p:nvSpPr>
        <p:spPr/>
        <p:txBody>
          <a:bodyPr/>
          <a:lstStyle/>
          <a:p>
            <a:pPr marL="0" indent="0">
              <a:buNone/>
            </a:pPr>
            <a:r>
              <a:rPr lang="tr-TR" smtClean="0"/>
              <a:t>Üçler kuralı:</a:t>
            </a:r>
          </a:p>
          <a:p>
            <a:r>
              <a:rPr lang="tr-TR" b="1" i="1" u="sng" smtClean="0"/>
              <a:t>Eritrosit x 3= Hemoglobin x 3=Htc </a:t>
            </a:r>
          </a:p>
          <a:p>
            <a:endParaRPr lang="tr-TR" smtClean="0"/>
          </a:p>
          <a:p>
            <a:r>
              <a:rPr lang="tr-TR" smtClean="0"/>
              <a:t>Örn: Hb = 9,Htc=34 ?? </a:t>
            </a:r>
          </a:p>
          <a:p>
            <a:r>
              <a:rPr lang="tr-TR" smtClean="0"/>
              <a:t>Örn: Hb= 9, Eritrosit 5.5 milyon ?</a:t>
            </a:r>
            <a:endParaRPr lang="tr-TR"/>
          </a:p>
        </p:txBody>
      </p:sp>
    </p:spTree>
    <p:extLst>
      <p:ext uri="{BB962C8B-B14F-4D97-AF65-F5344CB8AC3E}">
        <p14:creationId xmlns:p14="http://schemas.microsoft.com/office/powerpoint/2010/main" val="112803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Eritrositler </a:t>
            </a:r>
            <a:endParaRPr lang="tr-TR"/>
          </a:p>
        </p:txBody>
      </p:sp>
      <p:sp>
        <p:nvSpPr>
          <p:cNvPr id="5" name="İçerik Yer Tutucusu 4"/>
          <p:cNvSpPr>
            <a:spLocks noGrp="1"/>
          </p:cNvSpPr>
          <p:nvPr>
            <p:ph idx="1"/>
          </p:nvPr>
        </p:nvSpPr>
        <p:spPr/>
        <p:txBody>
          <a:bodyPr/>
          <a:lstStyle/>
          <a:p>
            <a:r>
              <a:rPr lang="tr-TR" smtClean="0"/>
              <a:t>6-9 mikron çaplı, bikonkav disk şeklinde çekirdeksiz hücreler.</a:t>
            </a:r>
          </a:p>
          <a:p>
            <a:r>
              <a:rPr lang="tr-TR" smtClean="0"/>
              <a:t>Olgun eritrositler 7-8 mikron çapında ve 4-5,5 milyon sayıda</a:t>
            </a:r>
          </a:p>
          <a:p>
            <a:r>
              <a:rPr lang="tr-TR" smtClean="0"/>
              <a:t>Yüz ölçümleri hacimlerine göre daha geniş.</a:t>
            </a:r>
          </a:p>
          <a:p>
            <a:r>
              <a:rPr lang="tr-TR" smtClean="0"/>
              <a:t>Periferik yaymada:</a:t>
            </a:r>
          </a:p>
          <a:p>
            <a:r>
              <a:rPr lang="tr-TR" smtClean="0"/>
              <a:t>Farklı büyüklükte eritrosit varlığı             ANİZOSİTOZ</a:t>
            </a:r>
          </a:p>
          <a:p>
            <a:r>
              <a:rPr lang="tr-TR" smtClean="0"/>
              <a:t>Farklı şekillerde eritrosit varlığı                POİKİLOSİTOZ</a:t>
            </a:r>
            <a:endParaRPr lang="tr-TR"/>
          </a:p>
        </p:txBody>
      </p:sp>
      <p:sp>
        <p:nvSpPr>
          <p:cNvPr id="6" name="Şeritli Sağ Ok 5"/>
          <p:cNvSpPr/>
          <p:nvPr/>
        </p:nvSpPr>
        <p:spPr>
          <a:xfrm>
            <a:off x="5953125" y="3890567"/>
            <a:ext cx="719138" cy="4000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Şeritli Sağ Ok 7"/>
          <p:cNvSpPr/>
          <p:nvPr/>
        </p:nvSpPr>
        <p:spPr>
          <a:xfrm>
            <a:off x="5953125" y="4411266"/>
            <a:ext cx="719138" cy="38496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stretch>
            <a:fillRect/>
          </a:stretch>
        </p:blipFill>
        <p:spPr>
          <a:xfrm>
            <a:off x="9429750" y="230188"/>
            <a:ext cx="2109788" cy="1460500"/>
          </a:xfrm>
          <a:prstGeom prst="rect">
            <a:avLst/>
          </a:prstGeom>
        </p:spPr>
      </p:pic>
    </p:spTree>
    <p:extLst>
      <p:ext uri="{BB962C8B-B14F-4D97-AF65-F5344CB8AC3E}">
        <p14:creationId xmlns:p14="http://schemas.microsoft.com/office/powerpoint/2010/main" val="78161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838200" y="1690688"/>
            <a:ext cx="6814521" cy="4351338"/>
          </a:xfrm>
          <a:prstGeom prst="rect">
            <a:avLst/>
          </a:prstGeom>
        </p:spPr>
      </p:pic>
      <p:pic>
        <p:nvPicPr>
          <p:cNvPr id="5" name="Resim 4"/>
          <p:cNvPicPr>
            <a:picLocks noChangeAspect="1"/>
          </p:cNvPicPr>
          <p:nvPr/>
        </p:nvPicPr>
        <p:blipFill>
          <a:blip r:embed="rId4"/>
          <a:stretch>
            <a:fillRect/>
          </a:stretch>
        </p:blipFill>
        <p:spPr>
          <a:xfrm>
            <a:off x="7856764" y="3147026"/>
            <a:ext cx="3707948" cy="2895000"/>
          </a:xfrm>
          <a:prstGeom prst="rect">
            <a:avLst/>
          </a:prstGeom>
        </p:spPr>
      </p:pic>
    </p:spTree>
    <p:extLst>
      <p:ext uri="{BB962C8B-B14F-4D97-AF65-F5344CB8AC3E}">
        <p14:creationId xmlns:p14="http://schemas.microsoft.com/office/powerpoint/2010/main" val="2630001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Hemoglobin(Hb)</a:t>
            </a:r>
            <a:endParaRPr lang="tr-TR"/>
          </a:p>
        </p:txBody>
      </p:sp>
      <p:sp>
        <p:nvSpPr>
          <p:cNvPr id="3" name="İçerik Yer Tutucusu 2"/>
          <p:cNvSpPr>
            <a:spLocks noGrp="1"/>
          </p:cNvSpPr>
          <p:nvPr>
            <p:ph idx="1"/>
          </p:nvPr>
        </p:nvSpPr>
        <p:spPr>
          <a:xfrm>
            <a:off x="838200" y="1763279"/>
            <a:ext cx="10515600" cy="4351338"/>
          </a:xfrm>
        </p:spPr>
        <p:txBody>
          <a:bodyPr/>
          <a:lstStyle/>
          <a:p>
            <a:r>
              <a:rPr lang="tr-TR" altLang="tr-TR" smtClean="0">
                <a:solidFill>
                  <a:srgbClr val="000000"/>
                </a:solidFill>
                <a:latin typeface="Arial" panose="020B0604020202020204" pitchFamily="34" charset="0"/>
                <a:cs typeface="Arial" panose="020B0604020202020204" pitchFamily="34" charset="0"/>
              </a:rPr>
              <a:t>Kanın oksijen taşıyan kısmı</a:t>
            </a:r>
          </a:p>
          <a:p>
            <a:r>
              <a:rPr lang="tr-TR" altLang="tr-TR" smtClean="0">
                <a:solidFill>
                  <a:srgbClr val="000000"/>
                </a:solidFill>
                <a:latin typeface="Arial" panose="020B0604020202020204" pitchFamily="34" charset="0"/>
                <a:cs typeface="Arial" panose="020B0604020202020204" pitchFamily="34" charset="0"/>
              </a:rPr>
              <a:t>Spektrofotometrik </a:t>
            </a:r>
            <a:r>
              <a:rPr lang="tr-TR" altLang="tr-TR">
                <a:solidFill>
                  <a:srgbClr val="000000"/>
                </a:solidFill>
                <a:latin typeface="Arial" panose="020B0604020202020204" pitchFamily="34" charset="0"/>
                <a:cs typeface="Arial" panose="020B0604020202020204" pitchFamily="34" charset="0"/>
              </a:rPr>
              <a:t>olarak ölçülür.</a:t>
            </a:r>
          </a:p>
          <a:p>
            <a:r>
              <a:rPr lang="tr-TR" smtClean="0"/>
              <a:t>Anemiyi belirlemede Htc’ye göre daha üstün.</a:t>
            </a:r>
          </a:p>
          <a:p>
            <a:r>
              <a:rPr lang="tr-TR"/>
              <a:t>Yaşla birlikte farklı alt ve üst </a:t>
            </a:r>
            <a:r>
              <a:rPr lang="tr-TR" smtClean="0"/>
              <a:t>sınırları değişmektedir.</a:t>
            </a:r>
            <a:endParaRPr lang="tr-TR"/>
          </a:p>
        </p:txBody>
      </p:sp>
      <p:pic>
        <p:nvPicPr>
          <p:cNvPr id="5" name="Resim 4"/>
          <p:cNvPicPr>
            <a:picLocks noChangeAspect="1"/>
          </p:cNvPicPr>
          <p:nvPr/>
        </p:nvPicPr>
        <p:blipFill>
          <a:blip r:embed="rId2"/>
          <a:stretch>
            <a:fillRect/>
          </a:stretch>
        </p:blipFill>
        <p:spPr>
          <a:xfrm>
            <a:off x="7698365" y="365125"/>
            <a:ext cx="3406053" cy="2143125"/>
          </a:xfrm>
          <a:prstGeom prst="rect">
            <a:avLst/>
          </a:prstGeom>
        </p:spPr>
      </p:pic>
    </p:spTree>
    <p:extLst>
      <p:ext uri="{BB962C8B-B14F-4D97-AF65-F5344CB8AC3E}">
        <p14:creationId xmlns:p14="http://schemas.microsoft.com/office/powerpoint/2010/main" val="1803581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Hematokrit </a:t>
            </a:r>
            <a:endParaRPr lang="tr-TR"/>
          </a:p>
        </p:txBody>
      </p:sp>
      <p:sp>
        <p:nvSpPr>
          <p:cNvPr id="3" name="İçerik Yer Tutucusu 2"/>
          <p:cNvSpPr>
            <a:spLocks noGrp="1"/>
          </p:cNvSpPr>
          <p:nvPr>
            <p:ph idx="1"/>
          </p:nvPr>
        </p:nvSpPr>
        <p:spPr/>
        <p:txBody>
          <a:bodyPr/>
          <a:lstStyle/>
          <a:p>
            <a:r>
              <a:rPr lang="tr-TR"/>
              <a:t>Antikoagülanlı kan santrifüje edildiğinde, </a:t>
            </a:r>
            <a:r>
              <a:rPr lang="tr-TR" smtClean="0"/>
              <a:t>eritrositlerin kanın </a:t>
            </a:r>
            <a:r>
              <a:rPr lang="tr-TR"/>
              <a:t>tüm hacmine oranına % olarak hematokrit denilir</a:t>
            </a:r>
            <a:r>
              <a:rPr lang="tr-TR" smtClean="0"/>
              <a:t>.</a:t>
            </a:r>
          </a:p>
          <a:p>
            <a:r>
              <a:rPr lang="tr-TR" smtClean="0"/>
              <a:t>Normal değerleri : </a:t>
            </a:r>
          </a:p>
          <a:p>
            <a:pPr lvl="1"/>
            <a:r>
              <a:rPr lang="tr-TR" altLang="tr-TR"/>
              <a:t>Yeni doğan:</a:t>
            </a:r>
            <a:r>
              <a:rPr lang="en-US" altLang="tr-TR"/>
              <a:t> 		</a:t>
            </a:r>
            <a:r>
              <a:rPr lang="tr-TR" altLang="tr-TR"/>
              <a:t>% </a:t>
            </a:r>
            <a:r>
              <a:rPr lang="en-US" altLang="tr-TR"/>
              <a:t>42-68</a:t>
            </a:r>
          </a:p>
          <a:p>
            <a:pPr lvl="1"/>
            <a:r>
              <a:rPr lang="tr-TR" altLang="tr-TR" smtClean="0"/>
              <a:t>1 yaşına </a:t>
            </a:r>
            <a:r>
              <a:rPr lang="tr-TR" altLang="tr-TR"/>
              <a:t>kadar:		</a:t>
            </a:r>
            <a:r>
              <a:rPr lang="en-US" altLang="tr-TR"/>
              <a:t> </a:t>
            </a:r>
            <a:r>
              <a:rPr lang="tr-TR" altLang="tr-TR"/>
              <a:t>% </a:t>
            </a:r>
            <a:r>
              <a:rPr lang="en-US" altLang="tr-TR"/>
              <a:t>29-41</a:t>
            </a:r>
            <a:endParaRPr lang="tr-TR" altLang="tr-TR"/>
          </a:p>
          <a:p>
            <a:pPr lvl="1"/>
            <a:r>
              <a:rPr lang="tr-TR" altLang="tr-TR"/>
              <a:t>Yetişkin erkek:		% </a:t>
            </a:r>
            <a:r>
              <a:rPr lang="en-US" altLang="tr-TR"/>
              <a:t>39-47</a:t>
            </a:r>
            <a:endParaRPr lang="tr-TR" altLang="tr-TR"/>
          </a:p>
          <a:p>
            <a:pPr lvl="1"/>
            <a:r>
              <a:rPr lang="tr-TR" altLang="tr-TR"/>
              <a:t>Yetişkin kadın:		</a:t>
            </a:r>
            <a:r>
              <a:rPr lang="en-US" altLang="tr-TR"/>
              <a:t> %</a:t>
            </a:r>
            <a:r>
              <a:rPr lang="tr-TR" altLang="tr-TR"/>
              <a:t> </a:t>
            </a:r>
            <a:r>
              <a:rPr lang="en-US" altLang="tr-TR"/>
              <a:t>36-44</a:t>
            </a:r>
            <a:endParaRPr lang="tr-TR" altLang="tr-TR"/>
          </a:p>
          <a:p>
            <a:endParaRPr lang="tr-TR"/>
          </a:p>
          <a:p>
            <a:pPr marL="0" indent="0">
              <a:buNone/>
            </a:pPr>
            <a:endParaRPr lang="tr-TR"/>
          </a:p>
        </p:txBody>
      </p:sp>
      <p:pic>
        <p:nvPicPr>
          <p:cNvPr id="4" name="Resim 3"/>
          <p:cNvPicPr>
            <a:picLocks noChangeAspect="1"/>
          </p:cNvPicPr>
          <p:nvPr/>
        </p:nvPicPr>
        <p:blipFill>
          <a:blip r:embed="rId3"/>
          <a:stretch>
            <a:fillRect/>
          </a:stretch>
        </p:blipFill>
        <p:spPr>
          <a:xfrm>
            <a:off x="8682904" y="225425"/>
            <a:ext cx="2847975" cy="160020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2503488798"/>
              </p:ext>
            </p:extLst>
          </p:nvPr>
        </p:nvGraphicFramePr>
        <p:xfrm>
          <a:off x="6421582" y="2775402"/>
          <a:ext cx="5285509" cy="3185285"/>
        </p:xfrm>
        <a:graphic>
          <a:graphicData uri="http://schemas.openxmlformats.org/drawingml/2006/table">
            <a:tbl>
              <a:tblPr firstRow="1" bandRow="1">
                <a:tableStyleId>{073A0DAA-6AF3-43AB-8588-CEC1D06C72B9}</a:tableStyleId>
              </a:tblPr>
              <a:tblGrid>
                <a:gridCol w="2685031">
                  <a:extLst>
                    <a:ext uri="{9D8B030D-6E8A-4147-A177-3AD203B41FA5}">
                      <a16:colId xmlns:a16="http://schemas.microsoft.com/office/drawing/2014/main" val="2295111832"/>
                    </a:ext>
                  </a:extLst>
                </a:gridCol>
                <a:gridCol w="2600478">
                  <a:extLst>
                    <a:ext uri="{9D8B030D-6E8A-4147-A177-3AD203B41FA5}">
                      <a16:colId xmlns:a16="http://schemas.microsoft.com/office/drawing/2014/main" val="1760560693"/>
                    </a:ext>
                  </a:extLst>
                </a:gridCol>
              </a:tblGrid>
              <a:tr h="549689">
                <a:tc>
                  <a:txBody>
                    <a:bodyPr/>
                    <a:lstStyle/>
                    <a:p>
                      <a:pPr algn="ctr"/>
                      <a:r>
                        <a:rPr lang="tr-TR" smtClean="0"/>
                        <a:t>YÜKSEK</a:t>
                      </a:r>
                      <a:r>
                        <a:rPr lang="tr-TR" baseline="0" smtClean="0"/>
                        <a:t> </a:t>
                      </a:r>
                      <a:endParaRPr lang="tr-TR" sz="1800" b="1" kern="1200" baseline="0">
                        <a:solidFill>
                          <a:schemeClr val="lt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tr-TR" smtClean="0"/>
                        <a:t>DÜŞÜK</a:t>
                      </a:r>
                      <a:endParaRPr lang="tr-TR"/>
                    </a:p>
                  </a:txBody>
                  <a:tcPr>
                    <a:lnL w="12700" cmpd="sng">
                      <a:noFill/>
                    </a:lnL>
                  </a:tcPr>
                </a:tc>
                <a:extLst>
                  <a:ext uri="{0D108BD9-81ED-4DB2-BD59-A6C34878D82A}">
                    <a16:rowId xmlns:a16="http://schemas.microsoft.com/office/drawing/2014/main" val="2596497302"/>
                  </a:ext>
                </a:extLst>
              </a:tr>
              <a:tr h="528089">
                <a:tc>
                  <a:txBody>
                    <a:bodyPr/>
                    <a:lstStyle/>
                    <a:p>
                      <a:pPr algn="ctr"/>
                      <a:r>
                        <a:rPr lang="tr-TR" smtClean="0"/>
                        <a:t>POLİSİTEMİ VERA</a:t>
                      </a:r>
                      <a:endParaRPr lang="tr-TR"/>
                    </a:p>
                  </a:txBody>
                  <a:tcPr>
                    <a:lnT w="38100" cmpd="sng">
                      <a:noFill/>
                    </a:lnT>
                  </a:tcPr>
                </a:tc>
                <a:tc>
                  <a:txBody>
                    <a:bodyPr/>
                    <a:lstStyle/>
                    <a:p>
                      <a:pPr algn="ctr"/>
                      <a:r>
                        <a:rPr lang="tr-TR" smtClean="0"/>
                        <a:t>ANEMİ </a:t>
                      </a:r>
                      <a:endParaRPr lang="tr-TR"/>
                    </a:p>
                  </a:txBody>
                  <a:tcPr/>
                </a:tc>
                <a:extLst>
                  <a:ext uri="{0D108BD9-81ED-4DB2-BD59-A6C34878D82A}">
                    <a16:rowId xmlns:a16="http://schemas.microsoft.com/office/drawing/2014/main" val="2428799021"/>
                  </a:ext>
                </a:extLst>
              </a:tr>
              <a:tr h="511002">
                <a:tc>
                  <a:txBody>
                    <a:bodyPr/>
                    <a:lstStyle/>
                    <a:p>
                      <a:pPr algn="ctr"/>
                      <a:r>
                        <a:rPr lang="tr-TR" smtClean="0"/>
                        <a:t>DEHİDRATASYON </a:t>
                      </a:r>
                      <a:endParaRPr lang="tr-TR"/>
                    </a:p>
                  </a:txBody>
                  <a:tcPr/>
                </a:tc>
                <a:tc>
                  <a:txBody>
                    <a:bodyPr/>
                    <a:lstStyle/>
                    <a:p>
                      <a:pPr algn="ctr"/>
                      <a:r>
                        <a:rPr lang="tr-TR" smtClean="0"/>
                        <a:t>KAN KAYBI </a:t>
                      </a:r>
                      <a:endParaRPr lang="tr-TR"/>
                    </a:p>
                  </a:txBody>
                  <a:tcPr/>
                </a:tc>
                <a:extLst>
                  <a:ext uri="{0D108BD9-81ED-4DB2-BD59-A6C34878D82A}">
                    <a16:rowId xmlns:a16="http://schemas.microsoft.com/office/drawing/2014/main" val="11045206"/>
                  </a:ext>
                </a:extLst>
              </a:tr>
              <a:tr h="540327">
                <a:tc>
                  <a:txBody>
                    <a:bodyPr/>
                    <a:lstStyle/>
                    <a:p>
                      <a:pPr algn="ctr"/>
                      <a:r>
                        <a:rPr lang="tr-TR" smtClean="0"/>
                        <a:t>KANDA DÜŞÜK OKSİJEN </a:t>
                      </a:r>
                      <a:endParaRPr lang="tr-TR"/>
                    </a:p>
                  </a:txBody>
                  <a:tcPr/>
                </a:tc>
                <a:tc>
                  <a:txBody>
                    <a:bodyPr/>
                    <a:lstStyle/>
                    <a:p>
                      <a:pPr algn="ctr"/>
                      <a:r>
                        <a:rPr lang="tr-TR" smtClean="0"/>
                        <a:t>HEMOLİZ </a:t>
                      </a:r>
                      <a:endParaRPr lang="tr-TR"/>
                    </a:p>
                  </a:txBody>
                  <a:tcPr/>
                </a:tc>
                <a:extLst>
                  <a:ext uri="{0D108BD9-81ED-4DB2-BD59-A6C34878D82A}">
                    <a16:rowId xmlns:a16="http://schemas.microsoft.com/office/drawing/2014/main" val="3458606367"/>
                  </a:ext>
                </a:extLst>
              </a:tr>
              <a:tr h="528089">
                <a:tc>
                  <a:txBody>
                    <a:bodyPr/>
                    <a:lstStyle/>
                    <a:p>
                      <a:r>
                        <a:rPr lang="tr-TR" smtClean="0"/>
                        <a:t>KONJENİTAL</a:t>
                      </a:r>
                      <a:r>
                        <a:rPr lang="tr-TR" baseline="0" smtClean="0"/>
                        <a:t> KALP YET.</a:t>
                      </a:r>
                      <a:endParaRPr lang="tr-TR"/>
                    </a:p>
                  </a:txBody>
                  <a:tcPr/>
                </a:tc>
                <a:tc>
                  <a:txBody>
                    <a:bodyPr/>
                    <a:lstStyle/>
                    <a:p>
                      <a:pPr algn="ctr"/>
                      <a:r>
                        <a:rPr lang="tr-TR" smtClean="0"/>
                        <a:t>KEMİK İLİĞİ APLAZİSİ</a:t>
                      </a:r>
                      <a:endParaRPr lang="tr-TR"/>
                    </a:p>
                  </a:txBody>
                  <a:tcPr/>
                </a:tc>
                <a:extLst>
                  <a:ext uri="{0D108BD9-81ED-4DB2-BD59-A6C34878D82A}">
                    <a16:rowId xmlns:a16="http://schemas.microsoft.com/office/drawing/2014/main" val="3037584115"/>
                  </a:ext>
                </a:extLst>
              </a:tr>
              <a:tr h="528089">
                <a:tc>
                  <a:txBody>
                    <a:bodyPr/>
                    <a:lstStyle/>
                    <a:p>
                      <a:pPr algn="ctr"/>
                      <a:r>
                        <a:rPr lang="tr-TR" smtClean="0"/>
                        <a:t>KOR PULMONARE</a:t>
                      </a:r>
                      <a:endParaRPr lang="tr-TR"/>
                    </a:p>
                  </a:txBody>
                  <a:tcPr/>
                </a:tc>
                <a:tc>
                  <a:txBody>
                    <a:bodyPr/>
                    <a:lstStyle/>
                    <a:p>
                      <a:pPr algn="ctr"/>
                      <a:r>
                        <a:rPr lang="tr-TR" smtClean="0"/>
                        <a:t>LÖSEMİ </a:t>
                      </a:r>
                      <a:endParaRPr lang="tr-TR"/>
                    </a:p>
                  </a:txBody>
                  <a:tcPr/>
                </a:tc>
                <a:extLst>
                  <a:ext uri="{0D108BD9-81ED-4DB2-BD59-A6C34878D82A}">
                    <a16:rowId xmlns:a16="http://schemas.microsoft.com/office/drawing/2014/main" val="1108419630"/>
                  </a:ext>
                </a:extLst>
              </a:tr>
            </a:tbl>
          </a:graphicData>
        </a:graphic>
      </p:graphicFrame>
    </p:spTree>
    <p:extLst>
      <p:ext uri="{BB962C8B-B14F-4D97-AF65-F5344CB8AC3E}">
        <p14:creationId xmlns:p14="http://schemas.microsoft.com/office/powerpoint/2010/main" val="162407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Ortalama Eritrosit Hacmi (MCV)</a:t>
            </a:r>
            <a:endParaRPr lang="tr-TR"/>
          </a:p>
        </p:txBody>
      </p:sp>
      <p:sp>
        <p:nvSpPr>
          <p:cNvPr id="3" name="İçerik Yer Tutucusu 2"/>
          <p:cNvSpPr>
            <a:spLocks noGrp="1"/>
          </p:cNvSpPr>
          <p:nvPr>
            <p:ph idx="1"/>
          </p:nvPr>
        </p:nvSpPr>
        <p:spPr/>
        <p:txBody>
          <a:bodyPr/>
          <a:lstStyle/>
          <a:p>
            <a:r>
              <a:rPr lang="tr-TR"/>
              <a:t>Bir eritrositin ortalama eritrosit hacmini belirtir. </a:t>
            </a:r>
            <a:endParaRPr lang="tr-TR" smtClean="0"/>
          </a:p>
          <a:p>
            <a:r>
              <a:rPr lang="tr-TR" smtClean="0"/>
              <a:t>Çocukluk</a:t>
            </a:r>
            <a:r>
              <a:rPr lang="tr-TR"/>
              <a:t> </a:t>
            </a:r>
            <a:r>
              <a:rPr lang="tr-TR" smtClean="0"/>
              <a:t>döneminde </a:t>
            </a:r>
            <a:r>
              <a:rPr lang="tr-TR"/>
              <a:t>yaşla giderek artar. </a:t>
            </a:r>
            <a:endParaRPr lang="tr-TR" smtClean="0"/>
          </a:p>
          <a:p>
            <a:r>
              <a:rPr lang="tr-TR" smtClean="0"/>
              <a:t>Erişkin </a:t>
            </a:r>
            <a:r>
              <a:rPr lang="tr-TR"/>
              <a:t>normal </a:t>
            </a:r>
            <a:r>
              <a:rPr lang="tr-TR" smtClean="0"/>
              <a:t>değerleri 80–100 Fl’dir</a:t>
            </a:r>
          </a:p>
          <a:p>
            <a:r>
              <a:rPr lang="tr-TR"/>
              <a:t>Anemilerin sınıflandırılmasında MCV çok sık </a:t>
            </a:r>
            <a:r>
              <a:rPr lang="tr-TR" smtClean="0"/>
              <a:t>kullanılan bir parametredir.</a:t>
            </a:r>
          </a:p>
          <a:p>
            <a:r>
              <a:rPr lang="tr-TR"/>
              <a:t>Bir yaşından büyük çocuklarda:</a:t>
            </a:r>
          </a:p>
          <a:p>
            <a:pPr marL="0" indent="0">
              <a:buNone/>
            </a:pPr>
            <a:r>
              <a:rPr lang="tr-TR" smtClean="0"/>
              <a:t>-70+yaş </a:t>
            </a:r>
            <a:r>
              <a:rPr lang="tr-TR"/>
              <a:t>(yıl) = MCV alt sınırı</a:t>
            </a:r>
          </a:p>
          <a:p>
            <a:pPr marL="0" indent="0">
              <a:buNone/>
            </a:pPr>
            <a:r>
              <a:rPr lang="tr-TR" smtClean="0"/>
              <a:t>-84+0,6 </a:t>
            </a:r>
            <a:r>
              <a:rPr lang="tr-TR"/>
              <a:t>x yaş (yıl) = MCV üst sınırı </a:t>
            </a:r>
            <a:r>
              <a:rPr lang="tr-TR" smtClean="0"/>
              <a:t>hesaplanabilir.</a:t>
            </a:r>
            <a:endParaRPr lang="tr-TR"/>
          </a:p>
        </p:txBody>
      </p:sp>
      <p:pic>
        <p:nvPicPr>
          <p:cNvPr id="5" name="Resim 4"/>
          <p:cNvPicPr>
            <a:picLocks noChangeAspect="1"/>
          </p:cNvPicPr>
          <p:nvPr/>
        </p:nvPicPr>
        <p:blipFill>
          <a:blip r:embed="rId2"/>
          <a:stretch>
            <a:fillRect/>
          </a:stretch>
        </p:blipFill>
        <p:spPr>
          <a:xfrm>
            <a:off x="8025246" y="508903"/>
            <a:ext cx="3822123" cy="2732881"/>
          </a:xfrm>
          <a:prstGeom prst="rect">
            <a:avLst/>
          </a:prstGeom>
        </p:spPr>
      </p:pic>
      <p:pic>
        <p:nvPicPr>
          <p:cNvPr id="6" name="Resim 5"/>
          <p:cNvPicPr>
            <a:picLocks noChangeAspect="1"/>
          </p:cNvPicPr>
          <p:nvPr/>
        </p:nvPicPr>
        <p:blipFill>
          <a:blip r:embed="rId3"/>
          <a:stretch>
            <a:fillRect/>
          </a:stretch>
        </p:blipFill>
        <p:spPr>
          <a:xfrm>
            <a:off x="8375074" y="4260273"/>
            <a:ext cx="3472296" cy="2286000"/>
          </a:xfrm>
          <a:prstGeom prst="rect">
            <a:avLst/>
          </a:prstGeom>
        </p:spPr>
      </p:pic>
    </p:spTree>
    <p:extLst>
      <p:ext uri="{BB962C8B-B14F-4D97-AF65-F5344CB8AC3E}">
        <p14:creationId xmlns:p14="http://schemas.microsoft.com/office/powerpoint/2010/main" val="145273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Amaç </a:t>
            </a:r>
            <a:endParaRPr lang="tr-TR"/>
          </a:p>
        </p:txBody>
      </p:sp>
      <p:sp>
        <p:nvSpPr>
          <p:cNvPr id="3" name="İçerik Yer Tutucusu 2"/>
          <p:cNvSpPr>
            <a:spLocks noGrp="1"/>
          </p:cNvSpPr>
          <p:nvPr>
            <p:ph idx="1"/>
          </p:nvPr>
        </p:nvSpPr>
        <p:spPr/>
        <p:txBody>
          <a:bodyPr/>
          <a:lstStyle/>
          <a:p>
            <a:pPr marL="0" indent="0">
              <a:buNone/>
            </a:pPr>
            <a:r>
              <a:rPr lang="tr-TR" smtClean="0"/>
              <a:t>Hemogram ve TİT gibi sık istenilen testlerin akılcı  yorumlanması noktasında bilgi vermek.</a:t>
            </a:r>
            <a:endParaRPr lang="tr-TR"/>
          </a:p>
        </p:txBody>
      </p:sp>
    </p:spTree>
    <p:extLst>
      <p:ext uri="{BB962C8B-B14F-4D97-AF65-F5344CB8AC3E}">
        <p14:creationId xmlns:p14="http://schemas.microsoft.com/office/powerpoint/2010/main" val="260513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1995055" y="852056"/>
            <a:ext cx="7876309" cy="5049980"/>
          </a:xfrm>
          <a:prstGeom prst="rect">
            <a:avLst/>
          </a:prstGeom>
        </p:spPr>
      </p:pic>
    </p:spTree>
    <p:extLst>
      <p:ext uri="{BB962C8B-B14F-4D97-AF65-F5344CB8AC3E}">
        <p14:creationId xmlns:p14="http://schemas.microsoft.com/office/powerpoint/2010/main" val="1724886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Ortalama Eritrosit Hemoglobini (MCH)</a:t>
            </a:r>
            <a:endParaRPr lang="tr-TR"/>
          </a:p>
        </p:txBody>
      </p:sp>
      <p:sp>
        <p:nvSpPr>
          <p:cNvPr id="3" name="İçerik Yer Tutucusu 2"/>
          <p:cNvSpPr>
            <a:spLocks noGrp="1"/>
          </p:cNvSpPr>
          <p:nvPr>
            <p:ph idx="1"/>
          </p:nvPr>
        </p:nvSpPr>
        <p:spPr/>
        <p:txBody>
          <a:bodyPr/>
          <a:lstStyle/>
          <a:p>
            <a:r>
              <a:rPr lang="tr-TR"/>
              <a:t>Eritrositin içerdiği ortalama hemoglobin miktarını belirler.</a:t>
            </a:r>
          </a:p>
          <a:p>
            <a:r>
              <a:rPr lang="tr-TR"/>
              <a:t>Normali 30–34 pikogramdır. </a:t>
            </a:r>
            <a:endParaRPr lang="tr-TR" smtClean="0"/>
          </a:p>
          <a:p>
            <a:r>
              <a:rPr lang="tr-TR" smtClean="0"/>
              <a:t>Genellikle </a:t>
            </a:r>
            <a:r>
              <a:rPr lang="tr-TR"/>
              <a:t>MCV </a:t>
            </a:r>
            <a:r>
              <a:rPr lang="tr-TR" smtClean="0"/>
              <a:t>ile paralellik </a:t>
            </a:r>
            <a:r>
              <a:rPr lang="tr-TR"/>
              <a:t>gösterir. Yani mikrositer olan eritrositler </a:t>
            </a:r>
            <a:r>
              <a:rPr lang="tr-TR" smtClean="0"/>
              <a:t>çoğu zaman </a:t>
            </a:r>
            <a:r>
              <a:rPr lang="tr-TR"/>
              <a:t>hipokromdur</a:t>
            </a:r>
            <a:r>
              <a:rPr lang="tr-TR" smtClean="0"/>
              <a:t>.</a:t>
            </a:r>
          </a:p>
          <a:p>
            <a:r>
              <a:rPr lang="tr-TR"/>
              <a:t>Anemi </a:t>
            </a:r>
            <a:r>
              <a:rPr lang="tr-TR" smtClean="0"/>
              <a:t>değerlendirirken MCV </a:t>
            </a:r>
            <a:r>
              <a:rPr lang="tr-TR"/>
              <a:t>ve RDW bakarken; MCV ve MCH uyumuna </a:t>
            </a:r>
            <a:r>
              <a:rPr lang="tr-TR" smtClean="0"/>
              <a:t>bakmak da önemlidir.</a:t>
            </a:r>
            <a:endParaRPr lang="tr-TR"/>
          </a:p>
        </p:txBody>
      </p:sp>
      <p:pic>
        <p:nvPicPr>
          <p:cNvPr id="4" name="Resim 3"/>
          <p:cNvPicPr>
            <a:picLocks noChangeAspect="1"/>
          </p:cNvPicPr>
          <p:nvPr/>
        </p:nvPicPr>
        <p:blipFill>
          <a:blip r:embed="rId3"/>
          <a:stretch>
            <a:fillRect/>
          </a:stretch>
        </p:blipFill>
        <p:spPr>
          <a:xfrm>
            <a:off x="9829800" y="365125"/>
            <a:ext cx="2133600" cy="2133600"/>
          </a:xfrm>
          <a:prstGeom prst="rect">
            <a:avLst/>
          </a:prstGeom>
        </p:spPr>
      </p:pic>
      <p:pic>
        <p:nvPicPr>
          <p:cNvPr id="5" name="Resim 4"/>
          <p:cNvPicPr>
            <a:picLocks noChangeAspect="1"/>
          </p:cNvPicPr>
          <p:nvPr/>
        </p:nvPicPr>
        <p:blipFill>
          <a:blip r:embed="rId4"/>
          <a:stretch>
            <a:fillRect/>
          </a:stretch>
        </p:blipFill>
        <p:spPr>
          <a:xfrm>
            <a:off x="9105900" y="4998027"/>
            <a:ext cx="2857500" cy="1600200"/>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1346447815"/>
              </p:ext>
            </p:extLst>
          </p:nvPr>
        </p:nvGraphicFramePr>
        <p:xfrm>
          <a:off x="389081" y="4925292"/>
          <a:ext cx="8128000" cy="169344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81621458"/>
                    </a:ext>
                  </a:extLst>
                </a:gridCol>
                <a:gridCol w="4064000">
                  <a:extLst>
                    <a:ext uri="{9D8B030D-6E8A-4147-A177-3AD203B41FA5}">
                      <a16:colId xmlns:a16="http://schemas.microsoft.com/office/drawing/2014/main" val="1329627666"/>
                    </a:ext>
                  </a:extLst>
                </a:gridCol>
              </a:tblGrid>
              <a:tr h="602672">
                <a:tc>
                  <a:txBody>
                    <a:bodyPr/>
                    <a:lstStyle/>
                    <a:p>
                      <a:pPr algn="ctr"/>
                      <a:r>
                        <a:rPr lang="tr-TR" smtClean="0"/>
                        <a:t>MCH </a:t>
                      </a:r>
                      <a:endParaRPr lang="tr-TR"/>
                    </a:p>
                  </a:txBody>
                  <a:tcPr/>
                </a:tc>
                <a:tc>
                  <a:txBody>
                    <a:bodyPr/>
                    <a:lstStyle/>
                    <a:p>
                      <a:pPr algn="ctr"/>
                      <a:r>
                        <a:rPr lang="tr-TR" smtClean="0"/>
                        <a:t>MCH </a:t>
                      </a:r>
                      <a:endParaRPr lang="tr-TR"/>
                    </a:p>
                  </a:txBody>
                  <a:tcPr/>
                </a:tc>
                <a:extLst>
                  <a:ext uri="{0D108BD9-81ED-4DB2-BD59-A6C34878D82A}">
                    <a16:rowId xmlns:a16="http://schemas.microsoft.com/office/drawing/2014/main" val="1554359523"/>
                  </a:ext>
                </a:extLst>
              </a:tr>
              <a:tr h="545386">
                <a:tc>
                  <a:txBody>
                    <a:bodyPr/>
                    <a:lstStyle/>
                    <a:p>
                      <a:pPr algn="ctr"/>
                      <a:r>
                        <a:rPr lang="tr-TR" smtClean="0"/>
                        <a:t>Mikrositik</a:t>
                      </a:r>
                      <a:r>
                        <a:rPr lang="tr-TR" baseline="0" smtClean="0"/>
                        <a:t> ve normositik anemi</a:t>
                      </a:r>
                      <a:endParaRPr lang="tr-TR"/>
                    </a:p>
                  </a:txBody>
                  <a:tcPr/>
                </a:tc>
                <a:tc>
                  <a:txBody>
                    <a:bodyPr/>
                    <a:lstStyle/>
                    <a:p>
                      <a:pPr algn="ctr"/>
                      <a:r>
                        <a:rPr lang="tr-TR" smtClean="0"/>
                        <a:t>Makrositik anemi</a:t>
                      </a:r>
                      <a:endParaRPr lang="tr-TR"/>
                    </a:p>
                  </a:txBody>
                  <a:tcPr/>
                </a:tc>
                <a:extLst>
                  <a:ext uri="{0D108BD9-81ED-4DB2-BD59-A6C34878D82A}">
                    <a16:rowId xmlns:a16="http://schemas.microsoft.com/office/drawing/2014/main" val="2608264059"/>
                  </a:ext>
                </a:extLst>
              </a:tr>
              <a:tr h="545386">
                <a:tc>
                  <a:txBody>
                    <a:bodyPr/>
                    <a:lstStyle/>
                    <a:p>
                      <a:endParaRPr lang="tr-TR"/>
                    </a:p>
                  </a:txBody>
                  <a:tcPr/>
                </a:tc>
                <a:tc>
                  <a:txBody>
                    <a:bodyPr/>
                    <a:lstStyle/>
                    <a:p>
                      <a:pPr algn="ctr"/>
                      <a:r>
                        <a:rPr lang="tr-TR" smtClean="0"/>
                        <a:t> yeni doğanlar ve infant</a:t>
                      </a:r>
                      <a:endParaRPr lang="tr-TR"/>
                    </a:p>
                  </a:txBody>
                  <a:tcPr/>
                </a:tc>
                <a:extLst>
                  <a:ext uri="{0D108BD9-81ED-4DB2-BD59-A6C34878D82A}">
                    <a16:rowId xmlns:a16="http://schemas.microsoft.com/office/drawing/2014/main" val="3437347762"/>
                  </a:ext>
                </a:extLst>
              </a:tr>
            </a:tbl>
          </a:graphicData>
        </a:graphic>
      </p:graphicFrame>
      <p:sp>
        <p:nvSpPr>
          <p:cNvPr id="9" name="Aşağı Ok 8"/>
          <p:cNvSpPr/>
          <p:nvPr/>
        </p:nvSpPr>
        <p:spPr>
          <a:xfrm>
            <a:off x="2743200" y="4966856"/>
            <a:ext cx="290945" cy="48430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karı Ok 9"/>
          <p:cNvSpPr/>
          <p:nvPr/>
        </p:nvSpPr>
        <p:spPr>
          <a:xfrm>
            <a:off x="6795654" y="4925292"/>
            <a:ext cx="270164" cy="439578"/>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8311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Ortalama Eritrosit Hemoglobin Konsantrasyonu (MCHC)</a:t>
            </a:r>
            <a:endParaRPr lang="tr-TR"/>
          </a:p>
        </p:txBody>
      </p:sp>
      <p:sp>
        <p:nvSpPr>
          <p:cNvPr id="7" name="İçerik Yer Tutucusu 6"/>
          <p:cNvSpPr>
            <a:spLocks noGrp="1"/>
          </p:cNvSpPr>
          <p:nvPr>
            <p:ph idx="1"/>
          </p:nvPr>
        </p:nvSpPr>
        <p:spPr/>
        <p:txBody>
          <a:bodyPr/>
          <a:lstStyle/>
          <a:p>
            <a:r>
              <a:rPr lang="tr-TR"/>
              <a:t>Eritrosit içinde hemoglobinin % olarak ifadesidir. </a:t>
            </a:r>
            <a:endParaRPr lang="tr-TR" smtClean="0"/>
          </a:p>
          <a:p>
            <a:r>
              <a:rPr lang="tr-TR" smtClean="0"/>
              <a:t>Eritrosit</a:t>
            </a:r>
            <a:r>
              <a:rPr lang="tr-TR"/>
              <a:t> </a:t>
            </a:r>
            <a:r>
              <a:rPr lang="tr-TR" smtClean="0"/>
              <a:t>büyüklüğünden </a:t>
            </a:r>
            <a:r>
              <a:rPr lang="tr-TR"/>
              <a:t>bağımsız olarak genellikle </a:t>
            </a:r>
            <a:r>
              <a:rPr lang="tr-TR" smtClean="0"/>
              <a:t>içindeki Hb </a:t>
            </a:r>
            <a:r>
              <a:rPr lang="tr-TR"/>
              <a:t>miktarı %30–36’dır. </a:t>
            </a:r>
            <a:endParaRPr lang="tr-TR" smtClean="0"/>
          </a:p>
          <a:p>
            <a:r>
              <a:rPr lang="tr-TR" smtClean="0"/>
              <a:t>Bu </a:t>
            </a:r>
            <a:r>
              <a:rPr lang="tr-TR"/>
              <a:t>parametre genellikle </a:t>
            </a:r>
            <a:r>
              <a:rPr lang="tr-TR" smtClean="0"/>
              <a:t>cihazların kontrol </a:t>
            </a:r>
            <a:r>
              <a:rPr lang="tr-TR"/>
              <a:t>parametresi </a:t>
            </a:r>
            <a:r>
              <a:rPr lang="tr-TR" smtClean="0"/>
              <a:t>olarak kullanılır</a:t>
            </a:r>
            <a:r>
              <a:rPr lang="tr-TR"/>
              <a:t>. </a:t>
            </a:r>
            <a:endParaRPr lang="tr-TR" smtClean="0"/>
          </a:p>
          <a:p>
            <a:r>
              <a:rPr lang="tr-TR" smtClean="0"/>
              <a:t>İntrauterin yaşamdan başlayarak </a:t>
            </a:r>
            <a:r>
              <a:rPr lang="tr-TR"/>
              <a:t>en sabit kalan parametrelerden </a:t>
            </a:r>
            <a:r>
              <a:rPr lang="tr-TR" smtClean="0"/>
              <a:t>biridir.</a:t>
            </a:r>
            <a:endParaRPr lang="tr-TR"/>
          </a:p>
        </p:txBody>
      </p:sp>
      <p:pic>
        <p:nvPicPr>
          <p:cNvPr id="8" name="Resim 7"/>
          <p:cNvPicPr>
            <a:picLocks noChangeAspect="1"/>
          </p:cNvPicPr>
          <p:nvPr/>
        </p:nvPicPr>
        <p:blipFill>
          <a:blip r:embed="rId3"/>
          <a:stretch>
            <a:fillRect/>
          </a:stretch>
        </p:blipFill>
        <p:spPr>
          <a:xfrm>
            <a:off x="8956964" y="4800600"/>
            <a:ext cx="3035877" cy="1756064"/>
          </a:xfrm>
          <a:prstGeom prst="rect">
            <a:avLst/>
          </a:prstGeom>
        </p:spPr>
      </p:pic>
      <p:pic>
        <p:nvPicPr>
          <p:cNvPr id="9" name="Resim 8"/>
          <p:cNvPicPr>
            <a:picLocks noChangeAspect="1"/>
          </p:cNvPicPr>
          <p:nvPr/>
        </p:nvPicPr>
        <p:blipFill>
          <a:blip r:embed="rId4"/>
          <a:stretch>
            <a:fillRect/>
          </a:stretch>
        </p:blipFill>
        <p:spPr>
          <a:xfrm>
            <a:off x="8496300" y="365125"/>
            <a:ext cx="2857500" cy="1600200"/>
          </a:xfrm>
          <a:prstGeom prst="rect">
            <a:avLst/>
          </a:prstGeom>
        </p:spPr>
      </p:pic>
    </p:spTree>
    <p:extLst>
      <p:ext uri="{BB962C8B-B14F-4D97-AF65-F5344CB8AC3E}">
        <p14:creationId xmlns:p14="http://schemas.microsoft.com/office/powerpoint/2010/main" val="75335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Eritrosit Dağılım Genişliği (RDV)</a:t>
            </a:r>
            <a:endParaRPr lang="tr-TR"/>
          </a:p>
        </p:txBody>
      </p:sp>
      <p:sp>
        <p:nvSpPr>
          <p:cNvPr id="3" name="İçerik Yer Tutucusu 2"/>
          <p:cNvSpPr>
            <a:spLocks noGrp="1"/>
          </p:cNvSpPr>
          <p:nvPr>
            <p:ph idx="1"/>
          </p:nvPr>
        </p:nvSpPr>
        <p:spPr/>
        <p:txBody>
          <a:bodyPr/>
          <a:lstStyle/>
          <a:p>
            <a:r>
              <a:rPr lang="tr-TR"/>
              <a:t>Eritrosit histogramlarından elde edilir. </a:t>
            </a:r>
            <a:endParaRPr lang="tr-TR" smtClean="0"/>
          </a:p>
          <a:p>
            <a:r>
              <a:rPr lang="tr-TR" smtClean="0"/>
              <a:t>Eritrosit büyüklüğü dağılımı </a:t>
            </a:r>
            <a:r>
              <a:rPr lang="tr-TR"/>
              <a:t>yani anizositozu göstermektedir. </a:t>
            </a:r>
            <a:endParaRPr lang="tr-TR" smtClean="0"/>
          </a:p>
          <a:p>
            <a:r>
              <a:rPr lang="tr-TR" smtClean="0"/>
              <a:t>Anemi ortaya çıkmadan </a:t>
            </a:r>
            <a:r>
              <a:rPr lang="tr-TR"/>
              <a:t>önce ilk olarak RDW yüksekliği saptanır</a:t>
            </a:r>
            <a:r>
              <a:rPr lang="tr-TR" smtClean="0"/>
              <a:t>.</a:t>
            </a:r>
          </a:p>
          <a:p>
            <a:r>
              <a:rPr lang="tr-TR" smtClean="0"/>
              <a:t>Pratikte en </a:t>
            </a:r>
            <a:r>
              <a:rPr lang="tr-TR"/>
              <a:t>sık DEA ile </a:t>
            </a:r>
            <a:r>
              <a:rPr lang="tr-TR" smtClean="0"/>
              <a:t>talasemi taşıyıcılığını </a:t>
            </a:r>
            <a:r>
              <a:rPr lang="tr-TR"/>
              <a:t>ayırt etmede kullanılır. </a:t>
            </a:r>
            <a:endParaRPr lang="tr-TR" smtClean="0"/>
          </a:p>
          <a:p>
            <a:r>
              <a:rPr lang="tr-TR" smtClean="0"/>
              <a:t>Talasemi taşıyıcılarında RDW </a:t>
            </a:r>
            <a:r>
              <a:rPr lang="tr-TR"/>
              <a:t>normal, DEA’da ise yüksek </a:t>
            </a:r>
            <a:r>
              <a:rPr lang="tr-TR" smtClean="0"/>
              <a:t>saptanır.</a:t>
            </a:r>
          </a:p>
          <a:p>
            <a:r>
              <a:rPr lang="tr-TR"/>
              <a:t>İki </a:t>
            </a:r>
            <a:r>
              <a:rPr lang="tr-TR" smtClean="0"/>
              <a:t>farklı yöntemle hesaplanır: </a:t>
            </a:r>
            <a:r>
              <a:rPr lang="tr-TR"/>
              <a:t>Y</a:t>
            </a:r>
            <a:r>
              <a:rPr lang="tr-TR" smtClean="0"/>
              <a:t>üzde </a:t>
            </a:r>
            <a:r>
              <a:rPr lang="tr-TR"/>
              <a:t>olarak verilen </a:t>
            </a:r>
            <a:r>
              <a:rPr lang="tr-TR" smtClean="0"/>
              <a:t>yöntemde normal </a:t>
            </a:r>
            <a:r>
              <a:rPr lang="tr-TR"/>
              <a:t>%14,5–15, diğer yöntemde ise 45 </a:t>
            </a:r>
            <a:r>
              <a:rPr lang="tr-TR" smtClean="0"/>
              <a:t>fLdir.</a:t>
            </a:r>
            <a:endParaRPr lang="tr-TR"/>
          </a:p>
        </p:txBody>
      </p:sp>
      <p:pic>
        <p:nvPicPr>
          <p:cNvPr id="4" name="Resim 3"/>
          <p:cNvPicPr>
            <a:picLocks noChangeAspect="1"/>
          </p:cNvPicPr>
          <p:nvPr/>
        </p:nvPicPr>
        <p:blipFill>
          <a:blip r:embed="rId3"/>
          <a:stretch>
            <a:fillRect/>
          </a:stretch>
        </p:blipFill>
        <p:spPr>
          <a:xfrm>
            <a:off x="8786812" y="227806"/>
            <a:ext cx="2847975" cy="1600200"/>
          </a:xfrm>
          <a:prstGeom prst="rect">
            <a:avLst/>
          </a:prstGeom>
        </p:spPr>
      </p:pic>
      <p:sp>
        <p:nvSpPr>
          <p:cNvPr id="5" name="Patlama 2 4"/>
          <p:cNvSpPr/>
          <p:nvPr/>
        </p:nvSpPr>
        <p:spPr>
          <a:xfrm>
            <a:off x="10465594" y="2660073"/>
            <a:ext cx="685800" cy="56110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81598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RETİKÜLOSİT</a:t>
            </a:r>
            <a:endParaRPr lang="tr-TR"/>
          </a:p>
        </p:txBody>
      </p:sp>
      <p:sp>
        <p:nvSpPr>
          <p:cNvPr id="3" name="İçerik Yer Tutucusu 2"/>
          <p:cNvSpPr>
            <a:spLocks noGrp="1"/>
          </p:cNvSpPr>
          <p:nvPr>
            <p:ph idx="1"/>
          </p:nvPr>
        </p:nvSpPr>
        <p:spPr/>
        <p:txBody>
          <a:bodyPr>
            <a:normAutofit lnSpcReduction="10000"/>
          </a:bodyPr>
          <a:lstStyle/>
          <a:p>
            <a:r>
              <a:rPr lang="tr-TR"/>
              <a:t>Olgunlaşmamış eritrositlerin son </a:t>
            </a:r>
            <a:r>
              <a:rPr lang="tr-TR" smtClean="0"/>
              <a:t>halidir.</a:t>
            </a:r>
          </a:p>
          <a:p>
            <a:r>
              <a:rPr lang="tr-TR" smtClean="0"/>
              <a:t>Mutlaka </a:t>
            </a:r>
            <a:r>
              <a:rPr lang="tr-TR"/>
              <a:t>her anemi olgusunda </a:t>
            </a:r>
            <a:r>
              <a:rPr lang="tr-TR" smtClean="0"/>
              <a:t>incelenmelidir!</a:t>
            </a:r>
          </a:p>
          <a:p>
            <a:r>
              <a:rPr lang="tr-TR"/>
              <a:t>Normal değer </a:t>
            </a:r>
            <a:r>
              <a:rPr lang="tr-TR" smtClean="0"/>
              <a:t>%0.5–1.5’dir.</a:t>
            </a:r>
          </a:p>
          <a:p>
            <a:r>
              <a:rPr lang="tr-TR" smtClean="0"/>
              <a:t>Anemik olgularda düzeltilmiş retikülosit hesaplanmalıdır.</a:t>
            </a:r>
          </a:p>
          <a:p>
            <a:r>
              <a:rPr lang="tr-TR" smtClean="0"/>
              <a:t>Düzeltilmiş retikülosit : Hastanın Htc /45 x % Retikülosit</a:t>
            </a:r>
          </a:p>
          <a:p>
            <a:pPr marL="0" indent="0">
              <a:buNone/>
            </a:pPr>
            <a:r>
              <a:rPr lang="tr-TR" smtClean="0"/>
              <a:t>(örn: Hb:7,Htc:21,Ret:%4              21/45x4 : %1.86)</a:t>
            </a:r>
          </a:p>
          <a:p>
            <a:r>
              <a:rPr lang="tr-TR"/>
              <a:t>Ayrıca mutlak retikülosit de </a:t>
            </a:r>
            <a:r>
              <a:rPr lang="tr-TR" smtClean="0"/>
              <a:t>hesaplanmalıdır!</a:t>
            </a:r>
          </a:p>
          <a:p>
            <a:r>
              <a:rPr lang="tr-TR"/>
              <a:t>Mutlak retikülosit sayısı 25-75 x 103 /ml </a:t>
            </a:r>
            <a:endParaRPr lang="tr-TR" smtClean="0"/>
          </a:p>
          <a:p>
            <a:pPr marL="0" indent="0">
              <a:buNone/>
            </a:pPr>
            <a:r>
              <a:rPr lang="tr-TR" altLang="tr-TR">
                <a:latin typeface="Arial" panose="020B0604020202020204" pitchFamily="34" charset="0"/>
                <a:cs typeface="Arial" panose="020B0604020202020204" pitchFamily="34" charset="0"/>
              </a:rPr>
              <a:t>(</a:t>
            </a:r>
            <a:r>
              <a:rPr lang="tr-TR" altLang="tr-TR" smtClean="0">
                <a:latin typeface="Arial" panose="020B0604020202020204" pitchFamily="34" charset="0"/>
                <a:cs typeface="Arial" panose="020B0604020202020204" pitchFamily="34" charset="0"/>
              </a:rPr>
              <a:t>r</a:t>
            </a:r>
            <a:r>
              <a:rPr lang="en-AU" altLang="tr-TR" smtClean="0">
                <a:latin typeface="Arial" panose="020B0604020202020204" pitchFamily="34" charset="0"/>
                <a:cs typeface="Arial" panose="020B0604020202020204" pitchFamily="34" charset="0"/>
              </a:rPr>
              <a:t>etikülosit </a:t>
            </a:r>
            <a:r>
              <a:rPr lang="en-AU" altLang="tr-TR">
                <a:latin typeface="Arial" panose="020B0604020202020204" pitchFamily="34" charset="0"/>
                <a:cs typeface="Arial" panose="020B0604020202020204" pitchFamily="34" charset="0"/>
              </a:rPr>
              <a:t>(%) x </a:t>
            </a:r>
            <a:r>
              <a:rPr lang="tr-TR" altLang="tr-TR" smtClean="0">
                <a:latin typeface="Arial" panose="020B0604020202020204" pitchFamily="34" charset="0"/>
                <a:cs typeface="Arial" panose="020B0604020202020204" pitchFamily="34" charset="0"/>
              </a:rPr>
              <a:t>eritrosit</a:t>
            </a:r>
            <a:r>
              <a:rPr lang="en-AU" altLang="tr-TR" smtClean="0">
                <a:latin typeface="Arial" panose="020B0604020202020204" pitchFamily="34" charset="0"/>
                <a:cs typeface="Arial" panose="020B0604020202020204" pitchFamily="34" charset="0"/>
              </a:rPr>
              <a:t> </a:t>
            </a:r>
            <a:r>
              <a:rPr lang="en-AU" altLang="tr-TR">
                <a:latin typeface="Arial" panose="020B0604020202020204" pitchFamily="34" charset="0"/>
                <a:cs typeface="Arial" panose="020B0604020202020204" pitchFamily="34" charset="0"/>
              </a:rPr>
              <a:t>(mil/mL) x 10</a:t>
            </a:r>
            <a:endParaRPr lang="tr-TR" altLang="tr-TR">
              <a:latin typeface="Arial" panose="020B0604020202020204" pitchFamily="34" charset="0"/>
              <a:cs typeface="Arial" panose="020B0604020202020204" pitchFamily="34" charset="0"/>
            </a:endParaRPr>
          </a:p>
          <a:p>
            <a:endParaRPr lang="tr-TR" smtClean="0"/>
          </a:p>
        </p:txBody>
      </p:sp>
      <p:pic>
        <p:nvPicPr>
          <p:cNvPr id="4" name="Resim 3"/>
          <p:cNvPicPr>
            <a:picLocks noChangeAspect="1"/>
          </p:cNvPicPr>
          <p:nvPr/>
        </p:nvPicPr>
        <p:blipFill>
          <a:blip r:embed="rId3"/>
          <a:stretch>
            <a:fillRect/>
          </a:stretch>
        </p:blipFill>
        <p:spPr>
          <a:xfrm>
            <a:off x="7081406" y="140205"/>
            <a:ext cx="4762500" cy="1775402"/>
          </a:xfrm>
          <a:prstGeom prst="rect">
            <a:avLst/>
          </a:prstGeom>
        </p:spPr>
      </p:pic>
      <p:sp>
        <p:nvSpPr>
          <p:cNvPr id="5" name="Sağ Ok 4"/>
          <p:cNvSpPr/>
          <p:nvPr/>
        </p:nvSpPr>
        <p:spPr>
          <a:xfrm>
            <a:off x="4779819" y="4218710"/>
            <a:ext cx="810491" cy="29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4"/>
          <a:stretch>
            <a:fillRect/>
          </a:stretch>
        </p:blipFill>
        <p:spPr>
          <a:xfrm>
            <a:off x="8734425" y="4604616"/>
            <a:ext cx="2619375" cy="1743075"/>
          </a:xfrm>
          <a:prstGeom prst="rect">
            <a:avLst/>
          </a:prstGeom>
        </p:spPr>
      </p:pic>
    </p:spTree>
    <p:extLst>
      <p:ext uri="{BB962C8B-B14F-4D97-AF65-F5344CB8AC3E}">
        <p14:creationId xmlns:p14="http://schemas.microsoft.com/office/powerpoint/2010/main" val="14367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RETİKÜLOSİT </a:t>
            </a:r>
            <a:endParaRPr lang="tr-TR"/>
          </a:p>
        </p:txBody>
      </p:sp>
      <p:sp>
        <p:nvSpPr>
          <p:cNvPr id="3" name="İçerik Yer Tutucusu 2"/>
          <p:cNvSpPr>
            <a:spLocks noGrp="1"/>
          </p:cNvSpPr>
          <p:nvPr>
            <p:ph idx="1"/>
          </p:nvPr>
        </p:nvSpPr>
        <p:spPr/>
        <p:txBody>
          <a:bodyPr>
            <a:normAutofit lnSpcReduction="10000"/>
          </a:bodyPr>
          <a:lstStyle/>
          <a:p>
            <a:pPr marL="0" indent="0">
              <a:buNone/>
            </a:pPr>
            <a:r>
              <a:rPr lang="tr-TR" smtClean="0"/>
              <a:t>Retikülosit yapım indeksi (RYİ):</a:t>
            </a:r>
          </a:p>
          <a:p>
            <a:r>
              <a:rPr lang="tr-TR"/>
              <a:t>H</a:t>
            </a:r>
            <a:r>
              <a:rPr lang="tr-TR" smtClean="0"/>
              <a:t>astanın </a:t>
            </a:r>
            <a:r>
              <a:rPr lang="tr-TR"/>
              <a:t>düzeltilmiş retikülosit yüzdesi, hastanın anemisinin ağırlık derecesine (HCT’ e) göre belirlenen bir düzeltme faktörüne bölünerek </a:t>
            </a:r>
            <a:r>
              <a:rPr lang="tr-TR" smtClean="0"/>
              <a:t>bulunur.</a:t>
            </a:r>
          </a:p>
          <a:p>
            <a:r>
              <a:rPr lang="tr-TR" smtClean="0"/>
              <a:t>RYİ : 1.0-2.0 arasında olmalıdır.</a:t>
            </a:r>
          </a:p>
          <a:p>
            <a:pPr fontAlgn="base"/>
            <a:r>
              <a:rPr lang="tr-TR" b="1"/>
              <a:t>RYİ &gt; 2.0</a:t>
            </a:r>
            <a:r>
              <a:rPr lang="tr-TR"/>
              <a:t> : İlikte eritrosit yapımının arttığını gösterir. Örn: hemoliz, akut kan kaybı.</a:t>
            </a:r>
          </a:p>
          <a:p>
            <a:pPr fontAlgn="base"/>
            <a:r>
              <a:rPr lang="tr-TR" b="1"/>
              <a:t>RYİ &lt; 1.0</a:t>
            </a:r>
            <a:r>
              <a:rPr lang="tr-TR"/>
              <a:t> : İlikte eritrosit yapımının azaldığını gösterir. Örn demir eksikliği anemisi, aplastik anemi.</a:t>
            </a:r>
          </a:p>
          <a:p>
            <a:r>
              <a:rPr lang="tr-TR" smtClean="0"/>
              <a:t>1.86/2.5: 0.74           yapım azlığı. </a:t>
            </a:r>
            <a:endParaRPr lang="tr-TR"/>
          </a:p>
        </p:txBody>
      </p:sp>
      <p:pic>
        <p:nvPicPr>
          <p:cNvPr id="4" name="Resim 3"/>
          <p:cNvPicPr>
            <a:picLocks noChangeAspect="1"/>
          </p:cNvPicPr>
          <p:nvPr/>
        </p:nvPicPr>
        <p:blipFill>
          <a:blip r:embed="rId3"/>
          <a:stretch>
            <a:fillRect/>
          </a:stretch>
        </p:blipFill>
        <p:spPr>
          <a:xfrm>
            <a:off x="6296891" y="166255"/>
            <a:ext cx="4633480" cy="2119745"/>
          </a:xfrm>
          <a:prstGeom prst="rect">
            <a:avLst/>
          </a:prstGeom>
        </p:spPr>
      </p:pic>
      <p:sp>
        <p:nvSpPr>
          <p:cNvPr id="5" name="Sağ Ok 4"/>
          <p:cNvSpPr/>
          <p:nvPr/>
        </p:nvSpPr>
        <p:spPr>
          <a:xfrm>
            <a:off x="3345875" y="5548745"/>
            <a:ext cx="706581"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1642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LÖKOSİT </a:t>
            </a:r>
            <a:endParaRPr lang="tr-TR"/>
          </a:p>
        </p:txBody>
      </p:sp>
      <p:sp>
        <p:nvSpPr>
          <p:cNvPr id="3" name="İçerik Yer Tutucusu 2"/>
          <p:cNvSpPr>
            <a:spLocks noGrp="1"/>
          </p:cNvSpPr>
          <p:nvPr>
            <p:ph idx="1"/>
          </p:nvPr>
        </p:nvSpPr>
        <p:spPr/>
        <p:txBody>
          <a:bodyPr/>
          <a:lstStyle/>
          <a:p>
            <a:r>
              <a:rPr lang="tr-TR"/>
              <a:t>Genellikle </a:t>
            </a:r>
            <a:r>
              <a:rPr lang="el-GR"/>
              <a:t>μ</a:t>
            </a:r>
            <a:r>
              <a:rPr lang="tr-TR"/>
              <a:t>L’de sayıları 4 500–11 000 </a:t>
            </a:r>
            <a:r>
              <a:rPr lang="tr-TR" smtClean="0"/>
              <a:t>arasındadır.</a:t>
            </a:r>
          </a:p>
          <a:p>
            <a:r>
              <a:rPr lang="tr-TR"/>
              <a:t>Mikroorganizmalara ve dış çevreye karşı korurlar. Ölü hücreleri ve debrisi ortadan kaldırırla</a:t>
            </a:r>
          </a:p>
          <a:p>
            <a:r>
              <a:rPr lang="tr-TR"/>
              <a:t>Kan sayım kağıtlarında genellikle verilerin altında </a:t>
            </a:r>
            <a:r>
              <a:rPr lang="tr-TR" smtClean="0"/>
              <a:t>histogramlar da </a:t>
            </a:r>
            <a:r>
              <a:rPr lang="tr-TR"/>
              <a:t>yer </a:t>
            </a:r>
            <a:r>
              <a:rPr lang="tr-TR" smtClean="0"/>
              <a:t>alır.</a:t>
            </a:r>
          </a:p>
          <a:p>
            <a:r>
              <a:rPr lang="tr-TR"/>
              <a:t>Hekimler lökositlere bakarken histograma bakmayı </a:t>
            </a:r>
            <a:r>
              <a:rPr lang="tr-TR" smtClean="0"/>
              <a:t>da alışkanlık </a:t>
            </a:r>
            <a:r>
              <a:rPr lang="tr-TR"/>
              <a:t>haline </a:t>
            </a:r>
            <a:r>
              <a:rPr lang="tr-TR" smtClean="0"/>
              <a:t>getirmelidir.</a:t>
            </a:r>
            <a:endParaRPr lang="tr-TR"/>
          </a:p>
        </p:txBody>
      </p:sp>
      <p:pic>
        <p:nvPicPr>
          <p:cNvPr id="5" name="Resim 4"/>
          <p:cNvPicPr>
            <a:picLocks noChangeAspect="1"/>
          </p:cNvPicPr>
          <p:nvPr/>
        </p:nvPicPr>
        <p:blipFill>
          <a:blip r:embed="rId3"/>
          <a:stretch>
            <a:fillRect/>
          </a:stretch>
        </p:blipFill>
        <p:spPr>
          <a:xfrm>
            <a:off x="4137768" y="154881"/>
            <a:ext cx="3916463" cy="1746047"/>
          </a:xfrm>
          <a:prstGeom prst="rect">
            <a:avLst/>
          </a:prstGeom>
        </p:spPr>
      </p:pic>
      <p:pic>
        <p:nvPicPr>
          <p:cNvPr id="6" name="Resim 5"/>
          <p:cNvPicPr>
            <a:picLocks noChangeAspect="1"/>
          </p:cNvPicPr>
          <p:nvPr/>
        </p:nvPicPr>
        <p:blipFill>
          <a:blip r:embed="rId4"/>
          <a:stretch>
            <a:fillRect/>
          </a:stretch>
        </p:blipFill>
        <p:spPr>
          <a:xfrm>
            <a:off x="7716409" y="4551047"/>
            <a:ext cx="3853002" cy="2306953"/>
          </a:xfrm>
          <a:prstGeom prst="rect">
            <a:avLst/>
          </a:prstGeom>
        </p:spPr>
      </p:pic>
      <p:pic>
        <p:nvPicPr>
          <p:cNvPr id="7" name="Resim 6"/>
          <p:cNvPicPr>
            <a:picLocks noChangeAspect="1"/>
          </p:cNvPicPr>
          <p:nvPr/>
        </p:nvPicPr>
        <p:blipFill>
          <a:blip r:embed="rId5"/>
          <a:stretch>
            <a:fillRect/>
          </a:stretch>
        </p:blipFill>
        <p:spPr>
          <a:xfrm>
            <a:off x="8848974" y="143127"/>
            <a:ext cx="2936048" cy="1769557"/>
          </a:xfrm>
          <a:prstGeom prst="rect">
            <a:avLst/>
          </a:prstGeom>
        </p:spPr>
      </p:pic>
      <p:pic>
        <p:nvPicPr>
          <p:cNvPr id="9" name="Resim 8"/>
          <p:cNvPicPr>
            <a:picLocks noChangeAspect="1"/>
          </p:cNvPicPr>
          <p:nvPr/>
        </p:nvPicPr>
        <p:blipFill>
          <a:blip r:embed="rId6"/>
          <a:stretch>
            <a:fillRect/>
          </a:stretch>
        </p:blipFill>
        <p:spPr>
          <a:xfrm>
            <a:off x="275402" y="4976690"/>
            <a:ext cx="6700572" cy="1881310"/>
          </a:xfrm>
          <a:prstGeom prst="rect">
            <a:avLst/>
          </a:prstGeom>
        </p:spPr>
      </p:pic>
    </p:spTree>
    <p:extLst>
      <p:ext uri="{BB962C8B-B14F-4D97-AF65-F5344CB8AC3E}">
        <p14:creationId xmlns:p14="http://schemas.microsoft.com/office/powerpoint/2010/main" val="1132796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3342041870"/>
              </p:ext>
            </p:extLst>
          </p:nvPr>
        </p:nvGraphicFramePr>
        <p:xfrm>
          <a:off x="976746" y="994353"/>
          <a:ext cx="10515600" cy="47548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293332568"/>
                    </a:ext>
                  </a:extLst>
                </a:gridCol>
                <a:gridCol w="3505200">
                  <a:extLst>
                    <a:ext uri="{9D8B030D-6E8A-4147-A177-3AD203B41FA5}">
                      <a16:colId xmlns:a16="http://schemas.microsoft.com/office/drawing/2014/main" val="2823303962"/>
                    </a:ext>
                  </a:extLst>
                </a:gridCol>
                <a:gridCol w="3505200">
                  <a:extLst>
                    <a:ext uri="{9D8B030D-6E8A-4147-A177-3AD203B41FA5}">
                      <a16:colId xmlns:a16="http://schemas.microsoft.com/office/drawing/2014/main" val="1801055643"/>
                    </a:ext>
                  </a:extLst>
                </a:gridCol>
              </a:tblGrid>
              <a:tr h="1238106">
                <a:tc>
                  <a:txBody>
                    <a:bodyPr/>
                    <a:lstStyle/>
                    <a:p>
                      <a:pPr algn="ctr"/>
                      <a:r>
                        <a:rPr lang="tr-TR" sz="3600" smtClean="0"/>
                        <a:t>ÖLÇÜM </a:t>
                      </a:r>
                      <a:endParaRPr lang="tr-TR" sz="3600"/>
                    </a:p>
                  </a:txBody>
                  <a:tcPr/>
                </a:tc>
                <a:tc>
                  <a:txBody>
                    <a:bodyPr/>
                    <a:lstStyle/>
                    <a:p>
                      <a:r>
                        <a:rPr lang="tr-TR" sz="3600" smtClean="0"/>
                        <a:t>HATALI YÜKSEK ÖLÇÜM NEDENLERİ</a:t>
                      </a:r>
                      <a:endParaRPr lang="tr-TR" sz="3600"/>
                    </a:p>
                  </a:txBody>
                  <a:tcPr/>
                </a:tc>
                <a:tc>
                  <a:txBody>
                    <a:bodyPr/>
                    <a:lstStyle/>
                    <a:p>
                      <a:r>
                        <a:rPr lang="tr-TR" sz="3600" smtClean="0"/>
                        <a:t>HATALI DÜŞÜK ÖLÇÜM NEDENLERİ</a:t>
                      </a:r>
                      <a:endParaRPr lang="tr-TR" sz="3600"/>
                    </a:p>
                  </a:txBody>
                  <a:tcPr/>
                </a:tc>
                <a:extLst>
                  <a:ext uri="{0D108BD9-81ED-4DB2-BD59-A6C34878D82A}">
                    <a16:rowId xmlns:a16="http://schemas.microsoft.com/office/drawing/2014/main" val="2144549293"/>
                  </a:ext>
                </a:extLst>
              </a:tr>
              <a:tr h="1238106">
                <a:tc>
                  <a:txBody>
                    <a:bodyPr/>
                    <a:lstStyle/>
                    <a:p>
                      <a:r>
                        <a:rPr lang="tr-TR" sz="2400" smtClean="0"/>
                        <a:t>BEYAZ KÜRE SAYIMI </a:t>
                      </a:r>
                      <a:endParaRPr lang="tr-TR" sz="2400"/>
                    </a:p>
                  </a:txBody>
                  <a:tcPr/>
                </a:tc>
                <a:tc>
                  <a:txBody>
                    <a:bodyPr/>
                    <a:lstStyle/>
                    <a:p>
                      <a:r>
                        <a:rPr lang="tr-TR" sz="2400" smtClean="0"/>
                        <a:t>KRİYOPROTEİNLER</a:t>
                      </a:r>
                    </a:p>
                    <a:p>
                      <a:r>
                        <a:rPr lang="tr-TR" sz="2400" smtClean="0"/>
                        <a:t>HEPARİN</a:t>
                      </a:r>
                    </a:p>
                    <a:p>
                      <a:r>
                        <a:rPr lang="tr-TR" sz="2400" smtClean="0"/>
                        <a:t>PARAPROTEİNLER</a:t>
                      </a:r>
                    </a:p>
                    <a:p>
                      <a:r>
                        <a:rPr lang="tr-TR" sz="2400" smtClean="0"/>
                        <a:t>ÇEKİRDEKLİ ERİTROSİTLER</a:t>
                      </a:r>
                    </a:p>
                    <a:p>
                      <a:r>
                        <a:rPr lang="tr-TR" sz="2400" smtClean="0"/>
                        <a:t>TROMBOSİT</a:t>
                      </a:r>
                      <a:r>
                        <a:rPr lang="tr-TR" sz="2400" baseline="0" smtClean="0"/>
                        <a:t> KÜMELEŞMESİ</a:t>
                      </a:r>
                    </a:p>
                    <a:p>
                      <a:r>
                        <a:rPr lang="tr-TR" sz="2400" baseline="0" smtClean="0"/>
                        <a:t>TAMAMLANMAMIŞ HEMOLİZ</a:t>
                      </a:r>
                      <a:endParaRPr lang="tr-TR" sz="2400"/>
                    </a:p>
                  </a:txBody>
                  <a:tcPr/>
                </a:tc>
                <a:tc>
                  <a:txBody>
                    <a:bodyPr/>
                    <a:lstStyle/>
                    <a:p>
                      <a:r>
                        <a:rPr lang="tr-TR" sz="2400" smtClean="0"/>
                        <a:t>PIHTILAŞMA</a:t>
                      </a:r>
                    </a:p>
                    <a:p>
                      <a:r>
                        <a:rPr lang="tr-TR" sz="2400" smtClean="0"/>
                        <a:t>EZİLMİŞ</a:t>
                      </a:r>
                      <a:r>
                        <a:rPr lang="tr-TR" sz="2400" baseline="0" smtClean="0"/>
                        <a:t> HÜCRELER (BASKET h.)</a:t>
                      </a:r>
                    </a:p>
                    <a:p>
                      <a:r>
                        <a:rPr lang="tr-TR" sz="2400" baseline="0" smtClean="0"/>
                        <a:t>ÜREMİ</a:t>
                      </a:r>
                    </a:p>
                    <a:p>
                      <a:r>
                        <a:rPr lang="tr-TR" sz="2400" baseline="0" smtClean="0"/>
                        <a:t>İMMÜNSÜPRESİFLER</a:t>
                      </a:r>
                    </a:p>
                    <a:p>
                      <a:r>
                        <a:rPr lang="tr-TR" sz="2400" baseline="0" smtClean="0"/>
                        <a:t>İLAÇLAR</a:t>
                      </a:r>
                      <a:endParaRPr lang="tr-TR" sz="2400"/>
                    </a:p>
                  </a:txBody>
                  <a:tcPr/>
                </a:tc>
                <a:extLst>
                  <a:ext uri="{0D108BD9-81ED-4DB2-BD59-A6C34878D82A}">
                    <a16:rowId xmlns:a16="http://schemas.microsoft.com/office/drawing/2014/main" val="2196076887"/>
                  </a:ext>
                </a:extLst>
              </a:tr>
            </a:tbl>
          </a:graphicData>
        </a:graphic>
      </p:graphicFrame>
    </p:spTree>
    <p:extLst>
      <p:ext uri="{BB962C8B-B14F-4D97-AF65-F5344CB8AC3E}">
        <p14:creationId xmlns:p14="http://schemas.microsoft.com/office/powerpoint/2010/main" val="243239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LÖKOPENİ </a:t>
            </a:r>
            <a:endParaRPr lang="tr-TR"/>
          </a:p>
        </p:txBody>
      </p:sp>
      <p:sp>
        <p:nvSpPr>
          <p:cNvPr id="3" name="İçerik Yer Tutucusu 2"/>
          <p:cNvSpPr>
            <a:spLocks noGrp="1"/>
          </p:cNvSpPr>
          <p:nvPr>
            <p:ph idx="1"/>
          </p:nvPr>
        </p:nvSpPr>
        <p:spPr/>
        <p:txBody>
          <a:bodyPr/>
          <a:lstStyle/>
          <a:p>
            <a:r>
              <a:rPr lang="tr-TR"/>
              <a:t>Total lökosit sayısının düşük olması. ( &lt; </a:t>
            </a:r>
            <a:r>
              <a:rPr lang="tr-TR" smtClean="0"/>
              <a:t>4.500/mm3)</a:t>
            </a:r>
          </a:p>
          <a:p>
            <a:r>
              <a:rPr lang="tr-TR"/>
              <a:t>İlk yapılması gereken hangi lökosit tipi/tiplerinin düşük olduğununun belirlenmesidir</a:t>
            </a:r>
            <a:r>
              <a:rPr lang="tr-TR" smtClean="0"/>
              <a:t>.</a:t>
            </a:r>
          </a:p>
          <a:p>
            <a:r>
              <a:rPr lang="tr-TR"/>
              <a:t>Normal lökosit sayısına sahip olup farklı fraksiyonel gruplarda da eksiklik olabilir. </a:t>
            </a:r>
            <a:r>
              <a:rPr lang="tr-TR" smtClean="0"/>
              <a:t>( örn.nötropeni</a:t>
            </a:r>
            <a:r>
              <a:rPr lang="tr-TR"/>
              <a:t>, lenfopeni gibi </a:t>
            </a:r>
            <a:r>
              <a:rPr lang="tr-TR" smtClean="0"/>
              <a:t>)</a:t>
            </a:r>
            <a:endParaRPr lang="tr-TR"/>
          </a:p>
        </p:txBody>
      </p:sp>
    </p:spTree>
    <p:extLst>
      <p:ext uri="{BB962C8B-B14F-4D97-AF65-F5344CB8AC3E}">
        <p14:creationId xmlns:p14="http://schemas.microsoft.com/office/powerpoint/2010/main" val="392239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Lökopeni nedenleri</a:t>
            </a:r>
            <a:endParaRPr lang="tr-TR"/>
          </a:p>
        </p:txBody>
      </p:sp>
      <p:sp>
        <p:nvSpPr>
          <p:cNvPr id="3" name="İçerik Yer Tutucusu 2"/>
          <p:cNvSpPr>
            <a:spLocks noGrp="1"/>
          </p:cNvSpPr>
          <p:nvPr>
            <p:ph idx="1"/>
          </p:nvPr>
        </p:nvSpPr>
        <p:spPr/>
        <p:txBody>
          <a:bodyPr/>
          <a:lstStyle/>
          <a:p>
            <a:r>
              <a:rPr lang="tr-TR"/>
              <a:t>Yapım ve maturasyon bozuklukları </a:t>
            </a:r>
            <a:r>
              <a:rPr lang="tr-TR" smtClean="0"/>
              <a:t> </a:t>
            </a:r>
          </a:p>
          <a:p>
            <a:r>
              <a:rPr lang="tr-TR" smtClean="0"/>
              <a:t>Yıkım </a:t>
            </a:r>
            <a:r>
              <a:rPr lang="tr-TR"/>
              <a:t>bozuklukları, otoimmun hastalıklar </a:t>
            </a:r>
          </a:p>
          <a:p>
            <a:r>
              <a:rPr lang="tr-TR" smtClean="0"/>
              <a:t>Yalancı </a:t>
            </a:r>
            <a:r>
              <a:rPr lang="tr-TR"/>
              <a:t>lökopeni-kompartman değişiklikleri</a:t>
            </a:r>
          </a:p>
        </p:txBody>
      </p:sp>
    </p:spTree>
    <p:extLst>
      <p:ext uri="{BB962C8B-B14F-4D97-AF65-F5344CB8AC3E}">
        <p14:creationId xmlns:p14="http://schemas.microsoft.com/office/powerpoint/2010/main" val="48953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Hedefler</a:t>
            </a:r>
            <a:endParaRPr lang="tr-TR"/>
          </a:p>
        </p:txBody>
      </p:sp>
      <p:sp>
        <p:nvSpPr>
          <p:cNvPr id="3" name="İçerik Yer Tutucusu 2"/>
          <p:cNvSpPr>
            <a:spLocks noGrp="1"/>
          </p:cNvSpPr>
          <p:nvPr>
            <p:ph idx="1"/>
          </p:nvPr>
        </p:nvSpPr>
        <p:spPr/>
        <p:txBody>
          <a:bodyPr/>
          <a:lstStyle/>
          <a:p>
            <a:r>
              <a:rPr lang="tr-TR" smtClean="0"/>
              <a:t>Hemogram yorumlayabilmek </a:t>
            </a:r>
          </a:p>
          <a:p>
            <a:r>
              <a:rPr lang="tr-TR" smtClean="0"/>
              <a:t>İzole anemiyi akılcı yaklaşımla yorumlayabilmek</a:t>
            </a:r>
          </a:p>
          <a:p>
            <a:r>
              <a:rPr lang="tr-TR" smtClean="0"/>
              <a:t>TİT yorumlayabilmek </a:t>
            </a:r>
          </a:p>
          <a:p>
            <a:pPr marL="0" indent="0">
              <a:buNone/>
            </a:pPr>
            <a:endParaRPr lang="tr-TR"/>
          </a:p>
        </p:txBody>
      </p:sp>
    </p:spTree>
    <p:extLst>
      <p:ext uri="{BB962C8B-B14F-4D97-AF65-F5344CB8AC3E}">
        <p14:creationId xmlns:p14="http://schemas.microsoft.com/office/powerpoint/2010/main" val="2074663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mtClean="0"/>
              <a:t>En sık görülen lökopeni tipi nötropeni </a:t>
            </a:r>
          </a:p>
          <a:p>
            <a:r>
              <a:rPr lang="tr-TR"/>
              <a:t>Nötrofil sayısı &lt; </a:t>
            </a:r>
            <a:r>
              <a:rPr lang="tr-TR" smtClean="0"/>
              <a:t>1500-2000/m3.</a:t>
            </a:r>
          </a:p>
          <a:p>
            <a:r>
              <a:rPr lang="tr-TR"/>
              <a:t>Normal şartlarda nötrofil sayısı 1000 /m3 altına inmedikçe semptom </a:t>
            </a:r>
            <a:r>
              <a:rPr lang="tr-TR" smtClean="0"/>
              <a:t>görülmez.</a:t>
            </a:r>
          </a:p>
          <a:p>
            <a:r>
              <a:rPr lang="tr-TR" smtClean="0"/>
              <a:t>&lt;500 </a:t>
            </a:r>
            <a:r>
              <a:rPr lang="tr-TR"/>
              <a:t>/m3 altında olması hayati tehlike yaratacak düzeyde enfeksiyonlara yatkınlığı arttırır.</a:t>
            </a:r>
          </a:p>
        </p:txBody>
      </p:sp>
    </p:spTree>
    <p:extLst>
      <p:ext uri="{BB962C8B-B14F-4D97-AF65-F5344CB8AC3E}">
        <p14:creationId xmlns:p14="http://schemas.microsoft.com/office/powerpoint/2010/main" val="2266542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Lökositoz </a:t>
            </a:r>
            <a:endParaRPr lang="tr-TR"/>
          </a:p>
        </p:txBody>
      </p:sp>
      <p:sp>
        <p:nvSpPr>
          <p:cNvPr id="3" name="İçerik Yer Tutucusu 2"/>
          <p:cNvSpPr>
            <a:spLocks noGrp="1"/>
          </p:cNvSpPr>
          <p:nvPr>
            <p:ph idx="1"/>
          </p:nvPr>
        </p:nvSpPr>
        <p:spPr/>
        <p:txBody>
          <a:bodyPr/>
          <a:lstStyle/>
          <a:p>
            <a:r>
              <a:rPr lang="tr-TR"/>
              <a:t>Y</a:t>
            </a:r>
            <a:r>
              <a:rPr lang="tr-TR" smtClean="0"/>
              <a:t>etişkinde lökosit sayısının 11 </a:t>
            </a:r>
            <a:r>
              <a:rPr lang="tr-TR"/>
              <a:t>000/uL üzerinde </a:t>
            </a:r>
            <a:r>
              <a:rPr lang="tr-TR" smtClean="0"/>
              <a:t>olması </a:t>
            </a:r>
            <a:r>
              <a:rPr lang="tr-TR"/>
              <a:t>olarak </a:t>
            </a:r>
            <a:r>
              <a:rPr lang="tr-TR" smtClean="0"/>
              <a:t>tanımlanır.</a:t>
            </a:r>
          </a:p>
          <a:p>
            <a:r>
              <a:rPr lang="tr-TR"/>
              <a:t>Lökositoz en </a:t>
            </a:r>
            <a:r>
              <a:rPr lang="tr-TR" smtClean="0"/>
              <a:t>sık </a:t>
            </a:r>
            <a:r>
              <a:rPr lang="tr-TR"/>
              <a:t>mutlak nötrofil </a:t>
            </a:r>
            <a:r>
              <a:rPr lang="tr-TR" smtClean="0"/>
              <a:t>sayısının artmasına bağlıdır.</a:t>
            </a:r>
            <a:endParaRPr lang="tr-TR"/>
          </a:p>
        </p:txBody>
      </p:sp>
    </p:spTree>
    <p:extLst>
      <p:ext uri="{BB962C8B-B14F-4D97-AF65-F5344CB8AC3E}">
        <p14:creationId xmlns:p14="http://schemas.microsoft.com/office/powerpoint/2010/main" val="1598649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Nötrofilik lökositoz</a:t>
            </a:r>
            <a:endParaRPr lang="tr-TR"/>
          </a:p>
        </p:txBody>
      </p:sp>
      <p:sp>
        <p:nvSpPr>
          <p:cNvPr id="3" name="İçerik Yer Tutucusu 2"/>
          <p:cNvSpPr>
            <a:spLocks noGrp="1"/>
          </p:cNvSpPr>
          <p:nvPr>
            <p:ph sz="half" idx="1"/>
          </p:nvPr>
        </p:nvSpPr>
        <p:spPr/>
        <p:txBody>
          <a:bodyPr/>
          <a:lstStyle/>
          <a:p>
            <a:r>
              <a:rPr lang="tr-TR"/>
              <a:t>Lökosit </a:t>
            </a:r>
            <a:r>
              <a:rPr lang="tr-TR" smtClean="0"/>
              <a:t>sayısının </a:t>
            </a:r>
            <a:r>
              <a:rPr lang="tr-TR"/>
              <a:t>11 000/uL üzerinde, mutlak nötrofil </a:t>
            </a:r>
            <a:r>
              <a:rPr lang="tr-TR" smtClean="0"/>
              <a:t>sayısının ortalamanın </a:t>
            </a:r>
            <a:r>
              <a:rPr lang="tr-TR"/>
              <a:t>iki standart sapma üzerinde (</a:t>
            </a:r>
            <a:r>
              <a:rPr lang="tr-TR" smtClean="0"/>
              <a:t>yetişkin </a:t>
            </a:r>
            <a:r>
              <a:rPr lang="tr-TR"/>
              <a:t>için 7 700/uL üzerinde) </a:t>
            </a:r>
            <a:r>
              <a:rPr lang="tr-TR" smtClean="0"/>
              <a:t>olmasıdır</a:t>
            </a:r>
            <a:r>
              <a:rPr lang="tr-TR"/>
              <a:t>. </a:t>
            </a:r>
            <a:endParaRPr lang="tr-TR" smtClean="0"/>
          </a:p>
          <a:p>
            <a:r>
              <a:rPr lang="tr-TR" smtClean="0"/>
              <a:t>Mutlak </a:t>
            </a:r>
            <a:r>
              <a:rPr lang="tr-TR"/>
              <a:t>nötrofil </a:t>
            </a:r>
            <a:r>
              <a:rPr lang="tr-TR" smtClean="0"/>
              <a:t>sayısı (MNS):   lökosit sayısı x %(nötrofil+band)/100</a:t>
            </a:r>
            <a:endParaRPr lang="tr-TR"/>
          </a:p>
        </p:txBody>
      </p:sp>
      <p:sp>
        <p:nvSpPr>
          <p:cNvPr id="5" name="İçerik Yer Tutucusu 4"/>
          <p:cNvSpPr>
            <a:spLocks noGrp="1"/>
          </p:cNvSpPr>
          <p:nvPr>
            <p:ph sz="half" idx="2"/>
          </p:nvPr>
        </p:nvSpPr>
        <p:spPr/>
        <p:txBody>
          <a:bodyPr/>
          <a:lstStyle/>
          <a:p>
            <a:endParaRPr lang="tr-TR"/>
          </a:p>
        </p:txBody>
      </p:sp>
      <p:pic>
        <p:nvPicPr>
          <p:cNvPr id="4" name="Resim 3"/>
          <p:cNvPicPr>
            <a:picLocks noChangeAspect="1"/>
          </p:cNvPicPr>
          <p:nvPr/>
        </p:nvPicPr>
        <p:blipFill>
          <a:blip r:embed="rId2"/>
          <a:stretch>
            <a:fillRect/>
          </a:stretch>
        </p:blipFill>
        <p:spPr>
          <a:xfrm>
            <a:off x="6172200" y="1825625"/>
            <a:ext cx="5181600" cy="4351338"/>
          </a:xfrm>
          <a:prstGeom prst="rect">
            <a:avLst/>
          </a:prstGeom>
        </p:spPr>
      </p:pic>
    </p:spTree>
    <p:extLst>
      <p:ext uri="{BB962C8B-B14F-4D97-AF65-F5344CB8AC3E}">
        <p14:creationId xmlns:p14="http://schemas.microsoft.com/office/powerpoint/2010/main" val="2521660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Lenfositik lökositoz</a:t>
            </a:r>
            <a:endParaRPr lang="tr-TR"/>
          </a:p>
        </p:txBody>
      </p:sp>
      <p:sp>
        <p:nvSpPr>
          <p:cNvPr id="3" name="İçerik Yer Tutucusu 2"/>
          <p:cNvSpPr>
            <a:spLocks noGrp="1"/>
          </p:cNvSpPr>
          <p:nvPr>
            <p:ph sz="half" idx="1"/>
          </p:nvPr>
        </p:nvSpPr>
        <p:spPr/>
        <p:txBody>
          <a:bodyPr/>
          <a:lstStyle/>
          <a:p>
            <a:r>
              <a:rPr lang="tr-TR"/>
              <a:t>Toplam lökosit </a:t>
            </a:r>
            <a:r>
              <a:rPr lang="tr-TR" smtClean="0"/>
              <a:t>sayısının, </a:t>
            </a:r>
            <a:r>
              <a:rPr lang="tr-TR"/>
              <a:t>mutlak lenfosit </a:t>
            </a:r>
            <a:r>
              <a:rPr lang="tr-TR" smtClean="0"/>
              <a:t>sayısının </a:t>
            </a:r>
            <a:r>
              <a:rPr lang="tr-TR"/>
              <a:t>4 000/uL üzerinde </a:t>
            </a:r>
            <a:r>
              <a:rPr lang="tr-TR" smtClean="0"/>
              <a:t>olmasına bağlı </a:t>
            </a:r>
            <a:r>
              <a:rPr lang="tr-TR"/>
              <a:t>11 000/uL üzerinde </a:t>
            </a:r>
            <a:r>
              <a:rPr lang="tr-TR" smtClean="0"/>
              <a:t>olmasıdır.</a:t>
            </a:r>
            <a:endParaRPr lang="tr-TR"/>
          </a:p>
        </p:txBody>
      </p:sp>
      <p:pic>
        <p:nvPicPr>
          <p:cNvPr id="5" name="İçerik Yer Tutucusu 4"/>
          <p:cNvPicPr>
            <a:picLocks noGrp="1" noChangeAspect="1"/>
          </p:cNvPicPr>
          <p:nvPr>
            <p:ph sz="half" idx="2"/>
          </p:nvPr>
        </p:nvPicPr>
        <p:blipFill>
          <a:blip r:embed="rId3"/>
          <a:stretch>
            <a:fillRect/>
          </a:stretch>
        </p:blipFill>
        <p:spPr>
          <a:xfrm>
            <a:off x="6587836" y="1184564"/>
            <a:ext cx="4765964" cy="4405745"/>
          </a:xfrm>
          <a:prstGeom prst="rect">
            <a:avLst/>
          </a:prstGeom>
        </p:spPr>
      </p:pic>
    </p:spTree>
    <p:extLst>
      <p:ext uri="{BB962C8B-B14F-4D97-AF65-F5344CB8AC3E}">
        <p14:creationId xmlns:p14="http://schemas.microsoft.com/office/powerpoint/2010/main" val="888767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Monositik lökositoz</a:t>
            </a:r>
            <a:endParaRPr lang="tr-TR"/>
          </a:p>
        </p:txBody>
      </p:sp>
      <p:sp>
        <p:nvSpPr>
          <p:cNvPr id="3" name="İçerik Yer Tutucusu 2"/>
          <p:cNvSpPr>
            <a:spLocks noGrp="1"/>
          </p:cNvSpPr>
          <p:nvPr>
            <p:ph sz="half" idx="1"/>
          </p:nvPr>
        </p:nvSpPr>
        <p:spPr/>
        <p:txBody>
          <a:bodyPr/>
          <a:lstStyle/>
          <a:p>
            <a:r>
              <a:rPr lang="tr-TR" smtClean="0"/>
              <a:t> </a:t>
            </a:r>
            <a:r>
              <a:rPr lang="tr-TR"/>
              <a:t>Toplam lökosit </a:t>
            </a:r>
            <a:r>
              <a:rPr lang="tr-TR" smtClean="0"/>
              <a:t>sayısının </a:t>
            </a:r>
            <a:r>
              <a:rPr lang="tr-TR"/>
              <a:t>mutlak monosit </a:t>
            </a:r>
            <a:r>
              <a:rPr lang="tr-TR" smtClean="0"/>
              <a:t>sayısının </a:t>
            </a:r>
            <a:r>
              <a:rPr lang="tr-TR"/>
              <a:t>800/uL üzerinde </a:t>
            </a:r>
            <a:r>
              <a:rPr lang="tr-TR" smtClean="0"/>
              <a:t>olması-na bağlı </a:t>
            </a:r>
            <a:r>
              <a:rPr lang="tr-TR"/>
              <a:t>11 000/uL üzerinde </a:t>
            </a:r>
            <a:r>
              <a:rPr lang="tr-TR" smtClean="0"/>
              <a:t>olmasıdır</a:t>
            </a:r>
            <a:r>
              <a:rPr lang="tr-TR"/>
              <a:t>. </a:t>
            </a:r>
            <a:endParaRPr lang="tr-TR" smtClean="0"/>
          </a:p>
          <a:p>
            <a:r>
              <a:rPr lang="tr-TR" smtClean="0"/>
              <a:t>Akut </a:t>
            </a:r>
            <a:r>
              <a:rPr lang="tr-TR"/>
              <a:t>ve kronik lösemilerin monositik </a:t>
            </a:r>
            <a:r>
              <a:rPr lang="tr-TR" smtClean="0"/>
              <a:t>varyantlarında</a:t>
            </a:r>
            <a:r>
              <a:rPr lang="tr-TR"/>
              <a:t>, akut bakteriyel enfeksiyon veya </a:t>
            </a:r>
            <a:r>
              <a:rPr lang="tr-TR" smtClean="0"/>
              <a:t>tüberkülozda görülebilir. </a:t>
            </a:r>
            <a:endParaRPr lang="tr-TR"/>
          </a:p>
        </p:txBody>
      </p:sp>
      <p:pic>
        <p:nvPicPr>
          <p:cNvPr id="7" name="İçerik Yer Tutucusu 6"/>
          <p:cNvPicPr>
            <a:picLocks noGrp="1" noChangeAspect="1"/>
          </p:cNvPicPr>
          <p:nvPr>
            <p:ph sz="half" idx="2"/>
          </p:nvPr>
        </p:nvPicPr>
        <p:blipFill>
          <a:blip r:embed="rId2"/>
          <a:stretch>
            <a:fillRect/>
          </a:stretch>
        </p:blipFill>
        <p:spPr>
          <a:xfrm>
            <a:off x="6372225" y="1825626"/>
            <a:ext cx="4781550" cy="4171156"/>
          </a:xfrm>
          <a:prstGeom prst="rect">
            <a:avLst/>
          </a:prstGeom>
        </p:spPr>
      </p:pic>
    </p:spTree>
    <p:extLst>
      <p:ext uri="{BB962C8B-B14F-4D97-AF65-F5344CB8AC3E}">
        <p14:creationId xmlns:p14="http://schemas.microsoft.com/office/powerpoint/2010/main" val="2672870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Eozinofilik lökositoz</a:t>
            </a:r>
            <a:endParaRPr lang="tr-TR"/>
          </a:p>
        </p:txBody>
      </p:sp>
      <p:sp>
        <p:nvSpPr>
          <p:cNvPr id="3" name="İçerik Yer Tutucusu 2"/>
          <p:cNvSpPr>
            <a:spLocks noGrp="1"/>
          </p:cNvSpPr>
          <p:nvPr>
            <p:ph sz="half" idx="1"/>
          </p:nvPr>
        </p:nvSpPr>
        <p:spPr/>
        <p:txBody>
          <a:bodyPr/>
          <a:lstStyle/>
          <a:p>
            <a:r>
              <a:rPr lang="tr-TR" smtClean="0"/>
              <a:t>Mutlak </a:t>
            </a:r>
            <a:r>
              <a:rPr lang="tr-TR"/>
              <a:t>eozinofil </a:t>
            </a:r>
            <a:r>
              <a:rPr lang="tr-TR" smtClean="0"/>
              <a:t>sayısının </a:t>
            </a:r>
            <a:r>
              <a:rPr lang="tr-TR"/>
              <a:t>450/uL üzerinde </a:t>
            </a:r>
            <a:r>
              <a:rPr lang="tr-TR" smtClean="0"/>
              <a:t>olması</a:t>
            </a:r>
            <a:endParaRPr lang="tr-TR"/>
          </a:p>
        </p:txBody>
      </p:sp>
      <p:pic>
        <p:nvPicPr>
          <p:cNvPr id="5" name="İçerik Yer Tutucusu 4"/>
          <p:cNvPicPr>
            <a:picLocks noGrp="1" noChangeAspect="1"/>
          </p:cNvPicPr>
          <p:nvPr>
            <p:ph sz="half" idx="2"/>
          </p:nvPr>
        </p:nvPicPr>
        <p:blipFill>
          <a:blip r:embed="rId2"/>
          <a:stretch>
            <a:fillRect/>
          </a:stretch>
        </p:blipFill>
        <p:spPr>
          <a:xfrm>
            <a:off x="6735220" y="1690688"/>
            <a:ext cx="4180249" cy="4351338"/>
          </a:xfrm>
          <a:prstGeom prst="rect">
            <a:avLst/>
          </a:prstGeom>
        </p:spPr>
      </p:pic>
    </p:spTree>
    <p:extLst>
      <p:ext uri="{BB962C8B-B14F-4D97-AF65-F5344CB8AC3E}">
        <p14:creationId xmlns:p14="http://schemas.microsoft.com/office/powerpoint/2010/main" val="878427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Bazofilik lökositoz </a:t>
            </a:r>
            <a:endParaRPr lang="tr-TR"/>
          </a:p>
        </p:txBody>
      </p:sp>
      <p:sp>
        <p:nvSpPr>
          <p:cNvPr id="5" name="İçerik Yer Tutucusu 4"/>
          <p:cNvSpPr>
            <a:spLocks noGrp="1"/>
          </p:cNvSpPr>
          <p:nvPr>
            <p:ph idx="1"/>
          </p:nvPr>
        </p:nvSpPr>
        <p:spPr/>
        <p:txBody>
          <a:bodyPr/>
          <a:lstStyle/>
          <a:p>
            <a:r>
              <a:rPr lang="tr-TR" smtClean="0"/>
              <a:t>Mutlak </a:t>
            </a:r>
            <a:r>
              <a:rPr lang="tr-TR"/>
              <a:t>bazofil </a:t>
            </a:r>
            <a:r>
              <a:rPr lang="tr-TR" smtClean="0"/>
              <a:t>sayısının </a:t>
            </a:r>
            <a:r>
              <a:rPr lang="tr-TR"/>
              <a:t>200/uL üzerinde </a:t>
            </a:r>
            <a:r>
              <a:rPr lang="tr-TR" smtClean="0"/>
              <a:t>olmasına bağlı </a:t>
            </a:r>
            <a:r>
              <a:rPr lang="tr-TR"/>
              <a:t>lökosit </a:t>
            </a:r>
            <a:r>
              <a:rPr lang="tr-TR" smtClean="0"/>
              <a:t>sayısının </a:t>
            </a:r>
            <a:r>
              <a:rPr lang="tr-TR"/>
              <a:t>11 000/uL üzerinde </a:t>
            </a:r>
            <a:r>
              <a:rPr lang="tr-TR" smtClean="0"/>
              <a:t>olmasıdır</a:t>
            </a:r>
            <a:r>
              <a:rPr lang="tr-TR"/>
              <a:t>. </a:t>
            </a:r>
            <a:endParaRPr lang="tr-TR" smtClean="0"/>
          </a:p>
          <a:p>
            <a:r>
              <a:rPr lang="tr-TR" smtClean="0"/>
              <a:t>Çok </a:t>
            </a:r>
            <a:r>
              <a:rPr lang="tr-TR"/>
              <a:t>nadirdir ve akut veya kronik lösemilerin bazofilik veya mast hücre </a:t>
            </a:r>
            <a:r>
              <a:rPr lang="tr-TR" smtClean="0"/>
              <a:t>varyantlarında görülür.</a:t>
            </a:r>
            <a:endParaRPr lang="tr-TR"/>
          </a:p>
        </p:txBody>
      </p:sp>
    </p:spTree>
    <p:extLst>
      <p:ext uri="{BB962C8B-B14F-4D97-AF65-F5344CB8AC3E}">
        <p14:creationId xmlns:p14="http://schemas.microsoft.com/office/powerpoint/2010/main" val="788111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Trombositler </a:t>
            </a:r>
            <a:endParaRPr lang="tr-TR"/>
          </a:p>
        </p:txBody>
      </p:sp>
      <p:sp>
        <p:nvSpPr>
          <p:cNvPr id="3" name="İçerik Yer Tutucusu 2"/>
          <p:cNvSpPr>
            <a:spLocks noGrp="1"/>
          </p:cNvSpPr>
          <p:nvPr>
            <p:ph idx="1"/>
          </p:nvPr>
        </p:nvSpPr>
        <p:spPr/>
        <p:txBody>
          <a:bodyPr/>
          <a:lstStyle/>
          <a:p>
            <a:r>
              <a:rPr lang="tr-TR"/>
              <a:t>Hacimleri 7–11 </a:t>
            </a:r>
            <a:r>
              <a:rPr lang="tr-TR" smtClean="0"/>
              <a:t>fL ve </a:t>
            </a:r>
            <a:r>
              <a:rPr lang="tr-TR"/>
              <a:t>çapları 1–3 </a:t>
            </a:r>
            <a:r>
              <a:rPr lang="tr-TR" smtClean="0"/>
              <a:t>mikrondur.</a:t>
            </a:r>
          </a:p>
          <a:p>
            <a:r>
              <a:rPr lang="tr-TR"/>
              <a:t>Kan sayım cihazlarında trombositler direkt olarak sayılabilmekte ve hacimleri de (</a:t>
            </a:r>
            <a:r>
              <a:rPr lang="tr-TR" smtClean="0"/>
              <a:t>MPV</a:t>
            </a:r>
            <a:r>
              <a:rPr lang="tr-TR"/>
              <a:t>) </a:t>
            </a:r>
            <a:r>
              <a:rPr lang="tr-TR" smtClean="0"/>
              <a:t>ölçülebilmektedir.</a:t>
            </a:r>
          </a:p>
          <a:p>
            <a:r>
              <a:rPr lang="tr-TR"/>
              <a:t>Trombosit sayısı : 150.000-400.000/ml </a:t>
            </a:r>
            <a:r>
              <a:rPr lang="tr-TR" smtClean="0"/>
              <a:t>dir.</a:t>
            </a:r>
            <a:endParaRPr lang="tr-TR"/>
          </a:p>
          <a:p>
            <a:r>
              <a:rPr lang="tr-TR"/>
              <a:t>Eritrositlerde olduğu gibi trombositlerde de dağılım </a:t>
            </a:r>
            <a:r>
              <a:rPr lang="tr-TR" smtClean="0"/>
              <a:t>genişliği hesaplanmaktadır (PDW : %12-16)</a:t>
            </a:r>
            <a:endParaRPr lang="tr-TR"/>
          </a:p>
        </p:txBody>
      </p:sp>
      <p:pic>
        <p:nvPicPr>
          <p:cNvPr id="4" name="Resim 3"/>
          <p:cNvPicPr>
            <a:picLocks noChangeAspect="1"/>
          </p:cNvPicPr>
          <p:nvPr/>
        </p:nvPicPr>
        <p:blipFill>
          <a:blip r:embed="rId2"/>
          <a:stretch>
            <a:fillRect/>
          </a:stretch>
        </p:blipFill>
        <p:spPr>
          <a:xfrm>
            <a:off x="8062912" y="365125"/>
            <a:ext cx="2466975" cy="1847850"/>
          </a:xfrm>
          <a:prstGeom prst="rect">
            <a:avLst/>
          </a:prstGeom>
        </p:spPr>
      </p:pic>
      <p:pic>
        <p:nvPicPr>
          <p:cNvPr id="5" name="Resim 4"/>
          <p:cNvPicPr>
            <a:picLocks noChangeAspect="1"/>
          </p:cNvPicPr>
          <p:nvPr/>
        </p:nvPicPr>
        <p:blipFill>
          <a:blip r:embed="rId3"/>
          <a:stretch>
            <a:fillRect/>
          </a:stretch>
        </p:blipFill>
        <p:spPr>
          <a:xfrm>
            <a:off x="8273328" y="4654550"/>
            <a:ext cx="2752725" cy="1657350"/>
          </a:xfrm>
          <a:prstGeom prst="rect">
            <a:avLst/>
          </a:prstGeom>
        </p:spPr>
      </p:pic>
    </p:spTree>
    <p:extLst>
      <p:ext uri="{BB962C8B-B14F-4D97-AF65-F5344CB8AC3E}">
        <p14:creationId xmlns:p14="http://schemas.microsoft.com/office/powerpoint/2010/main" val="2262019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endParaRPr lang="tr-TR"/>
          </a:p>
        </p:txBody>
      </p:sp>
      <p:sp>
        <p:nvSpPr>
          <p:cNvPr id="5" name="İçerik Yer Tutucusu 4"/>
          <p:cNvSpPr>
            <a:spLocks noGrp="1"/>
          </p:cNvSpPr>
          <p:nvPr>
            <p:ph sz="half" idx="1"/>
          </p:nvPr>
        </p:nvSpPr>
        <p:spPr/>
        <p:txBody>
          <a:bodyPr/>
          <a:lstStyle/>
          <a:p>
            <a:pPr marL="0" indent="0">
              <a:buNone/>
            </a:pPr>
            <a:r>
              <a:rPr lang="tr-TR" smtClean="0"/>
              <a:t>Azaltan nedenler: </a:t>
            </a:r>
          </a:p>
          <a:p>
            <a:r>
              <a:rPr lang="tr-TR"/>
              <a:t>İmmun sebepler (ITP), enfeksiyonlar, ilaçlar, </a:t>
            </a:r>
            <a:r>
              <a:rPr lang="tr-TR" smtClean="0"/>
              <a:t>heparin.</a:t>
            </a:r>
          </a:p>
          <a:p>
            <a:r>
              <a:rPr lang="tr-TR"/>
              <a:t>DIC, sepsis, TTP, lenfoproliferatif hst., </a:t>
            </a:r>
            <a:r>
              <a:rPr lang="tr-TR" smtClean="0"/>
              <a:t>HÜS</a:t>
            </a:r>
            <a:r>
              <a:rPr lang="tr-TR"/>
              <a:t>, </a:t>
            </a:r>
            <a:r>
              <a:rPr lang="tr-TR" smtClean="0"/>
              <a:t>By-pass </a:t>
            </a:r>
            <a:r>
              <a:rPr lang="tr-TR"/>
              <a:t>cerrahisi, </a:t>
            </a:r>
            <a:endParaRPr lang="tr-TR" smtClean="0"/>
          </a:p>
          <a:p>
            <a:r>
              <a:rPr lang="tr-TR" smtClean="0"/>
              <a:t>IV </a:t>
            </a:r>
            <a:r>
              <a:rPr lang="tr-TR"/>
              <a:t>kateterler, pulm.emboli ve kardiyomyopatiler.</a:t>
            </a:r>
          </a:p>
        </p:txBody>
      </p:sp>
      <p:sp>
        <p:nvSpPr>
          <p:cNvPr id="6" name="İçerik Yer Tutucusu 5"/>
          <p:cNvSpPr>
            <a:spLocks noGrp="1"/>
          </p:cNvSpPr>
          <p:nvPr>
            <p:ph sz="half" idx="2"/>
          </p:nvPr>
        </p:nvSpPr>
        <p:spPr/>
        <p:txBody>
          <a:bodyPr/>
          <a:lstStyle/>
          <a:p>
            <a:pPr marL="0" indent="0">
              <a:buNone/>
            </a:pPr>
            <a:r>
              <a:rPr lang="tr-TR" smtClean="0"/>
              <a:t>Arttıran nedenler:</a:t>
            </a:r>
          </a:p>
          <a:p>
            <a:r>
              <a:rPr lang="tr-TR"/>
              <a:t>Primer (Esansiyel) </a:t>
            </a:r>
          </a:p>
          <a:p>
            <a:r>
              <a:rPr lang="tr-TR" smtClean="0"/>
              <a:t>Sekonder: </a:t>
            </a:r>
            <a:r>
              <a:rPr lang="tr-TR"/>
              <a:t>Akut enfeksiyonlar, akut kanamalar, şiddetli egzersiz, demir eksikliği, splenektomi, tbc, bağ doku hastalıkları, ilaç </a:t>
            </a:r>
            <a:r>
              <a:rPr lang="tr-TR" smtClean="0"/>
              <a:t>reaksiyonları.</a:t>
            </a:r>
            <a:endParaRPr lang="tr-TR"/>
          </a:p>
        </p:txBody>
      </p:sp>
      <p:sp>
        <p:nvSpPr>
          <p:cNvPr id="8" name="Yukarı Ok 7"/>
          <p:cNvSpPr/>
          <p:nvPr/>
        </p:nvSpPr>
        <p:spPr>
          <a:xfrm>
            <a:off x="11267209" y="1825625"/>
            <a:ext cx="238991" cy="3120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374073" y="1974273"/>
            <a:ext cx="311727" cy="297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50980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smtClean="0"/>
              <a:t>Olgu 1</a:t>
            </a:r>
            <a:endParaRPr lang="tr-TR"/>
          </a:p>
        </p:txBody>
      </p:sp>
      <p:sp>
        <p:nvSpPr>
          <p:cNvPr id="6" name="İçerik Yer Tutucusu 5"/>
          <p:cNvSpPr>
            <a:spLocks noGrp="1"/>
          </p:cNvSpPr>
          <p:nvPr>
            <p:ph idx="1"/>
          </p:nvPr>
        </p:nvSpPr>
        <p:spPr/>
        <p:txBody>
          <a:bodyPr>
            <a:normAutofit/>
          </a:bodyPr>
          <a:lstStyle/>
          <a:p>
            <a:r>
              <a:rPr lang="tr-TR" smtClean="0"/>
              <a:t>48y,k  son iki aydır anemiye bağlı artan halsizlik tarifliyor.</a:t>
            </a:r>
          </a:p>
          <a:p>
            <a:r>
              <a:rPr lang="tr-TR" smtClean="0"/>
              <a:t>Ayırıcı tanıda ilk önce akut kanamayı dışla !</a:t>
            </a:r>
          </a:p>
          <a:p>
            <a:r>
              <a:rPr lang="tr-TR" smtClean="0"/>
              <a:t>Kanama dışlandıktan sonra 2. adım retikülosit sayımı</a:t>
            </a:r>
          </a:p>
          <a:p>
            <a:pPr marL="0" indent="0">
              <a:buNone/>
            </a:pPr>
            <a:r>
              <a:rPr lang="tr-TR"/>
              <a:t> </a:t>
            </a:r>
            <a:r>
              <a:rPr lang="tr-TR" smtClean="0"/>
              <a:t>(Düzeltilmiş retikülosit ve RÜİ’ni hesapla)</a:t>
            </a:r>
          </a:p>
          <a:p>
            <a:r>
              <a:rPr lang="tr-TR" smtClean="0"/>
              <a:t>Üretim düşüklüğüne bağlı anemilerde ayırıcı tanı için hücre boyutunu değerlendir.(MCV) </a:t>
            </a:r>
          </a:p>
        </p:txBody>
      </p:sp>
    </p:spTree>
    <p:extLst>
      <p:ext uri="{BB962C8B-B14F-4D97-AF65-F5344CB8AC3E}">
        <p14:creationId xmlns:p14="http://schemas.microsoft.com/office/powerpoint/2010/main" val="3042607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419100" y="0"/>
            <a:ext cx="6111875" cy="6057900"/>
          </a:xfrm>
          <a:prstGeom prst="rect">
            <a:avLst/>
          </a:prstGeom>
        </p:spPr>
      </p:pic>
      <p:pic>
        <p:nvPicPr>
          <p:cNvPr id="5" name="Resim 4"/>
          <p:cNvPicPr>
            <a:picLocks noChangeAspect="1"/>
          </p:cNvPicPr>
          <p:nvPr/>
        </p:nvPicPr>
        <p:blipFill>
          <a:blip r:embed="rId4"/>
          <a:stretch>
            <a:fillRect/>
          </a:stretch>
        </p:blipFill>
        <p:spPr>
          <a:xfrm>
            <a:off x="6771640" y="288925"/>
            <a:ext cx="5238750" cy="5915978"/>
          </a:xfrm>
          <a:prstGeom prst="rect">
            <a:avLst/>
          </a:prstGeom>
        </p:spPr>
      </p:pic>
    </p:spTree>
    <p:extLst>
      <p:ext uri="{BB962C8B-B14F-4D97-AF65-F5344CB8AC3E}">
        <p14:creationId xmlns:p14="http://schemas.microsoft.com/office/powerpoint/2010/main" val="174676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Olgu 1</a:t>
            </a:r>
          </a:p>
        </p:txBody>
      </p:sp>
      <p:sp>
        <p:nvSpPr>
          <p:cNvPr id="3" name="İçerik Yer Tutucusu 2"/>
          <p:cNvSpPr>
            <a:spLocks noGrp="1"/>
          </p:cNvSpPr>
          <p:nvPr>
            <p:ph idx="1"/>
          </p:nvPr>
        </p:nvSpPr>
        <p:spPr/>
        <p:txBody>
          <a:bodyPr/>
          <a:lstStyle/>
          <a:p>
            <a:r>
              <a:rPr lang="tr-TR" smtClean="0"/>
              <a:t>Öz:obezite,depresyon,astım,OA</a:t>
            </a:r>
          </a:p>
          <a:p>
            <a:r>
              <a:rPr lang="tr-TR" smtClean="0"/>
              <a:t>GİS yakınması ve iştahsızlık var.</a:t>
            </a:r>
          </a:p>
          <a:p>
            <a:r>
              <a:rPr lang="tr-TR" smtClean="0"/>
              <a:t>Endoskopi: ciddi reflü özofajit ve gastrit</a:t>
            </a:r>
            <a:endParaRPr lang="tr-TR"/>
          </a:p>
          <a:p>
            <a:r>
              <a:rPr lang="tr-TR"/>
              <a:t>Göğüs ağrısı,öksürük,ateş,kilo kaybı,ödem yok.</a:t>
            </a:r>
          </a:p>
          <a:p>
            <a:r>
              <a:rPr lang="tr-TR"/>
              <a:t>Kusma ,melena, rektal </a:t>
            </a:r>
            <a:r>
              <a:rPr lang="tr-TR" smtClean="0"/>
              <a:t>kanama yok.</a:t>
            </a:r>
          </a:p>
          <a:p>
            <a:r>
              <a:rPr lang="tr-TR" smtClean="0"/>
              <a:t>Solukluk yok, mensleri düzenli ama yoğun</a:t>
            </a:r>
          </a:p>
          <a:p>
            <a:r>
              <a:rPr lang="tr-TR" smtClean="0"/>
              <a:t>Kİ: Ranitidin,sertralin,setirizin,flutikazon,ibuprofen</a:t>
            </a:r>
          </a:p>
          <a:p>
            <a:r>
              <a:rPr lang="tr-TR" smtClean="0"/>
              <a:t>Fm : N</a:t>
            </a:r>
          </a:p>
          <a:p>
            <a:endParaRPr lang="tr-TR"/>
          </a:p>
          <a:p>
            <a:endParaRPr lang="tr-TR"/>
          </a:p>
        </p:txBody>
      </p:sp>
    </p:spTree>
    <p:extLst>
      <p:ext uri="{BB962C8B-B14F-4D97-AF65-F5344CB8AC3E}">
        <p14:creationId xmlns:p14="http://schemas.microsoft.com/office/powerpoint/2010/main" val="3163224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099237" y="1690688"/>
            <a:ext cx="5993526" cy="4351338"/>
          </a:xfrm>
          <a:prstGeom prst="rect">
            <a:avLst/>
          </a:prstGeom>
        </p:spPr>
      </p:pic>
    </p:spTree>
    <p:extLst>
      <p:ext uri="{BB962C8B-B14F-4D97-AF65-F5344CB8AC3E}">
        <p14:creationId xmlns:p14="http://schemas.microsoft.com/office/powerpoint/2010/main" val="3149516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stretch>
            <a:fillRect/>
          </a:stretch>
        </p:blipFill>
        <p:spPr>
          <a:xfrm>
            <a:off x="1655041" y="478270"/>
            <a:ext cx="8832850" cy="5881688"/>
          </a:xfrm>
          <a:prstGeom prst="rect">
            <a:avLst/>
          </a:prstGeom>
        </p:spPr>
      </p:pic>
    </p:spTree>
    <p:extLst>
      <p:ext uri="{BB962C8B-B14F-4D97-AF65-F5344CB8AC3E}">
        <p14:creationId xmlns:p14="http://schemas.microsoft.com/office/powerpoint/2010/main" val="299233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02192" y="542919"/>
            <a:ext cx="3544762" cy="1637484"/>
          </a:xfrm>
          <a:prstGeom prst="rect">
            <a:avLst/>
          </a:prstGeom>
        </p:spPr>
      </p:pic>
      <p:pic>
        <p:nvPicPr>
          <p:cNvPr id="3" name="Resim 2"/>
          <p:cNvPicPr>
            <a:picLocks noChangeAspect="1"/>
          </p:cNvPicPr>
          <p:nvPr/>
        </p:nvPicPr>
        <p:blipFill>
          <a:blip r:embed="rId3"/>
          <a:stretch>
            <a:fillRect/>
          </a:stretch>
        </p:blipFill>
        <p:spPr>
          <a:xfrm>
            <a:off x="3882137" y="2180403"/>
            <a:ext cx="3871134" cy="2487891"/>
          </a:xfrm>
          <a:prstGeom prst="rect">
            <a:avLst/>
          </a:prstGeom>
        </p:spPr>
      </p:pic>
      <p:pic>
        <p:nvPicPr>
          <p:cNvPr id="4" name="Resim 3"/>
          <p:cNvPicPr>
            <a:picLocks noChangeAspect="1"/>
          </p:cNvPicPr>
          <p:nvPr/>
        </p:nvPicPr>
        <p:blipFill>
          <a:blip r:embed="rId4"/>
          <a:stretch>
            <a:fillRect/>
          </a:stretch>
        </p:blipFill>
        <p:spPr>
          <a:xfrm>
            <a:off x="7888454" y="4022266"/>
            <a:ext cx="3889265" cy="2524078"/>
          </a:xfrm>
          <a:prstGeom prst="rect">
            <a:avLst/>
          </a:prstGeom>
        </p:spPr>
      </p:pic>
    </p:spTree>
    <p:extLst>
      <p:ext uri="{BB962C8B-B14F-4D97-AF65-F5344CB8AC3E}">
        <p14:creationId xmlns:p14="http://schemas.microsoft.com/office/powerpoint/2010/main" val="3147862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van 10"/>
          <p:cNvSpPr>
            <a:spLocks noGrp="1"/>
          </p:cNvSpPr>
          <p:nvPr>
            <p:ph type="title"/>
          </p:nvPr>
        </p:nvSpPr>
        <p:spPr/>
        <p:txBody>
          <a:bodyPr/>
          <a:lstStyle/>
          <a:p>
            <a:r>
              <a:rPr lang="tr-TR" smtClean="0"/>
              <a:t>Olgu 1</a:t>
            </a:r>
            <a:endParaRPr lang="tr-TR"/>
          </a:p>
        </p:txBody>
      </p:sp>
      <p:sp>
        <p:nvSpPr>
          <p:cNvPr id="13" name="İçerik Yer Tutucusu 12"/>
          <p:cNvSpPr>
            <a:spLocks noGrp="1"/>
          </p:cNvSpPr>
          <p:nvPr>
            <p:ph sz="half" idx="1"/>
          </p:nvPr>
        </p:nvSpPr>
        <p:spPr/>
        <p:txBody>
          <a:bodyPr/>
          <a:lstStyle/>
          <a:p>
            <a:r>
              <a:rPr lang="tr-TR" smtClean="0"/>
              <a:t>WBC : 7100</a:t>
            </a:r>
          </a:p>
          <a:p>
            <a:r>
              <a:rPr lang="tr-TR" smtClean="0"/>
              <a:t>RBC: 2,6</a:t>
            </a:r>
          </a:p>
          <a:p>
            <a:r>
              <a:rPr lang="tr-TR" smtClean="0"/>
              <a:t>Hb: 6,7</a:t>
            </a:r>
          </a:p>
          <a:p>
            <a:r>
              <a:rPr lang="tr-TR" smtClean="0"/>
              <a:t>Htc:%23,3</a:t>
            </a:r>
          </a:p>
          <a:p>
            <a:r>
              <a:rPr lang="tr-TR" smtClean="0"/>
              <a:t>MCV : 76 </a:t>
            </a:r>
          </a:p>
          <a:p>
            <a:r>
              <a:rPr lang="tr-TR" smtClean="0"/>
              <a:t>Retikülosit sayısı : %1.5</a:t>
            </a:r>
          </a:p>
          <a:p>
            <a:endParaRPr lang="tr-TR"/>
          </a:p>
        </p:txBody>
      </p:sp>
      <p:sp>
        <p:nvSpPr>
          <p:cNvPr id="14" name="İçerik Yer Tutucusu 13"/>
          <p:cNvSpPr>
            <a:spLocks noGrp="1"/>
          </p:cNvSpPr>
          <p:nvPr>
            <p:ph sz="half" idx="2"/>
          </p:nvPr>
        </p:nvSpPr>
        <p:spPr/>
        <p:txBody>
          <a:bodyPr/>
          <a:lstStyle/>
          <a:p>
            <a:r>
              <a:rPr lang="tr-TR" smtClean="0"/>
              <a:t>Düzeltilmiş retikülosit sayısı : </a:t>
            </a:r>
          </a:p>
          <a:p>
            <a:pPr marL="0" indent="0">
              <a:buNone/>
            </a:pPr>
            <a:r>
              <a:rPr lang="tr-TR" smtClean="0"/>
              <a:t>23,3/45= 0,5177x 1,5=</a:t>
            </a:r>
            <a:r>
              <a:rPr lang="tr-TR"/>
              <a:t>0,7765</a:t>
            </a:r>
            <a:endParaRPr lang="tr-TR" smtClean="0"/>
          </a:p>
          <a:p>
            <a:pPr marL="0" indent="0">
              <a:buNone/>
            </a:pPr>
            <a:endParaRPr lang="tr-TR"/>
          </a:p>
          <a:p>
            <a:pPr marL="0" indent="0">
              <a:buNone/>
            </a:pPr>
            <a:r>
              <a:rPr lang="tr-TR" smtClean="0"/>
              <a:t>RÜİ:0,7765/2=0.39</a:t>
            </a:r>
          </a:p>
          <a:p>
            <a:pPr marL="0" indent="0">
              <a:buNone/>
            </a:pPr>
            <a:endParaRPr lang="tr-TR" smtClean="0"/>
          </a:p>
          <a:p>
            <a:pPr marL="0" indent="0" algn="ctr">
              <a:buNone/>
            </a:pPr>
            <a:r>
              <a:rPr lang="tr-TR" b="1" i="1" u="sng" smtClean="0"/>
              <a:t>Üretim eksikliği</a:t>
            </a:r>
            <a:endParaRPr lang="tr-TR" b="1" i="1" u="sng"/>
          </a:p>
        </p:txBody>
      </p:sp>
      <p:sp>
        <p:nvSpPr>
          <p:cNvPr id="15" name="Aşağı Ok 14"/>
          <p:cNvSpPr/>
          <p:nvPr/>
        </p:nvSpPr>
        <p:spPr>
          <a:xfrm>
            <a:off x="8537713" y="3843130"/>
            <a:ext cx="450574" cy="503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52760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2968487" y="609600"/>
            <a:ext cx="5950225" cy="5658678"/>
          </a:xfrm>
          <a:prstGeom prst="rect">
            <a:avLst/>
          </a:prstGeom>
        </p:spPr>
      </p:pic>
    </p:spTree>
    <p:extLst>
      <p:ext uri="{BB962C8B-B14F-4D97-AF65-F5344CB8AC3E}">
        <p14:creationId xmlns:p14="http://schemas.microsoft.com/office/powerpoint/2010/main" val="1500670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OLGU 2</a:t>
            </a:r>
            <a:endParaRPr lang="tr-TR"/>
          </a:p>
        </p:txBody>
      </p:sp>
      <p:sp>
        <p:nvSpPr>
          <p:cNvPr id="3" name="İçerik Yer Tutucusu 2"/>
          <p:cNvSpPr>
            <a:spLocks noGrp="1"/>
          </p:cNvSpPr>
          <p:nvPr>
            <p:ph idx="1"/>
          </p:nvPr>
        </p:nvSpPr>
        <p:spPr/>
        <p:txBody>
          <a:bodyPr/>
          <a:lstStyle/>
          <a:p>
            <a:r>
              <a:rPr lang="tr-TR" smtClean="0"/>
              <a:t>8y, sık hastalanma ve çabuk yorulma şikayeti olan erkek hasta</a:t>
            </a:r>
            <a:endParaRPr lang="tr-TR"/>
          </a:p>
        </p:txBody>
      </p:sp>
      <p:pic>
        <p:nvPicPr>
          <p:cNvPr id="4" name="Resim 3"/>
          <p:cNvPicPr>
            <a:picLocks noChangeAspect="1"/>
          </p:cNvPicPr>
          <p:nvPr/>
        </p:nvPicPr>
        <p:blipFill>
          <a:blip r:embed="rId3"/>
          <a:stretch>
            <a:fillRect/>
          </a:stretch>
        </p:blipFill>
        <p:spPr>
          <a:xfrm>
            <a:off x="4890052" y="2239616"/>
            <a:ext cx="6017523" cy="4459357"/>
          </a:xfrm>
          <a:prstGeom prst="rect">
            <a:avLst/>
          </a:prstGeom>
        </p:spPr>
      </p:pic>
    </p:spTree>
    <p:extLst>
      <p:ext uri="{BB962C8B-B14F-4D97-AF65-F5344CB8AC3E}">
        <p14:creationId xmlns:p14="http://schemas.microsoft.com/office/powerpoint/2010/main" val="2340121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smtClean="0"/>
              <a:t>Tam idrar tetkiki (TİT)</a:t>
            </a:r>
            <a:endParaRPr lang="tr-TR"/>
          </a:p>
        </p:txBody>
      </p:sp>
      <p:pic>
        <p:nvPicPr>
          <p:cNvPr id="7" name="Resim 6"/>
          <p:cNvPicPr>
            <a:picLocks noChangeAspect="1"/>
          </p:cNvPicPr>
          <p:nvPr/>
        </p:nvPicPr>
        <p:blipFill>
          <a:blip r:embed="rId3"/>
          <a:stretch>
            <a:fillRect/>
          </a:stretch>
        </p:blipFill>
        <p:spPr>
          <a:xfrm>
            <a:off x="8350878" y="157957"/>
            <a:ext cx="2847975" cy="1600200"/>
          </a:xfrm>
          <a:prstGeom prst="rect">
            <a:avLst/>
          </a:prstGeom>
        </p:spPr>
      </p:pic>
      <p:sp>
        <p:nvSpPr>
          <p:cNvPr id="9" name="İçerik Yer Tutucusu 8"/>
          <p:cNvSpPr>
            <a:spLocks noGrp="1"/>
          </p:cNvSpPr>
          <p:nvPr>
            <p:ph idx="1"/>
          </p:nvPr>
        </p:nvSpPr>
        <p:spPr/>
        <p:txBody>
          <a:bodyPr/>
          <a:lstStyle/>
          <a:p>
            <a:r>
              <a:rPr lang="tr-TR"/>
              <a:t>İ</a:t>
            </a:r>
            <a:r>
              <a:rPr lang="tr-TR" smtClean="0"/>
              <a:t>drar, içinde erimiş ya da süspansiyon halinde bulunan birçok organik ve inorganik maddeyi ithiva eden bir solüsyon.( %95 su)</a:t>
            </a:r>
          </a:p>
          <a:p>
            <a:r>
              <a:rPr lang="tr-TR" smtClean="0"/>
              <a:t>Bazı maddeler ise idrarda bulunmaz.Patolojik durumlarda ortaya çıkar:</a:t>
            </a:r>
          </a:p>
          <a:p>
            <a:pPr marL="0" indent="0">
              <a:buNone/>
            </a:pPr>
            <a:r>
              <a:rPr lang="tr-TR" smtClean="0"/>
              <a:t>-PROTEİN</a:t>
            </a:r>
          </a:p>
          <a:p>
            <a:pPr marL="0" indent="0">
              <a:buNone/>
            </a:pPr>
            <a:r>
              <a:rPr lang="tr-TR" smtClean="0"/>
              <a:t>-GLUKOZ</a:t>
            </a:r>
          </a:p>
          <a:p>
            <a:pPr marL="0" indent="0">
              <a:buNone/>
            </a:pPr>
            <a:r>
              <a:rPr lang="tr-TR" smtClean="0"/>
              <a:t>-KETON</a:t>
            </a:r>
          </a:p>
          <a:p>
            <a:pPr marL="0" indent="0">
              <a:buNone/>
            </a:pPr>
            <a:r>
              <a:rPr lang="tr-TR" smtClean="0"/>
              <a:t>-BİLİRÜBİN</a:t>
            </a:r>
          </a:p>
          <a:p>
            <a:pPr marL="0" indent="0">
              <a:buNone/>
            </a:pPr>
            <a:r>
              <a:rPr lang="tr-TR" smtClean="0"/>
              <a:t>-HEMOGLOBİN…</a:t>
            </a:r>
            <a:endParaRPr lang="tr-TR"/>
          </a:p>
        </p:txBody>
      </p:sp>
      <p:pic>
        <p:nvPicPr>
          <p:cNvPr id="12" name="Resim 11"/>
          <p:cNvPicPr>
            <a:picLocks noChangeAspect="1"/>
          </p:cNvPicPr>
          <p:nvPr/>
        </p:nvPicPr>
        <p:blipFill>
          <a:blip r:embed="rId4"/>
          <a:stretch>
            <a:fillRect/>
          </a:stretch>
        </p:blipFill>
        <p:spPr>
          <a:xfrm>
            <a:off x="6096000" y="3469093"/>
            <a:ext cx="4953000" cy="3067050"/>
          </a:xfrm>
          <a:prstGeom prst="rect">
            <a:avLst/>
          </a:prstGeom>
        </p:spPr>
      </p:pic>
    </p:spTree>
    <p:extLst>
      <p:ext uri="{BB962C8B-B14F-4D97-AF65-F5344CB8AC3E}">
        <p14:creationId xmlns:p14="http://schemas.microsoft.com/office/powerpoint/2010/main" val="2430863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TİT </a:t>
            </a:r>
            <a:endParaRPr lang="tr-TR"/>
          </a:p>
        </p:txBody>
      </p:sp>
      <p:sp>
        <p:nvSpPr>
          <p:cNvPr id="3" name="İçerik Yer Tutucusu 2"/>
          <p:cNvSpPr>
            <a:spLocks noGrp="1"/>
          </p:cNvSpPr>
          <p:nvPr>
            <p:ph idx="1"/>
          </p:nvPr>
        </p:nvSpPr>
        <p:spPr/>
        <p:txBody>
          <a:bodyPr/>
          <a:lstStyle/>
          <a:p>
            <a:pPr marL="0" indent="0">
              <a:buNone/>
            </a:pPr>
            <a:r>
              <a:rPr lang="tr-TR" smtClean="0"/>
              <a:t>1- İdrarın </a:t>
            </a:r>
            <a:r>
              <a:rPr lang="tr-TR" b="1" smtClean="0"/>
              <a:t>fiziksel</a:t>
            </a:r>
            <a:r>
              <a:rPr lang="tr-TR" smtClean="0"/>
              <a:t> özelliklerinin değerlendirilmesi</a:t>
            </a:r>
          </a:p>
          <a:p>
            <a:pPr marL="0" indent="0">
              <a:buNone/>
            </a:pPr>
            <a:r>
              <a:rPr lang="tr-TR" smtClean="0"/>
              <a:t>2-idrarın </a:t>
            </a:r>
            <a:r>
              <a:rPr lang="tr-TR" b="1" smtClean="0"/>
              <a:t>kimyasal</a:t>
            </a:r>
            <a:r>
              <a:rPr lang="tr-TR" smtClean="0"/>
              <a:t> içeriğinin değerlendirilmesi</a:t>
            </a:r>
          </a:p>
          <a:p>
            <a:pPr marL="0" indent="0">
              <a:buNone/>
            </a:pPr>
            <a:r>
              <a:rPr lang="tr-TR" smtClean="0"/>
              <a:t>3-idrar sedimentinin </a:t>
            </a:r>
            <a:r>
              <a:rPr lang="tr-TR" b="1" smtClean="0"/>
              <a:t>mikroskopik</a:t>
            </a:r>
            <a:r>
              <a:rPr lang="tr-TR" smtClean="0"/>
              <a:t> değerlendirilmesi</a:t>
            </a:r>
          </a:p>
          <a:p>
            <a:pPr marL="0" indent="0" algn="r">
              <a:buNone/>
            </a:pPr>
            <a:r>
              <a:rPr lang="tr-TR"/>
              <a:t>b</a:t>
            </a:r>
            <a:r>
              <a:rPr lang="tr-TR" smtClean="0"/>
              <a:t>asamaklarından oluşur.</a:t>
            </a:r>
            <a:endParaRPr lang="tr-TR"/>
          </a:p>
        </p:txBody>
      </p:sp>
      <p:pic>
        <p:nvPicPr>
          <p:cNvPr id="4" name="Resim 3"/>
          <p:cNvPicPr>
            <a:picLocks noChangeAspect="1"/>
          </p:cNvPicPr>
          <p:nvPr/>
        </p:nvPicPr>
        <p:blipFill>
          <a:blip r:embed="rId2"/>
          <a:stretch>
            <a:fillRect/>
          </a:stretch>
        </p:blipFill>
        <p:spPr>
          <a:xfrm>
            <a:off x="8528972" y="4194876"/>
            <a:ext cx="2619375" cy="1743075"/>
          </a:xfrm>
          <a:prstGeom prst="rect">
            <a:avLst/>
          </a:prstGeom>
        </p:spPr>
      </p:pic>
      <p:pic>
        <p:nvPicPr>
          <p:cNvPr id="5" name="Resim 4"/>
          <p:cNvPicPr>
            <a:picLocks noChangeAspect="1"/>
          </p:cNvPicPr>
          <p:nvPr/>
        </p:nvPicPr>
        <p:blipFill>
          <a:blip r:embed="rId3"/>
          <a:stretch>
            <a:fillRect/>
          </a:stretch>
        </p:blipFill>
        <p:spPr>
          <a:xfrm>
            <a:off x="1022387" y="4194876"/>
            <a:ext cx="2619375" cy="1743075"/>
          </a:xfrm>
          <a:prstGeom prst="rect">
            <a:avLst/>
          </a:prstGeom>
        </p:spPr>
      </p:pic>
      <p:pic>
        <p:nvPicPr>
          <p:cNvPr id="7" name="Resim 6"/>
          <p:cNvPicPr>
            <a:picLocks noChangeAspect="1"/>
          </p:cNvPicPr>
          <p:nvPr/>
        </p:nvPicPr>
        <p:blipFill>
          <a:blip r:embed="rId4"/>
          <a:stretch>
            <a:fillRect/>
          </a:stretch>
        </p:blipFill>
        <p:spPr>
          <a:xfrm>
            <a:off x="7386837" y="365125"/>
            <a:ext cx="4351507" cy="2108213"/>
          </a:xfrm>
          <a:prstGeom prst="rect">
            <a:avLst/>
          </a:prstGeom>
        </p:spPr>
      </p:pic>
    </p:spTree>
    <p:extLst>
      <p:ext uri="{BB962C8B-B14F-4D97-AF65-F5344CB8AC3E}">
        <p14:creationId xmlns:p14="http://schemas.microsoft.com/office/powerpoint/2010/main" val="2336266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Fiziksel analiz </a:t>
            </a:r>
            <a:endParaRPr lang="tr-TR"/>
          </a:p>
        </p:txBody>
      </p:sp>
      <p:pic>
        <p:nvPicPr>
          <p:cNvPr id="7" name="İçerik Yer Tutucusu 6"/>
          <p:cNvPicPr>
            <a:picLocks noGrp="1" noChangeAspect="1"/>
          </p:cNvPicPr>
          <p:nvPr>
            <p:ph idx="1"/>
          </p:nvPr>
        </p:nvPicPr>
        <p:blipFill>
          <a:blip r:embed="rId2"/>
          <a:stretch>
            <a:fillRect/>
          </a:stretch>
        </p:blipFill>
        <p:spPr>
          <a:xfrm>
            <a:off x="2232837" y="1360966"/>
            <a:ext cx="7315200" cy="4997303"/>
          </a:xfrm>
          <a:prstGeom prst="rect">
            <a:avLst/>
          </a:prstGeom>
        </p:spPr>
      </p:pic>
    </p:spTree>
    <p:extLst>
      <p:ext uri="{BB962C8B-B14F-4D97-AF65-F5344CB8AC3E}">
        <p14:creationId xmlns:p14="http://schemas.microsoft.com/office/powerpoint/2010/main" val="337303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939800" y="479425"/>
            <a:ext cx="10515600" cy="4165600"/>
          </a:xfrm>
          <a:prstGeom prst="rect">
            <a:avLst/>
          </a:prstGeom>
        </p:spPr>
      </p:pic>
    </p:spTree>
    <p:extLst>
      <p:ext uri="{BB962C8B-B14F-4D97-AF65-F5344CB8AC3E}">
        <p14:creationId xmlns:p14="http://schemas.microsoft.com/office/powerpoint/2010/main" val="21675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Fiziksel analiz </a:t>
            </a:r>
            <a:endParaRPr lang="tr-TR"/>
          </a:p>
        </p:txBody>
      </p:sp>
      <p:sp>
        <p:nvSpPr>
          <p:cNvPr id="3" name="İçerik Yer Tutucusu 2"/>
          <p:cNvSpPr>
            <a:spLocks noGrp="1"/>
          </p:cNvSpPr>
          <p:nvPr>
            <p:ph idx="1"/>
          </p:nvPr>
        </p:nvSpPr>
        <p:spPr/>
        <p:txBody>
          <a:bodyPr/>
          <a:lstStyle/>
          <a:p>
            <a:pPr marL="0" indent="0">
              <a:buNone/>
            </a:pPr>
            <a:r>
              <a:rPr lang="tr-TR" smtClean="0"/>
              <a:t>İdrarın hacmi</a:t>
            </a:r>
          </a:p>
          <a:p>
            <a:r>
              <a:rPr lang="tr-TR" smtClean="0"/>
              <a:t>İdrar  miktarı, alınan sıvı miktarı, terleme,çevre sıcaklığı, beslenme gibi faktörlere göre değişir.</a:t>
            </a:r>
          </a:p>
          <a:p>
            <a:r>
              <a:rPr lang="tr-TR" smtClean="0"/>
              <a:t>N: 600-1800ml</a:t>
            </a:r>
          </a:p>
          <a:p>
            <a:r>
              <a:rPr lang="tr-TR" smtClean="0"/>
              <a:t>Az sıvı alımı, ateş, kusma, diyare</a:t>
            </a:r>
          </a:p>
          <a:p>
            <a:endParaRPr lang="tr-TR"/>
          </a:p>
          <a:p>
            <a:r>
              <a:rPr lang="tr-TR" smtClean="0"/>
              <a:t>DM,DI,diüretik kullanımı vb.</a:t>
            </a:r>
          </a:p>
          <a:p>
            <a:pPr marL="0" indent="0">
              <a:buNone/>
            </a:pPr>
            <a:r>
              <a:rPr lang="tr-TR" smtClean="0"/>
              <a:t> </a:t>
            </a:r>
            <a:endParaRPr lang="tr-TR"/>
          </a:p>
        </p:txBody>
      </p:sp>
      <p:sp>
        <p:nvSpPr>
          <p:cNvPr id="4" name="Aşağı Ok 3"/>
          <p:cNvSpPr/>
          <p:nvPr/>
        </p:nvSpPr>
        <p:spPr>
          <a:xfrm>
            <a:off x="6096000" y="3607889"/>
            <a:ext cx="552893" cy="786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karı Ok 4"/>
          <p:cNvSpPr/>
          <p:nvPr/>
        </p:nvSpPr>
        <p:spPr>
          <a:xfrm>
            <a:off x="6060558" y="4529636"/>
            <a:ext cx="588335" cy="8506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67834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mtClean="0"/>
              <a:t/>
            </a:r>
            <a:br>
              <a:rPr lang="tr-TR" smtClean="0"/>
            </a:br>
            <a:r>
              <a:rPr lang="tr-TR" smtClean="0"/>
              <a:t>İdrarın </a:t>
            </a:r>
            <a:r>
              <a:rPr lang="tr-TR"/>
              <a:t>rengi</a:t>
            </a:r>
            <a:br>
              <a:rPr lang="tr-TR"/>
            </a:br>
            <a:endParaRPr lang="tr-TR"/>
          </a:p>
        </p:txBody>
      </p:sp>
      <p:sp>
        <p:nvSpPr>
          <p:cNvPr id="3" name="İçerik Yer Tutucusu 2"/>
          <p:cNvSpPr>
            <a:spLocks noGrp="1"/>
          </p:cNvSpPr>
          <p:nvPr>
            <p:ph idx="1"/>
          </p:nvPr>
        </p:nvSpPr>
        <p:spPr/>
        <p:txBody>
          <a:bodyPr/>
          <a:lstStyle/>
          <a:p>
            <a:pPr marL="0" indent="0">
              <a:buNone/>
            </a:pPr>
            <a:endParaRPr lang="tr-TR" smtClean="0"/>
          </a:p>
        </p:txBody>
      </p:sp>
      <p:pic>
        <p:nvPicPr>
          <p:cNvPr id="4" name="Resim 3"/>
          <p:cNvPicPr>
            <a:picLocks noChangeAspect="1"/>
          </p:cNvPicPr>
          <p:nvPr/>
        </p:nvPicPr>
        <p:blipFill>
          <a:blip r:embed="rId2"/>
          <a:stretch>
            <a:fillRect/>
          </a:stretch>
        </p:blipFill>
        <p:spPr>
          <a:xfrm>
            <a:off x="3613299" y="2232837"/>
            <a:ext cx="5528930" cy="2998381"/>
          </a:xfrm>
          <a:prstGeom prst="rect">
            <a:avLst/>
          </a:prstGeom>
        </p:spPr>
      </p:pic>
    </p:spTree>
    <p:extLst>
      <p:ext uri="{BB962C8B-B14F-4D97-AF65-F5344CB8AC3E}">
        <p14:creationId xmlns:p14="http://schemas.microsoft.com/office/powerpoint/2010/main" val="2051987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mtClean="0"/>
              <a:t/>
            </a:r>
            <a:br>
              <a:rPr lang="tr-TR" smtClean="0"/>
            </a:br>
            <a:r>
              <a:rPr lang="tr-TR" smtClean="0"/>
              <a:t>Görünüm </a:t>
            </a:r>
            <a:r>
              <a:rPr lang="tr-TR"/>
              <a:t>ve koku </a:t>
            </a:r>
            <a:br>
              <a:rPr lang="tr-TR"/>
            </a:br>
            <a:endParaRPr lang="tr-TR"/>
          </a:p>
        </p:txBody>
      </p:sp>
      <p:sp>
        <p:nvSpPr>
          <p:cNvPr id="3" name="İçerik Yer Tutucusu 2"/>
          <p:cNvSpPr>
            <a:spLocks noGrp="1"/>
          </p:cNvSpPr>
          <p:nvPr>
            <p:ph idx="1"/>
          </p:nvPr>
        </p:nvSpPr>
        <p:spPr/>
        <p:txBody>
          <a:bodyPr/>
          <a:lstStyle/>
          <a:p>
            <a:r>
              <a:rPr lang="tr-TR" smtClean="0"/>
              <a:t>Normalde temiz ve berrak görünümdedir,tortusuzdur.</a:t>
            </a:r>
            <a:endParaRPr lang="tr-TR"/>
          </a:p>
        </p:txBody>
      </p:sp>
      <p:pic>
        <p:nvPicPr>
          <p:cNvPr id="4" name="Resim 3"/>
          <p:cNvPicPr>
            <a:picLocks noChangeAspect="1"/>
          </p:cNvPicPr>
          <p:nvPr/>
        </p:nvPicPr>
        <p:blipFill>
          <a:blip r:embed="rId3"/>
          <a:stretch>
            <a:fillRect/>
          </a:stretch>
        </p:blipFill>
        <p:spPr>
          <a:xfrm>
            <a:off x="1397812" y="3311390"/>
            <a:ext cx="2855754" cy="2126016"/>
          </a:xfrm>
          <a:prstGeom prst="rect">
            <a:avLst/>
          </a:prstGeom>
        </p:spPr>
      </p:pic>
      <p:pic>
        <p:nvPicPr>
          <p:cNvPr id="6" name="Resim 5"/>
          <p:cNvPicPr>
            <a:picLocks noChangeAspect="1"/>
          </p:cNvPicPr>
          <p:nvPr/>
        </p:nvPicPr>
        <p:blipFill>
          <a:blip r:embed="rId4"/>
          <a:stretch>
            <a:fillRect/>
          </a:stretch>
        </p:blipFill>
        <p:spPr>
          <a:xfrm>
            <a:off x="5762847" y="3311390"/>
            <a:ext cx="3678865" cy="2126015"/>
          </a:xfrm>
          <a:prstGeom prst="rect">
            <a:avLst/>
          </a:prstGeom>
        </p:spPr>
      </p:pic>
    </p:spTree>
    <p:extLst>
      <p:ext uri="{BB962C8B-B14F-4D97-AF65-F5344CB8AC3E}">
        <p14:creationId xmlns:p14="http://schemas.microsoft.com/office/powerpoint/2010/main" val="7199331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İdrarın ph ve dansitesi</a:t>
            </a:r>
            <a:endParaRPr lang="tr-TR"/>
          </a:p>
        </p:txBody>
      </p:sp>
      <p:pic>
        <p:nvPicPr>
          <p:cNvPr id="4" name="İçerik Yer Tutucusu 3"/>
          <p:cNvPicPr>
            <a:picLocks noGrp="1" noChangeAspect="1"/>
          </p:cNvPicPr>
          <p:nvPr>
            <p:ph idx="1"/>
          </p:nvPr>
        </p:nvPicPr>
        <p:blipFill>
          <a:blip r:embed="rId3"/>
          <a:stretch>
            <a:fillRect/>
          </a:stretch>
        </p:blipFill>
        <p:spPr>
          <a:xfrm>
            <a:off x="838201" y="2275366"/>
            <a:ext cx="3946450" cy="3593805"/>
          </a:xfrm>
          <a:prstGeom prst="rect">
            <a:avLst/>
          </a:prstGeom>
        </p:spPr>
      </p:pic>
      <p:pic>
        <p:nvPicPr>
          <p:cNvPr id="5" name="Resim 4"/>
          <p:cNvPicPr>
            <a:picLocks noChangeAspect="1"/>
          </p:cNvPicPr>
          <p:nvPr/>
        </p:nvPicPr>
        <p:blipFill>
          <a:blip r:embed="rId4"/>
          <a:stretch>
            <a:fillRect/>
          </a:stretch>
        </p:blipFill>
        <p:spPr>
          <a:xfrm>
            <a:off x="6422066" y="2275367"/>
            <a:ext cx="4699590" cy="3593804"/>
          </a:xfrm>
          <a:prstGeom prst="rect">
            <a:avLst/>
          </a:prstGeom>
        </p:spPr>
      </p:pic>
    </p:spTree>
    <p:extLst>
      <p:ext uri="{BB962C8B-B14F-4D97-AF65-F5344CB8AC3E}">
        <p14:creationId xmlns:p14="http://schemas.microsoft.com/office/powerpoint/2010/main" val="3283396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İdrarın kimyasal analizi</a:t>
            </a:r>
            <a:endParaRPr lang="tr-TR"/>
          </a:p>
        </p:txBody>
      </p:sp>
      <p:sp>
        <p:nvSpPr>
          <p:cNvPr id="3" name="İçerik Yer Tutucusu 2"/>
          <p:cNvSpPr>
            <a:spLocks noGrp="1"/>
          </p:cNvSpPr>
          <p:nvPr>
            <p:ph idx="1"/>
          </p:nvPr>
        </p:nvSpPr>
        <p:spPr/>
        <p:txBody>
          <a:bodyPr/>
          <a:lstStyle/>
          <a:p>
            <a:r>
              <a:rPr lang="tr-TR" smtClean="0"/>
              <a:t>Günümüzde idrarın kimyasal analizinde yapılan tahliller çoğunlukla idrar stripleriyle yapılır.</a:t>
            </a:r>
          </a:p>
          <a:p>
            <a:r>
              <a:rPr lang="tr-TR" smtClean="0"/>
              <a:t>Striplerle yapılan analizler gözle incelenebildikleri gibi cihazlarla da okunabilirler.</a:t>
            </a:r>
            <a:endParaRPr lang="tr-TR"/>
          </a:p>
        </p:txBody>
      </p:sp>
      <p:pic>
        <p:nvPicPr>
          <p:cNvPr id="4" name="Resim 3"/>
          <p:cNvPicPr>
            <a:picLocks noChangeAspect="1"/>
          </p:cNvPicPr>
          <p:nvPr/>
        </p:nvPicPr>
        <p:blipFill>
          <a:blip r:embed="rId3"/>
          <a:stretch>
            <a:fillRect/>
          </a:stretch>
        </p:blipFill>
        <p:spPr>
          <a:xfrm>
            <a:off x="1231383" y="3870251"/>
            <a:ext cx="2957845" cy="2297002"/>
          </a:xfrm>
          <a:prstGeom prst="rect">
            <a:avLst/>
          </a:prstGeom>
        </p:spPr>
      </p:pic>
      <p:pic>
        <p:nvPicPr>
          <p:cNvPr id="5" name="Resim 4"/>
          <p:cNvPicPr>
            <a:picLocks noChangeAspect="1"/>
          </p:cNvPicPr>
          <p:nvPr/>
        </p:nvPicPr>
        <p:blipFill>
          <a:blip r:embed="rId4"/>
          <a:stretch>
            <a:fillRect/>
          </a:stretch>
        </p:blipFill>
        <p:spPr>
          <a:xfrm>
            <a:off x="9575172" y="4377623"/>
            <a:ext cx="2143125" cy="2143125"/>
          </a:xfrm>
          <a:prstGeom prst="rect">
            <a:avLst/>
          </a:prstGeom>
        </p:spPr>
      </p:pic>
    </p:spTree>
    <p:extLst>
      <p:ext uri="{BB962C8B-B14F-4D97-AF65-F5344CB8AC3E}">
        <p14:creationId xmlns:p14="http://schemas.microsoft.com/office/powerpoint/2010/main" val="2058428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4294967295"/>
            <p:extLst>
              <p:ext uri="{D42A27DB-BD31-4B8C-83A1-F6EECF244321}">
                <p14:modId xmlns:p14="http://schemas.microsoft.com/office/powerpoint/2010/main" val="208429673"/>
              </p:ext>
            </p:extLst>
          </p:nvPr>
        </p:nvGraphicFramePr>
        <p:xfrm>
          <a:off x="510363" y="446568"/>
          <a:ext cx="10802678" cy="573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549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smtClean="0"/>
              <a:t>İdrarda glukoz</a:t>
            </a:r>
            <a:endParaRPr lang="tr-TR"/>
          </a:p>
        </p:txBody>
      </p:sp>
      <p:sp>
        <p:nvSpPr>
          <p:cNvPr id="6" name="İçerik Yer Tutucusu 5"/>
          <p:cNvSpPr>
            <a:spLocks noGrp="1"/>
          </p:cNvSpPr>
          <p:nvPr>
            <p:ph idx="1"/>
          </p:nvPr>
        </p:nvSpPr>
        <p:spPr/>
        <p:txBody>
          <a:bodyPr/>
          <a:lstStyle/>
          <a:p>
            <a:r>
              <a:rPr lang="tr-TR"/>
              <a:t>Pozitif reaksiyon; Plazma glikozu &gt; </a:t>
            </a:r>
            <a:r>
              <a:rPr lang="tr-TR" smtClean="0"/>
              <a:t>160-180mg/dl</a:t>
            </a:r>
          </a:p>
          <a:p>
            <a:r>
              <a:rPr lang="tr-TR" smtClean="0"/>
              <a:t> </a:t>
            </a:r>
            <a:r>
              <a:rPr lang="tr-TR"/>
              <a:t>Glikozüri </a:t>
            </a:r>
            <a:endParaRPr lang="tr-TR" smtClean="0"/>
          </a:p>
          <a:p>
            <a:r>
              <a:rPr lang="tr-TR" smtClean="0"/>
              <a:t>Diyabet</a:t>
            </a:r>
            <a:r>
              <a:rPr lang="tr-TR"/>
              <a:t>, hipertiroidizm, Cushing sendromu, KC ve pankreas hastalıkları, Fankoni sendromu, gebelik, ilaç kullanımı (tiazid, kortikosteroidler), asemptomatik glikozüri (plazma glikozu </a:t>
            </a:r>
            <a:r>
              <a:rPr lang="tr-TR" smtClean="0"/>
              <a:t>normal)</a:t>
            </a:r>
          </a:p>
          <a:p>
            <a:r>
              <a:rPr lang="tr-TR" smtClean="0"/>
              <a:t>Yanlış pozitiflik: </a:t>
            </a:r>
            <a:r>
              <a:rPr lang="tr-TR"/>
              <a:t>Oksidize edici ajanlar (çamaşır suyu), peroksit kontaminasyonu. </a:t>
            </a:r>
            <a:endParaRPr lang="tr-TR" smtClean="0"/>
          </a:p>
          <a:p>
            <a:r>
              <a:rPr lang="tr-TR" smtClean="0"/>
              <a:t>Yanlış negatiflik</a:t>
            </a:r>
            <a:r>
              <a:rPr lang="tr-TR"/>
              <a:t>:</a:t>
            </a:r>
            <a:r>
              <a:rPr lang="tr-TR" smtClean="0"/>
              <a:t> Yüksek </a:t>
            </a:r>
            <a:r>
              <a:rPr lang="tr-TR"/>
              <a:t>askorbik asit düzeyi, yüksek dansite, beklemiş örnek (devam eden glikolize bağlı), düşük </a:t>
            </a:r>
            <a:r>
              <a:rPr lang="tr-TR" smtClean="0"/>
              <a:t>sıcaklık</a:t>
            </a:r>
            <a:endParaRPr lang="tr-TR"/>
          </a:p>
        </p:txBody>
      </p:sp>
    </p:spTree>
    <p:extLst>
      <p:ext uri="{BB962C8B-B14F-4D97-AF65-F5344CB8AC3E}">
        <p14:creationId xmlns:p14="http://schemas.microsoft.com/office/powerpoint/2010/main" val="4602537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İdrarda keton</a:t>
            </a:r>
            <a:endParaRPr lang="tr-TR"/>
          </a:p>
        </p:txBody>
      </p:sp>
      <p:sp>
        <p:nvSpPr>
          <p:cNvPr id="3" name="İçerik Yer Tutucusu 2"/>
          <p:cNvSpPr>
            <a:spLocks noGrp="1"/>
          </p:cNvSpPr>
          <p:nvPr>
            <p:ph idx="1"/>
          </p:nvPr>
        </p:nvSpPr>
        <p:spPr/>
        <p:txBody>
          <a:bodyPr/>
          <a:lstStyle/>
          <a:p>
            <a:r>
              <a:rPr lang="tr-TR"/>
              <a:t>Pozitif </a:t>
            </a:r>
            <a:r>
              <a:rPr lang="tr-TR" smtClean="0"/>
              <a:t>reaksiyon: </a:t>
            </a:r>
            <a:r>
              <a:rPr lang="tr-TR"/>
              <a:t>Ketonüri </a:t>
            </a:r>
            <a:endParaRPr lang="tr-TR" smtClean="0"/>
          </a:p>
          <a:p>
            <a:r>
              <a:rPr lang="tr-TR" smtClean="0"/>
              <a:t>Diyabetik </a:t>
            </a:r>
            <a:r>
              <a:rPr lang="tr-TR"/>
              <a:t>ketoasidoz, uzun süren açlık, zorlu egzersiz, kusma, soğuğa maruziyet, proteince zengin karbonhidrattan fakir diyet. </a:t>
            </a:r>
            <a:endParaRPr lang="tr-TR" smtClean="0"/>
          </a:p>
          <a:p>
            <a:r>
              <a:rPr lang="tr-TR" smtClean="0"/>
              <a:t>Daldırma </a:t>
            </a:r>
            <a:r>
              <a:rPr lang="tr-TR"/>
              <a:t>şeritleri sadece asetoasetat ve/veya aseton ile reaksiyon verir, beta-hidroksibütirat ile vermez. </a:t>
            </a:r>
            <a:endParaRPr lang="tr-TR" smtClean="0"/>
          </a:p>
          <a:p>
            <a:r>
              <a:rPr lang="tr-TR" smtClean="0"/>
              <a:t>Yanlış </a:t>
            </a:r>
            <a:r>
              <a:rPr lang="tr-TR"/>
              <a:t>pozitiflik; İlaçlar (kaptopril, N-asetilsistein, levodopa metabolitleri) </a:t>
            </a:r>
            <a:endParaRPr lang="tr-TR" smtClean="0"/>
          </a:p>
          <a:p>
            <a:r>
              <a:rPr lang="tr-TR" smtClean="0"/>
              <a:t>Yanlış </a:t>
            </a:r>
            <a:r>
              <a:rPr lang="tr-TR"/>
              <a:t>negatiflik; Bakteriyel yıkım, aşırı beklemiş örnek (uçucu özellikleri nedeniyle).</a:t>
            </a:r>
          </a:p>
        </p:txBody>
      </p:sp>
    </p:spTree>
    <p:extLst>
      <p:ext uri="{BB962C8B-B14F-4D97-AF65-F5344CB8AC3E}">
        <p14:creationId xmlns:p14="http://schemas.microsoft.com/office/powerpoint/2010/main" val="1612861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İdrarda protein </a:t>
            </a:r>
            <a:endParaRPr lang="tr-TR"/>
          </a:p>
        </p:txBody>
      </p:sp>
      <p:sp>
        <p:nvSpPr>
          <p:cNvPr id="3" name="İçerik Yer Tutucusu 2"/>
          <p:cNvSpPr>
            <a:spLocks noGrp="1"/>
          </p:cNvSpPr>
          <p:nvPr>
            <p:ph idx="1"/>
          </p:nvPr>
        </p:nvSpPr>
        <p:spPr/>
        <p:txBody>
          <a:bodyPr>
            <a:normAutofit fontScale="92500"/>
          </a:bodyPr>
          <a:lstStyle/>
          <a:p>
            <a:r>
              <a:rPr lang="tr-TR"/>
              <a:t>Pozitif reaksiyon (spot idrarda &gt;15 mg/dL</a:t>
            </a:r>
            <a:r>
              <a:rPr lang="tr-TR" smtClean="0"/>
              <a:t>): </a:t>
            </a:r>
            <a:r>
              <a:rPr lang="tr-TR"/>
              <a:t>Proteinüri </a:t>
            </a:r>
            <a:endParaRPr lang="tr-TR" smtClean="0"/>
          </a:p>
          <a:p>
            <a:r>
              <a:rPr lang="tr-TR" smtClean="0"/>
              <a:t>Fonksiyonel proteinüriler: Konjestif </a:t>
            </a:r>
            <a:r>
              <a:rPr lang="tr-TR"/>
              <a:t>kalp yetmezliği, yüksek ateş, zorlu egzersiz, aşırı soğuk maruziyeti, dehidratasyon. </a:t>
            </a:r>
            <a:endParaRPr lang="tr-TR" smtClean="0"/>
          </a:p>
          <a:p>
            <a:r>
              <a:rPr lang="tr-TR" smtClean="0"/>
              <a:t>Renal kaynaklı: Nefrotik </a:t>
            </a:r>
            <a:r>
              <a:rPr lang="tr-TR"/>
              <a:t>sendrom, glomerülonefritler, diyabet, amiloidoz, peeklampsi, interstisiyel nefritler, renal tübüler asidoz, Fanconi. </a:t>
            </a:r>
            <a:endParaRPr lang="tr-TR" smtClean="0"/>
          </a:p>
          <a:p>
            <a:r>
              <a:rPr lang="tr-TR" smtClean="0"/>
              <a:t>Böbrek </a:t>
            </a:r>
            <a:r>
              <a:rPr lang="tr-TR"/>
              <a:t>dışı </a:t>
            </a:r>
            <a:r>
              <a:rPr lang="tr-TR" smtClean="0"/>
              <a:t>kaynaklar: Taş</a:t>
            </a:r>
            <a:r>
              <a:rPr lang="tr-TR"/>
              <a:t>, tümör ve inflamasyonlar. </a:t>
            </a:r>
            <a:endParaRPr lang="tr-TR" smtClean="0"/>
          </a:p>
          <a:p>
            <a:r>
              <a:rPr lang="tr-TR" smtClean="0"/>
              <a:t>Yanlış pozitiflik:  </a:t>
            </a:r>
            <a:r>
              <a:rPr lang="tr-TR"/>
              <a:t>Alkali idrar (pH &gt;9). </a:t>
            </a:r>
            <a:endParaRPr lang="tr-TR" smtClean="0"/>
          </a:p>
          <a:p>
            <a:r>
              <a:rPr lang="tr-TR" smtClean="0"/>
              <a:t>Yanlış </a:t>
            </a:r>
            <a:r>
              <a:rPr lang="tr-TR"/>
              <a:t>negatiflik; Albümin dışı proteinüriler (Gammopatiler, multiple miyelom v.b). Daldırma şeritleri, genel olarak proteinlerden sadece albümine hassastır</a:t>
            </a:r>
          </a:p>
        </p:txBody>
      </p:sp>
    </p:spTree>
    <p:extLst>
      <p:ext uri="{BB962C8B-B14F-4D97-AF65-F5344CB8AC3E}">
        <p14:creationId xmlns:p14="http://schemas.microsoft.com/office/powerpoint/2010/main" val="20014493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İdrarda bilirubin</a:t>
            </a:r>
            <a:endParaRPr lang="tr-TR"/>
          </a:p>
        </p:txBody>
      </p:sp>
      <p:sp>
        <p:nvSpPr>
          <p:cNvPr id="3" name="İçerik Yer Tutucusu 2"/>
          <p:cNvSpPr>
            <a:spLocks noGrp="1"/>
          </p:cNvSpPr>
          <p:nvPr>
            <p:ph idx="1"/>
          </p:nvPr>
        </p:nvSpPr>
        <p:spPr/>
        <p:txBody>
          <a:bodyPr>
            <a:normAutofit fontScale="92500" lnSpcReduction="10000"/>
          </a:bodyPr>
          <a:lstStyle/>
          <a:p>
            <a:r>
              <a:rPr lang="tr-TR"/>
              <a:t>Pozitif </a:t>
            </a:r>
            <a:r>
              <a:rPr lang="tr-TR" smtClean="0"/>
              <a:t>reaksiyon: (İdrar </a:t>
            </a:r>
            <a:r>
              <a:rPr lang="tr-TR"/>
              <a:t>D. Bil &gt; 0.5 mg/dL) </a:t>
            </a:r>
            <a:endParaRPr lang="tr-TR" smtClean="0"/>
          </a:p>
          <a:p>
            <a:r>
              <a:rPr lang="tr-TR" smtClean="0"/>
              <a:t>Bilirübinüri </a:t>
            </a:r>
            <a:r>
              <a:rPr lang="tr-TR"/>
              <a:t>(plazma direkt bilirübininin yükselmesi sonucunda) Hepatoselüler hastalıklarda </a:t>
            </a:r>
            <a:r>
              <a:rPr lang="tr-TR" smtClean="0"/>
              <a:t>(hepatit</a:t>
            </a:r>
            <a:r>
              <a:rPr lang="tr-TR"/>
              <a:t>, siroz, genetik hastalıklar) görülür. Genellikle ürobilinojen yüksekliği de eşlik eder. </a:t>
            </a:r>
            <a:endParaRPr lang="tr-TR" smtClean="0"/>
          </a:p>
          <a:p>
            <a:r>
              <a:rPr lang="tr-TR" smtClean="0"/>
              <a:t>Post </a:t>
            </a:r>
            <a:r>
              <a:rPr lang="tr-TR"/>
              <a:t>hepatik obstrüksiyonlarda (safra yolu tıkanıklıkları, taş, tümör, fibrozis) idrarda bilirübin pozitifliğine, genellikle normal/düşük ürobilinojen seviyeleri eşlik eder. </a:t>
            </a:r>
            <a:endParaRPr lang="tr-TR" smtClean="0"/>
          </a:p>
          <a:p>
            <a:r>
              <a:rPr lang="tr-TR" smtClean="0"/>
              <a:t>Yanlış pozitiflik: İlaçlar </a:t>
            </a:r>
            <a:r>
              <a:rPr lang="tr-TR"/>
              <a:t>(fenazopiridin, klorpromazin, bazı nonsteroid antienflamatuar ilaçlar), indikan. </a:t>
            </a:r>
            <a:endParaRPr lang="tr-TR" smtClean="0"/>
          </a:p>
          <a:p>
            <a:r>
              <a:rPr lang="tr-TR" smtClean="0"/>
              <a:t>Yanlış negatiflik: </a:t>
            </a:r>
            <a:r>
              <a:rPr lang="tr-TR"/>
              <a:t>Yüksek Askorbik asit ve nitrit varlığı, ışığa maruziyet sonucunda bilirübinin yıkılması veya fotooksidasyonu.</a:t>
            </a:r>
          </a:p>
        </p:txBody>
      </p:sp>
    </p:spTree>
    <p:extLst>
      <p:ext uri="{BB962C8B-B14F-4D97-AF65-F5344CB8AC3E}">
        <p14:creationId xmlns:p14="http://schemas.microsoft.com/office/powerpoint/2010/main" val="1442146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1917700" y="520700"/>
            <a:ext cx="8370888" cy="5567363"/>
          </a:xfrm>
          <a:prstGeom prst="rect">
            <a:avLst/>
          </a:prstGeom>
        </p:spPr>
      </p:pic>
    </p:spTree>
    <p:extLst>
      <p:ext uri="{BB962C8B-B14F-4D97-AF65-F5344CB8AC3E}">
        <p14:creationId xmlns:p14="http://schemas.microsoft.com/office/powerpoint/2010/main" val="2074521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İdrarda nitrit </a:t>
            </a:r>
            <a:endParaRPr lang="tr-TR"/>
          </a:p>
        </p:txBody>
      </p:sp>
      <p:sp>
        <p:nvSpPr>
          <p:cNvPr id="3" name="İçerik Yer Tutucusu 2"/>
          <p:cNvSpPr>
            <a:spLocks noGrp="1"/>
          </p:cNvSpPr>
          <p:nvPr>
            <p:ph idx="1"/>
          </p:nvPr>
        </p:nvSpPr>
        <p:spPr/>
        <p:txBody>
          <a:bodyPr/>
          <a:lstStyle/>
          <a:p>
            <a:r>
              <a:rPr lang="tr-TR"/>
              <a:t>Pozitif </a:t>
            </a:r>
            <a:r>
              <a:rPr lang="tr-TR" smtClean="0"/>
              <a:t>reaksiyon: </a:t>
            </a:r>
            <a:r>
              <a:rPr lang="tr-TR"/>
              <a:t>Nitrat redüktaz üreten gram (-) enfeksiyon ajanları ile (E.coli, Proteus, Enterobacter, Klebsiella) olan üriner sistem infeksiyonları (Piyelonefrit, sistit, üretrit). </a:t>
            </a:r>
            <a:endParaRPr lang="tr-TR" smtClean="0"/>
          </a:p>
          <a:p>
            <a:r>
              <a:rPr lang="tr-TR" smtClean="0"/>
              <a:t>Diyetle </a:t>
            </a:r>
            <a:r>
              <a:rPr lang="tr-TR"/>
              <a:t>alınan nitratın enfeksiyon ajanlarınca nitrite dönüşmesi için idrarın mesanede en az 4 saat beklemiş olması gerekir. </a:t>
            </a:r>
            <a:endParaRPr lang="tr-TR" smtClean="0"/>
          </a:p>
          <a:p>
            <a:r>
              <a:rPr lang="tr-TR" smtClean="0"/>
              <a:t>Yanlış pozitiflik: </a:t>
            </a:r>
            <a:r>
              <a:rPr lang="tr-TR"/>
              <a:t>Oda sıcaklığında beklemiş idrar örneği (mikrobiyal proliferasyona bağlı). </a:t>
            </a:r>
            <a:endParaRPr lang="tr-TR" smtClean="0"/>
          </a:p>
          <a:p>
            <a:r>
              <a:rPr lang="tr-TR" smtClean="0"/>
              <a:t>Yanlış </a:t>
            </a:r>
            <a:r>
              <a:rPr lang="tr-TR"/>
              <a:t>negatiflik; Yüksek askorbik asit düzeyi, antibiyotik kullanımı, e</a:t>
            </a:r>
            <a:r>
              <a:rPr lang="tr-TR" smtClean="0"/>
              <a:t>nterokok</a:t>
            </a:r>
            <a:r>
              <a:rPr lang="tr-TR"/>
              <a:t>, </a:t>
            </a:r>
            <a:r>
              <a:rPr lang="tr-TR" smtClean="0"/>
              <a:t>streptokok</a:t>
            </a:r>
            <a:r>
              <a:rPr lang="tr-TR"/>
              <a:t>, </a:t>
            </a:r>
            <a:r>
              <a:rPr lang="tr-TR" smtClean="0"/>
              <a:t>stafilokok </a:t>
            </a:r>
            <a:r>
              <a:rPr lang="tr-TR"/>
              <a:t>varlığı.</a:t>
            </a:r>
          </a:p>
        </p:txBody>
      </p:sp>
    </p:spTree>
    <p:extLst>
      <p:ext uri="{BB962C8B-B14F-4D97-AF65-F5344CB8AC3E}">
        <p14:creationId xmlns:p14="http://schemas.microsoft.com/office/powerpoint/2010/main" val="30622140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İdrarda ürobilinojen</a:t>
            </a:r>
            <a:endParaRPr lang="tr-TR"/>
          </a:p>
        </p:txBody>
      </p:sp>
      <p:sp>
        <p:nvSpPr>
          <p:cNvPr id="3" name="İçerik Yer Tutucusu 2"/>
          <p:cNvSpPr>
            <a:spLocks noGrp="1"/>
          </p:cNvSpPr>
          <p:nvPr>
            <p:ph idx="1"/>
          </p:nvPr>
        </p:nvSpPr>
        <p:spPr/>
        <p:txBody>
          <a:bodyPr/>
          <a:lstStyle/>
          <a:p>
            <a:r>
              <a:rPr lang="tr-TR"/>
              <a:t>Artmış </a:t>
            </a:r>
            <a:r>
              <a:rPr lang="tr-TR" smtClean="0"/>
              <a:t>düzeyi: </a:t>
            </a:r>
            <a:r>
              <a:rPr lang="tr-TR"/>
              <a:t>&gt; 1 mg/dL </a:t>
            </a:r>
            <a:endParaRPr lang="tr-TR" smtClean="0"/>
          </a:p>
          <a:p>
            <a:r>
              <a:rPr lang="tr-TR" smtClean="0"/>
              <a:t>Hemolitik </a:t>
            </a:r>
            <a:r>
              <a:rPr lang="tr-TR"/>
              <a:t>hastalıklar (transfüzyon reaksiyonları, Sickle cell, herediter </a:t>
            </a:r>
            <a:r>
              <a:rPr lang="tr-TR" smtClean="0"/>
              <a:t>sferositoz)</a:t>
            </a:r>
          </a:p>
          <a:p>
            <a:r>
              <a:rPr lang="tr-TR" smtClean="0"/>
              <a:t>İnefektif </a:t>
            </a:r>
            <a:r>
              <a:rPr lang="tr-TR"/>
              <a:t>eritropoez (talasemiler, pernisyöz anemi</a:t>
            </a:r>
            <a:r>
              <a:rPr lang="tr-TR" smtClean="0"/>
              <a:t>)</a:t>
            </a:r>
          </a:p>
          <a:p>
            <a:r>
              <a:rPr lang="tr-TR" smtClean="0"/>
              <a:t> </a:t>
            </a:r>
            <a:r>
              <a:rPr lang="tr-TR"/>
              <a:t>Hepatoselüler hastalıklar </a:t>
            </a:r>
            <a:r>
              <a:rPr lang="tr-TR" smtClean="0"/>
              <a:t>(hepatit</a:t>
            </a:r>
            <a:r>
              <a:rPr lang="tr-TR"/>
              <a:t>, siroz, genetik hastalıklar</a:t>
            </a:r>
            <a:r>
              <a:rPr lang="tr-TR" smtClean="0"/>
              <a:t>).</a:t>
            </a:r>
          </a:p>
          <a:p>
            <a:r>
              <a:rPr lang="tr-TR" smtClean="0"/>
              <a:t> </a:t>
            </a:r>
            <a:r>
              <a:rPr lang="tr-TR"/>
              <a:t>Yanlış </a:t>
            </a:r>
            <a:r>
              <a:rPr lang="tr-TR" smtClean="0"/>
              <a:t>pozitiflik: İlaçlar </a:t>
            </a:r>
            <a:r>
              <a:rPr lang="tr-TR"/>
              <a:t>(fenazopiridin, sülfonamidler</a:t>
            </a:r>
            <a:r>
              <a:rPr lang="tr-TR" smtClean="0"/>
              <a:t>)</a:t>
            </a:r>
          </a:p>
          <a:p>
            <a:r>
              <a:rPr lang="tr-TR" smtClean="0"/>
              <a:t> </a:t>
            </a:r>
            <a:r>
              <a:rPr lang="tr-TR"/>
              <a:t>Yanlış </a:t>
            </a:r>
            <a:r>
              <a:rPr lang="tr-TR" smtClean="0"/>
              <a:t>negatiflik: </a:t>
            </a:r>
            <a:r>
              <a:rPr lang="tr-TR"/>
              <a:t>Beklemiş örnek, aşırı koyu idrar (renk değişimini gizleyerek) </a:t>
            </a:r>
          </a:p>
        </p:txBody>
      </p:sp>
    </p:spTree>
    <p:extLst>
      <p:ext uri="{BB962C8B-B14F-4D97-AF65-F5344CB8AC3E}">
        <p14:creationId xmlns:p14="http://schemas.microsoft.com/office/powerpoint/2010/main" val="9720367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İdrarın mikroskopik incelemesi</a:t>
            </a:r>
            <a:endParaRPr lang="tr-TR"/>
          </a:p>
        </p:txBody>
      </p:sp>
      <p:pic>
        <p:nvPicPr>
          <p:cNvPr id="4" name="İçerik Yer Tutucusu 3"/>
          <p:cNvPicPr>
            <a:picLocks noGrp="1" noChangeAspect="1"/>
          </p:cNvPicPr>
          <p:nvPr>
            <p:ph idx="1"/>
          </p:nvPr>
        </p:nvPicPr>
        <p:blipFill>
          <a:blip r:embed="rId2"/>
          <a:stretch>
            <a:fillRect/>
          </a:stretch>
        </p:blipFill>
        <p:spPr>
          <a:xfrm>
            <a:off x="320872" y="1447785"/>
            <a:ext cx="4426192" cy="3198453"/>
          </a:xfrm>
          <a:prstGeom prst="rect">
            <a:avLst/>
          </a:prstGeom>
        </p:spPr>
      </p:pic>
      <p:pic>
        <p:nvPicPr>
          <p:cNvPr id="5" name="Resim 4"/>
          <p:cNvPicPr>
            <a:picLocks noChangeAspect="1"/>
          </p:cNvPicPr>
          <p:nvPr/>
        </p:nvPicPr>
        <p:blipFill>
          <a:blip r:embed="rId3"/>
          <a:stretch>
            <a:fillRect/>
          </a:stretch>
        </p:blipFill>
        <p:spPr>
          <a:xfrm>
            <a:off x="7700119" y="1419242"/>
            <a:ext cx="4123868" cy="2984093"/>
          </a:xfrm>
          <a:prstGeom prst="rect">
            <a:avLst/>
          </a:prstGeom>
        </p:spPr>
      </p:pic>
      <p:graphicFrame>
        <p:nvGraphicFramePr>
          <p:cNvPr id="9" name="Diyagram 8"/>
          <p:cNvGraphicFramePr/>
          <p:nvPr>
            <p:extLst>
              <p:ext uri="{D42A27DB-BD31-4B8C-83A1-F6EECF244321}">
                <p14:modId xmlns:p14="http://schemas.microsoft.com/office/powerpoint/2010/main" val="3524602776"/>
              </p:ext>
            </p:extLst>
          </p:nvPr>
        </p:nvGraphicFramePr>
        <p:xfrm>
          <a:off x="3603959" y="1482668"/>
          <a:ext cx="5239265" cy="4692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9905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3964396359"/>
              </p:ext>
            </p:extLst>
          </p:nvPr>
        </p:nvGraphicFramePr>
        <p:xfrm>
          <a:off x="815546" y="10842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3812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347783" y="543697"/>
            <a:ext cx="6845643" cy="5708822"/>
          </a:xfrm>
          <a:prstGeom prst="rect">
            <a:avLst/>
          </a:prstGeom>
        </p:spPr>
      </p:pic>
    </p:spTree>
    <p:extLst>
      <p:ext uri="{BB962C8B-B14F-4D97-AF65-F5344CB8AC3E}">
        <p14:creationId xmlns:p14="http://schemas.microsoft.com/office/powerpoint/2010/main" val="13158952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446638" y="617838"/>
            <a:ext cx="7339913" cy="5758248"/>
          </a:xfrm>
          <a:prstGeom prst="rect">
            <a:avLst/>
          </a:prstGeom>
        </p:spPr>
      </p:pic>
    </p:spTree>
    <p:extLst>
      <p:ext uri="{BB962C8B-B14F-4D97-AF65-F5344CB8AC3E}">
        <p14:creationId xmlns:p14="http://schemas.microsoft.com/office/powerpoint/2010/main" val="18055906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4127154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88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796820216"/>
              </p:ext>
            </p:extLst>
          </p:nvPr>
        </p:nvGraphicFramePr>
        <p:xfrm>
          <a:off x="1982573"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5914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OLGU </a:t>
            </a:r>
            <a:endParaRPr lang="tr-TR"/>
          </a:p>
        </p:txBody>
      </p:sp>
      <p:sp>
        <p:nvSpPr>
          <p:cNvPr id="3" name="İçerik Yer Tutucusu 2"/>
          <p:cNvSpPr>
            <a:spLocks noGrp="1"/>
          </p:cNvSpPr>
          <p:nvPr>
            <p:ph idx="1"/>
          </p:nvPr>
        </p:nvSpPr>
        <p:spPr/>
        <p:txBody>
          <a:bodyPr/>
          <a:lstStyle/>
          <a:p>
            <a:r>
              <a:rPr lang="tr-TR" smtClean="0"/>
              <a:t>33y,k 4 gün önce yavaş yavaş artarak ortaya çıkan dizüri belirtiyor.</a:t>
            </a:r>
          </a:p>
          <a:p>
            <a:r>
              <a:rPr lang="tr-TR" smtClean="0"/>
              <a:t>İdrara çıkma şıklığı artmış.</a:t>
            </a:r>
          </a:p>
          <a:p>
            <a:r>
              <a:rPr lang="tr-TR" smtClean="0"/>
              <a:t>Yan ağrı,üşüme,ateş,bulnatı,kusma,vajinal akıntı veya hematüri tariflemiyor.</a:t>
            </a:r>
          </a:p>
          <a:p>
            <a:r>
              <a:rPr lang="tr-TR" smtClean="0"/>
              <a:t>Son adeti 5 gün önce bitmiş. </a:t>
            </a:r>
          </a:p>
          <a:p>
            <a:endParaRPr lang="tr-TR"/>
          </a:p>
        </p:txBody>
      </p:sp>
    </p:spTree>
    <p:extLst>
      <p:ext uri="{BB962C8B-B14F-4D97-AF65-F5344CB8AC3E}">
        <p14:creationId xmlns:p14="http://schemas.microsoft.com/office/powerpoint/2010/main" val="103652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Olgu için ayırıcı tanı</a:t>
            </a:r>
            <a:endParaRPr lang="tr-TR"/>
          </a:p>
        </p:txBody>
      </p:sp>
      <p:pic>
        <p:nvPicPr>
          <p:cNvPr id="6" name="İçerik Yer Tutucusu 5"/>
          <p:cNvPicPr>
            <a:picLocks noGrp="1" noChangeAspect="1"/>
          </p:cNvPicPr>
          <p:nvPr>
            <p:ph idx="1"/>
          </p:nvPr>
        </p:nvPicPr>
        <p:blipFill>
          <a:blip r:embed="rId3"/>
          <a:stretch>
            <a:fillRect/>
          </a:stretch>
        </p:blipFill>
        <p:spPr>
          <a:xfrm>
            <a:off x="838200" y="1359242"/>
            <a:ext cx="6474941" cy="5115699"/>
          </a:xfrm>
          <a:prstGeom prst="rect">
            <a:avLst/>
          </a:prstGeom>
        </p:spPr>
      </p:pic>
      <p:pic>
        <p:nvPicPr>
          <p:cNvPr id="7" name="Resim 6"/>
          <p:cNvPicPr>
            <a:picLocks noChangeAspect="1"/>
          </p:cNvPicPr>
          <p:nvPr/>
        </p:nvPicPr>
        <p:blipFill>
          <a:blip r:embed="rId4"/>
          <a:stretch>
            <a:fillRect/>
          </a:stretch>
        </p:blipFill>
        <p:spPr>
          <a:xfrm>
            <a:off x="7817598" y="4339878"/>
            <a:ext cx="3970858" cy="2135063"/>
          </a:xfrm>
          <a:prstGeom prst="rect">
            <a:avLst/>
          </a:prstGeom>
        </p:spPr>
      </p:pic>
    </p:spTree>
    <p:extLst>
      <p:ext uri="{BB962C8B-B14F-4D97-AF65-F5344CB8AC3E}">
        <p14:creationId xmlns:p14="http://schemas.microsoft.com/office/powerpoint/2010/main" val="3974478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546100" y="365125"/>
            <a:ext cx="9744912" cy="4351338"/>
          </a:xfrm>
          <a:prstGeom prst="rect">
            <a:avLst/>
          </a:prstGeom>
        </p:spPr>
      </p:pic>
      <p:sp>
        <p:nvSpPr>
          <p:cNvPr id="6" name="Dikdörtgen 5"/>
          <p:cNvSpPr/>
          <p:nvPr/>
        </p:nvSpPr>
        <p:spPr>
          <a:xfrm>
            <a:off x="7357312" y="6121400"/>
            <a:ext cx="2933700" cy="5207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u="sng" smtClean="0">
                <a:solidFill>
                  <a:schemeClr val="tx1"/>
                </a:solidFill>
                <a:hlinkClick r:id="rId4"/>
              </a:rPr>
              <a:t>SİTEYE GİTMEK İÇİN </a:t>
            </a:r>
            <a:endParaRPr lang="tr-TR" b="1" i="1" u="sng">
              <a:noFill/>
            </a:endParaRPr>
          </a:p>
        </p:txBody>
      </p:sp>
    </p:spTree>
    <p:extLst>
      <p:ext uri="{BB962C8B-B14F-4D97-AF65-F5344CB8AC3E}">
        <p14:creationId xmlns:p14="http://schemas.microsoft.com/office/powerpoint/2010/main" val="9988433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Kaynak </a:t>
            </a:r>
            <a:endParaRPr lang="tr-TR"/>
          </a:p>
        </p:txBody>
      </p:sp>
      <p:sp>
        <p:nvSpPr>
          <p:cNvPr id="3" name="İçerik Yer Tutucusu 2"/>
          <p:cNvSpPr>
            <a:spLocks noGrp="1"/>
          </p:cNvSpPr>
          <p:nvPr>
            <p:ph idx="1"/>
          </p:nvPr>
        </p:nvSpPr>
        <p:spPr/>
        <p:txBody>
          <a:bodyPr/>
          <a:lstStyle/>
          <a:p>
            <a:r>
              <a:rPr lang="tr-TR"/>
              <a:t>How to save costs by reducing unnecessary testing: Lean thinking in clinical </a:t>
            </a:r>
            <a:r>
              <a:rPr lang="tr-TR" smtClean="0"/>
              <a:t>practice, European Journal of ınternal medicine 23 (2012)</a:t>
            </a:r>
          </a:p>
          <a:p>
            <a:r>
              <a:rPr lang="tr-TR" smtClean="0"/>
              <a:t>Informing </a:t>
            </a:r>
            <a:r>
              <a:rPr lang="tr-TR"/>
              <a:t>wise choices: Development of a conceptual map of negative effects of overuse on </a:t>
            </a:r>
            <a:r>
              <a:rPr lang="tr-TR" smtClean="0"/>
              <a:t>patients 2018,HHS Public Access</a:t>
            </a:r>
          </a:p>
          <a:p>
            <a:r>
              <a:rPr lang="tr-TR"/>
              <a:t>Symptom to </a:t>
            </a:r>
            <a:r>
              <a:rPr lang="tr-TR" smtClean="0"/>
              <a:t>Diagnosis  </a:t>
            </a:r>
            <a:r>
              <a:rPr lang="tr-TR"/>
              <a:t>An Evidence Based Guide-McGraw-Hill (2019</a:t>
            </a:r>
            <a:r>
              <a:rPr lang="tr-TR" smtClean="0"/>
              <a:t>)</a:t>
            </a:r>
          </a:p>
          <a:p>
            <a:r>
              <a:rPr lang="tr-TR" smtClean="0"/>
              <a:t>Acil </a:t>
            </a:r>
            <a:r>
              <a:rPr lang="tr-TR"/>
              <a:t>Servisde </a:t>
            </a:r>
            <a:r>
              <a:rPr lang="tr-TR" smtClean="0"/>
              <a:t>Kan </a:t>
            </a:r>
            <a:r>
              <a:rPr lang="tr-TR"/>
              <a:t>Gazı ve  </a:t>
            </a:r>
            <a:r>
              <a:rPr lang="tr-TR" smtClean="0"/>
              <a:t>Tam </a:t>
            </a:r>
            <a:r>
              <a:rPr lang="tr-TR"/>
              <a:t>İdrar Tetkiki </a:t>
            </a:r>
            <a:r>
              <a:rPr lang="tr-TR" smtClean="0"/>
              <a:t>Değerlendirmesi, Derman Medical Publishing</a:t>
            </a:r>
            <a:endParaRPr lang="tr-TR"/>
          </a:p>
        </p:txBody>
      </p:sp>
    </p:spTree>
    <p:extLst>
      <p:ext uri="{BB962C8B-B14F-4D97-AF65-F5344CB8AC3E}">
        <p14:creationId xmlns:p14="http://schemas.microsoft.com/office/powerpoint/2010/main" val="39709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71600" y="1268412"/>
            <a:ext cx="4610100" cy="4371975"/>
          </a:xfrm>
          <a:prstGeom prst="rect">
            <a:avLst/>
          </a:prstGeom>
        </p:spPr>
      </p:pic>
      <p:pic>
        <p:nvPicPr>
          <p:cNvPr id="5" name="Resim 4"/>
          <p:cNvPicPr>
            <a:picLocks noChangeAspect="1"/>
          </p:cNvPicPr>
          <p:nvPr/>
        </p:nvPicPr>
        <p:blipFill>
          <a:blip r:embed="rId3"/>
          <a:stretch>
            <a:fillRect/>
          </a:stretch>
        </p:blipFill>
        <p:spPr>
          <a:xfrm>
            <a:off x="6432550" y="1520825"/>
            <a:ext cx="4552950" cy="2428875"/>
          </a:xfrm>
          <a:prstGeom prst="rect">
            <a:avLst/>
          </a:prstGeom>
        </p:spPr>
      </p:pic>
      <p:pic>
        <p:nvPicPr>
          <p:cNvPr id="6" name="Resim 5"/>
          <p:cNvPicPr>
            <a:picLocks noChangeAspect="1"/>
          </p:cNvPicPr>
          <p:nvPr/>
        </p:nvPicPr>
        <p:blipFill>
          <a:blip r:embed="rId4"/>
          <a:stretch>
            <a:fillRect/>
          </a:stretch>
        </p:blipFill>
        <p:spPr>
          <a:xfrm>
            <a:off x="6432550" y="3949700"/>
            <a:ext cx="4572000" cy="2228850"/>
          </a:xfrm>
          <a:prstGeom prst="rect">
            <a:avLst/>
          </a:prstGeom>
        </p:spPr>
      </p:pic>
    </p:spTree>
    <p:extLst>
      <p:ext uri="{BB962C8B-B14F-4D97-AF65-F5344CB8AC3E}">
        <p14:creationId xmlns:p14="http://schemas.microsoft.com/office/powerpoint/2010/main" val="356284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738187" y="803275"/>
            <a:ext cx="4924425" cy="4791075"/>
          </a:xfrm>
          <a:prstGeom prst="rect">
            <a:avLst/>
          </a:prstGeom>
        </p:spPr>
      </p:pic>
      <p:pic>
        <p:nvPicPr>
          <p:cNvPr id="4" name="Resim 3"/>
          <p:cNvPicPr>
            <a:picLocks noChangeAspect="1"/>
          </p:cNvPicPr>
          <p:nvPr/>
        </p:nvPicPr>
        <p:blipFill>
          <a:blip r:embed="rId3"/>
          <a:stretch>
            <a:fillRect/>
          </a:stretch>
        </p:blipFill>
        <p:spPr>
          <a:xfrm>
            <a:off x="6397625" y="803275"/>
            <a:ext cx="5010150" cy="2305050"/>
          </a:xfrm>
          <a:prstGeom prst="rect">
            <a:avLst/>
          </a:prstGeom>
        </p:spPr>
      </p:pic>
      <p:pic>
        <p:nvPicPr>
          <p:cNvPr id="5" name="Resim 4"/>
          <p:cNvPicPr>
            <a:picLocks noChangeAspect="1"/>
          </p:cNvPicPr>
          <p:nvPr/>
        </p:nvPicPr>
        <p:blipFill>
          <a:blip r:embed="rId4"/>
          <a:stretch>
            <a:fillRect/>
          </a:stretch>
        </p:blipFill>
        <p:spPr>
          <a:xfrm>
            <a:off x="6511925" y="3235325"/>
            <a:ext cx="4895850" cy="1362075"/>
          </a:xfrm>
          <a:prstGeom prst="rect">
            <a:avLst/>
          </a:prstGeom>
        </p:spPr>
      </p:pic>
    </p:spTree>
    <p:extLst>
      <p:ext uri="{BB962C8B-B14F-4D97-AF65-F5344CB8AC3E}">
        <p14:creationId xmlns:p14="http://schemas.microsoft.com/office/powerpoint/2010/main" val="347017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3332</TotalTime>
  <Words>4122</Words>
  <Application>Microsoft Office PowerPoint</Application>
  <PresentationFormat>Geniş ekran</PresentationFormat>
  <Paragraphs>485</Paragraphs>
  <Slides>70</Slides>
  <Notes>40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70</vt:i4>
      </vt:variant>
    </vt:vector>
  </HeadingPairs>
  <TitlesOfParts>
    <vt:vector size="74" baseType="lpstr">
      <vt:lpstr>Arial</vt:lpstr>
      <vt:lpstr>Calibri</vt:lpstr>
      <vt:lpstr>Calibri Light</vt:lpstr>
      <vt:lpstr>Office Teması</vt:lpstr>
      <vt:lpstr>Akılcı Laboratuvar Kullanımı  (TKS ve TİT) </vt:lpstr>
      <vt:lpstr>Amaç </vt:lpstr>
      <vt:lpstr>Hedefler</vt:lpstr>
      <vt:lpstr>PowerPoint Sunusu</vt:lpstr>
      <vt:lpstr>PowerPoint Sunusu</vt:lpstr>
      <vt:lpstr>PowerPoint Sunusu</vt:lpstr>
      <vt:lpstr>PowerPoint Sunusu</vt:lpstr>
      <vt:lpstr>PowerPoint Sunusu</vt:lpstr>
      <vt:lpstr>PowerPoint Sunusu</vt:lpstr>
      <vt:lpstr>Tam Kan Sayımı(TSK) </vt:lpstr>
      <vt:lpstr>PowerPoint Sunusu</vt:lpstr>
      <vt:lpstr>PowerPoint Sunusu</vt:lpstr>
      <vt:lpstr>TKS ile </vt:lpstr>
      <vt:lpstr>TKS değerlendirilirken</vt:lpstr>
      <vt:lpstr>Eritrositler </vt:lpstr>
      <vt:lpstr>PowerPoint Sunusu</vt:lpstr>
      <vt:lpstr>Hemoglobin(Hb)</vt:lpstr>
      <vt:lpstr>Hematokrit </vt:lpstr>
      <vt:lpstr>Ortalama Eritrosit Hacmi (MCV)</vt:lpstr>
      <vt:lpstr>PowerPoint Sunusu</vt:lpstr>
      <vt:lpstr>Ortalama Eritrosit Hemoglobini (MCH)</vt:lpstr>
      <vt:lpstr>Ortalama Eritrosit Hemoglobin Konsantrasyonu (MCHC)</vt:lpstr>
      <vt:lpstr>Eritrosit Dağılım Genişliği (RDV)</vt:lpstr>
      <vt:lpstr>RETİKÜLOSİT</vt:lpstr>
      <vt:lpstr>RETİKÜLOSİT </vt:lpstr>
      <vt:lpstr>LÖKOSİT </vt:lpstr>
      <vt:lpstr>PowerPoint Sunusu</vt:lpstr>
      <vt:lpstr>LÖKOPENİ </vt:lpstr>
      <vt:lpstr>Lökopeni nedenleri</vt:lpstr>
      <vt:lpstr>PowerPoint Sunusu</vt:lpstr>
      <vt:lpstr>Lökositoz </vt:lpstr>
      <vt:lpstr>Nötrofilik lökositoz</vt:lpstr>
      <vt:lpstr>Lenfositik lökositoz</vt:lpstr>
      <vt:lpstr>Monositik lökositoz</vt:lpstr>
      <vt:lpstr>Eozinofilik lökositoz</vt:lpstr>
      <vt:lpstr>Bazofilik lökositoz </vt:lpstr>
      <vt:lpstr>Trombositler </vt:lpstr>
      <vt:lpstr>PowerPoint Sunusu</vt:lpstr>
      <vt:lpstr>Olgu 1</vt:lpstr>
      <vt:lpstr>Olgu 1</vt:lpstr>
      <vt:lpstr>PowerPoint Sunusu</vt:lpstr>
      <vt:lpstr>PowerPoint Sunusu</vt:lpstr>
      <vt:lpstr>PowerPoint Sunusu</vt:lpstr>
      <vt:lpstr>Olgu 1</vt:lpstr>
      <vt:lpstr>PowerPoint Sunusu</vt:lpstr>
      <vt:lpstr>OLGU 2</vt:lpstr>
      <vt:lpstr>Tam idrar tetkiki (TİT)</vt:lpstr>
      <vt:lpstr>TİT </vt:lpstr>
      <vt:lpstr>Fiziksel analiz </vt:lpstr>
      <vt:lpstr>Fiziksel analiz </vt:lpstr>
      <vt:lpstr> İdrarın rengi </vt:lpstr>
      <vt:lpstr> Görünüm ve koku  </vt:lpstr>
      <vt:lpstr>İdrarın ph ve dansitesi</vt:lpstr>
      <vt:lpstr>İdrarın kimyasal analizi</vt:lpstr>
      <vt:lpstr>PowerPoint Sunusu</vt:lpstr>
      <vt:lpstr>İdrarda glukoz</vt:lpstr>
      <vt:lpstr>İdrarda keton</vt:lpstr>
      <vt:lpstr>İdrarda protein </vt:lpstr>
      <vt:lpstr>İdrarda bilirubin</vt:lpstr>
      <vt:lpstr>İdrarda nitrit </vt:lpstr>
      <vt:lpstr>İdrarda ürobilinojen</vt:lpstr>
      <vt:lpstr>İdrarın mikroskopik incelemesi</vt:lpstr>
      <vt:lpstr>PowerPoint Sunusu</vt:lpstr>
      <vt:lpstr>PowerPoint Sunusu</vt:lpstr>
      <vt:lpstr>PowerPoint Sunusu</vt:lpstr>
      <vt:lpstr>PowerPoint Sunusu</vt:lpstr>
      <vt:lpstr>PowerPoint Sunusu</vt:lpstr>
      <vt:lpstr>OLGU </vt:lpstr>
      <vt:lpstr>Olgu için ayırıcı tanı</vt:lpstr>
      <vt:lpstr>Kaynak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Akılcı Laboratuvar kullanımı  TKS VE TİT</dc:title>
  <dc:creator>mustafa</dc:creator>
  <cp:lastModifiedBy>mustafa</cp:lastModifiedBy>
  <cp:revision>114</cp:revision>
  <dcterms:created xsi:type="dcterms:W3CDTF">2021-04-17T05:40:53Z</dcterms:created>
  <dcterms:modified xsi:type="dcterms:W3CDTF">2021-04-20T09:44:44Z</dcterms:modified>
</cp:coreProperties>
</file>