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8"/>
  </p:notesMasterIdLst>
  <p:sldIdLst>
    <p:sldId id="256" r:id="rId2"/>
    <p:sldId id="257" r:id="rId3"/>
    <p:sldId id="258" r:id="rId4"/>
    <p:sldId id="259" r:id="rId5"/>
    <p:sldId id="260" r:id="rId6"/>
    <p:sldId id="261" r:id="rId7"/>
    <p:sldId id="267" r:id="rId8"/>
    <p:sldId id="264" r:id="rId9"/>
    <p:sldId id="265" r:id="rId10"/>
    <p:sldId id="269" r:id="rId11"/>
    <p:sldId id="331" r:id="rId12"/>
    <p:sldId id="270" r:id="rId13"/>
    <p:sldId id="271" r:id="rId14"/>
    <p:sldId id="277" r:id="rId15"/>
    <p:sldId id="273" r:id="rId16"/>
    <p:sldId id="278" r:id="rId17"/>
    <p:sldId id="274" r:id="rId18"/>
    <p:sldId id="279" r:id="rId19"/>
    <p:sldId id="280" r:id="rId20"/>
    <p:sldId id="281" r:id="rId21"/>
    <p:sldId id="282" r:id="rId22"/>
    <p:sldId id="283" r:id="rId23"/>
    <p:sldId id="290" r:id="rId24"/>
    <p:sldId id="284" r:id="rId25"/>
    <p:sldId id="289" r:id="rId26"/>
    <p:sldId id="291" r:id="rId27"/>
    <p:sldId id="292" r:id="rId28"/>
    <p:sldId id="293" r:id="rId29"/>
    <p:sldId id="295" r:id="rId30"/>
    <p:sldId id="304" r:id="rId31"/>
    <p:sldId id="305" r:id="rId32"/>
    <p:sldId id="306" r:id="rId33"/>
    <p:sldId id="307" r:id="rId34"/>
    <p:sldId id="325" r:id="rId35"/>
    <p:sldId id="296" r:id="rId36"/>
    <p:sldId id="297" r:id="rId37"/>
    <p:sldId id="338" r:id="rId38"/>
    <p:sldId id="330" r:id="rId39"/>
    <p:sldId id="327" r:id="rId40"/>
    <p:sldId id="328" r:id="rId41"/>
    <p:sldId id="308" r:id="rId42"/>
    <p:sldId id="309" r:id="rId43"/>
    <p:sldId id="311" r:id="rId44"/>
    <p:sldId id="312" r:id="rId45"/>
    <p:sldId id="313" r:id="rId46"/>
    <p:sldId id="314" r:id="rId47"/>
    <p:sldId id="316" r:id="rId48"/>
    <p:sldId id="315" r:id="rId49"/>
    <p:sldId id="322" r:id="rId50"/>
    <p:sldId id="323" r:id="rId51"/>
    <p:sldId id="340" r:id="rId52"/>
    <p:sldId id="341" r:id="rId53"/>
    <p:sldId id="303" r:id="rId54"/>
    <p:sldId id="302" r:id="rId55"/>
    <p:sldId id="337" r:id="rId56"/>
    <p:sldId id="33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35" autoAdjust="0"/>
  </p:normalViewPr>
  <p:slideViewPr>
    <p:cSldViewPr snapToGrid="0">
      <p:cViewPr varScale="1">
        <p:scale>
          <a:sx n="57" d="100"/>
          <a:sy n="57" d="100"/>
        </p:scale>
        <p:origin x="9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884D0-E4C7-4F12-A118-85B1CB876117}" type="datetimeFigureOut">
              <a:rPr lang="tr-TR" smtClean="0"/>
              <a:t>10.04.2023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C682E-0BBC-4878-B300-DC10AE757A51}" type="slidenum">
              <a:rPr lang="tr-TR" smtClean="0"/>
              <a:t>‹#›</a:t>
            </a:fld>
            <a:endParaRPr lang="tr-TR"/>
          </a:p>
        </p:txBody>
      </p:sp>
    </p:spTree>
    <p:extLst>
      <p:ext uri="{BB962C8B-B14F-4D97-AF65-F5344CB8AC3E}">
        <p14:creationId xmlns:p14="http://schemas.microsoft.com/office/powerpoint/2010/main" val="164695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approach-to-the-pregnant-patient-with-a-respiratory-infection/abstract/2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metronidazole-drug-information?search=gebelikte+vajinal+enfeksiyonlar&amp;topicRef=113103&amp;source=see_link"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(2) .</a:t>
            </a:r>
            <a:r>
              <a:rPr lang="tr-TR" sz="1200" dirty="0" err="1"/>
              <a:t>Göv</a:t>
            </a:r>
            <a:r>
              <a:rPr lang="tr-TR" sz="1200" dirty="0"/>
              <a:t> N. Şanlıurfa'da bir aile sağlığı merkezinde riskli gebelik sıklığı ve etkileyen faktörler, Yüksek lisans Tezi, Harran Üniversitesi, 2016, Şanlıurfa. </a:t>
            </a:r>
          </a:p>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a:t>
            </a:fld>
            <a:endParaRPr lang="tr-TR"/>
          </a:p>
        </p:txBody>
      </p:sp>
    </p:spTree>
    <p:extLst>
      <p:ext uri="{BB962C8B-B14F-4D97-AF65-F5344CB8AC3E}">
        <p14:creationId xmlns:p14="http://schemas.microsoft.com/office/powerpoint/2010/main" val="161036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28</a:t>
            </a:fld>
            <a:endParaRPr lang="tr-TR"/>
          </a:p>
        </p:txBody>
      </p:sp>
    </p:spTree>
    <p:extLst>
      <p:ext uri="{BB962C8B-B14F-4D97-AF65-F5344CB8AC3E}">
        <p14:creationId xmlns:p14="http://schemas.microsoft.com/office/powerpoint/2010/main" val="391370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diyet tetikleyicilerinden kaçınma: asitli, yağlı baharatlı yiyecekler</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35</a:t>
            </a:fld>
            <a:endParaRPr lang="tr-TR"/>
          </a:p>
        </p:txBody>
      </p:sp>
    </p:spTree>
    <p:extLst>
      <p:ext uri="{BB962C8B-B14F-4D97-AF65-F5344CB8AC3E}">
        <p14:creationId xmlns:p14="http://schemas.microsoft.com/office/powerpoint/2010/main" val="349172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kan basıncı ciddi aralığa yaklaştığında, fetal maruziyeti minimize ederken ciddi </a:t>
            </a:r>
            <a:r>
              <a:rPr lang="tr-TR" dirty="0" err="1"/>
              <a:t>maternal</a:t>
            </a:r>
            <a:r>
              <a:rPr lang="tr-TR" dirty="0"/>
              <a:t> hipertansiyon gelişimini önlemek için başlanır</a:t>
            </a:r>
          </a:p>
        </p:txBody>
      </p:sp>
      <p:sp>
        <p:nvSpPr>
          <p:cNvPr id="4" name="Slayt Numarası Yer Tutucusu 3"/>
          <p:cNvSpPr>
            <a:spLocks noGrp="1"/>
          </p:cNvSpPr>
          <p:nvPr>
            <p:ph type="sldNum" sz="quarter" idx="5"/>
          </p:nvPr>
        </p:nvSpPr>
        <p:spPr/>
        <p:txBody>
          <a:bodyPr/>
          <a:lstStyle/>
          <a:p>
            <a:fld id="{775C682E-0BBC-4878-B300-DC10AE757A51}" type="slidenum">
              <a:rPr lang="tr-TR" smtClean="0"/>
              <a:t>38</a:t>
            </a:fld>
            <a:endParaRPr lang="tr-TR"/>
          </a:p>
        </p:txBody>
      </p:sp>
    </p:spTree>
    <p:extLst>
      <p:ext uri="{BB962C8B-B14F-4D97-AF65-F5344CB8AC3E}">
        <p14:creationId xmlns:p14="http://schemas.microsoft.com/office/powerpoint/2010/main" val="123412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Antihipertansif tedavi ile kan basıncı iyi regüle edilemeyen hastaların yakın takip edilmesi önemlidir çünkü </a:t>
            </a:r>
            <a:r>
              <a:rPr lang="tr-TR" sz="1200" dirty="0" err="1"/>
              <a:t>preeklampsinin</a:t>
            </a:r>
            <a:r>
              <a:rPr lang="tr-TR" sz="1200" dirty="0"/>
              <a:t> işareti olabilir. </a:t>
            </a:r>
            <a:r>
              <a:rPr lang="tr-TR" sz="1200" dirty="0" err="1"/>
              <a:t>Maternal</a:t>
            </a:r>
            <a:r>
              <a:rPr lang="tr-TR" sz="1200" dirty="0"/>
              <a:t> izlem sırasında, kan basıncı ölçümü ve olası </a:t>
            </a:r>
            <a:r>
              <a:rPr lang="tr-TR" sz="1200" dirty="0" err="1"/>
              <a:t>preeklampsi</a:t>
            </a:r>
            <a:r>
              <a:rPr lang="tr-TR" sz="1200" dirty="0"/>
              <a:t> belirtileri yönünden hasta değerlendirilmeli</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39</a:t>
            </a:fld>
            <a:endParaRPr lang="tr-TR"/>
          </a:p>
        </p:txBody>
      </p:sp>
    </p:spTree>
    <p:extLst>
      <p:ext uri="{BB962C8B-B14F-4D97-AF65-F5344CB8AC3E}">
        <p14:creationId xmlns:p14="http://schemas.microsoft.com/office/powerpoint/2010/main" val="422296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Gestasyonel HT gebelerde en sık görülen HT nedenidir</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40</a:t>
            </a:fld>
            <a:endParaRPr lang="tr-TR"/>
          </a:p>
        </p:txBody>
      </p:sp>
    </p:spTree>
    <p:extLst>
      <p:ext uri="{BB962C8B-B14F-4D97-AF65-F5344CB8AC3E}">
        <p14:creationId xmlns:p14="http://schemas.microsoft.com/office/powerpoint/2010/main" val="343413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err="1"/>
              <a:t>proteinüri</a:t>
            </a:r>
            <a:r>
              <a:rPr lang="tr-TR" sz="1200" dirty="0"/>
              <a:t> (≥0,3 g/24 saatlik idrarda veya spot idrarda protein/kreatinin ≥0,3 mg/mg) </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41</a:t>
            </a:fld>
            <a:endParaRPr lang="tr-TR"/>
          </a:p>
        </p:txBody>
      </p:sp>
    </p:spTree>
    <p:extLst>
      <p:ext uri="{BB962C8B-B14F-4D97-AF65-F5344CB8AC3E}">
        <p14:creationId xmlns:p14="http://schemas.microsoft.com/office/powerpoint/2010/main" val="396947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Şayet ciddi özellikler gelişmezse ve stabil seyrederlerse ayaktan, sık vizitlerle takip edilebilirler</a:t>
            </a:r>
          </a:p>
        </p:txBody>
      </p:sp>
      <p:sp>
        <p:nvSpPr>
          <p:cNvPr id="4" name="Slayt Numarası Yer Tutucusu 3"/>
          <p:cNvSpPr>
            <a:spLocks noGrp="1"/>
          </p:cNvSpPr>
          <p:nvPr>
            <p:ph type="sldNum" sz="quarter" idx="5"/>
          </p:nvPr>
        </p:nvSpPr>
        <p:spPr/>
        <p:txBody>
          <a:bodyPr/>
          <a:lstStyle/>
          <a:p>
            <a:fld id="{775C682E-0BBC-4878-B300-DC10AE757A51}" type="slidenum">
              <a:rPr lang="tr-TR" smtClean="0"/>
              <a:t>42</a:t>
            </a:fld>
            <a:endParaRPr lang="tr-TR"/>
          </a:p>
        </p:txBody>
      </p:sp>
    </p:spTree>
    <p:extLst>
      <p:ext uri="{BB962C8B-B14F-4D97-AF65-F5344CB8AC3E}">
        <p14:creationId xmlns:p14="http://schemas.microsoft.com/office/powerpoint/2010/main" val="296210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LGA:</a:t>
            </a:r>
            <a:r>
              <a:rPr lang="tr-TR" b="0" i="0" dirty="0">
                <a:solidFill>
                  <a:srgbClr val="4D5156"/>
                </a:solidFill>
                <a:effectLst/>
                <a:latin typeface="arial" panose="020B0604020202020204" pitchFamily="34" charset="0"/>
              </a:rPr>
              <a:t>(gebelik yaşına göre doğum ağırlığı &gt;%90) </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43</a:t>
            </a:fld>
            <a:endParaRPr lang="tr-TR"/>
          </a:p>
        </p:txBody>
      </p:sp>
    </p:spTree>
    <p:extLst>
      <p:ext uri="{BB962C8B-B14F-4D97-AF65-F5344CB8AC3E}">
        <p14:creationId xmlns:p14="http://schemas.microsoft.com/office/powerpoint/2010/main" val="1015516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Gebelikte hipoglisemi, &lt;60 mg/</a:t>
            </a:r>
            <a:r>
              <a:rPr lang="tr-TR" b="0" i="0" dirty="0" err="1">
                <a:solidFill>
                  <a:srgbClr val="232323"/>
                </a:solidFill>
                <a:effectLst/>
                <a:latin typeface="Noto Sans" panose="020B0502040504020204" pitchFamily="34" charset="0"/>
              </a:rPr>
              <a:t>dL</a:t>
            </a:r>
            <a:r>
              <a:rPr lang="tr-TR" b="0" i="0" dirty="0">
                <a:solidFill>
                  <a:srgbClr val="232323"/>
                </a:solidFill>
                <a:effectLst/>
                <a:latin typeface="Noto Sans" panose="020B0502040504020204" pitchFamily="34" charset="0"/>
              </a:rPr>
              <a:t> olarak kabul edilir</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46</a:t>
            </a:fld>
            <a:endParaRPr lang="tr-TR"/>
          </a:p>
        </p:txBody>
      </p:sp>
    </p:spTree>
    <p:extLst>
      <p:ext uri="{BB962C8B-B14F-4D97-AF65-F5344CB8AC3E}">
        <p14:creationId xmlns:p14="http://schemas.microsoft.com/office/powerpoint/2010/main" val="263259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Tip 1 diyabetlilerde çoklu doz insülin verilirken, tip 2 diyabetlilerde ise bazal insülin yeterli olabilir ama birçok hastada çoklu doz insülin tedavisine ihtiyaç duyulur</a:t>
            </a:r>
          </a:p>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49</a:t>
            </a:fld>
            <a:endParaRPr lang="tr-TR"/>
          </a:p>
        </p:txBody>
      </p:sp>
    </p:spTree>
    <p:extLst>
      <p:ext uri="{BB962C8B-B14F-4D97-AF65-F5344CB8AC3E}">
        <p14:creationId xmlns:p14="http://schemas.microsoft.com/office/powerpoint/2010/main" val="396342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505050"/>
                </a:solidFill>
                <a:effectLst/>
                <a:latin typeface="Georgia" panose="02040502050405020303" pitchFamily="18" charset="0"/>
              </a:rPr>
              <a:t>Boston Üniversitesi </a:t>
            </a:r>
            <a:r>
              <a:rPr lang="tr-TR" b="0" i="0" dirty="0" err="1">
                <a:solidFill>
                  <a:srgbClr val="505050"/>
                </a:solidFill>
                <a:effectLst/>
                <a:latin typeface="Georgia" panose="02040502050405020303" pitchFamily="18" charset="0"/>
              </a:rPr>
              <a:t>Slone</a:t>
            </a:r>
            <a:r>
              <a:rPr lang="tr-TR" b="0" i="0" dirty="0">
                <a:solidFill>
                  <a:srgbClr val="505050"/>
                </a:solidFill>
                <a:effectLst/>
                <a:latin typeface="Georgia" panose="02040502050405020303" pitchFamily="18" charset="0"/>
              </a:rPr>
              <a:t> Epidemiyoloji </a:t>
            </a:r>
            <a:r>
              <a:rPr lang="tr-TR" b="0" i="0" dirty="0" err="1">
                <a:solidFill>
                  <a:srgbClr val="505050"/>
                </a:solidFill>
                <a:effectLst/>
                <a:latin typeface="Georgia" panose="02040502050405020303" pitchFamily="18" charset="0"/>
              </a:rPr>
              <a:t>Merkeziinde</a:t>
            </a:r>
            <a:r>
              <a:rPr lang="tr-TR" b="0" i="0" dirty="0">
                <a:solidFill>
                  <a:srgbClr val="505050"/>
                </a:solidFill>
                <a:effectLst/>
                <a:latin typeface="Georgia" panose="02040502050405020303" pitchFamily="18" charset="0"/>
              </a:rPr>
              <a:t> 30.000'den fazla kadınla yapılan bu çalışmada:</a:t>
            </a:r>
          </a:p>
          <a:p>
            <a:r>
              <a:rPr lang="tr-TR" b="0" i="0" dirty="0">
                <a:solidFill>
                  <a:srgbClr val="505050"/>
                </a:solidFill>
                <a:effectLst/>
                <a:latin typeface="Georgia" panose="02040502050405020303" pitchFamily="18" charset="0"/>
              </a:rPr>
              <a:t>Son 3 dekatta, ilk üç aylık dönemde reçeteli ilaç kullanımı %60'tan fazla arttı ve 4 veya daha fazla ilaç kullanımı üç kattan fazla arttı. 2008 yılına kadar, kadınların yaklaşık %50'si en az 1 ilaç kullandığını bildirdi</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7</a:t>
            </a:fld>
            <a:endParaRPr lang="tr-TR"/>
          </a:p>
        </p:txBody>
      </p:sp>
    </p:spTree>
    <p:extLst>
      <p:ext uri="{BB962C8B-B14F-4D97-AF65-F5344CB8AC3E}">
        <p14:creationId xmlns:p14="http://schemas.microsoft.com/office/powerpoint/2010/main" val="146475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53</a:t>
            </a:fld>
            <a:endParaRPr lang="tr-TR"/>
          </a:p>
        </p:txBody>
      </p:sp>
    </p:spTree>
    <p:extLst>
      <p:ext uri="{BB962C8B-B14F-4D97-AF65-F5344CB8AC3E}">
        <p14:creationId xmlns:p14="http://schemas.microsoft.com/office/powerpoint/2010/main" val="2478912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i="0" dirty="0" err="1">
                <a:solidFill>
                  <a:srgbClr val="232323"/>
                </a:solidFill>
                <a:effectLst/>
                <a:latin typeface="Noto Sans" panose="020B0502040504020204" pitchFamily="34" charset="0"/>
              </a:rPr>
              <a:t>Td</a:t>
            </a:r>
            <a:r>
              <a:rPr lang="tr-TR" b="1" i="0" dirty="0">
                <a:solidFill>
                  <a:srgbClr val="232323"/>
                </a:solidFill>
                <a:effectLst/>
                <a:latin typeface="Noto Sans" panose="020B0502040504020204" pitchFamily="34" charset="0"/>
              </a:rPr>
              <a:t> aşısı tamamlayanlarda</a:t>
            </a:r>
            <a:r>
              <a:rPr lang="tr-TR" b="0" i="0" dirty="0">
                <a:solidFill>
                  <a:srgbClr val="232323"/>
                </a:solidFill>
                <a:effectLst/>
                <a:latin typeface="Noto Sans" panose="020B0502040504020204" pitchFamily="34" charset="0"/>
              </a:rPr>
              <a:t> – Daha önce tam üç dozluk bir </a:t>
            </a:r>
            <a:r>
              <a:rPr lang="tr-TR" b="0" i="0" dirty="0" err="1">
                <a:solidFill>
                  <a:srgbClr val="232323"/>
                </a:solidFill>
                <a:effectLst/>
                <a:latin typeface="Noto Sans" panose="020B0502040504020204" pitchFamily="34" charset="0"/>
              </a:rPr>
              <a:t>Td</a:t>
            </a:r>
            <a:r>
              <a:rPr lang="tr-TR" b="0" i="0" dirty="0">
                <a:solidFill>
                  <a:srgbClr val="232323"/>
                </a:solidFill>
                <a:effectLst/>
                <a:latin typeface="Noto Sans" panose="020B0502040504020204" pitchFamily="34" charset="0"/>
              </a:rPr>
              <a:t> aşısı serisiyle aşılanmış olan hamile hastalar, ideal olarak 27 ila 36 haftalık gebelik yaş aralığının erken döneminde tek doz </a:t>
            </a:r>
            <a:r>
              <a:rPr lang="tr-TR" b="0" i="0" dirty="0" err="1">
                <a:solidFill>
                  <a:srgbClr val="232323"/>
                </a:solidFill>
                <a:effectLst/>
                <a:latin typeface="Noto Sans" panose="020B0502040504020204" pitchFamily="34" charset="0"/>
              </a:rPr>
              <a:t>Tdap</a:t>
            </a:r>
            <a:r>
              <a:rPr lang="tr-TR" b="0" i="0" dirty="0">
                <a:solidFill>
                  <a:srgbClr val="232323"/>
                </a:solidFill>
                <a:effectLst/>
                <a:latin typeface="Noto Sans" panose="020B0502040504020204" pitchFamily="34" charset="0"/>
              </a:rPr>
              <a:t> almalıdır</a:t>
            </a:r>
          </a:p>
          <a:p>
            <a:r>
              <a:rPr lang="tr-TR" b="0" i="0" dirty="0" err="1">
                <a:solidFill>
                  <a:srgbClr val="232323"/>
                </a:solidFill>
                <a:effectLst/>
                <a:latin typeface="Noto Sans" panose="020B0502040504020204" pitchFamily="34" charset="0"/>
              </a:rPr>
              <a:t>Tetanoz</a:t>
            </a:r>
            <a:r>
              <a:rPr lang="tr-TR" b="0" i="0" dirty="0">
                <a:solidFill>
                  <a:srgbClr val="232323"/>
                </a:solidFill>
                <a:effectLst/>
                <a:latin typeface="Noto Sans" panose="020B0502040504020204" pitchFamily="34" charset="0"/>
              </a:rPr>
              <a:t> ve difteri </a:t>
            </a:r>
            <a:r>
              <a:rPr lang="tr-TR" b="0" i="0" dirty="0" err="1">
                <a:solidFill>
                  <a:srgbClr val="232323"/>
                </a:solidFill>
                <a:effectLst/>
                <a:latin typeface="Noto Sans" panose="020B0502040504020204" pitchFamily="34" charset="0"/>
              </a:rPr>
              <a:t>toksoidleri</a:t>
            </a:r>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Td</a:t>
            </a:r>
            <a:r>
              <a:rPr lang="tr-TR" b="0" i="0" dirty="0">
                <a:solidFill>
                  <a:srgbClr val="232323"/>
                </a:solidFill>
                <a:effectLst/>
                <a:latin typeface="Noto Sans" panose="020B0502040504020204" pitchFamily="34" charset="0"/>
              </a:rPr>
              <a:t>) içeren üç doz aşı almamış olan hamile hastalar üç aşı serisini yapmalı veya tamamlamalıdır. Gebe hastalarda tercih edilen program, ilk dozdan 0, 4 hafta sonra ve 6 ila 12 ay sonradır.</a:t>
            </a:r>
          </a:p>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54</a:t>
            </a:fld>
            <a:endParaRPr lang="tr-TR"/>
          </a:p>
        </p:txBody>
      </p:sp>
    </p:spTree>
    <p:extLst>
      <p:ext uri="{BB962C8B-B14F-4D97-AF65-F5344CB8AC3E}">
        <p14:creationId xmlns:p14="http://schemas.microsoft.com/office/powerpoint/2010/main" val="403243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Yüksek </a:t>
            </a:r>
            <a:r>
              <a:rPr lang="tr-TR" dirty="0" err="1"/>
              <a:t>risk:Ebeveynlerden</a:t>
            </a:r>
            <a:r>
              <a:rPr lang="tr-TR" dirty="0"/>
              <a:t> herhangi birinin birinci derece akrabası veya ebeveynlerden herhangi birinde açık </a:t>
            </a:r>
            <a:r>
              <a:rPr lang="tr-TR" dirty="0" err="1"/>
              <a:t>NTD'nin</a:t>
            </a:r>
            <a:r>
              <a:rPr lang="tr-TR" dirty="0"/>
              <a:t> kişisel geçmişi</a:t>
            </a:r>
          </a:p>
          <a:p>
            <a:r>
              <a:rPr lang="tr-TR" dirty="0"/>
              <a:t>Orta </a:t>
            </a:r>
            <a:r>
              <a:rPr lang="tr-TR" dirty="0" err="1"/>
              <a:t>risk:</a:t>
            </a:r>
            <a:r>
              <a:rPr lang="tr-TR" b="0" i="0" dirty="0" err="1">
                <a:solidFill>
                  <a:srgbClr val="232323"/>
                </a:solidFill>
                <a:effectLst/>
                <a:latin typeface="Noto Sans" panose="020B0502040504020204" pitchFamily="34" charset="0"/>
              </a:rPr>
              <a:t>Kişisel</a:t>
            </a:r>
            <a:r>
              <a:rPr lang="tr-TR" b="0" i="0" dirty="0">
                <a:solidFill>
                  <a:srgbClr val="232323"/>
                </a:solidFill>
                <a:effectLst/>
                <a:latin typeface="Noto Sans" panose="020B0502040504020204" pitchFamily="34" charset="0"/>
              </a:rPr>
              <a:t> veya ailede NTD dışında </a:t>
            </a:r>
            <a:r>
              <a:rPr lang="tr-TR" b="0" i="0" dirty="0" err="1">
                <a:solidFill>
                  <a:srgbClr val="232323"/>
                </a:solidFill>
                <a:effectLst/>
                <a:latin typeface="Noto Sans" panose="020B0502040504020204" pitchFamily="34" charset="0"/>
              </a:rPr>
              <a:t>folat</a:t>
            </a:r>
            <a:r>
              <a:rPr lang="tr-TR" b="0" i="0" dirty="0">
                <a:solidFill>
                  <a:srgbClr val="232323"/>
                </a:solidFill>
                <a:effectLst/>
                <a:latin typeface="Noto Sans" panose="020B0502040504020204" pitchFamily="34" charset="0"/>
              </a:rPr>
              <a:t> duyarlı konjenital anomali öyküsü,</a:t>
            </a:r>
          </a:p>
          <a:p>
            <a:r>
              <a:rPr lang="tr-TR" b="0" i="0" dirty="0">
                <a:solidFill>
                  <a:srgbClr val="232323"/>
                </a:solidFill>
                <a:effectLst/>
                <a:latin typeface="Noto Sans" panose="020B0502040504020204" pitchFamily="34" charset="0"/>
              </a:rPr>
              <a:t>              Ailede NTD öyküsü (birinci veya ikinci derece akraba)</a:t>
            </a:r>
          </a:p>
          <a:p>
            <a:r>
              <a:rPr lang="tr-TR" b="0" i="0" dirty="0">
                <a:solidFill>
                  <a:srgbClr val="232323"/>
                </a:solidFill>
                <a:effectLst/>
                <a:latin typeface="Noto Sans" panose="020B0502040504020204" pitchFamily="34" charset="0"/>
              </a:rPr>
              <a:t>              </a:t>
            </a:r>
            <a:r>
              <a:rPr lang="sv-SE" b="0" i="0" dirty="0">
                <a:solidFill>
                  <a:srgbClr val="232323"/>
                </a:solidFill>
                <a:effectLst/>
                <a:latin typeface="Noto Sans" panose="020B0502040504020204" pitchFamily="34" charset="0"/>
              </a:rPr>
              <a:t>Tip I veya II diyabet </a:t>
            </a:r>
            <a:endParaRPr lang="tr-TR" dirty="0"/>
          </a:p>
          <a:p>
            <a:r>
              <a:rPr lang="tr-TR" b="0" i="0" dirty="0">
                <a:solidFill>
                  <a:srgbClr val="252525"/>
                </a:solidFill>
                <a:effectLst/>
                <a:latin typeface="Roboto" panose="02000000000000000000" pitchFamily="2" charset="0"/>
              </a:rPr>
              <a:t>12 haftadan sonra, devam eden </a:t>
            </a:r>
            <a:r>
              <a:rPr lang="tr-TR" b="0" i="0" dirty="0" err="1">
                <a:solidFill>
                  <a:srgbClr val="252525"/>
                </a:solidFill>
                <a:effectLst/>
                <a:latin typeface="Roboto" panose="02000000000000000000" pitchFamily="2" charset="0"/>
              </a:rPr>
              <a:t>maternal</a:t>
            </a:r>
            <a:r>
              <a:rPr lang="tr-TR" b="0" i="0" dirty="0">
                <a:solidFill>
                  <a:srgbClr val="252525"/>
                </a:solidFill>
                <a:effectLst/>
                <a:latin typeface="Roboto" panose="02000000000000000000" pitchFamily="2" charset="0"/>
              </a:rPr>
              <a:t> ve </a:t>
            </a:r>
            <a:r>
              <a:rPr lang="tr-TR" b="0" i="0" dirty="0" err="1">
                <a:solidFill>
                  <a:srgbClr val="252525"/>
                </a:solidFill>
                <a:effectLst/>
                <a:latin typeface="Roboto" panose="02000000000000000000" pitchFamily="2" charset="0"/>
              </a:rPr>
              <a:t>fetoplasental</a:t>
            </a:r>
            <a:r>
              <a:rPr lang="tr-TR" b="0" i="0" dirty="0">
                <a:solidFill>
                  <a:srgbClr val="252525"/>
                </a:solidFill>
                <a:effectLst/>
                <a:latin typeface="Roboto" panose="02000000000000000000" pitchFamily="2" charset="0"/>
              </a:rPr>
              <a:t> </a:t>
            </a:r>
            <a:r>
              <a:rPr lang="tr-TR" b="0" i="0" dirty="0" err="1">
                <a:solidFill>
                  <a:srgbClr val="252525"/>
                </a:solidFill>
                <a:effectLst/>
                <a:latin typeface="Roboto" panose="02000000000000000000" pitchFamily="2" charset="0"/>
              </a:rPr>
              <a:t>folat</a:t>
            </a:r>
            <a:r>
              <a:rPr lang="tr-TR" b="0" i="0" dirty="0">
                <a:solidFill>
                  <a:srgbClr val="252525"/>
                </a:solidFill>
                <a:effectLst/>
                <a:latin typeface="Roboto" panose="02000000000000000000" pitchFamily="2" charset="0"/>
              </a:rPr>
              <a:t> gereksinimlerini karşılamak için hamileliğin ve emzirmenin geri kalanı boyunca rutin bir prenatal vitamin yoluyla takviye önerilir</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12</a:t>
            </a:fld>
            <a:endParaRPr lang="tr-TR"/>
          </a:p>
        </p:txBody>
      </p:sp>
    </p:spTree>
    <p:extLst>
      <p:ext uri="{BB962C8B-B14F-4D97-AF65-F5344CB8AC3E}">
        <p14:creationId xmlns:p14="http://schemas.microsoft.com/office/powerpoint/2010/main" val="83475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17</a:t>
            </a:fld>
            <a:endParaRPr lang="tr-TR"/>
          </a:p>
        </p:txBody>
      </p:sp>
    </p:spTree>
    <p:extLst>
      <p:ext uri="{BB962C8B-B14F-4D97-AF65-F5344CB8AC3E}">
        <p14:creationId xmlns:p14="http://schemas.microsoft.com/office/powerpoint/2010/main" val="268643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 Akut bakteriyel </a:t>
            </a:r>
            <a:r>
              <a:rPr lang="tr-TR" b="0" i="0" dirty="0" err="1">
                <a:solidFill>
                  <a:srgbClr val="232323"/>
                </a:solidFill>
                <a:effectLst/>
                <a:latin typeface="Noto Sans" panose="020B0502040504020204" pitchFamily="34" charset="0"/>
              </a:rPr>
              <a:t>rinosinüzit</a:t>
            </a:r>
            <a:r>
              <a:rPr lang="tr-TR" b="0" i="0" dirty="0">
                <a:solidFill>
                  <a:srgbClr val="232323"/>
                </a:solidFill>
                <a:effectLst/>
                <a:latin typeface="Noto Sans" panose="020B0502040504020204" pitchFamily="34" charset="0"/>
              </a:rPr>
              <a:t> şüphesi olan ve iyi takip edilen (hastada düzelme olmazsa veya kötüleşirse antibiyotik tedavisinin başlatılabileceğinin güvencesi) şüphesi olan bağışıklığı yeterli olan hamile hastalar için yedi gün boyunca semptomatik tedavi ile birlikte gözlem (dikkatli bekleme) öneririz.</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18</a:t>
            </a:fld>
            <a:endParaRPr lang="tr-TR"/>
          </a:p>
        </p:txBody>
      </p:sp>
    </p:spTree>
    <p:extLst>
      <p:ext uri="{BB962C8B-B14F-4D97-AF65-F5344CB8AC3E}">
        <p14:creationId xmlns:p14="http://schemas.microsoft.com/office/powerpoint/2010/main" val="223007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i="0" dirty="0">
                <a:solidFill>
                  <a:srgbClr val="232323"/>
                </a:solidFill>
                <a:effectLst/>
                <a:latin typeface="Noto Sans" panose="020B0502040504020204" pitchFamily="34" charset="0"/>
              </a:rPr>
              <a:t>Ek olarak, influenza A virüsü plasentayı geçebilir [ </a:t>
            </a:r>
            <a:r>
              <a:rPr lang="tr-TR" b="0" i="0" u="none" strike="noStrike" dirty="0">
                <a:solidFill>
                  <a:srgbClr val="005B92"/>
                </a:solidFill>
                <a:effectLst/>
                <a:latin typeface="Noto Sans" panose="020B0502040504020204" pitchFamily="34" charset="0"/>
                <a:hlinkClick r:id="rId3"/>
              </a:rPr>
              <a:t>23</a:t>
            </a:r>
            <a:r>
              <a:rPr lang="tr-TR" b="0" i="0" dirty="0">
                <a:solidFill>
                  <a:srgbClr val="232323"/>
                </a:solidFill>
                <a:effectLst/>
                <a:latin typeface="Noto Sans" panose="020B0502040504020204" pitchFamily="34" charset="0"/>
              </a:rPr>
              <a:t> ]. </a:t>
            </a:r>
          </a:p>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20</a:t>
            </a:fld>
            <a:endParaRPr lang="tr-TR"/>
          </a:p>
        </p:txBody>
      </p:sp>
    </p:spTree>
    <p:extLst>
      <p:ext uri="{BB962C8B-B14F-4D97-AF65-F5344CB8AC3E}">
        <p14:creationId xmlns:p14="http://schemas.microsoft.com/office/powerpoint/2010/main" val="110139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Kadınlarda aynı mikroorganizma varlığını doğrulamak için ikinci idrar örneği alınmalıdır. </a:t>
            </a:r>
          </a:p>
          <a:p>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23</a:t>
            </a:fld>
            <a:endParaRPr lang="tr-TR"/>
          </a:p>
        </p:txBody>
      </p:sp>
    </p:spTree>
    <p:extLst>
      <p:ext uri="{BB962C8B-B14F-4D97-AF65-F5344CB8AC3E}">
        <p14:creationId xmlns:p14="http://schemas.microsoft.com/office/powerpoint/2010/main" val="49653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u="none" strike="noStrike" dirty="0">
                <a:solidFill>
                  <a:srgbClr val="005B92"/>
                </a:solidFill>
                <a:effectLst/>
                <a:latin typeface="Noto Sans" panose="020B0502040504020204" pitchFamily="34" charset="0"/>
                <a:hlinkClick r:id="rId3"/>
              </a:rPr>
              <a:t>Metronidazol</a:t>
            </a:r>
            <a:r>
              <a:rPr lang="tr-TR" b="0" i="0" dirty="0">
                <a:solidFill>
                  <a:srgbClr val="232323"/>
                </a:solidFill>
                <a:effectLst/>
                <a:latin typeface="Noto Sans" panose="020B0502040504020204" pitchFamily="34" charset="0"/>
              </a:rPr>
              <a:t> – Bazı klinisyenler plasentayı geçtiği ve dolayısıyla </a:t>
            </a:r>
            <a:r>
              <a:rPr lang="tr-TR" b="0" i="0" dirty="0" err="1">
                <a:solidFill>
                  <a:srgbClr val="232323"/>
                </a:solidFill>
                <a:effectLst/>
                <a:latin typeface="Noto Sans" panose="020B0502040504020204" pitchFamily="34" charset="0"/>
              </a:rPr>
              <a:t>teratojenisite</a:t>
            </a:r>
            <a:r>
              <a:rPr lang="tr-TR" b="0" i="0" dirty="0">
                <a:solidFill>
                  <a:srgbClr val="232323"/>
                </a:solidFill>
                <a:effectLst/>
                <a:latin typeface="Noto Sans" panose="020B0502040504020204" pitchFamily="34" charset="0"/>
              </a:rPr>
              <a:t> potansiyeline sahip olduğu için ilk trimesterde metronidazol kullanmaktan kaçınırlar. Bununla birlikte, gebe kişilerde gözlemsel verilerin meta-analizleri, gebeliğin ilk üç ayında metronidazol maruziyeti ile konjenital anomaliler arasında herhangi bir ilişki bulmamıştır. CDC artık ilk trimesterde metronidazol kullanımını önermemektedir; Dünya Sağlık Örgütü, ilk trimester kullanımında dikkatli olunmasını önermeye devam etmektedir</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26</a:t>
            </a:fld>
            <a:endParaRPr lang="tr-TR"/>
          </a:p>
        </p:txBody>
      </p:sp>
    </p:spTree>
    <p:extLst>
      <p:ext uri="{BB962C8B-B14F-4D97-AF65-F5344CB8AC3E}">
        <p14:creationId xmlns:p14="http://schemas.microsoft.com/office/powerpoint/2010/main" val="383811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32323"/>
                </a:solidFill>
                <a:effectLst/>
                <a:latin typeface="Noto Sans" panose="020B0502040504020204" pitchFamily="34" charset="0"/>
              </a:rPr>
              <a:t> </a:t>
            </a:r>
            <a:r>
              <a:rPr lang="tr-TR" b="0" i="0" dirty="0" err="1">
                <a:solidFill>
                  <a:srgbClr val="232323"/>
                </a:solidFill>
                <a:effectLst/>
                <a:latin typeface="Noto Sans" panose="020B0502040504020204" pitchFamily="34" charset="0"/>
              </a:rPr>
              <a:t>Trichomoniasis</a:t>
            </a:r>
            <a:r>
              <a:rPr lang="tr-TR" b="0" i="0" dirty="0">
                <a:solidFill>
                  <a:srgbClr val="232323"/>
                </a:solidFill>
                <a:effectLst/>
                <a:latin typeface="Noto Sans" panose="020B0502040504020204" pitchFamily="34" charset="0"/>
              </a:rPr>
              <a:t> için tedavi edilen hastaların partnerleri de aynı anda tedavi edilmeli</a:t>
            </a:r>
            <a:endParaRPr lang="tr-TR" dirty="0"/>
          </a:p>
        </p:txBody>
      </p:sp>
      <p:sp>
        <p:nvSpPr>
          <p:cNvPr id="4" name="Slayt Numarası Yer Tutucusu 3"/>
          <p:cNvSpPr>
            <a:spLocks noGrp="1"/>
          </p:cNvSpPr>
          <p:nvPr>
            <p:ph type="sldNum" sz="quarter" idx="5"/>
          </p:nvPr>
        </p:nvSpPr>
        <p:spPr/>
        <p:txBody>
          <a:bodyPr/>
          <a:lstStyle/>
          <a:p>
            <a:fld id="{775C682E-0BBC-4878-B300-DC10AE757A51}" type="slidenum">
              <a:rPr lang="tr-TR" smtClean="0"/>
              <a:t>27</a:t>
            </a:fld>
            <a:endParaRPr lang="tr-TR"/>
          </a:p>
        </p:txBody>
      </p:sp>
    </p:spTree>
    <p:extLst>
      <p:ext uri="{BB962C8B-B14F-4D97-AF65-F5344CB8AC3E}">
        <p14:creationId xmlns:p14="http://schemas.microsoft.com/office/powerpoint/2010/main" val="30826310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5C656C5-90A1-494C-AF3B-38320DB6319E}" type="datetimeFigureOut">
              <a:rPr lang="tr-TR" smtClean="0"/>
              <a:t>10.04.2023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90A67C1F-90D2-4231-BAA8-7EDD4AC0E9F0}" type="slidenum">
              <a:rPr lang="tr-TR" smtClean="0"/>
              <a:t>‹#›</a:t>
            </a:fld>
            <a:endParaRPr lang="tr-TR"/>
          </a:p>
        </p:txBody>
      </p:sp>
    </p:spTree>
    <p:extLst>
      <p:ext uri="{BB962C8B-B14F-4D97-AF65-F5344CB8AC3E}">
        <p14:creationId xmlns:p14="http://schemas.microsoft.com/office/powerpoint/2010/main" val="1414683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C656C5-90A1-494C-AF3B-38320DB6319E}" type="datetimeFigureOut">
              <a:rPr lang="tr-TR" smtClean="0"/>
              <a:t>10.04.2023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25069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C656C5-90A1-494C-AF3B-38320DB6319E}" type="datetimeFigureOut">
              <a:rPr lang="tr-TR" smtClean="0"/>
              <a:t>10.04.2023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102582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5C656C5-90A1-494C-AF3B-38320DB6319E}" type="datetimeFigureOut">
              <a:rPr lang="tr-TR" smtClean="0"/>
              <a:t>10.04.2023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199609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75C656C5-90A1-494C-AF3B-38320DB6319E}" type="datetimeFigureOut">
              <a:rPr lang="tr-TR" smtClean="0"/>
              <a:t>10.04.2023</a:t>
            </a:fld>
            <a:endParaRPr lang="tr-T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0A67C1F-90D2-4231-BAA8-7EDD4AC0E9F0}" type="slidenum">
              <a:rPr lang="tr-TR" smtClean="0"/>
              <a:t>‹#›</a:t>
            </a:fld>
            <a:endParaRPr lang="tr-TR"/>
          </a:p>
        </p:txBody>
      </p:sp>
    </p:spTree>
    <p:extLst>
      <p:ext uri="{BB962C8B-B14F-4D97-AF65-F5344CB8AC3E}">
        <p14:creationId xmlns:p14="http://schemas.microsoft.com/office/powerpoint/2010/main" val="190275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5C656C5-90A1-494C-AF3B-38320DB6319E}" type="datetimeFigureOut">
              <a:rPr lang="tr-TR" smtClean="0"/>
              <a:t>10.04.2023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156468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5C656C5-90A1-494C-AF3B-38320DB6319E}" type="datetimeFigureOut">
              <a:rPr lang="tr-TR" smtClean="0"/>
              <a:t>10.04.2023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45943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5C656C5-90A1-494C-AF3B-38320DB6319E}" type="datetimeFigureOut">
              <a:rPr lang="tr-TR" smtClean="0"/>
              <a:t>10.04.2023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40889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656C5-90A1-494C-AF3B-38320DB6319E}" type="datetimeFigureOut">
              <a:rPr lang="tr-TR" smtClean="0"/>
              <a:t>10.04.2023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302681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5C656C5-90A1-494C-AF3B-38320DB6319E}" type="datetimeFigureOut">
              <a:rPr lang="tr-TR" smtClean="0"/>
              <a:t>10.04.2023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2470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75C656C5-90A1-494C-AF3B-38320DB6319E}" type="datetimeFigureOut">
              <a:rPr lang="tr-TR" smtClean="0"/>
              <a:t>10.04.2023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0A67C1F-90D2-4231-BAA8-7EDD4AC0E9F0}" type="slidenum">
              <a:rPr lang="tr-TR" smtClean="0"/>
              <a:t>‹#›</a:t>
            </a:fld>
            <a:endParaRPr lang="tr-TR"/>
          </a:p>
        </p:txBody>
      </p:sp>
    </p:spTree>
    <p:extLst>
      <p:ext uri="{BB962C8B-B14F-4D97-AF65-F5344CB8AC3E}">
        <p14:creationId xmlns:p14="http://schemas.microsoft.com/office/powerpoint/2010/main" val="305701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75C656C5-90A1-494C-AF3B-38320DB6319E}" type="datetimeFigureOut">
              <a:rPr lang="tr-TR" smtClean="0"/>
              <a:t>10.04.2023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0A67C1F-90D2-4231-BAA8-7EDD4AC0E9F0}" type="slidenum">
              <a:rPr lang="tr-TR" smtClean="0"/>
              <a:t>‹#›</a:t>
            </a:fld>
            <a:endParaRPr lang="tr-TR"/>
          </a:p>
        </p:txBody>
      </p:sp>
    </p:spTree>
    <p:extLst>
      <p:ext uri="{BB962C8B-B14F-4D97-AF65-F5344CB8AC3E}">
        <p14:creationId xmlns:p14="http://schemas.microsoft.com/office/powerpoint/2010/main" val="36142549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ptodate.com/contents/preconception-and-prenatal-folic-acid-supplementation?search=folik%20asit%20hamileli%C4%9Fi&amp;source=search_result&amp;selectedTitle=1~150&amp;usage_type=default&amp;display_rank=1#topicGraphic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uptodate.com/contents/image?imageKey=OBGYN%2F139907&amp;topicKey=OBGYN%2F4793&amp;search=gebelikte%20parasetamol%20&amp;rank=11~150&amp;source=see_link"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ptodate.com/contents/image?imageKey=OBGYN%2F55702&amp;topicKey=OBGYN%2F4793&amp;search=gebelikte%20parasetamol%20&amp;rank=11~150&amp;source=see_link"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uptodate.com/contents/image?imageKey=ID%2F98083&amp;topicKey=ID%2F8065&amp;search=idrar%20yolu%20enfeksiyonu%20gebelik&amp;rank=1~150&amp;source=see_lin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www.uptodate.com/contents/image?imageKey=OBGYN%2F74451&amp;topicKey=OBGYN%2F6811&amp;search=gebelikte%20ila%C3%A7%20kullan%C4%B1m%C4%B1&amp;rank=35~150&amp;source=see_link"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hyperlink" Target="https://www.uptodate.com/contents/image?imageKey=ID%2F100422&amp;topicKey=OBGYN%2F112420&amp;search=gebelikte%20ila%C3%A7%20kullan%C4%B1m%C4%B1&amp;rank=1~150&amp;source=see_link"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fda.gov/Drugs/DevelopmentApprovalProcess/DevelopmentResources/Labeling/ucm093310.htm" TargetMode="External"/><Relationship Id="rId2" Type="http://schemas.openxmlformats.org/officeDocument/2006/relationships/hyperlink" Target="https://www.clinicalkey.com/#!/content/journal/1-s2.0-S0002937811002195" TargetMode="External"/><Relationship Id="rId1" Type="http://schemas.openxmlformats.org/officeDocument/2006/relationships/slideLayout" Target="../slideLayouts/slideLayout2.xml"/><Relationship Id="rId6" Type="http://schemas.openxmlformats.org/officeDocument/2006/relationships/hyperlink" Target="https://www.uptodate.com/contents/image?imageKey=ID%2F100422&amp;topicKey=OBGYN%2F112420&amp;search=gebelikte%20ila%C3%A7%20kullan%C4%B1m%C4%B1&amp;rank=1~150&amp;source=see_link" TargetMode="External"/><Relationship Id="rId5" Type="http://schemas.openxmlformats.org/officeDocument/2006/relationships/hyperlink" Target="https://www.uptodate.com/contents/image?imageKey=OBGYN%2F74451&amp;topicKey=OBGYN%2F6811&amp;search=gebelikte%20ila%C3%A7%20kullan%C4%B1m%C4%B1&amp;rank=35~150&amp;source=see_link" TargetMode="External"/><Relationship Id="rId4" Type="http://schemas.openxmlformats.org/officeDocument/2006/relationships/hyperlink" Target="https://www.uptodate.com/contents/preconception-and-prenatal-folic-acid-supplementation?search=folik%20asit%20hamileli%C4%9Fi&amp;source=search_result&amp;selectedTitle=1~150&amp;usage_type=default&amp;display_rank=1#topicGraphics"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linicalkey.com/#!/content/journal/1-s2.0-S0002937811002195"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fda.gov/Drugs/DevelopmentApprovalProcess/DevelopmentResources/Labeling/ucm093310.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7A92BB-9626-43FF-0FA3-74B083E9E93B}"/>
              </a:ext>
            </a:extLst>
          </p:cNvPr>
          <p:cNvSpPr>
            <a:spLocks noGrp="1"/>
          </p:cNvSpPr>
          <p:nvPr>
            <p:ph type="ctrTitle"/>
          </p:nvPr>
        </p:nvSpPr>
        <p:spPr/>
        <p:txBody>
          <a:bodyPr/>
          <a:lstStyle/>
          <a:p>
            <a:r>
              <a:rPr lang="tr-TR" sz="6000" dirty="0"/>
              <a:t>GEBELİKTE İLAÇ KULLANIMI</a:t>
            </a:r>
          </a:p>
        </p:txBody>
      </p:sp>
      <p:sp>
        <p:nvSpPr>
          <p:cNvPr id="3" name="Alt Başlık 2">
            <a:extLst>
              <a:ext uri="{FF2B5EF4-FFF2-40B4-BE49-F238E27FC236}">
                <a16:creationId xmlns:a16="http://schemas.microsoft.com/office/drawing/2014/main" id="{543F7FBF-C2BA-B7A8-551B-7D0D5B2E67FB}"/>
              </a:ext>
            </a:extLst>
          </p:cNvPr>
          <p:cNvSpPr>
            <a:spLocks noGrp="1"/>
          </p:cNvSpPr>
          <p:nvPr>
            <p:ph type="subTitle" idx="1"/>
          </p:nvPr>
        </p:nvSpPr>
        <p:spPr>
          <a:xfrm>
            <a:off x="1069848" y="4389119"/>
            <a:ext cx="7891272" cy="1569891"/>
          </a:xfrm>
        </p:spPr>
        <p:txBody>
          <a:bodyPr>
            <a:normAutofit/>
          </a:bodyPr>
          <a:lstStyle/>
          <a:p>
            <a:r>
              <a:rPr lang="tr-TR" sz="2200" dirty="0"/>
              <a:t>Araş. Gör. Dr. Kübra Şentürk</a:t>
            </a:r>
          </a:p>
          <a:p>
            <a:r>
              <a:rPr lang="tr-TR" sz="2200" dirty="0"/>
              <a:t>KTÜ Tıp Fakültesi Aile Hekimliği ABD</a:t>
            </a:r>
          </a:p>
          <a:p>
            <a:r>
              <a:rPr lang="tr-TR" sz="2200" dirty="0"/>
              <a:t>11.04.2023</a:t>
            </a:r>
          </a:p>
        </p:txBody>
      </p:sp>
    </p:spTree>
    <p:extLst>
      <p:ext uri="{BB962C8B-B14F-4D97-AF65-F5344CB8AC3E}">
        <p14:creationId xmlns:p14="http://schemas.microsoft.com/office/powerpoint/2010/main" val="128822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45254-1993-CD50-F827-ACB493D62BB3}"/>
              </a:ext>
            </a:extLst>
          </p:cNvPr>
          <p:cNvSpPr>
            <a:spLocks noGrp="1"/>
          </p:cNvSpPr>
          <p:nvPr>
            <p:ph type="title"/>
          </p:nvPr>
        </p:nvSpPr>
        <p:spPr/>
        <p:txBody>
          <a:bodyPr>
            <a:normAutofit/>
          </a:bodyPr>
          <a:lstStyle/>
          <a:p>
            <a:r>
              <a:rPr lang="tr-TR" sz="4000" dirty="0"/>
              <a:t>FDA İlaç Gebelik Risk Kategorileri</a:t>
            </a:r>
          </a:p>
        </p:txBody>
      </p:sp>
      <p:sp>
        <p:nvSpPr>
          <p:cNvPr id="3" name="İçerik Yer Tutucusu 2">
            <a:extLst>
              <a:ext uri="{FF2B5EF4-FFF2-40B4-BE49-F238E27FC236}">
                <a16:creationId xmlns:a16="http://schemas.microsoft.com/office/drawing/2014/main" id="{26B46520-81A8-02C3-D722-89531374318C}"/>
              </a:ext>
            </a:extLst>
          </p:cNvPr>
          <p:cNvSpPr>
            <a:spLocks noGrp="1"/>
          </p:cNvSpPr>
          <p:nvPr>
            <p:ph idx="1"/>
          </p:nvPr>
        </p:nvSpPr>
        <p:spPr/>
        <p:txBody>
          <a:bodyPr>
            <a:normAutofit/>
          </a:bodyPr>
          <a:lstStyle/>
          <a:p>
            <a:r>
              <a:rPr lang="tr-TR" dirty="0"/>
              <a:t>“</a:t>
            </a:r>
            <a:r>
              <a:rPr lang="tr-TR" b="1" dirty="0"/>
              <a:t>Doz- süre- dönem </a:t>
            </a:r>
            <a:r>
              <a:rPr lang="tr-TR" dirty="0"/>
              <a:t>üçlüsü” olarak, etken madde yanında ölçümü zorunlu olan bu parametreler, farklı zamanlarda, farklı süre ve miktarlarda alınan ilaçların etkilerinin nasıl farklı olabileceğini gösterir</a:t>
            </a:r>
          </a:p>
          <a:p>
            <a:endParaRPr lang="tr-TR" dirty="0"/>
          </a:p>
          <a:p>
            <a:r>
              <a:rPr lang="tr-TR" dirty="0"/>
              <a:t>Teorik olarak kabul edilen “ya hep ya hiç” varsayımı da gebelikte kullanılan ilacın hangi gebelik döneminde kullanıldığının önemine işaret etmekte</a:t>
            </a:r>
          </a:p>
        </p:txBody>
      </p:sp>
      <p:pic>
        <p:nvPicPr>
          <p:cNvPr id="5" name="Resim 4">
            <a:extLst>
              <a:ext uri="{FF2B5EF4-FFF2-40B4-BE49-F238E27FC236}">
                <a16:creationId xmlns:a16="http://schemas.microsoft.com/office/drawing/2014/main" id="{A39AAF7C-E4C7-3118-C8CE-B88993A4F3F3}"/>
              </a:ext>
            </a:extLst>
          </p:cNvPr>
          <p:cNvPicPr>
            <a:picLocks noChangeAspect="1"/>
          </p:cNvPicPr>
          <p:nvPr/>
        </p:nvPicPr>
        <p:blipFill>
          <a:blip r:embed="rId2"/>
          <a:stretch>
            <a:fillRect/>
          </a:stretch>
        </p:blipFill>
        <p:spPr>
          <a:xfrm>
            <a:off x="8524124" y="4913135"/>
            <a:ext cx="3667876" cy="1944865"/>
          </a:xfrm>
          <a:prstGeom prst="rect">
            <a:avLst/>
          </a:prstGeom>
        </p:spPr>
      </p:pic>
    </p:spTree>
    <p:extLst>
      <p:ext uri="{BB962C8B-B14F-4D97-AF65-F5344CB8AC3E}">
        <p14:creationId xmlns:p14="http://schemas.microsoft.com/office/powerpoint/2010/main" val="199939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5EDF6-705C-098B-BAB9-475D4DE26C3F}"/>
              </a:ext>
            </a:extLst>
          </p:cNvPr>
          <p:cNvSpPr>
            <a:spLocks noGrp="1"/>
          </p:cNvSpPr>
          <p:nvPr>
            <p:ph type="title"/>
          </p:nvPr>
        </p:nvSpPr>
        <p:spPr/>
        <p:txBody>
          <a:bodyPr>
            <a:normAutofit/>
          </a:bodyPr>
          <a:lstStyle/>
          <a:p>
            <a:r>
              <a:rPr lang="tr-TR" sz="4000" dirty="0"/>
              <a:t>FDA İlaç Gebelik Risk Kategorileri</a:t>
            </a:r>
          </a:p>
        </p:txBody>
      </p:sp>
      <p:sp>
        <p:nvSpPr>
          <p:cNvPr id="3" name="İçerik Yer Tutucusu 2">
            <a:extLst>
              <a:ext uri="{FF2B5EF4-FFF2-40B4-BE49-F238E27FC236}">
                <a16:creationId xmlns:a16="http://schemas.microsoft.com/office/drawing/2014/main" id="{E7A698BC-E43B-C4DE-E7B9-21B5A62E3B66}"/>
              </a:ext>
            </a:extLst>
          </p:cNvPr>
          <p:cNvSpPr>
            <a:spLocks noGrp="1"/>
          </p:cNvSpPr>
          <p:nvPr>
            <p:ph idx="1"/>
          </p:nvPr>
        </p:nvSpPr>
        <p:spPr/>
        <p:txBody>
          <a:bodyPr/>
          <a:lstStyle/>
          <a:p>
            <a:r>
              <a:rPr lang="tr-TR" dirty="0"/>
              <a:t>Ülkemizde de en çok tercih edilen risk kategorizasyonu olan </a:t>
            </a:r>
            <a:r>
              <a:rPr lang="tr-TR" b="1" dirty="0"/>
              <a:t>FDA gebelik risk sınıflaması 2014 yılında </a:t>
            </a:r>
            <a:r>
              <a:rPr lang="tr-TR" b="1" dirty="0" err="1"/>
              <a:t>FDA’in</a:t>
            </a:r>
            <a:r>
              <a:rPr lang="tr-TR" b="1" dirty="0"/>
              <a:t> yayınladığı bir bildiri ile kullanımdan kaldırılmıştır</a:t>
            </a:r>
          </a:p>
          <a:p>
            <a:endParaRPr lang="tr-TR" b="1" dirty="0"/>
          </a:p>
          <a:p>
            <a:r>
              <a:rPr lang="tr-TR" dirty="0"/>
              <a:t>Öncelikli ve hızlı bir şekilde ilaç prospektüslerinden çıkarılmaya başlanan bu sınıflama yerine FDA, kişiye özel bir değerlendirme ve etken maddelerin güncel literatür bilgileri ışığında incelenmesi gerektiğine dikkat çekmiştir</a:t>
            </a:r>
          </a:p>
          <a:p>
            <a:endParaRPr lang="tr-TR" dirty="0"/>
          </a:p>
        </p:txBody>
      </p:sp>
    </p:spTree>
    <p:extLst>
      <p:ext uri="{BB962C8B-B14F-4D97-AF65-F5344CB8AC3E}">
        <p14:creationId xmlns:p14="http://schemas.microsoft.com/office/powerpoint/2010/main" val="256598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6A2CD8-3A01-54CB-3BF7-C122A64612BB}"/>
              </a:ext>
            </a:extLst>
          </p:cNvPr>
          <p:cNvSpPr>
            <a:spLocks noGrp="1"/>
          </p:cNvSpPr>
          <p:nvPr>
            <p:ph type="title"/>
          </p:nvPr>
        </p:nvSpPr>
        <p:spPr>
          <a:xfrm>
            <a:off x="1069848" y="464084"/>
            <a:ext cx="10058400" cy="1609344"/>
          </a:xfrm>
        </p:spPr>
        <p:txBody>
          <a:bodyPr>
            <a:normAutofit/>
          </a:bodyPr>
          <a:lstStyle/>
          <a:p>
            <a:r>
              <a:rPr lang="tr-TR" sz="4000" dirty="0"/>
              <a:t>Gebelikte Vitamin-Mineral Kullanımı</a:t>
            </a:r>
          </a:p>
        </p:txBody>
      </p:sp>
      <p:sp>
        <p:nvSpPr>
          <p:cNvPr id="3" name="İçerik Yer Tutucusu 2">
            <a:extLst>
              <a:ext uri="{FF2B5EF4-FFF2-40B4-BE49-F238E27FC236}">
                <a16:creationId xmlns:a16="http://schemas.microsoft.com/office/drawing/2014/main" id="{44AC3070-F5BA-13FF-C13C-7C78250C6B09}"/>
              </a:ext>
            </a:extLst>
          </p:cNvPr>
          <p:cNvSpPr>
            <a:spLocks noGrp="1"/>
          </p:cNvSpPr>
          <p:nvPr>
            <p:ph idx="1"/>
          </p:nvPr>
        </p:nvSpPr>
        <p:spPr/>
        <p:txBody>
          <a:bodyPr/>
          <a:lstStyle/>
          <a:p>
            <a:pPr marL="0" indent="0">
              <a:buNone/>
            </a:pPr>
            <a:r>
              <a:rPr lang="tr-TR" sz="2400" b="1" dirty="0"/>
              <a:t>Folik Asit</a:t>
            </a:r>
          </a:p>
          <a:p>
            <a:pPr marL="0" indent="0">
              <a:buNone/>
            </a:pPr>
            <a:endParaRPr lang="tr-TR" dirty="0"/>
          </a:p>
        </p:txBody>
      </p:sp>
      <p:graphicFrame>
        <p:nvGraphicFramePr>
          <p:cNvPr id="6" name="Tablo 4">
            <a:extLst>
              <a:ext uri="{FF2B5EF4-FFF2-40B4-BE49-F238E27FC236}">
                <a16:creationId xmlns:a16="http://schemas.microsoft.com/office/drawing/2014/main" id="{A2758C26-3D12-E526-6F47-2559160E9929}"/>
              </a:ext>
            </a:extLst>
          </p:cNvPr>
          <p:cNvGraphicFramePr>
            <a:graphicFrameLocks/>
          </p:cNvGraphicFramePr>
          <p:nvPr>
            <p:extLst>
              <p:ext uri="{D42A27DB-BD31-4B8C-83A1-F6EECF244321}">
                <p14:modId xmlns:p14="http://schemas.microsoft.com/office/powerpoint/2010/main" val="507186175"/>
              </p:ext>
            </p:extLst>
          </p:nvPr>
        </p:nvGraphicFramePr>
        <p:xfrm>
          <a:off x="1069975" y="2815389"/>
          <a:ext cx="10058400" cy="3472392"/>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711155217"/>
                    </a:ext>
                  </a:extLst>
                </a:gridCol>
                <a:gridCol w="2011680">
                  <a:extLst>
                    <a:ext uri="{9D8B030D-6E8A-4147-A177-3AD203B41FA5}">
                      <a16:colId xmlns:a16="http://schemas.microsoft.com/office/drawing/2014/main" val="3431774958"/>
                    </a:ext>
                  </a:extLst>
                </a:gridCol>
                <a:gridCol w="2011680">
                  <a:extLst>
                    <a:ext uri="{9D8B030D-6E8A-4147-A177-3AD203B41FA5}">
                      <a16:colId xmlns:a16="http://schemas.microsoft.com/office/drawing/2014/main" val="1460039264"/>
                    </a:ext>
                  </a:extLst>
                </a:gridCol>
                <a:gridCol w="2011680">
                  <a:extLst>
                    <a:ext uri="{9D8B030D-6E8A-4147-A177-3AD203B41FA5}">
                      <a16:colId xmlns:a16="http://schemas.microsoft.com/office/drawing/2014/main" val="921298463"/>
                    </a:ext>
                  </a:extLst>
                </a:gridCol>
                <a:gridCol w="2011680">
                  <a:extLst>
                    <a:ext uri="{9D8B030D-6E8A-4147-A177-3AD203B41FA5}">
                      <a16:colId xmlns:a16="http://schemas.microsoft.com/office/drawing/2014/main" val="87209629"/>
                    </a:ext>
                  </a:extLst>
                </a:gridCol>
              </a:tblGrid>
              <a:tr h="868098">
                <a:tc>
                  <a:txBody>
                    <a:bodyPr/>
                    <a:lstStyle/>
                    <a:p>
                      <a:r>
                        <a:rPr lang="tr-TR" sz="1800" b="1" i="0" kern="1200" dirty="0">
                          <a:solidFill>
                            <a:schemeClr val="lt1"/>
                          </a:solidFill>
                          <a:effectLst/>
                          <a:latin typeface="+mn-lt"/>
                          <a:ea typeface="+mn-ea"/>
                          <a:cs typeface="+mn-cs"/>
                        </a:rPr>
                        <a:t>Endikasyon</a:t>
                      </a:r>
                      <a:endParaRPr lang="tr-TR" dirty="0"/>
                    </a:p>
                  </a:txBody>
                  <a:tcPr/>
                </a:tc>
                <a:tc>
                  <a:txBody>
                    <a:bodyPr/>
                    <a:lstStyle/>
                    <a:p>
                      <a:r>
                        <a:rPr lang="tr-TR" dirty="0"/>
                        <a:t>Doz</a:t>
                      </a:r>
                    </a:p>
                    <a:p>
                      <a:r>
                        <a:rPr lang="tr-TR" dirty="0"/>
                        <a:t>(günlük)</a:t>
                      </a:r>
                    </a:p>
                  </a:txBody>
                  <a:tcPr/>
                </a:tc>
                <a:tc>
                  <a:txBody>
                    <a:bodyPr/>
                    <a:lstStyle/>
                    <a:p>
                      <a:r>
                        <a:rPr lang="tr-TR" dirty="0"/>
                        <a:t>Başlangıç Zamanı</a:t>
                      </a:r>
                    </a:p>
                  </a:txBody>
                  <a:tcPr/>
                </a:tc>
                <a:tc>
                  <a:txBody>
                    <a:bodyPr/>
                    <a:lstStyle/>
                    <a:p>
                      <a:r>
                        <a:rPr lang="tr-TR" dirty="0"/>
                        <a:t>Kullanım Süresi </a:t>
                      </a:r>
                    </a:p>
                  </a:txBody>
                  <a:tcPr/>
                </a:tc>
                <a:tc>
                  <a:txBody>
                    <a:bodyPr/>
                    <a:lstStyle/>
                    <a:p>
                      <a:r>
                        <a:rPr lang="tr-TR" dirty="0"/>
                        <a:t>Kılavuz </a:t>
                      </a:r>
                    </a:p>
                  </a:txBody>
                  <a:tcPr/>
                </a:tc>
                <a:extLst>
                  <a:ext uri="{0D108BD9-81ED-4DB2-BD59-A6C34878D82A}">
                    <a16:rowId xmlns:a16="http://schemas.microsoft.com/office/drawing/2014/main" val="799883656"/>
                  </a:ext>
                </a:extLst>
              </a:tr>
              <a:tr h="868098">
                <a:tc>
                  <a:txBody>
                    <a:bodyPr/>
                    <a:lstStyle/>
                    <a:p>
                      <a:r>
                        <a:rPr lang="tr-TR" dirty="0"/>
                        <a:t>NTD açısından Yüksek Risk</a:t>
                      </a:r>
                    </a:p>
                  </a:txBody>
                  <a:tcPr/>
                </a:tc>
                <a:tc>
                  <a:txBody>
                    <a:bodyPr/>
                    <a:lstStyle/>
                    <a:p>
                      <a:r>
                        <a:rPr lang="tr-TR" dirty="0"/>
                        <a:t>4 mg</a:t>
                      </a:r>
                    </a:p>
                  </a:txBody>
                  <a:tcPr/>
                </a:tc>
                <a:tc>
                  <a:txBody>
                    <a:bodyPr/>
                    <a:lstStyle/>
                    <a:p>
                      <a:r>
                        <a:rPr lang="tr-TR" dirty="0"/>
                        <a:t>3 ay önce</a:t>
                      </a:r>
                    </a:p>
                  </a:txBody>
                  <a:tcPr/>
                </a:tc>
                <a:tc>
                  <a:txBody>
                    <a:bodyPr/>
                    <a:lstStyle/>
                    <a:p>
                      <a:r>
                        <a:rPr lang="tr-TR" dirty="0"/>
                        <a:t>12. hafta</a:t>
                      </a:r>
                    </a:p>
                  </a:txBody>
                  <a:tcPr/>
                </a:tc>
                <a:tc>
                  <a:txBody>
                    <a:bodyPr/>
                    <a:lstStyle/>
                    <a:p>
                      <a:r>
                        <a:rPr lang="tr-TR" sz="1800" b="0" i="0" kern="1200" dirty="0">
                          <a:solidFill>
                            <a:schemeClr val="dk1"/>
                          </a:solidFill>
                          <a:effectLst/>
                          <a:latin typeface="+mn-lt"/>
                          <a:ea typeface="+mn-ea"/>
                          <a:cs typeface="+mn-cs"/>
                        </a:rPr>
                        <a:t>SOGC, ACOG</a:t>
                      </a:r>
                      <a:endParaRPr lang="tr-TR" dirty="0"/>
                    </a:p>
                  </a:txBody>
                  <a:tcPr/>
                </a:tc>
                <a:extLst>
                  <a:ext uri="{0D108BD9-81ED-4DB2-BD59-A6C34878D82A}">
                    <a16:rowId xmlns:a16="http://schemas.microsoft.com/office/drawing/2014/main" val="333735707"/>
                  </a:ext>
                </a:extLst>
              </a:tr>
              <a:tr h="868098">
                <a:tc>
                  <a:txBody>
                    <a:bodyPr/>
                    <a:lstStyle/>
                    <a:p>
                      <a:r>
                        <a:rPr lang="tr-TR" dirty="0"/>
                        <a:t>NTD açısından Orta Risk</a:t>
                      </a:r>
                    </a:p>
                  </a:txBody>
                  <a:tcPr/>
                </a:tc>
                <a:tc>
                  <a:txBody>
                    <a:bodyPr/>
                    <a:lstStyle/>
                    <a:p>
                      <a:r>
                        <a:rPr lang="tr-TR" dirty="0"/>
                        <a:t>1 mg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3 ay önce</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12. hafta</a:t>
                      </a:r>
                    </a:p>
                    <a:p>
                      <a:endParaRPr lang="tr-TR" dirty="0"/>
                    </a:p>
                  </a:txBody>
                  <a:tcPr/>
                </a:tc>
                <a:tc>
                  <a:txBody>
                    <a:bodyPr/>
                    <a:lstStyle/>
                    <a:p>
                      <a:r>
                        <a:rPr lang="tr-TR" sz="1800" b="0" i="0" kern="1200" dirty="0">
                          <a:solidFill>
                            <a:schemeClr val="dk1"/>
                          </a:solidFill>
                          <a:effectLst/>
                          <a:latin typeface="+mn-lt"/>
                          <a:ea typeface="+mn-ea"/>
                          <a:cs typeface="+mn-cs"/>
                        </a:rPr>
                        <a:t>SOGC</a:t>
                      </a:r>
                      <a:endParaRPr lang="tr-TR" dirty="0"/>
                    </a:p>
                  </a:txBody>
                  <a:tcPr/>
                </a:tc>
                <a:extLst>
                  <a:ext uri="{0D108BD9-81ED-4DB2-BD59-A6C34878D82A}">
                    <a16:rowId xmlns:a16="http://schemas.microsoft.com/office/drawing/2014/main" val="3108151760"/>
                  </a:ext>
                </a:extLst>
              </a:tr>
              <a:tr h="868098">
                <a:tc>
                  <a:txBody>
                    <a:bodyPr/>
                    <a:lstStyle/>
                    <a:p>
                      <a:r>
                        <a:rPr lang="tr-TR" dirty="0"/>
                        <a:t>NTD açısından Düşük Risk</a:t>
                      </a:r>
                    </a:p>
                  </a:txBody>
                  <a:tcPr/>
                </a:tc>
                <a:tc>
                  <a:txBody>
                    <a:bodyPr/>
                    <a:lstStyle/>
                    <a:p>
                      <a:r>
                        <a:rPr lang="tr-TR" dirty="0"/>
                        <a:t>0,4 mg</a:t>
                      </a:r>
                    </a:p>
                  </a:txBody>
                  <a:tcPr/>
                </a:tc>
                <a:tc>
                  <a:txBody>
                    <a:bodyPr/>
                    <a:lstStyle/>
                    <a:p>
                      <a:r>
                        <a:rPr lang="tr-TR" dirty="0"/>
                        <a:t>En az 1 ay önce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12. hafta</a:t>
                      </a:r>
                    </a:p>
                    <a:p>
                      <a:endParaRPr lang="tr-TR" dirty="0"/>
                    </a:p>
                  </a:txBody>
                  <a:tcPr/>
                </a:tc>
                <a:tc>
                  <a:txBody>
                    <a:bodyPr/>
                    <a:lstStyle/>
                    <a:p>
                      <a:r>
                        <a:rPr lang="tr-TR" sz="1800" b="0" i="0" kern="1200" dirty="0">
                          <a:solidFill>
                            <a:schemeClr val="dk1"/>
                          </a:solidFill>
                          <a:effectLst/>
                          <a:latin typeface="+mn-lt"/>
                          <a:ea typeface="+mn-ea"/>
                          <a:cs typeface="+mn-cs"/>
                        </a:rPr>
                        <a:t>ACOG, CDC</a:t>
                      </a:r>
                      <a:endParaRPr lang="tr-TR" dirty="0"/>
                    </a:p>
                  </a:txBody>
                  <a:tcPr/>
                </a:tc>
                <a:extLst>
                  <a:ext uri="{0D108BD9-81ED-4DB2-BD59-A6C34878D82A}">
                    <a16:rowId xmlns:a16="http://schemas.microsoft.com/office/drawing/2014/main" val="1509695325"/>
                  </a:ext>
                </a:extLst>
              </a:tr>
            </a:tbl>
          </a:graphicData>
        </a:graphic>
      </p:graphicFrame>
      <p:sp>
        <p:nvSpPr>
          <p:cNvPr id="7" name="Metin kutusu 6">
            <a:extLst>
              <a:ext uri="{FF2B5EF4-FFF2-40B4-BE49-F238E27FC236}">
                <a16:creationId xmlns:a16="http://schemas.microsoft.com/office/drawing/2014/main" id="{51BB0AA7-E9BA-83F9-29E4-1A27BD2FA320}"/>
              </a:ext>
            </a:extLst>
          </p:cNvPr>
          <p:cNvSpPr txBox="1"/>
          <p:nvPr/>
        </p:nvSpPr>
        <p:spPr>
          <a:xfrm>
            <a:off x="924674" y="6373368"/>
            <a:ext cx="11137187" cy="400110"/>
          </a:xfrm>
          <a:prstGeom prst="rect">
            <a:avLst/>
          </a:prstGeom>
          <a:noFill/>
        </p:spPr>
        <p:txBody>
          <a:bodyPr wrap="square">
            <a:spAutoFit/>
          </a:bodyPr>
          <a:lstStyle/>
          <a:p>
            <a:r>
              <a:rPr lang="tr-TR" sz="1000" dirty="0">
                <a:hlinkClick r:id="rId3"/>
              </a:rPr>
              <a:t>https://www.uptodate.com/contents/preconception-and-prenatal-folic-acid-supplementation?search=folik%20asit%20hamileli%C4%9Fi&amp;source=search_result&amp;selectedTitle=1~150&amp;usage_type=default&amp;display_rank=1#topicGraphics</a:t>
            </a:r>
            <a:endParaRPr lang="tr-TR" sz="1000" dirty="0"/>
          </a:p>
        </p:txBody>
      </p:sp>
      <p:pic>
        <p:nvPicPr>
          <p:cNvPr id="4" name="Resim 3">
            <a:extLst>
              <a:ext uri="{FF2B5EF4-FFF2-40B4-BE49-F238E27FC236}">
                <a16:creationId xmlns:a16="http://schemas.microsoft.com/office/drawing/2014/main" id="{B02B65C3-DB35-2425-42FC-63A2604773B0}"/>
              </a:ext>
            </a:extLst>
          </p:cNvPr>
          <p:cNvPicPr>
            <a:picLocks noChangeAspect="1"/>
          </p:cNvPicPr>
          <p:nvPr/>
        </p:nvPicPr>
        <p:blipFill>
          <a:blip r:embed="rId4"/>
          <a:stretch>
            <a:fillRect/>
          </a:stretch>
        </p:blipFill>
        <p:spPr>
          <a:xfrm>
            <a:off x="9644009" y="0"/>
            <a:ext cx="1643865" cy="1054819"/>
          </a:xfrm>
          <a:prstGeom prst="rect">
            <a:avLst/>
          </a:prstGeom>
        </p:spPr>
      </p:pic>
      <p:pic>
        <p:nvPicPr>
          <p:cNvPr id="8" name="Resim 7">
            <a:extLst>
              <a:ext uri="{FF2B5EF4-FFF2-40B4-BE49-F238E27FC236}">
                <a16:creationId xmlns:a16="http://schemas.microsoft.com/office/drawing/2014/main" id="{C8FBF2D0-13BB-2065-A99F-EB5BBD4FACDD}"/>
              </a:ext>
            </a:extLst>
          </p:cNvPr>
          <p:cNvPicPr>
            <a:picLocks noChangeAspect="1"/>
          </p:cNvPicPr>
          <p:nvPr/>
        </p:nvPicPr>
        <p:blipFill>
          <a:blip r:embed="rId5"/>
          <a:stretch>
            <a:fillRect/>
          </a:stretch>
        </p:blipFill>
        <p:spPr>
          <a:xfrm>
            <a:off x="10971408" y="1176491"/>
            <a:ext cx="1220592" cy="1573860"/>
          </a:xfrm>
          <a:prstGeom prst="rect">
            <a:avLst/>
          </a:prstGeom>
        </p:spPr>
      </p:pic>
    </p:spTree>
    <p:extLst>
      <p:ext uri="{BB962C8B-B14F-4D97-AF65-F5344CB8AC3E}">
        <p14:creationId xmlns:p14="http://schemas.microsoft.com/office/powerpoint/2010/main" val="250241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6A2CD8-3A01-54CB-3BF7-C122A64612BB}"/>
              </a:ext>
            </a:extLst>
          </p:cNvPr>
          <p:cNvSpPr>
            <a:spLocks noGrp="1"/>
          </p:cNvSpPr>
          <p:nvPr>
            <p:ph type="title"/>
          </p:nvPr>
        </p:nvSpPr>
        <p:spPr/>
        <p:txBody>
          <a:bodyPr>
            <a:normAutofit/>
          </a:bodyPr>
          <a:lstStyle/>
          <a:p>
            <a:r>
              <a:rPr lang="tr-TR" sz="4000" dirty="0"/>
              <a:t>Gebelikte Vitamin-Mineral Kullanımı</a:t>
            </a:r>
          </a:p>
        </p:txBody>
      </p:sp>
      <p:sp>
        <p:nvSpPr>
          <p:cNvPr id="7" name="İçerik Yer Tutucusu 6">
            <a:extLst>
              <a:ext uri="{FF2B5EF4-FFF2-40B4-BE49-F238E27FC236}">
                <a16:creationId xmlns:a16="http://schemas.microsoft.com/office/drawing/2014/main" id="{69A113F9-9B32-4D06-BF89-B9D43EB8F46F}"/>
              </a:ext>
            </a:extLst>
          </p:cNvPr>
          <p:cNvSpPr>
            <a:spLocks noGrp="1"/>
          </p:cNvSpPr>
          <p:nvPr>
            <p:ph idx="1"/>
          </p:nvPr>
        </p:nvSpPr>
        <p:spPr/>
        <p:txBody>
          <a:bodyPr>
            <a:normAutofit/>
          </a:bodyPr>
          <a:lstStyle/>
          <a:p>
            <a:pPr marL="0" indent="0">
              <a:buNone/>
            </a:pPr>
            <a:r>
              <a:rPr lang="tr-TR" sz="2400" b="1" dirty="0"/>
              <a:t>Demir </a:t>
            </a:r>
          </a:p>
          <a:p>
            <a:r>
              <a:rPr lang="tr-TR" dirty="0"/>
              <a:t>Anemi bulguları olmayan gebeye: gebeliğin 12-16. haftasından itibaren </a:t>
            </a:r>
            <a:r>
              <a:rPr lang="tr-TR" b="1" dirty="0"/>
              <a:t>40-60</a:t>
            </a:r>
            <a:r>
              <a:rPr lang="tr-TR" dirty="0"/>
              <a:t> </a:t>
            </a:r>
            <a:r>
              <a:rPr lang="tr-TR" b="1" dirty="0"/>
              <a:t>mg/gün </a:t>
            </a:r>
            <a:r>
              <a:rPr lang="tr-TR" dirty="0"/>
              <a:t>demir</a:t>
            </a:r>
            <a:r>
              <a:rPr lang="tr-TR" b="1" dirty="0"/>
              <a:t> </a:t>
            </a:r>
            <a:r>
              <a:rPr lang="tr-TR" dirty="0"/>
              <a:t>başlanmalı</a:t>
            </a:r>
          </a:p>
          <a:p>
            <a:r>
              <a:rPr lang="tr-TR" dirty="0"/>
              <a:t>Aylık olarak doğum sonrasına kadar gebe değerlendirilmeli, anemi gelişmemişse </a:t>
            </a:r>
            <a:r>
              <a:rPr lang="tr-TR" b="1" dirty="0"/>
              <a:t>doğum sonrası 3 aya </a:t>
            </a:r>
            <a:r>
              <a:rPr lang="tr-TR" dirty="0"/>
              <a:t>kadar aynı dozda devam edilmeli</a:t>
            </a:r>
          </a:p>
          <a:p>
            <a:endParaRPr lang="tr-TR" dirty="0"/>
          </a:p>
          <a:p>
            <a:r>
              <a:rPr lang="tr-TR" dirty="0" err="1"/>
              <a:t>Hb</a:t>
            </a:r>
            <a:r>
              <a:rPr lang="tr-TR" dirty="0"/>
              <a:t> 7-11 g/dl arasında veya anemi bulguları varsa; tedavi dozunda           (</a:t>
            </a:r>
            <a:r>
              <a:rPr lang="tr-TR" b="1" dirty="0"/>
              <a:t>100-120 mg/gün</a:t>
            </a:r>
            <a:r>
              <a:rPr lang="tr-TR" dirty="0"/>
              <a:t>) başlanmalı</a:t>
            </a:r>
          </a:p>
          <a:p>
            <a:r>
              <a:rPr lang="tr-TR" dirty="0" err="1"/>
              <a:t>Hb</a:t>
            </a:r>
            <a:r>
              <a:rPr lang="tr-TR" dirty="0"/>
              <a:t> &lt; 7 g/dl        sevk </a:t>
            </a:r>
          </a:p>
        </p:txBody>
      </p:sp>
      <p:pic>
        <p:nvPicPr>
          <p:cNvPr id="4" name="Resim 3">
            <a:extLst>
              <a:ext uri="{FF2B5EF4-FFF2-40B4-BE49-F238E27FC236}">
                <a16:creationId xmlns:a16="http://schemas.microsoft.com/office/drawing/2014/main" id="{4B93212C-E9E1-F818-86C2-5279BD0B2270}"/>
              </a:ext>
            </a:extLst>
          </p:cNvPr>
          <p:cNvPicPr>
            <a:picLocks noChangeAspect="1"/>
          </p:cNvPicPr>
          <p:nvPr/>
        </p:nvPicPr>
        <p:blipFill>
          <a:blip r:embed="rId2"/>
          <a:stretch>
            <a:fillRect/>
          </a:stretch>
        </p:blipFill>
        <p:spPr>
          <a:xfrm>
            <a:off x="10369543" y="3921071"/>
            <a:ext cx="1505217" cy="2278561"/>
          </a:xfrm>
          <a:prstGeom prst="rect">
            <a:avLst/>
          </a:prstGeom>
        </p:spPr>
      </p:pic>
      <p:sp>
        <p:nvSpPr>
          <p:cNvPr id="5" name="Ok: Sağ 4">
            <a:extLst>
              <a:ext uri="{FF2B5EF4-FFF2-40B4-BE49-F238E27FC236}">
                <a16:creationId xmlns:a16="http://schemas.microsoft.com/office/drawing/2014/main" id="{C00C53D4-27D1-4530-FEB5-DED4896C87C7}"/>
              </a:ext>
            </a:extLst>
          </p:cNvPr>
          <p:cNvSpPr/>
          <p:nvPr/>
        </p:nvSpPr>
        <p:spPr>
          <a:xfrm flipV="1">
            <a:off x="2928134" y="5219272"/>
            <a:ext cx="339048" cy="2054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3103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6A2CD8-3A01-54CB-3BF7-C122A64612BB}"/>
              </a:ext>
            </a:extLst>
          </p:cNvPr>
          <p:cNvSpPr>
            <a:spLocks noGrp="1"/>
          </p:cNvSpPr>
          <p:nvPr>
            <p:ph type="title"/>
          </p:nvPr>
        </p:nvSpPr>
        <p:spPr/>
        <p:txBody>
          <a:bodyPr>
            <a:normAutofit/>
          </a:bodyPr>
          <a:lstStyle/>
          <a:p>
            <a:r>
              <a:rPr lang="tr-TR" sz="4000" dirty="0"/>
              <a:t>Gebelikte Vitamin-Mineral Kullanımı</a:t>
            </a:r>
          </a:p>
        </p:txBody>
      </p:sp>
      <p:sp>
        <p:nvSpPr>
          <p:cNvPr id="3" name="İçerik Yer Tutucusu 2">
            <a:extLst>
              <a:ext uri="{FF2B5EF4-FFF2-40B4-BE49-F238E27FC236}">
                <a16:creationId xmlns:a16="http://schemas.microsoft.com/office/drawing/2014/main" id="{44AC3070-F5BA-13FF-C13C-7C78250C6B09}"/>
              </a:ext>
            </a:extLst>
          </p:cNvPr>
          <p:cNvSpPr>
            <a:spLocks noGrp="1"/>
          </p:cNvSpPr>
          <p:nvPr>
            <p:ph idx="1"/>
          </p:nvPr>
        </p:nvSpPr>
        <p:spPr/>
        <p:txBody>
          <a:bodyPr/>
          <a:lstStyle/>
          <a:p>
            <a:pPr marL="0" indent="0">
              <a:buNone/>
            </a:pPr>
            <a:r>
              <a:rPr lang="tr-TR" sz="2400" b="1" dirty="0"/>
              <a:t>Demir</a:t>
            </a:r>
            <a:r>
              <a:rPr lang="tr-TR" sz="2000" b="1" dirty="0"/>
              <a:t> </a:t>
            </a:r>
          </a:p>
          <a:p>
            <a:r>
              <a:rPr lang="tr-TR" dirty="0"/>
              <a:t>Anemi bulguları olup </a:t>
            </a:r>
            <a:r>
              <a:rPr lang="tr-TR" dirty="0" err="1"/>
              <a:t>Hb</a:t>
            </a:r>
            <a:r>
              <a:rPr lang="tr-TR" dirty="0"/>
              <a:t> bakılamayan hastaya tedavi dozunda demir başlanıp 3 ay sonra kontrole çağrılmalı; anemi bulguları düzelirse 40-60 mg ile devam edilmeli</a:t>
            </a:r>
          </a:p>
          <a:p>
            <a:endParaRPr lang="tr-TR" dirty="0"/>
          </a:p>
          <a:p>
            <a:r>
              <a:rPr lang="tr-TR" sz="2000" dirty="0"/>
              <a:t>Kontrolde anemi bulguları düzelmezse   </a:t>
            </a:r>
            <a:r>
              <a:rPr kumimoji="0" lang="tr-TR" sz="2000" b="0" i="0" u="none" strike="noStrike" kern="1200" cap="none" spc="0" normalizeH="0" baseline="0" noProof="0" dirty="0">
                <a:ln>
                  <a:noFill/>
                </a:ln>
                <a:solidFill>
                  <a:prstClr val="black"/>
                </a:solidFill>
                <a:effectLst/>
                <a:uLnTx/>
                <a:uFillTx/>
                <a:latin typeface="Bookman Old Style" panose="02050604050505020204"/>
                <a:ea typeface="+mn-ea"/>
                <a:cs typeface="+mn-cs"/>
              </a:rPr>
              <a:t> </a:t>
            </a:r>
            <a:r>
              <a:rPr lang="tr-TR" sz="2000" dirty="0"/>
              <a:t>     sevk </a:t>
            </a:r>
          </a:p>
          <a:p>
            <a:endParaRPr lang="tr-TR" sz="2000" b="1" dirty="0"/>
          </a:p>
          <a:p>
            <a:endParaRPr lang="tr-TR" dirty="0"/>
          </a:p>
        </p:txBody>
      </p:sp>
      <p:pic>
        <p:nvPicPr>
          <p:cNvPr id="5" name="Resim 4">
            <a:extLst>
              <a:ext uri="{FF2B5EF4-FFF2-40B4-BE49-F238E27FC236}">
                <a16:creationId xmlns:a16="http://schemas.microsoft.com/office/drawing/2014/main" id="{F788842B-129A-7F60-072E-15479B79D7F2}"/>
              </a:ext>
            </a:extLst>
          </p:cNvPr>
          <p:cNvPicPr>
            <a:picLocks noChangeAspect="1"/>
          </p:cNvPicPr>
          <p:nvPr/>
        </p:nvPicPr>
        <p:blipFill>
          <a:blip r:embed="rId2"/>
          <a:stretch>
            <a:fillRect/>
          </a:stretch>
        </p:blipFill>
        <p:spPr>
          <a:xfrm>
            <a:off x="10304393" y="3813665"/>
            <a:ext cx="1161567" cy="2063153"/>
          </a:xfrm>
          <a:prstGeom prst="rect">
            <a:avLst/>
          </a:prstGeom>
        </p:spPr>
      </p:pic>
      <p:pic>
        <p:nvPicPr>
          <p:cNvPr id="7" name="Resim 6">
            <a:extLst>
              <a:ext uri="{FF2B5EF4-FFF2-40B4-BE49-F238E27FC236}">
                <a16:creationId xmlns:a16="http://schemas.microsoft.com/office/drawing/2014/main" id="{67074EE1-8AC2-1227-B5C2-A1DF321266F7}"/>
              </a:ext>
            </a:extLst>
          </p:cNvPr>
          <p:cNvPicPr>
            <a:picLocks noChangeAspect="1"/>
          </p:cNvPicPr>
          <p:nvPr/>
        </p:nvPicPr>
        <p:blipFill>
          <a:blip r:embed="rId3"/>
          <a:stretch>
            <a:fillRect/>
          </a:stretch>
        </p:blipFill>
        <p:spPr>
          <a:xfrm>
            <a:off x="7336336" y="4691223"/>
            <a:ext cx="2409825" cy="1790700"/>
          </a:xfrm>
          <a:prstGeom prst="rect">
            <a:avLst/>
          </a:prstGeom>
        </p:spPr>
      </p:pic>
      <p:sp>
        <p:nvSpPr>
          <p:cNvPr id="8" name="Ok: Sağ 7">
            <a:extLst>
              <a:ext uri="{FF2B5EF4-FFF2-40B4-BE49-F238E27FC236}">
                <a16:creationId xmlns:a16="http://schemas.microsoft.com/office/drawing/2014/main" id="{EC02EDCD-C42C-B619-DBA1-EAD325B9ACD7}"/>
              </a:ext>
            </a:extLst>
          </p:cNvPr>
          <p:cNvSpPr/>
          <p:nvPr/>
        </p:nvSpPr>
        <p:spPr>
          <a:xfrm flipV="1">
            <a:off x="6308334" y="4127437"/>
            <a:ext cx="359596" cy="154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681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6A2CD8-3A01-54CB-3BF7-C122A64612BB}"/>
              </a:ext>
            </a:extLst>
          </p:cNvPr>
          <p:cNvSpPr>
            <a:spLocks noGrp="1"/>
          </p:cNvSpPr>
          <p:nvPr>
            <p:ph type="title"/>
          </p:nvPr>
        </p:nvSpPr>
        <p:spPr/>
        <p:txBody>
          <a:bodyPr>
            <a:normAutofit/>
          </a:bodyPr>
          <a:lstStyle/>
          <a:p>
            <a:r>
              <a:rPr lang="tr-TR" sz="4000" dirty="0"/>
              <a:t>Gebelikte Vitamin-Mineral Kullanımı</a:t>
            </a:r>
          </a:p>
        </p:txBody>
      </p:sp>
      <p:sp>
        <p:nvSpPr>
          <p:cNvPr id="3" name="İçerik Yer Tutucusu 2">
            <a:extLst>
              <a:ext uri="{FF2B5EF4-FFF2-40B4-BE49-F238E27FC236}">
                <a16:creationId xmlns:a16="http://schemas.microsoft.com/office/drawing/2014/main" id="{44AC3070-F5BA-13FF-C13C-7C78250C6B09}"/>
              </a:ext>
            </a:extLst>
          </p:cNvPr>
          <p:cNvSpPr>
            <a:spLocks noGrp="1"/>
          </p:cNvSpPr>
          <p:nvPr>
            <p:ph idx="1"/>
          </p:nvPr>
        </p:nvSpPr>
        <p:spPr/>
        <p:txBody>
          <a:bodyPr/>
          <a:lstStyle/>
          <a:p>
            <a:pPr marL="0" indent="0">
              <a:buNone/>
            </a:pPr>
            <a:r>
              <a:rPr lang="tr-TR" sz="2400" b="1" dirty="0"/>
              <a:t>D Vitamini</a:t>
            </a:r>
          </a:p>
          <a:p>
            <a:r>
              <a:rPr lang="tr-TR" dirty="0"/>
              <a:t>Vitamin D düzeyi bakılmaksızın her gebeye, gebeliğin </a:t>
            </a:r>
            <a:r>
              <a:rPr lang="tr-TR" b="1" dirty="0"/>
              <a:t>12. haftası</a:t>
            </a:r>
            <a:r>
              <a:rPr lang="tr-TR" dirty="0"/>
              <a:t>nda        </a:t>
            </a:r>
            <a:r>
              <a:rPr lang="tr-TR" b="1" dirty="0"/>
              <a:t>1200 IU/gün</a:t>
            </a:r>
            <a:r>
              <a:rPr lang="tr-TR" dirty="0"/>
              <a:t> başlanmalı</a:t>
            </a:r>
          </a:p>
          <a:p>
            <a:r>
              <a:rPr lang="tr-TR" dirty="0"/>
              <a:t>Hiperkalsemi yoksa </a:t>
            </a:r>
            <a:r>
              <a:rPr lang="tr-TR" b="1" dirty="0"/>
              <a:t>doğum sonrası 6 ay</a:t>
            </a:r>
            <a:r>
              <a:rPr lang="tr-TR" dirty="0"/>
              <a:t>a kadar devam edilmeli</a:t>
            </a:r>
          </a:p>
          <a:p>
            <a:endParaRPr lang="tr-TR" dirty="0"/>
          </a:p>
          <a:p>
            <a:pPr marL="0" indent="0">
              <a:buNone/>
            </a:pPr>
            <a:r>
              <a:rPr lang="tr-TR" sz="2400" b="1" dirty="0"/>
              <a:t>İyot </a:t>
            </a:r>
          </a:p>
          <a:p>
            <a:r>
              <a:rPr lang="tr-TR" dirty="0"/>
              <a:t>Gebelik planlayan, gebe ve lohusa kadınlara </a:t>
            </a:r>
            <a:r>
              <a:rPr lang="tr-TR" b="1" dirty="0"/>
              <a:t>100-150 </a:t>
            </a:r>
            <a:r>
              <a:rPr lang="tr-TR" b="1" dirty="0" err="1"/>
              <a:t>mcg</a:t>
            </a:r>
            <a:r>
              <a:rPr lang="tr-TR" b="1" dirty="0"/>
              <a:t>/gün </a:t>
            </a:r>
            <a:r>
              <a:rPr lang="tr-TR" dirty="0"/>
              <a:t>iyot önerilmekte</a:t>
            </a:r>
          </a:p>
          <a:p>
            <a:endParaRPr lang="tr-TR" dirty="0"/>
          </a:p>
        </p:txBody>
      </p:sp>
      <p:pic>
        <p:nvPicPr>
          <p:cNvPr id="5" name="Resim 4">
            <a:extLst>
              <a:ext uri="{FF2B5EF4-FFF2-40B4-BE49-F238E27FC236}">
                <a16:creationId xmlns:a16="http://schemas.microsoft.com/office/drawing/2014/main" id="{7040584A-3BE3-02BE-4BE7-45A9F36F78B4}"/>
              </a:ext>
            </a:extLst>
          </p:cNvPr>
          <p:cNvPicPr>
            <a:picLocks noChangeAspect="1"/>
          </p:cNvPicPr>
          <p:nvPr/>
        </p:nvPicPr>
        <p:blipFill>
          <a:blip r:embed="rId2"/>
          <a:stretch>
            <a:fillRect/>
          </a:stretch>
        </p:blipFill>
        <p:spPr>
          <a:xfrm>
            <a:off x="10525097" y="1656119"/>
            <a:ext cx="1660882" cy="2331966"/>
          </a:xfrm>
          <a:prstGeom prst="rect">
            <a:avLst/>
          </a:prstGeom>
        </p:spPr>
      </p:pic>
      <p:pic>
        <p:nvPicPr>
          <p:cNvPr id="7" name="Resim 6">
            <a:extLst>
              <a:ext uri="{FF2B5EF4-FFF2-40B4-BE49-F238E27FC236}">
                <a16:creationId xmlns:a16="http://schemas.microsoft.com/office/drawing/2014/main" id="{3B8A240D-BB30-BB9F-BA7E-6BB6E9593358}"/>
              </a:ext>
            </a:extLst>
          </p:cNvPr>
          <p:cNvPicPr>
            <a:picLocks noChangeAspect="1"/>
          </p:cNvPicPr>
          <p:nvPr/>
        </p:nvPicPr>
        <p:blipFill>
          <a:blip r:embed="rId3"/>
          <a:stretch>
            <a:fillRect/>
          </a:stretch>
        </p:blipFill>
        <p:spPr>
          <a:xfrm>
            <a:off x="9842641" y="4067514"/>
            <a:ext cx="1364911" cy="2184115"/>
          </a:xfrm>
          <a:prstGeom prst="rect">
            <a:avLst/>
          </a:prstGeom>
        </p:spPr>
      </p:pic>
    </p:spTree>
    <p:extLst>
      <p:ext uri="{BB962C8B-B14F-4D97-AF65-F5344CB8AC3E}">
        <p14:creationId xmlns:p14="http://schemas.microsoft.com/office/powerpoint/2010/main" val="345626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DB7728-6928-09CF-76FF-151A7CFCEB26}"/>
              </a:ext>
            </a:extLst>
          </p:cNvPr>
          <p:cNvSpPr>
            <a:spLocks noGrp="1"/>
          </p:cNvSpPr>
          <p:nvPr>
            <p:ph type="title"/>
          </p:nvPr>
        </p:nvSpPr>
        <p:spPr/>
        <p:txBody>
          <a:bodyPr>
            <a:normAutofit/>
          </a:bodyPr>
          <a:lstStyle/>
          <a:p>
            <a:r>
              <a:rPr lang="tr-TR" sz="4000" dirty="0"/>
              <a:t>Gebelikte Vitamin-Mineral Kullanımı</a:t>
            </a:r>
          </a:p>
        </p:txBody>
      </p:sp>
      <p:sp>
        <p:nvSpPr>
          <p:cNvPr id="3" name="İçerik Yer Tutucusu 2">
            <a:extLst>
              <a:ext uri="{FF2B5EF4-FFF2-40B4-BE49-F238E27FC236}">
                <a16:creationId xmlns:a16="http://schemas.microsoft.com/office/drawing/2014/main" id="{8C54DA46-DDAE-1285-B1CC-2A6286EDF7F1}"/>
              </a:ext>
            </a:extLst>
          </p:cNvPr>
          <p:cNvSpPr>
            <a:spLocks noGrp="1"/>
          </p:cNvSpPr>
          <p:nvPr>
            <p:ph idx="1"/>
          </p:nvPr>
        </p:nvSpPr>
        <p:spPr/>
        <p:txBody>
          <a:bodyPr/>
          <a:lstStyle/>
          <a:p>
            <a:pPr marL="0" indent="0">
              <a:buNone/>
            </a:pPr>
            <a:r>
              <a:rPr lang="tr-TR" sz="2400" b="1" dirty="0"/>
              <a:t>Preparat Örnekleri:</a:t>
            </a:r>
          </a:p>
          <a:p>
            <a:r>
              <a:rPr lang="tr-TR" dirty="0"/>
              <a:t>Folik asit 400 </a:t>
            </a:r>
            <a:r>
              <a:rPr lang="tr-TR" dirty="0" err="1"/>
              <a:t>mcg</a:t>
            </a:r>
            <a:r>
              <a:rPr lang="tr-TR" dirty="0"/>
              <a:t>: </a:t>
            </a:r>
            <a:r>
              <a:rPr lang="tr-TR" dirty="0" err="1"/>
              <a:t>Solgar</a:t>
            </a:r>
            <a:r>
              <a:rPr lang="tr-TR" dirty="0"/>
              <a:t> </a:t>
            </a:r>
            <a:r>
              <a:rPr lang="tr-TR" dirty="0" err="1"/>
              <a:t>Folic</a:t>
            </a:r>
            <a:r>
              <a:rPr lang="tr-TR" dirty="0"/>
              <a:t> </a:t>
            </a:r>
            <a:r>
              <a:rPr lang="tr-TR" dirty="0" err="1"/>
              <a:t>Acid</a:t>
            </a:r>
            <a:r>
              <a:rPr lang="tr-TR" dirty="0"/>
              <a:t>, </a:t>
            </a:r>
            <a:r>
              <a:rPr lang="tr-TR" dirty="0" err="1"/>
              <a:t>Natures</a:t>
            </a:r>
            <a:r>
              <a:rPr lang="tr-TR" dirty="0"/>
              <a:t> </a:t>
            </a:r>
            <a:r>
              <a:rPr lang="tr-TR" dirty="0" err="1"/>
              <a:t>Supreme</a:t>
            </a:r>
            <a:r>
              <a:rPr lang="tr-TR" dirty="0"/>
              <a:t> </a:t>
            </a:r>
            <a:r>
              <a:rPr lang="tr-TR" dirty="0" err="1"/>
              <a:t>Folic</a:t>
            </a:r>
            <a:r>
              <a:rPr lang="tr-TR" dirty="0"/>
              <a:t> </a:t>
            </a:r>
            <a:r>
              <a:rPr lang="tr-TR" dirty="0" err="1"/>
              <a:t>Acid</a:t>
            </a:r>
            <a:r>
              <a:rPr lang="tr-TR" dirty="0"/>
              <a:t> </a:t>
            </a:r>
            <a:r>
              <a:rPr lang="tr-TR" b="1" dirty="0"/>
              <a:t>&gt;&gt;</a:t>
            </a:r>
            <a:r>
              <a:rPr lang="tr-TR" dirty="0"/>
              <a:t>1x1</a:t>
            </a:r>
          </a:p>
          <a:p>
            <a:r>
              <a:rPr lang="tr-TR" dirty="0"/>
              <a:t>Folik asit 400 </a:t>
            </a:r>
            <a:r>
              <a:rPr lang="tr-TR" dirty="0" err="1"/>
              <a:t>mcg</a:t>
            </a:r>
            <a:r>
              <a:rPr lang="tr-TR" dirty="0"/>
              <a:t> +150 </a:t>
            </a:r>
            <a:r>
              <a:rPr lang="tr-TR" dirty="0" err="1"/>
              <a:t>mcg</a:t>
            </a:r>
            <a:r>
              <a:rPr lang="tr-TR" dirty="0"/>
              <a:t> İyot: </a:t>
            </a:r>
            <a:r>
              <a:rPr lang="tr-TR" dirty="0" err="1"/>
              <a:t>Foliciod</a:t>
            </a:r>
            <a:r>
              <a:rPr lang="tr-TR" dirty="0"/>
              <a:t>, </a:t>
            </a:r>
            <a:r>
              <a:rPr lang="tr-TR" dirty="0" err="1"/>
              <a:t>Pregnio</a:t>
            </a:r>
            <a:r>
              <a:rPr lang="tr-TR" dirty="0"/>
              <a:t> Fol </a:t>
            </a:r>
            <a:r>
              <a:rPr lang="tr-TR" b="1" dirty="0"/>
              <a:t>&gt;&gt;</a:t>
            </a:r>
            <a:r>
              <a:rPr lang="tr-TR" dirty="0"/>
              <a:t>1x1</a:t>
            </a:r>
          </a:p>
          <a:p>
            <a:r>
              <a:rPr lang="tr-TR" dirty="0"/>
              <a:t>Demir 40-60 mg: </a:t>
            </a:r>
            <a:r>
              <a:rPr lang="tr-TR" dirty="0" err="1"/>
              <a:t>Vegaferon</a:t>
            </a:r>
            <a:r>
              <a:rPr lang="tr-TR" dirty="0"/>
              <a:t>, </a:t>
            </a:r>
            <a:r>
              <a:rPr lang="tr-TR" dirty="0" err="1"/>
              <a:t>Santafer</a:t>
            </a:r>
            <a:r>
              <a:rPr lang="tr-TR" dirty="0"/>
              <a:t> 50 mg/1 ml oral damla  </a:t>
            </a:r>
            <a:r>
              <a:rPr lang="tr-TR" b="1" dirty="0"/>
              <a:t>&gt;&gt;</a:t>
            </a:r>
            <a:r>
              <a:rPr lang="tr-TR" dirty="0"/>
              <a:t> 1x20 damla</a:t>
            </a:r>
          </a:p>
          <a:p>
            <a:r>
              <a:rPr lang="tr-TR" dirty="0"/>
              <a:t>Demir 100-120 mg: </a:t>
            </a:r>
            <a:r>
              <a:rPr lang="tr-TR" dirty="0" err="1"/>
              <a:t>Ferrosanolduedenal</a:t>
            </a:r>
            <a:r>
              <a:rPr lang="tr-TR" dirty="0"/>
              <a:t>, </a:t>
            </a:r>
            <a:r>
              <a:rPr lang="tr-TR" dirty="0" err="1"/>
              <a:t>Feramat</a:t>
            </a:r>
            <a:r>
              <a:rPr lang="tr-TR" dirty="0"/>
              <a:t> 100 mg kapsül </a:t>
            </a:r>
            <a:r>
              <a:rPr lang="tr-TR" b="1" dirty="0"/>
              <a:t>&gt;&gt;</a:t>
            </a:r>
            <a:r>
              <a:rPr lang="tr-TR" dirty="0"/>
              <a:t> 1x1 </a:t>
            </a:r>
          </a:p>
          <a:p>
            <a:r>
              <a:rPr lang="tr-TR" dirty="0"/>
              <a:t>D Vitamini 1200 IU: Devit-3, D-</a:t>
            </a:r>
            <a:r>
              <a:rPr lang="tr-TR" dirty="0" err="1"/>
              <a:t>Colefor</a:t>
            </a:r>
            <a:r>
              <a:rPr lang="tr-TR" dirty="0"/>
              <a:t>, </a:t>
            </a:r>
            <a:r>
              <a:rPr lang="tr-TR" dirty="0" err="1"/>
              <a:t>Desiferol</a:t>
            </a:r>
            <a:r>
              <a:rPr lang="tr-TR" dirty="0"/>
              <a:t> 50000 IU/15 ml </a:t>
            </a:r>
          </a:p>
          <a:p>
            <a:pPr marL="0" indent="0">
              <a:buNone/>
            </a:pPr>
            <a:r>
              <a:rPr lang="tr-TR" dirty="0"/>
              <a:t>oral damla</a:t>
            </a:r>
            <a:r>
              <a:rPr lang="tr-TR" b="1" dirty="0"/>
              <a:t> &gt;&gt; </a:t>
            </a:r>
            <a:r>
              <a:rPr lang="tr-TR" dirty="0"/>
              <a:t>1x9 damla</a:t>
            </a:r>
          </a:p>
          <a:p>
            <a:r>
              <a:rPr lang="tr-TR" dirty="0"/>
              <a:t>D Vitamini 1200 IU: </a:t>
            </a:r>
            <a:r>
              <a:rPr lang="tr-TR" dirty="0" err="1"/>
              <a:t>Coledan</a:t>
            </a:r>
            <a:r>
              <a:rPr lang="tr-TR" dirty="0"/>
              <a:t> D3, D3 Total 150000 IU/10 ml </a:t>
            </a:r>
            <a:r>
              <a:rPr lang="tr-TR" b="1" dirty="0"/>
              <a:t>&gt;&gt;</a:t>
            </a:r>
            <a:r>
              <a:rPr lang="tr-TR" dirty="0"/>
              <a:t> 1x2 damla</a:t>
            </a:r>
          </a:p>
          <a:p>
            <a:pPr marL="0" indent="0">
              <a:buNone/>
            </a:pPr>
            <a:endParaRPr lang="tr-TR" dirty="0"/>
          </a:p>
        </p:txBody>
      </p:sp>
    </p:spTree>
    <p:extLst>
      <p:ext uri="{BB962C8B-B14F-4D97-AF65-F5344CB8AC3E}">
        <p14:creationId xmlns:p14="http://schemas.microsoft.com/office/powerpoint/2010/main" val="496864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223584-0E2B-7AC2-C45B-11F4C6F33B30}"/>
              </a:ext>
            </a:extLst>
          </p:cNvPr>
          <p:cNvSpPr>
            <a:spLocks noGrp="1"/>
          </p:cNvSpPr>
          <p:nvPr>
            <p:ph type="title"/>
          </p:nvPr>
        </p:nvSpPr>
        <p:spPr>
          <a:xfrm>
            <a:off x="1069848" y="464084"/>
            <a:ext cx="10058400" cy="1609344"/>
          </a:xfrm>
        </p:spPr>
        <p:txBody>
          <a:bodyPr>
            <a:normAutofit/>
          </a:bodyPr>
          <a:lstStyle/>
          <a:p>
            <a:r>
              <a:rPr lang="tr-TR" sz="4000" dirty="0"/>
              <a:t>Gebelikte Solunum Sistemi Hastalıkları</a:t>
            </a:r>
          </a:p>
        </p:txBody>
      </p:sp>
      <p:sp>
        <p:nvSpPr>
          <p:cNvPr id="3" name="İçerik Yer Tutucusu 2">
            <a:extLst>
              <a:ext uri="{FF2B5EF4-FFF2-40B4-BE49-F238E27FC236}">
                <a16:creationId xmlns:a16="http://schemas.microsoft.com/office/drawing/2014/main" id="{9CD018F5-F7D9-B219-4217-B7E12BBF91C1}"/>
              </a:ext>
            </a:extLst>
          </p:cNvPr>
          <p:cNvSpPr>
            <a:spLocks noGrp="1"/>
          </p:cNvSpPr>
          <p:nvPr>
            <p:ph idx="1"/>
          </p:nvPr>
        </p:nvSpPr>
        <p:spPr/>
        <p:txBody>
          <a:bodyPr>
            <a:normAutofit/>
          </a:bodyPr>
          <a:lstStyle/>
          <a:p>
            <a:pPr marL="0" indent="0">
              <a:buNone/>
            </a:pPr>
            <a:r>
              <a:rPr lang="tr-TR" sz="2400" b="1" dirty="0"/>
              <a:t>Soğuk Algınlığı</a:t>
            </a:r>
          </a:p>
          <a:p>
            <a:r>
              <a:rPr lang="tr-TR" dirty="0"/>
              <a:t>Semptomatik tedavi: İstirahat, yeterli sıvı alımı</a:t>
            </a:r>
          </a:p>
          <a:p>
            <a:pPr marL="0" indent="0">
              <a:buNone/>
            </a:pPr>
            <a:r>
              <a:rPr lang="tr-TR" dirty="0"/>
              <a:t>   ateş varlığında       Parasetamol kullanılabilir</a:t>
            </a:r>
          </a:p>
          <a:p>
            <a:pPr marL="0" indent="0">
              <a:buNone/>
            </a:pPr>
            <a:r>
              <a:rPr lang="tr-TR" sz="1800" i="1" dirty="0"/>
              <a:t> (bazı çalışmalarda Parasetamol ile DEHB arasında ilişki olduğu öne sürülmüş)</a:t>
            </a:r>
          </a:p>
          <a:p>
            <a:r>
              <a:rPr lang="tr-TR" dirty="0"/>
              <a:t>Gerekirse </a:t>
            </a:r>
            <a:r>
              <a:rPr lang="tr-TR" dirty="0" err="1"/>
              <a:t>salin</a:t>
            </a:r>
            <a:r>
              <a:rPr lang="tr-TR" dirty="0"/>
              <a:t> nazal irrigasyon veya </a:t>
            </a:r>
            <a:r>
              <a:rPr lang="tr-TR" dirty="0" err="1"/>
              <a:t>steroidli</a:t>
            </a:r>
            <a:r>
              <a:rPr lang="tr-TR" dirty="0"/>
              <a:t> nazal sprey (</a:t>
            </a:r>
            <a:r>
              <a:rPr lang="tr-TR" dirty="0" err="1"/>
              <a:t>Budesonid</a:t>
            </a:r>
            <a:r>
              <a:rPr lang="tr-TR" dirty="0"/>
              <a:t>, </a:t>
            </a:r>
            <a:r>
              <a:rPr lang="tr-TR" dirty="0" err="1"/>
              <a:t>Beklametazon</a:t>
            </a:r>
            <a:r>
              <a:rPr lang="tr-TR" dirty="0"/>
              <a:t>) kullanılabilir</a:t>
            </a:r>
          </a:p>
          <a:p>
            <a:r>
              <a:rPr lang="tr-TR" dirty="0" err="1"/>
              <a:t>Antitusif</a:t>
            </a:r>
            <a:r>
              <a:rPr lang="tr-TR" dirty="0"/>
              <a:t> ve dekonjestan kullanımından kaçınılmalı </a:t>
            </a:r>
            <a:r>
              <a:rPr lang="tr-TR" b="1" dirty="0">
                <a:solidFill>
                  <a:srgbClr val="FF0000"/>
                </a:solidFill>
              </a:rPr>
              <a:t>!!</a:t>
            </a:r>
          </a:p>
          <a:p>
            <a:r>
              <a:rPr lang="tr-TR" dirty="0"/>
              <a:t>NSAİ kullanımından kaçınılmalı </a:t>
            </a:r>
            <a:r>
              <a:rPr lang="tr-TR" b="1" dirty="0">
                <a:solidFill>
                  <a:srgbClr val="FF0000"/>
                </a:solidFill>
              </a:rPr>
              <a:t>!!</a:t>
            </a:r>
          </a:p>
          <a:p>
            <a:pPr marL="0" indent="0">
              <a:buNone/>
            </a:pPr>
            <a:r>
              <a:rPr lang="tr-TR" dirty="0"/>
              <a:t> </a:t>
            </a:r>
            <a:r>
              <a:rPr lang="tr-TR" sz="1800" i="1" dirty="0"/>
              <a:t>(NSAİ ilaçlar &gt;</a:t>
            </a:r>
            <a:r>
              <a:rPr lang="tr-TR" sz="1800" b="0" i="1" dirty="0">
                <a:solidFill>
                  <a:srgbClr val="232323"/>
                </a:solidFill>
                <a:effectLst/>
              </a:rPr>
              <a:t>48 saat, 24. gebelik haftasında </a:t>
            </a:r>
            <a:r>
              <a:rPr lang="tr-TR" sz="1800" b="0" i="1" dirty="0" err="1">
                <a:solidFill>
                  <a:srgbClr val="232323"/>
                </a:solidFill>
                <a:effectLst/>
              </a:rPr>
              <a:t>duktus</a:t>
            </a:r>
            <a:r>
              <a:rPr lang="tr-TR" sz="1800" b="0" i="1" dirty="0">
                <a:solidFill>
                  <a:srgbClr val="232323"/>
                </a:solidFill>
                <a:effectLst/>
              </a:rPr>
              <a:t> </a:t>
            </a:r>
            <a:r>
              <a:rPr lang="tr-TR" sz="1800" b="0" i="1" dirty="0" err="1">
                <a:solidFill>
                  <a:srgbClr val="232323"/>
                </a:solidFill>
                <a:effectLst/>
              </a:rPr>
              <a:t>arteriyozusun</a:t>
            </a:r>
            <a:r>
              <a:rPr lang="tr-TR" sz="1800" b="0" i="1" dirty="0">
                <a:solidFill>
                  <a:srgbClr val="232323"/>
                </a:solidFill>
                <a:effectLst/>
              </a:rPr>
              <a:t> daralmasına; 20. haftadan sonra kullanılması </a:t>
            </a:r>
            <a:r>
              <a:rPr lang="tr-TR" sz="1800" b="0" i="1" dirty="0" err="1">
                <a:solidFill>
                  <a:srgbClr val="232323"/>
                </a:solidFill>
                <a:effectLst/>
              </a:rPr>
              <a:t>oligohidramniyosa</a:t>
            </a:r>
            <a:r>
              <a:rPr lang="tr-TR" sz="1800" b="0" i="1" dirty="0">
                <a:solidFill>
                  <a:srgbClr val="232323"/>
                </a:solidFill>
                <a:effectLst/>
              </a:rPr>
              <a:t> yol açabilir)</a:t>
            </a:r>
            <a:endParaRPr lang="tr-TR" sz="1800" i="1" dirty="0"/>
          </a:p>
          <a:p>
            <a:endParaRPr lang="tr-TR" dirty="0"/>
          </a:p>
        </p:txBody>
      </p:sp>
      <p:sp>
        <p:nvSpPr>
          <p:cNvPr id="6" name="Ok: Sağ 5">
            <a:extLst>
              <a:ext uri="{FF2B5EF4-FFF2-40B4-BE49-F238E27FC236}">
                <a16:creationId xmlns:a16="http://schemas.microsoft.com/office/drawing/2014/main" id="{11B3FA88-C126-25AD-3651-C43309E0FCA1}"/>
              </a:ext>
            </a:extLst>
          </p:cNvPr>
          <p:cNvSpPr/>
          <p:nvPr/>
        </p:nvSpPr>
        <p:spPr>
          <a:xfrm flipV="1">
            <a:off x="3378486" y="3115981"/>
            <a:ext cx="262506" cy="15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B77D0B14-29F8-26E4-6BD8-BD7759FC27A5}"/>
              </a:ext>
            </a:extLst>
          </p:cNvPr>
          <p:cNvPicPr>
            <a:picLocks noChangeAspect="1"/>
          </p:cNvPicPr>
          <p:nvPr/>
        </p:nvPicPr>
        <p:blipFill>
          <a:blip r:embed="rId3"/>
          <a:stretch>
            <a:fillRect/>
          </a:stretch>
        </p:blipFill>
        <p:spPr>
          <a:xfrm>
            <a:off x="10017886" y="1554309"/>
            <a:ext cx="2208532" cy="2189444"/>
          </a:xfrm>
          <a:prstGeom prst="rect">
            <a:avLst/>
          </a:prstGeom>
        </p:spPr>
      </p:pic>
    </p:spTree>
    <p:extLst>
      <p:ext uri="{BB962C8B-B14F-4D97-AF65-F5344CB8AC3E}">
        <p14:creationId xmlns:p14="http://schemas.microsoft.com/office/powerpoint/2010/main" val="122411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94B509-DF55-2411-ECC7-C2284758C788}"/>
              </a:ext>
            </a:extLst>
          </p:cNvPr>
          <p:cNvSpPr>
            <a:spLocks noGrp="1"/>
          </p:cNvSpPr>
          <p:nvPr>
            <p:ph type="title"/>
          </p:nvPr>
        </p:nvSpPr>
        <p:spPr/>
        <p:txBody>
          <a:bodyPr>
            <a:normAutofit/>
          </a:bodyPr>
          <a:lstStyle/>
          <a:p>
            <a:r>
              <a:rPr lang="tr-TR" sz="4000" dirty="0"/>
              <a:t>Gebelikte Solunum Sistemi Hastalıkları</a:t>
            </a:r>
          </a:p>
        </p:txBody>
      </p:sp>
      <p:sp>
        <p:nvSpPr>
          <p:cNvPr id="3" name="İçerik Yer Tutucusu 2">
            <a:extLst>
              <a:ext uri="{FF2B5EF4-FFF2-40B4-BE49-F238E27FC236}">
                <a16:creationId xmlns:a16="http://schemas.microsoft.com/office/drawing/2014/main" id="{6A635454-D2C8-6155-EE68-0EE3C524379C}"/>
              </a:ext>
            </a:extLst>
          </p:cNvPr>
          <p:cNvSpPr>
            <a:spLocks noGrp="1"/>
          </p:cNvSpPr>
          <p:nvPr>
            <p:ph idx="1"/>
          </p:nvPr>
        </p:nvSpPr>
        <p:spPr/>
        <p:txBody>
          <a:bodyPr>
            <a:normAutofit/>
          </a:bodyPr>
          <a:lstStyle/>
          <a:p>
            <a:pPr marL="0" indent="0">
              <a:buNone/>
            </a:pPr>
            <a:r>
              <a:rPr lang="tr-TR" sz="2400" b="1" dirty="0"/>
              <a:t>Akut </a:t>
            </a:r>
            <a:r>
              <a:rPr lang="tr-TR" sz="2400" b="1" dirty="0" err="1"/>
              <a:t>Sinuzit</a:t>
            </a:r>
            <a:endParaRPr lang="tr-TR" sz="2400" b="1" dirty="0"/>
          </a:p>
          <a:p>
            <a:r>
              <a:rPr lang="tr-TR" b="0" i="0" dirty="0">
                <a:solidFill>
                  <a:srgbClr val="232323"/>
                </a:solidFill>
                <a:effectLst/>
              </a:rPr>
              <a:t>Gebelikte viral </a:t>
            </a:r>
            <a:r>
              <a:rPr lang="tr-TR" b="0" i="0" dirty="0" err="1">
                <a:solidFill>
                  <a:srgbClr val="232323"/>
                </a:solidFill>
                <a:effectLst/>
              </a:rPr>
              <a:t>rinosinüziti</a:t>
            </a:r>
            <a:r>
              <a:rPr lang="tr-TR" b="0" i="0" dirty="0">
                <a:solidFill>
                  <a:srgbClr val="232323"/>
                </a:solidFill>
                <a:effectLst/>
              </a:rPr>
              <a:t> akut bakteriyel </a:t>
            </a:r>
            <a:r>
              <a:rPr lang="tr-TR" b="0" i="0" dirty="0" err="1">
                <a:solidFill>
                  <a:srgbClr val="232323"/>
                </a:solidFill>
                <a:effectLst/>
              </a:rPr>
              <a:t>rinosinüzitten</a:t>
            </a:r>
            <a:r>
              <a:rPr lang="tr-TR" b="0" i="0" dirty="0">
                <a:solidFill>
                  <a:srgbClr val="232323"/>
                </a:solidFill>
                <a:effectLst/>
              </a:rPr>
              <a:t> ayırt etmek için </a:t>
            </a:r>
            <a:r>
              <a:rPr lang="tr-TR" b="0" i="0" dirty="0">
                <a:effectLst/>
              </a:rPr>
              <a:t>bazı </a:t>
            </a:r>
            <a:r>
              <a:rPr lang="tr-TR" b="0" i="0" dirty="0">
                <a:solidFill>
                  <a:srgbClr val="232323"/>
                </a:solidFill>
                <a:effectLst/>
              </a:rPr>
              <a:t>kriterler kullanılır</a:t>
            </a:r>
          </a:p>
          <a:p>
            <a:pPr lvl="1"/>
            <a:r>
              <a:rPr lang="tr-TR" b="0" i="0" dirty="0">
                <a:solidFill>
                  <a:srgbClr val="232323"/>
                </a:solidFill>
                <a:effectLst/>
              </a:rPr>
              <a:t>Klinik iyileşme olmaksızın ≥10 gün süren akut </a:t>
            </a:r>
            <a:r>
              <a:rPr lang="tr-TR" b="0" i="0" dirty="0" err="1">
                <a:solidFill>
                  <a:srgbClr val="232323"/>
                </a:solidFill>
                <a:effectLst/>
              </a:rPr>
              <a:t>rinosinüzit</a:t>
            </a:r>
            <a:r>
              <a:rPr lang="tr-TR" b="0" i="0" dirty="0">
                <a:solidFill>
                  <a:srgbClr val="232323"/>
                </a:solidFill>
                <a:effectLst/>
              </a:rPr>
              <a:t> semptomları veya bulguları</a:t>
            </a:r>
          </a:p>
          <a:p>
            <a:pPr lvl="1"/>
            <a:r>
              <a:rPr lang="tr-TR" b="0" i="0" dirty="0">
                <a:solidFill>
                  <a:srgbClr val="232323"/>
                </a:solidFill>
                <a:effectLst/>
              </a:rPr>
              <a:t>ÜSYE başlangıcında en az 3-4 gün boyunca şiddetli semptomların (&gt;39°C, </a:t>
            </a:r>
            <a:r>
              <a:rPr lang="tr-TR" dirty="0" err="1">
                <a:solidFill>
                  <a:srgbClr val="232323"/>
                </a:solidFill>
              </a:rPr>
              <a:t>müköz</a:t>
            </a:r>
            <a:r>
              <a:rPr lang="tr-TR" b="0" i="0" dirty="0">
                <a:solidFill>
                  <a:srgbClr val="232323"/>
                </a:solidFill>
                <a:effectLst/>
              </a:rPr>
              <a:t> burun akıntısı veya yüz ağrısı) varlığı</a:t>
            </a:r>
          </a:p>
          <a:p>
            <a:pPr lvl="1"/>
            <a:r>
              <a:rPr lang="tr-TR" dirty="0">
                <a:solidFill>
                  <a:srgbClr val="232323"/>
                </a:solidFill>
              </a:rPr>
              <a:t>5-6 </a:t>
            </a:r>
            <a:r>
              <a:rPr lang="tr-TR" b="0" i="0" dirty="0">
                <a:solidFill>
                  <a:srgbClr val="232323"/>
                </a:solidFill>
                <a:effectLst/>
              </a:rPr>
              <a:t>gün süren ve başlangıçta iyileşmekte olan tipik bir viral üst solunum yolu enfeksiyonunu takiben semptom veya bulgularda önemli ölçüde kötüleşme</a:t>
            </a:r>
          </a:p>
          <a:p>
            <a:endParaRPr lang="tr-TR" b="0" i="0" dirty="0">
              <a:solidFill>
                <a:srgbClr val="232323"/>
              </a:solidFill>
              <a:effectLst/>
            </a:endParaRPr>
          </a:p>
          <a:p>
            <a:endParaRPr lang="tr-TR" b="0" i="0" dirty="0">
              <a:solidFill>
                <a:srgbClr val="232323"/>
              </a:solidFill>
              <a:effectLst/>
              <a:latin typeface="Noto Sans" panose="020B0502040504020204" pitchFamily="34" charset="0"/>
            </a:endParaRPr>
          </a:p>
          <a:p>
            <a:endParaRPr lang="tr-TR" dirty="0"/>
          </a:p>
        </p:txBody>
      </p:sp>
    </p:spTree>
    <p:extLst>
      <p:ext uri="{BB962C8B-B14F-4D97-AF65-F5344CB8AC3E}">
        <p14:creationId xmlns:p14="http://schemas.microsoft.com/office/powerpoint/2010/main" val="386681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B103F-E560-23F8-7A6F-AF1FB6ED0529}"/>
              </a:ext>
            </a:extLst>
          </p:cNvPr>
          <p:cNvSpPr>
            <a:spLocks noGrp="1"/>
          </p:cNvSpPr>
          <p:nvPr>
            <p:ph type="title"/>
          </p:nvPr>
        </p:nvSpPr>
        <p:spPr/>
        <p:txBody>
          <a:bodyPr>
            <a:normAutofit/>
          </a:bodyPr>
          <a:lstStyle/>
          <a:p>
            <a:r>
              <a:rPr lang="tr-TR" sz="4000" dirty="0"/>
              <a:t>Gebelikte Solunum Sistemi Hastalıkları</a:t>
            </a:r>
          </a:p>
        </p:txBody>
      </p:sp>
      <p:sp>
        <p:nvSpPr>
          <p:cNvPr id="3" name="İçerik Yer Tutucusu 2">
            <a:extLst>
              <a:ext uri="{FF2B5EF4-FFF2-40B4-BE49-F238E27FC236}">
                <a16:creationId xmlns:a16="http://schemas.microsoft.com/office/drawing/2014/main" id="{CDF9C0C5-F569-9D0C-D3B9-EB108323CC49}"/>
              </a:ext>
            </a:extLst>
          </p:cNvPr>
          <p:cNvSpPr>
            <a:spLocks noGrp="1"/>
          </p:cNvSpPr>
          <p:nvPr>
            <p:ph idx="1"/>
          </p:nvPr>
        </p:nvSpPr>
        <p:spPr/>
        <p:txBody>
          <a:bodyPr/>
          <a:lstStyle/>
          <a:p>
            <a:pPr marL="0" indent="0">
              <a:buNone/>
            </a:pPr>
            <a:r>
              <a:rPr lang="tr-TR" sz="2400" b="1" dirty="0"/>
              <a:t>Akut </a:t>
            </a:r>
            <a:r>
              <a:rPr lang="tr-TR" sz="2400" b="1" dirty="0" err="1"/>
              <a:t>Sinuzit</a:t>
            </a:r>
            <a:endParaRPr lang="tr-TR" sz="2400" b="1" dirty="0"/>
          </a:p>
          <a:p>
            <a:r>
              <a:rPr lang="tr-TR" b="1" dirty="0">
                <a:solidFill>
                  <a:srgbClr val="232323"/>
                </a:solidFill>
              </a:rPr>
              <a:t>Tedavi:</a:t>
            </a:r>
            <a:r>
              <a:rPr lang="tr-TR" b="1" dirty="0"/>
              <a:t> </a:t>
            </a:r>
            <a:r>
              <a:rPr lang="tr-TR" dirty="0"/>
              <a:t>Amoksisilin, Amoksisilin-</a:t>
            </a:r>
            <a:r>
              <a:rPr lang="tr-TR" dirty="0" err="1"/>
              <a:t>Klavunat</a:t>
            </a:r>
            <a:r>
              <a:rPr lang="tr-TR" dirty="0"/>
              <a:t> 2x1, penisilin alerjisinde; 3. kuşak sefalosporinler</a:t>
            </a:r>
          </a:p>
          <a:p>
            <a:r>
              <a:rPr lang="tr-TR" b="0" i="0" dirty="0" err="1">
                <a:solidFill>
                  <a:srgbClr val="232323"/>
                </a:solidFill>
                <a:effectLst/>
              </a:rPr>
              <a:t>Florokinolon</a:t>
            </a:r>
            <a:r>
              <a:rPr lang="tr-TR" b="0" i="0" dirty="0">
                <a:solidFill>
                  <a:srgbClr val="232323"/>
                </a:solidFill>
                <a:effectLst/>
              </a:rPr>
              <a:t> ve </a:t>
            </a:r>
            <a:r>
              <a:rPr lang="tr-TR" b="0" i="0" dirty="0" err="1">
                <a:solidFill>
                  <a:srgbClr val="232323"/>
                </a:solidFill>
                <a:effectLst/>
              </a:rPr>
              <a:t>Tekrasiklin</a:t>
            </a:r>
            <a:r>
              <a:rPr lang="tr-TR" b="0" i="0" dirty="0">
                <a:solidFill>
                  <a:srgbClr val="232323"/>
                </a:solidFill>
                <a:effectLst/>
              </a:rPr>
              <a:t> kullanımından kaçınılmalı </a:t>
            </a:r>
            <a:r>
              <a:rPr lang="tr-TR" b="1" i="0" dirty="0">
                <a:solidFill>
                  <a:srgbClr val="FF0000"/>
                </a:solidFill>
                <a:effectLst/>
              </a:rPr>
              <a:t>!!</a:t>
            </a:r>
          </a:p>
          <a:p>
            <a:pPr marL="0" indent="0">
              <a:buNone/>
            </a:pPr>
            <a:r>
              <a:rPr lang="tr-TR" sz="1800" b="0" i="1" dirty="0">
                <a:solidFill>
                  <a:srgbClr val="232323"/>
                </a:solidFill>
                <a:effectLst/>
              </a:rPr>
              <a:t> (</a:t>
            </a:r>
            <a:r>
              <a:rPr lang="tr-TR" sz="1800" b="0" i="1" dirty="0" err="1">
                <a:solidFill>
                  <a:srgbClr val="232323"/>
                </a:solidFill>
                <a:effectLst/>
              </a:rPr>
              <a:t>Tetrasiklinler</a:t>
            </a:r>
            <a:r>
              <a:rPr lang="tr-TR" sz="1800" b="0" i="1" dirty="0">
                <a:solidFill>
                  <a:srgbClr val="232323"/>
                </a:solidFill>
                <a:effectLst/>
              </a:rPr>
              <a:t>: gelişmekte olan dişlerde ve uzun tübüler kemiklerde birikerek dişlerde kalıcı renk değişikliği yapabilir)</a:t>
            </a:r>
          </a:p>
          <a:p>
            <a:pPr marL="0" indent="0">
              <a:buNone/>
            </a:pPr>
            <a:r>
              <a:rPr lang="tr-TR" sz="1800" i="1" dirty="0">
                <a:solidFill>
                  <a:srgbClr val="232323"/>
                </a:solidFill>
              </a:rPr>
              <a:t> (</a:t>
            </a:r>
            <a:r>
              <a:rPr lang="tr-TR" sz="1800" i="1" dirty="0" err="1">
                <a:solidFill>
                  <a:srgbClr val="232323"/>
                </a:solidFill>
              </a:rPr>
              <a:t>Florokinolonlar</a:t>
            </a:r>
            <a:r>
              <a:rPr lang="tr-TR" sz="1800" i="1" dirty="0">
                <a:solidFill>
                  <a:srgbClr val="232323"/>
                </a:solidFill>
              </a:rPr>
              <a:t>: </a:t>
            </a:r>
            <a:r>
              <a:rPr lang="tr-TR" sz="1800" b="0" i="1" dirty="0">
                <a:solidFill>
                  <a:srgbClr val="232323"/>
                </a:solidFill>
                <a:effectLst/>
              </a:rPr>
              <a:t>fetüste kıkırdak ve kemik toksisitesi yapabilir)</a:t>
            </a:r>
          </a:p>
          <a:p>
            <a:endParaRPr lang="tr-TR" dirty="0"/>
          </a:p>
        </p:txBody>
      </p:sp>
      <p:pic>
        <p:nvPicPr>
          <p:cNvPr id="5" name="Resim 4">
            <a:extLst>
              <a:ext uri="{FF2B5EF4-FFF2-40B4-BE49-F238E27FC236}">
                <a16:creationId xmlns:a16="http://schemas.microsoft.com/office/drawing/2014/main" id="{45F08319-FBC1-BE02-DE24-1474216F11C6}"/>
              </a:ext>
            </a:extLst>
          </p:cNvPr>
          <p:cNvPicPr>
            <a:picLocks noChangeAspect="1"/>
          </p:cNvPicPr>
          <p:nvPr/>
        </p:nvPicPr>
        <p:blipFill>
          <a:blip r:embed="rId2"/>
          <a:stretch>
            <a:fillRect/>
          </a:stretch>
        </p:blipFill>
        <p:spPr>
          <a:xfrm>
            <a:off x="7971520" y="5116531"/>
            <a:ext cx="3150632" cy="1565062"/>
          </a:xfrm>
          <a:prstGeom prst="rect">
            <a:avLst/>
          </a:prstGeom>
        </p:spPr>
      </p:pic>
    </p:spTree>
    <p:extLst>
      <p:ext uri="{BB962C8B-B14F-4D97-AF65-F5344CB8AC3E}">
        <p14:creationId xmlns:p14="http://schemas.microsoft.com/office/powerpoint/2010/main" val="45881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C1AF5B-3FDF-65D7-77AF-004B9E3E851B}"/>
              </a:ext>
            </a:extLst>
          </p:cNvPr>
          <p:cNvSpPr>
            <a:spLocks noGrp="1"/>
          </p:cNvSpPr>
          <p:nvPr>
            <p:ph type="title"/>
          </p:nvPr>
        </p:nvSpPr>
        <p:spPr/>
        <p:txBody>
          <a:bodyPr>
            <a:normAutofit/>
          </a:bodyPr>
          <a:lstStyle/>
          <a:p>
            <a:r>
              <a:rPr lang="tr-TR" sz="4400" dirty="0"/>
              <a:t>Amaç</a:t>
            </a:r>
          </a:p>
        </p:txBody>
      </p:sp>
      <p:sp>
        <p:nvSpPr>
          <p:cNvPr id="3" name="İçerik Yer Tutucusu 2">
            <a:extLst>
              <a:ext uri="{FF2B5EF4-FFF2-40B4-BE49-F238E27FC236}">
                <a16:creationId xmlns:a16="http://schemas.microsoft.com/office/drawing/2014/main" id="{B289B427-853C-A925-1C5C-27383B2ACAA9}"/>
              </a:ext>
            </a:extLst>
          </p:cNvPr>
          <p:cNvSpPr>
            <a:spLocks noGrp="1"/>
          </p:cNvSpPr>
          <p:nvPr>
            <p:ph idx="1"/>
          </p:nvPr>
        </p:nvSpPr>
        <p:spPr/>
        <p:txBody>
          <a:bodyPr/>
          <a:lstStyle/>
          <a:p>
            <a:r>
              <a:rPr lang="tr-TR" dirty="0"/>
              <a:t>Gebelikte ilaç kullanımı hakkında bilgi vermek</a:t>
            </a:r>
          </a:p>
        </p:txBody>
      </p:sp>
      <p:pic>
        <p:nvPicPr>
          <p:cNvPr id="5" name="Resim 4">
            <a:extLst>
              <a:ext uri="{FF2B5EF4-FFF2-40B4-BE49-F238E27FC236}">
                <a16:creationId xmlns:a16="http://schemas.microsoft.com/office/drawing/2014/main" id="{57F72CFA-59F8-5AC9-9C21-4CDEAD707B86}"/>
              </a:ext>
            </a:extLst>
          </p:cNvPr>
          <p:cNvPicPr>
            <a:picLocks noChangeAspect="1"/>
          </p:cNvPicPr>
          <p:nvPr/>
        </p:nvPicPr>
        <p:blipFill>
          <a:blip r:embed="rId2"/>
          <a:stretch>
            <a:fillRect/>
          </a:stretch>
        </p:blipFill>
        <p:spPr>
          <a:xfrm>
            <a:off x="7878724" y="903768"/>
            <a:ext cx="3891517" cy="3403058"/>
          </a:xfrm>
          <a:prstGeom prst="rect">
            <a:avLst/>
          </a:prstGeom>
        </p:spPr>
      </p:pic>
      <p:pic>
        <p:nvPicPr>
          <p:cNvPr id="7" name="Resim 6">
            <a:extLst>
              <a:ext uri="{FF2B5EF4-FFF2-40B4-BE49-F238E27FC236}">
                <a16:creationId xmlns:a16="http://schemas.microsoft.com/office/drawing/2014/main" id="{42B9B833-615E-AC1E-735D-22499A345858}"/>
              </a:ext>
            </a:extLst>
          </p:cNvPr>
          <p:cNvPicPr>
            <a:picLocks noChangeAspect="1"/>
          </p:cNvPicPr>
          <p:nvPr/>
        </p:nvPicPr>
        <p:blipFill>
          <a:blip r:embed="rId3"/>
          <a:stretch>
            <a:fillRect/>
          </a:stretch>
        </p:blipFill>
        <p:spPr>
          <a:xfrm>
            <a:off x="4093535" y="3014542"/>
            <a:ext cx="3668233" cy="3290565"/>
          </a:xfrm>
          <a:prstGeom prst="rect">
            <a:avLst/>
          </a:prstGeom>
        </p:spPr>
      </p:pic>
    </p:spTree>
    <p:extLst>
      <p:ext uri="{BB962C8B-B14F-4D97-AF65-F5344CB8AC3E}">
        <p14:creationId xmlns:p14="http://schemas.microsoft.com/office/powerpoint/2010/main" val="219828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B103F-E560-23F8-7A6F-AF1FB6ED0529}"/>
              </a:ext>
            </a:extLst>
          </p:cNvPr>
          <p:cNvSpPr>
            <a:spLocks noGrp="1"/>
          </p:cNvSpPr>
          <p:nvPr>
            <p:ph type="title"/>
          </p:nvPr>
        </p:nvSpPr>
        <p:spPr/>
        <p:txBody>
          <a:bodyPr>
            <a:normAutofit/>
          </a:bodyPr>
          <a:lstStyle/>
          <a:p>
            <a:r>
              <a:rPr lang="tr-TR" sz="4000" dirty="0"/>
              <a:t>Gebelikte Solunum Sistemi Hastalıkları</a:t>
            </a:r>
          </a:p>
        </p:txBody>
      </p:sp>
      <p:sp>
        <p:nvSpPr>
          <p:cNvPr id="3" name="İçerik Yer Tutucusu 2">
            <a:extLst>
              <a:ext uri="{FF2B5EF4-FFF2-40B4-BE49-F238E27FC236}">
                <a16:creationId xmlns:a16="http://schemas.microsoft.com/office/drawing/2014/main" id="{CDF9C0C5-F569-9D0C-D3B9-EB108323CC49}"/>
              </a:ext>
            </a:extLst>
          </p:cNvPr>
          <p:cNvSpPr>
            <a:spLocks noGrp="1"/>
          </p:cNvSpPr>
          <p:nvPr>
            <p:ph idx="1"/>
          </p:nvPr>
        </p:nvSpPr>
        <p:spPr>
          <a:xfrm>
            <a:off x="1069848" y="2093976"/>
            <a:ext cx="10058400" cy="4050792"/>
          </a:xfrm>
        </p:spPr>
        <p:txBody>
          <a:bodyPr/>
          <a:lstStyle/>
          <a:p>
            <a:pPr marL="0" indent="0">
              <a:buNone/>
            </a:pPr>
            <a:r>
              <a:rPr lang="tr-TR" sz="2400" b="1" dirty="0"/>
              <a:t>Grip</a:t>
            </a:r>
          </a:p>
          <a:p>
            <a:r>
              <a:rPr lang="tr-TR" b="0" i="0" dirty="0">
                <a:solidFill>
                  <a:srgbClr val="232323"/>
                </a:solidFill>
                <a:effectLst/>
              </a:rPr>
              <a:t>İnfluenza pandemileri, gebelerde morbidite ve mortalite ile ilişkili</a:t>
            </a:r>
          </a:p>
          <a:p>
            <a:r>
              <a:rPr lang="tr-TR" b="0" i="0" dirty="0">
                <a:solidFill>
                  <a:srgbClr val="232323"/>
                </a:solidFill>
                <a:effectLst/>
              </a:rPr>
              <a:t>Anne ölümleri için en yüksek risk </a:t>
            </a:r>
            <a:r>
              <a:rPr lang="tr-TR" dirty="0">
                <a:solidFill>
                  <a:srgbClr val="232323"/>
                </a:solidFill>
              </a:rPr>
              <a:t>3. </a:t>
            </a:r>
            <a:r>
              <a:rPr lang="tr-TR" b="0" i="0" dirty="0">
                <a:solidFill>
                  <a:srgbClr val="232323"/>
                </a:solidFill>
                <a:effectLst/>
              </a:rPr>
              <a:t>trimesterde görülmekle                     birlikte influenza her trimesterde ciddi </a:t>
            </a:r>
          </a:p>
          <a:p>
            <a:r>
              <a:rPr lang="tr-TR" b="0" i="0" dirty="0">
                <a:solidFill>
                  <a:srgbClr val="232323"/>
                </a:solidFill>
                <a:effectLst/>
              </a:rPr>
              <a:t>Gebelikte influenzanın ciddiyeti ve aşılamanın güvenliği nedeniyle CDC hamilelerin gebelik boyunca aşılanması önerilmekte</a:t>
            </a:r>
          </a:p>
          <a:p>
            <a:r>
              <a:rPr lang="tr-TR" b="1" i="0" dirty="0">
                <a:solidFill>
                  <a:srgbClr val="232323"/>
                </a:solidFill>
                <a:effectLst/>
              </a:rPr>
              <a:t>Antiviral tedavi</a:t>
            </a:r>
            <a:r>
              <a:rPr lang="tr-TR" dirty="0">
                <a:solidFill>
                  <a:srgbClr val="232323"/>
                </a:solidFill>
              </a:rPr>
              <a:t>:</a:t>
            </a:r>
            <a:r>
              <a:rPr lang="tr-TR" b="0" i="0" dirty="0">
                <a:solidFill>
                  <a:srgbClr val="232323"/>
                </a:solidFill>
                <a:effectLst/>
              </a:rPr>
              <a:t> Akut influenza şüphesi olan </a:t>
            </a:r>
            <a:r>
              <a:rPr lang="tr-TR" dirty="0">
                <a:solidFill>
                  <a:srgbClr val="232323"/>
                </a:solidFill>
              </a:rPr>
              <a:t>gebeler </a:t>
            </a:r>
            <a:r>
              <a:rPr lang="tr-TR" b="0" i="0" dirty="0">
                <a:solidFill>
                  <a:srgbClr val="232323"/>
                </a:solidFill>
                <a:effectLst/>
              </a:rPr>
              <a:t>ve doğum sonrası 2 haftaya kadar olan hastalar antiviral ilaçlar ile </a:t>
            </a:r>
            <a:r>
              <a:rPr lang="tr-TR" dirty="0">
                <a:solidFill>
                  <a:srgbClr val="232323"/>
                </a:solidFill>
              </a:rPr>
              <a:t>a</a:t>
            </a:r>
            <a:r>
              <a:rPr lang="tr-TR" b="0" i="0" dirty="0">
                <a:solidFill>
                  <a:srgbClr val="232323"/>
                </a:solidFill>
                <a:effectLst/>
              </a:rPr>
              <a:t>şılanma durumundan bağımsız olarak tedavi edilmeli (Ör: oseltamivir 2x75 mg, 5 gün)</a:t>
            </a:r>
            <a:endParaRPr lang="tr-TR" dirty="0">
              <a:solidFill>
                <a:srgbClr val="232323"/>
              </a:solidFill>
            </a:endParaRPr>
          </a:p>
        </p:txBody>
      </p:sp>
      <p:pic>
        <p:nvPicPr>
          <p:cNvPr id="5" name="Resim 4">
            <a:extLst>
              <a:ext uri="{FF2B5EF4-FFF2-40B4-BE49-F238E27FC236}">
                <a16:creationId xmlns:a16="http://schemas.microsoft.com/office/drawing/2014/main" id="{8D337AF8-945A-9DC0-1AED-817B2DBA3F60}"/>
              </a:ext>
            </a:extLst>
          </p:cNvPr>
          <p:cNvPicPr>
            <a:picLocks noChangeAspect="1"/>
          </p:cNvPicPr>
          <p:nvPr/>
        </p:nvPicPr>
        <p:blipFill>
          <a:blip r:embed="rId3"/>
          <a:stretch>
            <a:fillRect/>
          </a:stretch>
        </p:blipFill>
        <p:spPr>
          <a:xfrm>
            <a:off x="10082750" y="1560669"/>
            <a:ext cx="2078804" cy="2076344"/>
          </a:xfrm>
          <a:prstGeom prst="rect">
            <a:avLst/>
          </a:prstGeom>
        </p:spPr>
      </p:pic>
      <p:pic>
        <p:nvPicPr>
          <p:cNvPr id="7" name="Resim 6">
            <a:extLst>
              <a:ext uri="{FF2B5EF4-FFF2-40B4-BE49-F238E27FC236}">
                <a16:creationId xmlns:a16="http://schemas.microsoft.com/office/drawing/2014/main" id="{09F4757A-9D0C-7959-5AC7-F395CEFB3DAB}"/>
              </a:ext>
            </a:extLst>
          </p:cNvPr>
          <p:cNvPicPr>
            <a:picLocks noChangeAspect="1"/>
          </p:cNvPicPr>
          <p:nvPr/>
        </p:nvPicPr>
        <p:blipFill>
          <a:blip r:embed="rId4"/>
          <a:stretch>
            <a:fillRect/>
          </a:stretch>
        </p:blipFill>
        <p:spPr>
          <a:xfrm>
            <a:off x="8024117" y="5445303"/>
            <a:ext cx="2870396" cy="1124057"/>
          </a:xfrm>
          <a:prstGeom prst="rect">
            <a:avLst/>
          </a:prstGeom>
        </p:spPr>
      </p:pic>
    </p:spTree>
    <p:extLst>
      <p:ext uri="{BB962C8B-B14F-4D97-AF65-F5344CB8AC3E}">
        <p14:creationId xmlns:p14="http://schemas.microsoft.com/office/powerpoint/2010/main" val="400249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B103F-E560-23F8-7A6F-AF1FB6ED0529}"/>
              </a:ext>
            </a:extLst>
          </p:cNvPr>
          <p:cNvSpPr>
            <a:spLocks noGrp="1"/>
          </p:cNvSpPr>
          <p:nvPr>
            <p:ph type="title"/>
          </p:nvPr>
        </p:nvSpPr>
        <p:spPr/>
        <p:txBody>
          <a:bodyPr>
            <a:normAutofit/>
          </a:bodyPr>
          <a:lstStyle/>
          <a:p>
            <a:r>
              <a:rPr lang="tr-TR" sz="4000" dirty="0"/>
              <a:t>Gebelikte Solunum Sistemi Hastalıkları</a:t>
            </a:r>
          </a:p>
        </p:txBody>
      </p:sp>
      <p:sp>
        <p:nvSpPr>
          <p:cNvPr id="3" name="İçerik Yer Tutucusu 2">
            <a:extLst>
              <a:ext uri="{FF2B5EF4-FFF2-40B4-BE49-F238E27FC236}">
                <a16:creationId xmlns:a16="http://schemas.microsoft.com/office/drawing/2014/main" id="{CDF9C0C5-F569-9D0C-D3B9-EB108323CC49}"/>
              </a:ext>
            </a:extLst>
          </p:cNvPr>
          <p:cNvSpPr>
            <a:spLocks noGrp="1"/>
          </p:cNvSpPr>
          <p:nvPr>
            <p:ph idx="1"/>
          </p:nvPr>
        </p:nvSpPr>
        <p:spPr/>
        <p:txBody>
          <a:bodyPr>
            <a:normAutofit/>
          </a:bodyPr>
          <a:lstStyle/>
          <a:p>
            <a:pPr marL="0" indent="0">
              <a:buNone/>
            </a:pPr>
            <a:r>
              <a:rPr lang="tr-TR" sz="2400" b="1" dirty="0"/>
              <a:t>Pnömoni </a:t>
            </a:r>
          </a:p>
        </p:txBody>
      </p:sp>
      <p:pic>
        <p:nvPicPr>
          <p:cNvPr id="7" name="Resim 6">
            <a:extLst>
              <a:ext uri="{FF2B5EF4-FFF2-40B4-BE49-F238E27FC236}">
                <a16:creationId xmlns:a16="http://schemas.microsoft.com/office/drawing/2014/main" id="{DF028201-1E16-5621-86E2-0CF2C6C99C65}"/>
              </a:ext>
            </a:extLst>
          </p:cNvPr>
          <p:cNvPicPr>
            <a:picLocks noChangeAspect="1"/>
          </p:cNvPicPr>
          <p:nvPr/>
        </p:nvPicPr>
        <p:blipFill>
          <a:blip r:embed="rId2"/>
          <a:stretch>
            <a:fillRect/>
          </a:stretch>
        </p:blipFill>
        <p:spPr>
          <a:xfrm>
            <a:off x="4151145" y="1439277"/>
            <a:ext cx="5838825" cy="4292449"/>
          </a:xfrm>
          <a:prstGeom prst="rect">
            <a:avLst/>
          </a:prstGeom>
        </p:spPr>
      </p:pic>
      <p:pic>
        <p:nvPicPr>
          <p:cNvPr id="9" name="Resim 8">
            <a:extLst>
              <a:ext uri="{FF2B5EF4-FFF2-40B4-BE49-F238E27FC236}">
                <a16:creationId xmlns:a16="http://schemas.microsoft.com/office/drawing/2014/main" id="{B3DB4DED-3748-E0DC-6110-D702AF09C24A}"/>
              </a:ext>
            </a:extLst>
          </p:cNvPr>
          <p:cNvPicPr>
            <a:picLocks noChangeAspect="1"/>
          </p:cNvPicPr>
          <p:nvPr/>
        </p:nvPicPr>
        <p:blipFill>
          <a:blip r:embed="rId3"/>
          <a:stretch>
            <a:fillRect/>
          </a:stretch>
        </p:blipFill>
        <p:spPr>
          <a:xfrm>
            <a:off x="4151145" y="5759157"/>
            <a:ext cx="2646698" cy="1098843"/>
          </a:xfrm>
          <a:prstGeom prst="rect">
            <a:avLst/>
          </a:prstGeom>
        </p:spPr>
      </p:pic>
      <p:sp>
        <p:nvSpPr>
          <p:cNvPr id="11" name="Metin kutusu 10">
            <a:extLst>
              <a:ext uri="{FF2B5EF4-FFF2-40B4-BE49-F238E27FC236}">
                <a16:creationId xmlns:a16="http://schemas.microsoft.com/office/drawing/2014/main" id="{F2762028-D6FE-BF0E-6F15-AADE3A64C247}"/>
              </a:ext>
            </a:extLst>
          </p:cNvPr>
          <p:cNvSpPr txBox="1"/>
          <p:nvPr/>
        </p:nvSpPr>
        <p:spPr>
          <a:xfrm>
            <a:off x="7772400" y="6215253"/>
            <a:ext cx="4419599" cy="553998"/>
          </a:xfrm>
          <a:prstGeom prst="rect">
            <a:avLst/>
          </a:prstGeom>
          <a:noFill/>
        </p:spPr>
        <p:txBody>
          <a:bodyPr wrap="square">
            <a:spAutoFit/>
          </a:bodyPr>
          <a:lstStyle/>
          <a:p>
            <a:r>
              <a:rPr lang="tr-TR" sz="1000" dirty="0">
                <a:hlinkClick r:id="rId4"/>
              </a:rPr>
              <a:t>https://www.uptodate.com/contents/image?imageKey=OBGYN%2F139907&amp;topicKey=OBGYN%2F4793&amp;search=gebelikte%20parasetamol%20&amp;rank=11~150&amp;source=see_link</a:t>
            </a:r>
            <a:endParaRPr lang="tr-TR" sz="1000" dirty="0"/>
          </a:p>
        </p:txBody>
      </p:sp>
      <p:pic>
        <p:nvPicPr>
          <p:cNvPr id="5" name="Resim 4">
            <a:extLst>
              <a:ext uri="{FF2B5EF4-FFF2-40B4-BE49-F238E27FC236}">
                <a16:creationId xmlns:a16="http://schemas.microsoft.com/office/drawing/2014/main" id="{EA8FA756-620B-B378-6BFC-190BE836CE20}"/>
              </a:ext>
            </a:extLst>
          </p:cNvPr>
          <p:cNvPicPr>
            <a:picLocks noChangeAspect="1"/>
          </p:cNvPicPr>
          <p:nvPr/>
        </p:nvPicPr>
        <p:blipFill>
          <a:blip r:embed="rId5"/>
          <a:stretch>
            <a:fillRect/>
          </a:stretch>
        </p:blipFill>
        <p:spPr>
          <a:xfrm>
            <a:off x="1063752" y="2964421"/>
            <a:ext cx="2940442" cy="1799604"/>
          </a:xfrm>
          <a:prstGeom prst="rect">
            <a:avLst/>
          </a:prstGeom>
        </p:spPr>
      </p:pic>
    </p:spTree>
    <p:extLst>
      <p:ext uri="{BB962C8B-B14F-4D97-AF65-F5344CB8AC3E}">
        <p14:creationId xmlns:p14="http://schemas.microsoft.com/office/powerpoint/2010/main" val="263335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95D157-F706-EF09-5FD7-26755733A900}"/>
              </a:ext>
            </a:extLst>
          </p:cNvPr>
          <p:cNvSpPr>
            <a:spLocks noGrp="1"/>
          </p:cNvSpPr>
          <p:nvPr>
            <p:ph type="title"/>
          </p:nvPr>
        </p:nvSpPr>
        <p:spPr/>
        <p:txBody>
          <a:bodyPr>
            <a:normAutofit/>
          </a:bodyPr>
          <a:lstStyle/>
          <a:p>
            <a:r>
              <a:rPr lang="tr-TR" sz="4000" dirty="0"/>
              <a:t>Gebelikte Solunum Sistemi Hastalıkları</a:t>
            </a:r>
          </a:p>
        </p:txBody>
      </p:sp>
      <p:pic>
        <p:nvPicPr>
          <p:cNvPr id="5" name="İçerik Yer Tutucusu 4">
            <a:extLst>
              <a:ext uri="{FF2B5EF4-FFF2-40B4-BE49-F238E27FC236}">
                <a16:creationId xmlns:a16="http://schemas.microsoft.com/office/drawing/2014/main" id="{DB52C361-6C41-46C5-23AA-689491062CB0}"/>
              </a:ext>
            </a:extLst>
          </p:cNvPr>
          <p:cNvPicPr>
            <a:picLocks noGrp="1" noChangeAspect="1"/>
          </p:cNvPicPr>
          <p:nvPr>
            <p:ph idx="1"/>
          </p:nvPr>
        </p:nvPicPr>
        <p:blipFill>
          <a:blip r:embed="rId2"/>
          <a:stretch>
            <a:fillRect/>
          </a:stretch>
        </p:blipFill>
        <p:spPr>
          <a:xfrm>
            <a:off x="1144316" y="1931987"/>
            <a:ext cx="7010400" cy="3514725"/>
          </a:xfrm>
        </p:spPr>
      </p:pic>
      <p:sp>
        <p:nvSpPr>
          <p:cNvPr id="7" name="Metin kutusu 6">
            <a:extLst>
              <a:ext uri="{FF2B5EF4-FFF2-40B4-BE49-F238E27FC236}">
                <a16:creationId xmlns:a16="http://schemas.microsoft.com/office/drawing/2014/main" id="{631890AA-45A1-0A3F-BAFB-2857C03968D3}"/>
              </a:ext>
            </a:extLst>
          </p:cNvPr>
          <p:cNvSpPr txBox="1"/>
          <p:nvPr/>
        </p:nvSpPr>
        <p:spPr>
          <a:xfrm>
            <a:off x="1069848" y="6133672"/>
            <a:ext cx="10995772" cy="400110"/>
          </a:xfrm>
          <a:prstGeom prst="rect">
            <a:avLst/>
          </a:prstGeom>
          <a:noFill/>
        </p:spPr>
        <p:txBody>
          <a:bodyPr wrap="square">
            <a:spAutoFit/>
          </a:bodyPr>
          <a:lstStyle/>
          <a:p>
            <a:r>
              <a:rPr lang="tr-TR" sz="1000" dirty="0">
                <a:hlinkClick r:id="rId3"/>
              </a:rPr>
              <a:t>https://www.uptodate.com/contents/image?imageKey=OBGYN%2F55702&amp;topicKey=OBGYN%2F4793&amp;search=gebelikte%20parasetamol%20&amp;rank=11~150&amp;source=see_link</a:t>
            </a:r>
            <a:endParaRPr lang="tr-TR" sz="1000" dirty="0"/>
          </a:p>
        </p:txBody>
      </p:sp>
    </p:spTree>
    <p:extLst>
      <p:ext uri="{BB962C8B-B14F-4D97-AF65-F5344CB8AC3E}">
        <p14:creationId xmlns:p14="http://schemas.microsoft.com/office/powerpoint/2010/main" val="286515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lstStyle/>
          <a:p>
            <a:pPr marL="0" indent="0">
              <a:buNone/>
            </a:pPr>
            <a:r>
              <a:rPr lang="tr-TR" sz="2400" b="1" dirty="0"/>
              <a:t>Asemptomatik Bakteriüri</a:t>
            </a:r>
          </a:p>
          <a:p>
            <a:r>
              <a:rPr lang="tr-TR" b="1" u="sng" dirty="0"/>
              <a:t>Tanı:</a:t>
            </a:r>
          </a:p>
          <a:p>
            <a:pPr lvl="1"/>
            <a:r>
              <a:rPr lang="tr-TR" dirty="0" err="1"/>
              <a:t>Asemtomatik</a:t>
            </a:r>
            <a:r>
              <a:rPr lang="tr-TR" dirty="0"/>
              <a:t> hasta </a:t>
            </a:r>
          </a:p>
          <a:p>
            <a:pPr lvl="1"/>
            <a:r>
              <a:rPr lang="tr-TR" dirty="0"/>
              <a:t>İdrar </a:t>
            </a:r>
            <a:r>
              <a:rPr lang="tr-TR" dirty="0" err="1"/>
              <a:t>kxde</a:t>
            </a:r>
            <a:r>
              <a:rPr lang="tr-TR" dirty="0"/>
              <a:t> &gt; 10</a:t>
            </a:r>
            <a:r>
              <a:rPr lang="tr-TR" baseline="30000" dirty="0"/>
              <a:t>5</a:t>
            </a:r>
            <a:r>
              <a:rPr lang="tr-TR" dirty="0"/>
              <a:t> </a:t>
            </a:r>
            <a:r>
              <a:rPr lang="tr-TR" dirty="0" err="1"/>
              <a:t>cfu</a:t>
            </a:r>
            <a:r>
              <a:rPr lang="tr-TR" dirty="0"/>
              <a:t>/Ml bakteri veya idrar </a:t>
            </a:r>
            <a:r>
              <a:rPr lang="tr-TR" dirty="0" err="1"/>
              <a:t>strick</a:t>
            </a:r>
            <a:r>
              <a:rPr lang="tr-TR" dirty="0"/>
              <a:t> testinde lökosit, nitrit yada her ikisinin pozitif olması</a:t>
            </a:r>
          </a:p>
          <a:p>
            <a:r>
              <a:rPr lang="tr-TR" b="1" dirty="0"/>
              <a:t>Gebeler asemptomatik bakteriüri için rutin olarak taranması ve tedavi edilmesi gereken tek grup</a:t>
            </a:r>
          </a:p>
          <a:p>
            <a:r>
              <a:rPr lang="tr-TR" dirty="0"/>
              <a:t>Gebede asemptomatik bakteriüri;</a:t>
            </a:r>
          </a:p>
          <a:p>
            <a:pPr lvl="1"/>
            <a:r>
              <a:rPr lang="tr-TR" dirty="0"/>
              <a:t> prematür doğum, düşük doğum ağırlığı, yüksek piyelonefrit riski </a:t>
            </a:r>
          </a:p>
          <a:p>
            <a:pPr lvl="1"/>
            <a:endParaRPr lang="tr-TR" dirty="0"/>
          </a:p>
          <a:p>
            <a:endParaRPr lang="tr-TR" dirty="0"/>
          </a:p>
        </p:txBody>
      </p:sp>
      <p:pic>
        <p:nvPicPr>
          <p:cNvPr id="5" name="Resim 4">
            <a:extLst>
              <a:ext uri="{FF2B5EF4-FFF2-40B4-BE49-F238E27FC236}">
                <a16:creationId xmlns:a16="http://schemas.microsoft.com/office/drawing/2014/main" id="{D2133F00-0FD3-5390-C892-77651CEE5761}"/>
              </a:ext>
            </a:extLst>
          </p:cNvPr>
          <p:cNvPicPr>
            <a:picLocks noChangeAspect="1"/>
          </p:cNvPicPr>
          <p:nvPr/>
        </p:nvPicPr>
        <p:blipFill>
          <a:blip r:embed="rId3"/>
          <a:stretch>
            <a:fillRect/>
          </a:stretch>
        </p:blipFill>
        <p:spPr>
          <a:xfrm>
            <a:off x="9955286" y="1623317"/>
            <a:ext cx="2236714" cy="1320282"/>
          </a:xfrm>
          <a:prstGeom prst="rect">
            <a:avLst/>
          </a:prstGeom>
        </p:spPr>
      </p:pic>
    </p:spTree>
    <p:extLst>
      <p:ext uri="{BB962C8B-B14F-4D97-AF65-F5344CB8AC3E}">
        <p14:creationId xmlns:p14="http://schemas.microsoft.com/office/powerpoint/2010/main" val="12410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lstStyle/>
          <a:p>
            <a:pPr marL="0" indent="0">
              <a:buNone/>
            </a:pPr>
            <a:r>
              <a:rPr lang="tr-TR" sz="2400" b="1" dirty="0"/>
              <a:t>Akut Sistit</a:t>
            </a:r>
          </a:p>
          <a:p>
            <a:r>
              <a:rPr lang="tr-TR" dirty="0"/>
              <a:t>Gebelik komplike İYE için predispozan faktör</a:t>
            </a:r>
          </a:p>
          <a:p>
            <a:r>
              <a:rPr lang="tr-TR" b="0" i="0" dirty="0">
                <a:solidFill>
                  <a:srgbClr val="232323"/>
                </a:solidFill>
                <a:effectLst/>
              </a:rPr>
              <a:t>Gebe kadınlarda akut sistitin antibiyotik tedavisi genellikle ampirik</a:t>
            </a:r>
          </a:p>
          <a:p>
            <a:r>
              <a:rPr lang="tr-TR" b="0" i="0" dirty="0" err="1">
                <a:solidFill>
                  <a:srgbClr val="232323"/>
                </a:solidFill>
                <a:effectLst/>
              </a:rPr>
              <a:t>Antibiyoterapi</a:t>
            </a:r>
            <a:r>
              <a:rPr lang="tr-TR" b="0" i="0" dirty="0">
                <a:solidFill>
                  <a:srgbClr val="232323"/>
                </a:solidFill>
                <a:effectLst/>
              </a:rPr>
              <a:t> </a:t>
            </a:r>
            <a:r>
              <a:rPr lang="tr-TR" b="0" i="0" dirty="0" err="1">
                <a:solidFill>
                  <a:srgbClr val="232323"/>
                </a:solidFill>
                <a:effectLst/>
              </a:rPr>
              <a:t>dizüri</a:t>
            </a:r>
            <a:r>
              <a:rPr lang="tr-TR" b="0" i="0" dirty="0">
                <a:solidFill>
                  <a:srgbClr val="232323"/>
                </a:solidFill>
                <a:effectLst/>
              </a:rPr>
              <a:t> şikayetleri sırasında başlanır ve idrar </a:t>
            </a:r>
            <a:r>
              <a:rPr lang="tr-TR" b="0" i="0" dirty="0" err="1">
                <a:solidFill>
                  <a:srgbClr val="232323"/>
                </a:solidFill>
                <a:effectLst/>
              </a:rPr>
              <a:t>kx</a:t>
            </a:r>
            <a:r>
              <a:rPr lang="tr-TR" b="0" i="0" dirty="0">
                <a:solidFill>
                  <a:srgbClr val="232323"/>
                </a:solidFill>
                <a:effectLst/>
              </a:rPr>
              <a:t> sonucuna </a:t>
            </a:r>
          </a:p>
          <a:p>
            <a:pPr marL="0" indent="0">
              <a:buNone/>
            </a:pPr>
            <a:r>
              <a:rPr lang="tr-TR" b="0" i="0" dirty="0">
                <a:solidFill>
                  <a:srgbClr val="232323"/>
                </a:solidFill>
                <a:effectLst/>
              </a:rPr>
              <a:t>göre şekillenir</a:t>
            </a:r>
          </a:p>
          <a:p>
            <a:pPr marL="0" indent="0">
              <a:buNone/>
            </a:pPr>
            <a:endParaRPr lang="tr-TR" b="0" i="0" dirty="0">
              <a:solidFill>
                <a:srgbClr val="232323"/>
              </a:solidFill>
              <a:effectLst/>
            </a:endParaRPr>
          </a:p>
          <a:p>
            <a:pPr marL="0" indent="0">
              <a:buNone/>
            </a:pPr>
            <a:r>
              <a:rPr lang="tr-TR" sz="2400" b="1" dirty="0" err="1">
                <a:solidFill>
                  <a:srgbClr val="232323"/>
                </a:solidFill>
              </a:rPr>
              <a:t>Pyelonefrit</a:t>
            </a:r>
            <a:endParaRPr lang="tr-TR" sz="2400" b="1" dirty="0">
              <a:solidFill>
                <a:srgbClr val="232323"/>
              </a:solidFill>
            </a:endParaRPr>
          </a:p>
          <a:p>
            <a:r>
              <a:rPr lang="tr-TR" b="0" i="0" dirty="0" err="1">
                <a:solidFill>
                  <a:srgbClr val="232323"/>
                </a:solidFill>
                <a:effectLst/>
              </a:rPr>
              <a:t>Pyelonefritten</a:t>
            </a:r>
            <a:r>
              <a:rPr lang="tr-TR" b="0" i="0" dirty="0">
                <a:solidFill>
                  <a:srgbClr val="232323"/>
                </a:solidFill>
                <a:effectLst/>
              </a:rPr>
              <a:t> </a:t>
            </a:r>
            <a:r>
              <a:rPr lang="tr-TR" dirty="0">
                <a:solidFill>
                  <a:srgbClr val="232323"/>
                </a:solidFill>
              </a:rPr>
              <a:t>şüphelenilen durumlarda (</a:t>
            </a:r>
            <a:r>
              <a:rPr lang="tr-TR" b="0" i="0" dirty="0">
                <a:solidFill>
                  <a:srgbClr val="232323"/>
                </a:solidFill>
                <a:effectLst/>
              </a:rPr>
              <a:t>ateş, yan ağrısı, mide bulantısı, kusma ve/veya </a:t>
            </a:r>
            <a:r>
              <a:rPr lang="tr-TR" b="0" i="0" dirty="0" err="1">
                <a:solidFill>
                  <a:srgbClr val="232323"/>
                </a:solidFill>
                <a:effectLst/>
              </a:rPr>
              <a:t>kvah</a:t>
            </a:r>
            <a:r>
              <a:rPr lang="tr-TR" b="0" i="0" dirty="0">
                <a:solidFill>
                  <a:srgbClr val="232323"/>
                </a:solidFill>
                <a:effectLst/>
              </a:rPr>
              <a:t>)           sevk</a:t>
            </a:r>
          </a:p>
          <a:p>
            <a:endParaRPr lang="tr-TR" b="0" i="0" dirty="0">
              <a:solidFill>
                <a:srgbClr val="232323"/>
              </a:solidFill>
              <a:effectLst/>
            </a:endParaRPr>
          </a:p>
          <a:p>
            <a:endParaRPr lang="tr-TR" b="0" i="0" dirty="0">
              <a:solidFill>
                <a:srgbClr val="232323"/>
              </a:solidFill>
              <a:effectLst/>
            </a:endParaRPr>
          </a:p>
          <a:p>
            <a:endParaRPr lang="tr-TR" dirty="0"/>
          </a:p>
          <a:p>
            <a:endParaRPr lang="tr-TR" dirty="0"/>
          </a:p>
        </p:txBody>
      </p:sp>
      <p:sp>
        <p:nvSpPr>
          <p:cNvPr id="4" name="Ok: Sağ 3">
            <a:extLst>
              <a:ext uri="{FF2B5EF4-FFF2-40B4-BE49-F238E27FC236}">
                <a16:creationId xmlns:a16="http://schemas.microsoft.com/office/drawing/2014/main" id="{0129A058-6FBF-E53B-0DFD-78BE86F5F78C}"/>
              </a:ext>
            </a:extLst>
          </p:cNvPr>
          <p:cNvSpPr/>
          <p:nvPr/>
        </p:nvSpPr>
        <p:spPr>
          <a:xfrm>
            <a:off x="4274049" y="5579059"/>
            <a:ext cx="376009" cy="19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89A4AED4-B8E6-6A0C-0396-C93FC5D468B5}"/>
              </a:ext>
            </a:extLst>
          </p:cNvPr>
          <p:cNvPicPr>
            <a:picLocks noChangeAspect="1"/>
          </p:cNvPicPr>
          <p:nvPr/>
        </p:nvPicPr>
        <p:blipFill>
          <a:blip r:embed="rId2"/>
          <a:stretch>
            <a:fillRect/>
          </a:stretch>
        </p:blipFill>
        <p:spPr>
          <a:xfrm>
            <a:off x="10523848" y="1717287"/>
            <a:ext cx="1668152" cy="2709747"/>
          </a:xfrm>
          <a:prstGeom prst="rect">
            <a:avLst/>
          </a:prstGeom>
        </p:spPr>
      </p:pic>
    </p:spTree>
    <p:extLst>
      <p:ext uri="{BB962C8B-B14F-4D97-AF65-F5344CB8AC3E}">
        <p14:creationId xmlns:p14="http://schemas.microsoft.com/office/powerpoint/2010/main" val="312094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lstStyle/>
          <a:p>
            <a:endParaRPr lang="tr-TR" dirty="0"/>
          </a:p>
        </p:txBody>
      </p:sp>
      <p:graphicFrame>
        <p:nvGraphicFramePr>
          <p:cNvPr id="4" name="İçerik Yer Tutucusu 5">
            <a:extLst>
              <a:ext uri="{FF2B5EF4-FFF2-40B4-BE49-F238E27FC236}">
                <a16:creationId xmlns:a16="http://schemas.microsoft.com/office/drawing/2014/main" id="{8E605779-6A05-239E-EF9D-9DA986199496}"/>
              </a:ext>
            </a:extLst>
          </p:cNvPr>
          <p:cNvGraphicFramePr>
            <a:graphicFrameLocks/>
          </p:cNvGraphicFramePr>
          <p:nvPr>
            <p:extLst>
              <p:ext uri="{D42A27DB-BD31-4B8C-83A1-F6EECF244321}">
                <p14:modId xmlns:p14="http://schemas.microsoft.com/office/powerpoint/2010/main" val="1880077625"/>
              </p:ext>
            </p:extLst>
          </p:nvPr>
        </p:nvGraphicFramePr>
        <p:xfrm>
          <a:off x="1063752" y="1655679"/>
          <a:ext cx="10268652" cy="4827315"/>
        </p:xfrm>
        <a:graphic>
          <a:graphicData uri="http://schemas.openxmlformats.org/drawingml/2006/table">
            <a:tbl>
              <a:tblPr/>
              <a:tblGrid>
                <a:gridCol w="2567163">
                  <a:extLst>
                    <a:ext uri="{9D8B030D-6E8A-4147-A177-3AD203B41FA5}">
                      <a16:colId xmlns:a16="http://schemas.microsoft.com/office/drawing/2014/main" val="2892110449"/>
                    </a:ext>
                  </a:extLst>
                </a:gridCol>
                <a:gridCol w="2567163">
                  <a:extLst>
                    <a:ext uri="{9D8B030D-6E8A-4147-A177-3AD203B41FA5}">
                      <a16:colId xmlns:a16="http://schemas.microsoft.com/office/drawing/2014/main" val="3009819684"/>
                    </a:ext>
                  </a:extLst>
                </a:gridCol>
                <a:gridCol w="2567163">
                  <a:extLst>
                    <a:ext uri="{9D8B030D-6E8A-4147-A177-3AD203B41FA5}">
                      <a16:colId xmlns:a16="http://schemas.microsoft.com/office/drawing/2014/main" val="1644438035"/>
                    </a:ext>
                  </a:extLst>
                </a:gridCol>
                <a:gridCol w="2567163">
                  <a:extLst>
                    <a:ext uri="{9D8B030D-6E8A-4147-A177-3AD203B41FA5}">
                      <a16:colId xmlns:a16="http://schemas.microsoft.com/office/drawing/2014/main" val="1139354076"/>
                    </a:ext>
                  </a:extLst>
                </a:gridCol>
              </a:tblGrid>
              <a:tr h="334410">
                <a:tc>
                  <a:txBody>
                    <a:bodyPr/>
                    <a:lstStyle/>
                    <a:p>
                      <a:pPr algn="ctr" fontAlgn="ctr"/>
                      <a:r>
                        <a:rPr lang="tr-TR" sz="2000" b="1" dirty="0">
                          <a:effectLst/>
                        </a:rPr>
                        <a:t>Antibiyotik</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algn="ctr" fontAlgn="ctr"/>
                      <a:r>
                        <a:rPr lang="tr-TR" sz="2000" b="1" dirty="0">
                          <a:effectLst/>
                        </a:rPr>
                        <a:t>Doz</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algn="ctr" fontAlgn="ctr"/>
                      <a:r>
                        <a:rPr lang="tr-TR" sz="2000" b="1" dirty="0">
                          <a:effectLst/>
                        </a:rPr>
                        <a:t>Süre</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tc>
                  <a:txBody>
                    <a:bodyPr/>
                    <a:lstStyle/>
                    <a:p>
                      <a:pPr algn="ctr" fontAlgn="ctr"/>
                      <a:r>
                        <a:rPr lang="tr-TR" sz="2000" b="1" dirty="0">
                          <a:effectLst/>
                        </a:rPr>
                        <a:t>Notlar</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6E6E6"/>
                    </a:solidFill>
                  </a:tcPr>
                </a:tc>
                <a:extLst>
                  <a:ext uri="{0D108BD9-81ED-4DB2-BD59-A6C34878D82A}">
                    <a16:rowId xmlns:a16="http://schemas.microsoft.com/office/drawing/2014/main" val="2217730579"/>
                  </a:ext>
                </a:extLst>
              </a:tr>
              <a:tr h="1433653">
                <a:tc>
                  <a:txBody>
                    <a:bodyPr/>
                    <a:lstStyle/>
                    <a:p>
                      <a:pPr fontAlgn="t"/>
                      <a:r>
                        <a:rPr lang="tr-TR" sz="1600" b="1" dirty="0" err="1">
                          <a:effectLst/>
                        </a:rPr>
                        <a:t>nitrofurantoin</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2x100 mg</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5 -7 gün</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Böbreklerde </a:t>
                      </a:r>
                      <a:r>
                        <a:rPr lang="tr-TR" sz="1300" dirty="0" err="1">
                          <a:effectLst/>
                        </a:rPr>
                        <a:t>terapötik</a:t>
                      </a:r>
                      <a:r>
                        <a:rPr lang="tr-TR" sz="1300" dirty="0">
                          <a:effectLst/>
                        </a:rPr>
                        <a:t> seviyelere ulaşmaz, bu nedenle </a:t>
                      </a:r>
                      <a:r>
                        <a:rPr lang="tr-TR" sz="1300" dirty="0" err="1">
                          <a:effectLst/>
                        </a:rPr>
                        <a:t>piyelonefrit</a:t>
                      </a:r>
                      <a:r>
                        <a:rPr lang="tr-TR" sz="1300" dirty="0">
                          <a:effectLst/>
                        </a:rPr>
                        <a:t> şüphesi varsa kullanılmamalıdır.</a:t>
                      </a:r>
                    </a:p>
                    <a:p>
                      <a:pPr fontAlgn="t"/>
                      <a:r>
                        <a:rPr lang="tr-TR" sz="1300" dirty="0">
                          <a:solidFill>
                            <a:srgbClr val="FF0000"/>
                          </a:solidFill>
                          <a:effectLst/>
                        </a:rPr>
                        <a:t>Diğer seçenekler mevcutsa, ilk trimesterde ve </a:t>
                      </a:r>
                      <a:r>
                        <a:rPr lang="tr-TR" sz="1300" dirty="0" err="1">
                          <a:solidFill>
                            <a:srgbClr val="FF0000"/>
                          </a:solidFill>
                          <a:effectLst/>
                        </a:rPr>
                        <a:t>termde</a:t>
                      </a:r>
                      <a:r>
                        <a:rPr lang="tr-TR" sz="1300" dirty="0">
                          <a:solidFill>
                            <a:srgbClr val="FF0000"/>
                          </a:solidFill>
                          <a:effectLst/>
                        </a:rPr>
                        <a:t> kullanmaktan kaçının</a:t>
                      </a:r>
                      <a:r>
                        <a:rPr lang="tr-TR" sz="1300" dirty="0">
                          <a:effectLst/>
                        </a:rPr>
                        <a:t>.</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09065096"/>
                  </a:ext>
                </a:extLst>
              </a:tr>
              <a:tr h="427303">
                <a:tc>
                  <a:txBody>
                    <a:bodyPr/>
                    <a:lstStyle/>
                    <a:p>
                      <a:pPr fontAlgn="t"/>
                      <a:r>
                        <a:rPr lang="tr-TR" sz="1600" b="1" dirty="0" err="1">
                          <a:effectLst/>
                        </a:rPr>
                        <a:t>amoksisilin</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3x500 mg veya 2x 875 mg</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300" dirty="0">
                          <a:effectLst/>
                        </a:rPr>
                        <a:t>5 -7 gün</a:t>
                      </a:r>
                    </a:p>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38679013"/>
                  </a:ext>
                </a:extLst>
              </a:tr>
              <a:tr h="427303">
                <a:tc>
                  <a:txBody>
                    <a:bodyPr/>
                    <a:lstStyle/>
                    <a:p>
                      <a:pPr fontAlgn="t"/>
                      <a:r>
                        <a:rPr lang="tr-TR" sz="1600" b="1" dirty="0" err="1">
                          <a:effectLst/>
                        </a:rPr>
                        <a:t>amoksisilin-klavulanat</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300" dirty="0">
                          <a:effectLst/>
                        </a:rPr>
                        <a:t>3x500 mg veya 2x 875 mg</a:t>
                      </a:r>
                    </a:p>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300" dirty="0">
                          <a:effectLst/>
                        </a:rPr>
                        <a:t>5 -7 gün</a:t>
                      </a:r>
                    </a:p>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 </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7608939"/>
                  </a:ext>
                </a:extLst>
              </a:tr>
              <a:tr h="427303">
                <a:tc>
                  <a:txBody>
                    <a:bodyPr/>
                    <a:lstStyle/>
                    <a:p>
                      <a:pPr fontAlgn="t"/>
                      <a:r>
                        <a:rPr lang="tr-TR" sz="1600" b="1" dirty="0" err="1">
                          <a:effectLst/>
                        </a:rPr>
                        <a:t>sefaleksin</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4x250/500 mg</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300" dirty="0">
                          <a:effectLst/>
                        </a:rPr>
                        <a:t>5 -7 gün</a:t>
                      </a:r>
                    </a:p>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a:effectLst/>
                        </a:rPr>
                        <a:t> </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47142616"/>
                  </a:ext>
                </a:extLst>
              </a:tr>
              <a:tr h="427303">
                <a:tc>
                  <a:txBody>
                    <a:bodyPr/>
                    <a:lstStyle/>
                    <a:p>
                      <a:pPr fontAlgn="t"/>
                      <a:r>
                        <a:rPr lang="tr-TR" sz="1600" b="1" dirty="0" err="1">
                          <a:effectLst/>
                        </a:rPr>
                        <a:t>sefpodoksim</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2x100 mg</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tr-TR" sz="1300" dirty="0">
                          <a:effectLst/>
                        </a:rPr>
                        <a:t>5 -7 gün</a:t>
                      </a:r>
                    </a:p>
                    <a:p>
                      <a:pPr fontAlgn="t"/>
                      <a:endParaRPr lang="tr-TR" sz="1300"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a:effectLst/>
                        </a:rPr>
                        <a:t> </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97229374"/>
                  </a:ext>
                </a:extLst>
              </a:tr>
              <a:tr h="829843">
                <a:tc>
                  <a:txBody>
                    <a:bodyPr/>
                    <a:lstStyle/>
                    <a:p>
                      <a:pPr fontAlgn="t"/>
                      <a:r>
                        <a:rPr lang="tr-TR" sz="1600" b="1" dirty="0" err="1">
                          <a:effectLst/>
                        </a:rPr>
                        <a:t>fosfomisin</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nn-NO" sz="1300" dirty="0">
                          <a:effectLst/>
                        </a:rPr>
                        <a:t>Tek doz 3 g</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a:effectLst/>
                        </a:rPr>
                        <a:t> </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a:effectLst/>
                        </a:rPr>
                        <a:t>Böbreklerde terapötik seviyelere ulaşmaz, bu nedenle piyelonefrit şüphesi varsa kullanılmamalıdır.</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77897919"/>
                  </a:ext>
                </a:extLst>
              </a:tr>
              <a:tr h="520197">
                <a:tc>
                  <a:txBody>
                    <a:bodyPr/>
                    <a:lstStyle/>
                    <a:p>
                      <a:pPr fontAlgn="t"/>
                      <a:r>
                        <a:rPr lang="tr-TR" sz="1600" b="1" dirty="0" err="1">
                          <a:effectLst/>
                        </a:rPr>
                        <a:t>trimetoprim-sülfametoksazol</a:t>
                      </a:r>
                      <a:endParaRPr lang="tr-TR" sz="1600" b="1" dirty="0">
                        <a:effectLst/>
                      </a:endParaRP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2x</a:t>
                      </a:r>
                      <a:r>
                        <a:rPr lang="nb-NO" sz="1300" dirty="0">
                          <a:effectLst/>
                        </a:rPr>
                        <a:t>800/160</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effectLst/>
                        </a:rPr>
                        <a:t>3 gün</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fontAlgn="t"/>
                      <a:r>
                        <a:rPr lang="tr-TR" sz="1300" dirty="0">
                          <a:solidFill>
                            <a:srgbClr val="FF0000"/>
                          </a:solidFill>
                          <a:effectLst/>
                        </a:rPr>
                        <a:t>İlk </a:t>
                      </a:r>
                      <a:r>
                        <a:rPr lang="tr-TR" sz="1300" dirty="0" err="1">
                          <a:solidFill>
                            <a:srgbClr val="FF0000"/>
                          </a:solidFill>
                          <a:effectLst/>
                        </a:rPr>
                        <a:t>trimesterde</a:t>
                      </a:r>
                      <a:r>
                        <a:rPr lang="tr-TR" sz="1300" dirty="0">
                          <a:solidFill>
                            <a:srgbClr val="FF0000"/>
                          </a:solidFill>
                          <a:effectLst/>
                        </a:rPr>
                        <a:t> ve </a:t>
                      </a:r>
                      <a:r>
                        <a:rPr lang="tr-TR" sz="1300" dirty="0" err="1">
                          <a:solidFill>
                            <a:srgbClr val="FF0000"/>
                          </a:solidFill>
                          <a:effectLst/>
                        </a:rPr>
                        <a:t>termde</a:t>
                      </a:r>
                      <a:r>
                        <a:rPr lang="tr-TR" sz="1300" dirty="0">
                          <a:solidFill>
                            <a:srgbClr val="FF0000"/>
                          </a:solidFill>
                          <a:effectLst/>
                        </a:rPr>
                        <a:t> kaçının</a:t>
                      </a:r>
                      <a:r>
                        <a:rPr lang="tr-TR" sz="1300" dirty="0">
                          <a:effectLst/>
                        </a:rPr>
                        <a:t>.</a:t>
                      </a:r>
                    </a:p>
                  </a:txBody>
                  <a:tcPr marL="24376" marR="24376" marT="12188" marB="12188"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36495015"/>
                  </a:ext>
                </a:extLst>
              </a:tr>
            </a:tbl>
          </a:graphicData>
        </a:graphic>
      </p:graphicFrame>
      <p:sp>
        <p:nvSpPr>
          <p:cNvPr id="6" name="Metin kutusu 5">
            <a:extLst>
              <a:ext uri="{FF2B5EF4-FFF2-40B4-BE49-F238E27FC236}">
                <a16:creationId xmlns:a16="http://schemas.microsoft.com/office/drawing/2014/main" id="{A73DB105-27DB-40BD-3B73-74CECD6EE964}"/>
              </a:ext>
            </a:extLst>
          </p:cNvPr>
          <p:cNvSpPr txBox="1"/>
          <p:nvPr/>
        </p:nvSpPr>
        <p:spPr>
          <a:xfrm>
            <a:off x="852756" y="6626831"/>
            <a:ext cx="11229654" cy="246221"/>
          </a:xfrm>
          <a:prstGeom prst="rect">
            <a:avLst/>
          </a:prstGeom>
          <a:noFill/>
        </p:spPr>
        <p:txBody>
          <a:bodyPr wrap="square">
            <a:spAutoFit/>
          </a:bodyPr>
          <a:lstStyle/>
          <a:p>
            <a:r>
              <a:rPr lang="tr-TR" sz="1000" dirty="0"/>
              <a:t>https://www.uptodate.com/contents/image?imageKey=ID%</a:t>
            </a:r>
            <a:r>
              <a:rPr lang="tr-TR" sz="1000" dirty="0">
                <a:hlinkClick r:id="rId2"/>
              </a:rPr>
              <a:t>2F98083</a:t>
            </a:r>
            <a:r>
              <a:rPr lang="tr-TR" sz="1000" dirty="0"/>
              <a:t>&amp;topicKey=ID%2F8065</a:t>
            </a:r>
            <a:r>
              <a:rPr lang="tr-TR" sz="1000" dirty="0">
                <a:hlinkClick r:id="rId2"/>
              </a:rPr>
              <a:t>&amp;</a:t>
            </a:r>
            <a:r>
              <a:rPr lang="tr-TR" sz="1000" dirty="0"/>
              <a:t>search=idrar%20yolu%20enfeksiyonu%20gebelik&amp;rank=1~150&amp;source=see_link</a:t>
            </a:r>
          </a:p>
        </p:txBody>
      </p:sp>
    </p:spTree>
    <p:extLst>
      <p:ext uri="{BB962C8B-B14F-4D97-AF65-F5344CB8AC3E}">
        <p14:creationId xmlns:p14="http://schemas.microsoft.com/office/powerpoint/2010/main" val="2601085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normAutofit/>
          </a:bodyPr>
          <a:lstStyle/>
          <a:p>
            <a:pPr marL="0" indent="0">
              <a:buNone/>
            </a:pPr>
            <a:r>
              <a:rPr lang="tr-TR" sz="2400" b="1" dirty="0"/>
              <a:t>Bakteriyel </a:t>
            </a:r>
            <a:r>
              <a:rPr lang="tr-TR" sz="2400" b="1" dirty="0" err="1"/>
              <a:t>Vajinozis</a:t>
            </a:r>
            <a:endParaRPr lang="tr-TR" sz="2400" b="1" dirty="0"/>
          </a:p>
          <a:p>
            <a:pPr algn="l"/>
            <a:r>
              <a:rPr lang="tr-TR" b="0" i="0" dirty="0">
                <a:solidFill>
                  <a:srgbClr val="232323"/>
                </a:solidFill>
                <a:effectLst/>
              </a:rPr>
              <a:t>Vajinal </a:t>
            </a:r>
            <a:r>
              <a:rPr lang="tr-TR" dirty="0">
                <a:solidFill>
                  <a:srgbClr val="232323"/>
                </a:solidFill>
              </a:rPr>
              <a:t>florada</a:t>
            </a:r>
            <a:r>
              <a:rPr lang="tr-TR" b="0" i="0" dirty="0">
                <a:solidFill>
                  <a:srgbClr val="232323"/>
                </a:solidFill>
                <a:effectLst/>
              </a:rPr>
              <a:t> </a:t>
            </a:r>
            <a:r>
              <a:rPr lang="tr-TR" b="0" i="1" dirty="0" err="1">
                <a:solidFill>
                  <a:srgbClr val="232323"/>
                </a:solidFill>
                <a:effectLst/>
              </a:rPr>
              <a:t>Lactobacillus</a:t>
            </a:r>
            <a:r>
              <a:rPr lang="tr-TR" dirty="0" err="1">
                <a:solidFill>
                  <a:srgbClr val="232323"/>
                </a:solidFill>
              </a:rPr>
              <a:t>’den</a:t>
            </a:r>
            <a:r>
              <a:rPr lang="tr-TR" b="0" i="0" dirty="0">
                <a:solidFill>
                  <a:srgbClr val="232323"/>
                </a:solidFill>
                <a:effectLst/>
              </a:rPr>
              <a:t> fakültatif </a:t>
            </a:r>
            <a:r>
              <a:rPr lang="tr-TR" b="0" i="0" dirty="0" err="1">
                <a:solidFill>
                  <a:srgbClr val="232323"/>
                </a:solidFill>
                <a:effectLst/>
              </a:rPr>
              <a:t>anaeroblar</a:t>
            </a:r>
            <a:r>
              <a:rPr lang="tr-TR" b="0" i="0" dirty="0">
                <a:solidFill>
                  <a:srgbClr val="232323"/>
                </a:solidFill>
                <a:effectLst/>
              </a:rPr>
              <a:t> olmak üzere yüksek bakteri çeşitliliğine sahip bir türe geçiş</a:t>
            </a:r>
          </a:p>
          <a:p>
            <a:pPr marL="0" indent="0" algn="l">
              <a:buNone/>
            </a:pPr>
            <a:r>
              <a:rPr lang="tr-TR" b="1" dirty="0">
                <a:solidFill>
                  <a:srgbClr val="232323"/>
                </a:solidFill>
              </a:rPr>
              <a:t>Tanı:</a:t>
            </a:r>
          </a:p>
          <a:p>
            <a:pPr lvl="1"/>
            <a:r>
              <a:rPr lang="tr-TR" b="0" i="0" dirty="0">
                <a:solidFill>
                  <a:srgbClr val="232323"/>
                </a:solidFill>
                <a:effectLst/>
              </a:rPr>
              <a:t>Vajinal duvarda homojen, ince, grimsi beyaz akıntı</a:t>
            </a:r>
          </a:p>
          <a:p>
            <a:pPr lvl="1"/>
            <a:r>
              <a:rPr lang="tr-TR" b="0" i="0" dirty="0">
                <a:solidFill>
                  <a:srgbClr val="232323"/>
                </a:solidFill>
                <a:effectLst/>
              </a:rPr>
              <a:t>Vajinal pH &gt; 4.5</a:t>
            </a:r>
          </a:p>
          <a:p>
            <a:pPr lvl="1"/>
            <a:r>
              <a:rPr lang="tr-TR" b="0" i="0" dirty="0">
                <a:solidFill>
                  <a:srgbClr val="232323"/>
                </a:solidFill>
                <a:effectLst/>
              </a:rPr>
              <a:t>Vajinal akıntı örneğine </a:t>
            </a:r>
            <a:r>
              <a:rPr lang="tr-TR" dirty="0">
                <a:solidFill>
                  <a:srgbClr val="232323"/>
                </a:solidFill>
              </a:rPr>
              <a:t>%</a:t>
            </a:r>
            <a:r>
              <a:rPr lang="tr-TR" b="0" i="0" dirty="0">
                <a:solidFill>
                  <a:srgbClr val="232323"/>
                </a:solidFill>
                <a:effectLst/>
              </a:rPr>
              <a:t>10 KOH ile balık kokusu: pozitif </a:t>
            </a:r>
            <a:r>
              <a:rPr lang="tr-TR" b="0" i="0" dirty="0" err="1">
                <a:solidFill>
                  <a:srgbClr val="232323"/>
                </a:solidFill>
                <a:effectLst/>
              </a:rPr>
              <a:t>whiff</a:t>
            </a:r>
            <a:r>
              <a:rPr lang="tr-TR" b="0" i="0" dirty="0">
                <a:solidFill>
                  <a:srgbClr val="232323"/>
                </a:solidFill>
                <a:effectLst/>
              </a:rPr>
              <a:t>-amine testi</a:t>
            </a:r>
          </a:p>
          <a:p>
            <a:r>
              <a:rPr lang="tr-TR" dirty="0">
                <a:solidFill>
                  <a:srgbClr val="232323"/>
                </a:solidFill>
              </a:rPr>
              <a:t>Gebede; </a:t>
            </a:r>
            <a:r>
              <a:rPr lang="tr-TR" dirty="0" err="1">
                <a:solidFill>
                  <a:srgbClr val="232323"/>
                </a:solidFill>
              </a:rPr>
              <a:t>preterm</a:t>
            </a:r>
            <a:r>
              <a:rPr lang="tr-TR" dirty="0">
                <a:solidFill>
                  <a:srgbClr val="232323"/>
                </a:solidFill>
              </a:rPr>
              <a:t> doğum ve doğum sonrası </a:t>
            </a:r>
            <a:r>
              <a:rPr lang="tr-TR" dirty="0" err="1">
                <a:solidFill>
                  <a:srgbClr val="232323"/>
                </a:solidFill>
              </a:rPr>
              <a:t>endometrit</a:t>
            </a:r>
            <a:r>
              <a:rPr lang="tr-TR" dirty="0">
                <a:solidFill>
                  <a:srgbClr val="232323"/>
                </a:solidFill>
              </a:rPr>
              <a:t> ile ilişkili</a:t>
            </a:r>
          </a:p>
          <a:p>
            <a:pPr marL="0" indent="0">
              <a:buNone/>
            </a:pPr>
            <a:r>
              <a:rPr lang="tr-TR" b="1" dirty="0">
                <a:solidFill>
                  <a:srgbClr val="232323"/>
                </a:solidFill>
              </a:rPr>
              <a:t> Tedavi:</a:t>
            </a:r>
          </a:p>
          <a:p>
            <a:r>
              <a:rPr lang="tr-TR" dirty="0">
                <a:solidFill>
                  <a:srgbClr val="232323"/>
                </a:solidFill>
              </a:rPr>
              <a:t>Metronidazol 2x500 mg, 7 gün / </a:t>
            </a:r>
            <a:r>
              <a:rPr lang="tr-TR" dirty="0" err="1">
                <a:solidFill>
                  <a:srgbClr val="232323"/>
                </a:solidFill>
              </a:rPr>
              <a:t>Klindamisin</a:t>
            </a:r>
            <a:r>
              <a:rPr lang="tr-TR" dirty="0">
                <a:solidFill>
                  <a:srgbClr val="232323"/>
                </a:solidFill>
              </a:rPr>
              <a:t> 2x300 mg, 7 gün</a:t>
            </a:r>
          </a:p>
          <a:p>
            <a:endParaRPr lang="tr-TR" dirty="0">
              <a:solidFill>
                <a:srgbClr val="232323"/>
              </a:solidFill>
              <a:latin typeface="Noto Sans" panose="020B0502040504020204" pitchFamily="34" charset="0"/>
            </a:endParaRPr>
          </a:p>
          <a:p>
            <a:endParaRPr lang="tr-TR" dirty="0">
              <a:solidFill>
                <a:srgbClr val="232323"/>
              </a:solidFill>
              <a:latin typeface="Noto Sans" panose="020B0502040504020204" pitchFamily="34" charset="0"/>
            </a:endParaRPr>
          </a:p>
          <a:p>
            <a:endParaRPr lang="tr-TR" dirty="0"/>
          </a:p>
        </p:txBody>
      </p:sp>
      <p:pic>
        <p:nvPicPr>
          <p:cNvPr id="5" name="Resim 4">
            <a:extLst>
              <a:ext uri="{FF2B5EF4-FFF2-40B4-BE49-F238E27FC236}">
                <a16:creationId xmlns:a16="http://schemas.microsoft.com/office/drawing/2014/main" id="{48523275-472D-96BB-2E43-0DEA62822B1F}"/>
              </a:ext>
            </a:extLst>
          </p:cNvPr>
          <p:cNvPicPr>
            <a:picLocks noChangeAspect="1"/>
          </p:cNvPicPr>
          <p:nvPr/>
        </p:nvPicPr>
        <p:blipFill>
          <a:blip r:embed="rId3"/>
          <a:stretch>
            <a:fillRect/>
          </a:stretch>
        </p:blipFill>
        <p:spPr>
          <a:xfrm>
            <a:off x="10145946" y="4764025"/>
            <a:ext cx="1952411" cy="1091950"/>
          </a:xfrm>
          <a:prstGeom prst="rect">
            <a:avLst/>
          </a:prstGeom>
        </p:spPr>
      </p:pic>
    </p:spTree>
    <p:extLst>
      <p:ext uri="{BB962C8B-B14F-4D97-AF65-F5344CB8AC3E}">
        <p14:creationId xmlns:p14="http://schemas.microsoft.com/office/powerpoint/2010/main" val="516336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normAutofit/>
          </a:bodyPr>
          <a:lstStyle/>
          <a:p>
            <a:pPr marL="0" indent="0">
              <a:buNone/>
            </a:pPr>
            <a:r>
              <a:rPr lang="tr-TR" sz="2400" b="1" dirty="0" err="1"/>
              <a:t>Trichomanas</a:t>
            </a:r>
            <a:r>
              <a:rPr lang="tr-TR" sz="2400" b="1" dirty="0"/>
              <a:t> </a:t>
            </a:r>
            <a:r>
              <a:rPr lang="tr-TR" sz="2400" b="1" dirty="0" err="1"/>
              <a:t>Vajiniti</a:t>
            </a:r>
            <a:endParaRPr lang="tr-TR" sz="2400" b="1" dirty="0"/>
          </a:p>
          <a:p>
            <a:r>
              <a:rPr lang="tr-TR" b="0" i="0" dirty="0" err="1">
                <a:solidFill>
                  <a:srgbClr val="232323"/>
                </a:solidFill>
                <a:effectLst/>
              </a:rPr>
              <a:t>Trichomoniasis</a:t>
            </a:r>
            <a:r>
              <a:rPr lang="tr-TR" b="0" i="0" dirty="0">
                <a:solidFill>
                  <a:srgbClr val="232323"/>
                </a:solidFill>
                <a:effectLst/>
              </a:rPr>
              <a:t>, üreme çağındaki kadınlarda bakteriyel </a:t>
            </a:r>
            <a:r>
              <a:rPr lang="tr-TR" b="0" i="0" dirty="0" err="1">
                <a:solidFill>
                  <a:srgbClr val="232323"/>
                </a:solidFill>
                <a:effectLst/>
              </a:rPr>
              <a:t>vajinoz</a:t>
            </a:r>
            <a:r>
              <a:rPr lang="tr-TR" b="0" i="0" dirty="0">
                <a:solidFill>
                  <a:srgbClr val="232323"/>
                </a:solidFill>
                <a:effectLst/>
              </a:rPr>
              <a:t> (BV) ve </a:t>
            </a:r>
            <a:r>
              <a:rPr lang="tr-TR" b="0" i="0" dirty="0" err="1">
                <a:solidFill>
                  <a:srgbClr val="232323"/>
                </a:solidFill>
                <a:effectLst/>
              </a:rPr>
              <a:t>kandida</a:t>
            </a:r>
            <a:r>
              <a:rPr lang="tr-TR" b="0" i="0" dirty="0">
                <a:solidFill>
                  <a:srgbClr val="232323"/>
                </a:solidFill>
                <a:effectLst/>
              </a:rPr>
              <a:t> </a:t>
            </a:r>
            <a:r>
              <a:rPr lang="tr-TR" b="0" i="0" dirty="0" err="1">
                <a:solidFill>
                  <a:srgbClr val="232323"/>
                </a:solidFill>
                <a:effectLst/>
              </a:rPr>
              <a:t>vulvovajinit</a:t>
            </a:r>
            <a:r>
              <a:rPr lang="tr-TR" b="0" i="0" dirty="0">
                <a:solidFill>
                  <a:srgbClr val="232323"/>
                </a:solidFill>
                <a:effectLst/>
              </a:rPr>
              <a:t> ile birlikte </a:t>
            </a:r>
            <a:r>
              <a:rPr lang="tr-TR" dirty="0">
                <a:solidFill>
                  <a:srgbClr val="232323"/>
                </a:solidFill>
              </a:rPr>
              <a:t>en sık 3 </a:t>
            </a:r>
            <a:r>
              <a:rPr lang="tr-TR" dirty="0" err="1">
                <a:solidFill>
                  <a:srgbClr val="232323"/>
                </a:solidFill>
              </a:rPr>
              <a:t>vajinit</a:t>
            </a:r>
            <a:r>
              <a:rPr lang="tr-TR" dirty="0">
                <a:solidFill>
                  <a:srgbClr val="232323"/>
                </a:solidFill>
              </a:rPr>
              <a:t> nedeninden</a:t>
            </a:r>
            <a:r>
              <a:rPr lang="tr-TR" b="0" i="0" dirty="0">
                <a:solidFill>
                  <a:srgbClr val="232323"/>
                </a:solidFill>
                <a:effectLst/>
              </a:rPr>
              <a:t> biri</a:t>
            </a:r>
          </a:p>
          <a:p>
            <a:r>
              <a:rPr lang="tr-TR" b="0" i="0" dirty="0">
                <a:solidFill>
                  <a:srgbClr val="232323"/>
                </a:solidFill>
                <a:effectLst/>
              </a:rPr>
              <a:t>Kötü kokulu akıntı, yanma, </a:t>
            </a:r>
            <a:r>
              <a:rPr lang="tr-TR" b="0" i="0" dirty="0" err="1">
                <a:solidFill>
                  <a:srgbClr val="232323"/>
                </a:solidFill>
                <a:effectLst/>
              </a:rPr>
              <a:t>disparoni</a:t>
            </a:r>
            <a:r>
              <a:rPr lang="tr-TR" b="0" i="0" dirty="0">
                <a:solidFill>
                  <a:srgbClr val="232323"/>
                </a:solidFill>
                <a:effectLst/>
              </a:rPr>
              <a:t>, </a:t>
            </a:r>
            <a:r>
              <a:rPr lang="tr-TR" b="0" i="0" dirty="0" err="1">
                <a:solidFill>
                  <a:srgbClr val="232323"/>
                </a:solidFill>
                <a:effectLst/>
              </a:rPr>
              <a:t>dizüri</a:t>
            </a:r>
            <a:r>
              <a:rPr lang="tr-TR" b="0" i="0" dirty="0">
                <a:solidFill>
                  <a:srgbClr val="232323"/>
                </a:solidFill>
                <a:effectLst/>
              </a:rPr>
              <a:t> tipik semptomları iken; yeşil-sarı akıntı, </a:t>
            </a:r>
            <a:r>
              <a:rPr lang="tr-TR" b="0" i="0" dirty="0" err="1">
                <a:solidFill>
                  <a:srgbClr val="232323"/>
                </a:solidFill>
                <a:effectLst/>
              </a:rPr>
              <a:t>vulvovajinal</a:t>
            </a:r>
            <a:r>
              <a:rPr lang="tr-TR" b="0" i="0" dirty="0">
                <a:solidFill>
                  <a:srgbClr val="232323"/>
                </a:solidFill>
                <a:effectLst/>
              </a:rPr>
              <a:t> </a:t>
            </a:r>
            <a:r>
              <a:rPr lang="tr-TR" b="0" i="0" dirty="0" err="1">
                <a:solidFill>
                  <a:srgbClr val="232323"/>
                </a:solidFill>
                <a:effectLst/>
              </a:rPr>
              <a:t>eritem</a:t>
            </a:r>
            <a:r>
              <a:rPr lang="tr-TR" b="0" i="0" dirty="0">
                <a:solidFill>
                  <a:srgbClr val="232323"/>
                </a:solidFill>
                <a:effectLst/>
              </a:rPr>
              <a:t> bulguları arasında</a:t>
            </a:r>
          </a:p>
          <a:p>
            <a:r>
              <a:rPr lang="tr-TR" dirty="0">
                <a:solidFill>
                  <a:srgbClr val="232323"/>
                </a:solidFill>
              </a:rPr>
              <a:t>Gebede; e</a:t>
            </a:r>
            <a:r>
              <a:rPr lang="tr-TR" b="0" i="0" dirty="0">
                <a:solidFill>
                  <a:srgbClr val="232323"/>
                </a:solidFill>
                <a:effectLst/>
              </a:rPr>
              <a:t>rken membran rüptürü, </a:t>
            </a:r>
            <a:r>
              <a:rPr lang="tr-TR" b="0" i="0" dirty="0" err="1">
                <a:solidFill>
                  <a:srgbClr val="232323"/>
                </a:solidFill>
                <a:effectLst/>
              </a:rPr>
              <a:t>preterm</a:t>
            </a:r>
            <a:r>
              <a:rPr lang="tr-TR" b="0" i="0" dirty="0">
                <a:solidFill>
                  <a:srgbClr val="232323"/>
                </a:solidFill>
                <a:effectLst/>
              </a:rPr>
              <a:t> doğum ve düşük doğum ağırlıklı bebek ile ilişkili</a:t>
            </a:r>
          </a:p>
          <a:p>
            <a:endParaRPr lang="tr-TR" b="0" i="0" dirty="0">
              <a:solidFill>
                <a:srgbClr val="232323"/>
              </a:solidFill>
              <a:effectLst/>
            </a:endParaRPr>
          </a:p>
          <a:p>
            <a:pPr marL="0" indent="0">
              <a:buNone/>
            </a:pPr>
            <a:r>
              <a:rPr lang="tr-TR" b="1" dirty="0">
                <a:solidFill>
                  <a:srgbClr val="232323"/>
                </a:solidFill>
              </a:rPr>
              <a:t>Tedavi:</a:t>
            </a:r>
          </a:p>
          <a:p>
            <a:r>
              <a:rPr lang="tr-TR" dirty="0">
                <a:solidFill>
                  <a:srgbClr val="232323"/>
                </a:solidFill>
              </a:rPr>
              <a:t>Metronidazol 2x500 mg, 7 gün/ Metronidazol 2 </a:t>
            </a:r>
            <a:r>
              <a:rPr lang="tr-TR" dirty="0" err="1">
                <a:solidFill>
                  <a:srgbClr val="232323"/>
                </a:solidFill>
              </a:rPr>
              <a:t>gr</a:t>
            </a:r>
            <a:r>
              <a:rPr lang="tr-TR" dirty="0">
                <a:solidFill>
                  <a:srgbClr val="232323"/>
                </a:solidFill>
              </a:rPr>
              <a:t> tek doz</a:t>
            </a:r>
          </a:p>
          <a:p>
            <a:endParaRPr lang="tr-TR" dirty="0"/>
          </a:p>
        </p:txBody>
      </p:sp>
    </p:spTree>
    <p:extLst>
      <p:ext uri="{BB962C8B-B14F-4D97-AF65-F5344CB8AC3E}">
        <p14:creationId xmlns:p14="http://schemas.microsoft.com/office/powerpoint/2010/main" val="19586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2D137-18B8-7C21-D488-EA40CC63841F}"/>
              </a:ext>
            </a:extLst>
          </p:cNvPr>
          <p:cNvSpPr>
            <a:spLocks noGrp="1"/>
          </p:cNvSpPr>
          <p:nvPr>
            <p:ph type="title"/>
          </p:nvPr>
        </p:nvSpPr>
        <p:spPr/>
        <p:txBody>
          <a:bodyPr>
            <a:normAutofit/>
          </a:bodyPr>
          <a:lstStyle/>
          <a:p>
            <a:r>
              <a:rPr lang="tr-TR" sz="4000" dirty="0"/>
              <a:t>Gebelikte </a:t>
            </a:r>
            <a:r>
              <a:rPr lang="tr-TR" sz="4000" dirty="0" err="1"/>
              <a:t>Ürogenital</a:t>
            </a:r>
            <a:r>
              <a:rPr lang="tr-TR" sz="4000" dirty="0"/>
              <a:t> Sistem Hastalıkları</a:t>
            </a:r>
          </a:p>
        </p:txBody>
      </p:sp>
      <p:sp>
        <p:nvSpPr>
          <p:cNvPr id="3" name="İçerik Yer Tutucusu 2">
            <a:extLst>
              <a:ext uri="{FF2B5EF4-FFF2-40B4-BE49-F238E27FC236}">
                <a16:creationId xmlns:a16="http://schemas.microsoft.com/office/drawing/2014/main" id="{D29BC35E-C186-47A2-D4B7-62433D4E999D}"/>
              </a:ext>
            </a:extLst>
          </p:cNvPr>
          <p:cNvSpPr>
            <a:spLocks noGrp="1"/>
          </p:cNvSpPr>
          <p:nvPr>
            <p:ph idx="1"/>
          </p:nvPr>
        </p:nvSpPr>
        <p:spPr/>
        <p:txBody>
          <a:bodyPr>
            <a:normAutofit/>
          </a:bodyPr>
          <a:lstStyle/>
          <a:p>
            <a:pPr marL="0" indent="0">
              <a:buNone/>
            </a:pPr>
            <a:r>
              <a:rPr lang="tr-TR" sz="2400" b="1" dirty="0" err="1"/>
              <a:t>Vulvavajinal</a:t>
            </a:r>
            <a:r>
              <a:rPr lang="tr-TR" sz="2400" b="1" dirty="0"/>
              <a:t> </a:t>
            </a:r>
            <a:r>
              <a:rPr lang="tr-TR" sz="2400" b="1" dirty="0" err="1"/>
              <a:t>Kandidiazis</a:t>
            </a:r>
            <a:endParaRPr lang="tr-TR" sz="2400" b="1" dirty="0"/>
          </a:p>
          <a:p>
            <a:pPr algn="l"/>
            <a:r>
              <a:rPr lang="tr-TR" b="0" i="0" dirty="0">
                <a:solidFill>
                  <a:srgbClr val="232323"/>
                </a:solidFill>
                <a:effectLst/>
              </a:rPr>
              <a:t>Kaşıntı, ağrı, </a:t>
            </a:r>
            <a:r>
              <a:rPr lang="tr-TR" b="0" i="0" dirty="0" err="1">
                <a:solidFill>
                  <a:srgbClr val="232323"/>
                </a:solidFill>
                <a:effectLst/>
              </a:rPr>
              <a:t>disparoni</a:t>
            </a:r>
            <a:r>
              <a:rPr lang="tr-TR" b="0" i="0" dirty="0">
                <a:solidFill>
                  <a:srgbClr val="232323"/>
                </a:solidFill>
                <a:effectLst/>
              </a:rPr>
              <a:t> tipik semptomları oluştururken; beyaz,                peynir kesiği akıntı ve </a:t>
            </a:r>
            <a:r>
              <a:rPr lang="tr-TR" b="0" i="0" dirty="0" err="1">
                <a:solidFill>
                  <a:srgbClr val="232323"/>
                </a:solidFill>
                <a:effectLst/>
              </a:rPr>
              <a:t>vulvar</a:t>
            </a:r>
            <a:r>
              <a:rPr lang="tr-TR" b="0" i="0" dirty="0">
                <a:solidFill>
                  <a:srgbClr val="232323"/>
                </a:solidFill>
                <a:effectLst/>
              </a:rPr>
              <a:t> </a:t>
            </a:r>
            <a:r>
              <a:rPr lang="tr-TR" b="0" i="0" dirty="0" err="1">
                <a:solidFill>
                  <a:srgbClr val="232323"/>
                </a:solidFill>
                <a:effectLst/>
              </a:rPr>
              <a:t>eritem</a:t>
            </a:r>
            <a:r>
              <a:rPr lang="tr-TR" b="0" i="0" dirty="0">
                <a:solidFill>
                  <a:srgbClr val="232323"/>
                </a:solidFill>
                <a:effectLst/>
              </a:rPr>
              <a:t>/ödem bulguları</a:t>
            </a:r>
            <a:endParaRPr lang="tr-TR" dirty="0"/>
          </a:p>
          <a:p>
            <a:pPr marL="0" indent="0">
              <a:buNone/>
            </a:pPr>
            <a:r>
              <a:rPr lang="tr-TR" b="1" dirty="0">
                <a:solidFill>
                  <a:srgbClr val="232323"/>
                </a:solidFill>
              </a:rPr>
              <a:t>Tedavi:</a:t>
            </a:r>
          </a:p>
          <a:p>
            <a:r>
              <a:rPr lang="tr-TR" b="0" i="0" dirty="0">
                <a:solidFill>
                  <a:srgbClr val="232323"/>
                </a:solidFill>
                <a:effectLst/>
              </a:rPr>
              <a:t>7 gün boyunca topikal </a:t>
            </a:r>
            <a:r>
              <a:rPr lang="tr-TR" b="0" i="0" dirty="0" err="1">
                <a:solidFill>
                  <a:srgbClr val="232323"/>
                </a:solidFill>
                <a:effectLst/>
              </a:rPr>
              <a:t>klotrimazol</a:t>
            </a:r>
            <a:r>
              <a:rPr lang="tr-TR" b="0" i="0" dirty="0">
                <a:solidFill>
                  <a:srgbClr val="232323"/>
                </a:solidFill>
                <a:effectLst/>
              </a:rPr>
              <a:t> veya </a:t>
            </a:r>
            <a:r>
              <a:rPr lang="tr-TR" b="0" i="0" dirty="0" err="1">
                <a:solidFill>
                  <a:srgbClr val="232323"/>
                </a:solidFill>
                <a:effectLst/>
              </a:rPr>
              <a:t>mikonazol</a:t>
            </a:r>
            <a:endParaRPr lang="tr-TR" b="0" i="0" dirty="0">
              <a:solidFill>
                <a:srgbClr val="232323"/>
              </a:solidFill>
              <a:effectLst/>
            </a:endParaRPr>
          </a:p>
          <a:p>
            <a:r>
              <a:rPr lang="tr-TR" dirty="0">
                <a:solidFill>
                  <a:srgbClr val="232323"/>
                </a:solidFill>
              </a:rPr>
              <a:t>Gebelikte</a:t>
            </a:r>
            <a:r>
              <a:rPr lang="tr-TR" b="0" i="0" dirty="0">
                <a:solidFill>
                  <a:srgbClr val="232323"/>
                </a:solidFill>
                <a:effectLst/>
              </a:rPr>
              <a:t>, özellikle ilk trimesterde, düşük riskini artırabileceği ve doğum kusurları üzerindeki etkisi belirsiz olduğu için oral azol tedavisind</a:t>
            </a:r>
            <a:r>
              <a:rPr lang="tr-TR" dirty="0">
                <a:solidFill>
                  <a:srgbClr val="232323"/>
                </a:solidFill>
              </a:rPr>
              <a:t>en </a:t>
            </a:r>
            <a:r>
              <a:rPr lang="tr-TR" b="1" dirty="0">
                <a:solidFill>
                  <a:srgbClr val="232323"/>
                </a:solidFill>
              </a:rPr>
              <a:t>kaçınılır</a:t>
            </a:r>
          </a:p>
          <a:p>
            <a:endParaRPr lang="tr-TR" dirty="0"/>
          </a:p>
        </p:txBody>
      </p:sp>
      <p:pic>
        <p:nvPicPr>
          <p:cNvPr id="5" name="Resim 4">
            <a:extLst>
              <a:ext uri="{FF2B5EF4-FFF2-40B4-BE49-F238E27FC236}">
                <a16:creationId xmlns:a16="http://schemas.microsoft.com/office/drawing/2014/main" id="{05A38B89-8980-FD25-6342-E18D88F414FD}"/>
              </a:ext>
            </a:extLst>
          </p:cNvPr>
          <p:cNvPicPr>
            <a:picLocks noChangeAspect="1"/>
          </p:cNvPicPr>
          <p:nvPr/>
        </p:nvPicPr>
        <p:blipFill>
          <a:blip r:embed="rId3"/>
          <a:stretch>
            <a:fillRect/>
          </a:stretch>
        </p:blipFill>
        <p:spPr>
          <a:xfrm>
            <a:off x="10150867" y="1654139"/>
            <a:ext cx="2041133" cy="1890445"/>
          </a:xfrm>
          <a:prstGeom prst="rect">
            <a:avLst/>
          </a:prstGeom>
        </p:spPr>
      </p:pic>
      <p:pic>
        <p:nvPicPr>
          <p:cNvPr id="7" name="Resim 6">
            <a:extLst>
              <a:ext uri="{FF2B5EF4-FFF2-40B4-BE49-F238E27FC236}">
                <a16:creationId xmlns:a16="http://schemas.microsoft.com/office/drawing/2014/main" id="{D38D6196-8FE3-BFAC-7D61-D1709D12CB57}"/>
              </a:ext>
            </a:extLst>
          </p:cNvPr>
          <p:cNvPicPr>
            <a:picLocks noChangeAspect="1"/>
          </p:cNvPicPr>
          <p:nvPr/>
        </p:nvPicPr>
        <p:blipFill>
          <a:blip r:embed="rId4"/>
          <a:stretch>
            <a:fillRect/>
          </a:stretch>
        </p:blipFill>
        <p:spPr>
          <a:xfrm>
            <a:off x="6908727" y="5256534"/>
            <a:ext cx="3077753" cy="1116834"/>
          </a:xfrm>
          <a:prstGeom prst="rect">
            <a:avLst/>
          </a:prstGeom>
        </p:spPr>
      </p:pic>
    </p:spTree>
    <p:extLst>
      <p:ext uri="{BB962C8B-B14F-4D97-AF65-F5344CB8AC3E}">
        <p14:creationId xmlns:p14="http://schemas.microsoft.com/office/powerpoint/2010/main" val="1058949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Bulantı-Kusma</a:t>
            </a:r>
          </a:p>
          <a:p>
            <a:r>
              <a:rPr lang="tr-TR" dirty="0">
                <a:solidFill>
                  <a:srgbClr val="232323"/>
                </a:solidFill>
              </a:rPr>
              <a:t>Gebeliğin</a:t>
            </a:r>
            <a:r>
              <a:rPr lang="tr-TR" sz="2000" b="0" i="0" dirty="0">
                <a:solidFill>
                  <a:srgbClr val="232323"/>
                </a:solidFill>
                <a:effectLst/>
              </a:rPr>
              <a:t> erken döneminde kusma ile birlikte olan / olmayan mide bulantısı sık </a:t>
            </a:r>
          </a:p>
          <a:p>
            <a:r>
              <a:rPr lang="tr-TR" sz="2000" b="0" i="0" dirty="0">
                <a:solidFill>
                  <a:srgbClr val="232323"/>
                </a:solidFill>
                <a:effectLst/>
              </a:rPr>
              <a:t>Hipovolemi ve kilo kaybı ile sonuçlanan şiddetli kusma</a:t>
            </a:r>
            <a:r>
              <a:rPr lang="tr-TR" dirty="0">
                <a:solidFill>
                  <a:srgbClr val="232323"/>
                </a:solidFill>
              </a:rPr>
              <a:t>: </a:t>
            </a:r>
            <a:r>
              <a:rPr lang="tr-TR" sz="2000" b="0" i="0" dirty="0" err="1">
                <a:solidFill>
                  <a:srgbClr val="232323"/>
                </a:solidFill>
                <a:effectLst/>
              </a:rPr>
              <a:t>hiperemezis</a:t>
            </a:r>
            <a:r>
              <a:rPr lang="tr-TR" sz="2000" b="0" i="0" dirty="0">
                <a:solidFill>
                  <a:srgbClr val="232323"/>
                </a:solidFill>
                <a:effectLst/>
              </a:rPr>
              <a:t> </a:t>
            </a:r>
            <a:r>
              <a:rPr lang="tr-TR" sz="2000" b="0" i="0" dirty="0" err="1">
                <a:solidFill>
                  <a:srgbClr val="232323"/>
                </a:solidFill>
                <a:effectLst/>
              </a:rPr>
              <a:t>gravidarum</a:t>
            </a:r>
            <a:r>
              <a:rPr lang="tr-TR" sz="2000" b="0" i="0" dirty="0">
                <a:solidFill>
                  <a:srgbClr val="232323"/>
                </a:solidFill>
                <a:effectLst/>
              </a:rPr>
              <a:t> nadir</a:t>
            </a:r>
          </a:p>
          <a:p>
            <a:r>
              <a:rPr lang="tr-TR" sz="2000" b="0" i="0" dirty="0">
                <a:solidFill>
                  <a:srgbClr val="232323"/>
                </a:solidFill>
                <a:effectLst/>
              </a:rPr>
              <a:t>Semptomlar genellikle şiddetine ve tedavi ihtiyacına bakılmaksızın gebeliğin ortasında düzelir</a:t>
            </a:r>
          </a:p>
          <a:p>
            <a:r>
              <a:rPr lang="tr-TR" dirty="0">
                <a:solidFill>
                  <a:srgbClr val="232323"/>
                </a:solidFill>
              </a:rPr>
              <a:t>Hipovolemi semptomları, elektrolit </a:t>
            </a:r>
            <a:r>
              <a:rPr lang="tr-TR" dirty="0" err="1">
                <a:solidFill>
                  <a:srgbClr val="232323"/>
                </a:solidFill>
              </a:rPr>
              <a:t>imbalansı</a:t>
            </a:r>
            <a:r>
              <a:rPr lang="tr-TR" dirty="0">
                <a:solidFill>
                  <a:srgbClr val="232323"/>
                </a:solidFill>
              </a:rPr>
              <a:t> varlığında        sevk</a:t>
            </a:r>
            <a:endParaRPr lang="tr-TR" sz="2000" b="0" i="0" dirty="0">
              <a:solidFill>
                <a:srgbClr val="232323"/>
              </a:solidFill>
              <a:effectLst/>
            </a:endParaRPr>
          </a:p>
          <a:p>
            <a:endParaRPr lang="tr-TR" sz="2400" b="1" dirty="0"/>
          </a:p>
        </p:txBody>
      </p:sp>
      <p:sp>
        <p:nvSpPr>
          <p:cNvPr id="4" name="Ok: Sağ 3">
            <a:extLst>
              <a:ext uri="{FF2B5EF4-FFF2-40B4-BE49-F238E27FC236}">
                <a16:creationId xmlns:a16="http://schemas.microsoft.com/office/drawing/2014/main" id="{32ADF9FB-9BD3-B2BD-CB58-7AA4299AFEFC}"/>
              </a:ext>
            </a:extLst>
          </p:cNvPr>
          <p:cNvSpPr/>
          <p:nvPr/>
        </p:nvSpPr>
        <p:spPr>
          <a:xfrm flipV="1">
            <a:off x="8431448" y="4825459"/>
            <a:ext cx="262506" cy="159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B57893AA-1073-46B7-CB32-2AF167709E9C}"/>
              </a:ext>
            </a:extLst>
          </p:cNvPr>
          <p:cNvPicPr>
            <a:picLocks noChangeAspect="1"/>
          </p:cNvPicPr>
          <p:nvPr/>
        </p:nvPicPr>
        <p:blipFill>
          <a:blip r:embed="rId2"/>
          <a:stretch>
            <a:fillRect/>
          </a:stretch>
        </p:blipFill>
        <p:spPr>
          <a:xfrm>
            <a:off x="9780998" y="0"/>
            <a:ext cx="2411002" cy="2445250"/>
          </a:xfrm>
          <a:prstGeom prst="rect">
            <a:avLst/>
          </a:prstGeom>
        </p:spPr>
      </p:pic>
    </p:spTree>
    <p:extLst>
      <p:ext uri="{BB962C8B-B14F-4D97-AF65-F5344CB8AC3E}">
        <p14:creationId xmlns:p14="http://schemas.microsoft.com/office/powerpoint/2010/main" val="339279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0C0A9F-3670-5B96-0E6A-071BE52067E9}"/>
              </a:ext>
            </a:extLst>
          </p:cNvPr>
          <p:cNvSpPr>
            <a:spLocks noGrp="1"/>
          </p:cNvSpPr>
          <p:nvPr>
            <p:ph type="title"/>
          </p:nvPr>
        </p:nvSpPr>
        <p:spPr/>
        <p:txBody>
          <a:bodyPr>
            <a:normAutofit/>
          </a:bodyPr>
          <a:lstStyle/>
          <a:p>
            <a:r>
              <a:rPr lang="tr-TR" sz="4400" dirty="0"/>
              <a:t>Öğrenim Hedefleri</a:t>
            </a:r>
          </a:p>
        </p:txBody>
      </p:sp>
      <p:sp>
        <p:nvSpPr>
          <p:cNvPr id="3" name="İçerik Yer Tutucusu 2">
            <a:extLst>
              <a:ext uri="{FF2B5EF4-FFF2-40B4-BE49-F238E27FC236}">
                <a16:creationId xmlns:a16="http://schemas.microsoft.com/office/drawing/2014/main" id="{7F2FF2D0-1811-2928-5DAB-0EF60D8C29FE}"/>
              </a:ext>
            </a:extLst>
          </p:cNvPr>
          <p:cNvSpPr>
            <a:spLocks noGrp="1"/>
          </p:cNvSpPr>
          <p:nvPr>
            <p:ph idx="1"/>
          </p:nvPr>
        </p:nvSpPr>
        <p:spPr/>
        <p:txBody>
          <a:bodyPr>
            <a:normAutofit lnSpcReduction="10000"/>
          </a:bodyPr>
          <a:lstStyle/>
          <a:p>
            <a:r>
              <a:rPr lang="tr-TR" sz="1900" dirty="0"/>
              <a:t>Gebelikte ilaç kullanımı epidemiyolojisini açıklayabilmek</a:t>
            </a:r>
          </a:p>
          <a:p>
            <a:r>
              <a:rPr lang="tr-TR" sz="1900" dirty="0"/>
              <a:t>FDA (Amerikan Gıda ve İlaç Dairesi) gebelik risk kategorilerini sayabilmek</a:t>
            </a:r>
          </a:p>
          <a:p>
            <a:r>
              <a:rPr lang="tr-TR" sz="1900" dirty="0"/>
              <a:t>Gebelikte vitamin-mineral kullanımını (</a:t>
            </a:r>
            <a:r>
              <a:rPr lang="tr-TR" sz="1900" dirty="0" err="1"/>
              <a:t>folat</a:t>
            </a:r>
            <a:r>
              <a:rPr lang="tr-TR" sz="1900" dirty="0"/>
              <a:t>, demir, D </a:t>
            </a:r>
            <a:r>
              <a:rPr lang="tr-TR" sz="1900" dirty="0" err="1"/>
              <a:t>vit</a:t>
            </a:r>
            <a:r>
              <a:rPr lang="tr-TR" sz="1900" dirty="0"/>
              <a:t>.) planlayabilmek</a:t>
            </a:r>
          </a:p>
          <a:p>
            <a:r>
              <a:rPr lang="tr-TR" sz="1900" dirty="0"/>
              <a:t>Gebelikte solunum sistemi hastalıklarında uygun ilaç kullanımı yaklaşımlarını açıklayabilmek</a:t>
            </a:r>
          </a:p>
          <a:p>
            <a:r>
              <a:rPr lang="tr-TR" sz="1900" dirty="0"/>
              <a:t>Gebelikte </a:t>
            </a:r>
            <a:r>
              <a:rPr lang="tr-TR" sz="1900" dirty="0" err="1"/>
              <a:t>ürogenital</a:t>
            </a:r>
            <a:r>
              <a:rPr lang="tr-TR" sz="1900" dirty="0"/>
              <a:t> sistem hastalıklarında uygun ilaç kullanımı yaklaşımlarını açıklayabilmek</a:t>
            </a:r>
          </a:p>
          <a:p>
            <a:r>
              <a:rPr lang="tr-TR" sz="1900" dirty="0"/>
              <a:t>Gebelikte </a:t>
            </a:r>
            <a:r>
              <a:rPr lang="tr-TR" sz="1900" dirty="0" err="1"/>
              <a:t>gastrointestinal</a:t>
            </a:r>
            <a:r>
              <a:rPr lang="tr-TR" sz="1900" dirty="0"/>
              <a:t> sistem (GİS) hastalıklarında uygun ilaç kullanımı yaklaşımlarını açıklayabilmek</a:t>
            </a:r>
          </a:p>
          <a:p>
            <a:r>
              <a:rPr lang="tr-TR" sz="1900" dirty="0"/>
              <a:t>Gebelikte kronik hastalıklarda (DM, HT) uygun ilaç kullanımı yaklaşımlarını açıklayabilmek</a:t>
            </a:r>
          </a:p>
          <a:p>
            <a:r>
              <a:rPr lang="tr-TR" sz="1900" dirty="0"/>
              <a:t>Gebelikte uygulanabilecek aşıları sayabilmek</a:t>
            </a:r>
          </a:p>
          <a:p>
            <a:endParaRPr lang="tr-TR" dirty="0"/>
          </a:p>
          <a:p>
            <a:endParaRPr lang="tr-TR" dirty="0"/>
          </a:p>
          <a:p>
            <a:endParaRPr lang="tr-TR" dirty="0"/>
          </a:p>
          <a:p>
            <a:endParaRPr lang="tr-TR" dirty="0"/>
          </a:p>
          <a:p>
            <a:endParaRPr lang="tr-TR" dirty="0"/>
          </a:p>
        </p:txBody>
      </p:sp>
      <p:pic>
        <p:nvPicPr>
          <p:cNvPr id="5" name="Resim 4">
            <a:extLst>
              <a:ext uri="{FF2B5EF4-FFF2-40B4-BE49-F238E27FC236}">
                <a16:creationId xmlns:a16="http://schemas.microsoft.com/office/drawing/2014/main" id="{6BFEBF03-666E-7C38-29CB-7A442FC0501E}"/>
              </a:ext>
            </a:extLst>
          </p:cNvPr>
          <p:cNvPicPr>
            <a:picLocks noChangeAspect="1"/>
          </p:cNvPicPr>
          <p:nvPr/>
        </p:nvPicPr>
        <p:blipFill>
          <a:blip r:embed="rId2"/>
          <a:stretch>
            <a:fillRect/>
          </a:stretch>
        </p:blipFill>
        <p:spPr>
          <a:xfrm>
            <a:off x="10602930" y="0"/>
            <a:ext cx="1589070" cy="2800136"/>
          </a:xfrm>
          <a:prstGeom prst="rect">
            <a:avLst/>
          </a:prstGeom>
        </p:spPr>
      </p:pic>
    </p:spTree>
    <p:extLst>
      <p:ext uri="{BB962C8B-B14F-4D97-AF65-F5344CB8AC3E}">
        <p14:creationId xmlns:p14="http://schemas.microsoft.com/office/powerpoint/2010/main" val="4097818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Bulantı-Kusma</a:t>
            </a:r>
          </a:p>
          <a:p>
            <a:r>
              <a:rPr lang="tr-TR" dirty="0">
                <a:solidFill>
                  <a:srgbClr val="232323"/>
                </a:solidFill>
              </a:rPr>
              <a:t>M</a:t>
            </a:r>
            <a:r>
              <a:rPr lang="tr-TR" sz="2000" b="0" i="0" dirty="0">
                <a:solidFill>
                  <a:srgbClr val="232323"/>
                </a:solidFill>
                <a:effectLst/>
              </a:rPr>
              <a:t>ide bulantısı için ilk tedavi yaklaşımı, tetikleyiciden kaçınma gibi diyet ve yaşam tarzı değişiklikleri</a:t>
            </a:r>
          </a:p>
          <a:p>
            <a:r>
              <a:rPr lang="tr-TR" dirty="0">
                <a:solidFill>
                  <a:srgbClr val="232323"/>
                </a:solidFill>
              </a:rPr>
              <a:t>M</a:t>
            </a:r>
            <a:r>
              <a:rPr lang="tr-TR" sz="2000" b="0" i="0" dirty="0">
                <a:solidFill>
                  <a:srgbClr val="232323"/>
                </a:solidFill>
                <a:effectLst/>
              </a:rPr>
              <a:t>ide bulantısını </a:t>
            </a:r>
            <a:r>
              <a:rPr lang="tr-TR" dirty="0">
                <a:solidFill>
                  <a:srgbClr val="232323"/>
                </a:solidFill>
              </a:rPr>
              <a:t>arttıracak</a:t>
            </a:r>
            <a:r>
              <a:rPr lang="tr-TR" sz="2000" b="0" i="0" dirty="0">
                <a:solidFill>
                  <a:srgbClr val="232323"/>
                </a:solidFill>
                <a:effectLst/>
              </a:rPr>
              <a:t> boş mideden kaçınmak için aç hissettikleri an hemen yemek yemeleri önerilir</a:t>
            </a:r>
          </a:p>
          <a:p>
            <a:r>
              <a:rPr lang="tr-TR" dirty="0">
                <a:solidFill>
                  <a:srgbClr val="232323"/>
                </a:solidFill>
              </a:rPr>
              <a:t>A</a:t>
            </a:r>
            <a:r>
              <a:rPr lang="tr-TR" b="0" i="0" dirty="0">
                <a:solidFill>
                  <a:srgbClr val="232323"/>
                </a:solidFill>
                <a:effectLst/>
              </a:rPr>
              <a:t>şırı dolu bir mideden kaçınmak için yemekler ve atıştırmalıklar her 1-2 saatte bir yavaş ve </a:t>
            </a:r>
            <a:r>
              <a:rPr lang="tr-TR" dirty="0">
                <a:solidFill>
                  <a:srgbClr val="232323"/>
                </a:solidFill>
              </a:rPr>
              <a:t>az</a:t>
            </a:r>
            <a:r>
              <a:rPr lang="tr-TR" b="0" i="0" dirty="0">
                <a:solidFill>
                  <a:srgbClr val="232323"/>
                </a:solidFill>
                <a:effectLst/>
              </a:rPr>
              <a:t> miktarda yenmeli</a:t>
            </a:r>
          </a:p>
          <a:p>
            <a:r>
              <a:rPr lang="tr-TR" b="0" i="0" dirty="0">
                <a:solidFill>
                  <a:srgbClr val="232323"/>
                </a:solidFill>
                <a:effectLst/>
              </a:rPr>
              <a:t>Gebeler en iyi tolere ettikleri besinleri belirlemeli ve bunları tüketmeye çalışmalı</a:t>
            </a:r>
            <a:endParaRPr lang="tr-TR" sz="2000" b="0" i="0" dirty="0">
              <a:solidFill>
                <a:srgbClr val="232323"/>
              </a:solidFill>
              <a:effectLst/>
            </a:endParaRPr>
          </a:p>
          <a:p>
            <a:endParaRPr lang="tr-TR" sz="2400" b="1" dirty="0"/>
          </a:p>
        </p:txBody>
      </p:sp>
      <p:pic>
        <p:nvPicPr>
          <p:cNvPr id="5" name="Resim 4">
            <a:extLst>
              <a:ext uri="{FF2B5EF4-FFF2-40B4-BE49-F238E27FC236}">
                <a16:creationId xmlns:a16="http://schemas.microsoft.com/office/drawing/2014/main" id="{6DF514CA-8351-F4EB-24FB-432E47090CA9}"/>
              </a:ext>
            </a:extLst>
          </p:cNvPr>
          <p:cNvPicPr>
            <a:picLocks noChangeAspect="1"/>
          </p:cNvPicPr>
          <p:nvPr/>
        </p:nvPicPr>
        <p:blipFill>
          <a:blip r:embed="rId2"/>
          <a:stretch>
            <a:fillRect/>
          </a:stretch>
        </p:blipFill>
        <p:spPr>
          <a:xfrm>
            <a:off x="8486454" y="97398"/>
            <a:ext cx="3633627" cy="2142367"/>
          </a:xfrm>
          <a:prstGeom prst="rect">
            <a:avLst/>
          </a:prstGeom>
        </p:spPr>
      </p:pic>
    </p:spTree>
    <p:extLst>
      <p:ext uri="{BB962C8B-B14F-4D97-AF65-F5344CB8AC3E}">
        <p14:creationId xmlns:p14="http://schemas.microsoft.com/office/powerpoint/2010/main" val="3232696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Bulantı-Kusma</a:t>
            </a:r>
          </a:p>
          <a:p>
            <a:r>
              <a:rPr lang="tr-TR" sz="2000" b="0" i="0" dirty="0">
                <a:solidFill>
                  <a:srgbClr val="232323"/>
                </a:solidFill>
                <a:effectLst/>
              </a:rPr>
              <a:t>Havasız odalar, kokular (ör. parfüm, kimyasallar, yiyecek, duman), ısı, nem, gürültü ve görsel veya fiziksel hareket gibi tetikleyicilerden kaçınılmalı</a:t>
            </a:r>
          </a:p>
          <a:p>
            <a:r>
              <a:rPr lang="tr-TR" sz="2000" b="0" i="0" dirty="0">
                <a:solidFill>
                  <a:srgbClr val="232323"/>
                </a:solidFill>
                <a:effectLst/>
              </a:rPr>
              <a:t>Yemekten hemen sonra yatılmamalı veya </a:t>
            </a:r>
            <a:r>
              <a:rPr lang="tr-TR" dirty="0">
                <a:solidFill>
                  <a:srgbClr val="232323"/>
                </a:solidFill>
              </a:rPr>
              <a:t>h</a:t>
            </a:r>
            <a:r>
              <a:rPr lang="tr-TR" sz="2000" b="0" i="0" dirty="0">
                <a:solidFill>
                  <a:srgbClr val="232323"/>
                </a:solidFill>
                <a:effectLst/>
              </a:rPr>
              <a:t>ızla pozisyon değiştirilmemeli</a:t>
            </a:r>
          </a:p>
          <a:p>
            <a:r>
              <a:rPr lang="tr-TR" sz="2000" b="0" i="0" dirty="0">
                <a:solidFill>
                  <a:srgbClr val="232323"/>
                </a:solidFill>
                <a:effectLst/>
              </a:rPr>
              <a:t>Demir preparatları mide bulantısı ve kusmaya neden olabileceğinden, semptomlar düzelene kadar demir içeren takviyelerden kaçınılmalı</a:t>
            </a:r>
          </a:p>
          <a:p>
            <a:r>
              <a:rPr lang="tr-TR" dirty="0">
                <a:solidFill>
                  <a:srgbClr val="232323"/>
                </a:solidFill>
              </a:rPr>
              <a:t>V</a:t>
            </a:r>
            <a:r>
              <a:rPr lang="tr-TR" sz="2000" b="0" i="0" dirty="0">
                <a:solidFill>
                  <a:srgbClr val="232323"/>
                </a:solidFill>
                <a:effectLst/>
              </a:rPr>
              <a:t>itaminler sabahları veya aç karnına yerine yatmadan önce de alınabilir</a:t>
            </a:r>
            <a:endParaRPr lang="tr-TR" sz="2400" b="1" dirty="0"/>
          </a:p>
        </p:txBody>
      </p:sp>
      <p:pic>
        <p:nvPicPr>
          <p:cNvPr id="5" name="Resim 4">
            <a:extLst>
              <a:ext uri="{FF2B5EF4-FFF2-40B4-BE49-F238E27FC236}">
                <a16:creationId xmlns:a16="http://schemas.microsoft.com/office/drawing/2014/main" id="{476F1F5D-3FFE-0309-E1CB-B79E3B93DA52}"/>
              </a:ext>
            </a:extLst>
          </p:cNvPr>
          <p:cNvPicPr>
            <a:picLocks noChangeAspect="1"/>
          </p:cNvPicPr>
          <p:nvPr/>
        </p:nvPicPr>
        <p:blipFill>
          <a:blip r:embed="rId2"/>
          <a:stretch>
            <a:fillRect/>
          </a:stretch>
        </p:blipFill>
        <p:spPr>
          <a:xfrm>
            <a:off x="10151244" y="107672"/>
            <a:ext cx="1941816" cy="2013736"/>
          </a:xfrm>
          <a:prstGeom prst="rect">
            <a:avLst/>
          </a:prstGeom>
        </p:spPr>
      </p:pic>
      <p:pic>
        <p:nvPicPr>
          <p:cNvPr id="7" name="Resim 6">
            <a:extLst>
              <a:ext uri="{FF2B5EF4-FFF2-40B4-BE49-F238E27FC236}">
                <a16:creationId xmlns:a16="http://schemas.microsoft.com/office/drawing/2014/main" id="{4FB18D58-DE73-885B-EB55-5D1CB6AE83D9}"/>
              </a:ext>
            </a:extLst>
          </p:cNvPr>
          <p:cNvPicPr>
            <a:picLocks noChangeAspect="1"/>
          </p:cNvPicPr>
          <p:nvPr/>
        </p:nvPicPr>
        <p:blipFill>
          <a:blip r:embed="rId3"/>
          <a:stretch>
            <a:fillRect/>
          </a:stretch>
        </p:blipFill>
        <p:spPr>
          <a:xfrm>
            <a:off x="7053586" y="5044611"/>
            <a:ext cx="4068566" cy="1813389"/>
          </a:xfrm>
          <a:prstGeom prst="rect">
            <a:avLst/>
          </a:prstGeom>
        </p:spPr>
      </p:pic>
    </p:spTree>
    <p:extLst>
      <p:ext uri="{BB962C8B-B14F-4D97-AF65-F5344CB8AC3E}">
        <p14:creationId xmlns:p14="http://schemas.microsoft.com/office/powerpoint/2010/main" val="11681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Bulantı-Kusma</a:t>
            </a:r>
          </a:p>
          <a:p>
            <a:pPr marL="0" indent="0">
              <a:buNone/>
            </a:pPr>
            <a:r>
              <a:rPr lang="tr-TR" b="1" dirty="0"/>
              <a:t>Farmakoterapi:</a:t>
            </a:r>
          </a:p>
          <a:p>
            <a:r>
              <a:rPr lang="tr-TR" sz="2000" b="0" i="0" dirty="0">
                <a:solidFill>
                  <a:srgbClr val="232323"/>
                </a:solidFill>
                <a:effectLst/>
              </a:rPr>
              <a:t>İlk tedavi olarak </a:t>
            </a:r>
            <a:r>
              <a:rPr lang="tr-TR" dirty="0" err="1">
                <a:solidFill>
                  <a:srgbClr val="232323"/>
                </a:solidFill>
              </a:rPr>
              <a:t>P</a:t>
            </a:r>
            <a:r>
              <a:rPr lang="tr-TR" sz="2000" b="0" i="0" dirty="0" err="1">
                <a:solidFill>
                  <a:srgbClr val="232323"/>
                </a:solidFill>
                <a:effectLst/>
              </a:rPr>
              <a:t>ridoksin</a:t>
            </a:r>
            <a:r>
              <a:rPr lang="tr-TR" sz="2000" b="0" i="0" dirty="0">
                <a:solidFill>
                  <a:srgbClr val="232323"/>
                </a:solidFill>
                <a:effectLst/>
              </a:rPr>
              <a:t> (</a:t>
            </a:r>
            <a:r>
              <a:rPr lang="tr-TR" sz="1800" i="1" dirty="0" err="1">
                <a:solidFill>
                  <a:srgbClr val="232323"/>
                </a:solidFill>
              </a:rPr>
              <a:t>T</a:t>
            </a:r>
            <a:r>
              <a:rPr lang="tr-TR" sz="1800" b="0" i="1" dirty="0" err="1">
                <a:solidFill>
                  <a:srgbClr val="232323"/>
                </a:solidFill>
                <a:effectLst/>
              </a:rPr>
              <a:t>ürkiyede</a:t>
            </a:r>
            <a:r>
              <a:rPr lang="tr-TR" sz="1800" b="0" i="1" dirty="0">
                <a:solidFill>
                  <a:srgbClr val="232323"/>
                </a:solidFill>
                <a:effectLst/>
              </a:rPr>
              <a:t> yok</a:t>
            </a:r>
            <a:r>
              <a:rPr lang="tr-TR" sz="2000" b="0" i="0" dirty="0">
                <a:solidFill>
                  <a:srgbClr val="232323"/>
                </a:solidFill>
                <a:effectLst/>
              </a:rPr>
              <a:t>)</a:t>
            </a:r>
          </a:p>
          <a:p>
            <a:r>
              <a:rPr lang="tr-TR" b="0" i="0" dirty="0">
                <a:solidFill>
                  <a:srgbClr val="232323"/>
                </a:solidFill>
                <a:effectLst/>
              </a:rPr>
              <a:t>Mide bulantısı için tek başına </a:t>
            </a:r>
            <a:r>
              <a:rPr lang="tr-TR" b="0" i="0" dirty="0" err="1">
                <a:solidFill>
                  <a:srgbClr val="232323"/>
                </a:solidFill>
                <a:effectLst/>
              </a:rPr>
              <a:t>pridoksin</a:t>
            </a:r>
            <a:r>
              <a:rPr lang="tr-TR" b="0" i="0" dirty="0">
                <a:solidFill>
                  <a:srgbClr val="232323"/>
                </a:solidFill>
                <a:effectLst/>
              </a:rPr>
              <a:t> tedavisi semptomları iyileştirmediğinde </a:t>
            </a:r>
            <a:r>
              <a:rPr lang="tr-TR" b="1" i="0" u="none" strike="noStrike" dirty="0">
                <a:effectLst/>
              </a:rPr>
              <a:t>doksilamin-pridoksin</a:t>
            </a:r>
            <a:r>
              <a:rPr lang="tr-TR" b="0" i="0" dirty="0">
                <a:solidFill>
                  <a:srgbClr val="232323"/>
                </a:solidFill>
                <a:effectLst/>
              </a:rPr>
              <a:t>  önerilir </a:t>
            </a:r>
          </a:p>
          <a:p>
            <a:r>
              <a:rPr lang="tr-TR" b="1" i="0" dirty="0" err="1">
                <a:solidFill>
                  <a:srgbClr val="232323"/>
                </a:solidFill>
                <a:effectLst/>
              </a:rPr>
              <a:t>Prilam</a:t>
            </a:r>
            <a:r>
              <a:rPr lang="tr-TR" b="1" i="0" dirty="0">
                <a:solidFill>
                  <a:srgbClr val="232323"/>
                </a:solidFill>
                <a:effectLst/>
              </a:rPr>
              <a:t> DR 10 mg/10 mg  </a:t>
            </a:r>
            <a:r>
              <a:rPr lang="tr-TR" b="0" i="0" dirty="0">
                <a:solidFill>
                  <a:srgbClr val="232323"/>
                </a:solidFill>
                <a:effectLst/>
              </a:rPr>
              <a:t>&gt;&gt; yatmadan önce iki </a:t>
            </a:r>
            <a:r>
              <a:rPr lang="tr-TR" b="0" i="0" dirty="0" err="1">
                <a:solidFill>
                  <a:srgbClr val="232323"/>
                </a:solidFill>
                <a:effectLst/>
              </a:rPr>
              <a:t>tb</a:t>
            </a:r>
            <a:r>
              <a:rPr lang="tr-TR" b="0" i="0" dirty="0">
                <a:solidFill>
                  <a:srgbClr val="232323"/>
                </a:solidFill>
                <a:effectLst/>
              </a:rPr>
              <a:t> ve gerekirse sabah bir </a:t>
            </a:r>
            <a:r>
              <a:rPr lang="tr-TR" b="0" i="0" dirty="0" err="1">
                <a:solidFill>
                  <a:srgbClr val="232323"/>
                </a:solidFill>
                <a:effectLst/>
              </a:rPr>
              <a:t>tb</a:t>
            </a:r>
            <a:r>
              <a:rPr lang="tr-TR" b="0" i="0" dirty="0">
                <a:solidFill>
                  <a:srgbClr val="232323"/>
                </a:solidFill>
                <a:effectLst/>
              </a:rPr>
              <a:t> ve öğleden sonra bir </a:t>
            </a:r>
            <a:r>
              <a:rPr lang="tr-TR" b="0" i="0" dirty="0" err="1">
                <a:solidFill>
                  <a:srgbClr val="232323"/>
                </a:solidFill>
                <a:effectLst/>
              </a:rPr>
              <a:t>tb</a:t>
            </a:r>
            <a:endParaRPr lang="tr-TR" b="0" i="0" dirty="0">
              <a:solidFill>
                <a:srgbClr val="232323"/>
              </a:solidFill>
              <a:effectLst/>
            </a:endParaRPr>
          </a:p>
          <a:p>
            <a:r>
              <a:rPr lang="tr-TR" b="1" i="0" dirty="0" err="1">
                <a:solidFill>
                  <a:srgbClr val="232323"/>
                </a:solidFill>
                <a:effectLst/>
              </a:rPr>
              <a:t>Difenhidramin</a:t>
            </a:r>
            <a:r>
              <a:rPr lang="tr-TR" dirty="0">
                <a:solidFill>
                  <a:srgbClr val="232323"/>
                </a:solidFill>
              </a:rPr>
              <a:t>, </a:t>
            </a:r>
            <a:r>
              <a:rPr lang="tr-TR" b="1" i="0" dirty="0" err="1">
                <a:solidFill>
                  <a:srgbClr val="232323"/>
                </a:solidFill>
                <a:effectLst/>
              </a:rPr>
              <a:t>Dimenhidrinat</a:t>
            </a:r>
            <a:r>
              <a:rPr lang="tr-TR" dirty="0">
                <a:solidFill>
                  <a:srgbClr val="232323"/>
                </a:solidFill>
              </a:rPr>
              <a:t> gibi antihistaminikler </a:t>
            </a:r>
            <a:r>
              <a:rPr lang="tr-TR" dirty="0" err="1">
                <a:solidFill>
                  <a:srgbClr val="232323"/>
                </a:solidFill>
              </a:rPr>
              <a:t>pridoksin</a:t>
            </a:r>
            <a:r>
              <a:rPr lang="tr-TR" dirty="0">
                <a:solidFill>
                  <a:srgbClr val="232323"/>
                </a:solidFill>
              </a:rPr>
              <a:t> etkisizse </a:t>
            </a:r>
          </a:p>
          <a:p>
            <a:r>
              <a:rPr lang="tr-TR" sz="2000" b="0" i="0" dirty="0" err="1">
                <a:solidFill>
                  <a:srgbClr val="232323"/>
                </a:solidFill>
                <a:effectLst/>
              </a:rPr>
              <a:t>Ondanse</a:t>
            </a:r>
            <a:r>
              <a:rPr lang="tr-TR" dirty="0" err="1">
                <a:solidFill>
                  <a:srgbClr val="232323"/>
                </a:solidFill>
              </a:rPr>
              <a:t>tron</a:t>
            </a:r>
            <a:r>
              <a:rPr lang="tr-TR" dirty="0">
                <a:solidFill>
                  <a:srgbClr val="232323"/>
                </a:solidFill>
              </a:rPr>
              <a:t> kullanımı önerilememekte </a:t>
            </a:r>
            <a:r>
              <a:rPr lang="tr-TR" b="1" dirty="0">
                <a:solidFill>
                  <a:srgbClr val="FF0000"/>
                </a:solidFill>
              </a:rPr>
              <a:t>!!</a:t>
            </a:r>
          </a:p>
          <a:p>
            <a:pPr marL="0" indent="0">
              <a:buNone/>
            </a:pPr>
            <a:r>
              <a:rPr lang="tr-TR" dirty="0">
                <a:solidFill>
                  <a:srgbClr val="232323"/>
                </a:solidFill>
              </a:rPr>
              <a:t> (</a:t>
            </a:r>
            <a:r>
              <a:rPr lang="tr-TR" sz="1800" b="0" i="1" dirty="0">
                <a:solidFill>
                  <a:srgbClr val="232323"/>
                </a:solidFill>
                <a:effectLst/>
              </a:rPr>
              <a:t>oral yarıklar ve</a:t>
            </a:r>
            <a:r>
              <a:rPr lang="tr-TR" sz="1800" i="1" dirty="0">
                <a:solidFill>
                  <a:srgbClr val="232323"/>
                </a:solidFill>
              </a:rPr>
              <a:t> VSD riskinde artışla ilişkili bulunmuş)</a:t>
            </a:r>
            <a:endParaRPr lang="tr-TR" sz="1800" b="0" i="1" dirty="0">
              <a:solidFill>
                <a:srgbClr val="232323"/>
              </a:solidFill>
              <a:effectLst/>
            </a:endParaRPr>
          </a:p>
          <a:p>
            <a:endParaRPr lang="tr-TR" sz="2000" b="0" i="0" dirty="0">
              <a:solidFill>
                <a:srgbClr val="232323"/>
              </a:solidFill>
              <a:effectLst/>
              <a:latin typeface="Noto Sans" panose="020B0502040504020204" pitchFamily="34" charset="0"/>
            </a:endParaRPr>
          </a:p>
          <a:p>
            <a:endParaRPr lang="tr-TR" sz="2400" b="1" dirty="0"/>
          </a:p>
        </p:txBody>
      </p:sp>
      <p:pic>
        <p:nvPicPr>
          <p:cNvPr id="5" name="Resim 4">
            <a:extLst>
              <a:ext uri="{FF2B5EF4-FFF2-40B4-BE49-F238E27FC236}">
                <a16:creationId xmlns:a16="http://schemas.microsoft.com/office/drawing/2014/main" id="{37DA34C4-F393-D1C2-9C84-AFC53A7BA035}"/>
              </a:ext>
            </a:extLst>
          </p:cNvPr>
          <p:cNvPicPr>
            <a:picLocks noChangeAspect="1"/>
          </p:cNvPicPr>
          <p:nvPr/>
        </p:nvPicPr>
        <p:blipFill>
          <a:blip r:embed="rId2"/>
          <a:stretch>
            <a:fillRect/>
          </a:stretch>
        </p:blipFill>
        <p:spPr>
          <a:xfrm>
            <a:off x="8825501" y="135567"/>
            <a:ext cx="3253911" cy="1985841"/>
          </a:xfrm>
          <a:prstGeom prst="rect">
            <a:avLst/>
          </a:prstGeom>
        </p:spPr>
      </p:pic>
    </p:spTree>
    <p:extLst>
      <p:ext uri="{BB962C8B-B14F-4D97-AF65-F5344CB8AC3E}">
        <p14:creationId xmlns:p14="http://schemas.microsoft.com/office/powerpoint/2010/main" val="3951169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endParaRPr lang="tr-TR" sz="4000" dirty="0"/>
          </a:p>
        </p:txBody>
      </p:sp>
      <p:pic>
        <p:nvPicPr>
          <p:cNvPr id="5" name="İçerik Yer Tutucusu 4">
            <a:extLst>
              <a:ext uri="{FF2B5EF4-FFF2-40B4-BE49-F238E27FC236}">
                <a16:creationId xmlns:a16="http://schemas.microsoft.com/office/drawing/2014/main" id="{41F4D292-436A-54C6-D4A0-D1BFED32EAE6}"/>
              </a:ext>
            </a:extLst>
          </p:cNvPr>
          <p:cNvPicPr>
            <a:picLocks noGrp="1" noChangeAspect="1"/>
          </p:cNvPicPr>
          <p:nvPr>
            <p:ph idx="1"/>
          </p:nvPr>
        </p:nvPicPr>
        <p:blipFill>
          <a:blip r:embed="rId2"/>
          <a:stretch>
            <a:fillRect/>
          </a:stretch>
        </p:blipFill>
        <p:spPr>
          <a:xfrm>
            <a:off x="2483955" y="299530"/>
            <a:ext cx="8222627" cy="1743075"/>
          </a:xfrm>
        </p:spPr>
      </p:pic>
      <p:pic>
        <p:nvPicPr>
          <p:cNvPr id="7" name="Resim 6">
            <a:extLst>
              <a:ext uri="{FF2B5EF4-FFF2-40B4-BE49-F238E27FC236}">
                <a16:creationId xmlns:a16="http://schemas.microsoft.com/office/drawing/2014/main" id="{F78DF9BB-0B48-66B0-7F7F-4B2F01CBC10F}"/>
              </a:ext>
            </a:extLst>
          </p:cNvPr>
          <p:cNvPicPr>
            <a:picLocks noChangeAspect="1"/>
          </p:cNvPicPr>
          <p:nvPr/>
        </p:nvPicPr>
        <p:blipFill>
          <a:blip r:embed="rId3"/>
          <a:stretch>
            <a:fillRect/>
          </a:stretch>
        </p:blipFill>
        <p:spPr>
          <a:xfrm>
            <a:off x="2598938" y="2042605"/>
            <a:ext cx="3370347" cy="3009900"/>
          </a:xfrm>
          <a:prstGeom prst="rect">
            <a:avLst/>
          </a:prstGeom>
        </p:spPr>
      </p:pic>
      <p:pic>
        <p:nvPicPr>
          <p:cNvPr id="9" name="Resim 8">
            <a:extLst>
              <a:ext uri="{FF2B5EF4-FFF2-40B4-BE49-F238E27FC236}">
                <a16:creationId xmlns:a16="http://schemas.microsoft.com/office/drawing/2014/main" id="{93AE8C45-1D21-B12A-D090-29F4B811A899}"/>
              </a:ext>
            </a:extLst>
          </p:cNvPr>
          <p:cNvPicPr>
            <a:picLocks noChangeAspect="1"/>
          </p:cNvPicPr>
          <p:nvPr/>
        </p:nvPicPr>
        <p:blipFill>
          <a:blip r:embed="rId4"/>
          <a:stretch>
            <a:fillRect/>
          </a:stretch>
        </p:blipFill>
        <p:spPr>
          <a:xfrm>
            <a:off x="5866013" y="2042605"/>
            <a:ext cx="2425232" cy="2501173"/>
          </a:xfrm>
          <a:prstGeom prst="rect">
            <a:avLst/>
          </a:prstGeom>
        </p:spPr>
      </p:pic>
      <p:pic>
        <p:nvPicPr>
          <p:cNvPr id="11" name="Resim 10">
            <a:extLst>
              <a:ext uri="{FF2B5EF4-FFF2-40B4-BE49-F238E27FC236}">
                <a16:creationId xmlns:a16="http://schemas.microsoft.com/office/drawing/2014/main" id="{1ABBD8F1-6DA6-1407-992D-56F0F1E8E9E9}"/>
              </a:ext>
            </a:extLst>
          </p:cNvPr>
          <p:cNvPicPr>
            <a:picLocks noChangeAspect="1"/>
          </p:cNvPicPr>
          <p:nvPr/>
        </p:nvPicPr>
        <p:blipFill>
          <a:blip r:embed="rId5"/>
          <a:stretch>
            <a:fillRect/>
          </a:stretch>
        </p:blipFill>
        <p:spPr>
          <a:xfrm>
            <a:off x="5866013" y="4543778"/>
            <a:ext cx="4110194" cy="2262851"/>
          </a:xfrm>
          <a:prstGeom prst="rect">
            <a:avLst/>
          </a:prstGeom>
        </p:spPr>
      </p:pic>
      <p:sp>
        <p:nvSpPr>
          <p:cNvPr id="13" name="Metin kutusu 12">
            <a:extLst>
              <a:ext uri="{FF2B5EF4-FFF2-40B4-BE49-F238E27FC236}">
                <a16:creationId xmlns:a16="http://schemas.microsoft.com/office/drawing/2014/main" id="{B1F753CD-526D-DF2E-4CB1-27F3AAB8F2DE}"/>
              </a:ext>
            </a:extLst>
          </p:cNvPr>
          <p:cNvSpPr txBox="1"/>
          <p:nvPr/>
        </p:nvSpPr>
        <p:spPr>
          <a:xfrm>
            <a:off x="1" y="6373368"/>
            <a:ext cx="5496674" cy="553998"/>
          </a:xfrm>
          <a:prstGeom prst="rect">
            <a:avLst/>
          </a:prstGeom>
          <a:noFill/>
        </p:spPr>
        <p:txBody>
          <a:bodyPr wrap="square">
            <a:spAutoFit/>
          </a:bodyPr>
          <a:lstStyle/>
          <a:p>
            <a:r>
              <a:rPr lang="tr-TR" sz="1000" dirty="0">
                <a:hlinkClick r:id="rId6"/>
              </a:rPr>
              <a:t>https://www.uptodate.com/contents/image?imageKey=OBGYN%2F74451&amp;topicKey=OBGYN%2F6811&amp;search=gebelikte%20ila%C3%A7%20kullan%C4%B1m%C4%B1&amp;rank=35~150&amp;source=see_link</a:t>
            </a:r>
            <a:endParaRPr lang="tr-TR" sz="1000" dirty="0"/>
          </a:p>
        </p:txBody>
      </p:sp>
    </p:spTree>
    <p:extLst>
      <p:ext uri="{BB962C8B-B14F-4D97-AF65-F5344CB8AC3E}">
        <p14:creationId xmlns:p14="http://schemas.microsoft.com/office/powerpoint/2010/main" val="49846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9B8ED9-C6F2-B467-6649-7CD6F5414CF2}"/>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E5829EEE-D9AF-A677-93F2-01D652A2C858}"/>
              </a:ext>
            </a:extLst>
          </p:cNvPr>
          <p:cNvSpPr>
            <a:spLocks noGrp="1"/>
          </p:cNvSpPr>
          <p:nvPr>
            <p:ph idx="1"/>
          </p:nvPr>
        </p:nvSpPr>
        <p:spPr/>
        <p:txBody>
          <a:bodyPr/>
          <a:lstStyle/>
          <a:p>
            <a:pPr marL="0" indent="0">
              <a:buNone/>
            </a:pPr>
            <a:r>
              <a:rPr lang="tr-TR" sz="2400" b="1" dirty="0"/>
              <a:t>Bulantı-Kusma</a:t>
            </a:r>
          </a:p>
          <a:p>
            <a:endParaRPr lang="tr-TR" dirty="0"/>
          </a:p>
        </p:txBody>
      </p:sp>
      <p:pic>
        <p:nvPicPr>
          <p:cNvPr id="4" name="İçerik Yer Tutucusu 4">
            <a:extLst>
              <a:ext uri="{FF2B5EF4-FFF2-40B4-BE49-F238E27FC236}">
                <a16:creationId xmlns:a16="http://schemas.microsoft.com/office/drawing/2014/main" id="{864E13DF-9F70-D0BC-3421-CA247B2FD678}"/>
              </a:ext>
            </a:extLst>
          </p:cNvPr>
          <p:cNvPicPr>
            <a:picLocks noChangeAspect="1"/>
          </p:cNvPicPr>
          <p:nvPr/>
        </p:nvPicPr>
        <p:blipFill>
          <a:blip r:embed="rId2"/>
          <a:stretch>
            <a:fillRect/>
          </a:stretch>
        </p:blipFill>
        <p:spPr>
          <a:xfrm>
            <a:off x="4310386" y="2121408"/>
            <a:ext cx="6573027" cy="4051300"/>
          </a:xfrm>
          <a:prstGeom prst="rect">
            <a:avLst/>
          </a:prstGeom>
        </p:spPr>
      </p:pic>
      <p:sp>
        <p:nvSpPr>
          <p:cNvPr id="8" name="Metin kutusu 7">
            <a:extLst>
              <a:ext uri="{FF2B5EF4-FFF2-40B4-BE49-F238E27FC236}">
                <a16:creationId xmlns:a16="http://schemas.microsoft.com/office/drawing/2014/main" id="{EBC9FB75-2E04-088C-DE01-B7178FAE1290}"/>
              </a:ext>
            </a:extLst>
          </p:cNvPr>
          <p:cNvSpPr txBox="1"/>
          <p:nvPr/>
        </p:nvSpPr>
        <p:spPr>
          <a:xfrm>
            <a:off x="4728079" y="6373368"/>
            <a:ext cx="6155333" cy="407804"/>
          </a:xfrm>
          <a:prstGeom prst="rect">
            <a:avLst/>
          </a:prstGeom>
          <a:noFill/>
        </p:spPr>
        <p:txBody>
          <a:bodyPr wrap="square">
            <a:spAutoFit/>
          </a:bodyPr>
          <a:lstStyle/>
          <a:p>
            <a:r>
              <a:rPr lang="en-US" sz="1050" dirty="0"/>
              <a:t>Medication use during pregnancy, with particular focus on prescription drugs: 1976-2008</a:t>
            </a:r>
            <a:endParaRPr lang="tr-TR" sz="1050" dirty="0"/>
          </a:p>
          <a:p>
            <a:endParaRPr lang="tr-TR" sz="1000" dirty="0"/>
          </a:p>
        </p:txBody>
      </p:sp>
    </p:spTree>
    <p:extLst>
      <p:ext uri="{BB962C8B-B14F-4D97-AF65-F5344CB8AC3E}">
        <p14:creationId xmlns:p14="http://schemas.microsoft.com/office/powerpoint/2010/main" val="209851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lstStyle/>
          <a:p>
            <a:pPr marL="0" indent="0">
              <a:buNone/>
            </a:pPr>
            <a:r>
              <a:rPr lang="tr-TR" sz="2400" b="1" dirty="0"/>
              <a:t>GÖRH</a:t>
            </a:r>
          </a:p>
          <a:p>
            <a:r>
              <a:rPr lang="tr-TR" b="0" i="0" dirty="0">
                <a:solidFill>
                  <a:srgbClr val="232323"/>
                </a:solidFill>
                <a:effectLst/>
              </a:rPr>
              <a:t>Gebelikte gastroözofageal reflü </a:t>
            </a:r>
            <a:r>
              <a:rPr lang="tr-TR" dirty="0">
                <a:solidFill>
                  <a:srgbClr val="232323"/>
                </a:solidFill>
              </a:rPr>
              <a:t>için</a:t>
            </a:r>
            <a:r>
              <a:rPr lang="tr-TR" b="0" i="0" dirty="0">
                <a:solidFill>
                  <a:srgbClr val="232323"/>
                </a:solidFill>
                <a:effectLst/>
              </a:rPr>
              <a:t> ilk yönetim, yaşam tarzı ve diyet değişiklikleri (yatağın baş ucunun yükseltilmesi, diyet tetikleyicilerinden kaçınma) </a:t>
            </a:r>
          </a:p>
          <a:p>
            <a:r>
              <a:rPr lang="tr-TR" dirty="0"/>
              <a:t>Semptomları devam eden</a:t>
            </a:r>
            <a:r>
              <a:rPr lang="tr-TR" b="0" i="0" u="none" strike="noStrike" dirty="0">
                <a:effectLst/>
              </a:rPr>
              <a:t> hastalarda, farmakolojik tedaviye  </a:t>
            </a:r>
            <a:r>
              <a:rPr lang="tr-TR" b="1" i="0" u="none" strike="noStrike" dirty="0" err="1">
                <a:effectLst/>
              </a:rPr>
              <a:t>antasitler</a:t>
            </a:r>
            <a:r>
              <a:rPr lang="tr-TR" b="1" i="0" u="none" strike="noStrike" dirty="0">
                <a:effectLst/>
              </a:rPr>
              <a:t>, aljinatlar </a:t>
            </a:r>
            <a:r>
              <a:rPr lang="tr-TR" b="0" i="0" u="none" strike="noStrike" dirty="0">
                <a:effectLst/>
              </a:rPr>
              <a:t>veya </a:t>
            </a:r>
            <a:r>
              <a:rPr lang="tr-TR" b="1" i="0" u="none" strike="noStrike" dirty="0" err="1">
                <a:effectLst/>
              </a:rPr>
              <a:t>sukralfat</a:t>
            </a:r>
            <a:r>
              <a:rPr lang="tr-TR" b="1" u="none" strike="noStrike" dirty="0"/>
              <a:t> </a:t>
            </a:r>
            <a:endParaRPr lang="tr-TR" b="0" i="0" dirty="0">
              <a:effectLst/>
            </a:endParaRPr>
          </a:p>
          <a:p>
            <a:r>
              <a:rPr lang="tr-TR" b="0" i="0" dirty="0">
                <a:solidFill>
                  <a:srgbClr val="232323"/>
                </a:solidFill>
                <a:effectLst/>
              </a:rPr>
              <a:t>Yanıt vermeyen hastalarda, gebe olmayan hastalara benzer şekilde, H2 reseptör antagonistleri ve ardından PPI önerilir</a:t>
            </a:r>
          </a:p>
          <a:p>
            <a:pPr marL="0" indent="0">
              <a:buNone/>
            </a:pPr>
            <a:r>
              <a:rPr lang="tr-TR" i="1" dirty="0">
                <a:solidFill>
                  <a:srgbClr val="232323"/>
                </a:solidFill>
              </a:rPr>
              <a:t> (Ör: </a:t>
            </a:r>
            <a:r>
              <a:rPr lang="tr-TR" i="1" dirty="0" err="1">
                <a:solidFill>
                  <a:srgbClr val="232323"/>
                </a:solidFill>
              </a:rPr>
              <a:t>Gaviscon</a:t>
            </a:r>
            <a:r>
              <a:rPr lang="tr-TR" i="1" dirty="0">
                <a:solidFill>
                  <a:srgbClr val="232323"/>
                </a:solidFill>
              </a:rPr>
              <a:t>, </a:t>
            </a:r>
            <a:r>
              <a:rPr lang="tr-TR" i="1" dirty="0" err="1">
                <a:solidFill>
                  <a:srgbClr val="232323"/>
                </a:solidFill>
              </a:rPr>
              <a:t>Gastren</a:t>
            </a:r>
            <a:r>
              <a:rPr lang="tr-TR" i="1" dirty="0">
                <a:solidFill>
                  <a:srgbClr val="232323"/>
                </a:solidFill>
              </a:rPr>
              <a:t>-Duo, </a:t>
            </a:r>
            <a:r>
              <a:rPr lang="tr-TR" i="1" dirty="0" err="1">
                <a:solidFill>
                  <a:srgbClr val="232323"/>
                </a:solidFill>
              </a:rPr>
              <a:t>Antepsin</a:t>
            </a:r>
            <a:r>
              <a:rPr lang="tr-TR" i="1" dirty="0">
                <a:solidFill>
                  <a:srgbClr val="232323"/>
                </a:solidFill>
              </a:rPr>
              <a:t>)</a:t>
            </a:r>
            <a:endParaRPr lang="tr-TR" i="1" dirty="0"/>
          </a:p>
        </p:txBody>
      </p:sp>
      <p:pic>
        <p:nvPicPr>
          <p:cNvPr id="4" name="Resim 3">
            <a:extLst>
              <a:ext uri="{FF2B5EF4-FFF2-40B4-BE49-F238E27FC236}">
                <a16:creationId xmlns:a16="http://schemas.microsoft.com/office/drawing/2014/main" id="{98A52137-6289-4975-3633-F041030F048C}"/>
              </a:ext>
            </a:extLst>
          </p:cNvPr>
          <p:cNvPicPr>
            <a:picLocks noChangeAspect="1"/>
          </p:cNvPicPr>
          <p:nvPr/>
        </p:nvPicPr>
        <p:blipFill>
          <a:blip r:embed="rId3"/>
          <a:stretch>
            <a:fillRect/>
          </a:stretch>
        </p:blipFill>
        <p:spPr>
          <a:xfrm>
            <a:off x="9262160" y="0"/>
            <a:ext cx="2686686" cy="2352782"/>
          </a:xfrm>
          <a:prstGeom prst="rect">
            <a:avLst/>
          </a:prstGeom>
        </p:spPr>
      </p:pic>
      <p:pic>
        <p:nvPicPr>
          <p:cNvPr id="6" name="Resim 5">
            <a:extLst>
              <a:ext uri="{FF2B5EF4-FFF2-40B4-BE49-F238E27FC236}">
                <a16:creationId xmlns:a16="http://schemas.microsoft.com/office/drawing/2014/main" id="{CF6ABFEB-25F7-EC7E-3343-A13AFE73D7E7}"/>
              </a:ext>
            </a:extLst>
          </p:cNvPr>
          <p:cNvPicPr>
            <a:picLocks noChangeAspect="1"/>
          </p:cNvPicPr>
          <p:nvPr/>
        </p:nvPicPr>
        <p:blipFill>
          <a:blip r:embed="rId4"/>
          <a:stretch>
            <a:fillRect/>
          </a:stretch>
        </p:blipFill>
        <p:spPr>
          <a:xfrm>
            <a:off x="10471268" y="4037744"/>
            <a:ext cx="1301767" cy="1900720"/>
          </a:xfrm>
          <a:prstGeom prst="rect">
            <a:avLst/>
          </a:prstGeom>
        </p:spPr>
      </p:pic>
      <p:pic>
        <p:nvPicPr>
          <p:cNvPr id="8" name="Resim 7">
            <a:extLst>
              <a:ext uri="{FF2B5EF4-FFF2-40B4-BE49-F238E27FC236}">
                <a16:creationId xmlns:a16="http://schemas.microsoft.com/office/drawing/2014/main" id="{26216707-4D7E-5026-6F3F-826C239BEA6E}"/>
              </a:ext>
            </a:extLst>
          </p:cNvPr>
          <p:cNvPicPr>
            <a:picLocks noChangeAspect="1"/>
          </p:cNvPicPr>
          <p:nvPr/>
        </p:nvPicPr>
        <p:blipFill>
          <a:blip r:embed="rId5"/>
          <a:stretch>
            <a:fillRect/>
          </a:stretch>
        </p:blipFill>
        <p:spPr>
          <a:xfrm>
            <a:off x="9492824" y="4839126"/>
            <a:ext cx="1112679" cy="1646541"/>
          </a:xfrm>
          <a:prstGeom prst="rect">
            <a:avLst/>
          </a:prstGeom>
        </p:spPr>
      </p:pic>
    </p:spTree>
    <p:extLst>
      <p:ext uri="{BB962C8B-B14F-4D97-AF65-F5344CB8AC3E}">
        <p14:creationId xmlns:p14="http://schemas.microsoft.com/office/powerpoint/2010/main" val="58164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GİS Hastalıkları</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lstStyle/>
          <a:p>
            <a:pPr marL="0" indent="0">
              <a:buNone/>
            </a:pPr>
            <a:r>
              <a:rPr lang="tr-TR" sz="2400" b="1" dirty="0"/>
              <a:t>Kabızlık</a:t>
            </a:r>
          </a:p>
          <a:p>
            <a:r>
              <a:rPr lang="tr-TR" dirty="0"/>
              <a:t>Gebelikte konstipasyon oranı yüksek</a:t>
            </a:r>
          </a:p>
          <a:p>
            <a:r>
              <a:rPr lang="tr-TR" dirty="0"/>
              <a:t>Öncelikli yaklaşım, yaşam tarzı değişiklikleri: yeterli sıvı alımı, lifli beslenme, egzersiz</a:t>
            </a:r>
          </a:p>
          <a:p>
            <a:r>
              <a:rPr lang="tr-TR" dirty="0"/>
              <a:t>Yeterli olmazsa &gt;&gt; medikal tedavi</a:t>
            </a:r>
          </a:p>
          <a:p>
            <a:r>
              <a:rPr lang="tr-TR" b="1" dirty="0"/>
              <a:t>Medikal tedavi: </a:t>
            </a:r>
            <a:r>
              <a:rPr lang="tr-TR" dirty="0" err="1"/>
              <a:t>Laktuloz</a:t>
            </a:r>
            <a:r>
              <a:rPr lang="tr-TR" dirty="0"/>
              <a:t>, Gliserin, Polietilen glikol, Sorbitol gibi laksatifler </a:t>
            </a:r>
          </a:p>
          <a:p>
            <a:endParaRPr lang="tr-TR" dirty="0"/>
          </a:p>
        </p:txBody>
      </p:sp>
      <p:pic>
        <p:nvPicPr>
          <p:cNvPr id="5" name="Resim 4">
            <a:extLst>
              <a:ext uri="{FF2B5EF4-FFF2-40B4-BE49-F238E27FC236}">
                <a16:creationId xmlns:a16="http://schemas.microsoft.com/office/drawing/2014/main" id="{A0004228-1EFB-0FD6-348F-7A6595528848}"/>
              </a:ext>
            </a:extLst>
          </p:cNvPr>
          <p:cNvPicPr>
            <a:picLocks noChangeAspect="1"/>
          </p:cNvPicPr>
          <p:nvPr/>
        </p:nvPicPr>
        <p:blipFill>
          <a:blip r:embed="rId2"/>
          <a:stretch>
            <a:fillRect/>
          </a:stretch>
        </p:blipFill>
        <p:spPr>
          <a:xfrm>
            <a:off x="9770899" y="4602822"/>
            <a:ext cx="1565632" cy="2255178"/>
          </a:xfrm>
          <a:prstGeom prst="rect">
            <a:avLst/>
          </a:prstGeom>
        </p:spPr>
      </p:pic>
      <p:pic>
        <p:nvPicPr>
          <p:cNvPr id="7" name="Resim 6">
            <a:extLst>
              <a:ext uri="{FF2B5EF4-FFF2-40B4-BE49-F238E27FC236}">
                <a16:creationId xmlns:a16="http://schemas.microsoft.com/office/drawing/2014/main" id="{94045F20-845C-E3D1-706F-18C53656B6ED}"/>
              </a:ext>
            </a:extLst>
          </p:cNvPr>
          <p:cNvPicPr>
            <a:picLocks noChangeAspect="1"/>
          </p:cNvPicPr>
          <p:nvPr/>
        </p:nvPicPr>
        <p:blipFill>
          <a:blip r:embed="rId3"/>
          <a:stretch>
            <a:fillRect/>
          </a:stretch>
        </p:blipFill>
        <p:spPr>
          <a:xfrm>
            <a:off x="9493322" y="184935"/>
            <a:ext cx="2361183" cy="2352782"/>
          </a:xfrm>
          <a:prstGeom prst="rect">
            <a:avLst/>
          </a:prstGeom>
        </p:spPr>
      </p:pic>
    </p:spTree>
    <p:extLst>
      <p:ext uri="{BB962C8B-B14F-4D97-AF65-F5344CB8AC3E}">
        <p14:creationId xmlns:p14="http://schemas.microsoft.com/office/powerpoint/2010/main" val="413660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DDDD2B-559B-0012-72D2-2974114CD7F0}"/>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4E53CE15-98C8-AC27-B998-5AD4FC6E6203}"/>
              </a:ext>
            </a:extLst>
          </p:cNvPr>
          <p:cNvSpPr>
            <a:spLocks noGrp="1"/>
          </p:cNvSpPr>
          <p:nvPr>
            <p:ph idx="1"/>
          </p:nvPr>
        </p:nvSpPr>
        <p:spPr/>
        <p:txBody>
          <a:bodyPr/>
          <a:lstStyle/>
          <a:p>
            <a:pPr marL="0" indent="0">
              <a:buNone/>
            </a:pPr>
            <a:r>
              <a:rPr lang="tr-TR" sz="2400" b="1" dirty="0"/>
              <a:t>Hipertansiyon</a:t>
            </a:r>
          </a:p>
          <a:p>
            <a:r>
              <a:rPr lang="tr-TR" dirty="0"/>
              <a:t>Gebelikte :</a:t>
            </a:r>
          </a:p>
          <a:p>
            <a:r>
              <a:rPr lang="tr-TR" dirty="0"/>
              <a:t>Kan basıncı </a:t>
            </a:r>
            <a:r>
              <a:rPr lang="tr-TR" b="1" dirty="0"/>
              <a:t>≥140/90 </a:t>
            </a:r>
            <a:r>
              <a:rPr lang="tr-TR" dirty="0"/>
              <a:t>mmHg &gt;&gt; </a:t>
            </a:r>
            <a:r>
              <a:rPr lang="tr-TR" b="1" dirty="0"/>
              <a:t>hipertansiyon</a:t>
            </a:r>
          </a:p>
          <a:p>
            <a:r>
              <a:rPr lang="tr-TR" dirty="0"/>
              <a:t>Kan basıncı </a:t>
            </a:r>
            <a:r>
              <a:rPr lang="tr-TR" b="1" dirty="0"/>
              <a:t>≥150/95 </a:t>
            </a:r>
            <a:r>
              <a:rPr lang="tr-TR" dirty="0"/>
              <a:t>mmHg &gt;&gt; </a:t>
            </a:r>
            <a:r>
              <a:rPr lang="tr-TR" b="1" dirty="0"/>
              <a:t>ciddi hipertansiyon</a:t>
            </a:r>
          </a:p>
          <a:p>
            <a:r>
              <a:rPr lang="tr-TR" dirty="0"/>
              <a:t>Gebelikte</a:t>
            </a:r>
            <a:r>
              <a:rPr lang="tr-TR" b="1" dirty="0"/>
              <a:t> </a:t>
            </a:r>
            <a:r>
              <a:rPr lang="es-ES" dirty="0"/>
              <a:t>4 esas hipertansif hastalık </a:t>
            </a:r>
            <a:r>
              <a:rPr lang="tr-TR" dirty="0"/>
              <a:t>vardır:</a:t>
            </a:r>
            <a:endParaRPr lang="tr-TR" b="1" dirty="0"/>
          </a:p>
          <a:p>
            <a:pPr lvl="1"/>
            <a:r>
              <a:rPr lang="tr-TR" dirty="0"/>
              <a:t>Kronik hipertansiyon </a:t>
            </a:r>
          </a:p>
          <a:p>
            <a:pPr lvl="1"/>
            <a:r>
              <a:rPr lang="tr-TR" dirty="0" err="1"/>
              <a:t>Preeklampsi</a:t>
            </a:r>
            <a:r>
              <a:rPr lang="tr-TR" dirty="0"/>
              <a:t>/eklampsi</a:t>
            </a:r>
          </a:p>
          <a:p>
            <a:pPr lvl="1"/>
            <a:r>
              <a:rPr lang="tr-TR" dirty="0"/>
              <a:t>Kronik hipertansiyon zemininde gelişen </a:t>
            </a:r>
            <a:r>
              <a:rPr lang="tr-TR" dirty="0" err="1"/>
              <a:t>preeklampsi</a:t>
            </a:r>
            <a:r>
              <a:rPr lang="tr-TR" dirty="0"/>
              <a:t> </a:t>
            </a:r>
          </a:p>
          <a:p>
            <a:pPr lvl="1"/>
            <a:r>
              <a:rPr lang="tr-TR" dirty="0"/>
              <a:t>Gestasyonel hipertansiyon</a:t>
            </a:r>
            <a:endParaRPr lang="tr-TR" b="1" dirty="0"/>
          </a:p>
          <a:p>
            <a:endParaRPr lang="tr-TR" dirty="0"/>
          </a:p>
        </p:txBody>
      </p:sp>
      <p:pic>
        <p:nvPicPr>
          <p:cNvPr id="4" name="Resim 3">
            <a:extLst>
              <a:ext uri="{FF2B5EF4-FFF2-40B4-BE49-F238E27FC236}">
                <a16:creationId xmlns:a16="http://schemas.microsoft.com/office/drawing/2014/main" id="{D9AABE4A-E43E-A578-EC85-7548AD83BBE2}"/>
              </a:ext>
            </a:extLst>
          </p:cNvPr>
          <p:cNvPicPr>
            <a:picLocks noChangeAspect="1"/>
          </p:cNvPicPr>
          <p:nvPr/>
        </p:nvPicPr>
        <p:blipFill>
          <a:blip r:embed="rId2"/>
          <a:stretch>
            <a:fillRect/>
          </a:stretch>
        </p:blipFill>
        <p:spPr>
          <a:xfrm>
            <a:off x="8085761" y="82193"/>
            <a:ext cx="4106239" cy="2647094"/>
          </a:xfrm>
          <a:prstGeom prst="rect">
            <a:avLst/>
          </a:prstGeom>
        </p:spPr>
      </p:pic>
    </p:spTree>
    <p:extLst>
      <p:ext uri="{BB962C8B-B14F-4D97-AF65-F5344CB8AC3E}">
        <p14:creationId xmlns:p14="http://schemas.microsoft.com/office/powerpoint/2010/main" val="357767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B4FA5E-43B6-5FB2-B0ED-DB15FFA28131}"/>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0279EC7E-6D62-11B4-5C88-612FEE85638D}"/>
              </a:ext>
            </a:extLst>
          </p:cNvPr>
          <p:cNvSpPr>
            <a:spLocks noGrp="1"/>
          </p:cNvSpPr>
          <p:nvPr>
            <p:ph idx="1"/>
          </p:nvPr>
        </p:nvSpPr>
        <p:spPr/>
        <p:txBody>
          <a:bodyPr/>
          <a:lstStyle/>
          <a:p>
            <a:pPr marL="0" indent="0">
              <a:buNone/>
            </a:pPr>
            <a:r>
              <a:rPr lang="tr-TR" sz="2400" b="1" dirty="0"/>
              <a:t>Hipertansiyon</a:t>
            </a:r>
          </a:p>
          <a:p>
            <a:pPr marL="0" indent="0">
              <a:buNone/>
            </a:pPr>
            <a:r>
              <a:rPr lang="tr-TR" b="1" dirty="0"/>
              <a:t> Gebelikte Takip</a:t>
            </a:r>
          </a:p>
          <a:p>
            <a:r>
              <a:rPr lang="tr-TR" dirty="0"/>
              <a:t>Etyolojiden bağımsız, ciddi hipertansiyon (≥150/95 mmHg) varlığında, derhal farmakolojik tedavi başlanmalı</a:t>
            </a:r>
          </a:p>
          <a:p>
            <a:endParaRPr lang="tr-TR" dirty="0"/>
          </a:p>
          <a:p>
            <a:r>
              <a:rPr lang="tr-TR" dirty="0"/>
              <a:t>Ciddi olmayan hipertansiyonu olan (140/90 mmHg ≥ KB &lt;150/95 mmHg), antihipertansif tedavi almayan ve hedef organ hasarı olmayan gebeler için, ilaç tedavisi        KB ciddi aralığa yaklaştığında başlanır</a:t>
            </a:r>
          </a:p>
        </p:txBody>
      </p:sp>
      <p:pic>
        <p:nvPicPr>
          <p:cNvPr id="5" name="Resim 4">
            <a:extLst>
              <a:ext uri="{FF2B5EF4-FFF2-40B4-BE49-F238E27FC236}">
                <a16:creationId xmlns:a16="http://schemas.microsoft.com/office/drawing/2014/main" id="{55DDAE5C-A6D7-6C71-DB87-173E31C1693A}"/>
              </a:ext>
            </a:extLst>
          </p:cNvPr>
          <p:cNvPicPr>
            <a:picLocks noChangeAspect="1"/>
          </p:cNvPicPr>
          <p:nvPr/>
        </p:nvPicPr>
        <p:blipFill>
          <a:blip r:embed="rId3"/>
          <a:stretch>
            <a:fillRect/>
          </a:stretch>
        </p:blipFill>
        <p:spPr>
          <a:xfrm>
            <a:off x="8400836" y="0"/>
            <a:ext cx="3791164" cy="2639976"/>
          </a:xfrm>
          <a:prstGeom prst="rect">
            <a:avLst/>
          </a:prstGeom>
        </p:spPr>
      </p:pic>
      <p:sp>
        <p:nvSpPr>
          <p:cNvPr id="4" name="Ok: Sağ 3">
            <a:extLst>
              <a:ext uri="{FF2B5EF4-FFF2-40B4-BE49-F238E27FC236}">
                <a16:creationId xmlns:a16="http://schemas.microsoft.com/office/drawing/2014/main" id="{0D4BA2D6-D933-3EC3-3C01-B438D5573823}"/>
              </a:ext>
            </a:extLst>
          </p:cNvPr>
          <p:cNvSpPr/>
          <p:nvPr/>
        </p:nvSpPr>
        <p:spPr>
          <a:xfrm>
            <a:off x="3010328" y="4798033"/>
            <a:ext cx="318498" cy="164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06201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Hipertansiyon</a:t>
            </a:r>
          </a:p>
          <a:p>
            <a:pPr marL="0" indent="0">
              <a:buNone/>
            </a:pPr>
            <a:r>
              <a:rPr lang="tr-TR" sz="2400" b="1" dirty="0"/>
              <a:t> </a:t>
            </a:r>
            <a:r>
              <a:rPr lang="tr-TR" b="1" dirty="0"/>
              <a:t>Gebelikte Takip</a:t>
            </a:r>
          </a:p>
          <a:p>
            <a:r>
              <a:rPr lang="tr-TR" dirty="0"/>
              <a:t>Ciddi hipertansiyonu olmayan ancak kardiyak veya renal hastalık gibi hedef organ hasarı olan hastalarda tedaviye başladıktan sonra KB 120-140 / 80-90 mmHg düzeyinde tutulur</a:t>
            </a:r>
          </a:p>
          <a:p>
            <a:endParaRPr lang="tr-TR" b="1" dirty="0"/>
          </a:p>
          <a:p>
            <a:r>
              <a:rPr lang="tr-TR" dirty="0"/>
              <a:t>Gebede tedaviye </a:t>
            </a:r>
            <a:r>
              <a:rPr lang="tr-TR" b="1" dirty="0" err="1"/>
              <a:t>metildopa</a:t>
            </a:r>
            <a:r>
              <a:rPr lang="tr-TR" b="1" dirty="0"/>
              <a:t>,</a:t>
            </a:r>
            <a:r>
              <a:rPr lang="tr-TR" dirty="0"/>
              <a:t> </a:t>
            </a:r>
            <a:r>
              <a:rPr lang="tr-TR" b="1" dirty="0" err="1"/>
              <a:t>labetolol</a:t>
            </a:r>
            <a:r>
              <a:rPr lang="tr-TR" b="1" dirty="0"/>
              <a:t> </a:t>
            </a:r>
            <a:r>
              <a:rPr lang="tr-TR" dirty="0"/>
              <a:t>veya </a:t>
            </a:r>
            <a:r>
              <a:rPr lang="tr-TR" b="1" dirty="0" err="1"/>
              <a:t>nifedipin</a:t>
            </a:r>
            <a:r>
              <a:rPr lang="tr-TR" dirty="0"/>
              <a:t> ile başlanır</a:t>
            </a:r>
          </a:p>
          <a:p>
            <a:r>
              <a:rPr lang="tr-TR" dirty="0"/>
              <a:t>Bu ilaçlardan hangisi ile başlanırsa başlansın maksimum doza rağmen hedef KB’a ulaşılamazsa, ikinci veya üçüncü ilaç eklenebilir</a:t>
            </a:r>
            <a:endParaRPr lang="tr-TR" b="1" dirty="0"/>
          </a:p>
        </p:txBody>
      </p:sp>
      <p:pic>
        <p:nvPicPr>
          <p:cNvPr id="5" name="Resim 4">
            <a:extLst>
              <a:ext uri="{FF2B5EF4-FFF2-40B4-BE49-F238E27FC236}">
                <a16:creationId xmlns:a16="http://schemas.microsoft.com/office/drawing/2014/main" id="{DB13134B-6EEC-E76A-EB85-79AD67C5B098}"/>
              </a:ext>
            </a:extLst>
          </p:cNvPr>
          <p:cNvPicPr>
            <a:picLocks noChangeAspect="1"/>
          </p:cNvPicPr>
          <p:nvPr/>
        </p:nvPicPr>
        <p:blipFill>
          <a:blip r:embed="rId3"/>
          <a:stretch>
            <a:fillRect/>
          </a:stretch>
        </p:blipFill>
        <p:spPr>
          <a:xfrm>
            <a:off x="9020710" y="74487"/>
            <a:ext cx="2568539" cy="1222625"/>
          </a:xfrm>
          <a:prstGeom prst="rect">
            <a:avLst/>
          </a:prstGeom>
        </p:spPr>
      </p:pic>
      <p:pic>
        <p:nvPicPr>
          <p:cNvPr id="7" name="Resim 6">
            <a:extLst>
              <a:ext uri="{FF2B5EF4-FFF2-40B4-BE49-F238E27FC236}">
                <a16:creationId xmlns:a16="http://schemas.microsoft.com/office/drawing/2014/main" id="{75C2CAEA-19E4-3EE0-029A-FDB9D8954481}"/>
              </a:ext>
            </a:extLst>
          </p:cNvPr>
          <p:cNvPicPr>
            <a:picLocks noChangeAspect="1"/>
          </p:cNvPicPr>
          <p:nvPr/>
        </p:nvPicPr>
        <p:blipFill>
          <a:blip r:embed="rId4"/>
          <a:stretch>
            <a:fillRect/>
          </a:stretch>
        </p:blipFill>
        <p:spPr>
          <a:xfrm>
            <a:off x="8188504" y="1324544"/>
            <a:ext cx="1119883" cy="1654140"/>
          </a:xfrm>
          <a:prstGeom prst="rect">
            <a:avLst/>
          </a:prstGeom>
        </p:spPr>
      </p:pic>
      <p:pic>
        <p:nvPicPr>
          <p:cNvPr id="9" name="Resim 8">
            <a:extLst>
              <a:ext uri="{FF2B5EF4-FFF2-40B4-BE49-F238E27FC236}">
                <a16:creationId xmlns:a16="http://schemas.microsoft.com/office/drawing/2014/main" id="{8FA7051C-34C9-233D-D32D-521B519E423E}"/>
              </a:ext>
            </a:extLst>
          </p:cNvPr>
          <p:cNvPicPr>
            <a:picLocks noChangeAspect="1"/>
          </p:cNvPicPr>
          <p:nvPr/>
        </p:nvPicPr>
        <p:blipFill>
          <a:blip r:embed="rId5"/>
          <a:stretch>
            <a:fillRect/>
          </a:stretch>
        </p:blipFill>
        <p:spPr>
          <a:xfrm>
            <a:off x="9766253" y="1682187"/>
            <a:ext cx="1592495" cy="821934"/>
          </a:xfrm>
          <a:prstGeom prst="rect">
            <a:avLst/>
          </a:prstGeom>
        </p:spPr>
      </p:pic>
    </p:spTree>
    <p:extLst>
      <p:ext uri="{BB962C8B-B14F-4D97-AF65-F5344CB8AC3E}">
        <p14:creationId xmlns:p14="http://schemas.microsoft.com/office/powerpoint/2010/main" val="3036014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D589D-F750-C038-14D3-04A8976FB0F9}"/>
              </a:ext>
            </a:extLst>
          </p:cNvPr>
          <p:cNvSpPr>
            <a:spLocks noGrp="1"/>
          </p:cNvSpPr>
          <p:nvPr>
            <p:ph type="title"/>
          </p:nvPr>
        </p:nvSpPr>
        <p:spPr/>
        <p:txBody>
          <a:bodyPr>
            <a:normAutofit/>
          </a:bodyPr>
          <a:lstStyle/>
          <a:p>
            <a:r>
              <a:rPr lang="tr-TR" sz="4400" dirty="0"/>
              <a:t>Epidemiyoloji</a:t>
            </a:r>
          </a:p>
        </p:txBody>
      </p:sp>
      <p:sp>
        <p:nvSpPr>
          <p:cNvPr id="3" name="İçerik Yer Tutucusu 2">
            <a:extLst>
              <a:ext uri="{FF2B5EF4-FFF2-40B4-BE49-F238E27FC236}">
                <a16:creationId xmlns:a16="http://schemas.microsoft.com/office/drawing/2014/main" id="{F300A019-C443-95B3-BA41-B974F3B54275}"/>
              </a:ext>
            </a:extLst>
          </p:cNvPr>
          <p:cNvSpPr>
            <a:spLocks noGrp="1"/>
          </p:cNvSpPr>
          <p:nvPr>
            <p:ph idx="1"/>
          </p:nvPr>
        </p:nvSpPr>
        <p:spPr/>
        <p:txBody>
          <a:bodyPr>
            <a:normAutofit/>
          </a:bodyPr>
          <a:lstStyle/>
          <a:p>
            <a:r>
              <a:rPr lang="tr-TR" dirty="0"/>
              <a:t>Gebelikte ilaç kullanımı</a:t>
            </a:r>
          </a:p>
          <a:p>
            <a:pPr lvl="1"/>
            <a:r>
              <a:rPr lang="tr-TR" dirty="0"/>
              <a:t>gebeliklerin nerdeyse yarısının plansız olması</a:t>
            </a:r>
          </a:p>
          <a:p>
            <a:pPr lvl="1"/>
            <a:r>
              <a:rPr lang="tr-TR" dirty="0"/>
              <a:t>kronik kullanılan bir ilacın etkisi altındayken gebe kalınması</a:t>
            </a:r>
          </a:p>
          <a:p>
            <a:r>
              <a:rPr lang="tr-TR" dirty="0"/>
              <a:t>Gebe kadınların %60-80 en az bir kez ilaç reçete edildiği </a:t>
            </a:r>
            <a:r>
              <a:rPr lang="tr-TR" sz="1000" dirty="0"/>
              <a:t>(1)</a:t>
            </a:r>
          </a:p>
          <a:p>
            <a:endParaRPr lang="tr-TR" sz="1000" dirty="0"/>
          </a:p>
          <a:p>
            <a:r>
              <a:rPr lang="tr-TR" dirty="0"/>
              <a:t>Türkiye’de yapılan çalışmalarda;</a:t>
            </a:r>
          </a:p>
          <a:p>
            <a:pPr lvl="1"/>
            <a:r>
              <a:rPr lang="tr-TR" dirty="0"/>
              <a:t>gebelerde ilaç kullanımı %27.8 </a:t>
            </a:r>
            <a:r>
              <a:rPr lang="tr-TR" sz="1000" dirty="0"/>
              <a:t>(2)</a:t>
            </a:r>
          </a:p>
          <a:p>
            <a:pPr lvl="1"/>
            <a:r>
              <a:rPr lang="tr-TR" dirty="0"/>
              <a:t>yüksek riskli grupta yer alan ilaç kullanımı %9.8 </a:t>
            </a:r>
            <a:r>
              <a:rPr lang="tr-TR" sz="1000" dirty="0"/>
              <a:t>(3)</a:t>
            </a:r>
          </a:p>
          <a:p>
            <a:pPr lvl="1"/>
            <a:r>
              <a:rPr lang="tr-TR" dirty="0"/>
              <a:t>ilaç kullanımı nedeniyle sonlandırılan gebelik oranı %33.3 </a:t>
            </a:r>
            <a:r>
              <a:rPr lang="tr-TR" sz="1000" dirty="0"/>
              <a:t>(4)</a:t>
            </a:r>
          </a:p>
          <a:p>
            <a:endParaRPr lang="tr-TR" dirty="0"/>
          </a:p>
        </p:txBody>
      </p:sp>
      <p:pic>
        <p:nvPicPr>
          <p:cNvPr id="4" name="Resim 3">
            <a:extLst>
              <a:ext uri="{FF2B5EF4-FFF2-40B4-BE49-F238E27FC236}">
                <a16:creationId xmlns:a16="http://schemas.microsoft.com/office/drawing/2014/main" id="{A7A8B57F-E8B3-8C35-3483-5CABB5BD7099}"/>
              </a:ext>
            </a:extLst>
          </p:cNvPr>
          <p:cNvPicPr>
            <a:picLocks noChangeAspect="1"/>
          </p:cNvPicPr>
          <p:nvPr/>
        </p:nvPicPr>
        <p:blipFill>
          <a:blip r:embed="rId3"/>
          <a:stretch>
            <a:fillRect/>
          </a:stretch>
        </p:blipFill>
        <p:spPr>
          <a:xfrm>
            <a:off x="8882313" y="0"/>
            <a:ext cx="3309687" cy="2201779"/>
          </a:xfrm>
          <a:prstGeom prst="rect">
            <a:avLst/>
          </a:prstGeom>
        </p:spPr>
      </p:pic>
    </p:spTree>
    <p:extLst>
      <p:ext uri="{BB962C8B-B14F-4D97-AF65-F5344CB8AC3E}">
        <p14:creationId xmlns:p14="http://schemas.microsoft.com/office/powerpoint/2010/main" val="4076824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Hipertansiyon</a:t>
            </a:r>
          </a:p>
          <a:p>
            <a:pPr marL="0" indent="0">
              <a:buNone/>
            </a:pPr>
            <a:r>
              <a:rPr lang="tr-TR" b="1" dirty="0"/>
              <a:t> Kronik Hipertansiyon</a:t>
            </a:r>
          </a:p>
          <a:p>
            <a:r>
              <a:rPr lang="tr-TR" dirty="0"/>
              <a:t>Gebelikten önce veya gebeliğin 20. haftasından önce tanı almış olan </a:t>
            </a:r>
          </a:p>
          <a:p>
            <a:pPr marL="0" indent="0">
              <a:buNone/>
            </a:pPr>
            <a:r>
              <a:rPr lang="tr-TR" b="1" dirty="0"/>
              <a:t> Gestasyonel Hipertansiyon </a:t>
            </a:r>
          </a:p>
          <a:p>
            <a:r>
              <a:rPr lang="tr-TR" dirty="0"/>
              <a:t>Gebeliğin ≥ 20. haftasından sonra gelişen, </a:t>
            </a:r>
            <a:r>
              <a:rPr lang="tr-TR" dirty="0" err="1"/>
              <a:t>proteinüri</a:t>
            </a:r>
            <a:r>
              <a:rPr lang="tr-TR" dirty="0"/>
              <a:t> veya yeni başlayan hedef organ hasarı olmayan hipertansiyon</a:t>
            </a:r>
            <a:endParaRPr lang="tr-TR" b="1" dirty="0"/>
          </a:p>
          <a:p>
            <a:r>
              <a:rPr lang="tr-TR" dirty="0" err="1"/>
              <a:t>Proteinüri</a:t>
            </a:r>
            <a:r>
              <a:rPr lang="tr-TR" dirty="0"/>
              <a:t> veya hedef organ hasarı gelişirse tanı </a:t>
            </a:r>
            <a:r>
              <a:rPr lang="tr-TR" b="1" dirty="0" err="1"/>
              <a:t>preeklampsi</a:t>
            </a:r>
            <a:r>
              <a:rPr lang="tr-TR" dirty="0"/>
              <a:t>, HT doğumdan 12 hafta sonra da devam ederse tanı </a:t>
            </a:r>
            <a:r>
              <a:rPr lang="tr-TR" b="1" dirty="0"/>
              <a:t>kronik hipertansiyon </a:t>
            </a:r>
          </a:p>
          <a:p>
            <a:r>
              <a:rPr lang="tr-TR" dirty="0"/>
              <a:t>Gestasyonel hipertansiyonda da, hipertansiyon ciddi olmadıkça (&lt;150/95 mmHg) veya hedef organ hasarı olmadıkça </a:t>
            </a:r>
            <a:r>
              <a:rPr lang="tr-TR" dirty="0" err="1"/>
              <a:t>anthipertansif</a:t>
            </a:r>
            <a:r>
              <a:rPr lang="tr-TR" dirty="0"/>
              <a:t> ilaçlar önerilmez</a:t>
            </a:r>
            <a:endParaRPr lang="tr-TR" b="1" dirty="0"/>
          </a:p>
          <a:p>
            <a:endParaRPr lang="tr-TR" sz="2000" dirty="0"/>
          </a:p>
          <a:p>
            <a:endParaRPr lang="tr-TR" sz="2400" b="1" dirty="0"/>
          </a:p>
        </p:txBody>
      </p:sp>
    </p:spTree>
    <p:extLst>
      <p:ext uri="{BB962C8B-B14F-4D97-AF65-F5344CB8AC3E}">
        <p14:creationId xmlns:p14="http://schemas.microsoft.com/office/powerpoint/2010/main" val="738120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Hipertansiyon</a:t>
            </a:r>
          </a:p>
          <a:p>
            <a:pPr marL="0" indent="0">
              <a:buNone/>
            </a:pPr>
            <a:r>
              <a:rPr lang="tr-TR" sz="2000" b="1" dirty="0"/>
              <a:t> </a:t>
            </a:r>
            <a:r>
              <a:rPr lang="tr-TR" sz="2000" b="1" dirty="0" err="1"/>
              <a:t>Preeklampsi</a:t>
            </a:r>
            <a:r>
              <a:rPr lang="tr-TR" sz="2000" b="1" dirty="0"/>
              <a:t> /Eklampsi</a:t>
            </a:r>
          </a:p>
          <a:p>
            <a:r>
              <a:rPr lang="tr-TR" dirty="0"/>
              <a:t>20. haftadan sonra başlayan </a:t>
            </a:r>
            <a:r>
              <a:rPr lang="tr-TR" sz="2000" dirty="0"/>
              <a:t>hipertansiyon ( ≥140/90 mmHg) </a:t>
            </a:r>
          </a:p>
          <a:p>
            <a:pPr marL="0" indent="0">
              <a:buNone/>
            </a:pPr>
            <a:r>
              <a:rPr lang="tr-TR" b="1" dirty="0"/>
              <a:t>                                +</a:t>
            </a:r>
            <a:r>
              <a:rPr lang="tr-TR" sz="2000" b="1" dirty="0"/>
              <a:t> </a:t>
            </a:r>
          </a:p>
          <a:p>
            <a:r>
              <a:rPr lang="tr-TR" sz="2000" dirty="0" err="1"/>
              <a:t>proteinüri</a:t>
            </a:r>
            <a:r>
              <a:rPr lang="tr-TR" sz="2000" dirty="0"/>
              <a:t>             veya              </a:t>
            </a:r>
            <a:r>
              <a:rPr lang="tr-TR" dirty="0"/>
              <a:t>e</a:t>
            </a:r>
            <a:r>
              <a:rPr lang="tr-TR" sz="2000" dirty="0"/>
              <a:t>n az bir </a:t>
            </a:r>
            <a:r>
              <a:rPr lang="tr-TR" dirty="0"/>
              <a:t>hedef</a:t>
            </a:r>
            <a:r>
              <a:rPr lang="tr-TR" sz="2000" dirty="0"/>
              <a:t> organ hasarı </a:t>
            </a:r>
          </a:p>
          <a:p>
            <a:pPr marL="0" indent="0">
              <a:buNone/>
            </a:pPr>
            <a:r>
              <a:rPr lang="tr-TR" dirty="0"/>
              <a:t>                                              </a:t>
            </a:r>
            <a:r>
              <a:rPr lang="tr-TR" sz="1600" dirty="0"/>
              <a:t>(serebral veya görme ile ilgili bozukluklar, AC ödemi,        </a:t>
            </a:r>
          </a:p>
          <a:p>
            <a:pPr marL="0" indent="0">
              <a:buNone/>
            </a:pPr>
            <a:r>
              <a:rPr lang="tr-TR" sz="1600" dirty="0"/>
              <a:t>                                                        trombosit sayısı </a:t>
            </a:r>
            <a:r>
              <a:rPr lang="tr-TR" sz="1600" b="1" i="0" u="none" strike="noStrike" dirty="0">
                <a:solidFill>
                  <a:srgbClr val="353535"/>
                </a:solidFill>
                <a:effectLst/>
              </a:rPr>
              <a:t>≥</a:t>
            </a:r>
            <a:r>
              <a:rPr lang="tr-TR" sz="1600" dirty="0"/>
              <a:t> 2 kat,  </a:t>
            </a:r>
            <a:r>
              <a:rPr lang="tr-TR" sz="1600" dirty="0" err="1"/>
              <a:t>Kr</a:t>
            </a:r>
            <a:r>
              <a:rPr lang="tr-TR" sz="1600" dirty="0"/>
              <a:t> &gt; 1,1 mg/dl veya 2 katı artması)</a:t>
            </a:r>
          </a:p>
          <a:p>
            <a:pPr marL="0" indent="0">
              <a:buNone/>
            </a:pPr>
            <a:endParaRPr lang="tr-TR" sz="1600" dirty="0"/>
          </a:p>
          <a:p>
            <a:r>
              <a:rPr lang="tr-TR" sz="2000" dirty="0"/>
              <a:t>Eklampsi: </a:t>
            </a:r>
            <a:r>
              <a:rPr lang="tr-TR" sz="2000" dirty="0" err="1"/>
              <a:t>Preeklampsi</a:t>
            </a:r>
            <a:r>
              <a:rPr lang="tr-TR" sz="2000" dirty="0"/>
              <a:t> olan bir </a:t>
            </a:r>
            <a:r>
              <a:rPr lang="tr-TR" dirty="0"/>
              <a:t>gebede</a:t>
            </a:r>
            <a:r>
              <a:rPr lang="tr-TR" sz="2000" dirty="0"/>
              <a:t>, epileptik nöbet geçirmeye neden olacak başla bir nörolojik durum yokken gelişen </a:t>
            </a:r>
            <a:r>
              <a:rPr lang="tr-TR" sz="2000" dirty="0" err="1"/>
              <a:t>grandmal</a:t>
            </a:r>
            <a:r>
              <a:rPr lang="tr-TR" sz="2000" dirty="0"/>
              <a:t> nöbetin varlığı</a:t>
            </a:r>
            <a:endParaRPr lang="tr-TR" sz="2400" b="1" dirty="0"/>
          </a:p>
        </p:txBody>
      </p:sp>
    </p:spTree>
    <p:extLst>
      <p:ext uri="{BB962C8B-B14F-4D97-AF65-F5344CB8AC3E}">
        <p14:creationId xmlns:p14="http://schemas.microsoft.com/office/powerpoint/2010/main" val="9459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Hipertansiyon</a:t>
            </a:r>
          </a:p>
          <a:p>
            <a:pPr marL="0" indent="0">
              <a:buNone/>
            </a:pPr>
            <a:r>
              <a:rPr lang="tr-TR" sz="2000" b="1" dirty="0"/>
              <a:t> Kronik Hipertansiyon Zemininde Gelişen </a:t>
            </a:r>
            <a:r>
              <a:rPr lang="tr-TR" sz="2000" b="1" dirty="0" err="1"/>
              <a:t>Preeklampsi</a:t>
            </a:r>
            <a:endParaRPr lang="tr-TR" sz="2000" b="1" dirty="0"/>
          </a:p>
          <a:p>
            <a:r>
              <a:rPr lang="tr-TR" sz="2000" dirty="0"/>
              <a:t>Kronik hipertansiyonu olan gebede:</a:t>
            </a:r>
          </a:p>
          <a:p>
            <a:pPr lvl="1"/>
            <a:r>
              <a:rPr lang="tr-TR" dirty="0"/>
              <a:t>kan basıncında ani yükselme veya </a:t>
            </a:r>
          </a:p>
          <a:p>
            <a:pPr lvl="1"/>
            <a:r>
              <a:rPr lang="tr-TR" dirty="0"/>
              <a:t>kan basıncını kontrol altına alabilmek için antihipertansif ilaçlarda hızlı doz artışı, </a:t>
            </a:r>
          </a:p>
          <a:p>
            <a:pPr lvl="1"/>
            <a:r>
              <a:rPr lang="tr-TR" dirty="0"/>
              <a:t>yeni başlayan veya daha önceden var olan </a:t>
            </a:r>
            <a:r>
              <a:rPr lang="tr-TR" dirty="0" err="1"/>
              <a:t>proteinürinin</a:t>
            </a:r>
            <a:r>
              <a:rPr lang="tr-TR" dirty="0"/>
              <a:t> ani artışı</a:t>
            </a:r>
          </a:p>
          <a:p>
            <a:pPr marL="0" indent="0">
              <a:buNone/>
            </a:pPr>
            <a:r>
              <a:rPr lang="tr-TR" sz="2200" dirty="0"/>
              <a:t> </a:t>
            </a:r>
            <a:r>
              <a:rPr lang="tr-TR" dirty="0" err="1"/>
              <a:t>preeklampsi</a:t>
            </a:r>
            <a:r>
              <a:rPr lang="tr-TR" dirty="0"/>
              <a:t> düşündürmeli</a:t>
            </a:r>
          </a:p>
          <a:p>
            <a:pPr marL="0" indent="0">
              <a:buNone/>
            </a:pPr>
            <a:endParaRPr lang="tr-TR" dirty="0"/>
          </a:p>
          <a:p>
            <a:r>
              <a:rPr lang="tr-TR" sz="2000" dirty="0" err="1"/>
              <a:t>Preeklampsi</a:t>
            </a:r>
            <a:r>
              <a:rPr lang="tr-TR" sz="2000" dirty="0"/>
              <a:t> gelişen </a:t>
            </a:r>
            <a:r>
              <a:rPr lang="tr-TR" dirty="0"/>
              <a:t>gebeler</a:t>
            </a:r>
            <a:r>
              <a:rPr lang="tr-TR" sz="2000" dirty="0"/>
              <a:t> başlangıçta </a:t>
            </a:r>
            <a:r>
              <a:rPr lang="tr-TR" sz="2000" dirty="0" err="1"/>
              <a:t>hospitalize</a:t>
            </a:r>
            <a:r>
              <a:rPr lang="tr-TR" sz="2000" dirty="0"/>
              <a:t> edilerek takip edilmeli</a:t>
            </a:r>
            <a:endParaRPr lang="tr-TR" sz="2400" b="1" dirty="0"/>
          </a:p>
        </p:txBody>
      </p:sp>
    </p:spTree>
    <p:extLst>
      <p:ext uri="{BB962C8B-B14F-4D97-AF65-F5344CB8AC3E}">
        <p14:creationId xmlns:p14="http://schemas.microsoft.com/office/powerpoint/2010/main" val="3422270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err="1"/>
              <a:t>Diabetes</a:t>
            </a:r>
            <a:r>
              <a:rPr lang="tr-TR" sz="2400" b="1" dirty="0"/>
              <a:t> Mellitus</a:t>
            </a:r>
          </a:p>
          <a:p>
            <a:pPr marL="0" indent="0">
              <a:buNone/>
            </a:pPr>
            <a:r>
              <a:rPr lang="tr-TR" b="1" dirty="0"/>
              <a:t> Gebede açlık hedefleri:</a:t>
            </a:r>
          </a:p>
          <a:p>
            <a:pPr algn="l"/>
            <a:r>
              <a:rPr lang="tr-TR" sz="2000" b="0" i="0" dirty="0">
                <a:solidFill>
                  <a:srgbClr val="232323"/>
                </a:solidFill>
                <a:effectLst/>
              </a:rPr>
              <a:t>Açlık kan şekeri : &lt;95 mg/</a:t>
            </a:r>
            <a:r>
              <a:rPr lang="tr-TR" sz="2000" b="0" i="0" dirty="0" err="1">
                <a:solidFill>
                  <a:srgbClr val="232323"/>
                </a:solidFill>
                <a:effectLst/>
              </a:rPr>
              <a:t>dL</a:t>
            </a:r>
            <a:r>
              <a:rPr lang="tr-TR" sz="2000" b="0" i="0" dirty="0">
                <a:solidFill>
                  <a:srgbClr val="232323"/>
                </a:solidFill>
                <a:effectLst/>
              </a:rPr>
              <a:t> (5,3 mmol/L)</a:t>
            </a:r>
          </a:p>
          <a:p>
            <a:pPr algn="l"/>
            <a:r>
              <a:rPr lang="tr-TR" sz="2000" b="0" i="0" dirty="0">
                <a:solidFill>
                  <a:srgbClr val="232323"/>
                </a:solidFill>
                <a:effectLst/>
              </a:rPr>
              <a:t>Bir saatlik yemek sonrası kan şekeri: &lt;140 mg/</a:t>
            </a:r>
            <a:r>
              <a:rPr lang="tr-TR" sz="2000" b="0" i="0" dirty="0" err="1">
                <a:solidFill>
                  <a:srgbClr val="232323"/>
                </a:solidFill>
                <a:effectLst/>
              </a:rPr>
              <a:t>dL</a:t>
            </a:r>
            <a:r>
              <a:rPr lang="tr-TR" sz="2000" b="0" i="0" dirty="0">
                <a:solidFill>
                  <a:srgbClr val="232323"/>
                </a:solidFill>
                <a:effectLst/>
              </a:rPr>
              <a:t> (7,8 mmol/L)</a:t>
            </a:r>
          </a:p>
          <a:p>
            <a:pPr algn="l"/>
            <a:r>
              <a:rPr lang="tr-TR" sz="2000" b="0" i="0" dirty="0">
                <a:solidFill>
                  <a:srgbClr val="232323"/>
                </a:solidFill>
                <a:effectLst/>
              </a:rPr>
              <a:t>İki saatlik yemek sonrası </a:t>
            </a:r>
            <a:r>
              <a:rPr lang="tr-TR" dirty="0">
                <a:solidFill>
                  <a:srgbClr val="232323"/>
                </a:solidFill>
              </a:rPr>
              <a:t>kan şekeri</a:t>
            </a:r>
            <a:r>
              <a:rPr lang="tr-TR" sz="2000" b="0" i="0" dirty="0">
                <a:solidFill>
                  <a:srgbClr val="232323"/>
                </a:solidFill>
                <a:effectLst/>
              </a:rPr>
              <a:t>: &lt;120 mg/</a:t>
            </a:r>
            <a:r>
              <a:rPr lang="tr-TR" sz="2000" b="0" i="0" dirty="0" err="1">
                <a:solidFill>
                  <a:srgbClr val="232323"/>
                </a:solidFill>
                <a:effectLst/>
              </a:rPr>
              <a:t>dL</a:t>
            </a:r>
            <a:endParaRPr lang="tr-TR" sz="2000" b="0" i="0" dirty="0">
              <a:solidFill>
                <a:srgbClr val="232323"/>
              </a:solidFill>
              <a:effectLst/>
            </a:endParaRPr>
          </a:p>
          <a:p>
            <a:pPr algn="l"/>
            <a:endParaRPr lang="tr-TR" sz="2000" b="0" i="0" dirty="0">
              <a:solidFill>
                <a:srgbClr val="232323"/>
              </a:solidFill>
              <a:effectLst/>
            </a:endParaRPr>
          </a:p>
          <a:p>
            <a:pPr marL="0" indent="0">
              <a:buNone/>
            </a:pPr>
            <a:r>
              <a:rPr lang="tr-TR" b="1" dirty="0"/>
              <a:t> Diyabetik gebelerde: </a:t>
            </a:r>
            <a:r>
              <a:rPr lang="tr-TR" i="0" dirty="0">
                <a:solidFill>
                  <a:srgbClr val="232323"/>
                </a:solidFill>
                <a:effectLst/>
              </a:rPr>
              <a:t>LGA, </a:t>
            </a:r>
            <a:r>
              <a:rPr lang="tr-TR" i="0" dirty="0" err="1">
                <a:solidFill>
                  <a:srgbClr val="232323"/>
                </a:solidFill>
                <a:effectLst/>
              </a:rPr>
              <a:t>makrozomik</a:t>
            </a:r>
            <a:r>
              <a:rPr lang="tr-TR" i="0" dirty="0">
                <a:solidFill>
                  <a:srgbClr val="232323"/>
                </a:solidFill>
                <a:effectLst/>
              </a:rPr>
              <a:t> bebek, </a:t>
            </a:r>
            <a:r>
              <a:rPr lang="tr-TR" i="0" dirty="0" err="1">
                <a:solidFill>
                  <a:srgbClr val="232323"/>
                </a:solidFill>
                <a:effectLst/>
              </a:rPr>
              <a:t>polihidroamniyoz</a:t>
            </a:r>
            <a:r>
              <a:rPr lang="tr-TR" i="0" dirty="0">
                <a:solidFill>
                  <a:srgbClr val="232323"/>
                </a:solidFill>
                <a:effectLst/>
              </a:rPr>
              <a:t>, </a:t>
            </a:r>
            <a:r>
              <a:rPr lang="tr-TR" i="0" dirty="0" err="1">
                <a:solidFill>
                  <a:srgbClr val="232323"/>
                </a:solidFill>
                <a:effectLst/>
              </a:rPr>
              <a:t>preeklampsi</a:t>
            </a:r>
            <a:r>
              <a:rPr lang="tr-TR" i="0" dirty="0">
                <a:solidFill>
                  <a:srgbClr val="232323"/>
                </a:solidFill>
                <a:effectLst/>
              </a:rPr>
              <a:t>, ölü doğum, neonatal morbidite (hipoglisemi, </a:t>
            </a:r>
            <a:r>
              <a:rPr lang="tr-TR" i="0" dirty="0" err="1">
                <a:solidFill>
                  <a:srgbClr val="232323"/>
                </a:solidFill>
                <a:effectLst/>
              </a:rPr>
              <a:t>hiperbilirubinemi</a:t>
            </a:r>
            <a:r>
              <a:rPr lang="tr-TR" i="0" dirty="0">
                <a:solidFill>
                  <a:srgbClr val="232323"/>
                </a:solidFill>
                <a:effectLst/>
              </a:rPr>
              <a:t>, hipokalsemi, hipomagnezemi, polisitemi) riskinde </a:t>
            </a:r>
            <a:endParaRPr lang="tr-TR" dirty="0"/>
          </a:p>
        </p:txBody>
      </p:sp>
      <p:sp>
        <p:nvSpPr>
          <p:cNvPr id="4" name="Ok: Yukarı 3">
            <a:extLst>
              <a:ext uri="{FF2B5EF4-FFF2-40B4-BE49-F238E27FC236}">
                <a16:creationId xmlns:a16="http://schemas.microsoft.com/office/drawing/2014/main" id="{F9B4309E-4D9A-FAA8-F2DA-392D39734377}"/>
              </a:ext>
            </a:extLst>
          </p:cNvPr>
          <p:cNvSpPr/>
          <p:nvPr/>
        </p:nvSpPr>
        <p:spPr>
          <a:xfrm>
            <a:off x="7376844" y="5335678"/>
            <a:ext cx="205483" cy="2363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a:extLst>
              <a:ext uri="{FF2B5EF4-FFF2-40B4-BE49-F238E27FC236}">
                <a16:creationId xmlns:a16="http://schemas.microsoft.com/office/drawing/2014/main" id="{63FA1AF2-CC19-E1A4-DBB8-F6D297307562}"/>
              </a:ext>
            </a:extLst>
          </p:cNvPr>
          <p:cNvPicPr>
            <a:picLocks noChangeAspect="1"/>
          </p:cNvPicPr>
          <p:nvPr/>
        </p:nvPicPr>
        <p:blipFill>
          <a:blip r:embed="rId3"/>
          <a:stretch>
            <a:fillRect/>
          </a:stretch>
        </p:blipFill>
        <p:spPr>
          <a:xfrm>
            <a:off x="8763857" y="188284"/>
            <a:ext cx="3247864" cy="2202040"/>
          </a:xfrm>
          <a:prstGeom prst="rect">
            <a:avLst/>
          </a:prstGeom>
        </p:spPr>
      </p:pic>
    </p:spTree>
    <p:extLst>
      <p:ext uri="{BB962C8B-B14F-4D97-AF65-F5344CB8AC3E}">
        <p14:creationId xmlns:p14="http://schemas.microsoft.com/office/powerpoint/2010/main" val="76403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err="1"/>
              <a:t>Diabetes</a:t>
            </a:r>
            <a:r>
              <a:rPr lang="tr-TR" sz="2400" b="1" dirty="0"/>
              <a:t> Mellitus</a:t>
            </a:r>
          </a:p>
          <a:p>
            <a:r>
              <a:rPr lang="tr-TR" dirty="0"/>
              <a:t>G</a:t>
            </a:r>
            <a:r>
              <a:rPr lang="tr-TR" sz="2000" dirty="0"/>
              <a:t>ebelik planlayan ve </a:t>
            </a:r>
            <a:r>
              <a:rPr lang="tr-TR" dirty="0"/>
              <a:t>DM</a:t>
            </a:r>
            <a:r>
              <a:rPr lang="tr-TR" sz="2000" dirty="0"/>
              <a:t> risk faktörleri olan kadınlarda </a:t>
            </a:r>
            <a:r>
              <a:rPr lang="tr-TR" sz="2000" dirty="0" err="1"/>
              <a:t>prekonsepsiyonel</a:t>
            </a:r>
            <a:r>
              <a:rPr lang="tr-TR" sz="2000" dirty="0"/>
              <a:t> dönemde, </a:t>
            </a:r>
          </a:p>
          <a:p>
            <a:r>
              <a:rPr lang="tr-TR" dirty="0" err="1"/>
              <a:t>P</a:t>
            </a:r>
            <a:r>
              <a:rPr lang="tr-TR" sz="2000" dirty="0" err="1"/>
              <a:t>rekonsepsiyonel</a:t>
            </a:r>
            <a:r>
              <a:rPr lang="tr-TR" sz="2000" dirty="0"/>
              <a:t> dönemde </a:t>
            </a:r>
            <a:r>
              <a:rPr lang="tr-TR" dirty="0"/>
              <a:t>bakılmadıysa</a:t>
            </a:r>
            <a:r>
              <a:rPr lang="tr-TR" sz="2000" dirty="0"/>
              <a:t> gebeliğin 15. haftasından önceki ilk vizitte AKŞ ya da A1C ölçümü ile glukoz metabolizmasına ait bozukluklar değerlendirilmeli </a:t>
            </a:r>
            <a:r>
              <a:rPr lang="tr-TR" dirty="0"/>
              <a:t>(</a:t>
            </a:r>
            <a:r>
              <a:rPr lang="tr-TR" sz="2000" dirty="0" err="1"/>
              <a:t>pregestasyonel</a:t>
            </a:r>
            <a:r>
              <a:rPr lang="tr-TR" sz="2000" dirty="0"/>
              <a:t> </a:t>
            </a:r>
            <a:r>
              <a:rPr lang="tr-TR" sz="2000" dirty="0" err="1"/>
              <a:t>diabetes</a:t>
            </a:r>
            <a:r>
              <a:rPr lang="tr-TR" sz="2000" dirty="0"/>
              <a:t> </a:t>
            </a:r>
            <a:r>
              <a:rPr lang="tr-TR" sz="2000" dirty="0" err="1"/>
              <a:t>mellitus</a:t>
            </a:r>
            <a:r>
              <a:rPr lang="tr-TR" sz="2000" dirty="0"/>
              <a:t>)</a:t>
            </a:r>
          </a:p>
          <a:p>
            <a:endParaRPr lang="tr-TR" sz="2000" dirty="0"/>
          </a:p>
          <a:p>
            <a:r>
              <a:rPr lang="tr-TR" sz="2000" dirty="0"/>
              <a:t>Bu ilk taramada herhangi bir patoloji </a:t>
            </a:r>
            <a:r>
              <a:rPr lang="tr-TR" dirty="0"/>
              <a:t>saptanmazsa</a:t>
            </a:r>
            <a:r>
              <a:rPr lang="tr-TR" sz="2000" dirty="0"/>
              <a:t> &gt;&gt; </a:t>
            </a:r>
            <a:r>
              <a:rPr lang="tr-TR" sz="2000" b="1" dirty="0"/>
              <a:t>24- 28. haftası</a:t>
            </a:r>
            <a:r>
              <a:rPr lang="tr-TR" sz="2000" dirty="0"/>
              <a:t>nda OGTT ile gestasyonel diyabet (GDM) taraması yapılmalı</a:t>
            </a:r>
            <a:endParaRPr lang="tr-TR" sz="2400" b="1" dirty="0"/>
          </a:p>
        </p:txBody>
      </p:sp>
    </p:spTree>
    <p:extLst>
      <p:ext uri="{BB962C8B-B14F-4D97-AF65-F5344CB8AC3E}">
        <p14:creationId xmlns:p14="http://schemas.microsoft.com/office/powerpoint/2010/main" val="299787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err="1"/>
              <a:t>Diabetes</a:t>
            </a:r>
            <a:r>
              <a:rPr lang="tr-TR" sz="2400" b="1" dirty="0"/>
              <a:t> Mellitus</a:t>
            </a:r>
          </a:p>
        </p:txBody>
      </p:sp>
      <p:pic>
        <p:nvPicPr>
          <p:cNvPr id="7" name="Resim 6">
            <a:extLst>
              <a:ext uri="{FF2B5EF4-FFF2-40B4-BE49-F238E27FC236}">
                <a16:creationId xmlns:a16="http://schemas.microsoft.com/office/drawing/2014/main" id="{A08F90C0-30BC-97DB-D65D-F8CD6F0B526A}"/>
              </a:ext>
            </a:extLst>
          </p:cNvPr>
          <p:cNvPicPr>
            <a:picLocks noChangeAspect="1"/>
          </p:cNvPicPr>
          <p:nvPr/>
        </p:nvPicPr>
        <p:blipFill>
          <a:blip r:embed="rId2"/>
          <a:stretch>
            <a:fillRect/>
          </a:stretch>
        </p:blipFill>
        <p:spPr>
          <a:xfrm>
            <a:off x="4550114" y="1851316"/>
            <a:ext cx="7324725" cy="571500"/>
          </a:xfrm>
          <a:prstGeom prst="rect">
            <a:avLst/>
          </a:prstGeom>
        </p:spPr>
      </p:pic>
      <p:pic>
        <p:nvPicPr>
          <p:cNvPr id="9" name="Resim 8">
            <a:extLst>
              <a:ext uri="{FF2B5EF4-FFF2-40B4-BE49-F238E27FC236}">
                <a16:creationId xmlns:a16="http://schemas.microsoft.com/office/drawing/2014/main" id="{1E76F6D3-2732-E565-71D3-11A50F77C61F}"/>
              </a:ext>
            </a:extLst>
          </p:cNvPr>
          <p:cNvPicPr>
            <a:picLocks noChangeAspect="1"/>
          </p:cNvPicPr>
          <p:nvPr/>
        </p:nvPicPr>
        <p:blipFill>
          <a:blip r:embed="rId3"/>
          <a:stretch>
            <a:fillRect/>
          </a:stretch>
        </p:blipFill>
        <p:spPr>
          <a:xfrm>
            <a:off x="6634857" y="2421151"/>
            <a:ext cx="3094769" cy="2962275"/>
          </a:xfrm>
          <a:prstGeom prst="rect">
            <a:avLst/>
          </a:prstGeom>
        </p:spPr>
      </p:pic>
      <p:pic>
        <p:nvPicPr>
          <p:cNvPr id="11" name="Resim 10">
            <a:extLst>
              <a:ext uri="{FF2B5EF4-FFF2-40B4-BE49-F238E27FC236}">
                <a16:creationId xmlns:a16="http://schemas.microsoft.com/office/drawing/2014/main" id="{F0B4CBC5-88A9-906E-CCC9-D265050EC12E}"/>
              </a:ext>
            </a:extLst>
          </p:cNvPr>
          <p:cNvPicPr>
            <a:picLocks noChangeAspect="1"/>
          </p:cNvPicPr>
          <p:nvPr/>
        </p:nvPicPr>
        <p:blipFill>
          <a:blip r:embed="rId4"/>
          <a:stretch>
            <a:fillRect/>
          </a:stretch>
        </p:blipFill>
        <p:spPr>
          <a:xfrm>
            <a:off x="6953678" y="5187263"/>
            <a:ext cx="647700" cy="590550"/>
          </a:xfrm>
          <a:prstGeom prst="rect">
            <a:avLst/>
          </a:prstGeom>
        </p:spPr>
      </p:pic>
      <p:sp>
        <p:nvSpPr>
          <p:cNvPr id="13" name="Metin kutusu 12">
            <a:extLst>
              <a:ext uri="{FF2B5EF4-FFF2-40B4-BE49-F238E27FC236}">
                <a16:creationId xmlns:a16="http://schemas.microsoft.com/office/drawing/2014/main" id="{A6F8163D-A4A1-A7F7-9DCE-523063EA6CFC}"/>
              </a:ext>
            </a:extLst>
          </p:cNvPr>
          <p:cNvSpPr txBox="1"/>
          <p:nvPr/>
        </p:nvSpPr>
        <p:spPr>
          <a:xfrm>
            <a:off x="5852846" y="6181908"/>
            <a:ext cx="5582292" cy="246221"/>
          </a:xfrm>
          <a:prstGeom prst="rect">
            <a:avLst/>
          </a:prstGeom>
          <a:noFill/>
        </p:spPr>
        <p:txBody>
          <a:bodyPr wrap="square">
            <a:spAutoFit/>
          </a:bodyPr>
          <a:lstStyle/>
          <a:p>
            <a:r>
              <a:rPr lang="tr-TR" sz="1000" dirty="0"/>
              <a:t>TEMD tek aşamalı gestasyonel diyabet taraması ve tanısı</a:t>
            </a:r>
          </a:p>
        </p:txBody>
      </p:sp>
    </p:spTree>
    <p:extLst>
      <p:ext uri="{BB962C8B-B14F-4D97-AF65-F5344CB8AC3E}">
        <p14:creationId xmlns:p14="http://schemas.microsoft.com/office/powerpoint/2010/main" val="3977535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Gestasyonel Diyabet</a:t>
            </a:r>
            <a:endParaRPr lang="tr-TR" sz="2400" dirty="0"/>
          </a:p>
          <a:p>
            <a:pPr marL="0" indent="0">
              <a:buNone/>
            </a:pPr>
            <a:r>
              <a:rPr lang="tr-TR" b="1" dirty="0"/>
              <a:t> Glisemik kontrol hedefleri</a:t>
            </a:r>
          </a:p>
          <a:p>
            <a:endParaRPr lang="tr-TR" sz="2400" b="1" dirty="0"/>
          </a:p>
        </p:txBody>
      </p:sp>
      <p:pic>
        <p:nvPicPr>
          <p:cNvPr id="5" name="Resim 4">
            <a:extLst>
              <a:ext uri="{FF2B5EF4-FFF2-40B4-BE49-F238E27FC236}">
                <a16:creationId xmlns:a16="http://schemas.microsoft.com/office/drawing/2014/main" id="{098E5F35-41A1-C5A7-2754-48DDDD663C8B}"/>
              </a:ext>
            </a:extLst>
          </p:cNvPr>
          <p:cNvPicPr>
            <a:picLocks noChangeAspect="1"/>
          </p:cNvPicPr>
          <p:nvPr/>
        </p:nvPicPr>
        <p:blipFill>
          <a:blip r:embed="rId3"/>
          <a:stretch>
            <a:fillRect/>
          </a:stretch>
        </p:blipFill>
        <p:spPr>
          <a:xfrm>
            <a:off x="1063752" y="3283846"/>
            <a:ext cx="7772023" cy="2753474"/>
          </a:xfrm>
          <a:prstGeom prst="rect">
            <a:avLst/>
          </a:prstGeom>
        </p:spPr>
      </p:pic>
      <p:pic>
        <p:nvPicPr>
          <p:cNvPr id="6" name="Resim 5">
            <a:extLst>
              <a:ext uri="{FF2B5EF4-FFF2-40B4-BE49-F238E27FC236}">
                <a16:creationId xmlns:a16="http://schemas.microsoft.com/office/drawing/2014/main" id="{7E118383-3623-9F64-6D7C-EC2A6FF00271}"/>
              </a:ext>
            </a:extLst>
          </p:cNvPr>
          <p:cNvPicPr>
            <a:picLocks noChangeAspect="1"/>
          </p:cNvPicPr>
          <p:nvPr/>
        </p:nvPicPr>
        <p:blipFill>
          <a:blip r:embed="rId4"/>
          <a:stretch>
            <a:fillRect/>
          </a:stretch>
        </p:blipFill>
        <p:spPr>
          <a:xfrm>
            <a:off x="9268574" y="346111"/>
            <a:ext cx="2819400" cy="2857500"/>
          </a:xfrm>
          <a:prstGeom prst="rect">
            <a:avLst/>
          </a:prstGeom>
        </p:spPr>
      </p:pic>
    </p:spTree>
    <p:extLst>
      <p:ext uri="{BB962C8B-B14F-4D97-AF65-F5344CB8AC3E}">
        <p14:creationId xmlns:p14="http://schemas.microsoft.com/office/powerpoint/2010/main" val="2112451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Gestasyonel Diyabet</a:t>
            </a:r>
            <a:endParaRPr lang="tr-TR" sz="2400" dirty="0"/>
          </a:p>
          <a:p>
            <a:pPr marL="0" indent="0">
              <a:buNone/>
            </a:pPr>
            <a:r>
              <a:rPr lang="tr-TR" b="1" dirty="0"/>
              <a:t> </a:t>
            </a:r>
            <a:r>
              <a:rPr lang="tr-TR" sz="2000" b="1" dirty="0"/>
              <a:t>Beslenme ve Vitamin/Mineral Desteği </a:t>
            </a:r>
          </a:p>
          <a:p>
            <a:r>
              <a:rPr lang="tr-TR" sz="2000" dirty="0"/>
              <a:t>Esas olan, gebelik süresince bireye özgü hazırlanmış beslenme programının uygulanması</a:t>
            </a:r>
          </a:p>
          <a:p>
            <a:r>
              <a:rPr lang="tr-TR" sz="2000" dirty="0"/>
              <a:t>Gebelikte uygun ağırlık artışını sağlayacak yeterli enerji alımı sağlanmalı</a:t>
            </a:r>
            <a:r>
              <a:rPr lang="tr-TR" dirty="0"/>
              <a:t>, 3 ara 3 ana öğünden oluşacak şekilde beslenmeli</a:t>
            </a:r>
          </a:p>
          <a:p>
            <a:r>
              <a:rPr lang="tr-TR" dirty="0"/>
              <a:t>Gerekli vitamin, </a:t>
            </a:r>
            <a:r>
              <a:rPr lang="tr-TR" dirty="0" err="1"/>
              <a:t>minaral</a:t>
            </a:r>
            <a:r>
              <a:rPr lang="tr-TR" dirty="0"/>
              <a:t> desteği sağlanmalı</a:t>
            </a:r>
          </a:p>
          <a:p>
            <a:r>
              <a:rPr lang="tr-TR" dirty="0"/>
              <a:t>Gebelik süresinde kilo artışı hedefleri hastaların gebelik öncesi </a:t>
            </a:r>
            <a:r>
              <a:rPr lang="tr-TR" dirty="0" err="1"/>
              <a:t>BKİ’ne</a:t>
            </a:r>
            <a:r>
              <a:rPr lang="tr-TR" dirty="0"/>
              <a:t> göre değerlendirilmeli</a:t>
            </a:r>
          </a:p>
          <a:p>
            <a:endParaRPr lang="tr-TR" sz="2400" b="1" dirty="0"/>
          </a:p>
        </p:txBody>
      </p:sp>
      <p:pic>
        <p:nvPicPr>
          <p:cNvPr id="4" name="Resim 3">
            <a:extLst>
              <a:ext uri="{FF2B5EF4-FFF2-40B4-BE49-F238E27FC236}">
                <a16:creationId xmlns:a16="http://schemas.microsoft.com/office/drawing/2014/main" id="{4BE1EA40-30E9-4F0E-3F0D-AABD72C60594}"/>
              </a:ext>
            </a:extLst>
          </p:cNvPr>
          <p:cNvPicPr>
            <a:picLocks noChangeAspect="1"/>
          </p:cNvPicPr>
          <p:nvPr/>
        </p:nvPicPr>
        <p:blipFill>
          <a:blip r:embed="rId2"/>
          <a:stretch>
            <a:fillRect/>
          </a:stretch>
        </p:blipFill>
        <p:spPr>
          <a:xfrm>
            <a:off x="4746661" y="5322013"/>
            <a:ext cx="6719299" cy="1522068"/>
          </a:xfrm>
          <a:prstGeom prst="rect">
            <a:avLst/>
          </a:prstGeom>
        </p:spPr>
      </p:pic>
      <p:pic>
        <p:nvPicPr>
          <p:cNvPr id="6" name="Resim 5">
            <a:extLst>
              <a:ext uri="{FF2B5EF4-FFF2-40B4-BE49-F238E27FC236}">
                <a16:creationId xmlns:a16="http://schemas.microsoft.com/office/drawing/2014/main" id="{DB3B3629-C50D-4FA7-6944-3FB5E35A4108}"/>
              </a:ext>
            </a:extLst>
          </p:cNvPr>
          <p:cNvPicPr>
            <a:picLocks noChangeAspect="1"/>
          </p:cNvPicPr>
          <p:nvPr/>
        </p:nvPicPr>
        <p:blipFill>
          <a:blip r:embed="rId3"/>
          <a:stretch>
            <a:fillRect/>
          </a:stretch>
        </p:blipFill>
        <p:spPr>
          <a:xfrm>
            <a:off x="8558373" y="283410"/>
            <a:ext cx="3441843" cy="2352782"/>
          </a:xfrm>
          <a:prstGeom prst="rect">
            <a:avLst/>
          </a:prstGeom>
        </p:spPr>
      </p:pic>
    </p:spTree>
    <p:extLst>
      <p:ext uri="{BB962C8B-B14F-4D97-AF65-F5344CB8AC3E}">
        <p14:creationId xmlns:p14="http://schemas.microsoft.com/office/powerpoint/2010/main" val="3206148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B82C8B-6936-6B53-448A-0F5316BE7E6D}"/>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A4C53866-A024-3731-E18F-FB489400125E}"/>
              </a:ext>
            </a:extLst>
          </p:cNvPr>
          <p:cNvSpPr>
            <a:spLocks noGrp="1"/>
          </p:cNvSpPr>
          <p:nvPr>
            <p:ph idx="1"/>
          </p:nvPr>
        </p:nvSpPr>
        <p:spPr/>
        <p:txBody>
          <a:bodyPr>
            <a:normAutofit/>
          </a:bodyPr>
          <a:lstStyle/>
          <a:p>
            <a:pPr marL="0" indent="0">
              <a:buNone/>
            </a:pPr>
            <a:r>
              <a:rPr lang="tr-TR" sz="2400" b="1" dirty="0"/>
              <a:t>Gestasyonel Diyabet</a:t>
            </a:r>
            <a:endParaRPr lang="tr-TR" sz="2400" dirty="0"/>
          </a:p>
          <a:p>
            <a:pPr marL="0" indent="0">
              <a:buNone/>
            </a:pPr>
            <a:r>
              <a:rPr lang="tr-TR" b="1" dirty="0"/>
              <a:t> Egzersiz </a:t>
            </a:r>
          </a:p>
          <a:p>
            <a:r>
              <a:rPr lang="tr-TR" sz="2000" dirty="0"/>
              <a:t>Diyabetli gebede kontrendike değilse her gün, 20-50 dakika, tolere edilebilir, orta derecede aerobik (yürüme, yüzme, </a:t>
            </a:r>
            <a:r>
              <a:rPr lang="tr-TR" sz="2000" dirty="0" err="1"/>
              <a:t>plates</a:t>
            </a:r>
            <a:r>
              <a:rPr lang="tr-TR" sz="2000" dirty="0"/>
              <a:t>, yoga), direnç ya da kas güçlendirme egzersizleri</a:t>
            </a:r>
            <a:endParaRPr lang="tr-TR" sz="2400" b="1" dirty="0"/>
          </a:p>
        </p:txBody>
      </p:sp>
      <p:pic>
        <p:nvPicPr>
          <p:cNvPr id="5" name="Resim 4">
            <a:extLst>
              <a:ext uri="{FF2B5EF4-FFF2-40B4-BE49-F238E27FC236}">
                <a16:creationId xmlns:a16="http://schemas.microsoft.com/office/drawing/2014/main" id="{D8F5B657-7957-A672-42A6-834BB4BCC596}"/>
              </a:ext>
            </a:extLst>
          </p:cNvPr>
          <p:cNvPicPr>
            <a:picLocks noChangeAspect="1"/>
          </p:cNvPicPr>
          <p:nvPr/>
        </p:nvPicPr>
        <p:blipFill>
          <a:blip r:embed="rId2"/>
          <a:stretch>
            <a:fillRect/>
          </a:stretch>
        </p:blipFill>
        <p:spPr>
          <a:xfrm>
            <a:off x="9975139" y="0"/>
            <a:ext cx="2294025" cy="2917861"/>
          </a:xfrm>
          <a:prstGeom prst="rect">
            <a:avLst/>
          </a:prstGeom>
        </p:spPr>
      </p:pic>
    </p:spTree>
    <p:extLst>
      <p:ext uri="{BB962C8B-B14F-4D97-AF65-F5344CB8AC3E}">
        <p14:creationId xmlns:p14="http://schemas.microsoft.com/office/powerpoint/2010/main" val="2140344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8140C-D1CB-D076-AD49-6E08092C88E8}"/>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4F24B04A-0CC4-1F53-1D18-887AE12C0B82}"/>
              </a:ext>
            </a:extLst>
          </p:cNvPr>
          <p:cNvSpPr>
            <a:spLocks noGrp="1"/>
          </p:cNvSpPr>
          <p:nvPr>
            <p:ph idx="1"/>
          </p:nvPr>
        </p:nvSpPr>
        <p:spPr/>
        <p:txBody>
          <a:bodyPr/>
          <a:lstStyle/>
          <a:p>
            <a:pPr marL="0" indent="0">
              <a:buNone/>
            </a:pPr>
            <a:r>
              <a:rPr lang="tr-TR" sz="2400" b="1" dirty="0"/>
              <a:t>Gestasyonel Diyabet</a:t>
            </a:r>
            <a:endParaRPr lang="tr-TR" sz="2400" dirty="0"/>
          </a:p>
          <a:p>
            <a:pPr marL="0" indent="0">
              <a:buNone/>
            </a:pPr>
            <a:r>
              <a:rPr lang="tr-TR" b="1" dirty="0"/>
              <a:t> Medikal Tedavi </a:t>
            </a:r>
          </a:p>
          <a:p>
            <a:r>
              <a:rPr lang="tr-TR" dirty="0"/>
              <a:t>Gebelik süresince tedavi açlık ve tokluk KŞ hedeflerine göre düzenlenir</a:t>
            </a:r>
          </a:p>
          <a:p>
            <a:r>
              <a:rPr lang="tr-TR" dirty="0"/>
              <a:t>Gebeliğin erken dönemlerinde insülin ihtiyacı daha az</a:t>
            </a:r>
          </a:p>
          <a:p>
            <a:r>
              <a:rPr lang="tr-TR" dirty="0"/>
              <a:t>2. trimesterden itibaren ihtiyaç artarak 0.8-1.0 IU/kg/gün hatta doğuma yakın dönemde 1.5 IU/kg/gün dozuna kadar yükselebilir</a:t>
            </a:r>
          </a:p>
          <a:p>
            <a:endParaRPr lang="tr-TR" dirty="0"/>
          </a:p>
        </p:txBody>
      </p:sp>
    </p:spTree>
    <p:extLst>
      <p:ext uri="{BB962C8B-B14F-4D97-AF65-F5344CB8AC3E}">
        <p14:creationId xmlns:p14="http://schemas.microsoft.com/office/powerpoint/2010/main" val="175899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26C781-B6F3-BD8F-18B8-F46DA64E5E27}"/>
              </a:ext>
            </a:extLst>
          </p:cNvPr>
          <p:cNvSpPr>
            <a:spLocks noGrp="1"/>
          </p:cNvSpPr>
          <p:nvPr>
            <p:ph type="title"/>
          </p:nvPr>
        </p:nvSpPr>
        <p:spPr>
          <a:xfrm>
            <a:off x="1069848" y="428876"/>
            <a:ext cx="10058400" cy="1609344"/>
          </a:xfrm>
        </p:spPr>
        <p:txBody>
          <a:bodyPr>
            <a:normAutofit/>
          </a:bodyPr>
          <a:lstStyle/>
          <a:p>
            <a:r>
              <a:rPr lang="tr-TR" sz="4400" dirty="0"/>
              <a:t>Epidemiyoloji</a:t>
            </a:r>
          </a:p>
        </p:txBody>
      </p:sp>
      <p:sp>
        <p:nvSpPr>
          <p:cNvPr id="3" name="İçerik Yer Tutucusu 2">
            <a:extLst>
              <a:ext uri="{FF2B5EF4-FFF2-40B4-BE49-F238E27FC236}">
                <a16:creationId xmlns:a16="http://schemas.microsoft.com/office/drawing/2014/main" id="{2B3F9A24-3AF8-D7CD-FF68-CB9C9D650423}"/>
              </a:ext>
            </a:extLst>
          </p:cNvPr>
          <p:cNvSpPr>
            <a:spLocks noGrp="1"/>
          </p:cNvSpPr>
          <p:nvPr>
            <p:ph idx="1"/>
          </p:nvPr>
        </p:nvSpPr>
        <p:spPr/>
        <p:txBody>
          <a:bodyPr>
            <a:normAutofit/>
          </a:bodyPr>
          <a:lstStyle/>
          <a:p>
            <a:endParaRPr lang="tr-TR" dirty="0"/>
          </a:p>
          <a:p>
            <a:r>
              <a:rPr lang="tr-TR" dirty="0"/>
              <a:t>WHO: gebelerin vitamin ve mineraller hariç ortalama 3 ayrı ilaç</a:t>
            </a:r>
          </a:p>
          <a:p>
            <a:r>
              <a:rPr lang="tr-TR" dirty="0"/>
              <a:t>Konjenital anomalilerin %4-6’sı kullanılan ilaçlara bağlı teratojenlerden </a:t>
            </a:r>
            <a:r>
              <a:rPr lang="tr-TR" sz="1000" dirty="0"/>
              <a:t>(5)</a:t>
            </a:r>
          </a:p>
          <a:p>
            <a:r>
              <a:rPr lang="tr-TR" dirty="0"/>
              <a:t>Bebek ölümlerinin %20’si  ilaç kullanımlarından </a:t>
            </a:r>
            <a:r>
              <a:rPr lang="tr-TR" sz="1000" dirty="0"/>
              <a:t>(5)</a:t>
            </a:r>
          </a:p>
          <a:p>
            <a:r>
              <a:rPr lang="tr-TR" dirty="0"/>
              <a:t>Yaklaşık her 5 gebeden 4’ünün en az bir ilaç kullandığı </a:t>
            </a:r>
            <a:r>
              <a:rPr lang="tr-TR" sz="1000" dirty="0"/>
              <a:t>(6)</a:t>
            </a:r>
          </a:p>
          <a:p>
            <a:r>
              <a:rPr lang="tr-TR" dirty="0"/>
              <a:t>Sadece %7,6’sının gebelik süresince herhangi bir tıbbi ürün kullanmadığı </a:t>
            </a:r>
            <a:r>
              <a:rPr lang="tr-TR" sz="1000" dirty="0"/>
              <a:t>(6)</a:t>
            </a:r>
          </a:p>
          <a:p>
            <a:endParaRPr lang="tr-TR" dirty="0"/>
          </a:p>
        </p:txBody>
      </p:sp>
      <p:pic>
        <p:nvPicPr>
          <p:cNvPr id="5" name="Resim 4">
            <a:extLst>
              <a:ext uri="{FF2B5EF4-FFF2-40B4-BE49-F238E27FC236}">
                <a16:creationId xmlns:a16="http://schemas.microsoft.com/office/drawing/2014/main" id="{CE4A7F7B-06BD-4424-2DBD-93F66DCD9301}"/>
              </a:ext>
            </a:extLst>
          </p:cNvPr>
          <p:cNvPicPr>
            <a:picLocks noChangeAspect="1"/>
          </p:cNvPicPr>
          <p:nvPr/>
        </p:nvPicPr>
        <p:blipFill>
          <a:blip r:embed="rId2"/>
          <a:stretch>
            <a:fillRect/>
          </a:stretch>
        </p:blipFill>
        <p:spPr>
          <a:xfrm>
            <a:off x="9710898" y="0"/>
            <a:ext cx="2571750" cy="2257425"/>
          </a:xfrm>
          <a:prstGeom prst="rect">
            <a:avLst/>
          </a:prstGeom>
        </p:spPr>
      </p:pic>
    </p:spTree>
    <p:extLst>
      <p:ext uri="{BB962C8B-B14F-4D97-AF65-F5344CB8AC3E}">
        <p14:creationId xmlns:p14="http://schemas.microsoft.com/office/powerpoint/2010/main" val="2234291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48140C-D1CB-D076-AD49-6E08092C88E8}"/>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4F24B04A-0CC4-1F53-1D18-887AE12C0B82}"/>
              </a:ext>
            </a:extLst>
          </p:cNvPr>
          <p:cNvSpPr>
            <a:spLocks noGrp="1"/>
          </p:cNvSpPr>
          <p:nvPr>
            <p:ph idx="1"/>
          </p:nvPr>
        </p:nvSpPr>
        <p:spPr/>
        <p:txBody>
          <a:bodyPr>
            <a:normAutofit/>
          </a:bodyPr>
          <a:lstStyle/>
          <a:p>
            <a:pPr marL="0" indent="0">
              <a:buNone/>
            </a:pPr>
            <a:r>
              <a:rPr lang="tr-TR" sz="2400" b="1" dirty="0"/>
              <a:t>Gestasyonel Diyabet</a:t>
            </a:r>
            <a:endParaRPr lang="tr-TR" sz="2400" dirty="0"/>
          </a:p>
          <a:p>
            <a:pPr marL="0" indent="0">
              <a:buNone/>
            </a:pPr>
            <a:r>
              <a:rPr lang="tr-TR" b="1" dirty="0"/>
              <a:t> Medikal Tedavi </a:t>
            </a:r>
          </a:p>
          <a:p>
            <a:r>
              <a:rPr lang="tr-TR" dirty="0"/>
              <a:t>Günlük insülin dozunun %40-50’si bazal, %50-60’ı </a:t>
            </a:r>
            <a:r>
              <a:rPr lang="tr-TR" dirty="0" err="1"/>
              <a:t>bolus</a:t>
            </a:r>
            <a:r>
              <a:rPr lang="tr-TR" dirty="0"/>
              <a:t> insülinden sağlanacak şekilde düzenlenmeli</a:t>
            </a:r>
          </a:p>
          <a:p>
            <a:r>
              <a:rPr lang="tr-TR" dirty="0"/>
              <a:t>Bazal insülin olarak </a:t>
            </a:r>
            <a:r>
              <a:rPr lang="tr-TR" b="1" dirty="0" err="1"/>
              <a:t>Detemir</a:t>
            </a:r>
            <a:r>
              <a:rPr lang="tr-TR" dirty="0"/>
              <a:t> ya da </a:t>
            </a:r>
            <a:r>
              <a:rPr lang="tr-TR" b="1" dirty="0"/>
              <a:t>NPH</a:t>
            </a:r>
            <a:r>
              <a:rPr lang="tr-TR" dirty="0"/>
              <a:t>, </a:t>
            </a:r>
            <a:r>
              <a:rPr lang="tr-TR" dirty="0" err="1"/>
              <a:t>bolus</a:t>
            </a:r>
            <a:r>
              <a:rPr lang="tr-TR" dirty="0"/>
              <a:t> insülin olarak da kısa etkili </a:t>
            </a:r>
            <a:r>
              <a:rPr lang="tr-TR" b="1" dirty="0" err="1"/>
              <a:t>Lispro</a:t>
            </a:r>
            <a:r>
              <a:rPr lang="tr-TR" b="1" dirty="0"/>
              <a:t>, </a:t>
            </a:r>
            <a:r>
              <a:rPr lang="tr-TR" b="1" dirty="0" err="1"/>
              <a:t>Aspart</a:t>
            </a:r>
            <a:r>
              <a:rPr lang="tr-TR" b="1" dirty="0"/>
              <a:t> </a:t>
            </a:r>
            <a:endParaRPr lang="tr-TR" dirty="0"/>
          </a:p>
          <a:p>
            <a:r>
              <a:rPr lang="tr-TR" dirty="0" err="1"/>
              <a:t>Sulfonilüre</a:t>
            </a:r>
            <a:r>
              <a:rPr lang="tr-TR" dirty="0"/>
              <a:t> ve metformin kullanılması önerilmemekte </a:t>
            </a:r>
            <a:r>
              <a:rPr lang="tr-TR" b="1" dirty="0">
                <a:solidFill>
                  <a:srgbClr val="FF0000"/>
                </a:solidFill>
              </a:rPr>
              <a:t>!!</a:t>
            </a:r>
          </a:p>
          <a:p>
            <a:endParaRPr lang="tr-TR" dirty="0"/>
          </a:p>
        </p:txBody>
      </p:sp>
      <p:pic>
        <p:nvPicPr>
          <p:cNvPr id="5" name="Resim 4">
            <a:extLst>
              <a:ext uri="{FF2B5EF4-FFF2-40B4-BE49-F238E27FC236}">
                <a16:creationId xmlns:a16="http://schemas.microsoft.com/office/drawing/2014/main" id="{93FF4178-DDD8-09FB-19F3-F57195A615DB}"/>
              </a:ext>
            </a:extLst>
          </p:cNvPr>
          <p:cNvPicPr>
            <a:picLocks noChangeAspect="1"/>
          </p:cNvPicPr>
          <p:nvPr/>
        </p:nvPicPr>
        <p:blipFill>
          <a:blip r:embed="rId2"/>
          <a:stretch>
            <a:fillRect/>
          </a:stretch>
        </p:blipFill>
        <p:spPr>
          <a:xfrm>
            <a:off x="8964579" y="484632"/>
            <a:ext cx="2815119" cy="510649"/>
          </a:xfrm>
          <a:prstGeom prst="rect">
            <a:avLst/>
          </a:prstGeom>
        </p:spPr>
      </p:pic>
      <p:pic>
        <p:nvPicPr>
          <p:cNvPr id="7" name="Resim 6">
            <a:extLst>
              <a:ext uri="{FF2B5EF4-FFF2-40B4-BE49-F238E27FC236}">
                <a16:creationId xmlns:a16="http://schemas.microsoft.com/office/drawing/2014/main" id="{48EC3E34-9094-B38C-A5C5-9B3BB7F2DBCB}"/>
              </a:ext>
            </a:extLst>
          </p:cNvPr>
          <p:cNvPicPr>
            <a:picLocks noChangeAspect="1"/>
          </p:cNvPicPr>
          <p:nvPr/>
        </p:nvPicPr>
        <p:blipFill>
          <a:blip r:embed="rId3"/>
          <a:stretch>
            <a:fillRect/>
          </a:stretch>
        </p:blipFill>
        <p:spPr>
          <a:xfrm>
            <a:off x="8661115" y="1289304"/>
            <a:ext cx="1099335" cy="1376737"/>
          </a:xfrm>
          <a:prstGeom prst="rect">
            <a:avLst/>
          </a:prstGeom>
        </p:spPr>
      </p:pic>
      <p:pic>
        <p:nvPicPr>
          <p:cNvPr id="9" name="Resim 8">
            <a:extLst>
              <a:ext uri="{FF2B5EF4-FFF2-40B4-BE49-F238E27FC236}">
                <a16:creationId xmlns:a16="http://schemas.microsoft.com/office/drawing/2014/main" id="{8FD82E1F-9110-F0AD-B0DB-3766FE78D4B0}"/>
              </a:ext>
            </a:extLst>
          </p:cNvPr>
          <p:cNvPicPr>
            <a:picLocks noChangeAspect="1"/>
          </p:cNvPicPr>
          <p:nvPr/>
        </p:nvPicPr>
        <p:blipFill>
          <a:blip r:embed="rId4"/>
          <a:stretch>
            <a:fillRect/>
          </a:stretch>
        </p:blipFill>
        <p:spPr>
          <a:xfrm>
            <a:off x="10141504" y="1226363"/>
            <a:ext cx="1519666" cy="2029249"/>
          </a:xfrm>
          <a:prstGeom prst="rect">
            <a:avLst/>
          </a:prstGeom>
        </p:spPr>
      </p:pic>
    </p:spTree>
    <p:extLst>
      <p:ext uri="{BB962C8B-B14F-4D97-AF65-F5344CB8AC3E}">
        <p14:creationId xmlns:p14="http://schemas.microsoft.com/office/powerpoint/2010/main" val="477345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C0F926-FC4D-450C-0BDE-34AF6C884B68}"/>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934E87F0-672F-337F-7A67-C5362E1DDCAB}"/>
              </a:ext>
            </a:extLst>
          </p:cNvPr>
          <p:cNvSpPr>
            <a:spLocks noGrp="1"/>
          </p:cNvSpPr>
          <p:nvPr>
            <p:ph idx="1"/>
          </p:nvPr>
        </p:nvSpPr>
        <p:spPr/>
        <p:txBody>
          <a:bodyPr/>
          <a:lstStyle/>
          <a:p>
            <a:pPr marL="0" indent="0">
              <a:buNone/>
            </a:pPr>
            <a:r>
              <a:rPr lang="tr-TR" sz="2400" b="1" dirty="0"/>
              <a:t>Hipotiroidi</a:t>
            </a:r>
          </a:p>
          <a:p>
            <a:r>
              <a:rPr lang="tr-TR" dirty="0"/>
              <a:t>Türkiye’de iyot eksikliğinin sık olması, </a:t>
            </a:r>
            <a:r>
              <a:rPr lang="tr-TR" dirty="0" err="1"/>
              <a:t>tiroid</a:t>
            </a:r>
            <a:r>
              <a:rPr lang="tr-TR" dirty="0"/>
              <a:t> disfonksiyonun önemli fetal ve </a:t>
            </a:r>
            <a:r>
              <a:rPr lang="tr-TR" dirty="0" err="1"/>
              <a:t>maternal</a:t>
            </a:r>
            <a:r>
              <a:rPr lang="tr-TR" dirty="0"/>
              <a:t> olumsuzluklar ile birlikte seyredebilmesi nedeniyle;</a:t>
            </a:r>
          </a:p>
          <a:p>
            <a:r>
              <a:rPr lang="tr-TR" b="1" dirty="0"/>
              <a:t>gebelik planlayan tüm kadınlara ve tüm gebelere</a:t>
            </a:r>
            <a:r>
              <a:rPr lang="tr-TR" dirty="0"/>
              <a:t> başlangıçta </a:t>
            </a:r>
            <a:r>
              <a:rPr lang="tr-TR" b="1" dirty="0"/>
              <a:t>TSH</a:t>
            </a:r>
            <a:r>
              <a:rPr lang="tr-TR" dirty="0"/>
              <a:t> ölçümü yapılmalı</a:t>
            </a:r>
          </a:p>
        </p:txBody>
      </p:sp>
      <p:pic>
        <p:nvPicPr>
          <p:cNvPr id="5" name="Resim 4">
            <a:extLst>
              <a:ext uri="{FF2B5EF4-FFF2-40B4-BE49-F238E27FC236}">
                <a16:creationId xmlns:a16="http://schemas.microsoft.com/office/drawing/2014/main" id="{AD917FB3-D245-1EDB-296A-13D7821D89C5}"/>
              </a:ext>
            </a:extLst>
          </p:cNvPr>
          <p:cNvPicPr>
            <a:picLocks noChangeAspect="1"/>
          </p:cNvPicPr>
          <p:nvPr/>
        </p:nvPicPr>
        <p:blipFill>
          <a:blip r:embed="rId2"/>
          <a:stretch>
            <a:fillRect/>
          </a:stretch>
        </p:blipFill>
        <p:spPr>
          <a:xfrm>
            <a:off x="1298652" y="4259766"/>
            <a:ext cx="8336001" cy="1912434"/>
          </a:xfrm>
          <a:prstGeom prst="rect">
            <a:avLst/>
          </a:prstGeom>
        </p:spPr>
      </p:pic>
    </p:spTree>
    <p:extLst>
      <p:ext uri="{BB962C8B-B14F-4D97-AF65-F5344CB8AC3E}">
        <p14:creationId xmlns:p14="http://schemas.microsoft.com/office/powerpoint/2010/main" val="24996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ADE1F4-BA80-F6F0-EF86-D434426D1CE4}"/>
              </a:ext>
            </a:extLst>
          </p:cNvPr>
          <p:cNvSpPr>
            <a:spLocks noGrp="1"/>
          </p:cNvSpPr>
          <p:nvPr>
            <p:ph type="title"/>
          </p:nvPr>
        </p:nvSpPr>
        <p:spPr/>
        <p:txBody>
          <a:bodyPr>
            <a:normAutofit/>
          </a:bodyPr>
          <a:lstStyle/>
          <a:p>
            <a:r>
              <a:rPr lang="tr-TR" sz="4000" dirty="0"/>
              <a:t>Gebelikte Kronik Hastalıklar </a:t>
            </a:r>
          </a:p>
        </p:txBody>
      </p:sp>
      <p:sp>
        <p:nvSpPr>
          <p:cNvPr id="3" name="İçerik Yer Tutucusu 2">
            <a:extLst>
              <a:ext uri="{FF2B5EF4-FFF2-40B4-BE49-F238E27FC236}">
                <a16:creationId xmlns:a16="http://schemas.microsoft.com/office/drawing/2014/main" id="{6E5A0DF5-7DEB-29EA-FCFA-9865CF53F068}"/>
              </a:ext>
            </a:extLst>
          </p:cNvPr>
          <p:cNvSpPr>
            <a:spLocks noGrp="1"/>
          </p:cNvSpPr>
          <p:nvPr>
            <p:ph idx="1"/>
          </p:nvPr>
        </p:nvSpPr>
        <p:spPr/>
        <p:txBody>
          <a:bodyPr/>
          <a:lstStyle/>
          <a:p>
            <a:pPr marL="0" indent="0">
              <a:buNone/>
            </a:pPr>
            <a:r>
              <a:rPr lang="tr-TR" sz="2400" b="1" dirty="0"/>
              <a:t>Hipotiroidi</a:t>
            </a:r>
          </a:p>
          <a:p>
            <a:r>
              <a:rPr lang="tr-TR" dirty="0"/>
              <a:t>TSH düzeyi 10 </a:t>
            </a:r>
            <a:r>
              <a:rPr lang="tr-TR" dirty="0" err="1"/>
              <a:t>mU</a:t>
            </a:r>
            <a:r>
              <a:rPr lang="tr-TR" dirty="0"/>
              <a:t>/L üzerinde olan hastalar, T4 düzeylerine bakılmaksızın aşikâr hipotiroidi olarak kabul edilmeli</a:t>
            </a:r>
          </a:p>
          <a:p>
            <a:r>
              <a:rPr lang="tr-TR" dirty="0"/>
              <a:t>Aşikâr hipotiroidi en erken şekilde tedavi edilmeli</a:t>
            </a:r>
          </a:p>
          <a:p>
            <a:r>
              <a:rPr lang="tr-TR" dirty="0" err="1"/>
              <a:t>Subklinik</a:t>
            </a:r>
            <a:r>
              <a:rPr lang="tr-TR" dirty="0"/>
              <a:t> hipotiroidi ile ilgili riskler aşikâr hipotiroidi kadar net bilinmemekle beraber bu hastalara da </a:t>
            </a:r>
            <a:r>
              <a:rPr lang="tr-TR" b="1" dirty="0" err="1"/>
              <a:t>Levotiroksin</a:t>
            </a:r>
            <a:r>
              <a:rPr lang="tr-TR" dirty="0"/>
              <a:t> başlanması önerilmekte</a:t>
            </a:r>
          </a:p>
          <a:p>
            <a:r>
              <a:rPr lang="tr-TR" b="0" i="0" dirty="0">
                <a:solidFill>
                  <a:srgbClr val="232323"/>
                </a:solidFill>
                <a:effectLst/>
              </a:rPr>
              <a:t>TSH, gebeliğin ilk yarısında her 4 haftada bir ölçülmeli, gerekirse LT4 dozu ayarlanmalı</a:t>
            </a:r>
            <a:endParaRPr lang="tr-TR" dirty="0"/>
          </a:p>
        </p:txBody>
      </p:sp>
      <p:pic>
        <p:nvPicPr>
          <p:cNvPr id="5" name="Resim 4">
            <a:extLst>
              <a:ext uri="{FF2B5EF4-FFF2-40B4-BE49-F238E27FC236}">
                <a16:creationId xmlns:a16="http://schemas.microsoft.com/office/drawing/2014/main" id="{C22B2E91-55CE-5CC8-C0E2-7863FCD2A021}"/>
              </a:ext>
            </a:extLst>
          </p:cNvPr>
          <p:cNvPicPr>
            <a:picLocks noChangeAspect="1"/>
          </p:cNvPicPr>
          <p:nvPr/>
        </p:nvPicPr>
        <p:blipFill>
          <a:blip r:embed="rId2"/>
          <a:stretch>
            <a:fillRect/>
          </a:stretch>
        </p:blipFill>
        <p:spPr>
          <a:xfrm>
            <a:off x="8664498" y="5241072"/>
            <a:ext cx="2174836" cy="1409003"/>
          </a:xfrm>
          <a:prstGeom prst="rect">
            <a:avLst/>
          </a:prstGeom>
        </p:spPr>
      </p:pic>
    </p:spTree>
    <p:extLst>
      <p:ext uri="{BB962C8B-B14F-4D97-AF65-F5344CB8AC3E}">
        <p14:creationId xmlns:p14="http://schemas.microsoft.com/office/powerpoint/2010/main" val="2700921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F9ED4F-E0EB-1E82-F750-429DFFA7E83A}"/>
              </a:ext>
            </a:extLst>
          </p:cNvPr>
          <p:cNvSpPr>
            <a:spLocks noGrp="1"/>
          </p:cNvSpPr>
          <p:nvPr>
            <p:ph type="title"/>
          </p:nvPr>
        </p:nvSpPr>
        <p:spPr/>
        <p:txBody>
          <a:bodyPr>
            <a:normAutofit/>
          </a:bodyPr>
          <a:lstStyle/>
          <a:p>
            <a:r>
              <a:rPr lang="tr-TR" sz="4000" dirty="0"/>
              <a:t>Gebelikte </a:t>
            </a:r>
            <a:r>
              <a:rPr lang="tr-TR" sz="4000" dirty="0" err="1"/>
              <a:t>Bağısıklama</a:t>
            </a:r>
            <a:endParaRPr lang="tr-TR" sz="4000" dirty="0"/>
          </a:p>
        </p:txBody>
      </p:sp>
      <p:pic>
        <p:nvPicPr>
          <p:cNvPr id="5" name="İçerik Yer Tutucusu 4">
            <a:extLst>
              <a:ext uri="{FF2B5EF4-FFF2-40B4-BE49-F238E27FC236}">
                <a16:creationId xmlns:a16="http://schemas.microsoft.com/office/drawing/2014/main" id="{59F28AE1-B73B-F068-539C-02856B5A0347}"/>
              </a:ext>
            </a:extLst>
          </p:cNvPr>
          <p:cNvPicPr>
            <a:picLocks noGrp="1" noChangeAspect="1"/>
          </p:cNvPicPr>
          <p:nvPr>
            <p:ph idx="1"/>
          </p:nvPr>
        </p:nvPicPr>
        <p:blipFill>
          <a:blip r:embed="rId3"/>
          <a:stretch>
            <a:fillRect/>
          </a:stretch>
        </p:blipFill>
        <p:spPr>
          <a:xfrm>
            <a:off x="1063752" y="2221298"/>
            <a:ext cx="9226142" cy="4723512"/>
          </a:xfrm>
        </p:spPr>
      </p:pic>
      <p:sp>
        <p:nvSpPr>
          <p:cNvPr id="6" name="Oval 5">
            <a:extLst>
              <a:ext uri="{FF2B5EF4-FFF2-40B4-BE49-F238E27FC236}">
                <a16:creationId xmlns:a16="http://schemas.microsoft.com/office/drawing/2014/main" id="{D4E292F4-45CF-3E77-A154-A643B80E07A7}"/>
              </a:ext>
            </a:extLst>
          </p:cNvPr>
          <p:cNvSpPr/>
          <p:nvPr/>
        </p:nvSpPr>
        <p:spPr>
          <a:xfrm>
            <a:off x="8345348" y="3854370"/>
            <a:ext cx="1344591" cy="57294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a:extLst>
              <a:ext uri="{FF2B5EF4-FFF2-40B4-BE49-F238E27FC236}">
                <a16:creationId xmlns:a16="http://schemas.microsoft.com/office/drawing/2014/main" id="{3FA040FA-2D84-8965-2C80-9C4D3D6B4AB1}"/>
              </a:ext>
            </a:extLst>
          </p:cNvPr>
          <p:cNvSpPr/>
          <p:nvPr/>
        </p:nvSpPr>
        <p:spPr>
          <a:xfrm>
            <a:off x="4653023" y="6007261"/>
            <a:ext cx="1215342" cy="5729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a:extLst>
              <a:ext uri="{FF2B5EF4-FFF2-40B4-BE49-F238E27FC236}">
                <a16:creationId xmlns:a16="http://schemas.microsoft.com/office/drawing/2014/main" id="{BD0FD5FD-634D-1350-654C-B4AA6AB540CA}"/>
              </a:ext>
            </a:extLst>
          </p:cNvPr>
          <p:cNvSpPr/>
          <p:nvPr/>
        </p:nvSpPr>
        <p:spPr>
          <a:xfrm>
            <a:off x="4653023" y="3854370"/>
            <a:ext cx="1840374" cy="7523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a:extLst>
              <a:ext uri="{FF2B5EF4-FFF2-40B4-BE49-F238E27FC236}">
                <a16:creationId xmlns:a16="http://schemas.microsoft.com/office/drawing/2014/main" id="{E1FE5216-4FD7-7154-397D-6947DE0BD55D}"/>
              </a:ext>
            </a:extLst>
          </p:cNvPr>
          <p:cNvSpPr/>
          <p:nvPr/>
        </p:nvSpPr>
        <p:spPr>
          <a:xfrm>
            <a:off x="4653023" y="4919242"/>
            <a:ext cx="1215342" cy="5729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a:extLst>
              <a:ext uri="{FF2B5EF4-FFF2-40B4-BE49-F238E27FC236}">
                <a16:creationId xmlns:a16="http://schemas.microsoft.com/office/drawing/2014/main" id="{465A59D3-09B7-262B-889B-D6B2CAFEB3D4}"/>
              </a:ext>
            </a:extLst>
          </p:cNvPr>
          <p:cNvSpPr/>
          <p:nvPr/>
        </p:nvSpPr>
        <p:spPr>
          <a:xfrm>
            <a:off x="8345347" y="4919242"/>
            <a:ext cx="1344592" cy="57294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4" name="Oval 13">
            <a:extLst>
              <a:ext uri="{FF2B5EF4-FFF2-40B4-BE49-F238E27FC236}">
                <a16:creationId xmlns:a16="http://schemas.microsoft.com/office/drawing/2014/main" id="{B6F82DA7-CF6B-2FB8-26BA-052B90DAB258}"/>
              </a:ext>
            </a:extLst>
          </p:cNvPr>
          <p:cNvSpPr/>
          <p:nvPr/>
        </p:nvSpPr>
        <p:spPr>
          <a:xfrm>
            <a:off x="8345347" y="6007260"/>
            <a:ext cx="1344592" cy="57294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a:extLst>
              <a:ext uri="{FF2B5EF4-FFF2-40B4-BE49-F238E27FC236}">
                <a16:creationId xmlns:a16="http://schemas.microsoft.com/office/drawing/2014/main" id="{B693B619-15DF-E547-0B38-7A817A94377B}"/>
              </a:ext>
            </a:extLst>
          </p:cNvPr>
          <p:cNvPicPr>
            <a:picLocks noChangeAspect="1"/>
          </p:cNvPicPr>
          <p:nvPr/>
        </p:nvPicPr>
        <p:blipFill>
          <a:blip r:embed="rId4"/>
          <a:stretch>
            <a:fillRect/>
          </a:stretch>
        </p:blipFill>
        <p:spPr>
          <a:xfrm>
            <a:off x="8827536" y="-10147"/>
            <a:ext cx="3364464" cy="2104123"/>
          </a:xfrm>
          <a:prstGeom prst="rect">
            <a:avLst/>
          </a:prstGeom>
        </p:spPr>
      </p:pic>
    </p:spTree>
    <p:extLst>
      <p:ext uri="{BB962C8B-B14F-4D97-AF65-F5344CB8AC3E}">
        <p14:creationId xmlns:p14="http://schemas.microsoft.com/office/powerpoint/2010/main" val="197298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F9ED4F-E0EB-1E82-F750-429DFFA7E83A}"/>
              </a:ext>
            </a:extLst>
          </p:cNvPr>
          <p:cNvSpPr>
            <a:spLocks noGrp="1"/>
          </p:cNvSpPr>
          <p:nvPr>
            <p:ph type="title"/>
          </p:nvPr>
        </p:nvSpPr>
        <p:spPr/>
        <p:txBody>
          <a:bodyPr>
            <a:normAutofit/>
          </a:bodyPr>
          <a:lstStyle/>
          <a:p>
            <a:r>
              <a:rPr lang="tr-TR" sz="4000" dirty="0"/>
              <a:t>Gebelikte </a:t>
            </a:r>
            <a:r>
              <a:rPr lang="tr-TR" sz="4000" dirty="0" err="1"/>
              <a:t>Bağısıklama</a:t>
            </a:r>
            <a:endParaRPr lang="tr-TR" sz="4000" dirty="0"/>
          </a:p>
        </p:txBody>
      </p:sp>
      <p:pic>
        <p:nvPicPr>
          <p:cNvPr id="5" name="İçerik Yer Tutucusu 4">
            <a:extLst>
              <a:ext uri="{FF2B5EF4-FFF2-40B4-BE49-F238E27FC236}">
                <a16:creationId xmlns:a16="http://schemas.microsoft.com/office/drawing/2014/main" id="{07757ECF-C41B-8D4A-27FB-141CBB0B1A14}"/>
              </a:ext>
            </a:extLst>
          </p:cNvPr>
          <p:cNvPicPr>
            <a:picLocks noGrp="1" noChangeAspect="1"/>
          </p:cNvPicPr>
          <p:nvPr>
            <p:ph idx="1"/>
          </p:nvPr>
        </p:nvPicPr>
        <p:blipFill>
          <a:blip r:embed="rId3"/>
          <a:stretch>
            <a:fillRect/>
          </a:stretch>
        </p:blipFill>
        <p:spPr>
          <a:xfrm>
            <a:off x="1063752" y="2093976"/>
            <a:ext cx="9029373" cy="4372497"/>
          </a:xfrm>
        </p:spPr>
      </p:pic>
      <p:sp>
        <p:nvSpPr>
          <p:cNvPr id="7" name="Metin kutusu 6">
            <a:extLst>
              <a:ext uri="{FF2B5EF4-FFF2-40B4-BE49-F238E27FC236}">
                <a16:creationId xmlns:a16="http://schemas.microsoft.com/office/drawing/2014/main" id="{A6D71AB4-F00B-A926-A7D1-A8FA827660B1}"/>
              </a:ext>
            </a:extLst>
          </p:cNvPr>
          <p:cNvSpPr txBox="1"/>
          <p:nvPr/>
        </p:nvSpPr>
        <p:spPr>
          <a:xfrm>
            <a:off x="1097356" y="6466473"/>
            <a:ext cx="9029373" cy="400110"/>
          </a:xfrm>
          <a:prstGeom prst="rect">
            <a:avLst/>
          </a:prstGeom>
          <a:noFill/>
        </p:spPr>
        <p:txBody>
          <a:bodyPr wrap="square">
            <a:spAutoFit/>
          </a:bodyPr>
          <a:lstStyle/>
          <a:p>
            <a:r>
              <a:rPr lang="tr-TR" sz="1000" dirty="0">
                <a:hlinkClick r:id="rId4"/>
              </a:rPr>
              <a:t>https://www.uptodate.com/contents/image?imageKey=ID%2F100422&amp;topicKey=OBGYN%2F112420&amp;search=gebelikte%20ila%C3%A7%20kullan%C4%B1m%C4%B1&amp;rank=1~150&amp;source=see_link</a:t>
            </a:r>
            <a:endParaRPr lang="tr-TR" sz="1000" dirty="0"/>
          </a:p>
        </p:txBody>
      </p:sp>
      <p:sp>
        <p:nvSpPr>
          <p:cNvPr id="14" name="Oval 13">
            <a:extLst>
              <a:ext uri="{FF2B5EF4-FFF2-40B4-BE49-F238E27FC236}">
                <a16:creationId xmlns:a16="http://schemas.microsoft.com/office/drawing/2014/main" id="{8E714534-455B-5C87-C5A3-67A4BC6DC39B}"/>
              </a:ext>
            </a:extLst>
          </p:cNvPr>
          <p:cNvSpPr/>
          <p:nvPr/>
        </p:nvSpPr>
        <p:spPr>
          <a:xfrm>
            <a:off x="4653023" y="5706319"/>
            <a:ext cx="972273" cy="4282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a:extLst>
              <a:ext uri="{FF2B5EF4-FFF2-40B4-BE49-F238E27FC236}">
                <a16:creationId xmlns:a16="http://schemas.microsoft.com/office/drawing/2014/main" id="{656ECDCC-A2D4-2CF4-D9D7-A2D2650D7A68}"/>
              </a:ext>
            </a:extLst>
          </p:cNvPr>
          <p:cNvSpPr/>
          <p:nvPr/>
        </p:nvSpPr>
        <p:spPr>
          <a:xfrm flipH="1" flipV="1">
            <a:off x="8206451" y="5706319"/>
            <a:ext cx="972272" cy="42826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6" name="Oval 15">
            <a:extLst>
              <a:ext uri="{FF2B5EF4-FFF2-40B4-BE49-F238E27FC236}">
                <a16:creationId xmlns:a16="http://schemas.microsoft.com/office/drawing/2014/main" id="{42CA61D9-D517-DC10-47FF-83756E7696AB}"/>
              </a:ext>
            </a:extLst>
          </p:cNvPr>
          <p:cNvSpPr/>
          <p:nvPr/>
        </p:nvSpPr>
        <p:spPr>
          <a:xfrm flipV="1">
            <a:off x="4514127" y="2893667"/>
            <a:ext cx="1805650" cy="7060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a:extLst>
              <a:ext uri="{FF2B5EF4-FFF2-40B4-BE49-F238E27FC236}">
                <a16:creationId xmlns:a16="http://schemas.microsoft.com/office/drawing/2014/main" id="{9A103F00-A71C-955D-690D-034AF8BC0FF9}"/>
              </a:ext>
            </a:extLst>
          </p:cNvPr>
          <p:cNvSpPr/>
          <p:nvPr/>
        </p:nvSpPr>
        <p:spPr>
          <a:xfrm>
            <a:off x="8206451" y="2893667"/>
            <a:ext cx="1136247" cy="70606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A42C3378-D0B7-0CD4-12CD-30A740A872EA}"/>
              </a:ext>
            </a:extLst>
          </p:cNvPr>
          <p:cNvPicPr>
            <a:picLocks noChangeAspect="1"/>
          </p:cNvPicPr>
          <p:nvPr/>
        </p:nvPicPr>
        <p:blipFill>
          <a:blip r:embed="rId5"/>
          <a:stretch>
            <a:fillRect/>
          </a:stretch>
        </p:blipFill>
        <p:spPr>
          <a:xfrm>
            <a:off x="9105523" y="26921"/>
            <a:ext cx="3010328" cy="2124877"/>
          </a:xfrm>
          <a:prstGeom prst="rect">
            <a:avLst/>
          </a:prstGeom>
        </p:spPr>
      </p:pic>
    </p:spTree>
    <p:extLst>
      <p:ext uri="{BB962C8B-B14F-4D97-AF65-F5344CB8AC3E}">
        <p14:creationId xmlns:p14="http://schemas.microsoft.com/office/powerpoint/2010/main" val="2923973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D1C82B-F612-1E43-7079-A166E7785C4B}"/>
              </a:ext>
            </a:extLst>
          </p:cNvPr>
          <p:cNvSpPr>
            <a:spLocks noGrp="1"/>
          </p:cNvSpPr>
          <p:nvPr>
            <p:ph type="title"/>
          </p:nvPr>
        </p:nvSpPr>
        <p:spPr/>
        <p:txBody>
          <a:bodyPr/>
          <a:lstStyle/>
          <a:p>
            <a:r>
              <a:rPr lang="tr-TR" sz="4400" dirty="0"/>
              <a:t>Kaynaklar</a:t>
            </a:r>
            <a:r>
              <a:rPr lang="tr-TR" dirty="0"/>
              <a:t> </a:t>
            </a:r>
          </a:p>
        </p:txBody>
      </p:sp>
      <p:sp>
        <p:nvSpPr>
          <p:cNvPr id="3" name="İçerik Yer Tutucusu 2">
            <a:extLst>
              <a:ext uri="{FF2B5EF4-FFF2-40B4-BE49-F238E27FC236}">
                <a16:creationId xmlns:a16="http://schemas.microsoft.com/office/drawing/2014/main" id="{F3E6C6EB-1470-254F-D81A-C5AAB9DEF4C5}"/>
              </a:ext>
            </a:extLst>
          </p:cNvPr>
          <p:cNvSpPr>
            <a:spLocks noGrp="1"/>
          </p:cNvSpPr>
          <p:nvPr>
            <p:ph idx="1"/>
          </p:nvPr>
        </p:nvSpPr>
        <p:spPr>
          <a:xfrm>
            <a:off x="1069848" y="1674689"/>
            <a:ext cx="10058400" cy="5183312"/>
          </a:xfrm>
        </p:spPr>
        <p:txBody>
          <a:bodyPr>
            <a:normAutofit fontScale="92500"/>
          </a:bodyPr>
          <a:lstStyle/>
          <a:p>
            <a:r>
              <a:rPr lang="tr-TR" sz="800" dirty="0"/>
              <a:t>1.Lupattelli A, </a:t>
            </a:r>
            <a:r>
              <a:rPr lang="tr-TR" sz="800" dirty="0" err="1"/>
              <a:t>Spigset</a:t>
            </a:r>
            <a:r>
              <a:rPr lang="tr-TR" sz="800" dirty="0"/>
              <a:t> O, </a:t>
            </a:r>
            <a:r>
              <a:rPr lang="tr-TR" sz="800" dirty="0" err="1"/>
              <a:t>Twigg</a:t>
            </a:r>
            <a:r>
              <a:rPr lang="tr-TR" sz="800" dirty="0"/>
              <a:t> MJ, </a:t>
            </a:r>
            <a:r>
              <a:rPr lang="tr-TR" sz="800" dirty="0" err="1"/>
              <a:t>Zagorodnikova</a:t>
            </a:r>
            <a:r>
              <a:rPr lang="tr-TR" sz="800" dirty="0"/>
              <a:t> K, </a:t>
            </a:r>
            <a:r>
              <a:rPr lang="tr-TR" sz="800" dirty="0" err="1"/>
              <a:t>Mårdby</a:t>
            </a:r>
            <a:r>
              <a:rPr lang="tr-TR" sz="800" dirty="0"/>
              <a:t> AC, </a:t>
            </a:r>
            <a:r>
              <a:rPr lang="tr-TR" sz="800" dirty="0" err="1"/>
              <a:t>Moretti</a:t>
            </a:r>
            <a:r>
              <a:rPr lang="tr-TR" sz="800" dirty="0"/>
              <a:t> ME, et al. </a:t>
            </a:r>
            <a:r>
              <a:rPr lang="tr-TR" sz="800" dirty="0" err="1"/>
              <a:t>Medication</a:t>
            </a:r>
            <a:r>
              <a:rPr lang="tr-TR" sz="800" dirty="0"/>
              <a:t> </a:t>
            </a:r>
            <a:r>
              <a:rPr lang="tr-TR" sz="800" dirty="0" err="1"/>
              <a:t>use</a:t>
            </a:r>
            <a:r>
              <a:rPr lang="tr-TR" sz="800" dirty="0"/>
              <a:t> in </a:t>
            </a:r>
            <a:r>
              <a:rPr lang="tr-TR" sz="800" dirty="0" err="1"/>
              <a:t>pregnancy</a:t>
            </a:r>
            <a:r>
              <a:rPr lang="tr-TR" sz="800" dirty="0"/>
              <a:t>: a </a:t>
            </a:r>
            <a:r>
              <a:rPr lang="tr-TR" sz="800" dirty="0" err="1"/>
              <a:t>cross-sectional</a:t>
            </a:r>
            <a:r>
              <a:rPr lang="tr-TR" sz="800" dirty="0"/>
              <a:t>, </a:t>
            </a:r>
            <a:r>
              <a:rPr lang="tr-TR" sz="800" dirty="0" err="1"/>
              <a:t>multinational</a:t>
            </a:r>
            <a:r>
              <a:rPr lang="tr-TR" sz="800" dirty="0"/>
              <a:t> web-</a:t>
            </a:r>
            <a:r>
              <a:rPr lang="tr-TR" sz="800" dirty="0" err="1"/>
              <a:t>based</a:t>
            </a:r>
            <a:r>
              <a:rPr lang="tr-TR" sz="800" dirty="0"/>
              <a:t> </a:t>
            </a:r>
            <a:r>
              <a:rPr lang="tr-TR" sz="800" dirty="0" err="1"/>
              <a:t>study</a:t>
            </a:r>
            <a:r>
              <a:rPr lang="tr-TR" sz="800" dirty="0"/>
              <a:t>. BMJ Open. 2014;17:4(2):e004365. </a:t>
            </a:r>
            <a:r>
              <a:rPr lang="tr-TR" sz="800" dirty="0" err="1"/>
              <a:t>doi</a:t>
            </a:r>
            <a:r>
              <a:rPr lang="tr-TR" sz="800" dirty="0"/>
              <a:t>: 10.1136/bmjopen-2013-004365</a:t>
            </a:r>
          </a:p>
          <a:p>
            <a:r>
              <a:rPr lang="tr-TR" sz="800" dirty="0"/>
              <a:t>2 .</a:t>
            </a:r>
            <a:r>
              <a:rPr lang="tr-TR" sz="800" dirty="0" err="1"/>
              <a:t>Göv</a:t>
            </a:r>
            <a:r>
              <a:rPr lang="tr-TR" sz="800" dirty="0"/>
              <a:t> N. Şanlıurfa'da bir aile sağlığı merkezinde riskli gebelik sıklığı ve etkileyen faktörler, Yüksek lisans Tezi, Harran Üniversitesi, 2016, Şanlıurfa. </a:t>
            </a:r>
          </a:p>
          <a:p>
            <a:r>
              <a:rPr lang="tr-TR" sz="800" dirty="0"/>
              <a:t>3. </a:t>
            </a:r>
            <a:r>
              <a:rPr lang="tr-TR" sz="800" dirty="0" err="1"/>
              <a:t>Olukman</a:t>
            </a:r>
            <a:r>
              <a:rPr lang="tr-TR" sz="800" dirty="0"/>
              <a:t> M, Parlar A, Orhan CE, Orhan AE. Gebelerde ilaç kullanımı: son bir yıllık deneyim. J </a:t>
            </a:r>
            <a:r>
              <a:rPr lang="tr-TR" sz="800" dirty="0" err="1"/>
              <a:t>Turk</a:t>
            </a:r>
            <a:r>
              <a:rPr lang="tr-TR" sz="800" dirty="0"/>
              <a:t> </a:t>
            </a:r>
            <a:r>
              <a:rPr lang="tr-TR" sz="800" dirty="0" err="1"/>
              <a:t>Soc</a:t>
            </a:r>
            <a:r>
              <a:rPr lang="tr-TR" sz="800" dirty="0"/>
              <a:t> </a:t>
            </a:r>
            <a:r>
              <a:rPr lang="tr-TR" sz="800" dirty="0" err="1"/>
              <a:t>Obs</a:t>
            </a:r>
            <a:r>
              <a:rPr lang="tr-TR" sz="800" dirty="0"/>
              <a:t>. </a:t>
            </a:r>
            <a:r>
              <a:rPr lang="tr-TR" sz="800" dirty="0" err="1"/>
              <a:t>Gynecol</a:t>
            </a:r>
            <a:r>
              <a:rPr lang="tr-TR" sz="800" dirty="0"/>
              <a:t> 2006; 3:255–261. </a:t>
            </a:r>
          </a:p>
          <a:p>
            <a:r>
              <a:rPr lang="tr-TR" sz="800" dirty="0"/>
              <a:t>4 .Akdeniz N, Kale A, </a:t>
            </a:r>
            <a:r>
              <a:rPr lang="tr-TR" sz="800" dirty="0" err="1"/>
              <a:t>Erdemoglu</a:t>
            </a:r>
            <a:r>
              <a:rPr lang="tr-TR" sz="800" dirty="0"/>
              <a:t> M, </a:t>
            </a:r>
            <a:r>
              <a:rPr lang="tr-TR" sz="800" dirty="0" err="1"/>
              <a:t>Yalcinkaya</a:t>
            </a:r>
            <a:r>
              <a:rPr lang="tr-TR" sz="800" dirty="0"/>
              <a:t> A, Yayla M. </a:t>
            </a:r>
            <a:r>
              <a:rPr lang="tr-TR" sz="800" dirty="0" err="1"/>
              <a:t>Retrospective</a:t>
            </a:r>
            <a:r>
              <a:rPr lang="tr-TR" sz="800" dirty="0"/>
              <a:t> </a:t>
            </a:r>
            <a:r>
              <a:rPr lang="tr-TR" sz="800" dirty="0" err="1"/>
              <a:t>analysis</a:t>
            </a:r>
            <a:r>
              <a:rPr lang="tr-TR" sz="800" dirty="0"/>
              <a:t> of </a:t>
            </a:r>
            <a:r>
              <a:rPr lang="tr-TR" sz="800" dirty="0" err="1"/>
              <a:t>the</a:t>
            </a:r>
            <a:r>
              <a:rPr lang="tr-TR" sz="800" dirty="0"/>
              <a:t> 126 </a:t>
            </a:r>
            <a:r>
              <a:rPr lang="tr-TR" sz="800" dirty="0" err="1"/>
              <a:t>cases</a:t>
            </a:r>
            <a:r>
              <a:rPr lang="tr-TR" sz="800" dirty="0"/>
              <a:t> </a:t>
            </a:r>
            <a:r>
              <a:rPr lang="tr-TR" sz="800" dirty="0" err="1"/>
              <a:t>terminated</a:t>
            </a:r>
            <a:r>
              <a:rPr lang="tr-TR" sz="800" dirty="0"/>
              <a:t> in </a:t>
            </a:r>
            <a:r>
              <a:rPr lang="tr-TR" sz="800" dirty="0" err="1"/>
              <a:t>pregnancy</a:t>
            </a:r>
            <a:r>
              <a:rPr lang="tr-TR" sz="800" dirty="0"/>
              <a:t> </a:t>
            </a:r>
            <a:r>
              <a:rPr lang="tr-TR" sz="800" dirty="0" err="1"/>
              <a:t>by</a:t>
            </a:r>
            <a:r>
              <a:rPr lang="tr-TR" sz="800" dirty="0"/>
              <a:t> </a:t>
            </a:r>
            <a:r>
              <a:rPr lang="tr-TR" sz="800" dirty="0" err="1"/>
              <a:t>the</a:t>
            </a:r>
            <a:r>
              <a:rPr lang="tr-TR" sz="800" dirty="0"/>
              <a:t> </a:t>
            </a:r>
            <a:r>
              <a:rPr lang="tr-TR" sz="800" dirty="0" err="1"/>
              <a:t>ethical</a:t>
            </a:r>
            <a:r>
              <a:rPr lang="tr-TR" sz="800" dirty="0"/>
              <a:t> </a:t>
            </a:r>
            <a:r>
              <a:rPr lang="tr-TR" sz="800" dirty="0" err="1"/>
              <a:t>committee</a:t>
            </a:r>
            <a:r>
              <a:rPr lang="tr-TR" sz="800" dirty="0"/>
              <a:t> </a:t>
            </a:r>
            <a:r>
              <a:rPr lang="tr-TR" sz="800" dirty="0" err="1"/>
              <a:t>decision</a:t>
            </a:r>
            <a:r>
              <a:rPr lang="tr-TR" sz="800" dirty="0"/>
              <a:t>. Perinatal </a:t>
            </a:r>
            <a:r>
              <a:rPr lang="tr-TR" sz="800" dirty="0" err="1"/>
              <a:t>Journal</a:t>
            </a:r>
            <a:r>
              <a:rPr lang="tr-TR" sz="800" dirty="0"/>
              <a:t> 2005; 13(2):80-5</a:t>
            </a:r>
          </a:p>
          <a:p>
            <a:r>
              <a:rPr lang="tr-TR" sz="800" dirty="0"/>
              <a:t>5. Stevenson Roger E. </a:t>
            </a:r>
            <a:r>
              <a:rPr lang="tr-TR" sz="800" dirty="0" err="1"/>
              <a:t>The</a:t>
            </a:r>
            <a:r>
              <a:rPr lang="tr-TR" sz="800" dirty="0"/>
              <a:t> </a:t>
            </a:r>
            <a:r>
              <a:rPr lang="tr-TR" sz="800" dirty="0" err="1"/>
              <a:t>genetic</a:t>
            </a:r>
            <a:r>
              <a:rPr lang="tr-TR" sz="800" dirty="0"/>
              <a:t> </a:t>
            </a:r>
            <a:r>
              <a:rPr lang="tr-TR" sz="800" dirty="0" err="1"/>
              <a:t>basis</a:t>
            </a:r>
            <a:r>
              <a:rPr lang="tr-TR" sz="800" dirty="0"/>
              <a:t> of </a:t>
            </a:r>
            <a:r>
              <a:rPr lang="tr-TR" sz="800" dirty="0" err="1"/>
              <a:t>human</a:t>
            </a:r>
            <a:r>
              <a:rPr lang="tr-TR" sz="800" dirty="0"/>
              <a:t> </a:t>
            </a:r>
            <a:r>
              <a:rPr lang="tr-TR" sz="800" dirty="0" err="1"/>
              <a:t>anomalies</a:t>
            </a:r>
            <a:r>
              <a:rPr lang="tr-TR" sz="800" dirty="0"/>
              <a:t>. </a:t>
            </a:r>
            <a:r>
              <a:rPr lang="tr-TR" sz="800" dirty="0" err="1"/>
              <a:t>In</a:t>
            </a:r>
            <a:r>
              <a:rPr lang="tr-TR" sz="800" dirty="0"/>
              <a:t>: Stevenson RE, </a:t>
            </a:r>
            <a:r>
              <a:rPr lang="tr-TR" sz="800" dirty="0" err="1"/>
              <a:t>Hall</a:t>
            </a:r>
            <a:r>
              <a:rPr lang="tr-TR" sz="800" dirty="0"/>
              <a:t> JG, Goodman RM, </a:t>
            </a:r>
            <a:r>
              <a:rPr lang="tr-TR" sz="800" dirty="0" err="1"/>
              <a:t>eds</a:t>
            </a:r>
            <a:r>
              <a:rPr lang="tr-TR" sz="800" dirty="0"/>
              <a:t>. Human </a:t>
            </a:r>
            <a:r>
              <a:rPr lang="tr-TR" sz="800" dirty="0" err="1"/>
              <a:t>malformations</a:t>
            </a:r>
            <a:r>
              <a:rPr lang="tr-TR" sz="800" dirty="0"/>
              <a:t> </a:t>
            </a:r>
            <a:r>
              <a:rPr lang="tr-TR" sz="800" dirty="0" err="1"/>
              <a:t>and</a:t>
            </a:r>
            <a:r>
              <a:rPr lang="tr-TR" sz="800" dirty="0"/>
              <a:t> </a:t>
            </a:r>
            <a:r>
              <a:rPr lang="tr-TR" sz="800" dirty="0" err="1"/>
              <a:t>related</a:t>
            </a:r>
            <a:r>
              <a:rPr lang="tr-TR" sz="800" dirty="0"/>
              <a:t> </a:t>
            </a:r>
            <a:r>
              <a:rPr lang="tr-TR" sz="800" dirty="0" err="1"/>
              <a:t>anomalies</a:t>
            </a:r>
            <a:r>
              <a:rPr lang="tr-TR" sz="800" dirty="0"/>
              <a:t> 1st ed. Oxford: Oxford </a:t>
            </a:r>
            <a:r>
              <a:rPr lang="tr-TR" sz="800" dirty="0" err="1"/>
              <a:t>University</a:t>
            </a:r>
            <a:r>
              <a:rPr lang="tr-TR" sz="800" dirty="0"/>
              <a:t> </a:t>
            </a:r>
            <a:r>
              <a:rPr lang="tr-TR" sz="800" dirty="0" err="1"/>
              <a:t>Press</a:t>
            </a:r>
            <a:r>
              <a:rPr lang="tr-TR" sz="800" dirty="0"/>
              <a:t>; 1993. p</a:t>
            </a:r>
          </a:p>
          <a:p>
            <a:r>
              <a:rPr lang="tr-TR" sz="800" dirty="0"/>
              <a:t>6. </a:t>
            </a:r>
            <a:r>
              <a:rPr lang="en-US" sz="800" dirty="0"/>
              <a:t>Headley J, </a:t>
            </a:r>
            <a:r>
              <a:rPr lang="en-US" sz="800" dirty="0" err="1"/>
              <a:t>Northstone</a:t>
            </a:r>
            <a:r>
              <a:rPr lang="en-US" sz="800" dirty="0"/>
              <a:t> K, Simmons H, Golding J; ALSPAC Study Team. Medication use during pregnancy: data from the Avon Longitudinal Study of Parents and Children. </a:t>
            </a:r>
            <a:r>
              <a:rPr lang="en-US" sz="800" dirty="0" err="1"/>
              <a:t>Eur</a:t>
            </a:r>
            <a:r>
              <a:rPr lang="en-US" sz="800" dirty="0"/>
              <a:t> J Clin </a:t>
            </a:r>
            <a:r>
              <a:rPr lang="en-US" sz="800" dirty="0" err="1"/>
              <a:t>Pharmacol</a:t>
            </a:r>
            <a:r>
              <a:rPr lang="en-US" sz="800" dirty="0"/>
              <a:t>. 2004;60:355-61</a:t>
            </a:r>
            <a:endParaRPr lang="tr-TR" sz="800" dirty="0"/>
          </a:p>
          <a:p>
            <a:r>
              <a:rPr lang="tr-TR" sz="800" dirty="0"/>
              <a:t>7. Mitchell AA, </a:t>
            </a:r>
            <a:r>
              <a:rPr lang="tr-TR" sz="800" dirty="0" err="1"/>
              <a:t>Gilboa</a:t>
            </a:r>
            <a:r>
              <a:rPr lang="tr-TR" sz="800" dirty="0"/>
              <a:t> SM, </a:t>
            </a:r>
            <a:r>
              <a:rPr lang="tr-TR" sz="800" dirty="0" err="1"/>
              <a:t>Werler</a:t>
            </a:r>
            <a:r>
              <a:rPr lang="tr-TR" sz="800" dirty="0"/>
              <a:t> MM, </a:t>
            </a:r>
            <a:r>
              <a:rPr lang="tr-TR" sz="800" dirty="0" err="1"/>
              <a:t>Kelley</a:t>
            </a:r>
            <a:r>
              <a:rPr lang="tr-TR" sz="800" dirty="0"/>
              <a:t> KE, </a:t>
            </a:r>
            <a:r>
              <a:rPr lang="tr-TR" sz="800" dirty="0" err="1"/>
              <a:t>Louik</a:t>
            </a:r>
            <a:r>
              <a:rPr lang="tr-TR" sz="800" dirty="0"/>
              <a:t> C, </a:t>
            </a:r>
            <a:r>
              <a:rPr lang="tr-TR" sz="800" dirty="0" err="1"/>
              <a:t>Hernández-Díaz</a:t>
            </a:r>
            <a:r>
              <a:rPr lang="tr-TR" sz="800" dirty="0"/>
              <a:t> S; </a:t>
            </a:r>
            <a:r>
              <a:rPr lang="tr-TR" sz="800" dirty="0" err="1"/>
              <a:t>National</a:t>
            </a:r>
            <a:r>
              <a:rPr lang="tr-TR" sz="800" dirty="0"/>
              <a:t> </a:t>
            </a:r>
            <a:r>
              <a:rPr lang="tr-TR" sz="800" dirty="0" err="1"/>
              <a:t>Birth</a:t>
            </a:r>
            <a:r>
              <a:rPr lang="tr-TR" sz="800" dirty="0"/>
              <a:t> </a:t>
            </a:r>
            <a:r>
              <a:rPr lang="tr-TR" sz="800" dirty="0" err="1"/>
              <a:t>Defects</a:t>
            </a:r>
            <a:r>
              <a:rPr lang="tr-TR" sz="800" dirty="0"/>
              <a:t> </a:t>
            </a:r>
            <a:r>
              <a:rPr lang="tr-TR" sz="800" dirty="0" err="1"/>
              <a:t>Prevention</a:t>
            </a:r>
            <a:r>
              <a:rPr lang="tr-TR" sz="800" dirty="0"/>
              <a:t> </a:t>
            </a:r>
            <a:r>
              <a:rPr lang="tr-TR" sz="800" dirty="0" err="1"/>
              <a:t>Study</a:t>
            </a:r>
            <a:r>
              <a:rPr lang="tr-TR" sz="800" dirty="0"/>
              <a:t>. </a:t>
            </a:r>
            <a:r>
              <a:rPr lang="tr-TR" sz="800" dirty="0" err="1"/>
              <a:t>Medication</a:t>
            </a:r>
            <a:r>
              <a:rPr lang="tr-TR" sz="800" dirty="0"/>
              <a:t> </a:t>
            </a:r>
            <a:r>
              <a:rPr lang="tr-TR" sz="800" dirty="0" err="1"/>
              <a:t>use</a:t>
            </a:r>
            <a:r>
              <a:rPr lang="tr-TR" sz="800" dirty="0"/>
              <a:t> </a:t>
            </a:r>
            <a:r>
              <a:rPr lang="tr-TR" sz="800" dirty="0" err="1"/>
              <a:t>during</a:t>
            </a:r>
            <a:r>
              <a:rPr lang="tr-TR" sz="800" dirty="0"/>
              <a:t> </a:t>
            </a:r>
            <a:r>
              <a:rPr lang="tr-TR" sz="800" dirty="0" err="1"/>
              <a:t>pregnancy</a:t>
            </a:r>
            <a:r>
              <a:rPr lang="tr-TR" sz="800" dirty="0"/>
              <a:t>, </a:t>
            </a:r>
            <a:r>
              <a:rPr lang="tr-TR" sz="800" dirty="0" err="1"/>
              <a:t>with</a:t>
            </a:r>
            <a:r>
              <a:rPr lang="tr-TR" sz="800" dirty="0"/>
              <a:t> </a:t>
            </a:r>
            <a:r>
              <a:rPr lang="tr-TR" sz="800" dirty="0" err="1"/>
              <a:t>particular</a:t>
            </a:r>
            <a:r>
              <a:rPr lang="tr-TR" sz="800" dirty="0"/>
              <a:t> </a:t>
            </a:r>
            <a:r>
              <a:rPr lang="tr-TR" sz="800" dirty="0" err="1"/>
              <a:t>focus</a:t>
            </a:r>
            <a:r>
              <a:rPr lang="tr-TR" sz="800" dirty="0"/>
              <a:t> on </a:t>
            </a:r>
            <a:r>
              <a:rPr lang="tr-TR" sz="800" dirty="0" err="1"/>
              <a:t>prescription</a:t>
            </a:r>
            <a:r>
              <a:rPr lang="tr-TR" sz="800" dirty="0"/>
              <a:t> </a:t>
            </a:r>
            <a:r>
              <a:rPr lang="tr-TR" sz="800" dirty="0" err="1"/>
              <a:t>drugs</a:t>
            </a:r>
            <a:r>
              <a:rPr lang="tr-TR" sz="800" dirty="0"/>
              <a:t>: 1976-2008. </a:t>
            </a:r>
            <a:r>
              <a:rPr lang="tr-TR" sz="800" dirty="0" err="1"/>
              <a:t>Am</a:t>
            </a:r>
            <a:r>
              <a:rPr lang="tr-TR" sz="800" dirty="0"/>
              <a:t> J </a:t>
            </a:r>
            <a:r>
              <a:rPr lang="tr-TR" sz="800" dirty="0" err="1"/>
              <a:t>Obstet</a:t>
            </a:r>
            <a:r>
              <a:rPr lang="tr-TR" sz="800" dirty="0"/>
              <a:t> </a:t>
            </a:r>
            <a:r>
              <a:rPr lang="tr-TR" sz="800" dirty="0" err="1"/>
              <a:t>Gynecol</a:t>
            </a:r>
            <a:r>
              <a:rPr lang="tr-TR" sz="800" dirty="0"/>
              <a:t>. 2011;205:51. e1-8.</a:t>
            </a:r>
          </a:p>
          <a:p>
            <a:r>
              <a:rPr lang="tr-TR" sz="800" dirty="0"/>
              <a:t>8. Öztürk Z. Gebelikte İlaç Kullanımı ve Risk Değerlendirmesi: Beni kategorize etme. Zeynep Kamil Tıp Bülteni. 2018;49:109- 12</a:t>
            </a:r>
          </a:p>
          <a:p>
            <a:r>
              <a:rPr lang="tr-TR" sz="800" dirty="0"/>
              <a:t>TEMD HİPERTANSİYON TANI ve TEDAVİ KILAVUZU-2022 s:119</a:t>
            </a:r>
          </a:p>
          <a:p>
            <a:r>
              <a:rPr lang="tr-TR" sz="800" dirty="0"/>
              <a:t>TEMD DİABETES MELLİTUS VE KOMPLİKASYONLARININ TANI, TEDAVİ VE İZLEM KILAVUZU-2022 s:219</a:t>
            </a:r>
          </a:p>
          <a:p>
            <a:r>
              <a:rPr lang="tr-TR" sz="800" dirty="0"/>
              <a:t>TEMD TİROİD HASTALIKLARI TANI VE TEDAVİ KILAVUZU 2020 s:80</a:t>
            </a:r>
          </a:p>
          <a:p>
            <a:r>
              <a:rPr lang="tr-TR" sz="800" dirty="0"/>
              <a:t>Aile Hekimliği Sık Görülen Hastalıklar Reçeteleme Rehberi 2. Baskı  s:473-482</a:t>
            </a:r>
          </a:p>
          <a:p>
            <a:r>
              <a:rPr lang="tr-TR" sz="800" dirty="0"/>
              <a:t>https://www.uptodate.com/contents/approach-to-the-pregnant-patient-with-a-respiratory-infection?search=gebelikte%20parasetamol%20&amp;source=search_result&amp;selectedTitle=11~150&amp;usage_type=default&amp;display_rank=11</a:t>
            </a:r>
          </a:p>
          <a:p>
            <a:r>
              <a:rPr lang="tr-TR" sz="800" dirty="0">
                <a:hlinkClick r:id="rId2"/>
              </a:rPr>
              <a:t>https://www.clinicalkey.com/#!/content/journal/1-s2.0-S0002937811002195</a:t>
            </a:r>
            <a:endParaRPr lang="tr-TR" sz="800" dirty="0"/>
          </a:p>
          <a:p>
            <a:r>
              <a:rPr lang="tr-TR" sz="800" b="0" i="0" u="sng" dirty="0">
                <a:solidFill>
                  <a:srgbClr val="0A5C77"/>
                </a:solidFill>
                <a:effectLst/>
                <a:hlinkClick r:id="rId3"/>
              </a:rPr>
              <a:t>http://www.fda.gov/Drugs/DevelopmentApprovalProcess/DevelopmentResources/Labeling/ucm093310.htm</a:t>
            </a:r>
            <a:r>
              <a:rPr lang="tr-TR" sz="800" b="0" i="0" dirty="0">
                <a:solidFill>
                  <a:srgbClr val="09142A"/>
                </a:solidFill>
                <a:effectLst/>
              </a:rPr>
              <a:t> </a:t>
            </a:r>
          </a:p>
          <a:p>
            <a:r>
              <a:rPr lang="tr-TR" sz="800" dirty="0">
                <a:hlinkClick r:id="rId4"/>
              </a:rPr>
              <a:t>https://www.uptodate.com/contents/preconception-and-prenatal-folic-acid </a:t>
            </a:r>
            <a:r>
              <a:rPr lang="tr-TR" sz="800" dirty="0" err="1">
                <a:hlinkClick r:id="rId4"/>
              </a:rPr>
              <a:t>supplementation?search</a:t>
            </a:r>
            <a:r>
              <a:rPr lang="tr-TR" sz="800" dirty="0">
                <a:hlinkClick r:id="rId4"/>
              </a:rPr>
              <a:t>=folik%20asit%20hamileli%C4%9Fi&amp;source=search_result&amp;selectedTitle=1~150&amp;usage_type=default&amp;display_rank=1#topicGraphics</a:t>
            </a:r>
            <a:endParaRPr lang="tr-TR" sz="800" dirty="0"/>
          </a:p>
          <a:p>
            <a:r>
              <a:rPr lang="tr-TR" sz="800" dirty="0">
                <a:hlinkClick r:id="rId5"/>
              </a:rPr>
              <a:t>https://www.uptodate.com/contents/image?imageKey=OBGYN%2F74451&amp;topicKey=OBGYN%2F6811&amp;search=gebelikte%20ila%C3%A7%20kullan%C4%B1m%C4%B1&amp;rank=35~150&amp;source=see_link</a:t>
            </a:r>
            <a:endParaRPr lang="tr-TR" sz="800" dirty="0"/>
          </a:p>
          <a:p>
            <a:r>
              <a:rPr lang="tr-TR" sz="800" dirty="0">
                <a:hlinkClick r:id="rId6"/>
              </a:rPr>
              <a:t>https://www.uptodate.com/contents/image?imageKey=ID%2F100422&amp;topicKey=OBGYN%2F112420&amp;search=gebelikte%20ila%C3%A7%20kullan%C4%B1m%C4%B1&amp;rank=1~150&amp;source=see_link</a:t>
            </a:r>
            <a:endParaRPr lang="tr-TR" sz="800" dirty="0"/>
          </a:p>
          <a:p>
            <a:endParaRPr lang="tr-TR" sz="900" dirty="0"/>
          </a:p>
          <a:p>
            <a:endParaRPr lang="tr-TR" sz="900" dirty="0"/>
          </a:p>
          <a:p>
            <a:endParaRPr lang="tr-TR" sz="900" dirty="0"/>
          </a:p>
          <a:p>
            <a:endParaRPr lang="tr-TR" sz="1000" dirty="0"/>
          </a:p>
        </p:txBody>
      </p:sp>
    </p:spTree>
    <p:extLst>
      <p:ext uri="{BB962C8B-B14F-4D97-AF65-F5344CB8AC3E}">
        <p14:creationId xmlns:p14="http://schemas.microsoft.com/office/powerpoint/2010/main" val="2853371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C9893E-5128-B01F-52D1-11BAFAD8083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E2D1E74-FBB4-A9DA-9792-CF25702F5D97}"/>
              </a:ext>
            </a:extLst>
          </p:cNvPr>
          <p:cNvSpPr>
            <a:spLocks noGrp="1"/>
          </p:cNvSpPr>
          <p:nvPr>
            <p:ph idx="1"/>
          </p:nvPr>
        </p:nvSpPr>
        <p:spPr/>
        <p:txBody>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pPr marL="0" indent="0">
              <a:buNone/>
            </a:pPr>
            <a:r>
              <a:rPr lang="tr-TR" b="1" i="1" dirty="0">
                <a:solidFill>
                  <a:schemeClr val="accent1">
                    <a:lumMod val="75000"/>
                  </a:schemeClr>
                </a:solidFill>
              </a:rPr>
              <a:t>                                                                                     </a:t>
            </a:r>
            <a:r>
              <a:rPr lang="tr-TR" sz="2400" b="1" i="1" dirty="0">
                <a:solidFill>
                  <a:schemeClr val="accent1">
                    <a:lumMod val="75000"/>
                  </a:schemeClr>
                </a:solidFill>
              </a:rPr>
              <a:t>Teşekkürler </a:t>
            </a:r>
          </a:p>
        </p:txBody>
      </p:sp>
    </p:spTree>
    <p:extLst>
      <p:ext uri="{BB962C8B-B14F-4D97-AF65-F5344CB8AC3E}">
        <p14:creationId xmlns:p14="http://schemas.microsoft.com/office/powerpoint/2010/main" val="282784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E9D49B-7855-349B-B59E-A10B5D2CCE2A}"/>
              </a:ext>
            </a:extLst>
          </p:cNvPr>
          <p:cNvSpPr>
            <a:spLocks noGrp="1"/>
          </p:cNvSpPr>
          <p:nvPr>
            <p:ph type="title"/>
          </p:nvPr>
        </p:nvSpPr>
        <p:spPr/>
        <p:txBody>
          <a:bodyPr>
            <a:normAutofit/>
          </a:bodyPr>
          <a:lstStyle/>
          <a:p>
            <a:r>
              <a:rPr lang="tr-TR" sz="4400" dirty="0"/>
              <a:t>Epidemiyoloji</a:t>
            </a:r>
          </a:p>
        </p:txBody>
      </p:sp>
      <p:sp>
        <p:nvSpPr>
          <p:cNvPr id="9" name="İçerik Yer Tutucusu 8">
            <a:extLst>
              <a:ext uri="{FF2B5EF4-FFF2-40B4-BE49-F238E27FC236}">
                <a16:creationId xmlns:a16="http://schemas.microsoft.com/office/drawing/2014/main" id="{CE096486-C2F2-522D-81CF-E7960736C56C}"/>
              </a:ext>
            </a:extLst>
          </p:cNvPr>
          <p:cNvSpPr>
            <a:spLocks noGrp="1"/>
          </p:cNvSpPr>
          <p:nvPr>
            <p:ph idx="1"/>
          </p:nvPr>
        </p:nvSpPr>
        <p:spPr>
          <a:xfrm>
            <a:off x="1182282" y="1859623"/>
            <a:ext cx="4509602" cy="4206167"/>
          </a:xfrm>
        </p:spPr>
        <p:txBody>
          <a:bodyPr>
            <a:normAutofit/>
          </a:bodyPr>
          <a:lstStyle/>
          <a:p>
            <a:endParaRPr lang="tr-TR" b="0" i="0" dirty="0">
              <a:solidFill>
                <a:srgbClr val="000000"/>
              </a:solidFill>
              <a:effectLst/>
              <a:latin typeface="Arial" panose="020B0604020202020204" pitchFamily="34" charset="0"/>
            </a:endParaRPr>
          </a:p>
          <a:p>
            <a:endParaRPr lang="tr-TR" dirty="0">
              <a:solidFill>
                <a:srgbClr val="000000"/>
              </a:solidFill>
              <a:latin typeface="Arial" panose="020B0604020202020204" pitchFamily="34" charset="0"/>
            </a:endParaRPr>
          </a:p>
          <a:p>
            <a:pPr marL="0" indent="0">
              <a:buNone/>
            </a:pPr>
            <a:endParaRPr lang="tr-TR" b="0" i="0" dirty="0">
              <a:solidFill>
                <a:srgbClr val="000000"/>
              </a:solidFill>
              <a:effectLst/>
              <a:latin typeface="Arial" panose="020B0604020202020204" pitchFamily="34" charset="0"/>
            </a:endParaRPr>
          </a:p>
          <a:p>
            <a:r>
              <a:rPr lang="en-US" b="0" i="0" dirty="0">
                <a:solidFill>
                  <a:srgbClr val="000000"/>
                </a:solidFill>
                <a:effectLst/>
              </a:rPr>
              <a:t>This figure shows the specific types of medication taken during pregnancy</a:t>
            </a:r>
            <a:r>
              <a:rPr lang="tr-TR" b="0" i="0" dirty="0">
                <a:solidFill>
                  <a:srgbClr val="000000"/>
                </a:solidFill>
                <a:effectLst/>
              </a:rPr>
              <a:t> </a:t>
            </a:r>
            <a:r>
              <a:rPr lang="en-US" b="0" i="0" dirty="0">
                <a:solidFill>
                  <a:srgbClr val="000000"/>
                </a:solidFill>
                <a:effectLst/>
              </a:rPr>
              <a:t>in a study of 911 women carried out by </a:t>
            </a:r>
            <a:r>
              <a:rPr lang="en-US" b="0" i="0" dirty="0" err="1">
                <a:solidFill>
                  <a:srgbClr val="000000"/>
                </a:solidFill>
                <a:effectLst/>
              </a:rPr>
              <a:t>Forfar</a:t>
            </a:r>
            <a:r>
              <a:rPr lang="en-US" b="0" i="0" dirty="0">
                <a:solidFill>
                  <a:srgbClr val="000000"/>
                </a:solidFill>
                <a:effectLst/>
              </a:rPr>
              <a:t> &amp; Nelson in Scotland in 1970</a:t>
            </a:r>
            <a:endParaRPr lang="tr-TR" dirty="0"/>
          </a:p>
        </p:txBody>
      </p:sp>
      <p:pic>
        <p:nvPicPr>
          <p:cNvPr id="11" name="Resim 10">
            <a:extLst>
              <a:ext uri="{FF2B5EF4-FFF2-40B4-BE49-F238E27FC236}">
                <a16:creationId xmlns:a16="http://schemas.microsoft.com/office/drawing/2014/main" id="{E7F9B63B-E867-2E46-DFB4-0C4AA9D709EB}"/>
              </a:ext>
            </a:extLst>
          </p:cNvPr>
          <p:cNvPicPr>
            <a:picLocks noChangeAspect="1"/>
          </p:cNvPicPr>
          <p:nvPr/>
        </p:nvPicPr>
        <p:blipFill>
          <a:blip r:embed="rId2"/>
          <a:stretch>
            <a:fillRect/>
          </a:stretch>
        </p:blipFill>
        <p:spPr>
          <a:xfrm>
            <a:off x="6106706" y="1378021"/>
            <a:ext cx="5133975" cy="4800600"/>
          </a:xfrm>
          <a:prstGeom prst="rect">
            <a:avLst/>
          </a:prstGeom>
        </p:spPr>
      </p:pic>
    </p:spTree>
    <p:extLst>
      <p:ext uri="{BB962C8B-B14F-4D97-AF65-F5344CB8AC3E}">
        <p14:creationId xmlns:p14="http://schemas.microsoft.com/office/powerpoint/2010/main" val="97200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BD72F-EBD0-F558-8115-2AAB627F8AF1}"/>
              </a:ext>
            </a:extLst>
          </p:cNvPr>
          <p:cNvSpPr>
            <a:spLocks noGrp="1"/>
          </p:cNvSpPr>
          <p:nvPr>
            <p:ph type="title"/>
          </p:nvPr>
        </p:nvSpPr>
        <p:spPr/>
        <p:txBody>
          <a:bodyPr>
            <a:normAutofit/>
          </a:bodyPr>
          <a:lstStyle/>
          <a:p>
            <a:r>
              <a:rPr lang="tr-TR" sz="4400" dirty="0"/>
              <a:t>Epidemiyoloji</a:t>
            </a:r>
          </a:p>
        </p:txBody>
      </p:sp>
      <p:sp>
        <p:nvSpPr>
          <p:cNvPr id="3" name="İçerik Yer Tutucusu 2">
            <a:extLst>
              <a:ext uri="{FF2B5EF4-FFF2-40B4-BE49-F238E27FC236}">
                <a16:creationId xmlns:a16="http://schemas.microsoft.com/office/drawing/2014/main" id="{E769F330-CB51-D9F4-CDA9-D98BC8FB5133}"/>
              </a:ext>
            </a:extLst>
          </p:cNvPr>
          <p:cNvSpPr>
            <a:spLocks noGrp="1"/>
          </p:cNvSpPr>
          <p:nvPr>
            <p:ph idx="1"/>
          </p:nvPr>
        </p:nvSpPr>
        <p:spPr>
          <a:xfrm>
            <a:off x="1069848" y="2121408"/>
            <a:ext cx="3707635" cy="4050792"/>
          </a:xfrm>
        </p:spPr>
        <p:txBody>
          <a:bodyPr/>
          <a:lstStyle/>
          <a:p>
            <a:endParaRPr lang="tr-TR" dirty="0"/>
          </a:p>
          <a:p>
            <a:endParaRPr lang="tr-TR" dirty="0"/>
          </a:p>
          <a:p>
            <a:r>
              <a:rPr lang="en-US" dirty="0"/>
              <a:t>Medication use during pregnancy, with particular focus on prescription drugs: 1976-2008</a:t>
            </a:r>
            <a:endParaRPr lang="tr-TR" dirty="0"/>
          </a:p>
        </p:txBody>
      </p:sp>
      <p:pic>
        <p:nvPicPr>
          <p:cNvPr id="5" name="Resim 4">
            <a:extLst>
              <a:ext uri="{FF2B5EF4-FFF2-40B4-BE49-F238E27FC236}">
                <a16:creationId xmlns:a16="http://schemas.microsoft.com/office/drawing/2014/main" id="{7000688E-9452-2D0D-9D3E-312EB14EE2F6}"/>
              </a:ext>
            </a:extLst>
          </p:cNvPr>
          <p:cNvPicPr>
            <a:picLocks noChangeAspect="1"/>
          </p:cNvPicPr>
          <p:nvPr/>
        </p:nvPicPr>
        <p:blipFill>
          <a:blip r:embed="rId3"/>
          <a:stretch>
            <a:fillRect/>
          </a:stretch>
        </p:blipFill>
        <p:spPr>
          <a:xfrm>
            <a:off x="5845997" y="1277272"/>
            <a:ext cx="6050502" cy="4763932"/>
          </a:xfrm>
          <a:prstGeom prst="rect">
            <a:avLst/>
          </a:prstGeom>
        </p:spPr>
      </p:pic>
      <p:sp>
        <p:nvSpPr>
          <p:cNvPr id="6" name="Metin kutusu 5">
            <a:extLst>
              <a:ext uri="{FF2B5EF4-FFF2-40B4-BE49-F238E27FC236}">
                <a16:creationId xmlns:a16="http://schemas.microsoft.com/office/drawing/2014/main" id="{31CEF5B6-33FC-4FFA-A0C3-F7DD08D01E18}"/>
              </a:ext>
            </a:extLst>
          </p:cNvPr>
          <p:cNvSpPr txBox="1"/>
          <p:nvPr/>
        </p:nvSpPr>
        <p:spPr>
          <a:xfrm>
            <a:off x="6071052" y="6373368"/>
            <a:ext cx="5825447" cy="246221"/>
          </a:xfrm>
          <a:prstGeom prst="rect">
            <a:avLst/>
          </a:prstGeom>
          <a:noFill/>
        </p:spPr>
        <p:txBody>
          <a:bodyPr wrap="square">
            <a:spAutoFit/>
          </a:bodyPr>
          <a:lstStyle/>
          <a:p>
            <a:r>
              <a:rPr lang="tr-TR" sz="1000" dirty="0">
                <a:hlinkClick r:id="rId4"/>
              </a:rPr>
              <a:t>https://www.clinicalkey.com/#!/content/journal/1-s2.0-S0002937811002195</a:t>
            </a:r>
            <a:endParaRPr lang="tr-TR" sz="1000" dirty="0"/>
          </a:p>
        </p:txBody>
      </p:sp>
    </p:spTree>
    <p:extLst>
      <p:ext uri="{BB962C8B-B14F-4D97-AF65-F5344CB8AC3E}">
        <p14:creationId xmlns:p14="http://schemas.microsoft.com/office/powerpoint/2010/main" val="166679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F04A1-F3C8-6C65-70B1-20C6282BAEA9}"/>
              </a:ext>
            </a:extLst>
          </p:cNvPr>
          <p:cNvSpPr>
            <a:spLocks noGrp="1"/>
          </p:cNvSpPr>
          <p:nvPr>
            <p:ph type="title"/>
          </p:nvPr>
        </p:nvSpPr>
        <p:spPr/>
        <p:txBody>
          <a:bodyPr>
            <a:normAutofit/>
          </a:bodyPr>
          <a:lstStyle/>
          <a:p>
            <a:r>
              <a:rPr lang="tr-TR" sz="4000" dirty="0"/>
              <a:t>FDA İlaç Gebelik Risk Kategorileri</a:t>
            </a:r>
          </a:p>
        </p:txBody>
      </p:sp>
      <p:graphicFrame>
        <p:nvGraphicFramePr>
          <p:cNvPr id="4" name="Tablo 4">
            <a:extLst>
              <a:ext uri="{FF2B5EF4-FFF2-40B4-BE49-F238E27FC236}">
                <a16:creationId xmlns:a16="http://schemas.microsoft.com/office/drawing/2014/main" id="{9A05EFD9-7656-AE00-5968-12928B49AA32}"/>
              </a:ext>
            </a:extLst>
          </p:cNvPr>
          <p:cNvGraphicFramePr>
            <a:graphicFrameLocks noGrp="1"/>
          </p:cNvGraphicFramePr>
          <p:nvPr>
            <p:ph idx="1"/>
            <p:extLst>
              <p:ext uri="{D42A27DB-BD31-4B8C-83A1-F6EECF244321}">
                <p14:modId xmlns:p14="http://schemas.microsoft.com/office/powerpoint/2010/main" val="3809212408"/>
              </p:ext>
            </p:extLst>
          </p:nvPr>
        </p:nvGraphicFramePr>
        <p:xfrm>
          <a:off x="1069975" y="2120900"/>
          <a:ext cx="10058400" cy="4100706"/>
        </p:xfrm>
        <a:graphic>
          <a:graphicData uri="http://schemas.openxmlformats.org/drawingml/2006/table">
            <a:tbl>
              <a:tblPr firstRow="1" bandRow="1">
                <a:tableStyleId>{5C22544A-7EE6-4342-B048-85BDC9FD1C3A}</a:tableStyleId>
              </a:tblPr>
              <a:tblGrid>
                <a:gridCol w="1991724">
                  <a:extLst>
                    <a:ext uri="{9D8B030D-6E8A-4147-A177-3AD203B41FA5}">
                      <a16:colId xmlns:a16="http://schemas.microsoft.com/office/drawing/2014/main" val="3416748369"/>
                    </a:ext>
                  </a:extLst>
                </a:gridCol>
                <a:gridCol w="8066676">
                  <a:extLst>
                    <a:ext uri="{9D8B030D-6E8A-4147-A177-3AD203B41FA5}">
                      <a16:colId xmlns:a16="http://schemas.microsoft.com/office/drawing/2014/main" val="2671972357"/>
                    </a:ext>
                  </a:extLst>
                </a:gridCol>
              </a:tblGrid>
              <a:tr h="625986">
                <a:tc>
                  <a:txBody>
                    <a:bodyPr/>
                    <a:lstStyle/>
                    <a:p>
                      <a:pPr algn="ctr"/>
                      <a:r>
                        <a:rPr lang="tr-TR" dirty="0"/>
                        <a:t>Gebelik Kategorisi</a:t>
                      </a:r>
                    </a:p>
                  </a:txBody>
                  <a:tcPr/>
                </a:tc>
                <a:tc>
                  <a:txBody>
                    <a:bodyPr/>
                    <a:lstStyle/>
                    <a:p>
                      <a:endParaRPr lang="tr-TR" dirty="0"/>
                    </a:p>
                  </a:txBody>
                  <a:tcPr/>
                </a:tc>
                <a:extLst>
                  <a:ext uri="{0D108BD9-81ED-4DB2-BD59-A6C34878D82A}">
                    <a16:rowId xmlns:a16="http://schemas.microsoft.com/office/drawing/2014/main" val="806143362"/>
                  </a:ext>
                </a:extLst>
              </a:tr>
              <a:tr h="625986">
                <a:tc>
                  <a:txBody>
                    <a:bodyPr/>
                    <a:lstStyle/>
                    <a:p>
                      <a:pPr algn="ctr"/>
                      <a:r>
                        <a:rPr lang="tr-TR" dirty="0"/>
                        <a:t>A</a:t>
                      </a:r>
                    </a:p>
                  </a:txBody>
                  <a:tcPr/>
                </a:tc>
                <a:tc>
                  <a:txBody>
                    <a:bodyPr/>
                    <a:lstStyle/>
                    <a:p>
                      <a:r>
                        <a:rPr lang="tr-TR" dirty="0"/>
                        <a:t>İnsanlarda yapılmış kontrollü çalışmalar mevcut; fetal risk yok</a:t>
                      </a:r>
                    </a:p>
                  </a:txBody>
                  <a:tcPr/>
                </a:tc>
                <a:extLst>
                  <a:ext uri="{0D108BD9-81ED-4DB2-BD59-A6C34878D82A}">
                    <a16:rowId xmlns:a16="http://schemas.microsoft.com/office/drawing/2014/main" val="3182296077"/>
                  </a:ext>
                </a:extLst>
              </a:tr>
              <a:tr h="625986">
                <a:tc>
                  <a:txBody>
                    <a:bodyPr/>
                    <a:lstStyle/>
                    <a:p>
                      <a:pPr algn="ctr"/>
                      <a:r>
                        <a:rPr lang="tr-TR" dirty="0"/>
                        <a:t>B</a:t>
                      </a:r>
                    </a:p>
                  </a:txBody>
                  <a:tcPr/>
                </a:tc>
                <a:tc>
                  <a:txBody>
                    <a:bodyPr/>
                    <a:lstStyle/>
                    <a:p>
                      <a:r>
                        <a:rPr lang="tr-TR" dirty="0"/>
                        <a:t>İnsanlarda kontrollü çalışma yok; hayvan çalışmalarında fetal risk yok</a:t>
                      </a:r>
                    </a:p>
                  </a:txBody>
                  <a:tcPr/>
                </a:tc>
                <a:extLst>
                  <a:ext uri="{0D108BD9-81ED-4DB2-BD59-A6C34878D82A}">
                    <a16:rowId xmlns:a16="http://schemas.microsoft.com/office/drawing/2014/main" val="3744608357"/>
                  </a:ext>
                </a:extLst>
              </a:tr>
              <a:tr h="625986">
                <a:tc>
                  <a:txBody>
                    <a:bodyPr/>
                    <a:lstStyle/>
                    <a:p>
                      <a:pPr algn="ctr"/>
                      <a:r>
                        <a:rPr lang="tr-TR" dirty="0"/>
                        <a:t>C</a:t>
                      </a:r>
                    </a:p>
                  </a:txBody>
                  <a:tcPr/>
                </a:tc>
                <a:tc>
                  <a:txBody>
                    <a:bodyPr/>
                    <a:lstStyle/>
                    <a:p>
                      <a:r>
                        <a:rPr lang="tr-TR" dirty="0"/>
                        <a:t>İnsanlar ve hayvanlarda kontrollü çalışmalar yok ya da sadece hayvanlarda </a:t>
                      </a:r>
                      <a:r>
                        <a:rPr lang="tr-TR" dirty="0" err="1"/>
                        <a:t>fetotoksik</a:t>
                      </a:r>
                      <a:r>
                        <a:rPr lang="tr-TR" dirty="0"/>
                        <a:t> etkisi gösterilmiş; insanlarda fetal risk kanıtı yok</a:t>
                      </a:r>
                    </a:p>
                  </a:txBody>
                  <a:tcPr/>
                </a:tc>
                <a:extLst>
                  <a:ext uri="{0D108BD9-81ED-4DB2-BD59-A6C34878D82A}">
                    <a16:rowId xmlns:a16="http://schemas.microsoft.com/office/drawing/2014/main" val="135067898"/>
                  </a:ext>
                </a:extLst>
              </a:tr>
              <a:tr h="625986">
                <a:tc>
                  <a:txBody>
                    <a:bodyPr/>
                    <a:lstStyle/>
                    <a:p>
                      <a:pPr algn="ctr"/>
                      <a:r>
                        <a:rPr lang="tr-TR" dirty="0"/>
                        <a:t>D</a:t>
                      </a:r>
                    </a:p>
                  </a:txBody>
                  <a:tcPr/>
                </a:tc>
                <a:tc>
                  <a:txBody>
                    <a:bodyPr/>
                    <a:lstStyle/>
                    <a:p>
                      <a:r>
                        <a:rPr lang="tr-TR" dirty="0"/>
                        <a:t>İnsanlarda fetal risk oluşturduğuna dair kanıt mevcut; yarar-zarar oranına bakılarak kullanılmalı</a:t>
                      </a:r>
                    </a:p>
                  </a:txBody>
                  <a:tcPr/>
                </a:tc>
                <a:extLst>
                  <a:ext uri="{0D108BD9-81ED-4DB2-BD59-A6C34878D82A}">
                    <a16:rowId xmlns:a16="http://schemas.microsoft.com/office/drawing/2014/main" val="3879202067"/>
                  </a:ext>
                </a:extLst>
              </a:tr>
              <a:tr h="625986">
                <a:tc>
                  <a:txBody>
                    <a:bodyPr/>
                    <a:lstStyle/>
                    <a:p>
                      <a:pPr algn="ctr"/>
                      <a:r>
                        <a:rPr lang="tr-TR" dirty="0"/>
                        <a:t>X</a:t>
                      </a:r>
                    </a:p>
                  </a:txBody>
                  <a:tcPr/>
                </a:tc>
                <a:tc>
                  <a:txBody>
                    <a:bodyPr/>
                    <a:lstStyle/>
                    <a:p>
                      <a:r>
                        <a:rPr lang="tr-TR" dirty="0"/>
                        <a:t>İnsanlarda ve hayvanlarda fetal anomaliye yol açtığı gösterilmiş; gebe kadında kullanımı yüksek riskli ve kontrendike</a:t>
                      </a:r>
                    </a:p>
                  </a:txBody>
                  <a:tcPr/>
                </a:tc>
                <a:extLst>
                  <a:ext uri="{0D108BD9-81ED-4DB2-BD59-A6C34878D82A}">
                    <a16:rowId xmlns:a16="http://schemas.microsoft.com/office/drawing/2014/main" val="1924812197"/>
                  </a:ext>
                </a:extLst>
              </a:tr>
            </a:tbl>
          </a:graphicData>
        </a:graphic>
      </p:graphicFrame>
      <p:sp>
        <p:nvSpPr>
          <p:cNvPr id="5" name="Metin kutusu 4">
            <a:extLst>
              <a:ext uri="{FF2B5EF4-FFF2-40B4-BE49-F238E27FC236}">
                <a16:creationId xmlns:a16="http://schemas.microsoft.com/office/drawing/2014/main" id="{7AC0D53F-9640-F79A-0A81-74DF13C44064}"/>
              </a:ext>
            </a:extLst>
          </p:cNvPr>
          <p:cNvSpPr txBox="1"/>
          <p:nvPr/>
        </p:nvSpPr>
        <p:spPr>
          <a:xfrm>
            <a:off x="4217792" y="6373368"/>
            <a:ext cx="7576942" cy="246221"/>
          </a:xfrm>
          <a:prstGeom prst="rect">
            <a:avLst/>
          </a:prstGeom>
          <a:noFill/>
        </p:spPr>
        <p:txBody>
          <a:bodyPr wrap="square">
            <a:spAutoFit/>
          </a:bodyPr>
          <a:lstStyle/>
          <a:p>
            <a:r>
              <a:rPr lang="tr-TR" sz="1000" b="0" i="0" u="sng" dirty="0">
                <a:solidFill>
                  <a:srgbClr val="0A5C77"/>
                </a:solidFill>
                <a:effectLst/>
                <a:hlinkClick r:id="rId2"/>
              </a:rPr>
              <a:t>http://www.fda.gov/Drugs/DevelopmentApprovalProcess/DevelopmentResources/Labeling/ucm093310.htm</a:t>
            </a:r>
            <a:r>
              <a:rPr lang="tr-TR" sz="1000" b="0" i="0" dirty="0">
                <a:solidFill>
                  <a:srgbClr val="09142A"/>
                </a:solidFill>
                <a:effectLst/>
              </a:rPr>
              <a:t> </a:t>
            </a:r>
            <a:endParaRPr lang="tr-TR" sz="1000" dirty="0"/>
          </a:p>
        </p:txBody>
      </p:sp>
    </p:spTree>
    <p:extLst>
      <p:ext uri="{BB962C8B-B14F-4D97-AF65-F5344CB8AC3E}">
        <p14:creationId xmlns:p14="http://schemas.microsoft.com/office/powerpoint/2010/main" val="115435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A19FB6-5041-C223-CC72-E163DEF00C03}"/>
              </a:ext>
            </a:extLst>
          </p:cNvPr>
          <p:cNvSpPr>
            <a:spLocks noGrp="1"/>
          </p:cNvSpPr>
          <p:nvPr>
            <p:ph type="title"/>
          </p:nvPr>
        </p:nvSpPr>
        <p:spPr>
          <a:xfrm>
            <a:off x="1069848" y="433262"/>
            <a:ext cx="10058400" cy="1609344"/>
          </a:xfrm>
        </p:spPr>
        <p:txBody>
          <a:bodyPr>
            <a:normAutofit/>
          </a:bodyPr>
          <a:lstStyle/>
          <a:p>
            <a:r>
              <a:rPr lang="tr-TR" sz="4000" dirty="0"/>
              <a:t>FDA İlaç Gebelik Risk Kategorileri</a:t>
            </a:r>
          </a:p>
        </p:txBody>
      </p:sp>
      <p:sp>
        <p:nvSpPr>
          <p:cNvPr id="3" name="İçerik Yer Tutucusu 2">
            <a:extLst>
              <a:ext uri="{FF2B5EF4-FFF2-40B4-BE49-F238E27FC236}">
                <a16:creationId xmlns:a16="http://schemas.microsoft.com/office/drawing/2014/main" id="{CCA04CF0-FA12-3840-DE62-1A44DF17CA96}"/>
              </a:ext>
            </a:extLst>
          </p:cNvPr>
          <p:cNvSpPr>
            <a:spLocks noGrp="1"/>
          </p:cNvSpPr>
          <p:nvPr>
            <p:ph idx="1"/>
          </p:nvPr>
        </p:nvSpPr>
        <p:spPr/>
        <p:txBody>
          <a:bodyPr>
            <a:normAutofit/>
          </a:bodyPr>
          <a:lstStyle/>
          <a:p>
            <a:r>
              <a:rPr lang="tr-TR" dirty="0"/>
              <a:t>Gebelikte ilaç kullanımına bağlı risk ölçümü “</a:t>
            </a:r>
            <a:r>
              <a:rPr lang="tr-TR" b="1" dirty="0"/>
              <a:t>etken madde</a:t>
            </a:r>
            <a:r>
              <a:rPr lang="tr-TR" dirty="0"/>
              <a:t>” merkezli bir araştırmadan ibaret değil</a:t>
            </a:r>
          </a:p>
          <a:p>
            <a:r>
              <a:rPr lang="tr-TR" dirty="0"/>
              <a:t>FDA halen en iyi bilinen risk değerlendirmesi yöntemi olarak kabul görse de  kullanımı terk ediliyor</a:t>
            </a:r>
          </a:p>
          <a:p>
            <a:r>
              <a:rPr lang="tr-TR" dirty="0"/>
              <a:t>Etken maddenin gebelikte etkilerinin araştırılması “</a:t>
            </a:r>
            <a:r>
              <a:rPr lang="tr-TR" b="1" dirty="0"/>
              <a:t>risk ölçümü</a:t>
            </a:r>
            <a:r>
              <a:rPr lang="tr-TR" dirty="0"/>
              <a:t>” içerisinde yer alabilir; ancak tek başına yeterli değil</a:t>
            </a:r>
          </a:p>
          <a:p>
            <a:r>
              <a:rPr lang="tr-TR" dirty="0"/>
              <a:t>Risk ölçümünde; </a:t>
            </a:r>
          </a:p>
          <a:p>
            <a:pPr lvl="1"/>
            <a:r>
              <a:rPr lang="tr-TR" b="1" dirty="0"/>
              <a:t>ilacın içeriği </a:t>
            </a:r>
          </a:p>
          <a:p>
            <a:pPr lvl="1"/>
            <a:r>
              <a:rPr lang="tr-TR" b="1" dirty="0"/>
              <a:t>ne kadar dozda</a:t>
            </a:r>
          </a:p>
          <a:p>
            <a:pPr lvl="1"/>
            <a:r>
              <a:rPr lang="tr-TR" b="1" dirty="0"/>
              <a:t>ne kadar sürede</a:t>
            </a:r>
            <a:r>
              <a:rPr lang="tr-TR" dirty="0"/>
              <a:t> </a:t>
            </a:r>
          </a:p>
          <a:p>
            <a:pPr lvl="1"/>
            <a:r>
              <a:rPr lang="tr-TR" b="1" dirty="0"/>
              <a:t>gebeliğin hangi döneminde</a:t>
            </a:r>
            <a:endParaRPr lang="tr-TR" dirty="0"/>
          </a:p>
        </p:txBody>
      </p:sp>
      <p:pic>
        <p:nvPicPr>
          <p:cNvPr id="5" name="Resim 4" descr="yemek, gıda, birkaç içeren bir resim&#10;&#10;Açıklama otomatik olarak oluşturuldu">
            <a:extLst>
              <a:ext uri="{FF2B5EF4-FFF2-40B4-BE49-F238E27FC236}">
                <a16:creationId xmlns:a16="http://schemas.microsoft.com/office/drawing/2014/main" id="{F3A71D9E-B346-3BCA-3205-8265431B6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953" y="5065160"/>
            <a:ext cx="3387047" cy="1816779"/>
          </a:xfrm>
          <a:prstGeom prst="rect">
            <a:avLst/>
          </a:prstGeom>
        </p:spPr>
      </p:pic>
    </p:spTree>
    <p:extLst>
      <p:ext uri="{BB962C8B-B14F-4D97-AF65-F5344CB8AC3E}">
        <p14:creationId xmlns:p14="http://schemas.microsoft.com/office/powerpoint/2010/main" val="882113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Mor">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Tahta Yazı">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Tahta Yazı</Template>
  <TotalTime>8707</TotalTime>
  <Words>4152</Words>
  <Application>Microsoft Office PowerPoint</Application>
  <PresentationFormat>Geniş ekran</PresentationFormat>
  <Paragraphs>463</Paragraphs>
  <Slides>56</Slides>
  <Notes>21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56</vt:i4>
      </vt:variant>
    </vt:vector>
  </HeadingPairs>
  <TitlesOfParts>
    <vt:vector size="66" baseType="lpstr">
      <vt:lpstr>Arial</vt:lpstr>
      <vt:lpstr>Arial</vt:lpstr>
      <vt:lpstr>Bookman Old Style</vt:lpstr>
      <vt:lpstr>Calibri</vt:lpstr>
      <vt:lpstr>Century Gothic</vt:lpstr>
      <vt:lpstr>Georgia</vt:lpstr>
      <vt:lpstr>Noto Sans</vt:lpstr>
      <vt:lpstr>Roboto</vt:lpstr>
      <vt:lpstr>Wingdings</vt:lpstr>
      <vt:lpstr>Tahta Yazı</vt:lpstr>
      <vt:lpstr>GEBELİKTE İLAÇ KULLANIMI</vt:lpstr>
      <vt:lpstr>Amaç</vt:lpstr>
      <vt:lpstr>Öğrenim Hedefleri</vt:lpstr>
      <vt:lpstr>Epidemiyoloji</vt:lpstr>
      <vt:lpstr>Epidemiyoloji</vt:lpstr>
      <vt:lpstr>Epidemiyoloji</vt:lpstr>
      <vt:lpstr>Epidemiyoloji</vt:lpstr>
      <vt:lpstr>FDA İlaç Gebelik Risk Kategorileri</vt:lpstr>
      <vt:lpstr>FDA İlaç Gebelik Risk Kategorileri</vt:lpstr>
      <vt:lpstr>FDA İlaç Gebelik Risk Kategorileri</vt:lpstr>
      <vt:lpstr>FDA İlaç Gebelik Risk Kategorileri</vt:lpstr>
      <vt:lpstr>Gebelikte Vitamin-Mineral Kullanımı</vt:lpstr>
      <vt:lpstr>Gebelikte Vitamin-Mineral Kullanımı</vt:lpstr>
      <vt:lpstr>Gebelikte Vitamin-Mineral Kullanımı</vt:lpstr>
      <vt:lpstr>Gebelikte Vitamin-Mineral Kullanımı</vt:lpstr>
      <vt:lpstr>Gebelikte Vitamin-Mineral Kullanımı</vt:lpstr>
      <vt:lpstr>Gebelikte Solunum Sistemi Hastalıkları</vt:lpstr>
      <vt:lpstr>Gebelikte Solunum Sistemi Hastalıkları</vt:lpstr>
      <vt:lpstr>Gebelikte Solunum Sistemi Hastalıkları</vt:lpstr>
      <vt:lpstr>Gebelikte Solunum Sistemi Hastalıkları</vt:lpstr>
      <vt:lpstr>Gebelikte Solunum Sistemi Hastalıkları</vt:lpstr>
      <vt:lpstr>Gebelikte Solunum Sistemi Hastalıkları</vt:lpstr>
      <vt:lpstr>Gebelikte Ürogenital Sistem Hastalıkları</vt:lpstr>
      <vt:lpstr>Gebelikte Ürogenital Sistem Hastalıkları</vt:lpstr>
      <vt:lpstr>Gebelikte Ürogenital Sistem Hastalıkları</vt:lpstr>
      <vt:lpstr>Gebelikte Ürogenital Sistem Hastalıkları</vt:lpstr>
      <vt:lpstr>Gebelikte Ürogenital Sistem Hastalıkları</vt:lpstr>
      <vt:lpstr>Gebelikte Ürogenital Sistem Hastalıkları</vt:lpstr>
      <vt:lpstr>Gebelikte GİS Hastalıkları</vt:lpstr>
      <vt:lpstr>Gebelikte GİS Hastalıkları</vt:lpstr>
      <vt:lpstr>Gebelikte GİS Hastalıkları</vt:lpstr>
      <vt:lpstr>Gebelikte GİS Hastalıkları</vt:lpstr>
      <vt:lpstr>PowerPoint Sunusu</vt:lpstr>
      <vt:lpstr>Gebelikte GİS Hastalıkları</vt:lpstr>
      <vt:lpstr>Gebelikte GİS Hastalıkları</vt:lpstr>
      <vt:lpstr>Gebelikte GİS Hastalıkları</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Kronik Hastalıklar </vt:lpstr>
      <vt:lpstr>Gebelikte Bağısıklama</vt:lpstr>
      <vt:lpstr>Gebelikte Bağısıklama</vt:lpstr>
      <vt:lpstr>Kaynaklar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kübra şentürk</dc:creator>
  <cp:lastModifiedBy>KÜBRA ŞENTÜRK</cp:lastModifiedBy>
  <cp:revision>69</cp:revision>
  <dcterms:created xsi:type="dcterms:W3CDTF">2023-03-30T08:19:13Z</dcterms:created>
  <dcterms:modified xsi:type="dcterms:W3CDTF">2023-04-10T21:32:18Z</dcterms:modified>
</cp:coreProperties>
</file>