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8" r:id="rId3"/>
    <p:sldId id="262" r:id="rId4"/>
    <p:sldId id="263" r:id="rId5"/>
    <p:sldId id="264" r:id="rId6"/>
    <p:sldId id="312" r:id="rId7"/>
    <p:sldId id="313" r:id="rId8"/>
    <p:sldId id="311" r:id="rId9"/>
    <p:sldId id="308" r:id="rId10"/>
    <p:sldId id="270" r:id="rId11"/>
    <p:sldId id="273" r:id="rId12"/>
    <p:sldId id="314" r:id="rId13"/>
    <p:sldId id="271" r:id="rId14"/>
    <p:sldId id="279" r:id="rId15"/>
    <p:sldId id="261" r:id="rId16"/>
    <p:sldId id="278" r:id="rId17"/>
    <p:sldId id="342" r:id="rId18"/>
    <p:sldId id="343" r:id="rId19"/>
    <p:sldId id="288" r:id="rId20"/>
    <p:sldId id="287" r:id="rId21"/>
    <p:sldId id="315" r:id="rId22"/>
    <p:sldId id="269" r:id="rId23"/>
    <p:sldId id="316" r:id="rId24"/>
    <p:sldId id="317" r:id="rId25"/>
    <p:sldId id="268" r:id="rId26"/>
    <p:sldId id="291" r:id="rId27"/>
    <p:sldId id="293" r:id="rId28"/>
    <p:sldId id="276" r:id="rId29"/>
    <p:sldId id="332" r:id="rId30"/>
    <p:sldId id="333" r:id="rId31"/>
    <p:sldId id="334" r:id="rId32"/>
    <p:sldId id="323" r:id="rId33"/>
    <p:sldId id="318" r:id="rId34"/>
    <p:sldId id="324" r:id="rId35"/>
    <p:sldId id="327" r:id="rId36"/>
    <p:sldId id="325" r:id="rId37"/>
    <p:sldId id="319" r:id="rId38"/>
    <p:sldId id="326" r:id="rId39"/>
    <p:sldId id="320" r:id="rId40"/>
    <p:sldId id="330" r:id="rId41"/>
    <p:sldId id="331" r:id="rId42"/>
    <p:sldId id="335" r:id="rId43"/>
    <p:sldId id="336" r:id="rId44"/>
    <p:sldId id="337" r:id="rId45"/>
    <p:sldId id="338" r:id="rId46"/>
    <p:sldId id="295" r:id="rId47"/>
    <p:sldId id="340" r:id="rId48"/>
    <p:sldId id="296" r:id="rId49"/>
    <p:sldId id="303" r:id="rId50"/>
    <p:sldId id="298" r:id="rId51"/>
    <p:sldId id="302" r:id="rId52"/>
    <p:sldId id="301" r:id="rId53"/>
    <p:sldId id="341" r:id="rId54"/>
    <p:sldId id="321" r:id="rId55"/>
    <p:sldId id="322" r:id="rId56"/>
    <p:sldId id="304" r:id="rId57"/>
    <p:sldId id="306" r:id="rId58"/>
    <p:sldId id="328" r:id="rId59"/>
    <p:sldId id="283" r:id="rId60"/>
    <p:sldId id="285" r:id="rId6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74" autoAdjust="0"/>
    <p:restoredTop sz="83859" autoAdjust="0"/>
  </p:normalViewPr>
  <p:slideViewPr>
    <p:cSldViewPr snapToGrid="0">
      <p:cViewPr varScale="1">
        <p:scale>
          <a:sx n="51" d="100"/>
          <a:sy n="51" d="100"/>
        </p:scale>
        <p:origin x="54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9CF3FC-086E-42B4-854A-7C813C0796AC}" type="datetimeFigureOut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BFF45-4C19-468F-BA72-45D9C350B5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1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945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BD4B4B-C048-49F7-8C91-287C683EB0C9}" type="slidenum">
              <a:rPr lang="tr-TR" altLang="tr-T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8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3AC2A-44BD-4F2A-94D6-307B07123502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62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4813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0752F-C3A1-4BA5-8E01-7A38F879B4C1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25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481DF-B1E9-4B7F-B834-CDB309565308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57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FF45-4C19-468F-BA72-45D9C350B5A7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65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Beklenen yaşam süresinin giderek uzadığı ve insanların yaşam kalitesi olarak da beklentilerinin arttığı düşünülürse hekimler tarafından perimenopozal ve postmenopozal dönemdeki kadınların ve onların sorunlarının göz ardı edilmesi düşünülemez. </a:t>
            </a:r>
          </a:p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9FAA3-42F7-438A-A5B8-33B8E5A5C53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11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592F8-30E9-467C-84EF-4E8BF7AB130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20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592F8-30E9-467C-84EF-4E8BF7AB130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0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592F8-30E9-467C-84EF-4E8BF7AB130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80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Kalsiyum, menopoz sonrası kadınlarda egzersizin kemik mineral yoğunluğu üzerindeki etkilerini de güçlendirmektedir.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FF45-4C19-468F-BA72-45D9C350B5A7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57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A985E-1903-44AD-A0D9-1A2ABE56C9B2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96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4608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B8920-AC65-42B0-9180-1F978D5B623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00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4DEE-86A4-4AB4-AC8E-F34E6DBCADF9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AA28-74B8-483E-ACEB-EC95C7D0A5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41F9-8756-4468-B844-9F4296D8CCB1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1E2A-8C75-48F3-8CC3-A1797C7595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1022-E1FE-4DAB-B15D-FB853280B9E4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55A0-7F51-4BB3-B12D-237CD477D9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74FF-0A55-44DA-A32F-0302D1C76362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1BBF-FB72-45FA-80EB-73178704AB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2EF0-2005-461C-845A-D5B1F7846CC4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773F-A5DA-417B-88DC-9337553206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3ED9-7158-4E9F-8826-712ACA017707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721F-EAFA-437C-80CF-2DE97B175E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31A3-1C5D-423D-BE8C-1E102A82A999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C8D8-0B6A-4A7C-8E5D-A07095E3CF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747E-4E3B-4A3D-B471-5452A3B3AD52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DDDB-4353-4F4B-B6F8-A251FBFACA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95BD-B773-4B16-8E7E-F846C3FC757B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C974-E787-4C30-89F0-4632DCC105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7EE22EE-FBE2-4FD4-BC6F-BDE081C7CC87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1C4F0F-CBA3-4CA9-946C-220B3B5B62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3012-C601-45F4-81E4-51F9D3C1B157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8449-EDA2-4C5C-88FF-5596CBABFD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94FD0C-9169-424C-90B8-EF351678B508}" type="datetime1">
              <a:rPr lang="tr-TR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19A55B9-5FCE-4205-B3B6-D3065B8B8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chemeClr val="accent2"/>
                </a:solidFill>
                <a:latin typeface="+mn-lt"/>
              </a:rPr>
              <a:t>MENOPOZ</a:t>
            </a:r>
          </a:p>
        </p:txBody>
      </p:sp>
      <p:sp>
        <p:nvSpPr>
          <p:cNvPr id="3" name="Alt Başlık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ARAŞ. GÖR. DR. YUSUF FİKRET KARATEKE</a:t>
            </a:r>
          </a:p>
          <a:p>
            <a:pPr eaLnBrk="1" fontAlgn="auto" hangingPunct="1">
              <a:defRPr/>
            </a:pP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KTÜ AİLE HEKİMLİĞİ ANABİLİM DALI</a:t>
            </a:r>
          </a:p>
          <a:p>
            <a:pPr eaLnBrk="1" fontAlgn="auto" hangingPunct="1">
              <a:defRPr/>
            </a:pPr>
            <a:endParaRPr lang="tr-TR" dirty="0"/>
          </a:p>
        </p:txBody>
      </p:sp>
      <p:sp>
        <p:nvSpPr>
          <p:cNvPr id="14339" name="Veri Yer Tutucusu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/>
              <a:t>14.05.2019</a:t>
            </a:r>
          </a:p>
        </p:txBody>
      </p:sp>
      <p:sp>
        <p:nvSpPr>
          <p:cNvPr id="6" name="Slayt Numarası Yer Tutucus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0E0E5-CBF6-4750-A7AF-59CAD7D2169A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14341" name="Resim 6" descr="metin, gazete, aksesuar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153988"/>
            <a:ext cx="60198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Sınıflama</a:t>
            </a:r>
          </a:p>
        </p:txBody>
      </p:sp>
      <p:sp>
        <p:nvSpPr>
          <p:cNvPr id="25602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 dirty="0"/>
              <a:t>Doğal menopoz: </a:t>
            </a:r>
            <a:r>
              <a:rPr lang="tr-TR" altLang="tr-TR" sz="2400" dirty="0"/>
              <a:t>Beklenen yaşta görülen son adettir. 45-55 yaşları arasında görülür. Ortalama menopoz yaşı ülkemizde 47'dir. </a:t>
            </a:r>
          </a:p>
          <a:p>
            <a:pPr eaLnBrk="1" hangingPunct="1"/>
            <a:r>
              <a:rPr lang="tr-TR" altLang="tr-TR" sz="2400" b="1" dirty="0"/>
              <a:t>Cerrahi menopoz: </a:t>
            </a:r>
            <a:r>
              <a:rPr lang="tr-TR" altLang="tr-TR" sz="2400" dirty="0"/>
              <a:t>Her iki </a:t>
            </a:r>
            <a:r>
              <a:rPr lang="tr-TR" altLang="tr-TR" sz="2400" dirty="0" err="1"/>
              <a:t>overin</a:t>
            </a:r>
            <a:r>
              <a:rPr lang="tr-TR" altLang="tr-TR" sz="2400" dirty="0"/>
              <a:t> cerrahi olarak çıkarılması sonucunda, erken dönemde adetten kesilmedir. Sadece </a:t>
            </a:r>
            <a:r>
              <a:rPr lang="tr-TR" altLang="tr-TR" sz="2400" dirty="0" err="1"/>
              <a:t>uterusu</a:t>
            </a:r>
            <a:r>
              <a:rPr lang="tr-TR" altLang="tr-TR" sz="2400" dirty="0"/>
              <a:t> alınan, </a:t>
            </a:r>
            <a:r>
              <a:rPr lang="tr-TR" altLang="tr-TR" sz="2400" dirty="0" err="1"/>
              <a:t>overleri</a:t>
            </a:r>
            <a:r>
              <a:rPr lang="tr-TR" altLang="tr-TR" sz="2400" dirty="0"/>
              <a:t> alınmayan hastalarda </a:t>
            </a:r>
            <a:r>
              <a:rPr lang="tr-TR" altLang="tr-TR" sz="2400" dirty="0" err="1"/>
              <a:t>over</a:t>
            </a:r>
            <a:r>
              <a:rPr lang="tr-TR" altLang="tr-TR" sz="2400" dirty="0"/>
              <a:t> fonksiyonları durana kadar menopozun adet </a:t>
            </a:r>
            <a:r>
              <a:rPr lang="tr-TR" altLang="tr-TR" sz="2400" dirty="0" smtClean="0"/>
              <a:t>kesilmesi haricindeki </a:t>
            </a:r>
            <a:r>
              <a:rPr lang="tr-TR" altLang="tr-TR" sz="2400" dirty="0"/>
              <a:t>semptomları görülmez</a:t>
            </a:r>
          </a:p>
          <a:p>
            <a:pPr eaLnBrk="1" hangingPunct="1"/>
            <a:r>
              <a:rPr lang="tr-TR" altLang="tr-TR" sz="2400" b="1" dirty="0" err="1"/>
              <a:t>Prematür</a:t>
            </a:r>
            <a:r>
              <a:rPr lang="tr-TR" altLang="tr-TR" sz="2400" b="1" dirty="0"/>
              <a:t> menopoz: </a:t>
            </a:r>
            <a:r>
              <a:rPr lang="tr-TR" altLang="tr-TR" sz="2400" dirty="0"/>
              <a:t>40 yaşın altında adetten kesilmedir. Kadınların %1'inde görülür.</a:t>
            </a:r>
          </a:p>
        </p:txBody>
      </p:sp>
      <p:sp>
        <p:nvSpPr>
          <p:cNvPr id="2560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1B699-7C43-4A83-A502-352083BC1F5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57590-8D8F-4281-8B49-F951230566D7}" type="slidenum">
              <a:rPr lang="tr-TR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altLang="tr-TR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1096963" y="1770063"/>
            <a:ext cx="10244137" cy="4689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buFont typeface="Calibri" pitchFamily="34" charset="0"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Aşağıdaki durumlarda menopoz beklenilenden daha erken yaşta ortaya çıkabilir: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Sigara içmek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Ailede menopoz yaşının düşük olması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Bazı genetik durumlarda (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Turner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frajil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-x sendromu) 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Radyoterapi veya kemoterapi 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Otoimmün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hastalıklar (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poliglanduler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yetmezlik,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hipotiroidizm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Addison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hastalığı,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vitiligo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myasteniya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gravis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Tip I DM,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lupus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RA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v.b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İn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utero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maruziyeti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6627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A8EDF-81CB-428B-945F-6C4484C80D50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6D3C2-D97B-468E-BAE6-0C7E3E7B904C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26629" name="Metin kutusu 1"/>
          <p:cNvSpPr txBox="1">
            <a:spLocks noChangeArrowheads="1"/>
          </p:cNvSpPr>
          <p:nvPr/>
        </p:nvSpPr>
        <p:spPr bwMode="auto">
          <a:xfrm>
            <a:off x="1096963" y="938213"/>
            <a:ext cx="2619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800" b="1">
                <a:solidFill>
                  <a:schemeClr val="accent2"/>
                </a:solidFill>
                <a:latin typeface="Calibri" pitchFamily="34" charset="0"/>
              </a:rPr>
              <a:t>Menapoz</a:t>
            </a:r>
            <a:r>
              <a:rPr lang="tr-TR" sz="1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37062"/>
          </a:xfrm>
        </p:spPr>
        <p:txBody>
          <a:bodyPr/>
          <a:lstStyle/>
          <a:p>
            <a:pPr marL="457200" indent="-457200" eaLnBrk="1" hangingPunct="1">
              <a:buFont typeface="Calibri Light"/>
              <a:buAutoNum type="arabicPeriod"/>
            </a:pPr>
            <a:r>
              <a:rPr lang="tr-TR" sz="2400" b="1"/>
              <a:t>Östrojen eksikliğinin kısa dönem etkileri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Vazomotor semptomlar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Uyku bozuklukları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Duygudurum değişiklikleri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Seksüel disfonksiyon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Üriner inkontinans ve idrar yolu enfeksiyonu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Anormal vajinal kanama</a:t>
            </a:r>
          </a:p>
          <a:p>
            <a:pPr marL="457200" indent="-457200" eaLnBrk="1" hangingPunct="1">
              <a:buFont typeface="Calibri Light"/>
              <a:buAutoNum type="arabicPeriod"/>
            </a:pPr>
            <a:r>
              <a:rPr lang="tr-TR" sz="2400" b="1"/>
              <a:t>Östrojen eksikliğinin uzun dönem etkileri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Osteoporoz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Kardiyovasküler hastalık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z="2000"/>
              <a:t>Demans </a:t>
            </a:r>
          </a:p>
          <a:p>
            <a:pPr marL="457200" indent="-457200" eaLnBrk="1" hangingPunct="1">
              <a:buFont typeface="Calibri" pitchFamily="34" charset="0"/>
              <a:buNone/>
            </a:pPr>
            <a:endParaRPr lang="tr-TR"/>
          </a:p>
          <a:p>
            <a:pPr marL="457200" indent="-457200" eaLnBrk="1" hangingPunct="1"/>
            <a:endParaRPr lang="tr-TR"/>
          </a:p>
        </p:txBody>
      </p:sp>
      <p:sp>
        <p:nvSpPr>
          <p:cNvPr id="27651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72F72-719D-4185-B5DA-0AF6F744EF1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B981A-A622-42B1-B72F-00CB292C47EC}" type="slidenum">
              <a:rPr lang="tr-TR"/>
              <a:pPr>
                <a:defRPr/>
              </a:pPr>
              <a:t>12</a:t>
            </a:fld>
            <a:endParaRPr lang="tr-TR"/>
          </a:p>
        </p:txBody>
      </p:sp>
      <p:pic>
        <p:nvPicPr>
          <p:cNvPr id="27653" name="Resi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574675"/>
            <a:ext cx="532447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1155700" y="1933575"/>
            <a:ext cx="7683500" cy="50831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800" b="1" dirty="0" err="1">
                <a:solidFill>
                  <a:schemeClr val="tx1"/>
                </a:solidFill>
              </a:rPr>
              <a:t>Vazomotor</a:t>
            </a:r>
            <a:r>
              <a:rPr lang="tr-TR" altLang="tr-TR" sz="2800" b="1" dirty="0">
                <a:solidFill>
                  <a:schemeClr val="tx1"/>
                </a:solidFill>
              </a:rPr>
              <a:t> yakınmalar: </a:t>
            </a:r>
          </a:p>
          <a:p>
            <a:pPr marL="91440" indent="-91440" eaLnBrk="1" fontAlgn="auto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Spontan</a:t>
            </a: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ortaya çıkan sıcaklık hissine eşlik eden terleme, çarpıntı ve endişe  </a:t>
            </a:r>
          </a:p>
          <a:p>
            <a:pPr marL="91440" indent="-91440" eaLnBrk="1" fontAlgn="auto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Vücut üst kısmında; başta, boyunda ve göğüste </a:t>
            </a:r>
          </a:p>
          <a:p>
            <a:pPr marL="91440" indent="-91440" eaLnBrk="1" fontAlgn="auto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 </a:t>
            </a:r>
            <a:r>
              <a:rPr lang="tr-TR" altLang="tr-T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epizodların</a:t>
            </a: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sıklığı, süresi ve şiddeti değişkenlik göstermekle beraber genellikle 5 dakikadan fazla sürmezler. </a:t>
            </a:r>
          </a:p>
          <a:p>
            <a:pPr marL="457200" indent="-457200" eaLnBrk="1" fontAlgn="auto" hangingPunct="1">
              <a:buFont typeface="Calibri" pitchFamily="34" charset="0"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buFont typeface="Calibri" pitchFamily="34" charset="0"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8674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BB5C0-D9B3-436B-A455-816A473E8E14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7092-E107-40BD-B8D8-2E632D477A03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6" name="Unvan 5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8677" name="Resim 3" descr="kişi, kadın, kıyafet, duvar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2419350"/>
            <a:ext cx="33528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627" name="İçerik Yer Tutucusu 2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1819275"/>
            <a:ext cx="10058400" cy="44529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400" b="1" dirty="0" err="1">
                <a:solidFill>
                  <a:schemeClr val="tx1"/>
                </a:solidFill>
              </a:rPr>
              <a:t>Vazomotor</a:t>
            </a:r>
            <a:r>
              <a:rPr lang="tr-TR" altLang="tr-TR" sz="2400" b="1" dirty="0">
                <a:solidFill>
                  <a:schemeClr val="tx1"/>
                </a:solidFill>
              </a:rPr>
              <a:t> yakınmalar: 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Sıcak ortamlar, sıcak yiyecek veya içecek, stres gibi faktörler bu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epizodları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tetikleyebilir. 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Sıcak basmaları, kadınların %80’inden fazlasında bir yıldan daha fazla süre devam etmektedir.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Tedavi edilmediğinde 4-5 yıl içinde kendiliğinden durur.</a:t>
            </a:r>
          </a:p>
          <a:p>
            <a:pPr marL="91440" indent="-9144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Günlük aktivitelerin sürdürülmesini güçleştirdiklerinde veya uyku bozukluğuna yol açtıklarında tıbbi yardıma ihtiyaç olabilir.</a:t>
            </a:r>
          </a:p>
          <a:p>
            <a:pPr marL="0" indent="0" eaLnBrk="1" fontAlgn="auto" hangingPunct="1"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defRPr/>
            </a:pP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8A453-39CD-4661-850D-43C4B61FA5F1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4D406-415A-4A7B-8D67-A0BC010429A6}" type="slidenum">
              <a:rPr lang="tr-TR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altLang="tr-TR" b="1" dirty="0">
              <a:latin typeface="+mn-lt"/>
            </a:endParaRPr>
          </a:p>
        </p:txBody>
      </p:sp>
      <p:sp>
        <p:nvSpPr>
          <p:cNvPr id="28675" name="Rectangle 3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8118475" cy="4613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400" b="1" dirty="0" err="1">
                <a:solidFill>
                  <a:schemeClr val="tx1"/>
                </a:solidFill>
              </a:rPr>
              <a:t>Genitoüriner</a:t>
            </a:r>
            <a:r>
              <a:rPr lang="tr-TR" altLang="tr-TR" sz="2400" b="1" dirty="0">
                <a:solidFill>
                  <a:schemeClr val="tx1"/>
                </a:solidFill>
              </a:rPr>
              <a:t> sistem yakınmaları: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Atrofik</a:t>
            </a:r>
            <a:r>
              <a:rPr lang="tr-TR" sz="2400" dirty="0"/>
              <a:t> </a:t>
            </a:r>
            <a:r>
              <a:rPr lang="tr-TR" sz="2400" dirty="0" err="1"/>
              <a:t>vajinit</a:t>
            </a:r>
            <a:r>
              <a:rPr lang="tr-TR" sz="2400" dirty="0"/>
              <a:t> veya menopozdan sonra östrojen </a:t>
            </a:r>
            <a:r>
              <a:rPr lang="tr-TR" sz="2400" dirty="0" err="1"/>
              <a:t>stimulasyonu</a:t>
            </a:r>
            <a:r>
              <a:rPr lang="tr-TR" sz="2400" dirty="0"/>
              <a:t> yokluğundan vajinal </a:t>
            </a:r>
            <a:r>
              <a:rPr lang="tr-TR" sz="2400" dirty="0" err="1"/>
              <a:t>epitelin</a:t>
            </a:r>
            <a:r>
              <a:rPr lang="tr-TR" sz="2400" dirty="0"/>
              <a:t> incelmesi yaygın olup </a:t>
            </a:r>
            <a:r>
              <a:rPr lang="tr-TR" sz="2400" dirty="0" err="1"/>
              <a:t>postmenopozal</a:t>
            </a:r>
            <a:r>
              <a:rPr lang="tr-TR" sz="2400" dirty="0"/>
              <a:t> tüm kadınların %10-%40 kadarını etkiler.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Kadınlar, vajinal kuruluk, </a:t>
            </a:r>
            <a:r>
              <a:rPr lang="tr-TR" sz="2400" dirty="0" err="1"/>
              <a:t>irritasyon</a:t>
            </a:r>
            <a:r>
              <a:rPr lang="tr-TR" sz="2400" dirty="0"/>
              <a:t> ve cinsel ilişkide ağrıdan şikayetçidir.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Tedavi edilmezse </a:t>
            </a:r>
            <a:r>
              <a:rPr lang="tr-TR" sz="2400" dirty="0" err="1"/>
              <a:t>progresiftir</a:t>
            </a:r>
            <a:r>
              <a:rPr lang="tr-TR" sz="2400" dirty="0"/>
              <a:t> ve </a:t>
            </a:r>
            <a:r>
              <a:rPr lang="tr-TR" sz="2400" dirty="0" err="1"/>
              <a:t>spontan</a:t>
            </a:r>
            <a:r>
              <a:rPr lang="tr-TR" sz="2400" dirty="0"/>
              <a:t> iyileşme pek olası değildir.</a:t>
            </a:r>
            <a:endParaRPr lang="tr-TR" altLang="tr-TR" sz="2400" dirty="0"/>
          </a:p>
        </p:txBody>
      </p:sp>
      <p:pic>
        <p:nvPicPr>
          <p:cNvPr id="30724" name="Resim 2" descr="metin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0275" y="2820988"/>
            <a:ext cx="3425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Veri Yer Tutucusu 2"/>
          <p:cNvSpPr>
            <a:spLocks noGrp="1"/>
          </p:cNvSpPr>
          <p:nvPr>
            <p:ph type="dt" sz="quarter" idx="10"/>
          </p:nvPr>
        </p:nvSpPr>
        <p:spPr bwMode="auto"/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7537414-0E02-432D-9489-1E70914F551B}" type="datetime1">
              <a:rPr lang="tr-TR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191260-8203-4D57-BEB0-BE47B615C67D}" type="slidenum">
              <a:rPr lang="tr-TR"/>
              <a:pPr>
                <a:spcAft>
                  <a:spcPts val="600"/>
                </a:spcAft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</a:p>
        </p:txBody>
      </p:sp>
      <p:sp>
        <p:nvSpPr>
          <p:cNvPr id="30722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Psikosomatik yakınmalar: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/>
              <a:t>Depresyon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/>
              <a:t>Uyku düzensizlikleri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/>
              <a:t>Duygudurum</a:t>
            </a:r>
            <a:r>
              <a:rPr lang="tr-TR" altLang="tr-TR" sz="2400" dirty="0"/>
              <a:t> değişiklikleri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/>
              <a:t>Dikkat ve bellek azalması </a:t>
            </a:r>
          </a:p>
          <a:p>
            <a:pPr marL="0" indent="0" eaLnBrk="1" hangingPunct="1">
              <a:defRPr/>
            </a:pPr>
            <a:endParaRPr lang="tr-TR" altLang="tr-TR" dirty="0"/>
          </a:p>
        </p:txBody>
      </p:sp>
      <p:sp>
        <p:nvSpPr>
          <p:cNvPr id="3072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899FE-BFFA-498E-BCEA-58DF110B50C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2D93-9AD8-430A-9DE7-02DA89833037}" type="slidenum">
              <a:rPr lang="tr-TR"/>
              <a:pPr>
                <a:defRPr/>
              </a:pPr>
              <a:t>16</a:t>
            </a:fld>
            <a:endParaRPr lang="tr-TR"/>
          </a:p>
        </p:txBody>
      </p:sp>
      <p:pic>
        <p:nvPicPr>
          <p:cNvPr id="31749" name="Resim 2" descr="kişi, gök, açık hava, kadın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75" y="2287588"/>
            <a:ext cx="4937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</a:p>
        </p:txBody>
      </p:sp>
      <p:sp>
        <p:nvSpPr>
          <p:cNvPr id="30722" name="İçerik Yer Tutucusu 2"/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6908048" cy="4613275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Psikosomatik yakınmalar: </a:t>
            </a:r>
          </a:p>
          <a:p>
            <a:pPr marL="0" indent="0" eaLnBrk="1" hangingPunct="1">
              <a:buNone/>
              <a:defRPr/>
            </a:pPr>
            <a:r>
              <a:rPr lang="tr-TR" altLang="tr-TR" sz="2400" dirty="0"/>
              <a:t>Depresyon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Menopoza geçiş ve </a:t>
            </a:r>
            <a:r>
              <a:rPr lang="tr-TR" sz="2400" dirty="0" err="1"/>
              <a:t>hormonal</a:t>
            </a:r>
            <a:r>
              <a:rPr lang="tr-TR" sz="2400" dirty="0"/>
              <a:t> etkiler, depresyon öyküsü olmayan kadınlar arasında yeni bir depresif ruh hali ile güçlü bir şekilde ilişkilidir.</a:t>
            </a:r>
            <a:endParaRPr lang="tr-TR" altLang="tr-TR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Menopoz geçişinde kadınlarda </a:t>
            </a:r>
            <a:r>
              <a:rPr lang="tr-TR" sz="2400" dirty="0" err="1"/>
              <a:t>premenopozal</a:t>
            </a:r>
            <a:r>
              <a:rPr lang="tr-TR" sz="2400" dirty="0"/>
              <a:t> yıllara göre anlamlı ​​depresyon riski olduğunu göstermektedir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Daha sonra risk menopoz sonrası erken dönemde azalır.</a:t>
            </a:r>
            <a:endParaRPr lang="tr-TR" altLang="tr-TR" sz="2400" dirty="0"/>
          </a:p>
        </p:txBody>
      </p:sp>
      <p:sp>
        <p:nvSpPr>
          <p:cNvPr id="3072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899FE-BFFA-498E-BCEA-58DF110B50C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2D93-9AD8-430A-9DE7-02DA89833037}" type="slidenum">
              <a:rPr lang="tr-TR"/>
              <a:pPr>
                <a:defRPr/>
              </a:pPr>
              <a:t>17</a:t>
            </a:fld>
            <a:endParaRPr lang="tr-TR"/>
          </a:p>
        </p:txBody>
      </p:sp>
      <p:pic>
        <p:nvPicPr>
          <p:cNvPr id="31749" name="Resim 2" descr="kişi, gök, açık hava, kadın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5011" y="2287588"/>
            <a:ext cx="398044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</a:p>
        </p:txBody>
      </p:sp>
      <p:sp>
        <p:nvSpPr>
          <p:cNvPr id="30722" name="İçerik Yer Tutucusu 2"/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6892006" cy="4022725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Psikosomatik yakınmalar: </a:t>
            </a:r>
          </a:p>
          <a:p>
            <a:pPr marL="0" indent="0" eaLnBrk="1" hangingPunct="1">
              <a:buNone/>
              <a:defRPr/>
            </a:pPr>
            <a:r>
              <a:rPr lang="tr-TR" altLang="tr-TR" sz="2400" dirty="0"/>
              <a:t>Uyku düzensizlikleri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Sıcak basmalarının rahatsız edici bir özelliği, gece gündüz olduğundan daha yaygın olmaları ve uykudan uyandırma ile ilişkilendirilmeleridir.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Bununla birlikte, kadınlar sıcak basma olmadığında bile uyku bozuklukları yaşarlar.</a:t>
            </a:r>
            <a:endParaRPr lang="tr-TR" altLang="tr-TR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tr-TR" altLang="tr-TR" sz="2400" dirty="0"/>
          </a:p>
          <a:p>
            <a:pPr marL="0" indent="0" eaLnBrk="1" hangingPunct="1">
              <a:defRPr/>
            </a:pPr>
            <a:endParaRPr lang="tr-TR" altLang="tr-TR" dirty="0"/>
          </a:p>
        </p:txBody>
      </p:sp>
      <p:sp>
        <p:nvSpPr>
          <p:cNvPr id="3072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899FE-BFFA-498E-BCEA-58DF110B50C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2D93-9AD8-430A-9DE7-02DA89833037}" type="slidenum">
              <a:rPr lang="tr-TR"/>
              <a:pPr>
                <a:defRPr/>
              </a:pPr>
              <a:t>18</a:t>
            </a:fld>
            <a:endParaRPr lang="tr-TR"/>
          </a:p>
        </p:txBody>
      </p:sp>
      <p:pic>
        <p:nvPicPr>
          <p:cNvPr id="31749" name="Resim 2" descr="kişi, gök, açık hava, kadın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969" y="2287588"/>
            <a:ext cx="40125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5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699" name="Rectangle 3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buFont typeface="Calibri" pitchFamily="34" charset="0"/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Kronik Dönem</a:t>
            </a:r>
            <a:r>
              <a:rPr lang="tr-TR" altLang="tr-TR" sz="2800" b="1" dirty="0">
                <a:solidFill>
                  <a:schemeClr val="tx1"/>
                </a:solidFill>
              </a:rPr>
              <a:t> </a:t>
            </a:r>
            <a:endParaRPr lang="tr-TR" altLang="tr-TR" sz="2400" b="1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Osteoporoz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Herhangi bir nedenden kaynaklanan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premenopozal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östrojen eksikliği, kemik kaybı veya yetersiz kemik kütlesi ile ilişkilidir.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Menopoz geçişinde kemik kaybı başlar.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dirty="0"/>
              <a:t>Kemik kütlesinde azalma ve kemik </a:t>
            </a:r>
            <a:r>
              <a:rPr lang="tr-TR" altLang="tr-TR" sz="2400" dirty="0" err="1"/>
              <a:t>mikrodokusunda</a:t>
            </a:r>
            <a:r>
              <a:rPr lang="tr-TR" altLang="tr-TR" sz="2400" dirty="0"/>
              <a:t> bozulma sonucu kemik kırılganlığında artış ile kalça, omurga ve el bileğinde kırılmaya yatkınlıkla karakterizedir.</a:t>
            </a:r>
          </a:p>
        </p:txBody>
      </p:sp>
      <p:sp>
        <p:nvSpPr>
          <p:cNvPr id="3379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A25AC-FE8A-4DCC-9C7C-231BF038A502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FA55B-E1D3-46A4-9C89-2E78E3CA87C2}" type="slidenum">
              <a:rPr lang="tr-TR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Sunum Planı</a:t>
            </a:r>
            <a:endParaRPr lang="tr-TR" altLang="tr-T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96963" y="1457325"/>
            <a:ext cx="8229600" cy="4525963"/>
          </a:xfrm>
        </p:spPr>
        <p:txBody>
          <a:bodyPr/>
          <a:lstStyle/>
          <a:p>
            <a:pPr eaLnBrk="1" hangingPunct="1"/>
            <a:endParaRPr lang="tr-TR" altLang="tr-TR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Amaç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Öğrenim Hedefleri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Tanım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Sınıflama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Tanı-Ayırıcı Tanı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Semptomlar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Menopoz Yönetimi-Tedavi</a:t>
            </a: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Sevk </a:t>
            </a:r>
          </a:p>
          <a:p>
            <a:pPr eaLnBrk="1" hangingPunct="1"/>
            <a:endParaRPr lang="tr-TR" altLang="tr-TR" sz="3600"/>
          </a:p>
        </p:txBody>
      </p:sp>
      <p:sp>
        <p:nvSpPr>
          <p:cNvPr id="1536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185A9-3E53-4977-B378-17E048F9071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6EB5-4375-4A05-A132-1B83AF561B95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Semptomlar</a:t>
            </a:r>
            <a:endParaRPr lang="tr-TR" altLang="tr-TR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723" name="Rectangle 3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buFont typeface="Calibri" pitchFamily="34" charset="0"/>
              <a:buNone/>
              <a:defRPr/>
            </a:pPr>
            <a:r>
              <a:rPr lang="tr-TR" altLang="tr-TR" sz="2400" b="1" dirty="0" err="1">
                <a:solidFill>
                  <a:schemeClr val="tx1"/>
                </a:solidFill>
              </a:rPr>
              <a:t>Kardiyovasküler</a:t>
            </a:r>
            <a:r>
              <a:rPr lang="tr-TR" altLang="tr-TR" sz="2400" b="1" dirty="0">
                <a:solidFill>
                  <a:schemeClr val="tx1"/>
                </a:solidFill>
              </a:rPr>
              <a:t> sistem hastalıkları: 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Postmenopozal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dönemde kadınların ilk sıradaki ölüm nedeni, koroner kalp hastalıklarıdır.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Menopoz öncesi kadınlarda </a:t>
            </a:r>
            <a:r>
              <a:rPr lang="tr-TR" alt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miyokard</a:t>
            </a: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enfarktüsü görülme riski erkeklere oranla daha düşükken menopoz sonrası dönemde eşitlenir. 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kolesterol ve LDL-kolesterol yükselir, HDL-kolesterol düşer.</a:t>
            </a:r>
          </a:p>
          <a:p>
            <a:pPr marL="91440" indent="-91440" eaLnBrk="1" fontAlgn="auto" hangingPunct="1">
              <a:defRPr/>
            </a:pP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1F922-B7F6-4FB3-B19F-04229F7C5EE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A523A-790C-4530-87DB-4478F5D157C1}" type="slidenum">
              <a:rPr lang="tr-TR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Tanı</a:t>
            </a:r>
          </a:p>
        </p:txBody>
      </p:sp>
      <p:sp>
        <p:nvSpPr>
          <p:cNvPr id="35842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 dirty="0">
                <a:solidFill>
                  <a:schemeClr val="tx1"/>
                </a:solidFill>
              </a:rPr>
              <a:t>Genel yaklaşım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dirty="0"/>
              <a:t>Her yaştan kadınlar için değerlendirme, kadının adet döngüsü (ideal bir adet takvimi) ve menopoz semptomlarının ayrıntılı bir şekilde değerlendirilmesiyle başlanmalıdır.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dirty="0"/>
              <a:t>Vajinal kuruluk, </a:t>
            </a:r>
            <a:r>
              <a:rPr lang="tr-TR" altLang="tr-TR" sz="2400" dirty="0" err="1"/>
              <a:t>disparoni</a:t>
            </a:r>
            <a:r>
              <a:rPr lang="tr-TR" altLang="tr-TR" sz="2400" dirty="0"/>
              <a:t>, veya cinsel işlev bozukluk semptomları olan tüm kadınların vajinal </a:t>
            </a:r>
            <a:r>
              <a:rPr lang="tr-TR" altLang="tr-TR" sz="2400" dirty="0" err="1"/>
              <a:t>atrofiyi</a:t>
            </a:r>
            <a:r>
              <a:rPr lang="tr-TR" altLang="tr-TR" sz="2400" dirty="0"/>
              <a:t> değerlendirmek için </a:t>
            </a:r>
            <a:r>
              <a:rPr lang="tr-TR" altLang="tr-TR" sz="2400" dirty="0" err="1"/>
              <a:t>pelvik</a:t>
            </a:r>
            <a:r>
              <a:rPr lang="tr-TR" altLang="tr-TR" sz="2400" dirty="0"/>
              <a:t> muayenesi yapılmalıdır.</a:t>
            </a:r>
          </a:p>
        </p:txBody>
      </p:sp>
      <p:sp>
        <p:nvSpPr>
          <p:cNvPr id="3584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A0F62-0B52-45E7-BC09-198FD7AFAB4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324E-DCC1-4926-A591-ECAF5466E9DE}" type="slidenum">
              <a:rPr lang="tr-TR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Tanı</a:t>
            </a:r>
          </a:p>
        </p:txBody>
      </p:sp>
      <p:sp>
        <p:nvSpPr>
          <p:cNvPr id="36866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Klinik olarak daha önce adet görmekte olan bir kadının 12 ay süreyle adet görmemesi durumunda </a:t>
            </a:r>
            <a:r>
              <a:rPr lang="tr-TR" altLang="tr-TR" sz="2400" b="1"/>
              <a:t>menopoz </a:t>
            </a:r>
            <a:r>
              <a:rPr lang="tr-TR" altLang="tr-TR" sz="2400"/>
              <a:t>tanısı konulabilir.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Bu dönemde serum FSH ve östradiol düzeyleri zaman zaman normal sınırlarda olabildiğinden menopoz tanısında kullanılmaz.</a:t>
            </a:r>
          </a:p>
        </p:txBody>
      </p:sp>
      <p:sp>
        <p:nvSpPr>
          <p:cNvPr id="36867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EFD76E-7878-47FA-9847-25D8273DC11D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4F87-82A3-403C-8258-4551EC374E8F}" type="slidenum">
              <a:rPr lang="tr-TR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Tanı</a:t>
            </a:r>
          </a:p>
        </p:txBody>
      </p:sp>
      <p:sp>
        <p:nvSpPr>
          <p:cNvPr id="37890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/>
              <a:t>45 yaş üzeri kadınlar </a:t>
            </a:r>
          </a:p>
          <a:p>
            <a:pPr eaLnBrk="1" hangingPunct="1"/>
            <a:r>
              <a:rPr lang="tr-TR" altLang="tr-TR" sz="2400"/>
              <a:t>Menopozal geçişte olma ihtimali yeni bir endokrin hastalık olma ihtimalinden ↑</a:t>
            </a:r>
          </a:p>
          <a:p>
            <a:pPr eaLnBrk="1" hangingPunct="1"/>
            <a:r>
              <a:rPr lang="tr-TR" altLang="tr-TR" sz="2400"/>
              <a:t>Gebelik olasılığı her zaman değerlendirilmeli</a:t>
            </a:r>
          </a:p>
          <a:p>
            <a:pPr eaLnBrk="1" hangingPunct="1"/>
            <a:r>
              <a:rPr lang="tr-TR" altLang="tr-TR" sz="2400"/>
              <a:t>Hiperprolaktinemi veya tiroid hastalığı düşündürücü bulgu yoksa</a:t>
            </a:r>
          </a:p>
          <a:p>
            <a:pPr eaLnBrk="1" hangingPunct="1"/>
            <a:r>
              <a:rPr lang="tr-TR" altLang="tr-TR" sz="2400"/>
              <a:t>Başka tanısal test önerilmemektedir.</a:t>
            </a:r>
          </a:p>
        </p:txBody>
      </p:sp>
      <p:sp>
        <p:nvSpPr>
          <p:cNvPr id="37891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7242B-C216-4204-9696-8186A02EA01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CEADF-015A-415A-9CDC-0BA8D1BE161A}" type="slidenum">
              <a:rPr lang="tr-TR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Tanı</a:t>
            </a:r>
          </a:p>
        </p:txBody>
      </p:sp>
      <p:sp>
        <p:nvSpPr>
          <p:cNvPr id="38914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/>
              <a:t>40-45 yaş arası kadınlar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Her ne kadar düzensiz adetlere sahip sıcak basmaların varlığı menopozal geçişi kuvvetle desteklese de, oligo/amonere açısından değerlendirilmelidir.</a:t>
            </a:r>
          </a:p>
          <a:p>
            <a:pPr eaLnBrk="1" hangingPunct="1"/>
            <a:r>
              <a:rPr lang="tr-TR" altLang="tr-TR" sz="2400" b="1"/>
              <a:t>40 yaş altı kadınlar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400"/>
              <a:t>Primer ovaryan yetmezlik açısından değerlendirilmelidir.</a:t>
            </a:r>
          </a:p>
          <a:p>
            <a:pPr eaLnBrk="1" hangingPunct="1"/>
            <a:endParaRPr lang="tr-TR" altLang="tr-TR" sz="2400"/>
          </a:p>
        </p:txBody>
      </p:sp>
      <p:sp>
        <p:nvSpPr>
          <p:cNvPr id="3891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165E0-C22F-4382-AF89-7C38E78B6406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9D83-2377-4B29-8A39-8E139DEF25BE}" type="slidenum">
              <a:rPr lang="tr-TR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Ayırıcı Tanı</a:t>
            </a:r>
          </a:p>
        </p:txBody>
      </p:sp>
      <p:sp>
        <p:nvSpPr>
          <p:cNvPr id="39938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2400" b="1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Hipertiroidizm</a:t>
            </a:r>
            <a:r>
              <a:rPr lang="tr-TR" altLang="tr-TR" sz="2400"/>
              <a:t> adet düzensizlikleri, terleme, duygu durum değişiklikleri ile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Gebelik</a:t>
            </a:r>
            <a:r>
              <a:rPr lang="tr-TR" altLang="tr-TR" sz="2400"/>
              <a:t>, </a:t>
            </a:r>
            <a:r>
              <a:rPr lang="tr-TR" altLang="tr-TR" sz="2400" b="1"/>
              <a:t>hiperprolaktinemi ve tiroid hastalıkları </a:t>
            </a:r>
            <a:r>
              <a:rPr lang="tr-TR" altLang="tr-TR" sz="2400"/>
              <a:t>adet düzeni değişiklikleri ile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Bazı ilaçlar, </a:t>
            </a:r>
            <a:r>
              <a:rPr lang="tr-TR" altLang="tr-TR" sz="2400" b="1"/>
              <a:t>karsinoid sendrom</a:t>
            </a:r>
            <a:r>
              <a:rPr lang="tr-TR" altLang="tr-TR" sz="2400"/>
              <a:t>, </a:t>
            </a:r>
            <a:r>
              <a:rPr lang="tr-TR" altLang="tr-TR" sz="2400" b="1"/>
              <a:t>feokromasitoma</a:t>
            </a:r>
            <a:r>
              <a:rPr lang="tr-TR" altLang="tr-TR" sz="2400"/>
              <a:t> ya da </a:t>
            </a:r>
            <a:r>
              <a:rPr lang="tr-TR" altLang="tr-TR" sz="2400" b="1"/>
              <a:t>altta yatan malignensi </a:t>
            </a:r>
            <a:r>
              <a:rPr lang="tr-TR" altLang="tr-TR" sz="2400"/>
              <a:t>atipik sıcak basmaları ile menopoz bulgularını taklit edebilir. </a:t>
            </a:r>
          </a:p>
        </p:txBody>
      </p:sp>
      <p:sp>
        <p:nvSpPr>
          <p:cNvPr id="3993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3A709-A6E1-499D-95F4-84C71EA62F12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52B1A-AC71-43C5-9D6F-D50BB4D8AC84}" type="slidenum">
              <a:rPr lang="tr-TR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dirty="0"/>
              <a:t>Klinik bulguların doğru değerlendirilmesi ve menopozla ilişkisinin ortaya konması çok önemlidir.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dirty="0"/>
              <a:t>En uygun menopoz yönetim şekli hastanın kendi ihtiyaçlarına odaklanan bir yaklaşımdır.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400" dirty="0"/>
              <a:t>Eğer hastaya bir tedavi reçete edilecekse, hastanın bu tedavinin etkinliği ve güvenilirliği konusunda yeterince bilgilendirildiğinden emin olunmalıdır.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altLang="tr-TR" sz="2400" dirty="0"/>
          </a:p>
        </p:txBody>
      </p:sp>
      <p:sp>
        <p:nvSpPr>
          <p:cNvPr id="4096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22777-E520-443F-8B5C-AF73D5C15FF6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80E1-2491-4EFE-BD37-A6F4CA16A526}" type="slidenum">
              <a:rPr lang="tr-TR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altLang="tr-TR" sz="2400" dirty="0"/>
              <a:t>Günlük yaşamın düzenlenmesi çoğu kadında yeterli olabilir. 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/>
              <a:t>Kadınlar, bu </a:t>
            </a:r>
            <a:r>
              <a:rPr lang="tr-TR" sz="2400" dirty="0" err="1"/>
              <a:t>vazomotor</a:t>
            </a:r>
            <a:r>
              <a:rPr lang="tr-TR" sz="2400" dirty="0"/>
              <a:t> semptomları  yönetebilmek için </a:t>
            </a: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tr-TR" sz="2200" dirty="0"/>
              <a:t>doğal materyallerden yapılmış ince katlı </a:t>
            </a:r>
            <a:r>
              <a:rPr lang="tr-TR" sz="2200" dirty="0" err="1"/>
              <a:t>giysiller</a:t>
            </a:r>
            <a:r>
              <a:rPr lang="tr-TR" sz="2200" dirty="0"/>
              <a:t> giymeli, </a:t>
            </a: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tr-TR" sz="2200" dirty="0"/>
              <a:t>baharatlı yiyeceklerden, </a:t>
            </a: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tr-TR" sz="2200" dirty="0"/>
              <a:t>sıcak ortamlardan (sauna, sıcak küvet vb.) ve alkolden uzak durmalı, </a:t>
            </a: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tr-TR" sz="2200" dirty="0"/>
              <a:t>egzersiz yapıp sağlıklı bir kiloda kalmalıdır.</a:t>
            </a:r>
            <a:endParaRPr lang="tr-TR" altLang="tr-TR" sz="2200" dirty="0"/>
          </a:p>
        </p:txBody>
      </p:sp>
      <p:sp>
        <p:nvSpPr>
          <p:cNvPr id="41987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72D7-ADC5-49F9-BDE2-67FEAB6E8852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6ED7-ACF7-4EF1-8CEE-E69B2A7B4485}" type="slidenum">
              <a:rPr lang="tr-TR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</a:p>
        </p:txBody>
      </p:sp>
      <p:sp>
        <p:nvSpPr>
          <p:cNvPr id="35843" name="İçerik Yer Tutucusu 2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 b="1" dirty="0">
                <a:solidFill>
                  <a:schemeClr val="tx1"/>
                </a:solidFill>
              </a:rPr>
              <a:t>İlaç Dışı Tedavi ve Bilgilendirme</a:t>
            </a:r>
            <a:endParaRPr lang="tr-TR" altLang="tr-TR" b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Calibri" pitchFamily="34" charset="0"/>
              <a:buNone/>
            </a:pPr>
            <a:r>
              <a:rPr lang="tr-TR" altLang="tr-TR" sz="2400" dirty="0"/>
              <a:t>Hastaya durumun doğal bir süreç olduğu anlatılmalıdır.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 dirty="0"/>
              <a:t> Beslenme: </a:t>
            </a:r>
            <a:r>
              <a:rPr lang="tr-TR" altLang="tr-TR" sz="2400" dirty="0"/>
              <a:t>Kolesterolden kısıtlı, kalsiyumdan zengin diyet önerilir.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 dirty="0"/>
              <a:t> Egzersiz: </a:t>
            </a:r>
            <a:r>
              <a:rPr lang="tr-TR" altLang="tr-TR" sz="2400" dirty="0"/>
              <a:t>Kemik kaybını önlemek için, haftada 3 kez en az 30-60 dakika süreyle koşma, tempolu yürüyüş, bisiklete binme gibi aerobik egzersizler yanında, kemik ve kas kütlesini koruyucu hafif ağırlık egzersizleri yapılmalıdır.</a:t>
            </a:r>
          </a:p>
          <a:p>
            <a:pPr marL="0" indent="0" eaLnBrk="1" hangingPunct="1"/>
            <a:endParaRPr lang="tr-TR" altLang="tr-TR" dirty="0"/>
          </a:p>
        </p:txBody>
      </p:sp>
      <p:sp>
        <p:nvSpPr>
          <p:cNvPr id="4403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C0445-5BAF-49B7-A2EC-38797360AC33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AB1CB-59F9-4134-8DCE-577037356678}" type="slidenum">
              <a:rPr lang="tr-TR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8400" cy="40020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tr-TR" sz="2400" b="1" dirty="0">
                <a:solidFill>
                  <a:schemeClr val="tx1"/>
                </a:solidFill>
              </a:rPr>
              <a:t>Kalsiyum ve D vitamini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>Menopoz sonrası kadınlar için ortalama diyet kalsiyum alımı günde yaklaşık 600 mg'dır.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Östrojen tedavisi alan 65 yaşın altındaki menopoz sonrası kadınlarda</a:t>
            </a:r>
          </a:p>
          <a:p>
            <a:pPr lvl="1">
              <a:lnSpc>
                <a:spcPct val="70000"/>
              </a:lnSpc>
            </a:pPr>
            <a:r>
              <a:rPr lang="tr-TR" sz="2400" dirty="0"/>
              <a:t>Günde 1.000 mg kalsiyum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Östrojen tedavisi almayanlarda günde 1.500 mg kalsiyum önerilmektedir.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Bölünmüş dozlarda kalsiyum tüketimi emilimi en üst düzeye çıkarabilir. ( bir seferde tipik olarak 500 mg veya daha az )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  <a:p>
            <a:pPr>
              <a:lnSpc>
                <a:spcPct val="70000"/>
              </a:lnSpc>
            </a:pPr>
            <a:endParaRPr lang="tr-TR" sz="2400" dirty="0"/>
          </a:p>
          <a:p>
            <a:pPr>
              <a:lnSpc>
                <a:spcPct val="70000"/>
              </a:lnSpc>
            </a:pPr>
            <a:endParaRPr lang="tr-TR" sz="2400" dirty="0"/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tr-TR" sz="2400" dirty="0"/>
              <a:t>  </a:t>
            </a:r>
          </a:p>
        </p:txBody>
      </p:sp>
      <p:pic>
        <p:nvPicPr>
          <p:cNvPr id="3" name="Resim 2" descr="yiyecek, tablo, brokoli, sebze içeren bir resim&#10;&#10;Açıklama otomatik olarak oluşturuldu">
            <a:extLst>
              <a:ext uri="{FF2B5EF4-FFF2-40B4-BE49-F238E27FC236}">
                <a16:creationId xmlns="" xmlns:a16="http://schemas.microsoft.com/office/drawing/2014/main" id="{75B8F47B-B78B-40FF-9A29-6CB85EAD2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7" y="4518212"/>
            <a:ext cx="4069976" cy="178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Amaç</a:t>
            </a:r>
            <a:endParaRPr lang="tr-TR" altLang="tr-T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386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altLang="tr-TR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altLang="tr-TR" sz="2400">
                <a:latin typeface="Times New Roman" pitchFamily="18" charset="0"/>
                <a:cs typeface="Times New Roman" pitchFamily="18" charset="0"/>
              </a:rPr>
              <a:t>Aile hekimliğinde menopoza yaklaşım hakkında bilgi vermek</a:t>
            </a:r>
          </a:p>
          <a:p>
            <a:pPr eaLnBrk="1" hangingPunct="1"/>
            <a:endParaRPr lang="tr-TR" altLang="tr-TR"/>
          </a:p>
        </p:txBody>
      </p:sp>
      <p:sp>
        <p:nvSpPr>
          <p:cNvPr id="16387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6207C-B786-47C1-9AE3-EAEFB50EB7C8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3A34-EAB4-48CC-BB6E-D11E2ACA2D60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8400" cy="4455923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Kalsiyum ve D vitamini</a:t>
            </a:r>
          </a:p>
          <a:p>
            <a:r>
              <a:rPr lang="tr-TR" sz="2400" dirty="0"/>
              <a:t>Kalsiyum karbonat ürünleri </a:t>
            </a:r>
          </a:p>
          <a:p>
            <a:pPr lvl="1"/>
            <a:r>
              <a:rPr lang="tr-TR" sz="2400" dirty="0"/>
              <a:t>çoğu diğer kalsiyum takviyesi türünden daha ucuz</a:t>
            </a:r>
          </a:p>
          <a:p>
            <a:pPr lvl="1"/>
            <a:r>
              <a:rPr lang="tr-TR" sz="2400" dirty="0"/>
              <a:t>optimal emilimi sağlamak için bir öğünle birlikte alınmaları gerekir. </a:t>
            </a:r>
          </a:p>
          <a:p>
            <a:r>
              <a:rPr lang="tr-TR" sz="2400" dirty="0"/>
              <a:t>Kalsiyum </a:t>
            </a:r>
            <a:r>
              <a:rPr lang="tr-TR" sz="2400" dirty="0" err="1"/>
              <a:t>sitrat</a:t>
            </a:r>
            <a:r>
              <a:rPr lang="tr-TR" sz="2400" dirty="0"/>
              <a:t>, </a:t>
            </a:r>
          </a:p>
          <a:p>
            <a:pPr lvl="1"/>
            <a:r>
              <a:rPr lang="tr-TR" sz="2400" dirty="0"/>
              <a:t>yiyecek olmadan alınabilmesi</a:t>
            </a:r>
          </a:p>
          <a:p>
            <a:pPr lvl="1"/>
            <a:r>
              <a:rPr lang="tr-TR" sz="2400" dirty="0" err="1"/>
              <a:t>aklorhydria'lı</a:t>
            </a:r>
            <a:r>
              <a:rPr lang="tr-TR" sz="2400" dirty="0"/>
              <a:t> veya </a:t>
            </a:r>
          </a:p>
          <a:p>
            <a:pPr lvl="1"/>
            <a:r>
              <a:rPr lang="tr-TR" sz="2400" dirty="0"/>
              <a:t>uzun süreli </a:t>
            </a:r>
            <a:r>
              <a:rPr lang="tr-TR" sz="2400" dirty="0" err="1"/>
              <a:t>histamin</a:t>
            </a:r>
            <a:r>
              <a:rPr lang="tr-TR" sz="2400" dirty="0"/>
              <a:t> H2 </a:t>
            </a:r>
            <a:r>
              <a:rPr lang="tr-TR" sz="2400" dirty="0" err="1"/>
              <a:t>blokerleri</a:t>
            </a:r>
            <a:endParaRPr lang="tr-TR" sz="2400" dirty="0"/>
          </a:p>
          <a:p>
            <a:pPr lvl="1"/>
            <a:r>
              <a:rPr lang="tr-TR" sz="2400" dirty="0"/>
              <a:t>proton pompası inhibitörleri alan hastalar </a:t>
            </a:r>
          </a:p>
          <a:p>
            <a:pPr marL="200025" lvl="1" indent="0">
              <a:buNone/>
            </a:pPr>
            <a:r>
              <a:rPr lang="tr-TR" sz="2400" dirty="0"/>
              <a:t>için tercih edilen destektir.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Kalsiyum ve D vitamini</a:t>
            </a:r>
          </a:p>
          <a:p>
            <a:r>
              <a:rPr lang="tr-TR" sz="2400" dirty="0"/>
              <a:t>D vitamini kalsiyum emiliminde ve kemik sağlığında önemli bir rol oynar. </a:t>
            </a:r>
          </a:p>
          <a:p>
            <a:r>
              <a:rPr lang="tr-TR" sz="2400" dirty="0"/>
              <a:t>Günlük D3 vitamini alımı için şu anki tavsiye günde 800 ila 1,000 </a:t>
            </a:r>
            <a:r>
              <a:rPr lang="tr-TR" sz="2400" dirty="0" err="1"/>
              <a:t>IU'dur</a:t>
            </a:r>
            <a:r>
              <a:rPr lang="tr-TR" sz="2400" dirty="0"/>
              <a:t>.</a:t>
            </a:r>
          </a:p>
          <a:p>
            <a:r>
              <a:rPr lang="tr-TR" sz="2400" dirty="0"/>
              <a:t>Serum 25 (OH) D düzeyleri yüksek D vitamini eksikliği riski olan kadınlarda ölçülmelidir. </a:t>
            </a:r>
          </a:p>
          <a:p>
            <a:r>
              <a:rPr lang="tr-TR" sz="2400" dirty="0"/>
              <a:t>D vitamini serum 25 (OH) D seviyesini </a:t>
            </a:r>
            <a:r>
              <a:rPr lang="tr-TR" sz="2400" dirty="0" err="1"/>
              <a:t>mL</a:t>
            </a:r>
            <a:r>
              <a:rPr lang="tr-TR" sz="2400" dirty="0"/>
              <a:t> başına 30 </a:t>
            </a:r>
            <a:r>
              <a:rPr lang="tr-TR" sz="2400" dirty="0" err="1"/>
              <a:t>ng</a:t>
            </a:r>
            <a:r>
              <a:rPr lang="tr-TR" sz="2400" dirty="0"/>
              <a:t> (L başına 75 </a:t>
            </a:r>
            <a:r>
              <a:rPr lang="tr-TR" sz="2400" dirty="0" err="1"/>
              <a:t>nmol</a:t>
            </a:r>
            <a:r>
              <a:rPr lang="tr-TR" sz="2400" dirty="0"/>
              <a:t>) veya daha yüksek seviyelerde tutacak kadar desteklenmelidir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E02201-841D-45CC-87E6-C1A3FC1D774B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46B96-CC18-4559-A3E6-7C30679C72A2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pic>
        <p:nvPicPr>
          <p:cNvPr id="44037" name="Resi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12192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25950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Cochrane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Kütüphanesi, MEDLINE, SCOPUS, EMBASE,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ProQuest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Google Akademik, Bilim Ağı, CINAHL,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IranMedex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 SID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veritabanları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Eylül 2017'ye kadar araştırılmış.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51-55 yaş aralığındaki 483 kadını içeren üç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randomize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kontrollü çalışma dahil edilmiş.*</a:t>
            </a:r>
          </a:p>
          <a:p>
            <a:pPr marL="91440" indent="-91440" eaLnBrk="1" fontAlgn="auto" hangingPunct="1"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mega-3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takviyelerinin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terlemesini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hafifletebileceğini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ancak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menopoz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döneminde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sıcak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basmaları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azaltmada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uyku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kalitesini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yaşam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kalitesini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arttırmada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hiçbir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faydası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olmadığını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göstermektedir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5059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14248-F228-4FA3-B489-40D12066A5AD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52155-1627-4DF5-BFF1-A5157D207E56}" type="slidenum">
              <a:rPr lang="tr-TR"/>
              <a:pPr>
                <a:defRPr/>
              </a:pPr>
              <a:t>33</a:t>
            </a:fld>
            <a:endParaRPr lang="tr-TR"/>
          </a:p>
        </p:txBody>
      </p:sp>
      <p:pic>
        <p:nvPicPr>
          <p:cNvPr id="46085" name="Resim 6" descr="tablo, yiyecek, tabak, iç mekan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298825"/>
            <a:ext cx="494823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Metin kutusu 7"/>
          <p:cNvSpPr txBox="1">
            <a:spLocks noChangeArrowheads="1"/>
          </p:cNvSpPr>
          <p:nvPr/>
        </p:nvSpPr>
        <p:spPr bwMode="auto">
          <a:xfrm>
            <a:off x="1455738" y="6356350"/>
            <a:ext cx="107362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800" dirty="0">
                <a:latin typeface="Calibri" pitchFamily="34" charset="0"/>
              </a:rPr>
              <a:t>*M. </a:t>
            </a:r>
            <a:r>
              <a:rPr lang="tr-TR" sz="800" dirty="0" err="1">
                <a:latin typeface="Calibri" pitchFamily="34" charset="0"/>
              </a:rPr>
              <a:t>Mohammady</a:t>
            </a:r>
            <a:r>
              <a:rPr lang="tr-TR" sz="800" dirty="0">
                <a:latin typeface="Calibri" pitchFamily="34" charset="0"/>
              </a:rPr>
              <a:t>, L. </a:t>
            </a:r>
            <a:r>
              <a:rPr lang="tr-TR" sz="800" dirty="0" err="1">
                <a:latin typeface="Calibri" pitchFamily="34" charset="0"/>
              </a:rPr>
              <a:t>Janani</a:t>
            </a:r>
            <a:r>
              <a:rPr lang="tr-TR" sz="800" dirty="0">
                <a:latin typeface="Calibri" pitchFamily="34" charset="0"/>
              </a:rPr>
              <a:t>, S. </a:t>
            </a:r>
            <a:r>
              <a:rPr lang="tr-TR" sz="800" dirty="0" err="1">
                <a:latin typeface="Calibri" pitchFamily="34" charset="0"/>
              </a:rPr>
              <a:t>Jahanfar</a:t>
            </a:r>
            <a:r>
              <a:rPr lang="tr-TR" sz="800" dirty="0">
                <a:latin typeface="Calibri" pitchFamily="34" charset="0"/>
              </a:rPr>
              <a:t>, </a:t>
            </a:r>
            <a:r>
              <a:rPr lang="tr-TR" sz="800" dirty="0" err="1">
                <a:latin typeface="Calibri" pitchFamily="34" charset="0"/>
              </a:rPr>
              <a:t>and</a:t>
            </a:r>
            <a:r>
              <a:rPr lang="tr-TR" sz="800" dirty="0">
                <a:latin typeface="Calibri" pitchFamily="34" charset="0"/>
              </a:rPr>
              <a:t> M. S. </a:t>
            </a:r>
            <a:r>
              <a:rPr lang="tr-TR" sz="800" dirty="0" err="1">
                <a:latin typeface="Calibri" pitchFamily="34" charset="0"/>
              </a:rPr>
              <a:t>Mousavi</a:t>
            </a:r>
            <a:r>
              <a:rPr lang="tr-TR" sz="800" dirty="0">
                <a:latin typeface="Calibri" pitchFamily="34" charset="0"/>
              </a:rPr>
              <a:t>, “</a:t>
            </a:r>
            <a:r>
              <a:rPr lang="tr-TR" sz="800" dirty="0" err="1">
                <a:latin typeface="Calibri" pitchFamily="34" charset="0"/>
              </a:rPr>
              <a:t>Effect</a:t>
            </a:r>
            <a:r>
              <a:rPr lang="tr-TR" sz="800" dirty="0">
                <a:latin typeface="Calibri" pitchFamily="34" charset="0"/>
              </a:rPr>
              <a:t> of omega-3 </a:t>
            </a:r>
            <a:r>
              <a:rPr lang="tr-TR" sz="800" dirty="0" err="1">
                <a:latin typeface="Calibri" pitchFamily="34" charset="0"/>
              </a:rPr>
              <a:t>supplements</a:t>
            </a:r>
            <a:r>
              <a:rPr lang="tr-TR" sz="800" dirty="0">
                <a:latin typeface="Calibri" pitchFamily="34" charset="0"/>
              </a:rPr>
              <a:t> on </a:t>
            </a:r>
            <a:r>
              <a:rPr lang="tr-TR" sz="800" dirty="0" err="1">
                <a:latin typeface="Calibri" pitchFamily="34" charset="0"/>
              </a:rPr>
              <a:t>vasomotor</a:t>
            </a:r>
            <a:r>
              <a:rPr lang="tr-TR" sz="800" dirty="0">
                <a:latin typeface="Calibri" pitchFamily="34" charset="0"/>
              </a:rPr>
              <a:t> </a:t>
            </a:r>
            <a:r>
              <a:rPr lang="tr-TR" sz="800" dirty="0" err="1">
                <a:latin typeface="Calibri" pitchFamily="34" charset="0"/>
              </a:rPr>
              <a:t>symptoms</a:t>
            </a:r>
            <a:r>
              <a:rPr lang="tr-TR" sz="800" dirty="0">
                <a:latin typeface="Calibri" pitchFamily="34" charset="0"/>
              </a:rPr>
              <a:t> in </a:t>
            </a:r>
            <a:r>
              <a:rPr lang="tr-TR" sz="800" dirty="0" err="1">
                <a:latin typeface="Calibri" pitchFamily="34" charset="0"/>
              </a:rPr>
              <a:t>menopausal</a:t>
            </a:r>
            <a:r>
              <a:rPr lang="tr-TR" sz="800" dirty="0">
                <a:latin typeface="Calibri" pitchFamily="34" charset="0"/>
              </a:rPr>
              <a:t> </a:t>
            </a:r>
            <a:r>
              <a:rPr lang="tr-TR" sz="800" dirty="0" err="1">
                <a:latin typeface="Calibri" pitchFamily="34" charset="0"/>
              </a:rPr>
              <a:t>women</a:t>
            </a:r>
            <a:r>
              <a:rPr lang="tr-TR" sz="800" dirty="0">
                <a:latin typeface="Calibri" pitchFamily="34" charset="0"/>
              </a:rPr>
              <a:t>: A </a:t>
            </a:r>
            <a:r>
              <a:rPr lang="tr-TR" sz="800" dirty="0" err="1">
                <a:latin typeface="Calibri" pitchFamily="34" charset="0"/>
              </a:rPr>
              <a:t>systematic</a:t>
            </a:r>
            <a:r>
              <a:rPr lang="tr-TR" sz="800" dirty="0">
                <a:latin typeface="Calibri" pitchFamily="34" charset="0"/>
              </a:rPr>
              <a:t> </a:t>
            </a:r>
            <a:r>
              <a:rPr lang="tr-TR" sz="800" dirty="0" err="1">
                <a:latin typeface="Calibri" pitchFamily="34" charset="0"/>
              </a:rPr>
              <a:t>review</a:t>
            </a:r>
            <a:r>
              <a:rPr lang="tr-TR" sz="800" dirty="0">
                <a:latin typeface="Calibri" pitchFamily="34" charset="0"/>
              </a:rPr>
              <a:t> </a:t>
            </a:r>
            <a:r>
              <a:rPr lang="tr-TR" sz="800" dirty="0" err="1">
                <a:latin typeface="Calibri" pitchFamily="34" charset="0"/>
              </a:rPr>
              <a:t>and</a:t>
            </a:r>
            <a:r>
              <a:rPr lang="tr-TR" sz="800" dirty="0">
                <a:latin typeface="Calibri" pitchFamily="34" charset="0"/>
              </a:rPr>
              <a:t> meta-</a:t>
            </a:r>
            <a:r>
              <a:rPr lang="tr-TR" sz="800" dirty="0" err="1">
                <a:latin typeface="Calibri" pitchFamily="34" charset="0"/>
              </a:rPr>
              <a:t>analysis</a:t>
            </a:r>
            <a:r>
              <a:rPr lang="tr-TR" sz="800" dirty="0">
                <a:latin typeface="Calibri" pitchFamily="34" charset="0"/>
              </a:rPr>
              <a:t>.,” </a:t>
            </a:r>
            <a:r>
              <a:rPr lang="tr-TR" sz="800" i="1" dirty="0" err="1">
                <a:latin typeface="Calibri" pitchFamily="34" charset="0"/>
              </a:rPr>
              <a:t>Eur</a:t>
            </a:r>
            <a:r>
              <a:rPr lang="tr-TR" sz="800" i="1" dirty="0">
                <a:latin typeface="Calibri" pitchFamily="34" charset="0"/>
              </a:rPr>
              <a:t>. J. </a:t>
            </a:r>
            <a:r>
              <a:rPr lang="tr-TR" sz="800" i="1" dirty="0" err="1">
                <a:latin typeface="Calibri" pitchFamily="34" charset="0"/>
              </a:rPr>
              <a:t>Obstet</a:t>
            </a:r>
            <a:r>
              <a:rPr lang="tr-TR" sz="800" i="1" dirty="0">
                <a:latin typeface="Calibri" pitchFamily="34" charset="0"/>
              </a:rPr>
              <a:t>. </a:t>
            </a:r>
            <a:r>
              <a:rPr lang="tr-TR" sz="800" i="1" dirty="0" err="1">
                <a:latin typeface="Calibri" pitchFamily="34" charset="0"/>
              </a:rPr>
              <a:t>Gynecol</a:t>
            </a:r>
            <a:r>
              <a:rPr lang="tr-TR" sz="800" i="1" dirty="0">
                <a:latin typeface="Calibri" pitchFamily="34" charset="0"/>
              </a:rPr>
              <a:t>. </a:t>
            </a:r>
            <a:r>
              <a:rPr lang="tr-TR" sz="800" i="1" dirty="0" err="1">
                <a:latin typeface="Calibri" pitchFamily="34" charset="0"/>
              </a:rPr>
              <a:t>Reprod</a:t>
            </a:r>
            <a:r>
              <a:rPr lang="tr-TR" sz="800" i="1" dirty="0">
                <a:latin typeface="Calibri" pitchFamily="34" charset="0"/>
              </a:rPr>
              <a:t>. </a:t>
            </a:r>
            <a:r>
              <a:rPr lang="tr-TR" sz="800" i="1" dirty="0" err="1">
                <a:latin typeface="Calibri" pitchFamily="34" charset="0"/>
              </a:rPr>
              <a:t>Biol</a:t>
            </a:r>
            <a:r>
              <a:rPr lang="tr-TR" sz="800" i="1" dirty="0">
                <a:latin typeface="Calibri" pitchFamily="34" charset="0"/>
              </a:rPr>
              <a:t>.</a:t>
            </a:r>
            <a:r>
              <a:rPr lang="tr-TR" sz="800" dirty="0">
                <a:latin typeface="Calibri" pitchFamily="34" charset="0"/>
              </a:rPr>
              <a:t>, </a:t>
            </a:r>
            <a:r>
              <a:rPr lang="tr-TR" sz="800" dirty="0" err="1">
                <a:latin typeface="Calibri" pitchFamily="34" charset="0"/>
              </a:rPr>
              <a:t>vol</a:t>
            </a:r>
            <a:r>
              <a:rPr lang="tr-TR" sz="800" dirty="0">
                <a:latin typeface="Calibri" pitchFamily="34" charset="0"/>
              </a:rPr>
              <a:t>. 228, </a:t>
            </a:r>
            <a:r>
              <a:rPr lang="tr-TR" sz="800" dirty="0" err="1">
                <a:latin typeface="Calibri" pitchFamily="34" charset="0"/>
              </a:rPr>
              <a:t>pp</a:t>
            </a:r>
            <a:r>
              <a:rPr lang="tr-TR" sz="800" dirty="0">
                <a:latin typeface="Calibri" pitchFamily="34" charset="0"/>
              </a:rPr>
              <a:t>. 295–302, </a:t>
            </a:r>
            <a:r>
              <a:rPr lang="tr-TR" sz="800" dirty="0" err="1">
                <a:latin typeface="Calibri" pitchFamily="34" charset="0"/>
              </a:rPr>
              <a:t>Sep</a:t>
            </a:r>
            <a:r>
              <a:rPr lang="tr-TR" sz="800" dirty="0">
                <a:latin typeface="Calibri" pitchFamily="34" charset="0"/>
              </a:rPr>
              <a:t>.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81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E02201-841D-45CC-87E6-C1A3FC1D774B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B29A9-C1FA-48B8-B777-6450A4E81383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pic>
        <p:nvPicPr>
          <p:cNvPr id="48133" name="Resi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12192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chemeClr val="accent2"/>
                </a:solidFill>
              </a:rPr>
              <a:t>Menopoz Yönetimi</a:t>
            </a:r>
            <a:endParaRPr lang="tr-TR" dirty="0"/>
          </a:p>
        </p:txBody>
      </p:sp>
      <p:sp>
        <p:nvSpPr>
          <p:cNvPr id="491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tr-TR" sz="2400" dirty="0" err="1"/>
              <a:t>Fitoöstrojen</a:t>
            </a:r>
            <a:r>
              <a:rPr lang="tr-TR" sz="2400" dirty="0"/>
              <a:t> takviyelerinin, </a:t>
            </a:r>
            <a:r>
              <a:rPr lang="tr-TR" sz="2400" dirty="0" err="1"/>
              <a:t>perimenopozal</a:t>
            </a:r>
            <a:r>
              <a:rPr lang="tr-TR" sz="2400" dirty="0"/>
              <a:t> veya </a:t>
            </a:r>
            <a:r>
              <a:rPr lang="tr-TR" sz="2400" dirty="0" err="1"/>
              <a:t>postmenopozal</a:t>
            </a:r>
            <a:r>
              <a:rPr lang="tr-TR" sz="2400" dirty="0"/>
              <a:t> kadınlarda sıcak basmaların ve gece terlemelerinin sıklığını veya şiddetini etkili bir şekilde azalttığını göstermemiştir.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tr-TR" sz="2400" dirty="0"/>
              <a:t>Dahil edilen çalışmaların çoğu düşük kalitedeydi ve </a:t>
            </a:r>
            <a:r>
              <a:rPr lang="tr-TR" sz="2400"/>
              <a:t>sonuçlar tutarsızdı.</a:t>
            </a:r>
            <a:endParaRPr lang="tr-TR" sz="2400" dirty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tr-TR" sz="2400" dirty="0"/>
              <a:t>Hiçbir kanıt kısa vadede bu takviyelerin kullanımından kaynaklanan zararlı yan etkiler göstermemiştir</a:t>
            </a:r>
            <a:r>
              <a:rPr lang="tr-TR" dirty="0"/>
              <a:t>.</a:t>
            </a:r>
            <a:endParaRPr lang="tr-TR" sz="2400" dirty="0"/>
          </a:p>
        </p:txBody>
      </p:sp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E02201-841D-45CC-87E6-C1A3FC1D774B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4A5E3-8438-4621-B151-4617522A5533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5C27DEFE-0F55-4674-A0E3-51FA6950AA2A}"/>
              </a:ext>
            </a:extLst>
          </p:cNvPr>
          <p:cNvSpPr txBox="1"/>
          <p:nvPr/>
        </p:nvSpPr>
        <p:spPr>
          <a:xfrm>
            <a:off x="1379621" y="6365830"/>
            <a:ext cx="781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latin typeface="+mn-lt"/>
              </a:rPr>
              <a:t>A. </a:t>
            </a:r>
            <a:r>
              <a:rPr lang="tr-TR" sz="800" dirty="0" err="1">
                <a:latin typeface="+mn-lt"/>
              </a:rPr>
              <a:t>Lethaby</a:t>
            </a:r>
            <a:r>
              <a:rPr lang="tr-TR" sz="800" dirty="0">
                <a:latin typeface="+mn-lt"/>
              </a:rPr>
              <a:t>, J. </a:t>
            </a:r>
            <a:r>
              <a:rPr lang="tr-TR" sz="800" dirty="0" err="1">
                <a:latin typeface="+mn-lt"/>
              </a:rPr>
              <a:t>Marjoribanks</a:t>
            </a:r>
            <a:r>
              <a:rPr lang="tr-TR" sz="800" dirty="0">
                <a:latin typeface="+mn-lt"/>
              </a:rPr>
              <a:t>, F. </a:t>
            </a:r>
            <a:r>
              <a:rPr lang="tr-TR" sz="800" dirty="0" err="1">
                <a:latin typeface="+mn-lt"/>
              </a:rPr>
              <a:t>Kronenberg</a:t>
            </a:r>
            <a:r>
              <a:rPr lang="tr-TR" sz="800" dirty="0">
                <a:latin typeface="+mn-lt"/>
              </a:rPr>
              <a:t>, H. Roberts, J. Eden, </a:t>
            </a:r>
            <a:r>
              <a:rPr lang="tr-TR" sz="800" dirty="0" err="1">
                <a:latin typeface="+mn-lt"/>
              </a:rPr>
              <a:t>and</a:t>
            </a:r>
            <a:r>
              <a:rPr lang="tr-TR" sz="800" dirty="0">
                <a:latin typeface="+mn-lt"/>
              </a:rPr>
              <a:t> J. Brown, “</a:t>
            </a:r>
            <a:r>
              <a:rPr lang="tr-TR" sz="800" dirty="0" err="1">
                <a:latin typeface="+mn-lt"/>
              </a:rPr>
              <a:t>Phytoestrogens</a:t>
            </a:r>
            <a:r>
              <a:rPr lang="tr-TR" sz="800" dirty="0">
                <a:latin typeface="+mn-lt"/>
              </a:rPr>
              <a:t> </a:t>
            </a:r>
            <a:r>
              <a:rPr lang="tr-TR" sz="800" dirty="0" err="1">
                <a:latin typeface="+mn-lt"/>
              </a:rPr>
              <a:t>for</a:t>
            </a:r>
            <a:r>
              <a:rPr lang="tr-TR" sz="800" dirty="0">
                <a:latin typeface="+mn-lt"/>
              </a:rPr>
              <a:t> </a:t>
            </a:r>
            <a:r>
              <a:rPr lang="tr-TR" sz="800" dirty="0" err="1">
                <a:latin typeface="+mn-lt"/>
              </a:rPr>
              <a:t>menopausal</a:t>
            </a:r>
            <a:r>
              <a:rPr lang="tr-TR" sz="800" dirty="0">
                <a:latin typeface="+mn-lt"/>
              </a:rPr>
              <a:t> </a:t>
            </a:r>
            <a:r>
              <a:rPr lang="tr-TR" sz="800" dirty="0" err="1">
                <a:latin typeface="+mn-lt"/>
              </a:rPr>
              <a:t>vasomotor</a:t>
            </a:r>
            <a:r>
              <a:rPr lang="tr-TR" sz="800" dirty="0">
                <a:latin typeface="+mn-lt"/>
              </a:rPr>
              <a:t> </a:t>
            </a:r>
            <a:r>
              <a:rPr lang="tr-TR" sz="800" dirty="0" err="1">
                <a:latin typeface="+mn-lt"/>
              </a:rPr>
              <a:t>symptoms</a:t>
            </a:r>
            <a:r>
              <a:rPr lang="tr-TR" sz="800" dirty="0">
                <a:latin typeface="+mn-lt"/>
              </a:rPr>
              <a:t>,” </a:t>
            </a:r>
            <a:r>
              <a:rPr lang="tr-TR" sz="800" i="1" dirty="0" err="1">
                <a:latin typeface="+mn-lt"/>
              </a:rPr>
              <a:t>Cochrane</a:t>
            </a:r>
            <a:r>
              <a:rPr lang="tr-TR" sz="800" i="1" dirty="0">
                <a:latin typeface="+mn-lt"/>
              </a:rPr>
              <a:t> Database </a:t>
            </a:r>
            <a:r>
              <a:rPr lang="tr-TR" sz="800" i="1" dirty="0" err="1">
                <a:latin typeface="+mn-lt"/>
              </a:rPr>
              <a:t>Syst</a:t>
            </a:r>
            <a:r>
              <a:rPr lang="tr-TR" sz="800" i="1" dirty="0">
                <a:latin typeface="+mn-lt"/>
              </a:rPr>
              <a:t>. </a:t>
            </a:r>
            <a:r>
              <a:rPr lang="tr-TR" sz="800" i="1" dirty="0" err="1">
                <a:latin typeface="+mn-lt"/>
              </a:rPr>
              <a:t>Rev</a:t>
            </a:r>
            <a:r>
              <a:rPr lang="tr-TR" sz="800" i="1" dirty="0">
                <a:latin typeface="+mn-lt"/>
              </a:rPr>
              <a:t>.</a:t>
            </a:r>
            <a:r>
              <a:rPr lang="tr-TR" sz="800" dirty="0">
                <a:latin typeface="+mn-lt"/>
              </a:rPr>
              <a:t>, </a:t>
            </a:r>
            <a:r>
              <a:rPr lang="tr-TR" sz="800" dirty="0" err="1">
                <a:latin typeface="+mn-lt"/>
              </a:rPr>
              <a:t>no</a:t>
            </a:r>
            <a:r>
              <a:rPr lang="tr-TR" sz="800" dirty="0">
                <a:latin typeface="+mn-lt"/>
              </a:rPr>
              <a:t>. 12, </a:t>
            </a:r>
            <a:r>
              <a:rPr lang="tr-TR" sz="800" dirty="0" err="1">
                <a:latin typeface="+mn-lt"/>
              </a:rPr>
              <a:t>Dec</a:t>
            </a:r>
            <a:r>
              <a:rPr lang="tr-TR" sz="800" dirty="0">
                <a:latin typeface="+mn-lt"/>
              </a:rPr>
              <a:t>.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01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E02201-841D-45CC-87E6-C1A3FC1D774B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427BC-1F00-411B-804D-B7D8345452F5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pic>
        <p:nvPicPr>
          <p:cNvPr id="50181" name="Resi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t" hangingPunct="1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PubMed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Cochrane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Kütüphanesi araştırılarak, Ocak 1990 – Haziran 2016 tarihleri arasında 11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RKÇ’dan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sonunda dahil edilme kriterlerini karşılayan 3 çalışma dahil edildi.*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Çalışmalara katılan toplam katılımcı sayısı 316 katılımcı. (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fitoöstrojen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grubunda 149 ve 167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plasebo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grubunda)</a:t>
            </a:r>
          </a:p>
          <a:p>
            <a:pPr marL="91440" indent="-91440" eaLnBrk="1" fontAlgn="auto" hangingPunct="1"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Fitoöstrojen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tüketimi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klimakterik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kadınlarda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advers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etkileri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arttırmadan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depresif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semptomlarda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belirgin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azalma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ilişkili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olduğunu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göstermektedir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07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5C4E0-46AE-474B-A877-B9A68B86260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C729D-548C-4ACC-A7E5-B4F88B9D26BE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52229" name="Metin kutusu 5"/>
          <p:cNvSpPr txBox="1">
            <a:spLocks noChangeArrowheads="1"/>
          </p:cNvSpPr>
          <p:nvPr/>
        </p:nvSpPr>
        <p:spPr bwMode="auto">
          <a:xfrm flipH="1">
            <a:off x="1401763" y="6356350"/>
            <a:ext cx="10442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800">
                <a:latin typeface="Calibri" pitchFamily="34" charset="0"/>
              </a:rPr>
              <a:t>*B. Y.-W. Su, T.-H. Tung, and W.-H. Chien, “Effects of Phytoestrogens on Depressive Symptoms in Climacteric Women: A Meta-Analysis of Randomized Controlled Trials.,” </a:t>
            </a:r>
            <a:r>
              <a:rPr lang="tr-TR" sz="800" i="1">
                <a:latin typeface="Calibri" pitchFamily="34" charset="0"/>
              </a:rPr>
              <a:t>J. Altern. Complement. Med.</a:t>
            </a:r>
            <a:r>
              <a:rPr lang="tr-TR" sz="800">
                <a:latin typeface="Calibri" pitchFamily="34" charset="0"/>
              </a:rPr>
              <a:t>, vol. 24, no. 8, pp. 850–851, Aug. 2018</a:t>
            </a:r>
          </a:p>
        </p:txBody>
      </p:sp>
      <p:pic>
        <p:nvPicPr>
          <p:cNvPr id="52230" name="Resim 7" descr="yiyecek, tablo, bardak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8" y="3429000"/>
            <a:ext cx="427831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E02201-841D-45CC-87E6-C1A3FC1D774B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49FFF-89FE-49A5-A9A9-F4D497705D74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pic>
        <p:nvPicPr>
          <p:cNvPr id="54277" name="Resi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338"/>
            <a:ext cx="121920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Menopoz Yönetimi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29736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Medline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PubMed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aracılığıyla),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Cochrane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Scopus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randomize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kontrollü çalışmalar için 21 Şubat 2017 tarihine kadar tarandı.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1306 katılımcı ile 13 RKÇ dahil edildi.*</a:t>
            </a: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herhangi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müdahaleye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kıyasla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tüm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menopoz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semptomlarını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sadece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psikolojik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semptomları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değil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iyileştirir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azından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diğer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egzersiz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formları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etkili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görünmektedir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Birçok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menopozal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kadın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hormon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replasman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tedavisi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yerine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veya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olarak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tamamlayıcı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tedaviler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talep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ettiğinden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şimdi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menopozal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kadınlar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için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müdahale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olarak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yoga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açıkça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önerilebilir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155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5E878-BD0A-4B79-B761-12496C669AAF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AA604-5909-4D0C-88DB-6C8663B692A7}" type="slidenum">
              <a:rPr lang="tr-TR"/>
              <a:pPr>
                <a:defRPr/>
              </a:pPr>
              <a:t>39</a:t>
            </a:fld>
            <a:endParaRPr lang="tr-TR"/>
          </a:p>
        </p:txBody>
      </p:sp>
      <p:pic>
        <p:nvPicPr>
          <p:cNvPr id="56325" name="Resim 6" descr="çayır, açık hava, kişi, kadın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638" y="2455863"/>
            <a:ext cx="404336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Metin kutusu 7"/>
          <p:cNvSpPr txBox="1">
            <a:spLocks noChangeArrowheads="1"/>
          </p:cNvSpPr>
          <p:nvPr/>
        </p:nvSpPr>
        <p:spPr bwMode="auto">
          <a:xfrm>
            <a:off x="1538288" y="6356350"/>
            <a:ext cx="7212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800">
                <a:latin typeface="Calibri" pitchFamily="34" charset="0"/>
              </a:rPr>
              <a:t>*H. Cramer, W. Peng, and R. Lauche, “Yoga for menopausal symptoms-A systematic review and meta-analysis.,” </a:t>
            </a:r>
            <a:r>
              <a:rPr lang="tr-TR" sz="800" i="1">
                <a:latin typeface="Calibri" pitchFamily="34" charset="0"/>
              </a:rPr>
              <a:t>Maturitas</a:t>
            </a:r>
            <a:r>
              <a:rPr lang="tr-TR" sz="800">
                <a:latin typeface="Calibri" pitchFamily="34" charset="0"/>
              </a:rPr>
              <a:t>, vol. 109, no. December 2017, pp. 13–25,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Öğrenim Hedefleri</a:t>
            </a:r>
            <a:endParaRPr lang="tr-TR" altLang="tr-TR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10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2400" dirty="0"/>
          </a:p>
          <a:p>
            <a:pPr eaLnBrk="1" hangingPunct="1"/>
            <a:r>
              <a:rPr lang="tr-TR" altLang="tr-TR" sz="2400" dirty="0"/>
              <a:t>Menopoz tanımını yapabilmek</a:t>
            </a:r>
          </a:p>
          <a:p>
            <a:pPr eaLnBrk="1" hangingPunct="1"/>
            <a:r>
              <a:rPr lang="tr-TR" altLang="tr-TR" sz="2400" dirty="0"/>
              <a:t>Menopoz semptomlarını sayabilmek</a:t>
            </a:r>
          </a:p>
          <a:p>
            <a:pPr eaLnBrk="1" hangingPunct="1"/>
            <a:r>
              <a:rPr lang="tr-TR" altLang="tr-TR" sz="2400" dirty="0"/>
              <a:t>Menopoz yönetimi basamaklarını sayabilmek</a:t>
            </a:r>
          </a:p>
          <a:p>
            <a:pPr eaLnBrk="1" hangingPunct="1"/>
            <a:r>
              <a:rPr lang="tr-TR" altLang="tr-TR" sz="2400" dirty="0"/>
              <a:t>Menopozda hormon </a:t>
            </a:r>
            <a:r>
              <a:rPr lang="tr-TR" altLang="tr-TR" sz="2400" dirty="0" err="1"/>
              <a:t>replasman</a:t>
            </a:r>
            <a:r>
              <a:rPr lang="tr-TR" altLang="tr-TR" sz="2400" dirty="0"/>
              <a:t> tedavisi fayda ve risklerini sayabilmek</a:t>
            </a:r>
          </a:p>
          <a:p>
            <a:pPr eaLnBrk="1" hangingPunct="1"/>
            <a:r>
              <a:rPr lang="tr-TR" altLang="tr-TR" sz="2400" dirty="0"/>
              <a:t>Menopozda hormon dışı tedavileri sayabilmek</a:t>
            </a:r>
          </a:p>
        </p:txBody>
      </p:sp>
      <p:sp>
        <p:nvSpPr>
          <p:cNvPr id="17411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2DFB8-16BE-420A-83BD-2A52520254B3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80B2E-273F-45B1-985F-76A610368A9D}" type="slidenum">
              <a:rPr lang="tr-TR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8400" cy="4070350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Osteoporoz Tarama</a:t>
            </a:r>
          </a:p>
          <a:p>
            <a:r>
              <a:rPr lang="tr-TR" sz="2400" dirty="0"/>
              <a:t>Tüm menopoz sonrası kadınların yarısında, yaşamları boyunca </a:t>
            </a:r>
            <a:r>
              <a:rPr lang="tr-TR" sz="2400" dirty="0" err="1"/>
              <a:t>osteoporotik</a:t>
            </a:r>
            <a:r>
              <a:rPr lang="tr-TR" sz="2400" dirty="0"/>
              <a:t> bir kırık olur. </a:t>
            </a:r>
          </a:p>
          <a:p>
            <a:r>
              <a:rPr lang="tr-TR" sz="2400" dirty="0"/>
              <a:t>65 yaşından büyük kadınlarda osteoporozu saptamak için rutin kemik mineral yoğunluğu taraması önerilmektedir.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Koroner Kalp Hastalığı Önleme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Tansiyon taraması 18 yaş ve üstü yetişkinlerde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45 yaş ve üstü kadınlar için açlık </a:t>
            </a:r>
            <a:r>
              <a:rPr lang="tr-TR" sz="2400" dirty="0" err="1"/>
              <a:t>lipid</a:t>
            </a:r>
            <a:r>
              <a:rPr lang="tr-TR" sz="2400" dirty="0"/>
              <a:t> profili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45 yaş ve üstü kadınlar, açlık kan şekeri testiyle diyabet için her üç yılda bir taranmalıdır</a:t>
            </a:r>
          </a:p>
          <a:p>
            <a:endParaRPr lang="tr-TR" sz="2400" dirty="0"/>
          </a:p>
          <a:p>
            <a:endParaRPr lang="tr-TR" b="1" dirty="0"/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8400" cy="4724399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Koroner Kalp Hastalığı Önleme</a:t>
            </a:r>
          </a:p>
          <a:p>
            <a:r>
              <a:rPr lang="tr-TR" sz="2400" dirty="0"/>
              <a:t>KKH riski yüksek olan kadınlarda aspirin tedavisini önerilir. </a:t>
            </a:r>
          </a:p>
          <a:p>
            <a:r>
              <a:rPr lang="tr-TR" sz="2400" dirty="0"/>
              <a:t>Ancak sağlıklı kadınlarda </a:t>
            </a:r>
            <a:r>
              <a:rPr lang="tr-TR" sz="2400" dirty="0" err="1"/>
              <a:t>primer</a:t>
            </a:r>
            <a:r>
              <a:rPr lang="tr-TR" sz="2400" dirty="0"/>
              <a:t> korunmada aspirin kullanımı tartışmalıdır. </a:t>
            </a:r>
          </a:p>
          <a:p>
            <a:r>
              <a:rPr lang="tr-TR" sz="2400" dirty="0"/>
              <a:t>Yakın zamanda yapılan bir çalışmada, 45 yaş ve üstü 39.876 sağlıklı kadın, alternatif günlerde 100 mg aspirin veya </a:t>
            </a:r>
            <a:r>
              <a:rPr lang="tr-TR" sz="2400" dirty="0" err="1"/>
              <a:t>plasebo</a:t>
            </a:r>
            <a:r>
              <a:rPr lang="tr-TR" sz="2400" dirty="0"/>
              <a:t> almak üzere </a:t>
            </a:r>
            <a:r>
              <a:rPr lang="tr-TR" sz="2400" dirty="0" err="1"/>
              <a:t>randomize</a:t>
            </a:r>
            <a:r>
              <a:rPr lang="tr-TR" sz="2400" dirty="0"/>
              <a:t> edildi. </a:t>
            </a:r>
          </a:p>
          <a:p>
            <a:pPr lvl="1"/>
            <a:r>
              <a:rPr lang="tr-TR" sz="2400" dirty="0"/>
              <a:t>Aspirin, </a:t>
            </a:r>
            <a:r>
              <a:rPr lang="tr-TR" sz="2400" dirty="0" err="1"/>
              <a:t>iskemik</a:t>
            </a:r>
            <a:r>
              <a:rPr lang="tr-TR" sz="2400" dirty="0"/>
              <a:t> inme riskini yüzde 24 düşürdü, ancak ölümcül ya da ölümcül olmayan MI riski üzerinde önemli bir etki görülmedi. </a:t>
            </a:r>
          </a:p>
          <a:p>
            <a:r>
              <a:rPr lang="tr-TR" sz="2400" dirty="0"/>
              <a:t>Aspirin kullanımı, özellikle yaşlı kadınlarda artmış </a:t>
            </a:r>
            <a:r>
              <a:rPr lang="tr-TR" sz="2400" dirty="0" err="1"/>
              <a:t>hemorajik</a:t>
            </a:r>
            <a:r>
              <a:rPr lang="tr-TR" sz="2400" dirty="0"/>
              <a:t> inme riski ve majör </a:t>
            </a:r>
            <a:r>
              <a:rPr lang="tr-TR" sz="2400" dirty="0" err="1"/>
              <a:t>gastrointestinal</a:t>
            </a:r>
            <a:r>
              <a:rPr lang="tr-TR" sz="2400" dirty="0"/>
              <a:t> kanama ile ilişkilidir.</a:t>
            </a:r>
          </a:p>
          <a:p>
            <a:r>
              <a:rPr lang="tr-TR" sz="2400" dirty="0"/>
              <a:t>Kullanımı her hasta için kişiselleştirilmelidir.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Kanser Taraması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Amerikan Kanser Derneği</a:t>
            </a:r>
            <a:r>
              <a:rPr lang="tr-TR" sz="2400" dirty="0" smtClean="0"/>
              <a:t>, </a:t>
            </a:r>
            <a:r>
              <a:rPr lang="tr-TR" sz="2400" dirty="0"/>
              <a:t>Klinik meme muayenesi olsun veya olmasın, </a:t>
            </a:r>
          </a:p>
          <a:p>
            <a:r>
              <a:rPr lang="tr-TR" sz="2400" dirty="0"/>
              <a:t>mamografi, 40 yaş ve üzeri kadınlarda her iki yılda bir yapılmasını önermektedir.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Taramanın meme kanserinden ölüm oranını azalttığına dair kanıtlar, 50 ila 69 yaşları arasındaki kadınlar için en güçlüdür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75 yaşından büyük kadınlar için herhangi bir fayda kanıtı yoktur, ancak makul bir yaşam beklentisi olan 70 yaşından büyük kadınları taramanızı önerir.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8400" cy="4724399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Kanser Taraması</a:t>
            </a:r>
          </a:p>
          <a:p>
            <a:r>
              <a:rPr lang="tr-TR" sz="2400" dirty="0"/>
              <a:t>Amerikan Kanser Derneği, </a:t>
            </a:r>
            <a:r>
              <a:rPr lang="tr-TR" sz="2400" dirty="0"/>
              <a:t>cinsel olarak aktif olan tüm kadınlar için </a:t>
            </a:r>
            <a:r>
              <a:rPr lang="tr-TR" sz="2400" dirty="0" err="1"/>
              <a:t>Pap</a:t>
            </a:r>
            <a:r>
              <a:rPr lang="tr-TR" sz="2400" dirty="0"/>
              <a:t> </a:t>
            </a:r>
            <a:r>
              <a:rPr lang="tr-TR" sz="2400" dirty="0" err="1"/>
              <a:t>smear</a:t>
            </a:r>
            <a:r>
              <a:rPr lang="tr-TR" sz="2400" dirty="0"/>
              <a:t> testi en az üç yılda bir ile rutin tarama yapılmasını önerir. </a:t>
            </a:r>
          </a:p>
          <a:p>
            <a:r>
              <a:rPr lang="tr-TR" sz="2400" dirty="0"/>
              <a:t>Hastanın normal </a:t>
            </a:r>
            <a:r>
              <a:rPr lang="tr-TR" sz="2400" dirty="0" err="1"/>
              <a:t>Pap</a:t>
            </a:r>
            <a:r>
              <a:rPr lang="tr-TR" sz="2400" dirty="0"/>
              <a:t> </a:t>
            </a:r>
            <a:r>
              <a:rPr lang="tr-TR" sz="2400" dirty="0" err="1"/>
              <a:t>smear'leri</a:t>
            </a:r>
            <a:r>
              <a:rPr lang="tr-TR" sz="2400" dirty="0"/>
              <a:t> varsa, 65 yaşından sonra tarama kesilebilir.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Kanser Taraması</a:t>
            </a:r>
          </a:p>
          <a:p>
            <a:r>
              <a:rPr lang="tr-TR" sz="2400" dirty="0" smtClean="0"/>
              <a:t>Amerikan </a:t>
            </a:r>
            <a:r>
              <a:rPr lang="tr-TR" sz="2400" dirty="0"/>
              <a:t>Kanser Derneği, 50 yaş ve üstü herkes için </a:t>
            </a:r>
            <a:r>
              <a:rPr lang="tr-TR" sz="2400" dirty="0" err="1"/>
              <a:t>kolorektal</a:t>
            </a:r>
            <a:r>
              <a:rPr lang="tr-TR" sz="2400" dirty="0"/>
              <a:t> kanser taramasını önermektedir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her yıl dışkı gizli kan testi,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her beş yılda bir esnek </a:t>
            </a:r>
            <a:r>
              <a:rPr lang="tr-TR" sz="2400" dirty="0" err="1"/>
              <a:t>sigmoidoskopi</a:t>
            </a:r>
            <a:r>
              <a:rPr lang="tr-TR" sz="2400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her 10 yılda bir </a:t>
            </a:r>
            <a:r>
              <a:rPr lang="tr-TR" sz="2400" dirty="0" err="1"/>
              <a:t>kolonoskopi</a:t>
            </a:r>
            <a:r>
              <a:rPr lang="tr-T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Hormon </a:t>
            </a:r>
            <a:r>
              <a:rPr lang="tr-TR" altLang="tr-TR" b="1" dirty="0" err="1">
                <a:solidFill>
                  <a:schemeClr val="accent2"/>
                </a:solidFill>
                <a:latin typeface="+mn-lt"/>
              </a:rPr>
              <a:t>Replasman</a:t>
            </a: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 Tedavisi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sz="2400" dirty="0"/>
              <a:t>Sistemik östrojen, tek başına veya bir </a:t>
            </a:r>
            <a:r>
              <a:rPr lang="tr-TR" sz="2400" dirty="0" err="1"/>
              <a:t>progestojen</a:t>
            </a:r>
            <a:r>
              <a:rPr lang="tr-TR" sz="2400" dirty="0"/>
              <a:t> ile kombinasyon halinde, </a:t>
            </a:r>
            <a:r>
              <a:rPr lang="tr-TR" sz="2400" dirty="0" err="1"/>
              <a:t>menopozal</a:t>
            </a:r>
            <a:r>
              <a:rPr lang="tr-TR" sz="2400" dirty="0"/>
              <a:t> sıcak basmaları için en etkili terapidir.</a:t>
            </a:r>
            <a:endParaRPr lang="tr-TR" altLang="tr-TR" sz="2400" dirty="0"/>
          </a:p>
        </p:txBody>
      </p:sp>
      <p:sp>
        <p:nvSpPr>
          <p:cNvPr id="53251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9FF5B-D276-4996-BE98-399C164A9766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527BB-AB15-41E8-ACC2-3A9B48162B03}" type="slidenum">
              <a:rPr lang="tr-TR"/>
              <a:pPr>
                <a:defRPr/>
              </a:pPr>
              <a:t>46</a:t>
            </a:fld>
            <a:endParaRPr lang="tr-TR"/>
          </a:p>
        </p:txBody>
      </p:sp>
      <p:pic>
        <p:nvPicPr>
          <p:cNvPr id="59397" name="Resim 2" descr="iç mekan, nesne, oturma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675063"/>
            <a:ext cx="30210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Resim 5" descr="metin, iş kartı, sabit, zarf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3675063"/>
            <a:ext cx="24733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Resim 7" descr="kişisel bakım malzemeleri içeren bir resim&#10;&#10;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038" y="3673308"/>
            <a:ext cx="23034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Resim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163" y="3636963"/>
            <a:ext cx="23876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E68B0B1-2D6C-4DE9-AC3C-535EE2F7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="" xmlns:a16="http://schemas.microsoft.com/office/drawing/2014/main" id="{419BD69D-7579-4FA6-B17D-2A007609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239434"/>
          </a:xfrm>
        </p:spPr>
      </p:pic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85181590-CD7A-431C-862A-8C7C1845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D74FF-0A55-44DA-A32F-0302D1C76362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176CED92-73A6-46D2-A01D-E11D403E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21BBF-FB72-45FA-80EB-73178704AB28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8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altLang="tr-T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tr-TR" sz="2400" b="1" dirty="0">
                <a:solidFill>
                  <a:schemeClr val="tx1"/>
                </a:solidFill>
              </a:rPr>
              <a:t>Hormon </a:t>
            </a:r>
            <a:r>
              <a:rPr lang="tr-TR" altLang="tr-TR" sz="2400" b="1" dirty="0" err="1">
                <a:solidFill>
                  <a:schemeClr val="tx1"/>
                </a:solidFill>
              </a:rPr>
              <a:t>Replasman</a:t>
            </a:r>
            <a:r>
              <a:rPr lang="tr-TR" altLang="tr-TR" sz="2400" b="1" dirty="0">
                <a:solidFill>
                  <a:schemeClr val="tx1"/>
                </a:solidFill>
              </a:rPr>
              <a:t> Tedavisi</a:t>
            </a:r>
            <a:endParaRPr lang="tr-TR" altLang="tr-TR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 dirty="0"/>
              <a:t>WHI çalışmasında 50-79 yaş grubunda kombine hormon tedavisi (</a:t>
            </a:r>
            <a:r>
              <a:rPr lang="tr-TR" altLang="tr-TR" sz="2400" dirty="0" err="1"/>
              <a:t>östrojen+progestoren</a:t>
            </a:r>
            <a:r>
              <a:rPr lang="tr-TR" altLang="tr-TR" sz="2400" dirty="0"/>
              <a:t>) alan grupta 5.2 yıllık ortalama izlem süresi sonunda </a:t>
            </a:r>
            <a:r>
              <a:rPr lang="tr-TR" altLang="tr-TR" sz="2400" b="1" dirty="0"/>
              <a:t>koroner arter hastalığı</a:t>
            </a:r>
            <a:r>
              <a:rPr lang="tr-TR" altLang="tr-TR" sz="2400" dirty="0"/>
              <a:t>, </a:t>
            </a:r>
            <a:r>
              <a:rPr lang="tr-TR" altLang="tr-TR" sz="2400" b="1" dirty="0"/>
              <a:t>inme ve </a:t>
            </a:r>
            <a:r>
              <a:rPr lang="tr-TR" altLang="tr-TR" sz="2400" b="1" dirty="0" err="1"/>
              <a:t>venöz</a:t>
            </a:r>
            <a:r>
              <a:rPr lang="tr-TR" altLang="tr-TR" sz="2400" b="1" dirty="0"/>
              <a:t> </a:t>
            </a:r>
            <a:r>
              <a:rPr lang="tr-TR" altLang="tr-TR" sz="2400" b="1" dirty="0" err="1"/>
              <a:t>tromboemboli</a:t>
            </a:r>
            <a:r>
              <a:rPr lang="tr-TR" altLang="tr-TR" sz="2400" b="1" dirty="0"/>
              <a:t> riski</a:t>
            </a:r>
            <a:r>
              <a:rPr lang="tr-TR" altLang="tr-TR" sz="2400" dirty="0"/>
              <a:t> ile birlikte </a:t>
            </a:r>
            <a:r>
              <a:rPr lang="tr-TR" altLang="tr-TR" sz="2400" b="1" dirty="0"/>
              <a:t>meme kanseri</a:t>
            </a:r>
            <a:r>
              <a:rPr lang="tr-TR" altLang="tr-TR" sz="2400" dirty="0"/>
              <a:t> riskinin arttığı görülmüştür.</a:t>
            </a:r>
            <a:r>
              <a:rPr lang="tr-TR" altLang="tr-TR" dirty="0"/>
              <a:t> </a:t>
            </a:r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 dirty="0"/>
              <a:t>Özellikle </a:t>
            </a:r>
            <a:r>
              <a:rPr lang="tr-TR" altLang="tr-TR" sz="2400" b="1" dirty="0"/>
              <a:t>koroner arter hastalığı</a:t>
            </a:r>
            <a:r>
              <a:rPr lang="tr-TR" altLang="tr-TR" sz="2400" dirty="0"/>
              <a:t> tedavinin başlandığı ilk yıllarda artış göstermektedir.</a:t>
            </a:r>
            <a:r>
              <a:rPr lang="tr-TR" altLang="tr-TR" dirty="0"/>
              <a:t> </a:t>
            </a:r>
          </a:p>
        </p:txBody>
      </p:sp>
      <p:sp>
        <p:nvSpPr>
          <p:cNvPr id="5427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65512-EFCC-42FF-9D0D-44E6D9C41CB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F3FEC-5304-4720-854D-DEC44F8D386E}" type="slidenum">
              <a:rPr lang="tr-TR"/>
              <a:pPr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altLang="tr-T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tr-TR" sz="2400" b="1" dirty="0">
                <a:solidFill>
                  <a:schemeClr val="tx1"/>
                </a:solidFill>
              </a:rPr>
              <a:t>Hormon </a:t>
            </a:r>
            <a:r>
              <a:rPr lang="tr-TR" altLang="tr-TR" sz="2400" b="1" dirty="0" err="1">
                <a:solidFill>
                  <a:schemeClr val="tx1"/>
                </a:solidFill>
              </a:rPr>
              <a:t>Replasman</a:t>
            </a:r>
            <a:r>
              <a:rPr lang="tr-TR" altLang="tr-TR" sz="2400" b="1" dirty="0">
                <a:solidFill>
                  <a:schemeClr val="tx1"/>
                </a:solidFill>
              </a:rPr>
              <a:t> Tedavisi</a:t>
            </a:r>
            <a:endParaRPr lang="tr-TR" altLang="tr-TR" sz="2400" dirty="0"/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 dirty="0"/>
              <a:t>Hormon tedavisi ile </a:t>
            </a:r>
            <a:r>
              <a:rPr lang="tr-TR" altLang="tr-TR" sz="2400" b="1" dirty="0"/>
              <a:t>kognitif fonksiyonlarda </a:t>
            </a:r>
            <a:r>
              <a:rPr lang="tr-TR" altLang="tr-TR" sz="2400" dirty="0"/>
              <a:t>iyileşme olduğu gösterilememiştir.</a:t>
            </a:r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 dirty="0"/>
              <a:t>WHI çalışmasında, özellikle kognitif testlerde iyi performans göstermeyen kadınlarda başlandıktan yıllar sonra </a:t>
            </a:r>
            <a:r>
              <a:rPr lang="tr-TR" altLang="tr-TR" sz="2400" b="1" dirty="0" err="1"/>
              <a:t>demans</a:t>
            </a:r>
            <a:r>
              <a:rPr lang="tr-TR" altLang="tr-TR" sz="2400" b="1" dirty="0"/>
              <a:t> </a:t>
            </a:r>
            <a:r>
              <a:rPr lang="tr-TR" altLang="tr-TR" sz="2400" dirty="0"/>
              <a:t>riskinde artışa yol açtığı bildirilmiştir. </a:t>
            </a:r>
          </a:p>
        </p:txBody>
      </p:sp>
      <p:sp>
        <p:nvSpPr>
          <p:cNvPr id="58371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FB4A2-320A-4EBA-8252-C649B0B592E4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6C351-5B6F-420B-9822-7D3A2D33F613}" type="slidenum">
              <a:rPr lang="tr-TR"/>
              <a:pPr>
                <a:defRPr/>
              </a:pPr>
              <a:t>49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Tanım</a:t>
            </a:r>
          </a:p>
        </p:txBody>
      </p:sp>
      <p:sp>
        <p:nvSpPr>
          <p:cNvPr id="13315" name="İçerik Yer Tutucusu 2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 typeface="Calibri" pitchFamily="34" charset="0"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Menopoz, bir kadının başka herhangi bir belirgin patolojik neden olmadan adet dönemlerinin kalıcı olarak bırakılması olarak tanımlanır.</a:t>
            </a:r>
          </a:p>
          <a:p>
            <a:pPr marL="91440" indent="-91440" eaLnBrk="1" fontAlgn="auto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ay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amonere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yaşandıktan sonra gelen retrospektif bir tanıdır.</a:t>
            </a:r>
          </a:p>
          <a:p>
            <a:pPr marL="91440" indent="-91440" eaLnBrk="1" fontAlgn="auto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222A2-A0DD-4C95-9A02-A6C0ED5EA66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75838-EF66-4A35-8EB4-E375A5731CD1}" type="slidenum">
              <a:rPr lang="tr-TR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altLang="tr-T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tr-TR" altLang="tr-TR" sz="2400" b="1" dirty="0">
                <a:solidFill>
                  <a:schemeClr val="tx1"/>
                </a:solidFill>
              </a:rPr>
              <a:t>Hormon </a:t>
            </a:r>
            <a:r>
              <a:rPr lang="tr-TR" altLang="tr-TR" sz="2400" b="1" dirty="0" err="1">
                <a:solidFill>
                  <a:schemeClr val="tx1"/>
                </a:solidFill>
              </a:rPr>
              <a:t>Replasman</a:t>
            </a:r>
            <a:r>
              <a:rPr lang="tr-TR" altLang="tr-TR" sz="2400" b="1" dirty="0">
                <a:solidFill>
                  <a:schemeClr val="tx1"/>
                </a:solidFill>
              </a:rPr>
              <a:t> Tedavisi</a:t>
            </a:r>
            <a:endParaRPr lang="tr-TR" altLang="tr-TR" sz="2400" dirty="0"/>
          </a:p>
          <a:p>
            <a:pPr eaLnBrk="1" hangingPunct="1">
              <a:buFontTx/>
              <a:buNone/>
            </a:pPr>
            <a:r>
              <a:rPr lang="tr-TR" altLang="tr-TR" sz="2400" dirty="0"/>
              <a:t>Bu çalışmaların sonuçları klinik pratiğe şu şekilde uyarlanmaktadır: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400" dirty="0"/>
              <a:t>Hormon </a:t>
            </a:r>
            <a:r>
              <a:rPr lang="tr-TR" altLang="tr-TR" sz="2400" dirty="0" err="1"/>
              <a:t>replasman</a:t>
            </a:r>
            <a:r>
              <a:rPr lang="tr-TR" altLang="tr-TR" sz="2400" dirty="0"/>
              <a:t> tedavisi menopoza bağlı ciddi </a:t>
            </a:r>
            <a:r>
              <a:rPr lang="tr-TR" altLang="tr-TR" sz="2400" dirty="0" err="1"/>
              <a:t>vazomotor</a:t>
            </a:r>
            <a:r>
              <a:rPr lang="tr-TR" altLang="tr-TR" sz="2400" dirty="0"/>
              <a:t> semptomları olan tüm kadınlara, bireysel risk değerlendirmesi yapıldıktan sonra ve fayda-zarar dengesinde fayda daha ağır bastığında uygulanabilir.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400" dirty="0"/>
              <a:t>Etkili en düşük dozla tedaviye başlanmalıdır ve kısa süreli (maksimum 5 yıl) kullanılmalıdır.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400" dirty="0"/>
              <a:t>60 yaş altında başlandığında ve 5 yıla kadar kullanımlarda riskler oldukça azalmaktadır.</a:t>
            </a:r>
          </a:p>
        </p:txBody>
      </p:sp>
      <p:sp>
        <p:nvSpPr>
          <p:cNvPr id="5529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54CC7-1DC9-4A1A-AE59-CCBCBB027EA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11B16-B4EC-4342-A4F2-006D61A77F96}" type="slidenum">
              <a:rPr lang="tr-TR"/>
              <a:pPr>
                <a:defRPr/>
              </a:pPr>
              <a:t>50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altLang="tr-T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tr-TR" sz="2400" b="1" dirty="0">
                <a:solidFill>
                  <a:schemeClr val="tx1"/>
                </a:solidFill>
              </a:rPr>
              <a:t>Hormon </a:t>
            </a:r>
            <a:r>
              <a:rPr lang="tr-TR" altLang="tr-TR" sz="2400" b="1" dirty="0" err="1">
                <a:solidFill>
                  <a:schemeClr val="tx1"/>
                </a:solidFill>
              </a:rPr>
              <a:t>Replasman</a:t>
            </a:r>
            <a:r>
              <a:rPr lang="tr-TR" altLang="tr-TR" sz="2400" b="1" dirty="0">
                <a:solidFill>
                  <a:schemeClr val="tx1"/>
                </a:solidFill>
              </a:rPr>
              <a:t> Tedavisi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sz="2400" dirty="0"/>
              <a:t>Östrojen kullanan </a:t>
            </a:r>
            <a:r>
              <a:rPr lang="tr-TR" sz="2400" dirty="0" err="1"/>
              <a:t>uterusu</a:t>
            </a:r>
            <a:r>
              <a:rPr lang="tr-TR" sz="2400" dirty="0"/>
              <a:t> olan kadınlar da </a:t>
            </a:r>
            <a:r>
              <a:rPr lang="tr-TR" sz="2400" dirty="0" err="1"/>
              <a:t>endometrial</a:t>
            </a:r>
            <a:r>
              <a:rPr lang="tr-TR" sz="2400" dirty="0"/>
              <a:t> kanser riskini azaltmak için birlikte </a:t>
            </a:r>
            <a:r>
              <a:rPr lang="tr-TR" sz="2400" dirty="0" err="1"/>
              <a:t>progesteronda</a:t>
            </a:r>
            <a:r>
              <a:rPr lang="tr-TR" sz="2400" dirty="0"/>
              <a:t> almalıdır.</a:t>
            </a:r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dirty="0"/>
              <a:t>Geç menopoz evresinde </a:t>
            </a:r>
            <a:r>
              <a:rPr lang="tr-TR" altLang="tr-TR" sz="2400" dirty="0" err="1"/>
              <a:t>histerektomi</a:t>
            </a:r>
            <a:r>
              <a:rPr lang="tr-TR" altLang="tr-TR" sz="2400" dirty="0"/>
              <a:t> geçirmiş olan hastalarda sadece östrojen içeren preparatların kullanımı daha güvenlidir.</a:t>
            </a:r>
          </a:p>
        </p:txBody>
      </p:sp>
      <p:sp>
        <p:nvSpPr>
          <p:cNvPr id="56323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2FE4A-3375-46C1-9C84-F7AE64F2094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D8712-F2AF-4816-8BFF-A628C4C741DA}" type="slidenum">
              <a:rPr lang="tr-TR"/>
              <a:pPr>
                <a:defRPr/>
              </a:pPr>
              <a:t>51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altLang="tr-T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 dirty="0">
                <a:solidFill>
                  <a:schemeClr val="tx1"/>
                </a:solidFill>
              </a:rPr>
              <a:t>Hormon </a:t>
            </a:r>
            <a:r>
              <a:rPr lang="tr-TR" altLang="tr-TR" sz="2400" b="1" dirty="0" err="1">
                <a:solidFill>
                  <a:schemeClr val="tx1"/>
                </a:solidFill>
              </a:rPr>
              <a:t>Replasman</a:t>
            </a:r>
            <a:r>
              <a:rPr lang="tr-TR" altLang="tr-TR" sz="2400" b="1" dirty="0">
                <a:solidFill>
                  <a:schemeClr val="tx1"/>
                </a:solidFill>
              </a:rPr>
              <a:t> Tedavisi</a:t>
            </a:r>
            <a:endParaRPr lang="tr-TR" altLang="tr-TR" sz="2400" dirty="0"/>
          </a:p>
          <a:p>
            <a:pPr eaLnBrk="1" hangingPunct="1"/>
            <a:r>
              <a:rPr lang="tr-TR" altLang="tr-TR" sz="2400" dirty="0"/>
              <a:t>Hormon </a:t>
            </a:r>
            <a:r>
              <a:rPr lang="tr-TR" altLang="tr-TR" sz="2400" dirty="0" err="1"/>
              <a:t>replasman</a:t>
            </a:r>
            <a:r>
              <a:rPr lang="tr-TR" altLang="tr-TR" sz="2400" dirty="0"/>
              <a:t> tedavisinin kısa süreli kullanımı sırasında </a:t>
            </a:r>
            <a:r>
              <a:rPr lang="tr-TR" altLang="tr-TR" sz="2400" b="1" dirty="0"/>
              <a:t>en sık görülen yan etkiler </a:t>
            </a:r>
            <a:r>
              <a:rPr lang="tr-TR" altLang="tr-TR" sz="2400" dirty="0" err="1"/>
              <a:t>uterin</a:t>
            </a:r>
            <a:r>
              <a:rPr lang="tr-TR" altLang="tr-TR" sz="2400" dirty="0"/>
              <a:t> kanama ve meme dokusunda hassasiyet</a:t>
            </a:r>
          </a:p>
          <a:p>
            <a:pPr eaLnBrk="1" hangingPunct="1"/>
            <a:endParaRPr lang="tr-TR" altLang="tr-TR" sz="2400" dirty="0"/>
          </a:p>
        </p:txBody>
      </p:sp>
      <p:sp>
        <p:nvSpPr>
          <p:cNvPr id="57347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E674E-434A-448B-A8B7-8D9F795D064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5146D-76E1-484A-B316-60444E633DC3}" type="slidenum">
              <a:rPr lang="tr-TR"/>
              <a:pPr>
                <a:defRPr/>
              </a:pPr>
              <a:t>52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D969EC1-2DDD-470E-8B43-903A1564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0296584-427D-4F4E-B926-B873D9C5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</a:rPr>
              <a:t>Hormon </a:t>
            </a:r>
            <a:r>
              <a:rPr lang="tr-TR" altLang="tr-TR" b="1" dirty="0" err="1">
                <a:solidFill>
                  <a:schemeClr val="tx1"/>
                </a:solidFill>
              </a:rPr>
              <a:t>Replasman</a:t>
            </a:r>
            <a:r>
              <a:rPr lang="tr-TR" altLang="tr-TR" b="1" dirty="0">
                <a:solidFill>
                  <a:schemeClr val="tx1"/>
                </a:solidFill>
              </a:rPr>
              <a:t> Tedavisi</a:t>
            </a:r>
            <a:endParaRPr lang="tr-TR" alt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Bilinen </a:t>
            </a:r>
            <a:r>
              <a:rPr lang="tr-TR" altLang="tr-TR" dirty="0" err="1"/>
              <a:t>kardiyovasküler</a:t>
            </a:r>
            <a:r>
              <a:rPr lang="tr-TR" altLang="tr-TR" dirty="0"/>
              <a:t> hastalığı,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err="1"/>
              <a:t>Tromboemboli</a:t>
            </a:r>
            <a:r>
              <a:rPr lang="tr-TR" altLang="tr-TR" dirty="0"/>
              <a:t> öyküsü,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Meme veya </a:t>
            </a:r>
            <a:r>
              <a:rPr lang="tr-TR" altLang="tr-TR" dirty="0" err="1"/>
              <a:t>endometrium</a:t>
            </a:r>
            <a:r>
              <a:rPr lang="tr-TR" altLang="tr-TR" dirty="0"/>
              <a:t> </a:t>
            </a:r>
            <a:r>
              <a:rPr lang="tr-TR" altLang="tr-TR" dirty="0" err="1"/>
              <a:t>ca</a:t>
            </a:r>
            <a:r>
              <a:rPr lang="tr-TR" altLang="tr-TR" dirty="0"/>
              <a:t> ya 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Karaciğer hastalığı olanlarda </a:t>
            </a:r>
            <a:r>
              <a:rPr lang="tr-TR" altLang="tr-TR" b="1" dirty="0" err="1"/>
              <a:t>kontrendikedir</a:t>
            </a:r>
            <a:r>
              <a:rPr lang="tr-TR" altLang="tr-TR" b="1" dirty="0"/>
              <a:t>.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EFAA47F5-C2C8-4571-B891-559722D0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D74FF-0A55-44DA-A32F-0302D1C76362}" type="datetime1">
              <a:rPr lang="tr-TR" smtClean="0"/>
              <a:pPr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F9226D1F-2EA1-4DFC-9730-28AE2177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21BBF-FB72-45FA-80EB-73178704AB28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3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van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b="1" dirty="0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</a:p>
        </p:txBody>
      </p:sp>
      <p:sp>
        <p:nvSpPr>
          <p:cNvPr id="57346" name="İçerik Yer Tutucusu 2"/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10058400" cy="4378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tr-TR" sz="2400" b="1" dirty="0" err="1">
                <a:solidFill>
                  <a:schemeClr val="tx1"/>
                </a:solidFill>
              </a:rPr>
              <a:t>Genitoüriner</a:t>
            </a:r>
            <a:r>
              <a:rPr lang="tr-TR" sz="2400" b="1" dirty="0">
                <a:solidFill>
                  <a:schemeClr val="tx1"/>
                </a:solidFill>
              </a:rPr>
              <a:t> semptomların tedavisi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/>
              <a:t>Atrofik</a:t>
            </a:r>
            <a:r>
              <a:rPr lang="tr-TR" sz="2400" dirty="0"/>
              <a:t> </a:t>
            </a:r>
            <a:r>
              <a:rPr lang="tr-TR" sz="2400" dirty="0" err="1"/>
              <a:t>vajinit</a:t>
            </a:r>
            <a:r>
              <a:rPr lang="tr-TR" sz="2400" dirty="0"/>
              <a:t> veya östrojen </a:t>
            </a:r>
            <a:r>
              <a:rPr lang="tr-TR" sz="2400" dirty="0" err="1"/>
              <a:t>stimulasyonu</a:t>
            </a:r>
            <a:r>
              <a:rPr lang="tr-TR" sz="2400" dirty="0"/>
              <a:t> yokluğundan vajinal </a:t>
            </a:r>
            <a:r>
              <a:rPr lang="tr-TR" sz="2400" dirty="0" err="1"/>
              <a:t>epitelin</a:t>
            </a:r>
            <a:r>
              <a:rPr lang="tr-TR" sz="2400" dirty="0"/>
              <a:t> incelmesi yaygın olup </a:t>
            </a:r>
            <a:r>
              <a:rPr lang="tr-TR" sz="2400" dirty="0" err="1"/>
              <a:t>postmenopozal</a:t>
            </a:r>
            <a:r>
              <a:rPr lang="tr-TR" sz="2400" dirty="0"/>
              <a:t> tüm kadınların %10-%40 kadarını etkiler.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400" dirty="0"/>
              <a:t>Tedavi edilmezse </a:t>
            </a:r>
            <a:r>
              <a:rPr lang="tr-TR" sz="2400" dirty="0" err="1"/>
              <a:t>progresiftir</a:t>
            </a:r>
            <a:r>
              <a:rPr lang="tr-TR" sz="2400" dirty="0"/>
              <a:t> ve </a:t>
            </a:r>
            <a:r>
              <a:rPr lang="tr-TR" sz="2400" dirty="0" err="1"/>
              <a:t>spontan</a:t>
            </a:r>
            <a:r>
              <a:rPr lang="tr-TR" sz="2400" dirty="0"/>
              <a:t> iyileşme pek olası değildir.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400" dirty="0"/>
              <a:t>Cinsel ilişkiyi rahatlatmak için </a:t>
            </a:r>
            <a:r>
              <a:rPr lang="tr-TR" sz="2400" b="1" dirty="0"/>
              <a:t>su bazlı uygun kayganlaştırıcıların </a:t>
            </a:r>
            <a:r>
              <a:rPr lang="tr-TR" sz="2400" dirty="0"/>
              <a:t>ve </a:t>
            </a:r>
            <a:r>
              <a:rPr lang="tr-TR" sz="2400" b="1" dirty="0"/>
              <a:t>vajinal nemlendiriciler</a:t>
            </a:r>
            <a:r>
              <a:rPr lang="tr-TR" sz="2400" dirty="0"/>
              <a:t> kullanmasıyla başlar. </a:t>
            </a:r>
          </a:p>
        </p:txBody>
      </p:sp>
      <p:sp>
        <p:nvSpPr>
          <p:cNvPr id="5017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30C0-0DC7-410D-94C7-E3BB7EC710B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 dirty="0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1F7F-EAE2-4874-9A7D-D9B2D6EFDDEA}" type="slidenum">
              <a:rPr lang="tr-TR"/>
              <a:pPr>
                <a:defRPr/>
              </a:pPr>
              <a:t>54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>
                <a:solidFill>
                  <a:schemeClr val="accent2"/>
                </a:solidFill>
                <a:latin typeface="Calibri" pitchFamily="34" charset="0"/>
              </a:rPr>
              <a:t>Menopoz Yönetimi</a:t>
            </a:r>
            <a:endParaRPr lang="tr-T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8804275" cy="44831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Genitoüriner</a:t>
            </a:r>
            <a:r>
              <a:rPr lang="tr-TR" sz="2400" b="1" dirty="0">
                <a:solidFill>
                  <a:schemeClr val="tx1"/>
                </a:solidFill>
              </a:rPr>
              <a:t> semptomların tedavisi </a:t>
            </a:r>
            <a:endParaRPr lang="tr-TR" sz="24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400" dirty="0" err="1"/>
              <a:t>Atrofik</a:t>
            </a:r>
            <a:r>
              <a:rPr lang="tr-TR" sz="2400" dirty="0"/>
              <a:t> </a:t>
            </a:r>
            <a:r>
              <a:rPr lang="tr-TR" sz="2400" dirty="0" err="1"/>
              <a:t>vajinit</a:t>
            </a:r>
            <a:r>
              <a:rPr lang="tr-TR" sz="2400" dirty="0"/>
              <a:t>,  en etkili olarak </a:t>
            </a:r>
            <a:r>
              <a:rPr lang="tr-TR" sz="2400" b="1" dirty="0"/>
              <a:t>vajinal östrojen </a:t>
            </a:r>
            <a:r>
              <a:rPr lang="tr-TR" sz="2400" dirty="0"/>
              <a:t>krem veya tabletlerle başta haftada üç kere daha sonra semptomlara göre titre edilerek tedavi edilir.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400" dirty="0"/>
              <a:t>FDA yakın zamanda </a:t>
            </a:r>
            <a:r>
              <a:rPr lang="tr-TR" sz="2400" dirty="0" err="1"/>
              <a:t>atrofik</a:t>
            </a:r>
            <a:r>
              <a:rPr lang="tr-TR" sz="2400" dirty="0"/>
              <a:t> </a:t>
            </a:r>
            <a:r>
              <a:rPr lang="tr-TR" sz="2400" dirty="0" err="1"/>
              <a:t>vajinit</a:t>
            </a:r>
            <a:r>
              <a:rPr lang="tr-TR" sz="2400" dirty="0"/>
              <a:t> ve buna bağlı </a:t>
            </a:r>
            <a:r>
              <a:rPr lang="tr-TR" sz="2400" dirty="0" err="1"/>
              <a:t>disparoni</a:t>
            </a:r>
            <a:r>
              <a:rPr lang="tr-TR" sz="2400" dirty="0"/>
              <a:t> tedavisi için bir ürüne onay vermiştir. 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sz="2400" b="1" dirty="0"/>
              <a:t>   </a:t>
            </a:r>
            <a:r>
              <a:rPr lang="tr-TR" sz="2400" b="1" dirty="0" err="1"/>
              <a:t>Ospemifin</a:t>
            </a:r>
            <a:r>
              <a:rPr lang="tr-TR" sz="2400" dirty="0"/>
              <a:t>, </a:t>
            </a:r>
            <a:r>
              <a:rPr lang="tr-TR" sz="2400" dirty="0" err="1"/>
              <a:t>selektif</a:t>
            </a:r>
            <a:r>
              <a:rPr lang="tr-TR" sz="2400" dirty="0"/>
              <a:t> östrojen reseptör modülatörü olup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sz="2400" dirty="0"/>
              <a:t> </a:t>
            </a:r>
            <a:r>
              <a:rPr lang="tr-TR" sz="2400" dirty="0" err="1"/>
              <a:t>atrofik</a:t>
            </a:r>
            <a:r>
              <a:rPr lang="tr-TR" sz="2400" dirty="0"/>
              <a:t> </a:t>
            </a:r>
            <a:r>
              <a:rPr lang="tr-TR" sz="2400" dirty="0" err="1"/>
              <a:t>vajinit</a:t>
            </a:r>
            <a:r>
              <a:rPr lang="tr-TR" sz="2400" dirty="0"/>
              <a:t> semptomlarını azaltmada etkilidir</a:t>
            </a:r>
            <a:endParaRPr lang="tr-TR" altLang="tr-TR" sz="2400" dirty="0"/>
          </a:p>
          <a:p>
            <a:pPr eaLnBrk="1" hangingPunct="1">
              <a:defRPr/>
            </a:pPr>
            <a:endParaRPr lang="tr-TR" dirty="0"/>
          </a:p>
        </p:txBody>
      </p:sp>
      <p:pic>
        <p:nvPicPr>
          <p:cNvPr id="58372" name="Resim 6"/>
          <p:cNvPicPr>
            <a:picLocks noChangeAspect="1"/>
          </p:cNvPicPr>
          <p:nvPr/>
        </p:nvPicPr>
        <p:blipFill>
          <a:blip r:embed="rId2"/>
          <a:srcRect l="7082" r="20663" b="3"/>
          <a:stretch>
            <a:fillRect/>
          </a:stretch>
        </p:blipFill>
        <p:spPr bwMode="auto">
          <a:xfrm>
            <a:off x="8432800" y="3930316"/>
            <a:ext cx="3471863" cy="23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1E02201-841D-45CC-87E6-C1A3FC1D774B}" type="datetime1">
              <a:rPr lang="tr-TR" smtClean="0"/>
              <a:pPr>
                <a:spcAft>
                  <a:spcPts val="60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707E8AB-8084-403C-9AAB-F2AB064C3582}" type="slidenum">
              <a:rPr lang="tr-TR" smtClean="0"/>
              <a:pPr>
                <a:spcAft>
                  <a:spcPts val="600"/>
                </a:spcAft>
                <a:defRPr/>
              </a:pPr>
              <a:t>55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Hormon Dışı Tedaviler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/>
              <a:t>Antikonvülzan olarak kullanılan gamaaminobutirik asit analoğu </a:t>
            </a:r>
            <a:r>
              <a:rPr lang="tr-TR" altLang="tr-TR" sz="2400" b="1"/>
              <a:t>Gabapentin</a:t>
            </a:r>
            <a:r>
              <a:rPr lang="tr-TR" altLang="tr-TR" sz="2400"/>
              <a:t>, </a:t>
            </a:r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/>
              <a:t>900 mg/gün (Günde üç kez 300 mg</a:t>
            </a:r>
            <a:r>
              <a:rPr lang="tr-TR" altLang="tr-TR"/>
              <a:t> </a:t>
            </a:r>
            <a:r>
              <a:rPr lang="tr-TR" altLang="tr-TR" sz="2400"/>
              <a:t>) verildiğinde sıcak basma sıklığı ve şiddetinde azalma bildirilmiştir.</a:t>
            </a:r>
          </a:p>
          <a:p>
            <a:pPr marL="0" indent="0" eaLnBrk="1" hangingPunct="1">
              <a:buFont typeface="Calibri" pitchFamily="34" charset="0"/>
              <a:buNone/>
            </a:pPr>
            <a:r>
              <a:rPr lang="tr-TR" altLang="tr-TR" sz="2400"/>
              <a:t>Bu azalma günlük 2 sıcak basması epizodu daha az görülmesi şeklindedir.</a:t>
            </a:r>
          </a:p>
        </p:txBody>
      </p:sp>
      <p:sp>
        <p:nvSpPr>
          <p:cNvPr id="5939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47902-7E59-496F-9D80-F494DF1E098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A2BE-7DC6-47A2-8992-D520AC489491}" type="slidenum">
              <a:rPr lang="tr-TR"/>
              <a:pPr>
                <a:defRPr/>
              </a:pPr>
              <a:t>56</a:t>
            </a:fld>
            <a:endParaRPr lang="tr-TR"/>
          </a:p>
        </p:txBody>
      </p:sp>
      <p:pic>
        <p:nvPicPr>
          <p:cNvPr id="65541" name="Resim 2" descr="aksesuar içeren bir resim&#10;&#10;Açıklama otomatik olarak oluşturuld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3540125"/>
            <a:ext cx="3270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Resi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3652838"/>
            <a:ext cx="385603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Resi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3657600"/>
            <a:ext cx="385603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Hormon Dışı Tedaviler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/>
              <a:t>Selektif-serotonin</a:t>
            </a:r>
            <a:r>
              <a:rPr lang="tr-TR" altLang="tr-TR" sz="2400" dirty="0"/>
              <a:t> gerialım </a:t>
            </a:r>
            <a:r>
              <a:rPr lang="tr-TR" altLang="tr-TR" sz="2400" dirty="0" err="1"/>
              <a:t>inhibatörü</a:t>
            </a:r>
            <a:r>
              <a:rPr lang="tr-TR" altLang="tr-TR" sz="2400" dirty="0"/>
              <a:t> (SSRI) </a:t>
            </a:r>
            <a:r>
              <a:rPr lang="tr-TR" altLang="tr-TR" sz="2400" b="1" dirty="0" err="1"/>
              <a:t>paroksetin</a:t>
            </a:r>
            <a:endParaRPr lang="tr-TR" altLang="tr-TR" sz="2400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/>
              <a:t>Serotonin-noropinerfin</a:t>
            </a:r>
            <a:r>
              <a:rPr lang="tr-TR" altLang="tr-TR" sz="2400" dirty="0"/>
              <a:t> geri alım inhibitörü (SNRI) </a:t>
            </a:r>
            <a:r>
              <a:rPr lang="tr-TR" altLang="tr-TR" sz="2400" b="1" dirty="0" err="1"/>
              <a:t>venlafaksin</a:t>
            </a:r>
            <a:r>
              <a:rPr lang="tr-TR" altLang="tr-TR" sz="2400" b="1" dirty="0"/>
              <a:t> 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altLang="tr-TR" sz="2400" dirty="0"/>
              <a:t>ile günde en az bir sıcak basma epizodu azalması sağlandığı bildirilmiştir.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tr-TR" altLang="tr-TR" sz="2400" dirty="0"/>
              <a:t>Ancak  diğer SSRI ve </a:t>
            </a:r>
            <a:r>
              <a:rPr lang="tr-TR" altLang="tr-TR" sz="2400" dirty="0" err="1"/>
              <a:t>SNRI’lar</a:t>
            </a:r>
            <a:r>
              <a:rPr lang="tr-TR" altLang="tr-TR" sz="2400" dirty="0"/>
              <a:t> ile benzer ve tutarlı bir etkinlik gösterilmemiştir.</a:t>
            </a:r>
          </a:p>
        </p:txBody>
      </p:sp>
      <p:sp>
        <p:nvSpPr>
          <p:cNvPr id="60419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F04EC-82BE-4686-8F0F-5EFF032D64A0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50D58-004A-4DC2-923E-CCA0E4AC866F}" type="slidenum">
              <a:rPr lang="tr-TR"/>
              <a:pPr>
                <a:defRPr/>
              </a:pPr>
              <a:t>57</a:t>
            </a:fld>
            <a:endParaRPr lang="tr-TR"/>
          </a:p>
        </p:txBody>
      </p:sp>
      <p:pic>
        <p:nvPicPr>
          <p:cNvPr id="66565" name="Resi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963988"/>
            <a:ext cx="27082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Resim 5" descr="iş kartı, metin içeren bir resim&#10;&#10;Açıklama otomatik olarak oluşturul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975" y="3963988"/>
            <a:ext cx="28686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Resim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6450" y="3963988"/>
            <a:ext cx="24574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Resim 11" descr="kişisel bakım malzemeleri içeren bir resim&#10;&#10;Açıklama otomatik olarak oluşturuldu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775" y="3963988"/>
            <a:ext cx="24796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Hormon Dışı Tedaviler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altLang="tr-TR" sz="2400"/>
              <a:t>Santral etkili bir antihipertansif olan </a:t>
            </a:r>
            <a:r>
              <a:rPr lang="tr-TR" altLang="tr-TR" sz="2400" b="1"/>
              <a:t>klonidin (</a:t>
            </a:r>
            <a:r>
              <a:rPr lang="tr-TR" altLang="tr-TR" sz="2400"/>
              <a:t>0.1 mg transdermal) </a:t>
            </a:r>
            <a:endParaRPr lang="tr-TR" altLang="tr-TR" sz="2400" b="1"/>
          </a:p>
          <a:p>
            <a:pPr eaLnBrk="1" hangingPunct="1">
              <a:buFont typeface="Calibri" pitchFamily="34" charset="0"/>
              <a:buNone/>
            </a:pPr>
            <a:r>
              <a:rPr lang="tr-TR" altLang="tr-TR" sz="2400"/>
              <a:t>ile günlük bir sıcak basması epizodu daha az yaşandığı bildirilmiştir</a:t>
            </a:r>
          </a:p>
        </p:txBody>
      </p:sp>
      <p:sp>
        <p:nvSpPr>
          <p:cNvPr id="5939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47902-7E59-496F-9D80-F494DF1E0987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132F-C272-4F16-B914-CED0AAE38E10}" type="slidenum">
              <a:rPr lang="tr-TR"/>
              <a:pPr>
                <a:defRPr/>
              </a:pPr>
              <a:t>58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accent2"/>
                </a:solidFill>
                <a:latin typeface="+mn-lt"/>
              </a:rPr>
              <a:t>Sevk Kriterleri</a:t>
            </a:r>
          </a:p>
        </p:txBody>
      </p:sp>
      <p:sp>
        <p:nvSpPr>
          <p:cNvPr id="69634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tr-TR" altLang="tr-TR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dirty="0"/>
              <a:t>Erken yaşta cerrahi menopoz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dirty="0" err="1"/>
              <a:t>Prematür</a:t>
            </a:r>
            <a:r>
              <a:rPr lang="tr-TR" altLang="tr-TR" sz="2400" dirty="0"/>
              <a:t> menopoz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dirty="0"/>
              <a:t>İkincil osteoporoz (uzun süreli </a:t>
            </a:r>
            <a:r>
              <a:rPr lang="tr-TR" altLang="tr-TR" sz="2400" dirty="0" err="1"/>
              <a:t>steroid</a:t>
            </a:r>
            <a:r>
              <a:rPr lang="tr-TR" altLang="tr-TR" sz="2400" dirty="0"/>
              <a:t> kullananlar, </a:t>
            </a:r>
            <a:r>
              <a:rPr lang="tr-TR" altLang="tr-TR" sz="2400" dirty="0" err="1"/>
              <a:t>hiperparatiroidizm</a:t>
            </a:r>
            <a:r>
              <a:rPr lang="tr-TR" altLang="tr-TR" sz="2400" dirty="0"/>
              <a:t>, kronik böbrek hastalığı) durumlarında da hasta, bir üst merkeze sevk edilmelidir.</a:t>
            </a:r>
          </a:p>
          <a:p>
            <a:pPr marL="0" indent="0" eaLnBrk="1" fontAlgn="auto" hangingPunct="1">
              <a:buNone/>
              <a:defRPr/>
            </a:pPr>
            <a:endParaRPr lang="tr-TR" altLang="tr-TR" sz="2400" dirty="0"/>
          </a:p>
          <a:p>
            <a:pPr marL="0" indent="0" eaLnBrk="1" fontAlgn="auto" hangingPunct="1"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Menopoz sonrası dönemdeki her kadının yılda bir kez kadın hastalıkları ve doğum uzmanınca değerlendirilmesi gerekir. </a:t>
            </a:r>
          </a:p>
        </p:txBody>
      </p:sp>
      <p:sp>
        <p:nvSpPr>
          <p:cNvPr id="62467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2EC08-A4A2-44DE-8DCB-6B416F6C2D7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37AC6-9BAB-4C9D-AF0A-35668B236D11}" type="slidenum">
              <a:rPr lang="tr-TR"/>
              <a:pPr>
                <a:defRPr/>
              </a:pPr>
              <a:t>59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>
                <a:solidFill>
                  <a:schemeClr val="accent2"/>
                </a:solidFill>
                <a:latin typeface="+mn-lt"/>
              </a:rPr>
              <a:t>Menapoz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06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60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600"/>
              <a:t>Hipoöstrojenemi ve yüksek FSH konsantrasyonları ile birlikte ovaryan folliküler tükenmenin yansımasıdır.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600"/>
              <a:t>İlk dikkat çeken fizyolojik değişim inhibin B düzeyindeki düşüştür. Bunu takiben FSH düzeyleri, düşük östrojen düzeylerine cevap olarak artar.</a:t>
            </a:r>
          </a:p>
          <a:p>
            <a:pPr eaLnBrk="1" hangingPunct="1">
              <a:buFont typeface="Arial" charset="0"/>
              <a:buChar char="•"/>
            </a:pPr>
            <a:endParaRPr lang="tr-TR" sz="2400"/>
          </a:p>
        </p:txBody>
      </p:sp>
      <p:sp>
        <p:nvSpPr>
          <p:cNvPr id="20483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8ADD0-7F72-4649-98BD-FE0891871CC3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F43C-DACD-454B-A8E4-73AF039C193C}" type="slidenum">
              <a:rPr lang="tr-TR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>
                <a:solidFill>
                  <a:schemeClr val="accent2"/>
                </a:solidFill>
              </a:rPr>
              <a:t>Kaynaklar</a:t>
            </a:r>
          </a:p>
        </p:txBody>
      </p:sp>
      <p:sp>
        <p:nvSpPr>
          <p:cNvPr id="71682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/>
              <a:t>Yaşlı Sağlığına Bütüncül Yaklaşım,2011, </a:t>
            </a:r>
            <a:r>
              <a:rPr lang="tr-TR" altLang="tr-TR" sz="2400" dirty="0" err="1"/>
              <a:t>Omed</a:t>
            </a:r>
            <a:r>
              <a:rPr lang="tr-TR" altLang="tr-TR" sz="2400" dirty="0"/>
              <a:t> yayınları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/>
              <a:t>AAFP, </a:t>
            </a:r>
            <a:r>
              <a:rPr lang="en-US" sz="2400" dirty="0"/>
              <a:t>Hormone Therapy and Other Treatments for Symptoms of Menopause</a:t>
            </a: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/>
              <a:t>AAFP, </a:t>
            </a:r>
            <a:r>
              <a:rPr lang="en-US" sz="2400" dirty="0"/>
              <a:t>Health Maintenance for Postmenopausal Women</a:t>
            </a:r>
            <a:endParaRPr lang="tr-TR" altLang="tr-TR" sz="24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err="1"/>
              <a:t>Uptodate</a:t>
            </a:r>
            <a:r>
              <a:rPr lang="tr-TR" altLang="tr-TR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Clinical manifestations and diagnosis of menopause</a:t>
            </a: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err="1"/>
              <a:t>Uptodate</a:t>
            </a:r>
            <a:r>
              <a:rPr lang="tr-TR" altLang="tr-TR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Treatment of menopausal symptoms with hormone therapy</a:t>
            </a:r>
            <a:endParaRPr lang="tr-TR" altLang="tr-TR" sz="2400" dirty="0"/>
          </a:p>
        </p:txBody>
      </p:sp>
      <p:sp>
        <p:nvSpPr>
          <p:cNvPr id="6451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6CCB5-887E-4E78-8BBA-2B4BF06E6825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161D-327B-4997-B0A0-FC36CB30F430}" type="slidenum">
              <a:rPr lang="tr-TR"/>
              <a:pPr>
                <a:defRPr/>
              </a:pPr>
              <a:t>60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>
                <a:solidFill>
                  <a:schemeClr val="accent2"/>
                </a:solidFill>
                <a:latin typeface="+mn-lt"/>
              </a:rPr>
              <a:t>Menapoz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40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400"/>
              <a:t>Menopoz geçişi veya perimenopoz, son adet döneminden ortalama 4 yıl önce başlar ve bir kadının yaşam kalitesini etkileyebilecek bir takım fizyolojik değişiklikler içerir.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400"/>
              <a:t>Bu dönemdeki anormal vajinal kanamanın ana patolojik nedeni, östrojenin hedef düzeylere gelemediği sikluslarda oluşan anovulasyondur.</a:t>
            </a:r>
          </a:p>
        </p:txBody>
      </p:sp>
      <p:sp>
        <p:nvSpPr>
          <p:cNvPr id="21507" name="Veri Yer Tutucusu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B00D6-82F7-4D02-965D-B9E753C2CD53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5" name="Slayt Numarası Yer Tutucusu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F0AB9-655A-4710-85F1-460933BE37D9}" type="slidenum">
              <a:rPr lang="tr-TR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STRAW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staging system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reproductive aging in women</a:t>
            </a: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36725"/>
            <a:ext cx="12192000" cy="4608513"/>
          </a:xfrm>
        </p:spPr>
      </p:pic>
      <p:sp>
        <p:nvSpPr>
          <p:cNvPr id="22531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DBD6D-C3B5-4B05-B2A9-46D9EC9704AE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79DD4-C41B-4D95-A550-8565E54D2B47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B51BC91-44A1-4F8D-A227-287CE035A006}"/>
              </a:ext>
            </a:extLst>
          </p:cNvPr>
          <p:cNvSpPr txBox="1"/>
          <p:nvPr/>
        </p:nvSpPr>
        <p:spPr>
          <a:xfrm>
            <a:off x="4122821" y="6459538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800" dirty="0"/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58BE207C-BE6C-4420-B094-745ADEBAFA9B}"/>
              </a:ext>
            </a:extLst>
          </p:cNvPr>
          <p:cNvSpPr/>
          <p:nvPr/>
        </p:nvSpPr>
        <p:spPr>
          <a:xfrm>
            <a:off x="757571" y="6228706"/>
            <a:ext cx="11290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Harlow SD, </a:t>
            </a:r>
            <a:r>
              <a:rPr lang="en-US" sz="800" i="1" dirty="0" err="1"/>
              <a:t>Gass</a:t>
            </a:r>
            <a:r>
              <a:rPr lang="en-US" sz="800" i="1" dirty="0"/>
              <a:t> M, Hall JE, et al. Executive Summary of the Stages of Reproductive Aging Workshop + 10: Addressing the Unfinished Agenda of Staging Reproductive Aging. J Clin Endocrinol </a:t>
            </a:r>
            <a:r>
              <a:rPr lang="en-US" sz="800" i="1" dirty="0" err="1"/>
              <a:t>Metab</a:t>
            </a:r>
            <a:r>
              <a:rPr lang="en-US" sz="800" i="1" dirty="0"/>
              <a:t> 2012. Copyright © 2012 The Endocrine Society.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>
                <a:solidFill>
                  <a:schemeClr val="accent2"/>
                </a:solidFill>
                <a:latin typeface="+mn-lt"/>
              </a:rPr>
              <a:t>Menapoz</a:t>
            </a:r>
            <a:endParaRPr lang="tr-TR" altLang="tr-T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10058400" cy="43783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Türkiye’de menopoza girme yaşı çeşitli çalışmalarda 47–50 arasında bulunmuştur.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Kadınlarda beklenen yaşam süresi ise 71,5 yıldır.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Böylece kadınlar yaşamlarının yaklaşık üçte biri menopozda geçmektedir. </a:t>
            </a:r>
          </a:p>
        </p:txBody>
      </p:sp>
      <p:sp>
        <p:nvSpPr>
          <p:cNvPr id="23555" name="Veri Yer Tutucusu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F6200-6B71-432D-9E9F-363799891FA9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14.05.2019</a:t>
            </a:fld>
            <a:endParaRPr lang="tr-TR"/>
          </a:p>
        </p:txBody>
      </p:sp>
      <p:sp>
        <p:nvSpPr>
          <p:cNvPr id="4" name="Slayt Numarası Yer Tutucusu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C0B4-0027-4EF0-862F-5B176DC1D2C1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2774</Words>
  <Application>Microsoft Office PowerPoint</Application>
  <PresentationFormat>Geniş ekran</PresentationFormat>
  <Paragraphs>429</Paragraphs>
  <Slides>60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Wingdings</vt:lpstr>
      <vt:lpstr>Geçmişe bakış</vt:lpstr>
      <vt:lpstr>MENOPOZ</vt:lpstr>
      <vt:lpstr>Sunum Planı</vt:lpstr>
      <vt:lpstr>Amaç</vt:lpstr>
      <vt:lpstr>Öğrenim Hedefleri</vt:lpstr>
      <vt:lpstr>Tanım</vt:lpstr>
      <vt:lpstr>Menapoz</vt:lpstr>
      <vt:lpstr>Menapoz</vt:lpstr>
      <vt:lpstr>STRAW staging system  for reproductive aging in women</vt:lpstr>
      <vt:lpstr>Menapoz</vt:lpstr>
      <vt:lpstr>Sınıflama</vt:lpstr>
      <vt:lpstr> </vt:lpstr>
      <vt:lpstr> Semptomlar</vt:lpstr>
      <vt:lpstr>Semptomlar</vt:lpstr>
      <vt:lpstr>Semptomlar</vt:lpstr>
      <vt:lpstr>Semptomlar</vt:lpstr>
      <vt:lpstr>Semptomlar</vt:lpstr>
      <vt:lpstr>Semptomlar</vt:lpstr>
      <vt:lpstr>Semptomlar</vt:lpstr>
      <vt:lpstr> Semptomlar</vt:lpstr>
      <vt:lpstr>Semptomlar</vt:lpstr>
      <vt:lpstr>Tanı</vt:lpstr>
      <vt:lpstr>Tanı</vt:lpstr>
      <vt:lpstr>Tanı</vt:lpstr>
      <vt:lpstr>Tanı</vt:lpstr>
      <vt:lpstr>Ayırıcı Tanı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PowerPoint Sunusu</vt:lpstr>
      <vt:lpstr>Menopoz Yönetimi</vt:lpstr>
      <vt:lpstr>PowerPoint Sunusu</vt:lpstr>
      <vt:lpstr>Menopoz Yönetimi</vt:lpstr>
      <vt:lpstr>PowerPoint Sunusu</vt:lpstr>
      <vt:lpstr>Menopoz Yönetimi</vt:lpstr>
      <vt:lpstr>PowerPoint Sunusu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Hormon Replasman Tedavisi</vt:lpstr>
      <vt:lpstr>PowerPoint Sunusu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Menopoz Yönetimi</vt:lpstr>
      <vt:lpstr>Hormon Dışı Tedaviler</vt:lpstr>
      <vt:lpstr>Hormon Dışı Tedaviler</vt:lpstr>
      <vt:lpstr>Hormon Dışı Tedaviler</vt:lpstr>
      <vt:lpstr>Sevk Kriterleri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MENOPOZ</dc:title>
  <dc:creator>Yusuf Fikret Karateke</dc:creator>
  <cp:lastModifiedBy>lenovo</cp:lastModifiedBy>
  <cp:revision>49</cp:revision>
  <dcterms:created xsi:type="dcterms:W3CDTF">2019-05-09T19:36:50Z</dcterms:created>
  <dcterms:modified xsi:type="dcterms:W3CDTF">2019-05-14T09:56:57Z</dcterms:modified>
</cp:coreProperties>
</file>