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11" r:id="rId3"/>
    <p:sldId id="257" r:id="rId4"/>
    <p:sldId id="258" r:id="rId5"/>
    <p:sldId id="259" r:id="rId6"/>
    <p:sldId id="260" r:id="rId7"/>
    <p:sldId id="276" r:id="rId8"/>
    <p:sldId id="277" r:id="rId9"/>
    <p:sldId id="278" r:id="rId10"/>
    <p:sldId id="297" r:id="rId11"/>
    <p:sldId id="279" r:id="rId12"/>
    <p:sldId id="261" r:id="rId13"/>
    <p:sldId id="275" r:id="rId14"/>
    <p:sldId id="262" r:id="rId15"/>
    <p:sldId id="280" r:id="rId16"/>
    <p:sldId id="293" r:id="rId17"/>
    <p:sldId id="263" r:id="rId18"/>
    <p:sldId id="281" r:id="rId19"/>
    <p:sldId id="282" r:id="rId20"/>
    <p:sldId id="298" r:id="rId21"/>
    <p:sldId id="294" r:id="rId22"/>
    <p:sldId id="295" r:id="rId23"/>
    <p:sldId id="283" r:id="rId24"/>
    <p:sldId id="284" r:id="rId25"/>
    <p:sldId id="285" r:id="rId26"/>
    <p:sldId id="299" r:id="rId27"/>
    <p:sldId id="300" r:id="rId28"/>
    <p:sldId id="301" r:id="rId29"/>
    <p:sldId id="286" r:id="rId30"/>
    <p:sldId id="287" r:id="rId31"/>
    <p:sldId id="289" r:id="rId32"/>
    <p:sldId id="290" r:id="rId33"/>
    <p:sldId id="288" r:id="rId34"/>
    <p:sldId id="292" r:id="rId35"/>
    <p:sldId id="291" r:id="rId36"/>
    <p:sldId id="264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2" r:id="rId46"/>
    <p:sldId id="265" r:id="rId47"/>
    <p:sldId id="273" r:id="rId48"/>
    <p:sldId id="310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793A2E-EFEB-4036-B6CE-DA7829DA531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26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09.02.2016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09328"/>
          </a:xfrm>
        </p:spPr>
        <p:txBody>
          <a:bodyPr/>
          <a:lstStyle/>
          <a:p>
            <a:pPr algn="ctr"/>
            <a:r>
              <a:rPr lang="tr-TR" dirty="0" smtClean="0"/>
              <a:t>Osteoporoz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3400" y="4077072"/>
            <a:ext cx="7854696" cy="90406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Arş.Gör.Dr. Rahman </a:t>
            </a:r>
            <a:r>
              <a:rPr lang="tr-TR" dirty="0" err="1" smtClean="0"/>
              <a:t>Kuri</a:t>
            </a:r>
            <a:endParaRPr lang="tr-TR" dirty="0" smtClean="0"/>
          </a:p>
          <a:p>
            <a:r>
              <a:rPr lang="tr-TR" dirty="0" smtClean="0"/>
              <a:t>09/02/2016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tr-TR" dirty="0" smtClean="0"/>
              <a:t>Kemik Yapısı</a:t>
            </a:r>
            <a:endParaRPr lang="tr-TR" b="1" dirty="0" smtClean="0"/>
          </a:p>
        </p:txBody>
      </p:sp>
      <p:sp>
        <p:nvSpPr>
          <p:cNvPr id="8195" name="İçerik Yer Tutucusu 8"/>
          <p:cNvSpPr>
            <a:spLocks noGrp="1"/>
          </p:cNvSpPr>
          <p:nvPr>
            <p:ph sz="half" idx="2"/>
          </p:nvPr>
        </p:nvSpPr>
        <p:spPr>
          <a:xfrm>
            <a:off x="4502150" y="1600200"/>
            <a:ext cx="4641850" cy="4781550"/>
          </a:xfrm>
        </p:spPr>
        <p:txBody>
          <a:bodyPr/>
          <a:lstStyle/>
          <a:p>
            <a:r>
              <a:rPr lang="tr-TR" b="1" dirty="0" err="1" smtClean="0"/>
              <a:t>Kortikal</a:t>
            </a:r>
            <a:r>
              <a:rPr lang="tr-TR" b="1" dirty="0" smtClean="0"/>
              <a:t> kemik (%80)</a:t>
            </a:r>
          </a:p>
          <a:p>
            <a:pPr lvl="1"/>
            <a:r>
              <a:rPr lang="tr-TR" dirty="0" smtClean="0"/>
              <a:t>Yoğun ve sıkı</a:t>
            </a:r>
          </a:p>
          <a:p>
            <a:pPr lvl="1"/>
            <a:r>
              <a:rPr lang="tr-TR" dirty="0" smtClean="0"/>
              <a:t>Uzun kemikler boyunca</a:t>
            </a:r>
          </a:p>
          <a:p>
            <a:pPr lvl="1"/>
            <a:r>
              <a:rPr lang="tr-TR" dirty="0" smtClean="0"/>
              <a:t>Ortasında silindirik boşluk</a:t>
            </a:r>
          </a:p>
          <a:p>
            <a:r>
              <a:rPr lang="tr-TR" b="1" dirty="0" err="1" smtClean="0"/>
              <a:t>Trabeküler</a:t>
            </a:r>
            <a:r>
              <a:rPr lang="tr-TR" b="1" dirty="0" smtClean="0"/>
              <a:t> kemik (%20)</a:t>
            </a:r>
          </a:p>
          <a:p>
            <a:pPr lvl="1"/>
            <a:r>
              <a:rPr lang="tr-TR" dirty="0" smtClean="0"/>
              <a:t>Hafif, </a:t>
            </a:r>
            <a:r>
              <a:rPr lang="tr-TR" dirty="0" err="1" smtClean="0"/>
              <a:t>balpeteği</a:t>
            </a:r>
            <a:r>
              <a:rPr lang="tr-TR" dirty="0" smtClean="0"/>
              <a:t> şeklinde</a:t>
            </a:r>
          </a:p>
          <a:p>
            <a:pPr lvl="1"/>
            <a:r>
              <a:rPr lang="tr-TR" dirty="0" smtClean="0"/>
              <a:t>Basınç ve baskıya göre şekillenir</a:t>
            </a:r>
          </a:p>
          <a:p>
            <a:pPr lvl="1"/>
            <a:r>
              <a:rPr lang="tr-TR" dirty="0" smtClean="0"/>
              <a:t>Uzun kemiklerin uçlarında ve </a:t>
            </a:r>
            <a:r>
              <a:rPr lang="tr-TR" dirty="0" err="1" smtClean="0"/>
              <a:t>vertebrada</a:t>
            </a:r>
            <a:endParaRPr lang="tr-TR" dirty="0" smtClean="0"/>
          </a:p>
        </p:txBody>
      </p:sp>
      <p:pic>
        <p:nvPicPr>
          <p:cNvPr id="8196" name="Picture 2" descr="http://images.rheumatology.org/image_dir/album75677/md_99-15-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2060575"/>
            <a:ext cx="43640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Sınıflandırması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Sekonder</a:t>
            </a:r>
            <a:r>
              <a:rPr lang="tr-TR" dirty="0" smtClean="0"/>
              <a:t> OP:</a:t>
            </a:r>
          </a:p>
          <a:p>
            <a:pPr lvl="1">
              <a:buNone/>
            </a:pPr>
            <a:endParaRPr lang="tr-TR" dirty="0" smtClean="0"/>
          </a:p>
          <a:p>
            <a:pPr lvl="2"/>
            <a:r>
              <a:rPr lang="tr-TR" dirty="0" smtClean="0"/>
              <a:t>Endokrin hastalıklar: </a:t>
            </a:r>
            <a:r>
              <a:rPr lang="tr-TR" dirty="0" err="1" smtClean="0"/>
              <a:t>Hipertiroidi</a:t>
            </a:r>
            <a:r>
              <a:rPr lang="tr-TR" dirty="0" smtClean="0"/>
              <a:t>, </a:t>
            </a:r>
            <a:r>
              <a:rPr lang="tr-TR" dirty="0" err="1" smtClean="0"/>
              <a:t>hiperparatiroidi</a:t>
            </a:r>
            <a:r>
              <a:rPr lang="tr-TR" dirty="0" smtClean="0"/>
              <a:t>, </a:t>
            </a:r>
            <a:r>
              <a:rPr lang="tr-TR" dirty="0" err="1" smtClean="0"/>
              <a:t>Cushing</a:t>
            </a:r>
            <a:r>
              <a:rPr lang="tr-TR" dirty="0" smtClean="0"/>
              <a:t> hastalığı, </a:t>
            </a:r>
            <a:r>
              <a:rPr lang="tr-TR" dirty="0" err="1" smtClean="0"/>
              <a:t>prolaktinoma</a:t>
            </a:r>
            <a:r>
              <a:rPr lang="tr-TR" dirty="0" smtClean="0"/>
              <a:t>, </a:t>
            </a:r>
            <a:r>
              <a:rPr lang="tr-TR" dirty="0" err="1" smtClean="0"/>
              <a:t>hipogonadizm</a:t>
            </a:r>
            <a:r>
              <a:rPr lang="tr-TR" dirty="0" smtClean="0"/>
              <a:t>, DM</a:t>
            </a:r>
          </a:p>
          <a:p>
            <a:pPr lvl="2"/>
            <a:r>
              <a:rPr lang="tr-TR" dirty="0" err="1" smtClean="0"/>
              <a:t>Celiac</a:t>
            </a:r>
            <a:r>
              <a:rPr lang="tr-TR" dirty="0" smtClean="0"/>
              <a:t> hastalığı ve diğer </a:t>
            </a:r>
            <a:r>
              <a:rPr lang="tr-TR" dirty="0" err="1" smtClean="0"/>
              <a:t>malabsorbsiyon</a:t>
            </a:r>
            <a:r>
              <a:rPr lang="tr-TR" dirty="0" smtClean="0"/>
              <a:t> sendromları</a:t>
            </a:r>
          </a:p>
          <a:p>
            <a:pPr lvl="2"/>
            <a:r>
              <a:rPr lang="tr-TR" dirty="0" smtClean="0"/>
              <a:t>Karaciğer, </a:t>
            </a:r>
            <a:r>
              <a:rPr lang="tr-TR" dirty="0" err="1" smtClean="0"/>
              <a:t>bobrek</a:t>
            </a:r>
            <a:r>
              <a:rPr lang="tr-TR" dirty="0" smtClean="0"/>
              <a:t> hastalıkları</a:t>
            </a:r>
          </a:p>
          <a:p>
            <a:pPr lvl="2"/>
            <a:r>
              <a:rPr lang="tr-TR" dirty="0" smtClean="0"/>
              <a:t>D vitamini eksikliği</a:t>
            </a:r>
          </a:p>
          <a:p>
            <a:pPr lvl="2"/>
            <a:r>
              <a:rPr lang="tr-TR" dirty="0" smtClean="0"/>
              <a:t>Genetik hastalıklar: </a:t>
            </a:r>
            <a:r>
              <a:rPr lang="tr-TR" dirty="0" err="1" smtClean="0"/>
              <a:t>Orn</a:t>
            </a:r>
            <a:r>
              <a:rPr lang="tr-TR" dirty="0" smtClean="0"/>
              <a:t>: </a:t>
            </a:r>
            <a:r>
              <a:rPr lang="tr-TR" dirty="0" err="1" smtClean="0"/>
              <a:t>Osteogenezis</a:t>
            </a:r>
            <a:r>
              <a:rPr lang="tr-TR" dirty="0" smtClean="0"/>
              <a:t> </a:t>
            </a:r>
            <a:r>
              <a:rPr lang="tr-TR" dirty="0" err="1" smtClean="0"/>
              <a:t>imperfekta</a:t>
            </a:r>
            <a:r>
              <a:rPr lang="tr-TR" dirty="0" smtClean="0"/>
              <a:t>, </a:t>
            </a:r>
            <a:r>
              <a:rPr lang="tr-TR" dirty="0" err="1" smtClean="0"/>
              <a:t>marfan</a:t>
            </a:r>
            <a:r>
              <a:rPr lang="tr-TR" dirty="0" smtClean="0"/>
              <a:t> sendromu, </a:t>
            </a:r>
            <a:r>
              <a:rPr lang="tr-TR" dirty="0" err="1" smtClean="0"/>
              <a:t>homosistinuri</a:t>
            </a:r>
            <a:endParaRPr lang="tr-TR" dirty="0" smtClean="0"/>
          </a:p>
          <a:p>
            <a:pPr lvl="2"/>
            <a:r>
              <a:rPr lang="tr-TR" dirty="0" smtClean="0"/>
              <a:t>Sistemik </a:t>
            </a:r>
            <a:r>
              <a:rPr lang="tr-TR" dirty="0" err="1" smtClean="0"/>
              <a:t>inflamatuar</a:t>
            </a:r>
            <a:r>
              <a:rPr lang="tr-TR" dirty="0" smtClean="0"/>
              <a:t> hastalıklar: </a:t>
            </a:r>
            <a:r>
              <a:rPr lang="tr-TR" dirty="0" err="1" smtClean="0"/>
              <a:t>Orn</a:t>
            </a:r>
            <a:r>
              <a:rPr lang="tr-TR" dirty="0" smtClean="0"/>
              <a:t>: RA, </a:t>
            </a:r>
            <a:r>
              <a:rPr lang="tr-TR" dirty="0" err="1" smtClean="0"/>
              <a:t>Ankilozan</a:t>
            </a:r>
            <a:r>
              <a:rPr lang="tr-TR" dirty="0" smtClean="0"/>
              <a:t> </a:t>
            </a:r>
            <a:r>
              <a:rPr lang="tr-TR" dirty="0" err="1" smtClean="0"/>
              <a:t>Spondilit</a:t>
            </a:r>
            <a:r>
              <a:rPr lang="tr-TR" dirty="0" smtClean="0"/>
              <a:t>, </a:t>
            </a:r>
            <a:r>
              <a:rPr lang="tr-TR" dirty="0" err="1" smtClean="0"/>
              <a:t>Amiloidoz</a:t>
            </a:r>
            <a:r>
              <a:rPr lang="tr-TR" dirty="0" smtClean="0"/>
              <a:t>.</a:t>
            </a:r>
          </a:p>
          <a:p>
            <a:pPr lvl="2"/>
            <a:r>
              <a:rPr lang="tr-TR" dirty="0" err="1" smtClean="0"/>
              <a:t>İlaclar</a:t>
            </a:r>
            <a:r>
              <a:rPr lang="tr-TR" dirty="0" smtClean="0"/>
              <a:t>: </a:t>
            </a:r>
            <a:r>
              <a:rPr lang="tr-TR" dirty="0" err="1" smtClean="0"/>
              <a:t>Kortikosteroidler</a:t>
            </a:r>
            <a:r>
              <a:rPr lang="tr-TR" dirty="0" smtClean="0"/>
              <a:t>, </a:t>
            </a:r>
            <a:r>
              <a:rPr lang="tr-TR" dirty="0" err="1" smtClean="0"/>
              <a:t>siklosporin</a:t>
            </a:r>
            <a:r>
              <a:rPr lang="tr-TR" dirty="0" smtClean="0"/>
              <a:t>, </a:t>
            </a:r>
            <a:r>
              <a:rPr lang="tr-TR" dirty="0" err="1" smtClean="0"/>
              <a:t>antiepileptikler</a:t>
            </a:r>
            <a:r>
              <a:rPr lang="tr-TR" dirty="0" smtClean="0"/>
              <a:t>,</a:t>
            </a:r>
            <a:r>
              <a:rPr lang="tr-TR" dirty="0" err="1" smtClean="0"/>
              <a:t>antidepresanlar</a:t>
            </a:r>
            <a:r>
              <a:rPr lang="tr-TR" dirty="0" smtClean="0"/>
              <a:t>, </a:t>
            </a:r>
            <a:r>
              <a:rPr lang="tr-TR" dirty="0" err="1" smtClean="0"/>
              <a:t>gonadotropin</a:t>
            </a:r>
            <a:r>
              <a:rPr lang="tr-TR" dirty="0" smtClean="0"/>
              <a:t> </a:t>
            </a:r>
            <a:r>
              <a:rPr lang="tr-TR" dirty="0" err="1" smtClean="0"/>
              <a:t>releasing</a:t>
            </a:r>
            <a:r>
              <a:rPr lang="tr-TR" dirty="0" smtClean="0"/>
              <a:t> hormon </a:t>
            </a:r>
            <a:r>
              <a:rPr lang="tr-TR" dirty="0" err="1" smtClean="0"/>
              <a:t>agonistleri</a:t>
            </a:r>
            <a:r>
              <a:rPr lang="tr-TR" dirty="0" smtClean="0"/>
              <a:t>, </a:t>
            </a:r>
            <a:r>
              <a:rPr lang="tr-TR" dirty="0" err="1" smtClean="0"/>
              <a:t>heparin</a:t>
            </a:r>
            <a:r>
              <a:rPr lang="tr-TR" dirty="0" smtClean="0"/>
              <a:t>, kanser kemoterapisi, </a:t>
            </a:r>
            <a:r>
              <a:rPr lang="tr-TR" dirty="0" err="1" smtClean="0"/>
              <a:t>TSH’yı</a:t>
            </a:r>
            <a:r>
              <a:rPr lang="tr-TR" dirty="0" smtClean="0"/>
              <a:t> baskılayan dozda </a:t>
            </a:r>
            <a:r>
              <a:rPr lang="tr-TR" dirty="0" err="1" smtClean="0"/>
              <a:t>tiroid</a:t>
            </a:r>
            <a:r>
              <a:rPr lang="tr-TR" dirty="0" smtClean="0"/>
              <a:t> hormonu</a:t>
            </a:r>
          </a:p>
          <a:p>
            <a:pPr lvl="2"/>
            <a:r>
              <a:rPr lang="tr-TR" dirty="0" err="1" smtClean="0"/>
              <a:t>Malnutrisyon</a:t>
            </a:r>
            <a:r>
              <a:rPr lang="tr-TR" dirty="0" smtClean="0"/>
              <a:t>, </a:t>
            </a:r>
            <a:r>
              <a:rPr lang="tr-TR" dirty="0" err="1" smtClean="0"/>
              <a:t>anoreksia</a:t>
            </a:r>
            <a:r>
              <a:rPr lang="tr-TR" dirty="0" smtClean="0"/>
              <a:t> </a:t>
            </a:r>
            <a:r>
              <a:rPr lang="tr-TR" dirty="0" err="1" smtClean="0"/>
              <a:t>nervosa</a:t>
            </a:r>
            <a:endParaRPr lang="tr-TR" dirty="0" smtClean="0"/>
          </a:p>
          <a:p>
            <a:pPr lvl="2"/>
            <a:r>
              <a:rPr lang="tr-TR" dirty="0" err="1" smtClean="0"/>
              <a:t>Maligniteler</a:t>
            </a:r>
            <a:r>
              <a:rPr lang="tr-TR" dirty="0" smtClean="0"/>
              <a:t>: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myeloma</a:t>
            </a:r>
            <a:r>
              <a:rPr lang="tr-TR" dirty="0" smtClean="0"/>
              <a:t>, </a:t>
            </a:r>
            <a:r>
              <a:rPr lang="tr-TR" dirty="0" err="1" smtClean="0"/>
              <a:t>losemi</a:t>
            </a:r>
            <a:r>
              <a:rPr lang="tr-TR" dirty="0" smtClean="0"/>
              <a:t>, </a:t>
            </a:r>
            <a:r>
              <a:rPr lang="tr-TR" dirty="0" err="1" smtClean="0"/>
              <a:t>lenfoma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46449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ABD’de </a:t>
            </a:r>
            <a:r>
              <a:rPr lang="tr-TR" dirty="0" err="1" smtClean="0"/>
              <a:t>postmenopozal</a:t>
            </a:r>
            <a:r>
              <a:rPr lang="tr-TR" dirty="0" smtClean="0"/>
              <a:t> beyaz kadınların %30’unda osteoporoz mevcuttur. </a:t>
            </a:r>
          </a:p>
          <a:p>
            <a:r>
              <a:rPr lang="tr-TR" dirty="0" err="1" smtClean="0"/>
              <a:t>Femur</a:t>
            </a:r>
            <a:r>
              <a:rPr lang="tr-TR" dirty="0" smtClean="0"/>
              <a:t> boyun bölgesinde bu oran %20 bulunmuştur. </a:t>
            </a:r>
          </a:p>
          <a:p>
            <a:r>
              <a:rPr lang="tr-TR" dirty="0" smtClean="0"/>
              <a:t>80 yaş ve üzeri kadınlarda ise osteoporoz sıklığı %70’e kadar yükselmektedir. </a:t>
            </a:r>
          </a:p>
          <a:p>
            <a:r>
              <a:rPr lang="tr-TR" dirty="0" smtClean="0"/>
              <a:t>Yaşlılarda görülen kırıkların %75’inden osteoporoz sorumlu tutulmaktadır. </a:t>
            </a:r>
          </a:p>
          <a:p>
            <a:r>
              <a:rPr lang="tr-TR" dirty="0" smtClean="0"/>
              <a:t>Günümüzde ABD’de osteoporoza bağlı yılda 1.3 milyon kırık olmakta;</a:t>
            </a:r>
          </a:p>
          <a:p>
            <a:pPr lvl="1"/>
            <a:r>
              <a:rPr lang="tr-TR" dirty="0" smtClean="0"/>
              <a:t>bunların 300.000’ini kalça kırıkları, </a:t>
            </a:r>
          </a:p>
          <a:p>
            <a:pPr lvl="1"/>
            <a:r>
              <a:rPr lang="tr-TR" dirty="0" smtClean="0"/>
              <a:t>700.000’ini ise omurga kırıkları oluşturmaktadır.</a:t>
            </a:r>
          </a:p>
          <a:p>
            <a:r>
              <a:rPr lang="tr-TR" dirty="0" smtClean="0"/>
              <a:t>Dünyada 200 milyondan fazla kişiyi etkilediği tahmin edilmektedir. </a:t>
            </a:r>
          </a:p>
          <a:p>
            <a:r>
              <a:rPr lang="tr-TR" dirty="0" smtClean="0"/>
              <a:t>Yaşlı beyaz kadınlarda daha sıktır.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tr-TR" dirty="0">
              <a:solidFill>
                <a:schemeClr val="hlink"/>
              </a:solidFill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Türkiye’de 2011 yılında tamamlanan FRACTURK çalışması göre;</a:t>
            </a:r>
          </a:p>
          <a:p>
            <a:pPr lvl="1"/>
            <a:r>
              <a:rPr lang="tr-TR" dirty="0" smtClean="0"/>
              <a:t>DXA ile KMY ölçümlerine göre; 50 yaşlarında %3-4 oranında, 80 yaşında %30’un üzerinde olduğu gösterilmiştir.</a:t>
            </a:r>
          </a:p>
          <a:p>
            <a:r>
              <a:rPr lang="tr-TR" dirty="0" smtClean="0"/>
              <a:t>Türkiye’de;</a:t>
            </a:r>
          </a:p>
          <a:p>
            <a:pPr lvl="1"/>
            <a:r>
              <a:rPr lang="tr-TR" dirty="0" smtClean="0"/>
              <a:t>gelecek 25 yılda yaşlı nüfusun, dolayısı ile osteoporozun ve osteoporoza bağlı kırıkların </a:t>
            </a:r>
            <a:r>
              <a:rPr lang="tr-TR" dirty="0" err="1" smtClean="0"/>
              <a:t>insidans</a:t>
            </a:r>
            <a:r>
              <a:rPr lang="tr-TR" dirty="0" smtClean="0"/>
              <a:t> ve </a:t>
            </a:r>
            <a:r>
              <a:rPr lang="tr-TR" dirty="0" err="1" smtClean="0"/>
              <a:t>prevalansının</a:t>
            </a:r>
            <a:r>
              <a:rPr lang="tr-TR" dirty="0" smtClean="0"/>
              <a:t> büyük oranda artacağı tahmin edilmektedir.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Etyopatogenez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Doruk kemik kütlesi: Esas olarak genetik olarak belirlenmiştir(%80). Ancak uygun </a:t>
            </a:r>
            <a:r>
              <a:rPr lang="tr-TR" dirty="0" err="1" smtClean="0"/>
              <a:t>Ca</a:t>
            </a:r>
            <a:r>
              <a:rPr lang="tr-TR" dirty="0" smtClean="0"/>
              <a:t> alımı ile birlikte dengeli beslenme, egzersiz, normal </a:t>
            </a:r>
            <a:r>
              <a:rPr lang="tr-TR" dirty="0" err="1" smtClean="0"/>
              <a:t>pubertal</a:t>
            </a:r>
            <a:r>
              <a:rPr lang="tr-TR" dirty="0" smtClean="0"/>
              <a:t> gelişim, vb.. etkenler de önemlidir.</a:t>
            </a:r>
          </a:p>
          <a:p>
            <a:r>
              <a:rPr lang="tr-TR" dirty="0" smtClean="0"/>
              <a:t>Kemik </a:t>
            </a:r>
            <a:r>
              <a:rPr lang="tr-TR" dirty="0" err="1" smtClean="0"/>
              <a:t>turnover</a:t>
            </a:r>
            <a:r>
              <a:rPr lang="tr-TR" dirty="0" smtClean="0"/>
              <a:t> hızı,</a:t>
            </a:r>
          </a:p>
          <a:p>
            <a:r>
              <a:rPr lang="tr-TR" dirty="0" smtClean="0"/>
              <a:t>Kemiğin organik </a:t>
            </a:r>
            <a:r>
              <a:rPr lang="tr-TR" dirty="0" err="1" smtClean="0"/>
              <a:t>matriksinde</a:t>
            </a:r>
            <a:r>
              <a:rPr lang="tr-TR" dirty="0" smtClean="0"/>
              <a:t> meydana gelen değişiklikler </a:t>
            </a:r>
            <a:r>
              <a:rPr lang="tr-TR" dirty="0" err="1" smtClean="0"/>
              <a:t>patogenezde</a:t>
            </a:r>
            <a:r>
              <a:rPr lang="tr-TR" dirty="0" smtClean="0"/>
              <a:t> etkilidir.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nedenlerin </a:t>
            </a:r>
            <a:r>
              <a:rPr lang="tr-TR" dirty="0" err="1" smtClean="0"/>
              <a:t>etyopatogenezleri</a:t>
            </a:r>
            <a:r>
              <a:rPr lang="tr-TR" dirty="0" smtClean="0"/>
              <a:t>…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Etyopatogenez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 1 OP;</a:t>
            </a:r>
          </a:p>
          <a:p>
            <a:pPr lvl="1"/>
            <a:r>
              <a:rPr lang="tr-TR" dirty="0" smtClean="0"/>
              <a:t>Yüksek dönüşüm hızlı tip: Kemikte yıkım(</a:t>
            </a:r>
            <a:r>
              <a:rPr lang="tr-TR" dirty="0" err="1" smtClean="0"/>
              <a:t>rezorbsiyon</a:t>
            </a:r>
            <a:r>
              <a:rPr lang="tr-TR" dirty="0" smtClean="0"/>
              <a:t>, </a:t>
            </a:r>
            <a:r>
              <a:rPr lang="tr-TR" dirty="0" err="1" smtClean="0"/>
              <a:t>osteoklast</a:t>
            </a:r>
            <a:r>
              <a:rPr lang="tr-TR" dirty="0" smtClean="0"/>
              <a:t> aktivitesi artmış) artmış,yeniden oluşum(formasyon) azalmıştır. (post </a:t>
            </a:r>
            <a:r>
              <a:rPr lang="tr-TR" dirty="0" err="1" smtClean="0"/>
              <a:t>menopozal</a:t>
            </a:r>
            <a:r>
              <a:rPr lang="tr-TR" dirty="0" smtClean="0"/>
              <a:t> osteoporoz)</a:t>
            </a:r>
          </a:p>
          <a:p>
            <a:r>
              <a:rPr lang="tr-TR" dirty="0" smtClean="0"/>
              <a:t>Tip 2 OP;</a:t>
            </a:r>
          </a:p>
          <a:p>
            <a:pPr lvl="1"/>
            <a:r>
              <a:rPr lang="tr-TR" dirty="0" smtClean="0"/>
              <a:t>Düşük dönüşüm hızlı tip: Kemikte yıkım artmamış ancak yeniden oluşum (</a:t>
            </a:r>
            <a:r>
              <a:rPr lang="tr-TR" dirty="0" err="1" smtClean="0"/>
              <a:t>osteoblast</a:t>
            </a:r>
            <a:r>
              <a:rPr lang="tr-TR" dirty="0" smtClean="0"/>
              <a:t> aktivitesi azalmış)  azalmıştır. (</a:t>
            </a:r>
            <a:r>
              <a:rPr lang="tr-TR" dirty="0" err="1" smtClean="0"/>
              <a:t>senil</a:t>
            </a:r>
            <a:r>
              <a:rPr lang="tr-TR" dirty="0" smtClean="0"/>
              <a:t> osteoporoz)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Etyopatogenez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060848"/>
            <a:ext cx="3816424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casper pc\Desktop\gfg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600400" cy="424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Öykü/FM;</a:t>
            </a:r>
          </a:p>
          <a:p>
            <a:pPr lvl="1"/>
            <a:r>
              <a:rPr lang="tr-TR" dirty="0" smtClean="0"/>
              <a:t>Ağrı (özellikle bel ve kalçada)</a:t>
            </a:r>
          </a:p>
          <a:p>
            <a:pPr lvl="1"/>
            <a:r>
              <a:rPr lang="tr-TR" dirty="0" smtClean="0"/>
              <a:t>Boy Kısalması (Beş yıl </a:t>
            </a:r>
            <a:r>
              <a:rPr lang="tr-TR" dirty="0" err="1" smtClean="0"/>
              <a:t>icinde</a:t>
            </a:r>
            <a:r>
              <a:rPr lang="tr-TR" dirty="0" smtClean="0"/>
              <a:t> 3 </a:t>
            </a:r>
            <a:r>
              <a:rPr lang="tr-TR" dirty="0" err="1" smtClean="0"/>
              <a:t>cm’den</a:t>
            </a:r>
            <a:r>
              <a:rPr lang="tr-TR" dirty="0" smtClean="0"/>
              <a:t> fazla)</a:t>
            </a:r>
          </a:p>
          <a:p>
            <a:pPr lvl="1"/>
            <a:r>
              <a:rPr lang="tr-TR" dirty="0" err="1" smtClean="0"/>
              <a:t>Kifoz</a:t>
            </a:r>
            <a:r>
              <a:rPr lang="tr-TR" dirty="0" smtClean="0"/>
              <a:t> gelişmesi</a:t>
            </a:r>
          </a:p>
          <a:p>
            <a:pPr lvl="1"/>
            <a:r>
              <a:rPr lang="tr-TR" dirty="0" smtClean="0"/>
              <a:t>Akut Kırık bulguları (bel, kalça, el,…)</a:t>
            </a:r>
          </a:p>
          <a:p>
            <a:r>
              <a:rPr lang="tr-TR" dirty="0" err="1" smtClean="0"/>
              <a:t>Vertebral</a:t>
            </a:r>
            <a:r>
              <a:rPr lang="tr-TR" dirty="0" smtClean="0"/>
              <a:t> kırıkların yaklaşık 2/3 ’ü ağrısız (</a:t>
            </a:r>
            <a:r>
              <a:rPr lang="tr-TR" dirty="0" err="1" smtClean="0"/>
              <a:t>asemptomatik</a:t>
            </a:r>
            <a:r>
              <a:rPr lang="tr-TR" dirty="0" smtClean="0"/>
              <a:t>) !!!</a:t>
            </a:r>
          </a:p>
          <a:p>
            <a:r>
              <a:rPr lang="tr-TR" dirty="0" smtClean="0"/>
              <a:t>FM’de omurga muayenesi çok önemli.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70000" lnSpcReduction="20000"/>
          </a:bodyPr>
          <a:lstStyle/>
          <a:p>
            <a:r>
              <a:rPr lang="tr-TR" sz="3100" dirty="0" err="1" smtClean="0"/>
              <a:t>Laboratuvar</a:t>
            </a:r>
            <a:r>
              <a:rPr lang="tr-TR" sz="3100" dirty="0" smtClean="0"/>
              <a:t>/Biyokimya;</a:t>
            </a:r>
          </a:p>
          <a:p>
            <a:pPr lvl="1"/>
            <a:r>
              <a:rPr lang="tr-TR" dirty="0" smtClean="0"/>
              <a:t>Serum kalsiyum, fosfor, </a:t>
            </a:r>
            <a:r>
              <a:rPr lang="tr-TR" dirty="0" err="1" smtClean="0"/>
              <a:t>alkalen</a:t>
            </a:r>
            <a:r>
              <a:rPr lang="tr-TR" dirty="0" smtClean="0"/>
              <a:t> </a:t>
            </a:r>
            <a:r>
              <a:rPr lang="tr-TR" dirty="0" err="1" smtClean="0"/>
              <a:t>fosfataz</a:t>
            </a:r>
            <a:r>
              <a:rPr lang="tr-TR" dirty="0" smtClean="0"/>
              <a:t>, </a:t>
            </a:r>
            <a:r>
              <a:rPr lang="tr-TR" dirty="0" err="1" smtClean="0"/>
              <a:t>kreatinin</a:t>
            </a:r>
            <a:r>
              <a:rPr lang="tr-TR" dirty="0" smtClean="0"/>
              <a:t>, karaciğer fonksiyon testleri, 25(OH)D düzeyi, PTH, TSH, tam kan </a:t>
            </a:r>
            <a:r>
              <a:rPr lang="es-ES" dirty="0" smtClean="0"/>
              <a:t>sayımı ve</a:t>
            </a:r>
            <a:r>
              <a:rPr lang="tr-TR" dirty="0" smtClean="0"/>
              <a:t> erkekte</a:t>
            </a:r>
            <a:r>
              <a:rPr lang="es-ES" dirty="0" smtClean="0"/>
              <a:t> total testosteron</a:t>
            </a:r>
            <a:r>
              <a:rPr lang="tr-TR" dirty="0" smtClean="0"/>
              <a:t>u, </a:t>
            </a:r>
            <a:r>
              <a:rPr lang="tr-TR" dirty="0" err="1" smtClean="0"/>
              <a:t>premenopozal</a:t>
            </a:r>
            <a:r>
              <a:rPr lang="tr-TR" dirty="0" smtClean="0"/>
              <a:t> kadında </a:t>
            </a:r>
            <a:r>
              <a:rPr lang="tr-TR" dirty="0" err="1" smtClean="0"/>
              <a:t>FSH’ı</a:t>
            </a:r>
            <a:r>
              <a:rPr lang="es-ES" dirty="0" smtClean="0"/>
              <a:t> i</a:t>
            </a:r>
            <a:r>
              <a:rPr lang="tr-TR" dirty="0" smtClean="0"/>
              <a:t>ç</a:t>
            </a:r>
            <a:r>
              <a:rPr lang="es-ES" dirty="0" smtClean="0"/>
              <a:t>ermelidir.</a:t>
            </a:r>
          </a:p>
          <a:p>
            <a:r>
              <a:rPr lang="tr-TR" sz="2800" dirty="0" smtClean="0"/>
              <a:t>Klinik şüphe varsa </a:t>
            </a:r>
            <a:r>
              <a:rPr lang="tr-TR" sz="2800" dirty="0" err="1" smtClean="0"/>
              <a:t>sekonder</a:t>
            </a:r>
            <a:r>
              <a:rPr lang="tr-TR" sz="2800" dirty="0" smtClean="0"/>
              <a:t> nedenler için; </a:t>
            </a:r>
          </a:p>
          <a:p>
            <a:pPr lvl="1"/>
            <a:r>
              <a:rPr lang="tr-TR" dirty="0" smtClean="0"/>
              <a:t>serum protein </a:t>
            </a:r>
            <a:r>
              <a:rPr lang="tr-TR" dirty="0" err="1" smtClean="0"/>
              <a:t>elektroforezi</a:t>
            </a:r>
            <a:r>
              <a:rPr lang="tr-TR" dirty="0" smtClean="0"/>
              <a:t> veya idrarda Bence-</a:t>
            </a:r>
            <a:r>
              <a:rPr lang="tr-TR" dirty="0" err="1" smtClean="0"/>
              <a:t>Jones</a:t>
            </a:r>
            <a:r>
              <a:rPr lang="tr-TR" dirty="0" smtClean="0"/>
              <a:t> proteini (</a:t>
            </a:r>
            <a:r>
              <a:rPr lang="tr-TR" dirty="0" err="1" smtClean="0"/>
              <a:t>monoklonal</a:t>
            </a:r>
            <a:r>
              <a:rPr lang="tr-TR" dirty="0" smtClean="0"/>
              <a:t> </a:t>
            </a:r>
            <a:r>
              <a:rPr lang="tr-TR" dirty="0" err="1" smtClean="0"/>
              <a:t>gammapati</a:t>
            </a:r>
            <a:r>
              <a:rPr lang="tr-TR" dirty="0" smtClean="0"/>
              <a:t>), </a:t>
            </a:r>
          </a:p>
          <a:p>
            <a:pPr lvl="1"/>
            <a:r>
              <a:rPr lang="tr-TR" dirty="0" smtClean="0"/>
              <a:t>anti-doku </a:t>
            </a:r>
            <a:r>
              <a:rPr lang="tr-TR" dirty="0" err="1" smtClean="0"/>
              <a:t>transglutaminaz</a:t>
            </a:r>
            <a:r>
              <a:rPr lang="tr-TR" dirty="0" smtClean="0"/>
              <a:t> antikorları, </a:t>
            </a:r>
            <a:r>
              <a:rPr lang="tr-TR" dirty="0" err="1" smtClean="0"/>
              <a:t>endomisiyal</a:t>
            </a:r>
            <a:r>
              <a:rPr lang="tr-TR" dirty="0" smtClean="0"/>
              <a:t> antikorlar (</a:t>
            </a:r>
            <a:r>
              <a:rPr lang="tr-TR" dirty="0" err="1" smtClean="0"/>
              <a:t>Cölyak</a:t>
            </a:r>
            <a:r>
              <a:rPr lang="tr-TR" dirty="0" smtClean="0"/>
              <a:t> hastalığı), </a:t>
            </a:r>
          </a:p>
          <a:p>
            <a:pPr lvl="1"/>
            <a:r>
              <a:rPr lang="tr-TR" dirty="0" smtClean="0"/>
              <a:t>24 saatlik idrarda serbest </a:t>
            </a:r>
            <a:r>
              <a:rPr lang="tr-TR" dirty="0" err="1" smtClean="0"/>
              <a:t>kortizol</a:t>
            </a:r>
            <a:r>
              <a:rPr lang="tr-TR" dirty="0" smtClean="0"/>
              <a:t> veya kalsiyum (</a:t>
            </a:r>
            <a:r>
              <a:rPr lang="tr-TR" dirty="0" err="1" smtClean="0"/>
              <a:t>Cushing</a:t>
            </a:r>
            <a:r>
              <a:rPr lang="tr-TR" dirty="0" smtClean="0"/>
              <a:t> veya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hiperparatiroidizm</a:t>
            </a:r>
            <a:r>
              <a:rPr lang="tr-TR" dirty="0" smtClean="0"/>
              <a:t> acısından), </a:t>
            </a:r>
          </a:p>
          <a:p>
            <a:pPr lvl="1"/>
            <a:r>
              <a:rPr lang="tr-TR" dirty="0" err="1" smtClean="0"/>
              <a:t>Prolaktin</a:t>
            </a:r>
            <a:r>
              <a:rPr lang="tr-TR" dirty="0" smtClean="0"/>
              <a:t>,</a:t>
            </a:r>
          </a:p>
          <a:p>
            <a:pPr lvl="1"/>
            <a:r>
              <a:rPr lang="tr-TR" dirty="0" smtClean="0"/>
              <a:t>anti-HIV bakılması gerekebilir.</a:t>
            </a:r>
          </a:p>
          <a:p>
            <a:pPr lvl="2"/>
            <a:r>
              <a:rPr lang="tr-TR" dirty="0" smtClean="0"/>
              <a:t>Kemik yapım/yıkım </a:t>
            </a:r>
            <a:r>
              <a:rPr lang="tr-TR" dirty="0" err="1" smtClean="0"/>
              <a:t>belirteçleri’ne</a:t>
            </a:r>
            <a:r>
              <a:rPr lang="tr-TR" dirty="0" smtClean="0"/>
              <a:t> (</a:t>
            </a:r>
            <a:r>
              <a:rPr lang="tr-TR" dirty="0" err="1" smtClean="0"/>
              <a:t>osteokalsin</a:t>
            </a:r>
            <a:r>
              <a:rPr lang="tr-TR" dirty="0" smtClean="0"/>
              <a:t>, </a:t>
            </a:r>
            <a:r>
              <a:rPr lang="tr-TR" dirty="0" err="1" smtClean="0"/>
              <a:t>pridinolin</a:t>
            </a:r>
            <a:r>
              <a:rPr lang="tr-TR" dirty="0" smtClean="0"/>
              <a:t>, </a:t>
            </a:r>
            <a:r>
              <a:rPr lang="tr-TR" dirty="0" err="1" smtClean="0"/>
              <a:t>deoksipridinolin</a:t>
            </a:r>
            <a:r>
              <a:rPr lang="tr-TR" dirty="0" smtClean="0"/>
              <a:t>,…) bakılabilir.</a:t>
            </a:r>
          </a:p>
          <a:p>
            <a:pPr lvl="1">
              <a:buNone/>
            </a:pPr>
            <a:endParaRPr lang="tr-TR" dirty="0" smtClean="0"/>
          </a:p>
          <a:p>
            <a:pPr lvl="2"/>
            <a:r>
              <a:rPr lang="tr-TR" dirty="0" smtClean="0"/>
              <a:t>Biyokimyasal testler  genelde normaldir, kesin tanıda değil; ayırıcı tanı, gerekli </a:t>
            </a:r>
            <a:r>
              <a:rPr lang="tr-TR" dirty="0" err="1" smtClean="0"/>
              <a:t>replasmanların</a:t>
            </a:r>
            <a:r>
              <a:rPr lang="tr-TR" dirty="0" smtClean="0"/>
              <a:t> yapılması ve izlemde kullanılmaktadır.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6720"/>
          </a:xfrm>
        </p:spPr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33464"/>
            <a:ext cx="8229600" cy="4275856"/>
          </a:xfrm>
        </p:spPr>
        <p:txBody>
          <a:bodyPr/>
          <a:lstStyle/>
          <a:p>
            <a:r>
              <a:rPr lang="tr-TR" dirty="0" smtClean="0"/>
              <a:t>Radyografi; </a:t>
            </a:r>
          </a:p>
          <a:p>
            <a:pPr lvl="1"/>
            <a:r>
              <a:rPr lang="tr-TR" dirty="0" smtClean="0"/>
              <a:t>Osteoporozda rutin olarak </a:t>
            </a:r>
            <a:r>
              <a:rPr lang="tr-TR" dirty="0" err="1" smtClean="0"/>
              <a:t>torakal</a:t>
            </a:r>
            <a:r>
              <a:rPr lang="tr-TR" dirty="0" smtClean="0"/>
              <a:t> ve </a:t>
            </a:r>
            <a:r>
              <a:rPr lang="tr-TR" dirty="0" err="1" smtClean="0"/>
              <a:t>lumbosakral</a:t>
            </a:r>
            <a:r>
              <a:rPr lang="tr-TR" dirty="0" smtClean="0"/>
              <a:t> </a:t>
            </a:r>
            <a:r>
              <a:rPr lang="tr-TR" dirty="0" err="1" smtClean="0"/>
              <a:t>vertebraların</a:t>
            </a:r>
            <a:r>
              <a:rPr lang="tr-TR" dirty="0" smtClean="0"/>
              <a:t> </a:t>
            </a:r>
            <a:r>
              <a:rPr lang="tr-TR" dirty="0" err="1" smtClean="0"/>
              <a:t>anteroposterior</a:t>
            </a:r>
            <a:r>
              <a:rPr lang="tr-TR" dirty="0" smtClean="0"/>
              <a:t>  ve 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grafileri</a:t>
            </a:r>
            <a:r>
              <a:rPr lang="tr-TR" dirty="0" smtClean="0"/>
              <a:t>, </a:t>
            </a:r>
            <a:r>
              <a:rPr lang="tr-TR" dirty="0" err="1" smtClean="0"/>
              <a:t>pelvisin</a:t>
            </a:r>
            <a:r>
              <a:rPr lang="tr-TR" dirty="0" smtClean="0"/>
              <a:t> </a:t>
            </a:r>
            <a:r>
              <a:rPr lang="tr-TR" dirty="0" err="1" smtClean="0"/>
              <a:t>anteroposterior</a:t>
            </a:r>
            <a:r>
              <a:rPr lang="tr-TR" dirty="0" smtClean="0"/>
              <a:t>  </a:t>
            </a:r>
            <a:r>
              <a:rPr lang="tr-TR" dirty="0" err="1" smtClean="0"/>
              <a:t>grafisi</a:t>
            </a:r>
            <a:r>
              <a:rPr lang="tr-TR" dirty="0" smtClean="0"/>
              <a:t> çekilmelidir.</a:t>
            </a:r>
          </a:p>
          <a:p>
            <a:pPr lvl="1"/>
            <a:r>
              <a:rPr lang="tr-TR" dirty="0" smtClean="0"/>
              <a:t>Kemik kaybı %25-30’a vardıktan sonra ancak radyolojik olarak belirlenebilir.</a:t>
            </a:r>
          </a:p>
          <a:p>
            <a:pPr lvl="1"/>
            <a:r>
              <a:rPr lang="tr-TR" dirty="0" smtClean="0"/>
              <a:t>Bu nedenle tanıda duyarlı değildir fakat olası kırıklar  ve tedavi izlemi açısından </a:t>
            </a:r>
            <a:r>
              <a:rPr lang="tr-TR" dirty="0" err="1" smtClean="0"/>
              <a:t>değerlendirilmlidir</a:t>
            </a:r>
            <a:r>
              <a:rPr lang="tr-TR" dirty="0" smtClean="0"/>
              <a:t>.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Vaka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50 y Kadın, </a:t>
            </a:r>
            <a:r>
              <a:rPr lang="tr-TR" dirty="0" err="1" smtClean="0"/>
              <a:t>postmenapozal</a:t>
            </a:r>
            <a:r>
              <a:rPr lang="tr-TR" dirty="0" smtClean="0"/>
              <a:t> 6 aydır giderek artan kaslarda güçsüzlük şikayeti ile başvurmuş. </a:t>
            </a:r>
          </a:p>
          <a:p>
            <a:r>
              <a:rPr lang="tr-TR" dirty="0" smtClean="0"/>
              <a:t>Kemiklerinde ağrı tarif ediyor. </a:t>
            </a:r>
          </a:p>
        </p:txBody>
      </p:sp>
      <p:pic>
        <p:nvPicPr>
          <p:cNvPr id="1026" name="Picture 2" descr="C:\Users\casper pc\Desktop\sdfsdf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89040"/>
            <a:ext cx="439248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Vertebra</a:t>
            </a:r>
            <a:r>
              <a:rPr lang="tr-TR" dirty="0" smtClean="0"/>
              <a:t>;</a:t>
            </a:r>
          </a:p>
          <a:p>
            <a:pPr lvl="1"/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vertebra</a:t>
            </a:r>
            <a:r>
              <a:rPr lang="tr-TR" dirty="0" smtClean="0"/>
              <a:t> </a:t>
            </a:r>
            <a:r>
              <a:rPr lang="tr-TR" dirty="0" err="1" smtClean="0"/>
              <a:t>grafilerinde</a:t>
            </a:r>
            <a:r>
              <a:rPr lang="tr-TR" dirty="0" smtClean="0"/>
              <a:t>, </a:t>
            </a:r>
            <a:r>
              <a:rPr lang="tr-TR" dirty="0" err="1" smtClean="0"/>
              <a:t>vertebral</a:t>
            </a:r>
            <a:r>
              <a:rPr lang="tr-TR" dirty="0" smtClean="0"/>
              <a:t> yükseklikte %20 den fazla (2 cm) kısalma</a:t>
            </a:r>
          </a:p>
          <a:p>
            <a:pPr lvl="2"/>
            <a:r>
              <a:rPr lang="tr-TR" dirty="0" smtClean="0"/>
              <a:t>Evre 1 (hafif) %20-25</a:t>
            </a:r>
          </a:p>
          <a:p>
            <a:pPr lvl="2"/>
            <a:r>
              <a:rPr lang="tr-TR" dirty="0" smtClean="0"/>
              <a:t>Evre 2 (orta) %25-40</a:t>
            </a:r>
          </a:p>
          <a:p>
            <a:pPr lvl="2"/>
            <a:r>
              <a:rPr lang="tr-TR" dirty="0" smtClean="0"/>
              <a:t>Evre 3 (şiddetli) &gt;%40 </a:t>
            </a:r>
          </a:p>
          <a:p>
            <a:endParaRPr lang="tr-TR" dirty="0"/>
          </a:p>
        </p:txBody>
      </p:sp>
      <p:pic>
        <p:nvPicPr>
          <p:cNvPr id="4" name="Picture 4" descr="http://www.imagingeconomics.com/library/200504-05/200504-0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877" y="3573016"/>
            <a:ext cx="498312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3955" name="Picture 3" descr="frac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2350" y="1905000"/>
            <a:ext cx="4511675" cy="4114800"/>
          </a:xfrm>
          <a:noFill/>
          <a:ln/>
        </p:spPr>
      </p:pic>
      <p:pic>
        <p:nvPicPr>
          <p:cNvPr id="253956" name="Picture 4" descr="f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2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78363" cy="6858000"/>
          </a:xfrm>
          <a:noFill/>
          <a:ln/>
        </p:spPr>
      </p:pic>
      <p:pic>
        <p:nvPicPr>
          <p:cNvPr id="254979" name="Picture 3" descr="b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6720"/>
          </a:xfrm>
        </p:spPr>
        <p:txBody>
          <a:bodyPr>
            <a:noAutofit/>
          </a:bodyPr>
          <a:lstStyle/>
          <a:p>
            <a:r>
              <a:rPr lang="tr-TR" sz="3600" dirty="0" err="1" smtClean="0"/>
              <a:t>Singh</a:t>
            </a:r>
            <a:r>
              <a:rPr lang="tr-TR" sz="3600" dirty="0" smtClean="0"/>
              <a:t> İndeksiyle </a:t>
            </a:r>
            <a:r>
              <a:rPr lang="tr-TR" sz="3600" dirty="0" err="1" smtClean="0"/>
              <a:t>Femur</a:t>
            </a:r>
            <a:r>
              <a:rPr lang="tr-TR" sz="3600" dirty="0" smtClean="0"/>
              <a:t> Değerlendirilmesi</a:t>
            </a:r>
            <a:endParaRPr lang="tr-TR" sz="3600" dirty="0"/>
          </a:p>
        </p:txBody>
      </p:sp>
      <p:pic>
        <p:nvPicPr>
          <p:cNvPr id="4" name="Picture 2" descr="3"/>
          <p:cNvPicPr>
            <a:picLocks noGrp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800"/>
            <a:ext cx="9144000" cy="494116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Kemik Mineral Yoğunluğu/</a:t>
            </a:r>
            <a:r>
              <a:rPr lang="tr-TR" sz="2800" dirty="0" err="1" smtClean="0"/>
              <a:t>Dansitesi</a:t>
            </a:r>
            <a:r>
              <a:rPr lang="tr-TR" sz="2800" dirty="0" smtClean="0"/>
              <a:t> (BMD);</a:t>
            </a:r>
          </a:p>
          <a:p>
            <a:pPr lvl="2"/>
            <a:r>
              <a:rPr lang="tr-TR" sz="2300" dirty="0" smtClean="0"/>
              <a:t>Osteoporoz tanısında ve tanıya bağlı tedavi planlamasında </a:t>
            </a:r>
            <a:r>
              <a:rPr lang="tr-TR" sz="2300" dirty="0" err="1" smtClean="0"/>
              <a:t>aıl</a:t>
            </a:r>
            <a:r>
              <a:rPr lang="tr-TR" sz="2300" dirty="0" smtClean="0"/>
              <a:t> yöntem </a:t>
            </a:r>
            <a:r>
              <a:rPr lang="tr-TR" sz="2300" dirty="0" err="1" smtClean="0"/>
              <a:t>lomber</a:t>
            </a:r>
            <a:r>
              <a:rPr lang="tr-TR" sz="2300" dirty="0" smtClean="0"/>
              <a:t> ve kalça DEXA incelemesidir.</a:t>
            </a:r>
          </a:p>
          <a:p>
            <a:pPr lvl="2">
              <a:buNone/>
            </a:pPr>
            <a:endParaRPr lang="tr-TR" sz="2800" dirty="0" smtClean="0"/>
          </a:p>
          <a:p>
            <a:pPr lvl="1"/>
            <a:r>
              <a:rPr lang="tr-TR" dirty="0" smtClean="0"/>
              <a:t>DEXA ile KMY olcumu sadece tanıda değil, kırık riskini belirlemede, farmakolojik tedavi başlama kararında, tedavi </a:t>
            </a:r>
            <a:r>
              <a:rPr lang="tr-TR" dirty="0" err="1" smtClean="0"/>
              <a:t>monitorizasyonunda</a:t>
            </a:r>
            <a:r>
              <a:rPr lang="tr-TR" dirty="0" smtClean="0"/>
              <a:t> da faydalıdır.</a:t>
            </a:r>
          </a:p>
          <a:p>
            <a:pPr lvl="1">
              <a:buNone/>
            </a:pPr>
            <a:endParaRPr lang="tr-TR" dirty="0" smtClean="0"/>
          </a:p>
          <a:p>
            <a:pPr lvl="2"/>
            <a:r>
              <a:rPr lang="tr-TR" dirty="0" smtClean="0"/>
              <a:t>Çift (</a:t>
            </a:r>
            <a:r>
              <a:rPr lang="tr-TR" dirty="0" err="1" smtClean="0"/>
              <a:t>Dual</a:t>
            </a:r>
            <a:r>
              <a:rPr lang="tr-TR" dirty="0" smtClean="0"/>
              <a:t>) Enerji X-Işın </a:t>
            </a:r>
            <a:r>
              <a:rPr lang="tr-TR" dirty="0" err="1" smtClean="0"/>
              <a:t>Absorbsiyometri</a:t>
            </a:r>
            <a:r>
              <a:rPr lang="tr-TR" dirty="0" smtClean="0"/>
              <a:t> (DEXA)</a:t>
            </a:r>
          </a:p>
          <a:p>
            <a:pPr lvl="2"/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Kimler KMY İçin Taranmalı ??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65  yaş üstü bütün kadınlar ve 70 yaş üstü bütün erkekler,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Kırık için risk faktörü taşıyan genç </a:t>
            </a:r>
            <a:r>
              <a:rPr lang="tr-TR" dirty="0" err="1" smtClean="0"/>
              <a:t>postmenopozal</a:t>
            </a:r>
            <a:r>
              <a:rPr lang="tr-TR" dirty="0" smtClean="0"/>
              <a:t> kadınlar ve 50-69 yaş arası erkekler;</a:t>
            </a:r>
          </a:p>
          <a:p>
            <a:pPr lvl="1"/>
            <a:r>
              <a:rPr lang="tr-TR" dirty="0" err="1" smtClean="0"/>
              <a:t>Frajilite</a:t>
            </a:r>
            <a:r>
              <a:rPr lang="tr-TR" dirty="0" smtClean="0"/>
              <a:t> kırığı</a:t>
            </a:r>
          </a:p>
          <a:p>
            <a:pPr lvl="1"/>
            <a:r>
              <a:rPr lang="tr-TR" dirty="0" smtClean="0"/>
              <a:t>En az 3 ay ≥5 mg/gün </a:t>
            </a:r>
            <a:r>
              <a:rPr lang="tr-TR" dirty="0" err="1" smtClean="0"/>
              <a:t>prednison</a:t>
            </a:r>
            <a:r>
              <a:rPr lang="tr-TR" dirty="0" smtClean="0"/>
              <a:t> veya eş değeri </a:t>
            </a:r>
            <a:r>
              <a:rPr lang="tr-TR" dirty="0" err="1" smtClean="0"/>
              <a:t>steroid</a:t>
            </a:r>
            <a:r>
              <a:rPr lang="tr-TR" dirty="0" smtClean="0"/>
              <a:t> kullanımı</a:t>
            </a:r>
          </a:p>
          <a:p>
            <a:pPr lvl="1"/>
            <a:r>
              <a:rPr lang="tr-TR" dirty="0" smtClean="0"/>
              <a:t>Sigara</a:t>
            </a:r>
          </a:p>
          <a:p>
            <a:pPr lvl="1"/>
            <a:r>
              <a:rPr lang="tr-TR" dirty="0" smtClean="0"/>
              <a:t>Artmış alkol tüketimi</a:t>
            </a:r>
          </a:p>
          <a:p>
            <a:pPr lvl="1"/>
            <a:r>
              <a:rPr lang="tr-TR" dirty="0" smtClean="0"/>
              <a:t>Düşük beden kitle indeksi (&lt;20 kg/m2) veya </a:t>
            </a:r>
            <a:r>
              <a:rPr lang="tr-TR" dirty="0" err="1" smtClean="0"/>
              <a:t>major</a:t>
            </a:r>
            <a:r>
              <a:rPr lang="tr-TR" dirty="0" smtClean="0"/>
              <a:t> kilo kaybı</a:t>
            </a:r>
          </a:p>
          <a:p>
            <a:pPr lvl="1"/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 smtClean="0"/>
              <a:t>artrit</a:t>
            </a:r>
            <a:endParaRPr lang="tr-TR" dirty="0" smtClean="0"/>
          </a:p>
          <a:p>
            <a:pPr lvl="1"/>
            <a:r>
              <a:rPr lang="tr-TR" dirty="0" smtClean="0"/>
              <a:t>Osteoporoz ile ilişkili hastalık öyküsü</a:t>
            </a:r>
          </a:p>
          <a:p>
            <a:pPr lvl="1"/>
            <a:r>
              <a:rPr lang="tr-TR" dirty="0" smtClean="0"/>
              <a:t>Osteoporoz acısından yüksek riskli ilaç kullanım öyküsü</a:t>
            </a:r>
          </a:p>
          <a:p>
            <a:pPr lvl="1"/>
            <a:r>
              <a:rPr lang="tr-TR" dirty="0" smtClean="0"/>
              <a:t>Direkt </a:t>
            </a:r>
            <a:r>
              <a:rPr lang="tr-TR" dirty="0" err="1" smtClean="0"/>
              <a:t>grafilerde</a:t>
            </a:r>
            <a:r>
              <a:rPr lang="tr-TR" dirty="0" smtClean="0"/>
              <a:t> kırık varlığı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Kimler KMY İçin Taranmalı ??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&lt;50 yaş kadın ve erkekler için;</a:t>
            </a:r>
          </a:p>
          <a:p>
            <a:pPr lvl="1"/>
            <a:r>
              <a:rPr lang="tr-TR" dirty="0" err="1" smtClean="0"/>
              <a:t>Hipogonadizm</a:t>
            </a:r>
            <a:r>
              <a:rPr lang="tr-TR" dirty="0" smtClean="0"/>
              <a:t> veya erken menopoz</a:t>
            </a:r>
          </a:p>
          <a:p>
            <a:pPr lvl="1"/>
            <a:r>
              <a:rPr lang="tr-TR" dirty="0" err="1" smtClean="0"/>
              <a:t>Frajilite</a:t>
            </a:r>
            <a:r>
              <a:rPr lang="tr-TR" dirty="0" smtClean="0"/>
              <a:t> kırığı</a:t>
            </a:r>
          </a:p>
          <a:p>
            <a:pPr lvl="1"/>
            <a:r>
              <a:rPr lang="tr-TR" dirty="0" smtClean="0"/>
              <a:t>En az 3 ay ≥5 mg/gün </a:t>
            </a:r>
            <a:r>
              <a:rPr lang="tr-TR" dirty="0" err="1" smtClean="0"/>
              <a:t>prednison</a:t>
            </a:r>
            <a:r>
              <a:rPr lang="tr-TR" dirty="0" smtClean="0"/>
              <a:t> veya eş değeri </a:t>
            </a:r>
            <a:r>
              <a:rPr lang="tr-TR" dirty="0" err="1" smtClean="0"/>
              <a:t>steroid</a:t>
            </a:r>
            <a:r>
              <a:rPr lang="tr-TR" dirty="0" smtClean="0"/>
              <a:t> kullanımı</a:t>
            </a:r>
          </a:p>
          <a:p>
            <a:pPr lvl="1"/>
            <a:r>
              <a:rPr lang="tr-TR" dirty="0" smtClean="0"/>
              <a:t>Sigara</a:t>
            </a:r>
          </a:p>
          <a:p>
            <a:pPr lvl="1"/>
            <a:r>
              <a:rPr lang="tr-TR" dirty="0" smtClean="0"/>
              <a:t>Artmış alkol </a:t>
            </a:r>
            <a:r>
              <a:rPr lang="tr-TR" dirty="0" err="1" smtClean="0"/>
              <a:t>tuketimi</a:t>
            </a:r>
            <a:endParaRPr lang="tr-TR" dirty="0" smtClean="0"/>
          </a:p>
          <a:p>
            <a:pPr lvl="1"/>
            <a:r>
              <a:rPr lang="tr-TR" dirty="0" smtClean="0"/>
              <a:t>Düşük beden kitle indeksi (&lt;20 kg/m2) veya </a:t>
            </a:r>
            <a:r>
              <a:rPr lang="tr-TR" dirty="0" err="1" smtClean="0"/>
              <a:t>major</a:t>
            </a:r>
            <a:r>
              <a:rPr lang="tr-TR" dirty="0" smtClean="0"/>
              <a:t> kilo kaybı</a:t>
            </a:r>
          </a:p>
          <a:p>
            <a:pPr lvl="1"/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 smtClean="0"/>
              <a:t>artrit</a:t>
            </a:r>
            <a:endParaRPr lang="tr-TR" dirty="0" smtClean="0"/>
          </a:p>
          <a:p>
            <a:pPr lvl="1"/>
            <a:r>
              <a:rPr lang="tr-TR" dirty="0" smtClean="0"/>
              <a:t>Osteoporoz ile ilişkili hastalık öyküsü</a:t>
            </a:r>
          </a:p>
          <a:p>
            <a:pPr lvl="1"/>
            <a:r>
              <a:rPr lang="tr-TR" dirty="0" smtClean="0"/>
              <a:t>Osteoporoz açısından yüksek riskli ilaç kullanım öyküsü</a:t>
            </a:r>
          </a:p>
          <a:p>
            <a:pPr lvl="1"/>
            <a:r>
              <a:rPr lang="tr-TR" dirty="0" smtClean="0"/>
              <a:t>Direkt </a:t>
            </a:r>
            <a:r>
              <a:rPr lang="tr-TR" dirty="0" err="1" smtClean="0"/>
              <a:t>grafilerde</a:t>
            </a:r>
            <a:r>
              <a:rPr lang="tr-TR" dirty="0" smtClean="0"/>
              <a:t> kırık varlığı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err="1" smtClean="0"/>
              <a:t>Sekonder</a:t>
            </a:r>
            <a:r>
              <a:rPr lang="tr-TR" dirty="0" smtClean="0"/>
              <a:t> osteoporoz varlığı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996720"/>
          </a:xfrm>
        </p:spPr>
        <p:txBody>
          <a:bodyPr/>
          <a:lstStyle/>
          <a:p>
            <a:r>
              <a:rPr lang="tr-TR" dirty="0" smtClean="0"/>
              <a:t>KMY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Aksiyal</a:t>
            </a:r>
            <a:r>
              <a:rPr lang="tr-TR" dirty="0" smtClean="0"/>
              <a:t>: </a:t>
            </a:r>
            <a:r>
              <a:rPr lang="tr-TR" dirty="0" err="1" smtClean="0"/>
              <a:t>Femur</a:t>
            </a:r>
            <a:r>
              <a:rPr lang="tr-TR" dirty="0" smtClean="0"/>
              <a:t> boynu, L1-L4 </a:t>
            </a:r>
            <a:r>
              <a:rPr lang="tr-TR" dirty="0" err="1" smtClean="0"/>
              <a:t>vertebralar</a:t>
            </a:r>
            <a:r>
              <a:rPr lang="tr-TR" dirty="0" smtClean="0"/>
              <a:t> (</a:t>
            </a:r>
            <a:r>
              <a:rPr lang="tr-TR" dirty="0" err="1" smtClean="0"/>
              <a:t>anteroposterior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Periferik</a:t>
            </a:r>
            <a:r>
              <a:rPr lang="tr-TR" dirty="0" smtClean="0"/>
              <a:t>: On kol (ciddi </a:t>
            </a:r>
            <a:r>
              <a:rPr lang="tr-TR" dirty="0" err="1" smtClean="0"/>
              <a:t>obezite</a:t>
            </a:r>
            <a:r>
              <a:rPr lang="tr-TR" dirty="0" smtClean="0"/>
              <a:t>, </a:t>
            </a:r>
            <a:r>
              <a:rPr lang="tr-TR" dirty="0" err="1" smtClean="0"/>
              <a:t>hiperparatirodizm</a:t>
            </a:r>
            <a:r>
              <a:rPr lang="tr-TR" dirty="0" smtClean="0"/>
              <a:t>, kalça-</a:t>
            </a:r>
            <a:r>
              <a:rPr lang="tr-TR" dirty="0" err="1" smtClean="0"/>
              <a:t>vertebradan</a:t>
            </a:r>
            <a:r>
              <a:rPr lang="tr-TR" dirty="0" smtClean="0"/>
              <a:t> </a:t>
            </a:r>
            <a:r>
              <a:rPr lang="tr-TR" dirty="0" err="1" smtClean="0"/>
              <a:t>ölcüm</a:t>
            </a:r>
            <a:r>
              <a:rPr lang="tr-TR" dirty="0" smtClean="0"/>
              <a:t> yapılamayan durumlar)</a:t>
            </a:r>
          </a:p>
          <a:p>
            <a:r>
              <a:rPr lang="tr-TR" dirty="0" err="1" smtClean="0"/>
              <a:t>Femur</a:t>
            </a:r>
            <a:r>
              <a:rPr lang="tr-TR" dirty="0" smtClean="0"/>
              <a:t> ölçümleri yorumlanırken </a:t>
            </a:r>
            <a:r>
              <a:rPr lang="tr-TR" dirty="0" err="1" smtClean="0"/>
              <a:t>femur</a:t>
            </a:r>
            <a:r>
              <a:rPr lang="tr-TR" dirty="0" smtClean="0"/>
              <a:t> total ve </a:t>
            </a:r>
            <a:r>
              <a:rPr lang="tr-TR" dirty="0" err="1" smtClean="0"/>
              <a:t>femur</a:t>
            </a:r>
            <a:r>
              <a:rPr lang="tr-TR" dirty="0" smtClean="0"/>
              <a:t> boynu dikkate alınmalı, </a:t>
            </a:r>
            <a:r>
              <a:rPr lang="tr-TR" dirty="0" err="1" smtClean="0"/>
              <a:t>Ward</a:t>
            </a:r>
            <a:r>
              <a:rPr lang="tr-TR" dirty="0" smtClean="0"/>
              <a:t> alanı ve </a:t>
            </a:r>
            <a:r>
              <a:rPr lang="tr-TR" dirty="0" err="1" smtClean="0"/>
              <a:t>trochanter</a:t>
            </a:r>
            <a:r>
              <a:rPr lang="tr-TR" dirty="0" smtClean="0"/>
              <a:t> ölçümleri tanıda göz önünde bulundurulmamalıdır.</a:t>
            </a:r>
          </a:p>
          <a:p>
            <a:r>
              <a:rPr lang="tr-TR" dirty="0" err="1" smtClean="0"/>
              <a:t>Vertebra</a:t>
            </a:r>
            <a:r>
              <a:rPr lang="tr-TR" dirty="0" smtClean="0"/>
              <a:t> ölçümleri yorumlanırken total (L1-L4) veya en az iki </a:t>
            </a:r>
            <a:r>
              <a:rPr lang="tr-TR" dirty="0" err="1" smtClean="0"/>
              <a:t>vertebra</a:t>
            </a:r>
            <a:r>
              <a:rPr lang="tr-TR" dirty="0" smtClean="0"/>
              <a:t> kullanılmalı, tek </a:t>
            </a:r>
            <a:r>
              <a:rPr lang="tr-TR" dirty="0" err="1" smtClean="0"/>
              <a:t>vertebraya</a:t>
            </a:r>
            <a:r>
              <a:rPr lang="tr-TR" dirty="0" smtClean="0"/>
              <a:t> göre tanı konulmamalıdır.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DXA ile KMY Ölçümünün Yorumlanması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DXA </a:t>
            </a:r>
            <a:r>
              <a:rPr lang="tr-TR" dirty="0" err="1" smtClean="0"/>
              <a:t>sonucları</a:t>
            </a:r>
            <a:r>
              <a:rPr lang="tr-TR" dirty="0" smtClean="0"/>
              <a:t> osteoporoz acısından yorumlanırken BMD değil, T ve Z skorları kullanılır;</a:t>
            </a:r>
          </a:p>
          <a:p>
            <a:pPr>
              <a:buNone/>
            </a:pPr>
            <a:endParaRPr lang="tr-TR" dirty="0" smtClean="0"/>
          </a:p>
          <a:p>
            <a:pPr lvl="1"/>
            <a:r>
              <a:rPr lang="tr-TR" dirty="0" smtClean="0"/>
              <a:t>T skoru; aynı cinsiyetteki genç erişkinlerin KMY ölçümlerine göre standart sapması,</a:t>
            </a:r>
          </a:p>
          <a:p>
            <a:pPr lvl="1">
              <a:buNone/>
            </a:pPr>
            <a:endParaRPr lang="tr-TR" dirty="0" smtClean="0"/>
          </a:p>
          <a:p>
            <a:pPr lvl="1"/>
            <a:r>
              <a:rPr lang="tr-TR" dirty="0" smtClean="0"/>
              <a:t>Z skoru; aynı cinsiyetteki ve aynı yaştaki erişkinlerin KMY ölçümlerine göre standart sapmasıdır.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Tanı/KMY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i="1" dirty="0" smtClean="0"/>
              <a:t>Normal: </a:t>
            </a:r>
            <a:r>
              <a:rPr lang="tr-TR" i="1" dirty="0" smtClean="0"/>
              <a:t> </a:t>
            </a:r>
            <a:r>
              <a:rPr lang="es-ES" i="1" dirty="0" smtClean="0"/>
              <a:t>T skor&gt;-1</a:t>
            </a:r>
          </a:p>
          <a:p>
            <a:endParaRPr lang="es-ES" i="1" dirty="0" smtClean="0"/>
          </a:p>
          <a:p>
            <a:r>
              <a:rPr lang="es-ES" i="1" dirty="0" smtClean="0"/>
              <a:t>Osteopeni: 1&lt;T skor&gt;-2.5</a:t>
            </a:r>
          </a:p>
          <a:p>
            <a:endParaRPr lang="es-ES" i="1" dirty="0" smtClean="0"/>
          </a:p>
          <a:p>
            <a:r>
              <a:rPr lang="es-ES" i="1" dirty="0" smtClean="0"/>
              <a:t>Osteoporoz: T skor&lt;-2.5</a:t>
            </a:r>
          </a:p>
          <a:p>
            <a:endParaRPr lang="es-ES" i="1" dirty="0" smtClean="0"/>
          </a:p>
          <a:p>
            <a:r>
              <a:rPr lang="es-ES" i="1" dirty="0" smtClean="0"/>
              <a:t>Ciddi Osteoporoz (Yerleşmiş Osteoporoz): T skoru&lt;-2.5  SD olan ve bir veya daha fazla osteoporotik fraktür</a:t>
            </a:r>
            <a:r>
              <a:rPr lang="tr-TR" i="1" dirty="0" smtClean="0"/>
              <a:t> (</a:t>
            </a:r>
            <a:r>
              <a:rPr lang="tr-TR" i="1" dirty="0" err="1" smtClean="0"/>
              <a:t>frajilite</a:t>
            </a:r>
            <a:r>
              <a:rPr lang="tr-TR" i="1" dirty="0" smtClean="0"/>
              <a:t> kırığı)</a:t>
            </a:r>
            <a:r>
              <a:rPr lang="es-ES" i="1" dirty="0" smtClean="0"/>
              <a:t> mevcudiyeti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Amaç</a:t>
            </a:r>
          </a:p>
          <a:p>
            <a:r>
              <a:rPr lang="tr-TR" dirty="0" smtClean="0"/>
              <a:t>Hedefler</a:t>
            </a:r>
          </a:p>
          <a:p>
            <a:r>
              <a:rPr lang="tr-TR" dirty="0" smtClean="0"/>
              <a:t>Tanım</a:t>
            </a:r>
          </a:p>
          <a:p>
            <a:r>
              <a:rPr lang="tr-TR" dirty="0" smtClean="0"/>
              <a:t>Sınıflandırma </a:t>
            </a:r>
          </a:p>
          <a:p>
            <a:r>
              <a:rPr lang="tr-TR" dirty="0" smtClean="0"/>
              <a:t>Epidemiyoloji</a:t>
            </a:r>
          </a:p>
          <a:p>
            <a:r>
              <a:rPr lang="tr-TR" dirty="0" err="1" smtClean="0"/>
              <a:t>Etyopatoloji</a:t>
            </a:r>
            <a:r>
              <a:rPr lang="tr-TR" dirty="0" smtClean="0"/>
              <a:t> </a:t>
            </a:r>
          </a:p>
          <a:p>
            <a:r>
              <a:rPr lang="tr-TR" dirty="0" smtClean="0"/>
              <a:t>Tanı</a:t>
            </a:r>
          </a:p>
          <a:p>
            <a:r>
              <a:rPr lang="tr-TR" dirty="0" smtClean="0"/>
              <a:t>KMY </a:t>
            </a:r>
            <a:r>
              <a:rPr lang="tr-TR" dirty="0" err="1" smtClean="0"/>
              <a:t>veTarama</a:t>
            </a:r>
            <a:endParaRPr lang="tr-TR" dirty="0" smtClean="0"/>
          </a:p>
          <a:p>
            <a:r>
              <a:rPr lang="tr-TR" dirty="0" smtClean="0"/>
              <a:t>Tedavi</a:t>
            </a:r>
          </a:p>
          <a:p>
            <a:r>
              <a:rPr lang="tr-TR" dirty="0" smtClean="0"/>
              <a:t>İzlem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Tanı/KMY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T skoru </a:t>
            </a:r>
            <a:r>
              <a:rPr lang="tr-TR" dirty="0" err="1" smtClean="0"/>
              <a:t>postmenopozal</a:t>
            </a:r>
            <a:r>
              <a:rPr lang="tr-TR" dirty="0" smtClean="0"/>
              <a:t> kadınlar ve 50 yaş üstü erkeklerde osteoporoz tanısı için kullanılmalıdır.</a:t>
            </a:r>
          </a:p>
          <a:p>
            <a:r>
              <a:rPr lang="tr-TR" dirty="0" err="1" smtClean="0"/>
              <a:t>Premenopozal</a:t>
            </a:r>
            <a:r>
              <a:rPr lang="tr-TR" dirty="0" smtClean="0"/>
              <a:t> kadın, 50 yaş altı erkek ve çocuklarda osteoporoz tanısı için </a:t>
            </a:r>
            <a:r>
              <a:rPr lang="tr-TR" dirty="0" smtClean="0">
                <a:solidFill>
                  <a:schemeClr val="tx2"/>
                </a:solidFill>
              </a:rPr>
              <a:t>Z skoru </a:t>
            </a:r>
            <a:r>
              <a:rPr lang="tr-TR" dirty="0" smtClean="0"/>
              <a:t>kullanılmalıdır:</a:t>
            </a:r>
          </a:p>
          <a:p>
            <a:pPr lvl="1"/>
            <a:r>
              <a:rPr lang="tr-TR" dirty="0" smtClean="0"/>
              <a:t>Z skoru -2,0 SD ve altı ise “kronolojik yaşa göre beklenenden düşük kemik kütlesi”, </a:t>
            </a:r>
          </a:p>
          <a:p>
            <a:pPr lvl="1"/>
            <a:r>
              <a:rPr lang="tr-TR" dirty="0" smtClean="0"/>
              <a:t>-2,0’nin üstünde ise “kronolojik yaşa göre normal kemik kütlesi” denir.</a:t>
            </a:r>
          </a:p>
          <a:p>
            <a:pPr lvl="1"/>
            <a:r>
              <a:rPr lang="tr-TR" dirty="0" err="1" smtClean="0"/>
              <a:t>Premenopozal</a:t>
            </a:r>
            <a:r>
              <a:rPr lang="tr-TR" dirty="0" smtClean="0"/>
              <a:t> kadınların düşük kemik yoğunluk değerlerine sahip olması yüksek kemik kırık riskini taşıdıklarını göstermez.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casper pc\Desktop\dhdh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893"/>
            <a:ext cx="9144000" cy="6809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casper pc\Desktop\adfadf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KMY/DEXA Takip Sıklığı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Postmenopozal</a:t>
            </a:r>
            <a:r>
              <a:rPr lang="tr-TR" dirty="0" smtClean="0"/>
              <a:t> kadın ve 70 yaş </a:t>
            </a:r>
            <a:r>
              <a:rPr lang="tr-TR" dirty="0" err="1" smtClean="0"/>
              <a:t>uzeri</a:t>
            </a:r>
            <a:r>
              <a:rPr lang="tr-TR" dirty="0" smtClean="0"/>
              <a:t> erkeklerde 1-2 yılda bir,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Bisfosfonat</a:t>
            </a:r>
            <a:r>
              <a:rPr lang="tr-TR" dirty="0" smtClean="0"/>
              <a:t> tedavisi alanlarda yılda bir,</a:t>
            </a:r>
          </a:p>
          <a:p>
            <a:pPr>
              <a:buNone/>
            </a:pPr>
            <a:endParaRPr lang="tr-TR" dirty="0" smtClean="0"/>
          </a:p>
          <a:p>
            <a:r>
              <a:rPr lang="it-IT" dirty="0" smtClean="0"/>
              <a:t>Teriparatid tedavisi alanlarda 6 ayda bir</a:t>
            </a:r>
            <a:r>
              <a:rPr lang="tr-TR" dirty="0" smtClean="0"/>
              <a:t>,</a:t>
            </a:r>
          </a:p>
          <a:p>
            <a:pPr>
              <a:buNone/>
            </a:pPr>
            <a:endParaRPr lang="it-IT" dirty="0" smtClean="0"/>
          </a:p>
          <a:p>
            <a:r>
              <a:rPr lang="tr-TR" dirty="0" err="1" smtClean="0"/>
              <a:t>Sekonder</a:t>
            </a:r>
            <a:r>
              <a:rPr lang="tr-TR" dirty="0" smtClean="0"/>
              <a:t> osteoporozu olanlar veya </a:t>
            </a:r>
            <a:r>
              <a:rPr lang="tr-TR" dirty="0" err="1" smtClean="0"/>
              <a:t>steroid</a:t>
            </a:r>
            <a:r>
              <a:rPr lang="tr-TR" dirty="0" smtClean="0"/>
              <a:t> kullananlarda 6 ay - yılda bir.</a:t>
            </a:r>
          </a:p>
          <a:p>
            <a:pPr>
              <a:buNone/>
            </a:pPr>
            <a:endParaRPr lang="tr-TR" dirty="0" smtClean="0"/>
          </a:p>
          <a:p>
            <a:pPr lvl="1"/>
            <a:r>
              <a:rPr lang="tr-TR" dirty="0" smtClean="0"/>
              <a:t>Tedavi alan ve almayan hastaların takiplerinde çekilen DXA ölçümlerinde T skorları değil, kemik mineral yoğunluk (g/cm2) ölçümleri kıyaslanmalıdır.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Kırık Riski/ FRAX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İleri yaş.</a:t>
            </a:r>
          </a:p>
          <a:p>
            <a:r>
              <a:rPr lang="tr-TR" dirty="0" smtClean="0"/>
              <a:t>Düşük VKI (&lt;19 kg/m2) veya &lt;57,7 kg olmak.</a:t>
            </a:r>
          </a:p>
          <a:p>
            <a:r>
              <a:rPr lang="tr-TR" dirty="0" smtClean="0"/>
              <a:t>Geçirilmiş kırık öyküsü.</a:t>
            </a:r>
          </a:p>
          <a:p>
            <a:r>
              <a:rPr lang="tr-TR" dirty="0" smtClean="0"/>
              <a:t>Ebeveynde kalça kırığı hikayesi.</a:t>
            </a:r>
          </a:p>
          <a:p>
            <a:r>
              <a:rPr lang="tr-TR" dirty="0" err="1" smtClean="0"/>
              <a:t>Glukokortikoid</a:t>
            </a:r>
            <a:r>
              <a:rPr lang="tr-TR" dirty="0" smtClean="0"/>
              <a:t> tedavisi alıyor olma.</a:t>
            </a:r>
          </a:p>
          <a:p>
            <a:r>
              <a:rPr lang="tr-TR" dirty="0" smtClean="0"/>
              <a:t>Halen sigara içiyor olma.</a:t>
            </a:r>
          </a:p>
          <a:p>
            <a:r>
              <a:rPr lang="tr-TR" dirty="0" smtClean="0"/>
              <a:t>Günde 3 üniteden fazla alkol alımı.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osteoporoz nedenleri;</a:t>
            </a:r>
          </a:p>
          <a:p>
            <a:pPr lvl="1"/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 smtClean="0"/>
              <a:t>artrit</a:t>
            </a:r>
            <a:r>
              <a:rPr lang="tr-TR" dirty="0" smtClean="0"/>
              <a:t>, uzamış </a:t>
            </a:r>
            <a:r>
              <a:rPr lang="tr-TR" dirty="0" err="1" smtClean="0"/>
              <a:t>sedanter</a:t>
            </a:r>
            <a:r>
              <a:rPr lang="tr-TR" dirty="0" smtClean="0"/>
              <a:t> yaşam, organ transplantasyonu, Tip 1 diyabet, </a:t>
            </a:r>
            <a:r>
              <a:rPr lang="tr-TR" dirty="0" err="1" smtClean="0"/>
              <a:t>hipertiroidizm</a:t>
            </a:r>
            <a:r>
              <a:rPr lang="tr-TR" dirty="0" smtClean="0"/>
              <a:t>, </a:t>
            </a:r>
            <a:r>
              <a:rPr lang="tr-TR" dirty="0" err="1" smtClean="0"/>
              <a:t>inflamatuvar</a:t>
            </a:r>
            <a:r>
              <a:rPr lang="tr-TR" dirty="0" smtClean="0"/>
              <a:t> barsak hastalıkları, kronik karaciğer hastalıkları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6720"/>
          </a:xfrm>
        </p:spPr>
        <p:txBody>
          <a:bodyPr/>
          <a:lstStyle/>
          <a:p>
            <a:r>
              <a:rPr lang="tr-TR" dirty="0" smtClean="0"/>
              <a:t>Kırık Riski/ FRAX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casper pc\Desktop\ertwerwe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4976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Egzersiz;</a:t>
            </a:r>
          </a:p>
          <a:p>
            <a:pPr lvl="1"/>
            <a:r>
              <a:rPr lang="tr-TR" dirty="0" smtClean="0"/>
              <a:t>Haftada 3 kez en az 30 </a:t>
            </a:r>
            <a:r>
              <a:rPr lang="tr-TR" dirty="0" err="1" smtClean="0"/>
              <a:t>dk</a:t>
            </a:r>
            <a:r>
              <a:rPr lang="tr-TR" dirty="0" smtClean="0"/>
              <a:t> kadar  ağırlık taşıyıcı egzersiz,</a:t>
            </a:r>
          </a:p>
          <a:p>
            <a:pPr lvl="1"/>
            <a:r>
              <a:rPr lang="tr-TR" dirty="0" err="1" smtClean="0"/>
              <a:t>kontrendikasyon</a:t>
            </a:r>
            <a:r>
              <a:rPr lang="tr-TR" dirty="0" smtClean="0"/>
              <a:t> belirtilmediği sürece koşu, merdiven çıkma, dans, tenis, ağırlık kaldırma vb.</a:t>
            </a:r>
          </a:p>
          <a:p>
            <a:pPr lvl="1"/>
            <a:r>
              <a:rPr lang="tr-TR" dirty="0" smtClean="0"/>
              <a:t>Yerçekimine karşı yapılmadığından yüzmenin kemikler üzerine olumlu etkisi yoktur.</a:t>
            </a:r>
          </a:p>
          <a:p>
            <a:r>
              <a:rPr lang="tr-TR" dirty="0" smtClean="0"/>
              <a:t>Sigaranın Kesilmesi,</a:t>
            </a:r>
          </a:p>
          <a:p>
            <a:r>
              <a:rPr lang="tr-TR" dirty="0" smtClean="0"/>
              <a:t>Alkol Alınımının Sınırlanması,</a:t>
            </a:r>
          </a:p>
          <a:p>
            <a:r>
              <a:rPr lang="tr-TR" dirty="0" smtClean="0"/>
              <a:t>Düşme Riskinin Azaltılması (banyo, halı, terlik, vb..),</a:t>
            </a:r>
          </a:p>
          <a:p>
            <a:pPr lvl="1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Kalsiyum;</a:t>
            </a:r>
          </a:p>
          <a:p>
            <a:pPr lvl="1"/>
            <a:r>
              <a:rPr lang="tr-TR" dirty="0" smtClean="0"/>
              <a:t>Önerilen günlük </a:t>
            </a:r>
            <a:r>
              <a:rPr lang="tr-TR" dirty="0" err="1" smtClean="0"/>
              <a:t>elemental</a:t>
            </a:r>
            <a:r>
              <a:rPr lang="tr-TR" dirty="0" smtClean="0"/>
              <a:t> kalsiyum alımı 1200 </a:t>
            </a:r>
            <a:r>
              <a:rPr lang="tr-TR" dirty="0" err="1" smtClean="0"/>
              <a:t>mg’dır</a:t>
            </a:r>
            <a:endParaRPr lang="tr-TR" dirty="0"/>
          </a:p>
        </p:txBody>
      </p:sp>
      <p:pic>
        <p:nvPicPr>
          <p:cNvPr id="5122" name="Picture 2" descr="C:\Users\casper pc\Desktop\werwer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2" y="3068960"/>
            <a:ext cx="797103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 Vitamini;</a:t>
            </a:r>
          </a:p>
          <a:p>
            <a:pPr>
              <a:buNone/>
            </a:pPr>
            <a:endParaRPr lang="tr-TR" dirty="0" smtClean="0"/>
          </a:p>
          <a:p>
            <a:pPr lvl="1"/>
            <a:r>
              <a:rPr lang="tr-TR" dirty="0" err="1" smtClean="0"/>
              <a:t>Postmenopozal</a:t>
            </a:r>
            <a:r>
              <a:rPr lang="tr-TR" dirty="0" smtClean="0"/>
              <a:t> kadınlarda günde 1500-2000 IU D vitamini alımı gereklidir.</a:t>
            </a:r>
          </a:p>
          <a:p>
            <a:pPr lvl="1">
              <a:buNone/>
            </a:pPr>
            <a:endParaRPr lang="tr-TR" dirty="0" smtClean="0"/>
          </a:p>
          <a:p>
            <a:pPr lvl="1"/>
            <a:r>
              <a:rPr lang="tr-TR" dirty="0" smtClean="0"/>
              <a:t>Serum 25(OH) D düzeyi ≤20 </a:t>
            </a:r>
            <a:r>
              <a:rPr lang="tr-TR" dirty="0" err="1" smtClean="0"/>
              <a:t>ng</a:t>
            </a:r>
            <a:r>
              <a:rPr lang="tr-TR" dirty="0" smtClean="0"/>
              <a:t>/ml olanlarda D vitamini yüklemesi gerekir.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50 yaşın üzerindeki </a:t>
            </a:r>
            <a:r>
              <a:rPr lang="tr-TR" dirty="0" err="1" smtClean="0"/>
              <a:t>postmenopozal</a:t>
            </a:r>
            <a:r>
              <a:rPr lang="tr-TR" dirty="0" smtClean="0"/>
              <a:t> kadınlarda;</a:t>
            </a:r>
          </a:p>
          <a:p>
            <a:pPr lvl="1"/>
            <a:r>
              <a:rPr lang="tr-TR" dirty="0" smtClean="0"/>
              <a:t>Kalça veya </a:t>
            </a:r>
            <a:r>
              <a:rPr lang="tr-TR" dirty="0" err="1" smtClean="0"/>
              <a:t>vertebra</a:t>
            </a:r>
            <a:r>
              <a:rPr lang="tr-TR" dirty="0" smtClean="0"/>
              <a:t> kırığı (klinik veya </a:t>
            </a:r>
            <a:r>
              <a:rPr lang="tr-TR" dirty="0" err="1" smtClean="0"/>
              <a:t>morfometrik</a:t>
            </a:r>
            <a:r>
              <a:rPr lang="tr-TR" dirty="0" smtClean="0"/>
              <a:t>).</a:t>
            </a:r>
          </a:p>
          <a:p>
            <a:pPr lvl="1"/>
            <a:r>
              <a:rPr lang="tr-TR" dirty="0" err="1" smtClean="0"/>
              <a:t>Sekonder</a:t>
            </a:r>
            <a:r>
              <a:rPr lang="tr-TR" dirty="0" smtClean="0"/>
              <a:t> nedenler  ekarte edildikten sonra </a:t>
            </a:r>
            <a:r>
              <a:rPr lang="tr-TR" dirty="0" err="1" smtClean="0"/>
              <a:t>Femur</a:t>
            </a:r>
            <a:r>
              <a:rPr lang="tr-TR" dirty="0" smtClean="0"/>
              <a:t> boynu veya  </a:t>
            </a:r>
            <a:r>
              <a:rPr lang="tr-TR" dirty="0" err="1" smtClean="0"/>
              <a:t>vertebra</a:t>
            </a:r>
            <a:r>
              <a:rPr lang="tr-TR" dirty="0" smtClean="0"/>
              <a:t> total T skoru ≤-2,5 SD olması.</a:t>
            </a:r>
          </a:p>
          <a:p>
            <a:pPr lvl="1"/>
            <a:r>
              <a:rPr lang="tr-TR" dirty="0" smtClean="0"/>
              <a:t>Düşük kemik kütlesi (</a:t>
            </a:r>
            <a:r>
              <a:rPr lang="tr-TR" dirty="0" err="1" smtClean="0"/>
              <a:t>femur</a:t>
            </a:r>
            <a:r>
              <a:rPr lang="tr-TR" dirty="0" smtClean="0"/>
              <a:t> başı veya  </a:t>
            </a:r>
            <a:r>
              <a:rPr lang="tr-TR" dirty="0" err="1" smtClean="0"/>
              <a:t>vertebral</a:t>
            </a:r>
            <a:r>
              <a:rPr lang="tr-TR" dirty="0" smtClean="0"/>
              <a:t> T skoru -1,O SD ve -2,5 SD) ve en az bir risk faktörü olması.</a:t>
            </a:r>
          </a:p>
          <a:p>
            <a:pPr lvl="1"/>
            <a:r>
              <a:rPr lang="tr-TR" dirty="0" smtClean="0"/>
              <a:t>FRAXR </a:t>
            </a:r>
            <a:r>
              <a:rPr lang="tr-TR" dirty="0" err="1" smtClean="0"/>
              <a:t>iIe</a:t>
            </a:r>
            <a:r>
              <a:rPr lang="tr-TR" dirty="0" smtClean="0"/>
              <a:t> 10 yıllık kalça kırığı riski ≥%30 veya  1O yıllık </a:t>
            </a:r>
            <a:r>
              <a:rPr lang="tr-TR" dirty="0" err="1" smtClean="0"/>
              <a:t>major</a:t>
            </a:r>
            <a:r>
              <a:rPr lang="tr-TR" dirty="0" smtClean="0"/>
              <a:t>  osteoporoza bağlı kırık olasılığı ≥%20 üzerinde olan olgularda </a:t>
            </a:r>
            <a:r>
              <a:rPr lang="tr-TR" dirty="0" err="1" smtClean="0"/>
              <a:t>farmakololik</a:t>
            </a:r>
            <a:r>
              <a:rPr lang="tr-TR" dirty="0" smtClean="0"/>
              <a:t> tedavi verilir.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96720"/>
          </a:xfrm>
        </p:spPr>
        <p:txBody>
          <a:bodyPr/>
          <a:lstStyle/>
          <a:p>
            <a:r>
              <a:rPr lang="tr-TR" dirty="0" smtClean="0"/>
              <a:t>Amaç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2319536"/>
          </a:xfrm>
        </p:spPr>
        <p:txBody>
          <a:bodyPr/>
          <a:lstStyle/>
          <a:p>
            <a:r>
              <a:rPr lang="tr-TR" dirty="0" smtClean="0"/>
              <a:t>Osteoporoz hakkında bilgi vermek.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Bisfosfonatlar</a:t>
            </a:r>
            <a:r>
              <a:rPr lang="tr-TR" dirty="0" smtClean="0"/>
              <a:t>;</a:t>
            </a:r>
          </a:p>
          <a:p>
            <a:pPr lvl="1"/>
            <a:r>
              <a:rPr lang="tr-TR" dirty="0" smtClean="0"/>
              <a:t>Osteoporoz tedavisinde ilk tercihtir. Bu ilaçlar kemik kütlesini artırarak kırık riskini önemli ölçüde azaltırlar.</a:t>
            </a:r>
          </a:p>
          <a:p>
            <a:pPr lvl="2"/>
            <a:r>
              <a:rPr lang="tr-TR" dirty="0" err="1" smtClean="0"/>
              <a:t>Alendronat</a:t>
            </a:r>
            <a:r>
              <a:rPr lang="tr-TR" dirty="0" smtClean="0"/>
              <a:t> (10 mg/günde veya haftada 70 mg p.o)</a:t>
            </a:r>
          </a:p>
          <a:p>
            <a:pPr lvl="2"/>
            <a:r>
              <a:rPr lang="tr-TR" dirty="0" err="1" smtClean="0"/>
              <a:t>Risedronat</a:t>
            </a:r>
            <a:r>
              <a:rPr lang="tr-TR" dirty="0" smtClean="0"/>
              <a:t> (5 mg/günde, haftada 35 mg veya ayda 150 mg p.o)</a:t>
            </a:r>
          </a:p>
          <a:p>
            <a:pPr lvl="2"/>
            <a:r>
              <a:rPr lang="tr-TR" dirty="0" err="1" smtClean="0"/>
              <a:t>İbandronat</a:t>
            </a:r>
            <a:r>
              <a:rPr lang="tr-TR" dirty="0" smtClean="0"/>
              <a:t> (Ayda 150 mg veya her 3 ayda bir 3 mg i.v)</a:t>
            </a:r>
          </a:p>
          <a:p>
            <a:pPr lvl="2"/>
            <a:r>
              <a:rPr lang="tr-TR" dirty="0" err="1" smtClean="0"/>
              <a:t>Zoledronik</a:t>
            </a:r>
            <a:r>
              <a:rPr lang="tr-TR" dirty="0" smtClean="0"/>
              <a:t> asit (yılda bir kez 5 mg i.v)</a:t>
            </a:r>
          </a:p>
          <a:p>
            <a:pPr lvl="2"/>
            <a:endParaRPr lang="tr-TR" dirty="0" smtClean="0"/>
          </a:p>
          <a:p>
            <a:pPr lvl="2"/>
            <a:r>
              <a:rPr lang="tr-TR" dirty="0" smtClean="0"/>
              <a:t>GİS yan etkiler fazla,</a:t>
            </a:r>
          </a:p>
          <a:p>
            <a:pPr lvl="2"/>
            <a:r>
              <a:rPr lang="tr-TR" dirty="0" smtClean="0"/>
              <a:t>Aç olarak alınmalı.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Stronsiyum </a:t>
            </a:r>
            <a:r>
              <a:rPr lang="tr-TR" dirty="0" err="1" smtClean="0"/>
              <a:t>Ranelate</a:t>
            </a:r>
            <a:r>
              <a:rPr lang="tr-TR" dirty="0" smtClean="0"/>
              <a:t>;</a:t>
            </a:r>
          </a:p>
          <a:p>
            <a:pPr lvl="1"/>
            <a:r>
              <a:rPr lang="tr-TR" dirty="0" err="1" smtClean="0"/>
              <a:t>Yanlızca</a:t>
            </a:r>
            <a:r>
              <a:rPr lang="tr-TR" dirty="0" smtClean="0"/>
              <a:t> Avrupa'da osteoporoz kullanımında onay almıştır.</a:t>
            </a:r>
          </a:p>
          <a:p>
            <a:pPr lvl="1"/>
            <a:r>
              <a:rPr lang="tr-TR" dirty="0" err="1" smtClean="0"/>
              <a:t>KMY’nu</a:t>
            </a:r>
            <a:r>
              <a:rPr lang="tr-TR" dirty="0" smtClean="0"/>
              <a:t> arttırır fakat kırık riskini azaltmaz.</a:t>
            </a:r>
          </a:p>
          <a:p>
            <a:r>
              <a:rPr lang="tr-TR" dirty="0" smtClean="0"/>
              <a:t>PTH;</a:t>
            </a:r>
          </a:p>
          <a:p>
            <a:pPr lvl="1"/>
            <a:r>
              <a:rPr lang="tr-TR" dirty="0" smtClean="0"/>
              <a:t>PTH(1-34), </a:t>
            </a:r>
            <a:r>
              <a:rPr lang="tr-TR" dirty="0" err="1" smtClean="0"/>
              <a:t>Teriparatid</a:t>
            </a:r>
            <a:r>
              <a:rPr lang="tr-TR" dirty="0" smtClean="0"/>
              <a:t>, kırıklarla seyreden ciddi osteoporoz olguları için tercih edilmesi önerilir.</a:t>
            </a:r>
          </a:p>
          <a:p>
            <a:pPr lvl="1"/>
            <a:r>
              <a:rPr lang="tr-TR" dirty="0" smtClean="0"/>
              <a:t>Tedavi süresi 18 ay</a:t>
            </a:r>
          </a:p>
          <a:p>
            <a:r>
              <a:rPr lang="tr-TR" dirty="0" smtClean="0"/>
              <a:t>Hormon </a:t>
            </a:r>
            <a:r>
              <a:rPr lang="tr-TR" dirty="0" err="1" smtClean="0"/>
              <a:t>Replasman</a:t>
            </a:r>
            <a:r>
              <a:rPr lang="tr-TR" dirty="0" smtClean="0"/>
              <a:t> Tedavisi;</a:t>
            </a:r>
          </a:p>
          <a:p>
            <a:pPr lvl="1"/>
            <a:r>
              <a:rPr lang="tr-TR" dirty="0" smtClean="0"/>
              <a:t>Şuan osteoporozun tedavisinde bir seçenek değildir. (yan etkiler)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Estrojen</a:t>
            </a:r>
            <a:r>
              <a:rPr lang="tr-TR" dirty="0" smtClean="0"/>
              <a:t> Reseptör Modülatörleri (SERM);</a:t>
            </a:r>
          </a:p>
          <a:p>
            <a:pPr lvl="1"/>
            <a:r>
              <a:rPr lang="tr-TR" dirty="0" smtClean="0"/>
              <a:t>Kemik mineral yoğunluğunu artırarak, </a:t>
            </a:r>
            <a:r>
              <a:rPr lang="tr-TR" dirty="0" err="1" smtClean="0"/>
              <a:t>vertebra</a:t>
            </a:r>
            <a:r>
              <a:rPr lang="tr-TR" dirty="0" smtClean="0"/>
              <a:t> kırık riskini azaltabilir.</a:t>
            </a:r>
          </a:p>
          <a:p>
            <a:pPr lvl="1"/>
            <a:r>
              <a:rPr lang="tr-TR" dirty="0" err="1" smtClean="0"/>
              <a:t>Vertebra</a:t>
            </a:r>
            <a:r>
              <a:rPr lang="tr-TR" dirty="0" smtClean="0"/>
              <a:t> dışı kırık riski üzerine anlamlı bir etkisi yoktur.</a:t>
            </a:r>
          </a:p>
          <a:p>
            <a:pPr lvl="1"/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trombo</a:t>
            </a:r>
            <a:r>
              <a:rPr lang="tr-TR" dirty="0" smtClean="0"/>
              <a:t> </a:t>
            </a:r>
            <a:r>
              <a:rPr lang="tr-TR" dirty="0" err="1" smtClean="0"/>
              <a:t>emboli</a:t>
            </a:r>
            <a:r>
              <a:rPr lang="tr-TR" dirty="0" smtClean="0"/>
              <a:t> riski-hasta seçimi</a:t>
            </a:r>
          </a:p>
          <a:p>
            <a:r>
              <a:rPr lang="tr-TR" dirty="0" err="1" smtClean="0"/>
              <a:t>Kalsitonin</a:t>
            </a:r>
            <a:r>
              <a:rPr lang="tr-TR" dirty="0" smtClean="0"/>
              <a:t>;</a:t>
            </a:r>
          </a:p>
          <a:p>
            <a:pPr lvl="1"/>
            <a:r>
              <a:rPr lang="tr-TR" dirty="0" smtClean="0"/>
              <a:t>Bazı kanserlerin oluşumunda etkin olacağı düşünülerek osteoporoz tedavisinde kullanılmaması önerilmektedir.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İzlem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Tedavi başlanmasından 1 yıl sonra kemik mineral yoğunluğunun </a:t>
            </a:r>
            <a:r>
              <a:rPr lang="tr-TR" dirty="0" err="1" smtClean="0"/>
              <a:t>vertebra</a:t>
            </a:r>
            <a:r>
              <a:rPr lang="tr-TR" dirty="0" smtClean="0"/>
              <a:t> ve kalçadan DXA yöntemi ile tekrar ölçülmelidir.</a:t>
            </a:r>
          </a:p>
          <a:p>
            <a:r>
              <a:rPr lang="tr-TR" dirty="0" err="1" smtClean="0"/>
              <a:t>İlacların</a:t>
            </a:r>
            <a:r>
              <a:rPr lang="tr-TR" dirty="0" smtClean="0"/>
              <a:t> alımı, emilimi veya etkinliği ile ilgili sorun olması durumunda kemik yapım ve yıkım belirteçleri tedavinin başlanmasından sonra 3-6 ay ara ile izlenebilir.</a:t>
            </a:r>
          </a:p>
          <a:p>
            <a:pPr lvl="1"/>
            <a:r>
              <a:rPr lang="tr-TR" dirty="0" smtClean="0"/>
              <a:t>Kemik mineral yoğunluğunun değişmemesi veya artış göstermesi tedaviye yanıt alındığını gösterir.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 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Osteoporoz tedavisinde  </a:t>
            </a:r>
            <a:r>
              <a:rPr lang="tr-TR" dirty="0" err="1" smtClean="0"/>
              <a:t>antirezorptif</a:t>
            </a:r>
            <a:r>
              <a:rPr lang="tr-TR" dirty="0" smtClean="0"/>
              <a:t> ve </a:t>
            </a:r>
            <a:r>
              <a:rPr lang="tr-TR" dirty="0" err="1" smtClean="0"/>
              <a:t>anabolik</a:t>
            </a:r>
            <a:r>
              <a:rPr lang="tr-TR" dirty="0" smtClean="0"/>
              <a:t> ilaçlar bir arada kullanılmamalıdır, ardışık olarak kullanılabilir.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osteoporozlu hastalarda </a:t>
            </a:r>
            <a:r>
              <a:rPr lang="tr-TR" dirty="0" err="1" smtClean="0"/>
              <a:t>sekonder</a:t>
            </a:r>
            <a:r>
              <a:rPr lang="tr-TR" dirty="0" smtClean="0"/>
              <a:t> sorunun gerektirdiği tedaviler uygulanmalıdır.</a:t>
            </a:r>
          </a:p>
          <a:p>
            <a:r>
              <a:rPr lang="tr-TR" dirty="0" err="1" smtClean="0"/>
              <a:t>Premenopozal</a:t>
            </a:r>
            <a:r>
              <a:rPr lang="tr-TR" dirty="0" smtClean="0"/>
              <a:t> kadınlarda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estrojen</a:t>
            </a:r>
            <a:r>
              <a:rPr lang="tr-TR" dirty="0" smtClean="0"/>
              <a:t> reseptör modülatörleri (SERM) </a:t>
            </a:r>
            <a:r>
              <a:rPr lang="tr-TR" dirty="0" err="1" smtClean="0"/>
              <a:t>kontrendikedir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Premenopozal</a:t>
            </a:r>
            <a:r>
              <a:rPr lang="tr-TR" dirty="0" smtClean="0"/>
              <a:t> </a:t>
            </a:r>
            <a:r>
              <a:rPr lang="tr-TR" dirty="0" err="1" smtClean="0"/>
              <a:t>osteoporotik</a:t>
            </a:r>
            <a:r>
              <a:rPr lang="tr-TR" dirty="0" smtClean="0"/>
              <a:t> kadınlarda </a:t>
            </a:r>
            <a:r>
              <a:rPr lang="tr-TR" dirty="0" err="1" smtClean="0"/>
              <a:t>antirezorptif</a:t>
            </a:r>
            <a:r>
              <a:rPr lang="tr-TR" dirty="0" smtClean="0"/>
              <a:t> ilaçlar, mutlak etkinlik gösterecekse ve çok zorunlu oldukça kullanılmadır.</a:t>
            </a:r>
          </a:p>
          <a:p>
            <a:r>
              <a:rPr lang="tr-TR" dirty="0" smtClean="0"/>
              <a:t>T‐skorunun  ‐2.5 altında olması her zaman osteoporoz anlamına gelmez.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Vaka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50 y Kadın, </a:t>
            </a:r>
            <a:r>
              <a:rPr lang="tr-TR" dirty="0" err="1" smtClean="0"/>
              <a:t>postmenapozal</a:t>
            </a:r>
            <a:r>
              <a:rPr lang="tr-TR" dirty="0" smtClean="0"/>
              <a:t> 6 aydır giderek artan kaslarda güçsüzlük şikayeti ile başvurmuş. </a:t>
            </a:r>
          </a:p>
          <a:p>
            <a:r>
              <a:rPr lang="tr-TR" dirty="0" smtClean="0"/>
              <a:t>Kemiklerinde ağrı tarif ediyor. </a:t>
            </a:r>
          </a:p>
          <a:p>
            <a:r>
              <a:rPr lang="tr-TR" dirty="0" err="1" smtClean="0"/>
              <a:t>Ca</a:t>
            </a:r>
            <a:r>
              <a:rPr lang="tr-TR" dirty="0" smtClean="0"/>
              <a:t>: 7.6 mg/</a:t>
            </a:r>
            <a:r>
              <a:rPr lang="tr-TR" dirty="0" err="1" smtClean="0"/>
              <a:t>dl</a:t>
            </a:r>
            <a:r>
              <a:rPr lang="tr-TR" dirty="0" smtClean="0"/>
              <a:t> (8-10.4 ), </a:t>
            </a:r>
          </a:p>
          <a:p>
            <a:r>
              <a:rPr lang="tr-TR" dirty="0" smtClean="0"/>
              <a:t>P: 2.9 mg/</a:t>
            </a:r>
            <a:r>
              <a:rPr lang="tr-TR" dirty="0" err="1" smtClean="0"/>
              <a:t>dl</a:t>
            </a:r>
            <a:r>
              <a:rPr lang="tr-TR" dirty="0" smtClean="0"/>
              <a:t> (3.5-5), </a:t>
            </a:r>
          </a:p>
          <a:p>
            <a:r>
              <a:rPr lang="tr-TR" dirty="0" smtClean="0"/>
              <a:t>PTH: 89 mg/</a:t>
            </a:r>
            <a:r>
              <a:rPr lang="tr-TR" dirty="0" err="1" smtClean="0"/>
              <a:t>dl</a:t>
            </a:r>
            <a:r>
              <a:rPr lang="tr-TR" dirty="0" smtClean="0"/>
              <a:t> (20-65), </a:t>
            </a:r>
          </a:p>
          <a:p>
            <a:r>
              <a:rPr lang="tr-TR" dirty="0" smtClean="0"/>
              <a:t>25 OH D: 3 </a:t>
            </a:r>
            <a:r>
              <a:rPr lang="tr-TR" dirty="0" err="1" smtClean="0"/>
              <a:t>ng</a:t>
            </a:r>
            <a:r>
              <a:rPr lang="tr-TR" dirty="0" smtClean="0"/>
              <a:t>/</a:t>
            </a:r>
            <a:r>
              <a:rPr lang="tr-TR" dirty="0" err="1" smtClean="0"/>
              <a:t>dl</a:t>
            </a:r>
            <a:r>
              <a:rPr lang="tr-TR" dirty="0" smtClean="0"/>
              <a:t> (30-60)</a:t>
            </a:r>
          </a:p>
          <a:p>
            <a:endParaRPr lang="tr-TR" dirty="0" smtClean="0"/>
          </a:p>
          <a:p>
            <a:r>
              <a:rPr lang="tr-TR" dirty="0" err="1" smtClean="0"/>
              <a:t>Osteomalazi</a:t>
            </a:r>
            <a:endParaRPr lang="tr-TR" dirty="0"/>
          </a:p>
        </p:txBody>
      </p:sp>
      <p:pic>
        <p:nvPicPr>
          <p:cNvPr id="1026" name="Picture 2" descr="C:\Users\casper pc\Desktop\sdfsdf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4139952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996720"/>
          </a:xfrm>
        </p:spPr>
        <p:txBody>
          <a:bodyPr/>
          <a:lstStyle/>
          <a:p>
            <a:pPr algn="ctr"/>
            <a:r>
              <a:rPr lang="tr-TR" dirty="0" smtClean="0"/>
              <a:t>Teşekkürler…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Epidemiology</a:t>
            </a:r>
            <a:r>
              <a:rPr lang="tr-TR" b="1" dirty="0" smtClean="0"/>
              <a:t> of </a:t>
            </a:r>
            <a:r>
              <a:rPr lang="tr-TR" b="1" dirty="0" err="1" smtClean="0"/>
              <a:t>Osteoporosis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Data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Turkey</a:t>
            </a:r>
            <a:r>
              <a:rPr lang="tr-TR" b="1" dirty="0" smtClean="0"/>
              <a:t>, </a:t>
            </a:r>
            <a:r>
              <a:rPr lang="tr-TR" i="1" dirty="0" smtClean="0"/>
              <a:t>Tansu ARASIL</a:t>
            </a:r>
            <a:r>
              <a:rPr lang="tr-TR" i="1" baseline="30000" dirty="0" smtClean="0"/>
              <a:t>,</a:t>
            </a:r>
            <a:r>
              <a:rPr lang="tr-TR" i="1" dirty="0" smtClean="0"/>
              <a:t> Ankara Üniversitesi Tıp Fakültesi, Fiziksel Tıp ve Rehabilitasyon AD, Emekli </a:t>
            </a:r>
            <a:r>
              <a:rPr lang="tr-TR" i="1" dirty="0" err="1" smtClean="0"/>
              <a:t>Öğr</a:t>
            </a:r>
            <a:r>
              <a:rPr lang="tr-TR" i="1" dirty="0" smtClean="0"/>
              <a:t>. </a:t>
            </a:r>
            <a:r>
              <a:rPr lang="tr-TR" i="1" dirty="0" err="1" smtClean="0"/>
              <a:t>Üy</a:t>
            </a:r>
            <a:r>
              <a:rPr lang="tr-TR" i="1" dirty="0" smtClean="0"/>
              <a:t>., Ankara</a:t>
            </a:r>
          </a:p>
          <a:p>
            <a:r>
              <a:rPr lang="tr-TR" dirty="0" smtClean="0"/>
              <a:t>TEMD Kemik Metabolizması Hastalıkları Kılavuzu 2015</a:t>
            </a:r>
          </a:p>
          <a:p>
            <a:r>
              <a:rPr lang="tr-TR" dirty="0" err="1" smtClean="0"/>
              <a:t>Meray</a:t>
            </a:r>
            <a:r>
              <a:rPr lang="tr-TR" dirty="0" smtClean="0"/>
              <a:t> J, Peker Ö. Osteoporozda Tanı ve Tedavi. İstanbul: </a:t>
            </a:r>
            <a:r>
              <a:rPr lang="tr-TR" dirty="0" err="1" smtClean="0"/>
              <a:t>Gelanos</a:t>
            </a:r>
            <a:r>
              <a:rPr lang="tr-TR" dirty="0" smtClean="0"/>
              <a:t> Yayınevi; 2012. p.7-147.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Hedefler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Osteoporoz için taranacak/riskli bireyleri sayabilmek (DEXA)</a:t>
            </a:r>
          </a:p>
          <a:p>
            <a:r>
              <a:rPr lang="tr-TR" dirty="0" smtClean="0"/>
              <a:t>Osteoporoz tanısını koyabilmek</a:t>
            </a:r>
          </a:p>
          <a:p>
            <a:r>
              <a:rPr lang="tr-TR" dirty="0" smtClean="0"/>
              <a:t>DEXA yorumlayabilmek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Osteoporoz; </a:t>
            </a:r>
          </a:p>
          <a:p>
            <a:pPr lvl="1"/>
            <a:r>
              <a:rPr lang="tr-TR" dirty="0" smtClean="0"/>
              <a:t>düşük kemik kitlesi ve kemiğin mikro mimarisinde bozuklukla giden, </a:t>
            </a:r>
          </a:p>
          <a:p>
            <a:pPr lvl="1"/>
            <a:r>
              <a:rPr lang="tr-TR" dirty="0" smtClean="0"/>
              <a:t>kemiğin kırılganlığında artma ve sonuçta kırık riskinin artmasıyla karakterize,</a:t>
            </a:r>
          </a:p>
          <a:p>
            <a:pPr lvl="1"/>
            <a:r>
              <a:rPr lang="tr-TR" dirty="0" smtClean="0"/>
              <a:t>sistemik bir iskelet hastalığıdır.</a:t>
            </a:r>
          </a:p>
          <a:p>
            <a:r>
              <a:rPr lang="tr-TR" dirty="0" smtClean="0"/>
              <a:t>Osteoporoz en sık görülen kemik hastalığıdır.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Sınıflandırması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Osteoporoz </a:t>
            </a:r>
            <a:r>
              <a:rPr lang="tr-TR" dirty="0" err="1" smtClean="0"/>
              <a:t>etyolojik</a:t>
            </a:r>
            <a:r>
              <a:rPr lang="tr-TR" dirty="0" smtClean="0"/>
              <a:t> ve </a:t>
            </a:r>
            <a:r>
              <a:rPr lang="tr-TR" dirty="0" err="1" smtClean="0"/>
              <a:t>patogenetik</a:t>
            </a:r>
            <a:r>
              <a:rPr lang="tr-TR" dirty="0" smtClean="0"/>
              <a:t> olarak değişik şekillerde sınıflandırılmıştır;</a:t>
            </a:r>
          </a:p>
          <a:p>
            <a:pPr>
              <a:buNone/>
            </a:pPr>
            <a:endParaRPr lang="tr-TR" dirty="0" smtClean="0"/>
          </a:p>
          <a:p>
            <a:pPr lvl="1"/>
            <a:r>
              <a:rPr lang="tr-TR" dirty="0" err="1" smtClean="0"/>
              <a:t>Etyolojik</a:t>
            </a:r>
            <a:r>
              <a:rPr lang="tr-TR" dirty="0" smtClean="0"/>
              <a:t> olarak OP : </a:t>
            </a:r>
          </a:p>
          <a:p>
            <a:pPr lvl="2"/>
            <a:r>
              <a:rPr lang="tr-TR" dirty="0" err="1" smtClean="0"/>
              <a:t>Primer</a:t>
            </a:r>
            <a:r>
              <a:rPr lang="tr-TR" dirty="0" smtClean="0"/>
              <a:t>  </a:t>
            </a:r>
          </a:p>
          <a:p>
            <a:pPr lvl="2"/>
            <a:r>
              <a:rPr lang="tr-TR" dirty="0" err="1" smtClean="0"/>
              <a:t>Sekonder</a:t>
            </a:r>
            <a:endParaRPr lang="tr-TR" dirty="0" smtClean="0"/>
          </a:p>
          <a:p>
            <a:pPr lvl="1"/>
            <a:r>
              <a:rPr lang="tr-TR" dirty="0" smtClean="0"/>
              <a:t>Yaşa göre OP : </a:t>
            </a:r>
          </a:p>
          <a:p>
            <a:pPr lvl="2"/>
            <a:r>
              <a:rPr lang="tr-TR" dirty="0" err="1" smtClean="0"/>
              <a:t>Jüvenil</a:t>
            </a:r>
            <a:r>
              <a:rPr lang="tr-TR" dirty="0" smtClean="0"/>
              <a:t>, </a:t>
            </a:r>
          </a:p>
          <a:p>
            <a:pPr lvl="2"/>
            <a:r>
              <a:rPr lang="tr-TR" dirty="0" err="1" smtClean="0"/>
              <a:t>Postpartum</a:t>
            </a:r>
            <a:endParaRPr lang="tr-TR" dirty="0" smtClean="0"/>
          </a:p>
          <a:p>
            <a:pPr lvl="2"/>
            <a:r>
              <a:rPr lang="tr-TR" dirty="0" err="1" smtClean="0"/>
              <a:t>Postmenopozal</a:t>
            </a:r>
            <a:r>
              <a:rPr lang="tr-TR" dirty="0" smtClean="0"/>
              <a:t>, </a:t>
            </a:r>
          </a:p>
          <a:p>
            <a:pPr lvl="2"/>
            <a:r>
              <a:rPr lang="tr-TR" dirty="0" err="1" smtClean="0"/>
              <a:t>Senil</a:t>
            </a:r>
            <a:r>
              <a:rPr lang="tr-TR" dirty="0" smtClean="0"/>
              <a:t>, </a:t>
            </a:r>
          </a:p>
          <a:p>
            <a:pPr lvl="1"/>
            <a:r>
              <a:rPr lang="tr-TR" dirty="0" smtClean="0"/>
              <a:t>Tutulan kemik dokuya göre; </a:t>
            </a:r>
          </a:p>
          <a:p>
            <a:pPr lvl="2"/>
            <a:r>
              <a:rPr lang="tr-TR" dirty="0" err="1" smtClean="0"/>
              <a:t>Trabeküler</a:t>
            </a:r>
            <a:r>
              <a:rPr lang="tr-TR" dirty="0" smtClean="0"/>
              <a:t>, </a:t>
            </a:r>
          </a:p>
          <a:p>
            <a:pPr lvl="2"/>
            <a:r>
              <a:rPr lang="tr-TR" dirty="0" err="1" smtClean="0"/>
              <a:t>Kortikal</a:t>
            </a:r>
            <a:endParaRPr lang="tr-TR" dirty="0" smtClean="0"/>
          </a:p>
          <a:p>
            <a:pPr lvl="1"/>
            <a:r>
              <a:rPr lang="tr-TR" dirty="0" smtClean="0"/>
              <a:t>Histolojik görünüme  göre;</a:t>
            </a:r>
          </a:p>
          <a:p>
            <a:pPr lvl="2"/>
            <a:r>
              <a:rPr lang="tr-TR" dirty="0" smtClean="0"/>
              <a:t>Hızlı döngülü  </a:t>
            </a:r>
          </a:p>
          <a:p>
            <a:pPr lvl="2"/>
            <a:r>
              <a:rPr lang="tr-TR" dirty="0" smtClean="0"/>
              <a:t>Yavaş döngülü</a:t>
            </a:r>
          </a:p>
          <a:p>
            <a:pPr lvl="1"/>
            <a:r>
              <a:rPr lang="tr-TR" dirty="0" smtClean="0"/>
              <a:t>Lokalizasyonuna göre;</a:t>
            </a:r>
          </a:p>
          <a:p>
            <a:pPr lvl="2"/>
            <a:r>
              <a:rPr lang="tr-TR" dirty="0" smtClean="0"/>
              <a:t>Genel </a:t>
            </a:r>
          </a:p>
          <a:p>
            <a:pPr lvl="2"/>
            <a:r>
              <a:rPr lang="tr-TR" dirty="0" smtClean="0"/>
              <a:t>Lokal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Sınıflandırması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Osteoporozun en sık rastlanan formu;</a:t>
            </a:r>
          </a:p>
          <a:p>
            <a:pPr lvl="1"/>
            <a:r>
              <a:rPr lang="tr-TR" dirty="0" err="1" smtClean="0"/>
              <a:t>primer</a:t>
            </a:r>
            <a:r>
              <a:rPr lang="tr-TR" dirty="0" smtClean="0"/>
              <a:t>  osteoporozdur.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osteoporoz;</a:t>
            </a:r>
          </a:p>
          <a:p>
            <a:pPr lvl="1"/>
            <a:r>
              <a:rPr lang="tr-TR" dirty="0" smtClean="0"/>
              <a:t>Tip 1 osteoporoz (</a:t>
            </a:r>
            <a:r>
              <a:rPr lang="tr-TR" dirty="0" err="1" smtClean="0"/>
              <a:t>postmenopozal</a:t>
            </a:r>
            <a:r>
              <a:rPr lang="tr-TR" dirty="0" smtClean="0"/>
              <a:t> osteoporoz)</a:t>
            </a:r>
          </a:p>
          <a:p>
            <a:pPr lvl="1"/>
            <a:r>
              <a:rPr lang="tr-TR" dirty="0" smtClean="0"/>
              <a:t>Tip 2 osteoporoz (</a:t>
            </a:r>
            <a:r>
              <a:rPr lang="tr-TR" dirty="0" err="1" smtClean="0"/>
              <a:t>senil</a:t>
            </a:r>
            <a:r>
              <a:rPr lang="tr-TR" dirty="0" smtClean="0"/>
              <a:t> osteoporoz)</a:t>
            </a:r>
          </a:p>
          <a:p>
            <a:pPr lvl="1"/>
            <a:r>
              <a:rPr lang="tr-TR" dirty="0" err="1" smtClean="0"/>
              <a:t>Jüvenil</a:t>
            </a:r>
            <a:r>
              <a:rPr lang="tr-TR" dirty="0" smtClean="0"/>
              <a:t> osteoporoz: </a:t>
            </a:r>
            <a:r>
              <a:rPr lang="tr-TR" dirty="0" err="1" smtClean="0"/>
              <a:t>Prepubertal</a:t>
            </a:r>
            <a:r>
              <a:rPr lang="tr-TR" dirty="0" smtClean="0"/>
              <a:t> çocuklarda 8-14 yaşlar arasında </a:t>
            </a:r>
          </a:p>
          <a:p>
            <a:pPr lvl="1"/>
            <a:r>
              <a:rPr lang="tr-TR" dirty="0" err="1" smtClean="0"/>
              <a:t>İdiyopatik</a:t>
            </a:r>
            <a:r>
              <a:rPr lang="tr-TR" dirty="0" smtClean="0"/>
              <a:t> osteoporoz: Genç erişkinlerde</a:t>
            </a:r>
          </a:p>
          <a:p>
            <a:pPr lvl="1"/>
            <a:r>
              <a:rPr lang="tr-TR" dirty="0" smtClean="0"/>
              <a:t>Bölgesel osteoporoz: Kalçanın geçici osteoporozu,..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086600" cy="915988"/>
          </a:xfrm>
        </p:spPr>
        <p:txBody>
          <a:bodyPr>
            <a:normAutofit/>
          </a:bodyPr>
          <a:lstStyle/>
          <a:p>
            <a:r>
              <a:rPr lang="tr-TR" sz="4000" dirty="0" smtClean="0"/>
              <a:t>Tip </a:t>
            </a:r>
            <a:r>
              <a:rPr lang="tr-TR" sz="4000" dirty="0"/>
              <a:t>I ve </a:t>
            </a:r>
            <a:r>
              <a:rPr lang="tr-TR" sz="4000" dirty="0" smtClean="0"/>
              <a:t>Tip </a:t>
            </a:r>
            <a:r>
              <a:rPr lang="tr-TR" sz="4000" dirty="0"/>
              <a:t>II </a:t>
            </a:r>
            <a:r>
              <a:rPr lang="tr-TR" sz="4000" dirty="0" smtClean="0"/>
              <a:t>Osteoporoz</a:t>
            </a:r>
            <a:endParaRPr lang="tr-TR" sz="4000" dirty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dirty="0"/>
              <a:t>					TİP I			TİP II</a:t>
            </a:r>
          </a:p>
          <a:p>
            <a:pPr>
              <a:buFont typeface="Wingdings" pitchFamily="2" charset="2"/>
              <a:buNone/>
            </a:pPr>
            <a:r>
              <a:rPr lang="tr-TR" sz="2000" i="1" dirty="0" err="1">
                <a:solidFill>
                  <a:schemeClr val="accent2"/>
                </a:solidFill>
              </a:rPr>
              <a:t>Etyoloji</a:t>
            </a:r>
            <a:r>
              <a:rPr lang="tr-TR" sz="2000" i="1" dirty="0"/>
              <a:t> </a:t>
            </a:r>
            <a:r>
              <a:rPr lang="tr-TR" sz="2000" dirty="0"/>
              <a:t>			</a:t>
            </a:r>
            <a:r>
              <a:rPr lang="tr-TR" sz="2000" dirty="0" err="1"/>
              <a:t>menapoza</a:t>
            </a:r>
            <a:r>
              <a:rPr lang="tr-TR" sz="2000" dirty="0"/>
              <a:t> bağlı			yaşlanmaya bağlı</a:t>
            </a:r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Yaş</a:t>
            </a:r>
            <a:r>
              <a:rPr lang="tr-TR" sz="2000" dirty="0"/>
              <a:t>			51-70				</a:t>
            </a:r>
            <a:r>
              <a:rPr lang="en-US" sz="2000" dirty="0">
                <a:cs typeface="Arial" charset="0"/>
              </a:rPr>
              <a:t>&gt;</a:t>
            </a:r>
            <a:r>
              <a:rPr lang="tr-TR" sz="2000" dirty="0">
                <a:cs typeface="Arial" charset="0"/>
              </a:rPr>
              <a:t>70</a:t>
            </a:r>
            <a:endParaRPr lang="en-US" sz="2000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K/E</a:t>
            </a:r>
            <a:r>
              <a:rPr lang="tr-TR" sz="2000" dirty="0"/>
              <a:t>			6/1				2/1</a:t>
            </a:r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Kemik kaybı</a:t>
            </a:r>
            <a:r>
              <a:rPr lang="tr-TR" sz="2000" dirty="0"/>
              <a:t>		</a:t>
            </a:r>
            <a:r>
              <a:rPr lang="tr-TR" sz="2000" dirty="0" err="1"/>
              <a:t>trabeküler</a:t>
            </a:r>
            <a:r>
              <a:rPr lang="tr-TR" sz="2000" dirty="0"/>
              <a:t>			</a:t>
            </a:r>
            <a:r>
              <a:rPr lang="tr-TR" sz="2000" dirty="0" err="1"/>
              <a:t>kortikal</a:t>
            </a:r>
            <a:r>
              <a:rPr lang="tr-TR" sz="20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Kemik kayıp hızı</a:t>
            </a:r>
            <a:r>
              <a:rPr lang="tr-TR" sz="2000" dirty="0"/>
              <a:t>		artmış				yavaş</a:t>
            </a:r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Yapım yıkım durumu</a:t>
            </a:r>
            <a:r>
              <a:rPr lang="tr-TR" sz="2000" dirty="0"/>
              <a:t>	</a:t>
            </a:r>
            <a:r>
              <a:rPr lang="tr-TR" sz="2000" dirty="0" err="1"/>
              <a:t>osteoklast</a:t>
            </a:r>
            <a:r>
              <a:rPr lang="tr-TR" sz="2000" dirty="0"/>
              <a:t> aktivitesi 		</a:t>
            </a:r>
            <a:r>
              <a:rPr lang="tr-TR" sz="2000" dirty="0" err="1"/>
              <a:t>osteoblast</a:t>
            </a:r>
            <a:r>
              <a:rPr lang="tr-TR" sz="2000" dirty="0"/>
              <a:t> aktivitesi</a:t>
            </a:r>
            <a:endParaRPr lang="ar-SA" sz="2000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Kırıklar</a:t>
            </a:r>
            <a:r>
              <a:rPr lang="tr-TR" sz="2000" dirty="0">
                <a:solidFill>
                  <a:schemeClr val="accent2"/>
                </a:solidFill>
              </a:rPr>
              <a:t>	</a:t>
            </a:r>
            <a:r>
              <a:rPr lang="tr-TR" sz="2000" dirty="0"/>
              <a:t>		</a:t>
            </a:r>
            <a:r>
              <a:rPr lang="tr-TR" sz="2000" dirty="0" err="1" smtClean="0"/>
              <a:t>Vertebra</a:t>
            </a:r>
            <a:r>
              <a:rPr lang="tr-TR" sz="2000" dirty="0" smtClean="0"/>
              <a:t>, el bileği</a:t>
            </a:r>
            <a:r>
              <a:rPr lang="tr-TR" sz="2000" dirty="0"/>
              <a:t>	</a:t>
            </a:r>
            <a:r>
              <a:rPr lang="tr-TR" sz="2000" dirty="0" smtClean="0"/>
              <a:t>	</a:t>
            </a:r>
            <a:r>
              <a:rPr lang="tr-TR" sz="2000" dirty="0" err="1" smtClean="0"/>
              <a:t>Proksimal</a:t>
            </a:r>
            <a:r>
              <a:rPr lang="tr-TR" sz="2000" dirty="0" smtClean="0"/>
              <a:t> </a:t>
            </a:r>
            <a:r>
              <a:rPr lang="tr-TR" sz="2000" dirty="0" err="1" smtClean="0"/>
              <a:t>femur</a:t>
            </a:r>
            <a:r>
              <a:rPr lang="tr-TR" sz="2000" dirty="0" smtClean="0"/>
              <a:t>,                         							</a:t>
            </a:r>
            <a:r>
              <a:rPr lang="tr-TR" sz="2000" dirty="0" err="1" smtClean="0"/>
              <a:t>humerus</a:t>
            </a:r>
            <a:r>
              <a:rPr lang="tr-TR" sz="2000" dirty="0" smtClean="0"/>
              <a:t> üst uç</a:t>
            </a:r>
            <a:endParaRPr lang="tr-TR" sz="2000" dirty="0"/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Serum (</a:t>
            </a:r>
            <a:r>
              <a:rPr lang="tr-TR" sz="2000" i="1" dirty="0" err="1">
                <a:solidFill>
                  <a:schemeClr val="accent2"/>
                </a:solidFill>
              </a:rPr>
              <a:t>Ca</a:t>
            </a:r>
            <a:r>
              <a:rPr lang="tr-TR" sz="2000" i="1" dirty="0">
                <a:solidFill>
                  <a:schemeClr val="accent2"/>
                </a:solidFill>
              </a:rPr>
              <a:t>,P)</a:t>
            </a:r>
            <a:r>
              <a:rPr lang="tr-TR" sz="2000" dirty="0"/>
              <a:t>		normal				normal</a:t>
            </a:r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ALP</a:t>
            </a:r>
            <a:r>
              <a:rPr lang="tr-TR" sz="2000" dirty="0"/>
              <a:t>			N (kırık varsa artar)		N (kırık varsa artar)</a:t>
            </a:r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PTH fonksiyonu</a:t>
            </a:r>
            <a:r>
              <a:rPr lang="tr-TR" sz="2000" i="1" dirty="0"/>
              <a:t>	</a:t>
            </a:r>
            <a:r>
              <a:rPr lang="tr-TR" sz="2000" dirty="0"/>
              <a:t>	azalır				artar</a:t>
            </a:r>
          </a:p>
          <a:p>
            <a:pPr>
              <a:buFont typeface="Wingdings" pitchFamily="2" charset="2"/>
              <a:buNone/>
            </a:pPr>
            <a:r>
              <a:rPr lang="tr-TR" sz="2000" i="1" dirty="0" err="1">
                <a:solidFill>
                  <a:schemeClr val="accent2"/>
                </a:solidFill>
              </a:rPr>
              <a:t>Vit</a:t>
            </a:r>
            <a:r>
              <a:rPr lang="tr-TR" sz="2000" i="1" dirty="0">
                <a:solidFill>
                  <a:schemeClr val="accent2"/>
                </a:solidFill>
              </a:rPr>
              <a:t>-D böbrekte dön.</a:t>
            </a:r>
            <a:r>
              <a:rPr lang="tr-TR" sz="2000" dirty="0"/>
              <a:t>	</a:t>
            </a:r>
            <a:r>
              <a:rPr lang="tr-TR" sz="2000" dirty="0" err="1"/>
              <a:t>Sekonder</a:t>
            </a:r>
            <a:r>
              <a:rPr lang="tr-TR" sz="2000" dirty="0"/>
              <a:t> azalma		</a:t>
            </a:r>
            <a:r>
              <a:rPr lang="tr-TR" sz="2000" dirty="0" err="1" smtClean="0"/>
              <a:t>Primer</a:t>
            </a:r>
            <a:r>
              <a:rPr lang="tr-TR" sz="2000" dirty="0" smtClean="0"/>
              <a:t> </a:t>
            </a:r>
            <a:r>
              <a:rPr lang="tr-TR" sz="2000" dirty="0"/>
              <a:t>azalma</a:t>
            </a:r>
          </a:p>
          <a:p>
            <a:pPr>
              <a:buFont typeface="Wingdings" pitchFamily="2" charset="2"/>
              <a:buNone/>
            </a:pPr>
            <a:r>
              <a:rPr lang="tr-TR" sz="2000" i="1" dirty="0">
                <a:solidFill>
                  <a:schemeClr val="accent2"/>
                </a:solidFill>
              </a:rPr>
              <a:t>İdrar </a:t>
            </a:r>
            <a:r>
              <a:rPr lang="tr-TR" sz="2000" i="1" dirty="0" err="1">
                <a:solidFill>
                  <a:schemeClr val="accent2"/>
                </a:solidFill>
              </a:rPr>
              <a:t>Ca</a:t>
            </a:r>
            <a:r>
              <a:rPr lang="tr-TR" sz="2000" dirty="0">
                <a:solidFill>
                  <a:schemeClr val="accent2"/>
                </a:solidFill>
              </a:rPr>
              <a:t>	</a:t>
            </a:r>
            <a:r>
              <a:rPr lang="tr-TR" sz="2000" dirty="0"/>
              <a:t>		Artar				Normal</a:t>
            </a:r>
          </a:p>
          <a:p>
            <a:pPr>
              <a:buFont typeface="Wingdings" pitchFamily="2" charset="2"/>
              <a:buNone/>
            </a:pPr>
            <a:r>
              <a:rPr lang="tr-TR" sz="2000" i="1" dirty="0" err="1">
                <a:solidFill>
                  <a:schemeClr val="accent2"/>
                </a:solidFill>
              </a:rPr>
              <a:t>Ca</a:t>
            </a:r>
            <a:r>
              <a:rPr lang="tr-TR" sz="2000" i="1" dirty="0">
                <a:solidFill>
                  <a:schemeClr val="accent2"/>
                </a:solidFill>
              </a:rPr>
              <a:t> </a:t>
            </a:r>
            <a:r>
              <a:rPr lang="tr-TR" sz="2000" i="1" dirty="0" err="1">
                <a:solidFill>
                  <a:schemeClr val="accent2"/>
                </a:solidFill>
              </a:rPr>
              <a:t>absorbsiyonu</a:t>
            </a:r>
            <a:r>
              <a:rPr lang="tr-TR" sz="2000" dirty="0"/>
              <a:t>		Azalır				Azalır</a:t>
            </a:r>
          </a:p>
          <a:p>
            <a:pPr>
              <a:buFont typeface="Wingdings" pitchFamily="2" charset="2"/>
              <a:buNone/>
            </a:pPr>
            <a:endParaRPr lang="tr-TR" sz="2000" dirty="0"/>
          </a:p>
        </p:txBody>
      </p:sp>
      <p:sp>
        <p:nvSpPr>
          <p:cNvPr id="391172" name="Line 4"/>
          <p:cNvSpPr>
            <a:spLocks noChangeShapeType="1"/>
          </p:cNvSpPr>
          <p:nvPr/>
        </p:nvSpPr>
        <p:spPr bwMode="auto">
          <a:xfrm flipV="1">
            <a:off x="51054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91173" name="Line 5"/>
          <p:cNvSpPr>
            <a:spLocks noChangeShapeType="1"/>
          </p:cNvSpPr>
          <p:nvPr/>
        </p:nvSpPr>
        <p:spPr bwMode="auto">
          <a:xfrm>
            <a:off x="88392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1012</TotalTime>
  <Words>1966</Words>
  <Application>Microsoft Office PowerPoint</Application>
  <PresentationFormat>Ekran Gösterisi (4:3)</PresentationFormat>
  <Paragraphs>307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Akış</vt:lpstr>
      <vt:lpstr>Osteoporoz </vt:lpstr>
      <vt:lpstr>Vaka </vt:lpstr>
      <vt:lpstr>Sunum Planı</vt:lpstr>
      <vt:lpstr>Amaç </vt:lpstr>
      <vt:lpstr>Hedefler </vt:lpstr>
      <vt:lpstr>Tanım </vt:lpstr>
      <vt:lpstr>Sınıflandırması </vt:lpstr>
      <vt:lpstr>Sınıflandırması </vt:lpstr>
      <vt:lpstr>Tip I ve Tip II Osteoporoz</vt:lpstr>
      <vt:lpstr>Kemik Yapısı</vt:lpstr>
      <vt:lpstr>Sınıflandırması </vt:lpstr>
      <vt:lpstr>Epidemiyoloji </vt:lpstr>
      <vt:lpstr>Epidemiyoloji</vt:lpstr>
      <vt:lpstr>Etyopatogenez </vt:lpstr>
      <vt:lpstr>Etyopatogenez </vt:lpstr>
      <vt:lpstr>Etyopatogenez </vt:lpstr>
      <vt:lpstr>Tanı </vt:lpstr>
      <vt:lpstr>Tanı </vt:lpstr>
      <vt:lpstr>Tanı </vt:lpstr>
      <vt:lpstr>Tanı </vt:lpstr>
      <vt:lpstr>PowerPoint Sunusu</vt:lpstr>
      <vt:lpstr>PowerPoint Sunusu</vt:lpstr>
      <vt:lpstr>Singh İndeksiyle Femur Değerlendirilmesi</vt:lpstr>
      <vt:lpstr>Tanı </vt:lpstr>
      <vt:lpstr>Kimler KMY İçin Taranmalı ??</vt:lpstr>
      <vt:lpstr>Kimler KMY İçin Taranmalı ??</vt:lpstr>
      <vt:lpstr>KMY</vt:lpstr>
      <vt:lpstr>DXA ile KMY Ölçümünün Yorumlanması</vt:lpstr>
      <vt:lpstr>Tanı/KMY </vt:lpstr>
      <vt:lpstr>Tanı/KMY</vt:lpstr>
      <vt:lpstr>Tanı </vt:lpstr>
      <vt:lpstr>Tanı </vt:lpstr>
      <vt:lpstr>KMY/DEXA Takip Sıklığı </vt:lpstr>
      <vt:lpstr>Kırık Riski/ FRAX</vt:lpstr>
      <vt:lpstr>Kırık Riski/ FRAX</vt:lpstr>
      <vt:lpstr>Tedavi </vt:lpstr>
      <vt:lpstr>Tedavi </vt:lpstr>
      <vt:lpstr>Tedavi </vt:lpstr>
      <vt:lpstr>Tedavi </vt:lpstr>
      <vt:lpstr>Tedavi </vt:lpstr>
      <vt:lpstr>Tedavi </vt:lpstr>
      <vt:lpstr>Tedavi </vt:lpstr>
      <vt:lpstr>İzlem </vt:lpstr>
      <vt:lpstr>Dikkat !</vt:lpstr>
      <vt:lpstr>Vaka </vt:lpstr>
      <vt:lpstr>Teşekkürler…</vt:lpstr>
      <vt:lpstr>Kaynaklar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rfs-k</dc:creator>
  <cp:lastModifiedBy>Win7</cp:lastModifiedBy>
  <cp:revision>79</cp:revision>
  <dcterms:created xsi:type="dcterms:W3CDTF">2016-02-08T17:23:04Z</dcterms:created>
  <dcterms:modified xsi:type="dcterms:W3CDTF">2016-02-09T13:37:33Z</dcterms:modified>
</cp:coreProperties>
</file>