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80" r:id="rId10"/>
    <p:sldId id="281" r:id="rId11"/>
    <p:sldId id="282" r:id="rId12"/>
    <p:sldId id="283" r:id="rId13"/>
    <p:sldId id="284" r:id="rId14"/>
    <p:sldId id="285" r:id="rId15"/>
    <p:sldId id="276" r:id="rId16"/>
    <p:sldId id="277" r:id="rId17"/>
    <p:sldId id="278" r:id="rId18"/>
    <p:sldId id="279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3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01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72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5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99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7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67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6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15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83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6E836C-0F1F-4169-8A42-C83E6B91F2AD}" type="datetimeFigureOut">
              <a:rPr lang="tr-TR" smtClean="0"/>
              <a:t>05.03.2019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42125D-8BAF-4830-8338-22962EA41B2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C4E36F9-658A-48C4-98AD-2EA64A842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/>
              <a:t>Parenteral</a:t>
            </a:r>
            <a:r>
              <a:rPr lang="tr-TR" sz="6000" b="1" dirty="0"/>
              <a:t> </a:t>
            </a:r>
            <a:r>
              <a:rPr lang="tr-TR" sz="6000" b="1" dirty="0" err="1"/>
              <a:t>Glukokortikoidlerin</a:t>
            </a:r>
            <a:r>
              <a:rPr lang="tr-TR" sz="6000" b="1" dirty="0"/>
              <a:t> kullanımı ve yeni tanı tip 2 </a:t>
            </a:r>
            <a:r>
              <a:rPr lang="tr-TR" sz="6000" b="1" dirty="0" err="1"/>
              <a:t>diabet</a:t>
            </a:r>
            <a:r>
              <a:rPr lang="tr-TR" sz="6000" b="1" dirty="0"/>
              <a:t> riski: Vaka kontrol çalışması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BA37CC1-0591-47E5-9DE6-97F6B68EF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197" y="4561825"/>
            <a:ext cx="9144000" cy="1655762"/>
          </a:xfrm>
        </p:spPr>
        <p:txBody>
          <a:bodyPr/>
          <a:lstStyle/>
          <a:p>
            <a:r>
              <a:rPr lang="tr-TR" sz="3600" dirty="0"/>
              <a:t>ARAŞ. GÖR. DR. YUSUF FİKRET KARATEKE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8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CC7FE66-FFB5-4F05-B544-C171F09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METHOD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3EAEF-3AE4-45EC-B69B-CEAB8F09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125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Çalışma popülasyonu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İlk kez NIAD reçeteli kayıtları olan Ocak 1987 ile Ekim 2013 arasında olan tüm hastalar (&gt; 18 yaşından büyük kadın ve erkek) vaka olarak tanımlandı.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smtClean="0"/>
              <a:t>Başlangıç tarihi </a:t>
            </a:r>
            <a:r>
              <a:rPr lang="tr-TR" sz="2800" dirty="0"/>
              <a:t>ilk NIAD reçetesinin tarihi olarak </a:t>
            </a:r>
            <a:r>
              <a:rPr lang="tr-TR" sz="2800" dirty="0" smtClean="0"/>
              <a:t>tanımlandı.              </a:t>
            </a:r>
            <a:r>
              <a:rPr lang="tr-TR" sz="2800" dirty="0" smtClean="0"/>
              <a:t>Yeni tanı </a:t>
            </a:r>
            <a:r>
              <a:rPr lang="tr-TR" sz="2800" dirty="0" smtClean="0"/>
              <a:t>T2DM ile uğraştığımızdan </a:t>
            </a:r>
            <a:r>
              <a:rPr lang="tr-TR" sz="2800" dirty="0"/>
              <a:t>emin olmak için </a:t>
            </a:r>
            <a:r>
              <a:rPr lang="tr-TR" sz="2800" dirty="0" smtClean="0"/>
              <a:t>minimum </a:t>
            </a:r>
            <a:r>
              <a:rPr lang="tr-TR" sz="2800" dirty="0"/>
              <a:t>12 aylık takip </a:t>
            </a:r>
            <a:r>
              <a:rPr lang="tr-TR" sz="2800" dirty="0" smtClean="0"/>
              <a:t>süresi gerekliydi.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smtClean="0"/>
              <a:t>Her </a:t>
            </a:r>
            <a:r>
              <a:rPr lang="tr-TR" sz="2800" dirty="0"/>
              <a:t>Tip 2 DM hastası için, </a:t>
            </a:r>
            <a:r>
              <a:rPr lang="tr-TR" sz="2800" dirty="0" smtClean="0"/>
              <a:t>başlangıç tarihinden önce </a:t>
            </a:r>
            <a:r>
              <a:rPr lang="tr-TR" sz="2800" dirty="0"/>
              <a:t>NIAD veya insülin reçetesi olmayan bir kontrol hastası seçildi ve </a:t>
            </a:r>
            <a:r>
              <a:rPr lang="tr-TR" sz="2800" dirty="0" smtClean="0"/>
              <a:t>doğum </a:t>
            </a:r>
            <a:r>
              <a:rPr lang="tr-TR" sz="2800" dirty="0"/>
              <a:t>yılı, cinsiyete göre eşleştirildi.</a:t>
            </a:r>
          </a:p>
        </p:txBody>
      </p:sp>
    </p:spTree>
    <p:extLst>
      <p:ext uri="{BB962C8B-B14F-4D97-AF65-F5344CB8AC3E}">
        <p14:creationId xmlns:p14="http://schemas.microsoft.com/office/powerpoint/2010/main" val="22910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CC7FE66-FFB5-4F05-B544-C171F09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METHOD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3EAEF-3AE4-45EC-B69B-CEAB8F09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Uygulama yolu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Oral veya </a:t>
            </a:r>
            <a:r>
              <a:rPr lang="tr-TR" sz="2800" dirty="0" err="1"/>
              <a:t>parenteral</a:t>
            </a:r>
            <a:r>
              <a:rPr lang="tr-TR" sz="2800" dirty="0"/>
              <a:t> (</a:t>
            </a:r>
            <a:r>
              <a:rPr lang="tr-TR" sz="2800" dirty="0" err="1"/>
              <a:t>intraarticular</a:t>
            </a:r>
            <a:r>
              <a:rPr lang="tr-TR" sz="2800" dirty="0"/>
              <a:t>/</a:t>
            </a:r>
            <a:r>
              <a:rPr lang="tr-TR" sz="2800" dirty="0" err="1"/>
              <a:t>intrabursal</a:t>
            </a:r>
            <a:r>
              <a:rPr lang="tr-TR" sz="2800" dirty="0"/>
              <a:t>/</a:t>
            </a:r>
            <a:r>
              <a:rPr lang="tr-TR" sz="2800" dirty="0" err="1"/>
              <a:t>periarticular</a:t>
            </a:r>
            <a:r>
              <a:rPr lang="tr-TR" sz="2800" dirty="0"/>
              <a:t>/</a:t>
            </a:r>
            <a:r>
              <a:rPr lang="tr-TR" sz="2800" dirty="0" err="1"/>
              <a:t>intramuscular</a:t>
            </a:r>
            <a:r>
              <a:rPr lang="tr-TR" sz="2800" dirty="0"/>
              <a:t>/</a:t>
            </a:r>
            <a:r>
              <a:rPr lang="tr-TR" sz="2800" dirty="0" err="1"/>
              <a:t>intradermal</a:t>
            </a:r>
            <a:r>
              <a:rPr lang="tr-TR" sz="2800" dirty="0"/>
              <a:t>) </a:t>
            </a:r>
            <a:r>
              <a:rPr lang="tr-TR" sz="2800" dirty="0" err="1"/>
              <a:t>GC'ler</a:t>
            </a:r>
            <a:r>
              <a:rPr lang="tr-TR" sz="2800" dirty="0"/>
              <a:t> </a:t>
            </a:r>
            <a:r>
              <a:rPr lang="tr-TR" sz="2800" dirty="0" smtClean="0"/>
              <a:t>başlangıç tarihinden </a:t>
            </a:r>
            <a:r>
              <a:rPr lang="tr-TR" sz="2800" dirty="0"/>
              <a:t>önce reçeteler gözden geçirilerek belirlendi.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Mevcut kullanıcılar, </a:t>
            </a:r>
            <a:r>
              <a:rPr lang="tr-TR" sz="2800" dirty="0" smtClean="0"/>
              <a:t>başlangıç </a:t>
            </a:r>
            <a:r>
              <a:rPr lang="tr-TR" sz="2800" dirty="0"/>
              <a:t>tarihinden önceki 90 günlük süre içinde en az bir kayıtlı reçeteli tüm hastaları içermektedir</a:t>
            </a:r>
            <a:r>
              <a:rPr lang="tr-TR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Son kullanıcılar, </a:t>
            </a:r>
            <a:r>
              <a:rPr lang="tr-TR" sz="2800" dirty="0" smtClean="0"/>
              <a:t>başlangıç </a:t>
            </a:r>
            <a:r>
              <a:rPr lang="tr-TR" sz="2800" dirty="0"/>
              <a:t>gününden 91 gün ile 180 gün arasında </a:t>
            </a:r>
            <a:r>
              <a:rPr lang="tr-TR" sz="2800" dirty="0" err="1"/>
              <a:t>GC’yi</a:t>
            </a:r>
            <a:r>
              <a:rPr lang="tr-TR" sz="2800" dirty="0"/>
              <a:t> alan, ancak </a:t>
            </a:r>
            <a:r>
              <a:rPr lang="tr-TR" sz="2800" dirty="0" smtClean="0"/>
              <a:t>başlangıç </a:t>
            </a:r>
            <a:r>
              <a:rPr lang="tr-TR" sz="2800" dirty="0"/>
              <a:t>tarihinden önceki 90 günlük süre içinde reçetesiz olan kullanıcılardı.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Geçmiş kullanıcılar, </a:t>
            </a:r>
            <a:r>
              <a:rPr lang="tr-TR" sz="2800" dirty="0"/>
              <a:t>başlangıç </a:t>
            </a:r>
            <a:r>
              <a:rPr lang="tr-TR" sz="2800" dirty="0" smtClean="0"/>
              <a:t>tarihinden </a:t>
            </a:r>
            <a:r>
              <a:rPr lang="tr-TR" sz="2800" dirty="0"/>
              <a:t>180 günden daha uzun süre önce son GC reçetesi olan hastalar olarak tanımlandı.</a:t>
            </a:r>
          </a:p>
        </p:txBody>
      </p:sp>
    </p:spTree>
    <p:extLst>
      <p:ext uri="{BB962C8B-B14F-4D97-AF65-F5344CB8AC3E}">
        <p14:creationId xmlns:p14="http://schemas.microsoft.com/office/powerpoint/2010/main" val="32073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CC7FE66-FFB5-4F05-B544-C171F09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METHOD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3EAEF-3AE4-45EC-B69B-CEAB8F09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164"/>
          </a:xfrm>
        </p:spPr>
        <p:txBody>
          <a:bodyPr>
            <a:normAutofit fontScale="92500"/>
          </a:bodyPr>
          <a:lstStyle/>
          <a:p>
            <a:r>
              <a:rPr lang="tr-TR" sz="2800" dirty="0" smtClean="0"/>
              <a:t>Eşlik eden faktörler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T2DM için risk faktörlerini tanımlamak için literatürü gözden geçirdik.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VKİ (endeks tarihinden önce en son) ve sigara içme durumu gibi risk faktörleri potansiyel </a:t>
            </a:r>
            <a:r>
              <a:rPr lang="tr-TR" sz="2800" dirty="0" smtClean="0"/>
              <a:t>değişken </a:t>
            </a:r>
            <a:r>
              <a:rPr lang="tr-TR" sz="2800" dirty="0"/>
              <a:t>olarak kullanılmıştır.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Ayrıca, </a:t>
            </a:r>
            <a:r>
              <a:rPr lang="tr-TR" sz="2800" dirty="0" err="1"/>
              <a:t>komorbidite</a:t>
            </a:r>
            <a:r>
              <a:rPr lang="tr-TR" sz="2800" dirty="0"/>
              <a:t> geçmişi </a:t>
            </a:r>
            <a:r>
              <a:rPr lang="tr-TR" sz="2800" dirty="0" smtClean="0"/>
              <a:t>başlangı</a:t>
            </a:r>
            <a:r>
              <a:rPr lang="tr-TR" sz="2800" dirty="0"/>
              <a:t>ç</a:t>
            </a:r>
            <a:r>
              <a:rPr lang="tr-TR" sz="2800" dirty="0" smtClean="0"/>
              <a:t> </a:t>
            </a:r>
            <a:r>
              <a:rPr lang="tr-TR" sz="2800" dirty="0"/>
              <a:t>tarihinden önce de dahil edildi.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Loop</a:t>
            </a:r>
            <a:r>
              <a:rPr lang="tr-TR" sz="2800" dirty="0"/>
              <a:t> </a:t>
            </a:r>
            <a:r>
              <a:rPr lang="tr-TR" sz="2800" dirty="0" err="1"/>
              <a:t>diüretikler</a:t>
            </a:r>
            <a:r>
              <a:rPr lang="tr-TR" sz="2800" dirty="0"/>
              <a:t>, beta </a:t>
            </a:r>
            <a:r>
              <a:rPr lang="tr-TR" sz="2800" dirty="0" err="1"/>
              <a:t>blokerler</a:t>
            </a:r>
            <a:r>
              <a:rPr lang="tr-TR" sz="2800" dirty="0"/>
              <a:t>, </a:t>
            </a:r>
            <a:r>
              <a:rPr lang="tr-TR" sz="2800" dirty="0" err="1"/>
              <a:t>antipsikotikler</a:t>
            </a:r>
            <a:r>
              <a:rPr lang="tr-TR" sz="2800" dirty="0"/>
              <a:t>, </a:t>
            </a:r>
            <a:r>
              <a:rPr lang="tr-TR" sz="2800" dirty="0" err="1"/>
              <a:t>proteaz</a:t>
            </a:r>
            <a:r>
              <a:rPr lang="tr-TR" sz="2800" dirty="0"/>
              <a:t> inhibitörü, diğer GC ilaçları (oral, nazal, </a:t>
            </a:r>
            <a:r>
              <a:rPr lang="tr-TR" sz="2800" dirty="0" err="1"/>
              <a:t>dermal</a:t>
            </a:r>
            <a:r>
              <a:rPr lang="tr-TR" sz="2800" dirty="0"/>
              <a:t>, vb.) gibi </a:t>
            </a:r>
            <a:r>
              <a:rPr lang="tr-TR" sz="2800" dirty="0" err="1"/>
              <a:t>hiperglisemiyi</a:t>
            </a:r>
            <a:r>
              <a:rPr lang="tr-TR" sz="2800" dirty="0"/>
              <a:t> indükleyebilen ilaçlar ve kalsiyum kanal </a:t>
            </a:r>
            <a:r>
              <a:rPr lang="tr-TR" sz="2800" dirty="0" err="1"/>
              <a:t>blokerleri</a:t>
            </a:r>
            <a:r>
              <a:rPr lang="tr-TR" sz="2800" dirty="0"/>
              <a:t>, RAAS inhibitörleri, </a:t>
            </a:r>
            <a:r>
              <a:rPr lang="tr-TR" sz="2800" dirty="0" err="1"/>
              <a:t>statinler</a:t>
            </a:r>
            <a:r>
              <a:rPr lang="tr-TR" sz="2800" dirty="0"/>
              <a:t> gibi diğer ilaçlar </a:t>
            </a:r>
            <a:r>
              <a:rPr lang="tr-TR" sz="2800" dirty="0"/>
              <a:t>başlangıç </a:t>
            </a:r>
            <a:r>
              <a:rPr lang="tr-TR" sz="2800" dirty="0"/>
              <a:t>tarihinden önceki altı ay da potansiyel </a:t>
            </a:r>
            <a:r>
              <a:rPr lang="tr-TR" sz="2800" dirty="0" smtClean="0"/>
              <a:t>değişkenler </a:t>
            </a:r>
            <a:r>
              <a:rPr lang="tr-TR" sz="2800" dirty="0"/>
              <a:t>olarak kabul edildi.</a:t>
            </a:r>
          </a:p>
        </p:txBody>
      </p:sp>
    </p:spTree>
    <p:extLst>
      <p:ext uri="{BB962C8B-B14F-4D97-AF65-F5344CB8AC3E}">
        <p14:creationId xmlns:p14="http://schemas.microsoft.com/office/powerpoint/2010/main" val="144540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CC7FE66-FFB5-4F05-B544-C171F09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METHOD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3EAEF-3AE4-45EC-B69B-CEAB8F09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800" dirty="0"/>
              <a:t>İstatiksel Analiz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Yeni T2DM başlangıcı ile oral ve </a:t>
            </a:r>
            <a:r>
              <a:rPr lang="tr-TR" sz="2800" dirty="0" err="1"/>
              <a:t>parenteral</a:t>
            </a:r>
            <a:r>
              <a:rPr lang="tr-TR" sz="2800" dirty="0"/>
              <a:t> (</a:t>
            </a:r>
            <a:r>
              <a:rPr lang="tr-TR" sz="2800" dirty="0" err="1"/>
              <a:t>intraartiküler</a:t>
            </a:r>
            <a:r>
              <a:rPr lang="tr-TR" sz="2800" dirty="0"/>
              <a:t> / </a:t>
            </a:r>
            <a:r>
              <a:rPr lang="tr-TR" sz="2800" dirty="0" err="1"/>
              <a:t>intrabursal</a:t>
            </a:r>
            <a:r>
              <a:rPr lang="tr-TR" sz="2800" dirty="0"/>
              <a:t> / </a:t>
            </a:r>
            <a:r>
              <a:rPr lang="tr-TR" sz="2800" dirty="0" err="1"/>
              <a:t>periartiküler</a:t>
            </a:r>
            <a:r>
              <a:rPr lang="tr-TR" sz="2800" dirty="0"/>
              <a:t> / </a:t>
            </a:r>
            <a:r>
              <a:rPr lang="tr-TR" sz="2800" dirty="0" err="1"/>
              <a:t>intramüsküler</a:t>
            </a:r>
            <a:r>
              <a:rPr lang="tr-TR" sz="2800" dirty="0"/>
              <a:t> / </a:t>
            </a:r>
            <a:r>
              <a:rPr lang="tr-TR" sz="2800" dirty="0" err="1"/>
              <a:t>intradermal</a:t>
            </a:r>
            <a:r>
              <a:rPr lang="tr-TR" sz="2800" dirty="0"/>
              <a:t>) </a:t>
            </a:r>
            <a:r>
              <a:rPr lang="tr-TR" sz="2800" dirty="0" err="1"/>
              <a:t>GC'lerin</a:t>
            </a:r>
            <a:r>
              <a:rPr lang="tr-TR" sz="2800" dirty="0"/>
              <a:t> kullanım oranları arasındaki ilişkiyi değerlendirmek için koşullu lojistik regresyon analizleri (SAS versiyon 9.3, PHREG prosedürü kullanılarak) kullanılmıştır.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Tüm analizlerde, eş değişkenler, mevcut GC </a:t>
            </a:r>
            <a:r>
              <a:rPr lang="tr-TR" sz="2800" dirty="0" err="1"/>
              <a:t>maruziyeti</a:t>
            </a:r>
            <a:r>
              <a:rPr lang="tr-TR" sz="2800" dirty="0"/>
              <a:t> için beta katsayısını en az% 5 oranında bağımsız olarak değiştirdilerse veya literatürdeki klinik kanıtlarla desteklenen araştırmacılar ekibine dahil edilme konusunda bir fikir birliği varsa, kafa karıştırıcı olarak dahil edildi. </a:t>
            </a:r>
          </a:p>
        </p:txBody>
      </p:sp>
    </p:spTree>
    <p:extLst>
      <p:ext uri="{BB962C8B-B14F-4D97-AF65-F5344CB8AC3E}">
        <p14:creationId xmlns:p14="http://schemas.microsoft.com/office/powerpoint/2010/main" val="232087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CC7FE66-FFB5-4F05-B544-C171F09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METHOD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3EAEF-3AE4-45EC-B69B-CEAB8F09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İstatiksel Analiz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Süre-cevap ilişkisinin olup olmadığını belirlemek için mevcut oral ve </a:t>
            </a:r>
            <a:r>
              <a:rPr lang="tr-TR" sz="2800" dirty="0" err="1"/>
              <a:t>parenteral</a:t>
            </a:r>
            <a:r>
              <a:rPr lang="tr-TR" sz="2800" dirty="0"/>
              <a:t> GC kullanıcılarını indeks tarihinden önce gelen reçetelerin sayısına göre sınıflandırdık.</a:t>
            </a:r>
            <a:r>
              <a:rPr lang="tr-TR" dirty="0"/>
              <a:t> </a:t>
            </a:r>
            <a:r>
              <a:rPr lang="tr-TR" sz="2800" dirty="0"/>
              <a:t>(1-4, 5-8,&gt; 8 reçete)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Çeşitli </a:t>
            </a: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GC'ler</a:t>
            </a:r>
            <a:r>
              <a:rPr lang="tr-TR" sz="2800" dirty="0"/>
              <a:t> arasında bir fark olup olmadığını belirlemek için, mevcut kullanıcılar </a:t>
            </a:r>
            <a:r>
              <a:rPr lang="tr-TR" sz="2800" dirty="0" err="1"/>
              <a:t>parenteral</a:t>
            </a:r>
            <a:r>
              <a:rPr lang="tr-TR" sz="2800" dirty="0"/>
              <a:t> GC tipi (</a:t>
            </a:r>
            <a:r>
              <a:rPr lang="tr-TR" sz="2800" dirty="0" err="1"/>
              <a:t>triamsinolon</a:t>
            </a:r>
            <a:r>
              <a:rPr lang="tr-TR" sz="2800" dirty="0"/>
              <a:t>, </a:t>
            </a:r>
            <a:r>
              <a:rPr lang="tr-TR" sz="2800" dirty="0" err="1"/>
              <a:t>prednizolon</a:t>
            </a:r>
            <a:r>
              <a:rPr lang="tr-TR" sz="2800" dirty="0"/>
              <a:t>, </a:t>
            </a:r>
            <a:r>
              <a:rPr lang="tr-TR" sz="2800" dirty="0" err="1"/>
              <a:t>metilprednizolon</a:t>
            </a:r>
            <a:r>
              <a:rPr lang="tr-TR" sz="2800" dirty="0"/>
              <a:t>, </a:t>
            </a:r>
            <a:r>
              <a:rPr lang="tr-TR" sz="2800" dirty="0" err="1"/>
              <a:t>hidrokortizon</a:t>
            </a:r>
            <a:r>
              <a:rPr lang="tr-TR" sz="2800" dirty="0"/>
              <a:t>, </a:t>
            </a:r>
            <a:r>
              <a:rPr lang="tr-TR" sz="2800" dirty="0" err="1"/>
              <a:t>deksametazon</a:t>
            </a:r>
            <a:r>
              <a:rPr lang="tr-TR" sz="2800" dirty="0"/>
              <a:t>) ile </a:t>
            </a:r>
            <a:r>
              <a:rPr lang="tr-TR" sz="2800" dirty="0" err="1"/>
              <a:t>tabakalaştırılmıştır</a:t>
            </a:r>
            <a:r>
              <a:rPr lang="tr-TR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1756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C21689E-BA43-48AC-ADF3-7651DF56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7BEE4FB9-1F36-406E-B0B4-6C00DA14A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1"/>
            <a:ext cx="10058400" cy="4513538"/>
          </a:xfrm>
        </p:spPr>
      </p:pic>
    </p:spTree>
    <p:extLst>
      <p:ext uri="{BB962C8B-B14F-4D97-AF65-F5344CB8AC3E}">
        <p14:creationId xmlns:p14="http://schemas.microsoft.com/office/powerpoint/2010/main" val="360783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9B21829-1F69-4084-ABDE-EF52D441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  <a:endParaRPr lang="tr-TR" dirty="0"/>
          </a:p>
        </p:txBody>
      </p:sp>
      <p:pic>
        <p:nvPicPr>
          <p:cNvPr id="4" name="İçerik Yer Tutucusu 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1067D169-0CEF-4662-9819-576321731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10058399" cy="46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9F6AEF5-D7A3-430F-89E3-8AC16060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  <a:endParaRPr lang="tr-TR" dirty="0"/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15F4E946-0BD9-4B89-B48D-CCFEEE45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10058400" cy="4588489"/>
          </a:xfrm>
        </p:spPr>
      </p:pic>
    </p:spTree>
    <p:extLst>
      <p:ext uri="{BB962C8B-B14F-4D97-AF65-F5344CB8AC3E}">
        <p14:creationId xmlns:p14="http://schemas.microsoft.com/office/powerpoint/2010/main" val="421324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FB2BEBB-3C84-41B2-91BE-694B4EBF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  <a:endParaRPr lang="tr-TR" dirty="0"/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0E38345A-50AF-4ED0-A103-F4A1579E5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10058399" cy="4588489"/>
          </a:xfrm>
        </p:spPr>
      </p:pic>
    </p:spTree>
    <p:extLst>
      <p:ext uri="{BB962C8B-B14F-4D97-AF65-F5344CB8AC3E}">
        <p14:creationId xmlns:p14="http://schemas.microsoft.com/office/powerpoint/2010/main" val="204492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1731845-A65B-4D66-BCD7-878B27C9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258E0E-5C30-41D1-9D65-B212BCD4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1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Bu çalışma, </a:t>
            </a:r>
            <a:r>
              <a:rPr lang="tr-TR" sz="2800" dirty="0" err="1"/>
              <a:t>parenteral</a:t>
            </a:r>
            <a:r>
              <a:rPr lang="tr-TR" sz="2800" dirty="0"/>
              <a:t> olarak uygulanan </a:t>
            </a:r>
            <a:r>
              <a:rPr lang="tr-TR" sz="2800" dirty="0" err="1"/>
              <a:t>GC’lerin</a:t>
            </a:r>
            <a:r>
              <a:rPr lang="tr-TR" sz="2800" dirty="0"/>
              <a:t> kullanımı ile yeni tanı Tip 2 DM için bir </a:t>
            </a:r>
            <a:r>
              <a:rPr lang="tr-TR" sz="2800" dirty="0" err="1"/>
              <a:t>NIAD’ın</a:t>
            </a:r>
            <a:r>
              <a:rPr lang="tr-TR" sz="2800" dirty="0"/>
              <a:t> ilk reçetesini alma riski arasında ilişki bulamamıştır.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GC reçetelerinin sayısında artış, </a:t>
            </a:r>
            <a:r>
              <a:rPr lang="tr-TR" sz="2800" dirty="0" err="1"/>
              <a:t>parenteral</a:t>
            </a:r>
            <a:r>
              <a:rPr lang="tr-TR" sz="2800" dirty="0"/>
              <a:t> GC kullanmayanlara kıyasla yeni tanı Tip 2 DM riski ile ilişki değilmiş.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Diğer gözlemsel çalışmalara paralel olarak, oral GC kullanıcıları arasında </a:t>
            </a:r>
            <a:r>
              <a:rPr lang="tr-TR" sz="2800" dirty="0" err="1"/>
              <a:t>GC’ye</a:t>
            </a:r>
            <a:r>
              <a:rPr lang="tr-TR" sz="2800" dirty="0"/>
              <a:t> bağlı </a:t>
            </a:r>
            <a:r>
              <a:rPr lang="tr-TR" sz="2800" dirty="0" err="1"/>
              <a:t>diabet</a:t>
            </a:r>
            <a:r>
              <a:rPr lang="tr-TR" sz="2800" dirty="0"/>
              <a:t> riskini kullanıcı olmayanlara göre daha fazla bulunmuş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2392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25D4D9A-60D9-4969-9487-BBC3382C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7C544F80-6C2B-4383-AB08-C169124F3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280878"/>
          </a:xfrm>
        </p:spPr>
      </p:pic>
    </p:spTree>
    <p:extLst>
      <p:ext uri="{BB962C8B-B14F-4D97-AF65-F5344CB8AC3E}">
        <p14:creationId xmlns:p14="http://schemas.microsoft.com/office/powerpoint/2010/main" val="8563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F98113E-DF41-4398-B3DA-BA80BD90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32E6D0F-E76C-46D3-838C-238EC46AB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Parenteral</a:t>
            </a:r>
            <a:r>
              <a:rPr lang="tr-TR" sz="2800" dirty="0"/>
              <a:t> GC kullanımı ve yeni tanı tip 2 DM arasında bir ilişki bulamamışlar.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600" dirty="0"/>
              <a:t>İlk olarak, bu kısa süreli ve </a:t>
            </a:r>
            <a:r>
              <a:rPr lang="tr-TR" sz="2600" dirty="0" err="1"/>
              <a:t>parenteral</a:t>
            </a:r>
            <a:r>
              <a:rPr lang="tr-TR" sz="2600" dirty="0"/>
              <a:t> </a:t>
            </a:r>
            <a:r>
              <a:rPr lang="tr-TR" sz="2600" dirty="0" err="1"/>
              <a:t>GC’lerin</a:t>
            </a:r>
            <a:r>
              <a:rPr lang="tr-TR" sz="2600" dirty="0"/>
              <a:t> aralıklı kullanımı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600" dirty="0" err="1"/>
              <a:t>GC’lerin</a:t>
            </a:r>
            <a:r>
              <a:rPr lang="tr-TR" sz="2600" dirty="0"/>
              <a:t> etkisi geçici ve geri dönüşümlü olması ile açıklanabilir.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Oral GC kullananlar arasında uzun süreli kullanım ve sürekli bir GC şeması Tip 2 DM için belirleyici olarak tanımlanmıştır.</a:t>
            </a:r>
          </a:p>
        </p:txBody>
      </p:sp>
    </p:spTree>
    <p:extLst>
      <p:ext uri="{BB962C8B-B14F-4D97-AF65-F5344CB8AC3E}">
        <p14:creationId xmlns:p14="http://schemas.microsoft.com/office/powerpoint/2010/main" val="72191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DB6961D-A287-4505-A637-88255249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6BFD48B-2C5A-4507-8120-5DC80098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1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Bu çalışmada, </a:t>
            </a:r>
            <a:r>
              <a:rPr lang="tr-TR" sz="2800" dirty="0" err="1"/>
              <a:t>parentaral</a:t>
            </a:r>
            <a:r>
              <a:rPr lang="tr-TR" sz="2800" dirty="0"/>
              <a:t> GC kullanan hastaların %85 inde indeks tarihinden önce 1-4 reçetesi varmış.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Bir hastaya bir kereden fazla </a:t>
            </a:r>
            <a:r>
              <a:rPr lang="tr-TR" sz="2800" dirty="0" err="1"/>
              <a:t>parenteral</a:t>
            </a:r>
            <a:r>
              <a:rPr lang="tr-TR" sz="2800" dirty="0"/>
              <a:t> GC reçete edildiğinde, her reçete arasında ortalama gün 439 günmüş.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Bu aralıklı ve kısa süreli </a:t>
            </a:r>
            <a:r>
              <a:rPr lang="tr-TR" sz="2800" dirty="0" err="1"/>
              <a:t>parenteral</a:t>
            </a:r>
            <a:r>
              <a:rPr lang="tr-TR" sz="2800" dirty="0"/>
              <a:t> GC kullanımı, Tip 2 DM gelişimini etkilemek için kısa olabilir.</a:t>
            </a:r>
          </a:p>
        </p:txBody>
      </p:sp>
    </p:spTree>
    <p:extLst>
      <p:ext uri="{BB962C8B-B14F-4D97-AF65-F5344CB8AC3E}">
        <p14:creationId xmlns:p14="http://schemas.microsoft.com/office/powerpoint/2010/main" val="5295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0E41F4E-A7D0-4756-B4A8-E055BCDF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B7F4BB7-20CC-4B95-ADDA-8B3D491E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01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Mevcut &gt;8 reçeteli GC kullananlarda yeni tanı Tip 2 DM riski artmıştı. (OR:1.55 [95% Cl 0.70- 3.43])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600" dirty="0"/>
              <a:t>Muhtemelen küçük bir örneklem nedeniyle istatiksel olarak anlamlı bulunmamış.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600" dirty="0" err="1"/>
              <a:t>Parenteral</a:t>
            </a:r>
            <a:r>
              <a:rPr lang="tr-TR" sz="2600" dirty="0"/>
              <a:t> </a:t>
            </a:r>
            <a:r>
              <a:rPr lang="tr-TR" sz="2600" dirty="0" err="1"/>
              <a:t>GC’lerin</a:t>
            </a:r>
            <a:r>
              <a:rPr lang="tr-TR" sz="2600" dirty="0"/>
              <a:t> çoğu lokal olarak uygulanır.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GC’lerden</a:t>
            </a:r>
            <a:r>
              <a:rPr lang="tr-TR" sz="2800" dirty="0"/>
              <a:t> </a:t>
            </a:r>
            <a:r>
              <a:rPr lang="tr-TR" sz="2800" dirty="0" err="1"/>
              <a:t>metilprednizolon</a:t>
            </a:r>
            <a:r>
              <a:rPr lang="tr-TR" sz="2800" dirty="0"/>
              <a:t> hem vaka hem kontrol grubunda en çok kullanılanmış. (yaklaşık %65)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4736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16B0142-EA20-49A3-9CC5-4753F94B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9E5AC9C-0A0A-49E2-8E64-400096F1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Güçlü yönleri ve kısıtlılık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Parenteral</a:t>
            </a:r>
            <a:r>
              <a:rPr lang="tr-TR" sz="2800" dirty="0"/>
              <a:t> GC ve yeni tanı Tip2 DM arasındaki ilişkiyi inceleyen ilk </a:t>
            </a:r>
            <a:r>
              <a:rPr lang="tr-TR" sz="2800" dirty="0" smtClean="0"/>
              <a:t>çalışma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İngiliz </a:t>
            </a:r>
            <a:r>
              <a:rPr lang="tr-TR" sz="2800" dirty="0" err="1"/>
              <a:t>nüfüsünün</a:t>
            </a:r>
            <a:r>
              <a:rPr lang="tr-TR" sz="2800" dirty="0"/>
              <a:t> %6.2’sini temsil eden dünyanın en büyük temel bakım veri tabanı kullanılarak yapılmış.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Analizleri reçete sayısına göre </a:t>
            </a:r>
            <a:r>
              <a:rPr lang="tr-TR" sz="2800" dirty="0" err="1"/>
              <a:t>sınıflanamak</a:t>
            </a:r>
            <a:r>
              <a:rPr lang="tr-TR" sz="2800" dirty="0"/>
              <a:t> suretiyle </a:t>
            </a:r>
            <a:r>
              <a:rPr lang="tr-TR" sz="2800" dirty="0" err="1"/>
              <a:t>parenteral</a:t>
            </a:r>
            <a:r>
              <a:rPr lang="tr-TR" sz="2800" dirty="0"/>
              <a:t> GC kullanım süresinin etkisini ve Tip 2 DM riskini değerlendirilmiş.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1733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40BAF0C-1224-4E19-8A09-04020625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56BBD62-D32D-4D09-9207-F690FAF2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Güçlü yönleri ve kısıtlılık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Etnik köken ve genetik faktörler gibi bazı faktörler kontrol edilememiş.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Endikasyon</a:t>
            </a:r>
            <a:r>
              <a:rPr lang="tr-TR" sz="2800" dirty="0"/>
              <a:t> gözlemsel çalışmalarda diğer bir kısıtlılık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600" dirty="0" err="1"/>
              <a:t>GC’ler</a:t>
            </a:r>
            <a:r>
              <a:rPr lang="tr-TR" sz="2600" dirty="0"/>
              <a:t> </a:t>
            </a:r>
            <a:r>
              <a:rPr lang="tr-TR" sz="2600" dirty="0" err="1"/>
              <a:t>romatoid</a:t>
            </a:r>
            <a:r>
              <a:rPr lang="tr-TR" sz="2600" dirty="0"/>
              <a:t> </a:t>
            </a:r>
            <a:r>
              <a:rPr lang="tr-TR" sz="2600" dirty="0" err="1"/>
              <a:t>artrit</a:t>
            </a:r>
            <a:r>
              <a:rPr lang="tr-TR" sz="2600" dirty="0"/>
              <a:t>, SLE ve diğer </a:t>
            </a:r>
            <a:r>
              <a:rPr lang="tr-TR" sz="2600" dirty="0" err="1"/>
              <a:t>inflamatuar</a:t>
            </a:r>
            <a:r>
              <a:rPr lang="tr-TR" sz="2600" dirty="0"/>
              <a:t> hastalıklarda kullanılır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600" dirty="0"/>
              <a:t>Bu hastalar </a:t>
            </a:r>
            <a:r>
              <a:rPr lang="tr-TR" sz="2600" dirty="0" err="1"/>
              <a:t>kardiyovasküler</a:t>
            </a:r>
            <a:r>
              <a:rPr lang="tr-TR" sz="2600" dirty="0"/>
              <a:t> hastalık ve Tip 2 DM gelişme riskine sahiptir.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74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485042C-D845-416D-91CF-79F33F09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FA53940-F6C6-4EB9-8C62-BA8C9208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Güçlü yönleri ve kısıtlılık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Farklı uygulama yollarına ve </a:t>
            </a: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GC’lerin</a:t>
            </a:r>
            <a:r>
              <a:rPr lang="tr-TR" sz="2800" dirty="0"/>
              <a:t> farklı doz rejimlerine ilişkin veri mevcudiyetindeki sınırlamalar göz önüne alındığında, bir doz yanıt ilişkisi kesin olarak tespit edilememiş.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İlk NİAD reçetesinin, yeni tanı Tip 2 DM yetersiz bir tanımı olduğu düşünülebilir.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Son olarak, </a:t>
            </a:r>
            <a:r>
              <a:rPr lang="tr-TR" sz="2800" dirty="0" err="1"/>
              <a:t>intravenöz</a:t>
            </a:r>
            <a:r>
              <a:rPr lang="tr-TR" sz="2800" dirty="0"/>
              <a:t> </a:t>
            </a:r>
            <a:r>
              <a:rPr lang="tr-TR" sz="2800" dirty="0" err="1"/>
              <a:t>GC’lerin</a:t>
            </a:r>
            <a:r>
              <a:rPr lang="tr-TR" sz="2800" dirty="0"/>
              <a:t> kullanımının Tip 2 DM üzerindeki etkisi belirlenememiş.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0307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483B917-DDC2-4A54-BAEA-D8C59CEE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903920D-25F4-4A5E-A418-BDB8A983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 SONUÇ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Mevcut </a:t>
            </a:r>
            <a:r>
              <a:rPr lang="tr-TR" sz="2800" dirty="0" err="1"/>
              <a:t>parenteral</a:t>
            </a:r>
            <a:r>
              <a:rPr lang="tr-TR" sz="2800" dirty="0"/>
              <a:t> GC </a:t>
            </a:r>
            <a:r>
              <a:rPr lang="tr-TR" sz="2800" dirty="0" smtClean="0"/>
              <a:t>kullananlarda kullanmayanlara göre </a:t>
            </a:r>
            <a:r>
              <a:rPr lang="tr-TR" sz="2800" dirty="0" smtClean="0"/>
              <a:t>yeni </a:t>
            </a:r>
            <a:r>
              <a:rPr lang="tr-TR" sz="2800" dirty="0"/>
              <a:t>tanı Tip 2 DM </a:t>
            </a:r>
            <a:r>
              <a:rPr lang="tr-TR" sz="2800" dirty="0" smtClean="0"/>
              <a:t>riski </a:t>
            </a:r>
            <a:r>
              <a:rPr lang="tr-TR" sz="2800" dirty="0"/>
              <a:t>istatiksel </a:t>
            </a:r>
            <a:r>
              <a:rPr lang="tr-TR" sz="2800" dirty="0"/>
              <a:t>olarak anlamlı bir artış göstermemektedir.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Bu </a:t>
            </a:r>
            <a:r>
              <a:rPr lang="tr-TR" sz="2800" dirty="0" err="1"/>
              <a:t>parenteral</a:t>
            </a:r>
            <a:r>
              <a:rPr lang="tr-TR" sz="2800" dirty="0"/>
              <a:t> GC kullanımının yeni tanı Tip 2 DM üzerine etkilerini değerlendiren ilk gözlemsel çalışma olduğundan, </a:t>
            </a: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GC’lerin</a:t>
            </a:r>
            <a:r>
              <a:rPr lang="tr-TR" sz="2800" dirty="0"/>
              <a:t> olası </a:t>
            </a:r>
            <a:r>
              <a:rPr lang="tr-TR" sz="2800" dirty="0" err="1"/>
              <a:t>metabolik</a:t>
            </a:r>
            <a:r>
              <a:rPr lang="tr-TR" sz="2800" dirty="0"/>
              <a:t> yan etkilerinin olmadığını doğrulamak için daha fazla çalışma gereklidir.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633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0AFF196-1754-4443-A196-8C841AAE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2A8EB65-C057-49E4-B447-30EA60D1C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/>
              <a:t>Glukortikoidler</a:t>
            </a:r>
            <a:r>
              <a:rPr lang="tr-TR" sz="2800" dirty="0"/>
              <a:t> (GC), </a:t>
            </a:r>
            <a:r>
              <a:rPr lang="tr-TR" sz="2800" dirty="0" err="1"/>
              <a:t>antiinflamatuar</a:t>
            </a:r>
            <a:r>
              <a:rPr lang="tr-TR" sz="2800" dirty="0"/>
              <a:t> ve </a:t>
            </a:r>
            <a:r>
              <a:rPr lang="tr-TR" sz="2800" dirty="0" err="1"/>
              <a:t>immunosupresif</a:t>
            </a:r>
            <a:r>
              <a:rPr lang="tr-TR" sz="2800" dirty="0"/>
              <a:t> özellikleri nedeniyle bir çok hastalığın tedavisinde yaygın olarak kullanılır.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Etkinliklerine rağmen, kullanımları </a:t>
            </a:r>
            <a:r>
              <a:rPr lang="tr-TR" sz="2800" dirty="0" err="1"/>
              <a:t>hiperglisemi</a:t>
            </a:r>
            <a:r>
              <a:rPr lang="tr-TR" sz="2800" dirty="0"/>
              <a:t> ve tip 2 </a:t>
            </a:r>
            <a:r>
              <a:rPr lang="tr-TR" sz="2800" dirty="0" err="1"/>
              <a:t>diabetes</a:t>
            </a:r>
            <a:r>
              <a:rPr lang="tr-TR" sz="2800" dirty="0"/>
              <a:t> </a:t>
            </a:r>
            <a:r>
              <a:rPr lang="tr-TR" sz="2800" dirty="0" err="1"/>
              <a:t>mellitus</a:t>
            </a:r>
            <a:r>
              <a:rPr lang="tr-TR" sz="2800" dirty="0"/>
              <a:t> uyarılması dahil olmak üzere çeşitli yan etki ile ilişkilendirilmiştir.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18018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448ECBB-C777-4061-BD37-B9C5A3BE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99121B8-739A-4B21-B34B-3F680432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51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00" dirty="0"/>
              <a:t>GC kaynaklı </a:t>
            </a:r>
            <a:r>
              <a:rPr lang="tr-TR" sz="3000" dirty="0" err="1"/>
              <a:t>diabet</a:t>
            </a:r>
            <a:r>
              <a:rPr lang="tr-TR" sz="3000" dirty="0"/>
              <a:t> </a:t>
            </a:r>
            <a:r>
              <a:rPr lang="tr-TR" sz="3000" dirty="0" smtClean="0"/>
              <a:t>gelişme </a:t>
            </a:r>
            <a:r>
              <a:rPr lang="tr-TR" sz="3000" dirty="0"/>
              <a:t>riski daha önce birçok gözlem çalışmasında tanımlanmıştır.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00" dirty="0"/>
              <a:t>Bir vaka kontrol çalışması, oral yoldan verilen </a:t>
            </a:r>
            <a:r>
              <a:rPr lang="tr-TR" sz="3000" dirty="0" err="1"/>
              <a:t>GC’lerin</a:t>
            </a:r>
            <a:r>
              <a:rPr lang="tr-TR" sz="3000" dirty="0"/>
              <a:t> birinci basamak popülasyonunda vakaların % 2’sine kadar ilişkili olabileceğini göstermiştir.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00" dirty="0"/>
              <a:t>Diğer iki gözlem çalışması, oral GC kullanımıyla artmış tip2 DM riski göstermiştir.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114BA63-C8FD-4501-83F7-74D07F66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EB4036-2FFC-492C-AEC1-228679AF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1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Gelişmekte olan </a:t>
            </a:r>
            <a:r>
              <a:rPr lang="tr-TR" sz="2800" dirty="0" err="1"/>
              <a:t>diabetes</a:t>
            </a:r>
            <a:r>
              <a:rPr lang="tr-TR" sz="2800" dirty="0"/>
              <a:t> </a:t>
            </a:r>
            <a:r>
              <a:rPr lang="tr-TR" sz="2800" dirty="0" err="1"/>
              <a:t>mellitus</a:t>
            </a:r>
            <a:r>
              <a:rPr lang="tr-TR" sz="2800" dirty="0"/>
              <a:t> ana belirleyicileri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Günlük GC dozu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GC tipi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Uzamış tedavi süresi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Sürekli kullanım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Başlangıçta yüksek HBA1C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Yüksek vücut kitle indeksi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600" dirty="0"/>
              <a:t>Aile öyküsü</a:t>
            </a:r>
          </a:p>
        </p:txBody>
      </p:sp>
    </p:spTree>
    <p:extLst>
      <p:ext uri="{BB962C8B-B14F-4D97-AF65-F5344CB8AC3E}">
        <p14:creationId xmlns:p14="http://schemas.microsoft.com/office/powerpoint/2010/main" val="32713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D14C6D9-22DF-4E0A-9908-8F541F20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41DDB06-C6E4-416E-B60D-0D19C36B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5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err="1"/>
              <a:t>GC’ler</a:t>
            </a:r>
            <a:r>
              <a:rPr lang="tr-TR" sz="2800" dirty="0"/>
              <a:t> </a:t>
            </a:r>
            <a:r>
              <a:rPr lang="tr-TR" sz="2800" dirty="0" err="1"/>
              <a:t>glukoz</a:t>
            </a:r>
            <a:r>
              <a:rPr lang="tr-TR" sz="2800" dirty="0"/>
              <a:t> </a:t>
            </a:r>
            <a:r>
              <a:rPr lang="tr-TR" sz="2800" dirty="0" err="1"/>
              <a:t>homeostazının</a:t>
            </a:r>
            <a:r>
              <a:rPr lang="tr-TR" sz="2800" dirty="0"/>
              <a:t> düzenlenmesi üzerine etkisi ile </a:t>
            </a:r>
            <a:r>
              <a:rPr lang="tr-TR" sz="2800" dirty="0" err="1"/>
              <a:t>diabetojenik</a:t>
            </a:r>
            <a:r>
              <a:rPr lang="tr-TR" sz="2800" dirty="0"/>
              <a:t> yan etkilere neden olabilir.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Aşırı ve uzun süreli </a:t>
            </a:r>
            <a:r>
              <a:rPr lang="tr-TR" sz="2800" dirty="0" err="1"/>
              <a:t>GC’lerin</a:t>
            </a:r>
            <a:r>
              <a:rPr lang="tr-TR" sz="2800" dirty="0"/>
              <a:t> kullanımında, insülin sinyallerine zarar vererek </a:t>
            </a:r>
            <a:r>
              <a:rPr lang="tr-TR" sz="2800" dirty="0" err="1"/>
              <a:t>periferal</a:t>
            </a:r>
            <a:r>
              <a:rPr lang="tr-TR" sz="2800" dirty="0"/>
              <a:t> insülin direncini indükleyebilir.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Ayrıca, </a:t>
            </a:r>
            <a:r>
              <a:rPr lang="tr-TR" sz="2800" dirty="0" err="1"/>
              <a:t>GC’ler</a:t>
            </a:r>
            <a:r>
              <a:rPr lang="tr-TR" sz="2800" dirty="0"/>
              <a:t> </a:t>
            </a:r>
            <a:r>
              <a:rPr lang="tr-TR" sz="2800" dirty="0" err="1"/>
              <a:t>abdominal</a:t>
            </a:r>
            <a:r>
              <a:rPr lang="tr-TR" sz="2800" dirty="0"/>
              <a:t> </a:t>
            </a:r>
            <a:r>
              <a:rPr lang="tr-TR" sz="2800" dirty="0" err="1"/>
              <a:t>obeziteyi</a:t>
            </a:r>
            <a:r>
              <a:rPr lang="tr-TR" sz="2800" dirty="0"/>
              <a:t> teşvik edebilir, plazma yağ asitlerini ve </a:t>
            </a:r>
            <a:r>
              <a:rPr lang="tr-TR" sz="2800" dirty="0" err="1"/>
              <a:t>trigliseritleri</a:t>
            </a:r>
            <a:r>
              <a:rPr lang="tr-TR" sz="2800" dirty="0"/>
              <a:t> yükseltebilir.</a:t>
            </a:r>
            <a:r>
              <a:rPr lang="tr-TR" dirty="0"/>
              <a:t>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GC ile indüklenen </a:t>
            </a:r>
            <a:r>
              <a:rPr lang="tr-TR" sz="2800" dirty="0" err="1"/>
              <a:t>periferal</a:t>
            </a:r>
            <a:r>
              <a:rPr lang="tr-TR" sz="2800" dirty="0"/>
              <a:t> insülin direncine cevap olarak ve </a:t>
            </a:r>
            <a:r>
              <a:rPr lang="tr-TR" sz="2800" dirty="0" err="1"/>
              <a:t>normoglisemiyi</a:t>
            </a:r>
            <a:r>
              <a:rPr lang="tr-TR" sz="2800" dirty="0"/>
              <a:t> sürdürme girişimi sırasında, pankreas </a:t>
            </a:r>
            <a:r>
              <a:rPr lang="el-GR" sz="2800" dirty="0"/>
              <a:t>β-</a:t>
            </a:r>
            <a:r>
              <a:rPr lang="tr-TR" sz="2800" dirty="0"/>
              <a:t>hücreleri </a:t>
            </a:r>
            <a:r>
              <a:rPr lang="tr-TR" sz="2800" dirty="0" err="1"/>
              <a:t>hiperinsülinemiye</a:t>
            </a:r>
            <a:r>
              <a:rPr lang="tr-TR" sz="2800" dirty="0"/>
              <a:t> neden olan çeşitli adaptasyonlardan geçer.</a:t>
            </a:r>
          </a:p>
        </p:txBody>
      </p:sp>
    </p:spTree>
    <p:extLst>
      <p:ext uri="{BB962C8B-B14F-4D97-AF65-F5344CB8AC3E}">
        <p14:creationId xmlns:p14="http://schemas.microsoft.com/office/powerpoint/2010/main" val="2867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926AEBD-7B62-4EF9-954B-1A234978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940C8A3-553B-4A54-8808-890C2215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00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Oral </a:t>
            </a:r>
            <a:r>
              <a:rPr lang="tr-TR" sz="2800" dirty="0" err="1"/>
              <a:t>GC'lere</a:t>
            </a:r>
            <a:r>
              <a:rPr lang="tr-TR" sz="2800" dirty="0"/>
              <a:t> benzer şekilde, </a:t>
            </a: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GC'ler</a:t>
            </a:r>
            <a:r>
              <a:rPr lang="tr-TR" sz="2800" dirty="0"/>
              <a:t>, </a:t>
            </a:r>
            <a:r>
              <a:rPr lang="tr-TR" sz="2800" dirty="0" err="1"/>
              <a:t>romatoid</a:t>
            </a:r>
            <a:r>
              <a:rPr lang="tr-TR" sz="2800" dirty="0"/>
              <a:t> </a:t>
            </a:r>
            <a:r>
              <a:rPr lang="tr-TR" sz="2800" dirty="0" err="1"/>
              <a:t>artritli</a:t>
            </a:r>
            <a:r>
              <a:rPr lang="tr-TR" sz="2800" dirty="0"/>
              <a:t> hastalarda ve </a:t>
            </a:r>
            <a:r>
              <a:rPr lang="tr-TR" sz="2800" dirty="0" err="1"/>
              <a:t>osteoartritli</a:t>
            </a:r>
            <a:r>
              <a:rPr lang="tr-TR" sz="2800" dirty="0"/>
              <a:t> hastalarda esas olarak </a:t>
            </a:r>
            <a:r>
              <a:rPr lang="tr-TR" sz="2800" dirty="0" err="1"/>
              <a:t>pulse</a:t>
            </a:r>
            <a:r>
              <a:rPr lang="tr-TR" sz="2800" dirty="0"/>
              <a:t> terapisi olarak kullanılır.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Daha önce yapılan bir çalışmada, diz veya kalça protezi ameliyatı geçirmiş olan </a:t>
            </a:r>
            <a:r>
              <a:rPr lang="tr-TR" sz="2800" dirty="0" err="1"/>
              <a:t>osteoartrit</a:t>
            </a:r>
            <a:r>
              <a:rPr lang="tr-TR" sz="2800" dirty="0"/>
              <a:t> hastalarının% 50'si ameliyattan önceki 2 yıl içinde </a:t>
            </a:r>
            <a:r>
              <a:rPr lang="tr-TR" sz="2800" dirty="0" err="1"/>
              <a:t>parenteral</a:t>
            </a:r>
            <a:r>
              <a:rPr lang="tr-TR" sz="2800" dirty="0"/>
              <a:t> GC aldı.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Önceki çalışmalar ayrıca </a:t>
            </a:r>
            <a:r>
              <a:rPr lang="tr-TR" sz="2800" dirty="0" err="1"/>
              <a:t>parenteral</a:t>
            </a:r>
            <a:r>
              <a:rPr lang="tr-TR" sz="2800" dirty="0"/>
              <a:t> GC kullanımının diyabetli hastalarda ve diyabet olmayan hastalarda </a:t>
            </a:r>
            <a:r>
              <a:rPr lang="tr-TR" sz="2800" dirty="0" err="1"/>
              <a:t>hiperglisemi</a:t>
            </a:r>
            <a:r>
              <a:rPr lang="tr-TR" sz="2800" dirty="0"/>
              <a:t> ile ilişkili olduğunu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11031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CB9F816-A054-47D0-A967-CD05E70B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56E8402-3090-4B09-8DFA-D96552C5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01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Bununla birlikte, oral </a:t>
            </a:r>
            <a:r>
              <a:rPr lang="tr-TR" sz="2800" dirty="0" err="1"/>
              <a:t>GC'lerin</a:t>
            </a:r>
            <a:r>
              <a:rPr lang="tr-TR" sz="2800" dirty="0"/>
              <a:t> aksine, </a:t>
            </a:r>
            <a:r>
              <a:rPr lang="tr-TR" sz="2800" dirty="0" err="1"/>
              <a:t>parenteral</a:t>
            </a:r>
            <a:r>
              <a:rPr lang="tr-TR" sz="2800" dirty="0"/>
              <a:t> GC kullanıcıları arasında T2DM'nin yeni başlangıç ​​</a:t>
            </a:r>
            <a:r>
              <a:rPr lang="tr-TR" sz="2800" dirty="0" err="1"/>
              <a:t>insidansı</a:t>
            </a:r>
            <a:r>
              <a:rPr lang="tr-TR" sz="2800" dirty="0"/>
              <a:t> ile ilgili çok az veri </a:t>
            </a:r>
            <a:r>
              <a:rPr lang="tr-TR" sz="2800" dirty="0" smtClean="0"/>
              <a:t>vardır.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Farklı uygulama yolları ve farklı doz rejimleri nedeniyle, T2DM riski oral </a:t>
            </a:r>
            <a:r>
              <a:rPr lang="tr-TR" sz="2800" dirty="0" err="1"/>
              <a:t>GC'lerden</a:t>
            </a:r>
            <a:r>
              <a:rPr lang="tr-TR" sz="2800" dirty="0"/>
              <a:t> farklı olabilir.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Bu nedenle, bu çalışmanın amacı, </a:t>
            </a: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GC'lerin</a:t>
            </a:r>
            <a:r>
              <a:rPr lang="tr-TR" sz="2800" dirty="0"/>
              <a:t> kullanımı ile insülin olmayan bir </a:t>
            </a:r>
            <a:r>
              <a:rPr lang="tr-TR" sz="2800" dirty="0" err="1"/>
              <a:t>antidiyabetik</a:t>
            </a:r>
            <a:r>
              <a:rPr lang="tr-TR" sz="2800" dirty="0"/>
              <a:t> ilacın (NIAD) ilk reçetesini yeni tanı Tip 2 DM için kriter kabul edip arasındaki ilişkiyi değerlendirmektir.</a:t>
            </a:r>
          </a:p>
        </p:txBody>
      </p:sp>
    </p:spTree>
    <p:extLst>
      <p:ext uri="{BB962C8B-B14F-4D97-AF65-F5344CB8AC3E}">
        <p14:creationId xmlns:p14="http://schemas.microsoft.com/office/powerpoint/2010/main" val="39161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CC7FE66-FFB5-4F05-B544-C171F09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METHOD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3EAEF-3AE4-45EC-B69B-CEAB8F09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5105"/>
          </a:xfrm>
        </p:spPr>
        <p:txBody>
          <a:bodyPr>
            <a:normAutofit/>
          </a:bodyPr>
          <a:lstStyle/>
          <a:p>
            <a:r>
              <a:rPr lang="tr-TR" sz="2800" dirty="0"/>
              <a:t>Veri Kaynakları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Clinical</a:t>
            </a:r>
            <a:r>
              <a:rPr lang="tr-TR" sz="2800" dirty="0"/>
              <a:t> </a:t>
            </a:r>
            <a:r>
              <a:rPr lang="tr-TR" sz="2800" dirty="0" err="1"/>
              <a:t>Practice</a:t>
            </a:r>
            <a:r>
              <a:rPr lang="tr-TR" sz="2800" dirty="0"/>
              <a:t> </a:t>
            </a:r>
            <a:r>
              <a:rPr lang="tr-TR" sz="2800" dirty="0" err="1"/>
              <a:t>Research</a:t>
            </a:r>
            <a:r>
              <a:rPr lang="tr-TR" sz="2800" dirty="0"/>
              <a:t> </a:t>
            </a:r>
            <a:r>
              <a:rPr lang="tr-TR" sz="2800" dirty="0" err="1"/>
              <a:t>Datalink</a:t>
            </a:r>
            <a:r>
              <a:rPr lang="tr-TR" sz="2800" dirty="0"/>
              <a:t> (CPRD) kullanılarak bir vaka kontrol çalışması yapılmış</a:t>
            </a:r>
            <a:r>
              <a:rPr lang="tr-T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CPRD, Birleşik </a:t>
            </a:r>
            <a:r>
              <a:rPr lang="tr-TR" sz="2800" dirty="0" err="1"/>
              <a:t>Krallık'ta</a:t>
            </a:r>
            <a:r>
              <a:rPr lang="tr-TR" sz="2800" dirty="0"/>
              <a:t> 674'ün üzerinde pratisyen hekim (GP) tarafından kaydedilen tıbbi kayıtları içeren büyük bir birinci basamak veri tabanıdır.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Sonuç olarak, bu veri tabanı, teşhis, reçete, uzman tavsiyeleri ve laboratuvar test sonuçları dahil olmak üzere çok çeşitli tıbbi kayıtlar hakkında bilgi sağlar.</a:t>
            </a:r>
          </a:p>
        </p:txBody>
      </p:sp>
    </p:spTree>
    <p:extLst>
      <p:ext uri="{BB962C8B-B14F-4D97-AF65-F5344CB8AC3E}">
        <p14:creationId xmlns:p14="http://schemas.microsoft.com/office/powerpoint/2010/main" val="18104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1231</Words>
  <Application>Microsoft Office PowerPoint</Application>
  <PresentationFormat>Geniş ekran</PresentationFormat>
  <Paragraphs>104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Geçmişe bakış</vt:lpstr>
      <vt:lpstr>Parenteral Glukokortikoidlerin kullanımı ve yeni tanı tip 2 diabet riski: Vaka kontrol çalışması</vt:lpstr>
      <vt:lpstr>PowerPoint Sunusu</vt:lpstr>
      <vt:lpstr>GİRİŞ</vt:lpstr>
      <vt:lpstr>GİRİŞ</vt:lpstr>
      <vt:lpstr>GİRİŞ</vt:lpstr>
      <vt:lpstr>GİRİŞ</vt:lpstr>
      <vt:lpstr>GİRİŞ</vt:lpstr>
      <vt:lpstr>GİRİŞ</vt:lpstr>
      <vt:lpstr>METHOD</vt:lpstr>
      <vt:lpstr>METHOD</vt:lpstr>
      <vt:lpstr>METHOD</vt:lpstr>
      <vt:lpstr>METHOD</vt:lpstr>
      <vt:lpstr>METHOD</vt:lpstr>
      <vt:lpstr>METHOD</vt:lpstr>
      <vt:lpstr>BULGULAR</vt:lpstr>
      <vt:lpstr>BULGULAR</vt:lpstr>
      <vt:lpstr>BULGULAR</vt:lpstr>
      <vt:lpstr>BULGULAR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Parenteral Glukokortikoidlerin kullanımı ve yeni tanı tip 2 diabet riski: Vaka kontrol çalışması</dc:title>
  <dc:creator>yusuff</dc:creator>
  <cp:lastModifiedBy>lenovo</cp:lastModifiedBy>
  <cp:revision>33</cp:revision>
  <dcterms:created xsi:type="dcterms:W3CDTF">2019-02-11T15:32:35Z</dcterms:created>
  <dcterms:modified xsi:type="dcterms:W3CDTF">2019-03-05T06:50:31Z</dcterms:modified>
</cp:coreProperties>
</file>