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6" r:id="rId2"/>
    <p:sldId id="259" r:id="rId3"/>
    <p:sldId id="257" r:id="rId4"/>
    <p:sldId id="258" r:id="rId5"/>
    <p:sldId id="266" r:id="rId6"/>
    <p:sldId id="270" r:id="rId7"/>
    <p:sldId id="271" r:id="rId8"/>
    <p:sldId id="273" r:id="rId9"/>
    <p:sldId id="351" r:id="rId10"/>
    <p:sldId id="278" r:id="rId11"/>
    <p:sldId id="298" r:id="rId12"/>
    <p:sldId id="277" r:id="rId13"/>
    <p:sldId id="282" r:id="rId14"/>
    <p:sldId id="283" r:id="rId15"/>
    <p:sldId id="291" r:id="rId16"/>
    <p:sldId id="290" r:id="rId17"/>
    <p:sldId id="352" r:id="rId18"/>
    <p:sldId id="285" r:id="rId19"/>
    <p:sldId id="353" r:id="rId20"/>
    <p:sldId id="294" r:id="rId21"/>
    <p:sldId id="299" r:id="rId22"/>
    <p:sldId id="366" r:id="rId23"/>
    <p:sldId id="300" r:id="rId24"/>
    <p:sldId id="301" r:id="rId25"/>
    <p:sldId id="297" r:id="rId26"/>
    <p:sldId id="286" r:id="rId27"/>
    <p:sldId id="367" r:id="rId28"/>
    <p:sldId id="287" r:id="rId29"/>
    <p:sldId id="288" r:id="rId30"/>
    <p:sldId id="289" r:id="rId31"/>
    <p:sldId id="302" r:id="rId32"/>
    <p:sldId id="368" r:id="rId33"/>
    <p:sldId id="280" r:id="rId34"/>
    <p:sldId id="281" r:id="rId35"/>
    <p:sldId id="304" r:id="rId36"/>
    <p:sldId id="305" r:id="rId37"/>
    <p:sldId id="328" r:id="rId38"/>
    <p:sldId id="330" r:id="rId39"/>
    <p:sldId id="329" r:id="rId40"/>
    <p:sldId id="306" r:id="rId41"/>
    <p:sldId id="307" r:id="rId42"/>
    <p:sldId id="308" r:id="rId43"/>
    <p:sldId id="331" r:id="rId44"/>
    <p:sldId id="309" r:id="rId45"/>
    <p:sldId id="332" r:id="rId46"/>
    <p:sldId id="333" r:id="rId47"/>
    <p:sldId id="334" r:id="rId48"/>
    <p:sldId id="335" r:id="rId49"/>
    <p:sldId id="338" r:id="rId50"/>
    <p:sldId id="337" r:id="rId51"/>
    <p:sldId id="336" r:id="rId52"/>
    <p:sldId id="369" r:id="rId53"/>
    <p:sldId id="313" r:id="rId54"/>
    <p:sldId id="340" r:id="rId55"/>
    <p:sldId id="339" r:id="rId56"/>
    <p:sldId id="370" r:id="rId57"/>
    <p:sldId id="342" r:id="rId58"/>
    <p:sldId id="341" r:id="rId59"/>
    <p:sldId id="371" r:id="rId60"/>
    <p:sldId id="343" r:id="rId61"/>
    <p:sldId id="372" r:id="rId62"/>
    <p:sldId id="344" r:id="rId63"/>
    <p:sldId id="349" r:id="rId64"/>
    <p:sldId id="354" r:id="rId65"/>
    <p:sldId id="356" r:id="rId66"/>
    <p:sldId id="310" r:id="rId67"/>
    <p:sldId id="350" r:id="rId68"/>
    <p:sldId id="311" r:id="rId69"/>
    <p:sldId id="357" r:id="rId70"/>
    <p:sldId id="358" r:id="rId71"/>
    <p:sldId id="359" r:id="rId72"/>
    <p:sldId id="360" r:id="rId73"/>
    <p:sldId id="361" r:id="rId74"/>
    <p:sldId id="362" r:id="rId75"/>
    <p:sldId id="363" r:id="rId76"/>
    <p:sldId id="312" r:id="rId77"/>
    <p:sldId id="364" r:id="rId78"/>
    <p:sldId id="365"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4416" autoAdjust="0"/>
  </p:normalViewPr>
  <p:slideViewPr>
    <p:cSldViewPr snapToGrid="0">
      <p:cViewPr varScale="1">
        <p:scale>
          <a:sx n="61" d="100"/>
          <a:sy n="61" d="100"/>
        </p:scale>
        <p:origin x="10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35F8F-EFF7-4C49-B0CA-A74696A6013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2F2CDF9F-CE64-4E65-8C00-4E6518C1C90E}">
      <dgm:prSet phldrT="[Metin]" custT="1"/>
      <dgm:spPr/>
      <dgm:t>
        <a:bodyPr/>
        <a:lstStyle/>
        <a:p>
          <a:r>
            <a:rPr lang="tr-TR" sz="1100" dirty="0"/>
            <a:t>SEMPTOMLAR </a:t>
          </a:r>
        </a:p>
        <a:p>
          <a:r>
            <a:rPr lang="tr-TR" sz="1100" dirty="0"/>
            <a:t>ATAKLAR</a:t>
          </a:r>
        </a:p>
        <a:p>
          <a:r>
            <a:rPr lang="tr-TR" sz="1100" dirty="0"/>
            <a:t>YAN ETKİLER</a:t>
          </a:r>
        </a:p>
        <a:p>
          <a:r>
            <a:rPr lang="tr-TR" sz="1100" dirty="0"/>
            <a:t>SOLUNUM FONKSİYONU</a:t>
          </a:r>
        </a:p>
        <a:p>
          <a:r>
            <a:rPr lang="tr-TR" sz="1100" dirty="0"/>
            <a:t>HASTA MEMNUNİYETİ</a:t>
          </a:r>
        </a:p>
      </dgm:t>
    </dgm:pt>
    <dgm:pt modelId="{6E3E8540-1424-4184-9287-0EF5818B729D}" type="parTrans" cxnId="{3ABBBC10-7D60-45F4-B31F-A627AFF3005E}">
      <dgm:prSet/>
      <dgm:spPr/>
      <dgm:t>
        <a:bodyPr/>
        <a:lstStyle/>
        <a:p>
          <a:endParaRPr lang="tr-TR"/>
        </a:p>
      </dgm:t>
    </dgm:pt>
    <dgm:pt modelId="{323BD61B-91AE-491F-B92C-B1A041963916}" type="sibTrans" cxnId="{3ABBBC10-7D60-45F4-B31F-A627AFF3005E}">
      <dgm:prSet/>
      <dgm:spPr/>
      <dgm:t>
        <a:bodyPr/>
        <a:lstStyle/>
        <a:p>
          <a:endParaRPr lang="tr-TR"/>
        </a:p>
      </dgm:t>
    </dgm:pt>
    <dgm:pt modelId="{4CDB32CD-E2CF-4032-91CC-57F7A5589654}">
      <dgm:prSet phldrT="[Metin]" custT="1"/>
      <dgm:spPr/>
      <dgm:t>
        <a:bodyPr/>
        <a:lstStyle/>
        <a:p>
          <a:r>
            <a:rPr lang="tr-TR" sz="1100" dirty="0"/>
            <a:t>TANI (GEREKLİ İSE)</a:t>
          </a:r>
        </a:p>
        <a:p>
          <a:r>
            <a:rPr lang="tr-TR" sz="1100" dirty="0"/>
            <a:t>SEMPTOM KONTROLU VE DEĞİŞTİRİLEİLİR RİSK FAKTÖRÜ</a:t>
          </a:r>
        </a:p>
        <a:p>
          <a:r>
            <a:rPr lang="tr-TR" sz="1100" dirty="0"/>
            <a:t>KOMORBİDİTELER</a:t>
          </a:r>
        </a:p>
        <a:p>
          <a:r>
            <a:rPr lang="tr-TR" sz="1100" dirty="0"/>
            <a:t>İNHALER  TEKNİK/ UYUM</a:t>
          </a:r>
        </a:p>
        <a:p>
          <a:r>
            <a:rPr lang="tr-TR" sz="1100" dirty="0"/>
            <a:t>HASTA BEKLENTİLERİ</a:t>
          </a:r>
        </a:p>
        <a:p>
          <a:endParaRPr lang="tr-TR" sz="900" dirty="0"/>
        </a:p>
      </dgm:t>
    </dgm:pt>
    <dgm:pt modelId="{C37B7F04-9AF6-4D97-916F-DEABF0BA3BB7}" type="parTrans" cxnId="{AD66815D-5139-4451-9F57-3B97B7FC3647}">
      <dgm:prSet/>
      <dgm:spPr/>
      <dgm:t>
        <a:bodyPr/>
        <a:lstStyle/>
        <a:p>
          <a:endParaRPr lang="tr-TR"/>
        </a:p>
      </dgm:t>
    </dgm:pt>
    <dgm:pt modelId="{A2279B8D-5DB5-45E0-B741-EB1D8495A3C8}" type="sibTrans" cxnId="{AD66815D-5139-4451-9F57-3B97B7FC3647}">
      <dgm:prSet/>
      <dgm:spPr/>
      <dgm:t>
        <a:bodyPr/>
        <a:lstStyle/>
        <a:p>
          <a:endParaRPr lang="tr-TR"/>
        </a:p>
      </dgm:t>
    </dgm:pt>
    <dgm:pt modelId="{F431AC0D-C5B4-42A5-9E0B-3A65B6BA8FFE}">
      <dgm:prSet phldrT="[Metin]" custT="1"/>
      <dgm:spPr/>
      <dgm:t>
        <a:bodyPr/>
        <a:lstStyle/>
        <a:p>
          <a:r>
            <a:rPr lang="tr-TR" sz="1100" dirty="0"/>
            <a:t>DEĞİŞTİRİLEBİLR RİSK FAKTÖRLERİNİN VE KOMORBİDİTELERİN TEDAVİSİ</a:t>
          </a:r>
        </a:p>
        <a:p>
          <a:r>
            <a:rPr lang="tr-TR" sz="1100" dirty="0"/>
            <a:t>NANFARMOKOLOJİK STRATEJİLER</a:t>
          </a:r>
        </a:p>
        <a:p>
          <a:r>
            <a:rPr lang="tr-TR" sz="1100" dirty="0"/>
            <a:t>EĞİTİM</a:t>
          </a:r>
        </a:p>
        <a:p>
          <a:r>
            <a:rPr lang="tr-TR" sz="1100" dirty="0"/>
            <a:t>ASTIM İLAÇLARI</a:t>
          </a:r>
        </a:p>
      </dgm:t>
    </dgm:pt>
    <dgm:pt modelId="{58C0212C-6E64-488C-8BC1-763231DE05AE}" type="parTrans" cxnId="{179059A4-AA58-4651-8A5D-46D4D47D074E}">
      <dgm:prSet/>
      <dgm:spPr/>
      <dgm:t>
        <a:bodyPr/>
        <a:lstStyle/>
        <a:p>
          <a:endParaRPr lang="tr-TR"/>
        </a:p>
      </dgm:t>
    </dgm:pt>
    <dgm:pt modelId="{D918454D-0707-42ED-BE20-AF3B80C5FE25}" type="sibTrans" cxnId="{179059A4-AA58-4651-8A5D-46D4D47D074E}">
      <dgm:prSet/>
      <dgm:spPr/>
      <dgm:t>
        <a:bodyPr/>
        <a:lstStyle/>
        <a:p>
          <a:endParaRPr lang="tr-TR"/>
        </a:p>
      </dgm:t>
    </dgm:pt>
    <dgm:pt modelId="{6CAFF987-4DE6-43EE-B92C-F62B81D726BF}" type="pres">
      <dgm:prSet presAssocID="{02A35F8F-EFF7-4C49-B0CA-A74696A6013E}" presName="cycle" presStyleCnt="0">
        <dgm:presLayoutVars>
          <dgm:dir/>
          <dgm:resizeHandles val="exact"/>
        </dgm:presLayoutVars>
      </dgm:prSet>
      <dgm:spPr/>
    </dgm:pt>
    <dgm:pt modelId="{94E21B8A-5A10-412D-9D30-25093861AD57}" type="pres">
      <dgm:prSet presAssocID="{2F2CDF9F-CE64-4E65-8C00-4E6518C1C90E}" presName="node" presStyleLbl="node1" presStyleIdx="0" presStyleCnt="3">
        <dgm:presLayoutVars>
          <dgm:bulletEnabled val="1"/>
        </dgm:presLayoutVars>
      </dgm:prSet>
      <dgm:spPr/>
    </dgm:pt>
    <dgm:pt modelId="{C6F2622C-4DE6-4565-856F-127263111BBA}" type="pres">
      <dgm:prSet presAssocID="{323BD61B-91AE-491F-B92C-B1A041963916}" presName="sibTrans" presStyleLbl="sibTrans2D1" presStyleIdx="0" presStyleCnt="3"/>
      <dgm:spPr/>
    </dgm:pt>
    <dgm:pt modelId="{0D729A27-163D-4370-A7BD-E16C885200C9}" type="pres">
      <dgm:prSet presAssocID="{323BD61B-91AE-491F-B92C-B1A041963916}" presName="connectorText" presStyleLbl="sibTrans2D1" presStyleIdx="0" presStyleCnt="3"/>
      <dgm:spPr/>
    </dgm:pt>
    <dgm:pt modelId="{D78039A9-200B-4562-823F-89E605CEA6ED}" type="pres">
      <dgm:prSet presAssocID="{4CDB32CD-E2CF-4032-91CC-57F7A5589654}" presName="node" presStyleLbl="node1" presStyleIdx="1" presStyleCnt="3">
        <dgm:presLayoutVars>
          <dgm:bulletEnabled val="1"/>
        </dgm:presLayoutVars>
      </dgm:prSet>
      <dgm:spPr/>
    </dgm:pt>
    <dgm:pt modelId="{B3B7615D-6C4F-4B86-AA91-6B3CF8CECC17}" type="pres">
      <dgm:prSet presAssocID="{A2279B8D-5DB5-45E0-B741-EB1D8495A3C8}" presName="sibTrans" presStyleLbl="sibTrans2D1" presStyleIdx="1" presStyleCnt="3"/>
      <dgm:spPr/>
    </dgm:pt>
    <dgm:pt modelId="{D8534453-DE1B-4599-97D6-3B6239F102DA}" type="pres">
      <dgm:prSet presAssocID="{A2279B8D-5DB5-45E0-B741-EB1D8495A3C8}" presName="connectorText" presStyleLbl="sibTrans2D1" presStyleIdx="1" presStyleCnt="3"/>
      <dgm:spPr/>
    </dgm:pt>
    <dgm:pt modelId="{03C238E5-A85B-467B-9C0B-A025A36BFE8A}" type="pres">
      <dgm:prSet presAssocID="{F431AC0D-C5B4-42A5-9E0B-3A65B6BA8FFE}" presName="node" presStyleLbl="node1" presStyleIdx="2" presStyleCnt="3">
        <dgm:presLayoutVars>
          <dgm:bulletEnabled val="1"/>
        </dgm:presLayoutVars>
      </dgm:prSet>
      <dgm:spPr/>
    </dgm:pt>
    <dgm:pt modelId="{29A61195-D938-4405-BF35-240DF901CE83}" type="pres">
      <dgm:prSet presAssocID="{D918454D-0707-42ED-BE20-AF3B80C5FE25}" presName="sibTrans" presStyleLbl="sibTrans2D1" presStyleIdx="2" presStyleCnt="3"/>
      <dgm:spPr/>
    </dgm:pt>
    <dgm:pt modelId="{8F1FE32E-9DF8-46AB-9DBA-661B3F5FF529}" type="pres">
      <dgm:prSet presAssocID="{D918454D-0707-42ED-BE20-AF3B80C5FE25}" presName="connectorText" presStyleLbl="sibTrans2D1" presStyleIdx="2" presStyleCnt="3"/>
      <dgm:spPr/>
    </dgm:pt>
  </dgm:ptLst>
  <dgm:cxnLst>
    <dgm:cxn modelId="{D9EC800B-2EB9-42FB-88F5-9D37F2B68480}" type="presOf" srcId="{A2279B8D-5DB5-45E0-B741-EB1D8495A3C8}" destId="{B3B7615D-6C4F-4B86-AA91-6B3CF8CECC17}" srcOrd="0" destOrd="0" presId="urn:microsoft.com/office/officeart/2005/8/layout/cycle2"/>
    <dgm:cxn modelId="{3ABBBC10-7D60-45F4-B31F-A627AFF3005E}" srcId="{02A35F8F-EFF7-4C49-B0CA-A74696A6013E}" destId="{2F2CDF9F-CE64-4E65-8C00-4E6518C1C90E}" srcOrd="0" destOrd="0" parTransId="{6E3E8540-1424-4184-9287-0EF5818B729D}" sibTransId="{323BD61B-91AE-491F-B92C-B1A041963916}"/>
    <dgm:cxn modelId="{AD66815D-5139-4451-9F57-3B97B7FC3647}" srcId="{02A35F8F-EFF7-4C49-B0CA-A74696A6013E}" destId="{4CDB32CD-E2CF-4032-91CC-57F7A5589654}" srcOrd="1" destOrd="0" parTransId="{C37B7F04-9AF6-4D97-916F-DEABF0BA3BB7}" sibTransId="{A2279B8D-5DB5-45E0-B741-EB1D8495A3C8}"/>
    <dgm:cxn modelId="{6FBB2D64-7441-42D6-B6B6-FED3918C5BB2}" type="presOf" srcId="{323BD61B-91AE-491F-B92C-B1A041963916}" destId="{C6F2622C-4DE6-4565-856F-127263111BBA}" srcOrd="0" destOrd="0" presId="urn:microsoft.com/office/officeart/2005/8/layout/cycle2"/>
    <dgm:cxn modelId="{983E4A50-9556-4C6B-8305-BBAC2CC5B7CC}" type="presOf" srcId="{02A35F8F-EFF7-4C49-B0CA-A74696A6013E}" destId="{6CAFF987-4DE6-43EE-B92C-F62B81D726BF}" srcOrd="0" destOrd="0" presId="urn:microsoft.com/office/officeart/2005/8/layout/cycle2"/>
    <dgm:cxn modelId="{E477C652-7B98-45F2-9738-2CCD02B1F2BC}" type="presOf" srcId="{323BD61B-91AE-491F-B92C-B1A041963916}" destId="{0D729A27-163D-4370-A7BD-E16C885200C9}" srcOrd="1" destOrd="0" presId="urn:microsoft.com/office/officeart/2005/8/layout/cycle2"/>
    <dgm:cxn modelId="{5EA81054-2298-4010-9DCE-B0C0CFC34E2A}" type="presOf" srcId="{F431AC0D-C5B4-42A5-9E0B-3A65B6BA8FFE}" destId="{03C238E5-A85B-467B-9C0B-A025A36BFE8A}" srcOrd="0" destOrd="0" presId="urn:microsoft.com/office/officeart/2005/8/layout/cycle2"/>
    <dgm:cxn modelId="{87F1F183-270C-4E4A-B824-624540F82A86}" type="presOf" srcId="{2F2CDF9F-CE64-4E65-8C00-4E6518C1C90E}" destId="{94E21B8A-5A10-412D-9D30-25093861AD57}" srcOrd="0" destOrd="0" presId="urn:microsoft.com/office/officeart/2005/8/layout/cycle2"/>
    <dgm:cxn modelId="{BD7F5E8B-0FEA-468E-923C-F43CDE67F4D3}" type="presOf" srcId="{A2279B8D-5DB5-45E0-B741-EB1D8495A3C8}" destId="{D8534453-DE1B-4599-97D6-3B6239F102DA}" srcOrd="1" destOrd="0" presId="urn:microsoft.com/office/officeart/2005/8/layout/cycle2"/>
    <dgm:cxn modelId="{ECC3B292-C113-4F47-9522-F11510C199E9}" type="presOf" srcId="{4CDB32CD-E2CF-4032-91CC-57F7A5589654}" destId="{D78039A9-200B-4562-823F-89E605CEA6ED}" srcOrd="0" destOrd="0" presId="urn:microsoft.com/office/officeart/2005/8/layout/cycle2"/>
    <dgm:cxn modelId="{179059A4-AA58-4651-8A5D-46D4D47D074E}" srcId="{02A35F8F-EFF7-4C49-B0CA-A74696A6013E}" destId="{F431AC0D-C5B4-42A5-9E0B-3A65B6BA8FFE}" srcOrd="2" destOrd="0" parTransId="{58C0212C-6E64-488C-8BC1-763231DE05AE}" sibTransId="{D918454D-0707-42ED-BE20-AF3B80C5FE25}"/>
    <dgm:cxn modelId="{4EB1A5A6-B788-4748-A91B-CB5628A4771E}" type="presOf" srcId="{D918454D-0707-42ED-BE20-AF3B80C5FE25}" destId="{8F1FE32E-9DF8-46AB-9DBA-661B3F5FF529}" srcOrd="1" destOrd="0" presId="urn:microsoft.com/office/officeart/2005/8/layout/cycle2"/>
    <dgm:cxn modelId="{EAE0AAC7-3D49-48E3-846E-EB9C40B8275B}" type="presOf" srcId="{D918454D-0707-42ED-BE20-AF3B80C5FE25}" destId="{29A61195-D938-4405-BF35-240DF901CE83}" srcOrd="0" destOrd="0" presId="urn:microsoft.com/office/officeart/2005/8/layout/cycle2"/>
    <dgm:cxn modelId="{A167CB80-09D0-46F2-A833-86408B0B7B99}" type="presParOf" srcId="{6CAFF987-4DE6-43EE-B92C-F62B81D726BF}" destId="{94E21B8A-5A10-412D-9D30-25093861AD57}" srcOrd="0" destOrd="0" presId="urn:microsoft.com/office/officeart/2005/8/layout/cycle2"/>
    <dgm:cxn modelId="{0F33EA90-1F10-4A66-98B6-947B8C2570FE}" type="presParOf" srcId="{6CAFF987-4DE6-43EE-B92C-F62B81D726BF}" destId="{C6F2622C-4DE6-4565-856F-127263111BBA}" srcOrd="1" destOrd="0" presId="urn:microsoft.com/office/officeart/2005/8/layout/cycle2"/>
    <dgm:cxn modelId="{9FB8BA14-B45B-4AFD-B9DC-0D93A4DCFFE0}" type="presParOf" srcId="{C6F2622C-4DE6-4565-856F-127263111BBA}" destId="{0D729A27-163D-4370-A7BD-E16C885200C9}" srcOrd="0" destOrd="0" presId="urn:microsoft.com/office/officeart/2005/8/layout/cycle2"/>
    <dgm:cxn modelId="{D1D5FC80-E7E8-432F-8A2C-88A3AC50BE8A}" type="presParOf" srcId="{6CAFF987-4DE6-43EE-B92C-F62B81D726BF}" destId="{D78039A9-200B-4562-823F-89E605CEA6ED}" srcOrd="2" destOrd="0" presId="urn:microsoft.com/office/officeart/2005/8/layout/cycle2"/>
    <dgm:cxn modelId="{FF221848-82A2-495F-9DEF-64090C5C93DE}" type="presParOf" srcId="{6CAFF987-4DE6-43EE-B92C-F62B81D726BF}" destId="{B3B7615D-6C4F-4B86-AA91-6B3CF8CECC17}" srcOrd="3" destOrd="0" presId="urn:microsoft.com/office/officeart/2005/8/layout/cycle2"/>
    <dgm:cxn modelId="{3C8B9C96-34D9-4EB3-BCCB-3BE75FB69DC5}" type="presParOf" srcId="{B3B7615D-6C4F-4B86-AA91-6B3CF8CECC17}" destId="{D8534453-DE1B-4599-97D6-3B6239F102DA}" srcOrd="0" destOrd="0" presId="urn:microsoft.com/office/officeart/2005/8/layout/cycle2"/>
    <dgm:cxn modelId="{04F86D74-BB1F-46E7-A0D4-62C291759390}" type="presParOf" srcId="{6CAFF987-4DE6-43EE-B92C-F62B81D726BF}" destId="{03C238E5-A85B-467B-9C0B-A025A36BFE8A}" srcOrd="4" destOrd="0" presId="urn:microsoft.com/office/officeart/2005/8/layout/cycle2"/>
    <dgm:cxn modelId="{ED25B793-4B52-406B-8C55-4968924812A2}" type="presParOf" srcId="{6CAFF987-4DE6-43EE-B92C-F62B81D726BF}" destId="{29A61195-D938-4405-BF35-240DF901CE83}" srcOrd="5" destOrd="0" presId="urn:microsoft.com/office/officeart/2005/8/layout/cycle2"/>
    <dgm:cxn modelId="{E0E97876-9FB8-4809-B00D-6F0CB365E681}" type="presParOf" srcId="{29A61195-D938-4405-BF35-240DF901CE83}" destId="{8F1FE32E-9DF8-46AB-9DBA-661B3F5FF52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2BDF9-1DA9-489B-9AB8-D8917E71E81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C98DC14F-FA91-45EA-9336-8F062B486B74}">
      <dgm:prSet phldrT="[Metin]"/>
      <dgm:spPr/>
      <dgm:t>
        <a:bodyPr/>
        <a:lstStyle/>
        <a:p>
          <a:r>
            <a:rPr lang="tr-TR" dirty="0"/>
            <a:t>a</a:t>
          </a:r>
        </a:p>
      </dgm:t>
    </dgm:pt>
    <dgm:pt modelId="{1247AF72-B2BB-4A35-A4DE-74A93FDD102C}" type="parTrans" cxnId="{FD37634E-FA30-4BBD-A5B4-A3921D39F52C}">
      <dgm:prSet/>
      <dgm:spPr/>
      <dgm:t>
        <a:bodyPr/>
        <a:lstStyle/>
        <a:p>
          <a:endParaRPr lang="tr-TR"/>
        </a:p>
      </dgm:t>
    </dgm:pt>
    <dgm:pt modelId="{A48C71D0-66A3-4CCC-996B-B69F489830A3}" type="sibTrans" cxnId="{FD37634E-FA30-4BBD-A5B4-A3921D39F52C}">
      <dgm:prSet/>
      <dgm:spPr/>
      <dgm:t>
        <a:bodyPr/>
        <a:lstStyle/>
        <a:p>
          <a:endParaRPr lang="tr-TR"/>
        </a:p>
      </dgm:t>
    </dgm:pt>
    <dgm:pt modelId="{DE0F5B52-8781-433A-A7A1-A143A0F1D8E7}">
      <dgm:prSet phldrT="[Metin]"/>
      <dgm:spPr/>
      <dgm:t>
        <a:bodyPr/>
        <a:lstStyle/>
        <a:p>
          <a:r>
            <a:rPr lang="tr-TR" dirty="0"/>
            <a:t>Semptom Kontrolünü Değerlendir</a:t>
          </a:r>
        </a:p>
      </dgm:t>
    </dgm:pt>
    <dgm:pt modelId="{448F4783-2649-4197-BCE3-3B175D92B226}" type="parTrans" cxnId="{2D7F363B-34FE-4896-831C-3B49FB8965C6}">
      <dgm:prSet/>
      <dgm:spPr/>
      <dgm:t>
        <a:bodyPr/>
        <a:lstStyle/>
        <a:p>
          <a:endParaRPr lang="tr-TR"/>
        </a:p>
      </dgm:t>
    </dgm:pt>
    <dgm:pt modelId="{F16AC432-1883-49E7-8874-A5A8D4135304}" type="sibTrans" cxnId="{2D7F363B-34FE-4896-831C-3B49FB8965C6}">
      <dgm:prSet/>
      <dgm:spPr/>
      <dgm:t>
        <a:bodyPr/>
        <a:lstStyle/>
        <a:p>
          <a:endParaRPr lang="tr-TR"/>
        </a:p>
      </dgm:t>
    </dgm:pt>
    <dgm:pt modelId="{5D309E4A-7105-4F6B-97E6-7A4B155D166D}">
      <dgm:prSet phldrT="[Metin]" phldr="1"/>
      <dgm:spPr/>
      <dgm:t>
        <a:bodyPr/>
        <a:lstStyle/>
        <a:p>
          <a:endParaRPr lang="tr-TR"/>
        </a:p>
      </dgm:t>
    </dgm:pt>
    <dgm:pt modelId="{835F2696-84D9-4389-AA48-8AE7FE117BAE}" type="parTrans" cxnId="{7367E896-6F3B-44C7-B870-C637BC5DF599}">
      <dgm:prSet/>
      <dgm:spPr/>
      <dgm:t>
        <a:bodyPr/>
        <a:lstStyle/>
        <a:p>
          <a:endParaRPr lang="tr-TR"/>
        </a:p>
      </dgm:t>
    </dgm:pt>
    <dgm:pt modelId="{8E9813CA-5949-4744-854D-BF795C240524}" type="sibTrans" cxnId="{7367E896-6F3B-44C7-B870-C637BC5DF599}">
      <dgm:prSet/>
      <dgm:spPr/>
      <dgm:t>
        <a:bodyPr/>
        <a:lstStyle/>
        <a:p>
          <a:endParaRPr lang="tr-TR"/>
        </a:p>
      </dgm:t>
    </dgm:pt>
    <dgm:pt modelId="{F990E012-15ED-4DC6-BA70-B6916326B1D8}">
      <dgm:prSet phldrT="[Metin]"/>
      <dgm:spPr/>
      <dgm:t>
        <a:bodyPr/>
        <a:lstStyle/>
        <a:p>
          <a:r>
            <a:rPr lang="tr-TR" dirty="0"/>
            <a:t>b</a:t>
          </a:r>
        </a:p>
      </dgm:t>
    </dgm:pt>
    <dgm:pt modelId="{A1F44087-CA89-4B65-B276-853CDD90400F}" type="parTrans" cxnId="{BC9A106D-9DBD-46AD-B364-41941CF3D7EC}">
      <dgm:prSet/>
      <dgm:spPr/>
      <dgm:t>
        <a:bodyPr/>
        <a:lstStyle/>
        <a:p>
          <a:endParaRPr lang="tr-TR"/>
        </a:p>
      </dgm:t>
    </dgm:pt>
    <dgm:pt modelId="{2B6BFE6F-8969-4D54-BF30-6D4C859C1386}" type="sibTrans" cxnId="{BC9A106D-9DBD-46AD-B364-41941CF3D7EC}">
      <dgm:prSet/>
      <dgm:spPr/>
      <dgm:t>
        <a:bodyPr/>
        <a:lstStyle/>
        <a:p>
          <a:endParaRPr lang="tr-TR"/>
        </a:p>
      </dgm:t>
    </dgm:pt>
    <dgm:pt modelId="{D4527544-92F3-46EB-A93E-982C757B87B4}">
      <dgm:prSet phldrT="[Metin]"/>
      <dgm:spPr/>
      <dgm:t>
        <a:bodyPr/>
        <a:lstStyle/>
        <a:p>
          <a:r>
            <a:rPr lang="tr-TR" dirty="0"/>
            <a:t>Gelecek Riskler Açısından Değerlendir</a:t>
          </a:r>
        </a:p>
      </dgm:t>
    </dgm:pt>
    <dgm:pt modelId="{D6ED6D37-B4C0-4CA0-90FD-EE4E44EFA62F}" type="parTrans" cxnId="{E1C1997C-83E5-4D46-B366-A44085A8693A}">
      <dgm:prSet/>
      <dgm:spPr/>
      <dgm:t>
        <a:bodyPr/>
        <a:lstStyle/>
        <a:p>
          <a:endParaRPr lang="tr-TR"/>
        </a:p>
      </dgm:t>
    </dgm:pt>
    <dgm:pt modelId="{BB2B2B06-60F3-4925-B963-273528E6D64A}" type="sibTrans" cxnId="{E1C1997C-83E5-4D46-B366-A44085A8693A}">
      <dgm:prSet/>
      <dgm:spPr/>
      <dgm:t>
        <a:bodyPr/>
        <a:lstStyle/>
        <a:p>
          <a:endParaRPr lang="tr-TR"/>
        </a:p>
      </dgm:t>
    </dgm:pt>
    <dgm:pt modelId="{7F5D87F0-DE5E-4DE7-AF73-EBFE04FACEC0}">
      <dgm:prSet phldrT="[Metin]" phldr="1"/>
      <dgm:spPr/>
      <dgm:t>
        <a:bodyPr/>
        <a:lstStyle/>
        <a:p>
          <a:endParaRPr lang="tr-TR" dirty="0"/>
        </a:p>
      </dgm:t>
    </dgm:pt>
    <dgm:pt modelId="{5DD894B7-BBF7-4CF5-805E-7C6E7FE889D9}" type="parTrans" cxnId="{E43670AD-DB16-421A-9056-491EFFF4D973}">
      <dgm:prSet/>
      <dgm:spPr/>
      <dgm:t>
        <a:bodyPr/>
        <a:lstStyle/>
        <a:p>
          <a:endParaRPr lang="tr-TR"/>
        </a:p>
      </dgm:t>
    </dgm:pt>
    <dgm:pt modelId="{7B34DA4D-B56F-4844-8C28-80B8B5576A46}" type="sibTrans" cxnId="{E43670AD-DB16-421A-9056-491EFFF4D973}">
      <dgm:prSet/>
      <dgm:spPr/>
      <dgm:t>
        <a:bodyPr/>
        <a:lstStyle/>
        <a:p>
          <a:endParaRPr lang="tr-TR"/>
        </a:p>
      </dgm:t>
    </dgm:pt>
    <dgm:pt modelId="{9B7AA373-6968-4F5E-BD69-DB41E09F57B0}">
      <dgm:prSet phldrT="[Metin]" phldr="1"/>
      <dgm:spPr/>
      <dgm:t>
        <a:bodyPr/>
        <a:lstStyle/>
        <a:p>
          <a:endParaRPr lang="tr-TR" dirty="0"/>
        </a:p>
      </dgm:t>
    </dgm:pt>
    <dgm:pt modelId="{7D5423E4-8436-4F88-B553-B9B61902F4F9}" type="parTrans" cxnId="{713155CB-86B6-432A-8747-EEEA3AAD333B}">
      <dgm:prSet/>
      <dgm:spPr/>
      <dgm:t>
        <a:bodyPr/>
        <a:lstStyle/>
        <a:p>
          <a:endParaRPr lang="tr-TR"/>
        </a:p>
      </dgm:t>
    </dgm:pt>
    <dgm:pt modelId="{1EE2E048-FDEF-452C-AC6D-1AC21F0CE5C5}" type="sibTrans" cxnId="{713155CB-86B6-432A-8747-EEEA3AAD333B}">
      <dgm:prSet/>
      <dgm:spPr/>
      <dgm:t>
        <a:bodyPr/>
        <a:lstStyle/>
        <a:p>
          <a:endParaRPr lang="tr-TR"/>
        </a:p>
      </dgm:t>
    </dgm:pt>
    <dgm:pt modelId="{DE846334-E828-4E3C-ADC3-857F5C6BE6CE}">
      <dgm:prSet phldrT="[Metin]"/>
      <dgm:spPr/>
      <dgm:t>
        <a:bodyPr/>
        <a:lstStyle/>
        <a:p>
          <a:r>
            <a:rPr lang="tr-TR" dirty="0"/>
            <a:t>ASTIM KONTROLÜ</a:t>
          </a:r>
        </a:p>
      </dgm:t>
    </dgm:pt>
    <dgm:pt modelId="{C84BE8E3-46D9-4BD9-8C3D-A4599111AC2C}" type="parTrans" cxnId="{089C12D4-38B9-42A4-B3D5-57F7629765B4}">
      <dgm:prSet/>
      <dgm:spPr/>
      <dgm:t>
        <a:bodyPr/>
        <a:lstStyle/>
        <a:p>
          <a:endParaRPr lang="tr-TR"/>
        </a:p>
      </dgm:t>
    </dgm:pt>
    <dgm:pt modelId="{ABE88B2C-AD9E-45F9-A009-A02258859861}" type="sibTrans" cxnId="{089C12D4-38B9-42A4-B3D5-57F7629765B4}">
      <dgm:prSet/>
      <dgm:spPr/>
      <dgm:t>
        <a:bodyPr/>
        <a:lstStyle/>
        <a:p>
          <a:endParaRPr lang="tr-TR"/>
        </a:p>
      </dgm:t>
    </dgm:pt>
    <dgm:pt modelId="{860828A0-2CC2-4CCE-AECE-8A7A13B8C433}">
      <dgm:prSet phldrT="[Metin]" phldr="1"/>
      <dgm:spPr/>
      <dgm:t>
        <a:bodyPr/>
        <a:lstStyle/>
        <a:p>
          <a:endParaRPr lang="tr-TR" dirty="0"/>
        </a:p>
      </dgm:t>
    </dgm:pt>
    <dgm:pt modelId="{9C205B07-C867-4033-BE79-68ADC08AA0DF}" type="parTrans" cxnId="{A71F8B44-BF55-43FA-93AA-F5947926412F}">
      <dgm:prSet/>
      <dgm:spPr/>
      <dgm:t>
        <a:bodyPr/>
        <a:lstStyle/>
        <a:p>
          <a:endParaRPr lang="tr-TR"/>
        </a:p>
      </dgm:t>
    </dgm:pt>
    <dgm:pt modelId="{9B699853-A167-4B29-B2A8-F4BD11ED7712}" type="sibTrans" cxnId="{A71F8B44-BF55-43FA-93AA-F5947926412F}">
      <dgm:prSet/>
      <dgm:spPr/>
      <dgm:t>
        <a:bodyPr/>
        <a:lstStyle/>
        <a:p>
          <a:endParaRPr lang="tr-TR"/>
        </a:p>
      </dgm:t>
    </dgm:pt>
    <dgm:pt modelId="{29152969-07E4-4930-9982-5C6DD6F1F2E4}" type="pres">
      <dgm:prSet presAssocID="{2902BDF9-1DA9-489B-9AB8-D8917E71E815}" presName="linearFlow" presStyleCnt="0">
        <dgm:presLayoutVars>
          <dgm:dir/>
          <dgm:animLvl val="lvl"/>
          <dgm:resizeHandles val="exact"/>
        </dgm:presLayoutVars>
      </dgm:prSet>
      <dgm:spPr/>
    </dgm:pt>
    <dgm:pt modelId="{3EDD9D56-4B77-449D-A7F8-0EE810BDC5DA}" type="pres">
      <dgm:prSet presAssocID="{C98DC14F-FA91-45EA-9336-8F062B486B74}" presName="composite" presStyleCnt="0"/>
      <dgm:spPr/>
    </dgm:pt>
    <dgm:pt modelId="{E1E14D23-D33B-4818-9E5A-D1A941496774}" type="pres">
      <dgm:prSet presAssocID="{C98DC14F-FA91-45EA-9336-8F062B486B74}" presName="parentText" presStyleLbl="alignNode1" presStyleIdx="0" presStyleCnt="3">
        <dgm:presLayoutVars>
          <dgm:chMax val="1"/>
          <dgm:bulletEnabled val="1"/>
        </dgm:presLayoutVars>
      </dgm:prSet>
      <dgm:spPr/>
    </dgm:pt>
    <dgm:pt modelId="{A899A2C9-6ADC-4FFE-86FF-4C4E7D5C35E9}" type="pres">
      <dgm:prSet presAssocID="{C98DC14F-FA91-45EA-9336-8F062B486B74}" presName="descendantText" presStyleLbl="alignAcc1" presStyleIdx="0" presStyleCnt="3">
        <dgm:presLayoutVars>
          <dgm:bulletEnabled val="1"/>
        </dgm:presLayoutVars>
      </dgm:prSet>
      <dgm:spPr/>
    </dgm:pt>
    <dgm:pt modelId="{01CFA2FB-16AE-40B9-AEF7-4E3417E589EA}" type="pres">
      <dgm:prSet presAssocID="{A48C71D0-66A3-4CCC-996B-B69F489830A3}" presName="sp" presStyleCnt="0"/>
      <dgm:spPr/>
    </dgm:pt>
    <dgm:pt modelId="{6C70CEDC-1DD4-4216-A061-343F421CBFFD}" type="pres">
      <dgm:prSet presAssocID="{F990E012-15ED-4DC6-BA70-B6916326B1D8}" presName="composite" presStyleCnt="0"/>
      <dgm:spPr/>
    </dgm:pt>
    <dgm:pt modelId="{CEF24046-9860-413E-87C3-AD48A3A38524}" type="pres">
      <dgm:prSet presAssocID="{F990E012-15ED-4DC6-BA70-B6916326B1D8}" presName="parentText" presStyleLbl="alignNode1" presStyleIdx="1" presStyleCnt="3">
        <dgm:presLayoutVars>
          <dgm:chMax val="1"/>
          <dgm:bulletEnabled val="1"/>
        </dgm:presLayoutVars>
      </dgm:prSet>
      <dgm:spPr/>
    </dgm:pt>
    <dgm:pt modelId="{58570BEE-2A99-44C3-A911-87B56FC48D2D}" type="pres">
      <dgm:prSet presAssocID="{F990E012-15ED-4DC6-BA70-B6916326B1D8}" presName="descendantText" presStyleLbl="alignAcc1" presStyleIdx="1" presStyleCnt="3">
        <dgm:presLayoutVars>
          <dgm:bulletEnabled val="1"/>
        </dgm:presLayoutVars>
      </dgm:prSet>
      <dgm:spPr/>
    </dgm:pt>
    <dgm:pt modelId="{16B53E8B-E74B-423D-8A72-FC12A7864078}" type="pres">
      <dgm:prSet presAssocID="{2B6BFE6F-8969-4D54-BF30-6D4C859C1386}" presName="sp" presStyleCnt="0"/>
      <dgm:spPr/>
    </dgm:pt>
    <dgm:pt modelId="{DBD39B06-C9EC-4F18-B2A2-E26EB3D5CBE8}" type="pres">
      <dgm:prSet presAssocID="{9B7AA373-6968-4F5E-BD69-DB41E09F57B0}" presName="composite" presStyleCnt="0"/>
      <dgm:spPr/>
    </dgm:pt>
    <dgm:pt modelId="{2DFE763B-F1AB-4AF1-9D20-B9E52B311608}" type="pres">
      <dgm:prSet presAssocID="{9B7AA373-6968-4F5E-BD69-DB41E09F57B0}" presName="parentText" presStyleLbl="alignNode1" presStyleIdx="2" presStyleCnt="3">
        <dgm:presLayoutVars>
          <dgm:chMax val="1"/>
          <dgm:bulletEnabled val="1"/>
        </dgm:presLayoutVars>
      </dgm:prSet>
      <dgm:spPr/>
    </dgm:pt>
    <dgm:pt modelId="{14B0AF78-655E-4547-B477-6A00EFEF5FED}" type="pres">
      <dgm:prSet presAssocID="{9B7AA373-6968-4F5E-BD69-DB41E09F57B0}" presName="descendantText" presStyleLbl="alignAcc1" presStyleIdx="2" presStyleCnt="3">
        <dgm:presLayoutVars>
          <dgm:bulletEnabled val="1"/>
        </dgm:presLayoutVars>
      </dgm:prSet>
      <dgm:spPr/>
    </dgm:pt>
  </dgm:ptLst>
  <dgm:cxnLst>
    <dgm:cxn modelId="{19B9DE14-AC7A-49F3-988C-FF1508C99DBC}" type="presOf" srcId="{F990E012-15ED-4DC6-BA70-B6916326B1D8}" destId="{CEF24046-9860-413E-87C3-AD48A3A38524}" srcOrd="0" destOrd="0" presId="urn:microsoft.com/office/officeart/2005/8/layout/chevron2"/>
    <dgm:cxn modelId="{E9505124-9E7A-4547-B6AF-8520F5DED0A1}" type="presOf" srcId="{D4527544-92F3-46EB-A93E-982C757B87B4}" destId="{58570BEE-2A99-44C3-A911-87B56FC48D2D}" srcOrd="0" destOrd="0" presId="urn:microsoft.com/office/officeart/2005/8/layout/chevron2"/>
    <dgm:cxn modelId="{246F2E33-9D51-404A-8AE6-B37CD5525ACC}" type="presOf" srcId="{2902BDF9-1DA9-489B-9AB8-D8917E71E815}" destId="{29152969-07E4-4930-9982-5C6DD6F1F2E4}" srcOrd="0" destOrd="0" presId="urn:microsoft.com/office/officeart/2005/8/layout/chevron2"/>
    <dgm:cxn modelId="{EE336A3A-DF29-46E2-BC45-F50F0068A1F0}" type="presOf" srcId="{DE0F5B52-8781-433A-A7A1-A143A0F1D8E7}" destId="{A899A2C9-6ADC-4FFE-86FF-4C4E7D5C35E9}" srcOrd="0" destOrd="0" presId="urn:microsoft.com/office/officeart/2005/8/layout/chevron2"/>
    <dgm:cxn modelId="{2D7F363B-34FE-4896-831C-3B49FB8965C6}" srcId="{C98DC14F-FA91-45EA-9336-8F062B486B74}" destId="{DE0F5B52-8781-433A-A7A1-A143A0F1D8E7}" srcOrd="0" destOrd="0" parTransId="{448F4783-2649-4197-BCE3-3B175D92B226}" sibTransId="{F16AC432-1883-49E7-8874-A5A8D4135304}"/>
    <dgm:cxn modelId="{F6B13E3E-3535-4227-A633-1F7A3CAB9934}" type="presOf" srcId="{9B7AA373-6968-4F5E-BD69-DB41E09F57B0}" destId="{2DFE763B-F1AB-4AF1-9D20-B9E52B311608}" srcOrd="0" destOrd="0" presId="urn:microsoft.com/office/officeart/2005/8/layout/chevron2"/>
    <dgm:cxn modelId="{A71F8B44-BF55-43FA-93AA-F5947926412F}" srcId="{9B7AA373-6968-4F5E-BD69-DB41E09F57B0}" destId="{860828A0-2CC2-4CCE-AECE-8A7A13B8C433}" srcOrd="1" destOrd="0" parTransId="{9C205B07-C867-4033-BE79-68ADC08AA0DF}" sibTransId="{9B699853-A167-4B29-B2A8-F4BD11ED7712}"/>
    <dgm:cxn modelId="{C36B1267-1F43-4AA9-A820-545B91230843}" type="presOf" srcId="{DE846334-E828-4E3C-ADC3-857F5C6BE6CE}" destId="{14B0AF78-655E-4547-B477-6A00EFEF5FED}" srcOrd="0" destOrd="0" presId="urn:microsoft.com/office/officeart/2005/8/layout/chevron2"/>
    <dgm:cxn modelId="{BC9A106D-9DBD-46AD-B364-41941CF3D7EC}" srcId="{2902BDF9-1DA9-489B-9AB8-D8917E71E815}" destId="{F990E012-15ED-4DC6-BA70-B6916326B1D8}" srcOrd="1" destOrd="0" parTransId="{A1F44087-CA89-4B65-B276-853CDD90400F}" sibTransId="{2B6BFE6F-8969-4D54-BF30-6D4C859C1386}"/>
    <dgm:cxn modelId="{FD37634E-FA30-4BBD-A5B4-A3921D39F52C}" srcId="{2902BDF9-1DA9-489B-9AB8-D8917E71E815}" destId="{C98DC14F-FA91-45EA-9336-8F062B486B74}" srcOrd="0" destOrd="0" parTransId="{1247AF72-B2BB-4A35-A4DE-74A93FDD102C}" sibTransId="{A48C71D0-66A3-4CCC-996B-B69F489830A3}"/>
    <dgm:cxn modelId="{E1C1997C-83E5-4D46-B366-A44085A8693A}" srcId="{F990E012-15ED-4DC6-BA70-B6916326B1D8}" destId="{D4527544-92F3-46EB-A93E-982C757B87B4}" srcOrd="0" destOrd="0" parTransId="{D6ED6D37-B4C0-4CA0-90FD-EE4E44EFA62F}" sibTransId="{BB2B2B06-60F3-4925-B963-273528E6D64A}"/>
    <dgm:cxn modelId="{7367E896-6F3B-44C7-B870-C637BC5DF599}" srcId="{C98DC14F-FA91-45EA-9336-8F062B486B74}" destId="{5D309E4A-7105-4F6B-97E6-7A4B155D166D}" srcOrd="1" destOrd="0" parTransId="{835F2696-84D9-4389-AA48-8AE7FE117BAE}" sibTransId="{8E9813CA-5949-4744-854D-BF795C240524}"/>
    <dgm:cxn modelId="{DEAFCA9B-1E15-4471-A095-6A23F2EC45F4}" type="presOf" srcId="{860828A0-2CC2-4CCE-AECE-8A7A13B8C433}" destId="{14B0AF78-655E-4547-B477-6A00EFEF5FED}" srcOrd="0" destOrd="1" presId="urn:microsoft.com/office/officeart/2005/8/layout/chevron2"/>
    <dgm:cxn modelId="{E43670AD-DB16-421A-9056-491EFFF4D973}" srcId="{F990E012-15ED-4DC6-BA70-B6916326B1D8}" destId="{7F5D87F0-DE5E-4DE7-AF73-EBFE04FACEC0}" srcOrd="1" destOrd="0" parTransId="{5DD894B7-BBF7-4CF5-805E-7C6E7FE889D9}" sibTransId="{7B34DA4D-B56F-4844-8C28-80B8B5576A46}"/>
    <dgm:cxn modelId="{713155CB-86B6-432A-8747-EEEA3AAD333B}" srcId="{2902BDF9-1DA9-489B-9AB8-D8917E71E815}" destId="{9B7AA373-6968-4F5E-BD69-DB41E09F57B0}" srcOrd="2" destOrd="0" parTransId="{7D5423E4-8436-4F88-B553-B9B61902F4F9}" sibTransId="{1EE2E048-FDEF-452C-AC6D-1AC21F0CE5C5}"/>
    <dgm:cxn modelId="{089C12D4-38B9-42A4-B3D5-57F7629765B4}" srcId="{9B7AA373-6968-4F5E-BD69-DB41E09F57B0}" destId="{DE846334-E828-4E3C-ADC3-857F5C6BE6CE}" srcOrd="0" destOrd="0" parTransId="{C84BE8E3-46D9-4BD9-8C3D-A4599111AC2C}" sibTransId="{ABE88B2C-AD9E-45F9-A009-A02258859861}"/>
    <dgm:cxn modelId="{824842D4-77F6-4BC3-ABB1-19D423AF6180}" type="presOf" srcId="{C98DC14F-FA91-45EA-9336-8F062B486B74}" destId="{E1E14D23-D33B-4818-9E5A-D1A941496774}" srcOrd="0" destOrd="0" presId="urn:microsoft.com/office/officeart/2005/8/layout/chevron2"/>
    <dgm:cxn modelId="{4B2824DA-666A-4A0A-8333-7C5BC9A3CAAA}" type="presOf" srcId="{7F5D87F0-DE5E-4DE7-AF73-EBFE04FACEC0}" destId="{58570BEE-2A99-44C3-A911-87B56FC48D2D}" srcOrd="0" destOrd="1" presId="urn:microsoft.com/office/officeart/2005/8/layout/chevron2"/>
    <dgm:cxn modelId="{84D054DF-32CF-43C7-BDEF-AE3237420E5C}" type="presOf" srcId="{5D309E4A-7105-4F6B-97E6-7A4B155D166D}" destId="{A899A2C9-6ADC-4FFE-86FF-4C4E7D5C35E9}" srcOrd="0" destOrd="1" presId="urn:microsoft.com/office/officeart/2005/8/layout/chevron2"/>
    <dgm:cxn modelId="{BB653699-5D4B-491F-B21F-901F279C3E6C}" type="presParOf" srcId="{29152969-07E4-4930-9982-5C6DD6F1F2E4}" destId="{3EDD9D56-4B77-449D-A7F8-0EE810BDC5DA}" srcOrd="0" destOrd="0" presId="urn:microsoft.com/office/officeart/2005/8/layout/chevron2"/>
    <dgm:cxn modelId="{D8D87FE6-7D72-4CC5-BD5D-B27D852D2BDA}" type="presParOf" srcId="{3EDD9D56-4B77-449D-A7F8-0EE810BDC5DA}" destId="{E1E14D23-D33B-4818-9E5A-D1A941496774}" srcOrd="0" destOrd="0" presId="urn:microsoft.com/office/officeart/2005/8/layout/chevron2"/>
    <dgm:cxn modelId="{920356F0-3D95-47DA-AAAE-AB732C951B87}" type="presParOf" srcId="{3EDD9D56-4B77-449D-A7F8-0EE810BDC5DA}" destId="{A899A2C9-6ADC-4FFE-86FF-4C4E7D5C35E9}" srcOrd="1" destOrd="0" presId="urn:microsoft.com/office/officeart/2005/8/layout/chevron2"/>
    <dgm:cxn modelId="{02F0AE30-5554-41D9-A877-8E6F7376797A}" type="presParOf" srcId="{29152969-07E4-4930-9982-5C6DD6F1F2E4}" destId="{01CFA2FB-16AE-40B9-AEF7-4E3417E589EA}" srcOrd="1" destOrd="0" presId="urn:microsoft.com/office/officeart/2005/8/layout/chevron2"/>
    <dgm:cxn modelId="{C30537AE-6A0C-4E9A-AC9E-C8B189EDD754}" type="presParOf" srcId="{29152969-07E4-4930-9982-5C6DD6F1F2E4}" destId="{6C70CEDC-1DD4-4216-A061-343F421CBFFD}" srcOrd="2" destOrd="0" presId="urn:microsoft.com/office/officeart/2005/8/layout/chevron2"/>
    <dgm:cxn modelId="{1C993687-D767-48C1-93D5-938A3CA084B5}" type="presParOf" srcId="{6C70CEDC-1DD4-4216-A061-343F421CBFFD}" destId="{CEF24046-9860-413E-87C3-AD48A3A38524}" srcOrd="0" destOrd="0" presId="urn:microsoft.com/office/officeart/2005/8/layout/chevron2"/>
    <dgm:cxn modelId="{B7AAD11B-B8BE-42F1-BD5E-EE3FD5A9782E}" type="presParOf" srcId="{6C70CEDC-1DD4-4216-A061-343F421CBFFD}" destId="{58570BEE-2A99-44C3-A911-87B56FC48D2D}" srcOrd="1" destOrd="0" presId="urn:microsoft.com/office/officeart/2005/8/layout/chevron2"/>
    <dgm:cxn modelId="{E34F8CCE-3F00-4813-9C3C-D4BE7AAB6CE6}" type="presParOf" srcId="{29152969-07E4-4930-9982-5C6DD6F1F2E4}" destId="{16B53E8B-E74B-423D-8A72-FC12A7864078}" srcOrd="3" destOrd="0" presId="urn:microsoft.com/office/officeart/2005/8/layout/chevron2"/>
    <dgm:cxn modelId="{FD4D383E-60A1-434D-AA6D-5AC6E072C22C}" type="presParOf" srcId="{29152969-07E4-4930-9982-5C6DD6F1F2E4}" destId="{DBD39B06-C9EC-4F18-B2A2-E26EB3D5CBE8}" srcOrd="4" destOrd="0" presId="urn:microsoft.com/office/officeart/2005/8/layout/chevron2"/>
    <dgm:cxn modelId="{9FBFF45C-51AE-4227-9B09-4E540EB8A36D}" type="presParOf" srcId="{DBD39B06-C9EC-4F18-B2A2-E26EB3D5CBE8}" destId="{2DFE763B-F1AB-4AF1-9D20-B9E52B311608}" srcOrd="0" destOrd="0" presId="urn:microsoft.com/office/officeart/2005/8/layout/chevron2"/>
    <dgm:cxn modelId="{A9E33967-53A2-41B0-9CFF-D7992D54F2BE}" type="presParOf" srcId="{DBD39B06-C9EC-4F18-B2A2-E26EB3D5CBE8}" destId="{14B0AF78-655E-4547-B477-6A00EFEF5FE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EA401-42A8-400A-BB1B-5CDA1B05A4A4}" type="doc">
      <dgm:prSet loTypeId="urn:microsoft.com/office/officeart/2005/8/layout/lProcess1" loCatId="process" qsTypeId="urn:microsoft.com/office/officeart/2005/8/quickstyle/simple5" qsCatId="simple" csTypeId="urn:microsoft.com/office/officeart/2005/8/colors/accent1_2" csCatId="accent1" phldr="1"/>
      <dgm:spPr/>
      <dgm:t>
        <a:bodyPr/>
        <a:lstStyle/>
        <a:p>
          <a:endParaRPr lang="tr-TR"/>
        </a:p>
      </dgm:t>
    </dgm:pt>
    <dgm:pt modelId="{42917227-AD89-4CA8-B6DB-97F195437B0C}">
      <dgm:prSet phldrT="[Metin]"/>
      <dgm:spPr/>
      <dgm:t>
        <a:bodyPr/>
        <a:lstStyle/>
        <a:p>
          <a:r>
            <a:rPr lang="tr-TR" dirty="0"/>
            <a:t>Hastanın </a:t>
          </a:r>
          <a:r>
            <a:rPr lang="tr-TR" dirty="0" err="1"/>
            <a:t>inhaler</a:t>
          </a:r>
          <a:r>
            <a:rPr lang="tr-TR" dirty="0"/>
            <a:t> tedavi kullanımı gör ve değerlendir</a:t>
          </a:r>
        </a:p>
        <a:p>
          <a:r>
            <a:rPr lang="tr-TR" dirty="0"/>
            <a:t>Tedaviye Uyumunu gözden geçir</a:t>
          </a:r>
        </a:p>
      </dgm:t>
    </dgm:pt>
    <dgm:pt modelId="{66101F1D-356C-420D-A098-B97344B09A4F}" type="parTrans" cxnId="{CE9681B6-267A-4773-B609-F3CD93FE1E19}">
      <dgm:prSet/>
      <dgm:spPr/>
      <dgm:t>
        <a:bodyPr/>
        <a:lstStyle/>
        <a:p>
          <a:endParaRPr lang="tr-TR"/>
        </a:p>
      </dgm:t>
    </dgm:pt>
    <dgm:pt modelId="{D02801EC-1033-46A0-8D33-E337454B7FB9}" type="sibTrans" cxnId="{CE9681B6-267A-4773-B609-F3CD93FE1E19}">
      <dgm:prSet/>
      <dgm:spPr/>
      <dgm:t>
        <a:bodyPr/>
        <a:lstStyle/>
        <a:p>
          <a:endParaRPr lang="tr-TR"/>
        </a:p>
      </dgm:t>
    </dgm:pt>
    <dgm:pt modelId="{50779527-12DD-4007-938E-4CED2329CD7C}">
      <dgm:prSet phldrT="[Metin]" custT="1"/>
      <dgm:spPr/>
      <dgm:t>
        <a:bodyPr/>
        <a:lstStyle/>
        <a:p>
          <a:r>
            <a:rPr lang="tr-TR" sz="1400" dirty="0"/>
            <a:t>Astım tanısını yeniden değerlendir ve kesinleştir</a:t>
          </a:r>
        </a:p>
      </dgm:t>
    </dgm:pt>
    <dgm:pt modelId="{CD55EE21-6354-4576-8909-4A7372DD0D5B}" type="parTrans" cxnId="{6176FE64-1600-466C-8DA4-FCCFEDE7B31B}">
      <dgm:prSet/>
      <dgm:spPr/>
      <dgm:t>
        <a:bodyPr/>
        <a:lstStyle/>
        <a:p>
          <a:endParaRPr lang="tr-TR"/>
        </a:p>
      </dgm:t>
    </dgm:pt>
    <dgm:pt modelId="{C445E504-0DBB-450E-A469-EBEBF34C5C94}" type="sibTrans" cxnId="{6176FE64-1600-466C-8DA4-FCCFEDE7B31B}">
      <dgm:prSet/>
      <dgm:spPr/>
      <dgm:t>
        <a:bodyPr/>
        <a:lstStyle/>
        <a:p>
          <a:endParaRPr lang="tr-TR"/>
        </a:p>
      </dgm:t>
    </dgm:pt>
    <dgm:pt modelId="{F79C3234-2924-4762-907A-55C9FD176C6A}">
      <dgm:prSet phldrT="[Metin]" custT="1"/>
      <dgm:spPr/>
      <dgm:t>
        <a:bodyPr/>
        <a:lstStyle/>
        <a:p>
          <a:r>
            <a:rPr lang="tr-TR" sz="1400" dirty="0"/>
            <a:t>Eşlik eden </a:t>
          </a:r>
          <a:r>
            <a:rPr lang="tr-TR" sz="1400" dirty="0" err="1"/>
            <a:t>komorbid</a:t>
          </a:r>
          <a:r>
            <a:rPr lang="tr-TR" sz="1400" dirty="0"/>
            <a:t> durumları ve olası düzeltilebilir risk faktörlerini  değerlendir ve yönet </a:t>
          </a:r>
        </a:p>
      </dgm:t>
    </dgm:pt>
    <dgm:pt modelId="{55C91E6D-0101-454D-9759-94117E577FC2}" type="parTrans" cxnId="{A0F2F884-4AA1-4E72-AD49-60A5A1F9AC62}">
      <dgm:prSet/>
      <dgm:spPr/>
      <dgm:t>
        <a:bodyPr/>
        <a:lstStyle/>
        <a:p>
          <a:endParaRPr lang="tr-TR"/>
        </a:p>
      </dgm:t>
    </dgm:pt>
    <dgm:pt modelId="{9D44338A-EC5B-422A-B115-32AFDA403581}" type="sibTrans" cxnId="{A0F2F884-4AA1-4E72-AD49-60A5A1F9AC62}">
      <dgm:prSet/>
      <dgm:spPr/>
      <dgm:t>
        <a:bodyPr/>
        <a:lstStyle/>
        <a:p>
          <a:endParaRPr lang="tr-TR"/>
        </a:p>
      </dgm:t>
    </dgm:pt>
    <dgm:pt modelId="{43145E43-EB27-4ED6-BF21-DABF11B3BBA8}">
      <dgm:prSet phldrT="[Metin]"/>
      <dgm:spPr/>
      <dgm:t>
        <a:bodyPr/>
        <a:lstStyle/>
        <a:p>
          <a:r>
            <a:rPr lang="tr-TR" dirty="0"/>
            <a:t>Kullandığı </a:t>
          </a:r>
          <a:r>
            <a:rPr lang="tr-TR" dirty="0" err="1"/>
            <a:t>inhaler</a:t>
          </a:r>
          <a:r>
            <a:rPr lang="tr-TR" dirty="0"/>
            <a:t> cihaz yaşına uygun mu?</a:t>
          </a:r>
        </a:p>
        <a:p>
          <a:r>
            <a:rPr lang="tr-TR" dirty="0"/>
            <a:t>Kullanım tekniği doğru mu?</a:t>
          </a:r>
        </a:p>
        <a:p>
          <a:r>
            <a:rPr lang="tr-TR" dirty="0"/>
            <a:t>Uygulama hatalarını düzelt ve sık aralıklarla kontrol et</a:t>
          </a:r>
        </a:p>
        <a:p>
          <a:r>
            <a:rPr lang="tr-TR" dirty="0"/>
            <a:t> Tedavinin düzenli alınıp alınmadığını kontrol et</a:t>
          </a:r>
        </a:p>
      </dgm:t>
    </dgm:pt>
    <dgm:pt modelId="{798509C0-BAC0-4438-9FC6-0E97DCD2EA52}" type="parTrans" cxnId="{6E581BE6-B869-4383-A07D-153F0AD00C88}">
      <dgm:prSet/>
      <dgm:spPr/>
      <dgm:t>
        <a:bodyPr/>
        <a:lstStyle/>
        <a:p>
          <a:endParaRPr lang="tr-TR"/>
        </a:p>
      </dgm:t>
    </dgm:pt>
    <dgm:pt modelId="{A460DDE2-62A8-4CEF-82A1-8CBDC096EBCA}" type="sibTrans" cxnId="{6E581BE6-B869-4383-A07D-153F0AD00C88}">
      <dgm:prSet/>
      <dgm:spPr/>
      <dgm:t>
        <a:bodyPr/>
        <a:lstStyle/>
        <a:p>
          <a:endParaRPr lang="tr-TR"/>
        </a:p>
      </dgm:t>
    </dgm:pt>
    <dgm:pt modelId="{C1EAD26B-FB8F-4BC5-ACD8-00F01302E8E1}">
      <dgm:prSet phldrT="[Metin]" custT="1"/>
      <dgm:spPr/>
      <dgm:t>
        <a:bodyPr/>
        <a:lstStyle/>
        <a:p>
          <a:pPr>
            <a:buNone/>
          </a:pPr>
          <a:r>
            <a:rPr lang="tr-TR" sz="1300" dirty="0"/>
            <a:t>Değişken hava yolu obstrüksiyonu gösterilemediği olgularda:</a:t>
          </a:r>
        </a:p>
        <a:p>
          <a:pPr>
            <a:buFont typeface="Arial" panose="020B0604020202020204" pitchFamily="34" charset="0"/>
            <a:buChar char="•"/>
          </a:pPr>
          <a:r>
            <a:rPr lang="tr-TR" sz="1300" dirty="0"/>
            <a:t>İKS dozunu yarıya inmeyi ve 2-3 </a:t>
          </a:r>
          <a:r>
            <a:rPr lang="tr-TR" sz="1300" dirty="0" err="1"/>
            <a:t>hft</a:t>
          </a:r>
          <a:r>
            <a:rPr lang="tr-TR" sz="1300" dirty="0"/>
            <a:t> sonra solunum fonksiyonlarını ölçmeyi düşün </a:t>
          </a:r>
        </a:p>
        <a:p>
          <a:pPr>
            <a:buFont typeface="Arial" panose="020B0604020202020204" pitchFamily="34" charset="0"/>
            <a:buChar char="•"/>
          </a:pPr>
          <a:r>
            <a:rPr lang="tr-TR" sz="1300" dirty="0" err="1"/>
            <a:t>Provakasyon</a:t>
          </a:r>
          <a:r>
            <a:rPr lang="tr-TR" sz="1300" dirty="0"/>
            <a:t> testi için </a:t>
          </a:r>
          <a:r>
            <a:rPr lang="tr-TR" sz="1300" dirty="0" err="1"/>
            <a:t>refere</a:t>
          </a:r>
          <a:r>
            <a:rPr lang="tr-TR" sz="1300" dirty="0"/>
            <a:t> etmeyi düşün</a:t>
          </a:r>
        </a:p>
        <a:p>
          <a:pPr>
            <a:buFont typeface="Arial" panose="020B0604020202020204" pitchFamily="34" charset="0"/>
            <a:buChar char="•"/>
          </a:pPr>
          <a:r>
            <a:rPr lang="tr-TR" sz="1300" dirty="0"/>
            <a:t>Kalp </a:t>
          </a:r>
          <a:r>
            <a:rPr lang="tr-TR" sz="1300" dirty="0" err="1"/>
            <a:t>hast</a:t>
          </a:r>
          <a:r>
            <a:rPr lang="tr-TR" sz="1300" dirty="0"/>
            <a:t>, diğer </a:t>
          </a:r>
          <a:r>
            <a:rPr lang="tr-TR" sz="1300" dirty="0" err="1"/>
            <a:t>Kr</a:t>
          </a:r>
          <a:r>
            <a:rPr lang="tr-TR" sz="1300" dirty="0"/>
            <a:t>. </a:t>
          </a:r>
          <a:r>
            <a:rPr lang="tr-TR" sz="1300" dirty="0" err="1"/>
            <a:t>Akc</a:t>
          </a:r>
          <a:r>
            <a:rPr lang="tr-TR" sz="1300" dirty="0"/>
            <a:t> </a:t>
          </a:r>
          <a:r>
            <a:rPr lang="tr-TR" sz="1300" dirty="0" err="1"/>
            <a:t>Hast</a:t>
          </a:r>
          <a:r>
            <a:rPr lang="tr-TR" sz="1300" dirty="0"/>
            <a:t>, Üst solunum yolu </a:t>
          </a:r>
          <a:r>
            <a:rPr lang="tr-TR" sz="1300" dirty="0" err="1"/>
            <a:t>hast</a:t>
          </a:r>
          <a:r>
            <a:rPr lang="tr-TR" sz="1300" dirty="0"/>
            <a:t> gibi ayırıcı tanıları  gözden geçir</a:t>
          </a:r>
        </a:p>
        <a:p>
          <a:pPr>
            <a:buFont typeface="Arial" panose="020B0604020202020204" pitchFamily="34" charset="0"/>
            <a:buChar char="•"/>
          </a:pPr>
          <a:endParaRPr lang="tr-TR" sz="900" dirty="0"/>
        </a:p>
      </dgm:t>
    </dgm:pt>
    <dgm:pt modelId="{D493DD99-DAD2-436B-A432-11F68C23F76A}" type="parTrans" cxnId="{39CBE134-11EA-4BDB-AE5C-1E958F791A12}">
      <dgm:prSet/>
      <dgm:spPr/>
      <dgm:t>
        <a:bodyPr/>
        <a:lstStyle/>
        <a:p>
          <a:endParaRPr lang="tr-TR"/>
        </a:p>
      </dgm:t>
    </dgm:pt>
    <dgm:pt modelId="{437DD0FA-6BAB-4BBF-A128-19842CE7AC32}" type="sibTrans" cxnId="{39CBE134-11EA-4BDB-AE5C-1E958F791A12}">
      <dgm:prSet/>
      <dgm:spPr/>
      <dgm:t>
        <a:bodyPr/>
        <a:lstStyle/>
        <a:p>
          <a:endParaRPr lang="tr-TR"/>
        </a:p>
      </dgm:t>
    </dgm:pt>
    <dgm:pt modelId="{94D9C6CB-BD46-40AC-A8E4-C1FFD226213D}">
      <dgm:prSet phldrT="[Metin]" custT="1"/>
      <dgm:spPr/>
      <dgm:t>
        <a:bodyPr/>
        <a:lstStyle/>
        <a:p>
          <a:r>
            <a:rPr lang="tr-TR" sz="1400" dirty="0"/>
            <a:t>Eşlik eden </a:t>
          </a:r>
          <a:r>
            <a:rPr lang="tr-TR" sz="1400" dirty="0" err="1"/>
            <a:t>komorbid</a:t>
          </a:r>
          <a:r>
            <a:rPr lang="tr-TR" sz="1400" dirty="0"/>
            <a:t> hastalıkları tedavi et (</a:t>
          </a:r>
          <a:r>
            <a:rPr lang="tr-TR" sz="1400" dirty="0" err="1"/>
            <a:t>Rinosinüzit</a:t>
          </a:r>
          <a:r>
            <a:rPr lang="tr-TR" sz="1400" dirty="0"/>
            <a:t>, GÖRH, </a:t>
          </a:r>
          <a:r>
            <a:rPr lang="tr-TR" sz="1400" dirty="0" err="1"/>
            <a:t>obezite</a:t>
          </a:r>
          <a:r>
            <a:rPr lang="tr-TR" sz="1400" dirty="0"/>
            <a:t> </a:t>
          </a:r>
          <a:r>
            <a:rPr lang="tr-TR" sz="1400" dirty="0" err="1"/>
            <a:t>depreyon</a:t>
          </a:r>
          <a:r>
            <a:rPr lang="tr-TR" sz="1400" dirty="0"/>
            <a:t>/</a:t>
          </a:r>
          <a:r>
            <a:rPr lang="tr-TR" sz="1400" dirty="0" err="1"/>
            <a:t>anksiyete</a:t>
          </a:r>
          <a:r>
            <a:rPr lang="tr-TR" sz="1400" dirty="0"/>
            <a:t>)</a:t>
          </a:r>
        </a:p>
        <a:p>
          <a:r>
            <a:rPr lang="tr-TR" sz="1400" dirty="0"/>
            <a:t> Ev içi ve işyerindeki </a:t>
          </a:r>
          <a:r>
            <a:rPr lang="tr-TR" sz="1400" dirty="0" err="1"/>
            <a:t>tetikleyicieri</a:t>
          </a:r>
          <a:r>
            <a:rPr lang="tr-TR" sz="1400" dirty="0"/>
            <a:t> uzaklaştır</a:t>
          </a:r>
        </a:p>
        <a:p>
          <a:r>
            <a:rPr lang="tr-TR" sz="1400" dirty="0" err="1"/>
            <a:t>Diğret</a:t>
          </a:r>
          <a:r>
            <a:rPr lang="tr-TR" sz="1400" dirty="0"/>
            <a:t> kronik hastalıklar için kullanılan ilaçları ( B-</a:t>
          </a:r>
          <a:r>
            <a:rPr lang="tr-TR" sz="1400" dirty="0" err="1"/>
            <a:t>Blokör,NSAİ</a:t>
          </a:r>
          <a:r>
            <a:rPr lang="tr-TR" sz="1400" dirty="0"/>
            <a:t>) değerlendir</a:t>
          </a:r>
        </a:p>
      </dgm:t>
    </dgm:pt>
    <dgm:pt modelId="{FF47A7FE-C980-448F-8DF4-D95A88CBC0F5}" type="parTrans" cxnId="{E769BAAD-D5B4-42D8-95ED-B9AC357BA2E2}">
      <dgm:prSet/>
      <dgm:spPr/>
      <dgm:t>
        <a:bodyPr/>
        <a:lstStyle/>
        <a:p>
          <a:endParaRPr lang="tr-TR"/>
        </a:p>
      </dgm:t>
    </dgm:pt>
    <dgm:pt modelId="{CC0E6F7F-3513-4A50-98BD-00A546163824}" type="sibTrans" cxnId="{E769BAAD-D5B4-42D8-95ED-B9AC357BA2E2}">
      <dgm:prSet/>
      <dgm:spPr/>
      <dgm:t>
        <a:bodyPr/>
        <a:lstStyle/>
        <a:p>
          <a:endParaRPr lang="tr-TR"/>
        </a:p>
      </dgm:t>
    </dgm:pt>
    <dgm:pt modelId="{D85B6B8E-F7FE-42D5-986B-0F04B12DB7F6}" type="pres">
      <dgm:prSet presAssocID="{C84EA401-42A8-400A-BB1B-5CDA1B05A4A4}" presName="Name0" presStyleCnt="0">
        <dgm:presLayoutVars>
          <dgm:dir/>
          <dgm:animLvl val="lvl"/>
          <dgm:resizeHandles val="exact"/>
        </dgm:presLayoutVars>
      </dgm:prSet>
      <dgm:spPr/>
    </dgm:pt>
    <dgm:pt modelId="{76D87CD4-6C8B-490E-9693-FAF6F85B3372}" type="pres">
      <dgm:prSet presAssocID="{42917227-AD89-4CA8-B6DB-97F195437B0C}" presName="vertFlow" presStyleCnt="0"/>
      <dgm:spPr/>
    </dgm:pt>
    <dgm:pt modelId="{74BBB624-B363-4C4B-AF7F-143B948A0C63}" type="pres">
      <dgm:prSet presAssocID="{42917227-AD89-4CA8-B6DB-97F195437B0C}" presName="header" presStyleLbl="node1" presStyleIdx="0" presStyleCnt="2" custScaleY="133503"/>
      <dgm:spPr/>
    </dgm:pt>
    <dgm:pt modelId="{4EAA1B1E-02B2-4405-B34A-6E79768AA4CA}" type="pres">
      <dgm:prSet presAssocID="{CD55EE21-6354-4576-8909-4A7372DD0D5B}" presName="parTrans" presStyleLbl="sibTrans2D1" presStyleIdx="0" presStyleCnt="4"/>
      <dgm:spPr/>
    </dgm:pt>
    <dgm:pt modelId="{0B4DFA34-8BD8-41E8-AA52-DC1B2744194A}" type="pres">
      <dgm:prSet presAssocID="{50779527-12DD-4007-938E-4CED2329CD7C}" presName="child" presStyleLbl="alignAccFollowNode1" presStyleIdx="0" presStyleCnt="4" custScaleY="144818">
        <dgm:presLayoutVars>
          <dgm:chMax val="0"/>
          <dgm:bulletEnabled val="1"/>
        </dgm:presLayoutVars>
      </dgm:prSet>
      <dgm:spPr/>
    </dgm:pt>
    <dgm:pt modelId="{1F111513-E923-4442-B64A-06F42FD7BB4C}" type="pres">
      <dgm:prSet presAssocID="{C445E504-0DBB-450E-A469-EBEBF34C5C94}" presName="sibTrans" presStyleLbl="sibTrans2D1" presStyleIdx="1" presStyleCnt="4"/>
      <dgm:spPr/>
    </dgm:pt>
    <dgm:pt modelId="{093114E9-3B58-4360-BA87-F2940A0BAD35}" type="pres">
      <dgm:prSet presAssocID="{F79C3234-2924-4762-907A-55C9FD176C6A}" presName="child" presStyleLbl="alignAccFollowNode1" presStyleIdx="1" presStyleCnt="4">
        <dgm:presLayoutVars>
          <dgm:chMax val="0"/>
          <dgm:bulletEnabled val="1"/>
        </dgm:presLayoutVars>
      </dgm:prSet>
      <dgm:spPr/>
    </dgm:pt>
    <dgm:pt modelId="{60C5A3E5-2A5E-4181-B921-6522F125E22F}" type="pres">
      <dgm:prSet presAssocID="{42917227-AD89-4CA8-B6DB-97F195437B0C}" presName="hSp" presStyleCnt="0"/>
      <dgm:spPr/>
    </dgm:pt>
    <dgm:pt modelId="{CFB4E942-F3BF-41CB-ACCE-4A0C53789D1B}" type="pres">
      <dgm:prSet presAssocID="{43145E43-EB27-4ED6-BF21-DABF11B3BBA8}" presName="vertFlow" presStyleCnt="0"/>
      <dgm:spPr/>
    </dgm:pt>
    <dgm:pt modelId="{86600043-2192-497B-9838-B6833FBC1682}" type="pres">
      <dgm:prSet presAssocID="{43145E43-EB27-4ED6-BF21-DABF11B3BBA8}" presName="header" presStyleLbl="node1" presStyleIdx="1" presStyleCnt="2" custScaleX="170393" custScaleY="126499"/>
      <dgm:spPr/>
    </dgm:pt>
    <dgm:pt modelId="{94FD471A-E10F-4E41-A0D5-E3B1B1D32D11}" type="pres">
      <dgm:prSet presAssocID="{D493DD99-DAD2-436B-A432-11F68C23F76A}" presName="parTrans" presStyleLbl="sibTrans2D1" presStyleIdx="2" presStyleCnt="4"/>
      <dgm:spPr/>
    </dgm:pt>
    <dgm:pt modelId="{177A2EC3-C774-4925-A5D1-C27503362C7D}" type="pres">
      <dgm:prSet presAssocID="{C1EAD26B-FB8F-4BC5-ACD8-00F01302E8E1}" presName="child" presStyleLbl="alignAccFollowNode1" presStyleIdx="2" presStyleCnt="4" custScaleX="170697" custScaleY="145510">
        <dgm:presLayoutVars>
          <dgm:chMax val="0"/>
          <dgm:bulletEnabled val="1"/>
        </dgm:presLayoutVars>
      </dgm:prSet>
      <dgm:spPr/>
    </dgm:pt>
    <dgm:pt modelId="{B11C9541-74C5-4BE3-A5DA-E00107C59884}" type="pres">
      <dgm:prSet presAssocID="{437DD0FA-6BAB-4BBF-A128-19842CE7AC32}" presName="sibTrans" presStyleLbl="sibTrans2D1" presStyleIdx="3" presStyleCnt="4"/>
      <dgm:spPr/>
    </dgm:pt>
    <dgm:pt modelId="{D215806F-7E73-463C-8E5F-A5955481C136}" type="pres">
      <dgm:prSet presAssocID="{94D9C6CB-BD46-40AC-A8E4-C1FFD226213D}" presName="child" presStyleLbl="alignAccFollowNode1" presStyleIdx="3" presStyleCnt="4" custScaleX="171014">
        <dgm:presLayoutVars>
          <dgm:chMax val="0"/>
          <dgm:bulletEnabled val="1"/>
        </dgm:presLayoutVars>
      </dgm:prSet>
      <dgm:spPr/>
    </dgm:pt>
  </dgm:ptLst>
  <dgm:cxnLst>
    <dgm:cxn modelId="{F429EB0D-581A-4989-9717-30354D5C7B4E}" type="presOf" srcId="{437DD0FA-6BAB-4BBF-A128-19842CE7AC32}" destId="{B11C9541-74C5-4BE3-A5DA-E00107C59884}" srcOrd="0" destOrd="0" presId="urn:microsoft.com/office/officeart/2005/8/layout/lProcess1"/>
    <dgm:cxn modelId="{39CBE134-11EA-4BDB-AE5C-1E958F791A12}" srcId="{43145E43-EB27-4ED6-BF21-DABF11B3BBA8}" destId="{C1EAD26B-FB8F-4BC5-ACD8-00F01302E8E1}" srcOrd="0" destOrd="0" parTransId="{D493DD99-DAD2-436B-A432-11F68C23F76A}" sibTransId="{437DD0FA-6BAB-4BBF-A128-19842CE7AC32}"/>
    <dgm:cxn modelId="{F4582A60-049A-476B-8D34-16CEBDD27357}" type="presOf" srcId="{C84EA401-42A8-400A-BB1B-5CDA1B05A4A4}" destId="{D85B6B8E-F7FE-42D5-986B-0F04B12DB7F6}" srcOrd="0" destOrd="0" presId="urn:microsoft.com/office/officeart/2005/8/layout/lProcess1"/>
    <dgm:cxn modelId="{8F6CE362-2FCE-4AF3-BB31-6E492CA9BA0F}" type="presOf" srcId="{94D9C6CB-BD46-40AC-A8E4-C1FFD226213D}" destId="{D215806F-7E73-463C-8E5F-A5955481C136}" srcOrd="0" destOrd="0" presId="urn:microsoft.com/office/officeart/2005/8/layout/lProcess1"/>
    <dgm:cxn modelId="{6176FE64-1600-466C-8DA4-FCCFEDE7B31B}" srcId="{42917227-AD89-4CA8-B6DB-97F195437B0C}" destId="{50779527-12DD-4007-938E-4CED2329CD7C}" srcOrd="0" destOrd="0" parTransId="{CD55EE21-6354-4576-8909-4A7372DD0D5B}" sibTransId="{C445E504-0DBB-450E-A469-EBEBF34C5C94}"/>
    <dgm:cxn modelId="{FB675B45-715B-4288-A866-008AA9026D58}" type="presOf" srcId="{CD55EE21-6354-4576-8909-4A7372DD0D5B}" destId="{4EAA1B1E-02B2-4405-B34A-6E79768AA4CA}" srcOrd="0" destOrd="0" presId="urn:microsoft.com/office/officeart/2005/8/layout/lProcess1"/>
    <dgm:cxn modelId="{7EC1854A-A01B-477A-91EE-40D2ED29A0B5}" type="presOf" srcId="{D493DD99-DAD2-436B-A432-11F68C23F76A}" destId="{94FD471A-E10F-4E41-A0D5-E3B1B1D32D11}" srcOrd="0" destOrd="0" presId="urn:microsoft.com/office/officeart/2005/8/layout/lProcess1"/>
    <dgm:cxn modelId="{2A6E574F-6C85-4E46-B4FC-98B996C1934C}" type="presOf" srcId="{50779527-12DD-4007-938E-4CED2329CD7C}" destId="{0B4DFA34-8BD8-41E8-AA52-DC1B2744194A}" srcOrd="0" destOrd="0" presId="urn:microsoft.com/office/officeart/2005/8/layout/lProcess1"/>
    <dgm:cxn modelId="{F7CC0559-A483-4A01-8C49-A58C001146DA}" type="presOf" srcId="{C445E504-0DBB-450E-A469-EBEBF34C5C94}" destId="{1F111513-E923-4442-B64A-06F42FD7BB4C}" srcOrd="0" destOrd="0" presId="urn:microsoft.com/office/officeart/2005/8/layout/lProcess1"/>
    <dgm:cxn modelId="{A0F2F884-4AA1-4E72-AD49-60A5A1F9AC62}" srcId="{42917227-AD89-4CA8-B6DB-97F195437B0C}" destId="{F79C3234-2924-4762-907A-55C9FD176C6A}" srcOrd="1" destOrd="0" parTransId="{55C91E6D-0101-454D-9759-94117E577FC2}" sibTransId="{9D44338A-EC5B-422A-B115-32AFDA403581}"/>
    <dgm:cxn modelId="{FA3C7AAD-333F-4C65-B44C-51181E26EF66}" type="presOf" srcId="{42917227-AD89-4CA8-B6DB-97F195437B0C}" destId="{74BBB624-B363-4C4B-AF7F-143B948A0C63}" srcOrd="0" destOrd="0" presId="urn:microsoft.com/office/officeart/2005/8/layout/lProcess1"/>
    <dgm:cxn modelId="{E769BAAD-D5B4-42D8-95ED-B9AC357BA2E2}" srcId="{43145E43-EB27-4ED6-BF21-DABF11B3BBA8}" destId="{94D9C6CB-BD46-40AC-A8E4-C1FFD226213D}" srcOrd="1" destOrd="0" parTransId="{FF47A7FE-C980-448F-8DF4-D95A88CBC0F5}" sibTransId="{CC0E6F7F-3513-4A50-98BD-00A546163824}"/>
    <dgm:cxn modelId="{622D65AF-7EFF-4A20-8421-3C765176CD54}" type="presOf" srcId="{43145E43-EB27-4ED6-BF21-DABF11B3BBA8}" destId="{86600043-2192-497B-9838-B6833FBC1682}" srcOrd="0" destOrd="0" presId="urn:microsoft.com/office/officeart/2005/8/layout/lProcess1"/>
    <dgm:cxn modelId="{CE9681B6-267A-4773-B609-F3CD93FE1E19}" srcId="{C84EA401-42A8-400A-BB1B-5CDA1B05A4A4}" destId="{42917227-AD89-4CA8-B6DB-97F195437B0C}" srcOrd="0" destOrd="0" parTransId="{66101F1D-356C-420D-A098-B97344B09A4F}" sibTransId="{D02801EC-1033-46A0-8D33-E337454B7FB9}"/>
    <dgm:cxn modelId="{6E581BE6-B869-4383-A07D-153F0AD00C88}" srcId="{C84EA401-42A8-400A-BB1B-5CDA1B05A4A4}" destId="{43145E43-EB27-4ED6-BF21-DABF11B3BBA8}" srcOrd="1" destOrd="0" parTransId="{798509C0-BAC0-4438-9FC6-0E97DCD2EA52}" sibTransId="{A460DDE2-62A8-4CEF-82A1-8CBDC096EBCA}"/>
    <dgm:cxn modelId="{F73F57F1-9995-48ED-880A-68D085704348}" type="presOf" srcId="{C1EAD26B-FB8F-4BC5-ACD8-00F01302E8E1}" destId="{177A2EC3-C774-4925-A5D1-C27503362C7D}" srcOrd="0" destOrd="0" presId="urn:microsoft.com/office/officeart/2005/8/layout/lProcess1"/>
    <dgm:cxn modelId="{F32342FE-DBA8-4139-8A5F-9A7973B43E26}" type="presOf" srcId="{F79C3234-2924-4762-907A-55C9FD176C6A}" destId="{093114E9-3B58-4360-BA87-F2940A0BAD35}" srcOrd="0" destOrd="0" presId="urn:microsoft.com/office/officeart/2005/8/layout/lProcess1"/>
    <dgm:cxn modelId="{F4DBBEE0-6BFA-4E70-BABC-30D8C3DA1E7B}" type="presParOf" srcId="{D85B6B8E-F7FE-42D5-986B-0F04B12DB7F6}" destId="{76D87CD4-6C8B-490E-9693-FAF6F85B3372}" srcOrd="0" destOrd="0" presId="urn:microsoft.com/office/officeart/2005/8/layout/lProcess1"/>
    <dgm:cxn modelId="{483B77B0-BBD0-4452-8076-23A24CCBD1BA}" type="presParOf" srcId="{76D87CD4-6C8B-490E-9693-FAF6F85B3372}" destId="{74BBB624-B363-4C4B-AF7F-143B948A0C63}" srcOrd="0" destOrd="0" presId="urn:microsoft.com/office/officeart/2005/8/layout/lProcess1"/>
    <dgm:cxn modelId="{95235C44-BD91-4BCE-81BB-23053ADCBF1D}" type="presParOf" srcId="{76D87CD4-6C8B-490E-9693-FAF6F85B3372}" destId="{4EAA1B1E-02B2-4405-B34A-6E79768AA4CA}" srcOrd="1" destOrd="0" presId="urn:microsoft.com/office/officeart/2005/8/layout/lProcess1"/>
    <dgm:cxn modelId="{3DA42BA2-7325-4AEE-8441-3223ACB7C7E6}" type="presParOf" srcId="{76D87CD4-6C8B-490E-9693-FAF6F85B3372}" destId="{0B4DFA34-8BD8-41E8-AA52-DC1B2744194A}" srcOrd="2" destOrd="0" presId="urn:microsoft.com/office/officeart/2005/8/layout/lProcess1"/>
    <dgm:cxn modelId="{BA13E83F-580A-468B-9CC8-CBCF27D4E49E}" type="presParOf" srcId="{76D87CD4-6C8B-490E-9693-FAF6F85B3372}" destId="{1F111513-E923-4442-B64A-06F42FD7BB4C}" srcOrd="3" destOrd="0" presId="urn:microsoft.com/office/officeart/2005/8/layout/lProcess1"/>
    <dgm:cxn modelId="{79646351-0E2D-4C63-9FAD-81DA31590D72}" type="presParOf" srcId="{76D87CD4-6C8B-490E-9693-FAF6F85B3372}" destId="{093114E9-3B58-4360-BA87-F2940A0BAD35}" srcOrd="4" destOrd="0" presId="urn:microsoft.com/office/officeart/2005/8/layout/lProcess1"/>
    <dgm:cxn modelId="{EB799097-93EE-4CF4-9992-01F5900FA52F}" type="presParOf" srcId="{D85B6B8E-F7FE-42D5-986B-0F04B12DB7F6}" destId="{60C5A3E5-2A5E-4181-B921-6522F125E22F}" srcOrd="1" destOrd="0" presId="urn:microsoft.com/office/officeart/2005/8/layout/lProcess1"/>
    <dgm:cxn modelId="{E75F673F-614C-4BC2-8D61-AE30F0BEF431}" type="presParOf" srcId="{D85B6B8E-F7FE-42D5-986B-0F04B12DB7F6}" destId="{CFB4E942-F3BF-41CB-ACCE-4A0C53789D1B}" srcOrd="2" destOrd="0" presId="urn:microsoft.com/office/officeart/2005/8/layout/lProcess1"/>
    <dgm:cxn modelId="{1D6DF3CD-B7AE-4BB4-994D-6F15EEFFBDD4}" type="presParOf" srcId="{CFB4E942-F3BF-41CB-ACCE-4A0C53789D1B}" destId="{86600043-2192-497B-9838-B6833FBC1682}" srcOrd="0" destOrd="0" presId="urn:microsoft.com/office/officeart/2005/8/layout/lProcess1"/>
    <dgm:cxn modelId="{662C2040-AB7D-4C9A-8BCB-C00BB0809998}" type="presParOf" srcId="{CFB4E942-F3BF-41CB-ACCE-4A0C53789D1B}" destId="{94FD471A-E10F-4E41-A0D5-E3B1B1D32D11}" srcOrd="1" destOrd="0" presId="urn:microsoft.com/office/officeart/2005/8/layout/lProcess1"/>
    <dgm:cxn modelId="{B04909D0-F21E-47D2-BC31-BADC4E72AA5C}" type="presParOf" srcId="{CFB4E942-F3BF-41CB-ACCE-4A0C53789D1B}" destId="{177A2EC3-C774-4925-A5D1-C27503362C7D}" srcOrd="2" destOrd="0" presId="urn:microsoft.com/office/officeart/2005/8/layout/lProcess1"/>
    <dgm:cxn modelId="{B5736685-B7EF-4D18-9673-8F382BBC299D}" type="presParOf" srcId="{CFB4E942-F3BF-41CB-ACCE-4A0C53789D1B}" destId="{B11C9541-74C5-4BE3-A5DA-E00107C59884}" srcOrd="3" destOrd="0" presId="urn:microsoft.com/office/officeart/2005/8/layout/lProcess1"/>
    <dgm:cxn modelId="{595BF88B-948A-4CBA-959F-0E561BC77BC8}" type="presParOf" srcId="{CFB4E942-F3BF-41CB-ACCE-4A0C53789D1B}" destId="{D215806F-7E73-463C-8E5F-A5955481C136}"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4EA401-42A8-400A-BB1B-5CDA1B05A4A4}" type="doc">
      <dgm:prSet loTypeId="urn:microsoft.com/office/officeart/2005/8/layout/lProcess1" loCatId="process" qsTypeId="urn:microsoft.com/office/officeart/2005/8/quickstyle/simple5" qsCatId="simple" csTypeId="urn:microsoft.com/office/officeart/2005/8/colors/accent1_2" csCatId="accent1" phldr="1"/>
      <dgm:spPr/>
      <dgm:t>
        <a:bodyPr/>
        <a:lstStyle/>
        <a:p>
          <a:endParaRPr lang="tr-TR"/>
        </a:p>
      </dgm:t>
    </dgm:pt>
    <dgm:pt modelId="{42917227-AD89-4CA8-B6DB-97F195437B0C}">
      <dgm:prSet phldrT="[Metin]" custT="1"/>
      <dgm:spPr/>
      <dgm:t>
        <a:bodyPr/>
        <a:lstStyle/>
        <a:p>
          <a:r>
            <a:rPr lang="tr-TR" sz="1400" dirty="0"/>
            <a:t>Eşlik eden </a:t>
          </a:r>
          <a:r>
            <a:rPr lang="tr-TR" sz="1400" dirty="0" err="1"/>
            <a:t>komorbid</a:t>
          </a:r>
          <a:r>
            <a:rPr lang="tr-TR" sz="1400" dirty="0"/>
            <a:t> durumları ve olası düzeltilebilir risk faktörlerini  değerlendir ve yönet </a:t>
          </a:r>
        </a:p>
      </dgm:t>
    </dgm:pt>
    <dgm:pt modelId="{66101F1D-356C-420D-A098-B97344B09A4F}" type="parTrans" cxnId="{CE9681B6-267A-4773-B609-F3CD93FE1E19}">
      <dgm:prSet/>
      <dgm:spPr/>
      <dgm:t>
        <a:bodyPr/>
        <a:lstStyle/>
        <a:p>
          <a:endParaRPr lang="tr-TR"/>
        </a:p>
      </dgm:t>
    </dgm:pt>
    <dgm:pt modelId="{D02801EC-1033-46A0-8D33-E337454B7FB9}" type="sibTrans" cxnId="{CE9681B6-267A-4773-B609-F3CD93FE1E19}">
      <dgm:prSet/>
      <dgm:spPr/>
      <dgm:t>
        <a:bodyPr/>
        <a:lstStyle/>
        <a:p>
          <a:endParaRPr lang="tr-TR"/>
        </a:p>
      </dgm:t>
    </dgm:pt>
    <dgm:pt modelId="{50779527-12DD-4007-938E-4CED2329CD7C}">
      <dgm:prSet phldrT="[Metin]" custT="1"/>
      <dgm:spPr/>
      <dgm:t>
        <a:bodyPr/>
        <a:lstStyle/>
        <a:p>
          <a:r>
            <a:rPr lang="tr-TR" sz="1400" dirty="0"/>
            <a:t>Astım tedavi basamağını yükseltmeyi düşün</a:t>
          </a:r>
        </a:p>
      </dgm:t>
    </dgm:pt>
    <dgm:pt modelId="{CD55EE21-6354-4576-8909-4A7372DD0D5B}" type="parTrans" cxnId="{6176FE64-1600-466C-8DA4-FCCFEDE7B31B}">
      <dgm:prSet/>
      <dgm:spPr/>
      <dgm:t>
        <a:bodyPr/>
        <a:lstStyle/>
        <a:p>
          <a:endParaRPr lang="tr-TR"/>
        </a:p>
      </dgm:t>
    </dgm:pt>
    <dgm:pt modelId="{C445E504-0DBB-450E-A469-EBEBF34C5C94}" type="sibTrans" cxnId="{6176FE64-1600-466C-8DA4-FCCFEDE7B31B}">
      <dgm:prSet/>
      <dgm:spPr/>
      <dgm:t>
        <a:bodyPr/>
        <a:lstStyle/>
        <a:p>
          <a:endParaRPr lang="tr-TR"/>
        </a:p>
      </dgm:t>
    </dgm:pt>
    <dgm:pt modelId="{F79C3234-2924-4762-907A-55C9FD176C6A}">
      <dgm:prSet phldrT="[Metin]" custT="1"/>
      <dgm:spPr/>
      <dgm:t>
        <a:bodyPr/>
        <a:lstStyle/>
        <a:p>
          <a:r>
            <a:rPr lang="tr-TR" sz="1400" dirty="0"/>
            <a:t>Bir uzman veya ağrı astım kliniğine hastayı yönlendir</a:t>
          </a:r>
        </a:p>
      </dgm:t>
    </dgm:pt>
    <dgm:pt modelId="{55C91E6D-0101-454D-9759-94117E577FC2}" type="parTrans" cxnId="{A0F2F884-4AA1-4E72-AD49-60A5A1F9AC62}">
      <dgm:prSet/>
      <dgm:spPr/>
      <dgm:t>
        <a:bodyPr/>
        <a:lstStyle/>
        <a:p>
          <a:endParaRPr lang="tr-TR"/>
        </a:p>
      </dgm:t>
    </dgm:pt>
    <dgm:pt modelId="{9D44338A-EC5B-422A-B115-32AFDA403581}" type="sibTrans" cxnId="{A0F2F884-4AA1-4E72-AD49-60A5A1F9AC62}">
      <dgm:prSet/>
      <dgm:spPr/>
      <dgm:t>
        <a:bodyPr/>
        <a:lstStyle/>
        <a:p>
          <a:endParaRPr lang="tr-TR"/>
        </a:p>
      </dgm:t>
    </dgm:pt>
    <dgm:pt modelId="{43145E43-EB27-4ED6-BF21-DABF11B3BBA8}">
      <dgm:prSet phldrT="[Metin]" custT="1"/>
      <dgm:spPr/>
      <dgm:t>
        <a:bodyPr/>
        <a:lstStyle/>
        <a:p>
          <a:r>
            <a:rPr lang="tr-TR" sz="1400" dirty="0"/>
            <a:t>Eşlik eden </a:t>
          </a:r>
          <a:r>
            <a:rPr lang="tr-TR" sz="1400" dirty="0" err="1"/>
            <a:t>komorbid</a:t>
          </a:r>
          <a:r>
            <a:rPr lang="tr-TR" sz="1400" dirty="0"/>
            <a:t> hastalıkları tedavi et (</a:t>
          </a:r>
          <a:r>
            <a:rPr lang="tr-TR" sz="1400" dirty="0" err="1"/>
            <a:t>Rinosinüzit</a:t>
          </a:r>
          <a:r>
            <a:rPr lang="tr-TR" sz="1400" dirty="0"/>
            <a:t>, GÖRH, </a:t>
          </a:r>
          <a:r>
            <a:rPr lang="tr-TR" sz="1400" dirty="0" err="1"/>
            <a:t>obezite</a:t>
          </a:r>
          <a:r>
            <a:rPr lang="tr-TR" sz="1400" dirty="0"/>
            <a:t> </a:t>
          </a:r>
          <a:r>
            <a:rPr lang="tr-TR" sz="1400" dirty="0" err="1"/>
            <a:t>depreyon</a:t>
          </a:r>
          <a:r>
            <a:rPr lang="tr-TR" sz="1400" dirty="0"/>
            <a:t>/</a:t>
          </a:r>
          <a:r>
            <a:rPr lang="tr-TR" sz="1400" dirty="0" err="1"/>
            <a:t>anksiyete</a:t>
          </a:r>
          <a:r>
            <a:rPr lang="tr-TR" sz="1400" dirty="0"/>
            <a:t>)</a:t>
          </a:r>
        </a:p>
        <a:p>
          <a:r>
            <a:rPr lang="tr-TR" sz="1400" dirty="0"/>
            <a:t>Ev içi ve işyerindeki </a:t>
          </a:r>
          <a:r>
            <a:rPr lang="tr-TR" sz="1400" dirty="0" err="1"/>
            <a:t>tetikleyicieri</a:t>
          </a:r>
          <a:r>
            <a:rPr lang="tr-TR" sz="1400" dirty="0"/>
            <a:t> uzaklaştır</a:t>
          </a:r>
        </a:p>
        <a:p>
          <a:r>
            <a:rPr lang="tr-TR" sz="1400" dirty="0" err="1"/>
            <a:t>Diğret</a:t>
          </a:r>
          <a:r>
            <a:rPr lang="tr-TR" sz="1400" dirty="0"/>
            <a:t> kronik hastalıklar için kullanılan ilaçları ( B-</a:t>
          </a:r>
          <a:r>
            <a:rPr lang="tr-TR" sz="1400" dirty="0" err="1"/>
            <a:t>Blokör,NSAİ</a:t>
          </a:r>
          <a:r>
            <a:rPr lang="tr-TR" sz="1400" dirty="0"/>
            <a:t>) değerlendir</a:t>
          </a:r>
        </a:p>
      </dgm:t>
    </dgm:pt>
    <dgm:pt modelId="{798509C0-BAC0-4438-9FC6-0E97DCD2EA52}" type="parTrans" cxnId="{6E581BE6-B869-4383-A07D-153F0AD00C88}">
      <dgm:prSet/>
      <dgm:spPr/>
      <dgm:t>
        <a:bodyPr/>
        <a:lstStyle/>
        <a:p>
          <a:endParaRPr lang="tr-TR"/>
        </a:p>
      </dgm:t>
    </dgm:pt>
    <dgm:pt modelId="{A460DDE2-62A8-4CEF-82A1-8CBDC096EBCA}" type="sibTrans" cxnId="{6E581BE6-B869-4383-A07D-153F0AD00C88}">
      <dgm:prSet/>
      <dgm:spPr/>
      <dgm:t>
        <a:bodyPr/>
        <a:lstStyle/>
        <a:p>
          <a:endParaRPr lang="tr-TR"/>
        </a:p>
      </dgm:t>
    </dgm:pt>
    <dgm:pt modelId="{C1EAD26B-FB8F-4BC5-ACD8-00F01302E8E1}">
      <dgm:prSet phldrT="[Metin]" custT="1"/>
      <dgm:spPr/>
      <dgm:t>
        <a:bodyPr/>
        <a:lstStyle/>
        <a:p>
          <a:pPr>
            <a:buNone/>
          </a:pPr>
          <a:r>
            <a:rPr lang="tr-TR" sz="1400" dirty="0"/>
            <a:t>Hasta özelinde fayda/zarar riskini değerlendir ve bir sonraki tedavi basamağına çık veya basamaktaki diğer tedavi yaklaşımları için hastayı değerlendir</a:t>
          </a:r>
        </a:p>
        <a:p>
          <a:pPr>
            <a:buFont typeface="Arial" panose="020B0604020202020204" pitchFamily="34" charset="0"/>
            <a:buChar char="•"/>
          </a:pPr>
          <a:endParaRPr lang="tr-TR" sz="900" dirty="0"/>
        </a:p>
      </dgm:t>
    </dgm:pt>
    <dgm:pt modelId="{D493DD99-DAD2-436B-A432-11F68C23F76A}" type="parTrans" cxnId="{39CBE134-11EA-4BDB-AE5C-1E958F791A12}">
      <dgm:prSet/>
      <dgm:spPr/>
      <dgm:t>
        <a:bodyPr/>
        <a:lstStyle/>
        <a:p>
          <a:endParaRPr lang="tr-TR"/>
        </a:p>
      </dgm:t>
    </dgm:pt>
    <dgm:pt modelId="{437DD0FA-6BAB-4BBF-A128-19842CE7AC32}" type="sibTrans" cxnId="{39CBE134-11EA-4BDB-AE5C-1E958F791A12}">
      <dgm:prSet/>
      <dgm:spPr/>
      <dgm:t>
        <a:bodyPr/>
        <a:lstStyle/>
        <a:p>
          <a:endParaRPr lang="tr-TR"/>
        </a:p>
      </dgm:t>
    </dgm:pt>
    <dgm:pt modelId="{94D9C6CB-BD46-40AC-A8E4-C1FFD226213D}">
      <dgm:prSet phldrT="[Metin]" custT="1"/>
      <dgm:spPr/>
      <dgm:t>
        <a:bodyPr/>
        <a:lstStyle/>
        <a:p>
          <a:r>
            <a:rPr lang="tr-TR" sz="1400" dirty="0"/>
            <a:t>3-6 aydır kullanılan 4. basamak astım tedavisine rağmen klinik kontrol altına alınamıyorsa sevke et</a:t>
          </a:r>
        </a:p>
        <a:p>
          <a:r>
            <a:rPr lang="tr-TR" sz="1400" dirty="0"/>
            <a:t> Astım semptomları ağır veya tanıda şüphe varsa 6. aydan önce uzmana sevk et</a:t>
          </a:r>
        </a:p>
      </dgm:t>
    </dgm:pt>
    <dgm:pt modelId="{FF47A7FE-C980-448F-8DF4-D95A88CBC0F5}" type="parTrans" cxnId="{E769BAAD-D5B4-42D8-95ED-B9AC357BA2E2}">
      <dgm:prSet/>
      <dgm:spPr/>
      <dgm:t>
        <a:bodyPr/>
        <a:lstStyle/>
        <a:p>
          <a:endParaRPr lang="tr-TR"/>
        </a:p>
      </dgm:t>
    </dgm:pt>
    <dgm:pt modelId="{CC0E6F7F-3513-4A50-98BD-00A546163824}" type="sibTrans" cxnId="{E769BAAD-D5B4-42D8-95ED-B9AC357BA2E2}">
      <dgm:prSet/>
      <dgm:spPr/>
      <dgm:t>
        <a:bodyPr/>
        <a:lstStyle/>
        <a:p>
          <a:endParaRPr lang="tr-TR"/>
        </a:p>
      </dgm:t>
    </dgm:pt>
    <dgm:pt modelId="{D85B6B8E-F7FE-42D5-986B-0F04B12DB7F6}" type="pres">
      <dgm:prSet presAssocID="{C84EA401-42A8-400A-BB1B-5CDA1B05A4A4}" presName="Name0" presStyleCnt="0">
        <dgm:presLayoutVars>
          <dgm:dir/>
          <dgm:animLvl val="lvl"/>
          <dgm:resizeHandles val="exact"/>
        </dgm:presLayoutVars>
      </dgm:prSet>
      <dgm:spPr/>
    </dgm:pt>
    <dgm:pt modelId="{76D87CD4-6C8B-490E-9693-FAF6F85B3372}" type="pres">
      <dgm:prSet presAssocID="{42917227-AD89-4CA8-B6DB-97F195437B0C}" presName="vertFlow" presStyleCnt="0"/>
      <dgm:spPr/>
    </dgm:pt>
    <dgm:pt modelId="{74BBB624-B363-4C4B-AF7F-143B948A0C63}" type="pres">
      <dgm:prSet presAssocID="{42917227-AD89-4CA8-B6DB-97F195437B0C}" presName="header" presStyleLbl="node1" presStyleIdx="0" presStyleCnt="2" custScaleY="133503"/>
      <dgm:spPr/>
    </dgm:pt>
    <dgm:pt modelId="{4EAA1B1E-02B2-4405-B34A-6E79768AA4CA}" type="pres">
      <dgm:prSet presAssocID="{CD55EE21-6354-4576-8909-4A7372DD0D5B}" presName="parTrans" presStyleLbl="sibTrans2D1" presStyleIdx="0" presStyleCnt="4"/>
      <dgm:spPr/>
    </dgm:pt>
    <dgm:pt modelId="{0B4DFA34-8BD8-41E8-AA52-DC1B2744194A}" type="pres">
      <dgm:prSet presAssocID="{50779527-12DD-4007-938E-4CED2329CD7C}" presName="child" presStyleLbl="alignAccFollowNode1" presStyleIdx="0" presStyleCnt="4" custScaleY="144818">
        <dgm:presLayoutVars>
          <dgm:chMax val="0"/>
          <dgm:bulletEnabled val="1"/>
        </dgm:presLayoutVars>
      </dgm:prSet>
      <dgm:spPr/>
    </dgm:pt>
    <dgm:pt modelId="{1F111513-E923-4442-B64A-06F42FD7BB4C}" type="pres">
      <dgm:prSet presAssocID="{C445E504-0DBB-450E-A469-EBEBF34C5C94}" presName="sibTrans" presStyleLbl="sibTrans2D1" presStyleIdx="1" presStyleCnt="4"/>
      <dgm:spPr/>
    </dgm:pt>
    <dgm:pt modelId="{093114E9-3B58-4360-BA87-F2940A0BAD35}" type="pres">
      <dgm:prSet presAssocID="{F79C3234-2924-4762-907A-55C9FD176C6A}" presName="child" presStyleLbl="alignAccFollowNode1" presStyleIdx="1" presStyleCnt="4">
        <dgm:presLayoutVars>
          <dgm:chMax val="0"/>
          <dgm:bulletEnabled val="1"/>
        </dgm:presLayoutVars>
      </dgm:prSet>
      <dgm:spPr/>
    </dgm:pt>
    <dgm:pt modelId="{60C5A3E5-2A5E-4181-B921-6522F125E22F}" type="pres">
      <dgm:prSet presAssocID="{42917227-AD89-4CA8-B6DB-97F195437B0C}" presName="hSp" presStyleCnt="0"/>
      <dgm:spPr/>
    </dgm:pt>
    <dgm:pt modelId="{CFB4E942-F3BF-41CB-ACCE-4A0C53789D1B}" type="pres">
      <dgm:prSet presAssocID="{43145E43-EB27-4ED6-BF21-DABF11B3BBA8}" presName="vertFlow" presStyleCnt="0"/>
      <dgm:spPr/>
    </dgm:pt>
    <dgm:pt modelId="{86600043-2192-497B-9838-B6833FBC1682}" type="pres">
      <dgm:prSet presAssocID="{43145E43-EB27-4ED6-BF21-DABF11B3BBA8}" presName="header" presStyleLbl="node1" presStyleIdx="1" presStyleCnt="2" custScaleX="170393" custScaleY="126499"/>
      <dgm:spPr/>
    </dgm:pt>
    <dgm:pt modelId="{94FD471A-E10F-4E41-A0D5-E3B1B1D32D11}" type="pres">
      <dgm:prSet presAssocID="{D493DD99-DAD2-436B-A432-11F68C23F76A}" presName="parTrans" presStyleLbl="sibTrans2D1" presStyleIdx="2" presStyleCnt="4"/>
      <dgm:spPr/>
    </dgm:pt>
    <dgm:pt modelId="{177A2EC3-C774-4925-A5D1-C27503362C7D}" type="pres">
      <dgm:prSet presAssocID="{C1EAD26B-FB8F-4BC5-ACD8-00F01302E8E1}" presName="child" presStyleLbl="alignAccFollowNode1" presStyleIdx="2" presStyleCnt="4" custScaleX="170697" custScaleY="145510" custLinFactNeighborX="638">
        <dgm:presLayoutVars>
          <dgm:chMax val="0"/>
          <dgm:bulletEnabled val="1"/>
        </dgm:presLayoutVars>
      </dgm:prSet>
      <dgm:spPr/>
    </dgm:pt>
    <dgm:pt modelId="{B11C9541-74C5-4BE3-A5DA-E00107C59884}" type="pres">
      <dgm:prSet presAssocID="{437DD0FA-6BAB-4BBF-A128-19842CE7AC32}" presName="sibTrans" presStyleLbl="sibTrans2D1" presStyleIdx="3" presStyleCnt="4"/>
      <dgm:spPr/>
    </dgm:pt>
    <dgm:pt modelId="{D215806F-7E73-463C-8E5F-A5955481C136}" type="pres">
      <dgm:prSet presAssocID="{94D9C6CB-BD46-40AC-A8E4-C1FFD226213D}" presName="child" presStyleLbl="alignAccFollowNode1" presStyleIdx="3" presStyleCnt="4" custScaleX="171014">
        <dgm:presLayoutVars>
          <dgm:chMax val="0"/>
          <dgm:bulletEnabled val="1"/>
        </dgm:presLayoutVars>
      </dgm:prSet>
      <dgm:spPr/>
    </dgm:pt>
  </dgm:ptLst>
  <dgm:cxnLst>
    <dgm:cxn modelId="{F429EB0D-581A-4989-9717-30354D5C7B4E}" type="presOf" srcId="{437DD0FA-6BAB-4BBF-A128-19842CE7AC32}" destId="{B11C9541-74C5-4BE3-A5DA-E00107C59884}" srcOrd="0" destOrd="0" presId="urn:microsoft.com/office/officeart/2005/8/layout/lProcess1"/>
    <dgm:cxn modelId="{39CBE134-11EA-4BDB-AE5C-1E958F791A12}" srcId="{43145E43-EB27-4ED6-BF21-DABF11B3BBA8}" destId="{C1EAD26B-FB8F-4BC5-ACD8-00F01302E8E1}" srcOrd="0" destOrd="0" parTransId="{D493DD99-DAD2-436B-A432-11F68C23F76A}" sibTransId="{437DD0FA-6BAB-4BBF-A128-19842CE7AC32}"/>
    <dgm:cxn modelId="{F4582A60-049A-476B-8D34-16CEBDD27357}" type="presOf" srcId="{C84EA401-42A8-400A-BB1B-5CDA1B05A4A4}" destId="{D85B6B8E-F7FE-42D5-986B-0F04B12DB7F6}" srcOrd="0" destOrd="0" presId="urn:microsoft.com/office/officeart/2005/8/layout/lProcess1"/>
    <dgm:cxn modelId="{8F6CE362-2FCE-4AF3-BB31-6E492CA9BA0F}" type="presOf" srcId="{94D9C6CB-BD46-40AC-A8E4-C1FFD226213D}" destId="{D215806F-7E73-463C-8E5F-A5955481C136}" srcOrd="0" destOrd="0" presId="urn:microsoft.com/office/officeart/2005/8/layout/lProcess1"/>
    <dgm:cxn modelId="{6176FE64-1600-466C-8DA4-FCCFEDE7B31B}" srcId="{42917227-AD89-4CA8-B6DB-97F195437B0C}" destId="{50779527-12DD-4007-938E-4CED2329CD7C}" srcOrd="0" destOrd="0" parTransId="{CD55EE21-6354-4576-8909-4A7372DD0D5B}" sibTransId="{C445E504-0DBB-450E-A469-EBEBF34C5C94}"/>
    <dgm:cxn modelId="{FB675B45-715B-4288-A866-008AA9026D58}" type="presOf" srcId="{CD55EE21-6354-4576-8909-4A7372DD0D5B}" destId="{4EAA1B1E-02B2-4405-B34A-6E79768AA4CA}" srcOrd="0" destOrd="0" presId="urn:microsoft.com/office/officeart/2005/8/layout/lProcess1"/>
    <dgm:cxn modelId="{7EC1854A-A01B-477A-91EE-40D2ED29A0B5}" type="presOf" srcId="{D493DD99-DAD2-436B-A432-11F68C23F76A}" destId="{94FD471A-E10F-4E41-A0D5-E3B1B1D32D11}" srcOrd="0" destOrd="0" presId="urn:microsoft.com/office/officeart/2005/8/layout/lProcess1"/>
    <dgm:cxn modelId="{2A6E574F-6C85-4E46-B4FC-98B996C1934C}" type="presOf" srcId="{50779527-12DD-4007-938E-4CED2329CD7C}" destId="{0B4DFA34-8BD8-41E8-AA52-DC1B2744194A}" srcOrd="0" destOrd="0" presId="urn:microsoft.com/office/officeart/2005/8/layout/lProcess1"/>
    <dgm:cxn modelId="{F7CC0559-A483-4A01-8C49-A58C001146DA}" type="presOf" srcId="{C445E504-0DBB-450E-A469-EBEBF34C5C94}" destId="{1F111513-E923-4442-B64A-06F42FD7BB4C}" srcOrd="0" destOrd="0" presId="urn:microsoft.com/office/officeart/2005/8/layout/lProcess1"/>
    <dgm:cxn modelId="{A0F2F884-4AA1-4E72-AD49-60A5A1F9AC62}" srcId="{42917227-AD89-4CA8-B6DB-97F195437B0C}" destId="{F79C3234-2924-4762-907A-55C9FD176C6A}" srcOrd="1" destOrd="0" parTransId="{55C91E6D-0101-454D-9759-94117E577FC2}" sibTransId="{9D44338A-EC5B-422A-B115-32AFDA403581}"/>
    <dgm:cxn modelId="{FA3C7AAD-333F-4C65-B44C-51181E26EF66}" type="presOf" srcId="{42917227-AD89-4CA8-B6DB-97F195437B0C}" destId="{74BBB624-B363-4C4B-AF7F-143B948A0C63}" srcOrd="0" destOrd="0" presId="urn:microsoft.com/office/officeart/2005/8/layout/lProcess1"/>
    <dgm:cxn modelId="{E769BAAD-D5B4-42D8-95ED-B9AC357BA2E2}" srcId="{43145E43-EB27-4ED6-BF21-DABF11B3BBA8}" destId="{94D9C6CB-BD46-40AC-A8E4-C1FFD226213D}" srcOrd="1" destOrd="0" parTransId="{FF47A7FE-C980-448F-8DF4-D95A88CBC0F5}" sibTransId="{CC0E6F7F-3513-4A50-98BD-00A546163824}"/>
    <dgm:cxn modelId="{622D65AF-7EFF-4A20-8421-3C765176CD54}" type="presOf" srcId="{43145E43-EB27-4ED6-BF21-DABF11B3BBA8}" destId="{86600043-2192-497B-9838-B6833FBC1682}" srcOrd="0" destOrd="0" presId="urn:microsoft.com/office/officeart/2005/8/layout/lProcess1"/>
    <dgm:cxn modelId="{CE9681B6-267A-4773-B609-F3CD93FE1E19}" srcId="{C84EA401-42A8-400A-BB1B-5CDA1B05A4A4}" destId="{42917227-AD89-4CA8-B6DB-97F195437B0C}" srcOrd="0" destOrd="0" parTransId="{66101F1D-356C-420D-A098-B97344B09A4F}" sibTransId="{D02801EC-1033-46A0-8D33-E337454B7FB9}"/>
    <dgm:cxn modelId="{6E581BE6-B869-4383-A07D-153F0AD00C88}" srcId="{C84EA401-42A8-400A-BB1B-5CDA1B05A4A4}" destId="{43145E43-EB27-4ED6-BF21-DABF11B3BBA8}" srcOrd="1" destOrd="0" parTransId="{798509C0-BAC0-4438-9FC6-0E97DCD2EA52}" sibTransId="{A460DDE2-62A8-4CEF-82A1-8CBDC096EBCA}"/>
    <dgm:cxn modelId="{F73F57F1-9995-48ED-880A-68D085704348}" type="presOf" srcId="{C1EAD26B-FB8F-4BC5-ACD8-00F01302E8E1}" destId="{177A2EC3-C774-4925-A5D1-C27503362C7D}" srcOrd="0" destOrd="0" presId="urn:microsoft.com/office/officeart/2005/8/layout/lProcess1"/>
    <dgm:cxn modelId="{F32342FE-DBA8-4139-8A5F-9A7973B43E26}" type="presOf" srcId="{F79C3234-2924-4762-907A-55C9FD176C6A}" destId="{093114E9-3B58-4360-BA87-F2940A0BAD35}" srcOrd="0" destOrd="0" presId="urn:microsoft.com/office/officeart/2005/8/layout/lProcess1"/>
    <dgm:cxn modelId="{F4DBBEE0-6BFA-4E70-BABC-30D8C3DA1E7B}" type="presParOf" srcId="{D85B6B8E-F7FE-42D5-986B-0F04B12DB7F6}" destId="{76D87CD4-6C8B-490E-9693-FAF6F85B3372}" srcOrd="0" destOrd="0" presId="urn:microsoft.com/office/officeart/2005/8/layout/lProcess1"/>
    <dgm:cxn modelId="{483B77B0-BBD0-4452-8076-23A24CCBD1BA}" type="presParOf" srcId="{76D87CD4-6C8B-490E-9693-FAF6F85B3372}" destId="{74BBB624-B363-4C4B-AF7F-143B948A0C63}" srcOrd="0" destOrd="0" presId="urn:microsoft.com/office/officeart/2005/8/layout/lProcess1"/>
    <dgm:cxn modelId="{95235C44-BD91-4BCE-81BB-23053ADCBF1D}" type="presParOf" srcId="{76D87CD4-6C8B-490E-9693-FAF6F85B3372}" destId="{4EAA1B1E-02B2-4405-B34A-6E79768AA4CA}" srcOrd="1" destOrd="0" presId="urn:microsoft.com/office/officeart/2005/8/layout/lProcess1"/>
    <dgm:cxn modelId="{3DA42BA2-7325-4AEE-8441-3223ACB7C7E6}" type="presParOf" srcId="{76D87CD4-6C8B-490E-9693-FAF6F85B3372}" destId="{0B4DFA34-8BD8-41E8-AA52-DC1B2744194A}" srcOrd="2" destOrd="0" presId="urn:microsoft.com/office/officeart/2005/8/layout/lProcess1"/>
    <dgm:cxn modelId="{BA13E83F-580A-468B-9CC8-CBCF27D4E49E}" type="presParOf" srcId="{76D87CD4-6C8B-490E-9693-FAF6F85B3372}" destId="{1F111513-E923-4442-B64A-06F42FD7BB4C}" srcOrd="3" destOrd="0" presId="urn:microsoft.com/office/officeart/2005/8/layout/lProcess1"/>
    <dgm:cxn modelId="{79646351-0E2D-4C63-9FAD-81DA31590D72}" type="presParOf" srcId="{76D87CD4-6C8B-490E-9693-FAF6F85B3372}" destId="{093114E9-3B58-4360-BA87-F2940A0BAD35}" srcOrd="4" destOrd="0" presId="urn:microsoft.com/office/officeart/2005/8/layout/lProcess1"/>
    <dgm:cxn modelId="{EB799097-93EE-4CF4-9992-01F5900FA52F}" type="presParOf" srcId="{D85B6B8E-F7FE-42D5-986B-0F04B12DB7F6}" destId="{60C5A3E5-2A5E-4181-B921-6522F125E22F}" srcOrd="1" destOrd="0" presId="urn:microsoft.com/office/officeart/2005/8/layout/lProcess1"/>
    <dgm:cxn modelId="{E75F673F-614C-4BC2-8D61-AE30F0BEF431}" type="presParOf" srcId="{D85B6B8E-F7FE-42D5-986B-0F04B12DB7F6}" destId="{CFB4E942-F3BF-41CB-ACCE-4A0C53789D1B}" srcOrd="2" destOrd="0" presId="urn:microsoft.com/office/officeart/2005/8/layout/lProcess1"/>
    <dgm:cxn modelId="{1D6DF3CD-B7AE-4BB4-994D-6F15EEFFBDD4}" type="presParOf" srcId="{CFB4E942-F3BF-41CB-ACCE-4A0C53789D1B}" destId="{86600043-2192-497B-9838-B6833FBC1682}" srcOrd="0" destOrd="0" presId="urn:microsoft.com/office/officeart/2005/8/layout/lProcess1"/>
    <dgm:cxn modelId="{662C2040-AB7D-4C9A-8BCB-C00BB0809998}" type="presParOf" srcId="{CFB4E942-F3BF-41CB-ACCE-4A0C53789D1B}" destId="{94FD471A-E10F-4E41-A0D5-E3B1B1D32D11}" srcOrd="1" destOrd="0" presId="urn:microsoft.com/office/officeart/2005/8/layout/lProcess1"/>
    <dgm:cxn modelId="{B04909D0-F21E-47D2-BC31-BADC4E72AA5C}" type="presParOf" srcId="{CFB4E942-F3BF-41CB-ACCE-4A0C53789D1B}" destId="{177A2EC3-C774-4925-A5D1-C27503362C7D}" srcOrd="2" destOrd="0" presId="urn:microsoft.com/office/officeart/2005/8/layout/lProcess1"/>
    <dgm:cxn modelId="{B5736685-B7EF-4D18-9673-8F382BBC299D}" type="presParOf" srcId="{CFB4E942-F3BF-41CB-ACCE-4A0C53789D1B}" destId="{B11C9541-74C5-4BE3-A5DA-E00107C59884}" srcOrd="3" destOrd="0" presId="urn:microsoft.com/office/officeart/2005/8/layout/lProcess1"/>
    <dgm:cxn modelId="{595BF88B-948A-4CBA-959F-0E561BC77BC8}" type="presParOf" srcId="{CFB4E942-F3BF-41CB-ACCE-4A0C53789D1B}" destId="{D215806F-7E73-463C-8E5F-A5955481C136}"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21B8A-5A10-412D-9D30-25093861AD57}">
      <dsp:nvSpPr>
        <dsp:cNvPr id="0" name=""/>
        <dsp:cNvSpPr/>
      </dsp:nvSpPr>
      <dsp:spPr>
        <a:xfrm>
          <a:off x="4256220" y="167"/>
          <a:ext cx="1933022" cy="19330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SEMPTOMLAR </a:t>
          </a:r>
        </a:p>
        <a:p>
          <a:pPr marL="0" lvl="0" indent="0" algn="ctr" defTabSz="488950">
            <a:lnSpc>
              <a:spcPct val="90000"/>
            </a:lnSpc>
            <a:spcBef>
              <a:spcPct val="0"/>
            </a:spcBef>
            <a:spcAft>
              <a:spcPct val="35000"/>
            </a:spcAft>
            <a:buNone/>
          </a:pPr>
          <a:r>
            <a:rPr lang="tr-TR" sz="1100" kern="1200" dirty="0"/>
            <a:t>ATAKLAR</a:t>
          </a:r>
        </a:p>
        <a:p>
          <a:pPr marL="0" lvl="0" indent="0" algn="ctr" defTabSz="488950">
            <a:lnSpc>
              <a:spcPct val="90000"/>
            </a:lnSpc>
            <a:spcBef>
              <a:spcPct val="0"/>
            </a:spcBef>
            <a:spcAft>
              <a:spcPct val="35000"/>
            </a:spcAft>
            <a:buNone/>
          </a:pPr>
          <a:r>
            <a:rPr lang="tr-TR" sz="1100" kern="1200" dirty="0"/>
            <a:t>YAN ETKİLER</a:t>
          </a:r>
        </a:p>
        <a:p>
          <a:pPr marL="0" lvl="0" indent="0" algn="ctr" defTabSz="488950">
            <a:lnSpc>
              <a:spcPct val="90000"/>
            </a:lnSpc>
            <a:spcBef>
              <a:spcPct val="0"/>
            </a:spcBef>
            <a:spcAft>
              <a:spcPct val="35000"/>
            </a:spcAft>
            <a:buNone/>
          </a:pPr>
          <a:r>
            <a:rPr lang="tr-TR" sz="1100" kern="1200" dirty="0"/>
            <a:t>SOLUNUM FONKSİYONU</a:t>
          </a:r>
        </a:p>
        <a:p>
          <a:pPr marL="0" lvl="0" indent="0" algn="ctr" defTabSz="488950">
            <a:lnSpc>
              <a:spcPct val="90000"/>
            </a:lnSpc>
            <a:spcBef>
              <a:spcPct val="0"/>
            </a:spcBef>
            <a:spcAft>
              <a:spcPct val="35000"/>
            </a:spcAft>
            <a:buNone/>
          </a:pPr>
          <a:r>
            <a:rPr lang="tr-TR" sz="1100" kern="1200" dirty="0"/>
            <a:t>HASTA MEMNUNİYETİ</a:t>
          </a:r>
        </a:p>
      </dsp:txBody>
      <dsp:txXfrm>
        <a:off x="4539305" y="283252"/>
        <a:ext cx="1366852" cy="1366852"/>
      </dsp:txXfrm>
    </dsp:sp>
    <dsp:sp modelId="{C6F2622C-4DE6-4565-856F-127263111BBA}">
      <dsp:nvSpPr>
        <dsp:cNvPr id="0" name=""/>
        <dsp:cNvSpPr/>
      </dsp:nvSpPr>
      <dsp:spPr>
        <a:xfrm rot="3600000">
          <a:off x="5684106" y="1885972"/>
          <a:ext cx="515419" cy="6523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tr-TR" sz="2800" kern="1200"/>
        </a:p>
      </dsp:txBody>
      <dsp:txXfrm>
        <a:off x="5722763" y="1949496"/>
        <a:ext cx="360793" cy="391437"/>
      </dsp:txXfrm>
    </dsp:sp>
    <dsp:sp modelId="{D78039A9-200B-4562-823F-89E605CEA6ED}">
      <dsp:nvSpPr>
        <dsp:cNvPr id="0" name=""/>
        <dsp:cNvSpPr/>
      </dsp:nvSpPr>
      <dsp:spPr>
        <a:xfrm>
          <a:off x="5708976" y="2516415"/>
          <a:ext cx="1933022" cy="19330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TANI (GEREKLİ İSE)</a:t>
          </a:r>
        </a:p>
        <a:p>
          <a:pPr marL="0" lvl="0" indent="0" algn="ctr" defTabSz="488950">
            <a:lnSpc>
              <a:spcPct val="90000"/>
            </a:lnSpc>
            <a:spcBef>
              <a:spcPct val="0"/>
            </a:spcBef>
            <a:spcAft>
              <a:spcPct val="35000"/>
            </a:spcAft>
            <a:buNone/>
          </a:pPr>
          <a:r>
            <a:rPr lang="tr-TR" sz="1100" kern="1200" dirty="0"/>
            <a:t>SEMPTOM KONTROLU VE DEĞİŞTİRİLEİLİR RİSK FAKTÖRÜ</a:t>
          </a:r>
        </a:p>
        <a:p>
          <a:pPr marL="0" lvl="0" indent="0" algn="ctr" defTabSz="488950">
            <a:lnSpc>
              <a:spcPct val="90000"/>
            </a:lnSpc>
            <a:spcBef>
              <a:spcPct val="0"/>
            </a:spcBef>
            <a:spcAft>
              <a:spcPct val="35000"/>
            </a:spcAft>
            <a:buNone/>
          </a:pPr>
          <a:r>
            <a:rPr lang="tr-TR" sz="1100" kern="1200" dirty="0"/>
            <a:t>KOMORBİDİTELER</a:t>
          </a:r>
        </a:p>
        <a:p>
          <a:pPr marL="0" lvl="0" indent="0" algn="ctr" defTabSz="488950">
            <a:lnSpc>
              <a:spcPct val="90000"/>
            </a:lnSpc>
            <a:spcBef>
              <a:spcPct val="0"/>
            </a:spcBef>
            <a:spcAft>
              <a:spcPct val="35000"/>
            </a:spcAft>
            <a:buNone/>
          </a:pPr>
          <a:r>
            <a:rPr lang="tr-TR" sz="1100" kern="1200" dirty="0"/>
            <a:t>İNHALER  TEKNİK/ UYUM</a:t>
          </a:r>
        </a:p>
        <a:p>
          <a:pPr marL="0" lvl="0" indent="0" algn="ctr" defTabSz="488950">
            <a:lnSpc>
              <a:spcPct val="90000"/>
            </a:lnSpc>
            <a:spcBef>
              <a:spcPct val="0"/>
            </a:spcBef>
            <a:spcAft>
              <a:spcPct val="35000"/>
            </a:spcAft>
            <a:buNone/>
          </a:pPr>
          <a:r>
            <a:rPr lang="tr-TR" sz="1100" kern="1200" dirty="0"/>
            <a:t>HASTA BEKLENTİLERİ</a:t>
          </a:r>
        </a:p>
        <a:p>
          <a:pPr marL="0" lvl="0" indent="0" algn="ctr" defTabSz="488950">
            <a:lnSpc>
              <a:spcPct val="90000"/>
            </a:lnSpc>
            <a:spcBef>
              <a:spcPct val="0"/>
            </a:spcBef>
            <a:spcAft>
              <a:spcPct val="35000"/>
            </a:spcAft>
            <a:buNone/>
          </a:pPr>
          <a:endParaRPr lang="tr-TR" sz="900" kern="1200" dirty="0"/>
        </a:p>
      </dsp:txBody>
      <dsp:txXfrm>
        <a:off x="5992061" y="2799500"/>
        <a:ext cx="1366852" cy="1366852"/>
      </dsp:txXfrm>
    </dsp:sp>
    <dsp:sp modelId="{B3B7615D-6C4F-4B86-AA91-6B3CF8CECC17}">
      <dsp:nvSpPr>
        <dsp:cNvPr id="0" name=""/>
        <dsp:cNvSpPr/>
      </dsp:nvSpPr>
      <dsp:spPr>
        <a:xfrm rot="10800000">
          <a:off x="4979608" y="3156729"/>
          <a:ext cx="515419" cy="6523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tr-TR" sz="2800" kern="1200"/>
        </a:p>
      </dsp:txBody>
      <dsp:txXfrm rot="10800000">
        <a:off x="5134234" y="3287208"/>
        <a:ext cx="360793" cy="391437"/>
      </dsp:txXfrm>
    </dsp:sp>
    <dsp:sp modelId="{03C238E5-A85B-467B-9C0B-A025A36BFE8A}">
      <dsp:nvSpPr>
        <dsp:cNvPr id="0" name=""/>
        <dsp:cNvSpPr/>
      </dsp:nvSpPr>
      <dsp:spPr>
        <a:xfrm>
          <a:off x="2803463" y="2516415"/>
          <a:ext cx="1933022" cy="19330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DEĞİŞTİRİLEBİLR RİSK FAKTÖRLERİNİN VE KOMORBİDİTELERİN TEDAVİSİ</a:t>
          </a:r>
        </a:p>
        <a:p>
          <a:pPr marL="0" lvl="0" indent="0" algn="ctr" defTabSz="488950">
            <a:lnSpc>
              <a:spcPct val="90000"/>
            </a:lnSpc>
            <a:spcBef>
              <a:spcPct val="0"/>
            </a:spcBef>
            <a:spcAft>
              <a:spcPct val="35000"/>
            </a:spcAft>
            <a:buNone/>
          </a:pPr>
          <a:r>
            <a:rPr lang="tr-TR" sz="1100" kern="1200" dirty="0"/>
            <a:t>NANFARMOKOLOJİK STRATEJİLER</a:t>
          </a:r>
        </a:p>
        <a:p>
          <a:pPr marL="0" lvl="0" indent="0" algn="ctr" defTabSz="488950">
            <a:lnSpc>
              <a:spcPct val="90000"/>
            </a:lnSpc>
            <a:spcBef>
              <a:spcPct val="0"/>
            </a:spcBef>
            <a:spcAft>
              <a:spcPct val="35000"/>
            </a:spcAft>
            <a:buNone/>
          </a:pPr>
          <a:r>
            <a:rPr lang="tr-TR" sz="1100" kern="1200" dirty="0"/>
            <a:t>EĞİTİM</a:t>
          </a:r>
        </a:p>
        <a:p>
          <a:pPr marL="0" lvl="0" indent="0" algn="ctr" defTabSz="488950">
            <a:lnSpc>
              <a:spcPct val="90000"/>
            </a:lnSpc>
            <a:spcBef>
              <a:spcPct val="0"/>
            </a:spcBef>
            <a:spcAft>
              <a:spcPct val="35000"/>
            </a:spcAft>
            <a:buNone/>
          </a:pPr>
          <a:r>
            <a:rPr lang="tr-TR" sz="1100" kern="1200" dirty="0"/>
            <a:t>ASTIM İLAÇLARI</a:t>
          </a:r>
        </a:p>
      </dsp:txBody>
      <dsp:txXfrm>
        <a:off x="3086548" y="2799500"/>
        <a:ext cx="1366852" cy="1366852"/>
      </dsp:txXfrm>
    </dsp:sp>
    <dsp:sp modelId="{29A61195-D938-4405-BF35-240DF901CE83}">
      <dsp:nvSpPr>
        <dsp:cNvPr id="0" name=""/>
        <dsp:cNvSpPr/>
      </dsp:nvSpPr>
      <dsp:spPr>
        <a:xfrm rot="18000000">
          <a:off x="4231349" y="1911238"/>
          <a:ext cx="515419" cy="6523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tr-TR" sz="2800" kern="1200"/>
        </a:p>
      </dsp:txBody>
      <dsp:txXfrm>
        <a:off x="4270006" y="2108672"/>
        <a:ext cx="360793" cy="391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14D23-D33B-4818-9E5A-D1A941496774}">
      <dsp:nvSpPr>
        <dsp:cNvPr id="0" name=""/>
        <dsp:cNvSpPr/>
      </dsp:nvSpPr>
      <dsp:spPr>
        <a:xfrm rot="5400000">
          <a:off x="-218074" y="218463"/>
          <a:ext cx="1453828" cy="101767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t>a</a:t>
          </a:r>
        </a:p>
      </dsp:txBody>
      <dsp:txXfrm rot="-5400000">
        <a:off x="1" y="509229"/>
        <a:ext cx="1017679" cy="436149"/>
      </dsp:txXfrm>
    </dsp:sp>
    <dsp:sp modelId="{A899A2C9-6ADC-4FFE-86FF-4C4E7D5C35E9}">
      <dsp:nvSpPr>
        <dsp:cNvPr id="0" name=""/>
        <dsp:cNvSpPr/>
      </dsp:nvSpPr>
      <dsp:spPr>
        <a:xfrm rot="5400000">
          <a:off x="1715243" y="-697174"/>
          <a:ext cx="944988" cy="234011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a:t>Semptom Kontrolünü Değerlendir</a:t>
          </a:r>
        </a:p>
        <a:p>
          <a:pPr marL="171450" lvl="1" indent="-171450" algn="l" defTabSz="755650">
            <a:lnSpc>
              <a:spcPct val="90000"/>
            </a:lnSpc>
            <a:spcBef>
              <a:spcPct val="0"/>
            </a:spcBef>
            <a:spcAft>
              <a:spcPct val="15000"/>
            </a:spcAft>
            <a:buChar char="•"/>
          </a:pPr>
          <a:endParaRPr lang="tr-TR" sz="1700" kern="1200"/>
        </a:p>
      </dsp:txBody>
      <dsp:txXfrm rot="-5400000">
        <a:off x="1017680" y="46520"/>
        <a:ext cx="2293985" cy="852726"/>
      </dsp:txXfrm>
    </dsp:sp>
    <dsp:sp modelId="{CEF24046-9860-413E-87C3-AD48A3A38524}">
      <dsp:nvSpPr>
        <dsp:cNvPr id="0" name=""/>
        <dsp:cNvSpPr/>
      </dsp:nvSpPr>
      <dsp:spPr>
        <a:xfrm rot="5400000">
          <a:off x="-218074" y="1476120"/>
          <a:ext cx="1453828" cy="101767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t>b</a:t>
          </a:r>
        </a:p>
      </dsp:txBody>
      <dsp:txXfrm rot="-5400000">
        <a:off x="1" y="1766886"/>
        <a:ext cx="1017679" cy="436149"/>
      </dsp:txXfrm>
    </dsp:sp>
    <dsp:sp modelId="{58570BEE-2A99-44C3-A911-87B56FC48D2D}">
      <dsp:nvSpPr>
        <dsp:cNvPr id="0" name=""/>
        <dsp:cNvSpPr/>
      </dsp:nvSpPr>
      <dsp:spPr>
        <a:xfrm rot="5400000">
          <a:off x="1715243" y="560481"/>
          <a:ext cx="944988" cy="234011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a:t>Gelecek Riskler Açısından Değerlendir</a:t>
          </a:r>
        </a:p>
        <a:p>
          <a:pPr marL="171450" lvl="1" indent="-171450" algn="l" defTabSz="755650">
            <a:lnSpc>
              <a:spcPct val="90000"/>
            </a:lnSpc>
            <a:spcBef>
              <a:spcPct val="0"/>
            </a:spcBef>
            <a:spcAft>
              <a:spcPct val="15000"/>
            </a:spcAft>
            <a:buChar char="•"/>
          </a:pPr>
          <a:endParaRPr lang="tr-TR" sz="1700" kern="1200" dirty="0"/>
        </a:p>
      </dsp:txBody>
      <dsp:txXfrm rot="-5400000">
        <a:off x="1017680" y="1304176"/>
        <a:ext cx="2293985" cy="852726"/>
      </dsp:txXfrm>
    </dsp:sp>
    <dsp:sp modelId="{2DFE763B-F1AB-4AF1-9D20-B9E52B311608}">
      <dsp:nvSpPr>
        <dsp:cNvPr id="0" name=""/>
        <dsp:cNvSpPr/>
      </dsp:nvSpPr>
      <dsp:spPr>
        <a:xfrm rot="5400000">
          <a:off x="-218074" y="2733776"/>
          <a:ext cx="1453828" cy="101767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tr-TR" sz="2500" kern="1200" dirty="0"/>
        </a:p>
      </dsp:txBody>
      <dsp:txXfrm rot="-5400000">
        <a:off x="1" y="3024542"/>
        <a:ext cx="1017679" cy="436149"/>
      </dsp:txXfrm>
    </dsp:sp>
    <dsp:sp modelId="{14B0AF78-655E-4547-B477-6A00EFEF5FED}">
      <dsp:nvSpPr>
        <dsp:cNvPr id="0" name=""/>
        <dsp:cNvSpPr/>
      </dsp:nvSpPr>
      <dsp:spPr>
        <a:xfrm rot="5400000">
          <a:off x="1715243" y="1818138"/>
          <a:ext cx="944988" cy="234011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a:t>ASTIM KONTROLÜ</a:t>
          </a:r>
        </a:p>
        <a:p>
          <a:pPr marL="171450" lvl="1" indent="-171450" algn="l" defTabSz="755650">
            <a:lnSpc>
              <a:spcPct val="90000"/>
            </a:lnSpc>
            <a:spcBef>
              <a:spcPct val="0"/>
            </a:spcBef>
            <a:spcAft>
              <a:spcPct val="15000"/>
            </a:spcAft>
            <a:buChar char="•"/>
          </a:pPr>
          <a:endParaRPr lang="tr-TR" sz="1700" kern="1200" dirty="0"/>
        </a:p>
      </dsp:txBody>
      <dsp:txXfrm rot="-5400000">
        <a:off x="1017680" y="2561833"/>
        <a:ext cx="2293985" cy="852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BB624-B363-4C4B-AF7F-143B948A0C63}">
      <dsp:nvSpPr>
        <dsp:cNvPr id="0" name=""/>
        <dsp:cNvSpPr/>
      </dsp:nvSpPr>
      <dsp:spPr>
        <a:xfrm>
          <a:off x="1921" y="34411"/>
          <a:ext cx="3527741" cy="1177410"/>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Hastanın </a:t>
          </a:r>
          <a:r>
            <a:rPr lang="tr-TR" sz="1400" kern="1200" dirty="0" err="1"/>
            <a:t>inhaler</a:t>
          </a:r>
          <a:r>
            <a:rPr lang="tr-TR" sz="1400" kern="1200" dirty="0"/>
            <a:t> tedavi kullanımı gör ve değerlendir</a:t>
          </a:r>
        </a:p>
        <a:p>
          <a:pPr marL="0" lvl="0" indent="0" algn="ctr" defTabSz="622300">
            <a:lnSpc>
              <a:spcPct val="90000"/>
            </a:lnSpc>
            <a:spcBef>
              <a:spcPct val="0"/>
            </a:spcBef>
            <a:spcAft>
              <a:spcPct val="35000"/>
            </a:spcAft>
            <a:buNone/>
          </a:pPr>
          <a:r>
            <a:rPr lang="tr-TR" sz="1400" kern="1200" dirty="0"/>
            <a:t>Tedaviye Uyumunu gözden geçir</a:t>
          </a:r>
        </a:p>
      </dsp:txBody>
      <dsp:txXfrm>
        <a:off x="36406" y="68896"/>
        <a:ext cx="3458771" cy="1108440"/>
      </dsp:txXfrm>
    </dsp:sp>
    <dsp:sp modelId="{4EAA1B1E-02B2-4405-B34A-6E79768AA4CA}">
      <dsp:nvSpPr>
        <dsp:cNvPr id="0" name=""/>
        <dsp:cNvSpPr/>
      </dsp:nvSpPr>
      <dsp:spPr>
        <a:xfrm rot="5400000">
          <a:off x="1688623" y="1288991"/>
          <a:ext cx="154338" cy="154338"/>
        </a:xfrm>
        <a:prstGeom prst="rightArrow">
          <a:avLst>
            <a:gd name="adj1" fmla="val 667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B4DFA34-8BD8-41E8-AA52-DC1B2744194A}">
      <dsp:nvSpPr>
        <dsp:cNvPr id="0" name=""/>
        <dsp:cNvSpPr/>
      </dsp:nvSpPr>
      <dsp:spPr>
        <a:xfrm>
          <a:off x="1921" y="1520499"/>
          <a:ext cx="3527741" cy="127720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Astım tanısını yeniden değerlendir ve kesinleştir</a:t>
          </a:r>
        </a:p>
      </dsp:txBody>
      <dsp:txXfrm>
        <a:off x="39329" y="1557907"/>
        <a:ext cx="3452925" cy="1202385"/>
      </dsp:txXfrm>
    </dsp:sp>
    <dsp:sp modelId="{1F111513-E923-4442-B64A-06F42FD7BB4C}">
      <dsp:nvSpPr>
        <dsp:cNvPr id="0" name=""/>
        <dsp:cNvSpPr/>
      </dsp:nvSpPr>
      <dsp:spPr>
        <a:xfrm rot="5400000">
          <a:off x="1688623" y="2874869"/>
          <a:ext cx="154338" cy="154338"/>
        </a:xfrm>
        <a:prstGeom prst="rightArrow">
          <a:avLst>
            <a:gd name="adj1" fmla="val 667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93114E9-3B58-4360-BA87-F2940A0BAD35}">
      <dsp:nvSpPr>
        <dsp:cNvPr id="0" name=""/>
        <dsp:cNvSpPr/>
      </dsp:nvSpPr>
      <dsp:spPr>
        <a:xfrm>
          <a:off x="1921" y="3106377"/>
          <a:ext cx="3527741" cy="88193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Eşlik eden </a:t>
          </a:r>
          <a:r>
            <a:rPr lang="tr-TR" sz="1400" kern="1200" dirty="0" err="1"/>
            <a:t>komorbid</a:t>
          </a:r>
          <a:r>
            <a:rPr lang="tr-TR" sz="1400" kern="1200" dirty="0"/>
            <a:t> durumları ve olası düzeltilebilir risk faktörlerini  değerlendir ve yönet </a:t>
          </a:r>
        </a:p>
      </dsp:txBody>
      <dsp:txXfrm>
        <a:off x="27752" y="3132208"/>
        <a:ext cx="3476079" cy="830273"/>
      </dsp:txXfrm>
    </dsp:sp>
    <dsp:sp modelId="{86600043-2192-497B-9838-B6833FBC1682}">
      <dsp:nvSpPr>
        <dsp:cNvPr id="0" name=""/>
        <dsp:cNvSpPr/>
      </dsp:nvSpPr>
      <dsp:spPr>
        <a:xfrm>
          <a:off x="4034500" y="34411"/>
          <a:ext cx="6011024" cy="111563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Kullandığı </a:t>
          </a:r>
          <a:r>
            <a:rPr lang="tr-TR" sz="1400" kern="1200" dirty="0" err="1"/>
            <a:t>inhaler</a:t>
          </a:r>
          <a:r>
            <a:rPr lang="tr-TR" sz="1400" kern="1200" dirty="0"/>
            <a:t> cihaz yaşına uygun mu?</a:t>
          </a:r>
        </a:p>
        <a:p>
          <a:pPr marL="0" lvl="0" indent="0" algn="ctr" defTabSz="622300">
            <a:lnSpc>
              <a:spcPct val="90000"/>
            </a:lnSpc>
            <a:spcBef>
              <a:spcPct val="0"/>
            </a:spcBef>
            <a:spcAft>
              <a:spcPct val="35000"/>
            </a:spcAft>
            <a:buNone/>
          </a:pPr>
          <a:r>
            <a:rPr lang="tr-TR" sz="1400" kern="1200" dirty="0"/>
            <a:t>Kullanım tekniği doğru mu?</a:t>
          </a:r>
        </a:p>
        <a:p>
          <a:pPr marL="0" lvl="0" indent="0" algn="ctr" defTabSz="622300">
            <a:lnSpc>
              <a:spcPct val="90000"/>
            </a:lnSpc>
            <a:spcBef>
              <a:spcPct val="0"/>
            </a:spcBef>
            <a:spcAft>
              <a:spcPct val="35000"/>
            </a:spcAft>
            <a:buNone/>
          </a:pPr>
          <a:r>
            <a:rPr lang="tr-TR" sz="1400" kern="1200" dirty="0"/>
            <a:t>Uygulama hatalarını düzelt ve sık aralıklarla kontrol et</a:t>
          </a:r>
        </a:p>
        <a:p>
          <a:pPr marL="0" lvl="0" indent="0" algn="ctr" defTabSz="622300">
            <a:lnSpc>
              <a:spcPct val="90000"/>
            </a:lnSpc>
            <a:spcBef>
              <a:spcPct val="0"/>
            </a:spcBef>
            <a:spcAft>
              <a:spcPct val="35000"/>
            </a:spcAft>
            <a:buNone/>
          </a:pPr>
          <a:r>
            <a:rPr lang="tr-TR" sz="1400" kern="1200" dirty="0"/>
            <a:t> Tedavinin düzenli alınıp alınmadığını kontrol et</a:t>
          </a:r>
        </a:p>
      </dsp:txBody>
      <dsp:txXfrm>
        <a:off x="4067176" y="67087"/>
        <a:ext cx="5945672" cy="1050287"/>
      </dsp:txXfrm>
    </dsp:sp>
    <dsp:sp modelId="{94FD471A-E10F-4E41-A0D5-E3B1B1D32D11}">
      <dsp:nvSpPr>
        <dsp:cNvPr id="0" name=""/>
        <dsp:cNvSpPr/>
      </dsp:nvSpPr>
      <dsp:spPr>
        <a:xfrm rot="5400000">
          <a:off x="6962843" y="1227220"/>
          <a:ext cx="154338" cy="154338"/>
        </a:xfrm>
        <a:prstGeom prst="rightArrow">
          <a:avLst>
            <a:gd name="adj1" fmla="val 667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177A2EC3-C774-4925-A5D1-C27503362C7D}">
      <dsp:nvSpPr>
        <dsp:cNvPr id="0" name=""/>
        <dsp:cNvSpPr/>
      </dsp:nvSpPr>
      <dsp:spPr>
        <a:xfrm>
          <a:off x="4029138" y="1458728"/>
          <a:ext cx="6021748" cy="128330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a:t>Değişken hava yolu obstrüksiyonu gösterilemediği olgularda:</a:t>
          </a:r>
        </a:p>
        <a:p>
          <a:pPr marL="0" lvl="0" indent="0" algn="ctr" defTabSz="577850">
            <a:lnSpc>
              <a:spcPct val="90000"/>
            </a:lnSpc>
            <a:spcBef>
              <a:spcPct val="0"/>
            </a:spcBef>
            <a:spcAft>
              <a:spcPct val="35000"/>
            </a:spcAft>
            <a:buFont typeface="Arial" panose="020B0604020202020204" pitchFamily="34" charset="0"/>
            <a:buNone/>
          </a:pPr>
          <a:r>
            <a:rPr lang="tr-TR" sz="1300" kern="1200" dirty="0"/>
            <a:t>İKS dozunu yarıya inmeyi ve 2-3 </a:t>
          </a:r>
          <a:r>
            <a:rPr lang="tr-TR" sz="1300" kern="1200" dirty="0" err="1"/>
            <a:t>hft</a:t>
          </a:r>
          <a:r>
            <a:rPr lang="tr-TR" sz="1300" kern="1200" dirty="0"/>
            <a:t> sonra solunum fonksiyonlarını ölçmeyi düşün </a:t>
          </a:r>
        </a:p>
        <a:p>
          <a:pPr marL="0" lvl="0" indent="0" algn="ctr" defTabSz="577850">
            <a:lnSpc>
              <a:spcPct val="90000"/>
            </a:lnSpc>
            <a:spcBef>
              <a:spcPct val="0"/>
            </a:spcBef>
            <a:spcAft>
              <a:spcPct val="35000"/>
            </a:spcAft>
            <a:buFont typeface="Arial" panose="020B0604020202020204" pitchFamily="34" charset="0"/>
            <a:buNone/>
          </a:pPr>
          <a:r>
            <a:rPr lang="tr-TR" sz="1300" kern="1200" dirty="0" err="1"/>
            <a:t>Provakasyon</a:t>
          </a:r>
          <a:r>
            <a:rPr lang="tr-TR" sz="1300" kern="1200" dirty="0"/>
            <a:t> testi için </a:t>
          </a:r>
          <a:r>
            <a:rPr lang="tr-TR" sz="1300" kern="1200" dirty="0" err="1"/>
            <a:t>refere</a:t>
          </a:r>
          <a:r>
            <a:rPr lang="tr-TR" sz="1300" kern="1200" dirty="0"/>
            <a:t> etmeyi düşün</a:t>
          </a:r>
        </a:p>
        <a:p>
          <a:pPr marL="0" lvl="0" indent="0" algn="ctr" defTabSz="577850">
            <a:lnSpc>
              <a:spcPct val="90000"/>
            </a:lnSpc>
            <a:spcBef>
              <a:spcPct val="0"/>
            </a:spcBef>
            <a:spcAft>
              <a:spcPct val="35000"/>
            </a:spcAft>
            <a:buFont typeface="Arial" panose="020B0604020202020204" pitchFamily="34" charset="0"/>
            <a:buNone/>
          </a:pPr>
          <a:r>
            <a:rPr lang="tr-TR" sz="1300" kern="1200" dirty="0"/>
            <a:t>Kalp </a:t>
          </a:r>
          <a:r>
            <a:rPr lang="tr-TR" sz="1300" kern="1200" dirty="0" err="1"/>
            <a:t>hast</a:t>
          </a:r>
          <a:r>
            <a:rPr lang="tr-TR" sz="1300" kern="1200" dirty="0"/>
            <a:t>, diğer </a:t>
          </a:r>
          <a:r>
            <a:rPr lang="tr-TR" sz="1300" kern="1200" dirty="0" err="1"/>
            <a:t>Kr</a:t>
          </a:r>
          <a:r>
            <a:rPr lang="tr-TR" sz="1300" kern="1200" dirty="0"/>
            <a:t>. </a:t>
          </a:r>
          <a:r>
            <a:rPr lang="tr-TR" sz="1300" kern="1200" dirty="0" err="1"/>
            <a:t>Akc</a:t>
          </a:r>
          <a:r>
            <a:rPr lang="tr-TR" sz="1300" kern="1200" dirty="0"/>
            <a:t> </a:t>
          </a:r>
          <a:r>
            <a:rPr lang="tr-TR" sz="1300" kern="1200" dirty="0" err="1"/>
            <a:t>Hast</a:t>
          </a:r>
          <a:r>
            <a:rPr lang="tr-TR" sz="1300" kern="1200" dirty="0"/>
            <a:t>, Üst solunum yolu </a:t>
          </a:r>
          <a:r>
            <a:rPr lang="tr-TR" sz="1300" kern="1200" dirty="0" err="1"/>
            <a:t>hast</a:t>
          </a:r>
          <a:r>
            <a:rPr lang="tr-TR" sz="1300" kern="1200" dirty="0"/>
            <a:t> gibi ayırıcı tanıları  gözden geçir</a:t>
          </a:r>
        </a:p>
        <a:p>
          <a:pPr marL="0" lvl="0" indent="0" algn="ctr" defTabSz="577850">
            <a:lnSpc>
              <a:spcPct val="90000"/>
            </a:lnSpc>
            <a:spcBef>
              <a:spcPct val="0"/>
            </a:spcBef>
            <a:spcAft>
              <a:spcPct val="35000"/>
            </a:spcAft>
            <a:buFont typeface="Arial" panose="020B0604020202020204" pitchFamily="34" charset="0"/>
            <a:buNone/>
          </a:pPr>
          <a:endParaRPr lang="tr-TR" sz="900" kern="1200" dirty="0"/>
        </a:p>
      </dsp:txBody>
      <dsp:txXfrm>
        <a:off x="4066725" y="1496315"/>
        <a:ext cx="5946574" cy="1208130"/>
      </dsp:txXfrm>
    </dsp:sp>
    <dsp:sp modelId="{B11C9541-74C5-4BE3-A5DA-E00107C59884}">
      <dsp:nvSpPr>
        <dsp:cNvPr id="0" name=""/>
        <dsp:cNvSpPr/>
      </dsp:nvSpPr>
      <dsp:spPr>
        <a:xfrm rot="5400000">
          <a:off x="6962843" y="2819202"/>
          <a:ext cx="154338" cy="154338"/>
        </a:xfrm>
        <a:prstGeom prst="rightArrow">
          <a:avLst>
            <a:gd name="adj1" fmla="val 667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D215806F-7E73-463C-8E5F-A5955481C136}">
      <dsp:nvSpPr>
        <dsp:cNvPr id="0" name=""/>
        <dsp:cNvSpPr/>
      </dsp:nvSpPr>
      <dsp:spPr>
        <a:xfrm>
          <a:off x="4023546" y="3050710"/>
          <a:ext cx="6032931" cy="88193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Eşlik eden </a:t>
          </a:r>
          <a:r>
            <a:rPr lang="tr-TR" sz="1400" kern="1200" dirty="0" err="1"/>
            <a:t>komorbid</a:t>
          </a:r>
          <a:r>
            <a:rPr lang="tr-TR" sz="1400" kern="1200" dirty="0"/>
            <a:t> hastalıkları tedavi et (</a:t>
          </a:r>
          <a:r>
            <a:rPr lang="tr-TR" sz="1400" kern="1200" dirty="0" err="1"/>
            <a:t>Rinosinüzit</a:t>
          </a:r>
          <a:r>
            <a:rPr lang="tr-TR" sz="1400" kern="1200" dirty="0"/>
            <a:t>, GÖRH, </a:t>
          </a:r>
          <a:r>
            <a:rPr lang="tr-TR" sz="1400" kern="1200" dirty="0" err="1"/>
            <a:t>obezite</a:t>
          </a:r>
          <a:r>
            <a:rPr lang="tr-TR" sz="1400" kern="1200" dirty="0"/>
            <a:t> </a:t>
          </a:r>
          <a:r>
            <a:rPr lang="tr-TR" sz="1400" kern="1200" dirty="0" err="1"/>
            <a:t>depreyon</a:t>
          </a:r>
          <a:r>
            <a:rPr lang="tr-TR" sz="1400" kern="1200" dirty="0"/>
            <a:t>/</a:t>
          </a:r>
          <a:r>
            <a:rPr lang="tr-TR" sz="1400" kern="1200" dirty="0" err="1"/>
            <a:t>anksiyete</a:t>
          </a:r>
          <a:r>
            <a:rPr lang="tr-TR" sz="1400" kern="1200" dirty="0"/>
            <a:t>)</a:t>
          </a:r>
        </a:p>
        <a:p>
          <a:pPr marL="0" lvl="0" indent="0" algn="ctr" defTabSz="622300">
            <a:lnSpc>
              <a:spcPct val="90000"/>
            </a:lnSpc>
            <a:spcBef>
              <a:spcPct val="0"/>
            </a:spcBef>
            <a:spcAft>
              <a:spcPct val="35000"/>
            </a:spcAft>
            <a:buNone/>
          </a:pPr>
          <a:r>
            <a:rPr lang="tr-TR" sz="1400" kern="1200" dirty="0"/>
            <a:t> Ev içi ve işyerindeki </a:t>
          </a:r>
          <a:r>
            <a:rPr lang="tr-TR" sz="1400" kern="1200" dirty="0" err="1"/>
            <a:t>tetikleyicieri</a:t>
          </a:r>
          <a:r>
            <a:rPr lang="tr-TR" sz="1400" kern="1200" dirty="0"/>
            <a:t> uzaklaştır</a:t>
          </a:r>
        </a:p>
        <a:p>
          <a:pPr marL="0" lvl="0" indent="0" algn="ctr" defTabSz="622300">
            <a:lnSpc>
              <a:spcPct val="90000"/>
            </a:lnSpc>
            <a:spcBef>
              <a:spcPct val="0"/>
            </a:spcBef>
            <a:spcAft>
              <a:spcPct val="35000"/>
            </a:spcAft>
            <a:buNone/>
          </a:pPr>
          <a:r>
            <a:rPr lang="tr-TR" sz="1400" kern="1200" dirty="0" err="1"/>
            <a:t>Diğret</a:t>
          </a:r>
          <a:r>
            <a:rPr lang="tr-TR" sz="1400" kern="1200" dirty="0"/>
            <a:t> kronik hastalıklar için kullanılan ilaçları ( B-</a:t>
          </a:r>
          <a:r>
            <a:rPr lang="tr-TR" sz="1400" kern="1200" dirty="0" err="1"/>
            <a:t>Blokör,NSAİ</a:t>
          </a:r>
          <a:r>
            <a:rPr lang="tr-TR" sz="1400" kern="1200" dirty="0"/>
            <a:t>) değerlendir</a:t>
          </a:r>
        </a:p>
      </dsp:txBody>
      <dsp:txXfrm>
        <a:off x="4049377" y="3076541"/>
        <a:ext cx="5981269" cy="8302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BB624-B363-4C4B-AF7F-143B948A0C63}">
      <dsp:nvSpPr>
        <dsp:cNvPr id="0" name=""/>
        <dsp:cNvSpPr/>
      </dsp:nvSpPr>
      <dsp:spPr>
        <a:xfrm>
          <a:off x="1921" y="34411"/>
          <a:ext cx="3527741" cy="1177410"/>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Eşlik eden </a:t>
          </a:r>
          <a:r>
            <a:rPr lang="tr-TR" sz="1400" kern="1200" dirty="0" err="1"/>
            <a:t>komorbid</a:t>
          </a:r>
          <a:r>
            <a:rPr lang="tr-TR" sz="1400" kern="1200" dirty="0"/>
            <a:t> durumları ve olası düzeltilebilir risk faktörlerini  değerlendir ve yönet </a:t>
          </a:r>
        </a:p>
      </dsp:txBody>
      <dsp:txXfrm>
        <a:off x="36406" y="68896"/>
        <a:ext cx="3458771" cy="1108440"/>
      </dsp:txXfrm>
    </dsp:sp>
    <dsp:sp modelId="{4EAA1B1E-02B2-4405-B34A-6E79768AA4CA}">
      <dsp:nvSpPr>
        <dsp:cNvPr id="0" name=""/>
        <dsp:cNvSpPr/>
      </dsp:nvSpPr>
      <dsp:spPr>
        <a:xfrm rot="5400000">
          <a:off x="1688623" y="1288991"/>
          <a:ext cx="154338" cy="154338"/>
        </a:xfrm>
        <a:prstGeom prst="rightArrow">
          <a:avLst>
            <a:gd name="adj1" fmla="val 667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B4DFA34-8BD8-41E8-AA52-DC1B2744194A}">
      <dsp:nvSpPr>
        <dsp:cNvPr id="0" name=""/>
        <dsp:cNvSpPr/>
      </dsp:nvSpPr>
      <dsp:spPr>
        <a:xfrm>
          <a:off x="1921" y="1520499"/>
          <a:ext cx="3527741" cy="127720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Astım tedavi basamağını yükseltmeyi düşün</a:t>
          </a:r>
        </a:p>
      </dsp:txBody>
      <dsp:txXfrm>
        <a:off x="39329" y="1557907"/>
        <a:ext cx="3452925" cy="1202385"/>
      </dsp:txXfrm>
    </dsp:sp>
    <dsp:sp modelId="{1F111513-E923-4442-B64A-06F42FD7BB4C}">
      <dsp:nvSpPr>
        <dsp:cNvPr id="0" name=""/>
        <dsp:cNvSpPr/>
      </dsp:nvSpPr>
      <dsp:spPr>
        <a:xfrm rot="5400000">
          <a:off x="1688623" y="2874869"/>
          <a:ext cx="154338" cy="154338"/>
        </a:xfrm>
        <a:prstGeom prst="rightArrow">
          <a:avLst>
            <a:gd name="adj1" fmla="val 667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93114E9-3B58-4360-BA87-F2940A0BAD35}">
      <dsp:nvSpPr>
        <dsp:cNvPr id="0" name=""/>
        <dsp:cNvSpPr/>
      </dsp:nvSpPr>
      <dsp:spPr>
        <a:xfrm>
          <a:off x="1921" y="3106377"/>
          <a:ext cx="3527741" cy="88193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Bir uzman veya ağrı astım kliniğine hastayı yönlendir</a:t>
          </a:r>
        </a:p>
      </dsp:txBody>
      <dsp:txXfrm>
        <a:off x="27752" y="3132208"/>
        <a:ext cx="3476079" cy="830273"/>
      </dsp:txXfrm>
    </dsp:sp>
    <dsp:sp modelId="{86600043-2192-497B-9838-B6833FBC1682}">
      <dsp:nvSpPr>
        <dsp:cNvPr id="0" name=""/>
        <dsp:cNvSpPr/>
      </dsp:nvSpPr>
      <dsp:spPr>
        <a:xfrm>
          <a:off x="4034500" y="34411"/>
          <a:ext cx="6011024" cy="111563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Eşlik eden </a:t>
          </a:r>
          <a:r>
            <a:rPr lang="tr-TR" sz="1400" kern="1200" dirty="0" err="1"/>
            <a:t>komorbid</a:t>
          </a:r>
          <a:r>
            <a:rPr lang="tr-TR" sz="1400" kern="1200" dirty="0"/>
            <a:t> hastalıkları tedavi et (</a:t>
          </a:r>
          <a:r>
            <a:rPr lang="tr-TR" sz="1400" kern="1200" dirty="0" err="1"/>
            <a:t>Rinosinüzit</a:t>
          </a:r>
          <a:r>
            <a:rPr lang="tr-TR" sz="1400" kern="1200" dirty="0"/>
            <a:t>, GÖRH, </a:t>
          </a:r>
          <a:r>
            <a:rPr lang="tr-TR" sz="1400" kern="1200" dirty="0" err="1"/>
            <a:t>obezite</a:t>
          </a:r>
          <a:r>
            <a:rPr lang="tr-TR" sz="1400" kern="1200" dirty="0"/>
            <a:t> </a:t>
          </a:r>
          <a:r>
            <a:rPr lang="tr-TR" sz="1400" kern="1200" dirty="0" err="1"/>
            <a:t>depreyon</a:t>
          </a:r>
          <a:r>
            <a:rPr lang="tr-TR" sz="1400" kern="1200" dirty="0"/>
            <a:t>/</a:t>
          </a:r>
          <a:r>
            <a:rPr lang="tr-TR" sz="1400" kern="1200" dirty="0" err="1"/>
            <a:t>anksiyete</a:t>
          </a:r>
          <a:r>
            <a:rPr lang="tr-TR" sz="1400" kern="1200" dirty="0"/>
            <a:t>)</a:t>
          </a:r>
        </a:p>
        <a:p>
          <a:pPr marL="0" lvl="0" indent="0" algn="ctr" defTabSz="622300">
            <a:lnSpc>
              <a:spcPct val="90000"/>
            </a:lnSpc>
            <a:spcBef>
              <a:spcPct val="0"/>
            </a:spcBef>
            <a:spcAft>
              <a:spcPct val="35000"/>
            </a:spcAft>
            <a:buNone/>
          </a:pPr>
          <a:r>
            <a:rPr lang="tr-TR" sz="1400" kern="1200" dirty="0"/>
            <a:t>Ev içi ve işyerindeki </a:t>
          </a:r>
          <a:r>
            <a:rPr lang="tr-TR" sz="1400" kern="1200" dirty="0" err="1"/>
            <a:t>tetikleyicieri</a:t>
          </a:r>
          <a:r>
            <a:rPr lang="tr-TR" sz="1400" kern="1200" dirty="0"/>
            <a:t> uzaklaştır</a:t>
          </a:r>
        </a:p>
        <a:p>
          <a:pPr marL="0" lvl="0" indent="0" algn="ctr" defTabSz="622300">
            <a:lnSpc>
              <a:spcPct val="90000"/>
            </a:lnSpc>
            <a:spcBef>
              <a:spcPct val="0"/>
            </a:spcBef>
            <a:spcAft>
              <a:spcPct val="35000"/>
            </a:spcAft>
            <a:buNone/>
          </a:pPr>
          <a:r>
            <a:rPr lang="tr-TR" sz="1400" kern="1200" dirty="0" err="1"/>
            <a:t>Diğret</a:t>
          </a:r>
          <a:r>
            <a:rPr lang="tr-TR" sz="1400" kern="1200" dirty="0"/>
            <a:t> kronik hastalıklar için kullanılan ilaçları ( B-</a:t>
          </a:r>
          <a:r>
            <a:rPr lang="tr-TR" sz="1400" kern="1200" dirty="0" err="1"/>
            <a:t>Blokör,NSAİ</a:t>
          </a:r>
          <a:r>
            <a:rPr lang="tr-TR" sz="1400" kern="1200" dirty="0"/>
            <a:t>) değerlendir</a:t>
          </a:r>
        </a:p>
      </dsp:txBody>
      <dsp:txXfrm>
        <a:off x="4067176" y="67087"/>
        <a:ext cx="5945672" cy="1050287"/>
      </dsp:txXfrm>
    </dsp:sp>
    <dsp:sp modelId="{94FD471A-E10F-4E41-A0D5-E3B1B1D32D11}">
      <dsp:nvSpPr>
        <dsp:cNvPr id="0" name=""/>
        <dsp:cNvSpPr/>
      </dsp:nvSpPr>
      <dsp:spPr>
        <a:xfrm rot="5382874">
          <a:off x="6966390" y="1227220"/>
          <a:ext cx="154340" cy="154338"/>
        </a:xfrm>
        <a:prstGeom prst="rightArrow">
          <a:avLst>
            <a:gd name="adj1" fmla="val 667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177A2EC3-C774-4925-A5D1-C27503362C7D}">
      <dsp:nvSpPr>
        <dsp:cNvPr id="0" name=""/>
        <dsp:cNvSpPr/>
      </dsp:nvSpPr>
      <dsp:spPr>
        <a:xfrm>
          <a:off x="4036651" y="1458728"/>
          <a:ext cx="6021748" cy="128330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Hasta özelinde fayda/zarar riskini değerlendir ve bir sonraki tedavi basamağına çık veya basamaktaki diğer tedavi yaklaşımları için hastayı değerlendir</a:t>
          </a:r>
        </a:p>
        <a:p>
          <a:pPr marL="0" lvl="0" indent="0" algn="ctr" defTabSz="622300">
            <a:lnSpc>
              <a:spcPct val="90000"/>
            </a:lnSpc>
            <a:spcBef>
              <a:spcPct val="0"/>
            </a:spcBef>
            <a:spcAft>
              <a:spcPct val="35000"/>
            </a:spcAft>
            <a:buFont typeface="Arial" panose="020B0604020202020204" pitchFamily="34" charset="0"/>
            <a:buNone/>
          </a:pPr>
          <a:endParaRPr lang="tr-TR" sz="900" kern="1200" dirty="0"/>
        </a:p>
      </dsp:txBody>
      <dsp:txXfrm>
        <a:off x="4074238" y="1496315"/>
        <a:ext cx="5946574" cy="1208130"/>
      </dsp:txXfrm>
    </dsp:sp>
    <dsp:sp modelId="{B11C9541-74C5-4BE3-A5DA-E00107C59884}">
      <dsp:nvSpPr>
        <dsp:cNvPr id="0" name=""/>
        <dsp:cNvSpPr/>
      </dsp:nvSpPr>
      <dsp:spPr>
        <a:xfrm rot="5418564">
          <a:off x="6966055" y="2819202"/>
          <a:ext cx="154343" cy="154338"/>
        </a:xfrm>
        <a:prstGeom prst="rightArrow">
          <a:avLst>
            <a:gd name="adj1" fmla="val 667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D215806F-7E73-463C-8E5F-A5955481C136}">
      <dsp:nvSpPr>
        <dsp:cNvPr id="0" name=""/>
        <dsp:cNvSpPr/>
      </dsp:nvSpPr>
      <dsp:spPr>
        <a:xfrm>
          <a:off x="4023546" y="3050710"/>
          <a:ext cx="6032931" cy="88193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3-6 aydır kullanılan 4. basamak astım tedavisine rağmen klinik kontrol altına alınamıyorsa sevke et</a:t>
          </a:r>
        </a:p>
        <a:p>
          <a:pPr marL="0" lvl="0" indent="0" algn="ctr" defTabSz="622300">
            <a:lnSpc>
              <a:spcPct val="90000"/>
            </a:lnSpc>
            <a:spcBef>
              <a:spcPct val="0"/>
            </a:spcBef>
            <a:spcAft>
              <a:spcPct val="35000"/>
            </a:spcAft>
            <a:buNone/>
          </a:pPr>
          <a:r>
            <a:rPr lang="tr-TR" sz="1400" kern="1200" dirty="0"/>
            <a:t> Astım semptomları ağır veya tanıda şüphe varsa 6. aydan önce uzmana sevk et</a:t>
          </a:r>
        </a:p>
      </dsp:txBody>
      <dsp:txXfrm>
        <a:off x="4049377" y="3076541"/>
        <a:ext cx="5981269" cy="83027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3E274-4BA1-4235-81D4-51BD248DD466}" type="datetimeFigureOut">
              <a:rPr lang="tr-TR" smtClean="0"/>
              <a:t>26.01.2021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34650-DC9B-4566-BB7C-2D46BB47F131}" type="slidenum">
              <a:rPr lang="tr-TR" smtClean="0"/>
              <a:t>‹#›</a:t>
            </a:fld>
            <a:endParaRPr lang="tr-TR"/>
          </a:p>
        </p:txBody>
      </p:sp>
    </p:spTree>
    <p:extLst>
      <p:ext uri="{BB962C8B-B14F-4D97-AF65-F5344CB8AC3E}">
        <p14:creationId xmlns:p14="http://schemas.microsoft.com/office/powerpoint/2010/main" val="225529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1</a:t>
            </a:fld>
            <a:endParaRPr lang="tr-TR"/>
          </a:p>
        </p:txBody>
      </p:sp>
    </p:spTree>
    <p:extLst>
      <p:ext uri="{BB962C8B-B14F-4D97-AF65-F5344CB8AC3E}">
        <p14:creationId xmlns:p14="http://schemas.microsoft.com/office/powerpoint/2010/main" val="311855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200" b="0" i="0" u="none" strike="noStrike" baseline="0" dirty="0">
                <a:latin typeface="MinionPro-Regular"/>
              </a:rPr>
              <a:t>• Astım </a:t>
            </a:r>
            <a:r>
              <a:rPr lang="tr-TR" sz="1200" b="0" i="0" u="none" strike="noStrike" baseline="0" dirty="0" err="1">
                <a:latin typeface="MinionPro-Regular"/>
              </a:rPr>
              <a:t>patogenezi</a:t>
            </a:r>
            <a:r>
              <a:rPr lang="tr-TR" sz="1200" b="0" i="0" u="none" strike="noStrike" baseline="0" dirty="0">
                <a:latin typeface="MinionPro-Regular"/>
              </a:rPr>
              <a:t> </a:t>
            </a:r>
            <a:r>
              <a:rPr lang="tr-TR" sz="1200" b="0" i="0" u="none" strike="noStrike" baseline="0" dirty="0" err="1">
                <a:latin typeface="MinionPro-Regular"/>
              </a:rPr>
              <a:t>oldukca</a:t>
            </a:r>
            <a:r>
              <a:rPr lang="tr-TR" sz="1200" b="0" i="0" u="none" strike="noStrike" baseline="0" dirty="0">
                <a:latin typeface="MinionPro-Regular"/>
              </a:rPr>
              <a:t> kompleks olup genetik ve </a:t>
            </a:r>
            <a:r>
              <a:rPr lang="tr-TR" sz="1200" b="0" i="0" u="none" strike="noStrike" baseline="0" dirty="0" err="1">
                <a:latin typeface="MinionPro-Regular"/>
              </a:rPr>
              <a:t>cevresel</a:t>
            </a:r>
            <a:r>
              <a:rPr lang="tr-TR" sz="1200" b="0" i="0" u="none" strike="noStrike" baseline="0" dirty="0">
                <a:latin typeface="MinionPro-Regular"/>
              </a:rPr>
              <a:t> </a:t>
            </a:r>
            <a:r>
              <a:rPr lang="tr-TR" sz="1200" b="0" i="0" u="none" strike="noStrike" baseline="0" dirty="0" err="1">
                <a:latin typeface="MinionPro-Regular"/>
              </a:rPr>
              <a:t>faktorler</a:t>
            </a:r>
            <a:r>
              <a:rPr lang="tr-TR" sz="1200" b="0" i="0" u="none" strike="noStrike" baseline="0" dirty="0">
                <a:latin typeface="MinionPro-Regular"/>
              </a:rPr>
              <a:t> ile </a:t>
            </a:r>
            <a:r>
              <a:rPr lang="tr-TR" sz="1200" b="0" i="0" u="none" strike="noStrike" baseline="0" dirty="0" err="1">
                <a:latin typeface="MinionPro-Regular"/>
              </a:rPr>
              <a:t>infeksiyonlar</a:t>
            </a:r>
            <a:r>
              <a:rPr lang="tr-TR" sz="1200" b="0" i="0" u="none" strike="noStrike" baseline="0" dirty="0">
                <a:latin typeface="MinionPro-Regular"/>
              </a:rPr>
              <a:t> </a:t>
            </a:r>
            <a:r>
              <a:rPr lang="tr-TR" sz="1200" b="0" i="0" u="none" strike="noStrike" baseline="0" dirty="0" err="1">
                <a:latin typeface="MinionPro-Regular"/>
              </a:rPr>
              <a:t>onemli</a:t>
            </a:r>
            <a:r>
              <a:rPr lang="tr-TR" sz="1200" b="0" i="0" u="none" strike="noStrike" baseline="0" dirty="0">
                <a:latin typeface="MinionPro-Regular"/>
              </a:rPr>
              <a:t> rol oynar.</a:t>
            </a:r>
          </a:p>
          <a:p>
            <a:pPr algn="l"/>
            <a:r>
              <a:rPr lang="tr-TR" sz="1200" b="0" i="0" u="none" strike="noStrike" baseline="0" dirty="0">
                <a:latin typeface="MinionPro-Regular"/>
              </a:rPr>
              <a:t>• </a:t>
            </a:r>
            <a:r>
              <a:rPr lang="tr-TR" sz="1200" b="0" i="0" u="none" strike="noStrike" baseline="0" dirty="0" err="1">
                <a:latin typeface="MinionPro-Regular"/>
              </a:rPr>
              <a:t>Patogenezde</a:t>
            </a:r>
            <a:r>
              <a:rPr lang="tr-TR" sz="1200" b="0" i="0" u="none" strike="noStrike" baseline="0" dirty="0">
                <a:latin typeface="MinionPro-Regular"/>
              </a:rPr>
              <a:t> en iyi bilinen mekanizma, </a:t>
            </a:r>
            <a:r>
              <a:rPr lang="tr-TR" sz="1200" b="0" i="0" u="none" strike="noStrike" baseline="0" dirty="0" err="1">
                <a:latin typeface="MinionPro-Regular"/>
              </a:rPr>
              <a:t>periferik</a:t>
            </a:r>
            <a:r>
              <a:rPr lang="tr-TR" sz="1200" b="0" i="0" u="none" strike="noStrike" baseline="0" dirty="0">
                <a:latin typeface="MinionPro-Regular"/>
              </a:rPr>
              <a:t> kan </a:t>
            </a:r>
            <a:r>
              <a:rPr lang="tr-TR" sz="1200" b="0" i="0" u="none" strike="noStrike" baseline="0" dirty="0" err="1">
                <a:latin typeface="MinionPro-Regular"/>
              </a:rPr>
              <a:t>eozinofilisine</a:t>
            </a:r>
            <a:r>
              <a:rPr lang="tr-TR" sz="1200" b="0" i="0" u="none" strike="noStrike" baseline="0" dirty="0">
                <a:latin typeface="MinionPro-Regular"/>
              </a:rPr>
              <a:t> eşlik eden Th2 </a:t>
            </a:r>
            <a:r>
              <a:rPr lang="tr-TR" sz="1200" b="0" i="0" u="none" strike="noStrike" baseline="0" dirty="0" err="1">
                <a:latin typeface="MinionPro-Regular"/>
              </a:rPr>
              <a:t>sitokinlerin</a:t>
            </a:r>
            <a:r>
              <a:rPr lang="tr-TR" sz="1200" b="0" i="0" u="none" strike="noStrike" baseline="0" dirty="0">
                <a:latin typeface="MinionPro-Regular"/>
              </a:rPr>
              <a:t> varlığı ile karakterize</a:t>
            </a:r>
          </a:p>
          <a:p>
            <a:pPr algn="l"/>
            <a:r>
              <a:rPr lang="tr-TR" sz="1200" b="0" i="0" u="none" strike="noStrike" baseline="0" dirty="0">
                <a:latin typeface="MinionPro-Regular"/>
              </a:rPr>
              <a:t>Tip 2 astımdır.</a:t>
            </a:r>
          </a:p>
          <a:p>
            <a:pPr algn="l"/>
            <a:r>
              <a:rPr lang="tr-TR" sz="1200" b="0" i="0" u="none" strike="noStrike" baseline="0" dirty="0">
                <a:latin typeface="MinionPro-Regular"/>
              </a:rPr>
              <a:t>• Son yıllarda Th2 </a:t>
            </a:r>
            <a:r>
              <a:rPr lang="tr-TR" sz="1200" b="0" i="0" u="none" strike="noStrike" baseline="0" dirty="0" err="1">
                <a:latin typeface="MinionPro-Regular"/>
              </a:rPr>
              <a:t>inflamasyon</a:t>
            </a:r>
            <a:r>
              <a:rPr lang="tr-TR" sz="1200" b="0" i="0" u="none" strike="noStrike" baseline="0" dirty="0">
                <a:latin typeface="MinionPro-Regular"/>
              </a:rPr>
              <a:t> dışında </a:t>
            </a:r>
            <a:r>
              <a:rPr lang="tr-TR" sz="1200" b="0" i="0" u="none" strike="noStrike" baseline="0" dirty="0" err="1">
                <a:latin typeface="MinionPro-Regular"/>
              </a:rPr>
              <a:t>notrofiller</a:t>
            </a:r>
            <a:r>
              <a:rPr lang="tr-TR" sz="1200" b="0" i="0" u="none" strike="noStrike" baseline="0" dirty="0">
                <a:latin typeface="MinionPro-Regular"/>
              </a:rPr>
              <a:t> gibi diğer </a:t>
            </a:r>
            <a:r>
              <a:rPr lang="tr-TR" sz="1200" b="0" i="0" u="none" strike="noStrike" baseline="0" dirty="0" err="1">
                <a:latin typeface="MinionPro-Regular"/>
              </a:rPr>
              <a:t>hucrelerin</a:t>
            </a:r>
            <a:r>
              <a:rPr lang="tr-TR" sz="1200" b="0" i="0" u="none" strike="noStrike" baseline="0" dirty="0">
                <a:latin typeface="MinionPro-Regular"/>
              </a:rPr>
              <a:t> de rol oynadığı tip 2 olmayan astım varlığı</a:t>
            </a:r>
          </a:p>
          <a:p>
            <a:pPr algn="l"/>
            <a:r>
              <a:rPr lang="tr-TR" sz="1200" b="0" i="0" u="none" strike="noStrike" baseline="0" dirty="0" err="1">
                <a:latin typeface="MinionPro-Regular"/>
              </a:rPr>
              <a:t>gosterilmiştir</a:t>
            </a:r>
            <a:r>
              <a:rPr lang="tr-TR" sz="1200" b="0" i="0" u="none" strike="noStrike" baseline="0" dirty="0">
                <a:latin typeface="MinionPro-Regular"/>
              </a:rPr>
              <a:t>.</a:t>
            </a:r>
          </a:p>
          <a:p>
            <a:pPr algn="l"/>
            <a:r>
              <a:rPr lang="tr-TR" sz="1200" b="0" i="0" u="none" strike="noStrike" baseline="0" dirty="0">
                <a:latin typeface="MinionPro-Regular"/>
              </a:rPr>
              <a:t>• </a:t>
            </a:r>
            <a:r>
              <a:rPr lang="tr-TR" sz="1200" b="0" i="0" u="none" strike="noStrike" baseline="0" dirty="0" err="1">
                <a:latin typeface="MinionPro-Regular"/>
              </a:rPr>
              <a:t>Sonucta</a:t>
            </a:r>
            <a:r>
              <a:rPr lang="tr-TR" sz="1200" b="0" i="0" u="none" strike="noStrike" baseline="0" dirty="0">
                <a:latin typeface="MinionPro-Regular"/>
              </a:rPr>
              <a:t> gelişen kronik hava yolu </a:t>
            </a:r>
            <a:r>
              <a:rPr lang="tr-TR" sz="1200" b="0" i="0" u="none" strike="noStrike" baseline="0" dirty="0" err="1">
                <a:latin typeface="MinionPro-Regular"/>
              </a:rPr>
              <a:t>inflamasyonu</a:t>
            </a:r>
            <a:r>
              <a:rPr lang="tr-TR" sz="1200" b="0" i="0" u="none" strike="noStrike" baseline="0" dirty="0">
                <a:latin typeface="MinionPro-Regular"/>
              </a:rPr>
              <a:t> bronş aşırı duyarlılığına neden olur.</a:t>
            </a:r>
          </a:p>
          <a:p>
            <a:pPr algn="l"/>
            <a:r>
              <a:rPr lang="tr-TR" sz="1200" b="0" i="0" u="none" strike="noStrike" baseline="0" dirty="0">
                <a:latin typeface="MinionPro-Regular"/>
              </a:rPr>
              <a:t>• Astımın en karakteristik </a:t>
            </a:r>
            <a:r>
              <a:rPr lang="tr-TR" sz="1200" b="0" i="0" u="none" strike="noStrike" baseline="0" dirty="0" err="1">
                <a:latin typeface="MinionPro-Regular"/>
              </a:rPr>
              <a:t>ozelliği</a:t>
            </a:r>
            <a:r>
              <a:rPr lang="tr-TR" sz="1200" b="0" i="0" u="none" strike="noStrike" baseline="0" dirty="0">
                <a:latin typeface="MinionPro-Regular"/>
              </a:rPr>
              <a:t>, geri </a:t>
            </a:r>
            <a:r>
              <a:rPr lang="tr-TR" sz="1200" b="0" i="0" u="none" strike="noStrike" baseline="0" dirty="0" err="1">
                <a:latin typeface="MinionPro-Regular"/>
              </a:rPr>
              <a:t>donuşumlu</a:t>
            </a:r>
            <a:r>
              <a:rPr lang="tr-TR" sz="1200" b="0" i="0" u="none" strike="noStrike" baseline="0" dirty="0">
                <a:latin typeface="MinionPro-Regular"/>
              </a:rPr>
              <a:t> ve değişken hava yolu </a:t>
            </a:r>
            <a:r>
              <a:rPr lang="tr-TR" sz="1200" b="0" i="0" u="none" strike="noStrike" baseline="0" dirty="0" err="1">
                <a:latin typeface="MinionPro-Regular"/>
              </a:rPr>
              <a:t>obstruksiyonudur</a:t>
            </a:r>
            <a:r>
              <a:rPr lang="tr-TR" sz="1200" b="0" i="0" u="none" strike="noStrike" baseline="0" dirty="0">
                <a:latin typeface="MinionPro-Regular"/>
              </a:rPr>
              <a:t>.</a:t>
            </a:r>
          </a:p>
          <a:p>
            <a:pPr algn="l"/>
            <a:r>
              <a:rPr lang="tr-TR" sz="1200" b="0" i="0" u="none" strike="noStrike" baseline="0" dirty="0">
                <a:latin typeface="MinionPro-Regular"/>
              </a:rPr>
              <a:t>• Astım hastalarının hava yollarında kronik </a:t>
            </a:r>
            <a:r>
              <a:rPr lang="tr-TR" sz="1200" b="0" i="0" u="none" strike="noStrike" baseline="0" dirty="0" err="1">
                <a:latin typeface="MinionPro-Regular"/>
              </a:rPr>
              <a:t>inflamatuar</a:t>
            </a:r>
            <a:r>
              <a:rPr lang="tr-TR" sz="1200" b="0" i="0" u="none" strike="noStrike" baseline="0" dirty="0">
                <a:latin typeface="MinionPro-Regular"/>
              </a:rPr>
              <a:t> yanıta ek olarak, hava yolu yeniden yapılanması (</a:t>
            </a:r>
            <a:r>
              <a:rPr lang="tr-TR" sz="1200" b="0" i="0" u="none" strike="noStrike" baseline="0" dirty="0" err="1">
                <a:latin typeface="MinionPro-Regular"/>
              </a:rPr>
              <a:t>remodelling</a:t>
            </a:r>
            <a:r>
              <a:rPr lang="tr-TR" sz="1200" b="0" i="0" u="none" strike="noStrike" baseline="0" dirty="0">
                <a:latin typeface="MinionPro-Regular"/>
              </a:rPr>
              <a:t>)</a:t>
            </a:r>
          </a:p>
          <a:p>
            <a:pPr algn="l"/>
            <a:r>
              <a:rPr lang="tr-TR" sz="1200" b="0" i="0" u="none" strike="noStrike" baseline="0">
                <a:latin typeface="MinionPro-Regular"/>
              </a:rPr>
              <a:t>olarak adlandırılan karakteristik yapısal değişiklikler olur.</a:t>
            </a:r>
            <a:endParaRPr lang="tr-TR"/>
          </a:p>
          <a:p>
            <a:endParaRPr lang="tr-TR"/>
          </a:p>
        </p:txBody>
      </p:sp>
      <p:sp>
        <p:nvSpPr>
          <p:cNvPr id="4" name="Slayt Numarası Yer Tutucusu 3"/>
          <p:cNvSpPr>
            <a:spLocks noGrp="1"/>
          </p:cNvSpPr>
          <p:nvPr>
            <p:ph type="sldNum" sz="quarter" idx="5"/>
          </p:nvPr>
        </p:nvSpPr>
        <p:spPr/>
        <p:txBody>
          <a:bodyPr/>
          <a:lstStyle/>
          <a:p>
            <a:fld id="{B9934650-DC9B-4566-BB7C-2D46BB47F131}" type="slidenum">
              <a:rPr lang="tr-TR" smtClean="0"/>
              <a:t>13</a:t>
            </a:fld>
            <a:endParaRPr lang="tr-TR"/>
          </a:p>
        </p:txBody>
      </p:sp>
    </p:spTree>
    <p:extLst>
      <p:ext uri="{BB962C8B-B14F-4D97-AF65-F5344CB8AC3E}">
        <p14:creationId xmlns:p14="http://schemas.microsoft.com/office/powerpoint/2010/main" val="349231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200" b="0" i="0" u="none" strike="noStrike" baseline="0" dirty="0"/>
              <a:t>Astımın, gen ve </a:t>
            </a:r>
            <a:r>
              <a:rPr lang="tr-TR" sz="1200" dirty="0"/>
              <a:t>ç</a:t>
            </a:r>
            <a:r>
              <a:rPr lang="tr-TR" sz="1200" b="0" i="0" u="none" strike="noStrike" baseline="0" dirty="0"/>
              <a:t>evre etkileşimi sonrası ortaya </a:t>
            </a:r>
            <a:r>
              <a:rPr lang="tr-TR" sz="1200" dirty="0"/>
              <a:t>ç</a:t>
            </a:r>
            <a:r>
              <a:rPr lang="tr-TR" sz="1200" b="0" i="0" u="none" strike="noStrike" baseline="0" dirty="0"/>
              <a:t>ıkan gözlenebilir klinik </a:t>
            </a:r>
            <a:r>
              <a:rPr lang="tr-TR" sz="1200" dirty="0"/>
              <a:t>ö</a:t>
            </a:r>
            <a:r>
              <a:rPr lang="tr-TR" sz="1200" b="0" i="0" u="none" strike="noStrike" baseline="0" dirty="0"/>
              <a:t>zelliklerinin gruplanması, astım </a:t>
            </a:r>
            <a:r>
              <a:rPr lang="tr-TR" sz="1200" b="0" i="0" u="none" strike="noStrike" baseline="0" dirty="0" err="1"/>
              <a:t>fenotiplerini</a:t>
            </a:r>
            <a:r>
              <a:rPr lang="tr-TR" sz="1200" b="0" i="0" u="none" strike="noStrike" baseline="0" dirty="0"/>
              <a:t> oluşturmaktadır.</a:t>
            </a:r>
          </a:p>
          <a:p>
            <a:pPr algn="l"/>
            <a:r>
              <a:rPr lang="tr-TR" sz="1200" b="0" i="0" u="none" strike="noStrike" baseline="0" dirty="0"/>
              <a:t>Basitçe, </a:t>
            </a:r>
            <a:r>
              <a:rPr lang="tr-TR" sz="1200" b="0" i="0" u="none" strike="noStrike" baseline="0" dirty="0" err="1"/>
              <a:t>fenotip</a:t>
            </a:r>
            <a:r>
              <a:rPr lang="tr-TR" sz="1200" b="0" i="0" u="none" strike="noStrike" baseline="0" dirty="0"/>
              <a:t>, astımın gözlemlenebilen </a:t>
            </a:r>
            <a:r>
              <a:rPr lang="tr-TR" sz="1200" dirty="0"/>
              <a:t>ö</a:t>
            </a:r>
            <a:r>
              <a:rPr lang="tr-TR" sz="1200" b="0" i="0" u="none" strike="noStrike" baseline="0" dirty="0"/>
              <a:t>zelliklerini, </a:t>
            </a:r>
            <a:r>
              <a:rPr lang="tr-TR" sz="1200" b="0" i="0" u="none" strike="noStrike" baseline="0" dirty="0" err="1"/>
              <a:t>endotip</a:t>
            </a:r>
            <a:r>
              <a:rPr lang="tr-TR" sz="1200" b="0" i="0" u="none" strike="noStrike" baseline="0" dirty="0"/>
              <a:t> ise bu </a:t>
            </a:r>
            <a:r>
              <a:rPr lang="tr-TR" sz="1200" dirty="0"/>
              <a:t>ö</a:t>
            </a:r>
            <a:r>
              <a:rPr lang="tr-TR" sz="1200" b="0" i="0" u="none" strike="noStrike" baseline="0" dirty="0"/>
              <a:t>zelliklere neden olan </a:t>
            </a:r>
            <a:r>
              <a:rPr lang="tr-TR" sz="1200" dirty="0"/>
              <a:t>ö</a:t>
            </a:r>
            <a:r>
              <a:rPr lang="tr-TR" sz="1200" b="0" i="0" u="none" strike="noStrike" baseline="0" dirty="0"/>
              <a:t>zel biyolojik mekanizmaları tanımlar. Bir diğer değişle </a:t>
            </a:r>
            <a:r>
              <a:rPr lang="tr-TR" sz="1200" b="0" i="0" u="none" strike="noStrike" baseline="0" dirty="0" err="1"/>
              <a:t>fenotipik</a:t>
            </a:r>
            <a:r>
              <a:rPr lang="tr-TR" sz="1200" b="0" i="0" u="none" strike="noStrike" baseline="0" dirty="0"/>
              <a:t> farklılıkları detaylandıran ve </a:t>
            </a:r>
            <a:r>
              <a:rPr lang="tr-TR" sz="1200" b="0" i="0" u="none" strike="noStrike" baseline="0" dirty="0" err="1"/>
              <a:t>inflamasyonun</a:t>
            </a:r>
            <a:r>
              <a:rPr lang="tr-TR" sz="1200" b="0" i="0" u="none" strike="noStrike" baseline="0" dirty="0"/>
              <a:t> </a:t>
            </a:r>
            <a:r>
              <a:rPr lang="tr-TR" sz="1200" b="0" i="0" u="none" strike="noStrike" baseline="0" dirty="0" err="1"/>
              <a:t>iceriğini</a:t>
            </a:r>
            <a:r>
              <a:rPr lang="tr-TR" sz="1200" b="0" i="0" u="none" strike="noStrike" baseline="0" dirty="0"/>
              <a:t> yansıtan patolojik ya da </a:t>
            </a:r>
            <a:r>
              <a:rPr lang="tr-TR" sz="1200" b="0" i="0" u="none" strike="noStrike" baseline="0" dirty="0" err="1"/>
              <a:t>molekuler</a:t>
            </a:r>
            <a:r>
              <a:rPr lang="tr-TR" sz="1200" b="0" i="0" u="none" strike="noStrike" baseline="0" dirty="0"/>
              <a:t> </a:t>
            </a:r>
            <a:r>
              <a:rPr lang="tr-TR" sz="1200" dirty="0"/>
              <a:t>ö</a:t>
            </a:r>
            <a:r>
              <a:rPr lang="tr-TR" sz="1200" b="0" i="0" u="none" strike="noStrike" baseline="0" dirty="0"/>
              <a:t>zellikler </a:t>
            </a:r>
            <a:r>
              <a:rPr lang="tr-TR" sz="1200" b="0" i="0" u="none" strike="noStrike" baseline="0" dirty="0" err="1"/>
              <a:t>endotip</a:t>
            </a:r>
            <a:r>
              <a:rPr lang="tr-TR" sz="1200" b="0" i="0" u="none" strike="noStrike" baseline="0" dirty="0"/>
              <a:t> olarak da tanımlanmaktadır.</a:t>
            </a:r>
          </a:p>
          <a:p>
            <a:pPr algn="l"/>
            <a:r>
              <a:rPr lang="tr-TR" sz="1200" b="0" i="0" u="none" strike="noStrike" baseline="0" dirty="0" err="1"/>
              <a:t>Fenotipleme</a:t>
            </a:r>
            <a:r>
              <a:rPr lang="tr-TR" sz="1200" b="0" i="0" u="none" strike="noStrike" baseline="0" dirty="0"/>
              <a:t> /</a:t>
            </a:r>
            <a:r>
              <a:rPr lang="tr-TR" sz="1200" b="0" i="0" u="none" strike="noStrike" baseline="0" dirty="0" err="1"/>
              <a:t>endotipleme</a:t>
            </a:r>
            <a:r>
              <a:rPr lang="tr-TR" sz="1200" b="0" i="0" u="none" strike="noStrike" baseline="0" dirty="0"/>
              <a:t> ne işimize yarar? </a:t>
            </a:r>
            <a:r>
              <a:rPr lang="tr-TR" sz="1200" dirty="0"/>
              <a:t>Ö</a:t>
            </a:r>
            <a:r>
              <a:rPr lang="tr-TR" sz="1200" b="0" i="0" u="none" strike="noStrike" baseline="0" dirty="0"/>
              <a:t>zellikle ağır astımda, kişiye özgü tedavi yaklaşımları nedeniyle, </a:t>
            </a:r>
            <a:r>
              <a:rPr lang="tr-TR" sz="1200" b="0" i="0" u="none" strike="noStrike" baseline="0" dirty="0" err="1"/>
              <a:t>biyobelirteçlere</a:t>
            </a:r>
            <a:r>
              <a:rPr lang="tr-TR" sz="1200" b="0" i="0" u="none" strike="noStrike" baseline="0" dirty="0"/>
              <a:t> göre </a:t>
            </a:r>
            <a:r>
              <a:rPr lang="tr-TR" sz="1200" b="0" i="0" u="none" strike="noStrike" baseline="0" dirty="0" err="1"/>
              <a:t>fenotip</a:t>
            </a:r>
            <a:r>
              <a:rPr lang="tr-TR" sz="1200" b="0" i="0" u="none" strike="noStrike" baseline="0" dirty="0"/>
              <a:t> sınıflamasının klinik yararı iyi tanımlanmıştır.</a:t>
            </a:r>
          </a:p>
          <a:p>
            <a:pPr algn="l"/>
            <a:r>
              <a:rPr lang="tr-TR" sz="1200" b="0" i="0" u="none" strike="noStrike" baseline="0" dirty="0"/>
              <a:t>Astım </a:t>
            </a:r>
            <a:r>
              <a:rPr lang="tr-TR" sz="1200" b="0" i="0" u="none" strike="noStrike" baseline="0" dirty="0" err="1"/>
              <a:t>fenotipleri</a:t>
            </a:r>
            <a:r>
              <a:rPr lang="tr-TR" sz="1200" b="0" i="0" u="none" strike="noStrike" baseline="0" dirty="0"/>
              <a:t> farklı rehber ve yayınlara göre değişiklik göstermektedir ve standart bir sınıflama bulunmamaktadır.</a:t>
            </a:r>
            <a:endParaRPr lang="tr-TR" sz="1200" dirty="0"/>
          </a:p>
          <a:p>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14</a:t>
            </a:fld>
            <a:endParaRPr lang="tr-TR"/>
          </a:p>
        </p:txBody>
      </p:sp>
    </p:spTree>
    <p:extLst>
      <p:ext uri="{BB962C8B-B14F-4D97-AF65-F5344CB8AC3E}">
        <p14:creationId xmlns:p14="http://schemas.microsoft.com/office/powerpoint/2010/main" val="407031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err="1"/>
              <a:t>Obeziteyle</a:t>
            </a:r>
            <a:r>
              <a:rPr lang="tr-TR" b="1" dirty="0"/>
              <a:t> ilişkili astım: </a:t>
            </a:r>
            <a:r>
              <a:rPr lang="tr-TR" dirty="0"/>
              <a:t>Bazı </a:t>
            </a:r>
            <a:r>
              <a:rPr lang="tr-TR" dirty="0" err="1"/>
              <a:t>obez</a:t>
            </a:r>
            <a:r>
              <a:rPr lang="tr-TR" dirty="0"/>
              <a:t> astımlılarda daha belirgin solunum semptomları ve daha az belirgin </a:t>
            </a:r>
            <a:r>
              <a:rPr lang="tr-TR" dirty="0" err="1"/>
              <a:t>eozinofilik</a:t>
            </a:r>
            <a:r>
              <a:rPr lang="tr-TR" dirty="0"/>
              <a:t> hava yolu </a:t>
            </a:r>
            <a:r>
              <a:rPr lang="tr-TR" dirty="0" err="1"/>
              <a:t>inflamasyonu</a:t>
            </a:r>
            <a:r>
              <a:rPr lang="tr-TR" dirty="0"/>
              <a:t> vardır. Bu hastalar, </a:t>
            </a:r>
            <a:r>
              <a:rPr lang="tr-TR" dirty="0" err="1"/>
              <a:t>kortikosteroidlere</a:t>
            </a:r>
            <a:r>
              <a:rPr lang="tr-TR" dirty="0"/>
              <a:t> nispeten dirençli astıma sahiptirler.</a:t>
            </a:r>
            <a:endParaRPr lang="tr-T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Geç başlangıçlı astım: </a:t>
            </a:r>
            <a:r>
              <a:rPr lang="tr-TR" dirty="0"/>
              <a:t>Bazı yetişkinler, özellikle kadınlar erişkin yaşta astım tanısı alırlar. Bu hastalar </a:t>
            </a:r>
            <a:r>
              <a:rPr lang="tr-TR" dirty="0" err="1"/>
              <a:t>non-allerjik</a:t>
            </a:r>
            <a:r>
              <a:rPr lang="tr-TR" dirty="0"/>
              <a:t> olma eğilimindedir ve genellikle yüksek dozlarda </a:t>
            </a:r>
            <a:r>
              <a:rPr lang="tr-TR" dirty="0" err="1"/>
              <a:t>inhale</a:t>
            </a:r>
            <a:r>
              <a:rPr lang="tr-TR" dirty="0"/>
              <a:t> </a:t>
            </a:r>
            <a:r>
              <a:rPr lang="tr-TR" dirty="0" err="1"/>
              <a:t>kortikosteroid</a:t>
            </a:r>
            <a:r>
              <a:rPr lang="tr-TR" dirty="0"/>
              <a:t> gerektiren veya </a:t>
            </a:r>
            <a:r>
              <a:rPr lang="tr-TR" dirty="0" err="1"/>
              <a:t>kortikosteroidlere</a:t>
            </a:r>
            <a:r>
              <a:rPr lang="tr-TR" dirty="0"/>
              <a:t> nispeten dirençli astımları vardır.</a:t>
            </a:r>
            <a:endParaRPr lang="tr-TR" sz="1200" b="1"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baseline="0" dirty="0"/>
              <a:t>Tip 2 Astım</a:t>
            </a:r>
          </a:p>
          <a:p>
            <a:r>
              <a:rPr lang="tr-TR" sz="1200" b="1" i="1" u="none" strike="noStrike" baseline="0" dirty="0" err="1"/>
              <a:t>Allerjik</a:t>
            </a:r>
            <a:r>
              <a:rPr lang="tr-TR" sz="1200" b="1" i="1" u="none" strike="noStrike" baseline="0" dirty="0"/>
              <a:t> astım, </a:t>
            </a:r>
            <a:r>
              <a:rPr lang="tr-TR" sz="1200" u="none" strike="noStrike" baseline="0" dirty="0"/>
              <a:t>en kolay tanınan astım </a:t>
            </a:r>
            <a:r>
              <a:rPr lang="tr-TR" sz="1200" u="none" strike="noStrike" baseline="0" dirty="0" err="1"/>
              <a:t>fenotipidir</a:t>
            </a:r>
            <a:r>
              <a:rPr lang="tr-TR" sz="1200" u="none" strike="noStrike" baseline="0" dirty="0"/>
              <a:t>. Genellikle </a:t>
            </a:r>
            <a:r>
              <a:rPr lang="tr-TR" sz="1200" u="none" strike="noStrike" baseline="0" dirty="0" err="1"/>
              <a:t>cocukluk</a:t>
            </a:r>
            <a:r>
              <a:rPr lang="tr-TR" sz="1200" u="none" strike="noStrike" baseline="0" dirty="0"/>
              <a:t> cağında başlar. Hastaların </a:t>
            </a:r>
            <a:r>
              <a:rPr lang="tr-TR" sz="1200" u="none" strike="noStrike" baseline="0" dirty="0" err="1"/>
              <a:t>buyuk</a:t>
            </a:r>
            <a:r>
              <a:rPr lang="tr-TR" sz="1200" dirty="0"/>
              <a:t> </a:t>
            </a:r>
            <a:r>
              <a:rPr lang="tr-TR" sz="1200" u="none" strike="noStrike" baseline="0" dirty="0" err="1"/>
              <a:t>coğunluğunda</a:t>
            </a:r>
            <a:r>
              <a:rPr lang="tr-TR" sz="1200" u="none" strike="noStrike" baseline="0" dirty="0"/>
              <a:t> </a:t>
            </a:r>
            <a:r>
              <a:rPr lang="tr-TR" sz="1200" u="none" strike="noStrike" baseline="0" dirty="0" err="1"/>
              <a:t>egzema</a:t>
            </a:r>
            <a:r>
              <a:rPr lang="tr-TR" sz="1200" u="none" strike="noStrike" baseline="0" dirty="0"/>
              <a:t>, </a:t>
            </a:r>
            <a:r>
              <a:rPr lang="tr-TR" sz="1200" u="none" strike="noStrike" baseline="0" dirty="0" err="1"/>
              <a:t>allerjik</a:t>
            </a:r>
            <a:r>
              <a:rPr lang="tr-TR" sz="1200" u="none" strike="noStrike" baseline="0" dirty="0"/>
              <a:t> </a:t>
            </a:r>
            <a:r>
              <a:rPr lang="tr-TR" sz="1200" u="none" strike="noStrike" baseline="0" dirty="0" err="1"/>
              <a:t>rinit</a:t>
            </a:r>
            <a:r>
              <a:rPr lang="tr-TR" sz="1200" u="none" strike="noStrike" baseline="0" dirty="0"/>
              <a:t> ya da tanısal </a:t>
            </a:r>
            <a:r>
              <a:rPr lang="tr-TR" sz="1200" u="none" strike="noStrike" baseline="0" dirty="0" err="1"/>
              <a:t>yontemlerle</a:t>
            </a:r>
            <a:r>
              <a:rPr lang="tr-TR" sz="1200" u="none" strike="noStrike" baseline="0" dirty="0"/>
              <a:t> doğrulanmış gıda veya </a:t>
            </a:r>
            <a:r>
              <a:rPr lang="tr-TR" sz="1200" u="none" strike="noStrike" baseline="0" dirty="0" err="1"/>
              <a:t>ilac</a:t>
            </a:r>
            <a:r>
              <a:rPr lang="tr-TR" sz="1200" u="none" strike="noStrike" baseline="0" dirty="0"/>
              <a:t> </a:t>
            </a:r>
            <a:r>
              <a:rPr lang="tr-TR" sz="1200" u="none" strike="noStrike" baseline="0" dirty="0" err="1"/>
              <a:t>allerjisi</a:t>
            </a:r>
            <a:r>
              <a:rPr lang="tr-TR" sz="1200" u="none" strike="noStrike" baseline="0" dirty="0"/>
              <a:t> gibi alerjik</a:t>
            </a:r>
            <a:r>
              <a:rPr lang="tr-TR" sz="1200" dirty="0"/>
              <a:t> </a:t>
            </a:r>
            <a:r>
              <a:rPr lang="tr-TR" sz="1200" u="none" strike="noStrike" baseline="0" dirty="0"/>
              <a:t>hastalıklara </a:t>
            </a:r>
            <a:r>
              <a:rPr lang="tr-TR" sz="1200" u="none" strike="noStrike" baseline="0" dirty="0" err="1"/>
              <a:t>yonelik</a:t>
            </a:r>
            <a:r>
              <a:rPr lang="tr-TR" sz="1200" u="none" strike="noStrike" baseline="0" dirty="0"/>
              <a:t> bulgular mevcuttur. . Bu astım </a:t>
            </a:r>
            <a:r>
              <a:rPr lang="tr-TR" sz="1200" u="none" strike="noStrike" baseline="0" dirty="0" err="1"/>
              <a:t>fenotipine</a:t>
            </a:r>
            <a:r>
              <a:rPr lang="tr-TR" sz="1200" u="none" strike="noStrike" baseline="0" dirty="0"/>
              <a:t> sahip hastaların </a:t>
            </a:r>
            <a:r>
              <a:rPr lang="tr-TR" sz="1200" u="none" strike="noStrike" baseline="0" dirty="0" err="1"/>
              <a:t>coğunluğu</a:t>
            </a:r>
            <a:r>
              <a:rPr lang="tr-TR" sz="1200" u="none" strike="noStrike" baseline="0" dirty="0"/>
              <a:t> </a:t>
            </a:r>
            <a:r>
              <a:rPr lang="tr-TR" sz="1200" u="none" strike="noStrike" baseline="0" dirty="0" err="1"/>
              <a:t>inhale</a:t>
            </a:r>
            <a:r>
              <a:rPr lang="tr-TR" sz="1200" u="none" strike="noStrike" baseline="0" dirty="0"/>
              <a:t> </a:t>
            </a:r>
            <a:r>
              <a:rPr lang="tr-TR" sz="1200" u="none" strike="noStrike" baseline="0" dirty="0" err="1"/>
              <a:t>kortikosteroidlere</a:t>
            </a:r>
            <a:r>
              <a:rPr lang="tr-TR" sz="1200" u="none" strike="noStrike" baseline="0" dirty="0"/>
              <a:t> iyi yanıt verir.</a:t>
            </a:r>
          </a:p>
          <a:p>
            <a:r>
              <a:rPr lang="tr-TR" sz="1200" b="1" i="1" u="none" strike="noStrike" baseline="0" dirty="0" err="1"/>
              <a:t>Eozinofilik</a:t>
            </a:r>
            <a:r>
              <a:rPr lang="tr-TR" sz="1200" b="1" i="1" u="none" strike="noStrike" baseline="0" dirty="0"/>
              <a:t> astım, </a:t>
            </a:r>
            <a:r>
              <a:rPr lang="tr-TR" sz="1200" u="none" strike="noStrike" baseline="0" dirty="0"/>
              <a:t>Kan </a:t>
            </a:r>
            <a:r>
              <a:rPr lang="tr-TR" sz="1200" u="none" strike="noStrike" baseline="0" dirty="0" err="1"/>
              <a:t>eozinofil</a:t>
            </a:r>
            <a:r>
              <a:rPr lang="tr-TR" sz="1200" u="none" strike="noStrike" baseline="0" dirty="0"/>
              <a:t> sayısının 150/</a:t>
            </a:r>
            <a:r>
              <a:rPr lang="el-GR" sz="1200" u="none" strike="noStrike" baseline="0" dirty="0"/>
              <a:t>μ</a:t>
            </a:r>
            <a:r>
              <a:rPr lang="tr-TR" sz="1200" u="none" strike="noStrike" baseline="0" dirty="0"/>
              <a:t>l’den </a:t>
            </a:r>
            <a:r>
              <a:rPr lang="tr-TR" sz="1200" u="none" strike="noStrike" baseline="0" dirty="0" err="1"/>
              <a:t>yuksek</a:t>
            </a:r>
            <a:r>
              <a:rPr lang="tr-TR" sz="1200" u="none" strike="noStrike" baseline="0" dirty="0"/>
              <a:t>, balgam </a:t>
            </a:r>
            <a:r>
              <a:rPr lang="tr-TR" sz="1200" u="none" strike="noStrike" baseline="0" dirty="0" err="1"/>
              <a:t>eozinofil</a:t>
            </a:r>
            <a:r>
              <a:rPr lang="tr-TR" sz="1200" u="none" strike="noStrike" baseline="0" dirty="0"/>
              <a:t> </a:t>
            </a:r>
            <a:r>
              <a:rPr lang="tr-TR" sz="1200" u="none" strike="noStrike" baseline="0" dirty="0" err="1"/>
              <a:t>yuzdesinin</a:t>
            </a:r>
            <a:r>
              <a:rPr lang="tr-TR" sz="1200" u="none" strike="noStrike" baseline="0" dirty="0"/>
              <a:t> %2’den fazla olduğu durumlarda </a:t>
            </a:r>
            <a:r>
              <a:rPr lang="tr-TR" sz="1200" u="none" strike="noStrike" baseline="0" dirty="0" err="1"/>
              <a:t>duşunulebilir</a:t>
            </a:r>
            <a:r>
              <a:rPr lang="tr-TR" sz="1200" u="none" strike="noStrike" baseline="0" dirty="0"/>
              <a:t>. </a:t>
            </a:r>
            <a:r>
              <a:rPr lang="tr-TR" sz="1200" u="none" strike="noStrike" baseline="0" dirty="0" err="1"/>
              <a:t>Yuksek</a:t>
            </a:r>
            <a:r>
              <a:rPr lang="tr-TR" sz="1200" u="none" strike="noStrike" baseline="0" dirty="0"/>
              <a:t> </a:t>
            </a:r>
            <a:r>
              <a:rPr lang="tr-TR" sz="1200" u="none" strike="noStrike" baseline="0" dirty="0" err="1"/>
              <a:t>eozinofili</a:t>
            </a:r>
            <a:r>
              <a:rPr lang="tr-TR" sz="1200" u="none" strike="noStrike" baseline="0" dirty="0"/>
              <a:t> varlığı, artmış astım şiddeti, </a:t>
            </a:r>
            <a:r>
              <a:rPr lang="tr-TR" sz="1200" u="none" strike="noStrike" baseline="0" dirty="0" err="1"/>
              <a:t>gec</a:t>
            </a:r>
            <a:r>
              <a:rPr lang="tr-TR" sz="1200" u="none" strike="noStrike" baseline="0" dirty="0"/>
              <a:t> </a:t>
            </a:r>
            <a:r>
              <a:rPr lang="tr-TR" sz="1200" u="none" strike="noStrike" baseline="0" dirty="0" err="1"/>
              <a:t>başlangıclı</a:t>
            </a:r>
            <a:r>
              <a:rPr lang="tr-TR" sz="1200" u="none" strike="noStrike" baseline="0" dirty="0"/>
              <a:t> astım ve </a:t>
            </a:r>
            <a:r>
              <a:rPr lang="tr-TR" sz="1200" u="none" strike="noStrike" baseline="0" dirty="0" err="1"/>
              <a:t>steroide</a:t>
            </a:r>
            <a:r>
              <a:rPr lang="tr-TR" sz="1200" u="none" strike="noStrike" baseline="0" dirty="0"/>
              <a:t> dirençlilik ile birlikte </a:t>
            </a:r>
            <a:r>
              <a:rPr lang="tr-TR" sz="1200" u="none" strike="noStrike" baseline="0" dirty="0" err="1"/>
              <a:t>gorulebilmektedir</a:t>
            </a:r>
            <a:r>
              <a:rPr lang="tr-TR" sz="1200" u="none" strike="noStrik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baseline="0" dirty="0"/>
              <a:t>Tip 2 Olmayan Astım</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err="1">
                <a:latin typeface="MinionPro-Regular"/>
              </a:rPr>
              <a:t>Allerjik</a:t>
            </a:r>
            <a:r>
              <a:rPr lang="tr-TR" sz="1200" b="0" i="0" u="none" strike="noStrike" baseline="0" dirty="0">
                <a:latin typeface="MinionPro-Regular"/>
              </a:rPr>
              <a:t> olmayan astımı olan hastalar genellikle </a:t>
            </a:r>
            <a:r>
              <a:rPr lang="tr-TR" sz="1200" b="0" i="0" u="none" strike="noStrike" baseline="0" dirty="0" err="1">
                <a:latin typeface="MinionPro-Regular"/>
              </a:rPr>
              <a:t>inhale</a:t>
            </a:r>
            <a:r>
              <a:rPr lang="tr-TR" sz="1200" b="0" i="0" u="none" strike="noStrike" baseline="0" dirty="0">
                <a:latin typeface="MinionPro-Regular"/>
              </a:rPr>
              <a:t> </a:t>
            </a:r>
            <a:r>
              <a:rPr lang="tr-TR" sz="1200" b="0" i="0" u="none" strike="noStrike" baseline="0" dirty="0" err="1">
                <a:latin typeface="MinionPro-Regular"/>
              </a:rPr>
              <a:t>kortikosteroidlere</a:t>
            </a:r>
            <a:r>
              <a:rPr lang="tr-TR" sz="1200" b="0" i="0" u="none" strike="noStrike" baseline="0" dirty="0">
                <a:latin typeface="MinionPro-Regular"/>
              </a:rPr>
              <a:t> daha az yanıt verirler. </a:t>
            </a:r>
            <a:r>
              <a:rPr lang="tr-TR" sz="1200" b="0" i="0" u="none" strike="noStrike" baseline="0" dirty="0" err="1">
                <a:latin typeface="MinionPro-Regular"/>
              </a:rPr>
              <a:t>Nötrofilik</a:t>
            </a:r>
            <a:r>
              <a:rPr lang="tr-TR" sz="1200" dirty="0">
                <a:latin typeface="MinionPro-Regular"/>
              </a:rPr>
              <a:t> </a:t>
            </a:r>
            <a:r>
              <a:rPr lang="tr-TR" sz="1200" b="0" i="0" u="none" strike="noStrike" baseline="0" dirty="0">
                <a:latin typeface="MinionPro-Regular"/>
              </a:rPr>
              <a:t>astım, balgam </a:t>
            </a:r>
            <a:r>
              <a:rPr lang="tr-TR" sz="1200" b="0" i="0" u="none" strike="noStrike" baseline="0" dirty="0" err="1">
                <a:latin typeface="MinionPro-Regular"/>
              </a:rPr>
              <a:t>eozinofil</a:t>
            </a:r>
            <a:r>
              <a:rPr lang="tr-TR" sz="1200" b="0" i="0" u="none" strike="noStrike" baseline="0" dirty="0">
                <a:latin typeface="MinionPro-Regular"/>
              </a:rPr>
              <a:t> </a:t>
            </a:r>
            <a:r>
              <a:rPr lang="tr-TR" sz="1200" b="0" i="0" u="none" strike="noStrike" baseline="0" dirty="0" err="1">
                <a:latin typeface="MinionPro-Regular"/>
              </a:rPr>
              <a:t>yuzdesinin</a:t>
            </a:r>
            <a:r>
              <a:rPr lang="tr-TR" sz="1200" b="0" i="0" u="none" strike="noStrike" baseline="0" dirty="0">
                <a:latin typeface="MinionPro-Regular"/>
              </a:rPr>
              <a:t> %2’den az, </a:t>
            </a:r>
            <a:r>
              <a:rPr lang="tr-TR" sz="1200" b="0" i="0" u="none" strike="noStrike" baseline="0" dirty="0" err="1">
                <a:latin typeface="MinionPro-Regular"/>
              </a:rPr>
              <a:t>nötrofil</a:t>
            </a:r>
            <a:r>
              <a:rPr lang="tr-TR" sz="1200" b="0" i="0" u="none" strike="noStrike" baseline="0" dirty="0">
                <a:latin typeface="MinionPro-Regular"/>
              </a:rPr>
              <a:t> </a:t>
            </a:r>
            <a:r>
              <a:rPr lang="tr-TR" sz="1200" b="0" i="0" u="none" strike="noStrike" baseline="0" dirty="0" err="1">
                <a:latin typeface="MinionPro-Regular"/>
              </a:rPr>
              <a:t>yuzdesinin</a:t>
            </a:r>
            <a:r>
              <a:rPr lang="tr-TR" sz="1200" b="0" i="0" u="none" strike="noStrike" baseline="0" dirty="0">
                <a:latin typeface="MinionPro-Regular"/>
              </a:rPr>
              <a:t> %61’den fazla olduğu bir </a:t>
            </a:r>
            <a:r>
              <a:rPr lang="tr-TR" sz="1200" b="0" i="0" u="none" strike="noStrike" baseline="0" dirty="0" err="1">
                <a:latin typeface="MinionPro-Regular"/>
              </a:rPr>
              <a:t>endotiptir</a:t>
            </a:r>
            <a:r>
              <a:rPr lang="tr-TR" sz="1200" dirty="0">
                <a:latin typeface="MinionPro-Regular"/>
              </a:rPr>
              <a:t>.</a:t>
            </a:r>
          </a:p>
          <a:p>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15</a:t>
            </a:fld>
            <a:endParaRPr lang="tr-TR"/>
          </a:p>
        </p:txBody>
      </p:sp>
    </p:spTree>
    <p:extLst>
      <p:ext uri="{BB962C8B-B14F-4D97-AF65-F5344CB8AC3E}">
        <p14:creationId xmlns:p14="http://schemas.microsoft.com/office/powerpoint/2010/main" val="193451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16</a:t>
            </a:fld>
            <a:endParaRPr lang="tr-TR"/>
          </a:p>
        </p:txBody>
      </p:sp>
    </p:spTree>
    <p:extLst>
      <p:ext uri="{BB962C8B-B14F-4D97-AF65-F5344CB8AC3E}">
        <p14:creationId xmlns:p14="http://schemas.microsoft.com/office/powerpoint/2010/main" val="7823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200" b="0" i="0" u="none" strike="noStrike" baseline="0" dirty="0">
                <a:latin typeface="MinionPro-Regular"/>
              </a:rPr>
              <a:t>Astım tanısında </a:t>
            </a:r>
            <a:r>
              <a:rPr lang="tr-TR" sz="1200" b="0" i="0" u="none" strike="noStrike" baseline="0" dirty="0" err="1">
                <a:latin typeface="MinionPro-Regular"/>
              </a:rPr>
              <a:t>anamnez</a:t>
            </a:r>
            <a:r>
              <a:rPr lang="tr-TR" sz="1200" b="0" i="0" u="none" strike="noStrike" baseline="0" dirty="0">
                <a:latin typeface="MinionPro-Regular"/>
              </a:rPr>
              <a:t> </a:t>
            </a:r>
            <a:r>
              <a:rPr lang="tr-TR" sz="1200" b="0" i="0" u="none" strike="noStrike" baseline="0" dirty="0" err="1">
                <a:latin typeface="MinionPro-Regular"/>
              </a:rPr>
              <a:t>cok</a:t>
            </a:r>
            <a:r>
              <a:rPr lang="tr-TR" sz="1200" b="0" i="0" u="none" strike="noStrike" baseline="0" dirty="0">
                <a:latin typeface="MinionPro-Regular"/>
              </a:rPr>
              <a:t> </a:t>
            </a:r>
            <a:r>
              <a:rPr lang="tr-TR" sz="1200" b="0" i="0" u="none" strike="noStrike" baseline="0" dirty="0" err="1">
                <a:latin typeface="MinionPro-Regular"/>
              </a:rPr>
              <a:t>onemlidir</a:t>
            </a:r>
            <a:r>
              <a:rPr lang="tr-TR" sz="1200" b="0" i="0" u="none" strike="noStrike" baseline="0" dirty="0">
                <a:latin typeface="MinionPro-Regular"/>
              </a:rPr>
              <a:t>. Tanı, </a:t>
            </a:r>
            <a:r>
              <a:rPr lang="tr-TR" sz="1200" b="0" i="0" u="none" strike="noStrike" baseline="0" dirty="0" err="1">
                <a:latin typeface="MinionPro-Regular"/>
              </a:rPr>
              <a:t>nobetler</a:t>
            </a:r>
            <a:r>
              <a:rPr lang="tr-TR" sz="1200" b="0" i="0" u="none" strike="noStrike" baseline="0" dirty="0">
                <a:latin typeface="MinionPro-Regular"/>
              </a:rPr>
              <a:t> halinde gelen nefes darlığı, hışıltılı solunum, </a:t>
            </a:r>
            <a:r>
              <a:rPr lang="tr-TR" sz="1200" b="0" i="0" u="none" strike="noStrike" baseline="0" dirty="0" err="1">
                <a:latin typeface="MinionPro-Regular"/>
              </a:rPr>
              <a:t>oksuruk</a:t>
            </a:r>
            <a:r>
              <a:rPr lang="tr-TR" sz="1200" b="0" i="0" u="none" strike="noStrike" baseline="0" dirty="0">
                <a:latin typeface="MinionPro-Regular"/>
              </a:rPr>
              <a:t> ve </a:t>
            </a:r>
            <a:r>
              <a:rPr lang="tr-TR" sz="1200" b="0" i="0" u="none" strike="noStrike" baseline="0" dirty="0" err="1">
                <a:latin typeface="MinionPro-Regular"/>
              </a:rPr>
              <a:t>goğuste</a:t>
            </a:r>
            <a:r>
              <a:rPr lang="tr-TR" sz="1200" b="0" i="0" u="none" strike="noStrike" baseline="0" dirty="0">
                <a:latin typeface="MinionPro-Regular"/>
              </a:rPr>
              <a:t> sıkışma hissi gibi semptomların varlığı ile konulur. Semptomların </a:t>
            </a:r>
            <a:r>
              <a:rPr lang="tr-TR" sz="1200" b="0" i="0" u="none" strike="noStrike" baseline="0" dirty="0" err="1">
                <a:latin typeface="MinionPro-Regular"/>
              </a:rPr>
              <a:t>gun</a:t>
            </a:r>
            <a:r>
              <a:rPr lang="tr-TR" sz="1200" b="0" i="0" u="none" strike="noStrike" baseline="0" dirty="0">
                <a:latin typeface="MinionPro-Regular"/>
              </a:rPr>
              <a:t> </a:t>
            </a:r>
            <a:r>
              <a:rPr lang="tr-TR" sz="1200" b="0" i="0" u="none" strike="noStrike" baseline="0" dirty="0" err="1">
                <a:latin typeface="MinionPro-Regular"/>
              </a:rPr>
              <a:t>icinde</a:t>
            </a:r>
            <a:r>
              <a:rPr lang="tr-TR" sz="1200" b="0" i="0" u="none" strike="noStrike" baseline="0" dirty="0">
                <a:latin typeface="MinionPro-Regular"/>
              </a:rPr>
              <a:t> veya mevsimsel değişkenlik </a:t>
            </a:r>
            <a:r>
              <a:rPr lang="tr-TR" sz="1200" b="0" i="0" u="none" strike="noStrike" baseline="0" dirty="0" err="1">
                <a:latin typeface="MinionPro-Regular"/>
              </a:rPr>
              <a:t>gostermesi</a:t>
            </a:r>
            <a:r>
              <a:rPr lang="tr-TR" sz="1200" b="0" i="0" u="none" strike="noStrike" baseline="0" dirty="0">
                <a:latin typeface="MinionPro-Regular"/>
              </a:rPr>
              <a:t>, sis, duman, </a:t>
            </a:r>
            <a:r>
              <a:rPr lang="tr-TR" sz="1200" b="0" i="0" u="none" strike="noStrike" baseline="0" dirty="0" err="1">
                <a:latin typeface="MinionPro-Regular"/>
              </a:rPr>
              <a:t>ceşitli</a:t>
            </a:r>
            <a:r>
              <a:rPr lang="tr-TR" sz="1200" b="0" i="0" u="none" strike="noStrike" baseline="0" dirty="0">
                <a:latin typeface="MinionPro-Regular"/>
              </a:rPr>
              <a:t> kokular veya egzersiz gibi nedenlerle tetiklenmesi, geceleri sabaha karşı yakınmalarda artış olması ve uygun astım tedavilerine yanıt vermesi astım tanısını destekler.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latin typeface="MinionPro-Regular"/>
              </a:rPr>
              <a:t>Bununla birlikte, semptomların tipik olmadığı hastalarda sadece </a:t>
            </a:r>
            <a:r>
              <a:rPr lang="tr-TR" sz="1200" b="0" i="0" u="none" strike="noStrike" baseline="0" dirty="0" err="1">
                <a:latin typeface="MinionPro-Regular"/>
              </a:rPr>
              <a:t>anamnez</a:t>
            </a:r>
            <a:r>
              <a:rPr lang="tr-TR" sz="1200" b="0" i="0" u="none" strike="noStrike" baseline="0" dirty="0">
                <a:latin typeface="MinionPro-Regular"/>
              </a:rPr>
              <a:t> ile tanı koymak </a:t>
            </a:r>
            <a:r>
              <a:rPr lang="tr-TR" sz="1200" b="0" i="0" u="none" strike="noStrike" baseline="0" dirty="0" err="1">
                <a:latin typeface="MinionPro-Regular"/>
              </a:rPr>
              <a:t>guctur</a:t>
            </a:r>
            <a:r>
              <a:rPr lang="tr-TR" sz="1200" b="0" i="0" u="none" strike="noStrike" baseline="0" dirty="0">
                <a:latin typeface="MinionPro-Regular"/>
              </a:rPr>
              <a:t> ve tanısal testler ile desteklemek gerekir. Tanısal testlerin pozitif olması tanıyı destekler ancak negatif olması tanıyı dışlamaz.</a:t>
            </a:r>
          </a:p>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17</a:t>
            </a:fld>
            <a:endParaRPr lang="tr-TR"/>
          </a:p>
        </p:txBody>
      </p:sp>
    </p:spTree>
    <p:extLst>
      <p:ext uri="{BB962C8B-B14F-4D97-AF65-F5344CB8AC3E}">
        <p14:creationId xmlns:p14="http://schemas.microsoft.com/office/powerpoint/2010/main" val="203305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baseline="0" dirty="0"/>
              <a:t>Astımın klinik </a:t>
            </a:r>
            <a:r>
              <a:rPr lang="tr-TR" sz="1800" dirty="0"/>
              <a:t>ö</a:t>
            </a:r>
            <a:r>
              <a:rPr lang="tr-TR" sz="1800" b="0" i="0" u="none" strike="noStrike" baseline="0" dirty="0"/>
              <a:t>zelliklerinin doğru tanımlanması, tanıda, ayırıcı tanıda, kontrolün değerlendirilmesinde ve tedavinin düzenlenmesinde önemlidir. </a:t>
            </a:r>
            <a:endParaRPr lang="tr-TR" sz="1800" b="0" i="0" u="none" strike="noStrike" baseline="0" dirty="0">
              <a:latin typeface="MinionPro-Regular"/>
            </a:endParaRPr>
          </a:p>
        </p:txBody>
      </p:sp>
      <p:sp>
        <p:nvSpPr>
          <p:cNvPr id="4" name="Slayt Numarası Yer Tutucusu 3"/>
          <p:cNvSpPr>
            <a:spLocks noGrp="1"/>
          </p:cNvSpPr>
          <p:nvPr>
            <p:ph type="sldNum" sz="quarter" idx="5"/>
          </p:nvPr>
        </p:nvSpPr>
        <p:spPr/>
        <p:txBody>
          <a:bodyPr/>
          <a:lstStyle/>
          <a:p>
            <a:fld id="{B9934650-DC9B-4566-BB7C-2D46BB47F131}" type="slidenum">
              <a:rPr lang="tr-TR" smtClean="0"/>
              <a:t>18</a:t>
            </a:fld>
            <a:endParaRPr lang="tr-TR"/>
          </a:p>
        </p:txBody>
      </p:sp>
    </p:spTree>
    <p:extLst>
      <p:ext uri="{BB962C8B-B14F-4D97-AF65-F5344CB8AC3E}">
        <p14:creationId xmlns:p14="http://schemas.microsoft.com/office/powerpoint/2010/main" val="2633214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latin typeface="MinionPro-Regular"/>
              </a:rPr>
              <a:t>Hasta </a:t>
            </a:r>
            <a:r>
              <a:rPr lang="tr-TR" sz="1200" b="0" i="0" u="none" strike="noStrike" baseline="0" dirty="0" err="1">
                <a:latin typeface="MinionPro-Regular"/>
              </a:rPr>
              <a:t>semptomatik</a:t>
            </a:r>
            <a:r>
              <a:rPr lang="tr-TR" sz="1200" b="0" i="0" u="none" strike="noStrike" baseline="0" dirty="0">
                <a:latin typeface="MinionPro-Regular"/>
              </a:rPr>
              <a:t> değilse solunum sistemi muayenesi normal bulunabilir fakat fizik muayenenin normal olması astım tanısını dışlamaz. Solunum sesleri normal bulunan bazı astımlı hastalarda </a:t>
            </a:r>
            <a:r>
              <a:rPr lang="tr-TR" sz="1200" b="0" i="0" u="none" strike="noStrike" baseline="0" dirty="0" err="1">
                <a:latin typeface="MinionPro-Regular"/>
              </a:rPr>
              <a:t>oskultasyon</a:t>
            </a:r>
            <a:r>
              <a:rPr lang="tr-TR" sz="1200" b="0" i="0" u="none" strike="noStrike" baseline="0" dirty="0">
                <a:latin typeface="MinionPro-Regular"/>
              </a:rPr>
              <a:t> sırasında zorlu </a:t>
            </a:r>
            <a:r>
              <a:rPr lang="tr-TR" sz="1200" b="0" i="0" u="none" strike="noStrike" baseline="0" dirty="0" err="1">
                <a:latin typeface="MinionPro-Regular"/>
              </a:rPr>
              <a:t>ekspirasyon</a:t>
            </a:r>
            <a:r>
              <a:rPr lang="tr-TR" sz="1200" b="0" i="0" u="none" strike="noStrike" baseline="0" dirty="0">
                <a:latin typeface="MinionPro-Regular"/>
              </a:rPr>
              <a:t> yaptırılırsa </a:t>
            </a:r>
            <a:r>
              <a:rPr lang="tr-TR" sz="1200" b="0" i="0" u="none" strike="noStrike" baseline="0" dirty="0" err="1">
                <a:latin typeface="MinionPro-Regular"/>
              </a:rPr>
              <a:t>ronkus</a:t>
            </a:r>
            <a:r>
              <a:rPr lang="tr-TR" sz="1200" b="0" i="0" u="none" strike="noStrike" baseline="0" dirty="0">
                <a:latin typeface="MinionPro-Regular"/>
              </a:rPr>
              <a:t> işitilebilir. En sık rastlanan muayene bulgusu hava yolu </a:t>
            </a:r>
            <a:r>
              <a:rPr lang="tr-TR" sz="1200" b="0" i="0" u="none" strike="noStrike" baseline="0" dirty="0" err="1">
                <a:latin typeface="MinionPro-Regular"/>
              </a:rPr>
              <a:t>obstruksiyonunu</a:t>
            </a:r>
            <a:r>
              <a:rPr lang="tr-TR" sz="1200" b="0" i="0" u="none" strike="noStrike" baseline="0" dirty="0">
                <a:latin typeface="MinionPro-Regular"/>
              </a:rPr>
              <a:t> </a:t>
            </a:r>
            <a:r>
              <a:rPr lang="tr-TR" sz="1200" b="0" i="0" u="none" strike="noStrike" baseline="0" dirty="0" err="1">
                <a:latin typeface="MinionPro-Regular"/>
              </a:rPr>
              <a:t>gosteren</a:t>
            </a:r>
            <a:r>
              <a:rPr lang="tr-TR" sz="1200" b="0" i="0" u="none" strike="noStrike" baseline="0" dirty="0">
                <a:latin typeface="MinionPro-Regular"/>
              </a:rPr>
              <a:t> hışıltı ve </a:t>
            </a:r>
            <a:r>
              <a:rPr lang="tr-TR" sz="1200" b="0" i="0" u="none" strike="noStrike" baseline="0" dirty="0" err="1">
                <a:latin typeface="MinionPro-Regular"/>
              </a:rPr>
              <a:t>ronkuslerdir</a:t>
            </a:r>
            <a:r>
              <a:rPr lang="tr-TR" sz="1200" b="0" i="0" u="none" strike="noStrike" baseline="0" dirty="0">
                <a:latin typeface="MinionPro-Regular"/>
              </a:rPr>
              <a:t>. </a:t>
            </a:r>
            <a:r>
              <a:rPr lang="tr-TR" sz="1200" b="0" i="0" u="none" strike="noStrike" baseline="0" dirty="0" err="1">
                <a:latin typeface="MinionPro-Regular"/>
              </a:rPr>
              <a:t>Anamnez</a:t>
            </a:r>
            <a:r>
              <a:rPr lang="tr-TR" sz="1200" b="0" i="0" u="none" strike="noStrike" baseline="0" dirty="0">
                <a:latin typeface="MinionPro-Regular"/>
              </a:rPr>
              <a:t> ve fizik muayene sırasında hemen her derin </a:t>
            </a:r>
            <a:r>
              <a:rPr lang="tr-TR" sz="1200" b="0" i="0" u="none" strike="noStrike" baseline="0" dirty="0" err="1">
                <a:latin typeface="MinionPro-Regular"/>
              </a:rPr>
              <a:t>inspirasyondan</a:t>
            </a:r>
            <a:r>
              <a:rPr lang="tr-TR" sz="1200" b="0" i="0" u="none" strike="noStrike" baseline="0" dirty="0">
                <a:latin typeface="MinionPro-Regular"/>
              </a:rPr>
              <a:t> sonra </a:t>
            </a:r>
            <a:r>
              <a:rPr lang="tr-TR" sz="1200" b="0" i="0" u="none" strike="noStrike" baseline="0" dirty="0" err="1">
                <a:latin typeface="MinionPro-Regular"/>
              </a:rPr>
              <a:t>oksuruk</a:t>
            </a:r>
            <a:r>
              <a:rPr lang="tr-TR" sz="1200" b="0" i="0" u="none" strike="noStrike" baseline="0" dirty="0">
                <a:latin typeface="MinionPro-Regular"/>
              </a:rPr>
              <a:t> gelişmesi, hava yolu duyarlılığının </a:t>
            </a:r>
            <a:r>
              <a:rPr lang="tr-TR" sz="1200" b="0" i="0" u="none" strike="noStrike" baseline="0" dirty="0" err="1">
                <a:latin typeface="MinionPro-Regular"/>
              </a:rPr>
              <a:t>indirekt</a:t>
            </a:r>
            <a:r>
              <a:rPr lang="tr-TR" sz="1200" b="0" i="0" u="none" strike="noStrike" baseline="0" dirty="0">
                <a:latin typeface="MinionPro-Regular"/>
              </a:rPr>
              <a:t> </a:t>
            </a:r>
            <a:r>
              <a:rPr lang="tr-TR" sz="1200" b="0" i="0" u="none" strike="noStrike" baseline="0" dirty="0" err="1">
                <a:latin typeface="MinionPro-Regular"/>
              </a:rPr>
              <a:t>gostergesidir</a:t>
            </a:r>
            <a:r>
              <a:rPr lang="tr-TR" sz="1200" b="0" i="0" u="none" strike="noStrike" baseline="0" dirty="0">
                <a:latin typeface="MinionPro-Regular"/>
              </a:rPr>
              <a:t> ve astımı </a:t>
            </a:r>
            <a:r>
              <a:rPr lang="tr-TR" sz="1200" b="0" i="0" u="none" strike="noStrike" baseline="0" dirty="0" err="1">
                <a:latin typeface="MinionPro-Regular"/>
              </a:rPr>
              <a:t>duşundurur</a:t>
            </a:r>
            <a:endParaRPr lang="tr-TR" dirty="0"/>
          </a:p>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19</a:t>
            </a:fld>
            <a:endParaRPr lang="tr-TR"/>
          </a:p>
        </p:txBody>
      </p:sp>
    </p:spTree>
    <p:extLst>
      <p:ext uri="{BB962C8B-B14F-4D97-AF65-F5344CB8AC3E}">
        <p14:creationId xmlns:p14="http://schemas.microsoft.com/office/powerpoint/2010/main" val="280916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Solunum fonksiyon testlerinin normal olması astım tanısını ekarte ettirmez. Test sırasında hastanın solunum yolu enfeksiyonu </a:t>
            </a:r>
            <a:r>
              <a:rPr lang="tr-TR" sz="1800" b="0" i="0" u="none" strike="noStrike" baseline="0" dirty="0" err="1">
                <a:latin typeface="MinionPro-Regular"/>
              </a:rPr>
              <a:t>gecirmiyor</a:t>
            </a:r>
            <a:r>
              <a:rPr lang="tr-TR" sz="1800" b="0" i="0" u="none" strike="noStrike" baseline="0" dirty="0">
                <a:latin typeface="MinionPro-Regular"/>
              </a:rPr>
              <a:t> olduğundan emin olunmalıdır.</a:t>
            </a:r>
          </a:p>
          <a:p>
            <a:pPr algn="l"/>
            <a:r>
              <a:rPr lang="tr-TR" sz="1800" b="0" i="0" u="none" strike="noStrike" baseline="0" dirty="0">
                <a:latin typeface="MinionPro-Regular"/>
              </a:rPr>
              <a:t>Solunum fonksiyonlarının iyi eğitim almış teknisyenler tarafından ve </a:t>
            </a:r>
            <a:r>
              <a:rPr lang="tr-TR" sz="1800" b="0" i="0" u="none" strike="noStrike" baseline="0" dirty="0" err="1">
                <a:latin typeface="MinionPro-Regular"/>
              </a:rPr>
              <a:t>duzenli</a:t>
            </a:r>
            <a:r>
              <a:rPr lang="tr-TR" sz="1800" b="0" i="0" u="none" strike="noStrike" baseline="0" dirty="0">
                <a:latin typeface="MinionPro-Regular"/>
              </a:rPr>
              <a:t> olarak kalibrasyonu yapılan cihazlarla yapılması </a:t>
            </a:r>
            <a:r>
              <a:rPr lang="tr-TR" sz="1800" b="0" i="0" u="none" strike="noStrike" baseline="0" dirty="0" err="1">
                <a:latin typeface="MinionPro-Regular"/>
              </a:rPr>
              <a:t>cok</a:t>
            </a:r>
            <a:r>
              <a:rPr lang="tr-TR" sz="1800" b="0" i="0" u="none" strike="noStrike" baseline="0" dirty="0">
                <a:latin typeface="MinionPro-Regular"/>
              </a:rPr>
              <a:t> önemlidir. </a:t>
            </a:r>
          </a:p>
          <a:p>
            <a:pPr algn="l"/>
            <a:r>
              <a:rPr lang="tr-TR" sz="1800" b="0" i="0" u="none" strike="noStrike" baseline="0" dirty="0">
                <a:latin typeface="MinionPro-Regular"/>
              </a:rPr>
              <a:t>Hava akımı kısıtlanmasını ve </a:t>
            </a:r>
            <a:r>
              <a:rPr lang="tr-TR" sz="1800" b="0" i="0" u="none" strike="noStrike" baseline="0" dirty="0" err="1">
                <a:latin typeface="MinionPro-Regular"/>
              </a:rPr>
              <a:t>reverzibilitesini</a:t>
            </a:r>
            <a:r>
              <a:rPr lang="tr-TR" sz="1800" b="0" i="0" u="none" strike="noStrike" baseline="0" dirty="0">
                <a:latin typeface="MinionPro-Regular"/>
              </a:rPr>
              <a:t> </a:t>
            </a:r>
            <a:r>
              <a:rPr lang="tr-TR" sz="1800" b="0" i="0" u="none" strike="noStrike" baseline="0" dirty="0" err="1">
                <a:latin typeface="MinionPro-Regular"/>
              </a:rPr>
              <a:t>olcmek</a:t>
            </a:r>
            <a:r>
              <a:rPr lang="tr-TR" sz="1800" b="0" i="0" u="none" strike="noStrike" baseline="0" dirty="0">
                <a:latin typeface="MinionPro-Regular"/>
              </a:rPr>
              <a:t> ve astım tanısını koymak </a:t>
            </a:r>
            <a:r>
              <a:rPr lang="tr-TR" sz="1800" b="0" i="0" u="none" strike="noStrike" baseline="0" dirty="0" err="1">
                <a:latin typeface="MinionPro-Regular"/>
              </a:rPr>
              <a:t>icin</a:t>
            </a:r>
            <a:r>
              <a:rPr lang="tr-TR" sz="1800" b="0" i="0" u="none" strike="noStrike" baseline="0" dirty="0">
                <a:latin typeface="MinionPro-Regular"/>
              </a:rPr>
              <a:t> </a:t>
            </a:r>
            <a:r>
              <a:rPr lang="tr-TR" sz="1800" b="0" i="0" u="none" strike="noStrike" baseline="0" dirty="0" err="1">
                <a:latin typeface="MinionPro-Regular"/>
              </a:rPr>
              <a:t>onerilen</a:t>
            </a:r>
            <a:r>
              <a:rPr lang="tr-TR" sz="1800" b="0" i="0" u="none" strike="noStrike" baseline="0" dirty="0">
                <a:latin typeface="MinionPro-Regular"/>
              </a:rPr>
              <a:t> </a:t>
            </a:r>
            <a:r>
              <a:rPr lang="tr-TR" sz="1800" b="0" i="0" u="none" strike="noStrike" baseline="0" dirty="0" err="1">
                <a:latin typeface="MinionPro-Regular"/>
              </a:rPr>
              <a:t>yontem</a:t>
            </a:r>
            <a:r>
              <a:rPr lang="tr-TR" sz="1800" b="0" i="0" u="none" strike="noStrike" baseline="0" dirty="0">
                <a:latin typeface="MinionPro-Regular"/>
              </a:rPr>
              <a:t> </a:t>
            </a:r>
            <a:r>
              <a:rPr lang="tr-TR" sz="1800" b="0" i="0" u="none" strike="noStrike" baseline="0" dirty="0" err="1">
                <a:latin typeface="MinionPro-Regular"/>
              </a:rPr>
              <a:t>spirometrik</a:t>
            </a:r>
            <a:r>
              <a:rPr lang="tr-TR" sz="1800" b="0" i="0" u="none" strike="noStrike" baseline="0" dirty="0">
                <a:latin typeface="MinionPro-Regular"/>
              </a:rPr>
              <a:t> incelemedir.</a:t>
            </a:r>
          </a:p>
          <a:p>
            <a:pPr algn="l"/>
            <a:r>
              <a:rPr lang="tr-TR" sz="1800" b="0" i="0" u="none" strike="noStrike" baseline="0" dirty="0">
                <a:latin typeface="MinionPro-Regular"/>
              </a:rPr>
              <a:t>İlk başvuruda hastalık tanısını koymak ve ağırlığını belirlemek, tedavi sırasında ise hastanın en iyi değerlerini belirlemek </a:t>
            </a:r>
            <a:r>
              <a:rPr lang="tr-TR" sz="1800" b="0" i="0" u="none" strike="noStrike" baseline="0" dirty="0" err="1">
                <a:latin typeface="MinionPro-Regular"/>
              </a:rPr>
              <a:t>icin</a:t>
            </a:r>
            <a:r>
              <a:rPr lang="tr-TR" sz="1800" b="0" i="0" u="none" strike="noStrike" baseline="0" dirty="0">
                <a:latin typeface="MinionPro-Regular"/>
              </a:rPr>
              <a:t> uygulanır. Daha sonraki her başvuruda rutin olarak yapılması </a:t>
            </a:r>
            <a:r>
              <a:rPr lang="tr-TR" sz="1800" b="0" i="0" u="none" strike="noStrike" baseline="0" dirty="0" err="1">
                <a:latin typeface="MinionPro-Regular"/>
              </a:rPr>
              <a:t>onerilmemekle</a:t>
            </a:r>
            <a:r>
              <a:rPr lang="tr-TR" sz="1800" b="0" i="0" u="none" strike="noStrike" baseline="0" dirty="0">
                <a:latin typeface="MinionPro-Regular"/>
              </a:rPr>
              <a:t> beraber semptomlar ortaya </a:t>
            </a:r>
            <a:r>
              <a:rPr lang="tr-TR" sz="1800" b="0" i="0" u="none" strike="noStrike" baseline="0" dirty="0" err="1">
                <a:latin typeface="MinionPro-Regular"/>
              </a:rPr>
              <a:t>cıktığında</a:t>
            </a:r>
            <a:r>
              <a:rPr lang="tr-TR" sz="1800" b="0" i="0" u="none" strike="noStrike" baseline="0" dirty="0">
                <a:latin typeface="MinionPro-Regular"/>
              </a:rPr>
              <a:t> ve yılda </a:t>
            </a:r>
            <a:r>
              <a:rPr lang="tr-TR" sz="1800" b="0" i="0" u="none" strike="noStrike" baseline="0" dirty="0" err="1">
                <a:latin typeface="MinionPro-Regular"/>
              </a:rPr>
              <a:t>birkac</a:t>
            </a:r>
            <a:r>
              <a:rPr lang="tr-TR" sz="1800" b="0" i="0" u="none" strike="noStrike" baseline="0" dirty="0">
                <a:latin typeface="MinionPro-Regular"/>
              </a:rPr>
              <a:t> kez tekrarlanabilir.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20</a:t>
            </a:fld>
            <a:endParaRPr lang="tr-TR"/>
          </a:p>
        </p:txBody>
      </p:sp>
    </p:spTree>
    <p:extLst>
      <p:ext uri="{BB962C8B-B14F-4D97-AF65-F5344CB8AC3E}">
        <p14:creationId xmlns:p14="http://schemas.microsoft.com/office/powerpoint/2010/main" val="3661066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Hava yolu kısıtlamasını değerlendirmek </a:t>
            </a:r>
            <a:r>
              <a:rPr lang="tr-TR" sz="1800" b="0" i="0" u="none" strike="noStrike" baseline="0" dirty="0" err="1">
                <a:latin typeface="MinionPro-Regular"/>
              </a:rPr>
              <a:t>icin</a:t>
            </a:r>
            <a:r>
              <a:rPr lang="tr-TR" sz="1800" b="0" i="0" u="none" strike="noStrike" baseline="0" dirty="0">
                <a:latin typeface="MinionPro-Regular"/>
              </a:rPr>
              <a:t> </a:t>
            </a:r>
            <a:r>
              <a:rPr lang="tr-TR" sz="1800" b="0" i="0" u="none" strike="noStrike" baseline="0" dirty="0" err="1">
                <a:latin typeface="MinionPro-Regular"/>
              </a:rPr>
              <a:t>ceşitli</a:t>
            </a:r>
            <a:r>
              <a:rPr lang="tr-TR" sz="1800" b="0" i="0" u="none" strike="noStrike" baseline="0" dirty="0">
                <a:latin typeface="MinionPro-Regular"/>
              </a:rPr>
              <a:t> </a:t>
            </a:r>
            <a:r>
              <a:rPr lang="tr-TR" sz="1800" b="0" i="0" u="none" strike="noStrike" baseline="0" dirty="0" err="1">
                <a:latin typeface="MinionPro-Regular"/>
              </a:rPr>
              <a:t>metodlar</a:t>
            </a:r>
            <a:r>
              <a:rPr lang="tr-TR" sz="1800" b="0" i="0" u="none" strike="noStrike" baseline="0" dirty="0">
                <a:latin typeface="MinionPro-Regular"/>
              </a:rPr>
              <a:t> vardır ama beş yaş ve </a:t>
            </a:r>
            <a:r>
              <a:rPr lang="tr-TR" sz="1800" b="0" i="0" u="none" strike="noStrike" baseline="0" dirty="0" err="1">
                <a:latin typeface="MinionPro-Regular"/>
              </a:rPr>
              <a:t>uzerindeki</a:t>
            </a:r>
            <a:r>
              <a:rPr lang="tr-TR" sz="1800" b="0" i="0" u="none" strike="noStrike" baseline="0" dirty="0">
                <a:latin typeface="MinionPro-Regular"/>
              </a:rPr>
              <a:t> hastalarda </a:t>
            </a:r>
            <a:r>
              <a:rPr lang="tr-TR" sz="1800" b="0" i="0" u="none" strike="noStrike" baseline="0" dirty="0" err="1">
                <a:latin typeface="MinionPro-Regular"/>
              </a:rPr>
              <a:t>ozellikle</a:t>
            </a:r>
            <a:r>
              <a:rPr lang="tr-TR" sz="1800" b="0" i="0" u="none" strike="noStrike" baseline="0" dirty="0">
                <a:latin typeface="MinionPro-Regular"/>
              </a:rPr>
              <a:t> bu </a:t>
            </a:r>
            <a:r>
              <a:rPr lang="tr-TR" sz="1800" b="0" i="0" u="none" strike="noStrike" baseline="0" dirty="0" err="1">
                <a:latin typeface="MinionPro-Regular"/>
              </a:rPr>
              <a:t>metodlardan</a:t>
            </a:r>
            <a:r>
              <a:rPr lang="tr-TR" sz="1800" b="0" i="0" u="none" strike="noStrike" baseline="0" dirty="0">
                <a:latin typeface="MinionPro-Regular"/>
              </a:rPr>
              <a:t> iki tanesi genel olarak kabul edilmektedir.</a:t>
            </a:r>
          </a:p>
          <a:p>
            <a:pPr algn="l"/>
            <a:r>
              <a:rPr lang="tr-TR" sz="1800" b="0" i="0" u="none" strike="noStrike" baseline="0" dirty="0">
                <a:latin typeface="MinionPro-Regular"/>
              </a:rPr>
              <a:t>Bunlar </a:t>
            </a:r>
            <a:r>
              <a:rPr lang="tr-TR" sz="1800" b="0" i="0" u="none" strike="noStrike" baseline="0" dirty="0" err="1">
                <a:latin typeface="MinionPro-Regular"/>
              </a:rPr>
              <a:t>spirometre</a:t>
            </a:r>
            <a:r>
              <a:rPr lang="tr-TR" sz="1800" b="0" i="0" u="none" strike="noStrike" baseline="0" dirty="0">
                <a:latin typeface="MinionPro-Regular"/>
              </a:rPr>
              <a:t> ile </a:t>
            </a:r>
            <a:r>
              <a:rPr lang="tr-TR" sz="1800" b="0" i="0" u="none" strike="noStrike" baseline="0" dirty="0" err="1">
                <a:latin typeface="MinionPro-Regular"/>
              </a:rPr>
              <a:t>olculen</a:t>
            </a:r>
            <a:r>
              <a:rPr lang="tr-TR" sz="1800" b="0" i="0" u="none" strike="noStrike" baseline="0" dirty="0">
                <a:latin typeface="MinionPro-Regular"/>
              </a:rPr>
              <a:t> FEV1 ve FVC değerleri ve PEF metre ile </a:t>
            </a:r>
            <a:r>
              <a:rPr lang="tr-TR" sz="1800" b="0" i="0" u="none" strike="noStrike" baseline="0" dirty="0" err="1">
                <a:latin typeface="MinionPro-Regular"/>
              </a:rPr>
              <a:t>olculen</a:t>
            </a:r>
            <a:r>
              <a:rPr lang="tr-TR" sz="1800" b="0" i="0" u="none" strike="noStrike" baseline="0" dirty="0">
                <a:latin typeface="MinionPro-Regular"/>
              </a:rPr>
              <a:t> PEF </a:t>
            </a:r>
            <a:r>
              <a:rPr lang="tr-TR" sz="1800" b="0" i="0" u="none" strike="noStrike" baseline="0" dirty="0" err="1">
                <a:latin typeface="MinionPro-Regular"/>
              </a:rPr>
              <a:t>olcumleridir</a:t>
            </a:r>
            <a:r>
              <a:rPr lang="tr-TR" sz="1800" b="0" i="0" u="none" strike="noStrike" baseline="0" dirty="0">
                <a:latin typeface="MinionPro-Regular"/>
              </a:rPr>
              <a:t>.</a:t>
            </a:r>
          </a:p>
          <a:p>
            <a:pPr algn="l"/>
            <a:r>
              <a:rPr lang="tr-TR" sz="1800" b="0" i="0" u="none" strike="noStrike" baseline="0" dirty="0" err="1">
                <a:latin typeface="MinionPro-Regular"/>
              </a:rPr>
              <a:t>Bircok</a:t>
            </a:r>
            <a:r>
              <a:rPr lang="tr-TR" sz="1800" b="0" i="0" u="none" strike="noStrike" baseline="0" dirty="0">
                <a:latin typeface="MinionPro-Regular"/>
              </a:rPr>
              <a:t> hastalıkta FEV1 değeri </a:t>
            </a:r>
            <a:r>
              <a:rPr lang="tr-TR" sz="1800" b="0" i="0" u="none" strike="noStrike" baseline="0" dirty="0" err="1">
                <a:latin typeface="MinionPro-Regular"/>
              </a:rPr>
              <a:t>duşuk</a:t>
            </a:r>
            <a:r>
              <a:rPr lang="tr-TR" sz="1800" b="0" i="0" u="none" strike="noStrike" baseline="0" dirty="0">
                <a:latin typeface="MinionPro-Regular"/>
              </a:rPr>
              <a:t> bulunabileceğinden, hava akımı kısıtlığı tanısını koymak </a:t>
            </a:r>
            <a:r>
              <a:rPr lang="tr-TR" sz="1800" b="0" i="0" u="none" strike="noStrike" baseline="0" dirty="0" err="1">
                <a:latin typeface="MinionPro-Regular"/>
              </a:rPr>
              <a:t>icin</a:t>
            </a:r>
            <a:r>
              <a:rPr lang="tr-TR" sz="1800" b="0" i="0" u="none" strike="noStrike" baseline="0" dirty="0">
                <a:latin typeface="MinionPro-Regular"/>
              </a:rPr>
              <a:t> en uygun test FEV1/FVC oranının kullanılmasıdır.</a:t>
            </a:r>
          </a:p>
          <a:p>
            <a:pPr algn="l"/>
            <a:r>
              <a:rPr lang="tr-TR" sz="1800" b="0" i="0" u="none" strike="noStrike" baseline="0" dirty="0" err="1">
                <a:latin typeface="MinionPro-Regular"/>
              </a:rPr>
              <a:t>Populasyon</a:t>
            </a:r>
            <a:r>
              <a:rPr lang="tr-TR" sz="1800" b="0" i="0" u="none" strike="noStrike" baseline="0" dirty="0">
                <a:latin typeface="MinionPro-Regular"/>
              </a:rPr>
              <a:t> </a:t>
            </a:r>
            <a:r>
              <a:rPr lang="tr-TR" sz="1800" b="0" i="0" u="none" strike="noStrike" baseline="0" dirty="0" err="1">
                <a:latin typeface="MinionPro-Regular"/>
              </a:rPr>
              <a:t>calışmalarında</a:t>
            </a:r>
            <a:r>
              <a:rPr lang="tr-TR" sz="1800" b="0" i="0" u="none" strike="noStrike" baseline="0" dirty="0">
                <a:latin typeface="MinionPro-Regular"/>
              </a:rPr>
              <a:t>, bu oran erişkinlerde 0.75 – 0.80, </a:t>
            </a:r>
            <a:r>
              <a:rPr lang="tr-TR" sz="1800" b="0" i="0" u="none" strike="noStrike" baseline="0" dirty="0" err="1">
                <a:latin typeface="MinionPro-Regular"/>
              </a:rPr>
              <a:t>cocuklarda</a:t>
            </a:r>
            <a:r>
              <a:rPr lang="tr-TR" sz="1800" b="0" i="0" u="none" strike="noStrike" baseline="0" dirty="0">
                <a:latin typeface="MinionPro-Regular"/>
              </a:rPr>
              <a:t> ise 0.90’ın </a:t>
            </a:r>
            <a:r>
              <a:rPr lang="tr-TR" sz="1800" b="0" i="0" u="none" strike="noStrike" baseline="0" dirty="0" err="1">
                <a:latin typeface="MinionPro-Regular"/>
              </a:rPr>
              <a:t>uzerinde</a:t>
            </a:r>
            <a:r>
              <a:rPr lang="tr-TR" sz="1800" b="0" i="0" u="none" strike="noStrike" baseline="0" dirty="0">
                <a:latin typeface="MinionPro-Regular"/>
              </a:rPr>
              <a:t> bulunmuştur. Bu sınırların altındaki değerler hava akımı kısıtlanmasını </a:t>
            </a:r>
            <a:r>
              <a:rPr lang="tr-TR" sz="1800" b="0" i="0" u="none" strike="noStrike" baseline="0" dirty="0" err="1">
                <a:latin typeface="MinionPro-Regular"/>
              </a:rPr>
              <a:t>gosterir</a:t>
            </a:r>
            <a:r>
              <a:rPr lang="tr-TR" sz="1800" b="0" i="0" u="none" strike="noStrike" baseline="0" dirty="0">
                <a:latin typeface="MinionPro-Regular"/>
              </a:rPr>
              <a:t>.</a:t>
            </a:r>
          </a:p>
          <a:p>
            <a:pPr algn="l"/>
            <a:r>
              <a:rPr lang="tr-TR" sz="2800" dirty="0"/>
              <a:t>Akım-volüm eğrilerinde dikey eksen akımı, yatay eksen volümü; üst taraftaki eğri </a:t>
            </a:r>
            <a:r>
              <a:rPr lang="tr-TR" sz="2800" dirty="0" err="1"/>
              <a:t>intratorasik</a:t>
            </a:r>
            <a:r>
              <a:rPr lang="tr-TR" sz="2800" dirty="0"/>
              <a:t> alanı ve aşağıdaki eğri </a:t>
            </a:r>
            <a:r>
              <a:rPr lang="tr-TR" sz="2800" dirty="0" err="1"/>
              <a:t>ekstratorasik</a:t>
            </a:r>
            <a:r>
              <a:rPr lang="tr-TR" sz="2800" dirty="0"/>
              <a:t> alanı gösterir</a:t>
            </a:r>
            <a:r>
              <a:rPr lang="tr-TR" sz="1800" b="0" i="0" u="none" strike="noStrike" baseline="0" dirty="0">
                <a:latin typeface="MinionPro-Regular"/>
              </a:rPr>
              <a:t>.</a:t>
            </a:r>
          </a:p>
          <a:p>
            <a:pPr algn="l"/>
            <a:r>
              <a:rPr lang="tr-TR" sz="2800" dirty="0"/>
              <a:t>Astım, </a:t>
            </a:r>
            <a:r>
              <a:rPr lang="tr-TR" sz="2800" dirty="0" err="1"/>
              <a:t>bronşiolitis</a:t>
            </a:r>
            <a:r>
              <a:rPr lang="tr-TR" sz="2800" dirty="0"/>
              <a:t> </a:t>
            </a:r>
            <a:r>
              <a:rPr lang="tr-TR" sz="2800" dirty="0" err="1"/>
              <a:t>obliterans</a:t>
            </a:r>
            <a:r>
              <a:rPr lang="tr-TR" sz="2800" dirty="0"/>
              <a:t> gibi </a:t>
            </a:r>
            <a:r>
              <a:rPr lang="tr-TR" sz="2800" dirty="0" err="1"/>
              <a:t>intratorasik</a:t>
            </a:r>
            <a:r>
              <a:rPr lang="tr-TR" sz="2800" dirty="0"/>
              <a:t> obstrüksiyon varlığında üsteki eğri konkav bir şekil alır</a:t>
            </a:r>
            <a:r>
              <a:rPr lang="tr-TR" sz="1800" b="0" i="0" u="none" strike="noStrike" baseline="0" dirty="0">
                <a:latin typeface="MinionPro-Regular"/>
              </a:rPr>
              <a:t>.</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21</a:t>
            </a:fld>
            <a:endParaRPr lang="tr-TR"/>
          </a:p>
        </p:txBody>
      </p:sp>
    </p:spTree>
    <p:extLst>
      <p:ext uri="{BB962C8B-B14F-4D97-AF65-F5344CB8AC3E}">
        <p14:creationId xmlns:p14="http://schemas.microsoft.com/office/powerpoint/2010/main" val="4027302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PEF metre ile elde edilen PEF </a:t>
            </a:r>
            <a:r>
              <a:rPr lang="tr-TR" sz="1800" b="0" i="0" u="none" strike="noStrike" baseline="0" dirty="0" err="1">
                <a:latin typeface="MinionPro-Regular"/>
              </a:rPr>
              <a:t>olcumu</a:t>
            </a:r>
            <a:r>
              <a:rPr lang="tr-TR" sz="1800" b="0" i="0" u="none" strike="noStrike" baseline="0" dirty="0">
                <a:latin typeface="MinionPro-Regular"/>
              </a:rPr>
              <a:t> astım tanısının doğrulanması ve takibinde önemlidir. Bununla birlikte </a:t>
            </a:r>
            <a:r>
              <a:rPr lang="tr-TR" sz="1800" b="0" i="0" u="none" strike="noStrike" baseline="0" dirty="0" err="1">
                <a:latin typeface="MinionPro-Regular"/>
              </a:rPr>
              <a:t>spirometri</a:t>
            </a:r>
            <a:r>
              <a:rPr lang="tr-TR" sz="1800" b="0" i="0" u="none" strike="noStrike" baseline="0" dirty="0">
                <a:latin typeface="MinionPro-Regular"/>
              </a:rPr>
              <a:t> ile FEV1 </a:t>
            </a:r>
            <a:r>
              <a:rPr lang="tr-TR" sz="1800" b="0" i="0" u="none" strike="noStrike" baseline="0" dirty="0" err="1">
                <a:latin typeface="MinionPro-Regular"/>
              </a:rPr>
              <a:t>olcumu</a:t>
            </a:r>
            <a:r>
              <a:rPr lang="tr-TR" sz="1800" b="0" i="0" u="none" strike="noStrike" baseline="0" dirty="0">
                <a:latin typeface="MinionPro-Regular"/>
              </a:rPr>
              <a:t>, PEF </a:t>
            </a:r>
            <a:r>
              <a:rPr lang="tr-TR" sz="1800" b="0" i="0" u="none" strike="noStrike" baseline="0" dirty="0" err="1">
                <a:latin typeface="MinionPro-Regular"/>
              </a:rPr>
              <a:t>olcumunden</a:t>
            </a:r>
            <a:r>
              <a:rPr lang="tr-TR" sz="1800" b="0" i="0" u="none" strike="noStrike" baseline="0" dirty="0">
                <a:latin typeface="MinionPro-Regular"/>
              </a:rPr>
              <a:t> daha </a:t>
            </a:r>
            <a:r>
              <a:rPr lang="tr-TR" sz="1800" b="0" i="0" u="none" strike="noStrike" baseline="0" dirty="0" err="1">
                <a:latin typeface="MinionPro-Regular"/>
              </a:rPr>
              <a:t>guvenilirdir</a:t>
            </a:r>
            <a:r>
              <a:rPr lang="tr-TR" sz="1800" b="0" i="0" u="none" strike="noStrike" baseline="0" dirty="0">
                <a:latin typeface="MinionPro-Regular"/>
              </a:rPr>
              <a:t>.</a:t>
            </a:r>
          </a:p>
          <a:p>
            <a:pPr algn="l"/>
            <a:r>
              <a:rPr lang="tr-TR" sz="1800" b="0" i="0" u="none" strike="noStrike" baseline="0" dirty="0">
                <a:latin typeface="MinionPro-Regular"/>
              </a:rPr>
              <a:t>PEF </a:t>
            </a:r>
            <a:r>
              <a:rPr lang="tr-TR" sz="1800" b="0" i="0" u="none" strike="noStrike" baseline="0" dirty="0" err="1">
                <a:latin typeface="MinionPro-Regular"/>
              </a:rPr>
              <a:t>olcumu</a:t>
            </a:r>
            <a:r>
              <a:rPr lang="tr-TR" sz="1800" b="0" i="0" u="none" strike="noStrike" baseline="0" dirty="0">
                <a:latin typeface="MinionPro-Regular"/>
              </a:rPr>
              <a:t> efora bağlı olduğundan ve cihazlar arasında değerler değişkenlik </a:t>
            </a:r>
            <a:r>
              <a:rPr lang="tr-TR" sz="1800" b="0" i="0" u="none" strike="noStrike" baseline="0" dirty="0" err="1">
                <a:latin typeface="MinionPro-Regular"/>
              </a:rPr>
              <a:t>gosterebileceğinden</a:t>
            </a:r>
            <a:r>
              <a:rPr lang="tr-TR" sz="1800" b="0" i="0" u="none" strike="noStrike" baseline="0" dirty="0">
                <a:latin typeface="MinionPro-Regular"/>
              </a:rPr>
              <a:t> yorumlanmasında dikkatli olunmalıdır.</a:t>
            </a:r>
          </a:p>
          <a:p>
            <a:pPr algn="l"/>
            <a:r>
              <a:rPr lang="tr-TR" sz="1800" b="0" i="0" u="none" strike="noStrike" baseline="0" dirty="0">
                <a:latin typeface="MinionPro-Regular"/>
              </a:rPr>
              <a:t>Genellikle PEF değerleri sabah </a:t>
            </a:r>
            <a:r>
              <a:rPr lang="tr-TR" sz="1800" b="0" i="0" u="none" strike="noStrike" baseline="0" dirty="0" err="1">
                <a:latin typeface="MinionPro-Regular"/>
              </a:rPr>
              <a:t>bronkodilator</a:t>
            </a:r>
            <a:r>
              <a:rPr lang="tr-TR" sz="1800" b="0" i="0" u="none" strike="noStrike" baseline="0" dirty="0">
                <a:latin typeface="MinionPro-Regular"/>
              </a:rPr>
              <a:t> </a:t>
            </a:r>
            <a:r>
              <a:rPr lang="tr-TR" sz="1800" b="0" i="0" u="none" strike="noStrike" baseline="0" dirty="0" err="1">
                <a:latin typeface="MinionPro-Regular"/>
              </a:rPr>
              <a:t>ilac</a:t>
            </a:r>
            <a:r>
              <a:rPr lang="tr-TR" sz="1800" b="0" i="0" u="none" strike="noStrike" baseline="0" dirty="0">
                <a:latin typeface="MinionPro-Regular"/>
              </a:rPr>
              <a:t> kullanılmadan </a:t>
            </a:r>
            <a:r>
              <a:rPr lang="tr-TR" sz="1800" b="0" i="0" u="none" strike="noStrike" baseline="0" dirty="0" err="1">
                <a:latin typeface="MinionPro-Regular"/>
              </a:rPr>
              <a:t>once</a:t>
            </a:r>
            <a:r>
              <a:rPr lang="tr-TR" sz="1800" b="0" i="0" u="none" strike="noStrike" baseline="0" dirty="0">
                <a:latin typeface="MinionPro-Regular"/>
              </a:rPr>
              <a:t> yani PEF değerinin en </a:t>
            </a:r>
            <a:r>
              <a:rPr lang="tr-TR" sz="1800" b="0" i="0" u="none" strike="noStrike" baseline="0" dirty="0" err="1">
                <a:latin typeface="MinionPro-Regular"/>
              </a:rPr>
              <a:t>duşuk</a:t>
            </a:r>
            <a:r>
              <a:rPr lang="tr-TR" sz="1800" b="0" i="0" u="none" strike="noStrike" baseline="0" dirty="0">
                <a:latin typeface="MinionPro-Regular"/>
              </a:rPr>
              <a:t> olmasının beklendiği zamanda; akşam ise </a:t>
            </a:r>
            <a:r>
              <a:rPr lang="tr-TR" sz="1800" b="0" i="0" u="none" strike="noStrike" baseline="0" dirty="0" err="1">
                <a:latin typeface="MinionPro-Regular"/>
              </a:rPr>
              <a:t>bronkodilator</a:t>
            </a:r>
            <a:r>
              <a:rPr lang="tr-TR" sz="1800" b="0" i="0" u="none" strike="noStrike" baseline="0" dirty="0">
                <a:latin typeface="MinionPro-Regular"/>
              </a:rPr>
              <a:t> kullanıldıktan sonra yani değerler en yüksek durumdayken ölçülür. </a:t>
            </a:r>
          </a:p>
          <a:p>
            <a:pPr algn="l"/>
            <a:r>
              <a:rPr lang="tr-TR" sz="1800" b="0" i="0" u="none" strike="noStrike" baseline="0" dirty="0" err="1">
                <a:latin typeface="MinionPro-Regular"/>
              </a:rPr>
              <a:t>Gunluk</a:t>
            </a:r>
            <a:r>
              <a:rPr lang="tr-TR" sz="1800" b="0" i="0" u="none" strike="noStrike" baseline="0" dirty="0">
                <a:latin typeface="MinionPro-Regular"/>
              </a:rPr>
              <a:t> PEF değişkenliğini </a:t>
            </a:r>
            <a:r>
              <a:rPr lang="tr-TR" sz="1800" b="0" i="0" u="none" strike="noStrike" baseline="0" dirty="0" err="1">
                <a:latin typeface="MinionPro-Regular"/>
              </a:rPr>
              <a:t>gostermenin</a:t>
            </a:r>
            <a:r>
              <a:rPr lang="tr-TR" sz="1800" b="0" i="0" u="none" strike="noStrike" baseline="0" dirty="0">
                <a:latin typeface="MinionPro-Regular"/>
              </a:rPr>
              <a:t> bir yolu, o </a:t>
            </a:r>
            <a:r>
              <a:rPr lang="tr-TR" sz="1800" b="0" i="0" u="none" strike="noStrike" baseline="0" dirty="0" err="1">
                <a:latin typeface="MinionPro-Regular"/>
              </a:rPr>
              <a:t>gun</a:t>
            </a:r>
            <a:r>
              <a:rPr lang="tr-TR" sz="1800" b="0" i="0" u="none" strike="noStrike" baseline="0" dirty="0">
                <a:latin typeface="MinionPro-Regular"/>
              </a:rPr>
              <a:t> </a:t>
            </a:r>
            <a:r>
              <a:rPr lang="tr-TR" sz="1800" b="0" i="0" u="none" strike="noStrike" baseline="0" dirty="0" err="1">
                <a:latin typeface="MinionPro-Regular"/>
              </a:rPr>
              <a:t>icerisindeki</a:t>
            </a:r>
            <a:r>
              <a:rPr lang="tr-TR" sz="1800" b="0" i="0" u="none" strike="noStrike" baseline="0" dirty="0">
                <a:latin typeface="MinionPro-Regular"/>
              </a:rPr>
              <a:t> en </a:t>
            </a:r>
            <a:r>
              <a:rPr lang="tr-TR" sz="1800" b="0" i="0" u="none" strike="noStrike" baseline="0" dirty="0" err="1">
                <a:latin typeface="MinionPro-Regular"/>
              </a:rPr>
              <a:t>yuksek</a:t>
            </a:r>
            <a:r>
              <a:rPr lang="tr-TR" sz="1800" b="0" i="0" u="none" strike="noStrike" baseline="0" dirty="0">
                <a:latin typeface="MinionPro-Regular"/>
              </a:rPr>
              <a:t> ve en </a:t>
            </a:r>
            <a:r>
              <a:rPr lang="tr-TR" sz="1800" b="0" i="0" u="none" strike="noStrike" baseline="0" dirty="0" err="1">
                <a:latin typeface="MinionPro-Regular"/>
              </a:rPr>
              <a:t>duşuk</a:t>
            </a:r>
            <a:r>
              <a:rPr lang="tr-TR" sz="1800" b="0" i="0" u="none" strike="noStrike" baseline="0" dirty="0">
                <a:latin typeface="MinionPro-Regular"/>
              </a:rPr>
              <a:t> PEF değerleri arasındaki farkın </a:t>
            </a:r>
            <a:r>
              <a:rPr lang="tr-TR" sz="1800" b="0" i="0" u="none" strike="noStrike" baseline="0" dirty="0" err="1">
                <a:latin typeface="MinionPro-Regular"/>
              </a:rPr>
              <a:t>yuzde</a:t>
            </a:r>
            <a:r>
              <a:rPr lang="tr-TR" sz="1800" b="0" i="0" u="none" strike="noStrike" baseline="0" dirty="0">
                <a:latin typeface="MinionPro-Regular"/>
              </a:rPr>
              <a:t> olarak ifade edilmesidir. </a:t>
            </a:r>
            <a:r>
              <a:rPr lang="tr-TR" sz="1800" b="0" i="0" u="none" strike="noStrike" baseline="0" dirty="0" err="1">
                <a:latin typeface="MinionPro-Regular"/>
              </a:rPr>
              <a:t>Gunluk</a:t>
            </a:r>
            <a:r>
              <a:rPr lang="tr-TR" sz="1800" b="0" i="0" u="none" strike="noStrike" baseline="0" dirty="0">
                <a:latin typeface="MinionPro-Regular"/>
              </a:rPr>
              <a:t> değişkenliğin haftanın </a:t>
            </a:r>
            <a:r>
              <a:rPr lang="tr-TR" sz="1800" b="0" i="0" u="none" strike="noStrike" baseline="0" dirty="0" err="1">
                <a:latin typeface="MinionPro-Regular"/>
              </a:rPr>
              <a:t>coğu</a:t>
            </a:r>
            <a:r>
              <a:rPr lang="tr-TR" sz="1800" b="0" i="0" u="none" strike="noStrike" baseline="0" dirty="0">
                <a:latin typeface="MinionPro-Regular"/>
              </a:rPr>
              <a:t> gününde erişkinlerde &gt;%10, </a:t>
            </a:r>
            <a:r>
              <a:rPr lang="tr-TR" sz="1800" b="0" i="0" u="none" strike="noStrike" baseline="0" dirty="0" err="1">
                <a:latin typeface="MinionPro-Regular"/>
              </a:rPr>
              <a:t>cocuklarda</a:t>
            </a:r>
            <a:r>
              <a:rPr lang="tr-TR" sz="1800" b="0" i="0" u="none" strike="noStrike" baseline="0" dirty="0">
                <a:latin typeface="MinionPro-Regular"/>
              </a:rPr>
              <a:t> ise &gt;%13 olması astım lehine kabul edilebilir</a:t>
            </a:r>
          </a:p>
          <a:p>
            <a:pPr algn="l"/>
            <a:endParaRPr lang="tr-TR" sz="1800" b="0" i="0" u="none" strike="noStrike" baseline="0" dirty="0">
              <a:latin typeface="MinionPro-Regular"/>
            </a:endParaRPr>
          </a:p>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22</a:t>
            </a:fld>
            <a:endParaRPr lang="tr-TR"/>
          </a:p>
        </p:txBody>
      </p:sp>
    </p:spTree>
    <p:extLst>
      <p:ext uri="{BB962C8B-B14F-4D97-AF65-F5344CB8AC3E}">
        <p14:creationId xmlns:p14="http://schemas.microsoft.com/office/powerpoint/2010/main" val="71149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Hastalık genellikle </a:t>
            </a:r>
            <a:r>
              <a:rPr lang="tr-TR" sz="1800" b="0" i="0" u="none" strike="noStrike" baseline="0" dirty="0" err="1">
                <a:latin typeface="MinionPro-Regular"/>
              </a:rPr>
              <a:t>bircok</a:t>
            </a:r>
            <a:r>
              <a:rPr lang="tr-TR" sz="1800" b="0" i="0" u="none" strike="noStrike" baseline="0" dirty="0">
                <a:latin typeface="MinionPro-Regular"/>
              </a:rPr>
              <a:t> </a:t>
            </a:r>
            <a:r>
              <a:rPr lang="tr-TR" sz="1800" b="0" i="0" u="none" strike="noStrike" baseline="0" dirty="0" err="1">
                <a:latin typeface="MinionPro-Regular"/>
              </a:rPr>
              <a:t>hucre</a:t>
            </a:r>
            <a:r>
              <a:rPr lang="tr-TR" sz="1800" b="0" i="0" u="none" strike="noStrike" baseline="0" dirty="0">
                <a:latin typeface="MinionPro-Regular"/>
              </a:rPr>
              <a:t> ve </a:t>
            </a:r>
            <a:r>
              <a:rPr lang="tr-TR" sz="1800" b="0" i="0" u="none" strike="noStrike" baseline="0" dirty="0" err="1">
                <a:latin typeface="MinionPro-Regular"/>
              </a:rPr>
              <a:t>mediatorun</a:t>
            </a:r>
            <a:r>
              <a:rPr lang="tr-TR" sz="1800" b="0" i="0" u="none" strike="noStrike" baseline="0" dirty="0">
                <a:latin typeface="MinionPro-Regular"/>
              </a:rPr>
              <a:t> rol aldığı kronik hava yolu </a:t>
            </a:r>
            <a:r>
              <a:rPr lang="tr-TR" sz="1800" b="0" i="0" u="none" strike="noStrike" baseline="0" dirty="0" err="1">
                <a:latin typeface="MinionPro-Regular"/>
              </a:rPr>
              <a:t>inflamasyonu</a:t>
            </a:r>
            <a:r>
              <a:rPr lang="tr-TR" sz="1800" b="0" i="0" u="none" strike="noStrike" baseline="0" dirty="0">
                <a:latin typeface="MinionPro-Regular"/>
              </a:rPr>
              <a:t> ve hava yolu aşırı duyarlılığı ile ilişkilidir.</a:t>
            </a:r>
          </a:p>
          <a:p>
            <a:pPr algn="l"/>
            <a:r>
              <a:rPr lang="tr-TR" sz="1800" b="0" i="0" u="none" strike="noStrike" baseline="0" dirty="0">
                <a:latin typeface="MinionPro-Regular"/>
              </a:rPr>
              <a:t>Sık </a:t>
            </a:r>
            <a:r>
              <a:rPr lang="tr-TR" sz="1800" b="0" i="0" u="none" strike="noStrike" baseline="0" dirty="0" err="1">
                <a:latin typeface="MinionPro-Regular"/>
              </a:rPr>
              <a:t>gorulen</a:t>
            </a:r>
            <a:r>
              <a:rPr lang="tr-TR" sz="1800" b="0" i="0" u="none" strike="noStrike" baseline="0" dirty="0">
                <a:latin typeface="MinionPro-Regular"/>
              </a:rPr>
              <a:t> ve altta yatan farklı mekanizmalar ile tanımlanan farklı klinik tipleri bulunan heterojen bir hastalıktır</a:t>
            </a:r>
          </a:p>
          <a:p>
            <a:pPr algn="l"/>
            <a:r>
              <a:rPr lang="tr-TR" sz="1800" b="0" i="0" u="none" strike="noStrike" baseline="0" dirty="0">
                <a:latin typeface="MinionPro-Regular"/>
              </a:rPr>
              <a:t>Astım hışıltı, nefes darlığı, </a:t>
            </a:r>
            <a:r>
              <a:rPr lang="tr-TR" sz="1800" b="0" i="0" u="none" strike="noStrike" baseline="0" dirty="0" err="1">
                <a:latin typeface="MinionPro-Regular"/>
              </a:rPr>
              <a:t>oksuruk</a:t>
            </a:r>
            <a:r>
              <a:rPr lang="tr-TR" sz="1800" b="0" i="0" u="none" strike="noStrike" baseline="0" dirty="0">
                <a:latin typeface="MinionPro-Regular"/>
              </a:rPr>
              <a:t>, </a:t>
            </a:r>
            <a:r>
              <a:rPr lang="tr-TR" sz="1800" b="0" i="0" u="none" strike="noStrike" baseline="0" dirty="0" err="1">
                <a:latin typeface="MinionPro-Regular"/>
              </a:rPr>
              <a:t>goğuste</a:t>
            </a:r>
            <a:r>
              <a:rPr lang="tr-TR" sz="1800" b="0" i="0" u="none" strike="noStrike" baseline="0" dirty="0">
                <a:latin typeface="MinionPro-Regular"/>
              </a:rPr>
              <a:t> sıkışıklık hissi semptomları ve bu semptomların varlığı, sıklığı ve yoğunluğunun aynı hastada zaman </a:t>
            </a:r>
            <a:r>
              <a:rPr lang="tr-TR" sz="1800" b="0" i="0" u="none" strike="noStrike" baseline="0" dirty="0" err="1">
                <a:latin typeface="MinionPro-Regular"/>
              </a:rPr>
              <a:t>icinde</a:t>
            </a:r>
            <a:r>
              <a:rPr lang="tr-TR" sz="1800" b="0" i="0" u="none" strike="noStrike" baseline="0" dirty="0">
                <a:latin typeface="MinionPro-Regular"/>
              </a:rPr>
              <a:t> değişken olması ile karakterize bir hastalıktır.</a:t>
            </a:r>
          </a:p>
          <a:p>
            <a:pPr algn="l"/>
            <a:r>
              <a:rPr lang="tr-TR" sz="1800" b="0" i="0" u="none" strike="noStrike" baseline="0" dirty="0">
                <a:latin typeface="MinionPro-Regular"/>
              </a:rPr>
              <a:t>Semptomlar değişken </a:t>
            </a:r>
            <a:r>
              <a:rPr lang="tr-TR" sz="1800" b="0" i="0" u="none" strike="noStrike" baseline="0" dirty="0" err="1">
                <a:latin typeface="MinionPro-Regular"/>
              </a:rPr>
              <a:t>ekspiratuvar</a:t>
            </a:r>
            <a:r>
              <a:rPr lang="tr-TR" sz="1800" b="0" i="0" u="none" strike="noStrike" baseline="0" dirty="0">
                <a:latin typeface="MinionPro-Regular"/>
              </a:rPr>
              <a:t> hava akımı kısıtlanması ile ilişkilidir.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5</a:t>
            </a:fld>
            <a:endParaRPr lang="tr-TR"/>
          </a:p>
        </p:txBody>
      </p:sp>
    </p:spTree>
    <p:extLst>
      <p:ext uri="{BB962C8B-B14F-4D97-AF65-F5344CB8AC3E}">
        <p14:creationId xmlns:p14="http://schemas.microsoft.com/office/powerpoint/2010/main" val="252840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err="1">
                <a:latin typeface="+mn-lt"/>
              </a:rPr>
              <a:t>Reverzibilite</a:t>
            </a:r>
            <a:r>
              <a:rPr lang="tr-TR" sz="1800" b="0" i="0" u="none" strike="noStrike" baseline="0" dirty="0">
                <a:latin typeface="+mn-lt"/>
              </a:rPr>
              <a:t> terimi genellikle FEV1 (veya PEF) değerinde hızlı </a:t>
            </a:r>
            <a:r>
              <a:rPr lang="tr-TR" sz="1800" b="0" i="0" u="none" strike="noStrike" baseline="0" dirty="0" err="1">
                <a:latin typeface="+mn-lt"/>
              </a:rPr>
              <a:t>etkilibronkodilatorlerin</a:t>
            </a:r>
            <a:r>
              <a:rPr lang="tr-TR" sz="1800" b="0" i="0" u="none" strike="noStrike" baseline="0" dirty="0">
                <a:latin typeface="+mn-lt"/>
              </a:rPr>
              <a:t> etkisiyle veya </a:t>
            </a:r>
            <a:r>
              <a:rPr lang="tr-TR" sz="1800" b="0" i="0" u="none" strike="noStrike" baseline="0" dirty="0" err="1">
                <a:latin typeface="+mn-lt"/>
              </a:rPr>
              <a:t>inhaler</a:t>
            </a:r>
            <a:r>
              <a:rPr lang="tr-TR" sz="1800" b="0" i="0" u="none" strike="noStrike" baseline="0" dirty="0">
                <a:latin typeface="+mn-lt"/>
              </a:rPr>
              <a:t> </a:t>
            </a:r>
            <a:r>
              <a:rPr lang="tr-TR" sz="1800" b="0" i="0" u="none" strike="noStrike" baseline="0" dirty="0" err="1">
                <a:latin typeface="+mn-lt"/>
              </a:rPr>
              <a:t>kortikosteroidler</a:t>
            </a:r>
            <a:r>
              <a:rPr lang="tr-TR" sz="1800" b="0" i="0" u="none" strike="noStrike" baseline="0" dirty="0">
                <a:latin typeface="+mn-lt"/>
              </a:rPr>
              <a:t> gibi kontrol edici ilacın uygulanmasından günler veya haftalar sonra daha yavaş ortaya </a:t>
            </a:r>
            <a:r>
              <a:rPr lang="tr-TR" sz="1800" b="0" i="0" u="none" strike="noStrike" baseline="0" dirty="0" err="1">
                <a:latin typeface="+mn-lt"/>
              </a:rPr>
              <a:t>cıkan</a:t>
            </a:r>
            <a:r>
              <a:rPr lang="tr-TR" sz="1800" b="0" i="0" u="none" strike="noStrike" baseline="0" dirty="0">
                <a:latin typeface="+mn-lt"/>
              </a:rPr>
              <a:t> </a:t>
            </a:r>
            <a:r>
              <a:rPr lang="tr-TR" sz="1800" b="0" i="0" u="none" strike="noStrike" baseline="0" dirty="0" err="1">
                <a:latin typeface="+mn-lt"/>
              </a:rPr>
              <a:t>duzelmeyi</a:t>
            </a:r>
            <a:r>
              <a:rPr lang="tr-TR" sz="1800" b="0" i="0" u="none" strike="noStrike" baseline="0" dirty="0">
                <a:latin typeface="+mn-lt"/>
              </a:rPr>
              <a:t> ifade eder.</a:t>
            </a:r>
          </a:p>
          <a:p>
            <a:pPr algn="l"/>
            <a:r>
              <a:rPr lang="tr-TR" sz="1800" b="0" i="0" u="none" strike="noStrike" baseline="0" dirty="0">
                <a:latin typeface="+mn-lt"/>
              </a:rPr>
              <a:t>Hava yolu </a:t>
            </a:r>
            <a:r>
              <a:rPr lang="tr-TR" sz="1800" b="0" i="0" u="none" strike="noStrike" baseline="0" dirty="0" err="1">
                <a:latin typeface="+mn-lt"/>
              </a:rPr>
              <a:t>obstruksiyonu</a:t>
            </a:r>
            <a:r>
              <a:rPr lang="tr-TR" sz="1800" b="0" i="0" u="none" strike="noStrike" baseline="0" dirty="0">
                <a:latin typeface="+mn-lt"/>
              </a:rPr>
              <a:t> saptanan hastalarda kısa etkili beta </a:t>
            </a:r>
            <a:r>
              <a:rPr lang="tr-TR" sz="1800" b="0" i="0" u="none" strike="noStrike" baseline="0" dirty="0" err="1">
                <a:latin typeface="+mn-lt"/>
              </a:rPr>
              <a:t>agonist</a:t>
            </a:r>
            <a:r>
              <a:rPr lang="tr-TR" sz="1800" b="0" i="0" u="none" strike="noStrike" baseline="0" dirty="0">
                <a:latin typeface="+mn-lt"/>
              </a:rPr>
              <a:t> </a:t>
            </a:r>
            <a:r>
              <a:rPr lang="tr-TR" sz="1800" b="0" i="0" u="none" strike="noStrike" baseline="0" dirty="0" err="1">
                <a:latin typeface="+mn-lt"/>
              </a:rPr>
              <a:t>inhalasyonundan</a:t>
            </a:r>
            <a:r>
              <a:rPr lang="tr-TR" sz="1800" b="0" i="0" u="none" strike="noStrike" baseline="0" dirty="0">
                <a:latin typeface="+mn-lt"/>
              </a:rPr>
              <a:t> (200-400 </a:t>
            </a:r>
            <a:r>
              <a:rPr lang="tr-TR" sz="1800" b="0" i="0" u="none" strike="noStrike" baseline="0" dirty="0" err="1">
                <a:latin typeface="+mn-lt"/>
              </a:rPr>
              <a:t>mcg</a:t>
            </a:r>
            <a:r>
              <a:rPr lang="tr-TR" sz="1800" b="0" i="0" u="none" strike="noStrike" baseline="0" dirty="0">
                <a:latin typeface="+mn-lt"/>
              </a:rPr>
              <a:t> </a:t>
            </a:r>
            <a:r>
              <a:rPr lang="tr-TR" sz="1800" b="0" i="0" u="none" strike="noStrike" baseline="0" dirty="0" err="1">
                <a:latin typeface="+mn-lt"/>
              </a:rPr>
              <a:t>salbutamol</a:t>
            </a:r>
            <a:r>
              <a:rPr lang="tr-TR" sz="1800" b="0" i="0" u="none" strike="noStrike" baseline="0" dirty="0">
                <a:latin typeface="+mn-lt"/>
              </a:rPr>
              <a:t>) 15-20 dakika sonra FEV1’de bazal değere </a:t>
            </a:r>
            <a:r>
              <a:rPr lang="tr-TR" sz="1800" b="0" i="0" u="none" strike="noStrike" baseline="0" dirty="0" err="1">
                <a:latin typeface="+mn-lt"/>
              </a:rPr>
              <a:t>gore</a:t>
            </a:r>
            <a:r>
              <a:rPr lang="tr-TR" sz="1800" b="0" i="0" u="none" strike="noStrike" baseline="0" dirty="0">
                <a:latin typeface="+mn-lt"/>
              </a:rPr>
              <a:t> &gt;%12 ve &gt; 200 ml, (eğer </a:t>
            </a:r>
            <a:r>
              <a:rPr lang="tr-TR" sz="1800" b="0" i="0" u="none" strike="noStrike" baseline="0" dirty="0" err="1">
                <a:latin typeface="+mn-lt"/>
              </a:rPr>
              <a:t>spirometre</a:t>
            </a:r>
            <a:r>
              <a:rPr lang="tr-TR" sz="1800" b="0" i="0" u="none" strike="noStrike" baseline="0" dirty="0">
                <a:latin typeface="+mn-lt"/>
              </a:rPr>
              <a:t> yok ise) PEF değerinde %20 artış olması hava akımı kısıtlılığının </a:t>
            </a:r>
            <a:r>
              <a:rPr lang="tr-TR" sz="1800" b="0" i="0" u="none" strike="noStrike" baseline="0" dirty="0" err="1">
                <a:latin typeface="+mn-lt"/>
              </a:rPr>
              <a:t>reverzibl</a:t>
            </a:r>
            <a:r>
              <a:rPr lang="tr-TR" sz="1800" b="0" i="0" u="none" strike="noStrike" baseline="0" dirty="0">
                <a:latin typeface="+mn-lt"/>
              </a:rPr>
              <a:t> olduğunu gösterir.</a:t>
            </a:r>
          </a:p>
          <a:p>
            <a:pPr algn="l"/>
            <a:r>
              <a:rPr lang="tr-TR" sz="1800" b="0" i="0" u="none" strike="noStrike" baseline="0" dirty="0" err="1">
                <a:latin typeface="+mn-lt"/>
              </a:rPr>
              <a:t>Bronkodilator</a:t>
            </a:r>
            <a:r>
              <a:rPr lang="tr-TR" sz="1800" b="0" i="0" u="none" strike="noStrike" baseline="0" dirty="0">
                <a:latin typeface="+mn-lt"/>
              </a:rPr>
              <a:t> yanıt ya da erken </a:t>
            </a:r>
            <a:r>
              <a:rPr lang="tr-TR" sz="1800" b="0" i="0" u="none" strike="noStrike" baseline="0" dirty="0" err="1">
                <a:latin typeface="+mn-lt"/>
              </a:rPr>
              <a:t>reverzibilite</a:t>
            </a:r>
            <a:r>
              <a:rPr lang="tr-TR" sz="1800" b="0" i="0" u="none" strike="noStrike" baseline="0" dirty="0">
                <a:latin typeface="+mn-lt"/>
              </a:rPr>
              <a:t> sağlanamayan olgularda 15 </a:t>
            </a:r>
            <a:r>
              <a:rPr lang="tr-TR" sz="1800" b="0" i="0" u="none" strike="noStrike" baseline="0" dirty="0" err="1">
                <a:latin typeface="+mn-lt"/>
              </a:rPr>
              <a:t>gun</a:t>
            </a:r>
            <a:r>
              <a:rPr lang="tr-TR" sz="1800" b="0" i="0" u="none" strike="noStrike" baseline="0" dirty="0">
                <a:latin typeface="+mn-lt"/>
              </a:rPr>
              <a:t> sure ile oral </a:t>
            </a:r>
            <a:r>
              <a:rPr lang="tr-TR" sz="1800" b="0" i="0" u="none" strike="noStrike" baseline="0" dirty="0" err="1">
                <a:latin typeface="+mn-lt"/>
              </a:rPr>
              <a:t>steroid</a:t>
            </a:r>
            <a:r>
              <a:rPr lang="tr-TR" sz="1800" b="0" i="0" u="none" strike="noStrike" baseline="0" dirty="0">
                <a:latin typeface="+mn-lt"/>
              </a:rPr>
              <a:t> veya 1-2 ay sure ile verilen </a:t>
            </a:r>
            <a:r>
              <a:rPr lang="tr-TR" sz="1800" b="0" i="0" u="none" strike="noStrike" baseline="0" dirty="0" err="1">
                <a:latin typeface="+mn-lt"/>
              </a:rPr>
              <a:t>inhale</a:t>
            </a:r>
            <a:r>
              <a:rPr lang="tr-TR" sz="1800" b="0" i="0" u="none" strike="noStrike" baseline="0" dirty="0">
                <a:latin typeface="+mn-lt"/>
              </a:rPr>
              <a:t> </a:t>
            </a:r>
            <a:r>
              <a:rPr lang="tr-TR" sz="1800" b="0" i="0" u="none" strike="noStrike" baseline="0" dirty="0" err="1">
                <a:latin typeface="+mn-lt"/>
              </a:rPr>
              <a:t>steroide</a:t>
            </a:r>
            <a:r>
              <a:rPr lang="tr-TR" sz="1800" b="0" i="0" u="none" strike="noStrike" baseline="0" dirty="0">
                <a:latin typeface="+mn-lt"/>
              </a:rPr>
              <a:t> 200ml ve %12 </a:t>
            </a:r>
            <a:r>
              <a:rPr lang="tr-TR" sz="1800" b="0" i="0" u="none" strike="noStrike" baseline="0" dirty="0" err="1">
                <a:latin typeface="+mn-lt"/>
              </a:rPr>
              <a:t>uzeri</a:t>
            </a:r>
            <a:r>
              <a:rPr lang="tr-TR" sz="1800" b="0" i="0" u="none" strike="noStrike" baseline="0" dirty="0">
                <a:latin typeface="+mn-lt"/>
              </a:rPr>
              <a:t> artış saptanması yani </a:t>
            </a:r>
            <a:r>
              <a:rPr lang="tr-TR" sz="1800" b="0" i="0" u="none" strike="noStrike" baseline="0" dirty="0" err="1">
                <a:latin typeface="+mn-lt"/>
              </a:rPr>
              <a:t>gec</a:t>
            </a:r>
            <a:r>
              <a:rPr lang="tr-TR" sz="1800" b="0" i="0" u="none" strike="noStrike" baseline="0" dirty="0">
                <a:latin typeface="+mn-lt"/>
              </a:rPr>
              <a:t> </a:t>
            </a:r>
            <a:r>
              <a:rPr lang="tr-TR" sz="1800" b="0" i="0" u="none" strike="noStrike" baseline="0" dirty="0" err="1">
                <a:latin typeface="+mn-lt"/>
              </a:rPr>
              <a:t>reverzibilite</a:t>
            </a:r>
            <a:r>
              <a:rPr lang="tr-TR" sz="1800" b="0" i="0" u="none" strike="noStrike" baseline="0" dirty="0">
                <a:latin typeface="+mn-lt"/>
              </a:rPr>
              <a:t> pozitifliği de tanı koydurucudur.</a:t>
            </a:r>
            <a:endParaRPr lang="tr-TR" sz="1800" dirty="0">
              <a:latin typeface="+mn-lt"/>
            </a:endParaRPr>
          </a:p>
        </p:txBody>
      </p:sp>
      <p:sp>
        <p:nvSpPr>
          <p:cNvPr id="4" name="Slayt Numarası Yer Tutucusu 3"/>
          <p:cNvSpPr>
            <a:spLocks noGrp="1"/>
          </p:cNvSpPr>
          <p:nvPr>
            <p:ph type="sldNum" sz="quarter" idx="5"/>
          </p:nvPr>
        </p:nvSpPr>
        <p:spPr/>
        <p:txBody>
          <a:bodyPr/>
          <a:lstStyle/>
          <a:p>
            <a:fld id="{B9934650-DC9B-4566-BB7C-2D46BB47F131}" type="slidenum">
              <a:rPr lang="tr-TR" smtClean="0"/>
              <a:t>23</a:t>
            </a:fld>
            <a:endParaRPr lang="tr-TR"/>
          </a:p>
        </p:txBody>
      </p:sp>
    </p:spTree>
    <p:extLst>
      <p:ext uri="{BB962C8B-B14F-4D97-AF65-F5344CB8AC3E}">
        <p14:creationId xmlns:p14="http://schemas.microsoft.com/office/powerpoint/2010/main" val="1619361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baseline="0" dirty="0">
                <a:latin typeface="MinionPro-Regular"/>
              </a:rPr>
              <a:t>Hava yolu aşırı duyarlılığı, hava yollarının sağlıklı kişileri etkilemeyecek kadar </a:t>
            </a:r>
            <a:r>
              <a:rPr lang="tr-TR" sz="1800" b="0" i="0" u="none" strike="noStrike" baseline="0" dirty="0" err="1">
                <a:latin typeface="MinionPro-Regular"/>
              </a:rPr>
              <a:t>kucuk</a:t>
            </a:r>
            <a:r>
              <a:rPr lang="tr-TR" sz="1800" b="0" i="0" u="none" strike="noStrike" baseline="0" dirty="0">
                <a:latin typeface="MinionPro-Regular"/>
              </a:rPr>
              <a:t> miktarlardaki </a:t>
            </a:r>
            <a:r>
              <a:rPr lang="tr-TR" sz="1800" b="0" i="0" u="none" strike="noStrike" baseline="0" dirty="0" err="1">
                <a:latin typeface="MinionPro-Regular"/>
              </a:rPr>
              <a:t>irritanlara</a:t>
            </a:r>
            <a:r>
              <a:rPr lang="tr-TR" sz="1800" b="0" i="0" u="none" strike="noStrike" baseline="0" dirty="0">
                <a:latin typeface="MinionPro-Regular"/>
              </a:rPr>
              <a:t> karşı aşırı </a:t>
            </a:r>
            <a:r>
              <a:rPr lang="tr-TR" sz="1800" b="0" i="0" u="none" strike="noStrike" baseline="0" dirty="0" err="1">
                <a:latin typeface="MinionPro-Regular"/>
              </a:rPr>
              <a:t>bronkokonstriktif</a:t>
            </a:r>
            <a:r>
              <a:rPr lang="tr-TR" sz="1800" b="0" i="0" u="none" strike="noStrike" baseline="0">
                <a:latin typeface="MinionPro-Regular"/>
              </a:rPr>
              <a:t> yanıt vermesi demektir.</a:t>
            </a:r>
          </a:p>
          <a:p>
            <a:pPr algn="l"/>
            <a:r>
              <a:rPr lang="tr-TR" sz="1800" b="0" i="0" u="none" strike="noStrike" baseline="0">
                <a:latin typeface="MinionPro-Regular"/>
              </a:rPr>
              <a:t>Semptomların </a:t>
            </a:r>
            <a:r>
              <a:rPr lang="tr-TR" sz="1800" b="0" i="0" u="none" strike="noStrike" baseline="0" dirty="0">
                <a:latin typeface="MinionPro-Regular"/>
              </a:rPr>
              <a:t>astımı </a:t>
            </a:r>
            <a:r>
              <a:rPr lang="tr-TR" sz="1800" b="0" i="0" u="none" strike="noStrike" baseline="0" dirty="0" err="1">
                <a:latin typeface="MinionPro-Regular"/>
              </a:rPr>
              <a:t>duşundurduğu</a:t>
            </a:r>
            <a:r>
              <a:rPr lang="tr-TR" sz="1800" b="0" i="0" u="none" strike="noStrike" baseline="0" dirty="0">
                <a:latin typeface="MinionPro-Regular"/>
              </a:rPr>
              <a:t> fakat solunum fonksiyonlarının normal olduğu hastalarda </a:t>
            </a:r>
            <a:r>
              <a:rPr lang="tr-TR" sz="1800" b="0" i="0" u="none" strike="noStrike" baseline="0" dirty="0" err="1">
                <a:latin typeface="MinionPro-Regular"/>
              </a:rPr>
              <a:t>metakolin</a:t>
            </a:r>
            <a:r>
              <a:rPr lang="tr-TR" sz="1800" b="0" i="0" u="none" strike="noStrike" baseline="0" dirty="0">
                <a:latin typeface="MinionPro-Regular"/>
              </a:rPr>
              <a:t>, </a:t>
            </a:r>
            <a:r>
              <a:rPr lang="tr-TR" sz="1800" b="0" i="0" u="none" strike="noStrike" baseline="0" dirty="0" err="1">
                <a:latin typeface="MinionPro-Regular"/>
              </a:rPr>
              <a:t>histamin</a:t>
            </a:r>
            <a:r>
              <a:rPr lang="tr-TR" sz="1800" b="0" i="0" u="none" strike="noStrike" baseline="0" dirty="0">
                <a:latin typeface="MinionPro-Regular"/>
              </a:rPr>
              <a:t>, </a:t>
            </a:r>
            <a:r>
              <a:rPr lang="tr-TR" sz="1800" b="0" i="0" u="none" strike="noStrike" baseline="0" dirty="0" err="1">
                <a:latin typeface="MinionPro-Regular"/>
              </a:rPr>
              <a:t>adenozin</a:t>
            </a:r>
            <a:r>
              <a:rPr lang="tr-TR" sz="1800" b="0" i="0" u="none" strike="noStrike" baseline="0" dirty="0">
                <a:latin typeface="MinionPro-Regular"/>
              </a:rPr>
              <a:t>, </a:t>
            </a:r>
            <a:r>
              <a:rPr lang="tr-TR" sz="1800" b="0" i="0" u="none" strike="noStrike" baseline="0" dirty="0" err="1">
                <a:latin typeface="MinionPro-Regular"/>
              </a:rPr>
              <a:t>mannitol</a:t>
            </a:r>
            <a:r>
              <a:rPr lang="tr-TR" sz="1800" b="0" i="0" u="none" strike="noStrike" baseline="0" dirty="0">
                <a:latin typeface="MinionPro-Regular"/>
              </a:rPr>
              <a:t> veya egzersiz ile bronş provokasyonu astım tanısının konulmasına yardımcı olabilir.</a:t>
            </a:r>
          </a:p>
          <a:p>
            <a:pPr algn="l"/>
            <a:r>
              <a:rPr lang="tr-TR" sz="1800" b="0" i="0" u="none" strike="noStrike" baseline="0" dirty="0">
                <a:latin typeface="MinionPro-Regular"/>
              </a:rPr>
              <a:t>Test sonucu genellikle FEV1’de başlangıca </a:t>
            </a:r>
            <a:r>
              <a:rPr lang="tr-TR" sz="1800" b="0" i="0" u="none" strike="noStrike" baseline="0" dirty="0" err="1">
                <a:latin typeface="MinionPro-Regular"/>
              </a:rPr>
              <a:t>gore</a:t>
            </a:r>
            <a:r>
              <a:rPr lang="tr-TR" sz="1800" b="0" i="0" u="none" strike="noStrike" baseline="0" dirty="0">
                <a:latin typeface="MinionPro-Regular"/>
              </a:rPr>
              <a:t> %20 veya daha fazla azalmaya neden olan doz (veya konsantrasyon) olarak ifade edilir. Bu test astım </a:t>
            </a:r>
            <a:r>
              <a:rPr lang="tr-TR" sz="1800" b="0" i="0" u="none" strike="noStrike" baseline="0" dirty="0" err="1">
                <a:latin typeface="MinionPro-Regular"/>
              </a:rPr>
              <a:t>icin</a:t>
            </a:r>
            <a:r>
              <a:rPr lang="tr-TR" sz="1800" b="0" i="0" u="none" strike="noStrike" baseline="0" dirty="0">
                <a:latin typeface="MinionPro-Regular"/>
              </a:rPr>
              <a:t> duyarlıdır fakat </a:t>
            </a:r>
            <a:r>
              <a:rPr lang="tr-TR" sz="1800" b="0" i="0" u="none" strike="noStrike" baseline="0" dirty="0" err="1">
                <a:latin typeface="MinionPro-Regular"/>
              </a:rPr>
              <a:t>ozgul</a:t>
            </a:r>
            <a:r>
              <a:rPr lang="tr-TR" sz="1800" b="0" i="0" u="none" strike="noStrike" baseline="0" dirty="0">
                <a:latin typeface="MinionPro-Regular"/>
              </a:rPr>
              <a:t> değildir yani testin negatif olması,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steroid</a:t>
            </a:r>
            <a:r>
              <a:rPr lang="tr-TR" sz="1800" b="0" i="0" u="none" strike="noStrike" baseline="0" dirty="0">
                <a:latin typeface="MinionPro-Regular"/>
              </a:rPr>
              <a:t> kullanmayan bir hastada, astımın ekarte edilmesi acısından yararlıdır fakat pozitif test her zaman hastanın astım olduğu anlamına gelmez.</a:t>
            </a:r>
          </a:p>
          <a:p>
            <a:pPr algn="l"/>
            <a:r>
              <a:rPr lang="tr-TR" sz="1800" b="0" i="0" u="none" strike="noStrike" baseline="0" dirty="0" err="1">
                <a:latin typeface="MinionPro-Regular"/>
              </a:rPr>
              <a:t>Ozetle</a:t>
            </a:r>
            <a:r>
              <a:rPr lang="tr-TR" sz="1800" b="0" i="0" u="none" strike="noStrike" baseline="0" dirty="0">
                <a:latin typeface="MinionPro-Regular"/>
              </a:rPr>
              <a:t>,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kortikosteroid</a:t>
            </a:r>
            <a:r>
              <a:rPr lang="tr-TR" sz="1800" b="0" i="0" u="none" strike="noStrike" baseline="0" dirty="0">
                <a:latin typeface="MinionPro-Regular"/>
              </a:rPr>
              <a:t> kullanmayan bir kişide negatif bronş </a:t>
            </a:r>
            <a:r>
              <a:rPr lang="tr-TR" sz="1800" b="0" i="0" u="none" strike="noStrike" baseline="0" dirty="0" err="1">
                <a:latin typeface="MinionPro-Regular"/>
              </a:rPr>
              <a:t>provakasyon</a:t>
            </a:r>
            <a:r>
              <a:rPr lang="tr-TR" sz="1800" b="0" i="0" u="none" strike="noStrike" baseline="0" dirty="0">
                <a:latin typeface="MinionPro-Regular"/>
              </a:rPr>
              <a:t> testi astım tanısını ekarte ederken, pozitif </a:t>
            </a:r>
            <a:r>
              <a:rPr lang="tr-TR" sz="1800" b="0" i="0" u="none" strike="noStrike" baseline="0" dirty="0" err="1">
                <a:latin typeface="MinionPro-Regular"/>
              </a:rPr>
              <a:t>sonuc</a:t>
            </a:r>
            <a:r>
              <a:rPr lang="tr-TR" sz="1800" b="0" i="0" u="none" strike="noStrike" baseline="0" dirty="0">
                <a:latin typeface="MinionPro-Regular"/>
              </a:rPr>
              <a:t> her zaman hastanın astım olduğu anlamına gelmez.</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24</a:t>
            </a:fld>
            <a:endParaRPr lang="tr-TR"/>
          </a:p>
        </p:txBody>
      </p:sp>
    </p:spTree>
    <p:extLst>
      <p:ext uri="{BB962C8B-B14F-4D97-AF65-F5344CB8AC3E}">
        <p14:creationId xmlns:p14="http://schemas.microsoft.com/office/powerpoint/2010/main" val="21837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Astım ile </a:t>
            </a:r>
            <a:r>
              <a:rPr lang="tr-TR" sz="1800" b="0" i="0" u="none" strike="noStrike" baseline="0" dirty="0" err="1">
                <a:latin typeface="MinionPro-Regular"/>
              </a:rPr>
              <a:t>allerjik</a:t>
            </a:r>
            <a:r>
              <a:rPr lang="tr-TR" sz="1800" b="0" i="0" u="none" strike="noStrike" baseline="0" dirty="0">
                <a:latin typeface="MinionPro-Regular"/>
              </a:rPr>
              <a:t> </a:t>
            </a:r>
            <a:r>
              <a:rPr lang="tr-TR" sz="1800" b="0" i="0" u="none" strike="noStrike" baseline="0" dirty="0" err="1">
                <a:latin typeface="MinionPro-Regular"/>
              </a:rPr>
              <a:t>rinit</a:t>
            </a:r>
            <a:r>
              <a:rPr lang="tr-TR" sz="1800" b="0" i="0" u="none" strike="noStrike" baseline="0" dirty="0">
                <a:latin typeface="MinionPro-Regular"/>
              </a:rPr>
              <a:t> başta olmak </a:t>
            </a:r>
            <a:r>
              <a:rPr lang="tr-TR" sz="1800" b="0" i="0" u="none" strike="noStrike" baseline="0" dirty="0" err="1">
                <a:latin typeface="MinionPro-Regular"/>
              </a:rPr>
              <a:t>uzere</a:t>
            </a:r>
            <a:r>
              <a:rPr lang="tr-TR" sz="1800" b="0" i="0" u="none" strike="noStrike" baseline="0" dirty="0">
                <a:latin typeface="MinionPro-Regular"/>
              </a:rPr>
              <a:t> diğer </a:t>
            </a:r>
            <a:r>
              <a:rPr lang="tr-TR" sz="1800" b="0" i="0" u="none" strike="noStrike" baseline="0" dirty="0" err="1">
                <a:latin typeface="MinionPro-Regular"/>
              </a:rPr>
              <a:t>allerjik</a:t>
            </a:r>
            <a:r>
              <a:rPr lang="tr-TR" sz="1800" b="0" i="0" u="none" strike="noStrike" baseline="0" dirty="0">
                <a:latin typeface="MinionPro-Regular"/>
              </a:rPr>
              <a:t> hastalıklar arasında </a:t>
            </a:r>
            <a:r>
              <a:rPr lang="tr-TR" sz="1800" b="0" i="0" u="none" strike="noStrike" baseline="0" dirty="0" err="1">
                <a:latin typeface="MinionPro-Regular"/>
              </a:rPr>
              <a:t>guclu</a:t>
            </a:r>
            <a:r>
              <a:rPr lang="tr-TR" sz="1800" b="0" i="0" u="none" strike="noStrike" baseline="0" dirty="0">
                <a:latin typeface="MinionPro-Regular"/>
              </a:rPr>
              <a:t> bir ilişki vardır. Bu nedenle astımlı kişilerde gerektiğinde ayrıntılı </a:t>
            </a:r>
            <a:r>
              <a:rPr lang="tr-TR" sz="1800" b="0" i="0" u="none" strike="noStrike" baseline="0" dirty="0" err="1">
                <a:latin typeface="MinionPro-Regular"/>
              </a:rPr>
              <a:t>allerjik</a:t>
            </a:r>
            <a:r>
              <a:rPr lang="tr-TR" sz="1800" b="0" i="0" u="none" strike="noStrike" baseline="0" dirty="0">
                <a:latin typeface="MinionPro-Regular"/>
              </a:rPr>
              <a:t> değerlendirme yapılması tanı ve tedavi </a:t>
            </a:r>
            <a:r>
              <a:rPr lang="tr-TR" sz="1800" b="0" i="0" u="none" strike="noStrike" baseline="0" dirty="0" err="1">
                <a:latin typeface="MinionPro-Regular"/>
              </a:rPr>
              <a:t>yonunden</a:t>
            </a:r>
            <a:r>
              <a:rPr lang="tr-TR" sz="1800" b="0" i="0" u="none" strike="noStrike" baseline="0" dirty="0">
                <a:latin typeface="MinionPro-Regular"/>
              </a:rPr>
              <a:t> yararlı olabilir.</a:t>
            </a:r>
          </a:p>
          <a:p>
            <a:pPr algn="l"/>
            <a:r>
              <a:rPr lang="tr-TR" sz="1800" b="0" i="0" u="none" strike="noStrike" baseline="0" dirty="0" err="1">
                <a:latin typeface="MinionPro-Regular"/>
              </a:rPr>
              <a:t>Allerjik</a:t>
            </a:r>
            <a:r>
              <a:rPr lang="tr-TR" sz="1800" b="0" i="0" u="none" strike="noStrike" baseline="0" dirty="0">
                <a:latin typeface="MinionPro-Regular"/>
              </a:rPr>
              <a:t> etiyolojiyi değerlendirmek </a:t>
            </a:r>
            <a:r>
              <a:rPr lang="tr-TR" sz="1800" b="0" i="0" u="none" strike="noStrike" baseline="0" dirty="0" err="1">
                <a:latin typeface="MinionPro-Regular"/>
              </a:rPr>
              <a:t>icin</a:t>
            </a:r>
            <a:r>
              <a:rPr lang="tr-TR" sz="1800" b="0" i="0" u="none" strike="noStrike" baseline="0" dirty="0">
                <a:latin typeface="MinionPro-Regular"/>
              </a:rPr>
              <a:t> </a:t>
            </a:r>
            <a:r>
              <a:rPr lang="tr-TR" sz="1800" b="0" i="0" u="none" strike="noStrike" baseline="0" dirty="0" err="1">
                <a:latin typeface="MinionPro-Regular"/>
              </a:rPr>
              <a:t>oncelikle</a:t>
            </a:r>
            <a:r>
              <a:rPr lang="tr-TR" sz="1800" b="0" i="0" u="none" strike="noStrike" baseline="0" dirty="0">
                <a:latin typeface="MinionPro-Regular"/>
              </a:rPr>
              <a:t> detaylı bir </a:t>
            </a:r>
            <a:r>
              <a:rPr lang="tr-TR" sz="1800" b="0" i="0" u="none" strike="noStrike" baseline="0" dirty="0" err="1">
                <a:latin typeface="MinionPro-Regular"/>
              </a:rPr>
              <a:t>anamnez</a:t>
            </a:r>
            <a:r>
              <a:rPr lang="tr-TR" sz="1800" b="0" i="0" u="none" strike="noStrike" baseline="0" dirty="0">
                <a:latin typeface="MinionPro-Regular"/>
              </a:rPr>
              <a:t> alınmalıdır. </a:t>
            </a:r>
            <a:r>
              <a:rPr lang="tr-TR" sz="1800" b="0" i="0" u="none" strike="noStrike" baseline="0" dirty="0" err="1">
                <a:latin typeface="MinionPro-Regular"/>
              </a:rPr>
              <a:t>Anamnezde</a:t>
            </a:r>
            <a:r>
              <a:rPr lang="tr-TR" sz="1800" b="0" i="0" u="none" strike="noStrike" baseline="0" dirty="0">
                <a:latin typeface="MinionPro-Regular"/>
              </a:rPr>
              <a:t> belirli </a:t>
            </a:r>
            <a:r>
              <a:rPr lang="tr-TR" sz="1800" b="0" i="0" u="none" strike="noStrike" baseline="0" dirty="0" err="1">
                <a:latin typeface="MinionPro-Regular"/>
              </a:rPr>
              <a:t>allerjen</a:t>
            </a:r>
            <a:r>
              <a:rPr lang="tr-TR" sz="1800" b="0" i="0" u="none" strike="noStrike" baseline="0" dirty="0">
                <a:latin typeface="MinionPro-Regular"/>
              </a:rPr>
              <a:t> </a:t>
            </a:r>
            <a:r>
              <a:rPr lang="tr-TR" sz="1800" b="0" i="0" u="none" strike="noStrike" baseline="0" dirty="0" err="1">
                <a:latin typeface="MinionPro-Regular"/>
              </a:rPr>
              <a:t>maruziyetinde</a:t>
            </a:r>
            <a:r>
              <a:rPr lang="tr-TR" sz="1800" b="0" i="0" u="none" strike="noStrike" baseline="0" dirty="0">
                <a:latin typeface="MinionPro-Regular"/>
              </a:rPr>
              <a:t> yakınmaların artması </a:t>
            </a:r>
            <a:r>
              <a:rPr lang="tr-TR" sz="1800" b="0" i="0" u="none" strike="noStrike" baseline="0" dirty="0" err="1">
                <a:latin typeface="MinionPro-Regular"/>
              </a:rPr>
              <a:t>allerjik</a:t>
            </a:r>
            <a:r>
              <a:rPr lang="tr-TR" sz="1800" b="0" i="0" u="none" strike="noStrike" baseline="0" dirty="0">
                <a:latin typeface="MinionPro-Regular"/>
              </a:rPr>
              <a:t> bir etiyolojiyi destekler. Bahar aylarında ortaya </a:t>
            </a:r>
            <a:r>
              <a:rPr lang="tr-TR" sz="1800" b="0" i="0" u="none" strike="noStrike" baseline="0" dirty="0" err="1">
                <a:latin typeface="MinionPro-Regular"/>
              </a:rPr>
              <a:t>cıkan</a:t>
            </a:r>
            <a:r>
              <a:rPr lang="tr-TR" sz="1800" b="0" i="0" u="none" strike="noStrike" baseline="0" dirty="0">
                <a:latin typeface="MinionPro-Regular"/>
              </a:rPr>
              <a:t> yakınma durumunda polen duyarlılığı, yıl boyu olan, </a:t>
            </a:r>
            <a:r>
              <a:rPr lang="tr-TR" sz="1800" b="0" i="0" u="none" strike="noStrike" baseline="0" dirty="0" err="1">
                <a:latin typeface="MinionPro-Regular"/>
              </a:rPr>
              <a:t>ozellikle</a:t>
            </a:r>
            <a:r>
              <a:rPr lang="tr-TR" sz="1800" b="0" i="0" u="none" strike="noStrike" baseline="0" dirty="0">
                <a:latin typeface="MinionPro-Regular"/>
              </a:rPr>
              <a:t> </a:t>
            </a:r>
            <a:r>
              <a:rPr lang="tr-TR" sz="1800" b="0" i="0" u="none" strike="noStrike" baseline="0" dirty="0" err="1">
                <a:latin typeface="MinionPro-Regular"/>
              </a:rPr>
              <a:t>ic</a:t>
            </a:r>
            <a:r>
              <a:rPr lang="tr-TR" sz="1800" b="0" i="0" u="none" strike="noStrike" baseline="0" dirty="0">
                <a:latin typeface="MinionPro-Regular"/>
              </a:rPr>
              <a:t> ortamda ve gece ortaya </a:t>
            </a:r>
            <a:r>
              <a:rPr lang="tr-TR" sz="1800" b="0" i="0" u="none" strike="noStrike" baseline="0" dirty="0" err="1">
                <a:latin typeface="MinionPro-Regular"/>
              </a:rPr>
              <a:t>cıkan</a:t>
            </a:r>
            <a:r>
              <a:rPr lang="tr-TR" sz="1800" b="0" i="0" u="none" strike="noStrike" baseline="0" dirty="0">
                <a:latin typeface="MinionPro-Regular"/>
              </a:rPr>
              <a:t> yakınma durumunda ev tozu akarı duyarlılığı, </a:t>
            </a:r>
            <a:r>
              <a:rPr lang="tr-TR" sz="1800" b="0" i="0" u="none" strike="noStrike" baseline="0" dirty="0" err="1">
                <a:latin typeface="MinionPro-Regular"/>
              </a:rPr>
              <a:t>kuflu</a:t>
            </a:r>
            <a:r>
              <a:rPr lang="tr-TR" sz="1800" b="0" i="0" u="none" strike="noStrike" baseline="0" dirty="0">
                <a:latin typeface="MinionPro-Regular"/>
              </a:rPr>
              <a:t> ortam </a:t>
            </a:r>
            <a:r>
              <a:rPr lang="tr-TR" sz="1800" b="0" i="0" u="none" strike="noStrike" baseline="0" dirty="0" err="1">
                <a:latin typeface="MinionPro-Regular"/>
              </a:rPr>
              <a:t>maruziyeti</a:t>
            </a:r>
            <a:r>
              <a:rPr lang="tr-TR" sz="1800" b="0" i="0" u="none" strike="noStrike" baseline="0" dirty="0">
                <a:latin typeface="MinionPro-Regular"/>
              </a:rPr>
              <a:t> varsa, yıl boyu olan yakınmalar durumunda </a:t>
            </a:r>
            <a:r>
              <a:rPr lang="tr-TR" sz="1800" b="0" i="0" u="none" strike="noStrike" baseline="0" dirty="0" err="1">
                <a:latin typeface="MinionPro-Regular"/>
              </a:rPr>
              <a:t>kuf</a:t>
            </a:r>
            <a:r>
              <a:rPr lang="tr-TR" sz="1800" b="0" i="0" u="none" strike="noStrike" baseline="0" dirty="0">
                <a:latin typeface="MinionPro-Regular"/>
              </a:rPr>
              <a:t> mantarı duyarlılığı, kedi/kopek bulunan ortama girdiğinde ani başlayan semptomları varsa kedi/kopek duyarlılığından şüphelenilir.</a:t>
            </a:r>
          </a:p>
          <a:p>
            <a:pPr algn="l"/>
            <a:r>
              <a:rPr lang="tr-TR" sz="1800" b="0" i="0" u="none" strike="noStrike" baseline="0" dirty="0" err="1">
                <a:latin typeface="MinionPro-Regular"/>
              </a:rPr>
              <a:t>Anamnezinde</a:t>
            </a:r>
            <a:r>
              <a:rPr lang="tr-TR" sz="1800" b="0" i="0" u="none" strike="noStrike" baseline="0" dirty="0">
                <a:latin typeface="MinionPro-Regular"/>
              </a:rPr>
              <a:t> </a:t>
            </a:r>
            <a:r>
              <a:rPr lang="tr-TR" sz="1800" b="0" i="0" u="none" strike="noStrike" baseline="0" dirty="0" err="1">
                <a:latin typeface="MinionPro-Regular"/>
              </a:rPr>
              <a:t>allerji</a:t>
            </a:r>
            <a:r>
              <a:rPr lang="tr-TR" sz="1800" b="0" i="0" u="none" strike="noStrike" baseline="0" dirty="0">
                <a:latin typeface="MinionPro-Regular"/>
              </a:rPr>
              <a:t> </a:t>
            </a:r>
            <a:r>
              <a:rPr lang="tr-TR" sz="1800" b="0" i="0" u="none" strike="noStrike" baseline="0" dirty="0" err="1">
                <a:latin typeface="MinionPro-Regular"/>
              </a:rPr>
              <a:t>duşunulen</a:t>
            </a:r>
            <a:r>
              <a:rPr lang="tr-TR" sz="1800" b="0" i="0" u="none" strike="noStrike" baseline="0" dirty="0">
                <a:latin typeface="MinionPro-Regular"/>
              </a:rPr>
              <a:t> hastada ilk tercih edilecek </a:t>
            </a:r>
            <a:r>
              <a:rPr lang="tr-TR" sz="1800" b="0" i="0" u="none" strike="noStrike" baseline="0" dirty="0" err="1">
                <a:latin typeface="MinionPro-Regular"/>
              </a:rPr>
              <a:t>yontem</a:t>
            </a:r>
            <a:r>
              <a:rPr lang="tr-TR" sz="1800" b="0" i="0" u="none" strike="noStrike" baseline="0" dirty="0">
                <a:latin typeface="MinionPro-Regular"/>
              </a:rPr>
              <a:t> deri </a:t>
            </a:r>
            <a:r>
              <a:rPr lang="tr-TR" sz="1800" b="0" i="0" u="none" strike="noStrike" baseline="0" dirty="0" err="1">
                <a:latin typeface="MinionPro-Regular"/>
              </a:rPr>
              <a:t>prick</a:t>
            </a:r>
            <a:r>
              <a:rPr lang="tr-TR" sz="1800" b="0" i="0" u="none" strike="noStrike" baseline="0" dirty="0">
                <a:latin typeface="MinionPro-Regular"/>
              </a:rPr>
              <a:t> testidir. Eğer hastanın </a:t>
            </a:r>
            <a:r>
              <a:rPr lang="tr-TR" sz="1800" b="0" i="0" u="none" strike="noStrike" baseline="0" dirty="0" err="1">
                <a:latin typeface="MinionPro-Regular"/>
              </a:rPr>
              <a:t>anamnezi</a:t>
            </a:r>
            <a:r>
              <a:rPr lang="tr-TR" sz="1800" b="0" i="0" u="none" strike="noStrike" baseline="0" dirty="0">
                <a:latin typeface="MinionPro-Regular"/>
              </a:rPr>
              <a:t> test </a:t>
            </a:r>
            <a:r>
              <a:rPr lang="tr-TR" sz="1800" b="0" i="0" u="none" strike="noStrike" baseline="0" dirty="0" err="1">
                <a:latin typeface="MinionPro-Regular"/>
              </a:rPr>
              <a:t>sonucları</a:t>
            </a:r>
            <a:r>
              <a:rPr lang="tr-TR" sz="1800" b="0" i="0" u="none" strike="noStrike" baseline="0" dirty="0">
                <a:latin typeface="MinionPro-Regular"/>
              </a:rPr>
              <a:t> ile uygunluk </a:t>
            </a:r>
            <a:r>
              <a:rPr lang="tr-TR" sz="1800" b="0" i="0" u="none" strike="noStrike" baseline="0" dirty="0" err="1">
                <a:latin typeface="MinionPro-Regular"/>
              </a:rPr>
              <a:t>gostermiyorsa</a:t>
            </a:r>
            <a:r>
              <a:rPr lang="tr-TR" sz="1800" b="0" i="0" u="none" strike="noStrike" baseline="0" dirty="0">
                <a:latin typeface="MinionPro-Regular"/>
              </a:rPr>
              <a:t> bu değerlendirme anlam taşımaz. </a:t>
            </a:r>
            <a:r>
              <a:rPr lang="tr-TR" sz="1800" b="0" i="0" u="none" strike="noStrike" baseline="0" dirty="0" err="1">
                <a:latin typeface="MinionPro-Regular"/>
              </a:rPr>
              <a:t>Gunluk</a:t>
            </a:r>
            <a:r>
              <a:rPr lang="tr-TR" sz="1800" b="0" i="0" u="none" strike="noStrike" baseline="0" dirty="0">
                <a:latin typeface="MinionPro-Regular"/>
              </a:rPr>
              <a:t> pratikte bu testi yapmanın asıl amacı, </a:t>
            </a:r>
            <a:r>
              <a:rPr lang="tr-TR" sz="1800" b="0" i="0" u="none" strike="noStrike" baseline="0" dirty="0" err="1">
                <a:latin typeface="MinionPro-Regular"/>
              </a:rPr>
              <a:t>atopik</a:t>
            </a:r>
            <a:r>
              <a:rPr lang="tr-TR" sz="1800" b="0" i="0" u="none" strike="noStrike" baseline="0" dirty="0">
                <a:latin typeface="MinionPro-Regular"/>
              </a:rPr>
              <a:t> astımlıları ayırmak ve eğer hastanın bulunduğu ortamda kendisini etkileyen bir </a:t>
            </a:r>
            <a:r>
              <a:rPr lang="tr-TR" sz="1800" b="0" i="0" u="none" strike="noStrike" baseline="0" dirty="0" err="1">
                <a:latin typeface="MinionPro-Regular"/>
              </a:rPr>
              <a:t>allerjen</a:t>
            </a:r>
            <a:r>
              <a:rPr lang="tr-TR" sz="1800" b="0" i="0" u="none" strike="noStrike" baseline="0" dirty="0">
                <a:latin typeface="MinionPro-Regular"/>
              </a:rPr>
              <a:t> varsa ondan uzaklaşmasını sağlamaktır.</a:t>
            </a:r>
          </a:p>
          <a:p>
            <a:pPr algn="l"/>
            <a:r>
              <a:rPr lang="tr-TR" sz="1800" b="0" i="0" u="none" strike="noStrike" baseline="0" dirty="0" err="1">
                <a:latin typeface="MinionPro-Regular"/>
              </a:rPr>
              <a:t>Allerjen</a:t>
            </a:r>
            <a:r>
              <a:rPr lang="tr-TR" sz="1800" b="0" i="0" u="none" strike="noStrike" baseline="0" dirty="0">
                <a:latin typeface="MinionPro-Regular"/>
              </a:rPr>
              <a:t> ile spesifik bronş provokasyon testi, </a:t>
            </a:r>
            <a:r>
              <a:rPr lang="tr-TR" sz="1800" b="0" i="0" u="none" strike="noStrike" baseline="0" dirty="0" err="1">
                <a:latin typeface="MinionPro-Regular"/>
              </a:rPr>
              <a:t>tum</a:t>
            </a:r>
            <a:r>
              <a:rPr lang="tr-TR" sz="1800" b="0" i="0" u="none" strike="noStrike" baseline="0" dirty="0">
                <a:latin typeface="MinionPro-Regular"/>
              </a:rPr>
              <a:t> </a:t>
            </a:r>
            <a:r>
              <a:rPr lang="tr-TR" sz="1800" b="0" i="0" u="none" strike="noStrike" baseline="0" dirty="0" err="1">
                <a:latin typeface="MinionPro-Regular"/>
              </a:rPr>
              <a:t>dunyada</a:t>
            </a:r>
            <a:r>
              <a:rPr lang="tr-TR" sz="1800" b="0" i="0" u="none" strike="noStrike" baseline="0" dirty="0">
                <a:latin typeface="MinionPro-Regular"/>
              </a:rPr>
              <a:t> </a:t>
            </a:r>
            <a:r>
              <a:rPr lang="tr-TR" sz="1800" b="0" i="0" u="none" strike="noStrike" baseline="0" dirty="0" err="1">
                <a:latin typeface="MinionPro-Regular"/>
              </a:rPr>
              <a:t>cok</a:t>
            </a:r>
            <a:r>
              <a:rPr lang="tr-TR" sz="1800" b="0" i="0" u="none" strike="noStrike" baseline="0" dirty="0">
                <a:latin typeface="MinionPro-Regular"/>
              </a:rPr>
              <a:t> az merkezde mesleksel astım tanısı ve akademik araştırmalar </a:t>
            </a:r>
            <a:r>
              <a:rPr lang="tr-TR" sz="1800" b="0" i="0" u="none" strike="noStrike" baseline="0" dirty="0" err="1">
                <a:latin typeface="MinionPro-Regular"/>
              </a:rPr>
              <a:t>yonunden</a:t>
            </a:r>
            <a:r>
              <a:rPr lang="tr-TR" sz="1800" b="0" i="0" u="none" strike="noStrike" baseline="0" dirty="0">
                <a:latin typeface="MinionPro-Regular"/>
              </a:rPr>
              <a:t> uygulanmaktadır. Yaşamı tehdit eden astım atağını tetikleyebileceğinden rutin olarak kullanılmamaktadır.</a:t>
            </a:r>
          </a:p>
          <a:p>
            <a:pPr algn="l"/>
            <a:r>
              <a:rPr lang="tr-TR" sz="1800" b="0" i="0" u="none" strike="noStrike" baseline="0" dirty="0">
                <a:latin typeface="MinionPro-Regular"/>
              </a:rPr>
              <a:t>Spesifik </a:t>
            </a:r>
            <a:r>
              <a:rPr lang="tr-TR" sz="1800" b="0" i="0" u="none" strike="noStrike" baseline="0" dirty="0" err="1">
                <a:latin typeface="MinionPro-Regular"/>
              </a:rPr>
              <a:t>IgE</a:t>
            </a:r>
            <a:r>
              <a:rPr lang="tr-TR" sz="1800" b="0" i="0" u="none" strike="noStrike" baseline="0" dirty="0">
                <a:latin typeface="MinionPro-Regular"/>
              </a:rPr>
              <a:t> </a:t>
            </a:r>
            <a:r>
              <a:rPr lang="tr-TR" sz="1800" b="0" i="0" u="none" strike="noStrike" baseline="0" dirty="0" err="1">
                <a:latin typeface="MinionPro-Regular"/>
              </a:rPr>
              <a:t>olcumu</a:t>
            </a:r>
            <a:r>
              <a:rPr lang="tr-TR" sz="1800" b="0" i="0" u="none" strike="noStrike" baseline="0" dirty="0">
                <a:latin typeface="MinionPro-Regular"/>
              </a:rPr>
              <a:t>, </a:t>
            </a:r>
            <a:r>
              <a:rPr lang="tr-TR" sz="1800" b="0" i="0" u="none" strike="noStrike" baseline="0" dirty="0" err="1">
                <a:latin typeface="MinionPro-Regular"/>
              </a:rPr>
              <a:t>atopinin</a:t>
            </a:r>
            <a:r>
              <a:rPr lang="tr-TR" sz="1800" b="0" i="0" u="none" strike="noStrike" baseline="0" dirty="0">
                <a:latin typeface="MinionPro-Regular"/>
              </a:rPr>
              <a:t> değerlendirilmesi </a:t>
            </a:r>
            <a:r>
              <a:rPr lang="tr-TR" sz="1800" b="0" i="0" u="none" strike="noStrike" baseline="0" dirty="0" err="1">
                <a:latin typeface="MinionPro-Regular"/>
              </a:rPr>
              <a:t>icin</a:t>
            </a:r>
            <a:r>
              <a:rPr lang="tr-TR" sz="1800" b="0" i="0" u="none" strike="noStrike" baseline="0" dirty="0">
                <a:latin typeface="MinionPro-Regular"/>
              </a:rPr>
              <a:t> kullanılabilir. Bu </a:t>
            </a:r>
            <a:r>
              <a:rPr lang="tr-TR" sz="1800" b="0" i="0" u="none" strike="noStrike" baseline="0" dirty="0" err="1">
                <a:latin typeface="MinionPro-Regular"/>
              </a:rPr>
              <a:t>yontemin</a:t>
            </a:r>
            <a:r>
              <a:rPr lang="tr-TR" sz="1800" b="0" i="0" u="none" strike="noStrike" baseline="0" dirty="0">
                <a:latin typeface="MinionPro-Regular"/>
              </a:rPr>
              <a:t> de duyarlılığı </a:t>
            </a:r>
            <a:r>
              <a:rPr lang="tr-TR" sz="1800" b="0" i="0" u="none" strike="noStrike" baseline="0" dirty="0" err="1">
                <a:latin typeface="MinionPro-Regular"/>
              </a:rPr>
              <a:t>yuksektir</a:t>
            </a:r>
            <a:r>
              <a:rPr lang="tr-TR" sz="1800" b="0" i="0" u="none" strike="noStrike" baseline="0" dirty="0">
                <a:latin typeface="MinionPro-Regular"/>
              </a:rPr>
              <a:t> ancak pahalı bir </a:t>
            </a:r>
            <a:r>
              <a:rPr lang="tr-TR" sz="1800" b="0" i="0" u="none" strike="noStrike" baseline="0" dirty="0" err="1">
                <a:latin typeface="MinionPro-Regular"/>
              </a:rPr>
              <a:t>yontemdir</a:t>
            </a:r>
            <a:r>
              <a:rPr lang="tr-TR" sz="1800" b="0" i="0" u="none" strike="noStrike" baseline="0" dirty="0">
                <a:latin typeface="MinionPro-Regular"/>
              </a:rPr>
              <a:t>. Bununla birlikte </a:t>
            </a:r>
            <a:r>
              <a:rPr lang="tr-TR" sz="1800" b="0" i="0" u="none" strike="noStrike" baseline="0" dirty="0" err="1">
                <a:latin typeface="MinionPro-Regular"/>
              </a:rPr>
              <a:t>koopere</a:t>
            </a:r>
            <a:r>
              <a:rPr lang="tr-TR" sz="1800" b="0" i="0" u="none" strike="noStrike" baseline="0" dirty="0">
                <a:latin typeface="MinionPro-Regular"/>
              </a:rPr>
              <a:t> olamayan, </a:t>
            </a:r>
            <a:r>
              <a:rPr lang="tr-TR" sz="1800" b="0" i="0" u="none" strike="noStrike" baseline="0" dirty="0" err="1">
                <a:latin typeface="MinionPro-Regular"/>
              </a:rPr>
              <a:t>dermografizmi</a:t>
            </a:r>
            <a:r>
              <a:rPr lang="tr-TR" sz="1800" b="0" i="0" u="none" strike="noStrike" baseline="0" dirty="0">
                <a:latin typeface="MinionPro-Regular"/>
              </a:rPr>
              <a:t>, yaygın cilt hastalığı veya anafilaksi </a:t>
            </a:r>
            <a:r>
              <a:rPr lang="tr-TR" sz="1800" b="0" i="0" u="none" strike="noStrike" baseline="0" dirty="0" err="1">
                <a:latin typeface="MinionPro-Regular"/>
              </a:rPr>
              <a:t>oykusu</a:t>
            </a:r>
            <a:r>
              <a:rPr lang="tr-TR" sz="1800" b="0" i="0" u="none" strike="noStrike" baseline="0" dirty="0">
                <a:latin typeface="MinionPro-Regular"/>
              </a:rPr>
              <a:t> bulunan hastalarda tercih edilebilir.</a:t>
            </a:r>
          </a:p>
          <a:p>
            <a:pPr algn="l"/>
            <a:r>
              <a:rPr lang="tr-TR" sz="1800" b="0" i="0" u="none" strike="noStrike" baseline="0" dirty="0">
                <a:latin typeface="MinionPro-Regular"/>
              </a:rPr>
              <a:t>Serum Total </a:t>
            </a:r>
            <a:r>
              <a:rPr lang="tr-TR" sz="1800" b="0" i="0" u="none" strike="noStrike" baseline="0" dirty="0" err="1">
                <a:latin typeface="MinionPro-Regular"/>
              </a:rPr>
              <a:t>IgE</a:t>
            </a:r>
            <a:r>
              <a:rPr lang="tr-TR" sz="1800" b="0" i="0" u="none" strike="noStrike" baseline="0" dirty="0">
                <a:latin typeface="MinionPro-Regular"/>
              </a:rPr>
              <a:t> </a:t>
            </a:r>
            <a:r>
              <a:rPr lang="tr-TR" sz="1800" b="0" i="0" u="none" strike="noStrike" baseline="0" dirty="0" err="1">
                <a:latin typeface="MinionPro-Regular"/>
              </a:rPr>
              <a:t>olcumunun</a:t>
            </a:r>
            <a:r>
              <a:rPr lang="tr-TR" sz="1800" b="0" i="0" u="none" strike="noStrike" baseline="0" dirty="0">
                <a:latin typeface="MinionPro-Regular"/>
              </a:rPr>
              <a:t> </a:t>
            </a:r>
            <a:r>
              <a:rPr lang="tr-TR" sz="1800" b="0" i="0" u="none" strike="noStrike" baseline="0" dirty="0" err="1">
                <a:latin typeface="MinionPro-Regular"/>
              </a:rPr>
              <a:t>atopi</a:t>
            </a:r>
            <a:r>
              <a:rPr lang="tr-TR" sz="1800" b="0" i="0" u="none" strike="noStrike" baseline="0" dirty="0">
                <a:latin typeface="MinionPro-Regular"/>
              </a:rPr>
              <a:t> tanısında kişisel bazda </a:t>
            </a:r>
            <a:r>
              <a:rPr lang="tr-TR" sz="1800" b="0" i="0" u="none" strike="noStrike" baseline="0" dirty="0" err="1">
                <a:latin typeface="MinionPro-Regular"/>
              </a:rPr>
              <a:t>hicbir</a:t>
            </a:r>
            <a:r>
              <a:rPr lang="tr-TR" sz="1800" b="0" i="0" u="none" strike="noStrike" baseline="0" dirty="0">
                <a:latin typeface="MinionPro-Regular"/>
              </a:rPr>
              <a:t> değeri yoktur. Ancak optimal tedavi ile astım </a:t>
            </a:r>
            <a:r>
              <a:rPr lang="tr-TR" sz="1800" b="0" i="0" u="none" strike="noStrike" baseline="0" dirty="0" err="1">
                <a:latin typeface="MinionPro-Regular"/>
              </a:rPr>
              <a:t>kontrolunde</a:t>
            </a:r>
            <a:r>
              <a:rPr lang="tr-TR" sz="1800" b="0" i="0" u="none" strike="noStrike" baseline="0" dirty="0">
                <a:latin typeface="MinionPro-Regular"/>
              </a:rPr>
              <a:t> sorun yaşanan ve ağır astım </a:t>
            </a:r>
            <a:r>
              <a:rPr lang="tr-TR" sz="1800" b="0" i="0" u="none" strike="noStrike" baseline="0" dirty="0" err="1">
                <a:latin typeface="MinionPro-Regular"/>
              </a:rPr>
              <a:t>duşunulen</a:t>
            </a:r>
            <a:r>
              <a:rPr lang="tr-TR" sz="1800" b="0" i="0" u="none" strike="noStrike" baseline="0" dirty="0">
                <a:latin typeface="MinionPro-Regular"/>
              </a:rPr>
              <a:t> ve anti-</a:t>
            </a:r>
            <a:r>
              <a:rPr lang="tr-TR" sz="1800" b="0" i="0" u="none" strike="noStrike" baseline="0" dirty="0" err="1">
                <a:latin typeface="MinionPro-Regular"/>
              </a:rPr>
              <a:t>IgE</a:t>
            </a:r>
            <a:r>
              <a:rPr lang="tr-TR" sz="1800" b="0" i="0" u="none" strike="noStrike" baseline="0" dirty="0">
                <a:latin typeface="MinionPro-Regular"/>
              </a:rPr>
              <a:t> tedaviye aday olgularda </a:t>
            </a:r>
            <a:r>
              <a:rPr lang="pt-BR" sz="1800" b="0" i="0" u="none" strike="noStrike" baseline="0" dirty="0">
                <a:latin typeface="MinionPro-Regular"/>
              </a:rPr>
              <a:t>total IgE olcumu gerekir</a:t>
            </a:r>
            <a:r>
              <a:rPr lang="tr-TR" sz="1800" b="0" i="0" u="none" strike="noStrike" baseline="0" dirty="0">
                <a:latin typeface="MinionPro-Regular"/>
              </a:rPr>
              <a:t>.</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25</a:t>
            </a:fld>
            <a:endParaRPr lang="tr-TR"/>
          </a:p>
        </p:txBody>
      </p:sp>
    </p:spTree>
    <p:extLst>
      <p:ext uri="{BB962C8B-B14F-4D97-AF65-F5344CB8AC3E}">
        <p14:creationId xmlns:p14="http://schemas.microsoft.com/office/powerpoint/2010/main" val="2134575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Hastaların ilk muayenesinde diğer hastalıkları ekarte etmek, ataklarda ise </a:t>
            </a:r>
            <a:r>
              <a:rPr lang="tr-TR" sz="1800" b="0" i="0" u="none" strike="noStrike" baseline="0" dirty="0" err="1">
                <a:latin typeface="MinionPro-Regular"/>
              </a:rPr>
              <a:t>pnomoni</a:t>
            </a:r>
            <a:r>
              <a:rPr lang="tr-TR" sz="1800" b="0" i="0" u="none" strike="noStrike" baseline="0" dirty="0">
                <a:latin typeface="MinionPro-Regular"/>
              </a:rPr>
              <a:t> ve </a:t>
            </a:r>
            <a:r>
              <a:rPr lang="tr-TR" sz="1800" b="0" i="0" u="none" strike="noStrike" baseline="0" dirty="0" err="1">
                <a:latin typeface="MinionPro-Regular"/>
              </a:rPr>
              <a:t>pnomotoraks</a:t>
            </a:r>
            <a:r>
              <a:rPr lang="tr-TR" sz="1800" b="0" i="0" u="none" strike="noStrike" baseline="0" dirty="0">
                <a:latin typeface="MinionPro-Regular"/>
              </a:rPr>
              <a:t> </a:t>
            </a:r>
            <a:r>
              <a:rPr lang="tr-TR" sz="1800" b="0" i="0" u="none" strike="noStrike" baseline="0" dirty="0" err="1">
                <a:latin typeface="MinionPro-Regular"/>
              </a:rPr>
              <a:t>yonunden</a:t>
            </a:r>
            <a:r>
              <a:rPr lang="tr-TR" sz="1800" b="0" i="0" u="none" strike="noStrike" baseline="0" dirty="0">
                <a:latin typeface="MinionPro-Regular"/>
              </a:rPr>
              <a:t> değerlendirmek amacıyla PA akciğer </a:t>
            </a:r>
            <a:r>
              <a:rPr lang="tr-TR" sz="1800" b="0" i="0" u="none" strike="noStrike" baseline="0" dirty="0" err="1">
                <a:latin typeface="MinionPro-Regular"/>
              </a:rPr>
              <a:t>grafisi</a:t>
            </a:r>
            <a:r>
              <a:rPr lang="tr-TR" sz="1800" b="0" i="0" u="none" strike="noStrike" baseline="0" dirty="0">
                <a:latin typeface="MinionPro-Regular"/>
              </a:rPr>
              <a:t> </a:t>
            </a:r>
            <a:r>
              <a:rPr lang="tr-TR" sz="1800" b="0" i="0" u="none" strike="noStrike" baseline="0" dirty="0" err="1">
                <a:latin typeface="MinionPro-Regular"/>
              </a:rPr>
              <a:t>cekilebilir</a:t>
            </a:r>
            <a:r>
              <a:rPr lang="tr-TR" sz="1800" b="0" i="0" u="none" strike="noStrike" baseline="0" dirty="0">
                <a:latin typeface="MinionPro-Regular"/>
              </a:rPr>
              <a:t>. Genellikle normal olup, ataklarda </a:t>
            </a:r>
            <a:r>
              <a:rPr lang="tr-TR" sz="1800" b="0" i="0" u="none" strike="noStrike" baseline="0" dirty="0" err="1">
                <a:latin typeface="MinionPro-Regular"/>
              </a:rPr>
              <a:t>hiperinflasyon</a:t>
            </a:r>
            <a:r>
              <a:rPr lang="tr-TR" sz="1800" b="0" i="0" u="none" strike="noStrike" baseline="0" dirty="0">
                <a:latin typeface="MinionPro-Regular"/>
              </a:rPr>
              <a:t> bulguları vardır. Hastanın </a:t>
            </a:r>
            <a:r>
              <a:rPr lang="tr-TR" sz="1800" b="0" i="0" u="none" strike="noStrike" baseline="0" dirty="0" err="1">
                <a:latin typeface="MinionPro-Regular"/>
              </a:rPr>
              <a:t>duzenli</a:t>
            </a:r>
            <a:r>
              <a:rPr lang="tr-TR" sz="1800" b="0" i="0" u="none" strike="noStrike" baseline="0" dirty="0">
                <a:latin typeface="MinionPro-Regular"/>
              </a:rPr>
              <a:t> kontrollerinde rutin </a:t>
            </a:r>
            <a:r>
              <a:rPr lang="tr-TR" sz="1800" b="0" i="0" u="none" strike="noStrike" baseline="0" dirty="0" err="1">
                <a:latin typeface="MinionPro-Regular"/>
              </a:rPr>
              <a:t>grafi</a:t>
            </a:r>
            <a:r>
              <a:rPr lang="tr-TR" sz="1800" b="0" i="0" u="none" strike="noStrike" baseline="0" dirty="0">
                <a:latin typeface="MinionPro-Regular"/>
              </a:rPr>
              <a:t> </a:t>
            </a:r>
            <a:r>
              <a:rPr lang="tr-TR" sz="1800" b="0" i="0" u="none" strike="noStrike" baseline="0" dirty="0" err="1">
                <a:latin typeface="MinionPro-Regular"/>
              </a:rPr>
              <a:t>cekimi</a:t>
            </a:r>
            <a:r>
              <a:rPr lang="tr-TR" sz="1800" b="0" i="0" u="none" strike="noStrike" baseline="0" dirty="0">
                <a:latin typeface="MinionPro-Regular"/>
              </a:rPr>
              <a:t> gerekmez.</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26</a:t>
            </a:fld>
            <a:endParaRPr lang="tr-TR"/>
          </a:p>
        </p:txBody>
      </p:sp>
    </p:spTree>
    <p:extLst>
      <p:ext uri="{BB962C8B-B14F-4D97-AF65-F5344CB8AC3E}">
        <p14:creationId xmlns:p14="http://schemas.microsoft.com/office/powerpoint/2010/main" val="2092632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1" i="0" u="none" strike="noStrike" baseline="0" dirty="0" err="1">
                <a:latin typeface="MinionPro-Regular"/>
              </a:rPr>
              <a:t>FeNO</a:t>
            </a:r>
            <a:r>
              <a:rPr lang="tr-TR" sz="1800" b="0" i="0" u="none" strike="noStrike" baseline="0" dirty="0">
                <a:latin typeface="MinionPro-Regular"/>
              </a:rPr>
              <a:t> </a:t>
            </a:r>
            <a:r>
              <a:rPr lang="tr-TR" sz="1800" b="0" i="0" u="none" strike="noStrike" baseline="0" dirty="0" err="1">
                <a:latin typeface="MinionPro-Regular"/>
              </a:rPr>
              <a:t>olcumu</a:t>
            </a:r>
            <a:r>
              <a:rPr lang="tr-TR" sz="1800" b="0" i="0" u="none" strike="noStrike" baseline="0" dirty="0">
                <a:latin typeface="MinionPro-Regular"/>
              </a:rPr>
              <a:t> </a:t>
            </a:r>
            <a:r>
              <a:rPr lang="tr-TR" sz="1800" b="0" i="0" u="none" strike="noStrike" baseline="0" dirty="0" err="1">
                <a:latin typeface="MinionPro-Regular"/>
              </a:rPr>
              <a:t>ozellikle</a:t>
            </a:r>
            <a:r>
              <a:rPr lang="tr-TR" sz="1800" b="0" i="0" u="none" strike="noStrike" baseline="0" dirty="0">
                <a:latin typeface="MinionPro-Regular"/>
              </a:rPr>
              <a:t> bazı </a:t>
            </a:r>
            <a:r>
              <a:rPr lang="tr-TR" sz="1800" b="0" i="0" u="none" strike="noStrike" baseline="0" dirty="0" err="1">
                <a:latin typeface="MinionPro-Regular"/>
              </a:rPr>
              <a:t>ulkelerde</a:t>
            </a:r>
            <a:r>
              <a:rPr lang="tr-TR" sz="1800" b="0" i="0" u="none" strike="noStrike" baseline="0" dirty="0">
                <a:latin typeface="MinionPro-Regular"/>
              </a:rPr>
              <a:t> kullanımı giderek yaygınlaşan bir </a:t>
            </a:r>
            <a:r>
              <a:rPr lang="tr-TR" sz="1800" b="0" i="0" u="none" strike="noStrike" baseline="0" dirty="0" err="1">
                <a:latin typeface="MinionPro-Regular"/>
              </a:rPr>
              <a:t>yontemdir</a:t>
            </a:r>
            <a:r>
              <a:rPr lang="tr-TR" sz="1800" b="0" i="0" u="none" strike="noStrike" baseline="0" dirty="0">
                <a:latin typeface="MinionPro-Regular"/>
              </a:rPr>
              <a:t>. </a:t>
            </a:r>
            <a:r>
              <a:rPr lang="tr-TR" sz="1800" b="0" i="0" u="none" strike="noStrike" baseline="0" dirty="0" err="1">
                <a:latin typeface="MinionPro-Regular"/>
              </a:rPr>
              <a:t>FeNO</a:t>
            </a:r>
            <a:r>
              <a:rPr lang="tr-TR" sz="1800" b="0" i="0" u="none" strike="noStrike" baseline="0" dirty="0">
                <a:latin typeface="MinionPro-Regular"/>
              </a:rPr>
              <a:t> balgam ve kan </a:t>
            </a:r>
            <a:r>
              <a:rPr lang="tr-TR" sz="1800" b="0" i="0" u="none" strike="noStrike" baseline="0" dirty="0" err="1">
                <a:latin typeface="MinionPro-Regular"/>
              </a:rPr>
              <a:t>eozinofil</a:t>
            </a:r>
            <a:r>
              <a:rPr lang="tr-TR" sz="1800" b="0" i="0" u="none" strike="noStrike" baseline="0" dirty="0">
                <a:latin typeface="MinionPro-Regular"/>
              </a:rPr>
              <a:t> </a:t>
            </a:r>
            <a:r>
              <a:rPr lang="tr-TR" sz="1800" b="0" i="0" u="none" strike="noStrike" baseline="0" dirty="0" err="1">
                <a:latin typeface="MinionPro-Regular"/>
              </a:rPr>
              <a:t>duzeyleriyle</a:t>
            </a:r>
            <a:r>
              <a:rPr lang="tr-TR" sz="1800" b="0" i="0" u="none" strike="noStrike" baseline="0" dirty="0">
                <a:latin typeface="MinionPro-Regular"/>
              </a:rPr>
              <a:t> orta derecede korelasyon </a:t>
            </a:r>
            <a:r>
              <a:rPr lang="tr-TR" sz="1800" b="0" i="0" u="none" strike="noStrike" baseline="0" dirty="0" err="1">
                <a:latin typeface="MinionPro-Regular"/>
              </a:rPr>
              <a:t>gostermekle</a:t>
            </a:r>
            <a:r>
              <a:rPr lang="tr-TR" sz="1800" b="0" i="0" u="none" strike="noStrike" baseline="0" dirty="0">
                <a:latin typeface="MinionPro-Regular"/>
              </a:rPr>
              <a:t> beraber </a:t>
            </a:r>
            <a:r>
              <a:rPr lang="tr-TR" sz="1800" b="0" i="0" u="none" strike="noStrike" baseline="0" dirty="0" err="1">
                <a:latin typeface="MinionPro-Regular"/>
              </a:rPr>
              <a:t>henuz</a:t>
            </a:r>
            <a:r>
              <a:rPr lang="tr-TR" sz="1800" b="0" i="0" u="none" strike="noStrike" baseline="0" dirty="0">
                <a:latin typeface="MinionPro-Regular"/>
              </a:rPr>
              <a:t> astım tanısını doğrulama veya dışlamada yeri olduğu düşünülmemektedir.</a:t>
            </a:r>
          </a:p>
          <a:p>
            <a:pPr algn="l"/>
            <a:r>
              <a:rPr lang="tr-TR" sz="1800" b="1" i="0" u="none" strike="noStrike" baseline="0" dirty="0" err="1">
                <a:latin typeface="MinionPro-Bold"/>
              </a:rPr>
              <a:t>Eozinofili</a:t>
            </a:r>
            <a:r>
              <a:rPr lang="tr-TR" sz="1800" b="1" i="0" u="none" strike="noStrike" baseline="0" dirty="0">
                <a:latin typeface="MinionPro-Bold"/>
              </a:rPr>
              <a:t>: </a:t>
            </a:r>
            <a:r>
              <a:rPr lang="tr-TR" sz="1800" b="0" i="0" u="none" strike="noStrike" baseline="0" dirty="0">
                <a:latin typeface="MinionPro-Regular"/>
              </a:rPr>
              <a:t>Kanda </a:t>
            </a:r>
            <a:r>
              <a:rPr lang="tr-TR" sz="1800" b="0" i="0" u="none" strike="noStrike" baseline="0" dirty="0" err="1">
                <a:latin typeface="MinionPro-Regular"/>
              </a:rPr>
              <a:t>eozinofili</a:t>
            </a:r>
            <a:r>
              <a:rPr lang="tr-TR" sz="1800" b="0" i="0" u="none" strike="noStrike" baseline="0" dirty="0">
                <a:latin typeface="MinionPro-Regular"/>
              </a:rPr>
              <a:t> astım tanısı </a:t>
            </a:r>
            <a:r>
              <a:rPr lang="tr-TR" sz="1800" b="0" i="0" u="none" strike="noStrike" baseline="0" dirty="0" err="1">
                <a:latin typeface="MinionPro-Regular"/>
              </a:rPr>
              <a:t>icin</a:t>
            </a:r>
            <a:r>
              <a:rPr lang="tr-TR" sz="1800" b="0" i="0" u="none" strike="noStrike" baseline="0" dirty="0">
                <a:latin typeface="MinionPro-Regular"/>
              </a:rPr>
              <a:t> spesifik değildir. Ancak atak risk </a:t>
            </a:r>
            <a:r>
              <a:rPr lang="tr-TR" sz="1800" b="0" i="0" u="none" strike="noStrike" baseline="0" dirty="0" err="1">
                <a:latin typeface="MinionPro-Regular"/>
              </a:rPr>
              <a:t>faktoru</a:t>
            </a:r>
            <a:r>
              <a:rPr lang="tr-TR" sz="1800" b="0" i="0" u="none" strike="noStrike" baseline="0" dirty="0">
                <a:latin typeface="MinionPro-Regular"/>
              </a:rPr>
              <a:t> olması nedeni ile mutlaka değerlendirilmeli ve %3’un </a:t>
            </a:r>
            <a:r>
              <a:rPr lang="tr-TR" sz="1800" b="0" i="0" u="none" strike="noStrike" baseline="0" dirty="0" err="1">
                <a:latin typeface="MinionPro-Regular"/>
              </a:rPr>
              <a:t>ustunde</a:t>
            </a:r>
            <a:r>
              <a:rPr lang="tr-TR" sz="1800" b="0" i="0" u="none" strike="noStrike" baseline="0" dirty="0">
                <a:latin typeface="MinionPro-Regular"/>
              </a:rPr>
              <a:t> </a:t>
            </a:r>
            <a:r>
              <a:rPr lang="tr-TR" sz="1800" b="0" i="0" u="none" strike="noStrike" baseline="0" dirty="0" err="1">
                <a:latin typeface="MinionPro-Regular"/>
              </a:rPr>
              <a:t>eozinofil</a:t>
            </a:r>
            <a:r>
              <a:rPr lang="tr-TR" sz="1800" b="0" i="0" u="none" strike="noStrike" baseline="0" dirty="0">
                <a:latin typeface="MinionPro-Regular"/>
              </a:rPr>
              <a:t> saptanan hastada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steroid</a:t>
            </a:r>
            <a:r>
              <a:rPr lang="tr-TR" sz="1800" b="0" i="0" u="none" strike="noStrike" baseline="0" dirty="0">
                <a:latin typeface="MinionPro-Regular"/>
              </a:rPr>
              <a:t> artırılarak tedavinin ayarlanabileceği unutulmamalıdır. Astım </a:t>
            </a:r>
            <a:r>
              <a:rPr lang="tr-TR" sz="1800" b="0" i="0" u="none" strike="noStrike" baseline="0" dirty="0" err="1">
                <a:latin typeface="MinionPro-Regular"/>
              </a:rPr>
              <a:t>kontrolunde</a:t>
            </a:r>
            <a:r>
              <a:rPr lang="tr-TR" sz="1800" b="0" i="0" u="none" strike="noStrike" baseline="0" dirty="0">
                <a:latin typeface="MinionPro-Regular"/>
              </a:rPr>
              <a:t> </a:t>
            </a:r>
            <a:r>
              <a:rPr lang="tr-TR" sz="1800" b="0" i="0" u="none" strike="noStrike" baseline="0" dirty="0" err="1">
                <a:latin typeface="MinionPro-Regular"/>
              </a:rPr>
              <a:t>gucluk</a:t>
            </a:r>
            <a:r>
              <a:rPr lang="tr-TR" sz="1800" b="0" i="0" u="none" strike="noStrike" baseline="0" dirty="0">
                <a:latin typeface="MinionPro-Regular"/>
              </a:rPr>
              <a:t> </a:t>
            </a:r>
            <a:r>
              <a:rPr lang="tr-TR" sz="1800" b="0" i="0" u="none" strike="noStrike" baseline="0" dirty="0" err="1">
                <a:latin typeface="MinionPro-Regular"/>
              </a:rPr>
              <a:t>cekilen</a:t>
            </a:r>
            <a:r>
              <a:rPr lang="tr-TR" sz="1800" b="0" i="0" u="none" strike="noStrike" baseline="0" dirty="0">
                <a:latin typeface="MinionPro-Regular"/>
              </a:rPr>
              <a:t>, tedaviye yanıt vermeyen veya antibiyotiklere cevap</a:t>
            </a:r>
          </a:p>
          <a:p>
            <a:pPr algn="l"/>
            <a:r>
              <a:rPr lang="tr-TR" sz="1800" b="0" i="0" u="none" strike="noStrike" baseline="0" dirty="0">
                <a:latin typeface="MinionPro-Regular"/>
              </a:rPr>
              <a:t>vermeyen sık </a:t>
            </a:r>
            <a:r>
              <a:rPr lang="tr-TR" sz="1800" b="0" i="0" u="none" strike="noStrike" baseline="0" dirty="0" err="1">
                <a:latin typeface="MinionPro-Regular"/>
              </a:rPr>
              <a:t>pnomoni</a:t>
            </a:r>
            <a:r>
              <a:rPr lang="tr-TR" sz="1800" b="0" i="0" u="none" strike="noStrike" baseline="0" dirty="0">
                <a:latin typeface="MinionPro-Regular"/>
              </a:rPr>
              <a:t> </a:t>
            </a:r>
            <a:r>
              <a:rPr lang="tr-TR" sz="1800" b="0" i="0" u="none" strike="noStrike" baseline="0" dirty="0" err="1">
                <a:latin typeface="MinionPro-Regular"/>
              </a:rPr>
              <a:t>oykusu</a:t>
            </a:r>
            <a:r>
              <a:rPr lang="tr-TR" sz="1800" b="0" i="0" u="none" strike="noStrike" baseline="0" dirty="0">
                <a:latin typeface="MinionPro-Regular"/>
              </a:rPr>
              <a:t> olan olgularda </a:t>
            </a:r>
            <a:r>
              <a:rPr lang="tr-TR" sz="1800" b="0" i="0" u="none" strike="noStrike" baseline="0" dirty="0" err="1">
                <a:latin typeface="MinionPro-Regular"/>
              </a:rPr>
              <a:t>periferik</a:t>
            </a:r>
            <a:r>
              <a:rPr lang="tr-TR" sz="1800" b="0" i="0" u="none" strike="noStrike" baseline="0" dirty="0">
                <a:latin typeface="MinionPro-Regular"/>
              </a:rPr>
              <a:t> kan </a:t>
            </a:r>
            <a:r>
              <a:rPr lang="tr-TR" sz="1800" b="0" i="0" u="none" strike="noStrike" baseline="0" dirty="0" err="1">
                <a:latin typeface="MinionPro-Regular"/>
              </a:rPr>
              <a:t>eozinofil</a:t>
            </a:r>
            <a:r>
              <a:rPr lang="tr-TR" sz="1800" b="0" i="0" u="none" strike="noStrike" baseline="0" dirty="0">
                <a:latin typeface="MinionPro-Regular"/>
              </a:rPr>
              <a:t> sayısı bakılması </a:t>
            </a:r>
            <a:r>
              <a:rPr lang="tr-TR" sz="1800" b="0" i="0" u="none" strike="noStrike" baseline="0" dirty="0" err="1">
                <a:latin typeface="MinionPro-Regular"/>
              </a:rPr>
              <a:t>onerilir</a:t>
            </a:r>
            <a:r>
              <a:rPr lang="tr-TR" sz="1800" b="0" i="0" u="none" strike="noStrike" baseline="0" dirty="0">
                <a:latin typeface="MinionPro-Regular"/>
              </a:rPr>
              <a:t>. Astım tanılı bir hastada &gt;%10 </a:t>
            </a:r>
            <a:r>
              <a:rPr lang="tr-TR" sz="1800" b="0" i="0" u="none" strike="noStrike" baseline="0" dirty="0" err="1">
                <a:latin typeface="MinionPro-Regular"/>
              </a:rPr>
              <a:t>eozinofili</a:t>
            </a:r>
            <a:r>
              <a:rPr lang="tr-TR" sz="1800" b="0" i="0" u="none" strike="noStrike" baseline="0" dirty="0">
                <a:latin typeface="MinionPro-Regular"/>
              </a:rPr>
              <a:t> olduğunda astımla birlikte seyreden </a:t>
            </a:r>
            <a:r>
              <a:rPr lang="tr-TR" sz="1800" b="0" i="0" u="none" strike="noStrike" baseline="0" dirty="0" err="1">
                <a:latin typeface="MinionPro-Regular"/>
              </a:rPr>
              <a:t>eozinofilik</a:t>
            </a:r>
            <a:r>
              <a:rPr lang="tr-TR" sz="1800" b="0" i="0" u="none" strike="noStrike" baseline="0" dirty="0">
                <a:latin typeface="MinionPro-Regular"/>
              </a:rPr>
              <a:t> akciğer hastalıkları araştırılmalıdır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27</a:t>
            </a:fld>
            <a:endParaRPr lang="tr-TR"/>
          </a:p>
        </p:txBody>
      </p:sp>
    </p:spTree>
    <p:extLst>
      <p:ext uri="{BB962C8B-B14F-4D97-AF65-F5344CB8AC3E}">
        <p14:creationId xmlns:p14="http://schemas.microsoft.com/office/powerpoint/2010/main" val="3016954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Astımlı hastaların uzun sureli takibinde; hekim başvurusunda tedaviye cevabın </a:t>
            </a:r>
            <a:r>
              <a:rPr lang="tr-TR" sz="1800" b="0" i="0" u="none" strike="noStrike" baseline="0" dirty="0" err="1">
                <a:latin typeface="MinionPro-Regular"/>
              </a:rPr>
              <a:t>gozden</a:t>
            </a:r>
            <a:r>
              <a:rPr lang="tr-TR" sz="1800" b="0" i="0" u="none" strike="noStrike" baseline="0" dirty="0">
                <a:latin typeface="MinionPro-Regular"/>
              </a:rPr>
              <a:t> </a:t>
            </a:r>
            <a:r>
              <a:rPr lang="tr-TR" sz="1800" b="0" i="0" u="none" strike="noStrike" baseline="0" dirty="0" err="1">
                <a:latin typeface="MinionPro-Regular"/>
              </a:rPr>
              <a:t>gecirilmesi</a:t>
            </a:r>
            <a:r>
              <a:rPr lang="tr-TR" sz="1800" b="0" i="0" u="none" strike="noStrike" baseline="0" dirty="0">
                <a:latin typeface="MinionPro-Regular"/>
              </a:rPr>
              <a:t> ve bu </a:t>
            </a:r>
            <a:r>
              <a:rPr lang="tr-TR" sz="1800" b="0" i="0" u="none" strike="noStrike" baseline="0" dirty="0" err="1">
                <a:latin typeface="MinionPro-Regular"/>
              </a:rPr>
              <a:t>sonuclara</a:t>
            </a:r>
            <a:r>
              <a:rPr lang="tr-TR" sz="1800" b="0" i="0" u="none" strike="noStrike" baseline="0" dirty="0">
                <a:latin typeface="MinionPro-Regular"/>
              </a:rPr>
              <a:t> </a:t>
            </a:r>
            <a:r>
              <a:rPr lang="tr-TR" sz="1800" b="0" i="0" u="none" strike="noStrike" baseline="0" dirty="0" err="1">
                <a:latin typeface="MinionPro-Regular"/>
              </a:rPr>
              <a:t>gore</a:t>
            </a:r>
            <a:r>
              <a:rPr lang="tr-TR" sz="1800" b="0" i="0" u="none" strike="noStrike" baseline="0" dirty="0">
                <a:latin typeface="MinionPro-Regular"/>
              </a:rPr>
              <a:t> de astımın değerlendirilmesi ve tedavinin de astımın durumuna </a:t>
            </a:r>
            <a:r>
              <a:rPr lang="tr-TR" sz="1800" b="0" i="0" u="none" strike="noStrike" baseline="0" dirty="0" err="1">
                <a:latin typeface="MinionPro-Regular"/>
              </a:rPr>
              <a:t>gore</a:t>
            </a:r>
            <a:r>
              <a:rPr lang="tr-TR" sz="1800" b="0" i="0" u="none" strike="noStrike" baseline="0" dirty="0">
                <a:latin typeface="MinionPro-Regular"/>
              </a:rPr>
              <a:t> yeniden </a:t>
            </a:r>
            <a:r>
              <a:rPr lang="tr-TR" sz="1800" b="0" i="0" u="none" strike="noStrike" baseline="0" dirty="0" err="1">
                <a:latin typeface="MinionPro-Regular"/>
              </a:rPr>
              <a:t>duzenlenmesini</a:t>
            </a:r>
            <a:r>
              <a:rPr lang="tr-TR" sz="1800" b="0" i="0" u="none" strike="noStrike" baseline="0" dirty="0">
                <a:latin typeface="MinionPro-Regular"/>
              </a:rPr>
              <a:t> gerekir.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28</a:t>
            </a:fld>
            <a:endParaRPr lang="tr-TR"/>
          </a:p>
        </p:txBody>
      </p:sp>
    </p:spTree>
    <p:extLst>
      <p:ext uri="{BB962C8B-B14F-4D97-AF65-F5344CB8AC3E}">
        <p14:creationId xmlns:p14="http://schemas.microsoft.com/office/powerpoint/2010/main" val="400627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0" i="0" u="none" strike="noStrike" baseline="0" dirty="0" err="1">
                <a:latin typeface="MinionPro-Regular"/>
              </a:rPr>
              <a:t>Gunumuzde</a:t>
            </a:r>
            <a:r>
              <a:rPr lang="tr-TR" sz="1800" b="0" i="0" u="none" strike="noStrike" baseline="0" dirty="0">
                <a:latin typeface="MinionPro-Regular"/>
              </a:rPr>
              <a:t> astım tedavisi kontrol odaklı olup, hedef astım </a:t>
            </a:r>
            <a:r>
              <a:rPr lang="tr-TR" sz="1800" b="0" i="0" u="none" strike="noStrike" baseline="0" dirty="0" err="1">
                <a:latin typeface="MinionPro-Regular"/>
              </a:rPr>
              <a:t>kontrolunu</a:t>
            </a:r>
            <a:r>
              <a:rPr lang="tr-TR" sz="1800" b="0" i="0" u="none" strike="noStrike" baseline="0" dirty="0">
                <a:latin typeface="MinionPro-Regular"/>
              </a:rPr>
              <a:t> sağlamaktır.</a:t>
            </a:r>
          </a:p>
          <a:p>
            <a:pPr algn="l"/>
            <a:r>
              <a:rPr lang="tr-TR" sz="1800" b="1" i="0" u="none" strike="noStrike" baseline="0" dirty="0">
                <a:latin typeface="MinionPro-Bold"/>
              </a:rPr>
              <a:t>Astım </a:t>
            </a:r>
            <a:r>
              <a:rPr lang="tr-TR" sz="1800" b="1" i="0" u="none" strike="noStrike" baseline="0" dirty="0" err="1">
                <a:latin typeface="MinionPro-Bold"/>
              </a:rPr>
              <a:t>kontrolunun</a:t>
            </a:r>
            <a:r>
              <a:rPr lang="tr-TR" sz="1800" b="1" i="0" u="none" strike="noStrike" baseline="0" dirty="0">
                <a:latin typeface="MinionPro-Bold"/>
              </a:rPr>
              <a:t> iki bileşeni vardır (1)</a:t>
            </a:r>
            <a:r>
              <a:rPr lang="tr-TR" sz="1800" b="0" i="0" u="none" strike="noStrike" baseline="0" dirty="0">
                <a:latin typeface="MinionPro-Regular"/>
              </a:rPr>
              <a:t>; a) Semptomların kontrolü </a:t>
            </a:r>
            <a:r>
              <a:rPr lang="nl-NL" sz="1800" b="0" i="0" u="none" strike="noStrike" baseline="0" dirty="0">
                <a:latin typeface="MinionPro-Regular"/>
              </a:rPr>
              <a:t>b) Gelecek riskler acısından değerlendirme</a:t>
            </a:r>
            <a:r>
              <a:rPr lang="tr-TR" sz="1800" b="0" i="0" u="none" strike="noStrike" baseline="0" dirty="0">
                <a:latin typeface="MinionPro-Regular"/>
              </a:rPr>
              <a:t> </a:t>
            </a:r>
          </a:p>
          <a:p>
            <a:pPr algn="l"/>
            <a:r>
              <a:rPr lang="tr-TR" sz="1800" b="1" i="0" u="none" strike="noStrike" baseline="0" dirty="0">
                <a:latin typeface="MinionPro-Bold"/>
              </a:rPr>
              <a:t>Astım </a:t>
            </a:r>
            <a:r>
              <a:rPr lang="tr-TR" sz="1800" b="1" i="0" u="none" strike="noStrike" baseline="0" dirty="0" err="1">
                <a:latin typeface="MinionPro-Bold"/>
              </a:rPr>
              <a:t>kontrolu</a:t>
            </a:r>
            <a:r>
              <a:rPr lang="tr-TR" sz="1800" b="0" i="0" u="none" strike="noStrike" baseline="0" dirty="0">
                <a:latin typeface="MinionPro-Regular"/>
              </a:rPr>
              <a:t>; hem astım semptomlarının, hem de gelecek risklerin ne derece azaldığı dolayısıyla, tedavi hedeflerinin karşılanıp karşılanmadığını ifade eden bir terimdir. Dolayısı ile her bir hasta </a:t>
            </a:r>
            <a:r>
              <a:rPr lang="tr-TR" sz="1800" b="0" i="0" u="none" strike="noStrike" baseline="0" dirty="0" err="1">
                <a:latin typeface="MinionPro-Regular"/>
              </a:rPr>
              <a:t>icin</a:t>
            </a:r>
            <a:r>
              <a:rPr lang="tr-TR" sz="1800" b="0" i="0" u="none" strike="noStrike" baseline="0" dirty="0">
                <a:latin typeface="MinionPro-Regular"/>
              </a:rPr>
              <a:t> astım </a:t>
            </a:r>
            <a:r>
              <a:rPr lang="tr-TR" sz="1800" b="0" i="0" u="none" strike="noStrike" baseline="0" dirty="0" err="1">
                <a:latin typeface="MinionPro-Regular"/>
              </a:rPr>
              <a:t>kontrolunden</a:t>
            </a:r>
            <a:r>
              <a:rPr lang="tr-TR" sz="1800" b="0" i="0" u="none" strike="noStrike" baseline="0" dirty="0">
                <a:latin typeface="MinionPro-Regular"/>
              </a:rPr>
              <a:t> bahsedilirken her </a:t>
            </a:r>
            <a:r>
              <a:rPr lang="pt-BR" sz="1800" b="0" i="0" u="none" strike="noStrike" baseline="0" dirty="0">
                <a:latin typeface="MinionPro-Regular"/>
              </a:rPr>
              <a:t>iki parametre de goz onune alınmalıdır</a:t>
            </a:r>
            <a:r>
              <a:rPr lang="tr-TR" sz="1800" b="0" i="0" u="none" strike="noStrike" baseline="0" dirty="0">
                <a:latin typeface="MinionPro-Regular"/>
              </a:rPr>
              <a:t>.</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29</a:t>
            </a:fld>
            <a:endParaRPr lang="tr-TR"/>
          </a:p>
        </p:txBody>
      </p:sp>
    </p:spTree>
    <p:extLst>
      <p:ext uri="{BB962C8B-B14F-4D97-AF65-F5344CB8AC3E}">
        <p14:creationId xmlns:p14="http://schemas.microsoft.com/office/powerpoint/2010/main" val="578308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0" i="0" u="none" strike="noStrike" baseline="0" dirty="0">
                <a:latin typeface="MinionPro-Regular"/>
              </a:rPr>
              <a:t>Astımda semptom </a:t>
            </a:r>
            <a:r>
              <a:rPr lang="tr-TR" sz="1800" b="0" i="0" u="none" strike="noStrike" baseline="0" dirty="0" err="1">
                <a:latin typeface="MinionPro-Regular"/>
              </a:rPr>
              <a:t>kontrolunun</a:t>
            </a:r>
            <a:r>
              <a:rPr lang="tr-TR" sz="1800" b="0" i="0" u="none" strike="noStrike" baseline="0" dirty="0">
                <a:latin typeface="MinionPro-Regular"/>
              </a:rPr>
              <a:t> değerlendirilmesinde farklı </a:t>
            </a:r>
            <a:r>
              <a:rPr lang="tr-TR" sz="1800" b="0" i="0" u="none" strike="noStrike" baseline="0" dirty="0" err="1">
                <a:latin typeface="MinionPro-Regular"/>
              </a:rPr>
              <a:t>yontemler</a:t>
            </a:r>
            <a:r>
              <a:rPr lang="tr-TR" sz="1800" b="0" i="0" u="none" strike="noStrike" baseline="0" dirty="0">
                <a:latin typeface="MinionPro-Regular"/>
              </a:rPr>
              <a:t> vardır.</a:t>
            </a:r>
          </a:p>
          <a:p>
            <a:pPr algn="l"/>
            <a:r>
              <a:rPr lang="tr-TR" sz="1800" b="0" i="0" u="none" strike="noStrike" baseline="0" dirty="0" err="1">
                <a:latin typeface="MinionPro-Regular"/>
              </a:rPr>
              <a:t>yontemlerden</a:t>
            </a:r>
            <a:r>
              <a:rPr lang="tr-TR" sz="1800" b="0" i="0" u="none" strike="noStrike" baseline="0" dirty="0">
                <a:latin typeface="MinionPro-Regular"/>
              </a:rPr>
              <a:t> herhangi biri kullanılarak astımlı hastada semptomların kontrol altında olup olmadığına karar verilir.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30</a:t>
            </a:fld>
            <a:endParaRPr lang="tr-TR"/>
          </a:p>
        </p:txBody>
      </p:sp>
    </p:spTree>
    <p:extLst>
      <p:ext uri="{BB962C8B-B14F-4D97-AF65-F5344CB8AC3E}">
        <p14:creationId xmlns:p14="http://schemas.microsoft.com/office/powerpoint/2010/main" val="1399894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Bu grup </a:t>
            </a:r>
            <a:r>
              <a:rPr lang="tr-TR" sz="1800" b="0" i="0" u="none" strike="noStrike" baseline="0" dirty="0" err="1">
                <a:latin typeface="MinionPro-Regular"/>
              </a:rPr>
              <a:t>icerisinde</a:t>
            </a:r>
            <a:r>
              <a:rPr lang="tr-TR" sz="1800" b="0" i="0" u="none" strike="noStrike" baseline="0" dirty="0">
                <a:latin typeface="MinionPro-Regular"/>
              </a:rPr>
              <a:t> en </a:t>
            </a:r>
            <a:r>
              <a:rPr lang="tr-TR" sz="1800" b="0" i="0" u="none" strike="noStrike" baseline="0" dirty="0" err="1">
                <a:latin typeface="MinionPro-Regular"/>
              </a:rPr>
              <a:t>cok</a:t>
            </a:r>
            <a:r>
              <a:rPr lang="tr-TR" sz="1800" b="0" i="0" u="none" strike="noStrike" baseline="0" dirty="0">
                <a:latin typeface="MinionPro-Regular"/>
              </a:rPr>
              <a:t> GINA tarafından </a:t>
            </a:r>
            <a:r>
              <a:rPr lang="tr-TR" sz="1800" b="0" i="0" u="none" strike="noStrike" baseline="0" dirty="0" err="1">
                <a:latin typeface="MinionPro-Regular"/>
              </a:rPr>
              <a:t>onerilen</a:t>
            </a:r>
            <a:r>
              <a:rPr lang="tr-TR" sz="1800" b="0" i="0" u="none" strike="noStrike" baseline="0" dirty="0">
                <a:latin typeface="MinionPro-Regular"/>
              </a:rPr>
              <a:t> değerlendirme kullanılmaktadır.</a:t>
            </a:r>
          </a:p>
          <a:p>
            <a:pPr algn="l"/>
            <a:r>
              <a:rPr lang="tr-TR" sz="1800" b="0" i="0" u="none" strike="noStrike" baseline="0" dirty="0">
                <a:latin typeface="MinionPro-Regular"/>
              </a:rPr>
              <a:t>Bunun dışında astım semptom kontrol değerlendirmesi kategorik olarak, ‘Birinci Basamak Astım Kontrol Tarama Aracı (</a:t>
            </a:r>
            <a:r>
              <a:rPr lang="tr-TR" sz="1800" b="0" i="0" u="none" strike="noStrike" baseline="0" dirty="0" err="1">
                <a:latin typeface="MinionPro-Regular"/>
              </a:rPr>
              <a:t>Primary</a:t>
            </a:r>
            <a:r>
              <a:rPr lang="tr-TR" sz="1800" b="0" i="0" u="none" strike="noStrike" baseline="0" dirty="0">
                <a:latin typeface="MinionPro-Regular"/>
              </a:rPr>
              <a:t> </a:t>
            </a:r>
            <a:r>
              <a:rPr lang="tr-TR" sz="1800" b="0" i="0" u="none" strike="noStrike" baseline="0" dirty="0" err="1">
                <a:latin typeface="MinionPro-Regular"/>
              </a:rPr>
              <a:t>Care</a:t>
            </a:r>
            <a:r>
              <a:rPr lang="tr-TR" sz="1800" b="0" i="0" u="none" strike="noStrike" baseline="0" dirty="0">
                <a:latin typeface="MinionPro-Regular"/>
              </a:rPr>
              <a:t> </a:t>
            </a:r>
            <a:r>
              <a:rPr lang="tr-TR" sz="1800" b="0" i="0" u="none" strike="noStrike" baseline="0" dirty="0" err="1">
                <a:latin typeface="MinionPro-Regular"/>
              </a:rPr>
              <a:t>Asthma</a:t>
            </a:r>
            <a:r>
              <a:rPr lang="tr-TR" sz="1800" b="0" i="0" u="none" strike="noStrike" baseline="0" dirty="0">
                <a:latin typeface="MinionPro-Regular"/>
              </a:rPr>
              <a:t> Control </a:t>
            </a:r>
            <a:r>
              <a:rPr lang="en-US" sz="1800" b="0" i="0" u="none" strike="noStrike" baseline="0" dirty="0">
                <a:latin typeface="MinionPro-Regular"/>
              </a:rPr>
              <a:t>Screening Toll; PACS)’  ’30 </a:t>
            </a:r>
            <a:r>
              <a:rPr lang="en-US" sz="1800" b="0" i="0" u="none" strike="noStrike" baseline="0" dirty="0" err="1">
                <a:latin typeface="MinionPro-Regular"/>
              </a:rPr>
              <a:t>Saniye</a:t>
            </a:r>
            <a:r>
              <a:rPr lang="en-US" sz="1800" b="0" i="0" u="none" strike="noStrike" baseline="0" dirty="0">
                <a:latin typeface="MinionPro-Regular"/>
              </a:rPr>
              <a:t> </a:t>
            </a:r>
            <a:r>
              <a:rPr lang="en-US" sz="1800" b="0" i="0" u="none" strike="noStrike" baseline="0" dirty="0" err="1">
                <a:latin typeface="MinionPro-Regular"/>
              </a:rPr>
              <a:t>Astım</a:t>
            </a:r>
            <a:r>
              <a:rPr lang="en-US" sz="1800" b="0" i="0" u="none" strike="noStrike" baseline="0" dirty="0">
                <a:latin typeface="MinionPro-Regular"/>
              </a:rPr>
              <a:t> </a:t>
            </a:r>
            <a:r>
              <a:rPr lang="en-US" sz="1800" b="0" i="0" u="none" strike="noStrike" baseline="0" dirty="0" err="1">
                <a:latin typeface="MinionPro-Regular"/>
              </a:rPr>
              <a:t>Testi</a:t>
            </a:r>
            <a:r>
              <a:rPr lang="en-US" sz="1800" b="0" i="0" u="none" strike="noStrike" baseline="0" dirty="0">
                <a:latin typeface="MinionPro-Regular"/>
              </a:rPr>
              <a:t> (30 Seconds Asthma Test) </a:t>
            </a:r>
            <a:r>
              <a:rPr lang="en-US" sz="1800" b="0" i="0" u="none" strike="noStrike" baseline="0" dirty="0" err="1">
                <a:latin typeface="MinionPro-Regular"/>
              </a:rPr>
              <a:t>ve</a:t>
            </a:r>
            <a:r>
              <a:rPr lang="en-US" sz="1800" b="0" i="0" u="none" strike="noStrike" baseline="0" dirty="0">
                <a:latin typeface="MinionPro-Regular"/>
              </a:rPr>
              <a:t> ‘Royal College of Physicians </a:t>
            </a:r>
            <a:r>
              <a:rPr lang="en-US" sz="1800" b="0" i="0" u="none" strike="noStrike" baseline="0" dirty="0" err="1">
                <a:latin typeface="MinionPro-Regular"/>
              </a:rPr>
              <a:t>Uc</a:t>
            </a:r>
            <a:r>
              <a:rPr lang="tr-TR" sz="1800" b="0" i="0" u="none" strike="noStrike" baseline="0" dirty="0">
                <a:latin typeface="MinionPro-Regular"/>
              </a:rPr>
              <a:t> Soru (</a:t>
            </a:r>
            <a:r>
              <a:rPr lang="tr-TR" sz="1800" b="0" i="0" u="none" strike="noStrike" baseline="0" dirty="0" err="1">
                <a:latin typeface="MinionPro-Regular"/>
              </a:rPr>
              <a:t>Royal</a:t>
            </a:r>
            <a:r>
              <a:rPr lang="tr-TR" sz="1800" b="0" i="0" u="none" strike="noStrike" baseline="0" dirty="0">
                <a:latin typeface="MinionPro-Regular"/>
              </a:rPr>
              <a:t> </a:t>
            </a:r>
            <a:r>
              <a:rPr lang="tr-TR" sz="1800" b="0" i="0" u="none" strike="noStrike" baseline="0" dirty="0" err="1">
                <a:latin typeface="MinionPro-Regular"/>
              </a:rPr>
              <a:t>College</a:t>
            </a:r>
            <a:r>
              <a:rPr lang="tr-TR" sz="1800" b="0" i="0" u="none" strike="noStrike" baseline="0" dirty="0">
                <a:latin typeface="MinionPro-Regular"/>
              </a:rPr>
              <a:t> of </a:t>
            </a:r>
            <a:r>
              <a:rPr lang="tr-TR" sz="1800" b="0" i="0" u="none" strike="noStrike" baseline="0" dirty="0" err="1">
                <a:latin typeface="MinionPro-Regular"/>
              </a:rPr>
              <a:t>Physicians</a:t>
            </a:r>
            <a:r>
              <a:rPr lang="tr-TR" sz="1800" b="0" i="0" u="none" strike="noStrike" baseline="0" dirty="0">
                <a:latin typeface="MinionPro-Regular"/>
              </a:rPr>
              <a:t> Three </a:t>
            </a:r>
            <a:r>
              <a:rPr lang="tr-TR" sz="1800" b="0" i="0" u="none" strike="noStrike" baseline="0" dirty="0" err="1">
                <a:latin typeface="MinionPro-Regular"/>
              </a:rPr>
              <a:t>Questions</a:t>
            </a:r>
            <a:r>
              <a:rPr lang="tr-TR" sz="1800" b="0" i="0" u="none" strike="noStrike" baseline="0" dirty="0">
                <a:latin typeface="MinionPro-Regular"/>
              </a:rPr>
              <a:t>)’ </a:t>
            </a:r>
            <a:r>
              <a:rPr lang="tr-TR" sz="1800" b="0" i="0" u="none" strike="noStrike" baseline="0" dirty="0" err="1">
                <a:latin typeface="MinionPro-Regular"/>
              </a:rPr>
              <a:t>yontemleri</a:t>
            </a:r>
            <a:r>
              <a:rPr lang="tr-TR" sz="1800" b="0" i="0" u="none" strike="noStrike" baseline="0" dirty="0">
                <a:latin typeface="MinionPro-Regular"/>
              </a:rPr>
              <a:t> kullanılarak da yapılabilmektedir.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31</a:t>
            </a:fld>
            <a:endParaRPr lang="tr-TR"/>
          </a:p>
        </p:txBody>
      </p:sp>
    </p:spTree>
    <p:extLst>
      <p:ext uri="{BB962C8B-B14F-4D97-AF65-F5344CB8AC3E}">
        <p14:creationId xmlns:p14="http://schemas.microsoft.com/office/powerpoint/2010/main" val="2462629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err="1">
                <a:latin typeface="MinionPro-Regular"/>
              </a:rPr>
              <a:t>Gunumuzde</a:t>
            </a:r>
            <a:r>
              <a:rPr lang="tr-TR" sz="1800" b="0" i="0" u="none" strike="noStrike" baseline="0" dirty="0">
                <a:latin typeface="MinionPro-Regular"/>
              </a:rPr>
              <a:t> </a:t>
            </a:r>
            <a:r>
              <a:rPr lang="tr-TR" sz="1800" b="0" i="0" u="none" strike="noStrike" baseline="0" dirty="0" err="1">
                <a:latin typeface="MinionPro-Regular"/>
              </a:rPr>
              <a:t>calışmalarla</a:t>
            </a:r>
            <a:r>
              <a:rPr lang="tr-TR" sz="1800" b="0" i="0" u="none" strike="noStrike" baseline="0" dirty="0">
                <a:latin typeface="MinionPro-Regular"/>
              </a:rPr>
              <a:t> </a:t>
            </a:r>
            <a:r>
              <a:rPr lang="tr-TR" sz="1800" b="0" i="0" u="none" strike="noStrike" baseline="0" dirty="0" err="1">
                <a:latin typeface="MinionPro-Regular"/>
              </a:rPr>
              <a:t>gecerliliği</a:t>
            </a:r>
            <a:r>
              <a:rPr lang="tr-TR" sz="1800" b="0" i="0" u="none" strike="noStrike" baseline="0" dirty="0">
                <a:latin typeface="MinionPro-Regular"/>
              </a:rPr>
              <a:t> belirlenmiş ve astım </a:t>
            </a:r>
            <a:r>
              <a:rPr lang="tr-TR" sz="1800" b="0" i="0" u="none" strike="noStrike" baseline="0" dirty="0" err="1">
                <a:latin typeface="MinionPro-Regular"/>
              </a:rPr>
              <a:t>kontrolunun</a:t>
            </a:r>
            <a:r>
              <a:rPr lang="tr-TR" sz="1800" b="0" i="0" u="none" strike="noStrike" baseline="0" dirty="0">
                <a:latin typeface="MinionPro-Regular"/>
              </a:rPr>
              <a:t> rakamsal olarak değerlendirildiği ondan fazla anket </a:t>
            </a:r>
            <a:r>
              <a:rPr lang="tr-TR" sz="1800" b="0" i="0" u="none" strike="noStrike" baseline="0" dirty="0" err="1">
                <a:latin typeface="MinionPro-Regular"/>
              </a:rPr>
              <a:t>yontemi</a:t>
            </a:r>
            <a:r>
              <a:rPr lang="tr-TR" sz="1800" b="0" i="0" u="none" strike="noStrike" baseline="0" dirty="0">
                <a:latin typeface="MinionPro-Regular"/>
              </a:rPr>
              <a:t> mevcuttur.</a:t>
            </a:r>
          </a:p>
          <a:p>
            <a:pPr algn="l"/>
            <a:r>
              <a:rPr lang="tr-TR" sz="1800" b="0" i="0" u="none" strike="noStrike" baseline="0" dirty="0">
                <a:latin typeface="MinionPro-Regular"/>
              </a:rPr>
              <a:t>Bu anketler hastaların gece/</a:t>
            </a:r>
            <a:r>
              <a:rPr lang="tr-TR" sz="1800" b="0" i="0" u="none" strike="noStrike" baseline="0" dirty="0" err="1">
                <a:latin typeface="MinionPro-Regular"/>
              </a:rPr>
              <a:t>gunduz</a:t>
            </a:r>
            <a:r>
              <a:rPr lang="tr-TR" sz="1800" b="0" i="0" u="none" strike="noStrike" baseline="0" dirty="0">
                <a:latin typeface="MinionPro-Regular"/>
              </a:rPr>
              <a:t> semptomlarını, aktivite kısıtlanmasını, uyku </a:t>
            </a:r>
            <a:r>
              <a:rPr lang="tr-TR" sz="1800" b="0" i="0" u="none" strike="noStrike" baseline="0" dirty="0" err="1">
                <a:latin typeface="MinionPro-Regular"/>
              </a:rPr>
              <a:t>duzenini</a:t>
            </a:r>
            <a:r>
              <a:rPr lang="tr-TR" sz="1800" b="0" i="0" u="none" strike="noStrike" baseline="0" dirty="0">
                <a:latin typeface="MinionPro-Regular"/>
              </a:rPr>
              <a:t>, kurtarıcı </a:t>
            </a:r>
            <a:r>
              <a:rPr lang="tr-TR" sz="1800" b="0" i="0" u="none" strike="noStrike" baseline="0" dirty="0" err="1">
                <a:latin typeface="MinionPro-Regular"/>
              </a:rPr>
              <a:t>ilac</a:t>
            </a:r>
            <a:r>
              <a:rPr lang="tr-TR" sz="1800" b="0" i="0" u="none" strike="noStrike" baseline="0" dirty="0">
                <a:latin typeface="MinionPro-Regular"/>
              </a:rPr>
              <a:t> kullanımını, hastaların algı </a:t>
            </a:r>
            <a:r>
              <a:rPr lang="tr-TR" sz="1800" b="0" i="0" u="none" strike="noStrike" baseline="0" dirty="0" err="1">
                <a:latin typeface="MinionPro-Regular"/>
              </a:rPr>
              <a:t>duzeyini</a:t>
            </a:r>
            <a:r>
              <a:rPr lang="tr-TR" sz="1800" b="0" i="0" u="none" strike="noStrike" baseline="0" dirty="0">
                <a:latin typeface="MinionPro-Regular"/>
              </a:rPr>
              <a:t>, okul ve iş </a:t>
            </a:r>
            <a:r>
              <a:rPr lang="tr-TR" sz="1800" b="0" i="0" u="none" strike="noStrike" baseline="0" dirty="0" err="1">
                <a:latin typeface="MinionPro-Regular"/>
              </a:rPr>
              <a:t>gucu</a:t>
            </a:r>
            <a:r>
              <a:rPr lang="tr-TR" sz="1800" b="0" i="0" u="none" strike="noStrike" baseline="0" dirty="0">
                <a:latin typeface="MinionPro-Regular"/>
              </a:rPr>
              <a:t> kaybını, tetikleyicilere </a:t>
            </a:r>
            <a:r>
              <a:rPr lang="tr-TR" sz="1800" b="0" i="0" u="none" strike="noStrike" baseline="0" dirty="0" err="1">
                <a:latin typeface="MinionPro-Regular"/>
              </a:rPr>
              <a:t>maruziyetlerini</a:t>
            </a:r>
            <a:r>
              <a:rPr lang="tr-TR" sz="1800" b="0" i="0" u="none" strike="noStrike" baseline="0" dirty="0">
                <a:latin typeface="MinionPro-Regular"/>
              </a:rPr>
              <a:t> sorgulayarak astım semptom </a:t>
            </a:r>
            <a:r>
              <a:rPr lang="tr-TR" sz="1800" b="0" i="0" u="none" strike="noStrike" baseline="0" dirty="0" err="1">
                <a:latin typeface="MinionPro-Regular"/>
              </a:rPr>
              <a:t>duzeyi</a:t>
            </a:r>
            <a:r>
              <a:rPr lang="tr-TR" sz="1800" b="0" i="0" u="none" strike="noStrike" baseline="0" dirty="0">
                <a:latin typeface="MinionPro-Regular"/>
              </a:rPr>
              <a:t> konusunda rakamsal değerlendirmelere ulaşılmasını sağlar.</a:t>
            </a:r>
          </a:p>
          <a:p>
            <a:pPr algn="l"/>
            <a:r>
              <a:rPr lang="tr-TR" sz="1800" b="0" i="0" u="none" strike="noStrike" baseline="0" dirty="0">
                <a:latin typeface="MinionPro-Regular"/>
              </a:rPr>
              <a:t>Rakamsal değerlendirmeler, hastaların astım semptom kontrol </a:t>
            </a:r>
            <a:r>
              <a:rPr lang="tr-TR" sz="1800" b="0" i="0" u="none" strike="noStrike" baseline="0" dirty="0" err="1">
                <a:latin typeface="MinionPro-Regular"/>
              </a:rPr>
              <a:t>duzeyindeki</a:t>
            </a:r>
            <a:r>
              <a:rPr lang="tr-TR" sz="1800" b="0" i="0" u="none" strike="noStrike" baseline="0" dirty="0">
                <a:latin typeface="MinionPro-Regular"/>
              </a:rPr>
              <a:t> değişmeleri, kategorik değerlendirmelere </a:t>
            </a:r>
            <a:r>
              <a:rPr lang="tr-TR" sz="1800" b="0" i="0" u="none" strike="noStrike" baseline="0" dirty="0" err="1">
                <a:latin typeface="MinionPro-Regular"/>
              </a:rPr>
              <a:t>gore</a:t>
            </a:r>
            <a:r>
              <a:rPr lang="tr-TR" sz="1800" b="0" i="0" u="none" strike="noStrike" baseline="0" dirty="0">
                <a:latin typeface="MinionPro-Regular"/>
              </a:rPr>
              <a:t>, daha </a:t>
            </a:r>
            <a:r>
              <a:rPr lang="tr-TR" sz="1800" b="0" i="0" u="none" strike="noStrike" baseline="0" dirty="0" err="1">
                <a:latin typeface="MinionPro-Regular"/>
              </a:rPr>
              <a:t>sensitif</a:t>
            </a:r>
            <a:r>
              <a:rPr lang="tr-TR" sz="1800" b="0" i="0" u="none" strike="noStrike" baseline="0" dirty="0">
                <a:latin typeface="MinionPro-Regular"/>
              </a:rPr>
              <a:t> (duyarlı) olarak değerlendirebilmektedir.</a:t>
            </a:r>
          </a:p>
          <a:p>
            <a:pPr algn="l"/>
            <a:r>
              <a:rPr lang="tr-TR" sz="1800" b="0" i="0" u="none" strike="noStrike" baseline="0" dirty="0">
                <a:latin typeface="MinionPro-Regular"/>
              </a:rPr>
              <a:t>Bu anketlerden </a:t>
            </a:r>
            <a:r>
              <a:rPr lang="tr-TR" sz="1800" b="0" i="0" u="none" strike="noStrike" baseline="0" dirty="0" err="1">
                <a:latin typeface="MinionPro-Regular"/>
              </a:rPr>
              <a:t>Turkceye</a:t>
            </a:r>
            <a:r>
              <a:rPr lang="tr-TR" sz="1800" b="0" i="0" u="none" strike="noStrike" baseline="0" dirty="0">
                <a:latin typeface="MinionPro-Regular"/>
              </a:rPr>
              <a:t> </a:t>
            </a:r>
            <a:r>
              <a:rPr lang="tr-TR" sz="1800" b="0" i="0" u="none" strike="noStrike" baseline="0" dirty="0" err="1">
                <a:latin typeface="MinionPro-Regular"/>
              </a:rPr>
              <a:t>cevrilerek</a:t>
            </a:r>
            <a:r>
              <a:rPr lang="tr-TR" sz="1800" b="0" i="0" u="none" strike="noStrike" baseline="0" dirty="0">
                <a:latin typeface="MinionPro-Regular"/>
              </a:rPr>
              <a:t> </a:t>
            </a:r>
            <a:r>
              <a:rPr lang="tr-TR" sz="1800" b="0" i="0" u="none" strike="noStrike" baseline="0" dirty="0" err="1">
                <a:latin typeface="MinionPro-Regular"/>
              </a:rPr>
              <a:t>gecerliliği</a:t>
            </a:r>
            <a:r>
              <a:rPr lang="tr-TR" sz="1800" b="0" i="0" u="none" strike="noStrike" baseline="0" dirty="0">
                <a:latin typeface="MinionPro-Regular"/>
              </a:rPr>
              <a:t> kanıtlanmış olanlar AKT, ACQ ve CİSAKT.</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32</a:t>
            </a:fld>
            <a:endParaRPr lang="tr-TR"/>
          </a:p>
        </p:txBody>
      </p:sp>
    </p:spTree>
    <p:extLst>
      <p:ext uri="{BB962C8B-B14F-4D97-AF65-F5344CB8AC3E}">
        <p14:creationId xmlns:p14="http://schemas.microsoft.com/office/powerpoint/2010/main" val="428677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dirty="0"/>
              <a:t>Astım sık görülen ve farklı ülkelerde nüfusun %1-20’sini ve tüm dünyada tahmini olarak 300 milyon kişiyi etkileyen kronik bir hastalıktır.</a:t>
            </a:r>
          </a:p>
          <a:p>
            <a:pPr algn="l"/>
            <a:r>
              <a:rPr lang="tr-TR" dirty="0"/>
              <a:t>Astım sıklığı ülkeler arasında ve bölgeden bölgeye farklılıklar göstermekte, bu farklılıklar genetik ve çevresel faktörlerin </a:t>
            </a:r>
            <a:r>
              <a:rPr lang="tr-TR" dirty="0" err="1"/>
              <a:t>heterojenitesi</a:t>
            </a:r>
            <a:r>
              <a:rPr lang="tr-TR" dirty="0"/>
              <a:t> ile açıklanmaktadır. Ancak, mevcut bilgiler dünyanın çeşitli bölgeleri arasında saptanan bu </a:t>
            </a:r>
            <a:r>
              <a:rPr lang="tr-TR" dirty="0" err="1"/>
              <a:t>prevalans</a:t>
            </a:r>
            <a:r>
              <a:rPr lang="tr-TR" dirty="0"/>
              <a:t> farklılıklarının olası nedenlerini açıklamakta yetersizdir</a:t>
            </a:r>
          </a:p>
          <a:p>
            <a:pPr algn="l"/>
            <a:r>
              <a:rPr lang="tr-TR" sz="1800" b="0" i="0" u="none" strike="noStrike" baseline="0" dirty="0" err="1">
                <a:latin typeface="MinionPro-Regular"/>
              </a:rPr>
              <a:t>Dunya’da</a:t>
            </a:r>
            <a:r>
              <a:rPr lang="tr-TR" sz="1800" b="0" i="0" u="none" strike="noStrike" baseline="0" dirty="0">
                <a:latin typeface="MinionPro-Regular"/>
              </a:rPr>
              <a:t> astım </a:t>
            </a:r>
            <a:r>
              <a:rPr lang="tr-TR" sz="1800" b="0" i="0" u="none" strike="noStrike" baseline="0" dirty="0" err="1">
                <a:latin typeface="MinionPro-Regular"/>
              </a:rPr>
              <a:t>prevalansının</a:t>
            </a:r>
            <a:r>
              <a:rPr lang="tr-TR" sz="1800" b="0" i="0" u="none" strike="noStrike" baseline="0" dirty="0">
                <a:latin typeface="MinionPro-Regular"/>
              </a:rPr>
              <a:t> değerlendirildiği, </a:t>
            </a:r>
            <a:r>
              <a:rPr lang="tr-TR" sz="1800" b="0" i="0" u="none" strike="noStrike" baseline="0" dirty="0" err="1">
                <a:latin typeface="MinionPro-Regular"/>
              </a:rPr>
              <a:t>Dunya</a:t>
            </a:r>
            <a:r>
              <a:rPr lang="tr-TR" sz="1800" b="0" i="0" u="none" strike="noStrike" baseline="0" dirty="0">
                <a:latin typeface="MinionPro-Regular"/>
              </a:rPr>
              <a:t> Sağlık </a:t>
            </a:r>
            <a:r>
              <a:rPr lang="tr-TR" sz="1800" b="0" i="0" u="none" strike="noStrike" baseline="0" dirty="0" err="1">
                <a:latin typeface="MinionPro-Regular"/>
              </a:rPr>
              <a:t>Orgutu’ne</a:t>
            </a:r>
            <a:r>
              <a:rPr lang="tr-TR" sz="1800" b="0" i="0" u="none" strike="noStrike" baseline="0" dirty="0">
                <a:latin typeface="MinionPro-Regular"/>
              </a:rPr>
              <a:t> </a:t>
            </a:r>
            <a:r>
              <a:rPr lang="tr-TR" sz="1800" b="0" i="0" u="none" strike="noStrike" baseline="0" dirty="0" err="1">
                <a:latin typeface="MinionPro-Regular"/>
              </a:rPr>
              <a:t>uye</a:t>
            </a:r>
            <a:r>
              <a:rPr lang="tr-TR" sz="1800" b="0" i="0" u="none" strike="noStrike" baseline="0" dirty="0">
                <a:latin typeface="MinionPro-Regular"/>
              </a:rPr>
              <a:t> olan, </a:t>
            </a:r>
            <a:r>
              <a:rPr lang="tr-TR" sz="1800" b="0" i="0" u="none" strike="noStrike" baseline="0" dirty="0" err="1">
                <a:latin typeface="MinionPro-Regular"/>
              </a:rPr>
              <a:t>Turkiye’nin</a:t>
            </a:r>
            <a:r>
              <a:rPr lang="tr-TR" sz="1800" b="0" i="0" u="none" strike="noStrike" baseline="0" dirty="0">
                <a:latin typeface="MinionPro-Regular"/>
              </a:rPr>
              <a:t> de dahil olduğu, 70 </a:t>
            </a:r>
            <a:r>
              <a:rPr lang="tr-TR" sz="1800" b="0" i="0" u="none" strike="noStrike" baseline="0" dirty="0" err="1">
                <a:latin typeface="MinionPro-Regular"/>
              </a:rPr>
              <a:t>ulkenin</a:t>
            </a:r>
            <a:r>
              <a:rPr lang="tr-TR" sz="1800" b="0" i="0" u="none" strike="noStrike" baseline="0" dirty="0">
                <a:latin typeface="MinionPro-Regular"/>
              </a:rPr>
              <a:t> verilerinin değerlendirildiği WHS (World </a:t>
            </a:r>
            <a:r>
              <a:rPr lang="tr-TR" sz="1800" b="0" i="0" u="none" strike="noStrike" baseline="0" dirty="0" err="1">
                <a:latin typeface="MinionPro-Regular"/>
              </a:rPr>
              <a:t>Health</a:t>
            </a:r>
            <a:r>
              <a:rPr lang="tr-TR" sz="1800" b="0" i="0" u="none" strike="noStrike" baseline="0" dirty="0">
                <a:latin typeface="MinionPro-Regular"/>
              </a:rPr>
              <a:t> </a:t>
            </a:r>
            <a:r>
              <a:rPr lang="tr-TR" sz="1800" b="0" i="0" u="none" strike="noStrike" baseline="0" dirty="0" err="1">
                <a:latin typeface="MinionPro-Regular"/>
              </a:rPr>
              <a:t>Survey</a:t>
            </a:r>
            <a:r>
              <a:rPr lang="tr-TR" sz="1800" b="0" i="0" u="none" strike="noStrike" baseline="0" dirty="0">
                <a:latin typeface="MinionPro-Regular"/>
              </a:rPr>
              <a:t>) </a:t>
            </a:r>
            <a:r>
              <a:rPr lang="tr-TR" sz="1800" b="0" i="0" u="none" strike="noStrike" baseline="0" dirty="0" err="1">
                <a:latin typeface="MinionPro-Regular"/>
              </a:rPr>
              <a:t>calışmasında</a:t>
            </a:r>
            <a:r>
              <a:rPr lang="tr-TR" sz="1800" b="0" i="0" u="none" strike="noStrike" baseline="0" dirty="0">
                <a:latin typeface="MinionPro-Regular"/>
              </a:rPr>
              <a:t>, </a:t>
            </a:r>
            <a:r>
              <a:rPr lang="tr-TR" sz="1800" b="0" i="0" u="none" strike="noStrike" baseline="0" dirty="0" err="1">
                <a:latin typeface="MinionPro-Regular"/>
              </a:rPr>
              <a:t>dunya</a:t>
            </a:r>
            <a:r>
              <a:rPr lang="tr-TR" sz="1800" b="0" i="0" u="none" strike="noStrike" baseline="0" dirty="0">
                <a:latin typeface="MinionPro-Regular"/>
              </a:rPr>
              <a:t> genelindeki doktor tanılı astım ve hışıltı semptomu </a:t>
            </a:r>
            <a:r>
              <a:rPr lang="tr-TR" sz="1800" b="0" i="0" u="none" strike="noStrike" baseline="0" dirty="0" err="1">
                <a:latin typeface="MinionPro-Regular"/>
              </a:rPr>
              <a:t>prevalansı</a:t>
            </a:r>
            <a:r>
              <a:rPr lang="tr-TR" sz="1800" b="0" i="0" u="none" strike="noStrike" baseline="0" dirty="0">
                <a:latin typeface="MinionPro-Regular"/>
              </a:rPr>
              <a:t> sırasıyla, %4.27 ve %8.61’dir.</a:t>
            </a:r>
            <a:endParaRPr lang="tr-TR" dirty="0"/>
          </a:p>
          <a:p>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6</a:t>
            </a:fld>
            <a:endParaRPr lang="tr-TR"/>
          </a:p>
        </p:txBody>
      </p:sp>
    </p:spTree>
    <p:extLst>
      <p:ext uri="{BB962C8B-B14F-4D97-AF65-F5344CB8AC3E}">
        <p14:creationId xmlns:p14="http://schemas.microsoft.com/office/powerpoint/2010/main" val="196981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Her sorunun cevabı ile ilişkili puan yazılır. AKT puanının 20 ve üzerinde olması kontrol altında olduğunu gösterir.</a:t>
            </a:r>
          </a:p>
        </p:txBody>
      </p:sp>
      <p:sp>
        <p:nvSpPr>
          <p:cNvPr id="4" name="Slayt Numarası Yer Tutucusu 3"/>
          <p:cNvSpPr>
            <a:spLocks noGrp="1"/>
          </p:cNvSpPr>
          <p:nvPr>
            <p:ph type="sldNum" sz="quarter" idx="5"/>
          </p:nvPr>
        </p:nvSpPr>
        <p:spPr/>
        <p:txBody>
          <a:bodyPr/>
          <a:lstStyle/>
          <a:p>
            <a:fld id="{B9934650-DC9B-4566-BB7C-2D46BB47F131}" type="slidenum">
              <a:rPr lang="tr-TR" smtClean="0"/>
              <a:t>33</a:t>
            </a:fld>
            <a:endParaRPr lang="tr-TR"/>
          </a:p>
        </p:txBody>
      </p:sp>
    </p:spTree>
    <p:extLst>
      <p:ext uri="{BB962C8B-B14F-4D97-AF65-F5344CB8AC3E}">
        <p14:creationId xmlns:p14="http://schemas.microsoft.com/office/powerpoint/2010/main" val="2644722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Değerlendirme: Her sorunun cevabıyla ilişkili puanlar yazılır. Yedi puanın toplamının ortalaması hesaplanır. [Ortalama puan ≤0,75: tam kontrol, 0.75-1.5: kısmi kontrol, ≥1.5 kontrol altında değil]</a:t>
            </a:r>
          </a:p>
        </p:txBody>
      </p:sp>
      <p:sp>
        <p:nvSpPr>
          <p:cNvPr id="4" name="Slayt Numarası Yer Tutucusu 3"/>
          <p:cNvSpPr>
            <a:spLocks noGrp="1"/>
          </p:cNvSpPr>
          <p:nvPr>
            <p:ph type="sldNum" sz="quarter" idx="5"/>
          </p:nvPr>
        </p:nvSpPr>
        <p:spPr/>
        <p:txBody>
          <a:bodyPr/>
          <a:lstStyle/>
          <a:p>
            <a:fld id="{B9934650-DC9B-4566-BB7C-2D46BB47F131}" type="slidenum">
              <a:rPr lang="tr-TR" smtClean="0"/>
              <a:t>34</a:t>
            </a:fld>
            <a:endParaRPr lang="tr-TR"/>
          </a:p>
        </p:txBody>
      </p:sp>
    </p:spTree>
    <p:extLst>
      <p:ext uri="{BB962C8B-B14F-4D97-AF65-F5344CB8AC3E}">
        <p14:creationId xmlns:p14="http://schemas.microsoft.com/office/powerpoint/2010/main" val="4135042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35</a:t>
            </a:fld>
            <a:endParaRPr lang="tr-TR"/>
          </a:p>
        </p:txBody>
      </p:sp>
    </p:spTree>
    <p:extLst>
      <p:ext uri="{BB962C8B-B14F-4D97-AF65-F5344CB8AC3E}">
        <p14:creationId xmlns:p14="http://schemas.microsoft.com/office/powerpoint/2010/main" val="2731127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0" i="0" u="none" strike="noStrike" baseline="0" dirty="0">
                <a:latin typeface="MinionPro-Regular"/>
              </a:rPr>
              <a:t>Astım </a:t>
            </a:r>
            <a:r>
              <a:rPr lang="tr-TR" sz="1800" b="0" i="0" u="none" strike="noStrike" baseline="0" dirty="0" err="1">
                <a:latin typeface="MinionPro-Regular"/>
              </a:rPr>
              <a:t>kontrolunun</a:t>
            </a:r>
            <a:r>
              <a:rPr lang="tr-TR" sz="1800" b="0" i="0" u="none" strike="noStrike" baseline="0" dirty="0">
                <a:latin typeface="MinionPro-Regular"/>
              </a:rPr>
              <a:t> değerlendirilmesindeki diğer bileşen ‘gelecek risklerin </a:t>
            </a:r>
            <a:r>
              <a:rPr lang="tr-TR" sz="1800" b="0" i="0" u="none" strike="noStrike" baseline="0" dirty="0" err="1">
                <a:latin typeface="MinionPro-Regular"/>
              </a:rPr>
              <a:t>değerlendirilmesi’dir</a:t>
            </a:r>
            <a:r>
              <a:rPr lang="tr-TR" sz="1800" b="0" i="0" u="none" strike="noStrike" baseline="0" dirty="0">
                <a:latin typeface="MinionPro-Regular"/>
              </a:rPr>
              <a:t>.</a:t>
            </a:r>
          </a:p>
          <a:p>
            <a:pPr algn="l"/>
            <a:r>
              <a:rPr lang="tr-TR" sz="1800" b="0" i="0" u="none" strike="noStrike" baseline="0" dirty="0">
                <a:latin typeface="MinionPro-Regular"/>
              </a:rPr>
              <a:t>Bu kavram, astıma bağlı kotu neticeler </a:t>
            </a:r>
            <a:r>
              <a:rPr lang="tr-TR" sz="1800" b="0" i="0" u="none" strike="noStrike" baseline="0" dirty="0" err="1">
                <a:latin typeface="MinionPro-Regular"/>
              </a:rPr>
              <a:t>icin</a:t>
            </a:r>
            <a:r>
              <a:rPr lang="tr-TR" sz="1800" b="0" i="0" u="none" strike="noStrike" baseline="0" dirty="0">
                <a:latin typeface="MinionPro-Regular"/>
              </a:rPr>
              <a:t> risk altındaki hastaların belirlenmesini ifade eder. </a:t>
            </a:r>
            <a:r>
              <a:rPr lang="tr-TR" sz="1800" b="1" i="0" u="none" strike="noStrike" baseline="0" dirty="0">
                <a:latin typeface="MinionPro-Bold"/>
              </a:rPr>
              <a:t>Astıma bağlı kotu neticeler (gelecek riskler) 3 başlık altında toplanabilir</a:t>
            </a:r>
          </a:p>
          <a:p>
            <a:pPr marL="342900" indent="-342900" algn="l">
              <a:buAutoNum type="alphaLcParenR"/>
            </a:pPr>
            <a:r>
              <a:rPr lang="tr-TR" sz="1800" b="0" i="0" u="none" strike="noStrike" baseline="0" dirty="0">
                <a:latin typeface="MinionPro-Regular"/>
              </a:rPr>
              <a:t>Atak b) </a:t>
            </a:r>
            <a:r>
              <a:rPr lang="tr-TR" sz="1800" b="0" i="0" u="none" strike="noStrike" baseline="0" dirty="0" err="1">
                <a:latin typeface="MinionPro-Regular"/>
              </a:rPr>
              <a:t>Persistan</a:t>
            </a:r>
            <a:r>
              <a:rPr lang="tr-TR" sz="1800" b="0" i="0" u="none" strike="noStrike" baseline="0" dirty="0">
                <a:latin typeface="MinionPro-Regular"/>
              </a:rPr>
              <a:t> hava akımı kısıtlaması (</a:t>
            </a:r>
            <a:r>
              <a:rPr lang="tr-TR" sz="1800" b="0" i="0" u="none" strike="noStrike" baseline="0" dirty="0" err="1">
                <a:latin typeface="MinionPro-Regular"/>
              </a:rPr>
              <a:t>cocuklarda</a:t>
            </a:r>
            <a:r>
              <a:rPr lang="tr-TR" sz="1800" b="0" i="0" u="none" strike="noStrike" baseline="0" dirty="0">
                <a:latin typeface="MinionPro-Regular"/>
              </a:rPr>
              <a:t> akciğer gelişiminin bozulması) c) Tedavi yan etkisi</a:t>
            </a:r>
          </a:p>
          <a:p>
            <a:pPr algn="l"/>
            <a:r>
              <a:rPr lang="tr-TR" sz="1800" b="0" i="0" u="none" strike="noStrike" baseline="0" dirty="0">
                <a:latin typeface="MinionPro-Regular"/>
              </a:rPr>
              <a:t>Astım semptom </a:t>
            </a:r>
            <a:r>
              <a:rPr lang="tr-TR" sz="1800" b="0" i="0" u="none" strike="noStrike" baseline="0" dirty="0" err="1">
                <a:latin typeface="MinionPro-Regular"/>
              </a:rPr>
              <a:t>kontrolu</a:t>
            </a:r>
            <a:r>
              <a:rPr lang="tr-TR" sz="1800" b="0" i="0" u="none" strike="noStrike" baseline="0" dirty="0">
                <a:latin typeface="MinionPro-Regular"/>
              </a:rPr>
              <a:t>, gelecek riskler </a:t>
            </a:r>
            <a:r>
              <a:rPr lang="tr-TR" sz="1800" b="0" i="0" u="none" strike="noStrike" baseline="0" dirty="0" err="1">
                <a:latin typeface="MinionPro-Regular"/>
              </a:rPr>
              <a:t>icin</a:t>
            </a:r>
            <a:r>
              <a:rPr lang="tr-TR" sz="1800" b="0" i="0" u="none" strike="noStrike" baseline="0" dirty="0">
                <a:latin typeface="MinionPro-Regular"/>
              </a:rPr>
              <a:t> </a:t>
            </a:r>
            <a:r>
              <a:rPr lang="tr-TR" sz="1800" b="0" i="0" u="none" strike="noStrike" baseline="0" dirty="0" err="1">
                <a:latin typeface="MinionPro-Regular"/>
              </a:rPr>
              <a:t>onemli</a:t>
            </a:r>
            <a:r>
              <a:rPr lang="tr-TR" sz="1800" b="0" i="0" u="none" strike="noStrike" baseline="0" dirty="0">
                <a:latin typeface="MinionPro-Regular"/>
              </a:rPr>
              <a:t> bir belirleyici olmakla birlikte, bu riskler </a:t>
            </a:r>
            <a:r>
              <a:rPr lang="tr-TR" sz="1800" b="0" i="0" u="none" strike="noStrike" baseline="0" dirty="0" err="1">
                <a:latin typeface="MinionPro-Regular"/>
              </a:rPr>
              <a:t>icin</a:t>
            </a:r>
            <a:r>
              <a:rPr lang="tr-TR" sz="1800" b="0" i="0" u="none" strike="noStrike" baseline="0" dirty="0">
                <a:latin typeface="MinionPro-Regular"/>
              </a:rPr>
              <a:t> tek neden olmadığından, astım hastalarının hem semptom </a:t>
            </a:r>
            <a:r>
              <a:rPr lang="tr-TR" sz="1800" b="0" i="0" u="none" strike="noStrike" baseline="0" dirty="0" err="1">
                <a:latin typeface="MinionPro-Regular"/>
              </a:rPr>
              <a:t>kontrolu</a:t>
            </a:r>
            <a:r>
              <a:rPr lang="tr-TR" sz="1800" b="0" i="0" u="none" strike="noStrike" baseline="0" dirty="0">
                <a:latin typeface="MinionPro-Regular"/>
              </a:rPr>
              <a:t> hem de gelecek risk değerlendirmesinin yapılması gereklidir.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36</a:t>
            </a:fld>
            <a:endParaRPr lang="tr-TR"/>
          </a:p>
        </p:txBody>
      </p:sp>
    </p:spTree>
    <p:extLst>
      <p:ext uri="{BB962C8B-B14F-4D97-AF65-F5344CB8AC3E}">
        <p14:creationId xmlns:p14="http://schemas.microsoft.com/office/powerpoint/2010/main" val="2714501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Astımlı hastanın gelecekte astım atağı </a:t>
            </a:r>
            <a:r>
              <a:rPr lang="tr-TR" sz="1800" b="0" i="0" u="none" strike="noStrike" baseline="0" dirty="0" err="1">
                <a:latin typeface="MinionPro-Regular"/>
              </a:rPr>
              <a:t>gecirmeye</a:t>
            </a:r>
            <a:r>
              <a:rPr lang="tr-TR" sz="1800" b="0" i="0" u="none" strike="noStrike" baseline="0" dirty="0">
                <a:latin typeface="MinionPro-Regular"/>
              </a:rPr>
              <a:t> aday olup olmadığı konusunda karar vermek ve bunun </a:t>
            </a:r>
            <a:r>
              <a:rPr lang="tr-TR" sz="1800" b="0" i="0" u="none" strike="noStrike" baseline="0" dirty="0" err="1">
                <a:latin typeface="MinionPro-Regular"/>
              </a:rPr>
              <a:t>onlemlerini</a:t>
            </a:r>
            <a:r>
              <a:rPr lang="tr-TR" sz="1800" b="0" i="0" u="none" strike="noStrike" baseline="0" dirty="0">
                <a:latin typeface="MinionPro-Regular"/>
              </a:rPr>
              <a:t> almak gerekir. Semptomların kontrol altına alınması atakların azalmasını sağlar. Ancak semptomlardan bağımsız olarak atak riskini artıran </a:t>
            </a:r>
            <a:r>
              <a:rPr lang="tr-TR" sz="1800" b="0" i="0" u="none" strike="noStrike" baseline="0" dirty="0" err="1">
                <a:latin typeface="MinionPro-Regular"/>
              </a:rPr>
              <a:t>bircok</a:t>
            </a:r>
            <a:r>
              <a:rPr lang="tr-TR" sz="1800" b="0" i="0" u="none" strike="noStrike" baseline="0" dirty="0">
                <a:latin typeface="MinionPro-Regular"/>
              </a:rPr>
              <a:t> neden vardır</a:t>
            </a:r>
            <a:r>
              <a:rPr lang="tr-TR" sz="1800" b="1" i="0" u="none" strike="noStrike" baseline="0" dirty="0">
                <a:latin typeface="MinionPro-Bold"/>
              </a:rPr>
              <a:t>. </a:t>
            </a:r>
            <a:r>
              <a:rPr lang="tr-TR" sz="1800" b="0" i="0" u="none" strike="noStrike" baseline="0" dirty="0">
                <a:latin typeface="MinionPro-Regular"/>
              </a:rPr>
              <a:t>Bunlardan bir veya </a:t>
            </a:r>
            <a:r>
              <a:rPr lang="tr-TR" sz="1800" b="0" i="0" u="none" strike="noStrike" baseline="0" dirty="0" err="1">
                <a:latin typeface="MinionPro-Regular"/>
              </a:rPr>
              <a:t>birkacının</a:t>
            </a:r>
            <a:r>
              <a:rPr lang="tr-TR" sz="1800" b="0" i="0" u="none" strike="noStrike" baseline="0" dirty="0">
                <a:latin typeface="MinionPro-Regular"/>
              </a:rPr>
              <a:t> olduğu hastada astım atak riski artmıştır.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37</a:t>
            </a:fld>
            <a:endParaRPr lang="tr-TR"/>
          </a:p>
        </p:txBody>
      </p:sp>
    </p:spTree>
    <p:extLst>
      <p:ext uri="{BB962C8B-B14F-4D97-AF65-F5344CB8AC3E}">
        <p14:creationId xmlns:p14="http://schemas.microsoft.com/office/powerpoint/2010/main" val="1538412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Astımlı hastada normalden fazla FEV1 kaybına ve </a:t>
            </a:r>
            <a:r>
              <a:rPr lang="tr-TR" sz="1800" b="0" i="0" u="none" strike="noStrike" baseline="0" dirty="0" err="1">
                <a:latin typeface="MinionPro-Regular"/>
              </a:rPr>
              <a:t>persistan</a:t>
            </a:r>
            <a:r>
              <a:rPr lang="tr-TR" sz="1800" b="0" i="0" u="none" strike="noStrike" baseline="0" dirty="0">
                <a:latin typeface="MinionPro-Regular"/>
              </a:rPr>
              <a:t> hava akımı kısıtlanmasına, </a:t>
            </a:r>
            <a:r>
              <a:rPr lang="tr-TR" sz="1800" b="0" i="0" u="none" strike="noStrike" baseline="0" dirty="0" err="1">
                <a:latin typeface="MinionPro-Regular"/>
              </a:rPr>
              <a:t>ozellikle</a:t>
            </a:r>
            <a:r>
              <a:rPr lang="tr-TR" sz="1800" b="0" i="0" u="none" strike="noStrike" baseline="0" dirty="0">
                <a:latin typeface="MinionPro-Regular"/>
              </a:rPr>
              <a:t> </a:t>
            </a:r>
            <a:r>
              <a:rPr lang="tr-TR" sz="1800" b="0" i="0" u="none" strike="noStrike" baseline="0" dirty="0" err="1">
                <a:latin typeface="MinionPro-Regular"/>
              </a:rPr>
              <a:t>cocuklarda</a:t>
            </a:r>
            <a:r>
              <a:rPr lang="tr-TR" sz="1800" b="0" i="0" u="none" strike="noStrike" baseline="0" dirty="0">
                <a:latin typeface="MinionPro-Regular"/>
              </a:rPr>
              <a:t> akciğer gelişiminin bozulmasına ve erken erişkinlik </a:t>
            </a:r>
            <a:r>
              <a:rPr lang="tr-TR" sz="1800" b="0" i="0" u="none" strike="noStrike" baseline="0" dirty="0" err="1">
                <a:latin typeface="MinionPro-Regular"/>
              </a:rPr>
              <a:t>donemine</a:t>
            </a:r>
            <a:r>
              <a:rPr lang="tr-TR" sz="1800" b="0" i="0" u="none" strike="noStrike" baseline="0" dirty="0">
                <a:latin typeface="MinionPro-Regular"/>
              </a:rPr>
              <a:t> </a:t>
            </a:r>
            <a:r>
              <a:rPr lang="tr-TR" sz="1800" b="0" i="0" u="none" strike="noStrike" baseline="0" dirty="0" err="1">
                <a:latin typeface="MinionPro-Regular"/>
              </a:rPr>
              <a:t>duşuk</a:t>
            </a:r>
            <a:r>
              <a:rPr lang="tr-TR" sz="1800" b="0" i="0" u="none" strike="noStrike" baseline="0" dirty="0">
                <a:latin typeface="MinionPro-Regular"/>
              </a:rPr>
              <a:t> akciğer fonksiyonları ile başlanılmasına neden olan risk </a:t>
            </a:r>
            <a:r>
              <a:rPr lang="tr-TR" sz="1800" b="0" i="0" u="none" strike="noStrike" baseline="0" dirty="0" err="1">
                <a:latin typeface="MinionPro-Regular"/>
              </a:rPr>
              <a:t>faktorleri</a:t>
            </a:r>
            <a:r>
              <a:rPr lang="tr-TR" sz="1800" b="0" i="0" u="none" strike="noStrike" baseline="0" dirty="0">
                <a:latin typeface="MinionPro-Regular"/>
              </a:rPr>
              <a:t> saptanmalı ve </a:t>
            </a:r>
            <a:r>
              <a:rPr lang="tr-TR" sz="1800" b="0" i="0" u="none" strike="noStrike" baseline="0" dirty="0" err="1">
                <a:latin typeface="MinionPro-Regular"/>
              </a:rPr>
              <a:t>duzeltilmesi</a:t>
            </a:r>
            <a:r>
              <a:rPr lang="tr-TR" sz="1800" b="0" i="0" u="none" strike="noStrike" baseline="0" dirty="0">
                <a:latin typeface="MinionPro-Regular"/>
              </a:rPr>
              <a:t> </a:t>
            </a:r>
            <a:r>
              <a:rPr lang="tr-TR" sz="1800" b="0" i="0" u="none" strike="noStrike" baseline="0" dirty="0" err="1">
                <a:latin typeface="MinionPro-Regular"/>
              </a:rPr>
              <a:t>mumkun</a:t>
            </a:r>
            <a:r>
              <a:rPr lang="tr-TR" sz="1800" b="0" i="0" u="none" strike="noStrike" baseline="0" dirty="0">
                <a:latin typeface="MinionPro-Regular"/>
              </a:rPr>
              <a:t> olanlar için </a:t>
            </a:r>
            <a:r>
              <a:rPr lang="tr-TR" sz="1800" b="0" i="0" u="none" strike="noStrike" baseline="0" dirty="0" err="1">
                <a:latin typeface="MinionPro-Regular"/>
              </a:rPr>
              <a:t>onlemler</a:t>
            </a:r>
            <a:r>
              <a:rPr lang="tr-TR" sz="1800" b="0" i="0" u="none" strike="noStrike" baseline="0" dirty="0">
                <a:latin typeface="MinionPro-Regular"/>
              </a:rPr>
              <a:t> alınmalıdır.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38</a:t>
            </a:fld>
            <a:endParaRPr lang="tr-TR"/>
          </a:p>
        </p:txBody>
      </p:sp>
    </p:spTree>
    <p:extLst>
      <p:ext uri="{BB962C8B-B14F-4D97-AF65-F5344CB8AC3E}">
        <p14:creationId xmlns:p14="http://schemas.microsoft.com/office/powerpoint/2010/main" val="1788639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Hastaya uygulanacak her tedavi </a:t>
            </a:r>
            <a:r>
              <a:rPr lang="tr-TR" sz="1800" b="0" i="0" u="none" strike="noStrike" baseline="0" dirty="0" err="1">
                <a:latin typeface="MinionPro-Regular"/>
              </a:rPr>
              <a:t>seceneğine</a:t>
            </a:r>
            <a:r>
              <a:rPr lang="tr-TR" sz="1800" b="0" i="0" u="none" strike="noStrike" baseline="0" dirty="0">
                <a:latin typeface="MinionPro-Regular"/>
              </a:rPr>
              <a:t> kar-zarar dengesi </a:t>
            </a:r>
            <a:r>
              <a:rPr lang="tr-TR" sz="1800" b="0" i="0" u="none" strike="noStrike" baseline="0" dirty="0" err="1">
                <a:latin typeface="MinionPro-Regular"/>
              </a:rPr>
              <a:t>gozetilerek</a:t>
            </a:r>
            <a:r>
              <a:rPr lang="tr-TR" sz="1800" b="0" i="0" u="none" strike="noStrike" baseline="0" dirty="0">
                <a:latin typeface="MinionPro-Regular"/>
              </a:rPr>
              <a:t> karar verilmelidir.</a:t>
            </a:r>
          </a:p>
          <a:p>
            <a:pPr algn="l"/>
            <a:r>
              <a:rPr lang="tr-TR" sz="1800" b="0" i="0" u="none" strike="noStrike" baseline="0" dirty="0">
                <a:latin typeface="MinionPro-Regular"/>
              </a:rPr>
              <a:t>Astımda kullanılan </a:t>
            </a:r>
            <a:r>
              <a:rPr lang="tr-TR" sz="1800" b="0" i="0" u="none" strike="noStrike" baseline="0" dirty="0" err="1">
                <a:latin typeface="MinionPro-Regular"/>
              </a:rPr>
              <a:t>ilac</a:t>
            </a:r>
            <a:r>
              <a:rPr lang="tr-TR" sz="1800" b="0" i="0" u="none" strike="noStrike" baseline="0" dirty="0">
                <a:latin typeface="MinionPro-Regular"/>
              </a:rPr>
              <a:t> dozları genellikle yan etkiye yol </a:t>
            </a:r>
            <a:r>
              <a:rPr lang="tr-TR" sz="1800" b="0" i="0" u="none" strike="noStrike" baseline="0" dirty="0" err="1">
                <a:latin typeface="MinionPro-Regular"/>
              </a:rPr>
              <a:t>acmayacak</a:t>
            </a:r>
            <a:r>
              <a:rPr lang="tr-TR" sz="1800" b="0" i="0" u="none" strike="noStrike" baseline="0" dirty="0">
                <a:latin typeface="MinionPro-Regular"/>
              </a:rPr>
              <a:t> </a:t>
            </a:r>
            <a:r>
              <a:rPr lang="tr-TR" sz="1800" b="0" i="0" u="none" strike="noStrike" baseline="0" dirty="0" err="1">
                <a:latin typeface="MinionPro-Regular"/>
              </a:rPr>
              <a:t>duzeydedir</a:t>
            </a:r>
            <a:r>
              <a:rPr lang="tr-TR" sz="1800" b="0" i="0" u="none" strike="noStrike" baseline="0" dirty="0">
                <a:latin typeface="MinionPro-Regular"/>
              </a:rPr>
              <a:t>. Ancak yan etki gelişimi </a:t>
            </a:r>
            <a:r>
              <a:rPr lang="tr-TR" sz="1800" b="0" i="0" u="none" strike="noStrike" baseline="0" dirty="0" err="1">
                <a:latin typeface="MinionPro-Regular"/>
              </a:rPr>
              <a:t>icin</a:t>
            </a:r>
            <a:r>
              <a:rPr lang="tr-TR" sz="1800" b="0" i="0" u="none" strike="noStrike" baseline="0" dirty="0">
                <a:latin typeface="MinionPro-Regular"/>
              </a:rPr>
              <a:t> riskli hastalar dikkatle değerlendirilmelidir. Sık oral </a:t>
            </a:r>
            <a:r>
              <a:rPr lang="tr-TR" sz="1800" b="0" i="0" u="none" strike="noStrike" baseline="0" dirty="0" err="1">
                <a:latin typeface="MinionPro-Regular"/>
              </a:rPr>
              <a:t>kortikosteroid</a:t>
            </a:r>
            <a:r>
              <a:rPr lang="tr-TR" sz="1800" b="0" i="0" u="none" strike="noStrike" baseline="0" dirty="0">
                <a:latin typeface="MinionPro-Regular"/>
              </a:rPr>
              <a:t> kullanımı ve </a:t>
            </a:r>
            <a:r>
              <a:rPr lang="tr-TR" sz="1800" b="0" i="0" u="none" strike="noStrike" baseline="0" dirty="0" err="1">
                <a:latin typeface="MinionPro-Regular"/>
              </a:rPr>
              <a:t>inhalasyon</a:t>
            </a:r>
            <a:r>
              <a:rPr lang="tr-TR" sz="1800" b="0" i="0" u="none" strike="noStrike" baseline="0" dirty="0">
                <a:latin typeface="MinionPro-Regular"/>
              </a:rPr>
              <a:t> tekniğinin doğru olup olmadığı konusunda hastalar değerlendirilmelidir.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39</a:t>
            </a:fld>
            <a:endParaRPr lang="tr-TR"/>
          </a:p>
        </p:txBody>
      </p:sp>
    </p:spTree>
    <p:extLst>
      <p:ext uri="{BB962C8B-B14F-4D97-AF65-F5344CB8AC3E}">
        <p14:creationId xmlns:p14="http://schemas.microsoft.com/office/powerpoint/2010/main" val="3824933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Solunum fonksiyon testleri ile astım semptomları her zaman korelasyon </a:t>
            </a:r>
            <a:r>
              <a:rPr lang="tr-TR" sz="1800" b="0" i="0" u="none" strike="noStrike" baseline="0" dirty="0" err="1">
                <a:latin typeface="MinionPro-Regular"/>
              </a:rPr>
              <a:t>gostermez</a:t>
            </a:r>
            <a:r>
              <a:rPr lang="tr-TR" sz="1800" b="0" i="0" u="none" strike="noStrike" baseline="0" dirty="0">
                <a:latin typeface="MinionPro-Regular"/>
              </a:rPr>
              <a:t>. Bu nedenle genellikle semptom </a:t>
            </a:r>
            <a:r>
              <a:rPr lang="tr-TR" sz="1800" b="0" i="0" u="none" strike="noStrike" baseline="0" dirty="0" err="1">
                <a:latin typeface="MinionPro-Regular"/>
              </a:rPr>
              <a:t>kontrolunun</a:t>
            </a:r>
            <a:r>
              <a:rPr lang="tr-TR" sz="1800" b="0" i="0" u="none" strike="noStrike" baseline="0" dirty="0">
                <a:latin typeface="MinionPro-Regular"/>
              </a:rPr>
              <a:t> değerlendirilmesinde FEV1 parametresine her zaman bakılmaz. Ancak semptom </a:t>
            </a:r>
            <a:r>
              <a:rPr lang="tr-TR" sz="1800" b="0" i="0" u="none" strike="noStrike" baseline="0" dirty="0" err="1">
                <a:latin typeface="MinionPro-Regular"/>
              </a:rPr>
              <a:t>kontrolunun</a:t>
            </a:r>
            <a:r>
              <a:rPr lang="tr-TR" sz="1800" b="0" i="0" u="none" strike="noStrike" baseline="0" dirty="0">
                <a:latin typeface="MinionPro-Regular"/>
              </a:rPr>
              <a:t> rakamsal olarak değerlendirildiği bazı anketlerde, ACQ gibi, FEV1 parametresi yer alabilmektedir.</a:t>
            </a:r>
          </a:p>
          <a:p>
            <a:pPr algn="l"/>
            <a:r>
              <a:rPr lang="tr-TR" sz="1800" b="0" i="0" u="none" strike="noStrike" baseline="0" dirty="0" err="1">
                <a:latin typeface="MinionPro-Regular"/>
              </a:rPr>
              <a:t>Duşuk</a:t>
            </a:r>
            <a:r>
              <a:rPr lang="tr-TR" sz="1800" b="0" i="0" u="none" strike="noStrike" baseline="0" dirty="0">
                <a:latin typeface="MinionPro-Regular"/>
              </a:rPr>
              <a:t> FEV1 değeri semptom sıklığından bağımsız olarak astım atağı </a:t>
            </a:r>
            <a:r>
              <a:rPr lang="tr-TR" sz="1800" b="0" i="0" u="none" strike="noStrike" baseline="0" dirty="0" err="1">
                <a:latin typeface="MinionPro-Regular"/>
              </a:rPr>
              <a:t>icin</a:t>
            </a:r>
            <a:r>
              <a:rPr lang="tr-TR" sz="1800" b="0" i="0" u="none" strike="noStrike" baseline="0" dirty="0">
                <a:latin typeface="MinionPro-Regular"/>
              </a:rPr>
              <a:t> risk </a:t>
            </a:r>
            <a:r>
              <a:rPr lang="tr-TR" sz="1800" b="0" i="0" u="none" strike="noStrike" baseline="0" dirty="0" err="1">
                <a:latin typeface="MinionPro-Regular"/>
              </a:rPr>
              <a:t>faktoru</a:t>
            </a:r>
            <a:r>
              <a:rPr lang="tr-TR" sz="1800" b="0" i="0" u="none" strike="noStrike" baseline="0" dirty="0">
                <a:latin typeface="MinionPro-Regular"/>
              </a:rPr>
              <a:t> olduğundan, FEV1 değeri, astım </a:t>
            </a:r>
            <a:r>
              <a:rPr lang="tr-TR" sz="1800" b="0" i="0" u="none" strike="noStrike" baseline="0" dirty="0" err="1">
                <a:latin typeface="MinionPro-Regular"/>
              </a:rPr>
              <a:t>kontrolunun</a:t>
            </a:r>
            <a:r>
              <a:rPr lang="tr-TR" sz="1800" b="0" i="0" u="none" strike="noStrike" baseline="0" dirty="0">
                <a:latin typeface="MinionPro-Regular"/>
              </a:rPr>
              <a:t> gelecek risklerin değerlendirilmesi bileşeninin bir </a:t>
            </a:r>
            <a:r>
              <a:rPr lang="tr-TR" sz="1800" b="0" i="0" u="none" strike="noStrike" baseline="0" dirty="0" err="1">
                <a:latin typeface="MinionPro-Regular"/>
              </a:rPr>
              <a:t>parcası</a:t>
            </a:r>
            <a:r>
              <a:rPr lang="tr-TR" sz="1800" b="0" i="0" u="none" strike="noStrike" baseline="0" dirty="0">
                <a:latin typeface="MinionPro-Regular"/>
              </a:rPr>
              <a:t> olarak astımlı hastalarda takip edilmelidir. Bu nedenle tedaviye başlarken, tedavinin 3-6. ayında (en iyi FEV1 değerini belirlemeye </a:t>
            </a:r>
            <a:r>
              <a:rPr lang="tr-TR" sz="1800" b="0" i="0" u="none" strike="noStrike" baseline="0" dirty="0" err="1">
                <a:latin typeface="MinionPro-Regular"/>
              </a:rPr>
              <a:t>yonelik</a:t>
            </a:r>
            <a:r>
              <a:rPr lang="tr-TR" sz="1800" b="0" i="0" u="none" strike="noStrike" baseline="0" dirty="0">
                <a:latin typeface="MinionPro-Regular"/>
              </a:rPr>
              <a:t>) ve izlemde periyodik olarak (en azından 1-2 yılda bir) hatanın FEV1 değerinin takibi gerekir.</a:t>
            </a:r>
          </a:p>
          <a:p>
            <a:pPr algn="l"/>
            <a:r>
              <a:rPr lang="tr-TR" sz="1800" b="0" i="0" u="none" strike="noStrike" baseline="0" dirty="0">
                <a:latin typeface="MinionPro-Regular"/>
              </a:rPr>
              <a:t>FEV1’in atak ve </a:t>
            </a:r>
            <a:r>
              <a:rPr lang="tr-TR" sz="1800" b="0" i="0" u="none" strike="noStrike" baseline="0" dirty="0" err="1">
                <a:latin typeface="MinionPro-Regular"/>
              </a:rPr>
              <a:t>persistan</a:t>
            </a:r>
            <a:r>
              <a:rPr lang="tr-TR" sz="1800" b="0" i="0" u="none" strike="noStrike" baseline="0" dirty="0">
                <a:latin typeface="MinionPro-Regular"/>
              </a:rPr>
              <a:t> hava yolu </a:t>
            </a:r>
            <a:r>
              <a:rPr lang="tr-TR" sz="1800" b="0" i="0" u="none" strike="noStrike" baseline="0" dirty="0" err="1">
                <a:latin typeface="MinionPro-Regular"/>
              </a:rPr>
              <a:t>obstruksiyonu</a:t>
            </a:r>
            <a:r>
              <a:rPr lang="tr-TR" sz="1800" b="0" i="0" u="none" strike="noStrike" baseline="0" dirty="0">
                <a:latin typeface="MinionPro-Regular"/>
              </a:rPr>
              <a:t> riskleri taşıyan hastalarda daha sık takibi </a:t>
            </a:r>
            <a:r>
              <a:rPr lang="tr-TR" sz="1800" b="0" i="0" u="none" strike="noStrike" baseline="0" dirty="0" err="1">
                <a:latin typeface="MinionPro-Regular"/>
              </a:rPr>
              <a:t>onerilir</a:t>
            </a:r>
            <a:r>
              <a:rPr lang="tr-TR" sz="1800" b="0" i="0" u="none" strike="noStrike" baseline="0" dirty="0">
                <a:latin typeface="MinionPro-Regular"/>
              </a:rPr>
              <a:t>.</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40</a:t>
            </a:fld>
            <a:endParaRPr lang="tr-TR"/>
          </a:p>
        </p:txBody>
      </p:sp>
    </p:spTree>
    <p:extLst>
      <p:ext uri="{BB962C8B-B14F-4D97-AF65-F5344CB8AC3E}">
        <p14:creationId xmlns:p14="http://schemas.microsoft.com/office/powerpoint/2010/main" val="3373873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err="1">
                <a:latin typeface="MinionPro-Regular"/>
              </a:rPr>
              <a:t>Gunumuzde</a:t>
            </a:r>
            <a:r>
              <a:rPr lang="tr-TR" sz="1800" b="0" i="0" u="none" strike="noStrike" baseline="0" dirty="0">
                <a:latin typeface="MinionPro-Regular"/>
              </a:rPr>
              <a:t> astım ağırlığı retrospektif olarak semptomları ve atakları kontrol altında tutabilen minimum ilaç gereksinimine </a:t>
            </a:r>
            <a:r>
              <a:rPr lang="tr-TR" sz="1800" b="0" i="0" u="none" strike="noStrike" baseline="0" dirty="0" err="1">
                <a:latin typeface="MinionPro-Regular"/>
              </a:rPr>
              <a:t>gore</a:t>
            </a:r>
            <a:r>
              <a:rPr lang="tr-TR" sz="1800" b="0" i="0" u="none" strike="noStrike" baseline="0" dirty="0">
                <a:latin typeface="MinionPro-Regular"/>
              </a:rPr>
              <a:t> sınıflandırılmaktadır.</a:t>
            </a:r>
          </a:p>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41</a:t>
            </a:fld>
            <a:endParaRPr lang="tr-TR"/>
          </a:p>
        </p:txBody>
      </p:sp>
    </p:spTree>
    <p:extLst>
      <p:ext uri="{BB962C8B-B14F-4D97-AF65-F5344CB8AC3E}">
        <p14:creationId xmlns:p14="http://schemas.microsoft.com/office/powerpoint/2010/main" val="3247671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Tedavisine rağmen semptomları devam eden ve sık atak </a:t>
            </a:r>
            <a:r>
              <a:rPr lang="tr-TR" sz="1800" b="0" i="0" u="none" strike="noStrike" baseline="0" dirty="0" err="1">
                <a:latin typeface="MinionPro-Regular"/>
              </a:rPr>
              <a:t>geciren</a:t>
            </a:r>
            <a:r>
              <a:rPr lang="tr-TR" sz="1800" b="0" i="0" u="none" strike="noStrike" baseline="0" dirty="0">
                <a:latin typeface="MinionPro-Regular"/>
              </a:rPr>
              <a:t> bir hastada ağır astım mı, yoksa kontrol altına</a:t>
            </a:r>
          </a:p>
          <a:p>
            <a:pPr algn="l"/>
            <a:r>
              <a:rPr lang="tr-TR" sz="1800" b="0" i="0" u="none" strike="noStrike" baseline="0" dirty="0">
                <a:latin typeface="MinionPro-Regular"/>
              </a:rPr>
              <a:t>alınamamış astım mı olduğuna karar vermek </a:t>
            </a:r>
            <a:r>
              <a:rPr lang="tr-TR" sz="1800" b="0" i="0" u="none" strike="noStrike" baseline="0" dirty="0" err="1">
                <a:latin typeface="MinionPro-Regular"/>
              </a:rPr>
              <a:t>onemlidir</a:t>
            </a:r>
            <a:r>
              <a:rPr lang="tr-TR" sz="1800" b="0" i="0" u="none" strike="noStrike" baseline="0" dirty="0">
                <a:latin typeface="MinionPro-Regular"/>
              </a:rPr>
              <a:t>, </a:t>
            </a:r>
            <a:r>
              <a:rPr lang="tr-TR" sz="1800" b="0" i="0" u="none" strike="noStrike" baseline="0" dirty="0" err="1">
                <a:latin typeface="MinionPro-Regular"/>
              </a:rPr>
              <a:t>cunku</a:t>
            </a:r>
            <a:r>
              <a:rPr lang="tr-TR" sz="1800" b="0" i="0" u="none" strike="noStrike" baseline="0" dirty="0">
                <a:latin typeface="MinionPro-Regular"/>
              </a:rPr>
              <a:t> her iki grupta hastaya yaklaşım farklıdır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42</a:t>
            </a:fld>
            <a:endParaRPr lang="tr-TR"/>
          </a:p>
        </p:txBody>
      </p:sp>
    </p:spTree>
    <p:extLst>
      <p:ext uri="{BB962C8B-B14F-4D97-AF65-F5344CB8AC3E}">
        <p14:creationId xmlns:p14="http://schemas.microsoft.com/office/powerpoint/2010/main" val="4081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sz="1800" b="0" i="0" u="none" strike="noStrike" baseline="0" dirty="0">
                <a:latin typeface="MinionPro-Regular"/>
              </a:rPr>
              <a:t>ü</a:t>
            </a:r>
            <a:r>
              <a:rPr lang="tr-TR" sz="1200" dirty="0"/>
              <a:t>lkemizde erişkinlerdeki astım </a:t>
            </a:r>
            <a:r>
              <a:rPr lang="tr-TR" sz="1200" dirty="0" err="1"/>
              <a:t>prevalansı</a:t>
            </a:r>
            <a:r>
              <a:rPr lang="tr-TR" sz="1200" dirty="0"/>
              <a:t> %1.2-9.4 arasında, astım benzeri semptom </a:t>
            </a:r>
            <a:r>
              <a:rPr lang="tr-TR" sz="1200" dirty="0" err="1"/>
              <a:t>prevalansı</a:t>
            </a:r>
            <a:r>
              <a:rPr lang="tr-TR" sz="1200" dirty="0"/>
              <a:t> ise %9.8-27.3 arasında bildirilmiştir.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Ülkemizde bu konuda erişkinlerde yapılmış en geniş çalışma olan, Türk </a:t>
            </a:r>
            <a:r>
              <a:rPr lang="tr-TR" sz="1200" dirty="0" err="1"/>
              <a:t>Toraks</a:t>
            </a:r>
            <a:r>
              <a:rPr lang="tr-TR" sz="1200" dirty="0"/>
              <a:t> Derneği’nce gerçekleştirilen çok merkezli, 14 ayrı şehirden toplam 25.843 kişinin katıldığı PARFAIT (</a:t>
            </a:r>
            <a:r>
              <a:rPr lang="tr-TR" sz="1200" dirty="0" err="1"/>
              <a:t>Prevalence</a:t>
            </a:r>
            <a:r>
              <a:rPr lang="tr-TR" sz="1200" dirty="0"/>
              <a:t> </a:t>
            </a:r>
            <a:r>
              <a:rPr lang="tr-TR" sz="1200" dirty="0" err="1"/>
              <a:t>and</a:t>
            </a:r>
            <a:r>
              <a:rPr lang="tr-TR" sz="1200" dirty="0"/>
              <a:t> Risk </a:t>
            </a:r>
            <a:r>
              <a:rPr lang="tr-TR" sz="1200" dirty="0" err="1"/>
              <a:t>Factors</a:t>
            </a:r>
            <a:r>
              <a:rPr lang="tr-TR" sz="1200" dirty="0"/>
              <a:t> of </a:t>
            </a:r>
            <a:r>
              <a:rPr lang="tr-TR" sz="1200" dirty="0" err="1"/>
              <a:t>Allergies</a:t>
            </a:r>
            <a:r>
              <a:rPr lang="tr-TR" sz="1200" dirty="0"/>
              <a:t> in </a:t>
            </a:r>
            <a:r>
              <a:rPr lang="tr-TR" sz="1200" dirty="0" err="1"/>
              <a:t>Turkey</a:t>
            </a:r>
            <a:r>
              <a:rPr lang="tr-TR" sz="1200" dirty="0"/>
              <a:t>) çalışmasında; astım sıklığı ülke genelinde erkeklerde %7.1 kadınlarda ise %9.0 olarak saptanmıştır.</a:t>
            </a:r>
          </a:p>
          <a:p>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7</a:t>
            </a:fld>
            <a:endParaRPr lang="tr-TR"/>
          </a:p>
        </p:txBody>
      </p:sp>
    </p:spTree>
    <p:extLst>
      <p:ext uri="{BB962C8B-B14F-4D97-AF65-F5344CB8AC3E}">
        <p14:creationId xmlns:p14="http://schemas.microsoft.com/office/powerpoint/2010/main" val="3706061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Bu grup hastaların </a:t>
            </a:r>
            <a:r>
              <a:rPr lang="tr-TR" sz="1800" b="0" i="0" u="none" strike="noStrike" baseline="0" dirty="0" err="1">
                <a:latin typeface="MinionPro-Regular"/>
              </a:rPr>
              <a:t>buyuk</a:t>
            </a:r>
            <a:r>
              <a:rPr lang="tr-TR" sz="1800" b="0" i="0" u="none" strike="noStrike" baseline="0" dirty="0">
                <a:latin typeface="MinionPro-Regular"/>
              </a:rPr>
              <a:t> </a:t>
            </a:r>
            <a:r>
              <a:rPr lang="tr-TR" sz="1800" b="0" i="0" u="none" strike="noStrike" baseline="0" dirty="0" err="1">
                <a:latin typeface="MinionPro-Regular"/>
              </a:rPr>
              <a:t>coğunluğu</a:t>
            </a:r>
            <a:r>
              <a:rPr lang="tr-TR" sz="1800" b="0" i="0" u="none" strike="noStrike" baseline="0" dirty="0">
                <a:latin typeface="MinionPro-Regular"/>
              </a:rPr>
              <a:t> ağır astım değil, farklı nedenler ile (</a:t>
            </a:r>
            <a:r>
              <a:rPr lang="tr-TR" sz="1800" b="0" i="0" u="none" strike="noStrike" baseline="0" dirty="0" err="1">
                <a:latin typeface="MinionPro-Regular"/>
              </a:rPr>
              <a:t>ilac</a:t>
            </a:r>
            <a:r>
              <a:rPr lang="tr-TR" sz="1800" b="0" i="0" u="none" strike="noStrike" baseline="0" dirty="0">
                <a:latin typeface="MinionPro-Regular"/>
              </a:rPr>
              <a:t> uyumsuzluğu, yanlış </a:t>
            </a:r>
            <a:r>
              <a:rPr lang="tr-TR" sz="1800" b="0" i="0" u="none" strike="noStrike" baseline="0" dirty="0" err="1">
                <a:latin typeface="MinionPro-Regular"/>
              </a:rPr>
              <a:t>inhaler</a:t>
            </a:r>
            <a:r>
              <a:rPr lang="tr-TR" sz="1800" b="0" i="0" u="none" strike="noStrike" baseline="0" dirty="0">
                <a:latin typeface="MinionPro-Regular"/>
              </a:rPr>
              <a:t> teknik, eşlik eden </a:t>
            </a:r>
            <a:r>
              <a:rPr lang="tr-TR" sz="1800" b="0" i="0" u="none" strike="noStrike" baseline="0" dirty="0" err="1">
                <a:latin typeface="MinionPro-Regular"/>
              </a:rPr>
              <a:t>komorbiditelerin</a:t>
            </a:r>
            <a:r>
              <a:rPr lang="tr-TR" sz="1800" b="0" i="0" u="none" strike="noStrike" baseline="0" dirty="0">
                <a:latin typeface="MinionPro-Regular"/>
              </a:rPr>
              <a:t> yetersiz tedavisi, </a:t>
            </a:r>
            <a:r>
              <a:rPr lang="tr-TR" sz="1800" b="0" i="0" u="none" strike="noStrike" baseline="0" dirty="0" err="1">
                <a:latin typeface="MinionPro-Regular"/>
              </a:rPr>
              <a:t>iritan</a:t>
            </a:r>
            <a:r>
              <a:rPr lang="tr-TR" sz="1800" b="0" i="0" u="none" strike="noStrike" baseline="0" dirty="0">
                <a:latin typeface="MinionPro-Regular"/>
              </a:rPr>
              <a:t> veya </a:t>
            </a:r>
            <a:r>
              <a:rPr lang="tr-TR" sz="1800" b="0" i="0" u="none" strike="noStrike" baseline="0" dirty="0" err="1">
                <a:latin typeface="MinionPro-Regular"/>
              </a:rPr>
              <a:t>allerjene</a:t>
            </a:r>
            <a:r>
              <a:rPr lang="tr-TR" sz="1800" b="0" i="0" u="none" strike="noStrike" baseline="0" dirty="0">
                <a:latin typeface="MinionPro-Regular"/>
              </a:rPr>
              <a:t> </a:t>
            </a:r>
            <a:r>
              <a:rPr lang="tr-TR" sz="1800" b="0" i="0" u="none" strike="noStrike" baseline="0" dirty="0" err="1">
                <a:latin typeface="MinionPro-Regular"/>
              </a:rPr>
              <a:t>maruziyetin</a:t>
            </a:r>
            <a:r>
              <a:rPr lang="tr-TR" sz="1800" b="0" i="0" u="none" strike="noStrike" baseline="0" dirty="0">
                <a:latin typeface="MinionPro-Regular"/>
              </a:rPr>
              <a:t> devam etmesi gibi) kontrol altına alınamamış ya da başka bir deyiş ile ‘zor </a:t>
            </a:r>
            <a:r>
              <a:rPr lang="tr-TR" sz="1800" b="0" i="0" u="none" strike="noStrike" baseline="0" dirty="0" err="1">
                <a:latin typeface="MinionPro-Regular"/>
              </a:rPr>
              <a:t>astım’dır</a:t>
            </a:r>
            <a:r>
              <a:rPr lang="tr-TR" sz="1800" b="0" i="0" u="none" strike="noStrike" baseline="0" dirty="0">
                <a:latin typeface="MinionPro-Regular"/>
              </a:rPr>
              <a:t>. </a:t>
            </a:r>
          </a:p>
          <a:p>
            <a:pPr algn="l"/>
            <a:r>
              <a:rPr lang="tr-TR" sz="1800" b="0" i="0" u="none" strike="noStrike" baseline="0" dirty="0" err="1">
                <a:latin typeface="MinionPro-Regular"/>
              </a:rPr>
              <a:t>Gorulduğu</a:t>
            </a:r>
            <a:r>
              <a:rPr lang="tr-TR" sz="1800" b="0" i="0" u="none" strike="noStrike" baseline="0" dirty="0">
                <a:latin typeface="MinionPro-Regular"/>
              </a:rPr>
              <a:t> </a:t>
            </a:r>
            <a:r>
              <a:rPr lang="tr-TR" sz="1800" b="0" i="0" u="none" strike="noStrike" baseline="0" dirty="0" err="1">
                <a:latin typeface="MinionPro-Regular"/>
              </a:rPr>
              <a:t>uzere</a:t>
            </a:r>
            <a:r>
              <a:rPr lang="tr-TR" sz="1800" b="0" i="0" u="none" strike="noStrike" baseline="0" dirty="0">
                <a:latin typeface="MinionPro-Regular"/>
              </a:rPr>
              <a:t> “zor astım” grubu </a:t>
            </a:r>
            <a:r>
              <a:rPr lang="tr-TR" sz="1800" b="0" i="0" u="none" strike="noStrike" baseline="0" dirty="0" err="1">
                <a:latin typeface="MinionPro-Regular"/>
              </a:rPr>
              <a:t>icerisinde</a:t>
            </a:r>
            <a:r>
              <a:rPr lang="tr-TR" sz="1800" b="0" i="0" u="none" strike="noStrike" baseline="0" dirty="0">
                <a:latin typeface="MinionPro-Regular"/>
              </a:rPr>
              <a:t>; astımı taklit eden hastalıkları olup yanlışlıkla astım tanısı almış olan kişiler, tetikleyicilerden yeterince uzaklaşamadığı </a:t>
            </a:r>
            <a:r>
              <a:rPr lang="tr-TR" sz="1800" b="0" i="0" u="none" strike="noStrike" baseline="0" dirty="0" err="1">
                <a:latin typeface="MinionPro-Regular"/>
              </a:rPr>
              <a:t>icin</a:t>
            </a:r>
            <a:r>
              <a:rPr lang="tr-TR" sz="1800" b="0" i="0" u="none" strike="noStrike" baseline="0" dirty="0">
                <a:latin typeface="MinionPro-Regular"/>
              </a:rPr>
              <a:t>, </a:t>
            </a:r>
            <a:r>
              <a:rPr lang="tr-TR" sz="1800" b="0" i="0" u="none" strike="noStrike" baseline="0" dirty="0" err="1">
                <a:latin typeface="MinionPro-Regular"/>
              </a:rPr>
              <a:t>komorbiditeleri</a:t>
            </a:r>
            <a:r>
              <a:rPr lang="tr-TR" sz="1800" b="0" i="0" u="none" strike="noStrike" baseline="0" dirty="0">
                <a:latin typeface="MinionPro-Regular"/>
              </a:rPr>
              <a:t> nedeni ile veya </a:t>
            </a:r>
            <a:r>
              <a:rPr lang="tr-TR" sz="1800" b="0" i="0" u="none" strike="noStrike" baseline="0" dirty="0" err="1">
                <a:latin typeface="MinionPro-Regular"/>
              </a:rPr>
              <a:t>ilac</a:t>
            </a:r>
            <a:r>
              <a:rPr lang="tr-TR" sz="1800" b="0" i="0" u="none" strike="noStrike" baseline="0" dirty="0">
                <a:latin typeface="MinionPro-Regular"/>
              </a:rPr>
              <a:t> uyumsuzluğu nedeni ile astımı kontrol altına alınamayan hastalar da bulunmaktadır. </a:t>
            </a:r>
            <a:r>
              <a:rPr lang="tr-TR" sz="1800" b="0" i="0" u="none" strike="noStrike" baseline="0" dirty="0" err="1">
                <a:latin typeface="MinionPro-Regular"/>
              </a:rPr>
              <a:t>Tum</a:t>
            </a:r>
            <a:r>
              <a:rPr lang="tr-TR" sz="1800" b="0" i="0" u="none" strike="noStrike" baseline="0" dirty="0">
                <a:latin typeface="MinionPro-Regular"/>
              </a:rPr>
              <a:t> bu nedenler tekrar </a:t>
            </a:r>
            <a:r>
              <a:rPr lang="tr-TR" sz="1800" b="0" i="0" u="none" strike="noStrike" baseline="0" dirty="0" err="1">
                <a:latin typeface="MinionPro-Regular"/>
              </a:rPr>
              <a:t>gozden</a:t>
            </a:r>
            <a:r>
              <a:rPr lang="tr-TR" sz="1800" b="0" i="0" u="none" strike="noStrike" baseline="0" dirty="0">
                <a:latin typeface="MinionPro-Regular"/>
              </a:rPr>
              <a:t> </a:t>
            </a:r>
            <a:r>
              <a:rPr lang="tr-TR" sz="1800" b="0" i="0" u="none" strike="noStrike" baseline="0" dirty="0" err="1">
                <a:latin typeface="MinionPro-Regular"/>
              </a:rPr>
              <a:t>gecirilip</a:t>
            </a:r>
            <a:r>
              <a:rPr lang="tr-TR" sz="1800" b="0" i="0" u="none" strike="noStrike" baseline="0" dirty="0">
                <a:latin typeface="MinionPro-Regular"/>
              </a:rPr>
              <a:t> düzeltildikten sonra </a:t>
            </a:r>
            <a:r>
              <a:rPr lang="tr-TR" sz="1800" b="0" i="0" u="none" strike="noStrike" baseline="0" dirty="0" err="1">
                <a:latin typeface="MinionPro-Regular"/>
              </a:rPr>
              <a:t>yuksek</a:t>
            </a:r>
            <a:r>
              <a:rPr lang="tr-TR" sz="1800" b="0" i="0" u="none" strike="noStrike" baseline="0" dirty="0">
                <a:latin typeface="MinionPro-Regular"/>
              </a:rPr>
              <a:t> doz tedavi ile hasta kontrol altına alınamıyorsa bu hastalar “ağır astım” olarak değerlendirilebilir.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43</a:t>
            </a:fld>
            <a:endParaRPr lang="tr-TR"/>
          </a:p>
        </p:txBody>
      </p:sp>
    </p:spTree>
    <p:extLst>
      <p:ext uri="{BB962C8B-B14F-4D97-AF65-F5344CB8AC3E}">
        <p14:creationId xmlns:p14="http://schemas.microsoft.com/office/powerpoint/2010/main" val="1642712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44</a:t>
            </a:fld>
            <a:endParaRPr lang="tr-TR"/>
          </a:p>
        </p:txBody>
      </p:sp>
    </p:spTree>
    <p:extLst>
      <p:ext uri="{BB962C8B-B14F-4D97-AF65-F5344CB8AC3E}">
        <p14:creationId xmlns:p14="http://schemas.microsoft.com/office/powerpoint/2010/main" val="2949807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45</a:t>
            </a:fld>
            <a:endParaRPr lang="tr-TR"/>
          </a:p>
        </p:txBody>
      </p:sp>
    </p:spTree>
    <p:extLst>
      <p:ext uri="{BB962C8B-B14F-4D97-AF65-F5344CB8AC3E}">
        <p14:creationId xmlns:p14="http://schemas.microsoft.com/office/powerpoint/2010/main" val="2881454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Astım tedavisinde kullanılan </a:t>
            </a:r>
            <a:r>
              <a:rPr lang="tr-TR" sz="1800" b="0" i="0" u="none" strike="noStrike" baseline="0" dirty="0" err="1">
                <a:latin typeface="MinionPro-Regular"/>
              </a:rPr>
              <a:t>ilaclar</a:t>
            </a:r>
            <a:r>
              <a:rPr lang="tr-TR" sz="1800" b="0" i="0" u="none" strike="noStrike" baseline="0" dirty="0">
                <a:latin typeface="MinionPro-Regular"/>
              </a:rPr>
              <a:t> </a:t>
            </a:r>
            <a:r>
              <a:rPr lang="tr-TR" sz="1800" b="0" i="0" u="none" strike="noStrike" baseline="0" dirty="0" err="1">
                <a:latin typeface="MinionPro-Regular"/>
              </a:rPr>
              <a:t>uc</a:t>
            </a:r>
            <a:r>
              <a:rPr lang="tr-TR" sz="1800" b="0" i="0" u="none" strike="noStrike" baseline="0" dirty="0">
                <a:latin typeface="MinionPro-Regular"/>
              </a:rPr>
              <a:t> gruptur. Bunlar:</a:t>
            </a:r>
            <a:endParaRPr lang="tr-TR" sz="1800" b="1" i="1" u="none" strike="noStrike" baseline="0" dirty="0">
              <a:latin typeface="MinionPro-BoldIt"/>
            </a:endParaRPr>
          </a:p>
          <a:p>
            <a:pPr algn="l"/>
            <a:r>
              <a:rPr lang="tr-TR" sz="1800" b="1" i="1" u="none" strike="noStrike" baseline="0" dirty="0">
                <a:latin typeface="MinionPro-BoldIt"/>
              </a:rPr>
              <a:t>Kontrol edici ilaçlar</a:t>
            </a:r>
            <a:r>
              <a:rPr lang="tr-TR" sz="1800" b="0" i="1" u="none" strike="noStrike" baseline="0" dirty="0">
                <a:latin typeface="MinionPro-It"/>
              </a:rPr>
              <a:t>: </a:t>
            </a:r>
            <a:r>
              <a:rPr lang="tr-TR" sz="1800" b="0" i="0" u="none" strike="noStrike" baseline="0" dirty="0">
                <a:latin typeface="MinionPro-Regular"/>
              </a:rPr>
              <a:t>Hastanın yakınması olsun olmasın idame tedavide </a:t>
            </a:r>
            <a:r>
              <a:rPr lang="tr-TR" sz="1800" b="0" i="0" u="none" strike="noStrike" baseline="0" dirty="0" err="1">
                <a:latin typeface="MinionPro-Regular"/>
              </a:rPr>
              <a:t>duzenli</a:t>
            </a:r>
            <a:r>
              <a:rPr lang="tr-TR" sz="1800" b="0" i="0" u="none" strike="noStrike" baseline="0" dirty="0">
                <a:latin typeface="MinionPro-Regular"/>
              </a:rPr>
              <a:t> kullanılan </a:t>
            </a:r>
            <a:r>
              <a:rPr lang="tr-TR" sz="1800" b="0" i="0" u="none" strike="noStrike" baseline="0" dirty="0" err="1">
                <a:latin typeface="MinionPro-Regular"/>
              </a:rPr>
              <a:t>ilaclardır</a:t>
            </a:r>
            <a:r>
              <a:rPr lang="tr-TR" sz="1800" b="0" i="0" u="none" strike="noStrike" baseline="0" dirty="0">
                <a:latin typeface="MinionPro-Regular"/>
              </a:rPr>
              <a:t>. Bu </a:t>
            </a:r>
            <a:r>
              <a:rPr lang="tr-TR" sz="1800" b="0" i="0" u="none" strike="noStrike" baseline="0" dirty="0" err="1">
                <a:latin typeface="MinionPro-Regular"/>
              </a:rPr>
              <a:t>ilaclar</a:t>
            </a:r>
            <a:r>
              <a:rPr lang="tr-TR" sz="1800" b="0" i="0" u="none" strike="noStrike" baseline="0" dirty="0">
                <a:latin typeface="MinionPro-Regular"/>
              </a:rPr>
              <a:t> hava yolu </a:t>
            </a:r>
            <a:r>
              <a:rPr lang="tr-TR" sz="1800" b="0" i="0" u="none" strike="noStrike" baseline="0" dirty="0" err="1">
                <a:latin typeface="MinionPro-Regular"/>
              </a:rPr>
              <a:t>inflamasyonunu</a:t>
            </a:r>
            <a:r>
              <a:rPr lang="tr-TR" sz="1800" b="0" i="0" u="none" strike="noStrike" baseline="0" dirty="0">
                <a:latin typeface="MinionPro-Regular"/>
              </a:rPr>
              <a:t> baskılar, bu baskılama sonucu semptom </a:t>
            </a:r>
            <a:r>
              <a:rPr lang="tr-TR" sz="1800" b="0" i="0" u="none" strike="noStrike" baseline="0" dirty="0" err="1">
                <a:latin typeface="MinionPro-Regular"/>
              </a:rPr>
              <a:t>kontrolu</a:t>
            </a:r>
            <a:r>
              <a:rPr lang="tr-TR" sz="1800" b="0" i="0" u="none" strike="noStrike" baseline="0" dirty="0">
                <a:latin typeface="MinionPro-Regular"/>
              </a:rPr>
              <a:t> sağlar, atakları </a:t>
            </a:r>
            <a:r>
              <a:rPr lang="tr-TR" sz="1800" b="0" i="0" u="none" strike="noStrike" baseline="0" dirty="0" err="1">
                <a:latin typeface="MinionPro-Regular"/>
              </a:rPr>
              <a:t>onler</a:t>
            </a:r>
            <a:r>
              <a:rPr lang="tr-TR" sz="1800" b="0" i="0" u="none" strike="noStrike" baseline="0" dirty="0">
                <a:latin typeface="MinionPro-Regular"/>
              </a:rPr>
              <a:t> ve solunum fonksiyon kaybını azaltır.</a:t>
            </a:r>
          </a:p>
          <a:p>
            <a:pPr algn="l"/>
            <a:r>
              <a:rPr lang="tr-TR" sz="1800" b="1" i="1" u="none" strike="noStrike" baseline="0" dirty="0">
                <a:latin typeface="MinionPro-BoldIt"/>
              </a:rPr>
              <a:t>Semptom giderici ilaçlar </a:t>
            </a:r>
            <a:r>
              <a:rPr lang="tr-TR" sz="1800" b="0" i="1" u="none" strike="noStrike" baseline="0" dirty="0">
                <a:latin typeface="MinionPro-It"/>
              </a:rPr>
              <a:t>(Kurtarıcı </a:t>
            </a:r>
            <a:r>
              <a:rPr lang="tr-TR" sz="1800" b="0" i="1" u="none" strike="noStrike" baseline="0" dirty="0" err="1">
                <a:latin typeface="MinionPro-It"/>
              </a:rPr>
              <a:t>ilaclar</a:t>
            </a:r>
            <a:r>
              <a:rPr lang="tr-TR" sz="1800" b="0" i="1" u="none" strike="noStrike" baseline="0" dirty="0">
                <a:latin typeface="MinionPro-It"/>
              </a:rPr>
              <a:t>): </a:t>
            </a:r>
            <a:r>
              <a:rPr lang="tr-TR" sz="1800" b="0" i="0" u="none" strike="noStrike" baseline="0" dirty="0">
                <a:latin typeface="MinionPro-Regular"/>
              </a:rPr>
              <a:t>Sadece semptom olduğu zaman semptomu gidermek amacıyla kullanılırlar. Kurtarıcı </a:t>
            </a:r>
            <a:r>
              <a:rPr lang="tr-TR" sz="1800" b="0" i="0" u="none" strike="noStrike" baseline="0" dirty="0" err="1">
                <a:latin typeface="MinionPro-Regular"/>
              </a:rPr>
              <a:t>ilaclara</a:t>
            </a:r>
            <a:r>
              <a:rPr lang="tr-TR" sz="1800" b="0" i="0" u="none" strike="noStrike" baseline="0" dirty="0">
                <a:latin typeface="MinionPro-Regular"/>
              </a:rPr>
              <a:t> sık gereksinim olması kontrol edici </a:t>
            </a:r>
            <a:r>
              <a:rPr lang="tr-TR" sz="1800" b="0" i="0" u="none" strike="noStrike" baseline="0" dirty="0" err="1">
                <a:latin typeface="MinionPro-Regular"/>
              </a:rPr>
              <a:t>ilacların</a:t>
            </a:r>
            <a:r>
              <a:rPr lang="tr-TR" sz="1800" b="0" i="0" u="none" strike="noStrike" baseline="0" dirty="0">
                <a:latin typeface="MinionPro-Regular"/>
              </a:rPr>
              <a:t> yetersiz olduğunun, ya da kullanılmadığının göstergesidir.</a:t>
            </a:r>
          </a:p>
          <a:p>
            <a:pPr algn="l"/>
            <a:r>
              <a:rPr lang="tr-TR" sz="1800" b="1" i="1" u="none" strike="noStrike" baseline="0" dirty="0">
                <a:latin typeface="MinionPro-BoldIt"/>
              </a:rPr>
              <a:t>İlave tedaviler</a:t>
            </a:r>
            <a:r>
              <a:rPr lang="tr-TR" sz="1800" b="1" i="0" u="none" strike="noStrike" baseline="0" dirty="0">
                <a:latin typeface="MinionPro-Bold"/>
              </a:rPr>
              <a:t>: </a:t>
            </a:r>
            <a:r>
              <a:rPr lang="tr-TR" sz="1800" b="0" i="0" u="none" strike="noStrike" baseline="0" dirty="0" err="1">
                <a:latin typeface="MinionPro-Regular"/>
              </a:rPr>
              <a:t>Yuksek</a:t>
            </a:r>
            <a:r>
              <a:rPr lang="tr-TR" sz="1800" b="0" i="0" u="none" strike="noStrike" baseline="0" dirty="0">
                <a:latin typeface="MinionPro-Regular"/>
              </a:rPr>
              <a:t> doz İKS/LABA kombinasyonu ile semptom </a:t>
            </a:r>
            <a:r>
              <a:rPr lang="tr-TR" sz="1800" b="0" i="0" u="none" strike="noStrike" baseline="0" dirty="0" err="1">
                <a:latin typeface="MinionPro-Regular"/>
              </a:rPr>
              <a:t>kontrolu</a:t>
            </a:r>
            <a:r>
              <a:rPr lang="tr-TR" sz="1800" b="0" i="0" u="none" strike="noStrike" baseline="0" dirty="0">
                <a:latin typeface="MinionPro-Regular"/>
              </a:rPr>
              <a:t> sağlanamayan veya atakları olan ağır hastalarda tedaviye eklenen ve tek başına kullanılmayan ilaçlardır.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46</a:t>
            </a:fld>
            <a:endParaRPr lang="tr-TR"/>
          </a:p>
        </p:txBody>
      </p:sp>
    </p:spTree>
    <p:extLst>
      <p:ext uri="{BB962C8B-B14F-4D97-AF65-F5344CB8AC3E}">
        <p14:creationId xmlns:p14="http://schemas.microsoft.com/office/powerpoint/2010/main" val="1069510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steroidler</a:t>
            </a:r>
            <a:r>
              <a:rPr lang="tr-TR" sz="1800" b="0" i="0" u="none" strike="noStrike" baseline="0" dirty="0">
                <a:latin typeface="MinionPro-Regular"/>
              </a:rPr>
              <a:t>, </a:t>
            </a:r>
            <a:r>
              <a:rPr lang="tr-TR" sz="1800" b="0" i="0" u="none" strike="noStrike" baseline="0" dirty="0" err="1">
                <a:latin typeface="MinionPro-Regular"/>
              </a:rPr>
              <a:t>gunumuzde</a:t>
            </a:r>
            <a:r>
              <a:rPr lang="tr-TR" sz="1800" b="0" i="0" u="none" strike="noStrike" baseline="0" dirty="0">
                <a:latin typeface="MinionPro-Regular"/>
              </a:rPr>
              <a:t> </a:t>
            </a:r>
            <a:r>
              <a:rPr lang="tr-TR" sz="1800" b="0" i="0" u="none" strike="noStrike" baseline="0" dirty="0" err="1">
                <a:latin typeface="MinionPro-Regular"/>
              </a:rPr>
              <a:t>persistan</a:t>
            </a:r>
            <a:r>
              <a:rPr lang="tr-TR" sz="1800" b="0" i="0" u="none" strike="noStrike" baseline="0" dirty="0">
                <a:latin typeface="MinionPro-Regular"/>
              </a:rPr>
              <a:t> astımın tedavisinde kullanılan en etkili </a:t>
            </a:r>
            <a:r>
              <a:rPr lang="tr-TR" sz="1800" b="0" i="0" u="none" strike="noStrike" baseline="0" dirty="0" err="1">
                <a:latin typeface="MinionPro-Regular"/>
              </a:rPr>
              <a:t>antiinflamatuar</a:t>
            </a:r>
            <a:r>
              <a:rPr lang="tr-TR" sz="1800" b="0" i="0" u="none" strike="noStrike" baseline="0" dirty="0">
                <a:latin typeface="MinionPro-Regular"/>
              </a:rPr>
              <a:t> ilaçlardır.</a:t>
            </a:r>
          </a:p>
          <a:p>
            <a:pPr algn="l"/>
            <a:r>
              <a:rPr lang="tr-TR" sz="1800" b="0" i="0" u="none" strike="noStrike" baseline="0" dirty="0" err="1">
                <a:latin typeface="MinionPro-Regular"/>
              </a:rPr>
              <a:t>Tum</a:t>
            </a:r>
            <a:r>
              <a:rPr lang="tr-TR" sz="1800" b="0" i="0" u="none" strike="noStrike" baseline="0" dirty="0">
                <a:latin typeface="MinionPro-Regular"/>
              </a:rPr>
              <a:t> erişkin ve </a:t>
            </a:r>
            <a:r>
              <a:rPr lang="tr-TR" sz="1800" b="0" i="0" u="none" strike="noStrike" baseline="0" dirty="0" err="1">
                <a:latin typeface="MinionPro-Regular"/>
              </a:rPr>
              <a:t>adolesan</a:t>
            </a:r>
            <a:r>
              <a:rPr lang="tr-TR" sz="1800" b="0" i="0" u="none" strike="noStrike" baseline="0" dirty="0">
                <a:latin typeface="MinionPro-Regular"/>
              </a:rPr>
              <a:t> astımlıların ağır atak riskini </a:t>
            </a:r>
            <a:r>
              <a:rPr lang="tr-TR" sz="1800" b="0" i="0" u="none" strike="noStrike" baseline="0" dirty="0" err="1">
                <a:latin typeface="MinionPro-Regular"/>
              </a:rPr>
              <a:t>duşurmek</a:t>
            </a:r>
            <a:r>
              <a:rPr lang="tr-TR" sz="1800" b="0" i="0" u="none" strike="noStrike" baseline="0" dirty="0">
                <a:latin typeface="MinionPro-Regular"/>
              </a:rPr>
              <a:t> ve semptomların </a:t>
            </a:r>
            <a:r>
              <a:rPr lang="tr-TR" sz="1800" b="0" i="0" u="none" strike="noStrike" baseline="0" dirty="0" err="1">
                <a:latin typeface="MinionPro-Regular"/>
              </a:rPr>
              <a:t>kontrolunu</a:t>
            </a:r>
            <a:r>
              <a:rPr lang="tr-TR" sz="1800" b="0" i="0" u="none" strike="noStrike" baseline="0" dirty="0">
                <a:latin typeface="MinionPro-Regular"/>
              </a:rPr>
              <a:t> sağlamak amacıyla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steroid</a:t>
            </a:r>
            <a:r>
              <a:rPr lang="tr-TR" sz="1800" b="0" i="0" u="none" strike="noStrike" baseline="0" dirty="0">
                <a:latin typeface="MinionPro-Regular"/>
              </a:rPr>
              <a:t> </a:t>
            </a:r>
            <a:r>
              <a:rPr lang="tr-TR" sz="1800" b="0" i="0" u="none" strike="noStrike" baseline="0" dirty="0" err="1">
                <a:latin typeface="MinionPro-Regular"/>
              </a:rPr>
              <a:t>iceren</a:t>
            </a:r>
            <a:r>
              <a:rPr lang="tr-TR" sz="1800" b="0" i="0" u="none" strike="noStrike" baseline="0" dirty="0">
                <a:latin typeface="MinionPro-Regular"/>
              </a:rPr>
              <a:t> kontrol edici tedavi almaları önerilir.</a:t>
            </a:r>
          </a:p>
          <a:p>
            <a:pPr algn="l"/>
            <a:r>
              <a:rPr lang="tr-TR" sz="1800" b="0" i="0" u="none" strike="noStrike" baseline="0" dirty="0" err="1">
                <a:latin typeface="MinionPro-Regular"/>
              </a:rPr>
              <a:t>Uc</a:t>
            </a:r>
            <a:r>
              <a:rPr lang="tr-TR" sz="1800" b="0" i="0" u="none" strike="noStrike" baseline="0" dirty="0">
                <a:latin typeface="MinionPro-Regular"/>
              </a:rPr>
              <a:t> ayda bir hastanın tedaviye yanıtı ve yan etkileri takip edilerek doz ayarlanmalıdır. Semptomların </a:t>
            </a:r>
            <a:r>
              <a:rPr lang="tr-TR" sz="1800" b="0" i="0" u="none" strike="noStrike" baseline="0" dirty="0" err="1">
                <a:latin typeface="MinionPro-Regular"/>
              </a:rPr>
              <a:t>kontrolunu</a:t>
            </a:r>
            <a:r>
              <a:rPr lang="tr-TR" sz="1800" b="0" i="0" u="none" strike="noStrike" baseline="0" dirty="0">
                <a:latin typeface="MinionPro-Regular"/>
              </a:rPr>
              <a:t> sağlayan, en az atak ve yan etki riski taşıyan en </a:t>
            </a:r>
            <a:r>
              <a:rPr lang="tr-TR" sz="1800" b="0" i="0" u="none" strike="noStrike" baseline="0" dirty="0" err="1">
                <a:latin typeface="MinionPro-Regular"/>
              </a:rPr>
              <a:t>duşuk</a:t>
            </a:r>
            <a:r>
              <a:rPr lang="tr-TR" sz="1800" b="0" i="0" u="none" strike="noStrike" baseline="0" dirty="0">
                <a:latin typeface="MinionPro-Regular"/>
              </a:rPr>
              <a:t>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steroid</a:t>
            </a:r>
            <a:r>
              <a:rPr lang="tr-TR" sz="1800" b="0" i="0" u="none" strike="noStrike" baseline="0" dirty="0">
                <a:latin typeface="MinionPro-Regular"/>
              </a:rPr>
              <a:t> dozu bulunmalıdır.</a:t>
            </a:r>
          </a:p>
          <a:p>
            <a:pPr algn="l"/>
            <a:r>
              <a:rPr lang="tr-TR" sz="1800" b="0" i="0" u="none" strike="noStrike" baseline="0" dirty="0">
                <a:latin typeface="OptimaTr-Normal"/>
              </a:rPr>
              <a:t>Türkiye’de bulunan </a:t>
            </a:r>
            <a:r>
              <a:rPr lang="tr-TR" sz="1800" b="0" i="0" u="none" strike="noStrike" baseline="0" dirty="0" err="1">
                <a:latin typeface="OptimaTr-Normal"/>
              </a:rPr>
              <a:t>inhale</a:t>
            </a:r>
            <a:r>
              <a:rPr lang="tr-TR" sz="1800" b="0" i="0" u="none" strike="noStrike" baseline="0" dirty="0">
                <a:latin typeface="OptimaTr-Normal"/>
              </a:rPr>
              <a:t> </a:t>
            </a:r>
            <a:r>
              <a:rPr lang="tr-TR" sz="1800" b="0" i="0" u="none" strike="noStrike" baseline="0" dirty="0" err="1">
                <a:latin typeface="OptimaTr-Normal"/>
              </a:rPr>
              <a:t>steroidlerin</a:t>
            </a:r>
            <a:r>
              <a:rPr lang="tr-TR" sz="1800" b="0" i="0" u="none" strike="noStrike" baseline="0" dirty="0">
                <a:latin typeface="OptimaTr-Normal"/>
              </a:rPr>
              <a:t> dozlarının karşılaştırmaları bu tabloda görülmektedir.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48</a:t>
            </a:fld>
            <a:endParaRPr lang="tr-TR"/>
          </a:p>
        </p:txBody>
      </p:sp>
    </p:spTree>
    <p:extLst>
      <p:ext uri="{BB962C8B-B14F-4D97-AF65-F5344CB8AC3E}">
        <p14:creationId xmlns:p14="http://schemas.microsoft.com/office/powerpoint/2010/main" val="1585274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49</a:t>
            </a:fld>
            <a:endParaRPr lang="tr-TR"/>
          </a:p>
        </p:txBody>
      </p:sp>
    </p:spTree>
    <p:extLst>
      <p:ext uri="{BB962C8B-B14F-4D97-AF65-F5344CB8AC3E}">
        <p14:creationId xmlns:p14="http://schemas.microsoft.com/office/powerpoint/2010/main" val="1553653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da-DK" sz="1800" b="0" i="0" u="none" strike="noStrike" baseline="0" dirty="0">
                <a:latin typeface="OptimaTr-Normal"/>
              </a:rPr>
              <a:t>İnhale steroidlerin lokal yan etkileri orofaringeal</a:t>
            </a:r>
            <a:r>
              <a:rPr lang="tr-TR" sz="1800" b="0" i="0" u="none" strike="noStrike" baseline="0" dirty="0">
                <a:latin typeface="OptimaTr-Normal"/>
              </a:rPr>
              <a:t> </a:t>
            </a:r>
            <a:r>
              <a:rPr lang="tr-TR" sz="1800" b="0" i="0" u="none" strike="noStrike" baseline="0" dirty="0" err="1">
                <a:latin typeface="OptimaTr-Normal"/>
              </a:rPr>
              <a:t>kandidiyaz</a:t>
            </a:r>
            <a:r>
              <a:rPr lang="tr-TR" sz="1800" b="0" i="0" u="none" strike="noStrike" baseline="0" dirty="0">
                <a:latin typeface="OptimaTr-Normal"/>
              </a:rPr>
              <a:t>, ses kısıklığı (</a:t>
            </a:r>
            <a:r>
              <a:rPr lang="tr-TR" sz="1800" b="0" i="0" u="none" strike="noStrike" baseline="0" dirty="0" err="1">
                <a:latin typeface="OptimaTr-Normal"/>
              </a:rPr>
              <a:t>disfoni</a:t>
            </a:r>
            <a:r>
              <a:rPr lang="tr-TR" sz="1800" b="0" i="0" u="none" strike="noStrike" baseline="0" dirty="0">
                <a:latin typeface="OptimaTr-Normal"/>
              </a:rPr>
              <a:t>) ve üst solunum yolu </a:t>
            </a:r>
            <a:r>
              <a:rPr lang="tr-TR" sz="1800" b="0" i="0" u="none" strike="noStrike" baseline="0" dirty="0" err="1">
                <a:latin typeface="OptimaTr-Normal"/>
              </a:rPr>
              <a:t>irritasyonuna</a:t>
            </a:r>
            <a:r>
              <a:rPr lang="tr-TR" sz="1800" b="0" i="0" u="none" strike="noStrike" baseline="0" dirty="0">
                <a:latin typeface="OptimaTr-Normal"/>
              </a:rPr>
              <a:t> bağlı oluşan öksürüktür.</a:t>
            </a:r>
          </a:p>
          <a:p>
            <a:pPr algn="l"/>
            <a:r>
              <a:rPr lang="tr-TR" sz="1800" b="0" i="0" u="none" strike="noStrike" baseline="0" dirty="0" err="1">
                <a:latin typeface="OptimaTr-Normal"/>
              </a:rPr>
              <a:t>ÖDİ’lerde</a:t>
            </a:r>
            <a:r>
              <a:rPr lang="tr-TR" sz="1800" b="0" i="0" u="none" strike="noStrike" baseline="0" dirty="0">
                <a:latin typeface="OptimaTr-Normal"/>
              </a:rPr>
              <a:t> bu yan etkilerin sıklığı, “</a:t>
            </a:r>
            <a:r>
              <a:rPr lang="tr-TR" sz="1800" b="0" i="0" u="none" strike="noStrike" baseline="0" dirty="0" err="1">
                <a:latin typeface="OptimaTr-Normal"/>
              </a:rPr>
              <a:t>spacer</a:t>
            </a:r>
            <a:r>
              <a:rPr lang="tr-TR" sz="1800" b="0" i="0" u="none" strike="noStrike" baseline="0" dirty="0">
                <a:latin typeface="OptimaTr-Normal"/>
              </a:rPr>
              <a:t>” kullanılarak azaltılabilir. </a:t>
            </a:r>
            <a:r>
              <a:rPr lang="tr-TR" sz="1800" b="0" i="0" u="none" strike="noStrike" baseline="0" dirty="0" err="1">
                <a:latin typeface="OptimaTr-Normal"/>
              </a:rPr>
              <a:t>İnhalasyon</a:t>
            </a:r>
            <a:r>
              <a:rPr lang="tr-TR" sz="1800" b="0" i="0" u="none" strike="noStrike" baseline="0" dirty="0">
                <a:latin typeface="OptimaTr-Normal"/>
              </a:rPr>
              <a:t> sonrasında ağzın yıkanması (su ile çalkalama, gargara ve tükürme) oral </a:t>
            </a:r>
            <a:r>
              <a:rPr lang="tr-TR" sz="1800" b="0" i="0" u="none" strike="noStrike" baseline="0" dirty="0" err="1">
                <a:latin typeface="OptimaTr-Normal"/>
              </a:rPr>
              <a:t>kandidiyazı</a:t>
            </a:r>
            <a:r>
              <a:rPr lang="tr-TR" sz="1800" b="0" i="0" u="none" strike="noStrike" baseline="0" dirty="0">
                <a:latin typeface="OptimaTr-Normal"/>
              </a:rPr>
              <a:t> azaltabilir.</a:t>
            </a:r>
          </a:p>
          <a:p>
            <a:pPr algn="l"/>
            <a:r>
              <a:rPr lang="tr-TR" sz="1800" b="0" i="0" u="none" strike="noStrike" baseline="0" dirty="0">
                <a:latin typeface="OptimaTr-Normal"/>
              </a:rPr>
              <a:t>Yüksek dozda uzun süre kullanılan </a:t>
            </a:r>
            <a:r>
              <a:rPr lang="tr-TR" sz="1800" b="0" i="0" u="none" strike="noStrike" baseline="0" dirty="0" err="1">
                <a:latin typeface="OptimaTr-Normal"/>
              </a:rPr>
              <a:t>inhale</a:t>
            </a:r>
            <a:r>
              <a:rPr lang="tr-TR" sz="1800" b="0" i="0" u="none" strike="noStrike" baseline="0" dirty="0">
                <a:latin typeface="OptimaTr-Normal"/>
              </a:rPr>
              <a:t> </a:t>
            </a:r>
            <a:r>
              <a:rPr lang="tr-TR" sz="1800" b="0" i="0" u="none" strike="noStrike" baseline="0" dirty="0" err="1">
                <a:latin typeface="OptimaTr-Normal"/>
              </a:rPr>
              <a:t>steroidlerin</a:t>
            </a:r>
            <a:r>
              <a:rPr lang="tr-TR" sz="1800" b="0" i="0" u="none" strike="noStrike" baseline="0" dirty="0">
                <a:latin typeface="OptimaTr-Normal"/>
              </a:rPr>
              <a:t> sistemik yan etkileri ciltte kolay morluk oluşumu, böbrek üstü bezlerinin baskılanması ve kemik mineral yoğunluğunun azalmasıdır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50</a:t>
            </a:fld>
            <a:endParaRPr lang="tr-TR"/>
          </a:p>
        </p:txBody>
      </p:sp>
    </p:spTree>
    <p:extLst>
      <p:ext uri="{BB962C8B-B14F-4D97-AF65-F5344CB8AC3E}">
        <p14:creationId xmlns:p14="http://schemas.microsoft.com/office/powerpoint/2010/main" val="6893054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Tek başına </a:t>
            </a:r>
            <a:r>
              <a:rPr lang="tr-TR" sz="1800" b="0" i="0" u="none" strike="noStrike" baseline="0" dirty="0" err="1">
                <a:latin typeface="MinionPro-Regular"/>
              </a:rPr>
              <a:t>duzenli</a:t>
            </a:r>
            <a:r>
              <a:rPr lang="tr-TR" sz="1800" b="0" i="0" u="none" strike="noStrike" baseline="0" dirty="0">
                <a:latin typeface="MinionPro-Regular"/>
              </a:rPr>
              <a:t>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steroid</a:t>
            </a:r>
            <a:r>
              <a:rPr lang="tr-TR" sz="1800" b="0" i="0" u="none" strike="noStrike" baseline="0" dirty="0">
                <a:latin typeface="MinionPro-Regular"/>
              </a:rPr>
              <a:t> ve </a:t>
            </a:r>
            <a:r>
              <a:rPr lang="tr-TR" sz="1800" b="0" i="0" u="none" strike="noStrike" baseline="0" dirty="0" err="1">
                <a:latin typeface="MinionPro-Regular"/>
              </a:rPr>
              <a:t>gerektikce</a:t>
            </a:r>
            <a:r>
              <a:rPr lang="tr-TR" sz="1800" b="0" i="0" u="none" strike="noStrike" baseline="0" dirty="0">
                <a:latin typeface="MinionPro-Regular"/>
              </a:rPr>
              <a:t> kısa etkili beta2 </a:t>
            </a:r>
            <a:r>
              <a:rPr lang="tr-TR" sz="1800" b="0" i="0" u="none" strike="noStrike" baseline="0" dirty="0" err="1">
                <a:latin typeface="MinionPro-Regular"/>
              </a:rPr>
              <a:t>agonist</a:t>
            </a:r>
            <a:r>
              <a:rPr lang="tr-TR" sz="1800" b="0" i="0" u="none" strike="noStrike" baseline="0" dirty="0">
                <a:latin typeface="MinionPro-Regular"/>
              </a:rPr>
              <a:t> ile astım </a:t>
            </a:r>
            <a:r>
              <a:rPr lang="tr-TR" sz="1800" b="0" i="0" u="none" strike="noStrike" baseline="0" dirty="0" err="1">
                <a:latin typeface="MinionPro-Regular"/>
              </a:rPr>
              <a:t>kontrolu</a:t>
            </a:r>
            <a:r>
              <a:rPr lang="tr-TR" sz="1800" b="0" i="0" u="none" strike="noStrike" baseline="0" dirty="0">
                <a:latin typeface="MinionPro-Regular"/>
              </a:rPr>
              <a:t> sağlanamıyorsa, tedaviye uzun etkili beta2-agonistin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steroid</a:t>
            </a:r>
            <a:r>
              <a:rPr lang="tr-TR" sz="1800" b="0" i="0" u="none" strike="noStrike" baseline="0" dirty="0">
                <a:latin typeface="MinionPro-Regular"/>
              </a:rPr>
              <a:t> ile kombinasyonuyla devam edilmesi önerilir.</a:t>
            </a:r>
          </a:p>
          <a:p>
            <a:pPr algn="l"/>
            <a:r>
              <a:rPr lang="tr-TR" sz="1800" b="0" i="0" u="none" strike="noStrike" baseline="0" dirty="0" err="1">
                <a:latin typeface="MinionPro-Regular"/>
              </a:rPr>
              <a:t>Gunumuzde</a:t>
            </a:r>
            <a:r>
              <a:rPr lang="tr-TR" sz="1800" b="0" i="0" u="none" strike="noStrike" baseline="0" dirty="0">
                <a:latin typeface="MinionPro-Regular"/>
              </a:rPr>
              <a:t> astım tedavisinde onaylanmış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steroid</a:t>
            </a:r>
            <a:r>
              <a:rPr lang="tr-TR" sz="1800" b="0" i="0" u="none" strike="noStrike" baseline="0" dirty="0">
                <a:latin typeface="MinionPro-Regular"/>
              </a:rPr>
              <a:t> ve uzun etkili beta2-agonist kombinasyonları:</a:t>
            </a:r>
          </a:p>
        </p:txBody>
      </p:sp>
      <p:sp>
        <p:nvSpPr>
          <p:cNvPr id="4" name="Slayt Numarası Yer Tutucusu 3"/>
          <p:cNvSpPr>
            <a:spLocks noGrp="1"/>
          </p:cNvSpPr>
          <p:nvPr>
            <p:ph type="sldNum" sz="quarter" idx="5"/>
          </p:nvPr>
        </p:nvSpPr>
        <p:spPr/>
        <p:txBody>
          <a:bodyPr/>
          <a:lstStyle/>
          <a:p>
            <a:fld id="{B9934650-DC9B-4566-BB7C-2D46BB47F131}" type="slidenum">
              <a:rPr lang="tr-TR" smtClean="0"/>
              <a:t>51</a:t>
            </a:fld>
            <a:endParaRPr lang="tr-TR"/>
          </a:p>
        </p:txBody>
      </p:sp>
    </p:spTree>
    <p:extLst>
      <p:ext uri="{BB962C8B-B14F-4D97-AF65-F5344CB8AC3E}">
        <p14:creationId xmlns:p14="http://schemas.microsoft.com/office/powerpoint/2010/main" val="32940507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Uzun etkili beta2-agonistin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steroide</a:t>
            </a:r>
            <a:r>
              <a:rPr lang="tr-TR" sz="1800" b="0" i="0" u="none" strike="noStrike" baseline="0" dirty="0">
                <a:latin typeface="MinionPro-Regular"/>
              </a:rPr>
              <a:t> eklenmesi ile astımın klinik bulgularında </a:t>
            </a:r>
            <a:r>
              <a:rPr lang="tr-TR" sz="1800" b="0" i="0" u="none" strike="noStrike" baseline="0" dirty="0" err="1">
                <a:latin typeface="MinionPro-Regular"/>
              </a:rPr>
              <a:t>duzelme</a:t>
            </a:r>
            <a:r>
              <a:rPr lang="tr-TR" sz="1800" b="0" i="0" u="none" strike="noStrike" baseline="0" dirty="0">
                <a:latin typeface="MinionPro-Regular"/>
              </a:rPr>
              <a:t> ve ataklarda azalma elde edilir.</a:t>
            </a:r>
          </a:p>
          <a:p>
            <a:pPr algn="l"/>
            <a:r>
              <a:rPr lang="tr-TR" sz="2100" b="1" dirty="0"/>
              <a:t>*</a:t>
            </a:r>
            <a:r>
              <a:rPr lang="tr-TR" sz="2100" b="0" i="0" u="none" strike="noStrike" baseline="0" dirty="0" err="1"/>
              <a:t>Salmeterol</a:t>
            </a:r>
            <a:r>
              <a:rPr lang="tr-TR" sz="2100" b="0" i="0" u="none" strike="noStrike" baseline="0" dirty="0"/>
              <a:t> ile astıma bağlı ölüm riskinde artış ve tek başına uzun etkili beta2-agonist kullanımı ile atak riskinde artış tespit edilmesi </a:t>
            </a:r>
            <a:r>
              <a:rPr lang="tr-TR" sz="2100" dirty="0"/>
              <a:t>ü</a:t>
            </a:r>
            <a:r>
              <a:rPr lang="tr-TR" sz="2100" b="0" i="0" u="none" strike="noStrike" baseline="0" dirty="0"/>
              <a:t>zerine</a:t>
            </a:r>
          </a:p>
          <a:p>
            <a:pPr lvl="1"/>
            <a:r>
              <a:rPr lang="tr-TR" sz="2100" dirty="0"/>
              <a:t>U</a:t>
            </a:r>
            <a:r>
              <a:rPr lang="tr-TR" sz="2100" b="0" i="0" u="none" strike="noStrike" baseline="0" dirty="0"/>
              <a:t>zun etkili beta2-agonistlerin </a:t>
            </a:r>
            <a:r>
              <a:rPr lang="tr-TR" sz="2100" b="0" i="0" u="none" strike="noStrike" baseline="0" dirty="0" err="1"/>
              <a:t>inhale</a:t>
            </a:r>
            <a:r>
              <a:rPr lang="tr-TR" sz="2100" b="0" i="0" u="none" strike="noStrike" baseline="0" dirty="0"/>
              <a:t> </a:t>
            </a:r>
            <a:r>
              <a:rPr lang="tr-TR" sz="2100" b="0" i="0" u="none" strike="noStrike" baseline="0" dirty="0" err="1"/>
              <a:t>steroid</a:t>
            </a:r>
            <a:r>
              <a:rPr lang="tr-TR" sz="2100" b="0" i="0" u="none" strike="noStrike" baseline="0" dirty="0"/>
              <a:t> ile birlikte kullanılması gerekli</a:t>
            </a:r>
            <a:endParaRPr lang="tr-TR" sz="2100" dirty="0"/>
          </a:p>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52</a:t>
            </a:fld>
            <a:endParaRPr lang="tr-TR"/>
          </a:p>
        </p:txBody>
      </p:sp>
    </p:spTree>
    <p:extLst>
      <p:ext uri="{BB962C8B-B14F-4D97-AF65-F5344CB8AC3E}">
        <p14:creationId xmlns:p14="http://schemas.microsoft.com/office/powerpoint/2010/main" val="126471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Hafif </a:t>
            </a:r>
            <a:r>
              <a:rPr lang="tr-TR" sz="1800" b="0" i="0" u="none" strike="noStrike" baseline="0" dirty="0" err="1">
                <a:latin typeface="MinionPro-Regular"/>
              </a:rPr>
              <a:t>persistan</a:t>
            </a:r>
            <a:r>
              <a:rPr lang="tr-TR" sz="1800" b="0" i="0" u="none" strike="noStrike" baseline="0" dirty="0">
                <a:latin typeface="MinionPro-Regular"/>
              </a:rPr>
              <a:t> astımı olan erişkin hastalardan </a:t>
            </a:r>
            <a:r>
              <a:rPr lang="tr-TR" sz="1800" b="0" i="0" u="none" strike="noStrike" baseline="0" dirty="0" err="1">
                <a:latin typeface="MinionPro-Regular"/>
              </a:rPr>
              <a:t>inhaler</a:t>
            </a:r>
            <a:r>
              <a:rPr lang="tr-TR" sz="1800" b="0" i="0" u="none" strike="noStrike" baseline="0" dirty="0">
                <a:latin typeface="MinionPro-Regular"/>
              </a:rPr>
              <a:t> </a:t>
            </a:r>
            <a:r>
              <a:rPr lang="tr-TR" sz="1800" b="0" i="0" u="none" strike="noStrike" baseline="0" dirty="0" err="1">
                <a:latin typeface="MinionPro-Regular"/>
              </a:rPr>
              <a:t>steroid</a:t>
            </a:r>
            <a:r>
              <a:rPr lang="tr-TR" sz="1800" b="0" i="0" u="none" strike="noStrike" baseline="0" dirty="0">
                <a:latin typeface="MinionPro-Regular"/>
              </a:rPr>
              <a:t> kullanmak istemeyenler veya yan etkisi gelişenler veya eşlik eden </a:t>
            </a:r>
            <a:r>
              <a:rPr lang="tr-TR" sz="1800" b="0" i="0" u="none" strike="noStrike" baseline="0" dirty="0" err="1">
                <a:latin typeface="MinionPro-Regular"/>
              </a:rPr>
              <a:t>allerjik</a:t>
            </a:r>
            <a:r>
              <a:rPr lang="tr-TR" sz="1800" b="0" i="0" u="none" strike="noStrike" baseline="0" dirty="0">
                <a:latin typeface="MinionPro-Regular"/>
              </a:rPr>
              <a:t> </a:t>
            </a:r>
            <a:r>
              <a:rPr lang="tr-TR" sz="1800" b="0" i="0" u="none" strike="noStrike" baseline="0" dirty="0" err="1">
                <a:latin typeface="MinionPro-Regular"/>
              </a:rPr>
              <a:t>riniti</a:t>
            </a:r>
            <a:r>
              <a:rPr lang="tr-TR" sz="1800" b="0" i="0" u="none" strike="noStrike" baseline="0" dirty="0">
                <a:latin typeface="MinionPro-Regular"/>
              </a:rPr>
              <a:t> olanlar </a:t>
            </a:r>
            <a:r>
              <a:rPr lang="tr-TR" sz="1800" b="0" i="0" u="none" strike="noStrike" baseline="0" dirty="0" err="1">
                <a:latin typeface="MinionPro-Regular"/>
              </a:rPr>
              <a:t>başlangıc</a:t>
            </a:r>
            <a:r>
              <a:rPr lang="tr-TR" sz="1800" b="0" i="0" u="none" strike="noStrike" baseline="0" dirty="0">
                <a:latin typeface="MinionPro-Regular"/>
              </a:rPr>
              <a:t> idame tedavi olarak anti-</a:t>
            </a:r>
            <a:r>
              <a:rPr lang="tr-TR" sz="1800" b="0" i="0" u="none" strike="noStrike" baseline="0" dirty="0" err="1">
                <a:latin typeface="MinionPro-Regular"/>
              </a:rPr>
              <a:t>lokotrien</a:t>
            </a:r>
            <a:r>
              <a:rPr lang="tr-TR" sz="1800" b="0" i="0" u="none" strike="noStrike" baseline="0" dirty="0">
                <a:latin typeface="MinionPro-Regular"/>
              </a:rPr>
              <a:t> kullanılabilirler.</a:t>
            </a:r>
          </a:p>
          <a:p>
            <a:pPr algn="l"/>
            <a:r>
              <a:rPr lang="tr-TR" sz="1800" b="0" i="0" u="none" strike="noStrike" baseline="0" dirty="0">
                <a:latin typeface="MinionPro-Regular"/>
              </a:rPr>
              <a:t>Orta </a:t>
            </a:r>
            <a:r>
              <a:rPr lang="tr-TR" sz="1800" b="0" i="0" u="none" strike="noStrike" baseline="0" dirty="0" err="1">
                <a:latin typeface="MinionPro-Regular"/>
              </a:rPr>
              <a:t>persistan</a:t>
            </a:r>
            <a:r>
              <a:rPr lang="tr-TR" sz="1800" b="0" i="0" u="none" strike="noStrike" baseline="0" dirty="0">
                <a:latin typeface="MinionPro-Regular"/>
              </a:rPr>
              <a:t> ve ileri evredeki astımda tek başına kullanılmamalıdır. Ancak tedaviye eklenmesi orta ve ağır </a:t>
            </a:r>
            <a:r>
              <a:rPr lang="tr-TR" sz="1800" b="0" i="0" u="none" strike="noStrike" baseline="0" dirty="0" err="1">
                <a:latin typeface="MinionPro-Regular"/>
              </a:rPr>
              <a:t>persistan</a:t>
            </a:r>
            <a:r>
              <a:rPr lang="tr-TR" sz="1800" b="0" i="0" u="none" strike="noStrike" baseline="0" dirty="0">
                <a:latin typeface="MinionPro-Regular"/>
              </a:rPr>
              <a:t> astımda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steroid</a:t>
            </a:r>
            <a:r>
              <a:rPr lang="tr-TR" sz="1800" b="0" i="0" u="none" strike="noStrike" baseline="0" dirty="0">
                <a:latin typeface="MinionPro-Regular"/>
              </a:rPr>
              <a:t> dozunun azaltılmasını sağlayabilir.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53</a:t>
            </a:fld>
            <a:endParaRPr lang="tr-TR"/>
          </a:p>
        </p:txBody>
      </p:sp>
    </p:spTree>
    <p:extLst>
      <p:ext uri="{BB962C8B-B14F-4D97-AF65-F5344CB8AC3E}">
        <p14:creationId xmlns:p14="http://schemas.microsoft.com/office/powerpoint/2010/main" val="177193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sz="1800" b="0" i="0" u="none" strike="noStrike" baseline="0" dirty="0" err="1">
                <a:latin typeface="MinionPro-Regular"/>
              </a:rPr>
              <a:t>Ulkemizde</a:t>
            </a:r>
            <a:r>
              <a:rPr lang="tr-TR" sz="1800" b="0" i="0" u="none" strike="noStrike" baseline="0" dirty="0">
                <a:latin typeface="MinionPro-Regular"/>
              </a:rPr>
              <a:t> erişkinlerde yapılmış </a:t>
            </a:r>
            <a:r>
              <a:rPr lang="tr-TR" sz="1800" b="0" i="0" u="none" strike="noStrike" baseline="0" dirty="0" err="1">
                <a:latin typeface="MinionPro-Regular"/>
              </a:rPr>
              <a:t>prevalans</a:t>
            </a:r>
            <a:r>
              <a:rPr lang="tr-TR" sz="1800" b="0" i="0" u="none" strike="noStrike" baseline="0" dirty="0">
                <a:latin typeface="MinionPro-Regular"/>
              </a:rPr>
              <a:t> </a:t>
            </a:r>
            <a:r>
              <a:rPr lang="tr-TR" sz="1800" b="0" i="0" u="none" strike="noStrike" baseline="0" dirty="0" err="1">
                <a:latin typeface="MinionPro-Regular"/>
              </a:rPr>
              <a:t>calışmaları</a:t>
            </a:r>
            <a:r>
              <a:rPr lang="tr-TR" sz="1800" b="0" i="0" u="none" strike="noStrike" baseline="0" dirty="0">
                <a:latin typeface="MinionPro-Regular"/>
              </a:rPr>
              <a:t> bu tabloda </a:t>
            </a:r>
            <a:r>
              <a:rPr lang="tr-TR" sz="1800" b="0" i="0" u="none" strike="noStrike" baseline="0" dirty="0" err="1">
                <a:latin typeface="MinionPro-Regular"/>
              </a:rPr>
              <a:t>ozetlenmiştir</a:t>
            </a:r>
            <a:r>
              <a:rPr lang="tr-TR" sz="1800" b="0" i="0" u="none" strike="noStrike" baseline="0" dirty="0">
                <a:latin typeface="MinionPro-Regular"/>
              </a:rPr>
              <a:t>. </a:t>
            </a:r>
          </a:p>
          <a:p>
            <a:pPr marL="0" indent="0">
              <a:buNone/>
            </a:pPr>
            <a:r>
              <a:rPr lang="tr-TR" sz="1800" dirty="0"/>
              <a:t>Ülkemizdeki erişkin astım araştırmalarının çoğu Avrupa Birliği Solunum Sağlığı Anketi (</a:t>
            </a:r>
            <a:r>
              <a:rPr lang="tr-TR" sz="1800" dirty="0" err="1"/>
              <a:t>European</a:t>
            </a:r>
            <a:r>
              <a:rPr lang="tr-TR" sz="1800" dirty="0"/>
              <a:t> </a:t>
            </a:r>
            <a:r>
              <a:rPr lang="tr-TR" sz="1800" dirty="0" err="1"/>
              <a:t>Community</a:t>
            </a:r>
            <a:r>
              <a:rPr lang="tr-TR" sz="1800" dirty="0"/>
              <a:t> </a:t>
            </a:r>
            <a:r>
              <a:rPr lang="tr-TR" sz="1800" dirty="0" err="1"/>
              <a:t>Respiratory</a:t>
            </a:r>
            <a:r>
              <a:rPr lang="tr-TR" sz="1800" dirty="0"/>
              <a:t> </a:t>
            </a:r>
            <a:r>
              <a:rPr lang="tr-TR" sz="1800" dirty="0" err="1"/>
              <a:t>Health</a:t>
            </a:r>
            <a:r>
              <a:rPr lang="tr-TR" sz="1800" dirty="0"/>
              <a:t> </a:t>
            </a:r>
            <a:r>
              <a:rPr lang="tr-TR" sz="1800" dirty="0" err="1"/>
              <a:t>Survey</a:t>
            </a:r>
            <a:r>
              <a:rPr lang="tr-TR" sz="1800" dirty="0"/>
              <a:t>-ECRHS) kullanılarak yapılmıştır. </a:t>
            </a:r>
          </a:p>
          <a:p>
            <a:pPr algn="l"/>
            <a:r>
              <a:rPr lang="tr-TR" sz="1800" b="0" i="0" u="none" strike="noStrike" baseline="0" dirty="0" err="1">
                <a:latin typeface="MinionPro-Regular"/>
              </a:rPr>
              <a:t>Dunya’da</a:t>
            </a:r>
            <a:r>
              <a:rPr lang="tr-TR" sz="1800" b="0" i="0" u="none" strike="noStrike" baseline="0" dirty="0">
                <a:latin typeface="MinionPro-Regular"/>
              </a:rPr>
              <a:t> astım </a:t>
            </a:r>
            <a:r>
              <a:rPr lang="tr-TR" sz="1800" b="0" i="0" u="none" strike="noStrike" baseline="0" dirty="0" err="1">
                <a:latin typeface="MinionPro-Regular"/>
              </a:rPr>
              <a:t>prevalansının</a:t>
            </a:r>
            <a:r>
              <a:rPr lang="tr-TR" sz="1800" b="0" i="0" u="none" strike="noStrike" baseline="0" dirty="0">
                <a:latin typeface="MinionPro-Regular"/>
              </a:rPr>
              <a:t> değerlendirildiği, </a:t>
            </a:r>
            <a:r>
              <a:rPr lang="tr-TR" sz="1800" b="0" i="0" u="none" strike="noStrike" baseline="0" dirty="0" err="1">
                <a:latin typeface="MinionPro-Regular"/>
              </a:rPr>
              <a:t>Dunya</a:t>
            </a:r>
            <a:r>
              <a:rPr lang="tr-TR" sz="1800" b="0" i="0" u="none" strike="noStrike" baseline="0" dirty="0">
                <a:latin typeface="MinionPro-Regular"/>
              </a:rPr>
              <a:t> Sağlık </a:t>
            </a:r>
            <a:r>
              <a:rPr lang="tr-TR" sz="1800" b="0" i="0" u="none" strike="noStrike" baseline="0" dirty="0" err="1">
                <a:latin typeface="MinionPro-Regular"/>
              </a:rPr>
              <a:t>Orgutu’ne</a:t>
            </a:r>
            <a:r>
              <a:rPr lang="tr-TR" sz="1800" b="0" i="0" u="none" strike="noStrike" baseline="0" dirty="0">
                <a:latin typeface="MinionPro-Regular"/>
              </a:rPr>
              <a:t> </a:t>
            </a:r>
            <a:r>
              <a:rPr lang="tr-TR" sz="1800" b="0" i="0" u="none" strike="noStrike" baseline="0" dirty="0" err="1">
                <a:latin typeface="MinionPro-Regular"/>
              </a:rPr>
              <a:t>uye</a:t>
            </a:r>
            <a:r>
              <a:rPr lang="tr-TR" sz="1800" b="0" i="0" u="none" strike="noStrike" baseline="0" dirty="0">
                <a:latin typeface="MinionPro-Regular"/>
              </a:rPr>
              <a:t> olan, </a:t>
            </a:r>
            <a:r>
              <a:rPr lang="tr-TR" sz="1800" b="0" i="0" u="none" strike="noStrike" baseline="0" dirty="0" err="1">
                <a:latin typeface="MinionPro-Regular"/>
              </a:rPr>
              <a:t>Turkiye’nin</a:t>
            </a:r>
            <a:r>
              <a:rPr lang="tr-TR" sz="1800" b="0" i="0" u="none" strike="noStrike" baseline="0" dirty="0">
                <a:latin typeface="MinionPro-Regular"/>
              </a:rPr>
              <a:t> de dahil olduğu, 70 </a:t>
            </a:r>
            <a:r>
              <a:rPr lang="tr-TR" sz="1800" b="0" i="0" u="none" strike="noStrike" baseline="0" dirty="0" err="1">
                <a:latin typeface="MinionPro-Regular"/>
              </a:rPr>
              <a:t>ulkenin</a:t>
            </a:r>
            <a:r>
              <a:rPr lang="tr-TR" sz="1800" b="0" i="0" u="none" strike="noStrike" baseline="0" dirty="0">
                <a:latin typeface="MinionPro-Regular"/>
              </a:rPr>
              <a:t> verilerinin değerlendirildiği WHS (World </a:t>
            </a:r>
            <a:r>
              <a:rPr lang="tr-TR" sz="1800" b="0" i="0" u="none" strike="noStrike" baseline="0" dirty="0" err="1">
                <a:latin typeface="MinionPro-Regular"/>
              </a:rPr>
              <a:t>Health</a:t>
            </a:r>
            <a:r>
              <a:rPr lang="tr-TR" sz="1800" b="0" i="0" u="none" strike="noStrike" baseline="0" dirty="0">
                <a:latin typeface="MinionPro-Regular"/>
              </a:rPr>
              <a:t> </a:t>
            </a:r>
            <a:r>
              <a:rPr lang="tr-TR" sz="1800" b="0" i="0" u="none" strike="noStrike" baseline="0" dirty="0" err="1">
                <a:latin typeface="MinionPro-Regular"/>
              </a:rPr>
              <a:t>Survey</a:t>
            </a:r>
            <a:r>
              <a:rPr lang="tr-TR" sz="1800" b="0" i="0" u="none" strike="noStrike" baseline="0" dirty="0">
                <a:latin typeface="MinionPro-Regular"/>
              </a:rPr>
              <a:t>) </a:t>
            </a:r>
            <a:r>
              <a:rPr lang="tr-TR" sz="1800" b="0" i="0" u="none" strike="noStrike" baseline="0" dirty="0" err="1">
                <a:latin typeface="MinionPro-Regular"/>
              </a:rPr>
              <a:t>calışmasında</a:t>
            </a:r>
            <a:r>
              <a:rPr lang="tr-TR" sz="1800" b="0" i="0" u="none" strike="noStrike" baseline="0" dirty="0">
                <a:latin typeface="MinionPro-Regular"/>
              </a:rPr>
              <a:t>, </a:t>
            </a:r>
            <a:r>
              <a:rPr lang="tr-TR" sz="1800" b="0" i="0" u="none" strike="noStrike" baseline="0" dirty="0" err="1">
                <a:latin typeface="MinionPro-Regular"/>
              </a:rPr>
              <a:t>ulkemizde</a:t>
            </a:r>
            <a:r>
              <a:rPr lang="tr-TR" sz="1800" b="0" i="0" u="none" strike="noStrike" baseline="0" dirty="0">
                <a:latin typeface="MinionPro-Regular"/>
              </a:rPr>
              <a:t> doktor tanılı astım </a:t>
            </a:r>
            <a:r>
              <a:rPr lang="tr-TR" sz="1800" b="0" i="0" u="none" strike="noStrike" baseline="0" dirty="0" err="1">
                <a:latin typeface="MinionPro-Regular"/>
              </a:rPr>
              <a:t>prevalansı</a:t>
            </a:r>
            <a:r>
              <a:rPr lang="tr-TR" sz="1800" b="0" i="0" u="none" strike="noStrike" baseline="0" dirty="0">
                <a:latin typeface="MinionPro-Regular"/>
              </a:rPr>
              <a:t> %2.06, hışıltı (</a:t>
            </a:r>
            <a:r>
              <a:rPr lang="tr-TR" sz="1800" b="0" i="0" u="none" strike="noStrike" baseline="0" dirty="0" err="1">
                <a:latin typeface="MinionPro-Regular"/>
              </a:rPr>
              <a:t>wheezing</a:t>
            </a:r>
            <a:r>
              <a:rPr lang="tr-TR" sz="1800" b="0" i="0" u="none" strike="noStrike" baseline="0" dirty="0">
                <a:latin typeface="MinionPro-Regular"/>
              </a:rPr>
              <a:t>) semptomu </a:t>
            </a:r>
            <a:r>
              <a:rPr lang="tr-TR" sz="1800" b="0" i="0" u="none" strike="noStrike" baseline="0" dirty="0" err="1">
                <a:latin typeface="MinionPro-Regular"/>
              </a:rPr>
              <a:t>prevalansı</a:t>
            </a:r>
            <a:r>
              <a:rPr lang="tr-TR" sz="1800" b="0" i="0" u="none" strike="noStrike" baseline="0" dirty="0">
                <a:latin typeface="MinionPro-Regular"/>
              </a:rPr>
              <a:t> ise %11.34 bulunmuştur. Bu </a:t>
            </a:r>
            <a:r>
              <a:rPr lang="tr-TR" sz="1800" b="0" i="0" u="none" strike="noStrike" baseline="0" dirty="0" err="1">
                <a:latin typeface="MinionPro-Regular"/>
              </a:rPr>
              <a:t>calışmada</a:t>
            </a:r>
            <a:r>
              <a:rPr lang="tr-TR" sz="1800" b="0" i="0" u="none" strike="noStrike" baseline="0" dirty="0">
                <a:latin typeface="MinionPro-Regular"/>
              </a:rPr>
              <a:t> ülkemizde doktor tanılı astım sıklığı </a:t>
            </a:r>
            <a:r>
              <a:rPr lang="tr-TR" sz="1800" b="0" i="0" u="none" strike="noStrike" baseline="0" dirty="0" err="1">
                <a:latin typeface="MinionPro-Regular"/>
              </a:rPr>
              <a:t>dunya</a:t>
            </a:r>
            <a:r>
              <a:rPr lang="tr-TR" sz="1800" b="0" i="0" u="none" strike="noStrike" baseline="0" dirty="0">
                <a:latin typeface="MinionPro-Regular"/>
              </a:rPr>
              <a:t> genelindeki ve Avrupa’daki </a:t>
            </a:r>
            <a:r>
              <a:rPr lang="tr-TR" sz="1800" b="0" i="0" u="none" strike="noStrike" baseline="0" dirty="0" err="1">
                <a:latin typeface="MinionPro-Regular"/>
              </a:rPr>
              <a:t>prevalanstan</a:t>
            </a:r>
            <a:r>
              <a:rPr lang="tr-TR" sz="1800" b="0" i="0" u="none" strike="noStrike" baseline="0" dirty="0">
                <a:latin typeface="MinionPro-Regular"/>
              </a:rPr>
              <a:t> daha </a:t>
            </a:r>
            <a:r>
              <a:rPr lang="tr-TR" sz="1800" b="0" i="0" u="none" strike="noStrike" baseline="0" dirty="0" err="1">
                <a:latin typeface="MinionPro-Regular"/>
              </a:rPr>
              <a:t>duşuk</a:t>
            </a:r>
            <a:r>
              <a:rPr lang="tr-TR" sz="1800" b="0" i="0" u="none" strike="noStrike" baseline="0" dirty="0">
                <a:latin typeface="MinionPro-Regular"/>
              </a:rPr>
              <a:t> </a:t>
            </a:r>
            <a:r>
              <a:rPr lang="tr-TR" sz="1800" b="0" i="0" u="none" strike="noStrike" baseline="0" dirty="0" err="1">
                <a:latin typeface="MinionPro-Regular"/>
              </a:rPr>
              <a:t>gorunmektedir</a:t>
            </a:r>
            <a:r>
              <a:rPr lang="tr-TR" sz="1800" b="0" i="0" u="none" strike="noStrike" baseline="0" dirty="0">
                <a:latin typeface="MinionPro-Regular"/>
              </a:rPr>
              <a:t>.</a:t>
            </a:r>
          </a:p>
          <a:p>
            <a:pPr algn="l"/>
            <a:r>
              <a:rPr lang="tr-TR" sz="1200" dirty="0"/>
              <a:t>Ülkemizde hışıltı semptomu </a:t>
            </a:r>
            <a:r>
              <a:rPr lang="tr-TR" sz="1200" dirty="0" err="1"/>
              <a:t>prevalansı</a:t>
            </a:r>
            <a:r>
              <a:rPr lang="tr-TR" sz="1200" dirty="0"/>
              <a:t> dünya geneline göre daha yüksekken, doktor tanılı astım </a:t>
            </a:r>
            <a:r>
              <a:rPr lang="tr-TR" sz="1200" dirty="0" err="1"/>
              <a:t>prevalansının</a:t>
            </a:r>
            <a:r>
              <a:rPr lang="tr-TR" sz="1200" dirty="0"/>
              <a:t> daha düşük olması dikkat çekicidir. Bu bulgu ülkemizde yapılmış bölgesel ve ulusal diğer çalışmaların hemen hemen tümünde de saptanmıştır.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ülkemizde semptom </a:t>
            </a:r>
            <a:r>
              <a:rPr lang="tr-TR" sz="1200" dirty="0" err="1"/>
              <a:t>prevalansı</a:t>
            </a:r>
            <a:r>
              <a:rPr lang="tr-TR" sz="1200" dirty="0"/>
              <a:t> ile doktor tanılı astım </a:t>
            </a:r>
            <a:r>
              <a:rPr lang="tr-TR" sz="1200" dirty="0" err="1"/>
              <a:t>prevalansı</a:t>
            </a:r>
            <a:r>
              <a:rPr lang="tr-TR" sz="1200" dirty="0"/>
              <a:t> arasındaki fark diğer ülkelerden daha fazla görünmektedir. Bu durum, en azından kısmen, astımın toplumumuzda yeterince bilinmemesi, hastaların astımın tedavi edilemez ve çoğu zaman ağır bir hastalık olduğu inanışı gibi yanlış yargıları ve ülkemizde hastalara hastalık durumu açıklanırken zaman zaman astım terimi yerine başka terimlerin kullanılmasından kaynaklanıyor olabilir</a:t>
            </a:r>
            <a:endParaRPr lang="tr-TR" sz="1400" dirty="0"/>
          </a:p>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8</a:t>
            </a:fld>
            <a:endParaRPr lang="tr-TR"/>
          </a:p>
        </p:txBody>
      </p:sp>
    </p:spTree>
    <p:extLst>
      <p:ext uri="{BB962C8B-B14F-4D97-AF65-F5344CB8AC3E}">
        <p14:creationId xmlns:p14="http://schemas.microsoft.com/office/powerpoint/2010/main" val="23175415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err="1">
                <a:latin typeface="MinionPro-Regular"/>
              </a:rPr>
              <a:t>Antilokotrienlerden</a:t>
            </a:r>
            <a:r>
              <a:rPr lang="tr-TR" sz="1800" b="0" i="0" u="none" strike="noStrike" baseline="0" dirty="0">
                <a:latin typeface="MinionPro-Regular"/>
              </a:rPr>
              <a:t> sadece </a:t>
            </a:r>
            <a:r>
              <a:rPr lang="tr-TR" sz="1800" b="0" i="0" u="none" strike="noStrike" baseline="0" dirty="0" err="1">
                <a:latin typeface="MinionPro-Regular"/>
              </a:rPr>
              <a:t>lokotrien</a:t>
            </a:r>
            <a:r>
              <a:rPr lang="tr-TR" sz="1800" b="0" i="0" u="none" strike="noStrike" baseline="0" dirty="0">
                <a:latin typeface="MinionPro-Regular"/>
              </a:rPr>
              <a:t> </a:t>
            </a:r>
            <a:r>
              <a:rPr lang="tr-TR" sz="1800" b="0" i="0" u="none" strike="noStrike" baseline="0" dirty="0" err="1">
                <a:latin typeface="MinionPro-Regular"/>
              </a:rPr>
              <a:t>reseptor</a:t>
            </a:r>
            <a:r>
              <a:rPr lang="tr-TR" sz="1800" b="0" i="0" u="none" strike="noStrike" baseline="0" dirty="0">
                <a:latin typeface="MinionPro-Regular"/>
              </a:rPr>
              <a:t> antagonisti </a:t>
            </a:r>
            <a:r>
              <a:rPr lang="tr-TR" sz="1800" b="0" i="0" u="none" strike="noStrike" baseline="0" dirty="0" err="1">
                <a:latin typeface="MinionPro-Regular"/>
              </a:rPr>
              <a:t>montelukast</a:t>
            </a:r>
            <a:r>
              <a:rPr lang="tr-TR" sz="1800" b="0" i="0" u="none" strike="noStrike" baseline="0" dirty="0">
                <a:latin typeface="MinionPro-Regular"/>
              </a:rPr>
              <a:t> </a:t>
            </a:r>
            <a:r>
              <a:rPr lang="tr-TR" sz="1800" b="0" i="0" u="none" strike="noStrike" baseline="0" dirty="0" err="1">
                <a:latin typeface="MinionPro-Regular"/>
              </a:rPr>
              <a:t>Turkiye’de</a:t>
            </a:r>
            <a:r>
              <a:rPr lang="tr-TR" sz="1800" b="0" i="0" u="none" strike="noStrike" baseline="0" dirty="0">
                <a:latin typeface="MinionPro-Regular"/>
              </a:rPr>
              <a:t> bulunmaktadır. </a:t>
            </a:r>
            <a:r>
              <a:rPr lang="tr-TR" sz="1800" b="0" i="0" u="none" strike="noStrike" baseline="0" dirty="0" err="1">
                <a:latin typeface="MinionPro-Regular"/>
              </a:rPr>
              <a:t>Gunde</a:t>
            </a:r>
            <a:r>
              <a:rPr lang="tr-TR" sz="1800" b="0" i="0" u="none" strike="noStrike" baseline="0" dirty="0">
                <a:latin typeface="MinionPro-Regular"/>
              </a:rPr>
              <a:t> bir kez oral yoldan akşamları uygulanır.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54</a:t>
            </a:fld>
            <a:endParaRPr lang="tr-TR"/>
          </a:p>
        </p:txBody>
      </p:sp>
    </p:spTree>
    <p:extLst>
      <p:ext uri="{BB962C8B-B14F-4D97-AF65-F5344CB8AC3E}">
        <p14:creationId xmlns:p14="http://schemas.microsoft.com/office/powerpoint/2010/main" val="36651291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Kısa etkili </a:t>
            </a:r>
            <a:r>
              <a:rPr lang="tr-TR" sz="1800" b="0" i="0" u="none" strike="noStrike" baseline="0" dirty="0" err="1">
                <a:latin typeface="MinionPro-Regular"/>
              </a:rPr>
              <a:t>inhale</a:t>
            </a:r>
            <a:r>
              <a:rPr lang="tr-TR" sz="1800" b="0" i="0" u="none" strike="noStrike" baseline="0" dirty="0">
                <a:latin typeface="MinionPro-Regular"/>
              </a:rPr>
              <a:t> beta2-agonistler astımda sadece gerektiğinde, en </a:t>
            </a:r>
            <a:r>
              <a:rPr lang="tr-TR" sz="1800" b="0" i="0" u="none" strike="noStrike" baseline="0" dirty="0" err="1">
                <a:latin typeface="MinionPro-Regular"/>
              </a:rPr>
              <a:t>duşuk</a:t>
            </a:r>
            <a:r>
              <a:rPr lang="tr-TR" sz="1800" b="0" i="0" u="none" strike="noStrike" baseline="0" dirty="0">
                <a:latin typeface="MinionPro-Regular"/>
              </a:rPr>
              <a:t> doz ve sıklıkta,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steroid</a:t>
            </a:r>
            <a:r>
              <a:rPr lang="tr-TR" sz="1800" b="0" i="0" u="none" strike="noStrike" baseline="0" dirty="0">
                <a:latin typeface="MinionPro-Regular"/>
              </a:rPr>
              <a:t> ile veya bunu idame alan hastalarda kullanılmalıdır</a:t>
            </a:r>
          </a:p>
          <a:p>
            <a:pPr algn="l"/>
            <a:r>
              <a:rPr lang="tr-TR" sz="1800" b="0" i="0" u="none" strike="noStrike" baseline="0" dirty="0">
                <a:latin typeface="MinionPro-Regular"/>
              </a:rPr>
              <a:t>Nefes darlığı olduğu zaman veya astım atağında 1 veya 2 kez alınabilir. Rahatlama olmadıysa 1 saat boyunca 20 </a:t>
            </a:r>
            <a:r>
              <a:rPr lang="tr-TR" sz="1800" b="0" i="0" u="none" strike="noStrike" baseline="0" dirty="0" err="1">
                <a:latin typeface="MinionPro-Regular"/>
              </a:rPr>
              <a:t>dk</a:t>
            </a:r>
            <a:r>
              <a:rPr lang="tr-TR" sz="1800" b="0" i="0" u="none" strike="noStrike" baseline="0" dirty="0">
                <a:latin typeface="MinionPro-Regular"/>
              </a:rPr>
              <a:t> arayla 3 kez kullanılabilir ve acile başvuru </a:t>
            </a:r>
            <a:r>
              <a:rPr lang="tr-TR" sz="1800" b="0" i="0" u="none" strike="noStrike" baseline="0" dirty="0" err="1">
                <a:latin typeface="MinionPro-Regular"/>
              </a:rPr>
              <a:t>onerilir</a:t>
            </a:r>
            <a:r>
              <a:rPr lang="tr-TR" sz="1800" b="0" i="0" u="none" strike="noStrike" baseline="0" dirty="0">
                <a:latin typeface="MinionPro-Regular"/>
              </a:rPr>
              <a:t>. </a:t>
            </a:r>
          </a:p>
        </p:txBody>
      </p:sp>
      <p:sp>
        <p:nvSpPr>
          <p:cNvPr id="4" name="Slayt Numarası Yer Tutucusu 3"/>
          <p:cNvSpPr>
            <a:spLocks noGrp="1"/>
          </p:cNvSpPr>
          <p:nvPr>
            <p:ph type="sldNum" sz="quarter" idx="5"/>
          </p:nvPr>
        </p:nvSpPr>
        <p:spPr/>
        <p:txBody>
          <a:bodyPr/>
          <a:lstStyle/>
          <a:p>
            <a:fld id="{B9934650-DC9B-4566-BB7C-2D46BB47F131}" type="slidenum">
              <a:rPr lang="tr-TR" smtClean="0"/>
              <a:t>55</a:t>
            </a:fld>
            <a:endParaRPr lang="tr-TR"/>
          </a:p>
        </p:txBody>
      </p:sp>
    </p:spTree>
    <p:extLst>
      <p:ext uri="{BB962C8B-B14F-4D97-AF65-F5344CB8AC3E}">
        <p14:creationId xmlns:p14="http://schemas.microsoft.com/office/powerpoint/2010/main" val="3618217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err="1">
                <a:latin typeface="MinionPro-Regular"/>
              </a:rPr>
              <a:t>Ulkemizde</a:t>
            </a:r>
            <a:r>
              <a:rPr lang="tr-TR" sz="1800" b="0" i="0" u="none" strike="noStrike" baseline="0" dirty="0">
                <a:latin typeface="MinionPro-Regular"/>
              </a:rPr>
              <a:t> bulunan kısa etkili beta2-agonistler </a:t>
            </a:r>
            <a:r>
              <a:rPr lang="tr-TR" sz="1800" b="0" i="0" u="none" strike="noStrike" baseline="0" dirty="0" err="1">
                <a:latin typeface="MinionPro-Regular"/>
              </a:rPr>
              <a:t>salbutamol</a:t>
            </a:r>
            <a:r>
              <a:rPr lang="tr-TR" sz="1800" b="0" i="0" u="none" strike="noStrike" baseline="0" dirty="0">
                <a:latin typeface="MinionPro-Regular"/>
              </a:rPr>
              <a:t>, </a:t>
            </a:r>
            <a:r>
              <a:rPr lang="tr-TR" sz="1800" b="0" i="0" u="none" strike="noStrike" baseline="0" dirty="0" err="1">
                <a:latin typeface="MinionPro-Regular"/>
              </a:rPr>
              <a:t>terbutalindir</a:t>
            </a:r>
            <a:r>
              <a:rPr lang="tr-TR" sz="1800" b="0" i="0" u="none" strike="noStrike" baseline="0" dirty="0">
                <a:latin typeface="MinionPro-Regular"/>
              </a:rPr>
              <a:t>.</a:t>
            </a:r>
          </a:p>
        </p:txBody>
      </p:sp>
      <p:sp>
        <p:nvSpPr>
          <p:cNvPr id="4" name="Slayt Numarası Yer Tutucusu 3"/>
          <p:cNvSpPr>
            <a:spLocks noGrp="1"/>
          </p:cNvSpPr>
          <p:nvPr>
            <p:ph type="sldNum" sz="quarter" idx="5"/>
          </p:nvPr>
        </p:nvSpPr>
        <p:spPr/>
        <p:txBody>
          <a:bodyPr/>
          <a:lstStyle/>
          <a:p>
            <a:fld id="{B9934650-DC9B-4566-BB7C-2D46BB47F131}" type="slidenum">
              <a:rPr lang="tr-TR" smtClean="0"/>
              <a:t>56</a:t>
            </a:fld>
            <a:endParaRPr lang="tr-TR"/>
          </a:p>
        </p:txBody>
      </p:sp>
    </p:spTree>
    <p:extLst>
      <p:ext uri="{BB962C8B-B14F-4D97-AF65-F5344CB8AC3E}">
        <p14:creationId xmlns:p14="http://schemas.microsoft.com/office/powerpoint/2010/main" val="1759366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İlk kullanımlarda tremor ve taşikardi sık bildirilen yan etkilerdir. Ancak bu etkilere hızla tolerans gelişir.</a:t>
            </a:r>
          </a:p>
          <a:p>
            <a:pPr algn="l"/>
            <a:r>
              <a:rPr lang="tr-TR" sz="1800" b="0" i="0" u="none" strike="noStrike" baseline="0" dirty="0">
                <a:latin typeface="MinionPro-Regular"/>
              </a:rPr>
              <a:t>Kısa etkili </a:t>
            </a:r>
            <a:r>
              <a:rPr lang="tr-TR" sz="1800" b="0" i="0" u="none" strike="noStrike" baseline="0" dirty="0" err="1">
                <a:latin typeface="MinionPro-Regular"/>
              </a:rPr>
              <a:t>inhale</a:t>
            </a:r>
            <a:r>
              <a:rPr lang="tr-TR" sz="1800" b="0" i="0" u="none" strike="noStrike" baseline="0" dirty="0">
                <a:latin typeface="MinionPro-Regular"/>
              </a:rPr>
              <a:t> beta2-agonistlerin fazla kullanımı (yılda 3 ve </a:t>
            </a:r>
            <a:r>
              <a:rPr lang="tr-TR" sz="1800" b="0" i="0" u="none" strike="noStrike" baseline="0" dirty="0" err="1">
                <a:latin typeface="MinionPro-Regular"/>
              </a:rPr>
              <a:t>uzeri</a:t>
            </a:r>
            <a:r>
              <a:rPr lang="tr-TR" sz="1800" b="0" i="0" u="none" strike="noStrike" baseline="0" dirty="0">
                <a:latin typeface="MinionPro-Regular"/>
              </a:rPr>
              <a:t> kutu) ağır atak ve (yılda 12 ve </a:t>
            </a:r>
            <a:r>
              <a:rPr lang="tr-TR" sz="1800" b="0" i="0" u="none" strike="noStrike" baseline="0" dirty="0" err="1">
                <a:latin typeface="MinionPro-Regular"/>
              </a:rPr>
              <a:t>uzeri</a:t>
            </a:r>
            <a:r>
              <a:rPr lang="tr-TR" sz="1800" b="0" i="0" u="none" strike="noStrike" baseline="0" dirty="0">
                <a:latin typeface="MinionPro-Regular"/>
              </a:rPr>
              <a:t> kutu) astımla ilişkili olum riskini artırmaktadır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57</a:t>
            </a:fld>
            <a:endParaRPr lang="tr-TR"/>
          </a:p>
        </p:txBody>
      </p:sp>
    </p:spTree>
    <p:extLst>
      <p:ext uri="{BB962C8B-B14F-4D97-AF65-F5344CB8AC3E}">
        <p14:creationId xmlns:p14="http://schemas.microsoft.com/office/powerpoint/2010/main" val="33554287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Ataklarda kısa etkili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kolinerjikler</a:t>
            </a:r>
            <a:r>
              <a:rPr lang="tr-TR" sz="1800" b="0" i="0" u="none" strike="noStrike" baseline="0" dirty="0">
                <a:latin typeface="MinionPro-Regular"/>
              </a:rPr>
              <a:t>, kısa etkili beta2-agonistlerle birlikte kullanılabilir.</a:t>
            </a:r>
          </a:p>
          <a:p>
            <a:pPr algn="l"/>
            <a:r>
              <a:rPr lang="tr-TR" sz="1800" b="0" i="0" u="none" strike="noStrike" baseline="0" dirty="0">
                <a:latin typeface="MinionPro-Regular"/>
              </a:rPr>
              <a:t>Astımda tek başına kullanımında semptom giderici etkisi ve etki </a:t>
            </a:r>
            <a:r>
              <a:rPr lang="tr-TR" sz="1800" b="0" i="0" u="none" strike="noStrike" baseline="0" dirty="0" err="1">
                <a:latin typeface="MinionPro-Regular"/>
              </a:rPr>
              <a:t>başlangıc</a:t>
            </a:r>
            <a:r>
              <a:rPr lang="tr-TR" sz="1800" b="0" i="0" u="none" strike="noStrike" baseline="0" dirty="0">
                <a:latin typeface="MinionPro-Regular"/>
              </a:rPr>
              <a:t> hızı </a:t>
            </a:r>
            <a:r>
              <a:rPr lang="tr-TR" sz="1800" b="0" i="0" u="none" strike="noStrike" baseline="0" dirty="0" err="1">
                <a:latin typeface="MinionPro-Regular"/>
              </a:rPr>
              <a:t>inhale</a:t>
            </a:r>
            <a:r>
              <a:rPr lang="tr-TR" sz="1800" b="0" i="0" u="none" strike="noStrike" baseline="0" dirty="0">
                <a:latin typeface="MinionPro-Regular"/>
              </a:rPr>
              <a:t> beta2-agonist kadar </a:t>
            </a:r>
            <a:r>
              <a:rPr lang="tr-TR" sz="1800" b="0" i="0" u="none" strike="noStrike" baseline="0" dirty="0" err="1">
                <a:latin typeface="MinionPro-Regular"/>
              </a:rPr>
              <a:t>guclu</a:t>
            </a:r>
            <a:r>
              <a:rPr lang="tr-TR" sz="1800" b="0" i="0" u="none" strike="noStrike" baseline="0" dirty="0">
                <a:latin typeface="MinionPro-Regular"/>
              </a:rPr>
              <a:t> değildir.</a:t>
            </a:r>
          </a:p>
          <a:p>
            <a:pPr algn="l"/>
            <a:r>
              <a:rPr lang="tr-TR" sz="1800" b="0" i="0" u="none" strike="noStrike" baseline="0" dirty="0">
                <a:latin typeface="MinionPro-Regular"/>
              </a:rPr>
              <a:t>Hızlı etkili beta2-agonistlerle taşikardi, aritmi ve tremor gelişen hastalarda alternatif </a:t>
            </a:r>
            <a:r>
              <a:rPr lang="tr-TR" sz="1800" b="0" i="0" u="none" strike="noStrike" baseline="0" dirty="0" err="1">
                <a:latin typeface="MinionPro-Regular"/>
              </a:rPr>
              <a:t>bronkodilator</a:t>
            </a:r>
            <a:r>
              <a:rPr lang="tr-TR" sz="1800" b="0" i="0" u="none" strike="noStrike" baseline="0" dirty="0">
                <a:latin typeface="MinionPro-Regular"/>
              </a:rPr>
              <a:t> olarak tercih edilebilir.</a:t>
            </a:r>
          </a:p>
          <a:p>
            <a:pPr algn="l"/>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ipratropium</a:t>
            </a:r>
            <a:r>
              <a:rPr lang="tr-TR" sz="1800" b="0" i="0" u="none" strike="noStrike" baseline="0" dirty="0">
                <a:latin typeface="MinionPro-Regular"/>
              </a:rPr>
              <a:t> </a:t>
            </a:r>
            <a:r>
              <a:rPr lang="tr-TR" sz="1800" b="0" i="0" u="none" strike="noStrike" baseline="0" dirty="0" err="1">
                <a:latin typeface="MinionPro-Regular"/>
              </a:rPr>
              <a:t>bromid</a:t>
            </a:r>
            <a:r>
              <a:rPr lang="tr-TR" sz="1800" b="0" i="0" u="none" strike="noStrike" baseline="0" dirty="0">
                <a:latin typeface="MinionPro-Regular"/>
              </a:rPr>
              <a:t> </a:t>
            </a:r>
            <a:r>
              <a:rPr lang="tr-TR" sz="1800" b="0" i="0" u="none" strike="noStrike" baseline="0" dirty="0" err="1">
                <a:latin typeface="MinionPro-Regular"/>
              </a:rPr>
              <a:t>ulkemizde</a:t>
            </a:r>
            <a:r>
              <a:rPr lang="tr-TR" sz="1800" b="0" i="0" u="none" strike="noStrike" baseline="0" dirty="0">
                <a:latin typeface="MinionPro-Regular"/>
              </a:rPr>
              <a:t> </a:t>
            </a:r>
            <a:r>
              <a:rPr lang="tr-TR" sz="1800" b="0" i="0" u="none" strike="noStrike" baseline="0" dirty="0" err="1">
                <a:latin typeface="MinionPro-Regular"/>
              </a:rPr>
              <a:t>salbutamol</a:t>
            </a:r>
            <a:r>
              <a:rPr lang="tr-TR" sz="1800" b="0" i="0" u="none" strike="noStrike" baseline="0" dirty="0">
                <a:latin typeface="MinionPro-Regular"/>
              </a:rPr>
              <a:t> ile kombine şekilde veya tek ilaç formunda bulunmaktadır. </a:t>
            </a:r>
          </a:p>
          <a:p>
            <a:pPr algn="l"/>
            <a:r>
              <a:rPr lang="tr-TR" sz="1800" b="0" i="0" u="none" strike="noStrike" baseline="0" dirty="0">
                <a:latin typeface="MinionPro-Regular"/>
              </a:rPr>
              <a:t>Ağızda kuruluk ve acı tada sebep olabilirler.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58</a:t>
            </a:fld>
            <a:endParaRPr lang="tr-TR"/>
          </a:p>
        </p:txBody>
      </p:sp>
    </p:spTree>
    <p:extLst>
      <p:ext uri="{BB962C8B-B14F-4D97-AF65-F5344CB8AC3E}">
        <p14:creationId xmlns:p14="http://schemas.microsoft.com/office/powerpoint/2010/main" val="2692276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59</a:t>
            </a:fld>
            <a:endParaRPr lang="tr-TR"/>
          </a:p>
        </p:txBody>
      </p:sp>
    </p:spTree>
    <p:extLst>
      <p:ext uri="{BB962C8B-B14F-4D97-AF65-F5344CB8AC3E}">
        <p14:creationId xmlns:p14="http://schemas.microsoft.com/office/powerpoint/2010/main" val="14976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Hızlı ve uzun ve etkili beta2-agonist </a:t>
            </a:r>
            <a:r>
              <a:rPr lang="tr-TR" sz="1800" b="0" i="0" u="none" strike="noStrike" baseline="0" dirty="0" err="1">
                <a:latin typeface="MinionPro-Regular"/>
              </a:rPr>
              <a:t>formoterolun</a:t>
            </a:r>
            <a:r>
              <a:rPr lang="tr-TR" sz="1800" b="0" i="0" u="none" strike="noStrike" baseline="0" dirty="0">
                <a:latin typeface="MinionPro-Regular"/>
              </a:rPr>
              <a:t> </a:t>
            </a:r>
            <a:r>
              <a:rPr lang="tr-TR" sz="1800" b="0" i="0" u="none" strike="noStrike" baseline="0" dirty="0" err="1">
                <a:latin typeface="MinionPro-Regular"/>
              </a:rPr>
              <a:t>budesonid</a:t>
            </a:r>
            <a:r>
              <a:rPr lang="tr-TR" sz="1800" b="0" i="0" u="none" strike="noStrike" baseline="0" dirty="0">
                <a:latin typeface="MinionPro-Regular"/>
              </a:rPr>
              <a:t> ya da </a:t>
            </a:r>
            <a:r>
              <a:rPr lang="tr-TR" sz="1800" b="0" i="0" u="none" strike="noStrike" baseline="0" dirty="0" err="1">
                <a:latin typeface="MinionPro-Regular"/>
              </a:rPr>
              <a:t>beklometazon</a:t>
            </a:r>
            <a:r>
              <a:rPr lang="tr-TR" sz="1800" b="0" i="0" u="none" strike="noStrike" baseline="0" dirty="0">
                <a:latin typeface="MinionPro-Regular"/>
              </a:rPr>
              <a:t> ile fiks kombinasyonu, basamak 3’den itibaren atakları azaltmak </a:t>
            </a:r>
            <a:r>
              <a:rPr lang="tr-TR" sz="1800" b="0" i="0" u="none" strike="noStrike" baseline="0" dirty="0" err="1">
                <a:latin typeface="MinionPro-Regular"/>
              </a:rPr>
              <a:t>icin</a:t>
            </a:r>
            <a:r>
              <a:rPr lang="tr-TR" sz="1800" b="0" i="0" u="none" strike="noStrike" baseline="0" dirty="0">
                <a:latin typeface="MinionPro-Regular"/>
              </a:rPr>
              <a:t> idame ve rahatlatıcı tedavi olarak, fiks doz </a:t>
            </a:r>
            <a:r>
              <a:rPr lang="tr-TR" sz="1800" b="0" i="0" u="none" strike="noStrike" baseline="0" dirty="0" err="1">
                <a:latin typeface="MinionPro-Regular"/>
              </a:rPr>
              <a:t>budesonid</a:t>
            </a:r>
            <a:r>
              <a:rPr lang="tr-TR" sz="1800" b="0" i="0" u="none" strike="noStrike" baseline="0" dirty="0">
                <a:latin typeface="MinionPro-Regular"/>
              </a:rPr>
              <a:t>/</a:t>
            </a:r>
            <a:r>
              <a:rPr lang="tr-TR" sz="1800" b="0" i="0" u="none" strike="noStrike" baseline="0" dirty="0" err="1">
                <a:latin typeface="MinionPro-Regular"/>
              </a:rPr>
              <a:t>formoterol</a:t>
            </a:r>
            <a:r>
              <a:rPr lang="tr-TR" sz="1800" b="0" i="0" u="none" strike="noStrike" baseline="0" dirty="0">
                <a:latin typeface="MinionPro-Regular"/>
              </a:rPr>
              <a:t> kombinasyonu ise basamak 1’den itibaren rahatlatıcı olarak da kullanılabilir</a:t>
            </a:r>
          </a:p>
        </p:txBody>
      </p:sp>
      <p:sp>
        <p:nvSpPr>
          <p:cNvPr id="4" name="Slayt Numarası Yer Tutucusu 3"/>
          <p:cNvSpPr>
            <a:spLocks noGrp="1"/>
          </p:cNvSpPr>
          <p:nvPr>
            <p:ph type="sldNum" sz="quarter" idx="5"/>
          </p:nvPr>
        </p:nvSpPr>
        <p:spPr/>
        <p:txBody>
          <a:bodyPr/>
          <a:lstStyle/>
          <a:p>
            <a:fld id="{B9934650-DC9B-4566-BB7C-2D46BB47F131}" type="slidenum">
              <a:rPr lang="tr-TR" smtClean="0"/>
              <a:t>60</a:t>
            </a:fld>
            <a:endParaRPr lang="tr-TR"/>
          </a:p>
        </p:txBody>
      </p:sp>
    </p:spTree>
    <p:extLst>
      <p:ext uri="{BB962C8B-B14F-4D97-AF65-F5344CB8AC3E}">
        <p14:creationId xmlns:p14="http://schemas.microsoft.com/office/powerpoint/2010/main" val="42898740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İdame tedavi olarak </a:t>
            </a:r>
            <a:r>
              <a:rPr lang="tr-TR" sz="1800" b="0" i="0" u="none" strike="noStrike" baseline="0" dirty="0" err="1">
                <a:latin typeface="MinionPro-Regular"/>
              </a:rPr>
              <a:t>budesonid</a:t>
            </a:r>
            <a:r>
              <a:rPr lang="tr-TR" sz="1800" b="0" i="0" u="none" strike="noStrike" baseline="0" dirty="0">
                <a:latin typeface="MinionPro-Regular"/>
              </a:rPr>
              <a:t>/</a:t>
            </a:r>
            <a:r>
              <a:rPr lang="tr-TR" sz="1800" b="0" i="0" u="none" strike="noStrike" baseline="0" dirty="0" err="1">
                <a:latin typeface="MinionPro-Regular"/>
              </a:rPr>
              <a:t>formoterol</a:t>
            </a:r>
            <a:r>
              <a:rPr lang="tr-TR" sz="1800" b="0" i="0" u="none" strike="noStrike" baseline="0" dirty="0">
                <a:latin typeface="MinionPro-Regular"/>
              </a:rPr>
              <a:t> kombinasyonu alan hastalar, aynı ilacı rahatlatıcı </a:t>
            </a:r>
            <a:r>
              <a:rPr lang="tr-TR" sz="1800" b="0" i="0" u="none" strike="noStrike" baseline="0" dirty="0" err="1">
                <a:latin typeface="MinionPro-Regular"/>
              </a:rPr>
              <a:t>ilac</a:t>
            </a:r>
            <a:r>
              <a:rPr lang="tr-TR" sz="1800" b="0" i="0" u="none" strike="noStrike" baseline="0" dirty="0">
                <a:latin typeface="MinionPro-Regular"/>
              </a:rPr>
              <a:t> olarak kullandıklarında, kısa etkili beta2-agonist kullananlara </a:t>
            </a:r>
            <a:r>
              <a:rPr lang="tr-TR" sz="1800" b="0" i="0" u="none" strike="noStrike" baseline="0" dirty="0" err="1">
                <a:latin typeface="MinionPro-Regular"/>
              </a:rPr>
              <a:t>gore</a:t>
            </a:r>
            <a:r>
              <a:rPr lang="tr-TR" sz="1800" b="0" i="0" u="none" strike="noStrike" baseline="0" dirty="0">
                <a:latin typeface="MinionPro-Regular"/>
              </a:rPr>
              <a:t> ağır ataklardan daha </a:t>
            </a:r>
            <a:r>
              <a:rPr lang="tr-TR" sz="1800" b="0" i="0" u="none" strike="noStrike" baseline="0" dirty="0" err="1">
                <a:latin typeface="MinionPro-Regular"/>
              </a:rPr>
              <a:t>cok</a:t>
            </a:r>
            <a:r>
              <a:rPr lang="tr-TR" sz="1800" b="0" i="0" u="none" strike="noStrike" baseline="0" dirty="0">
                <a:latin typeface="MinionPro-Regular"/>
              </a:rPr>
              <a:t> korunurlar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61</a:t>
            </a:fld>
            <a:endParaRPr lang="tr-TR"/>
          </a:p>
        </p:txBody>
      </p:sp>
    </p:spTree>
    <p:extLst>
      <p:ext uri="{BB962C8B-B14F-4D97-AF65-F5344CB8AC3E}">
        <p14:creationId xmlns:p14="http://schemas.microsoft.com/office/powerpoint/2010/main" val="1797992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0" i="0" u="none" strike="noStrike" baseline="0" dirty="0">
                <a:latin typeface="MinionPro-Regular"/>
              </a:rPr>
              <a:t>Astım atak tedavisinde kısa sureli </a:t>
            </a:r>
            <a:r>
              <a:rPr lang="tr-TR" sz="1800" b="0" i="0" u="none" strike="noStrike" baseline="0" dirty="0" err="1">
                <a:latin typeface="MinionPro-Regular"/>
              </a:rPr>
              <a:t>yuksek</a:t>
            </a:r>
            <a:r>
              <a:rPr lang="tr-TR" sz="1800" b="0" i="0" u="none" strike="noStrike" baseline="0" dirty="0">
                <a:latin typeface="MinionPro-Regular"/>
              </a:rPr>
              <a:t> doz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steroid</a:t>
            </a:r>
            <a:r>
              <a:rPr lang="tr-TR" sz="1800" b="1" i="0" u="none" strike="noStrike" baseline="0" dirty="0">
                <a:latin typeface="MinionPro-Bold"/>
              </a:rPr>
              <a:t> </a:t>
            </a:r>
            <a:r>
              <a:rPr lang="tr-TR" sz="1800" b="0" i="0" u="none" strike="noStrike" baseline="0" dirty="0">
                <a:latin typeface="MinionPro-Regular"/>
              </a:rPr>
              <a:t>veya sistemik </a:t>
            </a:r>
            <a:r>
              <a:rPr lang="tr-TR" sz="1800" b="0" i="0" u="none" strike="noStrike" baseline="0" dirty="0" err="1">
                <a:latin typeface="MinionPro-Regular"/>
              </a:rPr>
              <a:t>steroidlerin</a:t>
            </a:r>
            <a:r>
              <a:rPr lang="tr-TR" sz="1800" b="0" i="0" u="none" strike="noStrike" baseline="0" dirty="0">
                <a:latin typeface="MinionPro-Regular"/>
              </a:rPr>
              <a:t> kullanımı önerilir.</a:t>
            </a:r>
          </a:p>
          <a:p>
            <a:pPr algn="l"/>
            <a:r>
              <a:rPr lang="tr-TR" sz="1800" b="0" i="0" u="none" strike="noStrike" baseline="0" dirty="0">
                <a:latin typeface="MinionPro-Regular"/>
              </a:rPr>
              <a:t>Atak şiddetine bağlı olarak 5 ile 10 </a:t>
            </a:r>
            <a:r>
              <a:rPr lang="tr-TR" sz="1800" b="0" i="0" u="none" strike="noStrike" baseline="0" dirty="0" err="1">
                <a:latin typeface="MinionPro-Regular"/>
              </a:rPr>
              <a:t>gun</a:t>
            </a:r>
            <a:r>
              <a:rPr lang="tr-TR" sz="1800" b="0" i="0" u="none" strike="noStrike" baseline="0" dirty="0">
                <a:latin typeface="MinionPro-Regular"/>
              </a:rPr>
              <a:t> arasında </a:t>
            </a:r>
            <a:r>
              <a:rPr lang="tr-TR" sz="1800" b="0" i="0" u="none" strike="noStrike" baseline="0" dirty="0" err="1">
                <a:latin typeface="MinionPro-Regular"/>
              </a:rPr>
              <a:t>metilprednizolon</a:t>
            </a:r>
            <a:r>
              <a:rPr lang="tr-TR" sz="1800" b="0" i="0" u="none" strike="noStrike" baseline="0" dirty="0">
                <a:latin typeface="MinionPro-Regular"/>
              </a:rPr>
              <a:t> 40-50 mg tedavisi uygulanabilir.</a:t>
            </a:r>
          </a:p>
          <a:p>
            <a:pPr algn="l"/>
            <a:r>
              <a:rPr lang="tr-TR" sz="1800" b="0" i="0" u="none" strike="noStrike" baseline="0" dirty="0">
                <a:latin typeface="MinionPro-Regular"/>
              </a:rPr>
              <a:t>Semptomlar azaldığında ve akciğer fonksiyonları </a:t>
            </a:r>
            <a:r>
              <a:rPr lang="tr-TR" sz="1800" b="0" i="0" u="none" strike="noStrike" baseline="0" dirty="0" err="1">
                <a:latin typeface="MinionPro-Regular"/>
              </a:rPr>
              <a:t>duzeldiğinde</a:t>
            </a:r>
            <a:r>
              <a:rPr lang="tr-TR" sz="1800" b="0" i="0" u="none" strike="noStrike" baseline="0" dirty="0">
                <a:latin typeface="MinionPro-Regular"/>
              </a:rPr>
              <a:t> </a:t>
            </a:r>
            <a:r>
              <a:rPr lang="tr-TR" sz="1800" b="0" i="0" u="none" strike="noStrike" baseline="0" dirty="0" err="1">
                <a:latin typeface="MinionPro-Regular"/>
              </a:rPr>
              <a:t>steroid</a:t>
            </a:r>
            <a:r>
              <a:rPr lang="tr-TR" sz="1800" b="0" i="0" u="none" strike="noStrike" baseline="0" dirty="0">
                <a:latin typeface="MinionPro-Regular"/>
              </a:rPr>
              <a:t> aniden, iki haftadan uzun kullanımda ise azaltılarak kesilir</a:t>
            </a:r>
          </a:p>
          <a:p>
            <a:pPr algn="l"/>
            <a:r>
              <a:rPr lang="tr-TR" sz="1800" b="0" i="0" u="none" strike="noStrike" baseline="0" dirty="0" err="1">
                <a:latin typeface="MinionPro-Regular"/>
              </a:rPr>
              <a:t>Nuksun</a:t>
            </a:r>
            <a:r>
              <a:rPr lang="tr-TR" sz="1800" b="0" i="0" u="none" strike="noStrike" baseline="0" dirty="0">
                <a:latin typeface="MinionPro-Regular"/>
              </a:rPr>
              <a:t> engellenmesi acısından </a:t>
            </a:r>
            <a:r>
              <a:rPr lang="tr-TR" sz="1800" b="0" i="0" u="none" strike="noStrike" baseline="0" dirty="0" err="1">
                <a:latin typeface="MinionPro-Regular"/>
              </a:rPr>
              <a:t>steroidlerin</a:t>
            </a:r>
            <a:r>
              <a:rPr lang="tr-TR" sz="1800" b="0" i="0" u="none" strike="noStrike" baseline="0" dirty="0">
                <a:latin typeface="MinionPro-Regular"/>
              </a:rPr>
              <a:t> İM veya İV olarak uygulanmasının, PO kullanıma </a:t>
            </a:r>
            <a:r>
              <a:rPr lang="tr-TR" sz="1800" b="0" i="0" u="none" strike="noStrike" baseline="0" dirty="0" err="1">
                <a:latin typeface="MinionPro-Regular"/>
              </a:rPr>
              <a:t>ustunluğu</a:t>
            </a:r>
            <a:r>
              <a:rPr lang="tr-TR" sz="1800" b="0" i="0" u="none" strike="noStrike" baseline="0" dirty="0">
                <a:latin typeface="MinionPro-Regular"/>
              </a:rPr>
              <a:t> yoktur.</a:t>
            </a:r>
          </a:p>
          <a:p>
            <a:pPr algn="l"/>
            <a:r>
              <a:rPr lang="tr-TR" sz="1800" b="0" i="0" u="none" strike="noStrike" baseline="0" dirty="0">
                <a:latin typeface="MinionPro-Regular"/>
              </a:rPr>
              <a:t>Sistemik </a:t>
            </a:r>
            <a:r>
              <a:rPr lang="tr-TR" sz="1800" b="0" i="0" u="none" strike="noStrike" baseline="0" dirty="0" err="1">
                <a:latin typeface="MinionPro-Regular"/>
              </a:rPr>
              <a:t>steroidlerin</a:t>
            </a:r>
            <a:r>
              <a:rPr lang="tr-TR" sz="1800" b="0" i="0" u="none" strike="noStrike" baseline="0" dirty="0">
                <a:latin typeface="MinionPro-Regular"/>
              </a:rPr>
              <a:t> ağır astım ataklarında kısa sureli kullanımı, acil başvurularını, hastane yatışlarını ve </a:t>
            </a:r>
            <a:r>
              <a:rPr lang="tr-TR" sz="1800" b="0" i="0" u="none" strike="noStrike" baseline="0" dirty="0" err="1">
                <a:latin typeface="MinionPro-Regular"/>
              </a:rPr>
              <a:t>morbiditeyi</a:t>
            </a:r>
            <a:r>
              <a:rPr lang="tr-TR" sz="1800" b="0" i="0" u="none" strike="noStrike" baseline="0" dirty="0">
                <a:latin typeface="MinionPro-Regular"/>
              </a:rPr>
              <a:t> azaltmakta, tedavi sonrası </a:t>
            </a:r>
            <a:r>
              <a:rPr lang="tr-TR" sz="1800" b="0" i="0" u="none" strike="noStrike" baseline="0" dirty="0" err="1">
                <a:latin typeface="MinionPro-Regular"/>
              </a:rPr>
              <a:t>nuksleri</a:t>
            </a:r>
            <a:r>
              <a:rPr lang="tr-TR" sz="1800" b="0" i="0" u="none" strike="noStrike" baseline="0" dirty="0">
                <a:latin typeface="MinionPro-Regular"/>
              </a:rPr>
              <a:t> engellemektedir.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62</a:t>
            </a:fld>
            <a:endParaRPr lang="tr-TR"/>
          </a:p>
        </p:txBody>
      </p:sp>
    </p:spTree>
    <p:extLst>
      <p:ext uri="{BB962C8B-B14F-4D97-AF65-F5344CB8AC3E}">
        <p14:creationId xmlns:p14="http://schemas.microsoft.com/office/powerpoint/2010/main" val="27597292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63</a:t>
            </a:fld>
            <a:endParaRPr lang="tr-TR"/>
          </a:p>
        </p:txBody>
      </p:sp>
    </p:spTree>
    <p:extLst>
      <p:ext uri="{BB962C8B-B14F-4D97-AF65-F5344CB8AC3E}">
        <p14:creationId xmlns:p14="http://schemas.microsoft.com/office/powerpoint/2010/main" val="253305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Astım kompleks mekanizmalar ve bunların etkileşimi ile ortaya çıkar.  Kişisel faktörler ve çevresel faktörler bireysel bazda önemli rol oynar.</a:t>
            </a:r>
            <a:endParaRPr lang="tr-TR" sz="1200" b="0" i="0" u="none" strike="noStrike" baseline="0" dirty="0">
              <a:latin typeface="MinionPro-Regular"/>
            </a:endParaRPr>
          </a:p>
          <a:p>
            <a:pPr marL="0" indent="0">
              <a:buNone/>
            </a:pPr>
            <a:r>
              <a:rPr lang="tr-TR" sz="1200" dirty="0"/>
              <a:t>Astımın ortaya çıkmasında rol oynayan çevresel faktörler, aynı zamanda hastalık semptomlarının artmasına da yol açabilir.</a:t>
            </a:r>
          </a:p>
          <a:p>
            <a:pPr marL="0" indent="0" algn="l">
              <a:buNone/>
            </a:pPr>
            <a:r>
              <a:rPr lang="tr-TR" sz="1200" b="0" i="0" u="none" strike="noStrike" baseline="0" dirty="0"/>
              <a:t>Diğer yandan, hava kirliliği ve bazı </a:t>
            </a:r>
            <a:r>
              <a:rPr lang="tr-TR" sz="1200" b="0" i="0" u="none" strike="noStrike" baseline="0" dirty="0" err="1"/>
              <a:t>allerjenler</a:t>
            </a:r>
            <a:r>
              <a:rPr lang="tr-TR" sz="1200" b="0" i="0" u="none" strike="noStrike" baseline="0" dirty="0"/>
              <a:t> astım semptomlarına neden olmakla beraber, astım gelişimindeki rolleri yeterince açık değildir. </a:t>
            </a:r>
            <a:endParaRPr lang="tr-TR" sz="1200" b="0" i="0" u="none" strike="noStrike" baseline="0" dirty="0">
              <a:latin typeface="+mn-lt"/>
            </a:endParaRPr>
          </a:p>
          <a:p>
            <a:pPr algn="l"/>
            <a:endParaRPr lang="tr-TR" dirty="0">
              <a:latin typeface="+mn-lt"/>
            </a:endParaRPr>
          </a:p>
        </p:txBody>
      </p:sp>
      <p:sp>
        <p:nvSpPr>
          <p:cNvPr id="4" name="Slayt Numarası Yer Tutucusu 3"/>
          <p:cNvSpPr>
            <a:spLocks noGrp="1"/>
          </p:cNvSpPr>
          <p:nvPr>
            <p:ph type="sldNum" sz="quarter" idx="5"/>
          </p:nvPr>
        </p:nvSpPr>
        <p:spPr/>
        <p:txBody>
          <a:bodyPr/>
          <a:lstStyle/>
          <a:p>
            <a:fld id="{B9934650-DC9B-4566-BB7C-2D46BB47F131}" type="slidenum">
              <a:rPr lang="tr-TR" smtClean="0"/>
              <a:t>9</a:t>
            </a:fld>
            <a:endParaRPr lang="tr-TR"/>
          </a:p>
        </p:txBody>
      </p:sp>
    </p:spTree>
    <p:extLst>
      <p:ext uri="{BB962C8B-B14F-4D97-AF65-F5344CB8AC3E}">
        <p14:creationId xmlns:p14="http://schemas.microsoft.com/office/powerpoint/2010/main" val="36649822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1" u="none" strike="noStrike" baseline="0" dirty="0">
                <a:latin typeface="MinionPro-It"/>
              </a:rPr>
              <a:t>Kronik Tedavi Kapsamında Uzun sureli basamak </a:t>
            </a:r>
            <a:r>
              <a:rPr lang="tr-TR" sz="1800" b="0" i="1" u="none" strike="noStrike" baseline="0" dirty="0" err="1">
                <a:latin typeface="MinionPro-It"/>
              </a:rPr>
              <a:t>cıkma</a:t>
            </a:r>
            <a:endParaRPr lang="tr-TR" sz="1800" b="0" i="1" u="none" strike="noStrike" baseline="0" dirty="0">
              <a:latin typeface="MinionPro-It"/>
            </a:endParaRPr>
          </a:p>
          <a:p>
            <a:pPr algn="l"/>
            <a:r>
              <a:rPr lang="tr-TR" sz="1800" b="0" i="0" u="none" strike="noStrike" baseline="0" dirty="0">
                <a:latin typeface="MinionPro-Regular"/>
              </a:rPr>
              <a:t>• Tedavi altında iken astımı en az 2-3 aydır kontrol altında olmayan hastalarda tedavide bir basamak yukarı </a:t>
            </a:r>
            <a:r>
              <a:rPr lang="tr-TR" sz="1800" b="0" i="0" u="none" strike="noStrike" baseline="0" dirty="0" err="1">
                <a:latin typeface="MinionPro-Regular"/>
              </a:rPr>
              <a:t>cıkılır</a:t>
            </a:r>
            <a:r>
              <a:rPr lang="tr-TR" sz="1800" b="0" i="0" u="none" strike="noStrike" baseline="0" dirty="0">
                <a:latin typeface="MinionPro-Regular"/>
              </a:rPr>
              <a:t>.</a:t>
            </a:r>
          </a:p>
          <a:p>
            <a:pPr algn="l"/>
            <a:r>
              <a:rPr lang="tr-TR" sz="1800" b="0" i="0" u="none" strike="noStrike" baseline="0" dirty="0">
                <a:latin typeface="MinionPro-Regular"/>
              </a:rPr>
              <a:t>• Ancak basamak yukarı </a:t>
            </a:r>
            <a:r>
              <a:rPr lang="tr-TR" sz="1800" b="0" i="0" u="none" strike="noStrike" baseline="0" dirty="0" err="1">
                <a:latin typeface="MinionPro-Regular"/>
              </a:rPr>
              <a:t>cıkmadan</a:t>
            </a:r>
            <a:r>
              <a:rPr lang="tr-TR" sz="1800" b="0" i="0" u="none" strike="noStrike" baseline="0" dirty="0">
                <a:latin typeface="MinionPro-Regular"/>
              </a:rPr>
              <a:t> </a:t>
            </a:r>
            <a:r>
              <a:rPr lang="tr-TR" sz="1800" b="0" i="0" u="none" strike="noStrike" baseline="0" dirty="0" err="1">
                <a:latin typeface="MinionPro-Regular"/>
              </a:rPr>
              <a:t>once</a:t>
            </a:r>
            <a:r>
              <a:rPr lang="tr-TR" sz="1800" b="0" i="0" u="none" strike="noStrike" baseline="0" dirty="0">
                <a:latin typeface="MinionPro-Regular"/>
              </a:rPr>
              <a:t> aşağıdaki </a:t>
            </a:r>
            <a:r>
              <a:rPr lang="tr-TR" sz="1800" b="0" i="0" u="none" strike="noStrike" baseline="0" dirty="0" err="1">
                <a:latin typeface="MinionPro-Regular"/>
              </a:rPr>
              <a:t>faktorler</a:t>
            </a:r>
            <a:r>
              <a:rPr lang="tr-TR" sz="1800" b="0" i="0" u="none" strike="noStrike" baseline="0" dirty="0">
                <a:latin typeface="MinionPro-Regular"/>
              </a:rPr>
              <a:t> değerlendirilir.</a:t>
            </a:r>
          </a:p>
          <a:p>
            <a:pPr algn="l"/>
            <a:r>
              <a:rPr lang="es-ES" sz="1800" b="0" i="0" u="none" strike="noStrike" baseline="0" dirty="0">
                <a:latin typeface="MinionPro-Regular"/>
              </a:rPr>
              <a:t>o Tanının gozden gecirilmesi ve doğrulanması</a:t>
            </a:r>
          </a:p>
          <a:p>
            <a:pPr algn="l"/>
            <a:r>
              <a:rPr lang="tr-TR" sz="1800" b="0" i="0" u="none" strike="noStrike" baseline="0" dirty="0">
                <a:latin typeface="MinionPro-Regular"/>
              </a:rPr>
              <a:t>o </a:t>
            </a:r>
            <a:r>
              <a:rPr lang="tr-TR" sz="1800" b="0" i="0" u="none" strike="noStrike" baseline="0" dirty="0" err="1">
                <a:latin typeface="MinionPro-Regular"/>
              </a:rPr>
              <a:t>İnhaler</a:t>
            </a:r>
            <a:r>
              <a:rPr lang="tr-TR" sz="1800" b="0" i="0" u="none" strike="noStrike" baseline="0" dirty="0">
                <a:latin typeface="MinionPro-Regular"/>
              </a:rPr>
              <a:t> tekniğinin ve </a:t>
            </a:r>
            <a:r>
              <a:rPr lang="tr-TR" sz="1800" b="0" i="0" u="none" strike="noStrike" baseline="0" dirty="0" err="1">
                <a:latin typeface="MinionPro-Regular"/>
              </a:rPr>
              <a:t>ilac</a:t>
            </a:r>
            <a:r>
              <a:rPr lang="tr-TR" sz="1800" b="0" i="0" u="none" strike="noStrike" baseline="0" dirty="0">
                <a:latin typeface="MinionPro-Regular"/>
              </a:rPr>
              <a:t> kullanımına uyumun değerlendirilmesi</a:t>
            </a:r>
          </a:p>
          <a:p>
            <a:pPr algn="l"/>
            <a:r>
              <a:rPr lang="tr-TR" sz="1800" b="0" i="0" u="none" strike="noStrike" baseline="0" dirty="0">
                <a:latin typeface="MinionPro-Regular"/>
              </a:rPr>
              <a:t>o Tetikleyicilere ve risk </a:t>
            </a:r>
            <a:r>
              <a:rPr lang="tr-TR" sz="1800" b="0" i="0" u="none" strike="noStrike" baseline="0" dirty="0" err="1">
                <a:latin typeface="MinionPro-Regular"/>
              </a:rPr>
              <a:t>faktorlerine</a:t>
            </a:r>
            <a:r>
              <a:rPr lang="tr-TR" sz="1800" b="0" i="0" u="none" strike="noStrike" baseline="0" dirty="0">
                <a:latin typeface="MinionPro-Regular"/>
              </a:rPr>
              <a:t> </a:t>
            </a:r>
            <a:r>
              <a:rPr lang="tr-TR" sz="1800" b="0" i="0" u="none" strike="noStrike" baseline="0" dirty="0" err="1">
                <a:latin typeface="MinionPro-Regular"/>
              </a:rPr>
              <a:t>yonelik</a:t>
            </a:r>
            <a:r>
              <a:rPr lang="tr-TR" sz="1800" b="0" i="0" u="none" strike="noStrike" baseline="0" dirty="0">
                <a:latin typeface="MinionPro-Regular"/>
              </a:rPr>
              <a:t> </a:t>
            </a:r>
            <a:r>
              <a:rPr lang="tr-TR" sz="1800" b="0" i="0" u="none" strike="noStrike" baseline="0" dirty="0" err="1">
                <a:latin typeface="MinionPro-Regular"/>
              </a:rPr>
              <a:t>onlemlerin</a:t>
            </a:r>
            <a:r>
              <a:rPr lang="tr-TR" sz="1800" b="0" i="0" u="none" strike="noStrike" baseline="0" dirty="0">
                <a:latin typeface="MinionPro-Regular"/>
              </a:rPr>
              <a:t> uygunluğunun değerlendirilmesi</a:t>
            </a:r>
          </a:p>
          <a:p>
            <a:pPr algn="l"/>
            <a:r>
              <a:rPr lang="tr-TR" sz="1800" b="0" i="0" u="none" strike="noStrike" baseline="0" dirty="0">
                <a:latin typeface="MinionPro-Regular"/>
              </a:rPr>
              <a:t>o </a:t>
            </a:r>
            <a:r>
              <a:rPr lang="tr-TR" sz="1800" b="0" i="0" u="none" strike="noStrike" baseline="0" dirty="0" err="1">
                <a:latin typeface="MinionPro-Regular"/>
              </a:rPr>
              <a:t>Komorbiditeler</a:t>
            </a:r>
            <a:r>
              <a:rPr lang="tr-TR" sz="1800" b="0" i="0" u="none" strike="noStrike" baseline="0" dirty="0">
                <a:latin typeface="MinionPro-Regular"/>
              </a:rPr>
              <a:t> ve tedavisinin değerlendirilmesi</a:t>
            </a:r>
          </a:p>
          <a:p>
            <a:pPr algn="l"/>
            <a:r>
              <a:rPr lang="tr-TR" sz="1800" b="0" i="1" u="none" strike="noStrike" baseline="0" dirty="0">
                <a:latin typeface="MinionPro-It"/>
              </a:rPr>
              <a:t>Kısa sureli basamak </a:t>
            </a:r>
            <a:r>
              <a:rPr lang="tr-TR" sz="1800" b="0" i="1" u="none" strike="noStrike" baseline="0" dirty="0" err="1">
                <a:latin typeface="MinionPro-It"/>
              </a:rPr>
              <a:t>cıkma</a:t>
            </a:r>
            <a:r>
              <a:rPr lang="tr-TR" sz="1800" b="0" i="1" u="none" strike="noStrike" baseline="0" dirty="0">
                <a:latin typeface="MinionPro-It"/>
              </a:rPr>
              <a:t> (1-2 hafta):</a:t>
            </a:r>
          </a:p>
          <a:p>
            <a:pPr algn="l"/>
            <a:r>
              <a:rPr lang="tr-TR" sz="1800" b="0" i="0" u="none" strike="noStrike" baseline="0" dirty="0">
                <a:latin typeface="MinionPro-Regular"/>
              </a:rPr>
              <a:t>• </a:t>
            </a:r>
            <a:r>
              <a:rPr lang="tr-TR" sz="1800" b="0" i="0" u="none" strike="noStrike" baseline="0" dirty="0" err="1">
                <a:latin typeface="MinionPro-Regular"/>
              </a:rPr>
              <a:t>Viral</a:t>
            </a:r>
            <a:r>
              <a:rPr lang="tr-TR" sz="1800" b="0" i="0" u="none" strike="noStrike" baseline="0" dirty="0">
                <a:latin typeface="MinionPro-Regular"/>
              </a:rPr>
              <a:t> solunum yolu </a:t>
            </a:r>
            <a:r>
              <a:rPr lang="tr-TR" sz="1800" b="0" i="0" u="none" strike="noStrike" baseline="0" dirty="0" err="1">
                <a:latin typeface="MinionPro-Regular"/>
              </a:rPr>
              <a:t>infeksiyonları</a:t>
            </a:r>
            <a:r>
              <a:rPr lang="tr-TR" sz="1800" b="0" i="0" u="none" strike="noStrike" baseline="0" dirty="0">
                <a:latin typeface="MinionPro-Regular"/>
              </a:rPr>
              <a:t> sırasında, ya da </a:t>
            </a:r>
            <a:r>
              <a:rPr lang="tr-TR" sz="1800" b="0" i="0" u="none" strike="noStrike" baseline="0" dirty="0" err="1">
                <a:latin typeface="MinionPro-Regular"/>
              </a:rPr>
              <a:t>allerjen</a:t>
            </a:r>
            <a:r>
              <a:rPr lang="tr-TR" sz="1800" b="0" i="0" u="none" strike="noStrike" baseline="0" dirty="0">
                <a:latin typeface="MinionPro-Regular"/>
              </a:rPr>
              <a:t> </a:t>
            </a:r>
            <a:r>
              <a:rPr lang="tr-TR" sz="1800" b="0" i="0" u="none" strike="noStrike" baseline="0" dirty="0" err="1">
                <a:latin typeface="MinionPro-Regular"/>
              </a:rPr>
              <a:t>maruziyeti</a:t>
            </a:r>
            <a:r>
              <a:rPr lang="tr-TR" sz="1800" b="0" i="0" u="none" strike="noStrike" baseline="0" dirty="0">
                <a:latin typeface="MinionPro-Regular"/>
              </a:rPr>
              <a:t> durumunda kontrol kaybı olan hastalarda İKS</a:t>
            </a:r>
          </a:p>
          <a:p>
            <a:pPr algn="l"/>
            <a:r>
              <a:rPr lang="sv-SE" sz="1800" b="0" i="0" u="none" strike="noStrike" baseline="0" dirty="0">
                <a:latin typeface="MinionPro-Regular"/>
              </a:rPr>
              <a:t>dozu artırılır. Bu uygulama 1-2 hafta sure ile onerilir.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64</a:t>
            </a:fld>
            <a:endParaRPr lang="tr-TR"/>
          </a:p>
        </p:txBody>
      </p:sp>
    </p:spTree>
    <p:extLst>
      <p:ext uri="{BB962C8B-B14F-4D97-AF65-F5344CB8AC3E}">
        <p14:creationId xmlns:p14="http://schemas.microsoft.com/office/powerpoint/2010/main" val="25110701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Basamak inmenin ideal zamanı, hangi </a:t>
            </a:r>
            <a:r>
              <a:rPr lang="tr-TR" sz="1800" b="0" i="0" u="none" strike="noStrike" baseline="0" dirty="0" err="1">
                <a:latin typeface="MinionPro-Regular"/>
              </a:rPr>
              <a:t>ilacların</a:t>
            </a:r>
            <a:r>
              <a:rPr lang="tr-TR" sz="1800" b="0" i="0" u="none" strike="noStrike" baseline="0" dirty="0">
                <a:latin typeface="MinionPro-Regular"/>
              </a:rPr>
              <a:t> </a:t>
            </a:r>
            <a:r>
              <a:rPr lang="tr-TR" sz="1800" b="0" i="0" u="none" strike="noStrike" baseline="0" dirty="0" err="1">
                <a:latin typeface="MinionPro-Regular"/>
              </a:rPr>
              <a:t>oncelikle</a:t>
            </a:r>
            <a:r>
              <a:rPr lang="tr-TR" sz="1800" b="0" i="0" u="none" strike="noStrike" baseline="0" dirty="0">
                <a:latin typeface="MinionPro-Regular"/>
              </a:rPr>
              <a:t> azaltılacağı, ne kadar dozda azaltılması gerektiği konusunda yeterli </a:t>
            </a:r>
            <a:r>
              <a:rPr lang="tr-TR" sz="1800" b="0" i="0" u="none" strike="noStrike" baseline="0" dirty="0" err="1">
                <a:latin typeface="MinionPro-Regular"/>
              </a:rPr>
              <a:t>calışma</a:t>
            </a:r>
            <a:r>
              <a:rPr lang="tr-TR" sz="1800" b="0" i="0" u="none" strike="noStrike" baseline="0" dirty="0">
                <a:latin typeface="MinionPro-Regular"/>
              </a:rPr>
              <a:t> bulunmamaktadır.</a:t>
            </a:r>
          </a:p>
          <a:p>
            <a:pPr algn="l"/>
            <a:r>
              <a:rPr lang="tr-TR" sz="1800" b="0" i="0" u="none" strike="noStrike" baseline="0" dirty="0">
                <a:latin typeface="MinionPro-Regular"/>
              </a:rPr>
              <a:t>Basamak inmenin amacı semptom </a:t>
            </a:r>
            <a:r>
              <a:rPr lang="tr-TR" sz="1800" b="0" i="0" u="none" strike="noStrike" baseline="0" dirty="0" err="1">
                <a:latin typeface="MinionPro-Regular"/>
              </a:rPr>
              <a:t>kontrolu</a:t>
            </a:r>
            <a:r>
              <a:rPr lang="tr-TR" sz="1800" b="0" i="0" u="none" strike="noStrike" baseline="0" dirty="0">
                <a:latin typeface="MinionPro-Regular"/>
              </a:rPr>
              <a:t> sağlayan ve atakları ve </a:t>
            </a:r>
            <a:r>
              <a:rPr lang="tr-TR" sz="1800" b="0" i="0" u="none" strike="noStrike" baseline="0" dirty="0" err="1">
                <a:latin typeface="MinionPro-Regular"/>
              </a:rPr>
              <a:t>persistan</a:t>
            </a:r>
            <a:r>
              <a:rPr lang="tr-TR" sz="1800" b="0" i="0" u="none" strike="noStrike" baseline="0" dirty="0">
                <a:latin typeface="MinionPro-Regular"/>
              </a:rPr>
              <a:t> hava akımı riskini </a:t>
            </a:r>
            <a:r>
              <a:rPr lang="tr-TR" sz="1800" b="0" i="0" u="none" strike="noStrike" baseline="0" dirty="0" err="1">
                <a:latin typeface="MinionPro-Regular"/>
              </a:rPr>
              <a:t>onleyen</a:t>
            </a:r>
            <a:r>
              <a:rPr lang="tr-TR" sz="1800" b="0" i="0" u="none" strike="noStrike" baseline="0" dirty="0">
                <a:latin typeface="MinionPro-Regular"/>
              </a:rPr>
              <a:t> minimum efektif dozu bulmak, </a:t>
            </a:r>
            <a:r>
              <a:rPr lang="tr-TR" sz="1800" b="0" i="0" u="none" strike="noStrike" baseline="0" dirty="0" err="1">
                <a:latin typeface="MinionPro-Regular"/>
              </a:rPr>
              <a:t>boylece</a:t>
            </a:r>
            <a:r>
              <a:rPr lang="tr-TR" sz="1800" b="0" i="0" u="none" strike="noStrike" baseline="0" dirty="0">
                <a:latin typeface="MinionPro-Regular"/>
              </a:rPr>
              <a:t> </a:t>
            </a:r>
            <a:r>
              <a:rPr lang="tr-TR" sz="1800" b="0" i="0" u="none" strike="noStrike" baseline="0" dirty="0" err="1">
                <a:latin typeface="MinionPro-Regular"/>
              </a:rPr>
              <a:t>ilac</a:t>
            </a:r>
            <a:r>
              <a:rPr lang="tr-TR" sz="1800" b="0" i="0" u="none" strike="noStrike" baseline="0" dirty="0">
                <a:latin typeface="MinionPro-Regular"/>
              </a:rPr>
              <a:t> yan etkilerini ve tedavi maliyetini en aza indirirken hastalığın ilerleyici etkisini önlemektir.</a:t>
            </a:r>
          </a:p>
          <a:p>
            <a:pPr algn="l"/>
            <a:r>
              <a:rPr lang="tr-TR" sz="1800" b="0" i="0" u="none" strike="noStrike" baseline="0" dirty="0">
                <a:latin typeface="MinionPro-Regular"/>
              </a:rPr>
              <a:t>Sadece semptom </a:t>
            </a:r>
            <a:r>
              <a:rPr lang="tr-TR" sz="1800" b="0" i="0" u="none" strike="noStrike" baseline="0" dirty="0" err="1">
                <a:latin typeface="MinionPro-Regular"/>
              </a:rPr>
              <a:t>kontrolune</a:t>
            </a:r>
            <a:r>
              <a:rPr lang="tr-TR" sz="1800" b="0" i="0" u="none" strike="noStrike" baseline="0" dirty="0">
                <a:latin typeface="MinionPro-Regular"/>
              </a:rPr>
              <a:t> dayanılarak basamak inme </a:t>
            </a:r>
            <a:r>
              <a:rPr lang="tr-TR" sz="1800" b="0" i="0" u="none" strike="noStrike" baseline="0" dirty="0" err="1">
                <a:latin typeface="MinionPro-Regular"/>
              </a:rPr>
              <a:t>onerilmez</a:t>
            </a:r>
            <a:r>
              <a:rPr lang="tr-TR" sz="1800" b="0" i="0" u="none" strike="noStrike" baseline="0" dirty="0">
                <a:latin typeface="MinionPro-Regular"/>
              </a:rPr>
              <a:t>. Basamak inmede esas alınan total astım kontrolü yani semptom </a:t>
            </a:r>
            <a:r>
              <a:rPr lang="tr-TR" sz="1800" b="0" i="0" u="none" strike="noStrike" baseline="0" dirty="0" err="1">
                <a:latin typeface="MinionPro-Regular"/>
              </a:rPr>
              <a:t>kontrolu</a:t>
            </a:r>
            <a:r>
              <a:rPr lang="tr-TR" sz="1800" b="0" i="0" u="none" strike="noStrike" baseline="0" dirty="0">
                <a:latin typeface="MinionPro-Regular"/>
              </a:rPr>
              <a:t> ve atak gelişimi veya </a:t>
            </a:r>
            <a:r>
              <a:rPr lang="tr-TR" sz="1800" b="0" i="0" u="none" strike="noStrike" baseline="0" dirty="0" err="1">
                <a:latin typeface="MinionPro-Regular"/>
              </a:rPr>
              <a:t>persistan</a:t>
            </a:r>
            <a:r>
              <a:rPr lang="tr-TR" sz="1800" b="0" i="0" u="none" strike="noStrike" baseline="0" dirty="0">
                <a:latin typeface="MinionPro-Regular"/>
              </a:rPr>
              <a:t> hava akımı kısıtlaması </a:t>
            </a:r>
            <a:r>
              <a:rPr lang="tr-TR" sz="1800" b="0" i="0" u="none" strike="noStrike" baseline="0" dirty="0" err="1">
                <a:latin typeface="MinionPro-Regular"/>
              </a:rPr>
              <a:t>icin</a:t>
            </a:r>
            <a:r>
              <a:rPr lang="tr-TR" sz="1800" b="0" i="0" u="none" strike="noStrike" baseline="0" dirty="0">
                <a:latin typeface="MinionPro-Regular"/>
              </a:rPr>
              <a:t> risklerin </a:t>
            </a:r>
            <a:r>
              <a:rPr lang="tr-TR" sz="1800" b="0" i="0" u="none" strike="noStrike" baseline="0" dirty="0" err="1">
                <a:latin typeface="MinionPro-Regular"/>
              </a:rPr>
              <a:t>kontroludur</a:t>
            </a:r>
            <a:r>
              <a:rPr lang="tr-TR" sz="1800" b="0" i="0" u="none" strike="noStrike" baseline="0" dirty="0">
                <a:latin typeface="MinionPro-Regular"/>
              </a:rPr>
              <a:t>.</a:t>
            </a:r>
          </a:p>
          <a:p>
            <a:pPr algn="l"/>
            <a:r>
              <a:rPr lang="tr-TR" sz="1800" b="0" i="0" u="none" strike="noStrike" baseline="0" dirty="0">
                <a:latin typeface="MinionPro-Regular"/>
              </a:rPr>
              <a:t>Astımda semptom </a:t>
            </a:r>
            <a:r>
              <a:rPr lang="tr-TR" sz="1800" b="0" i="0" u="none" strike="noStrike" baseline="0" dirty="0" err="1">
                <a:latin typeface="MinionPro-Regular"/>
              </a:rPr>
              <a:t>kontrolu</a:t>
            </a:r>
            <a:r>
              <a:rPr lang="tr-TR" sz="1800" b="0" i="0" u="none" strike="noStrike" baseline="0" dirty="0">
                <a:latin typeface="MinionPro-Regular"/>
              </a:rPr>
              <a:t> sağlandıktan sonra 3 ay süre ile kontrolde kalan ve atak gelişimi veya </a:t>
            </a:r>
            <a:r>
              <a:rPr lang="tr-TR" sz="1800" b="0" i="0" u="none" strike="noStrike" baseline="0" dirty="0" err="1">
                <a:latin typeface="MinionPro-Regular"/>
              </a:rPr>
              <a:t>persistan</a:t>
            </a:r>
            <a:r>
              <a:rPr lang="tr-TR" sz="1800" b="0" i="0" u="none" strike="noStrike" baseline="0" dirty="0">
                <a:latin typeface="MinionPro-Regular"/>
              </a:rPr>
              <a:t> hava akımı kısıtlaması </a:t>
            </a:r>
            <a:r>
              <a:rPr lang="tr-TR" sz="1800" b="0" i="0" u="none" strike="noStrike" baseline="0" dirty="0" err="1">
                <a:latin typeface="MinionPro-Regular"/>
              </a:rPr>
              <a:t>icin</a:t>
            </a:r>
            <a:r>
              <a:rPr lang="tr-TR" sz="1800" b="0" i="0" u="none" strike="noStrike" baseline="0" dirty="0">
                <a:latin typeface="MinionPro-Regular"/>
              </a:rPr>
              <a:t> riski bulunmayan hastalarda tedavinin bir basamak aşağı inilmesi önerilir.</a:t>
            </a:r>
          </a:p>
          <a:p>
            <a:pPr algn="l"/>
            <a:r>
              <a:rPr lang="tr-TR" sz="1800" b="0" i="0" u="none" strike="noStrike" baseline="0" dirty="0" err="1">
                <a:latin typeface="MinionPro-Regular"/>
              </a:rPr>
              <a:t>İKS’lerin</a:t>
            </a:r>
            <a:r>
              <a:rPr lang="tr-TR" sz="1800" b="0" i="0" u="none" strike="noStrike" baseline="0" dirty="0">
                <a:latin typeface="MinionPro-Regular"/>
              </a:rPr>
              <a:t> tamamen kesilmesi atak riskinde ciddi artışlarla sonlandığından erişkin ve </a:t>
            </a:r>
            <a:r>
              <a:rPr lang="tr-TR" sz="1800" b="0" i="0" u="none" strike="noStrike" baseline="0" dirty="0" err="1">
                <a:latin typeface="MinionPro-Regular"/>
              </a:rPr>
              <a:t>adolesan</a:t>
            </a:r>
            <a:r>
              <a:rPr lang="tr-TR" sz="1800" b="0" i="0" u="none" strike="noStrike" baseline="0" dirty="0">
                <a:latin typeface="MinionPro-Regular"/>
              </a:rPr>
              <a:t> hastalarda tedavinin kesilmesi önerilmez.</a:t>
            </a:r>
          </a:p>
        </p:txBody>
      </p:sp>
      <p:sp>
        <p:nvSpPr>
          <p:cNvPr id="4" name="Slayt Numarası Yer Tutucusu 3"/>
          <p:cNvSpPr>
            <a:spLocks noGrp="1"/>
          </p:cNvSpPr>
          <p:nvPr>
            <p:ph type="sldNum" sz="quarter" idx="5"/>
          </p:nvPr>
        </p:nvSpPr>
        <p:spPr/>
        <p:txBody>
          <a:bodyPr/>
          <a:lstStyle/>
          <a:p>
            <a:fld id="{B9934650-DC9B-4566-BB7C-2D46BB47F131}" type="slidenum">
              <a:rPr lang="tr-TR" smtClean="0"/>
              <a:t>65</a:t>
            </a:fld>
            <a:endParaRPr lang="tr-TR"/>
          </a:p>
        </p:txBody>
      </p:sp>
    </p:spTree>
    <p:extLst>
      <p:ext uri="{BB962C8B-B14F-4D97-AF65-F5344CB8AC3E}">
        <p14:creationId xmlns:p14="http://schemas.microsoft.com/office/powerpoint/2010/main" val="40712173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Kontrol ediciler, basamak tedavisinde kanıt ve etkisine </a:t>
            </a:r>
            <a:r>
              <a:rPr lang="tr-TR" sz="1800" b="0" i="0" u="none" strike="noStrike" baseline="0" dirty="0" err="1">
                <a:latin typeface="MinionPro-Regular"/>
              </a:rPr>
              <a:t>gore</a:t>
            </a:r>
            <a:r>
              <a:rPr lang="tr-TR" sz="1800" b="0" i="0" u="none" strike="noStrike" baseline="0" dirty="0">
                <a:latin typeface="MinionPro-Regular"/>
              </a:rPr>
              <a:t> </a:t>
            </a:r>
            <a:r>
              <a:rPr lang="tr-TR" sz="1800" b="1" i="0" u="none" strike="noStrike" baseline="0" dirty="0">
                <a:latin typeface="MinionPro-Bold"/>
              </a:rPr>
              <a:t>“</a:t>
            </a:r>
            <a:r>
              <a:rPr lang="tr-TR" sz="1800" b="1" i="0" u="none" strike="noStrike" baseline="0" dirty="0" err="1">
                <a:latin typeface="MinionPro-Bold"/>
              </a:rPr>
              <a:t>Oncelikli</a:t>
            </a:r>
            <a:r>
              <a:rPr lang="tr-TR" sz="1800" b="1" i="0" u="none" strike="noStrike" baseline="0" dirty="0">
                <a:latin typeface="MinionPro-Bold"/>
              </a:rPr>
              <a:t> </a:t>
            </a:r>
            <a:r>
              <a:rPr lang="tr-TR" sz="1800" b="1" i="0" u="none" strike="noStrike" baseline="0" dirty="0" err="1">
                <a:latin typeface="MinionPro-Bold"/>
              </a:rPr>
              <a:t>Onerilen</a:t>
            </a:r>
            <a:r>
              <a:rPr lang="tr-TR" sz="1800" b="0" i="0" u="none" strike="noStrike" baseline="0" dirty="0">
                <a:latin typeface="MinionPro-Regular"/>
              </a:rPr>
              <a:t>” ve </a:t>
            </a:r>
            <a:r>
              <a:rPr lang="tr-TR" sz="1800" b="1" i="0" u="none" strike="noStrike" baseline="0" dirty="0">
                <a:latin typeface="MinionPro-Bold"/>
              </a:rPr>
              <a:t>“Diğer Kontrol Ediciler</a:t>
            </a:r>
            <a:r>
              <a:rPr lang="tr-TR" sz="1800" b="0" i="0" u="none" strike="noStrike" baseline="0" dirty="0">
                <a:latin typeface="MinionPro-Regular"/>
              </a:rPr>
              <a:t>” başlığı altında iki grupta bulunmaktadır. </a:t>
            </a:r>
            <a:r>
              <a:rPr lang="tr-TR" sz="1800" b="1" i="0" u="none" strike="noStrike" baseline="0" dirty="0" err="1">
                <a:latin typeface="MinionPro-Bold"/>
              </a:rPr>
              <a:t>Guvenli</a:t>
            </a:r>
            <a:r>
              <a:rPr lang="tr-TR" sz="1800" b="1" i="0" u="none" strike="noStrike" baseline="0" dirty="0">
                <a:latin typeface="MinionPro-Bold"/>
              </a:rPr>
              <a:t> olarak klinik etkinliği </a:t>
            </a:r>
            <a:r>
              <a:rPr lang="tr-TR" sz="1800" b="1" i="0" u="none" strike="noStrike" baseline="0" dirty="0" err="1">
                <a:latin typeface="MinionPro-Bold"/>
              </a:rPr>
              <a:t>yuksek</a:t>
            </a:r>
            <a:r>
              <a:rPr lang="tr-TR" sz="1800" b="1" i="0" u="none" strike="noStrike" baseline="0" dirty="0">
                <a:latin typeface="MinionPro-Bold"/>
              </a:rPr>
              <a:t> kanıt </a:t>
            </a:r>
            <a:r>
              <a:rPr lang="tr-TR" sz="1800" b="1" i="0" u="none" strike="noStrike" baseline="0" dirty="0" err="1">
                <a:latin typeface="MinionPro-Bold"/>
              </a:rPr>
              <a:t>gucu</a:t>
            </a:r>
            <a:r>
              <a:rPr lang="tr-TR" sz="1800" b="1" i="0" u="none" strike="noStrike" baseline="0" dirty="0">
                <a:latin typeface="MinionPro-Bold"/>
              </a:rPr>
              <a:t> ile </a:t>
            </a:r>
            <a:r>
              <a:rPr lang="tr-TR" sz="1800" b="1" i="0" u="none" strike="noStrike" baseline="0" dirty="0" err="1">
                <a:latin typeface="MinionPro-Bold"/>
              </a:rPr>
              <a:t>gosterilen</a:t>
            </a:r>
            <a:r>
              <a:rPr lang="tr-TR" sz="1800" b="1" i="0" u="none" strike="noStrike" baseline="0" dirty="0">
                <a:latin typeface="MinionPro-Bold"/>
              </a:rPr>
              <a:t> </a:t>
            </a:r>
            <a:r>
              <a:rPr lang="tr-TR" sz="1800" b="1" i="0" u="none" strike="noStrike" baseline="0" dirty="0" err="1">
                <a:latin typeface="MinionPro-Bold"/>
              </a:rPr>
              <a:t>ilaclar</a:t>
            </a:r>
            <a:r>
              <a:rPr lang="tr-TR" sz="1800" b="1" i="0" u="none" strike="noStrike" baseline="0" dirty="0">
                <a:latin typeface="MinionPro-Bold"/>
              </a:rPr>
              <a:t> “</a:t>
            </a:r>
            <a:r>
              <a:rPr lang="tr-TR" sz="1800" b="0" i="0" u="none" strike="noStrike" baseline="0" dirty="0" err="1">
                <a:latin typeface="MinionPro-Regular"/>
              </a:rPr>
              <a:t>Oncelikli</a:t>
            </a:r>
            <a:r>
              <a:rPr lang="tr-TR" sz="1800" b="0" i="0" u="none" strike="noStrike" baseline="0" dirty="0">
                <a:latin typeface="MinionPro-Regular"/>
              </a:rPr>
              <a:t> </a:t>
            </a:r>
            <a:r>
              <a:rPr lang="tr-TR" sz="1800" b="0" i="0" u="none" strike="noStrike" baseline="0" dirty="0" err="1">
                <a:latin typeface="MinionPro-Regular"/>
              </a:rPr>
              <a:t>onerilen</a:t>
            </a:r>
            <a:r>
              <a:rPr lang="tr-TR" sz="1800" b="0" i="0" u="none" strike="noStrike" baseline="0" dirty="0">
                <a:latin typeface="MinionPro-Regular"/>
              </a:rPr>
              <a:t> kontrol ediciler”” olarak, klinik etkinliğine dair kanıt </a:t>
            </a:r>
            <a:r>
              <a:rPr lang="tr-TR" sz="1800" b="0" i="0" u="none" strike="noStrike" baseline="0" dirty="0" err="1">
                <a:latin typeface="MinionPro-Regular"/>
              </a:rPr>
              <a:t>gucu</a:t>
            </a:r>
            <a:r>
              <a:rPr lang="tr-TR" sz="1800" b="0" i="0" u="none" strike="noStrike" baseline="0" dirty="0">
                <a:latin typeface="MinionPro-Regular"/>
              </a:rPr>
              <a:t> daha sınırlı olan tedaviler “Diğer kontrol ediciler “ olarak kabul edilir.</a:t>
            </a:r>
          </a:p>
          <a:p>
            <a:pPr algn="l"/>
            <a:r>
              <a:rPr lang="tr-TR" sz="1800" b="0" i="0" u="none" strike="noStrike" baseline="0" dirty="0">
                <a:latin typeface="MinionPro-Regular"/>
              </a:rPr>
              <a:t>Tedavide basamak </a:t>
            </a:r>
            <a:r>
              <a:rPr lang="tr-TR" sz="1800" b="0" i="0" u="none" strike="noStrike" baseline="0" dirty="0" err="1">
                <a:latin typeface="MinionPro-Regular"/>
              </a:rPr>
              <a:t>yukseltilirken</a:t>
            </a:r>
            <a:r>
              <a:rPr lang="tr-TR" sz="1800" b="0" i="0" u="none" strike="noStrike" baseline="0" dirty="0">
                <a:latin typeface="MinionPro-Regular"/>
              </a:rPr>
              <a:t> “</a:t>
            </a:r>
            <a:r>
              <a:rPr lang="tr-TR" sz="1800" b="0" i="0" u="none" strike="noStrike" baseline="0" dirty="0" err="1">
                <a:latin typeface="MinionPro-Regular"/>
              </a:rPr>
              <a:t>oncelikli</a:t>
            </a:r>
            <a:r>
              <a:rPr lang="tr-TR" sz="1800" b="0" i="0" u="none" strike="noStrike" baseline="0" dirty="0">
                <a:latin typeface="MinionPro-Regular"/>
              </a:rPr>
              <a:t> </a:t>
            </a:r>
            <a:r>
              <a:rPr lang="tr-TR" sz="1800" b="0" i="0" u="none" strike="noStrike" baseline="0" dirty="0" err="1">
                <a:latin typeface="MinionPro-Regular"/>
              </a:rPr>
              <a:t>onerilen</a:t>
            </a:r>
            <a:r>
              <a:rPr lang="tr-TR" sz="1800" b="0" i="0" u="none" strike="noStrike" baseline="0" dirty="0">
                <a:latin typeface="MinionPro-Regular"/>
              </a:rPr>
              <a:t> kontrol edici” ile tedaviye devam edilmelidir. “Diğer kontrol ediciler” ancak “</a:t>
            </a:r>
            <a:r>
              <a:rPr lang="tr-TR" sz="1800" b="0" i="0" u="none" strike="noStrike" baseline="0" dirty="0" err="1">
                <a:latin typeface="MinionPro-Regular"/>
              </a:rPr>
              <a:t>oncelikli</a:t>
            </a:r>
            <a:r>
              <a:rPr lang="tr-TR" sz="1800" b="0" i="0" u="none" strike="noStrike" baseline="0" dirty="0">
                <a:latin typeface="MinionPro-Regular"/>
              </a:rPr>
              <a:t> </a:t>
            </a:r>
            <a:r>
              <a:rPr lang="tr-TR" sz="1800" b="0" i="0" u="none" strike="noStrike" baseline="0" dirty="0" err="1">
                <a:latin typeface="MinionPro-Regular"/>
              </a:rPr>
              <a:t>onerilen</a:t>
            </a:r>
            <a:r>
              <a:rPr lang="tr-TR" sz="1800" b="0" i="0" u="none" strike="noStrike" baseline="0" dirty="0">
                <a:latin typeface="MinionPro-Regular"/>
              </a:rPr>
              <a:t> kontrol edici” tedaviye başlanmasına engel bir durum varlığında veya ikinci seçenek tedavi hasta </a:t>
            </a:r>
            <a:r>
              <a:rPr lang="tr-TR" sz="1800" b="0" i="0" u="none" strike="noStrike" baseline="0" dirty="0" err="1">
                <a:latin typeface="MinionPro-Regular"/>
              </a:rPr>
              <a:t>icin</a:t>
            </a:r>
            <a:r>
              <a:rPr lang="tr-TR" sz="1800" b="0" i="0" u="none" strike="noStrike" baseline="0" dirty="0">
                <a:latin typeface="MinionPro-Regular"/>
              </a:rPr>
              <a:t> daha uygunsa kanıt </a:t>
            </a:r>
            <a:r>
              <a:rPr lang="tr-TR" sz="1800" b="0" i="0" u="none" strike="noStrike" baseline="0" dirty="0" err="1">
                <a:latin typeface="MinionPro-Regular"/>
              </a:rPr>
              <a:t>duşuk</a:t>
            </a:r>
            <a:r>
              <a:rPr lang="tr-TR" sz="1800" b="0" i="0" u="none" strike="noStrike" baseline="0" dirty="0">
                <a:latin typeface="MinionPro-Regular"/>
              </a:rPr>
              <a:t> olsa bile </a:t>
            </a:r>
            <a:r>
              <a:rPr lang="tr-TR" sz="1800" b="0" i="0" u="none" strike="noStrike" baseline="0" dirty="0" err="1">
                <a:latin typeface="MinionPro-Regular"/>
              </a:rPr>
              <a:t>yuksek</a:t>
            </a:r>
            <a:r>
              <a:rPr lang="tr-TR" sz="1800" b="0" i="0" u="none" strike="noStrike" baseline="0" dirty="0">
                <a:latin typeface="MinionPro-Regular"/>
              </a:rPr>
              <a:t> </a:t>
            </a:r>
            <a:r>
              <a:rPr lang="tr-TR" sz="1800" b="0" i="0" u="none" strike="noStrike" baseline="0" dirty="0" err="1">
                <a:latin typeface="MinionPro-Regular"/>
              </a:rPr>
              <a:t>oneri</a:t>
            </a:r>
            <a:r>
              <a:rPr lang="tr-TR" sz="1800" b="0" i="0" u="none" strike="noStrike" baseline="0" dirty="0">
                <a:latin typeface="MinionPro-Regular"/>
              </a:rPr>
              <a:t> ile kullanılabilir (</a:t>
            </a:r>
            <a:r>
              <a:rPr lang="tr-TR" sz="1800" b="0" i="0" u="none" strike="noStrike" baseline="0" dirty="0" err="1">
                <a:latin typeface="MinionPro-Regular"/>
              </a:rPr>
              <a:t>orneğin</a:t>
            </a:r>
            <a:r>
              <a:rPr lang="tr-TR" sz="1800" b="0" i="0" u="none" strike="noStrike" baseline="0" dirty="0">
                <a:latin typeface="MinionPro-Regular"/>
              </a:rPr>
              <a:t> ses kısıklığı sıkıntısı olan bir </a:t>
            </a:r>
            <a:r>
              <a:rPr lang="tr-TR" sz="1800" b="0" i="0" u="none" strike="noStrike" baseline="0" dirty="0" err="1">
                <a:latin typeface="MinionPro-Regular"/>
              </a:rPr>
              <a:t>oğretmende</a:t>
            </a:r>
            <a:r>
              <a:rPr lang="tr-TR" sz="1800" b="0" i="0" u="none" strike="noStrike" baseline="0" dirty="0">
                <a:latin typeface="MinionPro-Regular"/>
              </a:rPr>
              <a:t> anti-</a:t>
            </a:r>
            <a:r>
              <a:rPr lang="tr-TR" sz="1800" b="0" i="0" u="none" strike="noStrike" baseline="0" dirty="0" err="1">
                <a:latin typeface="MinionPro-Regular"/>
              </a:rPr>
              <a:t>lokotrien</a:t>
            </a:r>
            <a:r>
              <a:rPr lang="tr-TR" sz="1800" b="0" i="0" u="none" strike="noStrike" baseline="0" dirty="0">
                <a:latin typeface="MinionPro-Regular"/>
              </a:rPr>
              <a:t> </a:t>
            </a:r>
            <a:r>
              <a:rPr lang="tr-TR" sz="1800" b="0" i="0" u="none" strike="noStrike" baseline="0" dirty="0" err="1">
                <a:latin typeface="MinionPro-Regular"/>
              </a:rPr>
              <a:t>ilacların</a:t>
            </a:r>
            <a:r>
              <a:rPr lang="tr-TR" sz="1800" b="0" i="0" u="none" strike="noStrike" baseline="0" dirty="0">
                <a:latin typeface="MinionPro-Regular"/>
              </a:rPr>
              <a:t> </a:t>
            </a:r>
            <a:r>
              <a:rPr lang="tr-TR" sz="1800" b="0" i="0" u="none" strike="noStrike" baseline="0" dirty="0" err="1">
                <a:latin typeface="MinionPro-Regular"/>
              </a:rPr>
              <a:t>onerilmesi</a:t>
            </a:r>
            <a:r>
              <a:rPr lang="tr-TR" sz="1800" b="0" i="0" u="none" strike="noStrike" baseline="0" dirty="0">
                <a:latin typeface="MinionPro-Regular"/>
              </a:rPr>
              <a:t>).</a:t>
            </a:r>
          </a:p>
          <a:p>
            <a:pPr algn="l"/>
            <a:r>
              <a:rPr lang="tr-TR" sz="1800" b="0" i="0" u="none" strike="noStrike" baseline="0" dirty="0">
                <a:latin typeface="MinionPro-Regular"/>
              </a:rPr>
              <a:t>Kontrol edici </a:t>
            </a:r>
            <a:r>
              <a:rPr lang="tr-TR" sz="1800" b="0" i="0" u="none" strike="noStrike" baseline="0" dirty="0" err="1">
                <a:latin typeface="MinionPro-Regular"/>
              </a:rPr>
              <a:t>ilaclar</a:t>
            </a:r>
            <a:r>
              <a:rPr lang="tr-TR" sz="1800" b="0" i="0" u="none" strike="noStrike" baseline="0" dirty="0">
                <a:latin typeface="MinionPro-Regular"/>
              </a:rPr>
              <a:t> </a:t>
            </a:r>
            <a:r>
              <a:rPr lang="tr-TR" sz="1800" b="0" i="0" u="none" strike="noStrike" baseline="0" dirty="0" err="1">
                <a:latin typeface="MinionPro-Regular"/>
              </a:rPr>
              <a:t>icin</a:t>
            </a:r>
            <a:r>
              <a:rPr lang="tr-TR" sz="1800" b="0" i="0" u="none" strike="noStrike" baseline="0" dirty="0">
                <a:latin typeface="MinionPro-Regular"/>
              </a:rPr>
              <a:t> yukarıda tanımlanmış olan </a:t>
            </a:r>
            <a:r>
              <a:rPr lang="tr-TR" sz="1800" b="0" i="0" u="none" strike="noStrike" baseline="0" dirty="0" err="1">
                <a:latin typeface="MinionPro-Regular"/>
              </a:rPr>
              <a:t>oncelikli</a:t>
            </a:r>
            <a:r>
              <a:rPr lang="tr-TR" sz="1800" b="0" i="0" u="none" strike="noStrike" baseline="0" dirty="0">
                <a:latin typeface="MinionPro-Regular"/>
              </a:rPr>
              <a:t> </a:t>
            </a:r>
            <a:r>
              <a:rPr lang="tr-TR" sz="1800" b="0" i="0" u="none" strike="noStrike" baseline="0" dirty="0" err="1">
                <a:latin typeface="MinionPro-Regular"/>
              </a:rPr>
              <a:t>onerilen</a:t>
            </a:r>
            <a:r>
              <a:rPr lang="tr-TR" sz="1800" b="0" i="0" u="none" strike="noStrike" baseline="0" dirty="0">
                <a:latin typeface="MinionPro-Regular"/>
              </a:rPr>
              <a:t> ve diğer </a:t>
            </a:r>
            <a:r>
              <a:rPr lang="tr-TR" sz="1800" b="0" i="0" u="none" strike="noStrike" baseline="0" dirty="0" err="1">
                <a:latin typeface="MinionPro-Regular"/>
              </a:rPr>
              <a:t>ilac</a:t>
            </a:r>
            <a:r>
              <a:rPr lang="tr-TR" sz="1800" b="0" i="0" u="none" strike="noStrike" baseline="0" dirty="0">
                <a:latin typeface="MinionPro-Regular"/>
              </a:rPr>
              <a:t> kavramları semptom giderici ilaçlar </a:t>
            </a:r>
            <a:r>
              <a:rPr lang="tr-TR" sz="1800" b="0" i="0" u="none" strike="noStrike" baseline="0" dirty="0" err="1">
                <a:latin typeface="MinionPro-Regular"/>
              </a:rPr>
              <a:t>icin</a:t>
            </a:r>
            <a:r>
              <a:rPr lang="tr-TR" sz="1800" b="0" i="0" u="none" strike="noStrike" baseline="0" dirty="0">
                <a:latin typeface="MinionPro-Regular"/>
              </a:rPr>
              <a:t> de geçerlidir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latin typeface="MinionPro-Regular"/>
              </a:rPr>
              <a:t>Astım tedavisinde mumkun olduğunca erken donemde kontrol edicilerin başlanması önerilir</a:t>
            </a:r>
            <a:r>
              <a:rPr lang="tr-TR" sz="1800" b="0" i="0" u="none" strike="noStrike" baseline="0" dirty="0">
                <a:latin typeface="MinionPro-Regular"/>
              </a:rPr>
              <a:t>. </a:t>
            </a:r>
          </a:p>
          <a:p>
            <a:pPr algn="l"/>
            <a:r>
              <a:rPr lang="tr-TR" sz="1800" b="0" i="0" u="none" strike="noStrike" baseline="0" dirty="0">
                <a:latin typeface="MinionPro-Regular"/>
              </a:rPr>
              <a:t>İKS/LABA fiks kombinasyon ile tedavi altında olan olgularda İKS/</a:t>
            </a:r>
            <a:r>
              <a:rPr lang="tr-TR" sz="1800" b="0" i="0" u="none" strike="noStrike" baseline="0" dirty="0" err="1">
                <a:latin typeface="MinionPro-Regular"/>
              </a:rPr>
              <a:t>Formoterol</a:t>
            </a:r>
            <a:r>
              <a:rPr lang="tr-TR" sz="1800" b="0" i="0" u="none" strike="noStrike" baseline="0" dirty="0">
                <a:latin typeface="MinionPro-Regular"/>
              </a:rPr>
              <a:t> kullanan olgularda semptom giderici olarak İKS/</a:t>
            </a:r>
            <a:r>
              <a:rPr lang="tr-TR" sz="1800" b="0" i="0" u="none" strike="noStrike" baseline="0" dirty="0" err="1">
                <a:latin typeface="MinionPro-Regular"/>
              </a:rPr>
              <a:t>formoterol</a:t>
            </a:r>
            <a:r>
              <a:rPr lang="tr-TR" sz="1800" b="0" i="0" u="none" strike="noStrike" baseline="0" dirty="0">
                <a:latin typeface="MinionPro-Regular"/>
              </a:rPr>
              <a:t>, İKS/LABA (</a:t>
            </a:r>
            <a:r>
              <a:rPr lang="tr-TR" sz="1800" b="0" i="0" u="none" strike="noStrike" baseline="0" dirty="0" err="1">
                <a:latin typeface="MinionPro-Regular"/>
              </a:rPr>
              <a:t>formoterol</a:t>
            </a:r>
            <a:r>
              <a:rPr lang="tr-TR" sz="1800" b="0" i="0" u="none" strike="noStrike" baseline="0" dirty="0">
                <a:latin typeface="MinionPro-Regular"/>
              </a:rPr>
              <a:t> dışı) kullanım durumunda ise semptom giderici olarak SABA kullanımı önerilir.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66</a:t>
            </a:fld>
            <a:endParaRPr lang="tr-TR" dirty="0"/>
          </a:p>
        </p:txBody>
      </p:sp>
    </p:spTree>
    <p:extLst>
      <p:ext uri="{BB962C8B-B14F-4D97-AF65-F5344CB8AC3E}">
        <p14:creationId xmlns:p14="http://schemas.microsoft.com/office/powerpoint/2010/main" val="2423383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Astım atağı, astımlı bir hastada ilerleyen nefes darlığı, </a:t>
            </a:r>
            <a:r>
              <a:rPr lang="tr-TR" sz="1800" b="0" i="0" u="none" strike="noStrike" baseline="0" dirty="0" err="1">
                <a:latin typeface="MinionPro-Regular"/>
              </a:rPr>
              <a:t>oksuruk</a:t>
            </a:r>
            <a:r>
              <a:rPr lang="tr-TR" sz="1800" b="0" i="0" u="none" strike="noStrike" baseline="0" dirty="0">
                <a:latin typeface="MinionPro-Regular"/>
              </a:rPr>
              <a:t>, hırıltı veya </a:t>
            </a:r>
            <a:r>
              <a:rPr lang="tr-TR" sz="1800" b="0" i="0" u="none" strike="noStrike" baseline="0" dirty="0" err="1">
                <a:latin typeface="MinionPro-Regular"/>
              </a:rPr>
              <a:t>goğuste</a:t>
            </a:r>
            <a:r>
              <a:rPr lang="tr-TR" sz="1800" b="0" i="0" u="none" strike="noStrike" baseline="0" dirty="0">
                <a:latin typeface="MinionPro-Regular"/>
              </a:rPr>
              <a:t> baskı hissi yakınmalarının ortaya </a:t>
            </a:r>
            <a:r>
              <a:rPr lang="tr-TR" sz="1800" b="0" i="0" u="none" strike="noStrike" baseline="0" dirty="0" err="1">
                <a:latin typeface="MinionPro-Regular"/>
              </a:rPr>
              <a:t>cıkışı</a:t>
            </a:r>
            <a:r>
              <a:rPr lang="tr-TR" sz="1800" b="0" i="0" u="none" strike="noStrike" baseline="0" dirty="0">
                <a:latin typeface="MinionPro-Regular"/>
              </a:rPr>
              <a:t>, buna PEF, FEV1 azalması gibi solunum fonksiyon testi bozukluklarının eşlik etmesi ve klinik, fonksiyonel </a:t>
            </a:r>
            <a:r>
              <a:rPr lang="tr-TR" sz="1800" b="0" i="0" u="none" strike="noStrike" baseline="0" dirty="0" err="1">
                <a:latin typeface="MinionPro-Regular"/>
              </a:rPr>
              <a:t>duzelme</a:t>
            </a:r>
            <a:r>
              <a:rPr lang="tr-TR" sz="1800" b="0" i="0" u="none" strike="noStrike" baseline="0" dirty="0">
                <a:latin typeface="MinionPro-Regular"/>
              </a:rPr>
              <a:t> </a:t>
            </a:r>
            <a:r>
              <a:rPr lang="tr-TR" sz="1800" b="0" i="0" u="none" strike="noStrike" baseline="0" dirty="0" err="1">
                <a:latin typeface="MinionPro-Regular"/>
              </a:rPr>
              <a:t>icin</a:t>
            </a:r>
            <a:r>
              <a:rPr lang="tr-TR" sz="1800" b="0" i="0" u="none" strike="noStrike" baseline="0" dirty="0">
                <a:latin typeface="MinionPro-Regular"/>
              </a:rPr>
              <a:t> sistemik </a:t>
            </a:r>
            <a:r>
              <a:rPr lang="tr-TR" sz="1800" b="0" i="0" u="none" strike="noStrike" baseline="0" dirty="0" err="1">
                <a:latin typeface="MinionPro-Regular"/>
              </a:rPr>
              <a:t>steroid</a:t>
            </a:r>
            <a:r>
              <a:rPr lang="tr-TR" sz="1800" b="0" i="0" u="none" strike="noStrike" baseline="0" dirty="0">
                <a:latin typeface="MinionPro-Regular"/>
              </a:rPr>
              <a:t> gerekmesi olarak tanımlanır.</a:t>
            </a:r>
          </a:p>
          <a:p>
            <a:pPr algn="l"/>
            <a:r>
              <a:rPr lang="tr-TR" sz="1800" b="0" i="0" u="none" strike="noStrike" baseline="0" dirty="0">
                <a:latin typeface="MinionPro-Regular"/>
              </a:rPr>
              <a:t>Atak; astımlı hastalarda akut olarak ya da saatler, </a:t>
            </a:r>
            <a:r>
              <a:rPr lang="tr-TR" sz="1800" b="0" i="0" u="none" strike="noStrike" baseline="0" dirty="0" err="1">
                <a:latin typeface="MinionPro-Regular"/>
              </a:rPr>
              <a:t>gunler</a:t>
            </a:r>
            <a:r>
              <a:rPr lang="tr-TR" sz="1800" b="0" i="0" u="none" strike="noStrike" baseline="0" dirty="0">
                <a:latin typeface="MinionPro-Regular"/>
              </a:rPr>
              <a:t> </a:t>
            </a:r>
            <a:r>
              <a:rPr lang="tr-TR" sz="1800" b="0" i="0" u="none" strike="noStrike" baseline="0" dirty="0" err="1">
                <a:latin typeface="MinionPro-Regular"/>
              </a:rPr>
              <a:t>icerisinde</a:t>
            </a:r>
            <a:r>
              <a:rPr lang="tr-TR" sz="1800" b="0" i="0" u="none" strike="noStrike" baseline="0" dirty="0">
                <a:latin typeface="MinionPro-Regular"/>
              </a:rPr>
              <a:t> </a:t>
            </a:r>
            <a:r>
              <a:rPr lang="tr-TR" sz="1800" b="0" i="0" u="none" strike="noStrike" baseline="0" dirty="0" err="1">
                <a:latin typeface="MinionPro-Regular"/>
              </a:rPr>
              <a:t>subakut</a:t>
            </a:r>
            <a:r>
              <a:rPr lang="tr-TR" sz="1800" b="0" i="0" u="none" strike="noStrike" baseline="0" dirty="0">
                <a:latin typeface="MinionPro-Regular"/>
              </a:rPr>
              <a:t> olarak gelişebileceği gibi daha önceden astım tanısı almamış bir kişide akut olarak da ortaya </a:t>
            </a:r>
            <a:r>
              <a:rPr lang="tr-TR" sz="1800" b="0" i="0" u="none" strike="noStrike" baseline="0" dirty="0" err="1">
                <a:latin typeface="MinionPro-Regular"/>
              </a:rPr>
              <a:t>cıkabilir</a:t>
            </a:r>
            <a:r>
              <a:rPr lang="tr-TR" sz="1800" b="0" i="0" u="none" strike="noStrike" baseline="0" dirty="0">
                <a:latin typeface="MinionPro-Regular"/>
              </a:rPr>
              <a:t>. Semptomların aniden ortaya </a:t>
            </a:r>
            <a:r>
              <a:rPr lang="tr-TR" sz="1800" b="0" i="0" u="none" strike="noStrike" baseline="0" dirty="0" err="1">
                <a:latin typeface="MinionPro-Regular"/>
              </a:rPr>
              <a:t>cıkışı</a:t>
            </a:r>
            <a:r>
              <a:rPr lang="tr-TR" sz="1800" b="0" i="0" u="none" strike="noStrike" baseline="0" dirty="0">
                <a:latin typeface="MinionPro-Regular"/>
              </a:rPr>
              <a:t> daha </a:t>
            </a:r>
            <a:r>
              <a:rPr lang="tr-TR" sz="1800" b="0" i="0" u="none" strike="noStrike" baseline="0" dirty="0" err="1">
                <a:latin typeface="MinionPro-Regular"/>
              </a:rPr>
              <a:t>cok</a:t>
            </a:r>
            <a:r>
              <a:rPr lang="tr-TR" sz="1800" b="0" i="0" u="none" strike="noStrike" baseline="0" dirty="0">
                <a:latin typeface="MinionPro-Regular"/>
              </a:rPr>
              <a:t> “atak” olarak tanımlanırken, kronik zayıf astım </a:t>
            </a:r>
            <a:r>
              <a:rPr lang="tr-TR" sz="1800" b="0" i="0" u="none" strike="noStrike" baseline="0" dirty="0" err="1">
                <a:latin typeface="MinionPro-Regular"/>
              </a:rPr>
              <a:t>kontrolu</a:t>
            </a:r>
            <a:r>
              <a:rPr lang="tr-TR" sz="1800" b="0" i="0" u="none" strike="noStrike" baseline="0" dirty="0">
                <a:latin typeface="MinionPro-Regular"/>
              </a:rPr>
              <a:t> zemininde var olan semptomların </a:t>
            </a:r>
            <a:r>
              <a:rPr lang="tr-TR" sz="1800" b="0" i="0" u="none" strike="noStrike" baseline="0" dirty="0" err="1">
                <a:latin typeface="MinionPro-Regular"/>
              </a:rPr>
              <a:t>gunler</a:t>
            </a:r>
            <a:r>
              <a:rPr lang="tr-TR" sz="1800" b="0" i="0" u="none" strike="noStrike" baseline="0" dirty="0">
                <a:latin typeface="MinionPro-Regular"/>
              </a:rPr>
              <a:t> </a:t>
            </a:r>
            <a:r>
              <a:rPr lang="tr-TR" sz="1800" b="0" i="0" u="none" strike="noStrike" baseline="0" dirty="0" err="1">
                <a:latin typeface="MinionPro-Regular"/>
              </a:rPr>
              <a:t>icerisindeki</a:t>
            </a:r>
            <a:r>
              <a:rPr lang="tr-TR" sz="1800" b="0" i="0" u="none" strike="noStrike" baseline="0" dirty="0">
                <a:latin typeface="MinionPro-Regular"/>
              </a:rPr>
              <a:t> ilerleyici bozulmaları </a:t>
            </a:r>
            <a:r>
              <a:rPr lang="sv-SE" sz="1800" b="0" i="0" u="none" strike="noStrike" baseline="0" dirty="0">
                <a:latin typeface="MinionPro-Regular"/>
              </a:rPr>
              <a:t>icin de “atak” tanımı da kullanılabilir.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67</a:t>
            </a:fld>
            <a:endParaRPr lang="tr-TR"/>
          </a:p>
        </p:txBody>
      </p:sp>
    </p:spTree>
    <p:extLst>
      <p:ext uri="{BB962C8B-B14F-4D97-AF65-F5344CB8AC3E}">
        <p14:creationId xmlns:p14="http://schemas.microsoft.com/office/powerpoint/2010/main" val="20607810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Astım atakları evde yazılı eylem planları eşliğinde iyi eğitilmiş hastanın kendisi tarafından, ya da birinci basamak sağlık hizmeti koşullarında aile hekimleri tarafından tedavi edilebilen hafif-orta şiddette ataklardan, donanımlı hastane koşulları gerektiren ağır ve yaşamı tehdit edici ataklara kadar uzanan klinik bir spektrum ile kendini </a:t>
            </a:r>
            <a:r>
              <a:rPr lang="tr-TR" sz="1800" b="0" i="0" u="none" strike="noStrike" baseline="0" dirty="0" err="1">
                <a:latin typeface="MinionPro-Regular"/>
              </a:rPr>
              <a:t>gosterebilirler</a:t>
            </a:r>
            <a:r>
              <a:rPr lang="tr-TR" sz="1800" b="0" i="0" u="none" strike="noStrike" baseline="0" dirty="0">
                <a:latin typeface="MinionPro-Regular"/>
              </a:rPr>
              <a:t>. Semptom ve bulguların şiddetine </a:t>
            </a:r>
            <a:r>
              <a:rPr lang="tr-TR" sz="1800" b="0" i="0" u="none" strike="noStrike" baseline="0" dirty="0" err="1">
                <a:latin typeface="MinionPro-Regular"/>
              </a:rPr>
              <a:t>gore</a:t>
            </a:r>
            <a:r>
              <a:rPr lang="tr-TR" sz="1800" b="0" i="0" u="none" strike="noStrike" baseline="0" dirty="0">
                <a:latin typeface="MinionPro-Regular"/>
              </a:rPr>
              <a:t> astım atak şiddetinin belirlenmesi tabloda görülmektedir.</a:t>
            </a:r>
          </a:p>
          <a:p>
            <a:pPr algn="l"/>
            <a:r>
              <a:rPr lang="tr-TR" sz="1800" b="0" i="0" u="none" strike="noStrike" baseline="0" dirty="0">
                <a:latin typeface="MinionPro-Regular"/>
              </a:rPr>
              <a:t>Atağın şiddetinin belirlenmesi ve ayırıcı tanıda; </a:t>
            </a:r>
            <a:r>
              <a:rPr lang="tr-TR" sz="1800" b="0" i="0" u="none" strike="noStrike" baseline="0" dirty="0" err="1">
                <a:latin typeface="MinionPro-Regular"/>
              </a:rPr>
              <a:t>Oyku</a:t>
            </a:r>
            <a:r>
              <a:rPr lang="tr-TR" sz="1800" b="0" i="0" u="none" strike="noStrike" baseline="0" dirty="0">
                <a:latin typeface="MinionPro-Regular"/>
              </a:rPr>
              <a:t>, Hastanın var olan semptomları, Fizik muayene, Kan gazı/nabız </a:t>
            </a:r>
            <a:r>
              <a:rPr lang="tr-TR" sz="1800" b="0" i="0" u="none" strike="noStrike" baseline="0" dirty="0" err="1">
                <a:latin typeface="MinionPro-Regular"/>
              </a:rPr>
              <a:t>oksimetrinin</a:t>
            </a:r>
            <a:r>
              <a:rPr lang="tr-TR" sz="1800" b="0" i="0" u="none" strike="noStrike" baseline="0" dirty="0">
                <a:latin typeface="MinionPro-Regular"/>
              </a:rPr>
              <a:t> yanı sıra Erişkinler ve beş yaş </a:t>
            </a:r>
            <a:r>
              <a:rPr lang="tr-TR" sz="1800" b="0" i="0" u="none" strike="noStrike" baseline="0" dirty="0" err="1">
                <a:latin typeface="MinionPro-Regular"/>
              </a:rPr>
              <a:t>uzeri</a:t>
            </a:r>
            <a:r>
              <a:rPr lang="tr-TR" sz="1800" b="0" i="0" u="none" strike="noStrike" baseline="0" dirty="0">
                <a:latin typeface="MinionPro-Regular"/>
              </a:rPr>
              <a:t> </a:t>
            </a:r>
            <a:r>
              <a:rPr lang="tr-TR" sz="1800" b="0" i="0" u="none" strike="noStrike" baseline="0" dirty="0" err="1">
                <a:latin typeface="MinionPro-Regular"/>
              </a:rPr>
              <a:t>cocuklar</a:t>
            </a:r>
            <a:r>
              <a:rPr lang="tr-TR" sz="1800" b="0" i="0" u="none" strike="noStrike" baseline="0" dirty="0">
                <a:latin typeface="MinionPro-Regular"/>
              </a:rPr>
              <a:t> </a:t>
            </a:r>
            <a:r>
              <a:rPr lang="tr-TR" sz="1800" b="0" i="0" u="none" strike="noStrike" baseline="0" dirty="0" err="1">
                <a:latin typeface="MinionPro-Regular"/>
              </a:rPr>
              <a:t>icin</a:t>
            </a:r>
            <a:r>
              <a:rPr lang="tr-TR" sz="1800" b="0" i="0" u="none" strike="noStrike" baseline="0" dirty="0">
                <a:latin typeface="MinionPro-Regular"/>
              </a:rPr>
              <a:t> PEF metre/solunum fonksiyon testleri yardımcıdır</a:t>
            </a:r>
          </a:p>
          <a:p>
            <a:pPr algn="l"/>
            <a:r>
              <a:rPr lang="tr-TR" sz="1800" b="0" i="0" u="none" strike="noStrike" baseline="0" dirty="0">
                <a:latin typeface="MinionPro-Regular"/>
              </a:rPr>
              <a:t>Standart kan testleri, akciğer filmi ve </a:t>
            </a:r>
            <a:r>
              <a:rPr lang="tr-TR" sz="1800" b="0" i="0" u="none" strike="noStrike" baseline="0" dirty="0" err="1">
                <a:latin typeface="MinionPro-Regular"/>
              </a:rPr>
              <a:t>arteriyel</a:t>
            </a:r>
            <a:r>
              <a:rPr lang="tr-TR" sz="1800" b="0" i="0" u="none" strike="noStrike" baseline="0" dirty="0">
                <a:latin typeface="MinionPro-Regular"/>
              </a:rPr>
              <a:t> kan gazı analizleri rutinde gerekli değildir.</a:t>
            </a:r>
          </a:p>
          <a:p>
            <a:pPr algn="l"/>
            <a:r>
              <a:rPr lang="tr-TR" sz="1800" b="0" i="0" u="none" strike="noStrike" baseline="0" dirty="0">
                <a:latin typeface="MinionPro-Regular"/>
              </a:rPr>
              <a:t>Hastanın ağır astım atağı ile uyumlu kliniği varsa ya da </a:t>
            </a:r>
            <a:r>
              <a:rPr lang="tr-TR" sz="1800" b="0" i="0" u="none" strike="noStrike" baseline="0" dirty="0" err="1">
                <a:latin typeface="MinionPro-Regular"/>
              </a:rPr>
              <a:t>periferal</a:t>
            </a:r>
            <a:r>
              <a:rPr lang="tr-TR" sz="1800" b="0" i="0" u="none" strike="noStrike" baseline="0" dirty="0">
                <a:latin typeface="MinionPro-Regular"/>
              </a:rPr>
              <a:t> </a:t>
            </a:r>
            <a:r>
              <a:rPr lang="tr-TR" sz="1800" b="0" i="0" u="none" strike="noStrike" baseline="0" dirty="0" err="1">
                <a:latin typeface="MinionPro-Regular"/>
              </a:rPr>
              <a:t>kapiller</a:t>
            </a:r>
            <a:r>
              <a:rPr lang="tr-TR" sz="1800" b="0" i="0" u="none" strike="noStrike" baseline="0" dirty="0">
                <a:latin typeface="MinionPro-Regular"/>
              </a:rPr>
              <a:t> oksijen </a:t>
            </a:r>
            <a:r>
              <a:rPr lang="tr-TR" sz="1800" b="0" i="0" u="none" strike="noStrike" baseline="0" dirty="0" err="1">
                <a:latin typeface="MinionPro-Regular"/>
              </a:rPr>
              <a:t>saturasyonu</a:t>
            </a:r>
            <a:r>
              <a:rPr lang="tr-TR" sz="1800" b="0" i="0" u="none" strike="noStrike" baseline="0" dirty="0">
                <a:latin typeface="MinionPro-Regular"/>
              </a:rPr>
              <a:t> %90-92 veya altında ise </a:t>
            </a:r>
            <a:r>
              <a:rPr lang="tr-TR" sz="1800" b="0" i="0" u="none" strike="noStrike" baseline="0" dirty="0" err="1">
                <a:latin typeface="MinionPro-Regular"/>
              </a:rPr>
              <a:t>arteriyal</a:t>
            </a:r>
            <a:r>
              <a:rPr lang="tr-TR" sz="1800" b="0" i="0" u="none" strike="noStrike" baseline="0" dirty="0">
                <a:latin typeface="MinionPro-Regular"/>
              </a:rPr>
              <a:t> kan gazı </a:t>
            </a:r>
            <a:r>
              <a:rPr lang="tr-TR" sz="1800" b="0" i="0" u="none" strike="noStrike" baseline="0" dirty="0" err="1">
                <a:latin typeface="MinionPro-Regular"/>
              </a:rPr>
              <a:t>olcumu</a:t>
            </a:r>
            <a:r>
              <a:rPr lang="tr-TR" sz="1800" b="0" i="0" u="none" strike="noStrike" baseline="0" dirty="0">
                <a:latin typeface="MinionPro-Regular"/>
              </a:rPr>
              <a:t> yapılmalıdır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68</a:t>
            </a:fld>
            <a:endParaRPr lang="tr-TR" dirty="0"/>
          </a:p>
        </p:txBody>
      </p:sp>
    </p:spTree>
    <p:extLst>
      <p:ext uri="{BB962C8B-B14F-4D97-AF65-F5344CB8AC3E}">
        <p14:creationId xmlns:p14="http://schemas.microsoft.com/office/powerpoint/2010/main" val="29382602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69</a:t>
            </a:fld>
            <a:endParaRPr lang="tr-TR"/>
          </a:p>
        </p:txBody>
      </p:sp>
    </p:spTree>
    <p:extLst>
      <p:ext uri="{BB962C8B-B14F-4D97-AF65-F5344CB8AC3E}">
        <p14:creationId xmlns:p14="http://schemas.microsoft.com/office/powerpoint/2010/main" val="30785072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70</a:t>
            </a:fld>
            <a:endParaRPr lang="tr-TR"/>
          </a:p>
        </p:txBody>
      </p:sp>
    </p:spTree>
    <p:extLst>
      <p:ext uri="{BB962C8B-B14F-4D97-AF65-F5344CB8AC3E}">
        <p14:creationId xmlns:p14="http://schemas.microsoft.com/office/powerpoint/2010/main" val="20044759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71</a:t>
            </a:fld>
            <a:endParaRPr lang="tr-TR"/>
          </a:p>
        </p:txBody>
      </p:sp>
    </p:spTree>
    <p:extLst>
      <p:ext uri="{BB962C8B-B14F-4D97-AF65-F5344CB8AC3E}">
        <p14:creationId xmlns:p14="http://schemas.microsoft.com/office/powerpoint/2010/main" val="5534784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72</a:t>
            </a:fld>
            <a:endParaRPr lang="tr-TR"/>
          </a:p>
        </p:txBody>
      </p:sp>
    </p:spTree>
    <p:extLst>
      <p:ext uri="{BB962C8B-B14F-4D97-AF65-F5344CB8AC3E}">
        <p14:creationId xmlns:p14="http://schemas.microsoft.com/office/powerpoint/2010/main" val="4286304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73</a:t>
            </a:fld>
            <a:endParaRPr lang="tr-TR"/>
          </a:p>
        </p:txBody>
      </p:sp>
    </p:spTree>
    <p:extLst>
      <p:ext uri="{BB962C8B-B14F-4D97-AF65-F5344CB8AC3E}">
        <p14:creationId xmlns:p14="http://schemas.microsoft.com/office/powerpoint/2010/main" val="187080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Genetik</a:t>
            </a:r>
          </a:p>
          <a:p>
            <a:pPr algn="l"/>
            <a:r>
              <a:rPr lang="tr-TR" sz="1800" b="0" i="0" u="none" strike="noStrike" baseline="0" dirty="0">
                <a:latin typeface="MinionPro-Regular"/>
              </a:rPr>
              <a:t>Anne babadan birinin astımlı olması durumunda </a:t>
            </a:r>
            <a:r>
              <a:rPr lang="tr-TR" sz="1800" b="0" i="0" u="none" strike="noStrike" baseline="0" dirty="0" err="1">
                <a:latin typeface="MinionPro-Regular"/>
              </a:rPr>
              <a:t>cocukta</a:t>
            </a:r>
            <a:r>
              <a:rPr lang="tr-TR" sz="1800" b="0" i="0" u="none" strike="noStrike" baseline="0" dirty="0">
                <a:latin typeface="MinionPro-Regular"/>
              </a:rPr>
              <a:t> astım </a:t>
            </a:r>
            <a:r>
              <a:rPr lang="tr-TR" sz="1800" b="0" i="0" u="none" strike="noStrike" baseline="0" dirty="0" err="1">
                <a:latin typeface="MinionPro-Regular"/>
              </a:rPr>
              <a:t>gorulme</a:t>
            </a:r>
            <a:r>
              <a:rPr lang="tr-TR" sz="1800" b="0" i="0" u="none" strike="noStrike" baseline="0" dirty="0">
                <a:latin typeface="MinionPro-Regular"/>
              </a:rPr>
              <a:t> riski %25 iken, anne ve babanın her ikisinin de astımlı olması durumunda bu risk %50’ye </a:t>
            </a:r>
            <a:r>
              <a:rPr lang="tr-TR" sz="1800" b="0" i="0" u="none" strike="noStrike" baseline="0" dirty="0" err="1">
                <a:latin typeface="MinionPro-Regular"/>
              </a:rPr>
              <a:t>yukselmektedir</a:t>
            </a:r>
            <a:r>
              <a:rPr lang="tr-TR" sz="1800" b="0" i="0" u="none" strike="noStrike" baseline="0" dirty="0">
                <a:latin typeface="MinionPro-Regular"/>
              </a:rPr>
              <a:t>. Astımlı annelerin </a:t>
            </a:r>
            <a:r>
              <a:rPr lang="tr-TR" sz="1800" b="0" i="0" u="none" strike="noStrike" baseline="0" dirty="0" err="1">
                <a:latin typeface="MinionPro-Regular"/>
              </a:rPr>
              <a:t>cocuklarında</a:t>
            </a:r>
            <a:r>
              <a:rPr lang="tr-TR" sz="1800" b="0" i="0" u="none" strike="noStrike" baseline="0" dirty="0">
                <a:latin typeface="MinionPro-Regular"/>
              </a:rPr>
              <a:t> astım görülme riski sağlıklı annelerin </a:t>
            </a:r>
            <a:r>
              <a:rPr lang="tr-TR" sz="1800" b="0" i="0" u="none" strike="noStrike" baseline="0" dirty="0" err="1">
                <a:latin typeface="MinionPro-Regular"/>
              </a:rPr>
              <a:t>cocuklarına</a:t>
            </a:r>
            <a:r>
              <a:rPr lang="tr-TR" sz="1800" b="0" i="0" u="none" strike="noStrike" baseline="0" dirty="0">
                <a:latin typeface="MinionPro-Regular"/>
              </a:rPr>
              <a:t> </a:t>
            </a:r>
            <a:r>
              <a:rPr lang="tr-TR" sz="1800" b="0" i="0" u="none" strike="noStrike" baseline="0" dirty="0" err="1">
                <a:latin typeface="MinionPro-Regular"/>
              </a:rPr>
              <a:t>gore</a:t>
            </a:r>
            <a:r>
              <a:rPr lang="tr-TR" sz="1800" b="0" i="0" u="none" strike="noStrike" baseline="0" dirty="0">
                <a:latin typeface="MinionPro-Regular"/>
              </a:rPr>
              <a:t> 3 kat, astımlı babaların </a:t>
            </a:r>
            <a:r>
              <a:rPr lang="tr-TR" sz="1800" b="0" i="0" u="none" strike="noStrike" baseline="0" dirty="0" err="1">
                <a:latin typeface="MinionPro-Regular"/>
              </a:rPr>
              <a:t>cocuklarında</a:t>
            </a:r>
            <a:r>
              <a:rPr lang="tr-TR" sz="1800" b="0" i="0" u="none" strike="noStrike" baseline="0" dirty="0">
                <a:latin typeface="MinionPro-Regular"/>
              </a:rPr>
              <a:t> astım </a:t>
            </a:r>
            <a:r>
              <a:rPr lang="tr-TR" sz="1800" b="0" i="0" u="none" strike="noStrike" baseline="0" dirty="0" err="1">
                <a:latin typeface="MinionPro-Regular"/>
              </a:rPr>
              <a:t>gorulme</a:t>
            </a:r>
            <a:r>
              <a:rPr lang="tr-TR" sz="1800" b="0" i="0" u="none" strike="noStrike" baseline="0" dirty="0">
                <a:latin typeface="MinionPro-Regular"/>
              </a:rPr>
              <a:t> riski sağlıklı babaların </a:t>
            </a:r>
            <a:r>
              <a:rPr lang="tr-TR" sz="1800" b="0" i="0" u="none" strike="noStrike" baseline="0" dirty="0" err="1">
                <a:latin typeface="MinionPro-Regular"/>
              </a:rPr>
              <a:t>cocuklarına</a:t>
            </a:r>
            <a:r>
              <a:rPr lang="tr-TR" sz="1800" b="0" i="0" u="none" strike="noStrike" baseline="0" dirty="0">
                <a:latin typeface="MinionPro-Regular"/>
              </a:rPr>
              <a:t> </a:t>
            </a:r>
            <a:r>
              <a:rPr lang="tr-TR" sz="1800" b="0" i="0" u="none" strike="noStrike" baseline="0" dirty="0" err="1">
                <a:latin typeface="MinionPro-Regular"/>
              </a:rPr>
              <a:t>gore</a:t>
            </a:r>
            <a:r>
              <a:rPr lang="tr-TR" sz="1800" b="0" i="0" u="none" strike="noStrike" baseline="0" dirty="0">
                <a:latin typeface="MinionPro-Regular"/>
              </a:rPr>
              <a:t> 2.5 kat artmıştır.</a:t>
            </a:r>
          </a:p>
          <a:p>
            <a:pPr algn="l"/>
            <a:r>
              <a:rPr lang="tr-TR" sz="1800" b="0" i="0" u="none" strike="noStrike" baseline="0" dirty="0" err="1">
                <a:latin typeface="+mn-lt"/>
              </a:rPr>
              <a:t>Obezite</a:t>
            </a:r>
            <a:endParaRPr lang="tr-TR" sz="1800" b="0" i="0" u="none" strike="noStrike" baseline="0" dirty="0">
              <a:latin typeface="+mn-lt"/>
            </a:endParaRPr>
          </a:p>
          <a:p>
            <a:pPr algn="l"/>
            <a:r>
              <a:rPr lang="tr-TR" sz="1800" b="0" i="0" u="none" strike="noStrike" baseline="0" dirty="0">
                <a:latin typeface="+mn-lt"/>
              </a:rPr>
              <a:t>Hem erişkin hem de </a:t>
            </a:r>
            <a:r>
              <a:rPr lang="tr-TR" sz="1800" b="0" i="0" u="none" strike="noStrike" baseline="0" dirty="0" err="1">
                <a:latin typeface="+mn-lt"/>
              </a:rPr>
              <a:t>cocuk</a:t>
            </a:r>
            <a:r>
              <a:rPr lang="tr-TR" sz="1800" b="0" i="0" u="none" strike="noStrike" baseline="0" dirty="0">
                <a:latin typeface="+mn-lt"/>
              </a:rPr>
              <a:t> </a:t>
            </a:r>
            <a:r>
              <a:rPr lang="tr-TR" sz="1800" b="0" i="0" u="none" strike="noStrike" baseline="0" dirty="0" err="1">
                <a:latin typeface="+mn-lt"/>
              </a:rPr>
              <a:t>obezlerin</a:t>
            </a:r>
            <a:r>
              <a:rPr lang="tr-TR" sz="1800" b="0" i="0" u="none" strike="noStrike" baseline="0" dirty="0">
                <a:latin typeface="+mn-lt"/>
              </a:rPr>
              <a:t> astım geliştirme riskinin belirgin olarak arttığı </a:t>
            </a:r>
            <a:r>
              <a:rPr lang="tr-TR" sz="1800" b="0" i="0" u="none" strike="noStrike" baseline="0" dirty="0" err="1">
                <a:latin typeface="+mn-lt"/>
              </a:rPr>
              <a:t>cok</a:t>
            </a:r>
            <a:r>
              <a:rPr lang="tr-TR" sz="1800" b="0" i="0" u="none" strike="noStrike" baseline="0" dirty="0">
                <a:latin typeface="+mn-lt"/>
              </a:rPr>
              <a:t> sayıda </a:t>
            </a:r>
            <a:r>
              <a:rPr lang="tr-TR" sz="1800" b="0" i="0" u="none" strike="noStrike" baseline="0" dirty="0" err="1">
                <a:latin typeface="+mn-lt"/>
              </a:rPr>
              <a:t>calışma</a:t>
            </a:r>
            <a:r>
              <a:rPr lang="tr-TR" sz="1800" b="0" i="0" u="none" strike="noStrike" baseline="0" dirty="0">
                <a:latin typeface="+mn-lt"/>
              </a:rPr>
              <a:t> ile gösterilmiştir. Bu durum, </a:t>
            </a:r>
            <a:r>
              <a:rPr lang="tr-TR" sz="1800" b="0" i="0" u="none" strike="noStrike" baseline="0" dirty="0" err="1">
                <a:latin typeface="+mn-lt"/>
              </a:rPr>
              <a:t>ozellikle</a:t>
            </a:r>
            <a:r>
              <a:rPr lang="tr-TR" sz="1800" b="0" i="0" u="none" strike="noStrike" baseline="0" dirty="0">
                <a:latin typeface="+mn-lt"/>
              </a:rPr>
              <a:t> </a:t>
            </a:r>
            <a:r>
              <a:rPr lang="tr-TR" sz="1800" b="0" i="0" u="none" strike="noStrike" baseline="0" dirty="0" err="1">
                <a:latin typeface="+mn-lt"/>
              </a:rPr>
              <a:t>vucut</a:t>
            </a:r>
            <a:r>
              <a:rPr lang="tr-TR" sz="1800" b="0" i="0" u="none" strike="noStrike" baseline="0" dirty="0">
                <a:latin typeface="+mn-lt"/>
              </a:rPr>
              <a:t> </a:t>
            </a:r>
            <a:r>
              <a:rPr lang="tr-TR" sz="1800" b="0" i="0" u="none" strike="noStrike" baseline="0" dirty="0" err="1">
                <a:latin typeface="+mn-lt"/>
              </a:rPr>
              <a:t>kutle</a:t>
            </a:r>
            <a:r>
              <a:rPr lang="tr-TR" sz="1800" b="0" i="0" u="none" strike="noStrike" baseline="0" dirty="0">
                <a:latin typeface="+mn-lt"/>
              </a:rPr>
              <a:t> indeksi &gt;30 kg/m2 olanlarda daha belirgindir.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latin typeface="MinionPro-Regular"/>
              </a:rPr>
              <a:t>Cinsiyetin astım sıklığı üzerine etkisi yaşamın farklı dönemlerinde değişkenlik gösterir.</a:t>
            </a:r>
          </a:p>
          <a:p>
            <a:pPr algn="l"/>
            <a:r>
              <a:rPr lang="tr-TR" sz="1800" b="0" i="0" u="none" strike="noStrike" baseline="0" dirty="0">
                <a:latin typeface="MinionPro-Regular"/>
              </a:rPr>
              <a:t>Çocukluk döneminde astım erkeklerde kızlara göre daha sıktır ve erkek hastalar atak nedeniyle kızlara göre yaklaşık iki kat fazla hastaneye başvururlar. Ergenlik döneminde astım sıklığı kadınlarda giderek artarken erkeklerde azalır ve erişkin dönemde kadınlarda erkeklere göre belirgin şekilde yüksek hale gelir.</a:t>
            </a:r>
            <a:endParaRPr lang="tr-TR" sz="1200" b="0" i="0" u="none" strike="noStrike" baseline="0" dirty="0">
              <a:latin typeface="MinionPro-Regular"/>
            </a:endParaRPr>
          </a:p>
          <a:p>
            <a:pPr algn="l"/>
            <a:endParaRPr lang="tr-TR" dirty="0">
              <a:latin typeface="+mn-lt"/>
            </a:endParaRPr>
          </a:p>
        </p:txBody>
      </p:sp>
      <p:sp>
        <p:nvSpPr>
          <p:cNvPr id="4" name="Slayt Numarası Yer Tutucusu 3"/>
          <p:cNvSpPr>
            <a:spLocks noGrp="1"/>
          </p:cNvSpPr>
          <p:nvPr>
            <p:ph type="sldNum" sz="quarter" idx="5"/>
          </p:nvPr>
        </p:nvSpPr>
        <p:spPr/>
        <p:txBody>
          <a:bodyPr/>
          <a:lstStyle/>
          <a:p>
            <a:fld id="{B9934650-DC9B-4566-BB7C-2D46BB47F131}" type="slidenum">
              <a:rPr lang="tr-TR" smtClean="0"/>
              <a:t>10</a:t>
            </a:fld>
            <a:endParaRPr lang="tr-TR"/>
          </a:p>
        </p:txBody>
      </p:sp>
    </p:spTree>
    <p:extLst>
      <p:ext uri="{BB962C8B-B14F-4D97-AF65-F5344CB8AC3E}">
        <p14:creationId xmlns:p14="http://schemas.microsoft.com/office/powerpoint/2010/main" val="3253704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74</a:t>
            </a:fld>
            <a:endParaRPr lang="tr-TR"/>
          </a:p>
        </p:txBody>
      </p:sp>
    </p:spTree>
    <p:extLst>
      <p:ext uri="{BB962C8B-B14F-4D97-AF65-F5344CB8AC3E}">
        <p14:creationId xmlns:p14="http://schemas.microsoft.com/office/powerpoint/2010/main" val="24233985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MinionPro-Regular"/>
              </a:rPr>
              <a:t>Hastanın acil serviste ya da hastanede başlanılan sistemik </a:t>
            </a:r>
            <a:r>
              <a:rPr lang="tr-TR" sz="1800" b="0" i="0" u="none" strike="noStrike" baseline="0" dirty="0" err="1">
                <a:latin typeface="MinionPro-Regular"/>
              </a:rPr>
              <a:t>steroid</a:t>
            </a:r>
            <a:r>
              <a:rPr lang="tr-TR" sz="1800" b="0" i="0" u="none" strike="noStrike" baseline="0" dirty="0">
                <a:latin typeface="MinionPro-Regular"/>
              </a:rPr>
              <a:t> tedavisinin taburculuk sonrası devam etmesinden emin olunmalıdır. İki haftadan daha kısa sureli OKS kullanan hastalar doz azaltması yapmadan </a:t>
            </a:r>
            <a:r>
              <a:rPr lang="tr-TR" sz="1800" b="0" i="0" u="none" strike="noStrike" baseline="0" dirty="0" err="1">
                <a:latin typeface="MinionPro-Regular"/>
              </a:rPr>
              <a:t>ilaclarını</a:t>
            </a:r>
            <a:r>
              <a:rPr lang="tr-TR" sz="1800" b="0" i="0" u="none" strike="noStrike" baseline="0" dirty="0">
                <a:latin typeface="MinionPro-Regular"/>
              </a:rPr>
              <a:t> kesebilirler.</a:t>
            </a:r>
          </a:p>
          <a:p>
            <a:pPr algn="l"/>
            <a:r>
              <a:rPr lang="tr-TR" sz="1800" b="0" i="0" u="none" strike="noStrike" baseline="0" dirty="0">
                <a:latin typeface="MinionPro-Regular"/>
              </a:rPr>
              <a:t>İdame </a:t>
            </a:r>
            <a:r>
              <a:rPr lang="tr-TR" sz="1800" b="0" i="0" u="none" strike="noStrike" baseline="0" dirty="0" err="1">
                <a:latin typeface="MinionPro-Regular"/>
              </a:rPr>
              <a:t>inhale</a:t>
            </a:r>
            <a:r>
              <a:rPr lang="tr-TR" sz="1800" b="0" i="0" u="none" strike="noStrike" baseline="0" dirty="0">
                <a:latin typeface="MinionPro-Regular"/>
              </a:rPr>
              <a:t> </a:t>
            </a:r>
            <a:r>
              <a:rPr lang="tr-TR" sz="1800" b="0" i="0" u="none" strike="noStrike" baseline="0" dirty="0" err="1">
                <a:latin typeface="MinionPro-Regular"/>
              </a:rPr>
              <a:t>steroide</a:t>
            </a:r>
            <a:r>
              <a:rPr lang="tr-TR" sz="1800" b="0" i="0" u="none" strike="noStrike" baseline="0" dirty="0">
                <a:latin typeface="MinionPro-Regular"/>
              </a:rPr>
              <a:t> kullanmayan hastalara mutlaka İKS başlanmalı veya kullanıyorsa 2-4 hafta sure ile uygun doz artışı yapılmalıdır.</a:t>
            </a:r>
          </a:p>
          <a:p>
            <a:pPr algn="l"/>
            <a:r>
              <a:rPr lang="tr-TR" sz="1800" b="0" i="0" u="none" strike="noStrike" baseline="0" dirty="0">
                <a:latin typeface="MinionPro-Regular"/>
              </a:rPr>
              <a:t>Atak tedavisi sırasında kesilmiş olan LABA tekrar başlanmalıdır</a:t>
            </a:r>
          </a:p>
          <a:p>
            <a:pPr algn="l"/>
            <a:r>
              <a:rPr lang="tr-TR" sz="1800" b="0" i="0" u="none" strike="noStrike" baseline="0" dirty="0">
                <a:latin typeface="MinionPro-Regular"/>
              </a:rPr>
              <a:t>Acil servisten taburcu edilen hastaya veya </a:t>
            </a:r>
            <a:r>
              <a:rPr lang="tr-TR" sz="1800" b="0" i="0" u="none" strike="noStrike" baseline="0" dirty="0" err="1">
                <a:latin typeface="MinionPro-Regular"/>
              </a:rPr>
              <a:t>cocuk</a:t>
            </a:r>
            <a:r>
              <a:rPr lang="tr-TR" sz="1800" b="0" i="0" u="none" strike="noStrike" baseline="0" dirty="0">
                <a:latin typeface="MinionPro-Regular"/>
              </a:rPr>
              <a:t> hastaların sorumlu aile </a:t>
            </a:r>
            <a:r>
              <a:rPr lang="tr-TR" sz="1800" b="0" i="0" u="none" strike="noStrike" baseline="0" dirty="0" err="1">
                <a:latin typeface="MinionPro-Regular"/>
              </a:rPr>
              <a:t>uyelerine</a:t>
            </a:r>
            <a:r>
              <a:rPr lang="tr-TR" sz="1800" b="0" i="0" u="none" strike="noStrike" baseline="0" dirty="0">
                <a:latin typeface="MinionPro-Regular"/>
              </a:rPr>
              <a:t> takiplerini yapan doktorla ilk hafta </a:t>
            </a:r>
            <a:r>
              <a:rPr lang="tr-TR" sz="1800" b="0" i="0" u="none" strike="noStrike" baseline="0" dirty="0" err="1">
                <a:latin typeface="MinionPro-Regular"/>
              </a:rPr>
              <a:t>icerisinde</a:t>
            </a:r>
            <a:r>
              <a:rPr lang="tr-TR" sz="1800" b="0" i="0" u="none" strike="noStrike" baseline="0" dirty="0">
                <a:latin typeface="MinionPro-Regular"/>
              </a:rPr>
              <a:t> tekrar </a:t>
            </a:r>
            <a:r>
              <a:rPr lang="tr-TR" sz="1800" b="0" i="0" u="none" strike="noStrike" baseline="0" dirty="0" err="1">
                <a:latin typeface="MinionPro-Regular"/>
              </a:rPr>
              <a:t>goruşmeleri</a:t>
            </a:r>
            <a:r>
              <a:rPr lang="tr-TR" sz="1800" b="0" i="0" u="none" strike="noStrike" baseline="0" dirty="0">
                <a:latin typeface="MinionPro-Regular"/>
              </a:rPr>
              <a:t> </a:t>
            </a:r>
            <a:r>
              <a:rPr lang="tr-TR" sz="1800" b="0" i="0" u="none" strike="noStrike" baseline="0" dirty="0" err="1">
                <a:latin typeface="MinionPro-Regular"/>
              </a:rPr>
              <a:t>onerilir</a:t>
            </a:r>
            <a:r>
              <a:rPr lang="tr-TR" sz="1800" b="0" i="0" u="none" strike="noStrike" baseline="0" dirty="0">
                <a:latin typeface="MinionPro-Regular"/>
              </a:rPr>
              <a:t>. Bu “Erken kontrol </a:t>
            </a:r>
            <a:r>
              <a:rPr lang="tr-TR" sz="1800" b="0" i="0" u="none" strike="noStrike" baseline="0" dirty="0" err="1">
                <a:latin typeface="MinionPro-Regular"/>
              </a:rPr>
              <a:t>viziti”nde</a:t>
            </a:r>
            <a:r>
              <a:rPr lang="tr-TR" sz="1800" b="0" i="0" u="none" strike="noStrike" baseline="0" dirty="0">
                <a:latin typeface="MinionPro-Regular"/>
              </a:rPr>
              <a:t> klinik semptomlarının gerilemesi, atağın düzelmiş olması, ve </a:t>
            </a:r>
            <a:r>
              <a:rPr lang="tr-TR" sz="1800" b="0" i="0" u="none" strike="noStrike" baseline="0" dirty="0" err="1">
                <a:latin typeface="MinionPro-Regular"/>
              </a:rPr>
              <a:t>OKS’ye</a:t>
            </a:r>
            <a:r>
              <a:rPr lang="tr-TR" sz="1800" b="0" i="0" u="none" strike="noStrike" baseline="0" dirty="0">
                <a:latin typeface="MinionPro-Regular"/>
              </a:rPr>
              <a:t> olan ihtiyacın sonlanması beklenir.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75</a:t>
            </a:fld>
            <a:endParaRPr lang="tr-TR"/>
          </a:p>
        </p:txBody>
      </p:sp>
    </p:spTree>
    <p:extLst>
      <p:ext uri="{BB962C8B-B14F-4D97-AF65-F5344CB8AC3E}">
        <p14:creationId xmlns:p14="http://schemas.microsoft.com/office/powerpoint/2010/main" val="37409004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76</a:t>
            </a:fld>
            <a:endParaRPr lang="tr-TR"/>
          </a:p>
        </p:txBody>
      </p:sp>
    </p:spTree>
    <p:extLst>
      <p:ext uri="{BB962C8B-B14F-4D97-AF65-F5344CB8AC3E}">
        <p14:creationId xmlns:p14="http://schemas.microsoft.com/office/powerpoint/2010/main" val="79503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err="1">
                <a:latin typeface="+mn-lt"/>
              </a:rPr>
              <a:t>Allerjik</a:t>
            </a:r>
            <a:r>
              <a:rPr lang="tr-TR" sz="1800" b="0" i="0" u="none" strike="noStrike" baseline="0" dirty="0">
                <a:latin typeface="+mn-lt"/>
              </a:rPr>
              <a:t> </a:t>
            </a:r>
            <a:r>
              <a:rPr lang="tr-TR" sz="1800" b="0" i="0" u="none" strike="noStrike" baseline="0" dirty="0" err="1">
                <a:latin typeface="+mn-lt"/>
              </a:rPr>
              <a:t>duyarlanma</a:t>
            </a:r>
            <a:r>
              <a:rPr lang="tr-TR" sz="1800" b="0" i="0" u="none" strike="noStrike" baseline="0" dirty="0">
                <a:latin typeface="+mn-lt"/>
              </a:rPr>
              <a:t> astım için kuvvetli bir risk faktörüdür. </a:t>
            </a:r>
          </a:p>
          <a:p>
            <a:pPr algn="l"/>
            <a:r>
              <a:rPr lang="tr-TR" sz="1800" b="0" i="0" u="none" strike="noStrike" baseline="0" dirty="0">
                <a:latin typeface="+mn-lt"/>
              </a:rPr>
              <a:t>Küçük çocuklarda </a:t>
            </a:r>
            <a:r>
              <a:rPr lang="tr-TR" sz="1800" b="0" i="0" u="none" strike="noStrike" baseline="0" dirty="0" err="1">
                <a:latin typeface="+mn-lt"/>
              </a:rPr>
              <a:t>viral</a:t>
            </a:r>
            <a:r>
              <a:rPr lang="tr-TR" sz="1800" b="0" i="0" u="none" strike="noStrike" baseline="0" dirty="0">
                <a:latin typeface="+mn-lt"/>
              </a:rPr>
              <a:t> </a:t>
            </a:r>
            <a:r>
              <a:rPr lang="tr-TR" sz="1800" b="0" i="0" u="none" strike="noStrike" baseline="0" dirty="0" err="1">
                <a:latin typeface="+mn-lt"/>
              </a:rPr>
              <a:t>bronşiolit</a:t>
            </a:r>
            <a:r>
              <a:rPr lang="tr-TR" sz="1800" b="0" i="0" u="none" strike="noStrike" baseline="0" dirty="0">
                <a:latin typeface="+mn-lt"/>
              </a:rPr>
              <a:t>, tekrarlayan hışıltı ve çocukluk çağı astım riskini artırmaktadır. </a:t>
            </a:r>
            <a:r>
              <a:rPr lang="tr-TR" sz="1800" b="0" i="0" u="none" strike="noStrike" baseline="0" dirty="0" err="1">
                <a:latin typeface="MinionPro-Regular"/>
              </a:rPr>
              <a:t>Respiratuar</a:t>
            </a:r>
            <a:r>
              <a:rPr lang="tr-TR" sz="1800" b="0" i="0" u="none" strike="noStrike" baseline="0" dirty="0">
                <a:latin typeface="MinionPro-Regular"/>
              </a:rPr>
              <a:t> </a:t>
            </a:r>
            <a:r>
              <a:rPr lang="tr-TR" sz="1800" b="0" i="0" u="none" strike="noStrike" baseline="0" dirty="0" err="1">
                <a:latin typeface="MinionPro-Regular"/>
              </a:rPr>
              <a:t>sinsityal</a:t>
            </a:r>
            <a:r>
              <a:rPr lang="tr-TR" sz="1800" b="0" i="0" u="none" strike="noStrike" baseline="0" dirty="0">
                <a:latin typeface="MinionPro-Regular"/>
              </a:rPr>
              <a:t> </a:t>
            </a:r>
            <a:r>
              <a:rPr lang="tr-TR" sz="1800" b="0" i="0" u="none" strike="noStrike" baseline="0" dirty="0" err="1">
                <a:latin typeface="MinionPro-Regular"/>
              </a:rPr>
              <a:t>virus</a:t>
            </a:r>
            <a:r>
              <a:rPr lang="tr-TR" sz="1800" b="0" i="0" u="none" strike="noStrike" baseline="0" dirty="0">
                <a:latin typeface="MinionPro-Regular"/>
              </a:rPr>
              <a:t> (RSV) </a:t>
            </a:r>
            <a:r>
              <a:rPr lang="tr-TR" sz="1800" b="0" i="0" u="none" strike="noStrike" baseline="0" dirty="0" err="1">
                <a:latin typeface="MinionPro-Regular"/>
              </a:rPr>
              <a:t>bronşiolitin</a:t>
            </a:r>
            <a:r>
              <a:rPr lang="tr-TR" sz="1800" b="0" i="0" u="none" strike="noStrike" baseline="0" dirty="0">
                <a:latin typeface="MinionPro-Regular"/>
              </a:rPr>
              <a:t> %70’inden sorumludur ve ileri yaşlarda astım gelişme olasılığını belirgin artırmaktadır.</a:t>
            </a:r>
          </a:p>
          <a:p>
            <a:pPr algn="l"/>
            <a:r>
              <a:rPr lang="tr-TR" sz="1800" b="0" i="0" u="none" strike="noStrike" baseline="0" dirty="0">
                <a:latin typeface="MinionPro-Regular"/>
              </a:rPr>
              <a:t>Sigara </a:t>
            </a:r>
          </a:p>
          <a:p>
            <a:pPr algn="l"/>
            <a:r>
              <a:rPr lang="tr-TR" sz="1800" b="0" i="0" u="none" strike="noStrike" baseline="0" dirty="0">
                <a:latin typeface="MinionPro-Regular"/>
              </a:rPr>
              <a:t>İç ve Dış ortam Hava kirliliği</a:t>
            </a:r>
            <a:endParaRPr lang="tr-TR" sz="1800" b="0" i="0" u="none" strike="noStrike" baseline="0" dirty="0">
              <a:latin typeface="+mn-lt"/>
            </a:endParaRPr>
          </a:p>
          <a:p>
            <a:pPr algn="l"/>
            <a:endParaRPr lang="tr-TR" dirty="0">
              <a:latin typeface="+mn-lt"/>
            </a:endParaRPr>
          </a:p>
        </p:txBody>
      </p:sp>
      <p:sp>
        <p:nvSpPr>
          <p:cNvPr id="4" name="Slayt Numarası Yer Tutucusu 3"/>
          <p:cNvSpPr>
            <a:spLocks noGrp="1"/>
          </p:cNvSpPr>
          <p:nvPr>
            <p:ph type="sldNum" sz="quarter" idx="5"/>
          </p:nvPr>
        </p:nvSpPr>
        <p:spPr/>
        <p:txBody>
          <a:bodyPr/>
          <a:lstStyle/>
          <a:p>
            <a:fld id="{B9934650-DC9B-4566-BB7C-2D46BB47F131}" type="slidenum">
              <a:rPr lang="tr-TR" smtClean="0"/>
              <a:t>11</a:t>
            </a:fld>
            <a:endParaRPr lang="tr-TR"/>
          </a:p>
        </p:txBody>
      </p:sp>
    </p:spTree>
    <p:extLst>
      <p:ext uri="{BB962C8B-B14F-4D97-AF65-F5344CB8AC3E}">
        <p14:creationId xmlns:p14="http://schemas.microsoft.com/office/powerpoint/2010/main" val="3039432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0" i="0" u="none" strike="noStrike" baseline="0" dirty="0">
                <a:latin typeface="MinionPro-Regular"/>
              </a:rPr>
              <a:t>En sık </a:t>
            </a:r>
            <a:r>
              <a:rPr lang="tr-TR" sz="1800" b="0" i="0" u="none" strike="noStrike" baseline="0" dirty="0" err="1">
                <a:latin typeface="MinionPro-Regular"/>
              </a:rPr>
              <a:t>gorulen</a:t>
            </a:r>
            <a:r>
              <a:rPr lang="tr-TR" sz="1800" b="0" i="0" u="none" strike="noStrike" baseline="0" dirty="0">
                <a:latin typeface="MinionPro-Regular"/>
              </a:rPr>
              <a:t> </a:t>
            </a:r>
            <a:r>
              <a:rPr lang="tr-TR" sz="1800" b="0" i="0" u="none" strike="noStrike" baseline="0" dirty="0" err="1">
                <a:latin typeface="MinionPro-Regular"/>
              </a:rPr>
              <a:t>endustriyel</a:t>
            </a:r>
            <a:r>
              <a:rPr lang="tr-TR" sz="1800" b="0" i="0" u="none" strike="noStrike" baseline="0" dirty="0">
                <a:latin typeface="MinionPro-Regular"/>
              </a:rPr>
              <a:t> akciğer hastalığı olsa da işyerinde kazanılan astım sıklıkla atlanmaktadır.</a:t>
            </a:r>
          </a:p>
          <a:p>
            <a:pPr algn="l"/>
            <a:r>
              <a:rPr lang="tr-TR" sz="1800" b="0" i="0" u="none" strike="noStrike" baseline="0" dirty="0" err="1">
                <a:latin typeface="MinionPro-Regular"/>
              </a:rPr>
              <a:t>Dort</a:t>
            </a:r>
            <a:r>
              <a:rPr lang="tr-TR" sz="1800" b="0" i="0" u="none" strike="noStrike" baseline="0" dirty="0">
                <a:latin typeface="MinionPro-Regular"/>
              </a:rPr>
              <a:t> </a:t>
            </a:r>
            <a:r>
              <a:rPr lang="tr-TR" sz="1800" b="0" i="0" u="none" strike="noStrike" baseline="0" dirty="0" err="1">
                <a:latin typeface="MinionPro-Regular"/>
              </a:rPr>
              <a:t>yuzden</a:t>
            </a:r>
            <a:r>
              <a:rPr lang="tr-TR" sz="1800" b="0" i="0" u="none" strike="noStrike" baseline="0" dirty="0">
                <a:latin typeface="MinionPro-Regular"/>
              </a:rPr>
              <a:t> fazla maddenin mesleksel astım ile ilişkili olduğu tespit edilmiştir.</a:t>
            </a:r>
          </a:p>
          <a:p>
            <a:pPr algn="l"/>
            <a:r>
              <a:rPr lang="tr-TR" sz="1800" b="0" i="0" u="none" strike="noStrike" baseline="0" dirty="0">
                <a:latin typeface="MinionPro-Regular"/>
              </a:rPr>
              <a:t>Bu nedenle erişkin astımı, hobiler dahil iş </a:t>
            </a:r>
            <a:r>
              <a:rPr lang="tr-TR" sz="1800" b="0" i="0" u="none" strike="noStrike" baseline="0" dirty="0" err="1">
                <a:latin typeface="MinionPro-Regular"/>
              </a:rPr>
              <a:t>gecmişi</a:t>
            </a:r>
            <a:r>
              <a:rPr lang="tr-TR" sz="1800" b="0" i="0" u="none" strike="noStrike" baseline="0" dirty="0">
                <a:latin typeface="MinionPro-Regular"/>
              </a:rPr>
              <a:t> ve </a:t>
            </a:r>
            <a:r>
              <a:rPr lang="tr-TR" sz="1800" b="0" i="0" u="none" strike="noStrike" baseline="0" dirty="0" err="1">
                <a:latin typeface="MinionPro-Regular"/>
              </a:rPr>
              <a:t>maruziyetler</a:t>
            </a:r>
            <a:r>
              <a:rPr lang="tr-TR" sz="1800" b="0" i="0" u="none" strike="noStrike" baseline="0" dirty="0">
                <a:latin typeface="MinionPro-Regular"/>
              </a:rPr>
              <a:t> hakkında sistematik bir araştırma gerektirir.</a:t>
            </a:r>
            <a:endParaRPr lang="tr-TR" dirty="0"/>
          </a:p>
        </p:txBody>
      </p:sp>
      <p:sp>
        <p:nvSpPr>
          <p:cNvPr id="4" name="Slayt Numarası Yer Tutucusu 3"/>
          <p:cNvSpPr>
            <a:spLocks noGrp="1"/>
          </p:cNvSpPr>
          <p:nvPr>
            <p:ph type="sldNum" sz="quarter" idx="5"/>
          </p:nvPr>
        </p:nvSpPr>
        <p:spPr/>
        <p:txBody>
          <a:bodyPr/>
          <a:lstStyle/>
          <a:p>
            <a:fld id="{B9934650-DC9B-4566-BB7C-2D46BB47F131}" type="slidenum">
              <a:rPr lang="tr-TR" smtClean="0"/>
              <a:t>12</a:t>
            </a:fld>
            <a:endParaRPr lang="tr-TR"/>
          </a:p>
        </p:txBody>
      </p:sp>
    </p:spTree>
    <p:extLst>
      <p:ext uri="{BB962C8B-B14F-4D97-AF65-F5344CB8AC3E}">
        <p14:creationId xmlns:p14="http://schemas.microsoft.com/office/powerpoint/2010/main" val="2399069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6908ABE-AF20-43CD-9CD7-49F469AF3243}" type="datetimeFigureOut">
              <a:rPr lang="tr-TR" smtClean="0"/>
              <a:t>26.01.2021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ACFAD4-ED6E-4177-A385-8DF658C2E379}"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3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908ABE-AF20-43CD-9CD7-49F469AF3243}" type="datetimeFigureOut">
              <a:rPr lang="tr-TR" smtClean="0"/>
              <a:t>26.01.2021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ACFAD4-ED6E-4177-A385-8DF658C2E379}" type="slidenum">
              <a:rPr lang="tr-TR" smtClean="0"/>
              <a:t>‹#›</a:t>
            </a:fld>
            <a:endParaRPr lang="tr-TR"/>
          </a:p>
        </p:txBody>
      </p:sp>
    </p:spTree>
    <p:extLst>
      <p:ext uri="{BB962C8B-B14F-4D97-AF65-F5344CB8AC3E}">
        <p14:creationId xmlns:p14="http://schemas.microsoft.com/office/powerpoint/2010/main" val="393602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908ABE-AF20-43CD-9CD7-49F469AF3243}" type="datetimeFigureOut">
              <a:rPr lang="tr-TR" smtClean="0"/>
              <a:t>26.01.2021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ACFAD4-ED6E-4177-A385-8DF658C2E379}" type="slidenum">
              <a:rPr lang="tr-TR" smtClean="0"/>
              <a:t>‹#›</a:t>
            </a:fld>
            <a:endParaRPr lang="tr-TR"/>
          </a:p>
        </p:txBody>
      </p:sp>
    </p:spTree>
    <p:extLst>
      <p:ext uri="{BB962C8B-B14F-4D97-AF65-F5344CB8AC3E}">
        <p14:creationId xmlns:p14="http://schemas.microsoft.com/office/powerpoint/2010/main" val="183344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908ABE-AF20-43CD-9CD7-49F469AF3243}" type="datetimeFigureOut">
              <a:rPr lang="tr-TR" smtClean="0"/>
              <a:t>26.01.2021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ACFAD4-ED6E-4177-A385-8DF658C2E379}" type="slidenum">
              <a:rPr lang="tr-TR" smtClean="0"/>
              <a:t>‹#›</a:t>
            </a:fld>
            <a:endParaRPr lang="tr-TR"/>
          </a:p>
        </p:txBody>
      </p:sp>
    </p:spTree>
    <p:extLst>
      <p:ext uri="{BB962C8B-B14F-4D97-AF65-F5344CB8AC3E}">
        <p14:creationId xmlns:p14="http://schemas.microsoft.com/office/powerpoint/2010/main" val="326876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6908ABE-AF20-43CD-9CD7-49F469AF3243}" type="datetimeFigureOut">
              <a:rPr lang="tr-TR" smtClean="0"/>
              <a:t>26.01.2021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ACFAD4-ED6E-4177-A385-8DF658C2E379}"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03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6908ABE-AF20-43CD-9CD7-49F469AF3243}" type="datetimeFigureOut">
              <a:rPr lang="tr-TR" smtClean="0"/>
              <a:t>26.01.2021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EACFAD4-ED6E-4177-A385-8DF658C2E379}" type="slidenum">
              <a:rPr lang="tr-TR" smtClean="0"/>
              <a:t>‹#›</a:t>
            </a:fld>
            <a:endParaRPr lang="tr-TR"/>
          </a:p>
        </p:txBody>
      </p:sp>
    </p:spTree>
    <p:extLst>
      <p:ext uri="{BB962C8B-B14F-4D97-AF65-F5344CB8AC3E}">
        <p14:creationId xmlns:p14="http://schemas.microsoft.com/office/powerpoint/2010/main" val="378195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6908ABE-AF20-43CD-9CD7-49F469AF3243}" type="datetimeFigureOut">
              <a:rPr lang="tr-TR" smtClean="0"/>
              <a:t>26.01.2021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EACFAD4-ED6E-4177-A385-8DF658C2E379}" type="slidenum">
              <a:rPr lang="tr-TR" smtClean="0"/>
              <a:t>‹#›</a:t>
            </a:fld>
            <a:endParaRPr lang="tr-TR"/>
          </a:p>
        </p:txBody>
      </p:sp>
    </p:spTree>
    <p:extLst>
      <p:ext uri="{BB962C8B-B14F-4D97-AF65-F5344CB8AC3E}">
        <p14:creationId xmlns:p14="http://schemas.microsoft.com/office/powerpoint/2010/main" val="371422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6908ABE-AF20-43CD-9CD7-49F469AF3243}" type="datetimeFigureOut">
              <a:rPr lang="tr-TR" smtClean="0"/>
              <a:t>26.01.2021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EACFAD4-ED6E-4177-A385-8DF658C2E379}" type="slidenum">
              <a:rPr lang="tr-TR" smtClean="0"/>
              <a:t>‹#›</a:t>
            </a:fld>
            <a:endParaRPr lang="tr-TR"/>
          </a:p>
        </p:txBody>
      </p:sp>
    </p:spTree>
    <p:extLst>
      <p:ext uri="{BB962C8B-B14F-4D97-AF65-F5344CB8AC3E}">
        <p14:creationId xmlns:p14="http://schemas.microsoft.com/office/powerpoint/2010/main" val="391099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6908ABE-AF20-43CD-9CD7-49F469AF3243}" type="datetimeFigureOut">
              <a:rPr lang="tr-TR" smtClean="0"/>
              <a:t>26.01.2021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7EACFAD4-ED6E-4177-A385-8DF658C2E379}" type="slidenum">
              <a:rPr lang="tr-TR" smtClean="0"/>
              <a:t>‹#›</a:t>
            </a:fld>
            <a:endParaRPr lang="tr-TR"/>
          </a:p>
        </p:txBody>
      </p:sp>
    </p:spTree>
    <p:extLst>
      <p:ext uri="{BB962C8B-B14F-4D97-AF65-F5344CB8AC3E}">
        <p14:creationId xmlns:p14="http://schemas.microsoft.com/office/powerpoint/2010/main" val="151579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6908ABE-AF20-43CD-9CD7-49F469AF3243}" type="datetimeFigureOut">
              <a:rPr lang="tr-TR" smtClean="0"/>
              <a:t>26.01.2021</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ACFAD4-ED6E-4177-A385-8DF658C2E379}" type="slidenum">
              <a:rPr lang="tr-TR" smtClean="0"/>
              <a:t>‹#›</a:t>
            </a:fld>
            <a:endParaRPr lang="tr-TR"/>
          </a:p>
        </p:txBody>
      </p:sp>
    </p:spTree>
    <p:extLst>
      <p:ext uri="{BB962C8B-B14F-4D97-AF65-F5344CB8AC3E}">
        <p14:creationId xmlns:p14="http://schemas.microsoft.com/office/powerpoint/2010/main" val="331943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6908ABE-AF20-43CD-9CD7-49F469AF3243}" type="datetimeFigureOut">
              <a:rPr lang="tr-TR" smtClean="0"/>
              <a:t>26.01.2021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EACFAD4-ED6E-4177-A385-8DF658C2E379}" type="slidenum">
              <a:rPr lang="tr-TR" smtClean="0"/>
              <a:t>‹#›</a:t>
            </a:fld>
            <a:endParaRPr lang="tr-TR"/>
          </a:p>
        </p:txBody>
      </p:sp>
    </p:spTree>
    <p:extLst>
      <p:ext uri="{BB962C8B-B14F-4D97-AF65-F5344CB8AC3E}">
        <p14:creationId xmlns:p14="http://schemas.microsoft.com/office/powerpoint/2010/main" val="38369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6908ABE-AF20-43CD-9CD7-49F469AF3243}" type="datetimeFigureOut">
              <a:rPr lang="tr-TR" smtClean="0"/>
              <a:t>26.01.2021</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EACFAD4-ED6E-4177-A385-8DF658C2E379}"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191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11.tmp"/></Relationships>
</file>

<file path=ppt/slides/_rels/slide2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3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10"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image" Target="../media/image36.jpg"/></Relationships>
</file>

<file path=ppt/slides/_rels/slide52.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2.jfif"/><Relationship Id="rId5" Type="http://schemas.openxmlformats.org/officeDocument/2006/relationships/image" Target="../media/image41.jpg"/><Relationship Id="rId4" Type="http://schemas.openxmlformats.org/officeDocument/2006/relationships/image" Target="../media/image40.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fi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4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F6213B-9780-40B5-B75C-11216F365E5D}"/>
              </a:ext>
            </a:extLst>
          </p:cNvPr>
          <p:cNvSpPr>
            <a:spLocks noGrp="1"/>
          </p:cNvSpPr>
          <p:nvPr>
            <p:ph type="ctrTitle"/>
          </p:nvPr>
        </p:nvSpPr>
        <p:spPr/>
        <p:txBody>
          <a:bodyPr>
            <a:normAutofit/>
          </a:bodyPr>
          <a:lstStyle/>
          <a:p>
            <a:pPr algn="ctr"/>
            <a:br>
              <a:rPr lang="tr-TR" sz="6000" b="1" dirty="0">
                <a:latin typeface="+mn-lt"/>
              </a:rPr>
            </a:br>
            <a:r>
              <a:rPr lang="tr-TR" sz="6600" b="1" dirty="0">
                <a:latin typeface="+mn-lt"/>
              </a:rPr>
              <a:t>ASTIM</a:t>
            </a:r>
            <a:br>
              <a:rPr lang="tr-TR" sz="6600" b="1" dirty="0">
                <a:latin typeface="+mn-lt"/>
              </a:rPr>
            </a:br>
            <a:endParaRPr lang="tr-TR" sz="6600" b="1" dirty="0">
              <a:latin typeface="+mn-lt"/>
            </a:endParaRPr>
          </a:p>
        </p:txBody>
      </p:sp>
      <p:sp>
        <p:nvSpPr>
          <p:cNvPr id="3" name="Alt Başlık 2">
            <a:extLst>
              <a:ext uri="{FF2B5EF4-FFF2-40B4-BE49-F238E27FC236}">
                <a16:creationId xmlns:a16="http://schemas.microsoft.com/office/drawing/2014/main" id="{5A6DBD20-6561-405E-85AC-41A1782D8E83}"/>
              </a:ext>
            </a:extLst>
          </p:cNvPr>
          <p:cNvSpPr>
            <a:spLocks noGrp="1"/>
          </p:cNvSpPr>
          <p:nvPr>
            <p:ph type="subTitle" idx="1"/>
          </p:nvPr>
        </p:nvSpPr>
        <p:spPr/>
        <p:txBody>
          <a:bodyPr/>
          <a:lstStyle/>
          <a:p>
            <a:r>
              <a:rPr lang="tr-TR" b="1" dirty="0" err="1"/>
              <a:t>Araş</a:t>
            </a:r>
            <a:r>
              <a:rPr lang="tr-TR" b="1" dirty="0"/>
              <a:t>. Gör. Dr. Yusuf Fikret KARATEKE</a:t>
            </a:r>
          </a:p>
          <a:p>
            <a:r>
              <a:rPr lang="tr-TR" b="1" dirty="0"/>
              <a:t>KTÜ Aile Hekimliği Anabilim Dalı</a:t>
            </a:r>
          </a:p>
        </p:txBody>
      </p:sp>
    </p:spTree>
    <p:extLst>
      <p:ext uri="{BB962C8B-B14F-4D97-AF65-F5344CB8AC3E}">
        <p14:creationId xmlns:p14="http://schemas.microsoft.com/office/powerpoint/2010/main" val="418555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RİSK FAKTÖRLERİ</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80" y="1845733"/>
            <a:ext cx="10058400" cy="4495105"/>
          </a:xfrm>
        </p:spPr>
        <p:txBody>
          <a:bodyPr>
            <a:normAutofit/>
          </a:bodyPr>
          <a:lstStyle/>
          <a:p>
            <a:pPr marL="0" indent="0">
              <a:lnSpc>
                <a:spcPct val="150000"/>
              </a:lnSpc>
              <a:buNone/>
            </a:pPr>
            <a:r>
              <a:rPr lang="tr-TR" dirty="0"/>
              <a:t>KİŞİSEL FAKTÖRLER</a:t>
            </a:r>
            <a:endParaRPr lang="tr-TR" sz="2000" dirty="0"/>
          </a:p>
          <a:p>
            <a:pPr>
              <a:lnSpc>
                <a:spcPct val="150000"/>
              </a:lnSpc>
              <a:buFont typeface="Arial" panose="020B0604020202020204" pitchFamily="34" charset="0"/>
              <a:buChar char="•"/>
            </a:pPr>
            <a:r>
              <a:rPr lang="tr-TR" sz="2200" dirty="0"/>
              <a:t>Genetik</a:t>
            </a:r>
          </a:p>
          <a:p>
            <a:pPr lvl="1"/>
            <a:r>
              <a:rPr lang="tr-TR" sz="2000" b="0" i="0" u="none" strike="noStrike" baseline="0" dirty="0"/>
              <a:t>Anne babadan birinin astımlı olması </a:t>
            </a:r>
            <a:r>
              <a:rPr lang="tr-TR" sz="2000" dirty="0"/>
              <a:t>ç</a:t>
            </a:r>
            <a:r>
              <a:rPr lang="tr-TR" sz="2000" b="0" i="0" u="none" strike="noStrike" baseline="0" dirty="0"/>
              <a:t>ocukta astım görülme riski %25 , her ikisinin de astımlı olması risk %50</a:t>
            </a:r>
          </a:p>
          <a:p>
            <a:pPr lvl="1"/>
            <a:r>
              <a:rPr lang="tr-TR" sz="2000" b="0" i="0" u="none" strike="noStrike" baseline="0" dirty="0"/>
              <a:t>Astımlı annelerin </a:t>
            </a:r>
            <a:r>
              <a:rPr lang="tr-TR" sz="2000" dirty="0"/>
              <a:t>ç</a:t>
            </a:r>
            <a:r>
              <a:rPr lang="tr-TR" sz="2000" b="0" i="0" u="none" strike="noStrike" baseline="0" dirty="0"/>
              <a:t>ocuklarında astım 3 kat, astımlı babaların </a:t>
            </a:r>
            <a:r>
              <a:rPr lang="tr-TR" sz="2000" dirty="0"/>
              <a:t>ç</a:t>
            </a:r>
            <a:r>
              <a:rPr lang="tr-TR" sz="2000" b="0" i="0" u="none" strike="noStrike" baseline="0" dirty="0"/>
              <a:t>ocuklarında 2.5 kat</a:t>
            </a:r>
            <a:endParaRPr lang="tr-TR" sz="2000" dirty="0"/>
          </a:p>
          <a:p>
            <a:pPr>
              <a:lnSpc>
                <a:spcPct val="150000"/>
              </a:lnSpc>
              <a:buFont typeface="Arial" panose="020B0604020202020204" pitchFamily="34" charset="0"/>
              <a:buChar char="•"/>
            </a:pPr>
            <a:r>
              <a:rPr lang="tr-TR" sz="2200" dirty="0" err="1"/>
              <a:t>Epigenetik</a:t>
            </a:r>
            <a:endParaRPr lang="tr-TR" sz="2200" dirty="0"/>
          </a:p>
          <a:p>
            <a:pPr>
              <a:lnSpc>
                <a:spcPct val="150000"/>
              </a:lnSpc>
              <a:buFont typeface="Arial" panose="020B0604020202020204" pitchFamily="34" charset="0"/>
              <a:buChar char="•"/>
            </a:pPr>
            <a:r>
              <a:rPr lang="tr-TR" sz="2200" dirty="0" err="1"/>
              <a:t>Obezite</a:t>
            </a:r>
            <a:r>
              <a:rPr lang="tr-TR" sz="2200" dirty="0"/>
              <a:t> </a:t>
            </a:r>
            <a:r>
              <a:rPr lang="tr-TR" dirty="0"/>
              <a:t>(Ö</a:t>
            </a:r>
            <a:r>
              <a:rPr lang="tr-TR" b="0" i="0" u="none" strike="noStrike" baseline="0" dirty="0">
                <a:latin typeface="+mn-lt"/>
              </a:rPr>
              <a:t>zellikle vücut kütle indeksi &gt;30 kg/m2 olanlarda daha belirgindir.)</a:t>
            </a:r>
            <a:endParaRPr lang="tr-TR" dirty="0"/>
          </a:p>
          <a:p>
            <a:pPr>
              <a:lnSpc>
                <a:spcPct val="150000"/>
              </a:lnSpc>
              <a:buFont typeface="Arial" panose="020B0604020202020204" pitchFamily="34" charset="0"/>
              <a:buChar char="•"/>
            </a:pPr>
            <a:r>
              <a:rPr lang="tr-TR" sz="2200" dirty="0"/>
              <a:t>Cinsiyet </a:t>
            </a:r>
            <a:r>
              <a:rPr lang="tr-TR" dirty="0"/>
              <a:t>(</a:t>
            </a:r>
            <a:r>
              <a:rPr lang="tr-TR" b="0" i="0" u="none" strike="noStrike" baseline="0" dirty="0">
                <a:latin typeface="MinionPro-Regular"/>
              </a:rPr>
              <a:t>Çocukluk döneminde Erkek&gt;Kız, Erişkin dönemde Kadın&gt;Erkek)</a:t>
            </a:r>
            <a:endParaRPr lang="tr-TR" dirty="0"/>
          </a:p>
          <a:p>
            <a:pPr marL="0" indent="0">
              <a:buNone/>
            </a:pPr>
            <a:endParaRPr lang="tr-TR" sz="2200" dirty="0"/>
          </a:p>
        </p:txBody>
      </p:sp>
    </p:spTree>
    <p:extLst>
      <p:ext uri="{BB962C8B-B14F-4D97-AF65-F5344CB8AC3E}">
        <p14:creationId xmlns:p14="http://schemas.microsoft.com/office/powerpoint/2010/main" val="112647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RİSK FAKTÖRLERİ</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80" y="1845733"/>
            <a:ext cx="10058400" cy="4495105"/>
          </a:xfrm>
        </p:spPr>
        <p:txBody>
          <a:bodyPr>
            <a:normAutofit/>
          </a:bodyPr>
          <a:lstStyle/>
          <a:p>
            <a:pPr marL="0" indent="0">
              <a:lnSpc>
                <a:spcPct val="150000"/>
              </a:lnSpc>
              <a:buNone/>
            </a:pPr>
            <a:r>
              <a:rPr lang="tr-TR" sz="2000" dirty="0"/>
              <a:t>ÇEVRESEL FAKTÖRLER </a:t>
            </a:r>
            <a:endParaRPr lang="tr-TR" dirty="0"/>
          </a:p>
          <a:p>
            <a:pPr>
              <a:lnSpc>
                <a:spcPct val="150000"/>
              </a:lnSpc>
              <a:buFont typeface="Arial" panose="020B0604020202020204" pitchFamily="34" charset="0"/>
              <a:buChar char="•"/>
            </a:pPr>
            <a:r>
              <a:rPr lang="tr-TR" sz="2000" dirty="0" err="1"/>
              <a:t>Allerjenler</a:t>
            </a:r>
            <a:endParaRPr lang="tr-TR" sz="2000" dirty="0"/>
          </a:p>
          <a:p>
            <a:pPr marL="578358" lvl="1" indent="-285750">
              <a:lnSpc>
                <a:spcPct val="150000"/>
              </a:lnSpc>
            </a:pPr>
            <a:r>
              <a:rPr lang="tr-TR" dirty="0"/>
              <a:t>İç Ortam </a:t>
            </a:r>
            <a:r>
              <a:rPr lang="tr-TR" dirty="0" err="1"/>
              <a:t>Allerjenleri</a:t>
            </a:r>
            <a:r>
              <a:rPr lang="tr-TR" dirty="0"/>
              <a:t> (Ev Tozu Akarları, Evcil Hayvanlar (Kedi ve Köpek), Fare, Hamamböceği)</a:t>
            </a:r>
          </a:p>
          <a:p>
            <a:pPr marL="578358" lvl="1" indent="-285750">
              <a:lnSpc>
                <a:spcPct val="150000"/>
              </a:lnSpc>
            </a:pPr>
            <a:r>
              <a:rPr lang="tr-TR" dirty="0"/>
              <a:t>Dış Ortam </a:t>
            </a:r>
            <a:r>
              <a:rPr lang="tr-TR" dirty="0" err="1"/>
              <a:t>Allerjenleri</a:t>
            </a:r>
            <a:r>
              <a:rPr lang="tr-TR" dirty="0"/>
              <a:t> (Polenler, Küf Mantarları)</a:t>
            </a:r>
          </a:p>
          <a:p>
            <a:pPr>
              <a:lnSpc>
                <a:spcPct val="150000"/>
              </a:lnSpc>
              <a:buFont typeface="Arial" panose="020B0604020202020204" pitchFamily="34" charset="0"/>
              <a:buChar char="•"/>
            </a:pPr>
            <a:r>
              <a:rPr lang="tr-TR" sz="2000" dirty="0" err="1"/>
              <a:t>İnfeksiyonlar</a:t>
            </a:r>
            <a:r>
              <a:rPr lang="tr-TR" sz="2000" dirty="0"/>
              <a:t> </a:t>
            </a:r>
            <a:r>
              <a:rPr lang="tr-TR" sz="1800" dirty="0"/>
              <a:t>(</a:t>
            </a:r>
            <a:r>
              <a:rPr lang="tr-TR" sz="1800" b="0" i="0" u="none" strike="noStrike" baseline="0" dirty="0"/>
              <a:t>Küçük çocuklarda </a:t>
            </a:r>
            <a:r>
              <a:rPr lang="tr-TR" sz="1800" b="0" i="0" u="none" strike="noStrike" baseline="0" dirty="0" err="1"/>
              <a:t>viral</a:t>
            </a:r>
            <a:r>
              <a:rPr lang="tr-TR" sz="1800" b="0" i="0" u="none" strike="noStrike" baseline="0" dirty="0"/>
              <a:t> </a:t>
            </a:r>
            <a:r>
              <a:rPr lang="tr-TR" sz="1800" b="0" i="0" u="none" strike="noStrike" baseline="0" dirty="0" err="1"/>
              <a:t>bronşiolit</a:t>
            </a:r>
            <a:r>
              <a:rPr lang="tr-TR" sz="1800" b="0" i="0" u="none" strike="noStrike" baseline="0" dirty="0"/>
              <a:t>, </a:t>
            </a:r>
            <a:r>
              <a:rPr lang="tr-TR" sz="1800" b="0" i="0" u="none" strike="noStrike" baseline="0" dirty="0" err="1"/>
              <a:t>Respiratuar</a:t>
            </a:r>
            <a:r>
              <a:rPr lang="tr-TR" sz="1800" b="0" i="0" u="none" strike="noStrike" baseline="0" dirty="0"/>
              <a:t> </a:t>
            </a:r>
            <a:r>
              <a:rPr lang="tr-TR" sz="1800" b="0" i="0" u="none" strike="noStrike" baseline="0" dirty="0" err="1"/>
              <a:t>sinsityal</a:t>
            </a:r>
            <a:r>
              <a:rPr lang="tr-TR" sz="1800" b="0" i="0" u="none" strike="noStrike" baseline="0" dirty="0"/>
              <a:t> </a:t>
            </a:r>
            <a:r>
              <a:rPr lang="tr-TR" sz="1800" b="0" i="0" u="none" strike="noStrike" baseline="0" dirty="0" err="1"/>
              <a:t>virus</a:t>
            </a:r>
            <a:r>
              <a:rPr lang="tr-TR" sz="1800" b="0" i="0" u="none" strike="noStrike" baseline="0" dirty="0"/>
              <a:t> (RSV) </a:t>
            </a:r>
            <a:r>
              <a:rPr lang="tr-TR" sz="1800" b="0" i="0" u="none" strike="noStrike" baseline="0" dirty="0" err="1"/>
              <a:t>bronşiolitin</a:t>
            </a:r>
            <a:r>
              <a:rPr lang="tr-TR" sz="1800" b="0" i="0" u="none" strike="noStrike" baseline="0" dirty="0"/>
              <a:t> %70)</a:t>
            </a:r>
            <a:endParaRPr lang="tr-TR" sz="2000" dirty="0"/>
          </a:p>
          <a:p>
            <a:pPr>
              <a:lnSpc>
                <a:spcPct val="150000"/>
              </a:lnSpc>
              <a:buFont typeface="Arial" panose="020B0604020202020204" pitchFamily="34" charset="0"/>
              <a:buChar char="•"/>
            </a:pPr>
            <a:r>
              <a:rPr lang="tr-TR" sz="2000" dirty="0"/>
              <a:t>Sigara</a:t>
            </a:r>
          </a:p>
          <a:p>
            <a:pPr>
              <a:lnSpc>
                <a:spcPct val="150000"/>
              </a:lnSpc>
              <a:buFont typeface="Arial" panose="020B0604020202020204" pitchFamily="34" charset="0"/>
              <a:buChar char="•"/>
            </a:pPr>
            <a:r>
              <a:rPr lang="tr-TR" sz="2000" dirty="0"/>
              <a:t>İç ve Dış Ortam Hava Kirliliği</a:t>
            </a:r>
            <a:endParaRPr lang="tr-TR" sz="2200" dirty="0"/>
          </a:p>
        </p:txBody>
      </p:sp>
    </p:spTree>
    <p:extLst>
      <p:ext uri="{BB962C8B-B14F-4D97-AF65-F5344CB8AC3E}">
        <p14:creationId xmlns:p14="http://schemas.microsoft.com/office/powerpoint/2010/main" val="402413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endParaRPr lang="tr-TR" sz="3600" b="1" dirty="0">
              <a:solidFill>
                <a:schemeClr val="tx1"/>
              </a:solidFill>
            </a:endParaRPr>
          </a:p>
        </p:txBody>
      </p:sp>
      <p:pic>
        <p:nvPicPr>
          <p:cNvPr id="5" name="İçerik Yer Tutucusu 4" descr="metin içeren bir resim&#10;&#10;Açıklama otomatik olarak oluşturuldu">
            <a:extLst>
              <a:ext uri="{FF2B5EF4-FFF2-40B4-BE49-F238E27FC236}">
                <a16:creationId xmlns:a16="http://schemas.microsoft.com/office/drawing/2014/main" id="{23A40544-4839-4286-88BF-EDBF4CCCF5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49701"/>
            <a:ext cx="12192000" cy="6231178"/>
          </a:xfrm>
        </p:spPr>
      </p:pic>
    </p:spTree>
    <p:extLst>
      <p:ext uri="{BB962C8B-B14F-4D97-AF65-F5344CB8AC3E}">
        <p14:creationId xmlns:p14="http://schemas.microsoft.com/office/powerpoint/2010/main" val="328823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4800" b="1" dirty="0">
                <a:solidFill>
                  <a:schemeClr val="tx1"/>
                </a:solidFill>
              </a:rPr>
              <a:t>PATOGENEZ</a:t>
            </a:r>
            <a:endParaRPr lang="tr-TR" dirty="0"/>
          </a:p>
        </p:txBody>
      </p:sp>
      <p:pic>
        <p:nvPicPr>
          <p:cNvPr id="5" name="İçerik Yer Tutucusu 4">
            <a:extLst>
              <a:ext uri="{FF2B5EF4-FFF2-40B4-BE49-F238E27FC236}">
                <a16:creationId xmlns:a16="http://schemas.microsoft.com/office/drawing/2014/main" id="{79071C87-AA20-4BAC-AC80-19413A4711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283" y="1737360"/>
            <a:ext cx="5697684" cy="4548458"/>
          </a:xfrm>
        </p:spPr>
      </p:pic>
      <p:pic>
        <p:nvPicPr>
          <p:cNvPr id="7" name="Resim 6">
            <a:extLst>
              <a:ext uri="{FF2B5EF4-FFF2-40B4-BE49-F238E27FC236}">
                <a16:creationId xmlns:a16="http://schemas.microsoft.com/office/drawing/2014/main" id="{200D9FC3-E4C4-461A-A6B1-0E4B90405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37360"/>
            <a:ext cx="5927834" cy="4548458"/>
          </a:xfrm>
          <a:prstGeom prst="rect">
            <a:avLst/>
          </a:prstGeom>
        </p:spPr>
      </p:pic>
    </p:spTree>
    <p:extLst>
      <p:ext uri="{BB962C8B-B14F-4D97-AF65-F5344CB8AC3E}">
        <p14:creationId xmlns:p14="http://schemas.microsoft.com/office/powerpoint/2010/main" val="257316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KLİNİK ÖZELLİKLER VE FENOTİPLER</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80" y="1845733"/>
            <a:ext cx="10058400" cy="4318583"/>
          </a:xfrm>
        </p:spPr>
        <p:txBody>
          <a:bodyPr>
            <a:noAutofit/>
          </a:bodyPr>
          <a:lstStyle/>
          <a:p>
            <a:pPr algn="just">
              <a:lnSpc>
                <a:spcPct val="150000"/>
              </a:lnSpc>
            </a:pPr>
            <a:r>
              <a:rPr lang="tr-TR" sz="2200" b="1" dirty="0" err="1"/>
              <a:t>F</a:t>
            </a:r>
            <a:r>
              <a:rPr lang="tr-TR" sz="2200" b="1" i="0" u="none" strike="noStrike" baseline="0" dirty="0" err="1"/>
              <a:t>enotip</a:t>
            </a:r>
            <a:r>
              <a:rPr lang="tr-TR" sz="2200" b="1" i="0" u="none" strike="noStrike" baseline="0" dirty="0"/>
              <a:t>, </a:t>
            </a:r>
            <a:r>
              <a:rPr lang="tr-TR" sz="2200" b="0" i="0" u="none" strike="noStrike" baseline="0" dirty="0"/>
              <a:t>astımın gözlemlenebilen </a:t>
            </a:r>
            <a:r>
              <a:rPr lang="tr-TR" sz="2200" dirty="0"/>
              <a:t>ö</a:t>
            </a:r>
            <a:r>
              <a:rPr lang="tr-TR" sz="2200" b="0" i="0" u="none" strike="noStrike" baseline="0" dirty="0"/>
              <a:t>zelliklerini, </a:t>
            </a:r>
          </a:p>
          <a:p>
            <a:pPr algn="just">
              <a:lnSpc>
                <a:spcPct val="150000"/>
              </a:lnSpc>
            </a:pPr>
            <a:r>
              <a:rPr lang="tr-TR" sz="2200" b="1" dirty="0" err="1"/>
              <a:t>E</a:t>
            </a:r>
            <a:r>
              <a:rPr lang="tr-TR" sz="2200" b="1" i="0" u="none" strike="noStrike" baseline="0" dirty="0" err="1"/>
              <a:t>ndotip</a:t>
            </a:r>
            <a:r>
              <a:rPr lang="tr-TR" sz="2200" b="0" i="0" u="none" strike="noStrike" baseline="0" dirty="0"/>
              <a:t> ise bu </a:t>
            </a:r>
            <a:r>
              <a:rPr lang="tr-TR" sz="2200" dirty="0"/>
              <a:t>ö</a:t>
            </a:r>
            <a:r>
              <a:rPr lang="tr-TR" sz="2200" b="0" i="0" u="none" strike="noStrike" baseline="0" dirty="0"/>
              <a:t>zelliklere neden olan </a:t>
            </a:r>
            <a:r>
              <a:rPr lang="tr-TR" sz="2200" dirty="0"/>
              <a:t>ö</a:t>
            </a:r>
            <a:r>
              <a:rPr lang="tr-TR" sz="2200" b="0" i="0" u="none" strike="noStrike" baseline="0" dirty="0"/>
              <a:t>zel biyolojik mekanizmaları</a:t>
            </a:r>
          </a:p>
          <a:p>
            <a:pPr algn="just">
              <a:lnSpc>
                <a:spcPct val="150000"/>
              </a:lnSpc>
            </a:pPr>
            <a:r>
              <a:rPr lang="tr-TR" sz="2200" b="0" i="0" u="none" strike="noStrike" baseline="0" dirty="0" err="1"/>
              <a:t>Fenotipleme</a:t>
            </a:r>
            <a:r>
              <a:rPr lang="tr-TR" sz="2200" b="0" i="0" u="none" strike="noStrike" baseline="0" dirty="0"/>
              <a:t> /</a:t>
            </a:r>
            <a:r>
              <a:rPr lang="tr-TR" sz="2200" b="0" i="0" u="none" strike="noStrike" baseline="0" dirty="0" err="1"/>
              <a:t>endotipleme</a:t>
            </a:r>
            <a:r>
              <a:rPr lang="tr-TR" sz="2200" b="0" i="0" u="none" strike="noStrike" baseline="0" dirty="0"/>
              <a:t> ne işimize yarar? </a:t>
            </a:r>
          </a:p>
          <a:p>
            <a:pPr lvl="1" algn="just">
              <a:lnSpc>
                <a:spcPct val="150000"/>
              </a:lnSpc>
            </a:pPr>
            <a:r>
              <a:rPr lang="tr-TR" sz="2000" dirty="0"/>
              <a:t>Ö</a:t>
            </a:r>
            <a:r>
              <a:rPr lang="tr-TR" sz="2000" b="0" i="0" u="none" strike="noStrike" baseline="0" dirty="0"/>
              <a:t>zellikle ağır astımda, kişiye özgü tedavi yaklaşımları nedeniyle</a:t>
            </a:r>
          </a:p>
          <a:p>
            <a:pPr algn="just">
              <a:lnSpc>
                <a:spcPct val="150000"/>
              </a:lnSpc>
            </a:pPr>
            <a:r>
              <a:rPr lang="tr-TR" sz="2200" b="0" i="0" u="none" strike="noStrike" baseline="0" dirty="0"/>
              <a:t>Standart bir sınıflama bulunmamakta</a:t>
            </a:r>
            <a:endParaRPr lang="tr-TR" sz="2200" dirty="0"/>
          </a:p>
          <a:p>
            <a:pPr algn="l"/>
            <a:endParaRPr lang="tr-TR" sz="2200" b="0" i="0" u="none" strike="noStrike" baseline="0" dirty="0">
              <a:latin typeface="MinionPro-Regular"/>
            </a:endParaRPr>
          </a:p>
        </p:txBody>
      </p:sp>
    </p:spTree>
    <p:extLst>
      <p:ext uri="{BB962C8B-B14F-4D97-AF65-F5344CB8AC3E}">
        <p14:creationId xmlns:p14="http://schemas.microsoft.com/office/powerpoint/2010/main" val="538167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endParaRPr lang="tr-TR" sz="3600" b="1" dirty="0">
              <a:solidFill>
                <a:schemeClr val="tx1"/>
              </a:solidFill>
            </a:endParaRPr>
          </a:p>
        </p:txBody>
      </p:sp>
      <p:graphicFrame>
        <p:nvGraphicFramePr>
          <p:cNvPr id="5" name="Tablo 5">
            <a:extLst>
              <a:ext uri="{FF2B5EF4-FFF2-40B4-BE49-F238E27FC236}">
                <a16:creationId xmlns:a16="http://schemas.microsoft.com/office/drawing/2014/main" id="{9D766C6D-0B42-41C7-A841-45F7F1792B2E}"/>
              </a:ext>
            </a:extLst>
          </p:cNvPr>
          <p:cNvGraphicFramePr>
            <a:graphicFrameLocks noGrp="1"/>
          </p:cNvGraphicFramePr>
          <p:nvPr>
            <p:ph idx="1"/>
            <p:extLst>
              <p:ext uri="{D42A27DB-BD31-4B8C-83A1-F6EECF244321}">
                <p14:modId xmlns:p14="http://schemas.microsoft.com/office/powerpoint/2010/main" val="1221727088"/>
              </p:ext>
            </p:extLst>
          </p:nvPr>
        </p:nvGraphicFramePr>
        <p:xfrm>
          <a:off x="1096963" y="1846263"/>
          <a:ext cx="10058400" cy="42722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209731624"/>
                    </a:ext>
                  </a:extLst>
                </a:gridCol>
                <a:gridCol w="5029200">
                  <a:extLst>
                    <a:ext uri="{9D8B030D-6E8A-4147-A177-3AD203B41FA5}">
                      <a16:colId xmlns:a16="http://schemas.microsoft.com/office/drawing/2014/main" val="2091501418"/>
                    </a:ext>
                  </a:extLst>
                </a:gridCol>
              </a:tblGrid>
              <a:tr h="370840">
                <a:tc>
                  <a:txBody>
                    <a:bodyPr/>
                    <a:lstStyle/>
                    <a:p>
                      <a:r>
                        <a:rPr lang="tr-TR" sz="1800" b="1" i="0" u="none" strike="noStrike" kern="1200" baseline="0" dirty="0" err="1">
                          <a:solidFill>
                            <a:schemeClr val="lt1"/>
                          </a:solidFill>
                          <a:latin typeface="+mn-lt"/>
                          <a:ea typeface="+mn-ea"/>
                          <a:cs typeface="+mn-cs"/>
                        </a:rPr>
                        <a:t>Fenotip</a:t>
                      </a:r>
                      <a:endParaRPr lang="tr-TR" dirty="0"/>
                    </a:p>
                  </a:txBody>
                  <a:tcPr/>
                </a:tc>
                <a:tc>
                  <a:txBody>
                    <a:bodyPr/>
                    <a:lstStyle/>
                    <a:p>
                      <a:r>
                        <a:rPr lang="tr-TR" sz="1800" b="1" i="0" u="none" strike="noStrike" kern="1200" baseline="0" dirty="0">
                          <a:solidFill>
                            <a:schemeClr val="lt1"/>
                          </a:solidFill>
                          <a:latin typeface="+mn-lt"/>
                          <a:ea typeface="+mn-ea"/>
                          <a:cs typeface="+mn-cs"/>
                        </a:rPr>
                        <a:t>Alt gruplar</a:t>
                      </a:r>
                      <a:endParaRPr lang="tr-TR" dirty="0"/>
                    </a:p>
                  </a:txBody>
                  <a:tcPr/>
                </a:tc>
                <a:extLst>
                  <a:ext uri="{0D108BD9-81ED-4DB2-BD59-A6C34878D82A}">
                    <a16:rowId xmlns:a16="http://schemas.microsoft.com/office/drawing/2014/main" val="2962667047"/>
                  </a:ext>
                </a:extLst>
              </a:tr>
              <a:tr h="370840">
                <a:tc>
                  <a:txBody>
                    <a:bodyPr/>
                    <a:lstStyle/>
                    <a:p>
                      <a:r>
                        <a:rPr lang="tr-TR" sz="1400" b="0" i="0" u="none" strike="noStrike" kern="1200" baseline="0" dirty="0">
                          <a:solidFill>
                            <a:schemeClr val="dk1"/>
                          </a:solidFill>
                          <a:latin typeface="+mn-lt"/>
                          <a:ea typeface="+mn-ea"/>
                          <a:cs typeface="+mn-cs"/>
                        </a:rPr>
                        <a:t>Tetikleyici ilişkili </a:t>
                      </a:r>
                      <a:r>
                        <a:rPr lang="tr-TR" sz="1400" b="0" i="0" u="none" strike="noStrike" kern="1200" baseline="0" dirty="0" err="1">
                          <a:solidFill>
                            <a:schemeClr val="dk1"/>
                          </a:solidFill>
                          <a:latin typeface="+mn-lt"/>
                          <a:ea typeface="+mn-ea"/>
                          <a:cs typeface="+mn-cs"/>
                        </a:rPr>
                        <a:t>Fenotipler</a:t>
                      </a:r>
                      <a:endParaRPr lang="tr-TR" sz="1400" dirty="0"/>
                    </a:p>
                  </a:txBody>
                  <a:tcPr/>
                </a:tc>
                <a:tc>
                  <a:txBody>
                    <a:bodyPr/>
                    <a:lstStyle/>
                    <a:p>
                      <a:r>
                        <a:rPr lang="tr-TR" sz="1400" b="0" i="0" u="none" strike="noStrike" kern="1200" baseline="0" dirty="0">
                          <a:solidFill>
                            <a:schemeClr val="dk1"/>
                          </a:solidFill>
                          <a:latin typeface="+mn-lt"/>
                          <a:ea typeface="+mn-ea"/>
                          <a:cs typeface="+mn-cs"/>
                        </a:rPr>
                        <a:t>• Meslek astımı</a:t>
                      </a:r>
                    </a:p>
                    <a:p>
                      <a:r>
                        <a:rPr lang="tr-TR" sz="1400" b="0" i="0" u="none" strike="noStrike" kern="1200" baseline="0" dirty="0">
                          <a:solidFill>
                            <a:schemeClr val="dk1"/>
                          </a:solidFill>
                          <a:latin typeface="+mn-lt"/>
                          <a:ea typeface="+mn-ea"/>
                          <a:cs typeface="+mn-cs"/>
                        </a:rPr>
                        <a:t>• Sigara, hava kirliliği ile tetiklenen astım</a:t>
                      </a:r>
                    </a:p>
                    <a:p>
                      <a:r>
                        <a:rPr lang="tr-TR" sz="1400" b="0" i="0" u="none" strike="noStrike" kern="1200" baseline="0" dirty="0">
                          <a:solidFill>
                            <a:schemeClr val="dk1"/>
                          </a:solidFill>
                          <a:latin typeface="+mn-lt"/>
                          <a:ea typeface="+mn-ea"/>
                          <a:cs typeface="+mn-cs"/>
                        </a:rPr>
                        <a:t>• Egzersiz ile tetiklenen astım</a:t>
                      </a:r>
                    </a:p>
                    <a:p>
                      <a:r>
                        <a:rPr lang="tr-TR" sz="1400" b="0" i="0" u="none" strike="noStrike" kern="1200" baseline="0" dirty="0">
                          <a:solidFill>
                            <a:schemeClr val="dk1"/>
                          </a:solidFill>
                          <a:latin typeface="+mn-lt"/>
                          <a:ea typeface="+mn-ea"/>
                          <a:cs typeface="+mn-cs"/>
                        </a:rPr>
                        <a:t>• Aspirine duyarlı astım</a:t>
                      </a:r>
                    </a:p>
                    <a:p>
                      <a:r>
                        <a:rPr lang="tr-TR" sz="1400" b="0" i="0" u="none" strike="noStrike" kern="1200" baseline="0" dirty="0">
                          <a:solidFill>
                            <a:schemeClr val="dk1"/>
                          </a:solidFill>
                          <a:latin typeface="+mn-lt"/>
                          <a:ea typeface="+mn-ea"/>
                          <a:cs typeface="+mn-cs"/>
                        </a:rPr>
                        <a:t>• </a:t>
                      </a:r>
                      <a:r>
                        <a:rPr lang="tr-TR" sz="1400" b="0" i="0" u="none" strike="noStrike" kern="1200" baseline="0" dirty="0" err="1">
                          <a:solidFill>
                            <a:schemeClr val="dk1"/>
                          </a:solidFill>
                          <a:latin typeface="+mn-lt"/>
                          <a:ea typeface="+mn-ea"/>
                          <a:cs typeface="+mn-cs"/>
                        </a:rPr>
                        <a:t>Obezite</a:t>
                      </a:r>
                      <a:r>
                        <a:rPr lang="tr-TR" sz="1400" b="0" i="0" u="none" strike="noStrike" kern="1200" baseline="0" dirty="0">
                          <a:solidFill>
                            <a:schemeClr val="dk1"/>
                          </a:solidFill>
                          <a:latin typeface="+mn-lt"/>
                          <a:ea typeface="+mn-ea"/>
                          <a:cs typeface="+mn-cs"/>
                        </a:rPr>
                        <a:t> astımı</a:t>
                      </a:r>
                    </a:p>
                    <a:p>
                      <a:r>
                        <a:rPr lang="tr-TR" sz="1400" b="0" i="0" u="none" strike="noStrike" kern="1200" baseline="0" dirty="0">
                          <a:solidFill>
                            <a:schemeClr val="dk1"/>
                          </a:solidFill>
                          <a:latin typeface="+mn-lt"/>
                          <a:ea typeface="+mn-ea"/>
                          <a:cs typeface="+mn-cs"/>
                        </a:rPr>
                        <a:t>• </a:t>
                      </a:r>
                      <a:r>
                        <a:rPr lang="tr-TR" sz="1400" b="0" i="0" u="none" strike="noStrike" kern="1200" baseline="0" dirty="0" err="1">
                          <a:solidFill>
                            <a:schemeClr val="dk1"/>
                          </a:solidFill>
                          <a:latin typeface="+mn-lt"/>
                          <a:ea typeface="+mn-ea"/>
                          <a:cs typeface="+mn-cs"/>
                        </a:rPr>
                        <a:t>Premenstrüel</a:t>
                      </a:r>
                      <a:r>
                        <a:rPr lang="tr-TR" sz="1400" b="0" i="0" u="none" strike="noStrike" kern="1200" baseline="0" dirty="0">
                          <a:solidFill>
                            <a:schemeClr val="dk1"/>
                          </a:solidFill>
                          <a:latin typeface="+mn-lt"/>
                          <a:ea typeface="+mn-ea"/>
                          <a:cs typeface="+mn-cs"/>
                        </a:rPr>
                        <a:t> astım</a:t>
                      </a:r>
                      <a:endParaRPr lang="tr-TR" sz="1400" dirty="0"/>
                    </a:p>
                  </a:txBody>
                  <a:tcPr/>
                </a:tc>
                <a:extLst>
                  <a:ext uri="{0D108BD9-81ED-4DB2-BD59-A6C34878D82A}">
                    <a16:rowId xmlns:a16="http://schemas.microsoft.com/office/drawing/2014/main" val="818083980"/>
                  </a:ext>
                </a:extLst>
              </a:tr>
              <a:tr h="370840">
                <a:tc>
                  <a:txBody>
                    <a:bodyPr/>
                    <a:lstStyle/>
                    <a:p>
                      <a:r>
                        <a:rPr lang="tr-TR" sz="1400" b="0" i="0" u="none" strike="noStrike" kern="1200" baseline="0" dirty="0">
                          <a:solidFill>
                            <a:schemeClr val="dk1"/>
                          </a:solidFill>
                          <a:latin typeface="+mn-lt"/>
                          <a:ea typeface="+mn-ea"/>
                          <a:cs typeface="+mn-cs"/>
                        </a:rPr>
                        <a:t>Semptomlara göre </a:t>
                      </a:r>
                      <a:r>
                        <a:rPr lang="tr-TR" sz="1400" b="0" i="0" u="none" strike="noStrike" kern="1200" baseline="0" dirty="0" err="1">
                          <a:solidFill>
                            <a:schemeClr val="dk1"/>
                          </a:solidFill>
                          <a:latin typeface="+mn-lt"/>
                          <a:ea typeface="+mn-ea"/>
                          <a:cs typeface="+mn-cs"/>
                        </a:rPr>
                        <a:t>Fenotipler</a:t>
                      </a:r>
                      <a:endParaRPr lang="tr-TR" sz="1400" dirty="0"/>
                    </a:p>
                  </a:txBody>
                  <a:tcPr/>
                </a:tc>
                <a:tc>
                  <a:txBody>
                    <a:bodyPr/>
                    <a:lstStyle/>
                    <a:p>
                      <a:r>
                        <a:rPr lang="tr-TR" sz="1400" b="0" i="0" u="none" strike="noStrike" kern="1200" baseline="0" dirty="0">
                          <a:solidFill>
                            <a:schemeClr val="dk1"/>
                          </a:solidFill>
                          <a:latin typeface="+mn-lt"/>
                          <a:ea typeface="+mn-ea"/>
                          <a:cs typeface="+mn-cs"/>
                        </a:rPr>
                        <a:t>• Öksürükle seyreden astım</a:t>
                      </a:r>
                    </a:p>
                    <a:p>
                      <a:r>
                        <a:rPr lang="tr-TR" sz="1400" b="0" i="0" u="none" strike="noStrike" kern="1200" baseline="0" dirty="0">
                          <a:solidFill>
                            <a:schemeClr val="dk1"/>
                          </a:solidFill>
                          <a:latin typeface="+mn-lt"/>
                          <a:ea typeface="+mn-ea"/>
                          <a:cs typeface="+mn-cs"/>
                        </a:rPr>
                        <a:t>• </a:t>
                      </a:r>
                      <a:r>
                        <a:rPr lang="tr-TR" sz="1400" b="0" i="0" u="none" strike="noStrike" kern="1200" baseline="0" dirty="0" err="1">
                          <a:solidFill>
                            <a:schemeClr val="dk1"/>
                          </a:solidFill>
                          <a:latin typeface="+mn-lt"/>
                          <a:ea typeface="+mn-ea"/>
                          <a:cs typeface="+mn-cs"/>
                        </a:rPr>
                        <a:t>Persistan</a:t>
                      </a:r>
                      <a:r>
                        <a:rPr lang="tr-TR" sz="1400" b="0" i="0" u="none" strike="noStrike" kern="1200" baseline="0" dirty="0">
                          <a:solidFill>
                            <a:schemeClr val="dk1"/>
                          </a:solidFill>
                          <a:latin typeface="+mn-lt"/>
                          <a:ea typeface="+mn-ea"/>
                          <a:cs typeface="+mn-cs"/>
                        </a:rPr>
                        <a:t> hava akımı kısıtlaması ile seyreden astım</a:t>
                      </a:r>
                    </a:p>
                    <a:p>
                      <a:r>
                        <a:rPr lang="tr-TR" sz="1400" b="0" i="0" u="none" strike="noStrike" kern="1200" baseline="0" dirty="0">
                          <a:solidFill>
                            <a:schemeClr val="dk1"/>
                          </a:solidFill>
                          <a:latin typeface="+mn-lt"/>
                          <a:ea typeface="+mn-ea"/>
                          <a:cs typeface="+mn-cs"/>
                        </a:rPr>
                        <a:t>• Sık atakla seyreden astım</a:t>
                      </a:r>
                    </a:p>
                    <a:p>
                      <a:r>
                        <a:rPr lang="tr-TR" sz="1400" b="0" i="0" u="none" strike="noStrike" kern="1200" baseline="0" dirty="0">
                          <a:solidFill>
                            <a:schemeClr val="dk1"/>
                          </a:solidFill>
                          <a:latin typeface="+mn-lt"/>
                          <a:ea typeface="+mn-ea"/>
                          <a:cs typeface="+mn-cs"/>
                        </a:rPr>
                        <a:t>• Geç başlangıçlı astım</a:t>
                      </a:r>
                    </a:p>
                    <a:p>
                      <a:r>
                        <a:rPr lang="tr-TR" sz="1400" b="0" i="0" u="none" strike="noStrike" kern="1200" baseline="0" dirty="0">
                          <a:solidFill>
                            <a:schemeClr val="dk1"/>
                          </a:solidFill>
                          <a:latin typeface="+mn-lt"/>
                          <a:ea typeface="+mn-ea"/>
                          <a:cs typeface="+mn-cs"/>
                        </a:rPr>
                        <a:t>• Erken başlangıçlı astım</a:t>
                      </a:r>
                      <a:endParaRPr lang="tr-TR" sz="1400" dirty="0"/>
                    </a:p>
                  </a:txBody>
                  <a:tcPr/>
                </a:tc>
                <a:extLst>
                  <a:ext uri="{0D108BD9-81ED-4DB2-BD59-A6C34878D82A}">
                    <a16:rowId xmlns:a16="http://schemas.microsoft.com/office/drawing/2014/main" val="979014864"/>
                  </a:ext>
                </a:extLst>
              </a:tr>
              <a:tr h="370840">
                <a:tc>
                  <a:txBody>
                    <a:bodyPr/>
                    <a:lstStyle/>
                    <a:p>
                      <a:r>
                        <a:rPr lang="tr-TR" sz="1400" b="0" i="0" u="none" strike="noStrike" kern="1200" baseline="0" dirty="0" err="1">
                          <a:solidFill>
                            <a:schemeClr val="dk1"/>
                          </a:solidFill>
                          <a:latin typeface="+mn-lt"/>
                          <a:ea typeface="+mn-ea"/>
                          <a:cs typeface="+mn-cs"/>
                        </a:rPr>
                        <a:t>Biyobelirteclere</a:t>
                      </a:r>
                      <a:r>
                        <a:rPr lang="tr-TR" sz="1400" b="0" i="0" u="none" strike="noStrike" kern="1200" baseline="0" dirty="0">
                          <a:solidFill>
                            <a:schemeClr val="dk1"/>
                          </a:solidFill>
                          <a:latin typeface="+mn-lt"/>
                          <a:ea typeface="+mn-ea"/>
                          <a:cs typeface="+mn-cs"/>
                        </a:rPr>
                        <a:t> göre </a:t>
                      </a:r>
                      <a:r>
                        <a:rPr lang="tr-TR" sz="1400" b="0" i="0" u="none" strike="noStrike" kern="1200" baseline="0" dirty="0" err="1">
                          <a:solidFill>
                            <a:schemeClr val="dk1"/>
                          </a:solidFill>
                          <a:latin typeface="+mn-lt"/>
                          <a:ea typeface="+mn-ea"/>
                          <a:cs typeface="+mn-cs"/>
                        </a:rPr>
                        <a:t>Fenotipler</a:t>
                      </a:r>
                      <a:endParaRPr lang="tr-TR" sz="1400" dirty="0"/>
                    </a:p>
                  </a:txBody>
                  <a:tcPr/>
                </a:tc>
                <a:tc>
                  <a:txBody>
                    <a:bodyPr/>
                    <a:lstStyle/>
                    <a:p>
                      <a:r>
                        <a:rPr lang="tr-TR" sz="1400" b="0" i="0" u="none" strike="noStrike" kern="1200" baseline="0" dirty="0">
                          <a:solidFill>
                            <a:schemeClr val="dk1"/>
                          </a:solidFill>
                          <a:latin typeface="+mn-lt"/>
                          <a:ea typeface="+mn-ea"/>
                          <a:cs typeface="+mn-cs"/>
                        </a:rPr>
                        <a:t>• Tip 2 Astım</a:t>
                      </a:r>
                    </a:p>
                    <a:p>
                      <a:pPr lvl="1"/>
                      <a:r>
                        <a:rPr lang="tr-TR" sz="1400" b="0" i="0" u="none" strike="noStrike" kern="1200" baseline="0" dirty="0">
                          <a:solidFill>
                            <a:schemeClr val="dk1"/>
                          </a:solidFill>
                          <a:latin typeface="+mn-lt"/>
                          <a:ea typeface="+mn-ea"/>
                          <a:cs typeface="+mn-cs"/>
                        </a:rPr>
                        <a:t>o </a:t>
                      </a:r>
                      <a:r>
                        <a:rPr lang="tr-TR" sz="1400" b="0" i="0" u="none" strike="noStrike" kern="1200" baseline="0" dirty="0" err="1">
                          <a:solidFill>
                            <a:schemeClr val="dk1"/>
                          </a:solidFill>
                          <a:latin typeface="+mn-lt"/>
                          <a:ea typeface="+mn-ea"/>
                          <a:cs typeface="+mn-cs"/>
                        </a:rPr>
                        <a:t>Eozinofilik</a:t>
                      </a:r>
                      <a:r>
                        <a:rPr lang="tr-TR" sz="1400" b="0" i="0" u="none" strike="noStrike" kern="1200" baseline="0" dirty="0">
                          <a:solidFill>
                            <a:schemeClr val="dk1"/>
                          </a:solidFill>
                          <a:latin typeface="+mn-lt"/>
                          <a:ea typeface="+mn-ea"/>
                          <a:cs typeface="+mn-cs"/>
                        </a:rPr>
                        <a:t> astım</a:t>
                      </a:r>
                    </a:p>
                    <a:p>
                      <a:pPr lvl="1"/>
                      <a:r>
                        <a:rPr lang="tr-TR" sz="1400" b="0" i="0" u="none" strike="noStrike" kern="1200" baseline="0" dirty="0">
                          <a:solidFill>
                            <a:schemeClr val="dk1"/>
                          </a:solidFill>
                          <a:latin typeface="+mn-lt"/>
                          <a:ea typeface="+mn-ea"/>
                          <a:cs typeface="+mn-cs"/>
                        </a:rPr>
                        <a:t>o </a:t>
                      </a:r>
                      <a:r>
                        <a:rPr lang="tr-TR" sz="1400" b="0" i="0" u="none" strike="noStrike" kern="1200" baseline="0" dirty="0" err="1">
                          <a:solidFill>
                            <a:schemeClr val="dk1"/>
                          </a:solidFill>
                          <a:latin typeface="+mn-lt"/>
                          <a:ea typeface="+mn-ea"/>
                          <a:cs typeface="+mn-cs"/>
                        </a:rPr>
                        <a:t>Allerjik</a:t>
                      </a:r>
                      <a:r>
                        <a:rPr lang="tr-TR" sz="1400" b="0" i="0" u="none" strike="noStrike" kern="1200" baseline="0" dirty="0">
                          <a:solidFill>
                            <a:schemeClr val="dk1"/>
                          </a:solidFill>
                          <a:latin typeface="+mn-lt"/>
                          <a:ea typeface="+mn-ea"/>
                          <a:cs typeface="+mn-cs"/>
                        </a:rPr>
                        <a:t> astım</a:t>
                      </a:r>
                    </a:p>
                    <a:p>
                      <a:r>
                        <a:rPr lang="tr-TR" sz="1400" b="0" i="0" u="none" strike="noStrike" kern="1200" baseline="0" dirty="0">
                          <a:solidFill>
                            <a:schemeClr val="dk1"/>
                          </a:solidFill>
                          <a:latin typeface="+mn-lt"/>
                          <a:ea typeface="+mn-ea"/>
                          <a:cs typeface="+mn-cs"/>
                        </a:rPr>
                        <a:t>• Tip 2 olmayan Astım</a:t>
                      </a:r>
                    </a:p>
                    <a:p>
                      <a:pPr lvl="1"/>
                      <a:r>
                        <a:rPr lang="tr-TR" sz="1400" b="0" i="0" u="none" strike="noStrike" kern="1200" baseline="0" dirty="0">
                          <a:solidFill>
                            <a:schemeClr val="dk1"/>
                          </a:solidFill>
                          <a:latin typeface="+mn-lt"/>
                          <a:ea typeface="+mn-ea"/>
                          <a:cs typeface="+mn-cs"/>
                        </a:rPr>
                        <a:t>o </a:t>
                      </a:r>
                      <a:r>
                        <a:rPr lang="tr-TR" sz="1400" b="0" i="0" u="none" strike="noStrike" kern="1200" baseline="0" dirty="0" err="1">
                          <a:solidFill>
                            <a:schemeClr val="dk1"/>
                          </a:solidFill>
                          <a:latin typeface="+mn-lt"/>
                          <a:ea typeface="+mn-ea"/>
                          <a:cs typeface="+mn-cs"/>
                        </a:rPr>
                        <a:t>Nötrofilik</a:t>
                      </a:r>
                      <a:r>
                        <a:rPr lang="tr-TR" sz="1400" b="0" i="0" u="none" strike="noStrike" kern="1200" baseline="0" dirty="0">
                          <a:solidFill>
                            <a:schemeClr val="dk1"/>
                          </a:solidFill>
                          <a:latin typeface="+mn-lt"/>
                          <a:ea typeface="+mn-ea"/>
                          <a:cs typeface="+mn-cs"/>
                        </a:rPr>
                        <a:t> astım</a:t>
                      </a:r>
                    </a:p>
                    <a:p>
                      <a:pPr lvl="1"/>
                      <a:r>
                        <a:rPr lang="tr-TR" sz="1400" b="0" i="0" u="none" strike="noStrike" kern="1200" baseline="0" dirty="0">
                          <a:solidFill>
                            <a:schemeClr val="dk1"/>
                          </a:solidFill>
                          <a:latin typeface="+mn-lt"/>
                          <a:ea typeface="+mn-ea"/>
                          <a:cs typeface="+mn-cs"/>
                        </a:rPr>
                        <a:t>o </a:t>
                      </a:r>
                      <a:r>
                        <a:rPr lang="tr-TR" sz="1400" b="0" i="0" u="none" strike="noStrike" kern="1200" baseline="0" dirty="0" err="1">
                          <a:solidFill>
                            <a:schemeClr val="dk1"/>
                          </a:solidFill>
                          <a:latin typeface="+mn-lt"/>
                          <a:ea typeface="+mn-ea"/>
                          <a:cs typeface="+mn-cs"/>
                        </a:rPr>
                        <a:t>Granülositten</a:t>
                      </a:r>
                      <a:r>
                        <a:rPr lang="tr-TR" sz="1400" b="0" i="0" u="none" strike="noStrike" kern="1200" baseline="0" dirty="0">
                          <a:solidFill>
                            <a:schemeClr val="dk1"/>
                          </a:solidFill>
                          <a:latin typeface="+mn-lt"/>
                          <a:ea typeface="+mn-ea"/>
                          <a:cs typeface="+mn-cs"/>
                        </a:rPr>
                        <a:t> fakir astım</a:t>
                      </a:r>
                      <a:endParaRPr lang="tr-TR" sz="1400" dirty="0"/>
                    </a:p>
                  </a:txBody>
                  <a:tcPr/>
                </a:tc>
                <a:extLst>
                  <a:ext uri="{0D108BD9-81ED-4DB2-BD59-A6C34878D82A}">
                    <a16:rowId xmlns:a16="http://schemas.microsoft.com/office/drawing/2014/main" val="2034795667"/>
                  </a:ext>
                </a:extLst>
              </a:tr>
            </a:tbl>
          </a:graphicData>
        </a:graphic>
      </p:graphicFrame>
    </p:spTree>
    <p:extLst>
      <p:ext uri="{BB962C8B-B14F-4D97-AF65-F5344CB8AC3E}">
        <p14:creationId xmlns:p14="http://schemas.microsoft.com/office/powerpoint/2010/main" val="1898807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TANI</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80" y="1845733"/>
            <a:ext cx="10058400" cy="4435145"/>
          </a:xfrm>
        </p:spPr>
        <p:txBody>
          <a:bodyPr>
            <a:normAutofit/>
          </a:bodyPr>
          <a:lstStyle/>
          <a:p>
            <a:pPr algn="l"/>
            <a:r>
              <a:rPr lang="tr-TR" sz="2200" b="1" dirty="0" err="1"/>
              <a:t>Anamnez</a:t>
            </a:r>
            <a:endParaRPr lang="tr-TR" sz="2200" b="1" dirty="0"/>
          </a:p>
          <a:p>
            <a:pPr algn="l"/>
            <a:r>
              <a:rPr lang="tr-TR" sz="2200" b="1" dirty="0"/>
              <a:t>Fizik Muayene</a:t>
            </a:r>
          </a:p>
          <a:p>
            <a:pPr algn="l"/>
            <a:r>
              <a:rPr lang="tr-TR" sz="2200" b="1" i="0" u="none" strike="noStrike" baseline="0" dirty="0"/>
              <a:t>Solunum Fonksiyonlarının Ölçümü</a:t>
            </a:r>
          </a:p>
          <a:p>
            <a:pPr lvl="1"/>
            <a:r>
              <a:rPr lang="tr-TR" sz="1800" i="0" u="none" strike="noStrike" baseline="0" dirty="0"/>
              <a:t>Hava Yolu Kısıtlamasının Değerlendirilmesi</a:t>
            </a:r>
          </a:p>
          <a:p>
            <a:pPr lvl="1"/>
            <a:r>
              <a:rPr lang="tr-TR" sz="1800" i="0" u="none" strike="noStrike" baseline="0" dirty="0" err="1"/>
              <a:t>Reverzibilite</a:t>
            </a:r>
            <a:r>
              <a:rPr lang="tr-TR" sz="1800" i="0" u="none" strike="noStrike" baseline="0" dirty="0"/>
              <a:t> ve Hava Yolu Değişkenliğinin Değerlendirilmesi</a:t>
            </a:r>
          </a:p>
          <a:p>
            <a:pPr lvl="1"/>
            <a:r>
              <a:rPr lang="tr-TR" i="0" u="none" strike="noStrike" baseline="0" dirty="0"/>
              <a:t>Hava Yolu Aşırı Duyarlılığının </a:t>
            </a:r>
            <a:r>
              <a:rPr lang="tr-TR" dirty="0"/>
              <a:t>Ö</a:t>
            </a:r>
            <a:r>
              <a:rPr lang="tr-TR" i="0" u="none" strike="noStrike" baseline="0" dirty="0"/>
              <a:t>lçülmesi</a:t>
            </a:r>
          </a:p>
          <a:p>
            <a:pPr algn="l"/>
            <a:r>
              <a:rPr lang="tr-TR" sz="2200" b="1" dirty="0" err="1"/>
              <a:t>Allerjinin</a:t>
            </a:r>
            <a:r>
              <a:rPr lang="tr-TR" sz="2200" b="1" dirty="0"/>
              <a:t> Değerlendirmesi</a:t>
            </a:r>
          </a:p>
          <a:p>
            <a:pPr algn="l"/>
            <a:r>
              <a:rPr lang="tr-TR" sz="2200" b="1" i="0" u="none" strike="noStrike" baseline="0" dirty="0"/>
              <a:t>Diğer Tetkikler</a:t>
            </a:r>
          </a:p>
          <a:p>
            <a:pPr lvl="1"/>
            <a:r>
              <a:rPr lang="tr-TR" i="0" u="none" strike="noStrike" baseline="0" dirty="0"/>
              <a:t>Akciğer </a:t>
            </a:r>
            <a:r>
              <a:rPr lang="tr-TR" i="0" u="none" strike="noStrike" baseline="0" dirty="0" err="1"/>
              <a:t>grafisi</a:t>
            </a:r>
            <a:endParaRPr lang="tr-TR" i="0" u="none" strike="noStrike" baseline="0" dirty="0"/>
          </a:p>
          <a:p>
            <a:pPr lvl="1"/>
            <a:r>
              <a:rPr lang="tr-TR" sz="1800" i="0" u="none" strike="noStrike" baseline="0" dirty="0" err="1"/>
              <a:t>Ekshale</a:t>
            </a:r>
            <a:r>
              <a:rPr lang="tr-TR" sz="1800" i="0" u="none" strike="noStrike" baseline="0" dirty="0"/>
              <a:t> nitrik oksit (</a:t>
            </a:r>
            <a:r>
              <a:rPr lang="tr-TR" sz="1800" i="0" u="none" strike="noStrike" baseline="0" dirty="0" err="1"/>
              <a:t>FeNO</a:t>
            </a:r>
            <a:r>
              <a:rPr lang="tr-TR" sz="1800" i="0" u="none" strike="noStrike" baseline="0" dirty="0"/>
              <a:t>)</a:t>
            </a:r>
          </a:p>
          <a:p>
            <a:pPr lvl="1"/>
            <a:r>
              <a:rPr lang="tr-TR" sz="1800" i="0" u="none" strike="noStrike" baseline="0" dirty="0" err="1"/>
              <a:t>Eozinofili</a:t>
            </a:r>
            <a:endParaRPr lang="tr-TR" i="0" u="none" strike="noStrike" baseline="0" dirty="0"/>
          </a:p>
          <a:p>
            <a:pPr marL="0" indent="0">
              <a:buNone/>
            </a:pPr>
            <a:endParaRPr lang="tr-TR" sz="2200" dirty="0"/>
          </a:p>
        </p:txBody>
      </p:sp>
    </p:spTree>
    <p:extLst>
      <p:ext uri="{BB962C8B-B14F-4D97-AF65-F5344CB8AC3E}">
        <p14:creationId xmlns:p14="http://schemas.microsoft.com/office/powerpoint/2010/main" val="29592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TANI</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80" y="1845733"/>
            <a:ext cx="10058400" cy="4435145"/>
          </a:xfrm>
        </p:spPr>
        <p:txBody>
          <a:bodyPr>
            <a:normAutofit/>
          </a:bodyPr>
          <a:lstStyle/>
          <a:p>
            <a:pPr algn="l"/>
            <a:r>
              <a:rPr lang="tr-TR" sz="2200" b="1" dirty="0" err="1"/>
              <a:t>Anamnez</a:t>
            </a:r>
            <a:endParaRPr lang="tr-TR" sz="2200" b="1" dirty="0"/>
          </a:p>
          <a:p>
            <a:pPr algn="just">
              <a:lnSpc>
                <a:spcPct val="150000"/>
              </a:lnSpc>
              <a:buFont typeface="Arial" panose="020B0604020202020204" pitchFamily="34" charset="0"/>
              <a:buChar char="•"/>
            </a:pPr>
            <a:r>
              <a:rPr lang="tr-TR" sz="2200" dirty="0"/>
              <a:t>N</a:t>
            </a:r>
            <a:r>
              <a:rPr lang="tr-TR" sz="2200" b="0" i="0" u="none" strike="noStrike" baseline="0" dirty="0"/>
              <a:t>efes darlığı, Hışıltılı solunum, Öksürük ve Göğüste sıkışma hissi</a:t>
            </a:r>
          </a:p>
          <a:p>
            <a:pPr lvl="1" algn="just">
              <a:lnSpc>
                <a:spcPct val="150000"/>
              </a:lnSpc>
              <a:buFont typeface="Courier New" panose="02070309020205020404" pitchFamily="49" charset="0"/>
              <a:buChar char="o"/>
            </a:pPr>
            <a:r>
              <a:rPr lang="tr-TR" sz="2000" b="0" i="0" u="none" strike="noStrike" baseline="0" dirty="0"/>
              <a:t>Gün içinde veya mevsimsel değişkenlik göstermesi, sis, duman, </a:t>
            </a:r>
            <a:r>
              <a:rPr lang="tr-TR" sz="2000" dirty="0"/>
              <a:t>ç</a:t>
            </a:r>
            <a:r>
              <a:rPr lang="tr-TR" sz="2000" b="0" i="0" u="none" strike="noStrike" baseline="0" dirty="0"/>
              <a:t>eşitli kokular veya egzersiz gibi nedenlerle tetiklenmesi</a:t>
            </a:r>
          </a:p>
          <a:p>
            <a:pPr lvl="1" algn="just">
              <a:lnSpc>
                <a:spcPct val="150000"/>
              </a:lnSpc>
              <a:buFont typeface="Courier New" panose="02070309020205020404" pitchFamily="49" charset="0"/>
              <a:buChar char="o"/>
            </a:pPr>
            <a:r>
              <a:rPr lang="tr-TR" sz="2000" b="0" i="0" u="none" strike="noStrike" baseline="0" dirty="0"/>
              <a:t>Geceleri sabaha karşı yakınmalarda artış olması</a:t>
            </a:r>
            <a:endParaRPr lang="tr-TR" sz="2000" dirty="0"/>
          </a:p>
          <a:p>
            <a:pPr lvl="1" algn="just">
              <a:lnSpc>
                <a:spcPct val="150000"/>
              </a:lnSpc>
              <a:buFont typeface="Courier New" panose="02070309020205020404" pitchFamily="49" charset="0"/>
              <a:buChar char="o"/>
            </a:pPr>
            <a:r>
              <a:rPr lang="tr-TR" sz="2000" b="0" i="0" u="none" strike="noStrike" baseline="0" dirty="0"/>
              <a:t>Uygun astım tedavilerine yanıt vermesi</a:t>
            </a:r>
            <a:endParaRPr lang="tr-TR" sz="2000" b="1" i="0" u="none" strike="noStrike" baseline="0" dirty="0"/>
          </a:p>
        </p:txBody>
      </p:sp>
    </p:spTree>
    <p:extLst>
      <p:ext uri="{BB962C8B-B14F-4D97-AF65-F5344CB8AC3E}">
        <p14:creationId xmlns:p14="http://schemas.microsoft.com/office/powerpoint/2010/main" val="2768272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endParaRPr lang="tr-TR" sz="3600" b="1" dirty="0">
              <a:solidFill>
                <a:schemeClr val="tx1"/>
              </a:solidFill>
            </a:endParaRPr>
          </a:p>
        </p:txBody>
      </p:sp>
      <p:sp>
        <p:nvSpPr>
          <p:cNvPr id="6" name="İçerik Yer Tutucusu 5">
            <a:extLst>
              <a:ext uri="{FF2B5EF4-FFF2-40B4-BE49-F238E27FC236}">
                <a16:creationId xmlns:a16="http://schemas.microsoft.com/office/drawing/2014/main" id="{E3F24CB2-980A-4D48-AA91-FEE28FB3EE2C}"/>
              </a:ext>
            </a:extLst>
          </p:cNvPr>
          <p:cNvSpPr>
            <a:spLocks noGrp="1"/>
          </p:cNvSpPr>
          <p:nvPr>
            <p:ph idx="1"/>
          </p:nvPr>
        </p:nvSpPr>
        <p:spPr/>
        <p:txBody>
          <a:bodyPr/>
          <a:lstStyle/>
          <a:p>
            <a:endParaRPr lang="tr-TR" dirty="0"/>
          </a:p>
        </p:txBody>
      </p:sp>
      <p:graphicFrame>
        <p:nvGraphicFramePr>
          <p:cNvPr id="7" name="Tablo 6">
            <a:extLst>
              <a:ext uri="{FF2B5EF4-FFF2-40B4-BE49-F238E27FC236}">
                <a16:creationId xmlns:a16="http://schemas.microsoft.com/office/drawing/2014/main" id="{A288A4AB-CAEB-4EDE-8AB6-14C13FB0BF8C}"/>
              </a:ext>
            </a:extLst>
          </p:cNvPr>
          <p:cNvGraphicFramePr>
            <a:graphicFrameLocks noGrp="1"/>
          </p:cNvGraphicFramePr>
          <p:nvPr>
            <p:extLst>
              <p:ext uri="{D42A27DB-BD31-4B8C-83A1-F6EECF244321}">
                <p14:modId xmlns:p14="http://schemas.microsoft.com/office/powerpoint/2010/main" val="742261196"/>
              </p:ext>
            </p:extLst>
          </p:nvPr>
        </p:nvGraphicFramePr>
        <p:xfrm>
          <a:off x="805721" y="527089"/>
          <a:ext cx="10580557" cy="5563980"/>
        </p:xfrm>
        <a:graphic>
          <a:graphicData uri="http://schemas.openxmlformats.org/drawingml/2006/table">
            <a:tbl>
              <a:tblPr firstRow="1" bandRow="1">
                <a:tableStyleId>{5C22544A-7EE6-4342-B048-85BDC9FD1C3A}</a:tableStyleId>
              </a:tblPr>
              <a:tblGrid>
                <a:gridCol w="3671396">
                  <a:extLst>
                    <a:ext uri="{9D8B030D-6E8A-4147-A177-3AD203B41FA5}">
                      <a16:colId xmlns:a16="http://schemas.microsoft.com/office/drawing/2014/main" val="3576649815"/>
                    </a:ext>
                  </a:extLst>
                </a:gridCol>
                <a:gridCol w="3382309">
                  <a:extLst>
                    <a:ext uri="{9D8B030D-6E8A-4147-A177-3AD203B41FA5}">
                      <a16:colId xmlns:a16="http://schemas.microsoft.com/office/drawing/2014/main" val="1090466788"/>
                    </a:ext>
                  </a:extLst>
                </a:gridCol>
                <a:gridCol w="3526852">
                  <a:extLst>
                    <a:ext uri="{9D8B030D-6E8A-4147-A177-3AD203B41FA5}">
                      <a16:colId xmlns:a16="http://schemas.microsoft.com/office/drawing/2014/main" val="3026913888"/>
                    </a:ext>
                  </a:extLst>
                </a:gridCol>
              </a:tblGrid>
              <a:tr h="412860">
                <a:tc>
                  <a:txBody>
                    <a:bodyPr/>
                    <a:lstStyle/>
                    <a:p>
                      <a:r>
                        <a:rPr lang="tr-TR" sz="1800" b="1" i="0" u="none" strike="noStrike" kern="1200" baseline="0" dirty="0">
                          <a:solidFill>
                            <a:schemeClr val="lt1"/>
                          </a:solidFill>
                          <a:latin typeface="+mn-lt"/>
                          <a:ea typeface="+mn-ea"/>
                          <a:cs typeface="+mn-cs"/>
                        </a:rPr>
                        <a:t>Klinik Özellikler</a:t>
                      </a:r>
                      <a:endParaRPr lang="tr-TR" dirty="0"/>
                    </a:p>
                  </a:txBody>
                  <a:tcPr/>
                </a:tc>
                <a:tc>
                  <a:txBody>
                    <a:bodyPr/>
                    <a:lstStyle/>
                    <a:p>
                      <a:endParaRPr lang="tr-TR" dirty="0"/>
                    </a:p>
                  </a:txBody>
                  <a:tcPr/>
                </a:tc>
                <a:tc>
                  <a:txBody>
                    <a:bodyPr/>
                    <a:lstStyle/>
                    <a:p>
                      <a:r>
                        <a:rPr lang="tr-TR" sz="1800" b="1" i="0" u="none" strike="noStrike" kern="1200" baseline="0" dirty="0">
                          <a:solidFill>
                            <a:schemeClr val="lt1"/>
                          </a:solidFill>
                          <a:latin typeface="+mn-lt"/>
                          <a:ea typeface="+mn-ea"/>
                          <a:cs typeface="+mn-cs"/>
                        </a:rPr>
                        <a:t>Ne Kazandırır?</a:t>
                      </a:r>
                      <a:endParaRPr lang="tr-TR" dirty="0"/>
                    </a:p>
                  </a:txBody>
                  <a:tcPr/>
                </a:tc>
                <a:extLst>
                  <a:ext uri="{0D108BD9-81ED-4DB2-BD59-A6C34878D82A}">
                    <a16:rowId xmlns:a16="http://schemas.microsoft.com/office/drawing/2014/main" val="3225730900"/>
                  </a:ext>
                </a:extLst>
              </a:tr>
              <a:tr h="2220592">
                <a:tc>
                  <a:txBody>
                    <a:bodyPr/>
                    <a:lstStyle/>
                    <a:p>
                      <a:r>
                        <a:rPr lang="tr-TR" sz="1100" b="1" dirty="0"/>
                        <a:t>Yakınmalar</a:t>
                      </a:r>
                    </a:p>
                  </a:txBody>
                  <a:tcPr/>
                </a:tc>
                <a:tc>
                  <a:txBody>
                    <a:bodyPr/>
                    <a:lstStyle/>
                    <a:p>
                      <a:r>
                        <a:rPr lang="tr-TR" sz="1100" b="0" i="0" u="none" strike="noStrike" kern="1200" baseline="0" dirty="0">
                          <a:solidFill>
                            <a:schemeClr val="dk1"/>
                          </a:solidFill>
                          <a:latin typeface="+mn-lt"/>
                          <a:ea typeface="+mn-ea"/>
                          <a:cs typeface="+mn-cs"/>
                        </a:rPr>
                        <a:t>Tekrarlayan hırıltı</a:t>
                      </a:r>
                    </a:p>
                    <a:p>
                      <a:r>
                        <a:rPr lang="tr-TR" sz="1100" b="0" i="0" u="none" strike="noStrike" kern="1200" baseline="0" dirty="0">
                          <a:solidFill>
                            <a:schemeClr val="dk1"/>
                          </a:solidFill>
                          <a:latin typeface="+mn-lt"/>
                          <a:ea typeface="+mn-ea"/>
                          <a:cs typeface="+mn-cs"/>
                        </a:rPr>
                        <a:t>Nefes darlığı</a:t>
                      </a:r>
                    </a:p>
                    <a:p>
                      <a:r>
                        <a:rPr lang="tr-TR" sz="1100" b="0" i="0" u="none" strike="noStrike" kern="1200" baseline="0" dirty="0" err="1">
                          <a:solidFill>
                            <a:schemeClr val="dk1"/>
                          </a:solidFill>
                          <a:latin typeface="+mn-lt"/>
                          <a:ea typeface="+mn-ea"/>
                          <a:cs typeface="+mn-cs"/>
                        </a:rPr>
                        <a:t>Oksuruk</a:t>
                      </a:r>
                      <a:endParaRPr lang="tr-TR" sz="1100" b="0" i="0" u="none" strike="noStrike" kern="1200" baseline="0" dirty="0">
                        <a:solidFill>
                          <a:schemeClr val="dk1"/>
                        </a:solidFill>
                        <a:latin typeface="+mn-lt"/>
                        <a:ea typeface="+mn-ea"/>
                        <a:cs typeface="+mn-cs"/>
                      </a:endParaRPr>
                    </a:p>
                    <a:p>
                      <a:r>
                        <a:rPr lang="tr-TR" sz="1100" b="0" i="0" u="none" strike="noStrike" kern="1200" baseline="0" dirty="0">
                          <a:solidFill>
                            <a:schemeClr val="dk1"/>
                          </a:solidFill>
                          <a:latin typeface="+mn-lt"/>
                          <a:ea typeface="+mn-ea"/>
                          <a:cs typeface="+mn-cs"/>
                        </a:rPr>
                        <a:t>(artıran ve azaltan durumlar, astım ilacı kullanım</a:t>
                      </a:r>
                    </a:p>
                    <a:p>
                      <a:r>
                        <a:rPr lang="tr-TR" sz="1100" b="0" i="0" u="none" strike="noStrike" kern="1200" baseline="0" dirty="0" err="1">
                          <a:solidFill>
                            <a:schemeClr val="dk1"/>
                          </a:solidFill>
                          <a:latin typeface="+mn-lt"/>
                          <a:ea typeface="+mn-ea"/>
                          <a:cs typeface="+mn-cs"/>
                        </a:rPr>
                        <a:t>oykusu</a:t>
                      </a:r>
                      <a:r>
                        <a:rPr lang="tr-TR" sz="1100" b="0" i="0" u="none" strike="noStrike" kern="1200" baseline="0" dirty="0">
                          <a:solidFill>
                            <a:schemeClr val="dk1"/>
                          </a:solidFill>
                          <a:latin typeface="+mn-lt"/>
                          <a:ea typeface="+mn-ea"/>
                          <a:cs typeface="+mn-cs"/>
                        </a:rPr>
                        <a:t>)</a:t>
                      </a:r>
                    </a:p>
                    <a:p>
                      <a:endParaRPr lang="tr-TR" sz="1100" b="0" i="0" u="none" strike="noStrike" kern="1200" baseline="0" dirty="0">
                        <a:solidFill>
                          <a:schemeClr val="dk1"/>
                        </a:solidFill>
                        <a:latin typeface="+mn-lt"/>
                        <a:ea typeface="+mn-ea"/>
                        <a:cs typeface="+mn-cs"/>
                      </a:endParaRPr>
                    </a:p>
                    <a:p>
                      <a:r>
                        <a:rPr lang="tr-TR" sz="1100" b="0" i="0" u="none" strike="noStrike" kern="1200" baseline="0" dirty="0">
                          <a:solidFill>
                            <a:schemeClr val="dk1"/>
                          </a:solidFill>
                          <a:latin typeface="+mn-lt"/>
                          <a:ea typeface="+mn-ea"/>
                          <a:cs typeface="+mn-cs"/>
                        </a:rPr>
                        <a:t>Kilo kaybı, gece terlemesi</a:t>
                      </a:r>
                    </a:p>
                    <a:p>
                      <a:r>
                        <a:rPr lang="tr-TR" sz="1100" b="0" i="0" u="none" strike="noStrike" kern="1200" baseline="0" dirty="0">
                          <a:solidFill>
                            <a:schemeClr val="dk1"/>
                          </a:solidFill>
                          <a:latin typeface="+mn-lt"/>
                          <a:ea typeface="+mn-ea"/>
                          <a:cs typeface="+mn-cs"/>
                        </a:rPr>
                        <a:t>Ani kızarma, ateş basması</a:t>
                      </a:r>
                    </a:p>
                    <a:p>
                      <a:r>
                        <a:rPr lang="tr-TR" sz="1100" b="0" i="0" u="none" strike="noStrike" kern="1200" baseline="0" dirty="0">
                          <a:solidFill>
                            <a:schemeClr val="dk1"/>
                          </a:solidFill>
                          <a:latin typeface="+mn-lt"/>
                          <a:ea typeface="+mn-ea"/>
                          <a:cs typeface="+mn-cs"/>
                        </a:rPr>
                        <a:t>İshal</a:t>
                      </a:r>
                    </a:p>
                    <a:p>
                      <a:r>
                        <a:rPr lang="tr-TR" sz="1100" b="0" i="0" u="none" strike="noStrike" kern="1200" baseline="0" dirty="0">
                          <a:solidFill>
                            <a:schemeClr val="dk1"/>
                          </a:solidFill>
                          <a:latin typeface="+mn-lt"/>
                          <a:ea typeface="+mn-ea"/>
                          <a:cs typeface="+mn-cs"/>
                        </a:rPr>
                        <a:t>Sık enfeksiyon</a:t>
                      </a:r>
                    </a:p>
                    <a:p>
                      <a:endParaRPr lang="tr-TR" sz="1100" b="0" i="0" u="none" strike="noStrike" kern="1200" baseline="0" dirty="0">
                        <a:solidFill>
                          <a:schemeClr val="dk1"/>
                        </a:solidFill>
                        <a:latin typeface="+mn-lt"/>
                        <a:ea typeface="+mn-ea"/>
                        <a:cs typeface="+mn-cs"/>
                      </a:endParaRPr>
                    </a:p>
                    <a:p>
                      <a:r>
                        <a:rPr lang="tr-TR" sz="1100" b="0" i="0" u="none" strike="noStrike" kern="1200" baseline="0" dirty="0" err="1">
                          <a:solidFill>
                            <a:schemeClr val="dk1"/>
                          </a:solidFill>
                          <a:latin typeface="+mn-lt"/>
                          <a:ea typeface="+mn-ea"/>
                          <a:cs typeface="+mn-cs"/>
                        </a:rPr>
                        <a:t>Psikososyal</a:t>
                      </a:r>
                      <a:r>
                        <a:rPr lang="tr-TR" sz="1100" b="0" i="0" u="none" strike="noStrike" kern="1200" baseline="0" dirty="0">
                          <a:solidFill>
                            <a:schemeClr val="dk1"/>
                          </a:solidFill>
                          <a:latin typeface="+mn-lt"/>
                          <a:ea typeface="+mn-ea"/>
                          <a:cs typeface="+mn-cs"/>
                        </a:rPr>
                        <a:t> durumlar</a:t>
                      </a:r>
                    </a:p>
                    <a:p>
                      <a:r>
                        <a:rPr lang="tr-TR" sz="1100" b="0" i="0" u="none" strike="noStrike" kern="1200" baseline="0" dirty="0">
                          <a:solidFill>
                            <a:schemeClr val="dk1"/>
                          </a:solidFill>
                          <a:latin typeface="+mn-lt"/>
                          <a:ea typeface="+mn-ea"/>
                          <a:cs typeface="+mn-cs"/>
                        </a:rPr>
                        <a:t>Alışkanlıklar (sigara, alkol, madde)</a:t>
                      </a:r>
                      <a:endParaRPr lang="tr-TR" sz="1100" dirty="0"/>
                    </a:p>
                  </a:txBody>
                  <a:tcPr/>
                </a:tc>
                <a:tc>
                  <a:txBody>
                    <a:bodyPr/>
                    <a:lstStyle/>
                    <a:p>
                      <a:r>
                        <a:rPr lang="tr-TR" sz="1100" b="0" i="0" u="none" strike="noStrike" kern="1200" baseline="0" dirty="0">
                          <a:solidFill>
                            <a:schemeClr val="dk1"/>
                          </a:solidFill>
                          <a:latin typeface="+mn-lt"/>
                          <a:ea typeface="+mn-ea"/>
                          <a:cs typeface="+mn-cs"/>
                        </a:rPr>
                        <a:t>Tetikleyicinin tespiti (meslek, </a:t>
                      </a:r>
                      <a:r>
                        <a:rPr lang="tr-TR" sz="1100" b="0" i="0" u="none" strike="noStrike" kern="1200" baseline="0" dirty="0" err="1">
                          <a:solidFill>
                            <a:schemeClr val="dk1"/>
                          </a:solidFill>
                          <a:latin typeface="+mn-lt"/>
                          <a:ea typeface="+mn-ea"/>
                          <a:cs typeface="+mn-cs"/>
                        </a:rPr>
                        <a:t>allerji</a:t>
                      </a:r>
                      <a:r>
                        <a:rPr lang="tr-TR" sz="1100" b="0" i="0" u="none" strike="noStrike" kern="1200" baseline="0" dirty="0">
                          <a:solidFill>
                            <a:schemeClr val="dk1"/>
                          </a:solidFill>
                          <a:latin typeface="+mn-lt"/>
                          <a:ea typeface="+mn-ea"/>
                          <a:cs typeface="+mn-cs"/>
                        </a:rPr>
                        <a:t>, egzersiz, aspirin, adet donemi)</a:t>
                      </a:r>
                    </a:p>
                    <a:p>
                      <a:r>
                        <a:rPr lang="tr-TR" sz="1100" b="0" i="0" u="none" strike="noStrike" kern="1200" baseline="0" dirty="0">
                          <a:solidFill>
                            <a:schemeClr val="dk1"/>
                          </a:solidFill>
                          <a:latin typeface="+mn-lt"/>
                          <a:ea typeface="+mn-ea"/>
                          <a:cs typeface="+mn-cs"/>
                        </a:rPr>
                        <a:t>Astım tanısı ve ayırıcı tanısı (</a:t>
                      </a:r>
                      <a:r>
                        <a:rPr lang="tr-TR" sz="1100" b="0" i="0" u="none" strike="noStrike" kern="1200" baseline="0" dirty="0" err="1">
                          <a:solidFill>
                            <a:schemeClr val="dk1"/>
                          </a:solidFill>
                          <a:latin typeface="+mn-lt"/>
                          <a:ea typeface="+mn-ea"/>
                          <a:cs typeface="+mn-cs"/>
                        </a:rPr>
                        <a:t>inhalere</a:t>
                      </a:r>
                      <a:r>
                        <a:rPr lang="tr-TR" sz="1100" b="0" i="0" u="none" strike="noStrike" kern="1200" baseline="0" dirty="0">
                          <a:solidFill>
                            <a:schemeClr val="dk1"/>
                          </a:solidFill>
                          <a:latin typeface="+mn-lt"/>
                          <a:ea typeface="+mn-ea"/>
                          <a:cs typeface="+mn-cs"/>
                        </a:rPr>
                        <a:t> klinik cevap sorgulanması, </a:t>
                      </a:r>
                      <a:r>
                        <a:rPr lang="tr-TR" sz="1100" b="0" i="0" u="none" strike="noStrike" kern="1200" baseline="0" dirty="0" err="1">
                          <a:solidFill>
                            <a:schemeClr val="dk1"/>
                          </a:solidFill>
                          <a:latin typeface="+mn-lt"/>
                          <a:ea typeface="+mn-ea"/>
                          <a:cs typeface="+mn-cs"/>
                        </a:rPr>
                        <a:t>reflu</a:t>
                      </a:r>
                      <a:r>
                        <a:rPr lang="tr-TR" sz="1100" b="0" i="0" u="none" strike="noStrike" kern="1200" baseline="0" dirty="0">
                          <a:solidFill>
                            <a:schemeClr val="dk1"/>
                          </a:solidFill>
                          <a:latin typeface="+mn-lt"/>
                          <a:ea typeface="+mn-ea"/>
                          <a:cs typeface="+mn-cs"/>
                        </a:rPr>
                        <a:t>, kalp yetmezliği, vokal </a:t>
                      </a:r>
                      <a:r>
                        <a:rPr lang="tr-TR" sz="1100" b="0" i="0" u="none" strike="noStrike" kern="1200" baseline="0" dirty="0" err="1">
                          <a:solidFill>
                            <a:schemeClr val="dk1"/>
                          </a:solidFill>
                          <a:latin typeface="+mn-lt"/>
                          <a:ea typeface="+mn-ea"/>
                          <a:cs typeface="+mn-cs"/>
                        </a:rPr>
                        <a:t>kord</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disfonksiyonu</a:t>
                      </a:r>
                      <a:endParaRPr lang="tr-TR" sz="1100" b="0" i="0" u="none" strike="noStrike" kern="1200" baseline="0" dirty="0">
                        <a:solidFill>
                          <a:schemeClr val="dk1"/>
                        </a:solidFill>
                        <a:latin typeface="+mn-lt"/>
                        <a:ea typeface="+mn-ea"/>
                        <a:cs typeface="+mn-cs"/>
                      </a:endParaRPr>
                    </a:p>
                    <a:p>
                      <a:endParaRPr lang="tr-TR" sz="1100" b="0" i="0" u="none" strike="noStrike" kern="1200" baseline="0" dirty="0">
                        <a:solidFill>
                          <a:schemeClr val="dk1"/>
                        </a:solidFill>
                        <a:latin typeface="+mn-lt"/>
                        <a:ea typeface="+mn-ea"/>
                        <a:cs typeface="+mn-cs"/>
                      </a:endParaRPr>
                    </a:p>
                    <a:p>
                      <a:r>
                        <a:rPr lang="tr-TR" sz="1100" b="0" i="0" u="none" strike="noStrike" kern="1200" baseline="0" dirty="0">
                          <a:solidFill>
                            <a:schemeClr val="dk1"/>
                          </a:solidFill>
                          <a:latin typeface="+mn-lt"/>
                          <a:ea typeface="+mn-ea"/>
                          <a:cs typeface="+mn-cs"/>
                        </a:rPr>
                        <a:t>Ayırıcı tanı (</a:t>
                      </a:r>
                      <a:r>
                        <a:rPr lang="tr-TR" sz="1100" b="0" i="0" u="none" strike="noStrike" kern="1200" baseline="0" dirty="0" err="1">
                          <a:solidFill>
                            <a:schemeClr val="dk1"/>
                          </a:solidFill>
                          <a:latin typeface="+mn-lt"/>
                          <a:ea typeface="+mn-ea"/>
                          <a:cs typeface="+mn-cs"/>
                        </a:rPr>
                        <a:t>immun</a:t>
                      </a:r>
                      <a:r>
                        <a:rPr lang="tr-TR" sz="1100" b="0" i="0" u="none" strike="noStrike" kern="1200" baseline="0" dirty="0">
                          <a:solidFill>
                            <a:schemeClr val="dk1"/>
                          </a:solidFill>
                          <a:latin typeface="+mn-lt"/>
                          <a:ea typeface="+mn-ea"/>
                          <a:cs typeface="+mn-cs"/>
                        </a:rPr>
                        <a:t> yetmezlik, </a:t>
                      </a:r>
                      <a:r>
                        <a:rPr lang="tr-TR" sz="1100" b="0" i="0" u="none" strike="noStrike" kern="1200" baseline="0" dirty="0" err="1">
                          <a:solidFill>
                            <a:schemeClr val="dk1"/>
                          </a:solidFill>
                          <a:latin typeface="+mn-lt"/>
                          <a:ea typeface="+mn-ea"/>
                          <a:cs typeface="+mn-cs"/>
                        </a:rPr>
                        <a:t>kistik</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fibrozis</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karsinoid</a:t>
                      </a:r>
                      <a:r>
                        <a:rPr lang="tr-TR" sz="1100" b="0" i="0" u="none" strike="noStrike" kern="1200" baseline="0" dirty="0">
                          <a:solidFill>
                            <a:schemeClr val="dk1"/>
                          </a:solidFill>
                          <a:latin typeface="+mn-lt"/>
                          <a:ea typeface="+mn-ea"/>
                          <a:cs typeface="+mn-cs"/>
                        </a:rPr>
                        <a:t> sendrom, </a:t>
                      </a:r>
                      <a:r>
                        <a:rPr lang="tr-TR" sz="1100" b="0" i="0" u="none" strike="noStrike" kern="1200" baseline="0" dirty="0" err="1">
                          <a:solidFill>
                            <a:schemeClr val="dk1"/>
                          </a:solidFill>
                          <a:latin typeface="+mn-lt"/>
                          <a:ea typeface="+mn-ea"/>
                          <a:cs typeface="+mn-cs"/>
                        </a:rPr>
                        <a:t>maligniteler</a:t>
                      </a:r>
                      <a:r>
                        <a:rPr lang="tr-TR" sz="1100" b="0" i="0" u="none" strike="noStrike" kern="1200" baseline="0" dirty="0">
                          <a:solidFill>
                            <a:schemeClr val="dk1"/>
                          </a:solidFill>
                          <a:latin typeface="+mn-lt"/>
                          <a:ea typeface="+mn-ea"/>
                          <a:cs typeface="+mn-cs"/>
                        </a:rPr>
                        <a:t>)</a:t>
                      </a:r>
                    </a:p>
                    <a:p>
                      <a:endParaRPr lang="tr-TR" sz="1100" b="0" i="0" u="none" strike="noStrike" kern="1200" baseline="0" dirty="0">
                        <a:solidFill>
                          <a:schemeClr val="dk1"/>
                        </a:solidFill>
                        <a:latin typeface="+mn-lt"/>
                        <a:ea typeface="+mn-ea"/>
                        <a:cs typeface="+mn-cs"/>
                      </a:endParaRPr>
                    </a:p>
                    <a:p>
                      <a:endParaRPr lang="tr-TR" sz="1100" b="0" i="0" u="none" strike="noStrike" kern="1200" baseline="0" dirty="0">
                        <a:solidFill>
                          <a:schemeClr val="dk1"/>
                        </a:solidFill>
                        <a:latin typeface="+mn-lt"/>
                        <a:ea typeface="+mn-ea"/>
                        <a:cs typeface="+mn-cs"/>
                      </a:endParaRPr>
                    </a:p>
                    <a:p>
                      <a:endParaRPr lang="tr-TR" sz="1100" b="0" i="0" u="none" strike="noStrike" kern="1200" baseline="0" dirty="0">
                        <a:solidFill>
                          <a:schemeClr val="dk1"/>
                        </a:solidFill>
                        <a:latin typeface="+mn-lt"/>
                        <a:ea typeface="+mn-ea"/>
                        <a:cs typeface="+mn-cs"/>
                      </a:endParaRPr>
                    </a:p>
                    <a:p>
                      <a:r>
                        <a:rPr lang="sv-SE" sz="1100" b="0" i="0" u="none" strike="noStrike" kern="1200" baseline="0" dirty="0">
                          <a:solidFill>
                            <a:schemeClr val="dk1"/>
                          </a:solidFill>
                          <a:latin typeface="+mn-lt"/>
                          <a:ea typeface="+mn-ea"/>
                          <a:cs typeface="+mn-cs"/>
                        </a:rPr>
                        <a:t>Psikososyal durumlar ve sigara kullanımı astım</a:t>
                      </a:r>
                      <a:r>
                        <a:rPr lang="tr-TR" sz="1100" b="0" i="0" u="none" strike="noStrike" kern="1200" baseline="0" dirty="0">
                          <a:solidFill>
                            <a:schemeClr val="dk1"/>
                          </a:solidFill>
                          <a:latin typeface="+mn-lt"/>
                          <a:ea typeface="+mn-ea"/>
                          <a:cs typeface="+mn-cs"/>
                        </a:rPr>
                        <a:t> atak riskini artırırlar</a:t>
                      </a:r>
                      <a:endParaRPr lang="tr-TR" sz="1100" dirty="0"/>
                    </a:p>
                  </a:txBody>
                  <a:tcPr/>
                </a:tc>
                <a:extLst>
                  <a:ext uri="{0D108BD9-81ED-4DB2-BD59-A6C34878D82A}">
                    <a16:rowId xmlns:a16="http://schemas.microsoft.com/office/drawing/2014/main" val="4193598025"/>
                  </a:ext>
                </a:extLst>
              </a:tr>
              <a:tr h="424525">
                <a:tc>
                  <a:txBody>
                    <a:bodyPr/>
                    <a:lstStyle/>
                    <a:p>
                      <a:r>
                        <a:rPr lang="tr-TR" sz="1100" b="1" i="0" u="none" strike="noStrike" kern="1200" baseline="0" dirty="0">
                          <a:solidFill>
                            <a:schemeClr val="dk1"/>
                          </a:solidFill>
                          <a:latin typeface="+mn-lt"/>
                          <a:ea typeface="+mn-ea"/>
                          <a:cs typeface="+mn-cs"/>
                        </a:rPr>
                        <a:t>Astım başlangıç yaşı</a:t>
                      </a:r>
                      <a:endParaRPr lang="tr-TR" sz="1100" b="1" dirty="0"/>
                    </a:p>
                  </a:txBody>
                  <a:tcPr/>
                </a:tc>
                <a:tc>
                  <a:txBody>
                    <a:bodyPr/>
                    <a:lstStyle/>
                    <a:p>
                      <a:r>
                        <a:rPr lang="tr-TR" sz="1100" b="0" i="0" u="none" strike="noStrike" kern="1200" baseline="0" dirty="0">
                          <a:solidFill>
                            <a:schemeClr val="dk1"/>
                          </a:solidFill>
                          <a:latin typeface="+mn-lt"/>
                          <a:ea typeface="+mn-ea"/>
                          <a:cs typeface="+mn-cs"/>
                        </a:rPr>
                        <a:t>12 yaştan </a:t>
                      </a:r>
                      <a:r>
                        <a:rPr lang="tr-TR" sz="1100" b="0" i="0" u="none" strike="noStrike" kern="1200" baseline="0" dirty="0" err="1">
                          <a:solidFill>
                            <a:schemeClr val="dk1"/>
                          </a:solidFill>
                          <a:latin typeface="+mn-lt"/>
                          <a:ea typeface="+mn-ea"/>
                          <a:cs typeface="+mn-cs"/>
                        </a:rPr>
                        <a:t>once</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başlangıc</a:t>
                      </a:r>
                      <a:r>
                        <a:rPr lang="tr-TR" sz="1100" b="0" i="0" u="none" strike="noStrike" kern="1200" baseline="0" dirty="0">
                          <a:solidFill>
                            <a:schemeClr val="dk1"/>
                          </a:solidFill>
                          <a:latin typeface="+mn-lt"/>
                          <a:ea typeface="+mn-ea"/>
                          <a:cs typeface="+mn-cs"/>
                        </a:rPr>
                        <a:t> erken </a:t>
                      </a:r>
                      <a:r>
                        <a:rPr lang="tr-TR" sz="1100" b="0" i="0" u="none" strike="noStrike" kern="1200" baseline="0" dirty="0" err="1">
                          <a:solidFill>
                            <a:schemeClr val="dk1"/>
                          </a:solidFill>
                          <a:latin typeface="+mn-lt"/>
                          <a:ea typeface="+mn-ea"/>
                          <a:cs typeface="+mn-cs"/>
                        </a:rPr>
                        <a:t>başlangıc</a:t>
                      </a:r>
                      <a:r>
                        <a:rPr lang="tr-TR" sz="1100" b="0" i="0" u="none" strike="noStrike" kern="1200" baseline="0" dirty="0">
                          <a:solidFill>
                            <a:schemeClr val="dk1"/>
                          </a:solidFill>
                          <a:latin typeface="+mn-lt"/>
                          <a:ea typeface="+mn-ea"/>
                          <a:cs typeface="+mn-cs"/>
                        </a:rPr>
                        <a:t> olarak değerlendirilir.</a:t>
                      </a:r>
                      <a:endParaRPr lang="tr-TR" sz="1100" dirty="0"/>
                    </a:p>
                  </a:txBody>
                  <a:tcPr/>
                </a:tc>
                <a:tc>
                  <a:txBody>
                    <a:bodyPr/>
                    <a:lstStyle/>
                    <a:p>
                      <a:r>
                        <a:rPr lang="tr-TR" sz="1100" b="0" i="0" u="none" strike="noStrike" kern="1200" baseline="0" dirty="0" err="1">
                          <a:solidFill>
                            <a:schemeClr val="dk1"/>
                          </a:solidFill>
                          <a:latin typeface="+mn-lt"/>
                          <a:ea typeface="+mn-ea"/>
                          <a:cs typeface="+mn-cs"/>
                        </a:rPr>
                        <a:t>Fenotip</a:t>
                      </a:r>
                      <a:r>
                        <a:rPr lang="tr-TR" sz="1100" b="0" i="0" u="none" strike="noStrike" kern="1200" baseline="0" dirty="0">
                          <a:solidFill>
                            <a:schemeClr val="dk1"/>
                          </a:solidFill>
                          <a:latin typeface="+mn-lt"/>
                          <a:ea typeface="+mn-ea"/>
                          <a:cs typeface="+mn-cs"/>
                        </a:rPr>
                        <a:t> belirlenmesi (erken </a:t>
                      </a:r>
                      <a:r>
                        <a:rPr lang="tr-TR" sz="1100" b="0" i="0" u="none" strike="noStrike" kern="1200" baseline="0" dirty="0" err="1">
                          <a:solidFill>
                            <a:schemeClr val="dk1"/>
                          </a:solidFill>
                          <a:latin typeface="+mn-lt"/>
                          <a:ea typeface="+mn-ea"/>
                          <a:cs typeface="+mn-cs"/>
                        </a:rPr>
                        <a:t>başlangıclı</a:t>
                      </a:r>
                      <a:r>
                        <a:rPr lang="tr-TR" sz="1100" b="0" i="0" u="none" strike="noStrike" kern="1200" baseline="0" dirty="0">
                          <a:solidFill>
                            <a:schemeClr val="dk1"/>
                          </a:solidFill>
                          <a:latin typeface="+mn-lt"/>
                          <a:ea typeface="+mn-ea"/>
                          <a:cs typeface="+mn-cs"/>
                        </a:rPr>
                        <a:t> alerjik astım)</a:t>
                      </a:r>
                      <a:endParaRPr lang="tr-TR" sz="1100" dirty="0"/>
                    </a:p>
                  </a:txBody>
                  <a:tcPr/>
                </a:tc>
                <a:extLst>
                  <a:ext uri="{0D108BD9-81ED-4DB2-BD59-A6C34878D82A}">
                    <a16:rowId xmlns:a16="http://schemas.microsoft.com/office/drawing/2014/main" val="160347235"/>
                  </a:ext>
                </a:extLst>
              </a:tr>
              <a:tr h="914362">
                <a:tc>
                  <a:txBody>
                    <a:bodyPr/>
                    <a:lstStyle/>
                    <a:p>
                      <a:r>
                        <a:rPr lang="tr-TR" sz="1100" b="1" i="0" u="none" strike="noStrike" kern="1200" baseline="0" dirty="0">
                          <a:solidFill>
                            <a:schemeClr val="dk1"/>
                          </a:solidFill>
                          <a:latin typeface="+mn-lt"/>
                          <a:ea typeface="+mn-ea"/>
                          <a:cs typeface="+mn-cs"/>
                        </a:rPr>
                        <a:t>Fizik muayene</a:t>
                      </a:r>
                      <a:endParaRPr lang="tr-TR" sz="1100" b="1" dirty="0"/>
                    </a:p>
                  </a:txBody>
                  <a:tcPr/>
                </a:tc>
                <a:tc>
                  <a:txBody>
                    <a:bodyPr/>
                    <a:lstStyle/>
                    <a:p>
                      <a:r>
                        <a:rPr lang="tr-TR" sz="1100" b="0" i="0" u="none" strike="noStrike" kern="1200" baseline="0" dirty="0">
                          <a:solidFill>
                            <a:schemeClr val="dk1"/>
                          </a:solidFill>
                          <a:latin typeface="+mn-lt"/>
                          <a:ea typeface="+mn-ea"/>
                          <a:cs typeface="+mn-cs"/>
                        </a:rPr>
                        <a:t>Kilo, </a:t>
                      </a:r>
                      <a:r>
                        <a:rPr lang="tr-TR" sz="1100" b="0" i="0" u="none" strike="noStrike" kern="1200" baseline="0" dirty="0" err="1">
                          <a:solidFill>
                            <a:schemeClr val="dk1"/>
                          </a:solidFill>
                          <a:latin typeface="+mn-lt"/>
                          <a:ea typeface="+mn-ea"/>
                          <a:cs typeface="+mn-cs"/>
                        </a:rPr>
                        <a:t>vucut</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kutle</a:t>
                      </a:r>
                      <a:r>
                        <a:rPr lang="tr-TR" sz="1100" b="0" i="0" u="none" strike="noStrike" kern="1200" baseline="0" dirty="0">
                          <a:solidFill>
                            <a:schemeClr val="dk1"/>
                          </a:solidFill>
                          <a:latin typeface="+mn-lt"/>
                          <a:ea typeface="+mn-ea"/>
                          <a:cs typeface="+mn-cs"/>
                        </a:rPr>
                        <a:t> indeksi</a:t>
                      </a:r>
                    </a:p>
                    <a:p>
                      <a:r>
                        <a:rPr lang="tr-TR" sz="1100" b="0" i="0" u="none" strike="noStrike" kern="1200" baseline="0" dirty="0" err="1">
                          <a:solidFill>
                            <a:schemeClr val="dk1"/>
                          </a:solidFill>
                          <a:latin typeface="+mn-lt"/>
                          <a:ea typeface="+mn-ea"/>
                          <a:cs typeface="+mn-cs"/>
                        </a:rPr>
                        <a:t>Vital</a:t>
                      </a:r>
                      <a:r>
                        <a:rPr lang="tr-TR" sz="1100" b="0" i="0" u="none" strike="noStrike" kern="1200" baseline="0" dirty="0">
                          <a:solidFill>
                            <a:schemeClr val="dk1"/>
                          </a:solidFill>
                          <a:latin typeface="+mn-lt"/>
                          <a:ea typeface="+mn-ea"/>
                          <a:cs typeface="+mn-cs"/>
                        </a:rPr>
                        <a:t> bulgular</a:t>
                      </a:r>
                    </a:p>
                    <a:p>
                      <a:r>
                        <a:rPr lang="tr-TR" sz="1100" b="0" i="0" u="none" strike="noStrike" kern="1200" baseline="0" dirty="0">
                          <a:solidFill>
                            <a:schemeClr val="dk1"/>
                          </a:solidFill>
                          <a:latin typeface="+mn-lt"/>
                          <a:ea typeface="+mn-ea"/>
                          <a:cs typeface="+mn-cs"/>
                        </a:rPr>
                        <a:t>Solunum sistemi ve </a:t>
                      </a:r>
                      <a:r>
                        <a:rPr lang="tr-TR" sz="1100" b="0" i="0" u="none" strike="noStrike" kern="1200" baseline="0" dirty="0" err="1">
                          <a:solidFill>
                            <a:schemeClr val="dk1"/>
                          </a:solidFill>
                          <a:latin typeface="+mn-lt"/>
                          <a:ea typeface="+mn-ea"/>
                          <a:cs typeface="+mn-cs"/>
                        </a:rPr>
                        <a:t>kardiyovaskuler</a:t>
                      </a:r>
                      <a:r>
                        <a:rPr lang="tr-TR" sz="1100" b="0" i="0" u="none" strike="noStrike" kern="1200" baseline="0" dirty="0">
                          <a:solidFill>
                            <a:schemeClr val="dk1"/>
                          </a:solidFill>
                          <a:latin typeface="+mn-lt"/>
                          <a:ea typeface="+mn-ea"/>
                          <a:cs typeface="+mn-cs"/>
                        </a:rPr>
                        <a:t> sistem muayenesi</a:t>
                      </a:r>
                    </a:p>
                    <a:p>
                      <a:r>
                        <a:rPr lang="tr-TR" sz="1100" b="0" i="0" u="none" strike="noStrike" kern="1200" baseline="0" dirty="0" err="1">
                          <a:solidFill>
                            <a:schemeClr val="dk1"/>
                          </a:solidFill>
                          <a:latin typeface="+mn-lt"/>
                          <a:ea typeface="+mn-ea"/>
                          <a:cs typeface="+mn-cs"/>
                        </a:rPr>
                        <a:t>Allerjik</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Komorbiditelerin</a:t>
                      </a:r>
                      <a:r>
                        <a:rPr lang="tr-TR" sz="1100" b="0" i="0" u="none" strike="noStrike" kern="1200" baseline="0" dirty="0">
                          <a:solidFill>
                            <a:schemeClr val="dk1"/>
                          </a:solidFill>
                          <a:latin typeface="+mn-lt"/>
                          <a:ea typeface="+mn-ea"/>
                          <a:cs typeface="+mn-cs"/>
                        </a:rPr>
                        <a:t> değerlendirilmesi (</a:t>
                      </a:r>
                      <a:r>
                        <a:rPr lang="tr-TR" sz="1100" b="0" i="0" u="none" strike="noStrike" kern="1200" baseline="0" dirty="0" err="1">
                          <a:solidFill>
                            <a:schemeClr val="dk1"/>
                          </a:solidFill>
                          <a:latin typeface="+mn-lt"/>
                          <a:ea typeface="+mn-ea"/>
                          <a:cs typeface="+mn-cs"/>
                        </a:rPr>
                        <a:t>rinit</a:t>
                      </a:r>
                      <a:r>
                        <a:rPr lang="tr-TR" sz="1100" b="0" i="0" u="none" strike="noStrike" kern="1200" baseline="0" dirty="0">
                          <a:solidFill>
                            <a:schemeClr val="dk1"/>
                          </a:solidFill>
                          <a:latin typeface="+mn-lt"/>
                          <a:ea typeface="+mn-ea"/>
                          <a:cs typeface="+mn-cs"/>
                        </a:rPr>
                        <a:t>, nazal polip, </a:t>
                      </a:r>
                      <a:r>
                        <a:rPr lang="tr-TR" sz="1100" b="0" i="0" u="none" strike="noStrike" kern="1200" baseline="0" dirty="0" err="1">
                          <a:solidFill>
                            <a:schemeClr val="dk1"/>
                          </a:solidFill>
                          <a:latin typeface="+mn-lt"/>
                          <a:ea typeface="+mn-ea"/>
                          <a:cs typeface="+mn-cs"/>
                        </a:rPr>
                        <a:t>egzema</a:t>
                      </a:r>
                      <a:r>
                        <a:rPr lang="tr-TR" sz="1100" b="0" i="0" u="none" strike="noStrike" kern="1200" baseline="0" dirty="0">
                          <a:solidFill>
                            <a:schemeClr val="dk1"/>
                          </a:solidFill>
                          <a:latin typeface="+mn-lt"/>
                          <a:ea typeface="+mn-ea"/>
                          <a:cs typeface="+mn-cs"/>
                        </a:rPr>
                        <a:t>)</a:t>
                      </a:r>
                      <a:endParaRPr lang="tr-TR" sz="1100" dirty="0"/>
                    </a:p>
                  </a:txBody>
                  <a:tcPr/>
                </a:tc>
                <a:tc>
                  <a:txBody>
                    <a:bodyPr/>
                    <a:lstStyle/>
                    <a:p>
                      <a:r>
                        <a:rPr lang="tr-TR" sz="1100" b="0" i="0" u="none" strike="noStrike" kern="1200" baseline="0" dirty="0">
                          <a:solidFill>
                            <a:schemeClr val="dk1"/>
                          </a:solidFill>
                          <a:latin typeface="+mn-lt"/>
                          <a:ea typeface="+mn-ea"/>
                          <a:cs typeface="+mn-cs"/>
                        </a:rPr>
                        <a:t>Ayırıcı tanı (</a:t>
                      </a:r>
                      <a:r>
                        <a:rPr lang="tr-TR" sz="1100" b="0" i="0" u="none" strike="noStrike" kern="1200" baseline="0" dirty="0" err="1">
                          <a:solidFill>
                            <a:schemeClr val="dk1"/>
                          </a:solidFill>
                          <a:latin typeface="+mn-lt"/>
                          <a:ea typeface="+mn-ea"/>
                          <a:cs typeface="+mn-cs"/>
                        </a:rPr>
                        <a:t>bronşektazi</a:t>
                      </a:r>
                      <a:r>
                        <a:rPr lang="tr-TR" sz="1100" b="0" i="0" u="none" strike="noStrike" kern="1200" baseline="0" dirty="0">
                          <a:solidFill>
                            <a:schemeClr val="dk1"/>
                          </a:solidFill>
                          <a:latin typeface="+mn-lt"/>
                          <a:ea typeface="+mn-ea"/>
                          <a:cs typeface="+mn-cs"/>
                        </a:rPr>
                        <a:t>, kalp yetmezliği)</a:t>
                      </a:r>
                    </a:p>
                    <a:p>
                      <a:r>
                        <a:rPr lang="nl-NL" sz="1100" b="0" i="0" u="none" strike="noStrike" kern="1200" baseline="0" dirty="0">
                          <a:solidFill>
                            <a:schemeClr val="dk1"/>
                          </a:solidFill>
                          <a:latin typeface="+mn-lt"/>
                          <a:ea typeface="+mn-ea"/>
                          <a:cs typeface="+mn-cs"/>
                        </a:rPr>
                        <a:t>Fenotip belirleme (allerjik astım, obezite ilişkili</a:t>
                      </a:r>
                    </a:p>
                    <a:p>
                      <a:r>
                        <a:rPr lang="tr-TR" sz="1100" b="0" i="0" u="none" strike="noStrike" kern="1200" baseline="0" dirty="0">
                          <a:solidFill>
                            <a:schemeClr val="dk1"/>
                          </a:solidFill>
                          <a:latin typeface="+mn-lt"/>
                          <a:ea typeface="+mn-ea"/>
                          <a:cs typeface="+mn-cs"/>
                        </a:rPr>
                        <a:t>astım)</a:t>
                      </a:r>
                    </a:p>
                  </a:txBody>
                  <a:tcPr/>
                </a:tc>
                <a:extLst>
                  <a:ext uri="{0D108BD9-81ED-4DB2-BD59-A6C34878D82A}">
                    <a16:rowId xmlns:a16="http://schemas.microsoft.com/office/drawing/2014/main" val="524009533"/>
                  </a:ext>
                </a:extLst>
              </a:tr>
              <a:tr h="261246">
                <a:tc>
                  <a:txBody>
                    <a:bodyPr/>
                    <a:lstStyle/>
                    <a:p>
                      <a:r>
                        <a:rPr lang="tr-TR" sz="1100" b="1" i="0" u="none" strike="noStrike" kern="1200" baseline="0" dirty="0" err="1">
                          <a:solidFill>
                            <a:schemeClr val="dk1"/>
                          </a:solidFill>
                          <a:latin typeface="+mn-lt"/>
                          <a:ea typeface="+mn-ea"/>
                          <a:cs typeface="+mn-cs"/>
                        </a:rPr>
                        <a:t>Özgecmiş</a:t>
                      </a:r>
                      <a:endParaRPr lang="tr-TR" sz="1100" b="1" dirty="0"/>
                    </a:p>
                  </a:txBody>
                  <a:tcPr/>
                </a:tc>
                <a:tc>
                  <a:txBody>
                    <a:bodyPr/>
                    <a:lstStyle/>
                    <a:p>
                      <a:r>
                        <a:rPr lang="tr-TR" sz="1100" b="0" i="0" u="none" strike="noStrike" kern="1200" baseline="0" dirty="0" err="1">
                          <a:solidFill>
                            <a:schemeClr val="dk1"/>
                          </a:solidFill>
                          <a:latin typeface="+mn-lt"/>
                          <a:ea typeface="+mn-ea"/>
                          <a:cs typeface="+mn-cs"/>
                        </a:rPr>
                        <a:t>Allerjik</a:t>
                      </a:r>
                      <a:r>
                        <a:rPr lang="tr-TR" sz="1100" b="0" i="0" u="none" strike="noStrike" kern="1200" baseline="0" dirty="0">
                          <a:solidFill>
                            <a:schemeClr val="dk1"/>
                          </a:solidFill>
                          <a:latin typeface="+mn-lt"/>
                          <a:ea typeface="+mn-ea"/>
                          <a:cs typeface="+mn-cs"/>
                        </a:rPr>
                        <a:t> hastalıklar</a:t>
                      </a:r>
                    </a:p>
                    <a:p>
                      <a:r>
                        <a:rPr lang="tr-TR" sz="1100" b="0" i="0" u="none" strike="noStrike" kern="1200" baseline="0" dirty="0" err="1">
                          <a:solidFill>
                            <a:schemeClr val="dk1"/>
                          </a:solidFill>
                          <a:latin typeface="+mn-lt"/>
                          <a:ea typeface="+mn-ea"/>
                          <a:cs typeface="+mn-cs"/>
                        </a:rPr>
                        <a:t>İlac</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allerjisi</a:t>
                      </a:r>
                      <a:r>
                        <a:rPr lang="tr-TR" sz="1100" b="0" i="0" u="none" strike="noStrike" kern="1200" baseline="0" dirty="0">
                          <a:solidFill>
                            <a:schemeClr val="dk1"/>
                          </a:solidFill>
                          <a:latin typeface="+mn-lt"/>
                          <a:ea typeface="+mn-ea"/>
                          <a:cs typeface="+mn-cs"/>
                        </a:rPr>
                        <a:t>- ağrı kesici duyarlılığı</a:t>
                      </a:r>
                    </a:p>
                    <a:p>
                      <a:r>
                        <a:rPr lang="tr-TR" sz="1100" b="0" i="0" u="none" strike="noStrike" kern="1200" baseline="0" dirty="0" err="1">
                          <a:solidFill>
                            <a:schemeClr val="dk1"/>
                          </a:solidFill>
                          <a:latin typeface="+mn-lt"/>
                          <a:ea typeface="+mn-ea"/>
                          <a:cs typeface="+mn-cs"/>
                        </a:rPr>
                        <a:t>Kardiyovaskuler</a:t>
                      </a:r>
                      <a:r>
                        <a:rPr lang="tr-TR" sz="1100" b="0" i="0" u="none" strike="noStrike" kern="1200" baseline="0" dirty="0">
                          <a:solidFill>
                            <a:schemeClr val="dk1"/>
                          </a:solidFill>
                          <a:latin typeface="+mn-lt"/>
                          <a:ea typeface="+mn-ea"/>
                          <a:cs typeface="+mn-cs"/>
                        </a:rPr>
                        <a:t> hastalıklar</a:t>
                      </a:r>
                    </a:p>
                    <a:p>
                      <a:r>
                        <a:rPr lang="tr-TR" sz="1100" b="0" i="0" u="none" strike="noStrike" kern="1200" baseline="0" dirty="0" err="1">
                          <a:solidFill>
                            <a:schemeClr val="dk1"/>
                          </a:solidFill>
                          <a:latin typeface="+mn-lt"/>
                          <a:ea typeface="+mn-ea"/>
                          <a:cs typeface="+mn-cs"/>
                        </a:rPr>
                        <a:t>Gecirilmiş</a:t>
                      </a:r>
                      <a:r>
                        <a:rPr lang="tr-TR" sz="1100" b="0" i="0" u="none" strike="noStrike" kern="1200" baseline="0" dirty="0">
                          <a:solidFill>
                            <a:schemeClr val="dk1"/>
                          </a:solidFill>
                          <a:latin typeface="+mn-lt"/>
                          <a:ea typeface="+mn-ea"/>
                          <a:cs typeface="+mn-cs"/>
                        </a:rPr>
                        <a:t> cerrahi, </a:t>
                      </a:r>
                      <a:r>
                        <a:rPr lang="tr-TR" sz="1100" b="0" i="0" u="none" strike="noStrike" kern="1200" baseline="0" dirty="0" err="1">
                          <a:solidFill>
                            <a:schemeClr val="dk1"/>
                          </a:solidFill>
                          <a:latin typeface="+mn-lt"/>
                          <a:ea typeface="+mn-ea"/>
                          <a:cs typeface="+mn-cs"/>
                        </a:rPr>
                        <a:t>entubasyon</a:t>
                      </a:r>
                      <a:endParaRPr lang="tr-TR" sz="1100" b="0" i="0" u="none" strike="noStrike" kern="1200" baseline="0" dirty="0">
                        <a:solidFill>
                          <a:schemeClr val="dk1"/>
                        </a:solidFill>
                        <a:latin typeface="+mn-lt"/>
                        <a:ea typeface="+mn-ea"/>
                        <a:cs typeface="+mn-cs"/>
                      </a:endParaRPr>
                    </a:p>
                    <a:p>
                      <a:r>
                        <a:rPr lang="tr-TR" sz="1100" b="0" i="0" u="none" strike="noStrike" kern="1200" baseline="0" dirty="0">
                          <a:solidFill>
                            <a:schemeClr val="dk1"/>
                          </a:solidFill>
                          <a:latin typeface="+mn-lt"/>
                          <a:ea typeface="+mn-ea"/>
                          <a:cs typeface="+mn-cs"/>
                        </a:rPr>
                        <a:t>Burun / </a:t>
                      </a:r>
                      <a:r>
                        <a:rPr lang="tr-TR" sz="1100" b="0" i="0" u="none" strike="noStrike" kern="1200" baseline="0" dirty="0" err="1">
                          <a:solidFill>
                            <a:schemeClr val="dk1"/>
                          </a:solidFill>
                          <a:latin typeface="+mn-lt"/>
                          <a:ea typeface="+mn-ea"/>
                          <a:cs typeface="+mn-cs"/>
                        </a:rPr>
                        <a:t>sinus</a:t>
                      </a:r>
                      <a:r>
                        <a:rPr lang="tr-TR" sz="1100" b="0" i="0" u="none" strike="noStrike" kern="1200" baseline="0" dirty="0">
                          <a:solidFill>
                            <a:schemeClr val="dk1"/>
                          </a:solidFill>
                          <a:latin typeface="+mn-lt"/>
                          <a:ea typeface="+mn-ea"/>
                          <a:cs typeface="+mn-cs"/>
                        </a:rPr>
                        <a:t> cerrahisi</a:t>
                      </a:r>
                      <a:endParaRPr lang="tr-TR" sz="1100" dirty="0"/>
                    </a:p>
                  </a:txBody>
                  <a:tcPr/>
                </a:tc>
                <a:tc>
                  <a:txBody>
                    <a:bodyPr/>
                    <a:lstStyle/>
                    <a:p>
                      <a:r>
                        <a:rPr lang="tr-TR" sz="1100" b="0" i="0" u="none" strike="noStrike" kern="1200" baseline="0" dirty="0" err="1">
                          <a:solidFill>
                            <a:schemeClr val="dk1"/>
                          </a:solidFill>
                          <a:latin typeface="+mn-lt"/>
                          <a:ea typeface="+mn-ea"/>
                          <a:cs typeface="+mn-cs"/>
                        </a:rPr>
                        <a:t>Fenotip</a:t>
                      </a:r>
                      <a:r>
                        <a:rPr lang="tr-TR" sz="1100" b="0" i="0" u="none" strike="noStrike" kern="1200" baseline="0" dirty="0">
                          <a:solidFill>
                            <a:schemeClr val="dk1"/>
                          </a:solidFill>
                          <a:latin typeface="+mn-lt"/>
                          <a:ea typeface="+mn-ea"/>
                          <a:cs typeface="+mn-cs"/>
                        </a:rPr>
                        <a:t> belirlenmesi (</a:t>
                      </a:r>
                      <a:r>
                        <a:rPr lang="tr-TR" sz="1100" b="0" i="0" u="none" strike="noStrike" kern="1200" baseline="0" dirty="0" err="1">
                          <a:solidFill>
                            <a:schemeClr val="dk1"/>
                          </a:solidFill>
                          <a:latin typeface="+mn-lt"/>
                          <a:ea typeface="+mn-ea"/>
                          <a:cs typeface="+mn-cs"/>
                        </a:rPr>
                        <a:t>allerjik</a:t>
                      </a:r>
                      <a:r>
                        <a:rPr lang="tr-TR" sz="1100" b="0" i="0" u="none" strike="noStrike" kern="1200" baseline="0" dirty="0">
                          <a:solidFill>
                            <a:schemeClr val="dk1"/>
                          </a:solidFill>
                          <a:latin typeface="+mn-lt"/>
                          <a:ea typeface="+mn-ea"/>
                          <a:cs typeface="+mn-cs"/>
                        </a:rPr>
                        <a:t> astım, aspirine</a:t>
                      </a:r>
                    </a:p>
                    <a:p>
                      <a:r>
                        <a:rPr lang="tr-TR" sz="1100" b="0" i="0" u="none" strike="noStrike" kern="1200" baseline="0" dirty="0">
                          <a:solidFill>
                            <a:schemeClr val="dk1"/>
                          </a:solidFill>
                          <a:latin typeface="+mn-lt"/>
                          <a:ea typeface="+mn-ea"/>
                          <a:cs typeface="+mn-cs"/>
                        </a:rPr>
                        <a:t>duyarlı astım)</a:t>
                      </a:r>
                    </a:p>
                    <a:p>
                      <a:r>
                        <a:rPr lang="tr-TR" sz="1100" b="0" i="0" u="none" strike="noStrike" kern="1200" baseline="0" dirty="0">
                          <a:solidFill>
                            <a:schemeClr val="dk1"/>
                          </a:solidFill>
                          <a:latin typeface="+mn-lt"/>
                          <a:ea typeface="+mn-ea"/>
                          <a:cs typeface="+mn-cs"/>
                        </a:rPr>
                        <a:t>Ayırıcı tanı (KOAH, kalp yetmezliği, </a:t>
                      </a:r>
                      <a:r>
                        <a:rPr lang="tr-TR" sz="1100" b="0" i="0" u="none" strike="noStrike" kern="1200" baseline="0" dirty="0" err="1">
                          <a:solidFill>
                            <a:schemeClr val="dk1"/>
                          </a:solidFill>
                          <a:latin typeface="+mn-lt"/>
                          <a:ea typeface="+mn-ea"/>
                          <a:cs typeface="+mn-cs"/>
                        </a:rPr>
                        <a:t>trakeomalazi</a:t>
                      </a:r>
                      <a:r>
                        <a:rPr lang="tr-TR" sz="1100" b="0" i="0" u="none" strike="noStrike" kern="1200" baseline="0" dirty="0">
                          <a:solidFill>
                            <a:schemeClr val="dk1"/>
                          </a:solidFill>
                          <a:latin typeface="+mn-lt"/>
                          <a:ea typeface="+mn-ea"/>
                          <a:cs typeface="+mn-cs"/>
                        </a:rPr>
                        <a:t>)</a:t>
                      </a:r>
                      <a:endParaRPr lang="tr-TR" sz="1100" dirty="0"/>
                    </a:p>
                  </a:txBody>
                  <a:tcPr/>
                </a:tc>
                <a:extLst>
                  <a:ext uri="{0D108BD9-81ED-4DB2-BD59-A6C34878D82A}">
                    <a16:rowId xmlns:a16="http://schemas.microsoft.com/office/drawing/2014/main" val="3005027866"/>
                  </a:ext>
                </a:extLst>
              </a:tr>
              <a:tr h="261246">
                <a:tc>
                  <a:txBody>
                    <a:bodyPr/>
                    <a:lstStyle/>
                    <a:p>
                      <a:r>
                        <a:rPr lang="tr-TR" sz="1100" b="1" i="0" u="none" strike="noStrike" kern="1200" baseline="0" dirty="0">
                          <a:solidFill>
                            <a:schemeClr val="dk1"/>
                          </a:solidFill>
                          <a:latin typeface="+mn-lt"/>
                          <a:ea typeface="+mn-ea"/>
                          <a:cs typeface="+mn-cs"/>
                        </a:rPr>
                        <a:t>Aile </a:t>
                      </a:r>
                      <a:r>
                        <a:rPr lang="tr-TR" sz="1100" b="1" i="0" u="none" strike="noStrike" kern="1200" baseline="0" dirty="0" err="1">
                          <a:solidFill>
                            <a:schemeClr val="dk1"/>
                          </a:solidFill>
                          <a:latin typeface="+mn-lt"/>
                          <a:ea typeface="+mn-ea"/>
                          <a:cs typeface="+mn-cs"/>
                        </a:rPr>
                        <a:t>öykusu</a:t>
                      </a:r>
                      <a:endParaRPr lang="tr-TR" sz="1100" b="1" dirty="0"/>
                    </a:p>
                  </a:txBody>
                  <a:tcPr/>
                </a:tc>
                <a:tc>
                  <a:txBody>
                    <a:bodyPr/>
                    <a:lstStyle/>
                    <a:p>
                      <a:r>
                        <a:rPr lang="tr-TR" sz="1100" b="0" i="0" u="none" strike="noStrike" kern="1200" baseline="0" dirty="0">
                          <a:solidFill>
                            <a:schemeClr val="dk1"/>
                          </a:solidFill>
                          <a:latin typeface="+mn-lt"/>
                          <a:ea typeface="+mn-ea"/>
                          <a:cs typeface="+mn-cs"/>
                        </a:rPr>
                        <a:t>Ailede </a:t>
                      </a:r>
                      <a:r>
                        <a:rPr lang="tr-TR" sz="1100" b="0" i="0" u="none" strike="noStrike" kern="1200" baseline="0" dirty="0" err="1">
                          <a:solidFill>
                            <a:schemeClr val="dk1"/>
                          </a:solidFill>
                          <a:latin typeface="+mn-lt"/>
                          <a:ea typeface="+mn-ea"/>
                          <a:cs typeface="+mn-cs"/>
                        </a:rPr>
                        <a:t>allerji</a:t>
                      </a:r>
                      <a:r>
                        <a:rPr lang="tr-TR" sz="1100" b="0" i="0" u="none" strike="noStrike" kern="1200" baseline="0" dirty="0">
                          <a:solidFill>
                            <a:schemeClr val="dk1"/>
                          </a:solidFill>
                          <a:latin typeface="+mn-lt"/>
                          <a:ea typeface="+mn-ea"/>
                          <a:cs typeface="+mn-cs"/>
                        </a:rPr>
                        <a:t> hikayesi</a:t>
                      </a:r>
                    </a:p>
                    <a:p>
                      <a:r>
                        <a:rPr lang="tr-TR" sz="1100" b="0" i="0" u="none" strike="noStrike" kern="1200" baseline="0" dirty="0">
                          <a:solidFill>
                            <a:schemeClr val="dk1"/>
                          </a:solidFill>
                          <a:latin typeface="+mn-lt"/>
                          <a:ea typeface="+mn-ea"/>
                          <a:cs typeface="+mn-cs"/>
                        </a:rPr>
                        <a:t>Ailede nefes darlığı</a:t>
                      </a:r>
                      <a:endParaRPr lang="tr-TR" sz="1100" dirty="0"/>
                    </a:p>
                  </a:txBody>
                  <a:tcPr/>
                </a:tc>
                <a:tc>
                  <a:txBody>
                    <a:bodyPr/>
                    <a:lstStyle/>
                    <a:p>
                      <a:r>
                        <a:rPr lang="tr-TR" sz="1100" b="0" i="0" u="none" strike="noStrike" kern="1200" baseline="0" dirty="0" err="1">
                          <a:solidFill>
                            <a:schemeClr val="dk1"/>
                          </a:solidFill>
                          <a:latin typeface="+mn-lt"/>
                          <a:ea typeface="+mn-ea"/>
                          <a:cs typeface="+mn-cs"/>
                        </a:rPr>
                        <a:t>Fenotip</a:t>
                      </a:r>
                      <a:r>
                        <a:rPr lang="tr-TR" sz="1100" b="0" i="0" u="none" strike="noStrike" kern="1200" baseline="0" dirty="0">
                          <a:solidFill>
                            <a:schemeClr val="dk1"/>
                          </a:solidFill>
                          <a:latin typeface="+mn-lt"/>
                          <a:ea typeface="+mn-ea"/>
                          <a:cs typeface="+mn-cs"/>
                        </a:rPr>
                        <a:t> belirlenmesi (alerjik astım)</a:t>
                      </a:r>
                    </a:p>
                    <a:p>
                      <a:r>
                        <a:rPr lang="tr-TR" sz="1100" b="0" i="0" u="none" strike="noStrike" kern="1200" baseline="0" dirty="0">
                          <a:solidFill>
                            <a:schemeClr val="dk1"/>
                          </a:solidFill>
                          <a:latin typeface="+mn-lt"/>
                          <a:ea typeface="+mn-ea"/>
                          <a:cs typeface="+mn-cs"/>
                        </a:rPr>
                        <a:t>Ayırıcı tanı (alfa-1 </a:t>
                      </a:r>
                      <a:r>
                        <a:rPr lang="tr-TR" sz="1100" b="0" i="0" u="none" strike="noStrike" kern="1200" baseline="0" dirty="0" err="1">
                          <a:solidFill>
                            <a:schemeClr val="dk1"/>
                          </a:solidFill>
                          <a:latin typeface="+mn-lt"/>
                          <a:ea typeface="+mn-ea"/>
                          <a:cs typeface="+mn-cs"/>
                        </a:rPr>
                        <a:t>antitripsin</a:t>
                      </a:r>
                      <a:r>
                        <a:rPr lang="tr-TR" sz="1100" b="0" i="0" u="none" strike="noStrike" kern="1200" baseline="0" dirty="0">
                          <a:solidFill>
                            <a:schemeClr val="dk1"/>
                          </a:solidFill>
                          <a:latin typeface="+mn-lt"/>
                          <a:ea typeface="+mn-ea"/>
                          <a:cs typeface="+mn-cs"/>
                        </a:rPr>
                        <a:t> eksikliği, </a:t>
                      </a:r>
                      <a:r>
                        <a:rPr lang="tr-TR" sz="1100" b="0" i="0" u="none" strike="noStrike" kern="1200" baseline="0" dirty="0" err="1">
                          <a:solidFill>
                            <a:schemeClr val="dk1"/>
                          </a:solidFill>
                          <a:latin typeface="+mn-lt"/>
                          <a:ea typeface="+mn-ea"/>
                          <a:cs typeface="+mn-cs"/>
                        </a:rPr>
                        <a:t>kistik</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fibroz</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immun</a:t>
                      </a:r>
                      <a:r>
                        <a:rPr lang="tr-TR" sz="1100" b="0" i="0" u="none" strike="noStrike" kern="1200" baseline="0" dirty="0">
                          <a:solidFill>
                            <a:schemeClr val="dk1"/>
                          </a:solidFill>
                          <a:latin typeface="+mn-lt"/>
                          <a:ea typeface="+mn-ea"/>
                          <a:cs typeface="+mn-cs"/>
                        </a:rPr>
                        <a:t> yetmezlik)</a:t>
                      </a:r>
                      <a:endParaRPr lang="tr-TR" sz="1100" dirty="0"/>
                    </a:p>
                  </a:txBody>
                  <a:tcPr/>
                </a:tc>
                <a:extLst>
                  <a:ext uri="{0D108BD9-81ED-4DB2-BD59-A6C34878D82A}">
                    <a16:rowId xmlns:a16="http://schemas.microsoft.com/office/drawing/2014/main" val="3220953176"/>
                  </a:ext>
                </a:extLst>
              </a:tr>
            </a:tbl>
          </a:graphicData>
        </a:graphic>
      </p:graphicFrame>
    </p:spTree>
    <p:extLst>
      <p:ext uri="{BB962C8B-B14F-4D97-AF65-F5344CB8AC3E}">
        <p14:creationId xmlns:p14="http://schemas.microsoft.com/office/powerpoint/2010/main" val="4209319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TANI</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80" y="1845733"/>
            <a:ext cx="8078251" cy="4435145"/>
          </a:xfrm>
        </p:spPr>
        <p:txBody>
          <a:bodyPr>
            <a:normAutofit lnSpcReduction="10000"/>
          </a:bodyPr>
          <a:lstStyle/>
          <a:p>
            <a:pPr algn="l"/>
            <a:r>
              <a:rPr lang="tr-TR" sz="2200" b="1" dirty="0"/>
              <a:t>Fizik Muayene</a:t>
            </a:r>
          </a:p>
          <a:p>
            <a:pPr algn="just">
              <a:lnSpc>
                <a:spcPct val="150000"/>
              </a:lnSpc>
              <a:buFont typeface="Arial" panose="020B0604020202020204" pitchFamily="34" charset="0"/>
              <a:buChar char="•"/>
            </a:pPr>
            <a:r>
              <a:rPr lang="tr-TR" sz="2200" b="0" i="0" u="none" strike="noStrike" baseline="0" dirty="0"/>
              <a:t>Hasta </a:t>
            </a:r>
            <a:r>
              <a:rPr lang="tr-TR" sz="2200" b="0" i="0" u="none" strike="noStrike" baseline="0" dirty="0" err="1"/>
              <a:t>semptomatik</a:t>
            </a:r>
            <a:r>
              <a:rPr lang="tr-TR" sz="2200" b="0" i="0" u="none" strike="noStrike" baseline="0" dirty="0"/>
              <a:t> değilse solunum sistemi muayenesi normal</a:t>
            </a:r>
            <a:r>
              <a:rPr lang="tr-TR" sz="2400" b="0" i="0" u="none" strike="noStrike" baseline="0" dirty="0"/>
              <a:t> </a:t>
            </a:r>
          </a:p>
          <a:p>
            <a:pPr marL="635508" lvl="1" indent="-342900" algn="just">
              <a:lnSpc>
                <a:spcPct val="150000"/>
              </a:lnSpc>
              <a:buFont typeface="Courier New" panose="02070309020205020404" pitchFamily="49" charset="0"/>
              <a:buChar char="o"/>
            </a:pPr>
            <a:r>
              <a:rPr lang="tr-TR" sz="2000" dirty="0"/>
              <a:t>B</a:t>
            </a:r>
            <a:r>
              <a:rPr lang="tr-TR" sz="2000" b="0" i="0" u="none" strike="noStrike" baseline="0" dirty="0"/>
              <a:t>azı hastalarda </a:t>
            </a:r>
            <a:r>
              <a:rPr lang="tr-TR" sz="2000" b="0" i="0" u="none" strike="noStrike" baseline="0" dirty="0" err="1"/>
              <a:t>oskultasyon</a:t>
            </a:r>
            <a:r>
              <a:rPr lang="tr-TR" sz="2000" b="0" i="0" u="none" strike="noStrike" baseline="0" dirty="0"/>
              <a:t> sırasında zorlu </a:t>
            </a:r>
            <a:r>
              <a:rPr lang="tr-TR" sz="2000" b="0" i="0" u="none" strike="noStrike" baseline="0" dirty="0" err="1"/>
              <a:t>ekspirasyon</a:t>
            </a:r>
            <a:r>
              <a:rPr lang="tr-TR" sz="2000" b="0" i="0" u="none" strike="noStrike" baseline="0" dirty="0"/>
              <a:t> yaptırılırsa </a:t>
            </a:r>
            <a:r>
              <a:rPr lang="tr-TR" sz="2000" b="0" i="0" u="none" strike="noStrike" baseline="0" dirty="0" err="1"/>
              <a:t>ronküs</a:t>
            </a:r>
            <a:r>
              <a:rPr lang="tr-TR" sz="2000" b="0" i="0" u="none" strike="noStrike" baseline="0" dirty="0"/>
              <a:t> </a:t>
            </a:r>
          </a:p>
          <a:p>
            <a:pPr algn="just">
              <a:lnSpc>
                <a:spcPct val="150000"/>
              </a:lnSpc>
              <a:buFont typeface="Arial" panose="020B0604020202020204" pitchFamily="34" charset="0"/>
              <a:buChar char="•"/>
            </a:pPr>
            <a:r>
              <a:rPr lang="tr-TR" sz="2200" b="0" i="0" u="none" strike="noStrike" baseline="0" dirty="0"/>
              <a:t>En sık rastlanan muayene bulgusu hışıltı ve </a:t>
            </a:r>
            <a:r>
              <a:rPr lang="tr-TR" sz="2200" b="0" i="0" u="none" strike="noStrike" baseline="0" dirty="0" err="1"/>
              <a:t>ronküsler</a:t>
            </a:r>
            <a:endParaRPr lang="tr-TR" sz="2200" b="0" i="0" u="none" strike="noStrike" baseline="0" dirty="0"/>
          </a:p>
          <a:p>
            <a:pPr algn="just">
              <a:lnSpc>
                <a:spcPct val="150000"/>
              </a:lnSpc>
              <a:buFont typeface="Arial" panose="020B0604020202020204" pitchFamily="34" charset="0"/>
              <a:buChar char="•"/>
            </a:pPr>
            <a:r>
              <a:rPr lang="tr-TR" sz="2200" b="0" i="0" u="none" strike="noStrike" baseline="0" dirty="0" err="1"/>
              <a:t>Anamnez</a:t>
            </a:r>
            <a:r>
              <a:rPr lang="tr-TR" sz="2200" b="0" i="0" u="none" strike="noStrike" baseline="0" dirty="0"/>
              <a:t> ve fizik muayene sırasında hemen her derin </a:t>
            </a:r>
            <a:r>
              <a:rPr lang="tr-TR" sz="2200" b="0" i="0" u="none" strike="noStrike" baseline="0" dirty="0" err="1"/>
              <a:t>inspirasyondan</a:t>
            </a:r>
            <a:r>
              <a:rPr lang="tr-TR" sz="2200" b="0" i="0" u="none" strike="noStrike" baseline="0" dirty="0"/>
              <a:t> sonra </a:t>
            </a:r>
            <a:r>
              <a:rPr lang="tr-TR" sz="2200" dirty="0"/>
              <a:t>ö</a:t>
            </a:r>
            <a:r>
              <a:rPr lang="tr-TR" sz="2200" b="0" i="0" u="none" strike="noStrike" baseline="0" dirty="0"/>
              <a:t>ksürük gelişmesi</a:t>
            </a:r>
          </a:p>
          <a:p>
            <a:pPr marL="635508" lvl="1" indent="-342900" algn="just">
              <a:lnSpc>
                <a:spcPct val="150000"/>
              </a:lnSpc>
              <a:buFont typeface="Courier New" panose="02070309020205020404" pitchFamily="49" charset="0"/>
              <a:buChar char="o"/>
            </a:pPr>
            <a:r>
              <a:rPr lang="tr-TR" sz="2000" dirty="0"/>
              <a:t>H</a:t>
            </a:r>
            <a:r>
              <a:rPr lang="tr-TR" sz="2000" b="0" i="0" u="none" strike="noStrike" baseline="0" dirty="0"/>
              <a:t>ava yolu duyarlılığının </a:t>
            </a:r>
            <a:r>
              <a:rPr lang="tr-TR" sz="2000" b="0" i="0" u="none" strike="noStrike" baseline="0" dirty="0" err="1"/>
              <a:t>indirekt</a:t>
            </a:r>
            <a:r>
              <a:rPr lang="tr-TR" sz="2000" b="0" i="0" u="none" strike="noStrike" baseline="0" dirty="0"/>
              <a:t> göstergesi</a:t>
            </a:r>
            <a:endParaRPr lang="tr-TR" sz="2000" dirty="0"/>
          </a:p>
        </p:txBody>
      </p:sp>
      <p:pic>
        <p:nvPicPr>
          <p:cNvPr id="5" name="Resim 4" descr="kişi içeren bir resim&#10;&#10;Açıklama otomatik olarak oluşturuldu">
            <a:extLst>
              <a:ext uri="{FF2B5EF4-FFF2-40B4-BE49-F238E27FC236}">
                <a16:creationId xmlns:a16="http://schemas.microsoft.com/office/drawing/2014/main" id="{67D0C19A-5AA8-4C39-9030-520542C01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608" y="2522483"/>
            <a:ext cx="2511972" cy="2900855"/>
          </a:xfrm>
          <a:prstGeom prst="rect">
            <a:avLst/>
          </a:prstGeom>
        </p:spPr>
      </p:pic>
    </p:spTree>
    <p:extLst>
      <p:ext uri="{BB962C8B-B14F-4D97-AF65-F5344CB8AC3E}">
        <p14:creationId xmlns:p14="http://schemas.microsoft.com/office/powerpoint/2010/main" val="266456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SUNUM PLANI</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80" y="1845732"/>
            <a:ext cx="10058400" cy="4525087"/>
          </a:xfrm>
        </p:spPr>
        <p:txBody>
          <a:bodyPr>
            <a:normAutofit/>
          </a:bodyPr>
          <a:lstStyle/>
          <a:p>
            <a:pPr algn="just">
              <a:lnSpc>
                <a:spcPct val="150000"/>
              </a:lnSpc>
              <a:buFont typeface="Wingdings" panose="05000000000000000000" pitchFamily="2" charset="2"/>
              <a:buChar char="§"/>
            </a:pPr>
            <a:r>
              <a:rPr lang="tr-TR" sz="2200" dirty="0"/>
              <a:t>TANIM VE GENEL BAKIŞ</a:t>
            </a:r>
          </a:p>
          <a:p>
            <a:pPr lvl="1" algn="just">
              <a:lnSpc>
                <a:spcPct val="150000"/>
              </a:lnSpc>
              <a:buFont typeface="Wingdings" panose="05000000000000000000" pitchFamily="2" charset="2"/>
              <a:buChar char="q"/>
            </a:pPr>
            <a:r>
              <a:rPr lang="tr-TR" sz="2000" dirty="0"/>
              <a:t>EPİDEMİYOLOJİ ,RİSK FAKTÖRLERİ, PATOGENEZ</a:t>
            </a:r>
          </a:p>
          <a:p>
            <a:pPr algn="just">
              <a:lnSpc>
                <a:spcPct val="150000"/>
              </a:lnSpc>
              <a:buFont typeface="Wingdings" panose="05000000000000000000" pitchFamily="2" charset="2"/>
              <a:buChar char="§"/>
            </a:pPr>
            <a:r>
              <a:rPr lang="tr-TR" sz="2200" dirty="0"/>
              <a:t>KLİNİK ÖZELLİKLER VE FENOTİPLER</a:t>
            </a:r>
          </a:p>
          <a:p>
            <a:pPr algn="just">
              <a:lnSpc>
                <a:spcPct val="150000"/>
              </a:lnSpc>
              <a:buFont typeface="Wingdings" panose="05000000000000000000" pitchFamily="2" charset="2"/>
              <a:buChar char="§"/>
            </a:pPr>
            <a:r>
              <a:rPr lang="tr-TR" sz="2200" dirty="0"/>
              <a:t>TANI</a:t>
            </a:r>
          </a:p>
          <a:p>
            <a:pPr algn="just">
              <a:lnSpc>
                <a:spcPct val="150000"/>
              </a:lnSpc>
              <a:buFont typeface="Wingdings" panose="05000000000000000000" pitchFamily="2" charset="2"/>
              <a:buChar char="§"/>
            </a:pPr>
            <a:r>
              <a:rPr lang="tr-TR" sz="2200" dirty="0"/>
              <a:t>ASTIMIN DEĞERLENDİRİLMESİ VE KONTROL</a:t>
            </a:r>
          </a:p>
          <a:p>
            <a:pPr algn="just">
              <a:lnSpc>
                <a:spcPct val="150000"/>
              </a:lnSpc>
              <a:buFont typeface="Wingdings" panose="05000000000000000000" pitchFamily="2" charset="2"/>
              <a:buChar char="§"/>
            </a:pPr>
            <a:r>
              <a:rPr lang="tr-TR" sz="2200" dirty="0"/>
              <a:t>ASTIMIN KRONİK TEDAVİSİ</a:t>
            </a:r>
          </a:p>
          <a:p>
            <a:pPr algn="just">
              <a:lnSpc>
                <a:spcPct val="150000"/>
              </a:lnSpc>
              <a:buFont typeface="Wingdings" panose="05000000000000000000" pitchFamily="2" charset="2"/>
              <a:buChar char="§"/>
            </a:pPr>
            <a:r>
              <a:rPr lang="tr-TR" sz="2200" dirty="0"/>
              <a:t>ASTIM ATAĞI VE TEDAVİSİ</a:t>
            </a:r>
          </a:p>
        </p:txBody>
      </p:sp>
    </p:spTree>
    <p:extLst>
      <p:ext uri="{BB962C8B-B14F-4D97-AF65-F5344CB8AC3E}">
        <p14:creationId xmlns:p14="http://schemas.microsoft.com/office/powerpoint/2010/main" val="30193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SOLUNUM FONKSİYON ÖLÇÜMÜ</a:t>
            </a:r>
          </a:p>
        </p:txBody>
      </p:sp>
      <p:sp>
        <p:nvSpPr>
          <p:cNvPr id="6" name="İçerik Yer Tutucusu 2">
            <a:extLst>
              <a:ext uri="{FF2B5EF4-FFF2-40B4-BE49-F238E27FC236}">
                <a16:creationId xmlns:a16="http://schemas.microsoft.com/office/drawing/2014/main" id="{31E81005-389B-43F6-8F28-DD5A62A78219}"/>
              </a:ext>
            </a:extLst>
          </p:cNvPr>
          <p:cNvSpPr>
            <a:spLocks noGrp="1"/>
          </p:cNvSpPr>
          <p:nvPr>
            <p:ph idx="1"/>
          </p:nvPr>
        </p:nvSpPr>
        <p:spPr>
          <a:xfrm>
            <a:off x="1096963" y="1846263"/>
            <a:ext cx="10058400" cy="4601834"/>
          </a:xfrm>
        </p:spPr>
        <p:txBody>
          <a:bodyPr>
            <a:normAutofit/>
          </a:bodyPr>
          <a:lstStyle/>
          <a:p>
            <a:pPr marL="0" indent="0" algn="just">
              <a:lnSpc>
                <a:spcPct val="150000"/>
              </a:lnSpc>
              <a:buNone/>
            </a:pPr>
            <a:r>
              <a:rPr lang="tr-TR" sz="2200" b="1" i="0" u="none" strike="noStrike" baseline="0" dirty="0"/>
              <a:t>Hava Yolu Kısıtlamasının Değerlendirilmesi </a:t>
            </a:r>
          </a:p>
          <a:p>
            <a:pPr marL="0" indent="0" algn="just">
              <a:lnSpc>
                <a:spcPct val="150000"/>
              </a:lnSpc>
              <a:buNone/>
            </a:pPr>
            <a:r>
              <a:rPr lang="tr-TR" b="0" i="0" u="none" strike="noStrike" baseline="0" dirty="0" err="1"/>
              <a:t>Spirometre</a:t>
            </a:r>
            <a:r>
              <a:rPr lang="tr-TR" b="0" i="0" u="none" strike="noStrike" baseline="0" dirty="0"/>
              <a:t> ile </a:t>
            </a:r>
            <a:r>
              <a:rPr lang="tr-TR" dirty="0"/>
              <a:t>ö</a:t>
            </a:r>
            <a:r>
              <a:rPr lang="tr-TR" b="0" i="0" u="none" strike="noStrike" baseline="0" dirty="0"/>
              <a:t>lçülen FEV1 ve FVC değerleri</a:t>
            </a:r>
          </a:p>
          <a:p>
            <a:pPr marL="0" indent="0" algn="just">
              <a:lnSpc>
                <a:spcPct val="150000"/>
              </a:lnSpc>
              <a:buNone/>
            </a:pPr>
            <a:r>
              <a:rPr lang="tr-TR" b="0" i="0" u="none" strike="noStrike" baseline="0" dirty="0"/>
              <a:t>PEF metre ile </a:t>
            </a:r>
            <a:r>
              <a:rPr lang="tr-TR" dirty="0"/>
              <a:t>ö</a:t>
            </a:r>
            <a:r>
              <a:rPr lang="tr-TR" b="0" i="0" u="none" strike="noStrike" baseline="0" dirty="0"/>
              <a:t>lçülen PEF </a:t>
            </a:r>
            <a:r>
              <a:rPr lang="tr-TR" dirty="0"/>
              <a:t>ö</a:t>
            </a:r>
            <a:r>
              <a:rPr lang="tr-TR" b="0" i="0" u="none" strike="noStrike" baseline="0" dirty="0"/>
              <a:t>lçümleri</a:t>
            </a:r>
          </a:p>
          <a:p>
            <a:pPr marL="0" indent="0" algn="just">
              <a:lnSpc>
                <a:spcPct val="150000"/>
              </a:lnSpc>
              <a:buNone/>
            </a:pPr>
            <a:r>
              <a:rPr lang="tr-TR" sz="2200" b="1" i="0" u="none" strike="noStrike" baseline="0" dirty="0" err="1"/>
              <a:t>Reverzibilite</a:t>
            </a:r>
            <a:r>
              <a:rPr lang="tr-TR" sz="2200" b="1" i="0" u="none" strike="noStrike" baseline="0" dirty="0"/>
              <a:t> ve Hava Yolu Değişkenliğinin Değerlendirilmesi</a:t>
            </a:r>
          </a:p>
          <a:p>
            <a:pPr marL="0" indent="0" algn="just">
              <a:lnSpc>
                <a:spcPct val="150000"/>
              </a:lnSpc>
              <a:buNone/>
            </a:pPr>
            <a:r>
              <a:rPr lang="tr-TR" i="0" u="none" strike="noStrike" baseline="0" dirty="0"/>
              <a:t>Erken </a:t>
            </a:r>
            <a:r>
              <a:rPr lang="tr-TR" i="0" u="none" strike="noStrike" baseline="0" dirty="0" err="1"/>
              <a:t>Reverzibilite</a:t>
            </a:r>
            <a:r>
              <a:rPr lang="tr-TR" i="0" u="none" strike="noStrike" baseline="0" dirty="0"/>
              <a:t> Testi</a:t>
            </a:r>
          </a:p>
          <a:p>
            <a:pPr marL="0" indent="0" algn="just">
              <a:lnSpc>
                <a:spcPct val="150000"/>
              </a:lnSpc>
              <a:buNone/>
            </a:pPr>
            <a:r>
              <a:rPr lang="tr-TR" i="0" u="none" strike="noStrike" baseline="0" dirty="0"/>
              <a:t>Geç </a:t>
            </a:r>
            <a:r>
              <a:rPr lang="tr-TR" i="0" u="none" strike="noStrike" baseline="0" dirty="0" err="1"/>
              <a:t>Reverzibilite</a:t>
            </a:r>
            <a:r>
              <a:rPr lang="tr-TR" i="0" u="none" strike="noStrike" baseline="0" dirty="0"/>
              <a:t> Testi</a:t>
            </a:r>
          </a:p>
          <a:p>
            <a:pPr marL="0" indent="0" algn="just">
              <a:lnSpc>
                <a:spcPct val="150000"/>
              </a:lnSpc>
              <a:buNone/>
            </a:pPr>
            <a:r>
              <a:rPr lang="tr-TR" sz="2200" b="1" i="0" u="none" strike="noStrike" baseline="0" dirty="0"/>
              <a:t>Hava Yolu Aşırı Duyarlılığının Ölçülmesi</a:t>
            </a:r>
            <a:endParaRPr lang="tr-TR" sz="2200" dirty="0"/>
          </a:p>
        </p:txBody>
      </p:sp>
      <p:pic>
        <p:nvPicPr>
          <p:cNvPr id="4" name="Resim 3" descr="metin içeren bir resim&#10;&#10;Açıklama otomatik olarak oluşturuldu">
            <a:extLst>
              <a:ext uri="{FF2B5EF4-FFF2-40B4-BE49-F238E27FC236}">
                <a16:creationId xmlns:a16="http://schemas.microsoft.com/office/drawing/2014/main" id="{EA701C7F-FE38-4EE7-8087-D2177FDF4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255" y="2270234"/>
            <a:ext cx="3804744" cy="3472356"/>
          </a:xfrm>
          <a:prstGeom prst="rect">
            <a:avLst/>
          </a:prstGeom>
        </p:spPr>
      </p:pic>
    </p:spTree>
    <p:extLst>
      <p:ext uri="{BB962C8B-B14F-4D97-AF65-F5344CB8AC3E}">
        <p14:creationId xmlns:p14="http://schemas.microsoft.com/office/powerpoint/2010/main" val="92738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SOLUNUM FONKSİYON ÖLÇÜMÜ</a:t>
            </a:r>
          </a:p>
        </p:txBody>
      </p:sp>
      <p:sp>
        <p:nvSpPr>
          <p:cNvPr id="6" name="İçerik Yer Tutucusu 2">
            <a:extLst>
              <a:ext uri="{FF2B5EF4-FFF2-40B4-BE49-F238E27FC236}">
                <a16:creationId xmlns:a16="http://schemas.microsoft.com/office/drawing/2014/main" id="{31E81005-389B-43F6-8F28-DD5A62A78219}"/>
              </a:ext>
            </a:extLst>
          </p:cNvPr>
          <p:cNvSpPr>
            <a:spLocks noGrp="1"/>
          </p:cNvSpPr>
          <p:nvPr>
            <p:ph idx="1"/>
          </p:nvPr>
        </p:nvSpPr>
        <p:spPr>
          <a:xfrm>
            <a:off x="1096963" y="1846263"/>
            <a:ext cx="10058400" cy="4419626"/>
          </a:xfrm>
        </p:spPr>
        <p:txBody>
          <a:bodyPr>
            <a:normAutofit/>
          </a:bodyPr>
          <a:lstStyle/>
          <a:p>
            <a:pPr marL="0" indent="0">
              <a:buNone/>
            </a:pPr>
            <a:r>
              <a:rPr lang="tr-TR" sz="2200" b="1" i="0" u="none" strike="noStrike" baseline="0" dirty="0"/>
              <a:t>Hava Yolu Kısıtlamasının Değerlendirilmesi </a:t>
            </a:r>
          </a:p>
          <a:p>
            <a:pPr algn="just">
              <a:lnSpc>
                <a:spcPct val="150000"/>
              </a:lnSpc>
              <a:buFont typeface="Wingdings" panose="05000000000000000000" pitchFamily="2" charset="2"/>
              <a:buChar char="§"/>
            </a:pPr>
            <a:r>
              <a:rPr lang="tr-TR" sz="2200" b="0" i="0" u="none" strike="noStrike" baseline="0" dirty="0" err="1"/>
              <a:t>Spirometre</a:t>
            </a:r>
            <a:r>
              <a:rPr lang="tr-TR" sz="2200" b="0" i="0" u="none" strike="noStrike" baseline="0" dirty="0"/>
              <a:t> ile </a:t>
            </a:r>
            <a:r>
              <a:rPr lang="tr-TR" sz="2200" dirty="0"/>
              <a:t>ö</a:t>
            </a:r>
            <a:r>
              <a:rPr lang="tr-TR" sz="2200" b="0" i="0" u="none" strike="noStrike" baseline="0" dirty="0"/>
              <a:t>lçülen FEV1 ve FVC değerleri</a:t>
            </a:r>
          </a:p>
          <a:p>
            <a:pPr marL="0" indent="0" algn="just">
              <a:lnSpc>
                <a:spcPct val="150000"/>
              </a:lnSpc>
              <a:buNone/>
            </a:pPr>
            <a:r>
              <a:rPr lang="tr-TR" sz="2200" b="0" i="0" u="none" strike="noStrike" baseline="0" dirty="0"/>
              <a:t>FE</a:t>
            </a:r>
            <a:r>
              <a:rPr lang="tr-TR" sz="2200" dirty="0"/>
              <a:t>V1             ( Birçok Hastalıkta)</a:t>
            </a:r>
            <a:endParaRPr lang="tr-TR" sz="2200" b="0" i="0" u="none" strike="noStrike" baseline="0" dirty="0"/>
          </a:p>
          <a:p>
            <a:pPr marL="0" indent="0" algn="just">
              <a:lnSpc>
                <a:spcPct val="150000"/>
              </a:lnSpc>
              <a:buNone/>
            </a:pPr>
            <a:r>
              <a:rPr lang="tr-TR" sz="2200" b="0" i="0" u="none" strike="noStrike" baseline="0" dirty="0"/>
              <a:t>FEV1/FVC oranı</a:t>
            </a:r>
          </a:p>
          <a:p>
            <a:pPr marL="578358" lvl="1" indent="-285750" algn="just">
              <a:lnSpc>
                <a:spcPct val="150000"/>
              </a:lnSpc>
            </a:pPr>
            <a:r>
              <a:rPr lang="tr-TR" sz="2000" dirty="0"/>
              <a:t>Erişkinlerde 0.75-0.80</a:t>
            </a:r>
          </a:p>
          <a:p>
            <a:pPr marL="578358" lvl="1" indent="-285750" algn="just">
              <a:lnSpc>
                <a:spcPct val="150000"/>
              </a:lnSpc>
            </a:pPr>
            <a:r>
              <a:rPr lang="tr-TR" sz="2000" b="0" i="0" u="none" strike="noStrike" baseline="0" dirty="0" err="1"/>
              <a:t>Çoçuklarda</a:t>
            </a:r>
            <a:r>
              <a:rPr lang="tr-TR" sz="2000" b="0" i="0" u="none" strike="noStrike" baseline="0" dirty="0"/>
              <a:t> 0.90</a:t>
            </a:r>
          </a:p>
          <a:p>
            <a:pPr marL="578358" lvl="1" indent="-285750"/>
            <a:endParaRPr lang="tr-TR" sz="2000" b="0" i="0" u="none" strike="noStrike" baseline="0" dirty="0"/>
          </a:p>
        </p:txBody>
      </p:sp>
      <p:sp>
        <p:nvSpPr>
          <p:cNvPr id="3" name="Ok: Aşağı 2">
            <a:extLst>
              <a:ext uri="{FF2B5EF4-FFF2-40B4-BE49-F238E27FC236}">
                <a16:creationId xmlns:a16="http://schemas.microsoft.com/office/drawing/2014/main" id="{866CA6BF-67C2-4BF8-A3B0-EB769EFB779B}"/>
              </a:ext>
            </a:extLst>
          </p:cNvPr>
          <p:cNvSpPr/>
          <p:nvPr/>
        </p:nvSpPr>
        <p:spPr>
          <a:xfrm>
            <a:off x="1927269" y="3099215"/>
            <a:ext cx="254833" cy="329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6AAF0C5A-F085-4953-A4D0-9B7F97F91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191" y="1846263"/>
            <a:ext cx="4427243" cy="3445260"/>
          </a:xfrm>
          <a:prstGeom prst="rect">
            <a:avLst/>
          </a:prstGeom>
        </p:spPr>
      </p:pic>
      <p:pic>
        <p:nvPicPr>
          <p:cNvPr id="8" name="Resim 7">
            <a:extLst>
              <a:ext uri="{FF2B5EF4-FFF2-40B4-BE49-F238E27FC236}">
                <a16:creationId xmlns:a16="http://schemas.microsoft.com/office/drawing/2014/main" id="{B3D3C257-28F5-4184-B435-0BFE7E5A74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086" y="3264107"/>
            <a:ext cx="3096057" cy="2973290"/>
          </a:xfrm>
          <a:prstGeom prst="rect">
            <a:avLst/>
          </a:prstGeom>
        </p:spPr>
      </p:pic>
      <p:pic>
        <p:nvPicPr>
          <p:cNvPr id="10" name="Resim 9">
            <a:extLst>
              <a:ext uri="{FF2B5EF4-FFF2-40B4-BE49-F238E27FC236}">
                <a16:creationId xmlns:a16="http://schemas.microsoft.com/office/drawing/2014/main" id="{2828693E-780A-485D-9EFA-1E76D0E27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1414" y="5980186"/>
            <a:ext cx="2181529" cy="257211"/>
          </a:xfrm>
          <a:prstGeom prst="rect">
            <a:avLst/>
          </a:prstGeom>
        </p:spPr>
      </p:pic>
    </p:spTree>
    <p:extLst>
      <p:ext uri="{BB962C8B-B14F-4D97-AF65-F5344CB8AC3E}">
        <p14:creationId xmlns:p14="http://schemas.microsoft.com/office/powerpoint/2010/main" val="2879928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SOLUNUM FONKSİYON ÖLÇÜMÜ</a:t>
            </a:r>
          </a:p>
        </p:txBody>
      </p:sp>
      <p:sp>
        <p:nvSpPr>
          <p:cNvPr id="6" name="İçerik Yer Tutucusu 2">
            <a:extLst>
              <a:ext uri="{FF2B5EF4-FFF2-40B4-BE49-F238E27FC236}">
                <a16:creationId xmlns:a16="http://schemas.microsoft.com/office/drawing/2014/main" id="{31E81005-389B-43F6-8F28-DD5A62A78219}"/>
              </a:ext>
            </a:extLst>
          </p:cNvPr>
          <p:cNvSpPr>
            <a:spLocks noGrp="1"/>
          </p:cNvSpPr>
          <p:nvPr>
            <p:ph idx="1"/>
          </p:nvPr>
        </p:nvSpPr>
        <p:spPr>
          <a:xfrm>
            <a:off x="1096963" y="1846263"/>
            <a:ext cx="10058400" cy="4419626"/>
          </a:xfrm>
        </p:spPr>
        <p:txBody>
          <a:bodyPr>
            <a:normAutofit/>
          </a:bodyPr>
          <a:lstStyle/>
          <a:p>
            <a:pPr marL="0" indent="0">
              <a:buNone/>
            </a:pPr>
            <a:r>
              <a:rPr lang="tr-TR" sz="2200" b="1" i="0" u="none" strike="noStrike" baseline="0" dirty="0"/>
              <a:t>Hava Yolu Kısıtlamasının Değerlendirilmesi </a:t>
            </a:r>
          </a:p>
          <a:p>
            <a:pPr algn="just">
              <a:lnSpc>
                <a:spcPct val="150000"/>
              </a:lnSpc>
              <a:buFont typeface="Wingdings" panose="05000000000000000000" pitchFamily="2" charset="2"/>
              <a:buChar char="§"/>
            </a:pPr>
            <a:r>
              <a:rPr lang="tr-TR" sz="2200" b="0" i="0" u="none" strike="noStrike" baseline="0" dirty="0"/>
              <a:t>PEF metre ile </a:t>
            </a:r>
            <a:r>
              <a:rPr lang="tr-TR" sz="2200" dirty="0"/>
              <a:t>ö</a:t>
            </a:r>
            <a:r>
              <a:rPr lang="tr-TR" sz="2200" b="0" i="0" u="none" strike="noStrike" baseline="0" dirty="0"/>
              <a:t>lçülen PEF </a:t>
            </a:r>
            <a:r>
              <a:rPr lang="tr-TR" sz="2200" dirty="0"/>
              <a:t>ö</a:t>
            </a:r>
            <a:r>
              <a:rPr lang="tr-TR" sz="2200" b="0" i="0" u="none" strike="noStrike" baseline="0" dirty="0"/>
              <a:t>lçümleri</a:t>
            </a:r>
          </a:p>
          <a:p>
            <a:pPr marL="0" indent="0" algn="just">
              <a:lnSpc>
                <a:spcPct val="150000"/>
              </a:lnSpc>
              <a:buNone/>
            </a:pPr>
            <a:r>
              <a:rPr lang="tr-TR" sz="2200" b="0" i="0" u="none" strike="noStrike" baseline="0" dirty="0"/>
              <a:t>Astım tanısının doğrulanması ve takibinde</a:t>
            </a:r>
          </a:p>
          <a:p>
            <a:pPr marL="578358" lvl="1" indent="-285750" algn="just">
              <a:lnSpc>
                <a:spcPct val="150000"/>
              </a:lnSpc>
            </a:pPr>
            <a:r>
              <a:rPr lang="tr-TR" sz="2000" b="0" i="0" u="none" strike="noStrike" baseline="0" dirty="0"/>
              <a:t>Genellikle PEF değerleri sabah </a:t>
            </a:r>
            <a:r>
              <a:rPr lang="tr-TR" sz="2000" b="0" i="0" u="none" strike="noStrike" baseline="0" dirty="0" err="1"/>
              <a:t>bronkodilatör</a:t>
            </a:r>
            <a:r>
              <a:rPr lang="tr-TR" sz="2000" b="0" i="0" u="none" strike="noStrike" baseline="0" dirty="0"/>
              <a:t> </a:t>
            </a:r>
            <a:r>
              <a:rPr lang="tr-TR" sz="2000" b="0" i="0" u="none" strike="noStrike" baseline="0" dirty="0" err="1"/>
              <a:t>ilac</a:t>
            </a:r>
            <a:r>
              <a:rPr lang="tr-TR" sz="2000" b="0" i="0" u="none" strike="noStrike" baseline="0" dirty="0"/>
              <a:t> kullanılmadan </a:t>
            </a:r>
            <a:r>
              <a:rPr lang="tr-TR" sz="2000" dirty="0"/>
              <a:t>ö</a:t>
            </a:r>
            <a:r>
              <a:rPr lang="tr-TR" sz="2000" b="0" i="0" u="none" strike="noStrike" baseline="0" dirty="0"/>
              <a:t>nce yani PEF değerinin en düşük</a:t>
            </a:r>
          </a:p>
          <a:p>
            <a:pPr marL="578358" lvl="1" indent="-285750" algn="just">
              <a:lnSpc>
                <a:spcPct val="150000"/>
              </a:lnSpc>
            </a:pPr>
            <a:r>
              <a:rPr lang="tr-TR" sz="2000" dirty="0"/>
              <a:t>A</a:t>
            </a:r>
            <a:r>
              <a:rPr lang="tr-TR" sz="2000" b="0" i="0" u="none" strike="noStrike" baseline="0" dirty="0"/>
              <a:t>kşam ise </a:t>
            </a:r>
            <a:r>
              <a:rPr lang="tr-TR" sz="2000" b="0" i="0" u="none" strike="noStrike" baseline="0" dirty="0" err="1"/>
              <a:t>bronkodilatör</a:t>
            </a:r>
            <a:r>
              <a:rPr lang="tr-TR" sz="2000" b="0" i="0" u="none" strike="noStrike" baseline="0" dirty="0"/>
              <a:t> kullanıldıktan sonra yani değerler en yüksek</a:t>
            </a:r>
          </a:p>
          <a:p>
            <a:pPr marL="578358" lvl="1" indent="-285750" algn="just">
              <a:lnSpc>
                <a:spcPct val="150000"/>
              </a:lnSpc>
            </a:pPr>
            <a:r>
              <a:rPr lang="tr-TR" sz="2000" b="0" i="0" u="none" strike="noStrike" baseline="0" dirty="0"/>
              <a:t>Günlük değişkenliğin haftanın </a:t>
            </a:r>
            <a:r>
              <a:rPr lang="tr-TR" sz="2000" dirty="0"/>
              <a:t>ç</a:t>
            </a:r>
            <a:r>
              <a:rPr lang="tr-TR" sz="2000" b="0" i="0" u="none" strike="noStrike" baseline="0" dirty="0"/>
              <a:t>oğu gününde erişkinlerde &gt;%10, </a:t>
            </a:r>
            <a:r>
              <a:rPr lang="tr-TR" sz="2000" dirty="0"/>
              <a:t>çocu</a:t>
            </a:r>
            <a:r>
              <a:rPr lang="tr-TR" sz="2000" b="0" i="0" u="none" strike="noStrike" baseline="0" dirty="0"/>
              <a:t>klarda ise &gt;%13 olması astım lehine</a:t>
            </a:r>
          </a:p>
          <a:p>
            <a:pPr marL="578358" lvl="1" indent="-285750"/>
            <a:endParaRPr lang="tr-TR" sz="2000" b="0" i="0" u="none" strike="noStrike" baseline="0" dirty="0"/>
          </a:p>
        </p:txBody>
      </p:sp>
      <p:pic>
        <p:nvPicPr>
          <p:cNvPr id="5" name="Resim 4" descr="metin içeren bir resim&#10;&#10;Açıklama otomatik olarak oluşturuldu">
            <a:extLst>
              <a:ext uri="{FF2B5EF4-FFF2-40B4-BE49-F238E27FC236}">
                <a16:creationId xmlns:a16="http://schemas.microsoft.com/office/drawing/2014/main" id="{4A26631A-9D0B-411B-9964-D5E8B3585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163" y="2051215"/>
            <a:ext cx="6039693" cy="1019317"/>
          </a:xfrm>
          <a:prstGeom prst="rect">
            <a:avLst/>
          </a:prstGeom>
        </p:spPr>
      </p:pic>
    </p:spTree>
    <p:extLst>
      <p:ext uri="{BB962C8B-B14F-4D97-AF65-F5344CB8AC3E}">
        <p14:creationId xmlns:p14="http://schemas.microsoft.com/office/powerpoint/2010/main" val="953111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SOLUNUM FONKSİYON ÖLÇÜMÜ</a:t>
            </a:r>
          </a:p>
        </p:txBody>
      </p:sp>
      <p:sp>
        <p:nvSpPr>
          <p:cNvPr id="6" name="İçerik Yer Tutucusu 2">
            <a:extLst>
              <a:ext uri="{FF2B5EF4-FFF2-40B4-BE49-F238E27FC236}">
                <a16:creationId xmlns:a16="http://schemas.microsoft.com/office/drawing/2014/main" id="{31E81005-389B-43F6-8F28-DD5A62A78219}"/>
              </a:ext>
            </a:extLst>
          </p:cNvPr>
          <p:cNvSpPr>
            <a:spLocks noGrp="1"/>
          </p:cNvSpPr>
          <p:nvPr>
            <p:ph idx="1"/>
          </p:nvPr>
        </p:nvSpPr>
        <p:spPr>
          <a:xfrm>
            <a:off x="1096963" y="1846263"/>
            <a:ext cx="10058400" cy="4554537"/>
          </a:xfrm>
        </p:spPr>
        <p:txBody>
          <a:bodyPr>
            <a:normAutofit/>
          </a:bodyPr>
          <a:lstStyle/>
          <a:p>
            <a:pPr marL="0" indent="0">
              <a:lnSpc>
                <a:spcPct val="150000"/>
              </a:lnSpc>
              <a:buNone/>
            </a:pPr>
            <a:r>
              <a:rPr lang="tr-TR" sz="2200" b="1" i="0" u="none" strike="noStrike" baseline="0" dirty="0" err="1"/>
              <a:t>Reverzibilite</a:t>
            </a:r>
            <a:r>
              <a:rPr lang="tr-TR" sz="2200" b="1" i="0" u="none" strike="noStrike" baseline="0" dirty="0"/>
              <a:t> ve Hava Yolu Değişkenliğinin Değerlendirilmesi</a:t>
            </a:r>
          </a:p>
          <a:p>
            <a:pPr>
              <a:lnSpc>
                <a:spcPct val="150000"/>
              </a:lnSpc>
              <a:buFont typeface="Wingdings" panose="05000000000000000000" pitchFamily="2" charset="2"/>
              <a:buChar char="§"/>
            </a:pPr>
            <a:r>
              <a:rPr lang="tr-TR" sz="2200" i="0" u="none" strike="noStrike" baseline="0" dirty="0"/>
              <a:t>Erken </a:t>
            </a:r>
            <a:r>
              <a:rPr lang="tr-TR" sz="2200" i="0" u="none" strike="noStrike" baseline="0" dirty="0" err="1"/>
              <a:t>Reverzibilite</a:t>
            </a:r>
            <a:r>
              <a:rPr lang="tr-TR" sz="2200" i="0" u="none" strike="noStrike" baseline="0" dirty="0"/>
              <a:t> Testi</a:t>
            </a:r>
          </a:p>
          <a:p>
            <a:pPr marL="578358" lvl="1" indent="-285750">
              <a:lnSpc>
                <a:spcPct val="150000"/>
              </a:lnSpc>
            </a:pPr>
            <a:r>
              <a:rPr lang="tr-TR" sz="2000" dirty="0"/>
              <a:t>K</a:t>
            </a:r>
            <a:r>
              <a:rPr lang="tr-TR" sz="2000" b="0" i="0" u="none" strike="noStrike" baseline="0" dirty="0">
                <a:latin typeface="+mn-lt"/>
              </a:rPr>
              <a:t>ısa etkili beta-</a:t>
            </a:r>
            <a:r>
              <a:rPr lang="tr-TR" sz="2000" b="0" i="0" u="none" strike="noStrike" baseline="0" dirty="0" err="1">
                <a:latin typeface="+mn-lt"/>
              </a:rPr>
              <a:t>agonist</a:t>
            </a:r>
            <a:r>
              <a:rPr lang="tr-TR" sz="2000" b="0" i="0" u="none" strike="noStrike" baseline="0" dirty="0">
                <a:latin typeface="+mn-lt"/>
              </a:rPr>
              <a:t> </a:t>
            </a:r>
            <a:r>
              <a:rPr lang="tr-TR" sz="2000" b="0" i="0" u="none" strike="noStrike" baseline="0" dirty="0" err="1">
                <a:latin typeface="+mn-lt"/>
              </a:rPr>
              <a:t>inhalasyonundan</a:t>
            </a:r>
            <a:r>
              <a:rPr lang="tr-TR" sz="2000" b="0" i="0" u="none" strike="noStrike" baseline="0" dirty="0">
                <a:latin typeface="+mn-lt"/>
              </a:rPr>
              <a:t> (200-400 </a:t>
            </a:r>
            <a:r>
              <a:rPr lang="tr-TR" sz="2000" b="0" i="0" u="none" strike="noStrike" baseline="0" dirty="0" err="1">
                <a:latin typeface="+mn-lt"/>
              </a:rPr>
              <a:t>mcg</a:t>
            </a:r>
            <a:r>
              <a:rPr lang="tr-TR" sz="2000" b="0" i="0" u="none" strike="noStrike" baseline="0" dirty="0">
                <a:latin typeface="+mn-lt"/>
              </a:rPr>
              <a:t> </a:t>
            </a:r>
            <a:r>
              <a:rPr lang="tr-TR" sz="2000" b="0" i="0" u="none" strike="noStrike" baseline="0" dirty="0" err="1">
                <a:latin typeface="+mn-lt"/>
              </a:rPr>
              <a:t>salbutamol</a:t>
            </a:r>
            <a:r>
              <a:rPr lang="tr-TR" sz="2000" b="0" i="0" u="none" strike="noStrike" baseline="0" dirty="0">
                <a:latin typeface="+mn-lt"/>
              </a:rPr>
              <a:t>) 15-20 dakika sonra</a:t>
            </a:r>
          </a:p>
          <a:p>
            <a:pPr marL="578358" lvl="1" indent="-285750">
              <a:lnSpc>
                <a:spcPct val="150000"/>
              </a:lnSpc>
            </a:pPr>
            <a:r>
              <a:rPr lang="tr-TR" sz="2000" b="0" i="0" u="none" strike="noStrike" baseline="0" dirty="0">
                <a:latin typeface="+mn-lt"/>
              </a:rPr>
              <a:t>FEV1’de bazal değere göre &gt;%12 ve &gt; 200 ml</a:t>
            </a:r>
          </a:p>
          <a:p>
            <a:pPr marL="578358" lvl="1" indent="-285750">
              <a:lnSpc>
                <a:spcPct val="150000"/>
              </a:lnSpc>
            </a:pPr>
            <a:r>
              <a:rPr lang="tr-TR" sz="2000" b="0" i="0" u="none" strike="noStrike" baseline="0" dirty="0">
                <a:latin typeface="+mn-lt"/>
              </a:rPr>
              <a:t>PEF değerinde %20 artış olması (eğer </a:t>
            </a:r>
            <a:r>
              <a:rPr lang="tr-TR" sz="2000" b="0" i="0" u="none" strike="noStrike" baseline="0" dirty="0" err="1">
                <a:latin typeface="+mn-lt"/>
              </a:rPr>
              <a:t>spirometre</a:t>
            </a:r>
            <a:r>
              <a:rPr lang="tr-TR" sz="2000" b="0" i="0" u="none" strike="noStrike" baseline="0" dirty="0">
                <a:latin typeface="+mn-lt"/>
              </a:rPr>
              <a:t> yok ise) </a:t>
            </a:r>
            <a:endParaRPr lang="tr-TR" sz="2000" i="0" u="none" strike="noStrike" baseline="0" dirty="0"/>
          </a:p>
          <a:p>
            <a:pPr>
              <a:lnSpc>
                <a:spcPct val="150000"/>
              </a:lnSpc>
              <a:buFont typeface="Wingdings" panose="05000000000000000000" pitchFamily="2" charset="2"/>
              <a:buChar char="§"/>
            </a:pPr>
            <a:r>
              <a:rPr lang="tr-TR" sz="2200" i="0" u="none" strike="noStrike" baseline="0" dirty="0"/>
              <a:t>Geç </a:t>
            </a:r>
            <a:r>
              <a:rPr lang="tr-TR" sz="2200" i="0" u="none" strike="noStrike" baseline="0" dirty="0" err="1"/>
              <a:t>Reverzibilite</a:t>
            </a:r>
            <a:r>
              <a:rPr lang="tr-TR" sz="2200" i="0" u="none" strike="noStrike" baseline="0" dirty="0"/>
              <a:t> Testi</a:t>
            </a:r>
          </a:p>
          <a:p>
            <a:pPr marL="635508" lvl="1" indent="-342900">
              <a:lnSpc>
                <a:spcPct val="150000"/>
              </a:lnSpc>
            </a:pPr>
            <a:r>
              <a:rPr lang="tr-TR" sz="2000" b="0" i="0" u="none" strike="noStrike" baseline="0" dirty="0">
                <a:latin typeface="+mn-lt"/>
              </a:rPr>
              <a:t>15 gün süre ile oral </a:t>
            </a:r>
            <a:r>
              <a:rPr lang="tr-TR" sz="2000" b="0" i="0" u="none" strike="noStrike" baseline="0" dirty="0" err="1">
                <a:latin typeface="+mn-lt"/>
              </a:rPr>
              <a:t>steroid</a:t>
            </a:r>
            <a:r>
              <a:rPr lang="tr-TR" sz="2000" b="0" i="0" u="none" strike="noStrike" baseline="0" dirty="0">
                <a:latin typeface="+mn-lt"/>
              </a:rPr>
              <a:t> veya 1-2 ay süre ile verilen </a:t>
            </a:r>
            <a:r>
              <a:rPr lang="tr-TR" sz="2000" b="0" i="0" u="none" strike="noStrike" baseline="0" dirty="0" err="1">
                <a:latin typeface="+mn-lt"/>
              </a:rPr>
              <a:t>inhale</a:t>
            </a:r>
            <a:r>
              <a:rPr lang="tr-TR" sz="2000" b="0" i="0" u="none" strike="noStrike" baseline="0" dirty="0">
                <a:latin typeface="+mn-lt"/>
              </a:rPr>
              <a:t> </a:t>
            </a:r>
            <a:r>
              <a:rPr lang="tr-TR" sz="2000" b="0" i="0" u="none" strike="noStrike" baseline="0" dirty="0" err="1">
                <a:latin typeface="+mn-lt"/>
              </a:rPr>
              <a:t>steroide</a:t>
            </a:r>
            <a:endParaRPr lang="tr-TR" sz="2000" b="0" i="0" u="none" strike="noStrike" baseline="0" dirty="0">
              <a:latin typeface="+mn-lt"/>
            </a:endParaRPr>
          </a:p>
          <a:p>
            <a:pPr marL="578358" lvl="1" indent="-285750">
              <a:lnSpc>
                <a:spcPct val="150000"/>
              </a:lnSpc>
            </a:pPr>
            <a:r>
              <a:rPr lang="tr-TR" sz="2000" b="0" i="0" u="none" strike="noStrike" baseline="0" dirty="0"/>
              <a:t>FEV1 değerinde bazale göre &gt;%12 ve &gt;200 ml artış (veya PEF değerinde &gt;%20 artış)</a:t>
            </a:r>
            <a:endParaRPr lang="tr-TR" sz="2400" i="0" u="none" strike="noStrike" baseline="0" dirty="0"/>
          </a:p>
        </p:txBody>
      </p:sp>
    </p:spTree>
    <p:extLst>
      <p:ext uri="{BB962C8B-B14F-4D97-AF65-F5344CB8AC3E}">
        <p14:creationId xmlns:p14="http://schemas.microsoft.com/office/powerpoint/2010/main" val="310488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SOLUNUM FONKSİYON ÖLÇÜMÜ</a:t>
            </a:r>
          </a:p>
        </p:txBody>
      </p:sp>
      <p:sp>
        <p:nvSpPr>
          <p:cNvPr id="6" name="İçerik Yer Tutucusu 2">
            <a:extLst>
              <a:ext uri="{FF2B5EF4-FFF2-40B4-BE49-F238E27FC236}">
                <a16:creationId xmlns:a16="http://schemas.microsoft.com/office/drawing/2014/main" id="{31E81005-389B-43F6-8F28-DD5A62A78219}"/>
              </a:ext>
            </a:extLst>
          </p:cNvPr>
          <p:cNvSpPr>
            <a:spLocks noGrp="1"/>
          </p:cNvSpPr>
          <p:nvPr>
            <p:ph idx="1"/>
          </p:nvPr>
        </p:nvSpPr>
        <p:spPr>
          <a:xfrm>
            <a:off x="1096963" y="1846263"/>
            <a:ext cx="10058400" cy="4396882"/>
          </a:xfrm>
        </p:spPr>
        <p:txBody>
          <a:bodyPr>
            <a:normAutofit/>
          </a:bodyPr>
          <a:lstStyle/>
          <a:p>
            <a:pPr marL="0" indent="0">
              <a:buNone/>
            </a:pPr>
            <a:r>
              <a:rPr lang="tr-TR" sz="2200" b="1" i="0" u="none" strike="noStrike" baseline="0" dirty="0"/>
              <a:t>Hava Yolu Aşırı Duyarlılığının Ölçülmesi</a:t>
            </a:r>
          </a:p>
          <a:p>
            <a:pPr algn="l"/>
            <a:r>
              <a:rPr lang="tr-TR" sz="2200" dirty="0" err="1"/>
              <a:t>M</a:t>
            </a:r>
            <a:r>
              <a:rPr lang="tr-TR" sz="2200" b="0" i="0" u="none" strike="noStrike" baseline="0" dirty="0" err="1"/>
              <a:t>etakolin</a:t>
            </a:r>
            <a:r>
              <a:rPr lang="tr-TR" sz="2200" b="0" i="0" u="none" strike="noStrike" baseline="0" dirty="0"/>
              <a:t>, </a:t>
            </a:r>
            <a:r>
              <a:rPr lang="tr-TR" sz="2200" b="0" i="0" u="none" strike="noStrike" baseline="0" dirty="0" err="1"/>
              <a:t>histamin</a:t>
            </a:r>
            <a:r>
              <a:rPr lang="tr-TR" sz="2200" b="0" i="0" u="none" strike="noStrike" baseline="0" dirty="0"/>
              <a:t>, </a:t>
            </a:r>
            <a:r>
              <a:rPr lang="tr-TR" sz="2200" b="0" i="0" u="none" strike="noStrike" baseline="0" dirty="0" err="1"/>
              <a:t>adenozin</a:t>
            </a:r>
            <a:r>
              <a:rPr lang="tr-TR" sz="2200" b="0" i="0" u="none" strike="noStrike" baseline="0" dirty="0"/>
              <a:t>, </a:t>
            </a:r>
            <a:r>
              <a:rPr lang="tr-TR" sz="2200" b="0" i="0" u="none" strike="noStrike" baseline="0" dirty="0" err="1"/>
              <a:t>mannitol</a:t>
            </a:r>
            <a:r>
              <a:rPr lang="tr-TR" sz="2200" b="0" i="0" u="none" strike="noStrike" baseline="0" dirty="0"/>
              <a:t> veya egzersiz ile bronş provokasyonu</a:t>
            </a:r>
          </a:p>
          <a:p>
            <a:pPr algn="l"/>
            <a:r>
              <a:rPr lang="tr-TR" b="0" i="0" u="none" strike="noStrike" baseline="0" dirty="0"/>
              <a:t>FEV1 beklenene göre &lt;%70 ise yapılmamalı</a:t>
            </a:r>
          </a:p>
          <a:p>
            <a:pPr algn="l"/>
            <a:r>
              <a:rPr lang="tr-TR" sz="2200" b="0" i="0" u="none" strike="noStrike" baseline="0" dirty="0"/>
              <a:t>Pozitif egzersiz provokasyon testi </a:t>
            </a:r>
          </a:p>
          <a:p>
            <a:pPr marL="578358" lvl="1" indent="-285750"/>
            <a:r>
              <a:rPr lang="da-DK" sz="2000" b="0" i="0" u="none" strike="noStrike" baseline="0" dirty="0"/>
              <a:t>Erişkin: FEV1’de bazale g</a:t>
            </a:r>
            <a:r>
              <a:rPr lang="tr-TR" sz="2000" b="0" i="0" u="none" strike="noStrike" baseline="0" dirty="0"/>
              <a:t>ö</a:t>
            </a:r>
            <a:r>
              <a:rPr lang="da-DK" sz="2000" b="0" i="0" u="none" strike="noStrike" baseline="0" dirty="0"/>
              <a:t>re &gt;%10 ve 200 ml d</a:t>
            </a:r>
            <a:r>
              <a:rPr lang="tr-TR" sz="2000" b="0" i="0" u="none" strike="noStrike" baseline="0" dirty="0"/>
              <a:t>ü</a:t>
            </a:r>
            <a:r>
              <a:rPr lang="da-DK" sz="2000" b="0" i="0" u="none" strike="noStrike" baseline="0" dirty="0"/>
              <a:t>ş</a:t>
            </a:r>
            <a:r>
              <a:rPr lang="tr-TR" sz="2000" b="0" i="0" u="none" strike="noStrike" baseline="0" dirty="0"/>
              <a:t>ü</a:t>
            </a:r>
            <a:r>
              <a:rPr lang="da-DK" sz="2000" b="0" i="0" u="none" strike="noStrike" baseline="0" dirty="0"/>
              <a:t>ş</a:t>
            </a:r>
          </a:p>
          <a:p>
            <a:pPr marL="578358" lvl="1" indent="-285750"/>
            <a:r>
              <a:rPr lang="tr-TR" sz="2000" b="0" i="0" u="none" strike="noStrike" baseline="0" dirty="0"/>
              <a:t>Çocuk: FEV1’de &gt;%12 veya </a:t>
            </a:r>
            <a:r>
              <a:rPr lang="tr-TR" sz="2000" b="0" i="0" u="none" strike="noStrike" baseline="0" dirty="0" err="1"/>
              <a:t>PEF’de</a:t>
            </a:r>
            <a:r>
              <a:rPr lang="tr-TR" sz="2000" b="0" i="0" u="none" strike="noStrike" baseline="0" dirty="0"/>
              <a:t>&gt;%15 düşüş</a:t>
            </a:r>
          </a:p>
          <a:p>
            <a:r>
              <a:rPr lang="tr-TR" sz="2200" b="0" i="0" u="none" strike="noStrike" baseline="0" dirty="0"/>
              <a:t>Pozitif bronş provokasyon testi</a:t>
            </a:r>
          </a:p>
          <a:p>
            <a:pPr marL="578358" lvl="1" indent="-285750"/>
            <a:r>
              <a:rPr lang="tr-TR" sz="2000" b="0" i="0" u="none" strike="noStrike" baseline="0" dirty="0"/>
              <a:t>Standart </a:t>
            </a:r>
            <a:r>
              <a:rPr lang="tr-TR" sz="2000" b="0" i="0" u="none" strike="noStrike" baseline="0" dirty="0" err="1"/>
              <a:t>metakolin</a:t>
            </a:r>
            <a:r>
              <a:rPr lang="tr-TR" sz="2000" b="0" i="0" u="none" strike="noStrike" baseline="0" dirty="0"/>
              <a:t> veya </a:t>
            </a:r>
            <a:r>
              <a:rPr lang="tr-TR" sz="2000" b="0" i="0" u="none" strike="noStrike" baseline="0" dirty="0" err="1"/>
              <a:t>histamin</a:t>
            </a:r>
            <a:r>
              <a:rPr lang="tr-TR" sz="2000" b="0" i="0" u="none" strike="noStrike" baseline="0" dirty="0"/>
              <a:t> dozları ile FEV1’de ≥%20</a:t>
            </a:r>
          </a:p>
          <a:p>
            <a:pPr marL="578358" lvl="1" indent="-285750"/>
            <a:r>
              <a:rPr lang="tr-TR" sz="2000" dirty="0" err="1"/>
              <a:t>H</a:t>
            </a:r>
            <a:r>
              <a:rPr lang="tr-TR" sz="2000" b="0" i="0" u="none" strike="noStrike" baseline="0" dirty="0" err="1"/>
              <a:t>ipertoniksalin</a:t>
            </a:r>
            <a:r>
              <a:rPr lang="tr-TR" sz="2000" b="0" i="0" u="none" strike="noStrike" baseline="0" dirty="0"/>
              <a:t> veya </a:t>
            </a:r>
            <a:r>
              <a:rPr lang="tr-TR" sz="2000" b="0" i="0" u="none" strike="noStrike" baseline="0" dirty="0" err="1"/>
              <a:t>mannitol</a:t>
            </a:r>
            <a:r>
              <a:rPr lang="tr-TR" sz="2000" b="0" i="0" u="none" strike="noStrike" baseline="0" dirty="0"/>
              <a:t> sonrasında ≥%15 düşme</a:t>
            </a:r>
            <a:endParaRPr lang="tr-TR" sz="2000"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pic>
        <p:nvPicPr>
          <p:cNvPr id="4" name="Resim 3" descr="kişi, iç mekan, egzersiz aleti içeren bir resim&#10;&#10;Açıklama otomatik olarak oluşturuldu">
            <a:extLst>
              <a:ext uri="{FF2B5EF4-FFF2-40B4-BE49-F238E27FC236}">
                <a16:creationId xmlns:a16="http://schemas.microsoft.com/office/drawing/2014/main" id="{ECC4590B-F158-4CB8-8C4B-054EE1EEA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964" y="3137337"/>
            <a:ext cx="3827664" cy="2317531"/>
          </a:xfrm>
          <a:prstGeom prst="rect">
            <a:avLst/>
          </a:prstGeom>
        </p:spPr>
      </p:pic>
    </p:spTree>
    <p:extLst>
      <p:ext uri="{BB962C8B-B14F-4D97-AF65-F5344CB8AC3E}">
        <p14:creationId xmlns:p14="http://schemas.microsoft.com/office/powerpoint/2010/main" val="3934213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ALLERJENİN DEĞERLENDİRİLMESİ</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80" y="1845733"/>
            <a:ext cx="10058400" cy="4495105"/>
          </a:xfrm>
        </p:spPr>
        <p:txBody>
          <a:bodyPr>
            <a:normAutofit/>
          </a:bodyPr>
          <a:lstStyle/>
          <a:p>
            <a:pPr marL="0" indent="0">
              <a:lnSpc>
                <a:spcPct val="150000"/>
              </a:lnSpc>
              <a:buNone/>
            </a:pPr>
            <a:r>
              <a:rPr lang="tr-TR" sz="2200" b="1" dirty="0" err="1"/>
              <a:t>Anamnez</a:t>
            </a:r>
            <a:endParaRPr lang="tr-TR" sz="2200" b="1" dirty="0"/>
          </a:p>
          <a:p>
            <a:pPr marL="578358" lvl="1" indent="-285750">
              <a:lnSpc>
                <a:spcPct val="150000"/>
              </a:lnSpc>
            </a:pPr>
            <a:r>
              <a:rPr lang="tr-TR" sz="2000" b="0" i="0" u="none" strike="noStrike" baseline="0" dirty="0"/>
              <a:t>Bahar aylarında ortaya </a:t>
            </a:r>
            <a:r>
              <a:rPr lang="tr-TR" sz="2000" dirty="0"/>
              <a:t>ç</a:t>
            </a:r>
            <a:r>
              <a:rPr lang="tr-TR" sz="2000" b="0" i="0" u="none" strike="noStrike" baseline="0" dirty="0"/>
              <a:t>ıkan yakınma</a:t>
            </a:r>
            <a:r>
              <a:rPr lang="tr-TR" sz="2000" i="0" u="none" strike="noStrike" baseline="0" dirty="0"/>
              <a:t>  -  Polen duyarlılığı</a:t>
            </a:r>
          </a:p>
          <a:p>
            <a:pPr marL="578358" lvl="1" indent="-285750">
              <a:lnSpc>
                <a:spcPct val="150000"/>
              </a:lnSpc>
            </a:pPr>
            <a:r>
              <a:rPr lang="tr-TR" sz="2000" dirty="0"/>
              <a:t>Y</a:t>
            </a:r>
            <a:r>
              <a:rPr lang="tr-TR" sz="2000" b="0" i="0" u="none" strike="noStrike" baseline="0" dirty="0"/>
              <a:t>ıl boyu olan, </a:t>
            </a:r>
            <a:r>
              <a:rPr lang="tr-TR" sz="2000" dirty="0"/>
              <a:t>ö</a:t>
            </a:r>
            <a:r>
              <a:rPr lang="tr-TR" sz="2000" b="0" i="0" u="none" strike="noStrike" baseline="0" dirty="0"/>
              <a:t>zellikle iç ortamda ve gece ortaya </a:t>
            </a:r>
            <a:r>
              <a:rPr lang="tr-TR" sz="2000" dirty="0"/>
              <a:t>ç</a:t>
            </a:r>
            <a:r>
              <a:rPr lang="tr-TR" sz="2000" b="0" i="0" u="none" strike="noStrike" baseline="0" dirty="0"/>
              <a:t>ıkan yakınma  - Ev tozu akarları</a:t>
            </a:r>
            <a:endParaRPr lang="tr-TR" sz="2000" dirty="0"/>
          </a:p>
          <a:p>
            <a:pPr marL="0" indent="0">
              <a:lnSpc>
                <a:spcPct val="150000"/>
              </a:lnSpc>
              <a:buNone/>
            </a:pPr>
            <a:r>
              <a:rPr lang="tr-TR" sz="2200" b="1" dirty="0"/>
              <a:t>Deri </a:t>
            </a:r>
            <a:r>
              <a:rPr lang="tr-TR" sz="2200" b="1" dirty="0" err="1"/>
              <a:t>Prick</a:t>
            </a:r>
            <a:r>
              <a:rPr lang="tr-TR" sz="2200" b="1" dirty="0"/>
              <a:t> Testi</a:t>
            </a:r>
          </a:p>
          <a:p>
            <a:pPr marL="0" indent="0">
              <a:lnSpc>
                <a:spcPct val="150000"/>
              </a:lnSpc>
              <a:buNone/>
            </a:pPr>
            <a:r>
              <a:rPr lang="tr-TR" sz="2200" b="1" dirty="0" err="1"/>
              <a:t>Allerjen</a:t>
            </a:r>
            <a:r>
              <a:rPr lang="tr-TR" sz="2200" b="1" dirty="0"/>
              <a:t> ile spesifik bronş </a:t>
            </a:r>
            <a:r>
              <a:rPr lang="tr-TR" sz="2200" b="1" dirty="0" err="1"/>
              <a:t>provakasyon</a:t>
            </a:r>
            <a:r>
              <a:rPr lang="tr-TR" sz="2200" b="1" dirty="0"/>
              <a:t> testi</a:t>
            </a:r>
          </a:p>
          <a:p>
            <a:pPr marL="0" indent="0">
              <a:lnSpc>
                <a:spcPct val="150000"/>
              </a:lnSpc>
              <a:buNone/>
            </a:pPr>
            <a:r>
              <a:rPr lang="tr-TR" sz="2200" b="1" dirty="0"/>
              <a:t>Spesifik </a:t>
            </a:r>
            <a:r>
              <a:rPr lang="tr-TR" sz="2200" b="1" dirty="0" err="1"/>
              <a:t>IgE</a:t>
            </a:r>
            <a:r>
              <a:rPr lang="tr-TR" sz="2200" b="1" dirty="0"/>
              <a:t> ölçümü</a:t>
            </a:r>
          </a:p>
          <a:p>
            <a:pPr marL="0" indent="0">
              <a:lnSpc>
                <a:spcPct val="150000"/>
              </a:lnSpc>
              <a:buNone/>
            </a:pPr>
            <a:r>
              <a:rPr lang="tr-TR" sz="2200" b="1" dirty="0"/>
              <a:t>Serum total </a:t>
            </a:r>
            <a:r>
              <a:rPr lang="tr-TR" sz="2200" b="1" dirty="0" err="1"/>
              <a:t>IgE</a:t>
            </a:r>
            <a:r>
              <a:rPr lang="tr-TR" sz="2200" b="1" dirty="0"/>
              <a:t> ölçümü</a:t>
            </a:r>
          </a:p>
          <a:p>
            <a:pPr marL="0" indent="0">
              <a:buNone/>
            </a:pPr>
            <a:endParaRPr lang="tr-TR" b="1" dirty="0"/>
          </a:p>
        </p:txBody>
      </p:sp>
      <p:pic>
        <p:nvPicPr>
          <p:cNvPr id="5" name="Resim 4" descr="metin içeren bir resim&#10;&#10;Açıklama otomatik olarak oluşturuldu">
            <a:extLst>
              <a:ext uri="{FF2B5EF4-FFF2-40B4-BE49-F238E27FC236}">
                <a16:creationId xmlns:a16="http://schemas.microsoft.com/office/drawing/2014/main" id="{6AF38C80-D030-40C4-B08C-844665425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697" y="3547241"/>
            <a:ext cx="4372303" cy="2704786"/>
          </a:xfrm>
          <a:prstGeom prst="rect">
            <a:avLst/>
          </a:prstGeom>
        </p:spPr>
      </p:pic>
    </p:spTree>
    <p:extLst>
      <p:ext uri="{BB962C8B-B14F-4D97-AF65-F5344CB8AC3E}">
        <p14:creationId xmlns:p14="http://schemas.microsoft.com/office/powerpoint/2010/main" val="371886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DİĞER TETKİKLER</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80" y="1845733"/>
            <a:ext cx="10058400" cy="4495105"/>
          </a:xfrm>
        </p:spPr>
        <p:txBody>
          <a:bodyPr>
            <a:normAutofit/>
          </a:bodyPr>
          <a:lstStyle/>
          <a:p>
            <a:pPr marL="0" indent="0" algn="just">
              <a:lnSpc>
                <a:spcPct val="150000"/>
              </a:lnSpc>
              <a:buNone/>
            </a:pPr>
            <a:r>
              <a:rPr lang="tr-TR" sz="2200" b="1" i="0" u="none" strike="noStrike" baseline="0" dirty="0"/>
              <a:t>Akciğer </a:t>
            </a:r>
            <a:r>
              <a:rPr lang="tr-TR" sz="2200" b="1" dirty="0" err="1"/>
              <a:t>G</a:t>
            </a:r>
            <a:r>
              <a:rPr lang="tr-TR" sz="2200" b="1" i="0" u="none" strike="noStrike" baseline="0" dirty="0" err="1"/>
              <a:t>rafisi</a:t>
            </a:r>
            <a:r>
              <a:rPr lang="tr-TR" sz="2200" b="1" i="0" u="none" strike="noStrike" baseline="0" dirty="0"/>
              <a:t>:</a:t>
            </a:r>
          </a:p>
          <a:p>
            <a:pPr marL="578358" lvl="1" indent="-285750" algn="just">
              <a:lnSpc>
                <a:spcPct val="150000"/>
              </a:lnSpc>
            </a:pPr>
            <a:r>
              <a:rPr lang="tr-TR" sz="2000" dirty="0"/>
              <a:t>İlk muayenesinde diğer hastalıkları </a:t>
            </a:r>
            <a:r>
              <a:rPr lang="tr-TR" sz="2000" dirty="0" err="1"/>
              <a:t>ekartasyon</a:t>
            </a:r>
            <a:endParaRPr lang="tr-TR" sz="2000" dirty="0"/>
          </a:p>
          <a:p>
            <a:pPr marL="578358" lvl="1" indent="-285750" algn="just">
              <a:lnSpc>
                <a:spcPct val="150000"/>
              </a:lnSpc>
            </a:pPr>
            <a:r>
              <a:rPr lang="tr-TR" sz="2000" i="0" u="none" strike="noStrike" baseline="0" dirty="0"/>
              <a:t>Ataklarda ise </a:t>
            </a:r>
            <a:r>
              <a:rPr lang="tr-TR" sz="2000" i="0" u="none" strike="noStrike" baseline="0" dirty="0" err="1"/>
              <a:t>pn</a:t>
            </a:r>
            <a:r>
              <a:rPr lang="tr-TR" sz="2000" dirty="0" err="1"/>
              <a:t>omoni</a:t>
            </a:r>
            <a:r>
              <a:rPr lang="tr-TR" sz="2000" dirty="0"/>
              <a:t> ve </a:t>
            </a:r>
            <a:r>
              <a:rPr lang="tr-TR" sz="2000" dirty="0" err="1"/>
              <a:t>pnomotoraks</a:t>
            </a:r>
            <a:r>
              <a:rPr lang="tr-TR" sz="2000" dirty="0"/>
              <a:t> açısından değerlendirme</a:t>
            </a:r>
          </a:p>
          <a:p>
            <a:pPr marL="578358" lvl="1" indent="-285750" algn="just">
              <a:lnSpc>
                <a:spcPct val="150000"/>
              </a:lnSpc>
            </a:pPr>
            <a:r>
              <a:rPr lang="tr-TR" sz="2000" i="0" u="none" strike="noStrike" baseline="0" dirty="0"/>
              <a:t>Genellikle normal, ataklarda </a:t>
            </a:r>
            <a:r>
              <a:rPr lang="tr-TR" sz="2000" i="0" u="none" strike="noStrike" baseline="0" dirty="0" err="1"/>
              <a:t>hipein</a:t>
            </a:r>
            <a:r>
              <a:rPr lang="tr-TR" sz="2000" dirty="0" err="1"/>
              <a:t>flasyon</a:t>
            </a:r>
            <a:r>
              <a:rPr lang="tr-TR" sz="2000" dirty="0"/>
              <a:t> bulguları</a:t>
            </a:r>
          </a:p>
          <a:p>
            <a:pPr marL="578358" lvl="1" indent="-285750" algn="just">
              <a:lnSpc>
                <a:spcPct val="150000"/>
              </a:lnSpc>
            </a:pPr>
            <a:r>
              <a:rPr lang="tr-TR" sz="2000" dirty="0"/>
              <a:t>Kontrollerde r</a:t>
            </a:r>
            <a:r>
              <a:rPr lang="tr-TR" sz="2000" i="0" u="none" strike="noStrike" baseline="0" dirty="0"/>
              <a:t>utin </a:t>
            </a:r>
            <a:r>
              <a:rPr lang="tr-TR" sz="2000" i="0" u="none" strike="noStrike" baseline="0" dirty="0" err="1"/>
              <a:t>grafi</a:t>
            </a:r>
            <a:r>
              <a:rPr lang="tr-TR" sz="2000" i="0" u="none" strike="noStrike" baseline="0" dirty="0"/>
              <a:t> gerekmez</a:t>
            </a:r>
            <a:endParaRPr lang="tr-TR" sz="2000" dirty="0"/>
          </a:p>
          <a:p>
            <a:pPr marL="0" indent="0">
              <a:buNone/>
            </a:pPr>
            <a:endParaRPr lang="tr-TR" i="0" u="none" strike="noStrike" baseline="0" dirty="0"/>
          </a:p>
        </p:txBody>
      </p:sp>
    </p:spTree>
    <p:extLst>
      <p:ext uri="{BB962C8B-B14F-4D97-AF65-F5344CB8AC3E}">
        <p14:creationId xmlns:p14="http://schemas.microsoft.com/office/powerpoint/2010/main" val="1859558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DİĞER TETKİKLER</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80" y="1845733"/>
            <a:ext cx="10058400" cy="4495105"/>
          </a:xfrm>
        </p:spPr>
        <p:txBody>
          <a:bodyPr>
            <a:normAutofit/>
          </a:bodyPr>
          <a:lstStyle/>
          <a:p>
            <a:pPr marL="0" indent="0" algn="just">
              <a:lnSpc>
                <a:spcPct val="150000"/>
              </a:lnSpc>
              <a:buNone/>
            </a:pPr>
            <a:r>
              <a:rPr lang="tr-TR" sz="2200" b="1" i="0" u="none" strike="noStrike" baseline="0" dirty="0" err="1"/>
              <a:t>Ekshale</a:t>
            </a:r>
            <a:r>
              <a:rPr lang="tr-TR" sz="2200" b="1" i="0" u="none" strike="noStrike" baseline="0" dirty="0"/>
              <a:t> nitrik oksit (</a:t>
            </a:r>
            <a:r>
              <a:rPr lang="tr-TR" sz="2200" b="1" i="0" u="none" strike="noStrike" baseline="0" dirty="0" err="1"/>
              <a:t>FeNO</a:t>
            </a:r>
            <a:r>
              <a:rPr lang="tr-TR" sz="2200" b="1" i="0" u="none" strike="noStrike" baseline="0" dirty="0"/>
              <a:t>):</a:t>
            </a:r>
          </a:p>
          <a:p>
            <a:pPr marL="578358" lvl="1" indent="-285750" algn="just">
              <a:lnSpc>
                <a:spcPct val="150000"/>
              </a:lnSpc>
            </a:pPr>
            <a:r>
              <a:rPr lang="tr-TR" sz="2000" dirty="0"/>
              <a:t>Giderek yaygınlaşan bir yöntem </a:t>
            </a:r>
          </a:p>
          <a:p>
            <a:pPr marL="578358" lvl="1" indent="-285750" algn="just">
              <a:lnSpc>
                <a:spcPct val="150000"/>
              </a:lnSpc>
            </a:pPr>
            <a:r>
              <a:rPr lang="tr-TR" sz="2000" dirty="0"/>
              <a:t>Henüz astım tanısı doğrulama ve dışlamada yeri yok</a:t>
            </a:r>
          </a:p>
          <a:p>
            <a:pPr marL="0" indent="0" algn="just">
              <a:lnSpc>
                <a:spcPct val="150000"/>
              </a:lnSpc>
              <a:buNone/>
            </a:pPr>
            <a:r>
              <a:rPr lang="tr-TR" sz="2200" b="1" i="0" u="none" strike="noStrike" baseline="0" dirty="0" err="1"/>
              <a:t>Eozinofili</a:t>
            </a:r>
            <a:r>
              <a:rPr lang="tr-TR" sz="2200" b="1" i="0" u="none" strike="noStrike" baseline="0" dirty="0"/>
              <a:t>:</a:t>
            </a:r>
          </a:p>
          <a:p>
            <a:pPr marL="578358" lvl="1" indent="-285750" algn="just">
              <a:lnSpc>
                <a:spcPct val="150000"/>
              </a:lnSpc>
            </a:pPr>
            <a:r>
              <a:rPr lang="tr-TR" sz="2000" dirty="0"/>
              <a:t>Astım tanısı için spesifik değil</a:t>
            </a:r>
          </a:p>
          <a:p>
            <a:pPr marL="578358" lvl="1" indent="-285750" algn="just">
              <a:lnSpc>
                <a:spcPct val="150000"/>
              </a:lnSpc>
            </a:pPr>
            <a:r>
              <a:rPr lang="tr-TR" sz="2000" dirty="0"/>
              <a:t>Risk faktörü,  &gt;%3 saptanan hastalarda </a:t>
            </a:r>
            <a:r>
              <a:rPr lang="tr-TR" sz="2000" dirty="0" err="1"/>
              <a:t>inhale</a:t>
            </a:r>
            <a:r>
              <a:rPr lang="tr-TR" sz="2000" dirty="0"/>
              <a:t> </a:t>
            </a:r>
            <a:r>
              <a:rPr lang="tr-TR" sz="2000" dirty="0" err="1"/>
              <a:t>steroid</a:t>
            </a:r>
            <a:r>
              <a:rPr lang="tr-TR" sz="2000" dirty="0"/>
              <a:t> artırılmalı</a:t>
            </a:r>
          </a:p>
          <a:p>
            <a:pPr marL="578358" lvl="1" indent="-285750" algn="just">
              <a:lnSpc>
                <a:spcPct val="150000"/>
              </a:lnSpc>
            </a:pPr>
            <a:r>
              <a:rPr lang="tr-TR" sz="2000" dirty="0"/>
              <a:t>&gt;%10 </a:t>
            </a:r>
            <a:r>
              <a:rPr lang="tr-TR" sz="2000" dirty="0" err="1"/>
              <a:t>eozinofili</a:t>
            </a:r>
            <a:r>
              <a:rPr lang="tr-TR" sz="2000" dirty="0"/>
              <a:t> olduğunda astım ile birlikte </a:t>
            </a:r>
            <a:r>
              <a:rPr lang="tr-TR" sz="2000" dirty="0" err="1"/>
              <a:t>eozinofilik</a:t>
            </a:r>
            <a:r>
              <a:rPr lang="tr-TR" sz="2000" dirty="0"/>
              <a:t> akciğer hastalığı?</a:t>
            </a:r>
          </a:p>
          <a:p>
            <a:pPr marL="0" indent="0">
              <a:buNone/>
            </a:pPr>
            <a:endParaRPr lang="tr-TR" i="0" u="none" strike="noStrike" baseline="0" dirty="0"/>
          </a:p>
        </p:txBody>
      </p:sp>
      <p:pic>
        <p:nvPicPr>
          <p:cNvPr id="5" name="Resim 4" descr="metin, müzik içeren bir resim&#10;&#10;Açıklama otomatik olarak oluşturuldu">
            <a:extLst>
              <a:ext uri="{FF2B5EF4-FFF2-40B4-BE49-F238E27FC236}">
                <a16:creationId xmlns:a16="http://schemas.microsoft.com/office/drawing/2014/main" id="{6D6BFDFF-BF27-41C6-8BE4-38628EC16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625" y="2034919"/>
            <a:ext cx="3196579" cy="2127178"/>
          </a:xfrm>
          <a:prstGeom prst="rect">
            <a:avLst/>
          </a:prstGeom>
        </p:spPr>
      </p:pic>
    </p:spTree>
    <p:extLst>
      <p:ext uri="{BB962C8B-B14F-4D97-AF65-F5344CB8AC3E}">
        <p14:creationId xmlns:p14="http://schemas.microsoft.com/office/powerpoint/2010/main" val="2037982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DEĞERLENDİRİLMESİ VE KONTROL</a:t>
            </a:r>
          </a:p>
        </p:txBody>
      </p:sp>
      <p:graphicFrame>
        <p:nvGraphicFramePr>
          <p:cNvPr id="4" name="İçerik Yer Tutucusu 3">
            <a:extLst>
              <a:ext uri="{FF2B5EF4-FFF2-40B4-BE49-F238E27FC236}">
                <a16:creationId xmlns:a16="http://schemas.microsoft.com/office/drawing/2014/main" id="{DDC6F940-E6B8-438B-B9F9-120E0584E97C}"/>
              </a:ext>
            </a:extLst>
          </p:cNvPr>
          <p:cNvGraphicFramePr>
            <a:graphicFrameLocks noGrp="1"/>
          </p:cNvGraphicFramePr>
          <p:nvPr>
            <p:ph idx="1"/>
            <p:extLst>
              <p:ext uri="{D42A27DB-BD31-4B8C-83A1-F6EECF244321}">
                <p14:modId xmlns:p14="http://schemas.microsoft.com/office/powerpoint/2010/main" val="2162935613"/>
              </p:ext>
            </p:extLst>
          </p:nvPr>
        </p:nvGraphicFramePr>
        <p:xfrm>
          <a:off x="1096962" y="1846263"/>
          <a:ext cx="10445463" cy="444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978B8BAA-64CC-4D6D-A3AA-40FA9AD1EC64}"/>
              </a:ext>
            </a:extLst>
          </p:cNvPr>
          <p:cNvSpPr txBox="1"/>
          <p:nvPr/>
        </p:nvSpPr>
        <p:spPr>
          <a:xfrm>
            <a:off x="7045378" y="1846263"/>
            <a:ext cx="2329292" cy="369332"/>
          </a:xfrm>
          <a:prstGeom prst="rect">
            <a:avLst/>
          </a:prstGeom>
          <a:noFill/>
        </p:spPr>
        <p:txBody>
          <a:bodyPr wrap="none" rtlCol="0">
            <a:spAutoFit/>
          </a:bodyPr>
          <a:lstStyle/>
          <a:p>
            <a:r>
              <a:rPr lang="tr-TR" dirty="0"/>
              <a:t>CEVABI GÖZDEN GEÇİR</a:t>
            </a:r>
          </a:p>
        </p:txBody>
      </p:sp>
      <p:sp>
        <p:nvSpPr>
          <p:cNvPr id="6" name="Metin kutusu 5">
            <a:extLst>
              <a:ext uri="{FF2B5EF4-FFF2-40B4-BE49-F238E27FC236}">
                <a16:creationId xmlns:a16="http://schemas.microsoft.com/office/drawing/2014/main" id="{AC36F94C-8846-43CA-B7C2-DDF68441594D}"/>
              </a:ext>
            </a:extLst>
          </p:cNvPr>
          <p:cNvSpPr txBox="1"/>
          <p:nvPr/>
        </p:nvSpPr>
        <p:spPr>
          <a:xfrm>
            <a:off x="8739265" y="5786203"/>
            <a:ext cx="1504451" cy="369332"/>
          </a:xfrm>
          <a:prstGeom prst="rect">
            <a:avLst/>
          </a:prstGeom>
          <a:noFill/>
        </p:spPr>
        <p:txBody>
          <a:bodyPr wrap="none" rtlCol="0">
            <a:spAutoFit/>
          </a:bodyPr>
          <a:lstStyle/>
          <a:p>
            <a:r>
              <a:rPr lang="tr-TR" dirty="0"/>
              <a:t>DEĞERLENDİR</a:t>
            </a:r>
          </a:p>
        </p:txBody>
      </p:sp>
      <p:sp>
        <p:nvSpPr>
          <p:cNvPr id="7" name="Metin kutusu 6">
            <a:extLst>
              <a:ext uri="{FF2B5EF4-FFF2-40B4-BE49-F238E27FC236}">
                <a16:creationId xmlns:a16="http://schemas.microsoft.com/office/drawing/2014/main" id="{1B090CAE-023E-4241-8041-6CDFB490D7B5}"/>
              </a:ext>
            </a:extLst>
          </p:cNvPr>
          <p:cNvSpPr txBox="1"/>
          <p:nvPr/>
        </p:nvSpPr>
        <p:spPr>
          <a:xfrm>
            <a:off x="1348677" y="5786203"/>
            <a:ext cx="2785763" cy="369332"/>
          </a:xfrm>
          <a:prstGeom prst="rect">
            <a:avLst/>
          </a:prstGeom>
          <a:noFill/>
        </p:spPr>
        <p:txBody>
          <a:bodyPr wrap="none" rtlCol="0">
            <a:spAutoFit/>
          </a:bodyPr>
          <a:lstStyle/>
          <a:p>
            <a:r>
              <a:rPr lang="tr-TR" dirty="0"/>
              <a:t>TEDAVİYİ YENİDEN DÜZENLİ</a:t>
            </a:r>
          </a:p>
        </p:txBody>
      </p:sp>
      <p:sp>
        <p:nvSpPr>
          <p:cNvPr id="8" name="Metin kutusu 7">
            <a:extLst>
              <a:ext uri="{FF2B5EF4-FFF2-40B4-BE49-F238E27FC236}">
                <a16:creationId xmlns:a16="http://schemas.microsoft.com/office/drawing/2014/main" id="{A995C965-E7CE-4203-A186-4975BD5148B9}"/>
              </a:ext>
            </a:extLst>
          </p:cNvPr>
          <p:cNvSpPr txBox="1"/>
          <p:nvPr/>
        </p:nvSpPr>
        <p:spPr>
          <a:xfrm>
            <a:off x="5636301" y="2968052"/>
            <a:ext cx="914400" cy="914400"/>
          </a:xfrm>
          <a:prstGeom prst="rect">
            <a:avLst/>
          </a:prstGeom>
          <a:noFill/>
        </p:spPr>
        <p:txBody>
          <a:bodyPr wrap="square" rtlCol="0">
            <a:spAutoFit/>
          </a:bodyPr>
          <a:lstStyle/>
          <a:p>
            <a:endParaRPr lang="tr-TR" dirty="0"/>
          </a:p>
        </p:txBody>
      </p:sp>
      <p:sp>
        <p:nvSpPr>
          <p:cNvPr id="9" name="Metin kutusu 8">
            <a:extLst>
              <a:ext uri="{FF2B5EF4-FFF2-40B4-BE49-F238E27FC236}">
                <a16:creationId xmlns:a16="http://schemas.microsoft.com/office/drawing/2014/main" id="{0FDBEAFB-6CBC-4E6D-A40B-50CFB8E89670}"/>
              </a:ext>
            </a:extLst>
          </p:cNvPr>
          <p:cNvSpPr txBox="1"/>
          <p:nvPr/>
        </p:nvSpPr>
        <p:spPr>
          <a:xfrm>
            <a:off x="3108636" y="6404772"/>
            <a:ext cx="6884129" cy="369332"/>
          </a:xfrm>
          <a:prstGeom prst="rect">
            <a:avLst/>
          </a:prstGeom>
          <a:noFill/>
        </p:spPr>
        <p:txBody>
          <a:bodyPr wrap="none" rtlCol="0">
            <a:spAutoFit/>
          </a:bodyPr>
          <a:lstStyle/>
          <a:p>
            <a:r>
              <a:rPr lang="tr-TR" sz="1800" b="0" i="0" u="none" strike="noStrike" baseline="0" dirty="0">
                <a:latin typeface="MinionPro-Regular"/>
              </a:rPr>
              <a:t>Astımın uzun dönemdeki tedavisinin planlanması ve izlenmesi döngüsü.</a:t>
            </a:r>
            <a:endParaRPr lang="tr-TR" dirty="0"/>
          </a:p>
        </p:txBody>
      </p:sp>
    </p:spTree>
    <p:extLst>
      <p:ext uri="{BB962C8B-B14F-4D97-AF65-F5344CB8AC3E}">
        <p14:creationId xmlns:p14="http://schemas.microsoft.com/office/powerpoint/2010/main" val="2802275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DEĞERLENDİRİLMESİ VE KONTROL</a:t>
            </a:r>
          </a:p>
        </p:txBody>
      </p:sp>
      <p:graphicFrame>
        <p:nvGraphicFramePr>
          <p:cNvPr id="4" name="İçerik Yer Tutucusu 3">
            <a:extLst>
              <a:ext uri="{FF2B5EF4-FFF2-40B4-BE49-F238E27FC236}">
                <a16:creationId xmlns:a16="http://schemas.microsoft.com/office/drawing/2014/main" id="{FBFCD791-A767-47ED-AE0A-82763075E0F8}"/>
              </a:ext>
            </a:extLst>
          </p:cNvPr>
          <p:cNvGraphicFramePr>
            <a:graphicFrameLocks noGrp="1"/>
          </p:cNvGraphicFramePr>
          <p:nvPr>
            <p:ph idx="1"/>
            <p:extLst>
              <p:ext uri="{D42A27DB-BD31-4B8C-83A1-F6EECF244321}">
                <p14:modId xmlns:p14="http://schemas.microsoft.com/office/powerpoint/2010/main" val="2508446806"/>
              </p:ext>
            </p:extLst>
          </p:nvPr>
        </p:nvGraphicFramePr>
        <p:xfrm>
          <a:off x="8619344" y="1846264"/>
          <a:ext cx="3357796" cy="3969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2C95F21A-723A-4879-B626-6F8E53AC075D}"/>
              </a:ext>
            </a:extLst>
          </p:cNvPr>
          <p:cNvSpPr txBox="1"/>
          <p:nvPr/>
        </p:nvSpPr>
        <p:spPr>
          <a:xfrm>
            <a:off x="1097280" y="1846264"/>
            <a:ext cx="7417133" cy="4001095"/>
          </a:xfrm>
          <a:prstGeom prst="rect">
            <a:avLst/>
          </a:prstGeom>
          <a:noFill/>
        </p:spPr>
        <p:txBody>
          <a:bodyPr wrap="square" rtlCol="0">
            <a:spAutoFit/>
          </a:bodyPr>
          <a:lstStyle/>
          <a:p>
            <a:pPr>
              <a:lnSpc>
                <a:spcPct val="150000"/>
              </a:lnSpc>
            </a:pPr>
            <a:r>
              <a:rPr lang="tr-TR" sz="2000" b="0" i="0" u="none" strike="noStrike" baseline="0" dirty="0"/>
              <a:t>Günümüzde astım tedavisi kontrol odaklı olup, hedef astım kontrolünü sağlamak</a:t>
            </a:r>
          </a:p>
          <a:p>
            <a:pPr algn="l">
              <a:lnSpc>
                <a:spcPct val="150000"/>
              </a:lnSpc>
            </a:pPr>
            <a:r>
              <a:rPr lang="tr-TR" sz="2000" b="1" i="0" u="none" strike="noStrike" baseline="0" dirty="0"/>
              <a:t>Astım </a:t>
            </a:r>
            <a:r>
              <a:rPr lang="tr-TR" sz="2000" b="1" i="0" u="none" strike="noStrike" baseline="0" dirty="0" err="1"/>
              <a:t>kontrolu</a:t>
            </a:r>
            <a:r>
              <a:rPr lang="tr-TR" sz="2000" b="0" i="0" u="none" strike="noStrike" baseline="0" dirty="0"/>
              <a:t>; hem astım semptomlarının, hem de gelecek risklerin ne derece azaldığı dolayısıyla, tedavi hedeflerinin karşılanıp karşılanmadığını</a:t>
            </a:r>
          </a:p>
          <a:p>
            <a:pPr algn="l">
              <a:lnSpc>
                <a:spcPct val="150000"/>
              </a:lnSpc>
            </a:pPr>
            <a:r>
              <a:rPr lang="tr-TR" sz="2000" i="0" u="none" strike="noStrike" baseline="0" dirty="0"/>
              <a:t>Astım </a:t>
            </a:r>
            <a:r>
              <a:rPr lang="tr-TR" sz="2000" i="0" u="none" strike="noStrike" baseline="0" dirty="0" err="1"/>
              <a:t>kontrolunun</a:t>
            </a:r>
            <a:r>
              <a:rPr lang="tr-TR" sz="2000" i="0" u="none" strike="noStrike" baseline="0" dirty="0"/>
              <a:t> iki bileşeni vardır</a:t>
            </a:r>
          </a:p>
          <a:p>
            <a:pPr marL="742950" lvl="1" indent="-285750">
              <a:lnSpc>
                <a:spcPct val="150000"/>
              </a:lnSpc>
              <a:buClr>
                <a:schemeClr val="accent1"/>
              </a:buClr>
              <a:buFont typeface="Arial" panose="020B0604020202020204" pitchFamily="34" charset="0"/>
              <a:buChar char="•"/>
            </a:pPr>
            <a:r>
              <a:rPr lang="tr-TR" b="0" i="0" u="none" strike="noStrike" baseline="0" dirty="0"/>
              <a:t>Semptomların kontrolü</a:t>
            </a:r>
          </a:p>
          <a:p>
            <a:pPr marL="742950" lvl="1" indent="-285750">
              <a:lnSpc>
                <a:spcPct val="150000"/>
              </a:lnSpc>
              <a:buClr>
                <a:schemeClr val="accent1"/>
              </a:buClr>
              <a:buFont typeface="Arial" panose="020B0604020202020204" pitchFamily="34" charset="0"/>
              <a:buChar char="•"/>
            </a:pPr>
            <a:r>
              <a:rPr lang="tr-TR" sz="1800" b="0" i="0" u="none" strike="noStrike" baseline="0" dirty="0"/>
              <a:t>Gelecek riskler açısından değerlendirme</a:t>
            </a:r>
            <a:endParaRPr lang="tr-TR" dirty="0"/>
          </a:p>
          <a:p>
            <a:endParaRPr lang="tr-TR" sz="2000" dirty="0"/>
          </a:p>
        </p:txBody>
      </p:sp>
    </p:spTree>
    <p:extLst>
      <p:ext uri="{BB962C8B-B14F-4D97-AF65-F5344CB8AC3E}">
        <p14:creationId xmlns:p14="http://schemas.microsoft.com/office/powerpoint/2010/main" val="178169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AMAÇ</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p:txBody>
          <a:bodyPr>
            <a:normAutofit/>
          </a:bodyPr>
          <a:lstStyle/>
          <a:p>
            <a:pPr algn="just">
              <a:lnSpc>
                <a:spcPct val="150000"/>
              </a:lnSpc>
              <a:buFont typeface="Wingdings" panose="05000000000000000000" pitchFamily="2" charset="2"/>
              <a:buChar char="§"/>
            </a:pPr>
            <a:r>
              <a:rPr lang="tr-TR" sz="2200" dirty="0"/>
              <a:t>Astım tanısı, değerlendirilmesi, kontrol hakkında bilgi vermek</a:t>
            </a:r>
          </a:p>
          <a:p>
            <a:pPr algn="just">
              <a:lnSpc>
                <a:spcPct val="150000"/>
              </a:lnSpc>
              <a:buFont typeface="Wingdings" panose="05000000000000000000" pitchFamily="2" charset="2"/>
              <a:buChar char="§"/>
            </a:pPr>
            <a:r>
              <a:rPr lang="tr-TR" sz="2200" dirty="0"/>
              <a:t>Astım akut ve kronik tedavisi konusunda bilgi vermek</a:t>
            </a:r>
          </a:p>
        </p:txBody>
      </p:sp>
    </p:spTree>
    <p:extLst>
      <p:ext uri="{BB962C8B-B14F-4D97-AF65-F5344CB8AC3E}">
        <p14:creationId xmlns:p14="http://schemas.microsoft.com/office/powerpoint/2010/main" val="1764981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a:solidFill>
                  <a:schemeClr val="tx1"/>
                </a:solidFill>
              </a:rPr>
              <a:t>ASTIM DEĞERLENDİRİLMESİ VE KONTROL</a:t>
            </a:r>
            <a:endParaRPr lang="tr-TR" sz="3600" b="1" dirty="0">
              <a:solidFill>
                <a:schemeClr val="tx1"/>
              </a:solidFill>
            </a:endParaRP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p:txBody>
          <a:bodyPr>
            <a:normAutofit/>
          </a:bodyPr>
          <a:lstStyle/>
          <a:p>
            <a:pPr marL="0" indent="0">
              <a:lnSpc>
                <a:spcPct val="150000"/>
              </a:lnSpc>
              <a:buNone/>
            </a:pPr>
            <a:r>
              <a:rPr lang="tr-TR" sz="2200" b="1" i="0" u="none" strike="noStrike" baseline="0" dirty="0"/>
              <a:t>Semptom Kontrolünün Değerlendirilmesi</a:t>
            </a:r>
          </a:p>
          <a:p>
            <a:pPr marL="635508" lvl="1" indent="-342900">
              <a:lnSpc>
                <a:spcPct val="150000"/>
              </a:lnSpc>
              <a:buFont typeface="Wingdings" panose="05000000000000000000" pitchFamily="2" charset="2"/>
              <a:buChar char="§"/>
            </a:pPr>
            <a:r>
              <a:rPr lang="tr-TR" sz="2200" dirty="0"/>
              <a:t>Kategorik Semptom Kontrol Değerlendirme</a:t>
            </a:r>
          </a:p>
          <a:p>
            <a:pPr marL="635508" lvl="1" indent="-342900">
              <a:lnSpc>
                <a:spcPct val="150000"/>
              </a:lnSpc>
              <a:buFont typeface="Wingdings" panose="05000000000000000000" pitchFamily="2" charset="2"/>
              <a:buChar char="§"/>
            </a:pPr>
            <a:r>
              <a:rPr lang="tr-TR" sz="2200" dirty="0"/>
              <a:t>Rakamsal Semptom Kontrol Değerlendirme</a:t>
            </a:r>
          </a:p>
          <a:p>
            <a:pPr marL="578358" lvl="1" indent="-285750"/>
            <a:endParaRPr lang="tr-TR" sz="2000" dirty="0"/>
          </a:p>
        </p:txBody>
      </p:sp>
    </p:spTree>
    <p:extLst>
      <p:ext uri="{BB962C8B-B14F-4D97-AF65-F5344CB8AC3E}">
        <p14:creationId xmlns:p14="http://schemas.microsoft.com/office/powerpoint/2010/main" val="1694589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DEĞERLENDİRİLMESİ VE KONTROL</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79" y="1845734"/>
            <a:ext cx="10058399" cy="4023360"/>
          </a:xfrm>
        </p:spPr>
        <p:txBody>
          <a:bodyPr>
            <a:normAutofit/>
          </a:bodyPr>
          <a:lstStyle/>
          <a:p>
            <a:pPr marL="0" indent="0" algn="just">
              <a:lnSpc>
                <a:spcPct val="150000"/>
              </a:lnSpc>
              <a:buNone/>
            </a:pPr>
            <a:r>
              <a:rPr lang="tr-TR" sz="2200" b="1" i="0" u="none" strike="noStrike" baseline="0" dirty="0"/>
              <a:t>Semptom Kontrolünün Değerlendirilmesi</a:t>
            </a:r>
          </a:p>
          <a:p>
            <a:pPr marL="635508" lvl="1" indent="-342900" algn="just">
              <a:lnSpc>
                <a:spcPct val="150000"/>
              </a:lnSpc>
              <a:buFont typeface="Wingdings" panose="05000000000000000000" pitchFamily="2" charset="2"/>
              <a:buChar char="§"/>
            </a:pPr>
            <a:r>
              <a:rPr lang="tr-TR" sz="2200" dirty="0"/>
              <a:t>Kategorik Semptom Kontrol Değerlendirme</a:t>
            </a:r>
          </a:p>
          <a:p>
            <a:pPr marL="578358" lvl="1" indent="-285750" algn="just">
              <a:lnSpc>
                <a:spcPct val="150000"/>
              </a:lnSpc>
            </a:pPr>
            <a:r>
              <a:rPr lang="tr-TR" sz="2000" dirty="0"/>
              <a:t>E</a:t>
            </a:r>
            <a:r>
              <a:rPr lang="tr-TR" sz="2000" b="0" i="0" u="none" strike="noStrike" baseline="0" dirty="0"/>
              <a:t>n </a:t>
            </a:r>
            <a:r>
              <a:rPr lang="tr-TR" sz="2000" dirty="0"/>
              <a:t>ç</a:t>
            </a:r>
            <a:r>
              <a:rPr lang="tr-TR" sz="2000" b="0" i="0" u="none" strike="noStrike" baseline="0" dirty="0"/>
              <a:t>ok GINA semptom kriterleri kullanılmakta</a:t>
            </a:r>
          </a:p>
          <a:p>
            <a:pPr marL="578358" lvl="1" indent="-285750" algn="just">
              <a:lnSpc>
                <a:spcPct val="150000"/>
              </a:lnSpc>
            </a:pPr>
            <a:r>
              <a:rPr lang="tr-TR" sz="2000" b="0" i="0" u="none" strike="noStrike" baseline="0" dirty="0"/>
              <a:t>Birinci Basamak Astım Kontrol Tarama Aracı, </a:t>
            </a:r>
          </a:p>
          <a:p>
            <a:pPr marL="578358" lvl="1" indent="-285750" algn="just">
              <a:lnSpc>
                <a:spcPct val="150000"/>
              </a:lnSpc>
            </a:pPr>
            <a:r>
              <a:rPr lang="tr-TR" sz="2000" b="0" i="0" u="none" strike="noStrike" baseline="0" dirty="0"/>
              <a:t>30 Saniye Astım Testi, </a:t>
            </a:r>
          </a:p>
          <a:p>
            <a:pPr marL="578358" lvl="1" indent="-285750" algn="just">
              <a:lnSpc>
                <a:spcPct val="150000"/>
              </a:lnSpc>
            </a:pPr>
            <a:r>
              <a:rPr lang="en-US" sz="2000" b="0" i="0" u="none" strike="noStrike" baseline="0" dirty="0"/>
              <a:t>Royal College of Physicians </a:t>
            </a:r>
            <a:r>
              <a:rPr lang="tr-TR" sz="2000" b="0" i="0" u="none" strike="noStrike" baseline="0" dirty="0"/>
              <a:t>Üç</a:t>
            </a:r>
            <a:r>
              <a:rPr lang="tr-TR" sz="2000" dirty="0"/>
              <a:t> </a:t>
            </a:r>
            <a:r>
              <a:rPr lang="tr-TR" sz="2000" b="0" i="0" u="none" strike="noStrike" baseline="0" dirty="0"/>
              <a:t>Soru </a:t>
            </a:r>
            <a:endParaRPr lang="tr-TR" sz="2000" dirty="0"/>
          </a:p>
          <a:p>
            <a:pPr marL="578358" lvl="1" indent="-285750"/>
            <a:endParaRPr lang="tr-TR" sz="2000" dirty="0"/>
          </a:p>
        </p:txBody>
      </p:sp>
      <p:pic>
        <p:nvPicPr>
          <p:cNvPr id="5" name="Resim 4">
            <a:extLst>
              <a:ext uri="{FF2B5EF4-FFF2-40B4-BE49-F238E27FC236}">
                <a16:creationId xmlns:a16="http://schemas.microsoft.com/office/drawing/2014/main" id="{61837457-FC5F-4506-9E23-5D2AC6B19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703" y="2833038"/>
            <a:ext cx="5381297" cy="3403248"/>
          </a:xfrm>
          <a:prstGeom prst="rect">
            <a:avLst/>
          </a:prstGeom>
        </p:spPr>
      </p:pic>
      <p:sp>
        <p:nvSpPr>
          <p:cNvPr id="6" name="Metin kutusu 5">
            <a:extLst>
              <a:ext uri="{FF2B5EF4-FFF2-40B4-BE49-F238E27FC236}">
                <a16:creationId xmlns:a16="http://schemas.microsoft.com/office/drawing/2014/main" id="{3AFACFF0-F839-4D12-9166-C0C8C986E9F9}"/>
              </a:ext>
            </a:extLst>
          </p:cNvPr>
          <p:cNvSpPr txBox="1"/>
          <p:nvPr/>
        </p:nvSpPr>
        <p:spPr>
          <a:xfrm>
            <a:off x="7888824" y="6082397"/>
            <a:ext cx="3266856" cy="307777"/>
          </a:xfrm>
          <a:prstGeom prst="rect">
            <a:avLst/>
          </a:prstGeom>
          <a:noFill/>
        </p:spPr>
        <p:txBody>
          <a:bodyPr wrap="none" rtlCol="0">
            <a:spAutoFit/>
          </a:bodyPr>
          <a:lstStyle/>
          <a:p>
            <a:r>
              <a:rPr lang="tr-TR" sz="1400" dirty="0"/>
              <a:t>GINA semptom değerlendirme algoritması</a:t>
            </a:r>
          </a:p>
        </p:txBody>
      </p:sp>
    </p:spTree>
    <p:extLst>
      <p:ext uri="{BB962C8B-B14F-4D97-AF65-F5344CB8AC3E}">
        <p14:creationId xmlns:p14="http://schemas.microsoft.com/office/powerpoint/2010/main" val="1791494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a:solidFill>
                  <a:schemeClr val="tx1"/>
                </a:solidFill>
              </a:rPr>
              <a:t>ASTIM DEĞERLENDİRİLMESİ VE KONTROL</a:t>
            </a:r>
            <a:endParaRPr lang="tr-TR" sz="3600" b="1" dirty="0">
              <a:solidFill>
                <a:schemeClr val="tx1"/>
              </a:solidFill>
            </a:endParaRP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80" y="1845733"/>
            <a:ext cx="10058400" cy="4450135"/>
          </a:xfrm>
        </p:spPr>
        <p:txBody>
          <a:bodyPr>
            <a:normAutofit/>
          </a:bodyPr>
          <a:lstStyle/>
          <a:p>
            <a:pPr marL="0" indent="0">
              <a:buNone/>
            </a:pPr>
            <a:r>
              <a:rPr lang="tr-TR" sz="2200" b="1" i="0" u="none" strike="noStrike" baseline="0" dirty="0"/>
              <a:t>Semptom Kontrolünün Değerlendirilmesi</a:t>
            </a:r>
          </a:p>
          <a:p>
            <a:pPr marL="635508" lvl="1" indent="-342900" algn="just">
              <a:lnSpc>
                <a:spcPct val="150000"/>
              </a:lnSpc>
              <a:buFont typeface="Wingdings" panose="05000000000000000000" pitchFamily="2" charset="2"/>
              <a:buChar char="§"/>
            </a:pPr>
            <a:r>
              <a:rPr lang="tr-TR" sz="2200" dirty="0"/>
              <a:t>Rakamsal Semptom Kontrol Değerlendirme</a:t>
            </a:r>
          </a:p>
          <a:p>
            <a:pPr marL="578358" lvl="1" indent="-285750" algn="just">
              <a:lnSpc>
                <a:spcPct val="150000"/>
              </a:lnSpc>
            </a:pPr>
            <a:r>
              <a:rPr lang="tr-TR" sz="2200" dirty="0"/>
              <a:t>A</a:t>
            </a:r>
            <a:r>
              <a:rPr lang="tr-TR" sz="2200" b="0" i="0" u="none" strike="noStrike" baseline="0" dirty="0"/>
              <a:t>stım kontrolünün</a:t>
            </a:r>
            <a:r>
              <a:rPr lang="tr-TR" sz="2200" dirty="0"/>
              <a:t> </a:t>
            </a:r>
            <a:r>
              <a:rPr lang="tr-TR" sz="2200" b="0" i="0" u="none" strike="noStrike" baseline="0" dirty="0"/>
              <a:t>rakamsal olarak değerlendirildiği ondan fazla anket yöntemi</a:t>
            </a:r>
          </a:p>
          <a:p>
            <a:pPr marL="578358" lvl="1" indent="-285750" algn="just">
              <a:lnSpc>
                <a:spcPct val="150000"/>
              </a:lnSpc>
            </a:pPr>
            <a:r>
              <a:rPr lang="tr-TR" sz="2200" dirty="0"/>
              <a:t>H</a:t>
            </a:r>
            <a:r>
              <a:rPr lang="tr-TR" sz="2200" b="0" i="0" u="none" strike="noStrike" baseline="0" dirty="0"/>
              <a:t>astaların astım semptom kontrol düzeyindeki değişmeleri, kategorik değerlendirmelere göre, daha </a:t>
            </a:r>
            <a:r>
              <a:rPr lang="tr-TR" sz="2200" b="0" i="0" u="none" strike="noStrike" baseline="0" dirty="0" err="1"/>
              <a:t>sensitif</a:t>
            </a:r>
            <a:r>
              <a:rPr lang="tr-TR" sz="2200" b="0" i="0" u="none" strike="noStrike" baseline="0" dirty="0"/>
              <a:t> (duyarlı)</a:t>
            </a:r>
          </a:p>
          <a:p>
            <a:pPr marL="578358" lvl="1" indent="-285750" algn="just">
              <a:lnSpc>
                <a:spcPct val="150000"/>
              </a:lnSpc>
            </a:pPr>
            <a:r>
              <a:rPr lang="tr-TR" sz="2200" b="0" i="0" u="none" strike="noStrike" baseline="0" dirty="0"/>
              <a:t>Türkçeye </a:t>
            </a:r>
            <a:r>
              <a:rPr lang="tr-TR" sz="2200" dirty="0"/>
              <a:t>ç</a:t>
            </a:r>
            <a:r>
              <a:rPr lang="tr-TR" sz="2200" b="0" i="0" u="none" strike="noStrike" baseline="0" dirty="0"/>
              <a:t>evrilerek geçerliliği kanıtlanmış</a:t>
            </a:r>
          </a:p>
          <a:p>
            <a:pPr marL="829818" lvl="3" indent="-171450" algn="just">
              <a:lnSpc>
                <a:spcPct val="150000"/>
              </a:lnSpc>
            </a:pPr>
            <a:r>
              <a:rPr lang="tr-TR" sz="2000" i="0" u="none" strike="noStrike" baseline="0" dirty="0"/>
              <a:t>Astım Kontrol Testi</a:t>
            </a:r>
            <a:r>
              <a:rPr lang="tr-TR" sz="2000" dirty="0"/>
              <a:t>, </a:t>
            </a:r>
            <a:r>
              <a:rPr lang="tr-TR" sz="2000" i="0" u="none" strike="noStrike" baseline="0" dirty="0"/>
              <a:t>Astım Kontrol Anketi, </a:t>
            </a:r>
            <a:r>
              <a:rPr lang="tr-TR" sz="2000" dirty="0"/>
              <a:t>Ç</a:t>
            </a:r>
            <a:r>
              <a:rPr lang="tr-TR" sz="2000" i="0" u="none" strike="noStrike" baseline="0" dirty="0"/>
              <a:t>ocuklar için Solunum ve Astım Kontrol Testi</a:t>
            </a:r>
            <a:endParaRPr lang="tr-TR" sz="2000" dirty="0"/>
          </a:p>
          <a:p>
            <a:pPr marL="578358" lvl="1" indent="-285750" algn="just">
              <a:lnSpc>
                <a:spcPct val="150000"/>
              </a:lnSpc>
            </a:pPr>
            <a:endParaRPr lang="tr-TR" sz="2200" b="0" i="0" u="none" strike="noStrike" baseline="0" dirty="0"/>
          </a:p>
        </p:txBody>
      </p:sp>
    </p:spTree>
    <p:extLst>
      <p:ext uri="{BB962C8B-B14F-4D97-AF65-F5344CB8AC3E}">
        <p14:creationId xmlns:p14="http://schemas.microsoft.com/office/powerpoint/2010/main" val="4149136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endParaRPr lang="tr-TR" sz="3600" b="1" dirty="0">
              <a:solidFill>
                <a:schemeClr val="tx1"/>
              </a:solidFill>
            </a:endParaRP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p:txBody>
          <a:bodyPr/>
          <a:lstStyle/>
          <a:p>
            <a:endParaRPr lang="tr-TR"/>
          </a:p>
        </p:txBody>
      </p:sp>
      <p:pic>
        <p:nvPicPr>
          <p:cNvPr id="12" name="İçerik Yer Tutucusu 4" descr="tablo içeren bir resim&#10;&#10;Açıklama otomatik olarak oluşturuldu">
            <a:extLst>
              <a:ext uri="{FF2B5EF4-FFF2-40B4-BE49-F238E27FC236}">
                <a16:creationId xmlns:a16="http://schemas.microsoft.com/office/drawing/2014/main" id="{E9F52B71-F34A-484B-9C2C-E7C704DC8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79" y="776670"/>
            <a:ext cx="10058399" cy="5078490"/>
          </a:xfrm>
          <a:prstGeom prst="rect">
            <a:avLst/>
          </a:prstGeom>
        </p:spPr>
      </p:pic>
    </p:spTree>
    <p:extLst>
      <p:ext uri="{BB962C8B-B14F-4D97-AF65-F5344CB8AC3E}">
        <p14:creationId xmlns:p14="http://schemas.microsoft.com/office/powerpoint/2010/main" val="1925080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endParaRPr lang="tr-TR" sz="3600" b="1" dirty="0">
              <a:solidFill>
                <a:schemeClr val="tx1"/>
              </a:solidFill>
            </a:endParaRP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p:txBody>
          <a:bodyPr>
            <a:normAutofit/>
          </a:bodyPr>
          <a:lstStyle/>
          <a:p>
            <a:pPr marL="0" indent="0">
              <a:buNone/>
            </a:pPr>
            <a:endParaRPr lang="tr-TR" sz="2200" dirty="0"/>
          </a:p>
        </p:txBody>
      </p:sp>
      <p:pic>
        <p:nvPicPr>
          <p:cNvPr id="4" name="Resim 3" descr="tablo içeren bir resim&#10;&#10;Açıklama otomatik olarak oluşturuldu">
            <a:extLst>
              <a:ext uri="{FF2B5EF4-FFF2-40B4-BE49-F238E27FC236}">
                <a16:creationId xmlns:a16="http://schemas.microsoft.com/office/drawing/2014/main" id="{4C546165-84FC-449F-BF61-A671BA559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43" y="286603"/>
            <a:ext cx="5477639" cy="5630061"/>
          </a:xfrm>
          <a:prstGeom prst="rect">
            <a:avLst/>
          </a:prstGeom>
        </p:spPr>
      </p:pic>
      <p:pic>
        <p:nvPicPr>
          <p:cNvPr id="5" name="Resim 4" descr="tablo içeren bir resim&#10;&#10;Açıklama otomatik olarak oluşturuldu">
            <a:extLst>
              <a:ext uri="{FF2B5EF4-FFF2-40B4-BE49-F238E27FC236}">
                <a16:creationId xmlns:a16="http://schemas.microsoft.com/office/drawing/2014/main" id="{B9D1CD5D-77E9-4CE6-9D0B-695911A31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082" y="988906"/>
            <a:ext cx="5692177" cy="3663524"/>
          </a:xfrm>
          <a:prstGeom prst="rect">
            <a:avLst/>
          </a:prstGeom>
        </p:spPr>
      </p:pic>
    </p:spTree>
    <p:extLst>
      <p:ext uri="{BB962C8B-B14F-4D97-AF65-F5344CB8AC3E}">
        <p14:creationId xmlns:p14="http://schemas.microsoft.com/office/powerpoint/2010/main" val="1407434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endParaRPr lang="tr-TR" sz="3600" b="1" dirty="0">
              <a:solidFill>
                <a:schemeClr val="tx1"/>
              </a:solidFill>
            </a:endParaRPr>
          </a:p>
        </p:txBody>
      </p:sp>
      <p:pic>
        <p:nvPicPr>
          <p:cNvPr id="4" name="İçerik Yer Tutucusu 3">
            <a:extLst>
              <a:ext uri="{FF2B5EF4-FFF2-40B4-BE49-F238E27FC236}">
                <a16:creationId xmlns:a16="http://schemas.microsoft.com/office/drawing/2014/main" id="{50A34608-7568-4CD8-83CC-B0779D20C0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8407" y="286603"/>
            <a:ext cx="7780448" cy="3640820"/>
          </a:xfrm>
        </p:spPr>
      </p:pic>
      <p:pic>
        <p:nvPicPr>
          <p:cNvPr id="6" name="Resim 5" descr="metin içeren bir resim&#10;&#10;Açıklama otomatik olarak oluşturuldu">
            <a:extLst>
              <a:ext uri="{FF2B5EF4-FFF2-40B4-BE49-F238E27FC236}">
                <a16:creationId xmlns:a16="http://schemas.microsoft.com/office/drawing/2014/main" id="{09E214CC-B402-41A7-B27E-782A2EB67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408" y="3927424"/>
            <a:ext cx="7780447" cy="2193922"/>
          </a:xfrm>
          <a:prstGeom prst="rect">
            <a:avLst/>
          </a:prstGeom>
        </p:spPr>
      </p:pic>
    </p:spTree>
    <p:extLst>
      <p:ext uri="{BB962C8B-B14F-4D97-AF65-F5344CB8AC3E}">
        <p14:creationId xmlns:p14="http://schemas.microsoft.com/office/powerpoint/2010/main" val="1178934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DEĞERLENDİRİLMESİ VE KONTROL</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p:txBody>
          <a:bodyPr>
            <a:normAutofit/>
          </a:bodyPr>
          <a:lstStyle/>
          <a:p>
            <a:pPr>
              <a:lnSpc>
                <a:spcPct val="150000"/>
              </a:lnSpc>
            </a:pPr>
            <a:r>
              <a:rPr lang="tr-TR" sz="2200" b="1" i="0" u="none" strike="noStrike" baseline="0" dirty="0"/>
              <a:t>Gelecek Risklerin Değerlendirilmesi</a:t>
            </a:r>
          </a:p>
          <a:p>
            <a:pPr>
              <a:lnSpc>
                <a:spcPct val="150000"/>
              </a:lnSpc>
              <a:buFont typeface="Wingdings" panose="05000000000000000000" pitchFamily="2" charset="2"/>
              <a:buChar char="§"/>
            </a:pPr>
            <a:r>
              <a:rPr lang="tr-TR" sz="2200" dirty="0"/>
              <a:t>Atak</a:t>
            </a:r>
          </a:p>
          <a:p>
            <a:pPr>
              <a:lnSpc>
                <a:spcPct val="150000"/>
              </a:lnSpc>
              <a:buFont typeface="Wingdings" panose="05000000000000000000" pitchFamily="2" charset="2"/>
              <a:buChar char="§"/>
            </a:pPr>
            <a:r>
              <a:rPr lang="tr-TR" sz="2200" dirty="0" err="1"/>
              <a:t>Persistan</a:t>
            </a:r>
            <a:r>
              <a:rPr lang="tr-TR" sz="2200" dirty="0"/>
              <a:t> Hava Akımı Kısıtlanması</a:t>
            </a:r>
          </a:p>
          <a:p>
            <a:pPr>
              <a:lnSpc>
                <a:spcPct val="150000"/>
              </a:lnSpc>
              <a:buFont typeface="Wingdings" panose="05000000000000000000" pitchFamily="2" charset="2"/>
              <a:buChar char="§"/>
            </a:pPr>
            <a:r>
              <a:rPr lang="tr-TR" sz="2200" dirty="0"/>
              <a:t>Tedavi Yan Etkisi</a:t>
            </a:r>
          </a:p>
        </p:txBody>
      </p:sp>
    </p:spTree>
    <p:extLst>
      <p:ext uri="{BB962C8B-B14F-4D97-AF65-F5344CB8AC3E}">
        <p14:creationId xmlns:p14="http://schemas.microsoft.com/office/powerpoint/2010/main" val="3564659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DEĞERLENDİRİLMESİ VE KONTROL</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p:txBody>
          <a:bodyPr>
            <a:normAutofit/>
          </a:bodyPr>
          <a:lstStyle/>
          <a:p>
            <a:pPr>
              <a:lnSpc>
                <a:spcPct val="150000"/>
              </a:lnSpc>
            </a:pPr>
            <a:r>
              <a:rPr lang="tr-TR" sz="2200" b="1" i="0" u="none" strike="noStrike" baseline="0" dirty="0"/>
              <a:t>Gelecek Risklerin Değerlendirilmesi</a:t>
            </a:r>
          </a:p>
          <a:p>
            <a:pPr>
              <a:lnSpc>
                <a:spcPct val="150000"/>
              </a:lnSpc>
              <a:buFont typeface="Wingdings" panose="05000000000000000000" pitchFamily="2" charset="2"/>
              <a:buChar char="§"/>
            </a:pPr>
            <a:r>
              <a:rPr lang="tr-TR" sz="2200" dirty="0"/>
              <a:t>Atak</a:t>
            </a:r>
          </a:p>
        </p:txBody>
      </p:sp>
      <p:pic>
        <p:nvPicPr>
          <p:cNvPr id="4" name="Resim 3" descr="metin içeren bir resim&#10;&#10;Açıklama otomatik olarak oluşturuldu">
            <a:extLst>
              <a:ext uri="{FF2B5EF4-FFF2-40B4-BE49-F238E27FC236}">
                <a16:creationId xmlns:a16="http://schemas.microsoft.com/office/drawing/2014/main" id="{8BD0FD2B-7E3D-4ADE-BA90-A93419472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649" y="2427890"/>
            <a:ext cx="8609351" cy="3851314"/>
          </a:xfrm>
          <a:prstGeom prst="rect">
            <a:avLst/>
          </a:prstGeom>
        </p:spPr>
      </p:pic>
    </p:spTree>
    <p:extLst>
      <p:ext uri="{BB962C8B-B14F-4D97-AF65-F5344CB8AC3E}">
        <p14:creationId xmlns:p14="http://schemas.microsoft.com/office/powerpoint/2010/main" val="2097819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DEĞERLENDİRİLMESİ VE KONTROL</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p:txBody>
          <a:bodyPr>
            <a:normAutofit/>
          </a:bodyPr>
          <a:lstStyle/>
          <a:p>
            <a:r>
              <a:rPr lang="tr-TR" sz="2200" b="1" i="0" u="none" strike="noStrike" baseline="0" dirty="0"/>
              <a:t>Gelecek Risklerin Değerlendirilmesi</a:t>
            </a:r>
          </a:p>
          <a:p>
            <a:pPr>
              <a:buFont typeface="Wingdings" panose="05000000000000000000" pitchFamily="2" charset="2"/>
              <a:buChar char="§"/>
            </a:pPr>
            <a:r>
              <a:rPr lang="tr-TR" sz="2200" dirty="0"/>
              <a:t>Atak</a:t>
            </a:r>
          </a:p>
          <a:p>
            <a:pPr>
              <a:buFont typeface="Wingdings" panose="05000000000000000000" pitchFamily="2" charset="2"/>
              <a:buChar char="§"/>
            </a:pPr>
            <a:r>
              <a:rPr lang="tr-TR" sz="2200" dirty="0" err="1"/>
              <a:t>Persistan</a:t>
            </a:r>
            <a:r>
              <a:rPr lang="tr-TR" sz="2200" dirty="0"/>
              <a:t> Hava Akımı Kısıtlanması</a:t>
            </a:r>
          </a:p>
        </p:txBody>
      </p:sp>
      <p:pic>
        <p:nvPicPr>
          <p:cNvPr id="4" name="Resim 3" descr="metin içeren bir resim&#10;&#10;Açıklama otomatik olarak oluşturuldu">
            <a:extLst>
              <a:ext uri="{FF2B5EF4-FFF2-40B4-BE49-F238E27FC236}">
                <a16:creationId xmlns:a16="http://schemas.microsoft.com/office/drawing/2014/main" id="{DF167CEE-41D4-4494-BB2D-54207337C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931" y="3279228"/>
            <a:ext cx="9221487" cy="2995495"/>
          </a:xfrm>
          <a:prstGeom prst="rect">
            <a:avLst/>
          </a:prstGeom>
        </p:spPr>
      </p:pic>
    </p:spTree>
    <p:extLst>
      <p:ext uri="{BB962C8B-B14F-4D97-AF65-F5344CB8AC3E}">
        <p14:creationId xmlns:p14="http://schemas.microsoft.com/office/powerpoint/2010/main" val="1932171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DEĞERLENDİRİLMESİ VE KONTROL</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p:txBody>
          <a:bodyPr>
            <a:normAutofit/>
          </a:bodyPr>
          <a:lstStyle/>
          <a:p>
            <a:pPr>
              <a:lnSpc>
                <a:spcPct val="150000"/>
              </a:lnSpc>
            </a:pPr>
            <a:r>
              <a:rPr lang="tr-TR" sz="2200" b="1" i="0" u="none" strike="noStrike" baseline="0" dirty="0"/>
              <a:t>Gelecek Risklerin Değerlendirilmesi</a:t>
            </a:r>
          </a:p>
          <a:p>
            <a:pPr>
              <a:lnSpc>
                <a:spcPct val="150000"/>
              </a:lnSpc>
              <a:buFont typeface="Wingdings" panose="05000000000000000000" pitchFamily="2" charset="2"/>
              <a:buChar char="§"/>
            </a:pPr>
            <a:r>
              <a:rPr lang="tr-TR" sz="2200" dirty="0"/>
              <a:t>Atak</a:t>
            </a:r>
          </a:p>
          <a:p>
            <a:pPr>
              <a:lnSpc>
                <a:spcPct val="150000"/>
              </a:lnSpc>
              <a:buFont typeface="Wingdings" panose="05000000000000000000" pitchFamily="2" charset="2"/>
              <a:buChar char="§"/>
            </a:pPr>
            <a:r>
              <a:rPr lang="tr-TR" sz="2200" dirty="0" err="1"/>
              <a:t>Persistan</a:t>
            </a:r>
            <a:r>
              <a:rPr lang="tr-TR" sz="2200" dirty="0"/>
              <a:t> Hava Akımı Kısıtlanması</a:t>
            </a:r>
          </a:p>
          <a:p>
            <a:pPr>
              <a:lnSpc>
                <a:spcPct val="150000"/>
              </a:lnSpc>
              <a:buFont typeface="Wingdings" panose="05000000000000000000" pitchFamily="2" charset="2"/>
              <a:buChar char="§"/>
            </a:pPr>
            <a:r>
              <a:rPr lang="tr-TR" sz="2200" dirty="0"/>
              <a:t>Tedavi Yan Etkisi</a:t>
            </a:r>
          </a:p>
        </p:txBody>
      </p:sp>
      <p:pic>
        <p:nvPicPr>
          <p:cNvPr id="4" name="Resim 3" descr="metin içeren bir resim&#10;&#10;Açıklama otomatik olarak oluşturuldu">
            <a:extLst>
              <a:ext uri="{FF2B5EF4-FFF2-40B4-BE49-F238E27FC236}">
                <a16:creationId xmlns:a16="http://schemas.microsoft.com/office/drawing/2014/main" id="{502F60FB-99F3-4F6B-B6A0-3D7376134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193" y="3783723"/>
            <a:ext cx="8439807" cy="2506717"/>
          </a:xfrm>
          <a:prstGeom prst="rect">
            <a:avLst/>
          </a:prstGeom>
        </p:spPr>
      </p:pic>
    </p:spTree>
    <p:extLst>
      <p:ext uri="{BB962C8B-B14F-4D97-AF65-F5344CB8AC3E}">
        <p14:creationId xmlns:p14="http://schemas.microsoft.com/office/powerpoint/2010/main" val="185363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HEDEFLER</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p:txBody>
          <a:bodyPr>
            <a:normAutofit/>
          </a:bodyPr>
          <a:lstStyle/>
          <a:p>
            <a:pPr algn="just">
              <a:lnSpc>
                <a:spcPct val="150000"/>
              </a:lnSpc>
              <a:buFont typeface="Wingdings" panose="05000000000000000000" pitchFamily="2" charset="2"/>
              <a:buChar char="§"/>
            </a:pPr>
            <a:r>
              <a:rPr lang="tr-TR" sz="2200" dirty="0"/>
              <a:t>Astım tanısını koyabilmek</a:t>
            </a:r>
          </a:p>
          <a:p>
            <a:pPr algn="just">
              <a:lnSpc>
                <a:spcPct val="150000"/>
              </a:lnSpc>
              <a:buFont typeface="Wingdings" panose="05000000000000000000" pitchFamily="2" charset="2"/>
              <a:buChar char="§"/>
            </a:pPr>
            <a:r>
              <a:rPr lang="tr-TR" sz="2200" dirty="0"/>
              <a:t>Astım kontrolünü değerlendirebilmek</a:t>
            </a:r>
          </a:p>
          <a:p>
            <a:pPr algn="just">
              <a:lnSpc>
                <a:spcPct val="150000"/>
              </a:lnSpc>
              <a:buFont typeface="Wingdings" panose="05000000000000000000" pitchFamily="2" charset="2"/>
              <a:buChar char="§"/>
            </a:pPr>
            <a:r>
              <a:rPr lang="tr-TR" sz="2200" dirty="0"/>
              <a:t>Astım tedavisinde kullanılan ilaçları sayabilmek</a:t>
            </a:r>
          </a:p>
          <a:p>
            <a:pPr algn="just">
              <a:lnSpc>
                <a:spcPct val="150000"/>
              </a:lnSpc>
              <a:buFont typeface="Wingdings" panose="05000000000000000000" pitchFamily="2" charset="2"/>
              <a:buChar char="§"/>
            </a:pPr>
            <a:r>
              <a:rPr lang="tr-TR" sz="2200" dirty="0"/>
              <a:t>Astım atak tedavisini yapabilmek, yatış kriterlerini sayabilmek</a:t>
            </a:r>
          </a:p>
          <a:p>
            <a:pPr marL="0" indent="0">
              <a:buNone/>
            </a:pPr>
            <a:endParaRPr lang="tr-TR" sz="2200" dirty="0"/>
          </a:p>
        </p:txBody>
      </p:sp>
    </p:spTree>
    <p:extLst>
      <p:ext uri="{BB962C8B-B14F-4D97-AF65-F5344CB8AC3E}">
        <p14:creationId xmlns:p14="http://schemas.microsoft.com/office/powerpoint/2010/main" val="3029444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DEĞERLENDİRİLMESİ VE KONTROL</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3"/>
            <a:ext cx="10058400" cy="4465125"/>
          </a:xfrm>
        </p:spPr>
        <p:txBody>
          <a:bodyPr>
            <a:normAutofit fontScale="92500" lnSpcReduction="20000"/>
          </a:bodyPr>
          <a:lstStyle/>
          <a:p>
            <a:r>
              <a:rPr lang="tr-TR" sz="2400" b="1" i="0" u="none" strike="noStrike" baseline="0" dirty="0"/>
              <a:t>Astım Kontrolünün Değerlendirilmesinde Solunum Fonksiyon Testlerinin Yeri</a:t>
            </a:r>
          </a:p>
          <a:p>
            <a:pPr algn="just">
              <a:lnSpc>
                <a:spcPct val="150000"/>
              </a:lnSpc>
            </a:pPr>
            <a:r>
              <a:rPr lang="tr-TR" sz="2400" b="0" i="0" u="none" strike="noStrike" baseline="0" dirty="0"/>
              <a:t>Solunum fonksiyon testleri ile astım semptomları her zaman korelasyon göstermez</a:t>
            </a:r>
          </a:p>
          <a:p>
            <a:pPr algn="just">
              <a:lnSpc>
                <a:spcPct val="150000"/>
              </a:lnSpc>
            </a:pPr>
            <a:r>
              <a:rPr lang="tr-TR" sz="2400" b="0" i="0" u="none" strike="noStrike" baseline="0" dirty="0"/>
              <a:t>ACQ gibi bazı anketlerde, FEV1 parametresi yer alabilmekte</a:t>
            </a:r>
          </a:p>
          <a:p>
            <a:pPr algn="just">
              <a:lnSpc>
                <a:spcPct val="150000"/>
              </a:lnSpc>
              <a:buFont typeface="Arial" panose="020B0604020202020204" pitchFamily="34" charset="0"/>
              <a:buChar char="•"/>
            </a:pPr>
            <a:r>
              <a:rPr lang="tr-TR" sz="2400" b="0" i="0" u="none" strike="noStrike" baseline="0" dirty="0"/>
              <a:t>Tedaviye başlarken </a:t>
            </a:r>
          </a:p>
          <a:p>
            <a:pPr algn="just">
              <a:lnSpc>
                <a:spcPct val="150000"/>
              </a:lnSpc>
              <a:buFont typeface="Arial" panose="020B0604020202020204" pitchFamily="34" charset="0"/>
              <a:buChar char="•"/>
            </a:pPr>
            <a:r>
              <a:rPr lang="tr-TR" sz="2400" b="0" i="0" u="none" strike="noStrike" baseline="0" dirty="0"/>
              <a:t>Tedavinin 3-6. Ayında (en iyi FEV1 değerini belirlemeye yönelik) </a:t>
            </a:r>
          </a:p>
          <a:p>
            <a:pPr algn="just">
              <a:lnSpc>
                <a:spcPct val="150000"/>
              </a:lnSpc>
              <a:buFont typeface="Arial" panose="020B0604020202020204" pitchFamily="34" charset="0"/>
              <a:buChar char="•"/>
            </a:pPr>
            <a:r>
              <a:rPr lang="tr-TR" sz="2400" b="0" i="0" u="none" strike="noStrike" baseline="0" dirty="0"/>
              <a:t>İzlemde periyodik olarak (en azından 1-2 yılda bir) hastanın FEV1 değerinin takibi </a:t>
            </a:r>
          </a:p>
          <a:p>
            <a:pPr algn="just">
              <a:lnSpc>
                <a:spcPct val="150000"/>
              </a:lnSpc>
            </a:pPr>
            <a:r>
              <a:rPr lang="tr-TR" sz="2400" b="0" i="0" u="none" strike="noStrike" baseline="0" dirty="0"/>
              <a:t>FEV1’in atak ve </a:t>
            </a:r>
            <a:r>
              <a:rPr lang="tr-TR" sz="2400" b="0" i="0" u="none" strike="noStrike" baseline="0" dirty="0" err="1"/>
              <a:t>persistan</a:t>
            </a:r>
            <a:r>
              <a:rPr lang="tr-TR" sz="2400" b="0" i="0" u="none" strike="noStrike" baseline="0" dirty="0"/>
              <a:t> hava yolu obstrüksiyonu riskleri taşıyan hastalarda daha sık takip</a:t>
            </a:r>
            <a:endParaRPr lang="tr-TR" sz="2400" dirty="0"/>
          </a:p>
        </p:txBody>
      </p:sp>
    </p:spTree>
    <p:extLst>
      <p:ext uri="{BB962C8B-B14F-4D97-AF65-F5344CB8AC3E}">
        <p14:creationId xmlns:p14="http://schemas.microsoft.com/office/powerpoint/2010/main" val="534131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DEĞERLENDİRİLMESİ VE KONTROL</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4"/>
            <a:ext cx="10058400" cy="4375184"/>
          </a:xfrm>
        </p:spPr>
        <p:txBody>
          <a:bodyPr>
            <a:normAutofit lnSpcReduction="10000"/>
          </a:bodyPr>
          <a:lstStyle/>
          <a:p>
            <a:r>
              <a:rPr lang="tr-TR" sz="2200" b="1" i="0" u="none" strike="noStrike" baseline="0" dirty="0"/>
              <a:t>ASTIMDA AĞIRLIK (ŞİDDET) KAVRAMI</a:t>
            </a:r>
          </a:p>
          <a:p>
            <a:pPr algn="l">
              <a:lnSpc>
                <a:spcPct val="150000"/>
              </a:lnSpc>
            </a:pPr>
            <a:r>
              <a:rPr lang="tr-TR" b="0" i="0" u="none" strike="noStrike" baseline="0" dirty="0"/>
              <a:t>Retrospektif olarak semptomları ve atakları kontrol altında tutabilen minimum ilaç</a:t>
            </a:r>
            <a:r>
              <a:rPr lang="tr-TR" dirty="0"/>
              <a:t> </a:t>
            </a:r>
            <a:r>
              <a:rPr lang="tr-TR" b="0" i="0" u="none" strike="noStrike" baseline="0" dirty="0"/>
              <a:t>gereksinimine göre</a:t>
            </a:r>
          </a:p>
          <a:p>
            <a:pPr algn="l">
              <a:lnSpc>
                <a:spcPct val="150000"/>
              </a:lnSpc>
            </a:pPr>
            <a:r>
              <a:rPr lang="tr-TR" i="0" u="none" strike="noStrike" baseline="0" dirty="0"/>
              <a:t>En uygun basamakta en az 3 aydır kontrol altında olan hastada eğer astım kontrolü</a:t>
            </a:r>
          </a:p>
          <a:p>
            <a:pPr algn="l">
              <a:lnSpc>
                <a:spcPct val="150000"/>
              </a:lnSpc>
              <a:buFont typeface="Arial" panose="020B0604020202020204" pitchFamily="34" charset="0"/>
              <a:buChar char="•"/>
            </a:pPr>
            <a:r>
              <a:rPr lang="tr-TR" b="0" i="0" u="none" strike="noStrike" baseline="0" dirty="0"/>
              <a:t>Basamak 1-2 tedavisi ile (</a:t>
            </a:r>
            <a:r>
              <a:rPr lang="tr-TR" dirty="0"/>
              <a:t>ö</a:t>
            </a:r>
            <a:r>
              <a:rPr lang="tr-TR" b="0" i="0" u="none" strike="noStrike" baseline="0" dirty="0"/>
              <a:t>rneğin; düşük doz İKS, LTRA, </a:t>
            </a:r>
            <a:r>
              <a:rPr lang="tr-TR" b="0" i="0" u="none" strike="noStrike" baseline="0" dirty="0" err="1"/>
              <a:t>vb</a:t>
            </a:r>
            <a:r>
              <a:rPr lang="tr-TR" b="0" i="0" u="none" strike="noStrike" baseline="0" dirty="0"/>
              <a:t>) sağlanabiliyorsa </a:t>
            </a:r>
            <a:r>
              <a:rPr lang="tr-TR" b="1" i="0" u="none" strike="noStrike" baseline="0" dirty="0"/>
              <a:t>“Hafif astım”</a:t>
            </a:r>
          </a:p>
          <a:p>
            <a:pPr algn="l">
              <a:lnSpc>
                <a:spcPct val="150000"/>
              </a:lnSpc>
              <a:buFont typeface="Arial" panose="020B0604020202020204" pitchFamily="34" charset="0"/>
              <a:buChar char="•"/>
            </a:pPr>
            <a:r>
              <a:rPr lang="tr-TR" b="0" i="0" u="none" strike="noStrike" baseline="0" dirty="0"/>
              <a:t>Basamak 3 tedavisi ile (</a:t>
            </a:r>
            <a:r>
              <a:rPr lang="tr-TR" dirty="0"/>
              <a:t>ö</a:t>
            </a:r>
            <a:r>
              <a:rPr lang="tr-TR" b="0" i="0" u="none" strike="noStrike" baseline="0" dirty="0"/>
              <a:t>rneğin; düşük doz İKS+LABA) sağlanabiliyorsa </a:t>
            </a:r>
            <a:r>
              <a:rPr lang="tr-TR" b="1" i="0" u="none" strike="noStrike" baseline="0" dirty="0"/>
              <a:t>“Orta astım”</a:t>
            </a:r>
            <a:endParaRPr lang="tr-TR" b="1" dirty="0"/>
          </a:p>
          <a:p>
            <a:pPr algn="l">
              <a:lnSpc>
                <a:spcPct val="150000"/>
              </a:lnSpc>
              <a:buFont typeface="Arial" panose="020B0604020202020204" pitchFamily="34" charset="0"/>
              <a:buChar char="•"/>
            </a:pPr>
            <a:r>
              <a:rPr lang="tr-TR" b="0" i="0" u="none" strike="noStrike" baseline="0" dirty="0"/>
              <a:t>Basamak 4-5 tedavisi ile (</a:t>
            </a:r>
            <a:r>
              <a:rPr lang="tr-TR" dirty="0"/>
              <a:t>ö</a:t>
            </a:r>
            <a:r>
              <a:rPr lang="tr-TR" b="0" i="0" u="none" strike="noStrike" baseline="0" dirty="0"/>
              <a:t>rneğin; orta-yüksek doz İKS+LABA ve ek diğer ilaçlar) sağlanabiliyor, ya da bu tedavilere rağmen astım kontrol altına alınamıyorsa </a:t>
            </a:r>
            <a:r>
              <a:rPr lang="tr-TR" b="1" i="0" u="none" strike="noStrike" baseline="0" dirty="0"/>
              <a:t>“Ağır astım”</a:t>
            </a:r>
            <a:endParaRPr lang="tr-TR" b="1" dirty="0"/>
          </a:p>
        </p:txBody>
      </p:sp>
    </p:spTree>
    <p:extLst>
      <p:ext uri="{BB962C8B-B14F-4D97-AF65-F5344CB8AC3E}">
        <p14:creationId xmlns:p14="http://schemas.microsoft.com/office/powerpoint/2010/main" val="792084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DEĞERLENDİRİLMESİ VE KONTROL</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3"/>
            <a:ext cx="10058400" cy="4420155"/>
          </a:xfrm>
        </p:spPr>
        <p:txBody>
          <a:bodyPr>
            <a:normAutofit/>
          </a:bodyPr>
          <a:lstStyle/>
          <a:p>
            <a:r>
              <a:rPr lang="tr-TR" sz="2200" b="1" i="0" u="none" strike="noStrike" baseline="0" dirty="0"/>
              <a:t>Ağır Astım mı? Kontrol Altına Alınamamış Astım mı?</a:t>
            </a:r>
          </a:p>
          <a:p>
            <a:pPr>
              <a:lnSpc>
                <a:spcPct val="150000"/>
              </a:lnSpc>
            </a:pPr>
            <a:r>
              <a:rPr lang="tr-TR" sz="2200" b="0" i="0" u="none" strike="noStrike" baseline="0" dirty="0"/>
              <a:t>Tedavisine rağmen semptomları devam eden ve sık atak geçiren bir hastada</a:t>
            </a:r>
          </a:p>
          <a:p>
            <a:pPr lvl="1">
              <a:lnSpc>
                <a:spcPct val="150000"/>
              </a:lnSpc>
            </a:pPr>
            <a:r>
              <a:rPr lang="tr-TR" sz="2000" b="0" i="0" u="none" strike="noStrike" baseline="0" dirty="0"/>
              <a:t>Ağır astım mı, yoksa kontrol altına alınamamış astım mı</a:t>
            </a:r>
          </a:p>
          <a:p>
            <a:pPr lvl="1">
              <a:lnSpc>
                <a:spcPct val="150000"/>
              </a:lnSpc>
            </a:pPr>
            <a:r>
              <a:rPr lang="tr-TR" sz="2000" b="0" i="0" u="none" strike="noStrike" baseline="0" dirty="0"/>
              <a:t>Her iki grupta hastaya yaklaşım farklı</a:t>
            </a:r>
          </a:p>
        </p:txBody>
      </p:sp>
    </p:spTree>
    <p:extLst>
      <p:ext uri="{BB962C8B-B14F-4D97-AF65-F5344CB8AC3E}">
        <p14:creationId xmlns:p14="http://schemas.microsoft.com/office/powerpoint/2010/main" val="3103850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DEĞERLENDİRİLMESİ VE KONTROL</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3"/>
            <a:ext cx="10058400" cy="4525087"/>
          </a:xfrm>
        </p:spPr>
        <p:txBody>
          <a:bodyPr>
            <a:normAutofit/>
          </a:bodyPr>
          <a:lstStyle/>
          <a:p>
            <a:r>
              <a:rPr lang="tr-TR" sz="2200" b="1" i="0" u="none" strike="noStrike" baseline="0" dirty="0"/>
              <a:t>Ağır Astım mı? Kontrol Altına Alınamamış Astım mı?</a:t>
            </a:r>
          </a:p>
          <a:p>
            <a:pPr algn="l">
              <a:lnSpc>
                <a:spcPct val="150000"/>
              </a:lnSpc>
            </a:pPr>
            <a:r>
              <a:rPr lang="tr-TR" b="0" i="0" u="none" strike="noStrike" baseline="0" dirty="0"/>
              <a:t>Büyük </a:t>
            </a:r>
            <a:r>
              <a:rPr lang="tr-TR" dirty="0"/>
              <a:t>ç</a:t>
            </a:r>
            <a:r>
              <a:rPr lang="tr-TR" b="0" i="0" u="none" strike="noStrike" baseline="0" dirty="0"/>
              <a:t>oğunluğu ağır astım değil, farklı nedenler ile </a:t>
            </a:r>
            <a:r>
              <a:rPr lang="tr-TR" b="1" i="0" u="none" strike="noStrike" baseline="0" dirty="0"/>
              <a:t>kontrol altına alınamamış </a:t>
            </a:r>
            <a:r>
              <a:rPr lang="tr-TR" b="0" i="0" u="none" strike="noStrike" baseline="0" dirty="0"/>
              <a:t>ya da başka bir deyiş ile </a:t>
            </a:r>
            <a:r>
              <a:rPr lang="tr-TR" b="1" i="0" u="none" strike="noStrike" baseline="0" dirty="0"/>
              <a:t>‘’Zor astım’’</a:t>
            </a:r>
          </a:p>
          <a:p>
            <a:pPr lvl="1">
              <a:lnSpc>
                <a:spcPct val="150000"/>
              </a:lnSpc>
            </a:pPr>
            <a:r>
              <a:rPr lang="tr-TR" sz="1800" b="0" i="0" u="none" strike="noStrike" baseline="0" dirty="0"/>
              <a:t>İlaç uyumsuzluğu, </a:t>
            </a:r>
          </a:p>
          <a:p>
            <a:pPr lvl="1">
              <a:lnSpc>
                <a:spcPct val="150000"/>
              </a:lnSpc>
            </a:pPr>
            <a:r>
              <a:rPr lang="tr-TR" sz="1800" b="0" i="0" u="none" strike="noStrike" baseline="0" dirty="0"/>
              <a:t>Yanlış </a:t>
            </a:r>
            <a:r>
              <a:rPr lang="tr-TR" sz="1800" b="0" i="0" u="none" strike="noStrike" baseline="0" dirty="0" err="1"/>
              <a:t>inhaler</a:t>
            </a:r>
            <a:r>
              <a:rPr lang="tr-TR" sz="1800" b="0" i="0" u="none" strike="noStrike" baseline="0" dirty="0"/>
              <a:t> teknik, </a:t>
            </a:r>
          </a:p>
          <a:p>
            <a:pPr lvl="1">
              <a:lnSpc>
                <a:spcPct val="150000"/>
              </a:lnSpc>
            </a:pPr>
            <a:r>
              <a:rPr lang="tr-TR" sz="1800" b="0" i="0" u="none" strike="noStrike" baseline="0" dirty="0"/>
              <a:t>Eşlik eden </a:t>
            </a:r>
            <a:r>
              <a:rPr lang="tr-TR" sz="1800" b="0" i="0" u="none" strike="noStrike" baseline="0" dirty="0" err="1"/>
              <a:t>komorbiditelerin</a:t>
            </a:r>
            <a:r>
              <a:rPr lang="tr-TR" sz="1800" b="0" i="0" u="none" strike="noStrike" baseline="0" dirty="0"/>
              <a:t> yetersiz tedavisi, </a:t>
            </a:r>
          </a:p>
          <a:p>
            <a:pPr lvl="1">
              <a:lnSpc>
                <a:spcPct val="150000"/>
              </a:lnSpc>
            </a:pPr>
            <a:r>
              <a:rPr lang="tr-TR" sz="1800" b="0" i="0" u="none" strike="noStrike" baseline="0" dirty="0" err="1"/>
              <a:t>İritan</a:t>
            </a:r>
            <a:r>
              <a:rPr lang="tr-TR" sz="1800" b="0" i="0" u="none" strike="noStrike" baseline="0" dirty="0"/>
              <a:t> veya </a:t>
            </a:r>
            <a:r>
              <a:rPr lang="tr-TR" sz="1800" b="0" i="0" u="none" strike="noStrike" baseline="0" dirty="0" err="1"/>
              <a:t>allerjene</a:t>
            </a:r>
            <a:r>
              <a:rPr lang="tr-TR" sz="1800" b="0" i="0" u="none" strike="noStrike" baseline="0" dirty="0"/>
              <a:t> </a:t>
            </a:r>
            <a:r>
              <a:rPr lang="tr-TR" sz="1800" b="0" i="0" u="none" strike="noStrike" baseline="0" dirty="0" err="1"/>
              <a:t>maruziyetin</a:t>
            </a:r>
            <a:r>
              <a:rPr lang="tr-TR" sz="1800" b="0" i="0" u="none" strike="noStrike" baseline="0" dirty="0"/>
              <a:t> devam etmesi gibi</a:t>
            </a:r>
          </a:p>
          <a:p>
            <a:pPr algn="l">
              <a:lnSpc>
                <a:spcPct val="150000"/>
              </a:lnSpc>
            </a:pPr>
            <a:r>
              <a:rPr lang="tr-TR" b="0" i="0" u="none" strike="noStrike" baseline="0" dirty="0"/>
              <a:t>Tüm bu nedenler tekrar gözden geçirilip düzeltildikten</a:t>
            </a:r>
            <a:r>
              <a:rPr lang="tr-TR" dirty="0"/>
              <a:t> </a:t>
            </a:r>
            <a:r>
              <a:rPr lang="tr-TR" b="0" i="0" u="none" strike="noStrike" baseline="0" dirty="0"/>
              <a:t>sonra yüksek doz tedavi ile hasta kontrol altına alınamıyorsa bu hastalar </a:t>
            </a:r>
            <a:r>
              <a:rPr lang="tr-TR" b="1" i="0" u="none" strike="noStrike" baseline="0" dirty="0"/>
              <a:t>“Ağır astım”</a:t>
            </a:r>
            <a:endParaRPr lang="tr-TR" sz="2400" b="1" dirty="0"/>
          </a:p>
        </p:txBody>
      </p:sp>
    </p:spTree>
    <p:extLst>
      <p:ext uri="{BB962C8B-B14F-4D97-AF65-F5344CB8AC3E}">
        <p14:creationId xmlns:p14="http://schemas.microsoft.com/office/powerpoint/2010/main" val="3370278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DEĞERLENDİRİLMESİ VE KONTROL</a:t>
            </a:r>
          </a:p>
        </p:txBody>
      </p:sp>
      <p:graphicFrame>
        <p:nvGraphicFramePr>
          <p:cNvPr id="3" name="İçerik Yer Tutucusu 2">
            <a:extLst>
              <a:ext uri="{FF2B5EF4-FFF2-40B4-BE49-F238E27FC236}">
                <a16:creationId xmlns:a16="http://schemas.microsoft.com/office/drawing/2014/main" id="{547061B3-7FE1-44EF-BB8B-9E57B10860D2}"/>
              </a:ext>
            </a:extLst>
          </p:cNvPr>
          <p:cNvGraphicFramePr>
            <a:graphicFrameLocks noGrp="1"/>
          </p:cNvGraphicFramePr>
          <p:nvPr>
            <p:ph idx="1"/>
            <p:extLst>
              <p:ext uri="{D42A27DB-BD31-4B8C-83A1-F6EECF244321}">
                <p14:modId xmlns:p14="http://schemas.microsoft.com/office/powerpoint/2010/main" val="127512843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etin kutusu 3">
            <a:extLst>
              <a:ext uri="{FF2B5EF4-FFF2-40B4-BE49-F238E27FC236}">
                <a16:creationId xmlns:a16="http://schemas.microsoft.com/office/drawing/2014/main" id="{C28BA40B-AB22-474A-8A6D-D8BB25785A35}"/>
              </a:ext>
            </a:extLst>
          </p:cNvPr>
          <p:cNvSpPr txBox="1"/>
          <p:nvPr/>
        </p:nvSpPr>
        <p:spPr>
          <a:xfrm>
            <a:off x="2743200" y="5977891"/>
            <a:ext cx="5079596" cy="369332"/>
          </a:xfrm>
          <a:prstGeom prst="rect">
            <a:avLst/>
          </a:prstGeom>
          <a:noFill/>
        </p:spPr>
        <p:txBody>
          <a:bodyPr wrap="none" rtlCol="0">
            <a:spAutoFit/>
          </a:bodyPr>
          <a:lstStyle/>
          <a:p>
            <a:r>
              <a:rPr lang="tr-TR" dirty="0"/>
              <a:t>Kontrolsüz Astım Hastası Değerlendirme Algoritması</a:t>
            </a:r>
          </a:p>
        </p:txBody>
      </p:sp>
    </p:spTree>
    <p:extLst>
      <p:ext uri="{BB962C8B-B14F-4D97-AF65-F5344CB8AC3E}">
        <p14:creationId xmlns:p14="http://schemas.microsoft.com/office/powerpoint/2010/main" val="82825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DEĞERLENDİRİLMESİ VE KONTROL</a:t>
            </a:r>
          </a:p>
        </p:txBody>
      </p:sp>
      <p:graphicFrame>
        <p:nvGraphicFramePr>
          <p:cNvPr id="3" name="İçerik Yer Tutucusu 2">
            <a:extLst>
              <a:ext uri="{FF2B5EF4-FFF2-40B4-BE49-F238E27FC236}">
                <a16:creationId xmlns:a16="http://schemas.microsoft.com/office/drawing/2014/main" id="{547061B3-7FE1-44EF-BB8B-9E57B10860D2}"/>
              </a:ext>
            </a:extLst>
          </p:cNvPr>
          <p:cNvGraphicFramePr>
            <a:graphicFrameLocks noGrp="1"/>
          </p:cNvGraphicFramePr>
          <p:nvPr>
            <p:ph idx="1"/>
            <p:extLst>
              <p:ext uri="{D42A27DB-BD31-4B8C-83A1-F6EECF244321}">
                <p14:modId xmlns:p14="http://schemas.microsoft.com/office/powerpoint/2010/main" val="323845369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etin kutusu 3">
            <a:extLst>
              <a:ext uri="{FF2B5EF4-FFF2-40B4-BE49-F238E27FC236}">
                <a16:creationId xmlns:a16="http://schemas.microsoft.com/office/drawing/2014/main" id="{C28BA40B-AB22-474A-8A6D-D8BB25785A35}"/>
              </a:ext>
            </a:extLst>
          </p:cNvPr>
          <p:cNvSpPr txBox="1"/>
          <p:nvPr/>
        </p:nvSpPr>
        <p:spPr>
          <a:xfrm>
            <a:off x="2743200" y="5977891"/>
            <a:ext cx="5833264" cy="369332"/>
          </a:xfrm>
          <a:prstGeom prst="rect">
            <a:avLst/>
          </a:prstGeom>
          <a:noFill/>
        </p:spPr>
        <p:txBody>
          <a:bodyPr wrap="none" rtlCol="0">
            <a:spAutoFit/>
          </a:bodyPr>
          <a:lstStyle/>
          <a:p>
            <a:r>
              <a:rPr lang="tr-TR" dirty="0"/>
              <a:t>Kontrolsüz Astım Hastası Değerlendirme Algoritması- Devamı</a:t>
            </a:r>
          </a:p>
        </p:txBody>
      </p:sp>
    </p:spTree>
    <p:extLst>
      <p:ext uri="{BB962C8B-B14F-4D97-AF65-F5344CB8AC3E}">
        <p14:creationId xmlns:p14="http://schemas.microsoft.com/office/powerpoint/2010/main" val="984598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4"/>
            <a:ext cx="10711092" cy="4492004"/>
          </a:xfrm>
        </p:spPr>
        <p:txBody>
          <a:bodyPr>
            <a:normAutofit/>
          </a:bodyPr>
          <a:lstStyle/>
          <a:p>
            <a:pPr algn="just">
              <a:lnSpc>
                <a:spcPct val="150000"/>
              </a:lnSpc>
            </a:pPr>
            <a:r>
              <a:rPr lang="tr-TR" sz="2200" b="1" u="none" strike="noStrike" baseline="0" dirty="0"/>
              <a:t>Kontrol Edici İlaçlar: </a:t>
            </a:r>
            <a:r>
              <a:rPr lang="tr-TR" sz="2200" b="0" i="0" u="none" strike="noStrike" baseline="0" dirty="0"/>
              <a:t>Hastanın yakınması olsun olmasın idame tedavide düzenli kullanılan</a:t>
            </a:r>
          </a:p>
          <a:p>
            <a:pPr lvl="1" algn="just">
              <a:lnSpc>
                <a:spcPct val="150000"/>
              </a:lnSpc>
            </a:pPr>
            <a:r>
              <a:rPr lang="tr-TR" sz="2000" b="0" i="0" u="none" strike="noStrike" baseline="0" dirty="0"/>
              <a:t>Hava yolu </a:t>
            </a:r>
            <a:r>
              <a:rPr lang="tr-TR" sz="2000" b="0" i="0" u="none" strike="noStrike" baseline="0" dirty="0" err="1"/>
              <a:t>inflamasyonunu</a:t>
            </a:r>
            <a:r>
              <a:rPr lang="tr-TR" sz="2000" b="0" i="0" u="none" strike="noStrike" baseline="0" dirty="0"/>
              <a:t> baskılar, semptom </a:t>
            </a:r>
            <a:r>
              <a:rPr lang="tr-TR" sz="2000" b="0" i="0" u="none" strike="noStrike" baseline="0" dirty="0" err="1"/>
              <a:t>kontrolu</a:t>
            </a:r>
            <a:r>
              <a:rPr lang="tr-TR" sz="2000" b="0" i="0" u="none" strike="noStrike" baseline="0" dirty="0"/>
              <a:t> atakları </a:t>
            </a:r>
            <a:r>
              <a:rPr lang="tr-TR" sz="2000" dirty="0"/>
              <a:t>ö</a:t>
            </a:r>
            <a:r>
              <a:rPr lang="tr-TR" sz="2000" b="0" i="0" u="none" strike="noStrike" baseline="0" dirty="0"/>
              <a:t>nler ve solunum fonksiyon kaybını azaltır</a:t>
            </a:r>
          </a:p>
          <a:p>
            <a:pPr algn="just">
              <a:lnSpc>
                <a:spcPct val="150000"/>
              </a:lnSpc>
            </a:pPr>
            <a:r>
              <a:rPr lang="pt-BR" sz="2200" b="1" u="none" strike="noStrike" baseline="0" dirty="0"/>
              <a:t>Semptom Giderici </a:t>
            </a:r>
            <a:r>
              <a:rPr lang="tr-TR" sz="2200" b="1" dirty="0"/>
              <a:t>İ</a:t>
            </a:r>
            <a:r>
              <a:rPr lang="pt-BR" sz="2200" b="1" u="none" strike="noStrike" baseline="0" dirty="0"/>
              <a:t>laçlar </a:t>
            </a:r>
            <a:r>
              <a:rPr lang="pt-BR" sz="2200" b="0" u="none" strike="noStrike" baseline="0" dirty="0"/>
              <a:t>(Kurtarıcı ilaclar):</a:t>
            </a:r>
            <a:r>
              <a:rPr lang="tr-TR" sz="2200" b="0" u="none" strike="noStrike" baseline="0" dirty="0"/>
              <a:t> </a:t>
            </a:r>
            <a:r>
              <a:rPr lang="tr-TR" sz="2200" b="0" i="0" u="none" strike="noStrike" baseline="0" dirty="0"/>
              <a:t>Sadece semptom olduğu zaman semptomu gidermek amacıyla kullanılan</a:t>
            </a:r>
            <a:endParaRPr lang="tr-TR" sz="2200" b="0" u="none" strike="noStrike" baseline="0" dirty="0"/>
          </a:p>
          <a:p>
            <a:pPr algn="just">
              <a:lnSpc>
                <a:spcPct val="150000"/>
              </a:lnSpc>
            </a:pPr>
            <a:r>
              <a:rPr lang="tr-TR" sz="2200" b="1" u="none" strike="noStrike" baseline="0" dirty="0"/>
              <a:t>İlave Tedaviler: </a:t>
            </a:r>
            <a:r>
              <a:rPr lang="tr-TR" sz="2200" b="0" i="0" u="none" strike="noStrike" baseline="0" dirty="0"/>
              <a:t>Yüksek doz İKS/LABA kombinasyonu ile semptom kontrolü sağlanamayan veya atakları olan ağır hastalarda tedaviye eklenen ve tek başına kullanılmayan</a:t>
            </a:r>
            <a:endParaRPr lang="tr-TR" sz="2200" b="1" u="none" strike="noStrike" baseline="0" dirty="0"/>
          </a:p>
        </p:txBody>
      </p:sp>
    </p:spTree>
    <p:extLst>
      <p:ext uri="{BB962C8B-B14F-4D97-AF65-F5344CB8AC3E}">
        <p14:creationId xmlns:p14="http://schemas.microsoft.com/office/powerpoint/2010/main" val="2820687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4CA776-D659-4209-BC88-94D522431F2D}"/>
              </a:ext>
            </a:extLst>
          </p:cNvPr>
          <p:cNvSpPr>
            <a:spLocks noGrp="1"/>
          </p:cNvSpPr>
          <p:nvPr>
            <p:ph type="title"/>
          </p:nvPr>
        </p:nvSpPr>
        <p:spPr/>
        <p:txBody>
          <a:bodyPr>
            <a:normAutofit/>
          </a:bodyPr>
          <a:lstStyle/>
          <a:p>
            <a:r>
              <a:rPr lang="tr-TR" sz="3600" b="1" dirty="0">
                <a:solidFill>
                  <a:schemeClr val="tx1"/>
                </a:solidFill>
              </a:rPr>
              <a:t>ASTIMDA İLAÇ TEDAVİSİ</a:t>
            </a:r>
            <a:endParaRPr lang="tr-TR" sz="3600" dirty="0"/>
          </a:p>
        </p:txBody>
      </p:sp>
      <p:graphicFrame>
        <p:nvGraphicFramePr>
          <p:cNvPr id="7" name="Tablo 7">
            <a:extLst>
              <a:ext uri="{FF2B5EF4-FFF2-40B4-BE49-F238E27FC236}">
                <a16:creationId xmlns:a16="http://schemas.microsoft.com/office/drawing/2014/main" id="{FE2ABF64-EB66-4814-A5DB-D46181BD17A9}"/>
              </a:ext>
            </a:extLst>
          </p:cNvPr>
          <p:cNvGraphicFramePr>
            <a:graphicFrameLocks noGrp="1"/>
          </p:cNvGraphicFramePr>
          <p:nvPr>
            <p:ph idx="1"/>
            <p:extLst>
              <p:ext uri="{D42A27DB-BD31-4B8C-83A1-F6EECF244321}">
                <p14:modId xmlns:p14="http://schemas.microsoft.com/office/powerpoint/2010/main" val="2483132986"/>
              </p:ext>
            </p:extLst>
          </p:nvPr>
        </p:nvGraphicFramePr>
        <p:xfrm>
          <a:off x="1096963" y="1846263"/>
          <a:ext cx="10058400" cy="4302760"/>
        </p:xfrm>
        <a:graphic>
          <a:graphicData uri="http://schemas.openxmlformats.org/drawingml/2006/table">
            <a:tbl>
              <a:tblPr firstRow="1" bandRow="1">
                <a:tableStyleId>{5C22544A-7EE6-4342-B048-85BDC9FD1C3A}</a:tableStyleId>
              </a:tblPr>
              <a:tblGrid>
                <a:gridCol w="3080899">
                  <a:extLst>
                    <a:ext uri="{9D8B030D-6E8A-4147-A177-3AD203B41FA5}">
                      <a16:colId xmlns:a16="http://schemas.microsoft.com/office/drawing/2014/main" val="1155675793"/>
                    </a:ext>
                  </a:extLst>
                </a:gridCol>
                <a:gridCol w="6977501">
                  <a:extLst>
                    <a:ext uri="{9D8B030D-6E8A-4147-A177-3AD203B41FA5}">
                      <a16:colId xmlns:a16="http://schemas.microsoft.com/office/drawing/2014/main" val="3509298826"/>
                    </a:ext>
                  </a:extLst>
                </a:gridCol>
              </a:tblGrid>
              <a:tr h="370840">
                <a:tc>
                  <a:txBody>
                    <a:bodyPr/>
                    <a:lstStyle/>
                    <a:p>
                      <a:r>
                        <a:rPr lang="tr-TR" sz="1800" b="1" i="0" u="none" strike="noStrike" kern="1200" baseline="0" dirty="0">
                          <a:solidFill>
                            <a:schemeClr val="lt1"/>
                          </a:solidFill>
                          <a:latin typeface="+mn-lt"/>
                          <a:ea typeface="+mn-ea"/>
                          <a:cs typeface="+mn-cs"/>
                        </a:rPr>
                        <a:t>Astım İlaçları Sınıflaması</a:t>
                      </a:r>
                      <a:endParaRPr lang="tr-TR" dirty="0"/>
                    </a:p>
                  </a:txBody>
                  <a:tcPr/>
                </a:tc>
                <a:tc>
                  <a:txBody>
                    <a:bodyPr/>
                    <a:lstStyle/>
                    <a:p>
                      <a:r>
                        <a:rPr lang="tr-TR" sz="1800" b="1" i="0" u="none" strike="noStrike" kern="1200" baseline="0" dirty="0">
                          <a:solidFill>
                            <a:schemeClr val="lt1"/>
                          </a:solidFill>
                          <a:latin typeface="+mn-lt"/>
                          <a:ea typeface="+mn-ea"/>
                          <a:cs typeface="+mn-cs"/>
                        </a:rPr>
                        <a:t>İlaç Grupları</a:t>
                      </a:r>
                      <a:endParaRPr lang="tr-TR" dirty="0"/>
                    </a:p>
                  </a:txBody>
                  <a:tcPr/>
                </a:tc>
                <a:extLst>
                  <a:ext uri="{0D108BD9-81ED-4DB2-BD59-A6C34878D82A}">
                    <a16:rowId xmlns:a16="http://schemas.microsoft.com/office/drawing/2014/main" val="1213233125"/>
                  </a:ext>
                </a:extLst>
              </a:tr>
              <a:tr h="370840">
                <a:tc>
                  <a:txBody>
                    <a:bodyPr/>
                    <a:lstStyle/>
                    <a:p>
                      <a:r>
                        <a:rPr lang="tr-TR" sz="1600" b="0" i="0" u="none" strike="noStrike" kern="1200" baseline="0" dirty="0">
                          <a:solidFill>
                            <a:schemeClr val="dk1"/>
                          </a:solidFill>
                          <a:latin typeface="+mn-lt"/>
                          <a:ea typeface="+mn-ea"/>
                          <a:cs typeface="+mn-cs"/>
                        </a:rPr>
                        <a:t>Kontrol edici ilaçlar</a:t>
                      </a:r>
                      <a:endParaRPr lang="tr-TR" sz="1600" dirty="0"/>
                    </a:p>
                  </a:txBody>
                  <a:tcPr/>
                </a:tc>
                <a:tc>
                  <a:txBody>
                    <a:bodyPr/>
                    <a:lstStyle/>
                    <a:p>
                      <a:r>
                        <a:rPr lang="tr-TR" sz="1600" b="0" i="0" u="none" strike="noStrike" kern="1200" baseline="0" dirty="0" err="1">
                          <a:solidFill>
                            <a:schemeClr val="dk1"/>
                          </a:solidFill>
                          <a:latin typeface="+mn-lt"/>
                          <a:ea typeface="+mn-ea"/>
                          <a:cs typeface="+mn-cs"/>
                        </a:rPr>
                        <a:t>İnhale</a:t>
                      </a:r>
                      <a:r>
                        <a:rPr lang="tr-TR" sz="1600" b="0" i="0" u="none" strike="noStrike" kern="1200" baseline="0" dirty="0">
                          <a:solidFill>
                            <a:schemeClr val="dk1"/>
                          </a:solidFill>
                          <a:latin typeface="+mn-lt"/>
                          <a:ea typeface="+mn-ea"/>
                          <a:cs typeface="+mn-cs"/>
                        </a:rPr>
                        <a:t> </a:t>
                      </a:r>
                      <a:r>
                        <a:rPr lang="tr-TR" sz="1600" b="0" i="0" u="none" strike="noStrike" kern="1200" baseline="0" dirty="0" err="1">
                          <a:solidFill>
                            <a:schemeClr val="dk1"/>
                          </a:solidFill>
                          <a:latin typeface="+mn-lt"/>
                          <a:ea typeface="+mn-ea"/>
                          <a:cs typeface="+mn-cs"/>
                        </a:rPr>
                        <a:t>steroid</a:t>
                      </a:r>
                      <a:endParaRPr lang="tr-TR" sz="1600" b="0" i="0" u="none" strike="noStrike" kern="1200" baseline="0" dirty="0">
                        <a:solidFill>
                          <a:schemeClr val="dk1"/>
                        </a:solidFill>
                        <a:latin typeface="+mn-lt"/>
                        <a:ea typeface="+mn-ea"/>
                        <a:cs typeface="+mn-cs"/>
                      </a:endParaRPr>
                    </a:p>
                    <a:p>
                      <a:r>
                        <a:rPr lang="tr-TR" sz="1600" b="0" i="0" u="none" strike="noStrike" kern="1200" baseline="0" dirty="0" err="1">
                          <a:solidFill>
                            <a:schemeClr val="dk1"/>
                          </a:solidFill>
                          <a:latin typeface="+mn-lt"/>
                          <a:ea typeface="+mn-ea"/>
                          <a:cs typeface="+mn-cs"/>
                        </a:rPr>
                        <a:t>İnhale</a:t>
                      </a:r>
                      <a:r>
                        <a:rPr lang="tr-TR" sz="1600" b="0" i="0" u="none" strike="noStrike" kern="1200" baseline="0" dirty="0">
                          <a:solidFill>
                            <a:schemeClr val="dk1"/>
                          </a:solidFill>
                          <a:latin typeface="+mn-lt"/>
                          <a:ea typeface="+mn-ea"/>
                          <a:cs typeface="+mn-cs"/>
                        </a:rPr>
                        <a:t> </a:t>
                      </a:r>
                      <a:r>
                        <a:rPr lang="tr-TR" sz="1600" b="0" i="0" u="none" strike="noStrike" kern="1200" baseline="0" dirty="0" err="1">
                          <a:solidFill>
                            <a:schemeClr val="dk1"/>
                          </a:solidFill>
                          <a:latin typeface="+mn-lt"/>
                          <a:ea typeface="+mn-ea"/>
                          <a:cs typeface="+mn-cs"/>
                        </a:rPr>
                        <a:t>steroid</a:t>
                      </a:r>
                      <a:r>
                        <a:rPr lang="tr-TR" sz="1600" b="0" i="0" u="none" strike="noStrike" kern="1200" baseline="0" dirty="0">
                          <a:solidFill>
                            <a:schemeClr val="dk1"/>
                          </a:solidFill>
                          <a:latin typeface="+mn-lt"/>
                          <a:ea typeface="+mn-ea"/>
                          <a:cs typeface="+mn-cs"/>
                        </a:rPr>
                        <a:t> ve uzun etkili beta2-agonist sabit kombinasyonu</a:t>
                      </a:r>
                    </a:p>
                    <a:p>
                      <a:r>
                        <a:rPr lang="tr-TR" sz="1600" b="0" i="0" u="none" strike="noStrike" kern="1200" baseline="0" dirty="0" err="1">
                          <a:solidFill>
                            <a:schemeClr val="dk1"/>
                          </a:solidFill>
                          <a:latin typeface="+mn-lt"/>
                          <a:ea typeface="+mn-ea"/>
                          <a:cs typeface="+mn-cs"/>
                        </a:rPr>
                        <a:t>Antilökotrien</a:t>
                      </a:r>
                      <a:r>
                        <a:rPr lang="tr-TR" sz="1600" b="0" i="0" u="none" strike="noStrike" kern="1200" baseline="0" dirty="0">
                          <a:solidFill>
                            <a:schemeClr val="dk1"/>
                          </a:solidFill>
                          <a:latin typeface="+mn-lt"/>
                          <a:ea typeface="+mn-ea"/>
                          <a:cs typeface="+mn-cs"/>
                        </a:rPr>
                        <a:t> (</a:t>
                      </a:r>
                      <a:r>
                        <a:rPr lang="tr-TR" sz="1600" b="0" i="0" u="none" strike="noStrike" kern="1200" baseline="0" dirty="0" err="1">
                          <a:solidFill>
                            <a:schemeClr val="dk1"/>
                          </a:solidFill>
                          <a:latin typeface="+mn-lt"/>
                          <a:ea typeface="+mn-ea"/>
                          <a:cs typeface="+mn-cs"/>
                        </a:rPr>
                        <a:t>lökotrien</a:t>
                      </a:r>
                      <a:r>
                        <a:rPr lang="tr-TR" sz="1600" b="0" i="0" u="none" strike="noStrike" kern="1200" baseline="0" dirty="0">
                          <a:solidFill>
                            <a:schemeClr val="dk1"/>
                          </a:solidFill>
                          <a:latin typeface="+mn-lt"/>
                          <a:ea typeface="+mn-ea"/>
                          <a:cs typeface="+mn-cs"/>
                        </a:rPr>
                        <a:t> </a:t>
                      </a:r>
                      <a:r>
                        <a:rPr lang="tr-TR" sz="1600" b="0" i="0" u="none" strike="noStrike" kern="1200" baseline="0" dirty="0" err="1">
                          <a:solidFill>
                            <a:schemeClr val="dk1"/>
                          </a:solidFill>
                          <a:latin typeface="+mn-lt"/>
                          <a:ea typeface="+mn-ea"/>
                          <a:cs typeface="+mn-cs"/>
                        </a:rPr>
                        <a:t>reseptor</a:t>
                      </a:r>
                      <a:r>
                        <a:rPr lang="tr-TR" sz="1600" b="0" i="0" u="none" strike="noStrike" kern="1200" baseline="0" dirty="0">
                          <a:solidFill>
                            <a:schemeClr val="dk1"/>
                          </a:solidFill>
                          <a:latin typeface="+mn-lt"/>
                          <a:ea typeface="+mn-ea"/>
                          <a:cs typeface="+mn-cs"/>
                        </a:rPr>
                        <a:t> antagonisti)</a:t>
                      </a:r>
                      <a:endParaRPr lang="tr-TR" sz="1600" dirty="0"/>
                    </a:p>
                  </a:txBody>
                  <a:tcPr/>
                </a:tc>
                <a:extLst>
                  <a:ext uri="{0D108BD9-81ED-4DB2-BD59-A6C34878D82A}">
                    <a16:rowId xmlns:a16="http://schemas.microsoft.com/office/drawing/2014/main" val="4124065461"/>
                  </a:ext>
                </a:extLst>
              </a:tr>
              <a:tr h="370840">
                <a:tc>
                  <a:txBody>
                    <a:bodyPr/>
                    <a:lstStyle/>
                    <a:p>
                      <a:r>
                        <a:rPr lang="tr-TR" sz="1600" b="0" i="0" u="none" strike="noStrike" kern="1200" baseline="0" dirty="0">
                          <a:solidFill>
                            <a:schemeClr val="dk1"/>
                          </a:solidFill>
                          <a:latin typeface="+mn-lt"/>
                          <a:ea typeface="+mn-ea"/>
                          <a:cs typeface="+mn-cs"/>
                        </a:rPr>
                        <a:t>Semptom giderici ilaçlar</a:t>
                      </a:r>
                      <a:endParaRPr lang="tr-TR" sz="1600" dirty="0"/>
                    </a:p>
                  </a:txBody>
                  <a:tcPr/>
                </a:tc>
                <a:tc>
                  <a:txBody>
                    <a:bodyPr/>
                    <a:lstStyle/>
                    <a:p>
                      <a:r>
                        <a:rPr lang="tr-TR" sz="1600" b="0" i="0" u="none" strike="noStrike" kern="1200" baseline="0" dirty="0">
                          <a:solidFill>
                            <a:schemeClr val="dk1"/>
                          </a:solidFill>
                          <a:latin typeface="+mn-lt"/>
                          <a:ea typeface="+mn-ea"/>
                          <a:cs typeface="+mn-cs"/>
                        </a:rPr>
                        <a:t>Hızlı etkili </a:t>
                      </a:r>
                      <a:r>
                        <a:rPr lang="tr-TR" sz="1600" b="0" i="0" u="none" strike="noStrike" kern="1200" baseline="0" dirty="0" err="1">
                          <a:solidFill>
                            <a:schemeClr val="dk1"/>
                          </a:solidFill>
                          <a:latin typeface="+mn-lt"/>
                          <a:ea typeface="+mn-ea"/>
                          <a:cs typeface="+mn-cs"/>
                        </a:rPr>
                        <a:t>inhale</a:t>
                      </a:r>
                      <a:r>
                        <a:rPr lang="tr-TR" sz="1600" b="0" i="0" u="none" strike="noStrike" kern="1200" baseline="0" dirty="0">
                          <a:solidFill>
                            <a:schemeClr val="dk1"/>
                          </a:solidFill>
                          <a:latin typeface="+mn-lt"/>
                          <a:ea typeface="+mn-ea"/>
                          <a:cs typeface="+mn-cs"/>
                        </a:rPr>
                        <a:t> beta2-agonist (Mutlaka </a:t>
                      </a:r>
                      <a:r>
                        <a:rPr lang="tr-TR" sz="1600" b="0" i="0" u="none" strike="noStrike" kern="1200" baseline="0" dirty="0" err="1">
                          <a:solidFill>
                            <a:schemeClr val="dk1"/>
                          </a:solidFill>
                          <a:latin typeface="+mn-lt"/>
                          <a:ea typeface="+mn-ea"/>
                          <a:cs typeface="+mn-cs"/>
                        </a:rPr>
                        <a:t>inhale</a:t>
                      </a:r>
                      <a:r>
                        <a:rPr lang="tr-TR" sz="1600" b="0" i="0" u="none" strike="noStrike" kern="1200" baseline="0" dirty="0">
                          <a:solidFill>
                            <a:schemeClr val="dk1"/>
                          </a:solidFill>
                          <a:latin typeface="+mn-lt"/>
                          <a:ea typeface="+mn-ea"/>
                          <a:cs typeface="+mn-cs"/>
                        </a:rPr>
                        <a:t> </a:t>
                      </a:r>
                      <a:r>
                        <a:rPr lang="tr-TR" sz="1600" b="0" i="0" u="none" strike="noStrike" kern="1200" baseline="0" dirty="0" err="1">
                          <a:solidFill>
                            <a:schemeClr val="dk1"/>
                          </a:solidFill>
                          <a:latin typeface="+mn-lt"/>
                          <a:ea typeface="+mn-ea"/>
                          <a:cs typeface="+mn-cs"/>
                        </a:rPr>
                        <a:t>steroidle</a:t>
                      </a:r>
                      <a:r>
                        <a:rPr lang="tr-TR" sz="1600" b="0" i="0" u="none" strike="noStrike" kern="1200" baseline="0" dirty="0">
                          <a:solidFill>
                            <a:schemeClr val="dk1"/>
                          </a:solidFill>
                          <a:latin typeface="+mn-lt"/>
                          <a:ea typeface="+mn-ea"/>
                          <a:cs typeface="+mn-cs"/>
                        </a:rPr>
                        <a:t> kullanılmalıdır)</a:t>
                      </a:r>
                    </a:p>
                    <a:p>
                      <a:r>
                        <a:rPr lang="tr-TR" sz="1600" b="0" i="0" u="none" strike="noStrike" kern="1200" baseline="0" dirty="0">
                          <a:solidFill>
                            <a:schemeClr val="dk1"/>
                          </a:solidFill>
                          <a:latin typeface="+mn-lt"/>
                          <a:ea typeface="+mn-ea"/>
                          <a:cs typeface="+mn-cs"/>
                        </a:rPr>
                        <a:t>Kısa etkili </a:t>
                      </a:r>
                      <a:r>
                        <a:rPr lang="tr-TR" sz="1600" b="0" i="0" u="none" strike="noStrike" kern="1200" baseline="0" dirty="0" err="1">
                          <a:solidFill>
                            <a:schemeClr val="dk1"/>
                          </a:solidFill>
                          <a:latin typeface="+mn-lt"/>
                          <a:ea typeface="+mn-ea"/>
                          <a:cs typeface="+mn-cs"/>
                        </a:rPr>
                        <a:t>inhale</a:t>
                      </a:r>
                      <a:r>
                        <a:rPr lang="tr-TR" sz="1600" b="0" i="0" u="none" strike="noStrike" kern="1200" baseline="0" dirty="0">
                          <a:solidFill>
                            <a:schemeClr val="dk1"/>
                          </a:solidFill>
                          <a:latin typeface="+mn-lt"/>
                          <a:ea typeface="+mn-ea"/>
                          <a:cs typeface="+mn-cs"/>
                        </a:rPr>
                        <a:t> </a:t>
                      </a:r>
                      <a:r>
                        <a:rPr lang="tr-TR" sz="1600" b="0" i="0" u="none" strike="noStrike" kern="1200" baseline="0" dirty="0" err="1">
                          <a:solidFill>
                            <a:schemeClr val="dk1"/>
                          </a:solidFill>
                          <a:latin typeface="+mn-lt"/>
                          <a:ea typeface="+mn-ea"/>
                          <a:cs typeface="+mn-cs"/>
                        </a:rPr>
                        <a:t>antikolinerjik</a:t>
                      </a:r>
                      <a:r>
                        <a:rPr lang="tr-TR" sz="1600" b="0" i="0" u="none" strike="noStrike" kern="1200" baseline="0" dirty="0">
                          <a:solidFill>
                            <a:schemeClr val="dk1"/>
                          </a:solidFill>
                          <a:latin typeface="+mn-lt"/>
                          <a:ea typeface="+mn-ea"/>
                          <a:cs typeface="+mn-cs"/>
                        </a:rPr>
                        <a:t> (</a:t>
                      </a:r>
                      <a:r>
                        <a:rPr lang="tr-TR" sz="1600" b="0" i="0" u="none" strike="noStrike" kern="1200" baseline="0" dirty="0" err="1">
                          <a:solidFill>
                            <a:schemeClr val="dk1"/>
                          </a:solidFill>
                          <a:latin typeface="+mn-lt"/>
                          <a:ea typeface="+mn-ea"/>
                          <a:cs typeface="+mn-cs"/>
                        </a:rPr>
                        <a:t>İnhale</a:t>
                      </a:r>
                      <a:r>
                        <a:rPr lang="tr-TR" sz="1600" b="0" i="0" u="none" strike="noStrike" kern="1200" baseline="0" dirty="0">
                          <a:solidFill>
                            <a:schemeClr val="dk1"/>
                          </a:solidFill>
                          <a:latin typeface="+mn-lt"/>
                          <a:ea typeface="+mn-ea"/>
                          <a:cs typeface="+mn-cs"/>
                        </a:rPr>
                        <a:t> kısa etkili beta2- </a:t>
                      </a:r>
                      <a:r>
                        <a:rPr lang="tr-TR" sz="1600" b="0" i="0" u="none" strike="noStrike" kern="1200" baseline="0" dirty="0" err="1">
                          <a:solidFill>
                            <a:schemeClr val="dk1"/>
                          </a:solidFill>
                          <a:latin typeface="+mn-lt"/>
                          <a:ea typeface="+mn-ea"/>
                          <a:cs typeface="+mn-cs"/>
                        </a:rPr>
                        <a:t>agonistin</a:t>
                      </a:r>
                      <a:r>
                        <a:rPr lang="tr-TR" sz="1600" b="0" i="0" u="none" strike="noStrike" kern="1200" baseline="0" dirty="0">
                          <a:solidFill>
                            <a:schemeClr val="dk1"/>
                          </a:solidFill>
                          <a:latin typeface="+mn-lt"/>
                          <a:ea typeface="+mn-ea"/>
                          <a:cs typeface="+mn-cs"/>
                        </a:rPr>
                        <a:t> yanında)</a:t>
                      </a:r>
                    </a:p>
                    <a:p>
                      <a:r>
                        <a:rPr lang="tr-TR" sz="1600" b="0" i="0" u="none" strike="noStrike" kern="1200" baseline="0" dirty="0">
                          <a:solidFill>
                            <a:schemeClr val="dk1"/>
                          </a:solidFill>
                          <a:latin typeface="+mn-lt"/>
                          <a:ea typeface="+mn-ea"/>
                          <a:cs typeface="+mn-cs"/>
                        </a:rPr>
                        <a:t>Düşük doz </a:t>
                      </a:r>
                      <a:r>
                        <a:rPr lang="tr-TR" sz="1600" b="0" i="0" u="none" strike="noStrike" kern="1200" baseline="0" dirty="0" err="1">
                          <a:solidFill>
                            <a:schemeClr val="dk1"/>
                          </a:solidFill>
                          <a:latin typeface="+mn-lt"/>
                          <a:ea typeface="+mn-ea"/>
                          <a:cs typeface="+mn-cs"/>
                        </a:rPr>
                        <a:t>inhale</a:t>
                      </a:r>
                      <a:r>
                        <a:rPr lang="tr-TR" sz="1600" b="0" i="0" u="none" strike="noStrike" kern="1200" baseline="0" dirty="0">
                          <a:solidFill>
                            <a:schemeClr val="dk1"/>
                          </a:solidFill>
                          <a:latin typeface="+mn-lt"/>
                          <a:ea typeface="+mn-ea"/>
                          <a:cs typeface="+mn-cs"/>
                        </a:rPr>
                        <a:t> </a:t>
                      </a:r>
                      <a:r>
                        <a:rPr lang="tr-TR" sz="1600" b="0" i="0" u="none" strike="noStrike" kern="1200" baseline="0" dirty="0" err="1">
                          <a:solidFill>
                            <a:schemeClr val="dk1"/>
                          </a:solidFill>
                          <a:latin typeface="+mn-lt"/>
                          <a:ea typeface="+mn-ea"/>
                          <a:cs typeface="+mn-cs"/>
                        </a:rPr>
                        <a:t>steroid</a:t>
                      </a:r>
                      <a:r>
                        <a:rPr lang="tr-TR" sz="1600" b="0" i="0" u="none" strike="noStrike" kern="1200" baseline="0" dirty="0">
                          <a:solidFill>
                            <a:schemeClr val="dk1"/>
                          </a:solidFill>
                          <a:latin typeface="+mn-lt"/>
                          <a:ea typeface="+mn-ea"/>
                          <a:cs typeface="+mn-cs"/>
                        </a:rPr>
                        <a:t> ve </a:t>
                      </a:r>
                      <a:r>
                        <a:rPr lang="tr-TR" sz="1600" b="0" i="0" u="none" strike="noStrike" kern="1200" baseline="0" dirty="0" err="1">
                          <a:solidFill>
                            <a:schemeClr val="dk1"/>
                          </a:solidFill>
                          <a:latin typeface="+mn-lt"/>
                          <a:ea typeface="+mn-ea"/>
                          <a:cs typeface="+mn-cs"/>
                        </a:rPr>
                        <a:t>formoterol</a:t>
                      </a:r>
                      <a:r>
                        <a:rPr lang="tr-TR" sz="1600" b="0" i="0" u="none" strike="noStrike" kern="1200" baseline="0" dirty="0">
                          <a:solidFill>
                            <a:schemeClr val="dk1"/>
                          </a:solidFill>
                          <a:latin typeface="+mn-lt"/>
                          <a:ea typeface="+mn-ea"/>
                          <a:cs typeface="+mn-cs"/>
                        </a:rPr>
                        <a:t> sabit kombinasyonu</a:t>
                      </a:r>
                    </a:p>
                    <a:p>
                      <a:r>
                        <a:rPr lang="tr-TR" sz="1600" b="0" i="0" u="none" strike="noStrike" kern="1200" baseline="0" dirty="0" err="1">
                          <a:solidFill>
                            <a:schemeClr val="dk1"/>
                          </a:solidFill>
                          <a:latin typeface="+mn-lt"/>
                          <a:ea typeface="+mn-ea"/>
                          <a:cs typeface="+mn-cs"/>
                        </a:rPr>
                        <a:t>İnhale</a:t>
                      </a:r>
                      <a:r>
                        <a:rPr lang="tr-TR" sz="1600" b="0" i="0" u="none" strike="noStrike" kern="1200" baseline="0" dirty="0">
                          <a:solidFill>
                            <a:schemeClr val="dk1"/>
                          </a:solidFill>
                          <a:latin typeface="+mn-lt"/>
                          <a:ea typeface="+mn-ea"/>
                          <a:cs typeface="+mn-cs"/>
                        </a:rPr>
                        <a:t> ve / veya sistemik </a:t>
                      </a:r>
                      <a:r>
                        <a:rPr lang="tr-TR" sz="1600" b="0" i="0" u="none" strike="noStrike" kern="1200" baseline="0" dirty="0" err="1">
                          <a:solidFill>
                            <a:schemeClr val="dk1"/>
                          </a:solidFill>
                          <a:latin typeface="+mn-lt"/>
                          <a:ea typeface="+mn-ea"/>
                          <a:cs typeface="+mn-cs"/>
                        </a:rPr>
                        <a:t>steroid</a:t>
                      </a:r>
                      <a:endParaRPr lang="tr-TR" sz="1600" b="0" i="0" u="none" strike="noStrike" kern="1200" baseline="0" dirty="0">
                        <a:solidFill>
                          <a:schemeClr val="dk1"/>
                        </a:solidFill>
                        <a:latin typeface="+mn-lt"/>
                        <a:ea typeface="+mn-ea"/>
                        <a:cs typeface="+mn-cs"/>
                      </a:endParaRPr>
                    </a:p>
                    <a:p>
                      <a:r>
                        <a:rPr lang="tr-TR" sz="1600" b="0" i="0" u="none" strike="noStrike" kern="1200" baseline="0" dirty="0">
                          <a:solidFill>
                            <a:schemeClr val="dk1"/>
                          </a:solidFill>
                          <a:latin typeface="+mn-lt"/>
                          <a:ea typeface="+mn-ea"/>
                          <a:cs typeface="+mn-cs"/>
                        </a:rPr>
                        <a:t>Magnezyum sülfat</a:t>
                      </a:r>
                    </a:p>
                    <a:p>
                      <a:r>
                        <a:rPr lang="tr-TR" sz="1600" b="0" i="0" u="none" strike="noStrike" kern="1200" baseline="0" dirty="0">
                          <a:solidFill>
                            <a:schemeClr val="dk1"/>
                          </a:solidFill>
                          <a:latin typeface="+mn-lt"/>
                          <a:ea typeface="+mn-ea"/>
                          <a:cs typeface="+mn-cs"/>
                        </a:rPr>
                        <a:t>Kısa etkili </a:t>
                      </a:r>
                      <a:r>
                        <a:rPr lang="tr-TR" sz="1600" b="0" i="0" u="none" strike="noStrike" kern="1200" baseline="0" dirty="0" err="1">
                          <a:solidFill>
                            <a:schemeClr val="dk1"/>
                          </a:solidFill>
                          <a:latin typeface="+mn-lt"/>
                          <a:ea typeface="+mn-ea"/>
                          <a:cs typeface="+mn-cs"/>
                        </a:rPr>
                        <a:t>teofilin</a:t>
                      </a:r>
                      <a:endParaRPr lang="tr-TR" sz="1600" dirty="0"/>
                    </a:p>
                  </a:txBody>
                  <a:tcPr/>
                </a:tc>
                <a:extLst>
                  <a:ext uri="{0D108BD9-81ED-4DB2-BD59-A6C34878D82A}">
                    <a16:rowId xmlns:a16="http://schemas.microsoft.com/office/drawing/2014/main" val="651992834"/>
                  </a:ext>
                </a:extLst>
              </a:tr>
              <a:tr h="370840">
                <a:tc>
                  <a:txBody>
                    <a:bodyPr/>
                    <a:lstStyle/>
                    <a:p>
                      <a:r>
                        <a:rPr lang="tr-TR" sz="1600" b="0" i="0" u="none" strike="noStrike" kern="1200" baseline="0" dirty="0">
                          <a:solidFill>
                            <a:schemeClr val="dk1"/>
                          </a:solidFill>
                          <a:latin typeface="+mn-lt"/>
                          <a:ea typeface="+mn-ea"/>
                          <a:cs typeface="+mn-cs"/>
                        </a:rPr>
                        <a:t>İlave tedaviler</a:t>
                      </a:r>
                      <a:endParaRPr lang="tr-TR" sz="1600" dirty="0"/>
                    </a:p>
                  </a:txBody>
                  <a:tcPr/>
                </a:tc>
                <a:tc>
                  <a:txBody>
                    <a:bodyPr/>
                    <a:lstStyle/>
                    <a:p>
                      <a:pPr algn="just"/>
                      <a:r>
                        <a:rPr lang="tr-TR" sz="1600" b="0" i="0" u="none" strike="noStrike" kern="1200" baseline="0" dirty="0">
                          <a:solidFill>
                            <a:schemeClr val="dk1"/>
                          </a:solidFill>
                          <a:latin typeface="+mn-lt"/>
                          <a:ea typeface="+mn-ea"/>
                          <a:cs typeface="+mn-cs"/>
                        </a:rPr>
                        <a:t>Uzun etkili </a:t>
                      </a:r>
                      <a:r>
                        <a:rPr lang="tr-TR" sz="1600" b="0" i="0" u="none" strike="noStrike" kern="1200" baseline="0" dirty="0" err="1">
                          <a:solidFill>
                            <a:schemeClr val="dk1"/>
                          </a:solidFill>
                          <a:latin typeface="+mn-lt"/>
                          <a:ea typeface="+mn-ea"/>
                          <a:cs typeface="+mn-cs"/>
                        </a:rPr>
                        <a:t>inhale</a:t>
                      </a:r>
                      <a:r>
                        <a:rPr lang="tr-TR" sz="1600" b="0" i="0" u="none" strike="noStrike" kern="1200" baseline="0" dirty="0">
                          <a:solidFill>
                            <a:schemeClr val="dk1"/>
                          </a:solidFill>
                          <a:latin typeface="+mn-lt"/>
                          <a:ea typeface="+mn-ea"/>
                          <a:cs typeface="+mn-cs"/>
                        </a:rPr>
                        <a:t> </a:t>
                      </a:r>
                      <a:r>
                        <a:rPr lang="tr-TR" sz="1600" b="0" i="0" u="none" strike="noStrike" kern="1200" baseline="0" dirty="0" err="1">
                          <a:solidFill>
                            <a:schemeClr val="dk1"/>
                          </a:solidFill>
                          <a:latin typeface="+mn-lt"/>
                          <a:ea typeface="+mn-ea"/>
                          <a:cs typeface="+mn-cs"/>
                        </a:rPr>
                        <a:t>antikolinerjik</a:t>
                      </a:r>
                      <a:endParaRPr lang="tr-TR" sz="1600" b="0" i="0" u="none" strike="noStrike" kern="1200" baseline="0" dirty="0">
                        <a:solidFill>
                          <a:schemeClr val="dk1"/>
                        </a:solidFill>
                        <a:latin typeface="+mn-lt"/>
                        <a:ea typeface="+mn-ea"/>
                        <a:cs typeface="+mn-cs"/>
                      </a:endParaRPr>
                    </a:p>
                    <a:p>
                      <a:pPr algn="just"/>
                      <a:r>
                        <a:rPr lang="tr-TR" sz="1600" b="0" i="0" u="none" strike="noStrike" kern="1200" baseline="0" dirty="0">
                          <a:solidFill>
                            <a:schemeClr val="dk1"/>
                          </a:solidFill>
                          <a:latin typeface="+mn-lt"/>
                          <a:ea typeface="+mn-ea"/>
                          <a:cs typeface="+mn-cs"/>
                        </a:rPr>
                        <a:t>Yavaş salınımlı </a:t>
                      </a:r>
                      <a:r>
                        <a:rPr lang="tr-TR" sz="1600" b="0" i="0" u="none" strike="noStrike" kern="1200" baseline="0" dirty="0" err="1">
                          <a:solidFill>
                            <a:schemeClr val="dk1"/>
                          </a:solidFill>
                          <a:latin typeface="+mn-lt"/>
                          <a:ea typeface="+mn-ea"/>
                          <a:cs typeface="+mn-cs"/>
                        </a:rPr>
                        <a:t>teofilin</a:t>
                      </a:r>
                      <a:endParaRPr lang="tr-TR" sz="1600" b="0" i="0" u="none" strike="noStrike" kern="1200" baseline="0" dirty="0">
                        <a:solidFill>
                          <a:schemeClr val="dk1"/>
                        </a:solidFill>
                        <a:latin typeface="+mn-lt"/>
                        <a:ea typeface="+mn-ea"/>
                        <a:cs typeface="+mn-cs"/>
                      </a:endParaRPr>
                    </a:p>
                    <a:p>
                      <a:pPr algn="just"/>
                      <a:r>
                        <a:rPr lang="tr-TR" sz="1600" b="0" i="0" u="none" strike="noStrike" kern="1200" baseline="0" dirty="0">
                          <a:solidFill>
                            <a:schemeClr val="dk1"/>
                          </a:solidFill>
                          <a:latin typeface="+mn-lt"/>
                          <a:ea typeface="+mn-ea"/>
                          <a:cs typeface="+mn-cs"/>
                        </a:rPr>
                        <a:t>Uzun süreli düşük doz oral </a:t>
                      </a:r>
                      <a:r>
                        <a:rPr lang="tr-TR" sz="1600" b="0" i="0" u="none" strike="noStrike" kern="1200" baseline="0" dirty="0" err="1">
                          <a:solidFill>
                            <a:schemeClr val="dk1"/>
                          </a:solidFill>
                          <a:latin typeface="+mn-lt"/>
                          <a:ea typeface="+mn-ea"/>
                          <a:cs typeface="+mn-cs"/>
                        </a:rPr>
                        <a:t>steroid</a:t>
                      </a:r>
                      <a:r>
                        <a:rPr lang="tr-TR" sz="1600" b="0" i="0" u="none" strike="noStrike" kern="1200" baseline="0" dirty="0">
                          <a:solidFill>
                            <a:schemeClr val="dk1"/>
                          </a:solidFill>
                          <a:latin typeface="+mn-lt"/>
                          <a:ea typeface="+mn-ea"/>
                          <a:cs typeface="+mn-cs"/>
                        </a:rPr>
                        <a:t> tedavisi</a:t>
                      </a:r>
                    </a:p>
                    <a:p>
                      <a:pPr algn="just"/>
                      <a:r>
                        <a:rPr lang="it-IT" sz="1600" b="0" i="0" u="none" strike="noStrike" kern="1200" baseline="0" dirty="0">
                          <a:solidFill>
                            <a:schemeClr val="dk1"/>
                          </a:solidFill>
                          <a:latin typeface="+mn-lt"/>
                          <a:ea typeface="+mn-ea"/>
                          <a:cs typeface="+mn-cs"/>
                        </a:rPr>
                        <a:t>Biyolojik ajanlar (anti-IgE, anti-IL5/5R ve anti-IL4R)</a:t>
                      </a:r>
                      <a:endParaRPr lang="tr-TR" sz="1600" b="0" i="0" u="none" strike="noStrike" kern="1200" baseline="0" dirty="0">
                        <a:solidFill>
                          <a:schemeClr val="dk1"/>
                        </a:solidFill>
                        <a:latin typeface="+mn-lt"/>
                        <a:ea typeface="+mn-ea"/>
                        <a:cs typeface="+mn-cs"/>
                      </a:endParaRPr>
                    </a:p>
                    <a:p>
                      <a:pPr algn="just"/>
                      <a:r>
                        <a:rPr lang="tr-TR" sz="1600" b="0" i="0" u="none" strike="noStrike" kern="1200" baseline="0" dirty="0">
                          <a:solidFill>
                            <a:schemeClr val="dk1"/>
                          </a:solidFill>
                          <a:latin typeface="+mn-lt"/>
                          <a:ea typeface="+mn-ea"/>
                          <a:cs typeface="+mn-cs"/>
                        </a:rPr>
                        <a:t>Sistemik </a:t>
                      </a:r>
                      <a:r>
                        <a:rPr lang="tr-TR" sz="1600" b="0" i="0" u="none" strike="noStrike" kern="1200" baseline="0" dirty="0" err="1">
                          <a:solidFill>
                            <a:schemeClr val="dk1"/>
                          </a:solidFill>
                          <a:latin typeface="+mn-lt"/>
                          <a:ea typeface="+mn-ea"/>
                          <a:cs typeface="+mn-cs"/>
                        </a:rPr>
                        <a:t>steroid</a:t>
                      </a:r>
                      <a:r>
                        <a:rPr lang="tr-TR" sz="1600" b="0" i="0" u="none" strike="noStrike" kern="1200" baseline="0" dirty="0">
                          <a:solidFill>
                            <a:schemeClr val="dk1"/>
                          </a:solidFill>
                          <a:latin typeface="+mn-lt"/>
                          <a:ea typeface="+mn-ea"/>
                          <a:cs typeface="+mn-cs"/>
                        </a:rPr>
                        <a:t> dozunun azaltılmasını sağlayan diğer ilaçlar</a:t>
                      </a:r>
                    </a:p>
                    <a:p>
                      <a:pPr algn="just"/>
                      <a:r>
                        <a:rPr lang="tr-TR" sz="1600" b="0" i="0" u="none" strike="noStrike" kern="1200" baseline="0" dirty="0">
                          <a:solidFill>
                            <a:schemeClr val="dk1"/>
                          </a:solidFill>
                          <a:latin typeface="+mn-lt"/>
                          <a:ea typeface="+mn-ea"/>
                          <a:cs typeface="+mn-cs"/>
                        </a:rPr>
                        <a:t>Farmakolojik olmayan işlemler (</a:t>
                      </a:r>
                      <a:r>
                        <a:rPr lang="tr-TR" sz="1600" b="0" i="0" u="none" strike="noStrike" kern="1200" baseline="0" dirty="0" err="1">
                          <a:solidFill>
                            <a:schemeClr val="dk1"/>
                          </a:solidFill>
                          <a:latin typeface="+mn-lt"/>
                          <a:ea typeface="+mn-ea"/>
                          <a:cs typeface="+mn-cs"/>
                        </a:rPr>
                        <a:t>Allerjen</a:t>
                      </a:r>
                      <a:r>
                        <a:rPr lang="tr-TR" sz="1600" b="0" i="0" u="none" strike="noStrike" kern="1200" baseline="0" dirty="0">
                          <a:solidFill>
                            <a:schemeClr val="dk1"/>
                          </a:solidFill>
                          <a:latin typeface="+mn-lt"/>
                          <a:ea typeface="+mn-ea"/>
                          <a:cs typeface="+mn-cs"/>
                        </a:rPr>
                        <a:t> </a:t>
                      </a:r>
                      <a:r>
                        <a:rPr lang="tr-TR" sz="1600" b="0" i="0" u="none" strike="noStrike" kern="1200" baseline="0" dirty="0" err="1">
                          <a:solidFill>
                            <a:schemeClr val="dk1"/>
                          </a:solidFill>
                          <a:latin typeface="+mn-lt"/>
                          <a:ea typeface="+mn-ea"/>
                          <a:cs typeface="+mn-cs"/>
                        </a:rPr>
                        <a:t>immünoterapi</a:t>
                      </a:r>
                      <a:r>
                        <a:rPr lang="tr-TR" sz="1600" b="0" i="0" u="none" strike="noStrike" kern="1200" baseline="0" dirty="0">
                          <a:solidFill>
                            <a:schemeClr val="dk1"/>
                          </a:solidFill>
                          <a:latin typeface="+mn-lt"/>
                          <a:ea typeface="+mn-ea"/>
                          <a:cs typeface="+mn-cs"/>
                        </a:rPr>
                        <a:t>*, </a:t>
                      </a:r>
                      <a:r>
                        <a:rPr lang="tr-TR" sz="1600" b="0" i="0" u="none" strike="noStrike" kern="1200" baseline="0" dirty="0" err="1">
                          <a:solidFill>
                            <a:schemeClr val="dk1"/>
                          </a:solidFill>
                          <a:latin typeface="+mn-lt"/>
                          <a:ea typeface="+mn-ea"/>
                          <a:cs typeface="+mn-cs"/>
                        </a:rPr>
                        <a:t>bronşiyal</a:t>
                      </a:r>
                      <a:r>
                        <a:rPr lang="tr-TR" sz="1600" b="0" i="0" u="none" strike="noStrike" kern="1200" baseline="0" dirty="0">
                          <a:solidFill>
                            <a:schemeClr val="dk1"/>
                          </a:solidFill>
                          <a:latin typeface="+mn-lt"/>
                          <a:ea typeface="+mn-ea"/>
                          <a:cs typeface="+mn-cs"/>
                        </a:rPr>
                        <a:t> </a:t>
                      </a:r>
                      <a:r>
                        <a:rPr lang="tr-TR" sz="1600" b="0" i="0" u="none" strike="noStrike" kern="1200" baseline="0" dirty="0" err="1">
                          <a:solidFill>
                            <a:schemeClr val="dk1"/>
                          </a:solidFill>
                          <a:latin typeface="+mn-lt"/>
                          <a:ea typeface="+mn-ea"/>
                          <a:cs typeface="+mn-cs"/>
                        </a:rPr>
                        <a:t>termoplasti</a:t>
                      </a:r>
                      <a:r>
                        <a:rPr lang="tr-TR" sz="1600" b="0" i="0" u="none" strike="noStrike" kern="1200" baseline="0" dirty="0">
                          <a:solidFill>
                            <a:schemeClr val="dk1"/>
                          </a:solidFill>
                          <a:latin typeface="+mn-lt"/>
                          <a:ea typeface="+mn-ea"/>
                          <a:cs typeface="+mn-cs"/>
                        </a:rPr>
                        <a:t>…)</a:t>
                      </a:r>
                      <a:endParaRPr lang="tr-TR" sz="1600" dirty="0"/>
                    </a:p>
                  </a:txBody>
                  <a:tcPr/>
                </a:tc>
                <a:extLst>
                  <a:ext uri="{0D108BD9-81ED-4DB2-BD59-A6C34878D82A}">
                    <a16:rowId xmlns:a16="http://schemas.microsoft.com/office/drawing/2014/main" val="2247329829"/>
                  </a:ext>
                </a:extLst>
              </a:tr>
            </a:tbl>
          </a:graphicData>
        </a:graphic>
      </p:graphicFrame>
    </p:spTree>
    <p:extLst>
      <p:ext uri="{BB962C8B-B14F-4D97-AF65-F5344CB8AC3E}">
        <p14:creationId xmlns:p14="http://schemas.microsoft.com/office/powerpoint/2010/main" val="3153744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4"/>
            <a:ext cx="10058400" cy="4492004"/>
          </a:xfrm>
        </p:spPr>
        <p:txBody>
          <a:bodyPr>
            <a:normAutofit/>
          </a:bodyPr>
          <a:lstStyle/>
          <a:p>
            <a:pPr algn="just"/>
            <a:r>
              <a:rPr lang="tr-TR" sz="2200" b="1" u="none" strike="noStrike" baseline="0" dirty="0"/>
              <a:t>Kontrol Edici İlaçlar</a:t>
            </a:r>
          </a:p>
          <a:p>
            <a:pPr algn="just"/>
            <a:r>
              <a:rPr lang="tr-TR" sz="2200" b="1" u="none" strike="noStrike" baseline="0" dirty="0"/>
              <a:t>A) </a:t>
            </a:r>
            <a:r>
              <a:rPr lang="tr-TR" sz="2200" b="1" u="none" strike="noStrike" baseline="0" dirty="0" err="1"/>
              <a:t>İnhale</a:t>
            </a:r>
            <a:r>
              <a:rPr lang="tr-TR" sz="2200" b="1" u="none" strike="noStrike" baseline="0" dirty="0"/>
              <a:t> </a:t>
            </a:r>
            <a:r>
              <a:rPr lang="tr-TR" sz="2200" b="1" u="none" strike="noStrike" baseline="0" dirty="0" err="1"/>
              <a:t>Steroid</a:t>
            </a:r>
            <a:endParaRPr lang="tr-TR" sz="2200" b="1" u="none" strike="noStrike" baseline="0" dirty="0"/>
          </a:p>
          <a:p>
            <a:pPr algn="just"/>
            <a:r>
              <a:rPr lang="tr-TR" sz="2100" dirty="0">
                <a:latin typeface="MinionPro-Regular"/>
              </a:rPr>
              <a:t>Gü</a:t>
            </a:r>
            <a:r>
              <a:rPr lang="tr-TR" sz="2100" b="0" i="0" u="none" strike="noStrike" baseline="0" dirty="0">
                <a:latin typeface="MinionPro-Regular"/>
              </a:rPr>
              <a:t>nümüzde </a:t>
            </a:r>
            <a:r>
              <a:rPr lang="tr-TR" sz="2100" b="0" i="0" u="none" strike="noStrike" baseline="0" dirty="0" err="1">
                <a:latin typeface="MinionPro-Regular"/>
              </a:rPr>
              <a:t>persistan</a:t>
            </a:r>
            <a:r>
              <a:rPr lang="tr-TR" sz="2100" b="0" i="0" u="none" strike="noStrike" baseline="0" dirty="0">
                <a:latin typeface="MinionPro-Regular"/>
              </a:rPr>
              <a:t> astımın tedavisinde kullanılan en etkili </a:t>
            </a:r>
            <a:r>
              <a:rPr lang="tr-TR" sz="2100" b="0" i="0" u="none" strike="noStrike" baseline="0" dirty="0" err="1">
                <a:latin typeface="MinionPro-Regular"/>
              </a:rPr>
              <a:t>antiinflamatuar</a:t>
            </a:r>
            <a:r>
              <a:rPr lang="tr-TR" sz="2100" b="0" i="0" u="none" strike="noStrike" baseline="0" dirty="0">
                <a:latin typeface="MinionPro-Regular"/>
              </a:rPr>
              <a:t> ilaç</a:t>
            </a:r>
          </a:p>
          <a:p>
            <a:pPr algn="l"/>
            <a:r>
              <a:rPr lang="tr-TR" sz="2100" dirty="0">
                <a:latin typeface="MinionPro-Regular"/>
              </a:rPr>
              <a:t>Üç</a:t>
            </a:r>
            <a:r>
              <a:rPr lang="tr-TR" sz="2100" b="0" i="0" u="none" strike="noStrike" baseline="0" dirty="0">
                <a:latin typeface="MinionPro-Regular"/>
              </a:rPr>
              <a:t> ayda bir hastanın tedaviye yanıtı ve yan etkileri takip edilerek doz ayarlanmalı</a:t>
            </a:r>
          </a:p>
          <a:p>
            <a:pPr lvl="1"/>
            <a:r>
              <a:rPr lang="tr-TR" sz="2000" b="0" i="0" u="none" strike="noStrike" baseline="0" dirty="0">
                <a:latin typeface="MinionPro-Regular"/>
              </a:rPr>
              <a:t>Semptomların kontrolünü sağlayan, en az atak ve yan etki riski taşıyan en düşük </a:t>
            </a:r>
            <a:r>
              <a:rPr lang="tr-TR" sz="2000" b="0" i="0" u="none" strike="noStrike" baseline="0" dirty="0" err="1">
                <a:latin typeface="MinionPro-Regular"/>
              </a:rPr>
              <a:t>inhale</a:t>
            </a:r>
            <a:r>
              <a:rPr lang="tr-TR" sz="2000" b="0" i="0" u="none" strike="noStrike" baseline="0" dirty="0">
                <a:latin typeface="MinionPro-Regular"/>
              </a:rPr>
              <a:t> </a:t>
            </a:r>
            <a:r>
              <a:rPr lang="tr-TR" sz="2000" b="0" i="0" u="none" strike="noStrike" baseline="0" dirty="0" err="1">
                <a:latin typeface="MinionPro-Regular"/>
              </a:rPr>
              <a:t>steroid</a:t>
            </a:r>
            <a:r>
              <a:rPr lang="tr-TR" sz="2000" b="0" i="0" u="none" strike="noStrike" baseline="0" dirty="0">
                <a:latin typeface="MinionPro-Regular"/>
              </a:rPr>
              <a:t> dozu</a:t>
            </a:r>
            <a:endParaRPr lang="tr-TR" sz="2000" b="1" i="0" dirty="0">
              <a:latin typeface="MinionPro-Regular"/>
            </a:endParaRPr>
          </a:p>
        </p:txBody>
      </p:sp>
      <p:pic>
        <p:nvPicPr>
          <p:cNvPr id="4" name="Resim 3" descr="tablo içeren bir resim&#10;&#10;Açıklama otomatik olarak oluşturuldu">
            <a:extLst>
              <a:ext uri="{FF2B5EF4-FFF2-40B4-BE49-F238E27FC236}">
                <a16:creationId xmlns:a16="http://schemas.microsoft.com/office/drawing/2014/main" id="{0656E7F9-FD87-4D21-8BE7-D1007D498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4272455"/>
            <a:ext cx="10214882" cy="2065282"/>
          </a:xfrm>
          <a:prstGeom prst="rect">
            <a:avLst/>
          </a:prstGeom>
        </p:spPr>
      </p:pic>
    </p:spTree>
    <p:extLst>
      <p:ext uri="{BB962C8B-B14F-4D97-AF65-F5344CB8AC3E}">
        <p14:creationId xmlns:p14="http://schemas.microsoft.com/office/powerpoint/2010/main" val="1044425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4"/>
            <a:ext cx="10058400" cy="4492004"/>
          </a:xfrm>
        </p:spPr>
        <p:txBody>
          <a:bodyPr>
            <a:normAutofit/>
          </a:bodyPr>
          <a:lstStyle/>
          <a:p>
            <a:pPr algn="just">
              <a:lnSpc>
                <a:spcPct val="150000"/>
              </a:lnSpc>
            </a:pPr>
            <a:r>
              <a:rPr lang="tr-TR" sz="2200" b="1" u="none" strike="noStrike" baseline="0" dirty="0"/>
              <a:t>Kontrol Edici İlaçlar</a:t>
            </a:r>
          </a:p>
          <a:p>
            <a:pPr algn="just">
              <a:lnSpc>
                <a:spcPct val="150000"/>
              </a:lnSpc>
            </a:pPr>
            <a:r>
              <a:rPr lang="tr-TR" sz="2200" b="1" u="none" strike="noStrike" baseline="0" dirty="0"/>
              <a:t>A) </a:t>
            </a:r>
            <a:r>
              <a:rPr lang="tr-TR" sz="2200" b="1" u="none" strike="noStrike" baseline="0" dirty="0" err="1"/>
              <a:t>İnhale</a:t>
            </a:r>
            <a:r>
              <a:rPr lang="tr-TR" sz="2200" b="1" u="none" strike="noStrike" baseline="0" dirty="0"/>
              <a:t> </a:t>
            </a:r>
            <a:r>
              <a:rPr lang="tr-TR" sz="2200" b="1" u="none" strike="noStrike" baseline="0" dirty="0" err="1"/>
              <a:t>Steroid</a:t>
            </a:r>
            <a:endParaRPr lang="tr-TR" sz="2200" b="1" u="none" strike="noStrike" baseline="0" dirty="0"/>
          </a:p>
          <a:p>
            <a:pPr algn="just">
              <a:lnSpc>
                <a:spcPct val="150000"/>
              </a:lnSpc>
            </a:pPr>
            <a:r>
              <a:rPr lang="tr-TR" sz="2100" i="1" dirty="0" err="1"/>
              <a:t>Budenosid</a:t>
            </a:r>
            <a:r>
              <a:rPr lang="tr-TR" sz="2100" dirty="0"/>
              <a:t> =  </a:t>
            </a:r>
            <a:r>
              <a:rPr lang="tr-TR" sz="2100" dirty="0" err="1"/>
              <a:t>Budenosin</a:t>
            </a:r>
            <a:r>
              <a:rPr lang="tr-TR" sz="2100" dirty="0"/>
              <a:t>, </a:t>
            </a:r>
            <a:r>
              <a:rPr lang="tr-TR" sz="2100" dirty="0" err="1"/>
              <a:t>Pulmicort</a:t>
            </a:r>
            <a:r>
              <a:rPr lang="tr-TR" sz="2100" dirty="0"/>
              <a:t>, </a:t>
            </a:r>
            <a:r>
              <a:rPr lang="tr-TR" sz="2100" dirty="0" err="1"/>
              <a:t>Miflonide</a:t>
            </a:r>
            <a:r>
              <a:rPr lang="tr-TR" sz="2100" dirty="0"/>
              <a:t>, </a:t>
            </a:r>
            <a:r>
              <a:rPr lang="tr-TR" sz="2100" dirty="0" err="1"/>
              <a:t>Budefix</a:t>
            </a:r>
            <a:endParaRPr lang="tr-TR" sz="2100" dirty="0"/>
          </a:p>
          <a:p>
            <a:pPr algn="just">
              <a:lnSpc>
                <a:spcPct val="150000"/>
              </a:lnSpc>
            </a:pPr>
            <a:r>
              <a:rPr lang="tr-TR" sz="2100" i="1" dirty="0" err="1"/>
              <a:t>Flutikazon</a:t>
            </a:r>
            <a:r>
              <a:rPr lang="tr-TR" sz="2100" i="1" dirty="0"/>
              <a:t> </a:t>
            </a:r>
            <a:r>
              <a:rPr lang="tr-TR" sz="2100" i="0" dirty="0"/>
              <a:t>=  </a:t>
            </a:r>
            <a:r>
              <a:rPr lang="tr-TR" sz="2100" i="0" dirty="0" err="1"/>
              <a:t>Flixotide</a:t>
            </a:r>
            <a:r>
              <a:rPr lang="tr-TR" sz="2100" i="0" dirty="0"/>
              <a:t>, </a:t>
            </a:r>
            <a:r>
              <a:rPr lang="tr-TR" sz="2100" i="0" dirty="0" err="1"/>
              <a:t>Aerohit</a:t>
            </a:r>
            <a:r>
              <a:rPr lang="tr-TR" sz="2100" i="0" dirty="0"/>
              <a:t>, </a:t>
            </a:r>
            <a:r>
              <a:rPr lang="tr-TR" sz="2100" i="0" dirty="0" err="1"/>
              <a:t>Xencort</a:t>
            </a:r>
            <a:endParaRPr lang="tr-TR" sz="2100" i="0" dirty="0"/>
          </a:p>
        </p:txBody>
      </p:sp>
      <p:pic>
        <p:nvPicPr>
          <p:cNvPr id="5" name="Resim 4" descr="metin, kişisel bakım malzemeleri içeren bir resim&#10;&#10;Açıklama otomatik olarak oluşturuldu">
            <a:extLst>
              <a:ext uri="{FF2B5EF4-FFF2-40B4-BE49-F238E27FC236}">
                <a16:creationId xmlns:a16="http://schemas.microsoft.com/office/drawing/2014/main" id="{14B2BF4D-102C-4053-9003-09265AE77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668" y="2480396"/>
            <a:ext cx="2131496" cy="2210876"/>
          </a:xfrm>
          <a:prstGeom prst="rect">
            <a:avLst/>
          </a:prstGeom>
        </p:spPr>
      </p:pic>
      <p:pic>
        <p:nvPicPr>
          <p:cNvPr id="7" name="Resim 6">
            <a:extLst>
              <a:ext uri="{FF2B5EF4-FFF2-40B4-BE49-F238E27FC236}">
                <a16:creationId xmlns:a16="http://schemas.microsoft.com/office/drawing/2014/main" id="{0EC9BE77-98AC-4FC1-A2AD-94E05151B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5164" y="2505075"/>
            <a:ext cx="2694329" cy="2161518"/>
          </a:xfrm>
          <a:prstGeom prst="rect">
            <a:avLst/>
          </a:prstGeom>
        </p:spPr>
      </p:pic>
      <p:pic>
        <p:nvPicPr>
          <p:cNvPr id="9" name="Resim 8" descr="metin içeren bir resim&#10;&#10;Açıklama otomatik olarak oluşturuldu">
            <a:extLst>
              <a:ext uri="{FF2B5EF4-FFF2-40B4-BE49-F238E27FC236}">
                <a16:creationId xmlns:a16="http://schemas.microsoft.com/office/drawing/2014/main" id="{EA0C40E1-415C-43D8-8592-73746DF401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7323" y="4508608"/>
            <a:ext cx="3988677" cy="1829130"/>
          </a:xfrm>
          <a:prstGeom prst="rect">
            <a:avLst/>
          </a:prstGeom>
        </p:spPr>
      </p:pic>
    </p:spTree>
    <p:extLst>
      <p:ext uri="{BB962C8B-B14F-4D97-AF65-F5344CB8AC3E}">
        <p14:creationId xmlns:p14="http://schemas.microsoft.com/office/powerpoint/2010/main" val="4003443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TANIM</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80" y="1845733"/>
            <a:ext cx="6550661" cy="4452176"/>
          </a:xfrm>
        </p:spPr>
        <p:txBody>
          <a:bodyPr>
            <a:normAutofit/>
          </a:bodyPr>
          <a:lstStyle/>
          <a:p>
            <a:pPr algn="just">
              <a:lnSpc>
                <a:spcPct val="150000"/>
              </a:lnSpc>
              <a:buFont typeface="Arial" panose="020B0604020202020204" pitchFamily="34" charset="0"/>
              <a:buChar char="•"/>
            </a:pPr>
            <a:r>
              <a:rPr lang="tr-TR" sz="2200" dirty="0"/>
              <a:t>Kronik havayolu </a:t>
            </a:r>
            <a:r>
              <a:rPr lang="tr-TR" sz="2200" dirty="0" err="1"/>
              <a:t>inflamasyonu</a:t>
            </a:r>
            <a:r>
              <a:rPr lang="tr-TR" sz="2200" dirty="0"/>
              <a:t> ile karakterize heterojen bir hastalıktır </a:t>
            </a:r>
          </a:p>
          <a:p>
            <a:pPr algn="just">
              <a:lnSpc>
                <a:spcPct val="150000"/>
              </a:lnSpc>
              <a:buFont typeface="Arial" panose="020B0604020202020204" pitchFamily="34" charset="0"/>
              <a:buChar char="•"/>
            </a:pPr>
            <a:r>
              <a:rPr lang="tr-TR" sz="2200" dirty="0"/>
              <a:t>Hırıltı, nefes darlığı, göğüste baskı ve öksürük gibi solunum yakınmaları </a:t>
            </a:r>
          </a:p>
          <a:p>
            <a:pPr algn="just">
              <a:lnSpc>
                <a:spcPct val="150000"/>
              </a:lnSpc>
              <a:buFont typeface="Arial" panose="020B0604020202020204" pitchFamily="34" charset="0"/>
              <a:buChar char="•"/>
            </a:pPr>
            <a:r>
              <a:rPr lang="tr-TR" sz="2200" dirty="0"/>
              <a:t>Süre ve şiddeti değişkenlik gösteren </a:t>
            </a:r>
          </a:p>
          <a:p>
            <a:pPr algn="just">
              <a:lnSpc>
                <a:spcPct val="150000"/>
              </a:lnSpc>
              <a:buFont typeface="Arial" panose="020B0604020202020204" pitchFamily="34" charset="0"/>
              <a:buChar char="•"/>
            </a:pPr>
            <a:r>
              <a:rPr lang="tr-TR" sz="2200" dirty="0"/>
              <a:t>Değişken </a:t>
            </a:r>
            <a:r>
              <a:rPr lang="tr-TR" sz="2200" dirty="0" err="1"/>
              <a:t>ekspiratuvar</a:t>
            </a:r>
            <a:r>
              <a:rPr lang="tr-TR" sz="2200" dirty="0"/>
              <a:t> hava akımı kısıtlanması</a:t>
            </a:r>
          </a:p>
        </p:txBody>
      </p:sp>
      <p:pic>
        <p:nvPicPr>
          <p:cNvPr id="5" name="Resim 4" descr="metin içeren bir resim&#10;&#10;Açıklama otomatik olarak oluşturuldu">
            <a:extLst>
              <a:ext uri="{FF2B5EF4-FFF2-40B4-BE49-F238E27FC236}">
                <a16:creationId xmlns:a16="http://schemas.microsoft.com/office/drawing/2014/main" id="{5638A6D5-8926-466A-9C86-2628D0B9B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941" y="2338029"/>
            <a:ext cx="4544059" cy="3467584"/>
          </a:xfrm>
          <a:prstGeom prst="rect">
            <a:avLst/>
          </a:prstGeom>
        </p:spPr>
      </p:pic>
    </p:spTree>
    <p:extLst>
      <p:ext uri="{BB962C8B-B14F-4D97-AF65-F5344CB8AC3E}">
        <p14:creationId xmlns:p14="http://schemas.microsoft.com/office/powerpoint/2010/main" val="7961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3"/>
            <a:ext cx="10058400" cy="4602363"/>
          </a:xfrm>
        </p:spPr>
        <p:txBody>
          <a:bodyPr>
            <a:normAutofit/>
          </a:bodyPr>
          <a:lstStyle/>
          <a:p>
            <a:pPr algn="just"/>
            <a:r>
              <a:rPr lang="tr-TR" sz="2200" b="1" u="none" strike="noStrike" baseline="0" dirty="0"/>
              <a:t>Kontrol Edici İlaçlar</a:t>
            </a:r>
          </a:p>
          <a:p>
            <a:pPr algn="just">
              <a:lnSpc>
                <a:spcPct val="150000"/>
              </a:lnSpc>
            </a:pPr>
            <a:r>
              <a:rPr lang="tr-TR" sz="2200" b="1" u="none" strike="noStrike" baseline="0" dirty="0"/>
              <a:t>A) </a:t>
            </a:r>
            <a:r>
              <a:rPr lang="tr-TR" sz="2200" b="1" u="none" strike="noStrike" baseline="0" dirty="0" err="1"/>
              <a:t>İnhale</a:t>
            </a:r>
            <a:r>
              <a:rPr lang="tr-TR" sz="2200" b="1" u="none" strike="noStrike" baseline="0" dirty="0"/>
              <a:t> </a:t>
            </a:r>
            <a:r>
              <a:rPr lang="tr-TR" sz="2200" b="1" u="none" strike="noStrike" baseline="0" dirty="0" err="1"/>
              <a:t>Steroid</a:t>
            </a:r>
            <a:r>
              <a:rPr lang="tr-TR" sz="2200" b="1" u="none" strike="noStrike" baseline="0" dirty="0"/>
              <a:t> </a:t>
            </a:r>
            <a:r>
              <a:rPr lang="tr-TR" sz="2200" b="1" dirty="0"/>
              <a:t>- </a:t>
            </a:r>
            <a:r>
              <a:rPr lang="tr-TR" sz="2200" b="1" i="0" u="none" strike="noStrike" baseline="0" dirty="0"/>
              <a:t>Yan etkileri</a:t>
            </a:r>
          </a:p>
          <a:p>
            <a:pPr algn="just">
              <a:lnSpc>
                <a:spcPct val="150000"/>
              </a:lnSpc>
            </a:pPr>
            <a:r>
              <a:rPr lang="tr-TR" sz="2200" b="0" i="0" u="none" strike="noStrike" baseline="0" dirty="0" err="1"/>
              <a:t>Orofaringeal</a:t>
            </a:r>
            <a:r>
              <a:rPr lang="tr-TR" sz="2200" b="0" i="0" u="none" strike="noStrike" baseline="0" dirty="0"/>
              <a:t> </a:t>
            </a:r>
            <a:r>
              <a:rPr lang="tr-TR" sz="2200" b="0" i="0" u="none" strike="noStrike" baseline="0" dirty="0" err="1"/>
              <a:t>kandidiyazis</a:t>
            </a:r>
            <a:r>
              <a:rPr lang="tr-TR" sz="2200" b="0" i="0" u="none" strike="noStrike" baseline="0" dirty="0"/>
              <a:t>, Ses kısıklığı (</a:t>
            </a:r>
            <a:r>
              <a:rPr lang="tr-TR" sz="2200" b="0" i="0" u="none" strike="noStrike" baseline="0" dirty="0" err="1"/>
              <a:t>disfoni</a:t>
            </a:r>
            <a:r>
              <a:rPr lang="tr-TR" sz="2200" b="0" i="0" u="none" strike="noStrike" baseline="0" dirty="0"/>
              <a:t>) ve </a:t>
            </a:r>
            <a:r>
              <a:rPr lang="tr-TR" sz="2200" dirty="0"/>
              <a:t>ü</a:t>
            </a:r>
            <a:r>
              <a:rPr lang="tr-TR" sz="2200" b="0" i="0" u="none" strike="noStrike" baseline="0" dirty="0"/>
              <a:t>st solunum yolu </a:t>
            </a:r>
            <a:r>
              <a:rPr lang="tr-TR" sz="2200" b="0" i="0" u="none" strike="noStrike" baseline="0" dirty="0" err="1"/>
              <a:t>irritasyonuna</a:t>
            </a:r>
            <a:r>
              <a:rPr lang="tr-TR" sz="2200" dirty="0"/>
              <a:t> </a:t>
            </a:r>
            <a:r>
              <a:rPr lang="tr-TR" sz="2200" b="0" i="0" u="none" strike="noStrike" baseline="0" dirty="0"/>
              <a:t>bağlı oluşan </a:t>
            </a:r>
            <a:r>
              <a:rPr lang="tr-TR" sz="2200" dirty="0"/>
              <a:t>Ö</a:t>
            </a:r>
            <a:r>
              <a:rPr lang="tr-TR" sz="2200" b="0" i="0" u="none" strike="noStrike" baseline="0" dirty="0"/>
              <a:t>ksürük</a:t>
            </a:r>
          </a:p>
          <a:p>
            <a:pPr algn="just">
              <a:lnSpc>
                <a:spcPct val="150000"/>
              </a:lnSpc>
            </a:pPr>
            <a:r>
              <a:rPr lang="tr-TR" sz="2200" b="0" i="0" u="none" strike="noStrike" baseline="0" dirty="0"/>
              <a:t>Yüksek dozda uzun süre kullanılan </a:t>
            </a:r>
            <a:r>
              <a:rPr lang="tr-TR" sz="2200" b="0" i="0" u="none" strike="noStrike" baseline="0" dirty="0" err="1"/>
              <a:t>inhale</a:t>
            </a:r>
            <a:r>
              <a:rPr lang="tr-TR" sz="2200" b="0" i="0" u="none" strike="noStrike" baseline="0" dirty="0"/>
              <a:t> </a:t>
            </a:r>
            <a:r>
              <a:rPr lang="tr-TR" sz="2200" b="0" i="0" u="none" strike="noStrike" baseline="0" dirty="0" err="1"/>
              <a:t>kortikosteroidlerin</a:t>
            </a:r>
            <a:r>
              <a:rPr lang="tr-TR" sz="2200" b="0" i="0" u="none" strike="noStrike" baseline="0" dirty="0"/>
              <a:t> sistemik yan etkileri; </a:t>
            </a:r>
          </a:p>
          <a:p>
            <a:pPr algn="just">
              <a:lnSpc>
                <a:spcPct val="150000"/>
              </a:lnSpc>
            </a:pPr>
            <a:r>
              <a:rPr lang="tr-TR" sz="2200" b="0" i="0" u="none" strike="noStrike" baseline="0" dirty="0"/>
              <a:t>Ciltte kolay morluk oluşumu, Böbrek üstü bezlerinin baskılanması ve Kemik mineral yoğunluğunun azalması</a:t>
            </a:r>
          </a:p>
        </p:txBody>
      </p:sp>
    </p:spTree>
    <p:extLst>
      <p:ext uri="{BB962C8B-B14F-4D97-AF65-F5344CB8AC3E}">
        <p14:creationId xmlns:p14="http://schemas.microsoft.com/office/powerpoint/2010/main" val="4135693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4"/>
            <a:ext cx="10058400" cy="4492004"/>
          </a:xfrm>
        </p:spPr>
        <p:txBody>
          <a:bodyPr>
            <a:normAutofit/>
          </a:bodyPr>
          <a:lstStyle/>
          <a:p>
            <a:pPr algn="just">
              <a:lnSpc>
                <a:spcPct val="150000"/>
              </a:lnSpc>
            </a:pPr>
            <a:r>
              <a:rPr lang="tr-TR" sz="2200" b="1" u="none" strike="noStrike" baseline="0" dirty="0"/>
              <a:t>Kontrol Edici İlaçlar</a:t>
            </a:r>
          </a:p>
          <a:p>
            <a:pPr algn="just">
              <a:lnSpc>
                <a:spcPct val="150000"/>
              </a:lnSpc>
            </a:pPr>
            <a:r>
              <a:rPr lang="tr-TR" sz="2200" b="1" dirty="0"/>
              <a:t>B</a:t>
            </a:r>
            <a:r>
              <a:rPr lang="tr-TR" sz="2200" b="1" u="none" strike="noStrike" baseline="0" dirty="0"/>
              <a:t>) </a:t>
            </a:r>
            <a:r>
              <a:rPr lang="tr-TR" sz="2200" b="1" u="none" strike="noStrike" baseline="0" dirty="0" err="1"/>
              <a:t>İnhale</a:t>
            </a:r>
            <a:r>
              <a:rPr lang="tr-TR" sz="2200" b="1" u="none" strike="noStrike" baseline="0" dirty="0"/>
              <a:t> </a:t>
            </a:r>
            <a:r>
              <a:rPr lang="tr-TR" sz="2200" b="1" u="none" strike="noStrike" baseline="0" dirty="0" err="1"/>
              <a:t>Steroid</a:t>
            </a:r>
            <a:r>
              <a:rPr lang="tr-TR" sz="2200" b="1" u="none" strike="noStrike" baseline="0" dirty="0"/>
              <a:t> ve Uzun Etkili Beta2-</a:t>
            </a:r>
            <a:r>
              <a:rPr lang="tr-TR" sz="2200" b="1" dirty="0"/>
              <a:t>a</a:t>
            </a:r>
            <a:r>
              <a:rPr lang="tr-TR" sz="2200" b="1" u="none" strike="noStrike" baseline="0" dirty="0"/>
              <a:t>gonist Kombinasyonu</a:t>
            </a:r>
          </a:p>
          <a:p>
            <a:pPr algn="just">
              <a:lnSpc>
                <a:spcPct val="150000"/>
              </a:lnSpc>
            </a:pPr>
            <a:r>
              <a:rPr lang="tr-TR" sz="2100" b="0" i="1" u="none" strike="noStrike" baseline="0" dirty="0" err="1"/>
              <a:t>Flutikazon</a:t>
            </a:r>
            <a:r>
              <a:rPr lang="tr-TR" sz="2100" b="0" i="1" u="none" strike="noStrike" baseline="0" dirty="0"/>
              <a:t> </a:t>
            </a:r>
            <a:r>
              <a:rPr lang="tr-TR" sz="2100" b="0" i="1" u="none" strike="noStrike" baseline="0" dirty="0" err="1"/>
              <a:t>propionat</a:t>
            </a:r>
            <a:r>
              <a:rPr lang="tr-TR" sz="2100" b="0" i="1" u="none" strike="noStrike" baseline="0" dirty="0"/>
              <a:t>/</a:t>
            </a:r>
            <a:r>
              <a:rPr lang="tr-TR" sz="2100" b="0" i="1" u="none" strike="noStrike" baseline="0" dirty="0" err="1"/>
              <a:t>salmeterol</a:t>
            </a:r>
            <a:r>
              <a:rPr lang="tr-TR" sz="2100" b="0" i="1" u="none" strike="noStrike" baseline="0" dirty="0"/>
              <a:t> =   </a:t>
            </a:r>
            <a:r>
              <a:rPr lang="tr-TR" sz="2100" b="0" i="0" u="none" strike="noStrike" baseline="0" dirty="0" err="1"/>
              <a:t>Seretide</a:t>
            </a:r>
            <a:r>
              <a:rPr lang="tr-TR" sz="2100" b="0" i="0" u="none" strike="noStrike" baseline="0" dirty="0"/>
              <a:t>, </a:t>
            </a:r>
            <a:r>
              <a:rPr lang="tr-TR" sz="2100" b="0" i="0" u="none" strike="noStrike" baseline="0" dirty="0" err="1"/>
              <a:t>Cyplos</a:t>
            </a:r>
            <a:r>
              <a:rPr lang="tr-TR" sz="2100" b="0" i="0" u="none" strike="noStrike" baseline="0" dirty="0"/>
              <a:t>, </a:t>
            </a:r>
            <a:r>
              <a:rPr lang="tr-TR" sz="2100" b="0" i="0" u="none" strike="noStrike" baseline="0" dirty="0" err="1"/>
              <a:t>Respiro</a:t>
            </a:r>
            <a:r>
              <a:rPr lang="tr-TR" sz="2100" b="0" i="0" u="none" strike="noStrike" baseline="0" dirty="0"/>
              <a:t>, </a:t>
            </a:r>
            <a:r>
              <a:rPr lang="tr-TR" sz="2100" b="0" i="0" u="none" strike="noStrike" baseline="0" dirty="0" err="1"/>
              <a:t>Brequal</a:t>
            </a:r>
            <a:endParaRPr lang="tr-TR" sz="2100" b="0" i="0" u="none" strike="noStrike" baseline="0" dirty="0"/>
          </a:p>
          <a:p>
            <a:pPr algn="just">
              <a:lnSpc>
                <a:spcPct val="150000"/>
              </a:lnSpc>
            </a:pPr>
            <a:r>
              <a:rPr lang="tr-TR" sz="2100" b="0" i="1" u="none" strike="noStrike" baseline="0" dirty="0" err="1"/>
              <a:t>Flutikazon</a:t>
            </a:r>
            <a:r>
              <a:rPr lang="tr-TR" sz="2100" b="0" i="1" u="none" strike="noStrike" baseline="0" dirty="0"/>
              <a:t> </a:t>
            </a:r>
            <a:r>
              <a:rPr lang="tr-TR" sz="2100" b="0" i="1" u="none" strike="noStrike" baseline="0" dirty="0" err="1"/>
              <a:t>propionat</a:t>
            </a:r>
            <a:r>
              <a:rPr lang="tr-TR" sz="2100" b="0" i="1" u="none" strike="noStrike" baseline="0" dirty="0"/>
              <a:t>/</a:t>
            </a:r>
            <a:r>
              <a:rPr lang="tr-TR" sz="2100" b="0" i="1" u="none" strike="noStrike" baseline="0" dirty="0" err="1"/>
              <a:t>formoterol</a:t>
            </a:r>
            <a:r>
              <a:rPr lang="tr-TR" sz="2100" b="0" i="1" u="none" strike="noStrike" baseline="0" dirty="0"/>
              <a:t> =  </a:t>
            </a:r>
            <a:r>
              <a:rPr lang="tr-TR" sz="2100" b="0" u="none" strike="noStrike" baseline="0" dirty="0" err="1"/>
              <a:t>Fixhaler</a:t>
            </a:r>
            <a:endParaRPr lang="tr-TR" sz="2100" dirty="0"/>
          </a:p>
          <a:p>
            <a:pPr algn="just">
              <a:lnSpc>
                <a:spcPct val="150000"/>
              </a:lnSpc>
            </a:pPr>
            <a:r>
              <a:rPr lang="tr-TR" sz="2100" b="0" i="1" u="none" strike="noStrike" baseline="0" dirty="0" err="1"/>
              <a:t>Budesonid</a:t>
            </a:r>
            <a:r>
              <a:rPr lang="tr-TR" sz="2100" b="0" i="1" u="none" strike="noStrike" baseline="0" dirty="0"/>
              <a:t>/</a:t>
            </a:r>
            <a:r>
              <a:rPr lang="tr-TR" sz="2100" b="0" i="1" u="none" strike="noStrike" baseline="0" dirty="0" err="1"/>
              <a:t>formoterol</a:t>
            </a:r>
            <a:r>
              <a:rPr lang="tr-TR" sz="2100" b="0" i="1" u="none" strike="noStrike" baseline="0" dirty="0"/>
              <a:t> =  </a:t>
            </a:r>
            <a:r>
              <a:rPr lang="tr-TR" sz="2100" b="0" u="none" strike="noStrike" baseline="0" dirty="0" err="1"/>
              <a:t>Symbicort</a:t>
            </a:r>
            <a:r>
              <a:rPr lang="tr-TR" sz="2100" b="0" u="none" strike="noStrike" baseline="0" dirty="0"/>
              <a:t>, </a:t>
            </a:r>
            <a:r>
              <a:rPr lang="tr-TR" sz="2100" b="0" u="none" strike="noStrike" baseline="0" dirty="0" err="1"/>
              <a:t>Foradil</a:t>
            </a:r>
            <a:r>
              <a:rPr lang="tr-TR" sz="2100" b="0" u="none" strike="noStrike" baseline="0" dirty="0"/>
              <a:t>, </a:t>
            </a:r>
            <a:r>
              <a:rPr lang="tr-TR" sz="2100" b="0" u="none" strike="noStrike" baseline="0" dirty="0" err="1"/>
              <a:t>Forpack</a:t>
            </a:r>
            <a:r>
              <a:rPr lang="tr-TR" sz="2100" b="0" u="none" strike="noStrike" baseline="0" dirty="0"/>
              <a:t>, </a:t>
            </a:r>
            <a:r>
              <a:rPr lang="tr-TR" sz="2100" b="0" u="none" strike="noStrike" baseline="0" dirty="0" err="1"/>
              <a:t>Rolastym</a:t>
            </a:r>
            <a:endParaRPr lang="tr-TR" sz="2100" b="0" u="none" strike="noStrike" baseline="0" dirty="0"/>
          </a:p>
          <a:p>
            <a:pPr algn="just">
              <a:lnSpc>
                <a:spcPct val="150000"/>
              </a:lnSpc>
            </a:pPr>
            <a:r>
              <a:rPr lang="tr-TR" sz="2100" b="0" i="1" u="none" strike="noStrike" baseline="0" dirty="0" err="1"/>
              <a:t>Beklometazon</a:t>
            </a:r>
            <a:r>
              <a:rPr lang="tr-TR" sz="2100" b="0" i="1" u="none" strike="noStrike" baseline="0" dirty="0"/>
              <a:t>/</a:t>
            </a:r>
            <a:r>
              <a:rPr lang="tr-TR" sz="2100" b="0" i="1" u="none" strike="noStrike" baseline="0" dirty="0" err="1"/>
              <a:t>formoterol</a:t>
            </a:r>
            <a:r>
              <a:rPr lang="tr-TR" sz="2100" b="0" i="1" u="none" strike="noStrike" baseline="0" dirty="0"/>
              <a:t> =   </a:t>
            </a:r>
            <a:r>
              <a:rPr lang="tr-TR" sz="2100" b="0" u="none" strike="noStrike" baseline="0" dirty="0" err="1"/>
              <a:t>Foster</a:t>
            </a:r>
            <a:r>
              <a:rPr lang="tr-TR" sz="2100" b="0" u="none" strike="noStrike" baseline="0" dirty="0"/>
              <a:t>, </a:t>
            </a:r>
            <a:r>
              <a:rPr lang="tr-TR" sz="2100" b="0" u="none" strike="noStrike" baseline="0" dirty="0" err="1"/>
              <a:t>Biosfar</a:t>
            </a:r>
            <a:endParaRPr lang="tr-TR" sz="2100" b="0" u="none" strike="noStrike" baseline="0" dirty="0"/>
          </a:p>
        </p:txBody>
      </p:sp>
      <p:pic>
        <p:nvPicPr>
          <p:cNvPr id="5" name="Resim 4" descr="metin, kişisel bakım malzemeleri içeren bir resim&#10;&#10;Açıklama otomatik olarak oluşturuldu">
            <a:extLst>
              <a:ext uri="{FF2B5EF4-FFF2-40B4-BE49-F238E27FC236}">
                <a16:creationId xmlns:a16="http://schemas.microsoft.com/office/drawing/2014/main" id="{B6FCE3B9-46BC-4B64-B71F-9DC23D051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1100" y="1795819"/>
            <a:ext cx="1905000" cy="1524000"/>
          </a:xfrm>
          <a:prstGeom prst="rect">
            <a:avLst/>
          </a:prstGeom>
        </p:spPr>
      </p:pic>
      <p:pic>
        <p:nvPicPr>
          <p:cNvPr id="7" name="Resim 6">
            <a:extLst>
              <a:ext uri="{FF2B5EF4-FFF2-40B4-BE49-F238E27FC236}">
                <a16:creationId xmlns:a16="http://schemas.microsoft.com/office/drawing/2014/main" id="{41C517F0-1EFC-41D6-B114-AF107175B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2103" y="1787563"/>
            <a:ext cx="1448194" cy="1448194"/>
          </a:xfrm>
          <a:prstGeom prst="rect">
            <a:avLst/>
          </a:prstGeom>
        </p:spPr>
      </p:pic>
      <p:pic>
        <p:nvPicPr>
          <p:cNvPr id="9" name="Resim 8">
            <a:extLst>
              <a:ext uri="{FF2B5EF4-FFF2-40B4-BE49-F238E27FC236}">
                <a16:creationId xmlns:a16="http://schemas.microsoft.com/office/drawing/2014/main" id="{6DE37F68-9246-49C3-8D99-EEE835AA15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6362" y="3126082"/>
            <a:ext cx="1359596" cy="1221126"/>
          </a:xfrm>
          <a:prstGeom prst="rect">
            <a:avLst/>
          </a:prstGeom>
        </p:spPr>
      </p:pic>
      <p:pic>
        <p:nvPicPr>
          <p:cNvPr id="12" name="Resim 11">
            <a:extLst>
              <a:ext uri="{FF2B5EF4-FFF2-40B4-BE49-F238E27FC236}">
                <a16:creationId xmlns:a16="http://schemas.microsoft.com/office/drawing/2014/main" id="{74D34643-15A3-4BEB-97A6-A8D7515260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1220" y="3369734"/>
            <a:ext cx="1686277" cy="1051764"/>
          </a:xfrm>
          <a:prstGeom prst="rect">
            <a:avLst/>
          </a:prstGeom>
        </p:spPr>
      </p:pic>
      <p:pic>
        <p:nvPicPr>
          <p:cNvPr id="14" name="Resim 13" descr="metin içeren bir resim&#10;&#10;Açıklama otomatik olarak oluşturuldu">
            <a:extLst>
              <a:ext uri="{FF2B5EF4-FFF2-40B4-BE49-F238E27FC236}">
                <a16:creationId xmlns:a16="http://schemas.microsoft.com/office/drawing/2014/main" id="{8034625B-BEDA-463E-8F4A-DE280ADFDF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8552" y="5174888"/>
            <a:ext cx="1062548" cy="930166"/>
          </a:xfrm>
          <a:prstGeom prst="rect">
            <a:avLst/>
          </a:prstGeom>
        </p:spPr>
      </p:pic>
      <p:pic>
        <p:nvPicPr>
          <p:cNvPr id="16" name="Resim 15" descr="metin, cihaz içeren bir resim&#10;&#10;Açıklama otomatik olarak oluşturuldu">
            <a:extLst>
              <a:ext uri="{FF2B5EF4-FFF2-40B4-BE49-F238E27FC236}">
                <a16:creationId xmlns:a16="http://schemas.microsoft.com/office/drawing/2014/main" id="{7670BA19-FEE2-46A6-8954-DC415345E2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6480" y="5131391"/>
            <a:ext cx="1488528" cy="1017161"/>
          </a:xfrm>
          <a:prstGeom prst="rect">
            <a:avLst/>
          </a:prstGeom>
        </p:spPr>
      </p:pic>
      <p:pic>
        <p:nvPicPr>
          <p:cNvPr id="18" name="Resim 17" descr="metin içeren bir resim&#10;&#10;Açıklama otomatik olarak oluşturuldu">
            <a:extLst>
              <a:ext uri="{FF2B5EF4-FFF2-40B4-BE49-F238E27FC236}">
                <a16:creationId xmlns:a16="http://schemas.microsoft.com/office/drawing/2014/main" id="{115B972A-76D7-4E08-A10C-991E6BEDCA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5776" y="3748096"/>
            <a:ext cx="1311752" cy="1311752"/>
          </a:xfrm>
          <a:prstGeom prst="rect">
            <a:avLst/>
          </a:prstGeom>
        </p:spPr>
      </p:pic>
      <p:pic>
        <p:nvPicPr>
          <p:cNvPr id="20" name="Resim 19">
            <a:extLst>
              <a:ext uri="{FF2B5EF4-FFF2-40B4-BE49-F238E27FC236}">
                <a16:creationId xmlns:a16="http://schemas.microsoft.com/office/drawing/2014/main" id="{D97C0841-9E76-466A-8040-058DB466C4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31659" y="4555475"/>
            <a:ext cx="1905000" cy="1425722"/>
          </a:xfrm>
          <a:prstGeom prst="rect">
            <a:avLst/>
          </a:prstGeom>
        </p:spPr>
      </p:pic>
    </p:spTree>
    <p:extLst>
      <p:ext uri="{BB962C8B-B14F-4D97-AF65-F5344CB8AC3E}">
        <p14:creationId xmlns:p14="http://schemas.microsoft.com/office/powerpoint/2010/main" val="1672509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4"/>
            <a:ext cx="10058400" cy="4492004"/>
          </a:xfrm>
        </p:spPr>
        <p:txBody>
          <a:bodyPr>
            <a:normAutofit/>
          </a:bodyPr>
          <a:lstStyle/>
          <a:p>
            <a:pPr algn="just"/>
            <a:r>
              <a:rPr lang="tr-TR" sz="2200" b="1" u="none" strike="noStrike" baseline="0" dirty="0"/>
              <a:t>Kontrol Edici İlaçlar</a:t>
            </a:r>
          </a:p>
          <a:p>
            <a:pPr algn="just"/>
            <a:r>
              <a:rPr lang="tr-TR" sz="2200" b="1" dirty="0"/>
              <a:t>B</a:t>
            </a:r>
            <a:r>
              <a:rPr lang="tr-TR" sz="2200" b="1" u="none" strike="noStrike" baseline="0" dirty="0"/>
              <a:t>) </a:t>
            </a:r>
            <a:r>
              <a:rPr lang="tr-TR" sz="2200" b="1" u="none" strike="noStrike" baseline="0" dirty="0" err="1"/>
              <a:t>İnhale</a:t>
            </a:r>
            <a:r>
              <a:rPr lang="tr-TR" sz="2200" b="1" u="none" strike="noStrike" baseline="0" dirty="0"/>
              <a:t> </a:t>
            </a:r>
            <a:r>
              <a:rPr lang="tr-TR" sz="2200" b="1" u="none" strike="noStrike" baseline="0" dirty="0" err="1"/>
              <a:t>Steroid</a:t>
            </a:r>
            <a:r>
              <a:rPr lang="tr-TR" sz="2200" b="1" u="none" strike="noStrike" baseline="0" dirty="0"/>
              <a:t> ve Uzun Etkili Beta2-</a:t>
            </a:r>
            <a:r>
              <a:rPr lang="tr-TR" sz="2200" b="1" dirty="0"/>
              <a:t>a</a:t>
            </a:r>
            <a:r>
              <a:rPr lang="tr-TR" sz="2200" b="1" u="none" strike="noStrike" baseline="0" dirty="0"/>
              <a:t>gonist Kombinasyonu</a:t>
            </a:r>
          </a:p>
        </p:txBody>
      </p:sp>
      <p:sp>
        <p:nvSpPr>
          <p:cNvPr id="3" name="Metin kutusu 2">
            <a:extLst>
              <a:ext uri="{FF2B5EF4-FFF2-40B4-BE49-F238E27FC236}">
                <a16:creationId xmlns:a16="http://schemas.microsoft.com/office/drawing/2014/main" id="{3AD59C7C-E2D3-404B-BFA6-D5790B57798C}"/>
              </a:ext>
            </a:extLst>
          </p:cNvPr>
          <p:cNvSpPr txBox="1"/>
          <p:nvPr/>
        </p:nvSpPr>
        <p:spPr>
          <a:xfrm>
            <a:off x="2823730" y="6446112"/>
            <a:ext cx="9381094" cy="230832"/>
          </a:xfrm>
          <a:prstGeom prst="rect">
            <a:avLst/>
          </a:prstGeom>
          <a:noFill/>
        </p:spPr>
        <p:txBody>
          <a:bodyPr wrap="none" rtlCol="0">
            <a:spAutoFit/>
          </a:bodyPr>
          <a:lstStyle/>
          <a:p>
            <a:pPr algn="l"/>
            <a:r>
              <a:rPr lang="tr-TR" sz="900" b="0" i="0" u="none" strike="noStrike" baseline="0" dirty="0" err="1">
                <a:latin typeface="Times New Roman" panose="02020603050405020304" pitchFamily="18" charset="0"/>
                <a:cs typeface="Times New Roman" panose="02020603050405020304" pitchFamily="18" charset="0"/>
              </a:rPr>
              <a:t>Cates</a:t>
            </a:r>
            <a:r>
              <a:rPr lang="tr-TR" sz="900" b="0" i="0" u="none" strike="noStrike" baseline="0" dirty="0">
                <a:latin typeface="Times New Roman" panose="02020603050405020304" pitchFamily="18" charset="0"/>
                <a:cs typeface="Times New Roman" panose="02020603050405020304" pitchFamily="18" charset="0"/>
              </a:rPr>
              <a:t> CJ, </a:t>
            </a:r>
            <a:r>
              <a:rPr lang="tr-TR" sz="900" b="0" i="0" u="none" strike="noStrike" baseline="0" dirty="0" err="1">
                <a:latin typeface="Times New Roman" panose="02020603050405020304" pitchFamily="18" charset="0"/>
                <a:cs typeface="Times New Roman" panose="02020603050405020304" pitchFamily="18" charset="0"/>
              </a:rPr>
              <a:t>Jaeschke</a:t>
            </a:r>
            <a:r>
              <a:rPr lang="tr-TR" sz="900" b="0" i="0" u="none" strike="noStrike" baseline="0" dirty="0">
                <a:latin typeface="Times New Roman" panose="02020603050405020304" pitchFamily="18" charset="0"/>
                <a:cs typeface="Times New Roman" panose="02020603050405020304" pitchFamily="18" charset="0"/>
              </a:rPr>
              <a:t> R, </a:t>
            </a:r>
            <a:r>
              <a:rPr lang="tr-TR" sz="900" b="0" i="0" u="none" strike="noStrike" baseline="0" dirty="0" err="1">
                <a:latin typeface="Times New Roman" panose="02020603050405020304" pitchFamily="18" charset="0"/>
                <a:cs typeface="Times New Roman" panose="02020603050405020304" pitchFamily="18" charset="0"/>
              </a:rPr>
              <a:t>Schmidt</a:t>
            </a:r>
            <a:r>
              <a:rPr lang="tr-TR" sz="900" b="0" i="0" u="none" strike="noStrike" baseline="0" dirty="0">
                <a:latin typeface="Times New Roman" panose="02020603050405020304" pitchFamily="18" charset="0"/>
                <a:cs typeface="Times New Roman" panose="02020603050405020304" pitchFamily="18" charset="0"/>
              </a:rPr>
              <a:t> S, </a:t>
            </a:r>
            <a:r>
              <a:rPr lang="tr-TR" sz="900" b="0" i="0" u="none" strike="noStrike" baseline="0" dirty="0" err="1">
                <a:latin typeface="Times New Roman" panose="02020603050405020304" pitchFamily="18" charset="0"/>
                <a:cs typeface="Times New Roman" panose="02020603050405020304" pitchFamily="18" charset="0"/>
              </a:rPr>
              <a:t>Ferrer</a:t>
            </a:r>
            <a:r>
              <a:rPr lang="tr-TR" sz="900" b="0" i="0" u="none" strike="noStrike" baseline="0" dirty="0">
                <a:latin typeface="Times New Roman" panose="02020603050405020304" pitchFamily="18" charset="0"/>
                <a:cs typeface="Times New Roman" panose="02020603050405020304" pitchFamily="18" charset="0"/>
              </a:rPr>
              <a:t> M. </a:t>
            </a:r>
            <a:r>
              <a:rPr lang="tr-TR" sz="900" b="0" i="0" u="none" strike="noStrike" baseline="0" dirty="0" err="1">
                <a:latin typeface="Times New Roman" panose="02020603050405020304" pitchFamily="18" charset="0"/>
                <a:cs typeface="Times New Roman" panose="02020603050405020304" pitchFamily="18" charset="0"/>
              </a:rPr>
              <a:t>Regular</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treatment</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with</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salmeterol</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and</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inhaled</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steroids</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for</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chronic</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asthma</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serious</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adverse</a:t>
            </a:r>
            <a:r>
              <a:rPr lang="tr-TR" sz="900" dirty="0">
                <a:latin typeface="Times New Roman" panose="02020603050405020304" pitchFamily="18" charset="0"/>
                <a:cs typeface="Times New Roman" panose="02020603050405020304" pitchFamily="18" charset="0"/>
              </a:rPr>
              <a:t> </a:t>
            </a:r>
            <a:r>
              <a:rPr lang="en-US" sz="900" b="0" i="0" u="none" strike="noStrike" baseline="0" dirty="0">
                <a:latin typeface="Times New Roman" panose="02020603050405020304" pitchFamily="18" charset="0"/>
                <a:cs typeface="Times New Roman" panose="02020603050405020304" pitchFamily="18" charset="0"/>
              </a:rPr>
              <a:t>events. The Cochrane database of systematic reviews. 2013;3:</a:t>
            </a:r>
            <a:endParaRPr lang="tr-TR" sz="900" dirty="0">
              <a:latin typeface="Times New Roman" panose="02020603050405020304" pitchFamily="18" charset="0"/>
              <a:cs typeface="Times New Roman" panose="02020603050405020304" pitchFamily="18" charset="0"/>
            </a:endParaRPr>
          </a:p>
        </p:txBody>
      </p:sp>
      <p:pic>
        <p:nvPicPr>
          <p:cNvPr id="5" name="Resim 4" descr="metin içeren bir resim&#10;&#10;Açıklama otomatik olarak oluşturuldu">
            <a:extLst>
              <a:ext uri="{FF2B5EF4-FFF2-40B4-BE49-F238E27FC236}">
                <a16:creationId xmlns:a16="http://schemas.microsoft.com/office/drawing/2014/main" id="{63B63E00-5BE6-40C1-A8AA-5BDC2746C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853558"/>
            <a:ext cx="10058400" cy="3342290"/>
          </a:xfrm>
          <a:prstGeom prst="rect">
            <a:avLst/>
          </a:prstGeom>
        </p:spPr>
      </p:pic>
      <p:sp>
        <p:nvSpPr>
          <p:cNvPr id="7" name="Dikdörtgen 6">
            <a:extLst>
              <a:ext uri="{FF2B5EF4-FFF2-40B4-BE49-F238E27FC236}">
                <a16:creationId xmlns:a16="http://schemas.microsoft.com/office/drawing/2014/main" id="{A26AD9F8-3067-42B2-B4E2-01A1F2CD1C71}"/>
              </a:ext>
            </a:extLst>
          </p:cNvPr>
          <p:cNvSpPr/>
          <p:nvPr/>
        </p:nvSpPr>
        <p:spPr>
          <a:xfrm>
            <a:off x="1097280" y="3736428"/>
            <a:ext cx="10238127" cy="2459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200" b="1" dirty="0"/>
              <a:t>*</a:t>
            </a:r>
            <a:r>
              <a:rPr lang="tr-TR" sz="2200" dirty="0" err="1"/>
              <a:t>Salmeterol</a:t>
            </a:r>
            <a:r>
              <a:rPr lang="tr-TR" sz="2200" dirty="0"/>
              <a:t> ile astıma bağlı ölüm riskinde artış ve tek başına uzun etkili beta2-agonist kullanımı ile atak riskinde artış tespit edilmesi üzerine</a:t>
            </a:r>
          </a:p>
          <a:p>
            <a:pPr lvl="1"/>
            <a:r>
              <a:rPr lang="tr-TR" sz="2200" dirty="0"/>
              <a:t>Uzun etkili beta2-agonistlerin </a:t>
            </a:r>
            <a:r>
              <a:rPr lang="tr-TR" sz="2200" dirty="0" err="1"/>
              <a:t>inhale</a:t>
            </a:r>
            <a:r>
              <a:rPr lang="tr-TR" sz="2200" dirty="0"/>
              <a:t> </a:t>
            </a:r>
            <a:r>
              <a:rPr lang="tr-TR" sz="2200" dirty="0" err="1"/>
              <a:t>steroid</a:t>
            </a:r>
            <a:r>
              <a:rPr lang="tr-TR" sz="2200" dirty="0"/>
              <a:t> ile birlikte kullanılması gerekli</a:t>
            </a:r>
          </a:p>
        </p:txBody>
      </p:sp>
    </p:spTree>
    <p:extLst>
      <p:ext uri="{BB962C8B-B14F-4D97-AF65-F5344CB8AC3E}">
        <p14:creationId xmlns:p14="http://schemas.microsoft.com/office/powerpoint/2010/main" val="198706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4"/>
            <a:ext cx="10058400" cy="4570832"/>
          </a:xfrm>
        </p:spPr>
        <p:txBody>
          <a:bodyPr>
            <a:normAutofit lnSpcReduction="10000"/>
          </a:bodyPr>
          <a:lstStyle/>
          <a:p>
            <a:pPr algn="just">
              <a:lnSpc>
                <a:spcPct val="150000"/>
              </a:lnSpc>
            </a:pPr>
            <a:r>
              <a:rPr lang="tr-TR" sz="2200" b="1" u="none" strike="noStrike" baseline="0" dirty="0"/>
              <a:t>Kontrol Edici İlaçlar</a:t>
            </a:r>
          </a:p>
          <a:p>
            <a:pPr algn="just">
              <a:lnSpc>
                <a:spcPct val="150000"/>
              </a:lnSpc>
            </a:pPr>
            <a:r>
              <a:rPr lang="tr-TR" sz="2200" b="1" dirty="0"/>
              <a:t>C</a:t>
            </a:r>
            <a:r>
              <a:rPr lang="tr-TR" sz="2200" b="1" u="none" strike="noStrike" baseline="0" dirty="0"/>
              <a:t>) Anti-</a:t>
            </a:r>
            <a:r>
              <a:rPr lang="tr-TR" sz="2200" b="1" u="none" strike="noStrike" baseline="0" dirty="0" err="1"/>
              <a:t>lökotrien</a:t>
            </a:r>
            <a:r>
              <a:rPr lang="tr-TR" sz="2200" b="1" u="none" strike="noStrike" baseline="0" dirty="0"/>
              <a:t> İlaçlar</a:t>
            </a:r>
          </a:p>
          <a:p>
            <a:pPr algn="just">
              <a:lnSpc>
                <a:spcPct val="150000"/>
              </a:lnSpc>
            </a:pPr>
            <a:r>
              <a:rPr lang="tr-TR" sz="2100" b="0" i="0" u="none" strike="noStrike" baseline="0" dirty="0"/>
              <a:t>Başlangıç idame tedavi olarak anti-</a:t>
            </a:r>
            <a:r>
              <a:rPr lang="tr-TR" sz="2100" b="0" i="0" u="none" strike="noStrike" baseline="0" dirty="0" err="1"/>
              <a:t>lökotrien</a:t>
            </a:r>
            <a:r>
              <a:rPr lang="tr-TR" sz="2100" b="0" i="0" u="none" strike="noStrike" baseline="0" dirty="0"/>
              <a:t> kullanılabilir</a:t>
            </a:r>
          </a:p>
          <a:p>
            <a:pPr lvl="1" algn="just">
              <a:lnSpc>
                <a:spcPct val="150000"/>
              </a:lnSpc>
            </a:pPr>
            <a:r>
              <a:rPr lang="tr-TR" sz="1900" b="0" i="0" u="none" strike="noStrike" baseline="0" dirty="0"/>
              <a:t>Hafif </a:t>
            </a:r>
            <a:r>
              <a:rPr lang="tr-TR" sz="1900" b="0" i="0" u="none" strike="noStrike" baseline="0" dirty="0" err="1"/>
              <a:t>persistan</a:t>
            </a:r>
            <a:r>
              <a:rPr lang="tr-TR" sz="1900" b="0" i="0" u="none" strike="noStrike" baseline="0" dirty="0"/>
              <a:t> astımı olan erişkin hastalardan </a:t>
            </a:r>
            <a:r>
              <a:rPr lang="tr-TR" sz="1900" b="0" i="0" u="none" strike="noStrike" baseline="0" dirty="0" err="1"/>
              <a:t>inhaler</a:t>
            </a:r>
            <a:r>
              <a:rPr lang="tr-TR" sz="1900" b="0" i="0" u="none" strike="noStrike" baseline="0" dirty="0"/>
              <a:t> </a:t>
            </a:r>
            <a:r>
              <a:rPr lang="tr-TR" sz="1900" b="0" i="0" u="none" strike="noStrike" baseline="0" dirty="0" err="1"/>
              <a:t>steroid</a:t>
            </a:r>
            <a:r>
              <a:rPr lang="tr-TR" sz="1900" b="0" i="0" u="none" strike="noStrike" baseline="0" dirty="0"/>
              <a:t> kullanmak istemeyenler</a:t>
            </a:r>
            <a:endParaRPr lang="tr-TR" sz="1900" dirty="0"/>
          </a:p>
          <a:p>
            <a:pPr lvl="1" algn="just">
              <a:lnSpc>
                <a:spcPct val="150000"/>
              </a:lnSpc>
            </a:pPr>
            <a:r>
              <a:rPr lang="tr-TR" sz="1900" b="0" i="0" u="none" strike="noStrike" baseline="0" dirty="0"/>
              <a:t>Yan etkisi gelişenler</a:t>
            </a:r>
          </a:p>
          <a:p>
            <a:pPr lvl="1" algn="just">
              <a:lnSpc>
                <a:spcPct val="150000"/>
              </a:lnSpc>
            </a:pPr>
            <a:r>
              <a:rPr lang="tr-TR" sz="1900" b="0" i="0" u="none" strike="noStrike" baseline="0" dirty="0"/>
              <a:t>Eşlik eden </a:t>
            </a:r>
            <a:r>
              <a:rPr lang="tr-TR" sz="1900" b="0" i="0" u="none" strike="noStrike" baseline="0" dirty="0" err="1"/>
              <a:t>allerjik</a:t>
            </a:r>
            <a:r>
              <a:rPr lang="tr-TR" sz="1900" b="0" i="0" u="none" strike="noStrike" baseline="0" dirty="0"/>
              <a:t> </a:t>
            </a:r>
            <a:r>
              <a:rPr lang="tr-TR" sz="1900" b="0" i="0" u="none" strike="noStrike" baseline="0" dirty="0" err="1"/>
              <a:t>riniti</a:t>
            </a:r>
            <a:r>
              <a:rPr lang="tr-TR" sz="1900" b="0" i="0" u="none" strike="noStrike" baseline="0" dirty="0"/>
              <a:t> olanlar</a:t>
            </a:r>
            <a:endParaRPr lang="tr-TR" sz="1900" b="1" u="none" strike="noStrike" baseline="0" dirty="0"/>
          </a:p>
          <a:p>
            <a:pPr algn="just">
              <a:lnSpc>
                <a:spcPct val="150000"/>
              </a:lnSpc>
            </a:pPr>
            <a:r>
              <a:rPr lang="tr-TR" sz="2100" b="0" i="0" u="none" strike="noStrike" baseline="0" dirty="0"/>
              <a:t>Orta </a:t>
            </a:r>
            <a:r>
              <a:rPr lang="tr-TR" sz="2100" b="0" i="0" u="none" strike="noStrike" baseline="0" dirty="0" err="1"/>
              <a:t>persistan</a:t>
            </a:r>
            <a:r>
              <a:rPr lang="tr-TR" sz="2100" dirty="0"/>
              <a:t> </a:t>
            </a:r>
            <a:r>
              <a:rPr lang="tr-TR" sz="2100" b="0" i="0" u="none" strike="noStrike" baseline="0" dirty="0"/>
              <a:t>ve ileri evredeki astımda tek başına kullanılmamalı</a:t>
            </a:r>
          </a:p>
          <a:p>
            <a:pPr algn="just">
              <a:lnSpc>
                <a:spcPct val="150000"/>
              </a:lnSpc>
            </a:pPr>
            <a:r>
              <a:rPr lang="tr-TR" sz="2100" dirty="0"/>
              <a:t>T</a:t>
            </a:r>
            <a:r>
              <a:rPr lang="tr-TR" sz="2100" b="0" i="0" u="none" strike="noStrike" baseline="0" dirty="0"/>
              <a:t>edaviye eklenmesi orta ve ağır </a:t>
            </a:r>
            <a:r>
              <a:rPr lang="tr-TR" sz="2100" b="0" i="0" u="none" strike="noStrike" baseline="0" dirty="0" err="1"/>
              <a:t>persistan</a:t>
            </a:r>
            <a:r>
              <a:rPr lang="tr-TR" sz="2100" b="0" i="0" u="none" strike="noStrike" baseline="0" dirty="0"/>
              <a:t> astımda </a:t>
            </a:r>
            <a:r>
              <a:rPr lang="tr-TR" sz="2100" b="0" i="0" u="none" strike="noStrike" baseline="0" dirty="0" err="1"/>
              <a:t>inhale</a:t>
            </a:r>
            <a:r>
              <a:rPr lang="tr-TR" sz="2100" dirty="0"/>
              <a:t> </a:t>
            </a:r>
            <a:r>
              <a:rPr lang="tr-TR" sz="2100" b="0" i="0" u="none" strike="noStrike" baseline="0" dirty="0" err="1"/>
              <a:t>steroid</a:t>
            </a:r>
            <a:r>
              <a:rPr lang="tr-TR" sz="2100" b="0" i="0" u="none" strike="noStrike" baseline="0" dirty="0"/>
              <a:t> dozunun azaltılmasını</a:t>
            </a:r>
            <a:endParaRPr lang="tr-TR" dirty="0"/>
          </a:p>
        </p:txBody>
      </p:sp>
    </p:spTree>
    <p:extLst>
      <p:ext uri="{BB962C8B-B14F-4D97-AF65-F5344CB8AC3E}">
        <p14:creationId xmlns:p14="http://schemas.microsoft.com/office/powerpoint/2010/main" val="1363897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4"/>
            <a:ext cx="10058400" cy="4539300"/>
          </a:xfrm>
        </p:spPr>
        <p:txBody>
          <a:bodyPr/>
          <a:lstStyle/>
          <a:p>
            <a:pPr algn="just">
              <a:lnSpc>
                <a:spcPct val="150000"/>
              </a:lnSpc>
            </a:pPr>
            <a:r>
              <a:rPr lang="tr-TR" sz="2200" b="1" u="none" strike="noStrike" baseline="0" dirty="0"/>
              <a:t>Kontrol Edici İlaçlar</a:t>
            </a:r>
          </a:p>
          <a:p>
            <a:pPr algn="just">
              <a:lnSpc>
                <a:spcPct val="150000"/>
              </a:lnSpc>
            </a:pPr>
            <a:r>
              <a:rPr lang="tr-TR" sz="2200" b="1" u="none" strike="noStrike" baseline="0" dirty="0"/>
              <a:t>C) Anti-</a:t>
            </a:r>
            <a:r>
              <a:rPr lang="tr-TR" sz="2200" b="1" u="none" strike="noStrike" baseline="0" dirty="0" err="1"/>
              <a:t>lökotrien</a:t>
            </a:r>
            <a:r>
              <a:rPr lang="tr-TR" sz="2200" b="1" u="none" strike="noStrike" baseline="0" dirty="0"/>
              <a:t> İlaçlar</a:t>
            </a:r>
          </a:p>
          <a:p>
            <a:pPr algn="just">
              <a:lnSpc>
                <a:spcPct val="150000"/>
              </a:lnSpc>
            </a:pPr>
            <a:r>
              <a:rPr lang="tr-TR" sz="2100" b="0" i="1" u="none" strike="noStrike" baseline="0" dirty="0" err="1"/>
              <a:t>Montelukast</a:t>
            </a:r>
            <a:r>
              <a:rPr lang="tr-TR" sz="2100" b="0" i="0" u="none" strike="noStrike" baseline="0" dirty="0"/>
              <a:t> =  </a:t>
            </a:r>
            <a:r>
              <a:rPr lang="tr-TR" sz="2100" b="0" i="0" u="none" strike="noStrike" baseline="0" dirty="0" err="1"/>
              <a:t>Singulair</a:t>
            </a:r>
            <a:r>
              <a:rPr lang="tr-TR" sz="2100" b="0" i="0" u="none" strike="noStrike" baseline="0" dirty="0"/>
              <a:t>, </a:t>
            </a:r>
            <a:r>
              <a:rPr lang="tr-TR" sz="2100" b="0" i="0" u="none" strike="noStrike" baseline="0" dirty="0" err="1"/>
              <a:t>Onceair</a:t>
            </a:r>
            <a:r>
              <a:rPr lang="tr-TR" sz="2100" b="0" i="0" u="none" strike="noStrike" baseline="0" dirty="0"/>
              <a:t>, Notta, </a:t>
            </a:r>
            <a:r>
              <a:rPr lang="tr-TR" sz="2100" b="0" i="0" u="none" strike="noStrike" baseline="0" dirty="0" err="1"/>
              <a:t>Zespira</a:t>
            </a:r>
            <a:endParaRPr lang="tr-TR" sz="2100" b="0" i="0" u="none" strike="noStrike" baseline="0" dirty="0"/>
          </a:p>
          <a:p>
            <a:pPr algn="just">
              <a:lnSpc>
                <a:spcPct val="150000"/>
              </a:lnSpc>
            </a:pPr>
            <a:r>
              <a:rPr lang="tr-TR" sz="2100" i="1" dirty="0" err="1"/>
              <a:t>Zafirlukast</a:t>
            </a:r>
            <a:r>
              <a:rPr lang="tr-TR" sz="2100" dirty="0"/>
              <a:t> =  </a:t>
            </a:r>
            <a:r>
              <a:rPr lang="tr-TR" sz="2100" dirty="0" err="1"/>
              <a:t>Accolate</a:t>
            </a:r>
            <a:r>
              <a:rPr lang="tr-TR" sz="2100" dirty="0"/>
              <a:t> (</a:t>
            </a:r>
            <a:r>
              <a:rPr lang="tr-TR" sz="2100" dirty="0" err="1"/>
              <a:t>Tr’de</a:t>
            </a:r>
            <a:r>
              <a:rPr lang="tr-TR" sz="2100" dirty="0"/>
              <a:t> yok)</a:t>
            </a:r>
            <a:endParaRPr lang="tr-TR" sz="2100" u="none" strike="noStrike" baseline="0" dirty="0"/>
          </a:p>
          <a:p>
            <a:endParaRPr lang="tr-TR" dirty="0"/>
          </a:p>
        </p:txBody>
      </p:sp>
      <p:pic>
        <p:nvPicPr>
          <p:cNvPr id="4" name="Resim 3" descr="metin içeren bir resim&#10;&#10;Açıklama otomatik olarak oluşturuldu">
            <a:extLst>
              <a:ext uri="{FF2B5EF4-FFF2-40B4-BE49-F238E27FC236}">
                <a16:creationId xmlns:a16="http://schemas.microsoft.com/office/drawing/2014/main" id="{3E93323F-5D03-4900-8545-F997A271E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281" y="2048630"/>
            <a:ext cx="2385848" cy="1664494"/>
          </a:xfrm>
          <a:prstGeom prst="rect">
            <a:avLst/>
          </a:prstGeom>
        </p:spPr>
      </p:pic>
      <p:pic>
        <p:nvPicPr>
          <p:cNvPr id="6" name="Resim 5">
            <a:extLst>
              <a:ext uri="{FF2B5EF4-FFF2-40B4-BE49-F238E27FC236}">
                <a16:creationId xmlns:a16="http://schemas.microsoft.com/office/drawing/2014/main" id="{92D12366-9491-498D-A6F6-AB7480A70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225" y="2087806"/>
            <a:ext cx="2219325" cy="1664494"/>
          </a:xfrm>
          <a:prstGeom prst="rect">
            <a:avLst/>
          </a:prstGeom>
        </p:spPr>
      </p:pic>
      <p:pic>
        <p:nvPicPr>
          <p:cNvPr id="8" name="Resim 7">
            <a:extLst>
              <a:ext uri="{FF2B5EF4-FFF2-40B4-BE49-F238E27FC236}">
                <a16:creationId xmlns:a16="http://schemas.microsoft.com/office/drawing/2014/main" id="{B24F6086-4F24-492B-BD13-28A21487E8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2281" y="3916020"/>
            <a:ext cx="2385848" cy="1589342"/>
          </a:xfrm>
          <a:prstGeom prst="rect">
            <a:avLst/>
          </a:prstGeom>
        </p:spPr>
      </p:pic>
      <p:pic>
        <p:nvPicPr>
          <p:cNvPr id="10" name="Resim 9" descr="metin içeren bir resim&#10;&#10;Açıklama otomatik olarak oluşturuldu">
            <a:extLst>
              <a:ext uri="{FF2B5EF4-FFF2-40B4-BE49-F238E27FC236}">
                <a16:creationId xmlns:a16="http://schemas.microsoft.com/office/drawing/2014/main" id="{FD2F06AB-E4FD-4BFC-9E31-5A0DAB4207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6224" y="3860674"/>
            <a:ext cx="2219325" cy="2066925"/>
          </a:xfrm>
          <a:prstGeom prst="rect">
            <a:avLst/>
          </a:prstGeom>
        </p:spPr>
      </p:pic>
    </p:spTree>
    <p:extLst>
      <p:ext uri="{BB962C8B-B14F-4D97-AF65-F5344CB8AC3E}">
        <p14:creationId xmlns:p14="http://schemas.microsoft.com/office/powerpoint/2010/main" val="2355073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66800" y="1737359"/>
            <a:ext cx="10058400" cy="4505786"/>
          </a:xfrm>
        </p:spPr>
        <p:txBody>
          <a:bodyPr>
            <a:normAutofit/>
          </a:bodyPr>
          <a:lstStyle/>
          <a:p>
            <a:pPr algn="just">
              <a:lnSpc>
                <a:spcPct val="150000"/>
              </a:lnSpc>
            </a:pPr>
            <a:r>
              <a:rPr lang="tr-TR" sz="2200" b="1" u="none" strike="noStrike" baseline="0" dirty="0"/>
              <a:t>Semptom Giderici İlaçlar</a:t>
            </a:r>
          </a:p>
          <a:p>
            <a:pPr algn="just">
              <a:lnSpc>
                <a:spcPct val="150000"/>
              </a:lnSpc>
            </a:pPr>
            <a:r>
              <a:rPr lang="tr-TR" sz="2200" b="1" u="none" strike="noStrike" baseline="0" dirty="0"/>
              <a:t>A) Kısa Etkili Beta2-agonist</a:t>
            </a:r>
          </a:p>
          <a:p>
            <a:pPr algn="just">
              <a:lnSpc>
                <a:spcPct val="150000"/>
              </a:lnSpc>
            </a:pPr>
            <a:r>
              <a:rPr lang="tr-TR" sz="2200" b="0" i="0" u="none" strike="noStrike" baseline="0" dirty="0"/>
              <a:t>Sadece gerektiğinde, en düşük doz ve sıklıkta</a:t>
            </a:r>
          </a:p>
          <a:p>
            <a:pPr algn="just">
              <a:lnSpc>
                <a:spcPct val="150000"/>
              </a:lnSpc>
            </a:pPr>
            <a:r>
              <a:rPr lang="tr-TR" sz="2200" b="0" i="0" u="none" strike="noStrike" baseline="0" dirty="0"/>
              <a:t>Nefes darlığı olduğu zaman veya astım atağında 1 veya 2 kez</a:t>
            </a:r>
          </a:p>
          <a:p>
            <a:pPr lvl="1" algn="just">
              <a:lnSpc>
                <a:spcPct val="150000"/>
              </a:lnSpc>
            </a:pPr>
            <a:r>
              <a:rPr lang="tr-TR" sz="2000" b="0" i="0" u="none" strike="noStrike" baseline="0" dirty="0"/>
              <a:t>Rahatlama olmadıysa 1 saat boyunca 20 </a:t>
            </a:r>
            <a:r>
              <a:rPr lang="tr-TR" sz="2000" b="0" i="0" u="none" strike="noStrike" baseline="0" dirty="0" err="1"/>
              <a:t>dk</a:t>
            </a:r>
            <a:r>
              <a:rPr lang="tr-TR" sz="2000" b="0" i="0" u="none" strike="noStrike" baseline="0" dirty="0"/>
              <a:t> arayla 3 kez</a:t>
            </a:r>
          </a:p>
        </p:txBody>
      </p:sp>
    </p:spTree>
    <p:extLst>
      <p:ext uri="{BB962C8B-B14F-4D97-AF65-F5344CB8AC3E}">
        <p14:creationId xmlns:p14="http://schemas.microsoft.com/office/powerpoint/2010/main" val="1356200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66800" y="1737359"/>
            <a:ext cx="10058400" cy="4505786"/>
          </a:xfrm>
        </p:spPr>
        <p:txBody>
          <a:bodyPr>
            <a:normAutofit/>
          </a:bodyPr>
          <a:lstStyle/>
          <a:p>
            <a:pPr algn="just">
              <a:lnSpc>
                <a:spcPct val="150000"/>
              </a:lnSpc>
            </a:pPr>
            <a:r>
              <a:rPr lang="tr-TR" sz="2200" b="1" u="none" strike="noStrike" baseline="0" dirty="0"/>
              <a:t>Semptom Giderici İlaçlar</a:t>
            </a:r>
          </a:p>
          <a:p>
            <a:pPr algn="just">
              <a:lnSpc>
                <a:spcPct val="150000"/>
              </a:lnSpc>
            </a:pPr>
            <a:r>
              <a:rPr lang="tr-TR" sz="2200" b="1" u="none" strike="noStrike" baseline="0" dirty="0"/>
              <a:t>A) Kısa Etkili Beta2-agonist</a:t>
            </a:r>
          </a:p>
          <a:p>
            <a:pPr>
              <a:lnSpc>
                <a:spcPct val="150000"/>
              </a:lnSpc>
            </a:pPr>
            <a:r>
              <a:rPr lang="tr-TR" sz="2200" i="1" dirty="0" err="1"/>
              <a:t>Salbutamol</a:t>
            </a:r>
            <a:r>
              <a:rPr lang="tr-TR" sz="2200" dirty="0"/>
              <a:t> =  </a:t>
            </a:r>
            <a:r>
              <a:rPr lang="tr-TR" sz="2200" dirty="0" err="1"/>
              <a:t>Ventolin</a:t>
            </a:r>
            <a:r>
              <a:rPr lang="tr-TR" sz="2200" dirty="0"/>
              <a:t>, </a:t>
            </a:r>
            <a:r>
              <a:rPr lang="tr-TR" sz="2200" dirty="0" err="1"/>
              <a:t>Ventosal</a:t>
            </a:r>
            <a:r>
              <a:rPr lang="tr-TR" sz="2200" dirty="0"/>
              <a:t>, </a:t>
            </a:r>
            <a:r>
              <a:rPr lang="tr-TR" sz="2200" dirty="0" err="1"/>
              <a:t>Salres</a:t>
            </a:r>
            <a:r>
              <a:rPr lang="tr-TR" sz="2200" dirty="0"/>
              <a:t>, </a:t>
            </a:r>
            <a:r>
              <a:rPr lang="tr-TR" sz="2200" dirty="0" err="1"/>
              <a:t>Brecur</a:t>
            </a:r>
            <a:endParaRPr lang="tr-TR" sz="2200" dirty="0"/>
          </a:p>
          <a:p>
            <a:pPr>
              <a:lnSpc>
                <a:spcPct val="150000"/>
              </a:lnSpc>
            </a:pPr>
            <a:r>
              <a:rPr lang="tr-TR" sz="2200" i="1" dirty="0" err="1"/>
              <a:t>Terbutalin</a:t>
            </a:r>
            <a:r>
              <a:rPr lang="tr-TR" sz="2200" dirty="0"/>
              <a:t> =  </a:t>
            </a:r>
            <a:r>
              <a:rPr lang="tr-TR" sz="2200" dirty="0" err="1"/>
              <a:t>Bricanyl</a:t>
            </a:r>
            <a:endParaRPr lang="tr-TR" sz="2200" b="0" i="0" u="none" strike="noStrike" baseline="0" dirty="0"/>
          </a:p>
        </p:txBody>
      </p:sp>
      <p:pic>
        <p:nvPicPr>
          <p:cNvPr id="4" name="Resim 3">
            <a:extLst>
              <a:ext uri="{FF2B5EF4-FFF2-40B4-BE49-F238E27FC236}">
                <a16:creationId xmlns:a16="http://schemas.microsoft.com/office/drawing/2014/main" id="{D724298C-758F-4F02-ACD8-692171A89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7664" y="2290379"/>
            <a:ext cx="1825163" cy="2205421"/>
          </a:xfrm>
          <a:prstGeom prst="rect">
            <a:avLst/>
          </a:prstGeom>
        </p:spPr>
      </p:pic>
      <p:pic>
        <p:nvPicPr>
          <p:cNvPr id="6" name="Resim 5" descr="metin içeren bir resim&#10;&#10;Açıklama otomatik olarak oluşturuldu">
            <a:extLst>
              <a:ext uri="{FF2B5EF4-FFF2-40B4-BE49-F238E27FC236}">
                <a16:creationId xmlns:a16="http://schemas.microsoft.com/office/drawing/2014/main" id="{E130BC0A-CD17-4CBC-B6B2-151579671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819" y="2362200"/>
            <a:ext cx="1498775" cy="2133600"/>
          </a:xfrm>
          <a:prstGeom prst="rect">
            <a:avLst/>
          </a:prstGeom>
        </p:spPr>
      </p:pic>
      <p:pic>
        <p:nvPicPr>
          <p:cNvPr id="8" name="Resim 7" descr="metin, aksesuar içeren bir resim&#10;&#10;Açıklama otomatik olarak oluşturuldu">
            <a:extLst>
              <a:ext uri="{FF2B5EF4-FFF2-40B4-BE49-F238E27FC236}">
                <a16:creationId xmlns:a16="http://schemas.microsoft.com/office/drawing/2014/main" id="{707AB5F6-1F02-402F-A022-D52FAFDDB4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2728" y="4208059"/>
            <a:ext cx="1825163" cy="1825163"/>
          </a:xfrm>
          <a:prstGeom prst="rect">
            <a:avLst/>
          </a:prstGeom>
        </p:spPr>
      </p:pic>
    </p:spTree>
    <p:extLst>
      <p:ext uri="{BB962C8B-B14F-4D97-AF65-F5344CB8AC3E}">
        <p14:creationId xmlns:p14="http://schemas.microsoft.com/office/powerpoint/2010/main" val="189785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66800" y="1923392"/>
            <a:ext cx="10058400" cy="4101019"/>
          </a:xfrm>
        </p:spPr>
        <p:txBody>
          <a:bodyPr/>
          <a:lstStyle/>
          <a:p>
            <a:pPr algn="just">
              <a:lnSpc>
                <a:spcPct val="150000"/>
              </a:lnSpc>
            </a:pPr>
            <a:r>
              <a:rPr lang="tr-TR" sz="2200" b="1" u="none" strike="noStrike" baseline="0" dirty="0"/>
              <a:t>Semptom Giderici İlaçlar</a:t>
            </a:r>
          </a:p>
          <a:p>
            <a:pPr algn="just">
              <a:lnSpc>
                <a:spcPct val="150000"/>
              </a:lnSpc>
            </a:pPr>
            <a:r>
              <a:rPr lang="tr-TR" sz="2200" b="1" u="none" strike="noStrike" baseline="0" dirty="0"/>
              <a:t>A) Kısa Etkili Beta2-agonist</a:t>
            </a:r>
          </a:p>
          <a:p>
            <a:pPr algn="just">
              <a:lnSpc>
                <a:spcPct val="150000"/>
              </a:lnSpc>
            </a:pPr>
            <a:r>
              <a:rPr lang="tr-TR" sz="2200" b="0" i="0" u="none" strike="noStrike" baseline="0" dirty="0"/>
              <a:t>İlk kullanımlarda tremor ve taşikardi sık bildirilen yan etkiler</a:t>
            </a:r>
          </a:p>
          <a:p>
            <a:pPr lvl="1" algn="just">
              <a:lnSpc>
                <a:spcPct val="150000"/>
              </a:lnSpc>
            </a:pPr>
            <a:r>
              <a:rPr lang="tr-TR" sz="2000" dirty="0"/>
              <a:t>B</a:t>
            </a:r>
            <a:r>
              <a:rPr lang="tr-TR" sz="2000" b="0" i="0" u="none" strike="noStrike" baseline="0" dirty="0"/>
              <a:t>u etkilere hızla tolerans gelişir</a:t>
            </a:r>
          </a:p>
          <a:p>
            <a:pPr algn="just">
              <a:lnSpc>
                <a:spcPct val="150000"/>
              </a:lnSpc>
            </a:pPr>
            <a:r>
              <a:rPr lang="tr-TR" sz="2200" b="0" i="0" u="none" strike="noStrike" baseline="0" dirty="0"/>
              <a:t>Fazla kullanımı (yılda 3 ve </a:t>
            </a:r>
            <a:r>
              <a:rPr lang="tr-TR" sz="2200" dirty="0"/>
              <a:t>ü</a:t>
            </a:r>
            <a:r>
              <a:rPr lang="tr-TR" sz="2200" b="0" i="0" u="none" strike="noStrike" baseline="0" dirty="0"/>
              <a:t>zeri kutu) ağır atak ve (yılda 12 ve </a:t>
            </a:r>
            <a:r>
              <a:rPr lang="tr-TR" sz="2200" dirty="0"/>
              <a:t>ü</a:t>
            </a:r>
            <a:r>
              <a:rPr lang="tr-TR" sz="2200" b="0" i="0" u="none" strike="noStrike" baseline="0" dirty="0"/>
              <a:t>zeri kutu) astımla ilişkili ölüm riskini artırmakta*</a:t>
            </a:r>
            <a:endParaRPr lang="tr-TR" sz="2200" dirty="0"/>
          </a:p>
        </p:txBody>
      </p:sp>
      <p:sp>
        <p:nvSpPr>
          <p:cNvPr id="3" name="Metin kutusu 2">
            <a:extLst>
              <a:ext uri="{FF2B5EF4-FFF2-40B4-BE49-F238E27FC236}">
                <a16:creationId xmlns:a16="http://schemas.microsoft.com/office/drawing/2014/main" id="{F81BEDC9-B7D2-4281-9B39-C526357007A4}"/>
              </a:ext>
            </a:extLst>
          </p:cNvPr>
          <p:cNvSpPr txBox="1"/>
          <p:nvPr/>
        </p:nvSpPr>
        <p:spPr>
          <a:xfrm>
            <a:off x="4705655" y="6455981"/>
            <a:ext cx="7486345" cy="230832"/>
          </a:xfrm>
          <a:prstGeom prst="rect">
            <a:avLst/>
          </a:prstGeom>
          <a:noFill/>
        </p:spPr>
        <p:txBody>
          <a:bodyPr wrap="none" rtlCol="0">
            <a:spAutoFit/>
          </a:bodyPr>
          <a:lstStyle/>
          <a:p>
            <a:pPr algn="l"/>
            <a:r>
              <a:rPr lang="en-US" sz="900" b="0" i="0" u="none" strike="noStrike" baseline="0" dirty="0">
                <a:latin typeface="Times New Roman" panose="02020603050405020304" pitchFamily="18" charset="0"/>
                <a:cs typeface="Times New Roman" panose="02020603050405020304" pitchFamily="18" charset="0"/>
              </a:rPr>
              <a:t>Global strategy for asthma management and prevention. Global strategy for asthma management and prevention, Global Initiative for</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Asthma</a:t>
            </a:r>
            <a:r>
              <a:rPr lang="tr-TR" sz="900" b="0" i="0" u="none" strike="noStrike" baseline="0" dirty="0">
                <a:latin typeface="Times New Roman" panose="02020603050405020304" pitchFamily="18" charset="0"/>
                <a:cs typeface="Times New Roman" panose="02020603050405020304" pitchFamily="18" charset="0"/>
              </a:rPr>
              <a:t> (GINA) 2019.</a:t>
            </a:r>
            <a:endParaRPr lang="tr-TR"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726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66800" y="1907628"/>
            <a:ext cx="10058400" cy="4116784"/>
          </a:xfrm>
        </p:spPr>
        <p:txBody>
          <a:bodyPr/>
          <a:lstStyle/>
          <a:p>
            <a:pPr algn="just">
              <a:lnSpc>
                <a:spcPct val="150000"/>
              </a:lnSpc>
            </a:pPr>
            <a:r>
              <a:rPr lang="tr-TR" sz="2200" b="1" u="none" strike="noStrike" baseline="0" dirty="0"/>
              <a:t>Semptom Giderici İlaçlar</a:t>
            </a:r>
          </a:p>
          <a:p>
            <a:pPr algn="just">
              <a:lnSpc>
                <a:spcPct val="150000"/>
              </a:lnSpc>
            </a:pPr>
            <a:r>
              <a:rPr lang="tr-TR" sz="2200" b="1" dirty="0"/>
              <a:t>B</a:t>
            </a:r>
            <a:r>
              <a:rPr lang="tr-TR" sz="2200" b="1" u="none" strike="noStrike" baseline="0" dirty="0"/>
              <a:t>) Kısa Etkili </a:t>
            </a:r>
            <a:r>
              <a:rPr lang="tr-TR" sz="2200" b="1" u="none" strike="noStrike" baseline="0" dirty="0" err="1"/>
              <a:t>İnhale</a:t>
            </a:r>
            <a:r>
              <a:rPr lang="tr-TR" sz="2200" b="1" u="none" strike="noStrike" baseline="0" dirty="0"/>
              <a:t> </a:t>
            </a:r>
            <a:r>
              <a:rPr lang="tr-TR" sz="2200" b="1" u="none" strike="noStrike" baseline="0" dirty="0" err="1"/>
              <a:t>Antikolinerjikler</a:t>
            </a:r>
            <a:endParaRPr lang="tr-TR" sz="2200" b="1" u="none" strike="noStrike" baseline="0" dirty="0"/>
          </a:p>
          <a:p>
            <a:pPr algn="just">
              <a:lnSpc>
                <a:spcPct val="150000"/>
              </a:lnSpc>
            </a:pPr>
            <a:r>
              <a:rPr lang="tr-TR" sz="2200" b="0" i="0" u="none" strike="noStrike" baseline="0" dirty="0"/>
              <a:t>Ataklarda kısa etkili beta2-agonistlerle birlikte</a:t>
            </a:r>
          </a:p>
          <a:p>
            <a:pPr algn="just">
              <a:lnSpc>
                <a:spcPct val="150000"/>
              </a:lnSpc>
            </a:pPr>
            <a:r>
              <a:rPr lang="tr-TR" sz="2200" b="0" i="0" u="none" strike="noStrike" baseline="0" dirty="0"/>
              <a:t>Hızlı etkili beta2-agonistlerle taşikardi, aritmi ve tremor gelişen hastalarda alternatif </a:t>
            </a:r>
            <a:r>
              <a:rPr lang="tr-TR" sz="2200" b="0" i="0" u="none" strike="noStrike" baseline="0" dirty="0" err="1"/>
              <a:t>bronkodilatör</a:t>
            </a:r>
            <a:r>
              <a:rPr lang="tr-TR" sz="2200" b="0" i="0" u="none" strike="noStrike" baseline="0" dirty="0"/>
              <a:t> olarak</a:t>
            </a:r>
          </a:p>
          <a:p>
            <a:pPr algn="just">
              <a:lnSpc>
                <a:spcPct val="150000"/>
              </a:lnSpc>
            </a:pPr>
            <a:r>
              <a:rPr lang="tr-TR" sz="2200" b="0" i="0" u="none" strike="noStrike" baseline="0" dirty="0"/>
              <a:t>Ağızda kuruluk ve Acı tat</a:t>
            </a:r>
            <a:endParaRPr lang="tr-TR" sz="2200" dirty="0"/>
          </a:p>
        </p:txBody>
      </p:sp>
    </p:spTree>
    <p:extLst>
      <p:ext uri="{BB962C8B-B14F-4D97-AF65-F5344CB8AC3E}">
        <p14:creationId xmlns:p14="http://schemas.microsoft.com/office/powerpoint/2010/main" val="185214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66800" y="1907628"/>
            <a:ext cx="10058400" cy="4116784"/>
          </a:xfrm>
        </p:spPr>
        <p:txBody>
          <a:bodyPr/>
          <a:lstStyle/>
          <a:p>
            <a:pPr algn="just">
              <a:lnSpc>
                <a:spcPct val="150000"/>
              </a:lnSpc>
            </a:pPr>
            <a:r>
              <a:rPr lang="tr-TR" sz="2200" b="1" u="none" strike="noStrike" baseline="0" dirty="0"/>
              <a:t>Semptom Giderici İlaçlar</a:t>
            </a:r>
          </a:p>
          <a:p>
            <a:pPr algn="just">
              <a:lnSpc>
                <a:spcPct val="150000"/>
              </a:lnSpc>
            </a:pPr>
            <a:r>
              <a:rPr lang="tr-TR" sz="2200" b="1" dirty="0"/>
              <a:t>B</a:t>
            </a:r>
            <a:r>
              <a:rPr lang="tr-TR" sz="2200" b="1" u="none" strike="noStrike" baseline="0" dirty="0"/>
              <a:t>) Kısa Etkili </a:t>
            </a:r>
            <a:r>
              <a:rPr lang="tr-TR" sz="2200" b="1" u="none" strike="noStrike" baseline="0" dirty="0" err="1"/>
              <a:t>İnhale</a:t>
            </a:r>
            <a:r>
              <a:rPr lang="tr-TR" sz="2200" b="1" u="none" strike="noStrike" baseline="0" dirty="0"/>
              <a:t> </a:t>
            </a:r>
            <a:r>
              <a:rPr lang="tr-TR" sz="2200" b="1" u="none" strike="noStrike" baseline="0" dirty="0" err="1"/>
              <a:t>Antikolinerjikler</a:t>
            </a:r>
            <a:endParaRPr lang="tr-TR" sz="2200" b="1" u="none" strike="noStrike" baseline="0" dirty="0"/>
          </a:p>
          <a:p>
            <a:pPr algn="l">
              <a:lnSpc>
                <a:spcPct val="150000"/>
              </a:lnSpc>
            </a:pPr>
            <a:r>
              <a:rPr lang="tr-TR" sz="2200" i="1" dirty="0" err="1"/>
              <a:t>İ</a:t>
            </a:r>
            <a:r>
              <a:rPr lang="tr-TR" sz="2200" b="0" i="1" u="none" strike="noStrike" baseline="0" dirty="0" err="1"/>
              <a:t>pratropium</a:t>
            </a:r>
            <a:r>
              <a:rPr lang="tr-TR" sz="2200" b="0" i="0" u="none" strike="noStrike" baseline="0" dirty="0"/>
              <a:t> =  </a:t>
            </a:r>
            <a:r>
              <a:rPr lang="tr-TR" sz="2200" b="0" i="0" u="none" strike="noStrike" baseline="0" dirty="0" err="1"/>
              <a:t>Atrovent</a:t>
            </a:r>
            <a:r>
              <a:rPr lang="tr-TR" sz="2200" b="0" i="0" u="none" strike="noStrike" baseline="0" dirty="0"/>
              <a:t>, </a:t>
            </a:r>
            <a:r>
              <a:rPr lang="tr-TR" sz="2200" b="0" i="0" u="none" strike="noStrike" baseline="0" dirty="0" err="1"/>
              <a:t>İpratom</a:t>
            </a:r>
            <a:r>
              <a:rPr lang="tr-TR" sz="2200" b="0" i="0" u="none" strike="noStrike" baseline="0" dirty="0"/>
              <a:t>, </a:t>
            </a:r>
            <a:r>
              <a:rPr lang="tr-TR" sz="2200" b="0" i="0" u="none" strike="noStrike" baseline="0" dirty="0" err="1"/>
              <a:t>İprabul</a:t>
            </a:r>
            <a:endParaRPr lang="tr-TR" sz="2200" b="0" i="0" u="none" strike="noStrike" baseline="0" dirty="0"/>
          </a:p>
          <a:p>
            <a:pPr>
              <a:lnSpc>
                <a:spcPct val="150000"/>
              </a:lnSpc>
            </a:pPr>
            <a:r>
              <a:rPr lang="tr-TR" sz="2200" i="1" dirty="0" err="1"/>
              <a:t>İ</a:t>
            </a:r>
            <a:r>
              <a:rPr lang="tr-TR" sz="2200" b="0" i="1" u="none" strike="noStrike" baseline="0" dirty="0" err="1"/>
              <a:t>pratropium</a:t>
            </a:r>
            <a:r>
              <a:rPr lang="tr-TR" sz="2200" b="0" i="1" u="none" strike="noStrike" baseline="0" dirty="0"/>
              <a:t> + </a:t>
            </a:r>
            <a:r>
              <a:rPr lang="tr-TR" sz="2200" b="0" i="1" u="none" strike="noStrike" baseline="0" dirty="0" err="1"/>
              <a:t>Salbutamol</a:t>
            </a:r>
            <a:r>
              <a:rPr lang="tr-TR" sz="2200" b="0" i="1" u="none" strike="noStrike" baseline="0" dirty="0"/>
              <a:t> </a:t>
            </a:r>
            <a:r>
              <a:rPr lang="tr-TR" sz="2200" dirty="0"/>
              <a:t>=  </a:t>
            </a:r>
            <a:r>
              <a:rPr lang="tr-TR" sz="2200" dirty="0" err="1"/>
              <a:t>Combivent</a:t>
            </a:r>
            <a:r>
              <a:rPr lang="tr-TR" sz="2200" dirty="0"/>
              <a:t>, </a:t>
            </a:r>
            <a:r>
              <a:rPr lang="tr-TR" sz="2200" dirty="0" err="1"/>
              <a:t>İpravent</a:t>
            </a:r>
            <a:r>
              <a:rPr lang="tr-TR" sz="2200" dirty="0"/>
              <a:t>, </a:t>
            </a:r>
            <a:r>
              <a:rPr lang="tr-TR" sz="2200" dirty="0" err="1"/>
              <a:t>Pralas</a:t>
            </a:r>
            <a:endParaRPr lang="tr-TR" sz="2200" dirty="0"/>
          </a:p>
        </p:txBody>
      </p:sp>
      <p:pic>
        <p:nvPicPr>
          <p:cNvPr id="4" name="Resim 3" descr="metin içeren bir resim&#10;&#10;Açıklama otomatik olarak oluşturuldu">
            <a:extLst>
              <a:ext uri="{FF2B5EF4-FFF2-40B4-BE49-F238E27FC236}">
                <a16:creationId xmlns:a16="http://schemas.microsoft.com/office/drawing/2014/main" id="{F24D6A57-6610-4560-9F1E-8B527BEE1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710" y="2012344"/>
            <a:ext cx="2078442" cy="1451445"/>
          </a:xfrm>
          <a:prstGeom prst="rect">
            <a:avLst/>
          </a:prstGeom>
        </p:spPr>
      </p:pic>
      <p:pic>
        <p:nvPicPr>
          <p:cNvPr id="6" name="Resim 5" descr="metin içeren bir resim&#10;&#10;Açıklama otomatik olarak oluşturuldu">
            <a:extLst>
              <a:ext uri="{FF2B5EF4-FFF2-40B4-BE49-F238E27FC236}">
                <a16:creationId xmlns:a16="http://schemas.microsoft.com/office/drawing/2014/main" id="{AE62D049-5BDF-4827-937C-D25490217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3389" y="4598285"/>
            <a:ext cx="2078442" cy="1434010"/>
          </a:xfrm>
          <a:prstGeom prst="rect">
            <a:avLst/>
          </a:prstGeom>
        </p:spPr>
      </p:pic>
      <p:pic>
        <p:nvPicPr>
          <p:cNvPr id="8" name="Resim 7" descr="metin içeren bir resim&#10;&#10;Açıklama otomatik olarak oluşturuldu">
            <a:extLst>
              <a:ext uri="{FF2B5EF4-FFF2-40B4-BE49-F238E27FC236}">
                <a16:creationId xmlns:a16="http://schemas.microsoft.com/office/drawing/2014/main" id="{10E2D80C-0618-4E86-8DB2-62603CF577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9487" y="1977555"/>
            <a:ext cx="2078442" cy="1451445"/>
          </a:xfrm>
          <a:prstGeom prst="rect">
            <a:avLst/>
          </a:prstGeom>
        </p:spPr>
      </p:pic>
      <p:pic>
        <p:nvPicPr>
          <p:cNvPr id="10" name="Resim 9" descr="metin, kişisel bakım malzemeleri içeren bir resim&#10;&#10;Açıklama otomatik olarak oluşturuldu">
            <a:extLst>
              <a:ext uri="{FF2B5EF4-FFF2-40B4-BE49-F238E27FC236}">
                <a16:creationId xmlns:a16="http://schemas.microsoft.com/office/drawing/2014/main" id="{5D3B4E2D-A20D-423F-A3F7-402BC9D2E0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376" y="4221949"/>
            <a:ext cx="1828801" cy="1828801"/>
          </a:xfrm>
          <a:prstGeom prst="rect">
            <a:avLst/>
          </a:prstGeom>
        </p:spPr>
      </p:pic>
    </p:spTree>
    <p:extLst>
      <p:ext uri="{BB962C8B-B14F-4D97-AF65-F5344CB8AC3E}">
        <p14:creationId xmlns:p14="http://schemas.microsoft.com/office/powerpoint/2010/main" val="85294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EPİDEMİYOLOJİ</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7280" y="1845734"/>
            <a:ext cx="10058400" cy="4405164"/>
          </a:xfrm>
        </p:spPr>
        <p:txBody>
          <a:bodyPr>
            <a:normAutofit/>
          </a:bodyPr>
          <a:lstStyle/>
          <a:p>
            <a:pPr marL="0" indent="0" algn="l">
              <a:lnSpc>
                <a:spcPct val="150000"/>
              </a:lnSpc>
              <a:buNone/>
            </a:pPr>
            <a:r>
              <a:rPr lang="tr-TR" sz="2200" dirty="0"/>
              <a:t>Farklı ülkelerde nüfusun %1-20’sini</a:t>
            </a:r>
          </a:p>
          <a:p>
            <a:pPr marL="0" indent="0" algn="l">
              <a:lnSpc>
                <a:spcPct val="150000"/>
              </a:lnSpc>
              <a:buNone/>
            </a:pPr>
            <a:r>
              <a:rPr lang="tr-TR" sz="2200" dirty="0"/>
              <a:t>Tüm dünyada tahmini olarak 300 milyon kişiyi etkileyen </a:t>
            </a:r>
          </a:p>
          <a:p>
            <a:pPr marL="0" indent="0">
              <a:lnSpc>
                <a:spcPct val="150000"/>
              </a:lnSpc>
              <a:buNone/>
            </a:pPr>
            <a:r>
              <a:rPr lang="tr-TR" sz="2200" dirty="0"/>
              <a:t>WHS (World </a:t>
            </a:r>
            <a:r>
              <a:rPr lang="tr-TR" sz="2200" dirty="0" err="1"/>
              <a:t>Health</a:t>
            </a:r>
            <a:r>
              <a:rPr lang="tr-TR" sz="2200" dirty="0"/>
              <a:t> </a:t>
            </a:r>
            <a:r>
              <a:rPr lang="tr-TR" sz="2200" dirty="0" err="1"/>
              <a:t>Survey</a:t>
            </a:r>
            <a:r>
              <a:rPr lang="tr-TR" sz="2200" dirty="0"/>
              <a:t>) çalışmasında</a:t>
            </a:r>
          </a:p>
          <a:p>
            <a:pPr marL="635508" lvl="1" indent="-342900">
              <a:lnSpc>
                <a:spcPct val="150000"/>
              </a:lnSpc>
            </a:pPr>
            <a:r>
              <a:rPr lang="tr-TR" sz="2000" dirty="0"/>
              <a:t>Dünya genelindeki doktor tanılı astım  %4.27 </a:t>
            </a:r>
          </a:p>
          <a:p>
            <a:pPr marL="635508" lvl="1" indent="-342900">
              <a:lnSpc>
                <a:spcPct val="150000"/>
              </a:lnSpc>
            </a:pPr>
            <a:r>
              <a:rPr lang="tr-TR" sz="2000" dirty="0"/>
              <a:t>Hışıltı semptomu </a:t>
            </a:r>
            <a:r>
              <a:rPr lang="tr-TR" sz="2000" dirty="0" err="1"/>
              <a:t>prevalansı</a:t>
            </a:r>
            <a:r>
              <a:rPr lang="tr-TR" sz="2000" dirty="0"/>
              <a:t>  %8.61</a:t>
            </a:r>
          </a:p>
          <a:p>
            <a:pPr algn="l"/>
            <a:endParaRPr lang="tr-TR" sz="2400" dirty="0"/>
          </a:p>
        </p:txBody>
      </p:sp>
    </p:spTree>
    <p:extLst>
      <p:ext uri="{BB962C8B-B14F-4D97-AF65-F5344CB8AC3E}">
        <p14:creationId xmlns:p14="http://schemas.microsoft.com/office/powerpoint/2010/main" val="42630866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66800" y="1860331"/>
            <a:ext cx="10058400" cy="4288221"/>
          </a:xfrm>
        </p:spPr>
        <p:txBody>
          <a:bodyPr>
            <a:normAutofit/>
          </a:bodyPr>
          <a:lstStyle/>
          <a:p>
            <a:pPr algn="just">
              <a:lnSpc>
                <a:spcPct val="150000"/>
              </a:lnSpc>
            </a:pPr>
            <a:r>
              <a:rPr lang="tr-TR" sz="2200" b="1" u="none" strike="noStrike" baseline="0" dirty="0"/>
              <a:t>Semptom Giderici İlaçlar</a:t>
            </a:r>
          </a:p>
          <a:p>
            <a:pPr algn="just">
              <a:lnSpc>
                <a:spcPct val="150000"/>
              </a:lnSpc>
            </a:pPr>
            <a:r>
              <a:rPr lang="tr-TR" sz="2200" b="1" u="none" strike="noStrike" baseline="0" dirty="0"/>
              <a:t>C) </a:t>
            </a:r>
            <a:r>
              <a:rPr lang="da-DK" sz="2200" b="1" i="0" u="none" strike="noStrike" baseline="0" dirty="0"/>
              <a:t>İnhale Steroid ve Formoterol Kombinasyonu</a:t>
            </a:r>
            <a:endParaRPr lang="tr-TR" sz="2200" b="1" i="0" u="none" strike="noStrike" baseline="0" dirty="0"/>
          </a:p>
          <a:p>
            <a:pPr algn="just">
              <a:lnSpc>
                <a:spcPct val="150000"/>
              </a:lnSpc>
            </a:pPr>
            <a:r>
              <a:rPr lang="tr-TR" sz="2200" b="0" i="0" u="none" strike="noStrike" baseline="0" dirty="0" err="1"/>
              <a:t>Budesonid</a:t>
            </a:r>
            <a:r>
              <a:rPr lang="tr-TR" sz="2200" b="0" i="0" u="none" strike="noStrike" baseline="0" dirty="0"/>
              <a:t> ya da </a:t>
            </a:r>
            <a:r>
              <a:rPr lang="tr-TR" sz="2200" b="0" i="0" u="none" strike="noStrike" baseline="0" dirty="0" err="1"/>
              <a:t>beklometazon</a:t>
            </a:r>
            <a:r>
              <a:rPr lang="tr-TR" sz="2200" b="0" i="0" u="none" strike="noStrike" baseline="0" dirty="0"/>
              <a:t> ile fiks kombinasyonu</a:t>
            </a:r>
          </a:p>
          <a:p>
            <a:pPr lvl="1" algn="just">
              <a:lnSpc>
                <a:spcPct val="150000"/>
              </a:lnSpc>
            </a:pPr>
            <a:r>
              <a:rPr lang="tr-TR" sz="2000" b="0" i="0" u="none" strike="noStrike" baseline="0" dirty="0"/>
              <a:t>Basamak 3’den itibaren atakları azaltmak için idame ve rahatlatıcı tedavi</a:t>
            </a:r>
          </a:p>
          <a:p>
            <a:pPr algn="just">
              <a:lnSpc>
                <a:spcPct val="150000"/>
              </a:lnSpc>
            </a:pPr>
            <a:r>
              <a:rPr lang="tr-TR" sz="2200" b="0" i="0" u="none" strike="noStrike" baseline="0" dirty="0"/>
              <a:t>Fiks doz </a:t>
            </a:r>
            <a:r>
              <a:rPr lang="tr-TR" sz="2200" b="0" i="0" u="none" strike="noStrike" baseline="0" dirty="0" err="1"/>
              <a:t>budesonid</a:t>
            </a:r>
            <a:r>
              <a:rPr lang="tr-TR" sz="2200" b="0" i="0" u="none" strike="noStrike" baseline="0" dirty="0"/>
              <a:t>/</a:t>
            </a:r>
            <a:r>
              <a:rPr lang="tr-TR" sz="2200" b="0" i="0" u="none" strike="noStrike" baseline="0" dirty="0" err="1"/>
              <a:t>formoterol</a:t>
            </a:r>
            <a:r>
              <a:rPr lang="tr-TR" sz="2200" b="0" i="0" u="none" strike="noStrike" baseline="0" dirty="0"/>
              <a:t> kombinasyonu</a:t>
            </a:r>
            <a:endParaRPr lang="tr-TR" sz="2200" dirty="0"/>
          </a:p>
          <a:p>
            <a:pPr lvl="1" algn="just">
              <a:lnSpc>
                <a:spcPct val="150000"/>
              </a:lnSpc>
            </a:pPr>
            <a:r>
              <a:rPr lang="tr-TR" sz="2000" b="0" i="0" u="none" strike="noStrike" baseline="0" dirty="0"/>
              <a:t>Basamak 1’den itibaren rahatlatıcı olarak</a:t>
            </a:r>
          </a:p>
        </p:txBody>
      </p:sp>
    </p:spTree>
    <p:extLst>
      <p:ext uri="{BB962C8B-B14F-4D97-AF65-F5344CB8AC3E}">
        <p14:creationId xmlns:p14="http://schemas.microsoft.com/office/powerpoint/2010/main" val="106409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66800" y="1860331"/>
            <a:ext cx="10058400" cy="4288221"/>
          </a:xfrm>
        </p:spPr>
        <p:txBody>
          <a:bodyPr>
            <a:normAutofit/>
          </a:bodyPr>
          <a:lstStyle/>
          <a:p>
            <a:pPr algn="just"/>
            <a:r>
              <a:rPr lang="tr-TR" sz="2200" b="1" u="none" strike="noStrike" baseline="0" dirty="0"/>
              <a:t>Semptom Giderici İlaçlar</a:t>
            </a:r>
          </a:p>
          <a:p>
            <a:pPr algn="just"/>
            <a:r>
              <a:rPr lang="tr-TR" sz="2200" b="1" u="none" strike="noStrike" baseline="0" dirty="0"/>
              <a:t>C) </a:t>
            </a:r>
            <a:r>
              <a:rPr lang="da-DK" sz="2200" b="1" i="0" u="none" strike="noStrike" baseline="0" dirty="0"/>
              <a:t>İnhale Steroid ve Formoterol Kombinasyonu</a:t>
            </a:r>
            <a:endParaRPr lang="tr-TR" sz="2200" b="1" i="0" u="none" strike="noStrike" baseline="0" dirty="0"/>
          </a:p>
        </p:txBody>
      </p:sp>
      <p:sp>
        <p:nvSpPr>
          <p:cNvPr id="4" name="Metin kutusu 3">
            <a:extLst>
              <a:ext uri="{FF2B5EF4-FFF2-40B4-BE49-F238E27FC236}">
                <a16:creationId xmlns:a16="http://schemas.microsoft.com/office/drawing/2014/main" id="{1485B3A8-5E9B-417D-90DB-4F3B29EE6CA6}"/>
              </a:ext>
            </a:extLst>
          </p:cNvPr>
          <p:cNvSpPr txBox="1"/>
          <p:nvPr/>
        </p:nvSpPr>
        <p:spPr>
          <a:xfrm>
            <a:off x="1066800" y="6455981"/>
            <a:ext cx="11309506" cy="230832"/>
          </a:xfrm>
          <a:prstGeom prst="rect">
            <a:avLst/>
          </a:prstGeom>
          <a:noFill/>
        </p:spPr>
        <p:txBody>
          <a:bodyPr wrap="none" rtlCol="0">
            <a:spAutoFit/>
          </a:bodyPr>
          <a:lstStyle/>
          <a:p>
            <a:pPr algn="l"/>
            <a:r>
              <a:rPr lang="tr-TR" sz="900" b="0" i="0" u="none" strike="noStrike" baseline="0" dirty="0" err="1">
                <a:latin typeface="Times New Roman" panose="02020603050405020304" pitchFamily="18" charset="0"/>
                <a:cs typeface="Times New Roman" panose="02020603050405020304" pitchFamily="18" charset="0"/>
              </a:rPr>
              <a:t>Rabe</a:t>
            </a:r>
            <a:r>
              <a:rPr lang="tr-TR" sz="900" b="0" i="0" u="none" strike="noStrike" baseline="0" dirty="0">
                <a:latin typeface="Times New Roman" panose="02020603050405020304" pitchFamily="18" charset="0"/>
                <a:cs typeface="Times New Roman" panose="02020603050405020304" pitchFamily="18" charset="0"/>
              </a:rPr>
              <a:t> KF, </a:t>
            </a:r>
            <a:r>
              <a:rPr lang="tr-TR" sz="900" b="0" i="0" u="none" strike="noStrike" baseline="0" dirty="0" err="1">
                <a:latin typeface="Times New Roman" panose="02020603050405020304" pitchFamily="18" charset="0"/>
                <a:cs typeface="Times New Roman" panose="02020603050405020304" pitchFamily="18" charset="0"/>
              </a:rPr>
              <a:t>Atienza</a:t>
            </a:r>
            <a:r>
              <a:rPr lang="tr-TR" sz="900" b="0" i="0" u="none" strike="noStrike" baseline="0" dirty="0">
                <a:latin typeface="Times New Roman" panose="02020603050405020304" pitchFamily="18" charset="0"/>
                <a:cs typeface="Times New Roman" panose="02020603050405020304" pitchFamily="18" charset="0"/>
              </a:rPr>
              <a:t> T, </a:t>
            </a:r>
            <a:r>
              <a:rPr lang="tr-TR" sz="900" b="0" i="0" u="none" strike="noStrike" baseline="0" dirty="0" err="1">
                <a:latin typeface="Times New Roman" panose="02020603050405020304" pitchFamily="18" charset="0"/>
                <a:cs typeface="Times New Roman" panose="02020603050405020304" pitchFamily="18" charset="0"/>
              </a:rPr>
              <a:t>Magyar</a:t>
            </a:r>
            <a:r>
              <a:rPr lang="tr-TR" sz="900" b="0" i="0" u="none" strike="noStrike" baseline="0" dirty="0">
                <a:latin typeface="Times New Roman" panose="02020603050405020304" pitchFamily="18" charset="0"/>
                <a:cs typeface="Times New Roman" panose="02020603050405020304" pitchFamily="18" charset="0"/>
              </a:rPr>
              <a:t> P, </a:t>
            </a:r>
            <a:r>
              <a:rPr lang="tr-TR" sz="900" b="0" i="0" u="none" strike="noStrike" baseline="0" dirty="0" err="1">
                <a:latin typeface="Times New Roman" panose="02020603050405020304" pitchFamily="18" charset="0"/>
                <a:cs typeface="Times New Roman" panose="02020603050405020304" pitchFamily="18" charset="0"/>
              </a:rPr>
              <a:t>Larsson</a:t>
            </a:r>
            <a:r>
              <a:rPr lang="tr-TR" sz="900" b="0" i="0" u="none" strike="noStrike" baseline="0" dirty="0">
                <a:latin typeface="Times New Roman" panose="02020603050405020304" pitchFamily="18" charset="0"/>
                <a:cs typeface="Times New Roman" panose="02020603050405020304" pitchFamily="18" charset="0"/>
              </a:rPr>
              <a:t> P, </a:t>
            </a:r>
            <a:r>
              <a:rPr lang="tr-TR" sz="900" b="0" i="0" u="none" strike="noStrike" baseline="0" dirty="0" err="1">
                <a:latin typeface="Times New Roman" panose="02020603050405020304" pitchFamily="18" charset="0"/>
                <a:cs typeface="Times New Roman" panose="02020603050405020304" pitchFamily="18" charset="0"/>
              </a:rPr>
              <a:t>Jorup</a:t>
            </a:r>
            <a:r>
              <a:rPr lang="tr-TR" sz="900" b="0" i="0" u="none" strike="noStrike" baseline="0" dirty="0">
                <a:latin typeface="Times New Roman" panose="02020603050405020304" pitchFamily="18" charset="0"/>
                <a:cs typeface="Times New Roman" panose="02020603050405020304" pitchFamily="18" charset="0"/>
              </a:rPr>
              <a:t> C, </a:t>
            </a:r>
            <a:r>
              <a:rPr lang="tr-TR" sz="900" b="0" i="0" u="none" strike="noStrike" baseline="0" dirty="0" err="1">
                <a:latin typeface="Times New Roman" panose="02020603050405020304" pitchFamily="18" charset="0"/>
                <a:cs typeface="Times New Roman" panose="02020603050405020304" pitchFamily="18" charset="0"/>
              </a:rPr>
              <a:t>Lalloo</a:t>
            </a:r>
            <a:r>
              <a:rPr lang="tr-TR" sz="900" b="0" i="0" u="none" strike="noStrike" baseline="0" dirty="0">
                <a:latin typeface="Times New Roman" panose="02020603050405020304" pitchFamily="18" charset="0"/>
                <a:cs typeface="Times New Roman" panose="02020603050405020304" pitchFamily="18" charset="0"/>
              </a:rPr>
              <a:t> UG. </a:t>
            </a:r>
            <a:r>
              <a:rPr lang="tr-TR" sz="900" b="0" i="0" u="none" strike="noStrike" baseline="0" dirty="0" err="1">
                <a:latin typeface="Times New Roman" panose="02020603050405020304" pitchFamily="18" charset="0"/>
                <a:cs typeface="Times New Roman" panose="02020603050405020304" pitchFamily="18" charset="0"/>
              </a:rPr>
              <a:t>Effect</a:t>
            </a:r>
            <a:r>
              <a:rPr lang="tr-TR" sz="900" b="0" i="0" u="none" strike="noStrike" baseline="0" dirty="0">
                <a:latin typeface="Times New Roman" panose="02020603050405020304" pitchFamily="18" charset="0"/>
                <a:cs typeface="Times New Roman" panose="02020603050405020304" pitchFamily="18" charset="0"/>
              </a:rPr>
              <a:t> of </a:t>
            </a:r>
            <a:r>
              <a:rPr lang="tr-TR" sz="900" b="0" i="0" u="none" strike="noStrike" baseline="0" dirty="0" err="1">
                <a:latin typeface="Times New Roman" panose="02020603050405020304" pitchFamily="18" charset="0"/>
                <a:cs typeface="Times New Roman" panose="02020603050405020304" pitchFamily="18" charset="0"/>
              </a:rPr>
              <a:t>budesonide</a:t>
            </a:r>
            <a:r>
              <a:rPr lang="tr-TR" sz="900" b="0" i="0" u="none" strike="noStrike" baseline="0" dirty="0">
                <a:latin typeface="Times New Roman" panose="02020603050405020304" pitchFamily="18" charset="0"/>
                <a:cs typeface="Times New Roman" panose="02020603050405020304" pitchFamily="18" charset="0"/>
              </a:rPr>
              <a:t> in </a:t>
            </a:r>
            <a:r>
              <a:rPr lang="tr-TR" sz="900" b="0" i="0" u="none" strike="noStrike" baseline="0" dirty="0" err="1">
                <a:latin typeface="Times New Roman" panose="02020603050405020304" pitchFamily="18" charset="0"/>
                <a:cs typeface="Times New Roman" panose="02020603050405020304" pitchFamily="18" charset="0"/>
              </a:rPr>
              <a:t>combination</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with</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formoterol</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for</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reliever</a:t>
            </a:r>
            <a:r>
              <a:rPr lang="tr-TR" sz="900" b="0" i="0" u="none" strike="noStrike" baseline="0" dirty="0">
                <a:latin typeface="Times New Roman" panose="02020603050405020304" pitchFamily="18" charset="0"/>
                <a:cs typeface="Times New Roman" panose="02020603050405020304" pitchFamily="18" charset="0"/>
              </a:rPr>
              <a:t> </a:t>
            </a:r>
            <a:r>
              <a:rPr lang="tr-TR" sz="900" b="0" i="0" u="none" strike="noStrike" baseline="0" dirty="0" err="1">
                <a:latin typeface="Times New Roman" panose="02020603050405020304" pitchFamily="18" charset="0"/>
                <a:cs typeface="Times New Roman" panose="02020603050405020304" pitchFamily="18" charset="0"/>
              </a:rPr>
              <a:t>therapy</a:t>
            </a:r>
            <a:r>
              <a:rPr lang="tr-TR" sz="900" dirty="0">
                <a:latin typeface="Times New Roman" panose="02020603050405020304" pitchFamily="18" charset="0"/>
                <a:cs typeface="Times New Roman" panose="02020603050405020304" pitchFamily="18" charset="0"/>
              </a:rPr>
              <a:t> </a:t>
            </a:r>
            <a:r>
              <a:rPr lang="en-US" sz="900" b="0" i="0" u="none" strike="noStrike" baseline="0" dirty="0">
                <a:latin typeface="Times New Roman" panose="02020603050405020304" pitchFamily="18" charset="0"/>
                <a:cs typeface="Times New Roman" panose="02020603050405020304" pitchFamily="18" charset="0"/>
              </a:rPr>
              <a:t>in asthma exacerbations: a </a:t>
            </a:r>
            <a:r>
              <a:rPr lang="en-US" sz="900" b="0" i="0" u="none" strike="noStrike" baseline="0" dirty="0" err="1">
                <a:latin typeface="Times New Roman" panose="02020603050405020304" pitchFamily="18" charset="0"/>
                <a:cs typeface="Times New Roman" panose="02020603050405020304" pitchFamily="18" charset="0"/>
              </a:rPr>
              <a:t>randomised</a:t>
            </a:r>
            <a:r>
              <a:rPr lang="en-US" sz="900" b="0" i="0" u="none" strike="noStrike" baseline="0" dirty="0">
                <a:latin typeface="Times New Roman" panose="02020603050405020304" pitchFamily="18" charset="0"/>
                <a:cs typeface="Times New Roman" panose="02020603050405020304" pitchFamily="18" charset="0"/>
              </a:rPr>
              <a:t> controlled, double-blind study. Lancet 2006;368(9537):744-53.</a:t>
            </a:r>
            <a:endParaRPr lang="tr-TR" sz="900" dirty="0">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49AAF52C-8943-418B-8DA2-4D6D0A18B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743199"/>
            <a:ext cx="10088880" cy="3528324"/>
          </a:xfrm>
          <a:prstGeom prst="rect">
            <a:avLst/>
          </a:prstGeom>
        </p:spPr>
      </p:pic>
      <p:sp>
        <p:nvSpPr>
          <p:cNvPr id="7" name="Dikdörtgen 6">
            <a:extLst>
              <a:ext uri="{FF2B5EF4-FFF2-40B4-BE49-F238E27FC236}">
                <a16:creationId xmlns:a16="http://schemas.microsoft.com/office/drawing/2014/main" id="{79D44955-DA81-4330-B2F5-9CA3215F4C50}"/>
              </a:ext>
            </a:extLst>
          </p:cNvPr>
          <p:cNvSpPr/>
          <p:nvPr/>
        </p:nvSpPr>
        <p:spPr>
          <a:xfrm>
            <a:off x="1097280" y="3429001"/>
            <a:ext cx="10027920" cy="2904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tr-TR" sz="2200" b="0" i="0" u="none" strike="noStrike" baseline="0" dirty="0"/>
              <a:t>İdame tedavide </a:t>
            </a:r>
            <a:r>
              <a:rPr lang="tr-TR" sz="2200" b="0" i="0" u="none" strike="noStrike" baseline="0" dirty="0" err="1"/>
              <a:t>formoterol</a:t>
            </a:r>
            <a:r>
              <a:rPr lang="tr-TR" sz="2200" b="0" i="0" u="none" strike="noStrike" baseline="0" dirty="0"/>
              <a:t> kombinasyonu alan hastalar, aynı ilacı rahatlatıcı ilaç olarak kullandıklarında* </a:t>
            </a:r>
          </a:p>
          <a:p>
            <a:pPr lvl="1" algn="just">
              <a:lnSpc>
                <a:spcPct val="150000"/>
              </a:lnSpc>
            </a:pPr>
            <a:r>
              <a:rPr lang="tr-TR" sz="2000" b="0" i="0" u="none" strike="noStrike" baseline="0" dirty="0"/>
              <a:t>Kısa etkili beta2-agonist kullananlara göre ağır ataklardan daha </a:t>
            </a:r>
            <a:r>
              <a:rPr lang="tr-TR" sz="2000" dirty="0"/>
              <a:t>ç</a:t>
            </a:r>
            <a:r>
              <a:rPr lang="tr-TR" sz="2000" b="0" i="0" u="none" strike="noStrike" baseline="0" dirty="0"/>
              <a:t>ok korunurlar</a:t>
            </a:r>
            <a:endParaRPr lang="tr-TR" sz="2000" b="0" u="none" strike="noStrike" baseline="0" dirty="0"/>
          </a:p>
        </p:txBody>
      </p:sp>
    </p:spTree>
    <p:extLst>
      <p:ext uri="{BB962C8B-B14F-4D97-AF65-F5344CB8AC3E}">
        <p14:creationId xmlns:p14="http://schemas.microsoft.com/office/powerpoint/2010/main" val="282159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E47738-1E78-4B97-B780-4F7E7736E837}"/>
              </a:ext>
            </a:extLst>
          </p:cNvPr>
          <p:cNvSpPr>
            <a:spLocks noGrp="1"/>
          </p:cNvSpPr>
          <p:nvPr>
            <p:ph type="title"/>
          </p:nvPr>
        </p:nvSpPr>
        <p:spPr/>
        <p:txBody>
          <a:bodyPr>
            <a:normAutofit/>
          </a:bodyPr>
          <a:lstStyle/>
          <a:p>
            <a:r>
              <a:rPr lang="tr-TR" sz="3600" b="1" dirty="0">
                <a:solidFill>
                  <a:schemeClr val="tx1"/>
                </a:solidFill>
              </a:rPr>
              <a:t>ASTIMDA İLAÇ TEDAVİSİ</a:t>
            </a:r>
            <a:endParaRPr lang="tr-TR" sz="3600" dirty="0"/>
          </a:p>
        </p:txBody>
      </p:sp>
      <p:sp>
        <p:nvSpPr>
          <p:cNvPr id="3" name="İçerik Yer Tutucusu 2">
            <a:extLst>
              <a:ext uri="{FF2B5EF4-FFF2-40B4-BE49-F238E27FC236}">
                <a16:creationId xmlns:a16="http://schemas.microsoft.com/office/drawing/2014/main" id="{4A83BC3E-B3DF-45C7-98FF-0843EE1F0986}"/>
              </a:ext>
            </a:extLst>
          </p:cNvPr>
          <p:cNvSpPr>
            <a:spLocks noGrp="1"/>
          </p:cNvSpPr>
          <p:nvPr>
            <p:ph idx="1"/>
          </p:nvPr>
        </p:nvSpPr>
        <p:spPr>
          <a:xfrm>
            <a:off x="1097280" y="1845734"/>
            <a:ext cx="10058400" cy="4460474"/>
          </a:xfrm>
        </p:spPr>
        <p:txBody>
          <a:bodyPr/>
          <a:lstStyle/>
          <a:p>
            <a:pPr algn="just">
              <a:lnSpc>
                <a:spcPct val="150000"/>
              </a:lnSpc>
            </a:pPr>
            <a:r>
              <a:rPr lang="tr-TR" sz="2200" b="1" u="none" strike="noStrike" baseline="0" dirty="0"/>
              <a:t>Semptom Giderici İlaçlar</a:t>
            </a:r>
          </a:p>
          <a:p>
            <a:pPr algn="just">
              <a:lnSpc>
                <a:spcPct val="150000"/>
              </a:lnSpc>
            </a:pPr>
            <a:r>
              <a:rPr lang="tr-TR" sz="2200" b="1" dirty="0"/>
              <a:t>D</a:t>
            </a:r>
            <a:r>
              <a:rPr lang="tr-TR" sz="2200" b="1" u="none" strike="noStrike" baseline="0" dirty="0"/>
              <a:t>) Sistemik/ </a:t>
            </a:r>
            <a:r>
              <a:rPr lang="da-DK" sz="2200" b="1" i="0" u="none" strike="noStrike" baseline="0" dirty="0"/>
              <a:t>İnhale Steroid</a:t>
            </a:r>
            <a:endParaRPr lang="tr-TR" sz="2200" b="1" i="0" u="none" strike="noStrike" baseline="0" dirty="0"/>
          </a:p>
          <a:p>
            <a:pPr algn="just">
              <a:lnSpc>
                <a:spcPct val="150000"/>
              </a:lnSpc>
            </a:pPr>
            <a:r>
              <a:rPr lang="tr-TR" sz="2200" b="0" i="0" u="none" strike="noStrike" baseline="0" dirty="0"/>
              <a:t>Atak şiddetine bağlı olarak 5 ile 10 gün arasında </a:t>
            </a:r>
            <a:r>
              <a:rPr lang="tr-TR" sz="2200" b="0" i="0" u="none" strike="noStrike" baseline="0" dirty="0" err="1"/>
              <a:t>metilprednizolon</a:t>
            </a:r>
            <a:r>
              <a:rPr lang="tr-TR" sz="2200" b="0" i="0" u="none" strike="noStrike" baseline="0" dirty="0"/>
              <a:t> 40-50 mg tedavisi</a:t>
            </a:r>
          </a:p>
          <a:p>
            <a:pPr algn="l">
              <a:lnSpc>
                <a:spcPct val="150000"/>
              </a:lnSpc>
            </a:pPr>
            <a:r>
              <a:rPr lang="tr-TR" sz="2200" b="0" i="0" u="none" strike="noStrike" baseline="0" dirty="0" err="1"/>
              <a:t>Steroid</a:t>
            </a:r>
            <a:r>
              <a:rPr lang="tr-TR" sz="2200" b="0" i="0" u="none" strike="noStrike" baseline="0" dirty="0"/>
              <a:t> aniden, iki haftadan uzun kullanımda ise azaltılarak kesilebilir</a:t>
            </a:r>
          </a:p>
          <a:p>
            <a:pPr algn="l">
              <a:lnSpc>
                <a:spcPct val="150000"/>
              </a:lnSpc>
            </a:pPr>
            <a:r>
              <a:rPr lang="tr-TR" sz="2200" b="0" i="0" u="none" strike="noStrike" baseline="0" dirty="0"/>
              <a:t>Sistemik olarak oral (PO), </a:t>
            </a:r>
            <a:r>
              <a:rPr lang="tr-TR" sz="2200" b="0" i="0" u="none" strike="noStrike" baseline="0" dirty="0" err="1"/>
              <a:t>intravenöz</a:t>
            </a:r>
            <a:r>
              <a:rPr lang="tr-TR" sz="2200" b="0" i="0" u="none" strike="noStrike" baseline="0" dirty="0"/>
              <a:t> (İV) veya </a:t>
            </a:r>
            <a:r>
              <a:rPr lang="tr-TR" sz="2200" b="0" i="0" u="none" strike="noStrike" baseline="0" dirty="0" err="1"/>
              <a:t>intramüsküler</a:t>
            </a:r>
            <a:r>
              <a:rPr lang="tr-TR" sz="2200" b="0" i="0" u="none" strike="noStrike" baseline="0" dirty="0"/>
              <a:t> (İM) yollarla</a:t>
            </a:r>
          </a:p>
          <a:p>
            <a:pPr lvl="1">
              <a:lnSpc>
                <a:spcPct val="150000"/>
              </a:lnSpc>
            </a:pPr>
            <a:r>
              <a:rPr lang="tr-TR" sz="2000" b="0" i="0" u="none" strike="noStrike" baseline="0" dirty="0" err="1"/>
              <a:t>Nüksün</a:t>
            </a:r>
            <a:r>
              <a:rPr lang="tr-TR" sz="2000" b="0" i="0" u="none" strike="noStrike" baseline="0" dirty="0"/>
              <a:t> engellenmesi açısından</a:t>
            </a:r>
            <a:r>
              <a:rPr lang="tr-TR" sz="2000" dirty="0"/>
              <a:t>, </a:t>
            </a:r>
            <a:r>
              <a:rPr lang="tr-TR" sz="2000" b="0" i="0" u="none" strike="noStrike" baseline="0" dirty="0"/>
              <a:t>PO kullanıma </a:t>
            </a:r>
            <a:r>
              <a:rPr lang="tr-TR" sz="2000" dirty="0"/>
              <a:t>ü</a:t>
            </a:r>
            <a:r>
              <a:rPr lang="tr-TR" sz="2000" b="0" i="0" u="none" strike="noStrike" baseline="0" dirty="0"/>
              <a:t>stünlüğü yok</a:t>
            </a:r>
            <a:endParaRPr lang="tr-TR" sz="2000" dirty="0"/>
          </a:p>
        </p:txBody>
      </p:sp>
    </p:spTree>
    <p:extLst>
      <p:ext uri="{BB962C8B-B14F-4D97-AF65-F5344CB8AC3E}">
        <p14:creationId xmlns:p14="http://schemas.microsoft.com/office/powerpoint/2010/main" val="4269429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p:txBody>
          <a:bodyPr>
            <a:normAutofit/>
          </a:bodyPr>
          <a:lstStyle/>
          <a:p>
            <a:pPr algn="just">
              <a:lnSpc>
                <a:spcPct val="150000"/>
              </a:lnSpc>
            </a:pPr>
            <a:r>
              <a:rPr lang="tr-TR" sz="2200" b="0" i="0" u="none" strike="noStrike" baseline="0" dirty="0"/>
              <a:t>BASAMAK TEDAVİSİ</a:t>
            </a:r>
          </a:p>
          <a:p>
            <a:pPr algn="just">
              <a:lnSpc>
                <a:spcPct val="150000"/>
              </a:lnSpc>
            </a:pPr>
            <a:r>
              <a:rPr lang="tr-TR" sz="2200" dirty="0"/>
              <a:t>K</a:t>
            </a:r>
            <a:r>
              <a:rPr lang="tr-TR" sz="2200" b="0" i="0" u="none" strike="noStrike" baseline="0" dirty="0"/>
              <a:t>ontrol düzeyine göre tedavinin düzenlendiği ve kontrolü sağlayacak tedaviyi hedefleyen bir yöntem</a:t>
            </a:r>
          </a:p>
          <a:p>
            <a:pPr lvl="1" algn="just">
              <a:lnSpc>
                <a:spcPct val="150000"/>
              </a:lnSpc>
            </a:pPr>
            <a:r>
              <a:rPr lang="tr-TR" sz="2000" b="0" i="0" u="none" strike="noStrike" baseline="0" dirty="0"/>
              <a:t>Kontrol altında olmayan hastalarda ilaç doz ve </a:t>
            </a:r>
            <a:r>
              <a:rPr lang="tr-TR" sz="2000" dirty="0"/>
              <a:t>ç</a:t>
            </a:r>
            <a:r>
              <a:rPr lang="tr-TR" sz="2000" b="0" i="0" u="none" strike="noStrike" baseline="0" dirty="0"/>
              <a:t>eşidinin artırılması (basamak </a:t>
            </a:r>
            <a:r>
              <a:rPr lang="tr-TR" sz="2000" dirty="0"/>
              <a:t>ç</a:t>
            </a:r>
            <a:r>
              <a:rPr lang="tr-TR" sz="2000" b="0" i="0" u="none" strike="noStrike" baseline="0" dirty="0"/>
              <a:t>ıkmak)</a:t>
            </a:r>
          </a:p>
          <a:p>
            <a:pPr lvl="1" algn="just">
              <a:lnSpc>
                <a:spcPct val="150000"/>
              </a:lnSpc>
            </a:pPr>
            <a:r>
              <a:rPr lang="tr-TR" sz="2000" dirty="0"/>
              <a:t>İ</a:t>
            </a:r>
            <a:r>
              <a:rPr lang="tr-TR" sz="2000" b="0" i="0" u="none" strike="noStrike" baseline="0" dirty="0"/>
              <a:t>yi kontrol sağlanan hastalarda ise ilaç doz ve </a:t>
            </a:r>
            <a:r>
              <a:rPr lang="tr-TR" sz="2000" dirty="0"/>
              <a:t>ç</a:t>
            </a:r>
            <a:r>
              <a:rPr lang="tr-TR" sz="2000" b="0" i="0" u="none" strike="noStrike" baseline="0" dirty="0"/>
              <a:t>eşidinin azaltılması (basamak inmek)</a:t>
            </a:r>
            <a:endParaRPr lang="tr-TR" sz="2000" dirty="0"/>
          </a:p>
        </p:txBody>
      </p:sp>
    </p:spTree>
    <p:extLst>
      <p:ext uri="{BB962C8B-B14F-4D97-AF65-F5344CB8AC3E}">
        <p14:creationId xmlns:p14="http://schemas.microsoft.com/office/powerpoint/2010/main" val="126760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3"/>
            <a:ext cx="10058400" cy="4497009"/>
          </a:xfrm>
        </p:spPr>
        <p:txBody>
          <a:bodyPr>
            <a:normAutofit/>
          </a:bodyPr>
          <a:lstStyle/>
          <a:p>
            <a:r>
              <a:rPr lang="tr-TR" sz="2200" b="0" i="0" u="none" strike="noStrike" baseline="0" dirty="0"/>
              <a:t>BASAMAK TEDAVİSİ - BASAMAK ÇIKMA</a:t>
            </a:r>
          </a:p>
          <a:p>
            <a:pPr algn="just">
              <a:lnSpc>
                <a:spcPct val="150000"/>
              </a:lnSpc>
            </a:pPr>
            <a:r>
              <a:rPr lang="tr-TR" b="0" i="1" u="none" strike="noStrike" baseline="0" dirty="0"/>
              <a:t>Kronik Tedavi Kapsamında Uzun süreli basamak </a:t>
            </a:r>
            <a:r>
              <a:rPr lang="tr-TR" i="1" dirty="0"/>
              <a:t>ç</a:t>
            </a:r>
            <a:r>
              <a:rPr lang="tr-TR" b="0" i="1" u="none" strike="noStrike" baseline="0" dirty="0"/>
              <a:t>ıkma</a:t>
            </a:r>
          </a:p>
          <a:p>
            <a:pPr algn="just">
              <a:lnSpc>
                <a:spcPct val="150000"/>
              </a:lnSpc>
            </a:pPr>
            <a:r>
              <a:rPr lang="tr-TR" b="0" i="0" u="none" strike="noStrike" baseline="0" dirty="0"/>
              <a:t>Tedavi altında iken astımı en az 2-3 aydır kontrol altında olmayan hastalarda</a:t>
            </a:r>
          </a:p>
          <a:p>
            <a:pPr lvl="1" algn="just">
              <a:lnSpc>
                <a:spcPct val="150000"/>
              </a:lnSpc>
            </a:pPr>
            <a:r>
              <a:rPr lang="es-ES" b="0" i="0" u="none" strike="noStrike" baseline="0" dirty="0"/>
              <a:t>Tanının g</a:t>
            </a:r>
            <a:r>
              <a:rPr lang="tr-TR" b="0" i="0" u="none" strike="noStrike" baseline="0" dirty="0"/>
              <a:t>ö</a:t>
            </a:r>
            <a:r>
              <a:rPr lang="es-ES" b="0" i="0" u="none" strike="noStrike" baseline="0" dirty="0"/>
              <a:t>zden ge</a:t>
            </a:r>
            <a:r>
              <a:rPr lang="tr-TR" b="0" i="0" u="none" strike="noStrike" baseline="0" dirty="0"/>
              <a:t>ç</a:t>
            </a:r>
            <a:r>
              <a:rPr lang="es-ES" b="0" i="0" u="none" strike="noStrike" baseline="0" dirty="0"/>
              <a:t>irilmesi ve doğrulanması</a:t>
            </a:r>
            <a:endParaRPr lang="tr-TR" b="0" i="0" u="none" strike="noStrike" baseline="0" dirty="0"/>
          </a:p>
          <a:p>
            <a:pPr lvl="1" algn="just">
              <a:lnSpc>
                <a:spcPct val="150000"/>
              </a:lnSpc>
            </a:pPr>
            <a:r>
              <a:rPr lang="tr-TR" b="0" i="0" u="none" strike="noStrike" baseline="0" dirty="0" err="1"/>
              <a:t>İnhaler</a:t>
            </a:r>
            <a:r>
              <a:rPr lang="tr-TR" b="0" i="0" u="none" strike="noStrike" baseline="0" dirty="0"/>
              <a:t> tekniğinin ve ilaç kullanımına uyumun değerlendirilmesi</a:t>
            </a:r>
          </a:p>
          <a:p>
            <a:pPr lvl="1" algn="just">
              <a:lnSpc>
                <a:spcPct val="150000"/>
              </a:lnSpc>
            </a:pPr>
            <a:r>
              <a:rPr lang="tr-TR" b="0" i="0" u="none" strike="noStrike" baseline="0" dirty="0"/>
              <a:t>Tetikleyicilere ve risk faktörlerine yönelik </a:t>
            </a:r>
            <a:r>
              <a:rPr lang="tr-TR" dirty="0"/>
              <a:t>ö</a:t>
            </a:r>
            <a:r>
              <a:rPr lang="tr-TR" b="0" i="0" u="none" strike="noStrike" baseline="0" dirty="0"/>
              <a:t>nlemlerin uygunluğunun değerlendirilmesi</a:t>
            </a:r>
            <a:endParaRPr lang="tr-TR" dirty="0"/>
          </a:p>
          <a:p>
            <a:pPr lvl="1" algn="just">
              <a:lnSpc>
                <a:spcPct val="150000"/>
              </a:lnSpc>
            </a:pPr>
            <a:r>
              <a:rPr lang="tr-TR" b="0" i="0" u="none" strike="noStrike" baseline="0" dirty="0" err="1"/>
              <a:t>Komorbiditeler</a:t>
            </a:r>
            <a:r>
              <a:rPr lang="tr-TR" b="0" i="0" u="none" strike="noStrike" baseline="0" dirty="0"/>
              <a:t> ve tedavisinin değerlendirilmesi</a:t>
            </a:r>
          </a:p>
          <a:p>
            <a:pPr algn="just"/>
            <a:r>
              <a:rPr lang="tr-TR" b="0" i="1" u="none" strike="noStrike" baseline="0" dirty="0"/>
              <a:t>Kısa süreli basamak </a:t>
            </a:r>
            <a:r>
              <a:rPr lang="tr-TR" i="1" dirty="0"/>
              <a:t>ç</a:t>
            </a:r>
            <a:r>
              <a:rPr lang="tr-TR" b="0" i="1" u="none" strike="noStrike" baseline="0" dirty="0"/>
              <a:t>ıkma (1-2 hafta): </a:t>
            </a:r>
            <a:r>
              <a:rPr lang="tr-TR" b="0" i="0" u="none" strike="noStrike" baseline="0" dirty="0" err="1"/>
              <a:t>Viral</a:t>
            </a:r>
            <a:r>
              <a:rPr lang="tr-TR" b="0" i="0" u="none" strike="noStrike" baseline="0" dirty="0"/>
              <a:t> solunum yolu </a:t>
            </a:r>
            <a:r>
              <a:rPr lang="tr-TR" b="0" i="0" u="none" strike="noStrike" baseline="0" dirty="0" err="1"/>
              <a:t>infeksiyonları</a:t>
            </a:r>
            <a:r>
              <a:rPr lang="tr-TR" b="0" i="0" u="none" strike="noStrike" baseline="0" dirty="0"/>
              <a:t> sırasında, ya da </a:t>
            </a:r>
            <a:r>
              <a:rPr lang="tr-TR" b="0" i="0" u="none" strike="noStrike" baseline="0" dirty="0" err="1"/>
              <a:t>allerjen</a:t>
            </a:r>
            <a:r>
              <a:rPr lang="tr-TR" dirty="0"/>
              <a:t> </a:t>
            </a:r>
            <a:r>
              <a:rPr lang="tr-TR" b="0" i="0" u="none" strike="noStrike" baseline="0" dirty="0" err="1"/>
              <a:t>maruziyeti</a:t>
            </a:r>
            <a:r>
              <a:rPr lang="tr-TR" b="0" i="0" u="none" strike="noStrike" baseline="0" dirty="0"/>
              <a:t> durumunda kontrol kaybı olan hastalarda İKS dozu artırılır.</a:t>
            </a:r>
            <a:endParaRPr lang="tr-TR" dirty="0"/>
          </a:p>
        </p:txBody>
      </p:sp>
    </p:spTree>
    <p:extLst>
      <p:ext uri="{BB962C8B-B14F-4D97-AF65-F5344CB8AC3E}">
        <p14:creationId xmlns:p14="http://schemas.microsoft.com/office/powerpoint/2010/main" val="6368444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ASTIMDA İLAÇ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3"/>
            <a:ext cx="10058400" cy="4497009"/>
          </a:xfrm>
        </p:spPr>
        <p:txBody>
          <a:bodyPr>
            <a:normAutofit/>
          </a:bodyPr>
          <a:lstStyle/>
          <a:p>
            <a:r>
              <a:rPr lang="tr-TR" sz="2200" i="0" u="none" strike="noStrike" baseline="0" dirty="0"/>
              <a:t>BASAMAK TEDAVİSİ - BASAMAK İNME</a:t>
            </a:r>
          </a:p>
          <a:p>
            <a:pPr algn="just">
              <a:lnSpc>
                <a:spcPct val="150000"/>
              </a:lnSpc>
            </a:pPr>
            <a:r>
              <a:rPr lang="tr-TR" sz="2200" b="0" i="0" u="none" strike="noStrike" baseline="0" dirty="0"/>
              <a:t>İdeal zamanı, hangi ilaçların </a:t>
            </a:r>
            <a:r>
              <a:rPr lang="tr-TR" sz="2200" dirty="0"/>
              <a:t>ö</a:t>
            </a:r>
            <a:r>
              <a:rPr lang="tr-TR" sz="2200" b="0" i="0" u="none" strike="noStrike" baseline="0" dirty="0"/>
              <a:t>ncelikle azaltılacağı, ne kadar dozda azaltılması gerektiği</a:t>
            </a:r>
          </a:p>
          <a:p>
            <a:pPr lvl="2" algn="just">
              <a:lnSpc>
                <a:spcPct val="150000"/>
              </a:lnSpc>
            </a:pPr>
            <a:r>
              <a:rPr lang="tr-TR" sz="2000" b="0" i="0" u="none" strike="noStrike" baseline="0" dirty="0"/>
              <a:t>yeterli </a:t>
            </a:r>
            <a:r>
              <a:rPr lang="tr-TR" sz="2000" dirty="0"/>
              <a:t>ç</a:t>
            </a:r>
            <a:r>
              <a:rPr lang="tr-TR" sz="2000" b="0" i="0" u="none" strike="noStrike" baseline="0" dirty="0"/>
              <a:t>alışma bulunmamakta</a:t>
            </a:r>
            <a:endParaRPr lang="tr-TR" sz="2000" i="0" u="none" strike="noStrike" baseline="0" dirty="0"/>
          </a:p>
          <a:p>
            <a:pPr algn="just">
              <a:lnSpc>
                <a:spcPct val="150000"/>
              </a:lnSpc>
            </a:pPr>
            <a:r>
              <a:rPr lang="tr-TR" sz="2200" b="0" i="0" u="none" strike="noStrike" baseline="0" dirty="0"/>
              <a:t>Sadece semptom kontrolüne dayanılarak basamak inme önerilmez</a:t>
            </a:r>
          </a:p>
          <a:p>
            <a:pPr algn="just">
              <a:lnSpc>
                <a:spcPct val="150000"/>
              </a:lnSpc>
            </a:pPr>
            <a:r>
              <a:rPr lang="tr-TR" sz="2200" dirty="0"/>
              <a:t>S</a:t>
            </a:r>
            <a:r>
              <a:rPr lang="tr-TR" sz="2200" b="0" i="0" u="none" strike="noStrike" baseline="0" dirty="0"/>
              <a:t>emptom kontrolü sağlandıktan sonra 3 ay süre ile kontrolde kalan ve atak gelişimi veya </a:t>
            </a:r>
            <a:r>
              <a:rPr lang="tr-TR" sz="2200" b="0" i="0" u="none" strike="noStrike" baseline="0" dirty="0" err="1"/>
              <a:t>persistan</a:t>
            </a:r>
            <a:r>
              <a:rPr lang="tr-TR" sz="2200" b="0" i="0" u="none" strike="noStrike" baseline="0" dirty="0"/>
              <a:t> hava akımı kısıtlaması </a:t>
            </a:r>
            <a:r>
              <a:rPr lang="tr-TR" sz="2200" b="0" i="0" u="none" strike="noStrike" baseline="0" dirty="0" err="1"/>
              <a:t>icin</a:t>
            </a:r>
            <a:r>
              <a:rPr lang="tr-TR" sz="2200" b="0" i="0" u="none" strike="noStrike" baseline="0" dirty="0"/>
              <a:t> riski bulunmayan hastalarda</a:t>
            </a:r>
          </a:p>
          <a:p>
            <a:pPr lvl="1" algn="just">
              <a:lnSpc>
                <a:spcPct val="150000"/>
              </a:lnSpc>
            </a:pPr>
            <a:r>
              <a:rPr lang="tr-TR" sz="2000" b="0" i="0" u="none" strike="noStrike" baseline="0" dirty="0"/>
              <a:t>tedavinin bir basamak aşağı inilmesi önerilir</a:t>
            </a:r>
          </a:p>
          <a:p>
            <a:pPr algn="l"/>
            <a:endParaRPr lang="tr-TR" sz="2200" b="0" i="0" u="none" strike="noStrike" baseline="0" dirty="0"/>
          </a:p>
          <a:p>
            <a:pPr algn="l"/>
            <a:endParaRPr lang="tr-TR" sz="2200" i="0" u="none" strike="noStrike" baseline="0" dirty="0"/>
          </a:p>
        </p:txBody>
      </p:sp>
    </p:spTree>
    <p:extLst>
      <p:ext uri="{BB962C8B-B14F-4D97-AF65-F5344CB8AC3E}">
        <p14:creationId xmlns:p14="http://schemas.microsoft.com/office/powerpoint/2010/main" val="600409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endParaRPr lang="tr-TR" sz="3600" b="1" dirty="0">
              <a:solidFill>
                <a:schemeClr val="tx1"/>
              </a:solidFill>
            </a:endParaRPr>
          </a:p>
        </p:txBody>
      </p:sp>
      <p:pic>
        <p:nvPicPr>
          <p:cNvPr id="7" name="İçerik Yer Tutucusu 6">
            <a:extLst>
              <a:ext uri="{FF2B5EF4-FFF2-40B4-BE49-F238E27FC236}">
                <a16:creationId xmlns:a16="http://schemas.microsoft.com/office/drawing/2014/main" id="{5F87D5C4-D782-4E04-8E79-AD1A140A61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0250" y="286602"/>
            <a:ext cx="10125430" cy="5656997"/>
          </a:xfrm>
        </p:spPr>
      </p:pic>
      <p:sp>
        <p:nvSpPr>
          <p:cNvPr id="8" name="Metin kutusu 7">
            <a:extLst>
              <a:ext uri="{FF2B5EF4-FFF2-40B4-BE49-F238E27FC236}">
                <a16:creationId xmlns:a16="http://schemas.microsoft.com/office/drawing/2014/main" id="{2123596B-AFB9-4B12-88FC-F21AE058D097}"/>
              </a:ext>
            </a:extLst>
          </p:cNvPr>
          <p:cNvSpPr txBox="1"/>
          <p:nvPr/>
        </p:nvSpPr>
        <p:spPr>
          <a:xfrm>
            <a:off x="3254668" y="5975129"/>
            <a:ext cx="5743624" cy="307777"/>
          </a:xfrm>
          <a:prstGeom prst="rect">
            <a:avLst/>
          </a:prstGeom>
          <a:noFill/>
        </p:spPr>
        <p:txBody>
          <a:bodyPr wrap="none" rtlCol="0">
            <a:spAutoFit/>
          </a:bodyPr>
          <a:lstStyle/>
          <a:p>
            <a:r>
              <a:rPr lang="tr-TR" sz="1400" b="0" i="0" u="none" strike="noStrike" baseline="0" dirty="0"/>
              <a:t>Astım tanısı almış 12 yaş ve üstü olgularda başlangıç tedavisinin belirlenmesi</a:t>
            </a:r>
            <a:endParaRPr lang="tr-TR" sz="1400" dirty="0"/>
          </a:p>
        </p:txBody>
      </p:sp>
    </p:spTree>
    <p:extLst>
      <p:ext uri="{BB962C8B-B14F-4D97-AF65-F5344CB8AC3E}">
        <p14:creationId xmlns:p14="http://schemas.microsoft.com/office/powerpoint/2010/main" val="304000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ATAĞI VE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3"/>
            <a:ext cx="10058400" cy="4570833"/>
          </a:xfrm>
        </p:spPr>
        <p:txBody>
          <a:bodyPr>
            <a:normAutofit lnSpcReduction="10000"/>
          </a:bodyPr>
          <a:lstStyle/>
          <a:p>
            <a:pPr algn="just">
              <a:lnSpc>
                <a:spcPct val="150000"/>
              </a:lnSpc>
            </a:pPr>
            <a:r>
              <a:rPr lang="tr-TR" sz="2200" b="1" i="0" u="none" strike="noStrike" baseline="0" dirty="0"/>
              <a:t>Atak</a:t>
            </a:r>
          </a:p>
          <a:p>
            <a:pPr algn="just">
              <a:lnSpc>
                <a:spcPct val="150000"/>
              </a:lnSpc>
            </a:pPr>
            <a:r>
              <a:rPr lang="tr-TR" sz="2200" dirty="0"/>
              <a:t>A</a:t>
            </a:r>
            <a:r>
              <a:rPr lang="tr-TR" sz="2200" b="0" i="0" u="none" strike="noStrike" baseline="0" dirty="0"/>
              <a:t>stımlı bir hastada </a:t>
            </a:r>
          </a:p>
          <a:p>
            <a:pPr lvl="1" algn="just">
              <a:lnSpc>
                <a:spcPct val="150000"/>
              </a:lnSpc>
            </a:pPr>
            <a:r>
              <a:rPr lang="tr-TR" sz="2000" b="0" i="0" u="none" strike="noStrike" baseline="0" dirty="0"/>
              <a:t>ilerleyen nefes darlığı, </a:t>
            </a:r>
            <a:r>
              <a:rPr lang="tr-TR" sz="2000" dirty="0"/>
              <a:t>ö</a:t>
            </a:r>
            <a:r>
              <a:rPr lang="tr-TR" sz="2000" b="0" i="0" u="none" strike="noStrike" baseline="0" dirty="0"/>
              <a:t>ksürük, hırıltı veya göğüste baskı hissi yakınmalarının ortaya </a:t>
            </a:r>
            <a:r>
              <a:rPr lang="tr-TR" sz="2000" dirty="0"/>
              <a:t>ç</a:t>
            </a:r>
            <a:r>
              <a:rPr lang="tr-TR" sz="2000" b="0" i="0" u="none" strike="noStrike" baseline="0" dirty="0"/>
              <a:t>ıkışı</a:t>
            </a:r>
          </a:p>
          <a:p>
            <a:pPr lvl="1" algn="just">
              <a:lnSpc>
                <a:spcPct val="150000"/>
              </a:lnSpc>
            </a:pPr>
            <a:r>
              <a:rPr lang="tr-TR" sz="2000" b="0" i="0" u="none" strike="noStrike" baseline="0" dirty="0"/>
              <a:t>buna PEF, FEV1 azalması gibi solunum fonksiyon testi bozukluklarının eşlik etmesi</a:t>
            </a:r>
          </a:p>
          <a:p>
            <a:pPr lvl="1" algn="just">
              <a:lnSpc>
                <a:spcPct val="150000"/>
              </a:lnSpc>
            </a:pPr>
            <a:r>
              <a:rPr lang="tr-TR" sz="2000" b="0" i="0" u="none" strike="noStrike" baseline="0" dirty="0"/>
              <a:t>klinik, fonksiyonel düzelme için sistemik </a:t>
            </a:r>
            <a:r>
              <a:rPr lang="tr-TR" sz="2000" b="0" i="0" u="none" strike="noStrike" baseline="0" dirty="0" err="1"/>
              <a:t>steroid</a:t>
            </a:r>
            <a:r>
              <a:rPr lang="tr-TR" sz="2000" b="0" i="0" u="none" strike="noStrike" baseline="0" dirty="0"/>
              <a:t> gerekmesi </a:t>
            </a:r>
          </a:p>
          <a:p>
            <a:pPr algn="just">
              <a:lnSpc>
                <a:spcPct val="150000"/>
              </a:lnSpc>
            </a:pPr>
            <a:r>
              <a:rPr lang="tr-TR" sz="2200" b="0" i="0" u="none" strike="noStrike" baseline="0" dirty="0"/>
              <a:t>Semptomların aniden ortaya </a:t>
            </a:r>
            <a:r>
              <a:rPr lang="tr-TR" sz="2200" dirty="0"/>
              <a:t>ç</a:t>
            </a:r>
            <a:r>
              <a:rPr lang="tr-TR" sz="2200" b="0" i="0" u="none" strike="noStrike" baseline="0" dirty="0"/>
              <a:t>ıkışı daha </a:t>
            </a:r>
            <a:r>
              <a:rPr lang="tr-TR" sz="2200" dirty="0"/>
              <a:t>ç</a:t>
            </a:r>
            <a:r>
              <a:rPr lang="tr-TR" sz="2200" b="0" i="0" u="none" strike="noStrike" baseline="0" dirty="0"/>
              <a:t>ok “atak” olarak tanımlanırken</a:t>
            </a:r>
          </a:p>
          <a:p>
            <a:pPr algn="just">
              <a:lnSpc>
                <a:spcPct val="150000"/>
              </a:lnSpc>
            </a:pPr>
            <a:r>
              <a:rPr lang="tr-TR" sz="2200" b="0" i="0" u="none" strike="noStrike" baseline="0" dirty="0"/>
              <a:t>Kronik zayıf astım kontrolü zemininde var olan semptomların günler içerisindeki ilerleyici bozulmaları </a:t>
            </a:r>
            <a:r>
              <a:rPr lang="sv-SE" sz="2200" b="0" i="0" u="none" strike="noStrike" baseline="0" dirty="0"/>
              <a:t>i</a:t>
            </a:r>
            <a:r>
              <a:rPr lang="tr-TR" sz="2200" b="0" i="0" u="none" strike="noStrike" baseline="0" dirty="0"/>
              <a:t>ç</a:t>
            </a:r>
            <a:r>
              <a:rPr lang="sv-SE" sz="2200" b="0" i="0" u="none" strike="noStrike" baseline="0" dirty="0"/>
              <a:t>in de “atak” tanımı da kullanılabilir</a:t>
            </a:r>
            <a:endParaRPr lang="tr-TR" sz="2200" dirty="0"/>
          </a:p>
        </p:txBody>
      </p:sp>
    </p:spTree>
    <p:extLst>
      <p:ext uri="{BB962C8B-B14F-4D97-AF65-F5344CB8AC3E}">
        <p14:creationId xmlns:p14="http://schemas.microsoft.com/office/powerpoint/2010/main" val="3923593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endParaRPr lang="tr-TR" sz="3600" b="1" dirty="0">
              <a:solidFill>
                <a:schemeClr val="tx1"/>
              </a:solidFill>
            </a:endParaRPr>
          </a:p>
        </p:txBody>
      </p:sp>
      <p:pic>
        <p:nvPicPr>
          <p:cNvPr id="4" name="İçerik Yer Tutucusu 3">
            <a:extLst>
              <a:ext uri="{FF2B5EF4-FFF2-40B4-BE49-F238E27FC236}">
                <a16:creationId xmlns:a16="http://schemas.microsoft.com/office/drawing/2014/main" id="{6EDA5556-F99C-4063-B81F-A5E6D9EE16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79" y="2278505"/>
            <a:ext cx="10058399" cy="3972393"/>
          </a:xfrm>
        </p:spPr>
      </p:pic>
      <p:sp>
        <p:nvSpPr>
          <p:cNvPr id="5" name="Metin kutusu 4">
            <a:extLst>
              <a:ext uri="{FF2B5EF4-FFF2-40B4-BE49-F238E27FC236}">
                <a16:creationId xmlns:a16="http://schemas.microsoft.com/office/drawing/2014/main" id="{8595C499-D6CC-4BC2-9A1A-2CDE684CE5F1}"/>
              </a:ext>
            </a:extLst>
          </p:cNvPr>
          <p:cNvSpPr txBox="1"/>
          <p:nvPr/>
        </p:nvSpPr>
        <p:spPr>
          <a:xfrm>
            <a:off x="1097279" y="1823266"/>
            <a:ext cx="5507983" cy="369332"/>
          </a:xfrm>
          <a:prstGeom prst="rect">
            <a:avLst/>
          </a:prstGeom>
          <a:noFill/>
        </p:spPr>
        <p:txBody>
          <a:bodyPr wrap="none" rtlCol="0">
            <a:spAutoFit/>
          </a:bodyPr>
          <a:lstStyle/>
          <a:p>
            <a:r>
              <a:rPr lang="tr-TR" b="1" dirty="0"/>
              <a:t>Semptom ve bulgulara göre atak şiddetinin belirlenmesi</a:t>
            </a:r>
          </a:p>
        </p:txBody>
      </p:sp>
    </p:spTree>
    <p:extLst>
      <p:ext uri="{BB962C8B-B14F-4D97-AF65-F5344CB8AC3E}">
        <p14:creationId xmlns:p14="http://schemas.microsoft.com/office/powerpoint/2010/main" val="41158188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ATAĞI VE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4"/>
            <a:ext cx="10058400" cy="4555066"/>
          </a:xfrm>
        </p:spPr>
        <p:txBody>
          <a:bodyPr>
            <a:normAutofit fontScale="92500" lnSpcReduction="20000"/>
          </a:bodyPr>
          <a:lstStyle/>
          <a:p>
            <a:pPr>
              <a:lnSpc>
                <a:spcPct val="150000"/>
              </a:lnSpc>
            </a:pPr>
            <a:r>
              <a:rPr lang="tr-TR" sz="2200" b="1" i="0" u="none" strike="noStrike" baseline="0" dirty="0"/>
              <a:t>Astım Atak İlişkili </a:t>
            </a:r>
            <a:r>
              <a:rPr lang="tr-TR" sz="2200" b="1" dirty="0"/>
              <a:t>Ö</a:t>
            </a:r>
            <a:r>
              <a:rPr lang="tr-TR" sz="2200" b="1" i="0" u="none" strike="noStrike" baseline="0" dirty="0"/>
              <a:t>lüm İçin Riske Sahip Hasta</a:t>
            </a:r>
          </a:p>
          <a:p>
            <a:pPr algn="just">
              <a:lnSpc>
                <a:spcPct val="150000"/>
              </a:lnSpc>
              <a:buFont typeface="Wingdings" panose="05000000000000000000" pitchFamily="2" charset="2"/>
              <a:buChar char="§"/>
            </a:pPr>
            <a:r>
              <a:rPr lang="tr-TR" sz="2200" b="0" i="0" u="none" strike="noStrike" baseline="0" dirty="0"/>
              <a:t>Daha </a:t>
            </a:r>
            <a:r>
              <a:rPr lang="tr-TR" sz="2200" dirty="0"/>
              <a:t>ö</a:t>
            </a:r>
            <a:r>
              <a:rPr lang="tr-TR" sz="2200" b="0" i="0" u="none" strike="noStrike" baseline="0" dirty="0"/>
              <a:t>nce, </a:t>
            </a:r>
            <a:r>
              <a:rPr lang="tr-TR" sz="2200" dirty="0"/>
              <a:t>ö</a:t>
            </a:r>
            <a:r>
              <a:rPr lang="tr-TR" sz="2200" b="0" i="0" u="none" strike="noStrike" baseline="0" dirty="0"/>
              <a:t>zellikle son 1 yılda astım atak nedeniyle acil servis başvurusu, hastaneye yatışı, </a:t>
            </a:r>
            <a:r>
              <a:rPr lang="tr-TR" sz="2200" dirty="0"/>
              <a:t>ö</a:t>
            </a:r>
            <a:r>
              <a:rPr lang="tr-TR" sz="2200" b="0" i="0" u="none" strike="noStrike" baseline="0" dirty="0"/>
              <a:t>zellikle yoğun bakım </a:t>
            </a:r>
            <a:r>
              <a:rPr lang="tr-TR" sz="2200" dirty="0"/>
              <a:t>ü</a:t>
            </a:r>
            <a:r>
              <a:rPr lang="fi-FI" sz="2200" b="0" i="0" u="none" strike="noStrike" baseline="0" dirty="0"/>
              <a:t>nitesi ya da mekanik ventilasyon ihtiyacı olan hastalar</a:t>
            </a:r>
            <a:endParaRPr lang="tr-TR" sz="2200" b="0" i="0" u="none" strike="noStrike" baseline="0" dirty="0"/>
          </a:p>
          <a:p>
            <a:pPr algn="just">
              <a:lnSpc>
                <a:spcPct val="150000"/>
              </a:lnSpc>
              <a:buFont typeface="Wingdings" panose="05000000000000000000" pitchFamily="2" charset="2"/>
              <a:buChar char="§"/>
            </a:pPr>
            <a:r>
              <a:rPr lang="tr-TR" sz="2200" b="0" i="0" u="none" strike="noStrike" baseline="0" dirty="0"/>
              <a:t>Kısa etkili beta2-agonistlerin </a:t>
            </a:r>
            <a:r>
              <a:rPr lang="tr-TR" sz="2200" dirty="0"/>
              <a:t>ç</a:t>
            </a:r>
            <a:r>
              <a:rPr lang="tr-TR" sz="2200" b="0" i="0" u="none" strike="noStrike" baseline="0" dirty="0"/>
              <a:t>ok sık kullanımı (ayda 1 kutu ilacın tüketilmesi) olan, İKS ilacını kullanmayan ya da düzensiz kullanan, halen ya da yakın geçmişte OKS kullanımına ihtiyaç duymuş hastalar</a:t>
            </a:r>
            <a:endParaRPr lang="tr-TR" sz="2200" dirty="0"/>
          </a:p>
          <a:p>
            <a:pPr algn="just">
              <a:lnSpc>
                <a:spcPct val="150000"/>
              </a:lnSpc>
              <a:buFont typeface="Wingdings" panose="05000000000000000000" pitchFamily="2" charset="2"/>
              <a:buChar char="§"/>
            </a:pPr>
            <a:r>
              <a:rPr lang="fi-FI" sz="2200" b="0" i="0" u="none" strike="noStrike" baseline="0" dirty="0"/>
              <a:t>Besin allerjisi olan astım hastaları</a:t>
            </a:r>
            <a:endParaRPr lang="tr-TR" sz="2200" b="0" i="0" u="none" strike="noStrike" baseline="0" dirty="0"/>
          </a:p>
          <a:p>
            <a:pPr algn="just">
              <a:lnSpc>
                <a:spcPct val="150000"/>
              </a:lnSpc>
              <a:buFont typeface="Wingdings" panose="05000000000000000000" pitchFamily="2" charset="2"/>
              <a:buChar char="§"/>
            </a:pPr>
            <a:r>
              <a:rPr lang="tr-TR" sz="2200" b="0" i="0" u="none" strike="noStrike" baseline="0" dirty="0"/>
              <a:t>Psikiyatrik, </a:t>
            </a:r>
            <a:r>
              <a:rPr lang="tr-TR" sz="2200" b="0" i="0" u="none" strike="noStrike" baseline="0" dirty="0" err="1"/>
              <a:t>psikososyal</a:t>
            </a:r>
            <a:r>
              <a:rPr lang="tr-TR" sz="2200" b="0" i="0" u="none" strike="noStrike" baseline="0" dirty="0"/>
              <a:t> problemleri, </a:t>
            </a:r>
            <a:r>
              <a:rPr lang="tr-TR" sz="2200" b="0" i="0" u="none" strike="noStrike" baseline="0" dirty="0" err="1"/>
              <a:t>ilac</a:t>
            </a:r>
            <a:r>
              <a:rPr lang="tr-TR" sz="2200" b="0" i="0" u="none" strike="noStrike" baseline="0" dirty="0"/>
              <a:t> bağımlılığı olan hastalar, ya da benzer sorunları yaşayan ebeveynlere sahip </a:t>
            </a:r>
            <a:r>
              <a:rPr lang="tr-TR" sz="2200" dirty="0"/>
              <a:t>ç</a:t>
            </a:r>
            <a:r>
              <a:rPr lang="tr-TR" sz="2200" b="0" i="0" u="none" strike="noStrike" baseline="0" dirty="0"/>
              <a:t>ocuk astımlı hastalar</a:t>
            </a:r>
            <a:endParaRPr lang="tr-TR" sz="2200" i="0" u="none" strike="noStrike" baseline="0" dirty="0"/>
          </a:p>
          <a:p>
            <a:pPr>
              <a:lnSpc>
                <a:spcPct val="150000"/>
              </a:lnSpc>
            </a:pPr>
            <a:endParaRPr lang="tr-TR" sz="2200" b="1" i="0" u="none" strike="noStrike" baseline="0" dirty="0"/>
          </a:p>
        </p:txBody>
      </p:sp>
    </p:spTree>
    <p:extLst>
      <p:ext uri="{BB962C8B-B14F-4D97-AF65-F5344CB8AC3E}">
        <p14:creationId xmlns:p14="http://schemas.microsoft.com/office/powerpoint/2010/main" val="304129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EPİDEMİYOLOJİ</a:t>
            </a:r>
          </a:p>
        </p:txBody>
      </p:sp>
      <p:sp>
        <p:nvSpPr>
          <p:cNvPr id="3" name="İçerik Yer Tutucusu 2">
            <a:extLst>
              <a:ext uri="{FF2B5EF4-FFF2-40B4-BE49-F238E27FC236}">
                <a16:creationId xmlns:a16="http://schemas.microsoft.com/office/drawing/2014/main" id="{48050D45-E961-4220-AD98-894BAA61CFD0}"/>
              </a:ext>
            </a:extLst>
          </p:cNvPr>
          <p:cNvSpPr>
            <a:spLocks noGrp="1"/>
          </p:cNvSpPr>
          <p:nvPr>
            <p:ph idx="1"/>
          </p:nvPr>
        </p:nvSpPr>
        <p:spPr>
          <a:xfrm>
            <a:off x="1093076" y="1737360"/>
            <a:ext cx="10058400" cy="4492005"/>
          </a:xfrm>
        </p:spPr>
        <p:txBody>
          <a:bodyPr>
            <a:normAutofit/>
          </a:bodyPr>
          <a:lstStyle/>
          <a:p>
            <a:pPr marL="0" indent="0">
              <a:lnSpc>
                <a:spcPct val="150000"/>
              </a:lnSpc>
              <a:buNone/>
            </a:pPr>
            <a:r>
              <a:rPr lang="tr-TR" sz="2200" dirty="0"/>
              <a:t>Ülkemizde erişkinlerdeki </a:t>
            </a:r>
          </a:p>
          <a:p>
            <a:pPr marL="635508" lvl="1" indent="-342900">
              <a:lnSpc>
                <a:spcPct val="150000"/>
              </a:lnSpc>
            </a:pPr>
            <a:r>
              <a:rPr lang="tr-TR" sz="2000" dirty="0"/>
              <a:t>Astım </a:t>
            </a:r>
            <a:r>
              <a:rPr lang="tr-TR" sz="2000" dirty="0" err="1"/>
              <a:t>prevalansı</a:t>
            </a:r>
            <a:r>
              <a:rPr lang="tr-TR" sz="2000" dirty="0"/>
              <a:t> % 1.2-9.4 arasında, </a:t>
            </a:r>
          </a:p>
          <a:p>
            <a:pPr marL="635508" lvl="1" indent="-342900">
              <a:lnSpc>
                <a:spcPct val="150000"/>
              </a:lnSpc>
            </a:pPr>
            <a:r>
              <a:rPr lang="tr-TR" sz="2000" dirty="0"/>
              <a:t>Astım benzeri semptom </a:t>
            </a:r>
            <a:r>
              <a:rPr lang="tr-TR" sz="2000" dirty="0" err="1"/>
              <a:t>prevalansı</a:t>
            </a:r>
            <a:r>
              <a:rPr lang="tr-TR" sz="2000" dirty="0"/>
              <a:t> ise % 9.8-27.3 arasında</a:t>
            </a:r>
          </a:p>
          <a:p>
            <a:pPr marL="0" indent="0">
              <a:lnSpc>
                <a:spcPct val="150000"/>
              </a:lnSpc>
              <a:buNone/>
            </a:pPr>
            <a:r>
              <a:rPr lang="tr-TR" sz="2200" dirty="0"/>
              <a:t>Türk </a:t>
            </a:r>
            <a:r>
              <a:rPr lang="tr-TR" sz="2200" dirty="0" err="1"/>
              <a:t>Toraks</a:t>
            </a:r>
            <a:r>
              <a:rPr lang="tr-TR" sz="2200" dirty="0"/>
              <a:t> Derneği’nce gerçekleştirilen, </a:t>
            </a:r>
          </a:p>
          <a:p>
            <a:pPr marL="0" indent="0">
              <a:lnSpc>
                <a:spcPct val="150000"/>
              </a:lnSpc>
              <a:buNone/>
            </a:pPr>
            <a:r>
              <a:rPr lang="tr-TR" sz="2200" dirty="0"/>
              <a:t>PARFAIT (</a:t>
            </a:r>
            <a:r>
              <a:rPr lang="tr-TR" sz="2200" dirty="0" err="1"/>
              <a:t>Prevalence</a:t>
            </a:r>
            <a:r>
              <a:rPr lang="tr-TR" sz="2200" dirty="0"/>
              <a:t> </a:t>
            </a:r>
            <a:r>
              <a:rPr lang="tr-TR" sz="2200" dirty="0" err="1"/>
              <a:t>and</a:t>
            </a:r>
            <a:r>
              <a:rPr lang="tr-TR" sz="2200" dirty="0"/>
              <a:t> Risk </a:t>
            </a:r>
            <a:r>
              <a:rPr lang="tr-TR" sz="2200" dirty="0" err="1"/>
              <a:t>Factors</a:t>
            </a:r>
            <a:r>
              <a:rPr lang="tr-TR" sz="2200" dirty="0"/>
              <a:t> of </a:t>
            </a:r>
            <a:r>
              <a:rPr lang="tr-TR" sz="2200" dirty="0" err="1"/>
              <a:t>Allergies</a:t>
            </a:r>
            <a:r>
              <a:rPr lang="tr-TR" sz="2200" dirty="0"/>
              <a:t> in </a:t>
            </a:r>
            <a:r>
              <a:rPr lang="tr-TR" sz="2200" dirty="0" err="1"/>
              <a:t>Turkey</a:t>
            </a:r>
            <a:r>
              <a:rPr lang="tr-TR" sz="2200" dirty="0"/>
              <a:t>) çalışmasında</a:t>
            </a:r>
          </a:p>
          <a:p>
            <a:pPr marL="635508" lvl="1" indent="-342900">
              <a:lnSpc>
                <a:spcPct val="150000"/>
              </a:lnSpc>
            </a:pPr>
            <a:r>
              <a:rPr lang="tr-TR" sz="2000" dirty="0"/>
              <a:t>Astım sıklığı ülke genelinde erkeklerde %7.1, kadınlarda ise %9.0</a:t>
            </a:r>
          </a:p>
        </p:txBody>
      </p:sp>
    </p:spTree>
    <p:extLst>
      <p:ext uri="{BB962C8B-B14F-4D97-AF65-F5344CB8AC3E}">
        <p14:creationId xmlns:p14="http://schemas.microsoft.com/office/powerpoint/2010/main" val="2771467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ATAĞI VE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p:txBody>
          <a:bodyPr>
            <a:normAutofit/>
          </a:bodyPr>
          <a:lstStyle/>
          <a:p>
            <a:r>
              <a:rPr lang="tr-TR" sz="2200" b="1" i="0" u="none" strike="noStrike" baseline="0" dirty="0"/>
              <a:t>Astım Atağı Yönetimi</a:t>
            </a:r>
          </a:p>
          <a:p>
            <a:endParaRPr lang="tr-TR" sz="2200" b="1" i="0" u="none" strike="noStrike" baseline="0" dirty="0"/>
          </a:p>
        </p:txBody>
      </p:sp>
      <p:pic>
        <p:nvPicPr>
          <p:cNvPr id="4" name="Resim 3" descr="metin içeren bir resim&#10;&#10;Açıklama otomatik olarak oluşturuldu">
            <a:extLst>
              <a:ext uri="{FF2B5EF4-FFF2-40B4-BE49-F238E27FC236}">
                <a16:creationId xmlns:a16="http://schemas.microsoft.com/office/drawing/2014/main" id="{D908C0BD-22E1-4C5E-A02D-7E81FE6E4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249713"/>
            <a:ext cx="10058400" cy="4023359"/>
          </a:xfrm>
          <a:prstGeom prst="rect">
            <a:avLst/>
          </a:prstGeom>
        </p:spPr>
      </p:pic>
    </p:spTree>
    <p:extLst>
      <p:ext uri="{BB962C8B-B14F-4D97-AF65-F5344CB8AC3E}">
        <p14:creationId xmlns:p14="http://schemas.microsoft.com/office/powerpoint/2010/main" val="24082489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ATAĞI VE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p:txBody>
          <a:bodyPr>
            <a:normAutofit/>
          </a:bodyPr>
          <a:lstStyle/>
          <a:p>
            <a:r>
              <a:rPr lang="tr-TR" sz="2200" b="1" i="0" u="none" strike="noStrike" baseline="0" dirty="0"/>
              <a:t>Astım Atağı Yönetimi</a:t>
            </a:r>
          </a:p>
          <a:p>
            <a:endParaRPr lang="tr-TR" sz="2200" b="1" i="0" u="none" strike="noStrike" baseline="0" dirty="0"/>
          </a:p>
        </p:txBody>
      </p:sp>
      <p:pic>
        <p:nvPicPr>
          <p:cNvPr id="5" name="Resim 4" descr="metin içeren bir resim&#10;&#10;Açıklama otomatik olarak oluşturuldu">
            <a:extLst>
              <a:ext uri="{FF2B5EF4-FFF2-40B4-BE49-F238E27FC236}">
                <a16:creationId xmlns:a16="http://schemas.microsoft.com/office/drawing/2014/main" id="{8A6915AC-3AB6-4132-9347-8E0129173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264228"/>
            <a:ext cx="10058399" cy="4023359"/>
          </a:xfrm>
          <a:prstGeom prst="rect">
            <a:avLst/>
          </a:prstGeom>
        </p:spPr>
      </p:pic>
    </p:spTree>
    <p:extLst>
      <p:ext uri="{BB962C8B-B14F-4D97-AF65-F5344CB8AC3E}">
        <p14:creationId xmlns:p14="http://schemas.microsoft.com/office/powerpoint/2010/main" val="2187123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ATAĞI VE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p:txBody>
          <a:bodyPr>
            <a:normAutofit/>
          </a:bodyPr>
          <a:lstStyle/>
          <a:p>
            <a:r>
              <a:rPr lang="tr-TR" sz="2200" b="1" i="0" u="none" strike="noStrike" baseline="0" dirty="0"/>
              <a:t>Astım Ataklarının Doğal Seyri</a:t>
            </a:r>
          </a:p>
          <a:p>
            <a:pPr algn="just">
              <a:lnSpc>
                <a:spcPct val="150000"/>
              </a:lnSpc>
            </a:pPr>
            <a:r>
              <a:rPr lang="tr-TR" sz="2100" b="0" i="0" u="none" strike="noStrike" baseline="0" dirty="0"/>
              <a:t>Atakların </a:t>
            </a:r>
            <a:r>
              <a:rPr lang="tr-TR" sz="2100" b="0" i="0" u="none" strike="noStrike" baseline="0" dirty="0" err="1"/>
              <a:t>coğu</a:t>
            </a:r>
            <a:r>
              <a:rPr lang="tr-TR" sz="2100" b="0" i="0" u="none" strike="noStrike" baseline="0" dirty="0"/>
              <a:t> tedavi ile 2-3 saat </a:t>
            </a:r>
            <a:r>
              <a:rPr lang="tr-TR" sz="2100" b="0" i="0" u="none" strike="noStrike" baseline="0" dirty="0" err="1"/>
              <a:t>icinde</a:t>
            </a:r>
            <a:r>
              <a:rPr lang="tr-TR" sz="2100" b="0" i="0" u="none" strike="noStrike" baseline="0" dirty="0"/>
              <a:t> düzelir.</a:t>
            </a:r>
          </a:p>
          <a:p>
            <a:pPr algn="just">
              <a:lnSpc>
                <a:spcPct val="150000"/>
              </a:lnSpc>
            </a:pPr>
            <a:r>
              <a:rPr lang="tr-TR" sz="2100" b="0" i="0" u="none" strike="noStrike" baseline="0" dirty="0"/>
              <a:t>Eve gönderilen hastaların %3’u 24 saat, %7’si ise bir hafta içinde acil servise tekrarlayan atakla geri döndüğü bildirilmiştir. </a:t>
            </a:r>
          </a:p>
          <a:p>
            <a:pPr algn="just">
              <a:lnSpc>
                <a:spcPct val="150000"/>
              </a:lnSpc>
            </a:pPr>
            <a:r>
              <a:rPr lang="tr-TR" sz="2100" b="0" i="0" u="none" strike="noStrike" baseline="0" dirty="0"/>
              <a:t>Acil servise başvuran ağır astım ataklarının %20-30’u ise acil servis tedavisine iyi yanıt vermemekte, daha uzun süreli tedavi ve yakın gözlem altında tutulmak için hastaneye yatırılmaları gerekmektedir.</a:t>
            </a:r>
            <a:endParaRPr lang="tr-TR" sz="2100" i="0" u="none" strike="noStrike" baseline="0" dirty="0"/>
          </a:p>
        </p:txBody>
      </p:sp>
    </p:spTree>
    <p:extLst>
      <p:ext uri="{BB962C8B-B14F-4D97-AF65-F5344CB8AC3E}">
        <p14:creationId xmlns:p14="http://schemas.microsoft.com/office/powerpoint/2010/main" val="2024893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ATAĞI VE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3"/>
            <a:ext cx="10058400" cy="4424437"/>
          </a:xfrm>
        </p:spPr>
        <p:txBody>
          <a:bodyPr>
            <a:normAutofit lnSpcReduction="10000"/>
          </a:bodyPr>
          <a:lstStyle/>
          <a:p>
            <a:pPr algn="l"/>
            <a:r>
              <a:rPr lang="tr-TR" sz="2200" b="1" i="0" u="none" strike="noStrike" baseline="0" dirty="0"/>
              <a:t>Hastaneye yatış için değerlendirme kriterleri</a:t>
            </a:r>
          </a:p>
          <a:p>
            <a:pPr algn="l">
              <a:lnSpc>
                <a:spcPct val="150000"/>
              </a:lnSpc>
            </a:pPr>
            <a:r>
              <a:rPr lang="tr-TR" sz="2100" b="0" i="0" u="none" strike="noStrike" baseline="0" dirty="0"/>
              <a:t>Tedavi </a:t>
            </a:r>
            <a:r>
              <a:rPr lang="tr-TR" sz="2100" dirty="0"/>
              <a:t>ö</a:t>
            </a:r>
            <a:r>
              <a:rPr lang="tr-TR" sz="2100" b="0" i="0" u="none" strike="noStrike" baseline="0" dirty="0"/>
              <a:t>ncesi FEV1 veya PEF &lt;%25 (beklenen yada kişisel en iyi değerinin) veya tedavi sonrası FEV1 veya PEF &lt;40% altında olan hastalar</a:t>
            </a:r>
            <a:endParaRPr lang="tr-TR" sz="2100" b="1" i="0" u="none" strike="noStrike" baseline="0" dirty="0"/>
          </a:p>
          <a:p>
            <a:pPr algn="l">
              <a:lnSpc>
                <a:spcPct val="150000"/>
              </a:lnSpc>
            </a:pPr>
            <a:r>
              <a:rPr lang="tr-TR" sz="2100" b="0" i="0" u="none" strike="noStrike" baseline="0" dirty="0"/>
              <a:t>Değerlendirilmesi</a:t>
            </a:r>
            <a:r>
              <a:rPr lang="tr-TR" sz="1800" b="0" i="0" u="none" strike="noStrike" baseline="0" dirty="0"/>
              <a:t> </a:t>
            </a:r>
            <a:r>
              <a:rPr lang="tr-TR" sz="2100" dirty="0"/>
              <a:t>ö</a:t>
            </a:r>
            <a:r>
              <a:rPr lang="tr-TR" sz="2100" b="0" i="0" u="none" strike="noStrike" baseline="0" dirty="0"/>
              <a:t>nerilen riskli hasta grupları</a:t>
            </a:r>
          </a:p>
          <a:p>
            <a:pPr lvl="1">
              <a:lnSpc>
                <a:spcPct val="150000"/>
              </a:lnSpc>
            </a:pPr>
            <a:r>
              <a:rPr lang="tr-TR" sz="1900" b="0" i="0" u="none" strike="noStrike" baseline="0" dirty="0"/>
              <a:t>Kadın cinsiyet</a:t>
            </a:r>
          </a:p>
          <a:p>
            <a:pPr lvl="1">
              <a:lnSpc>
                <a:spcPct val="150000"/>
              </a:lnSpc>
            </a:pPr>
            <a:r>
              <a:rPr lang="tr-TR" sz="1900" b="0" i="0" u="none" strike="noStrike" baseline="0" dirty="0"/>
              <a:t>İleri yaş</a:t>
            </a:r>
            <a:endParaRPr lang="tr-TR" sz="1900" dirty="0"/>
          </a:p>
          <a:p>
            <a:pPr lvl="1">
              <a:lnSpc>
                <a:spcPct val="150000"/>
              </a:lnSpc>
            </a:pPr>
            <a:r>
              <a:rPr lang="tr-TR" sz="1900" dirty="0"/>
              <a:t>Ö</a:t>
            </a:r>
            <a:r>
              <a:rPr lang="tr-TR" sz="1900" b="0" i="0" u="none" strike="noStrike" baseline="0" dirty="0"/>
              <a:t>nceki 24 saatte ≥8 </a:t>
            </a:r>
            <a:r>
              <a:rPr lang="tr-TR" sz="1900" b="0" i="0" u="none" strike="noStrike" baseline="0" dirty="0" err="1"/>
              <a:t>puff</a:t>
            </a:r>
            <a:r>
              <a:rPr lang="tr-TR" sz="1900" b="0" i="0" u="none" strike="noStrike" baseline="0" dirty="0"/>
              <a:t> ve </a:t>
            </a:r>
            <a:r>
              <a:rPr lang="tr-TR" sz="1900" dirty="0"/>
              <a:t>ü</a:t>
            </a:r>
            <a:r>
              <a:rPr lang="tr-TR" sz="1900" b="0" i="0" u="none" strike="noStrike" baseline="0" dirty="0"/>
              <a:t>zeri beta2-agonist almış olmak</a:t>
            </a:r>
          </a:p>
          <a:p>
            <a:pPr lvl="1">
              <a:lnSpc>
                <a:spcPct val="150000"/>
              </a:lnSpc>
            </a:pPr>
            <a:r>
              <a:rPr lang="tr-TR" sz="1900" b="0" i="0" u="none" strike="noStrike" baseline="0" dirty="0"/>
              <a:t>Daha </a:t>
            </a:r>
            <a:r>
              <a:rPr lang="tr-TR" sz="1900" dirty="0"/>
              <a:t>ö</a:t>
            </a:r>
            <a:r>
              <a:rPr lang="tr-TR" sz="1900" b="0" i="0" u="none" strike="noStrike" baseline="0" dirty="0"/>
              <a:t>nce ciddi atak </a:t>
            </a:r>
            <a:r>
              <a:rPr lang="tr-TR" sz="1900" b="0" i="0" u="none" strike="noStrike" baseline="0" dirty="0" err="1"/>
              <a:t>oykusu</a:t>
            </a:r>
            <a:r>
              <a:rPr lang="tr-TR" sz="1900" b="0" i="0" u="none" strike="noStrike" baseline="0" dirty="0"/>
              <a:t> (</a:t>
            </a:r>
            <a:r>
              <a:rPr lang="tr-TR" sz="1900" b="0" i="0" u="none" strike="noStrike" baseline="0" dirty="0" err="1"/>
              <a:t>entübasyon</a:t>
            </a:r>
            <a:r>
              <a:rPr lang="tr-TR" sz="1900" b="0" i="0" u="none" strike="noStrike" baseline="0" dirty="0"/>
              <a:t>, sık başvuru)</a:t>
            </a:r>
            <a:endParaRPr lang="tr-TR" sz="1900" dirty="0"/>
          </a:p>
          <a:p>
            <a:pPr lvl="1">
              <a:lnSpc>
                <a:spcPct val="150000"/>
              </a:lnSpc>
            </a:pPr>
            <a:r>
              <a:rPr lang="tr-TR" sz="1900" b="0" i="0" u="none" strike="noStrike" baseline="0" dirty="0"/>
              <a:t>Daha </a:t>
            </a:r>
            <a:r>
              <a:rPr lang="tr-TR" sz="1900" dirty="0"/>
              <a:t>ö</a:t>
            </a:r>
            <a:r>
              <a:rPr lang="tr-TR" sz="1900" b="0" i="0" u="none" strike="noStrike" baseline="0" dirty="0"/>
              <a:t>nce oral </a:t>
            </a:r>
            <a:r>
              <a:rPr lang="tr-TR" sz="1900" b="0" i="0" u="none" strike="noStrike" baseline="0" dirty="0" err="1"/>
              <a:t>kortikosteroid</a:t>
            </a:r>
            <a:r>
              <a:rPr lang="tr-TR" sz="1900" b="0" i="0" u="none" strike="noStrike" baseline="0" dirty="0"/>
              <a:t> kullanımı gerektiren plansız hastane ve acil servis başvurusu olması</a:t>
            </a:r>
          </a:p>
        </p:txBody>
      </p:sp>
    </p:spTree>
    <p:extLst>
      <p:ext uri="{BB962C8B-B14F-4D97-AF65-F5344CB8AC3E}">
        <p14:creationId xmlns:p14="http://schemas.microsoft.com/office/powerpoint/2010/main" val="4960342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ATAĞI VE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p:txBody>
          <a:bodyPr>
            <a:normAutofit/>
          </a:bodyPr>
          <a:lstStyle/>
          <a:p>
            <a:pPr algn="l"/>
            <a:r>
              <a:rPr lang="tr-TR" sz="2200" b="1" i="0" u="none" strike="noStrike" baseline="0" dirty="0"/>
              <a:t>Taburculuğa Uygunluğun Kriterleri</a:t>
            </a:r>
          </a:p>
          <a:p>
            <a:pPr algn="just">
              <a:lnSpc>
                <a:spcPct val="150000"/>
              </a:lnSpc>
              <a:buFont typeface="Wingdings" panose="05000000000000000000" pitchFamily="2" charset="2"/>
              <a:buChar char="§"/>
            </a:pPr>
            <a:r>
              <a:rPr lang="tr-TR" sz="2200" b="0" i="0" u="none" strike="noStrike" baseline="0" dirty="0" err="1"/>
              <a:t>SABA’lara</a:t>
            </a:r>
            <a:r>
              <a:rPr lang="tr-TR" sz="2200" b="0" i="0" u="none" strike="noStrike" baseline="0" dirty="0"/>
              <a:t> 3-4 saatten daha kısa aralıklarla gereksinim olmaması</a:t>
            </a:r>
            <a:endParaRPr lang="tr-TR" sz="2200" b="1" dirty="0"/>
          </a:p>
          <a:p>
            <a:pPr algn="just">
              <a:lnSpc>
                <a:spcPct val="150000"/>
              </a:lnSpc>
              <a:buFont typeface="Wingdings" panose="05000000000000000000" pitchFamily="2" charset="2"/>
              <a:buChar char="§"/>
            </a:pPr>
            <a:r>
              <a:rPr lang="fi-FI" sz="2200" b="0" i="0" u="none" strike="noStrike" baseline="0" dirty="0"/>
              <a:t>SaO2 &gt; %90 olması (oda havasında)</a:t>
            </a:r>
            <a:endParaRPr lang="tr-TR" sz="2200" b="1" i="0" u="none" strike="noStrike" baseline="0" dirty="0"/>
          </a:p>
          <a:p>
            <a:pPr algn="just">
              <a:lnSpc>
                <a:spcPct val="150000"/>
              </a:lnSpc>
              <a:buFont typeface="Wingdings" panose="05000000000000000000" pitchFamily="2" charset="2"/>
              <a:buChar char="§"/>
            </a:pPr>
            <a:r>
              <a:rPr lang="es-ES" sz="2200" b="0" i="0" u="none" strike="noStrike" baseline="0" dirty="0"/>
              <a:t>Fizik incelemenin normal ya da normale yakın olması</a:t>
            </a:r>
            <a:endParaRPr lang="tr-TR" sz="2200" b="1" dirty="0"/>
          </a:p>
          <a:p>
            <a:pPr algn="just">
              <a:lnSpc>
                <a:spcPct val="150000"/>
              </a:lnSpc>
              <a:buFont typeface="Wingdings" panose="05000000000000000000" pitchFamily="2" charset="2"/>
              <a:buChar char="§"/>
            </a:pPr>
            <a:r>
              <a:rPr lang="tr-TR" sz="2200" b="0" i="0" u="none" strike="noStrike" baseline="0" dirty="0"/>
              <a:t>PEF veya FEV1 değerinin %70’in </a:t>
            </a:r>
            <a:r>
              <a:rPr lang="tr-TR" sz="2200" b="0" i="0" u="none" strike="noStrike" baseline="0" dirty="0" err="1"/>
              <a:t>uzerinde</a:t>
            </a:r>
            <a:r>
              <a:rPr lang="tr-TR" sz="2200" b="0" i="0" u="none" strike="noStrike" baseline="0" dirty="0"/>
              <a:t> olması (</a:t>
            </a:r>
            <a:r>
              <a:rPr lang="tr-TR" sz="2200" b="0" i="0" u="none" strike="noStrike" baseline="0" dirty="0" err="1"/>
              <a:t>SABA’dan</a:t>
            </a:r>
            <a:r>
              <a:rPr lang="tr-TR" sz="2200" b="0" i="0" u="none" strike="noStrike" baseline="0" dirty="0"/>
              <a:t> sonra)</a:t>
            </a:r>
            <a:endParaRPr lang="tr-TR" sz="2200" b="1" i="0" u="none" strike="noStrike" baseline="0" dirty="0"/>
          </a:p>
          <a:p>
            <a:pPr algn="l"/>
            <a:endParaRPr lang="tr-TR" sz="2200" b="0" i="0" u="none" strike="noStrike" baseline="0" dirty="0"/>
          </a:p>
        </p:txBody>
      </p:sp>
    </p:spTree>
    <p:extLst>
      <p:ext uri="{BB962C8B-B14F-4D97-AF65-F5344CB8AC3E}">
        <p14:creationId xmlns:p14="http://schemas.microsoft.com/office/powerpoint/2010/main" val="40474569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ASTIM ATAĞI VE TEDAVİSİ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3"/>
            <a:ext cx="10058400" cy="4467981"/>
          </a:xfrm>
        </p:spPr>
        <p:txBody>
          <a:bodyPr>
            <a:noAutofit/>
          </a:bodyPr>
          <a:lstStyle/>
          <a:p>
            <a:pPr algn="l"/>
            <a:r>
              <a:rPr lang="tr-TR" sz="2100" b="1" i="0" u="none" strike="noStrike" baseline="0" dirty="0"/>
              <a:t>Taburculuk sonrası </a:t>
            </a:r>
            <a:r>
              <a:rPr lang="tr-TR" sz="2100" b="1" dirty="0"/>
              <a:t>ö</a:t>
            </a:r>
            <a:r>
              <a:rPr lang="tr-TR" sz="2100" b="1" i="0" u="none" strike="noStrike" baseline="0" dirty="0"/>
              <a:t>neriler</a:t>
            </a:r>
          </a:p>
          <a:p>
            <a:pPr algn="just">
              <a:lnSpc>
                <a:spcPct val="150000"/>
              </a:lnSpc>
              <a:buFont typeface="Wingdings" panose="05000000000000000000" pitchFamily="2" charset="2"/>
              <a:buChar char="§"/>
            </a:pPr>
            <a:r>
              <a:rPr lang="tr-TR" sz="2100" b="0" i="0" u="none" strike="noStrike" baseline="0" dirty="0"/>
              <a:t>Acil serviste ya da hastanede başlanılan sistemik </a:t>
            </a:r>
            <a:r>
              <a:rPr lang="tr-TR" sz="2100" b="0" i="0" u="none" strike="noStrike" baseline="0" dirty="0" err="1"/>
              <a:t>steroid</a:t>
            </a:r>
            <a:r>
              <a:rPr lang="tr-TR" sz="2100" b="0" i="0" u="none" strike="noStrike" baseline="0" dirty="0"/>
              <a:t> tedavisinin taburculuk sonrası devam etmesinden emin olunmalı</a:t>
            </a:r>
          </a:p>
          <a:p>
            <a:pPr algn="just">
              <a:lnSpc>
                <a:spcPct val="150000"/>
              </a:lnSpc>
              <a:buFont typeface="Wingdings" panose="05000000000000000000" pitchFamily="2" charset="2"/>
              <a:buChar char="§"/>
            </a:pPr>
            <a:r>
              <a:rPr lang="tr-TR" sz="2100" b="0" i="0" u="none" strike="noStrike" baseline="0" dirty="0"/>
              <a:t>İdame </a:t>
            </a:r>
            <a:r>
              <a:rPr lang="tr-TR" sz="2100" b="0" i="0" u="none" strike="noStrike" baseline="0" dirty="0" err="1"/>
              <a:t>inhale</a:t>
            </a:r>
            <a:r>
              <a:rPr lang="tr-TR" sz="2100" b="0" i="0" u="none" strike="noStrike" baseline="0" dirty="0"/>
              <a:t> </a:t>
            </a:r>
            <a:r>
              <a:rPr lang="tr-TR" sz="2100" b="0" i="0" u="none" strike="noStrike" baseline="0" dirty="0" err="1"/>
              <a:t>steroide</a:t>
            </a:r>
            <a:r>
              <a:rPr lang="tr-TR" sz="2100" b="0" i="0" u="none" strike="noStrike" baseline="0" dirty="0"/>
              <a:t> kullanmayan hastalara mutlaka İKS başlanmalı veya kullanıyorsa 2-4 hafta süre ile uygun doz artışı yapılmalı</a:t>
            </a:r>
          </a:p>
          <a:p>
            <a:pPr algn="just">
              <a:lnSpc>
                <a:spcPct val="150000"/>
              </a:lnSpc>
              <a:buFont typeface="Wingdings" panose="05000000000000000000" pitchFamily="2" charset="2"/>
              <a:buChar char="§"/>
            </a:pPr>
            <a:r>
              <a:rPr lang="tr-TR" sz="2100" b="0" i="0" u="none" strike="noStrike" baseline="0" dirty="0"/>
              <a:t>Atak tedavisi sırasında kesilmiş olan LABA tekrar başlanmalı</a:t>
            </a:r>
          </a:p>
          <a:p>
            <a:pPr algn="just">
              <a:lnSpc>
                <a:spcPct val="150000"/>
              </a:lnSpc>
              <a:buFont typeface="Wingdings" panose="05000000000000000000" pitchFamily="2" charset="2"/>
              <a:buChar char="§"/>
            </a:pPr>
            <a:r>
              <a:rPr lang="tr-TR" sz="2100" b="0" i="0" u="none" strike="noStrike" baseline="0" dirty="0"/>
              <a:t>Acil servisten taburcu edilen hastaya takiplerini yapan doktorla ilk hafta içerisinde tekrar görüşmeleri</a:t>
            </a:r>
          </a:p>
        </p:txBody>
      </p:sp>
    </p:spTree>
    <p:extLst>
      <p:ext uri="{BB962C8B-B14F-4D97-AF65-F5344CB8AC3E}">
        <p14:creationId xmlns:p14="http://schemas.microsoft.com/office/powerpoint/2010/main" val="25275468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SEVK KRİTERLERİ</a:t>
            </a:r>
          </a:p>
        </p:txBody>
      </p:sp>
      <p:sp>
        <p:nvSpPr>
          <p:cNvPr id="11" name="İçerik Yer Tutucusu 10">
            <a:extLst>
              <a:ext uri="{FF2B5EF4-FFF2-40B4-BE49-F238E27FC236}">
                <a16:creationId xmlns:a16="http://schemas.microsoft.com/office/drawing/2014/main" id="{C0905A8D-2711-4509-9A00-063D1E8FB887}"/>
              </a:ext>
            </a:extLst>
          </p:cNvPr>
          <p:cNvSpPr>
            <a:spLocks noGrp="1"/>
          </p:cNvSpPr>
          <p:nvPr>
            <p:ph idx="1"/>
          </p:nvPr>
        </p:nvSpPr>
        <p:spPr>
          <a:xfrm>
            <a:off x="1097280" y="1845734"/>
            <a:ext cx="10058400" cy="4492004"/>
          </a:xfrm>
        </p:spPr>
        <p:txBody>
          <a:bodyPr>
            <a:normAutofit/>
          </a:bodyPr>
          <a:lstStyle/>
          <a:p>
            <a:pPr algn="just">
              <a:buFont typeface="Wingdings" panose="05000000000000000000" pitchFamily="2" charset="2"/>
              <a:buChar char="§"/>
            </a:pPr>
            <a:r>
              <a:rPr lang="tr-TR" sz="2200" b="0" i="0" u="none" strike="noStrike" baseline="0" dirty="0"/>
              <a:t>Tanı güçlüğü yaşanan hastalar</a:t>
            </a:r>
          </a:p>
          <a:p>
            <a:pPr algn="just">
              <a:buFont typeface="Wingdings" panose="05000000000000000000" pitchFamily="2" charset="2"/>
              <a:buChar char="§"/>
            </a:pPr>
            <a:r>
              <a:rPr lang="tr-TR" sz="2200" b="0" i="0" u="none" strike="noStrike" baseline="0" dirty="0"/>
              <a:t>Astım ve KOAH ayrımının yapılamadığı veya birlikteliğinin düşünüldüğü olgular</a:t>
            </a:r>
            <a:endParaRPr lang="tr-TR" sz="2200" dirty="0"/>
          </a:p>
          <a:p>
            <a:pPr algn="just">
              <a:buFont typeface="Wingdings" panose="05000000000000000000" pitchFamily="2" charset="2"/>
              <a:buChar char="§"/>
            </a:pPr>
            <a:r>
              <a:rPr lang="tr-TR" sz="2200" b="0" i="0" u="none" strike="noStrike" baseline="0" dirty="0"/>
              <a:t>Astım tedavisinde İKS/LABA kombinasyonu, uzun etkili beta2mimetik, </a:t>
            </a:r>
            <a:r>
              <a:rPr lang="tr-TR" sz="2200" b="0" i="0" u="none" strike="noStrike" baseline="0" dirty="0" err="1"/>
              <a:t>lökotrien</a:t>
            </a:r>
            <a:r>
              <a:rPr lang="tr-TR" sz="2200" b="0" i="0" u="none" strike="noStrike" baseline="0" dirty="0"/>
              <a:t> </a:t>
            </a:r>
            <a:r>
              <a:rPr lang="tr-TR" sz="2200" b="0" i="0" u="none" strike="noStrike" baseline="0" dirty="0" err="1"/>
              <a:t>reseptor</a:t>
            </a:r>
            <a:r>
              <a:rPr lang="tr-TR" sz="2200" b="0" i="0" u="none" strike="noStrike" baseline="0" dirty="0"/>
              <a:t> antagonistleri, </a:t>
            </a:r>
            <a:r>
              <a:rPr lang="tr-TR" sz="2200" b="0" i="0" u="none" strike="noStrike" baseline="0" dirty="0" err="1"/>
              <a:t>tiotroprium</a:t>
            </a:r>
            <a:r>
              <a:rPr lang="tr-TR" sz="2200" b="0" i="0" u="none" strike="noStrike" baseline="0" dirty="0"/>
              <a:t> gibi uzman reçetesi ve/veya ilaç kullanım raporu gerektiren ilaç kullanımı gereken hastalar</a:t>
            </a:r>
          </a:p>
          <a:p>
            <a:pPr algn="just">
              <a:buFont typeface="Wingdings" panose="05000000000000000000" pitchFamily="2" charset="2"/>
              <a:buChar char="§"/>
            </a:pPr>
            <a:r>
              <a:rPr lang="tr-TR" sz="2200" b="0" i="0" u="none" strike="noStrike" baseline="0" dirty="0"/>
              <a:t>Astım kontrolünde güçlük yaşanan olgular</a:t>
            </a:r>
            <a:endParaRPr lang="tr-TR" sz="2200" dirty="0"/>
          </a:p>
          <a:p>
            <a:pPr algn="just">
              <a:buFont typeface="Wingdings" panose="05000000000000000000" pitchFamily="2" charset="2"/>
              <a:buChar char="§"/>
            </a:pPr>
            <a:r>
              <a:rPr lang="tr-TR" sz="2200" b="0" i="0" u="none" strike="noStrike" baseline="0" dirty="0"/>
              <a:t>Meslek astımı düşünülen astımlı olgular</a:t>
            </a:r>
          </a:p>
          <a:p>
            <a:pPr algn="just">
              <a:buFont typeface="Wingdings" panose="05000000000000000000" pitchFamily="2" charset="2"/>
              <a:buChar char="§"/>
            </a:pPr>
            <a:r>
              <a:rPr lang="tr-TR" sz="2200" b="0" i="0" u="none" strike="noStrike" baseline="0" dirty="0" err="1"/>
              <a:t>Allerjik</a:t>
            </a:r>
            <a:r>
              <a:rPr lang="tr-TR" sz="2200" b="0" i="0" u="none" strike="noStrike" baseline="0" dirty="0"/>
              <a:t> tetikleyicilerle tetiklenen ve </a:t>
            </a:r>
            <a:r>
              <a:rPr lang="tr-TR" sz="2200" b="0" i="0" u="none" strike="noStrike" baseline="0" dirty="0" err="1"/>
              <a:t>allerjiye</a:t>
            </a:r>
            <a:r>
              <a:rPr lang="tr-TR" sz="2200" b="0" i="0" u="none" strike="noStrike" baseline="0" dirty="0"/>
              <a:t> yönelik tetkik gereken hastalar</a:t>
            </a:r>
            <a:endParaRPr lang="tr-TR" sz="2200" dirty="0"/>
          </a:p>
          <a:p>
            <a:pPr algn="just">
              <a:buFont typeface="Wingdings" panose="05000000000000000000" pitchFamily="2" charset="2"/>
              <a:buChar char="§"/>
            </a:pPr>
            <a:r>
              <a:rPr lang="tr-TR" sz="2200" b="0" i="0" u="none" strike="noStrike" baseline="0" dirty="0" err="1"/>
              <a:t>Komorbiditeler</a:t>
            </a:r>
            <a:r>
              <a:rPr lang="tr-TR" sz="2200" b="0" i="0" u="none" strike="noStrike" baseline="0" dirty="0"/>
              <a:t> yönünden uzman hekim muayenesi takip ve tedavisi gereken hastalar</a:t>
            </a:r>
            <a:endParaRPr lang="tr-TR" sz="2200" dirty="0"/>
          </a:p>
        </p:txBody>
      </p:sp>
    </p:spTree>
    <p:extLst>
      <p:ext uri="{BB962C8B-B14F-4D97-AF65-F5344CB8AC3E}">
        <p14:creationId xmlns:p14="http://schemas.microsoft.com/office/powerpoint/2010/main" val="4936278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B4B4EF-2BC6-4970-9E73-2D6E426A3DB4}"/>
              </a:ext>
            </a:extLst>
          </p:cNvPr>
          <p:cNvSpPr>
            <a:spLocks noGrp="1"/>
          </p:cNvSpPr>
          <p:nvPr>
            <p:ph type="title"/>
          </p:nvPr>
        </p:nvSpPr>
        <p:spPr/>
        <p:txBody>
          <a:bodyPr/>
          <a:lstStyle/>
          <a:p>
            <a:r>
              <a:rPr lang="tr-TR" b="1" dirty="0">
                <a:solidFill>
                  <a:schemeClr val="tx1"/>
                </a:solidFill>
              </a:rPr>
              <a:t>KAYNAKLAR</a:t>
            </a:r>
            <a:endParaRPr lang="tr-TR" dirty="0"/>
          </a:p>
        </p:txBody>
      </p:sp>
      <p:sp>
        <p:nvSpPr>
          <p:cNvPr id="3" name="İçerik Yer Tutucusu 2">
            <a:extLst>
              <a:ext uri="{FF2B5EF4-FFF2-40B4-BE49-F238E27FC236}">
                <a16:creationId xmlns:a16="http://schemas.microsoft.com/office/drawing/2014/main" id="{073E5E3B-6DA8-4077-8DDC-FA64F73909C6}"/>
              </a:ext>
            </a:extLst>
          </p:cNvPr>
          <p:cNvSpPr>
            <a:spLocks noGrp="1"/>
          </p:cNvSpPr>
          <p:nvPr>
            <p:ph idx="1"/>
          </p:nvPr>
        </p:nvSpPr>
        <p:spPr/>
        <p:txBody>
          <a:bodyPr>
            <a:normAutofit/>
          </a:bodyPr>
          <a:lstStyle/>
          <a:p>
            <a:pPr algn="just">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Astım Tanı ve Tedavi Rehberi 2020 Güncellemesi, </a:t>
            </a:r>
            <a:r>
              <a:rPr lang="tr-TR" dirty="0" err="1">
                <a:latin typeface="Times New Roman" panose="02020603050405020304" pitchFamily="18" charset="0"/>
                <a:cs typeface="Times New Roman" panose="02020603050405020304" pitchFamily="18" charset="0"/>
              </a:rPr>
              <a:t>Türks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Toraks</a:t>
            </a:r>
            <a:r>
              <a:rPr lang="tr-TR" dirty="0">
                <a:latin typeface="Times New Roman" panose="02020603050405020304" pitchFamily="18" charset="0"/>
                <a:cs typeface="Times New Roman" panose="02020603050405020304" pitchFamily="18" charset="0"/>
              </a:rPr>
              <a:t> Derneği</a:t>
            </a:r>
          </a:p>
          <a:p>
            <a:pPr algn="just">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Global strategy for asthma management and prevention. Global strategy for asthma management and prevention, Global Initiative for</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Asthma</a:t>
            </a:r>
            <a:r>
              <a:rPr lang="tr-TR" sz="2000" b="0" i="0" u="none" strike="noStrike" baseline="0" dirty="0">
                <a:latin typeface="Times New Roman" panose="02020603050405020304" pitchFamily="18" charset="0"/>
                <a:cs typeface="Times New Roman" panose="02020603050405020304" pitchFamily="18" charset="0"/>
              </a:rPr>
              <a:t> (GINA) 2019.</a:t>
            </a:r>
          </a:p>
          <a:p>
            <a:pPr algn="just">
              <a:buFont typeface="Wingdings" panose="05000000000000000000" pitchFamily="2" charset="2"/>
              <a:buChar char="§"/>
            </a:pPr>
            <a:r>
              <a:rPr lang="tr-TR" sz="2000" b="0" i="0" u="none" strike="noStrike" baseline="0" dirty="0" err="1">
                <a:latin typeface="Times New Roman" panose="02020603050405020304" pitchFamily="18" charset="0"/>
                <a:cs typeface="Times New Roman" panose="02020603050405020304" pitchFamily="18" charset="0"/>
              </a:rPr>
              <a:t>Cates</a:t>
            </a:r>
            <a:r>
              <a:rPr lang="tr-TR" sz="2000" b="0" i="0" u="none" strike="noStrike" baseline="0" dirty="0">
                <a:latin typeface="Times New Roman" panose="02020603050405020304" pitchFamily="18" charset="0"/>
                <a:cs typeface="Times New Roman" panose="02020603050405020304" pitchFamily="18" charset="0"/>
              </a:rPr>
              <a:t> CJ, </a:t>
            </a:r>
            <a:r>
              <a:rPr lang="tr-TR" sz="2000" b="0" i="0" u="none" strike="noStrike" baseline="0" dirty="0" err="1">
                <a:latin typeface="Times New Roman" panose="02020603050405020304" pitchFamily="18" charset="0"/>
                <a:cs typeface="Times New Roman" panose="02020603050405020304" pitchFamily="18" charset="0"/>
              </a:rPr>
              <a:t>Jaeschke</a:t>
            </a:r>
            <a:r>
              <a:rPr lang="tr-TR" sz="2000" b="0" i="0" u="none" strike="noStrike" baseline="0" dirty="0">
                <a:latin typeface="Times New Roman" panose="02020603050405020304" pitchFamily="18" charset="0"/>
                <a:cs typeface="Times New Roman" panose="02020603050405020304" pitchFamily="18" charset="0"/>
              </a:rPr>
              <a:t> R, </a:t>
            </a:r>
            <a:r>
              <a:rPr lang="tr-TR" sz="2000" b="0" i="0" u="none" strike="noStrike" baseline="0" dirty="0" err="1">
                <a:latin typeface="Times New Roman" panose="02020603050405020304" pitchFamily="18" charset="0"/>
                <a:cs typeface="Times New Roman" panose="02020603050405020304" pitchFamily="18" charset="0"/>
              </a:rPr>
              <a:t>Schmidt</a:t>
            </a:r>
            <a:r>
              <a:rPr lang="tr-TR" sz="2000" b="0" i="0" u="none" strike="noStrike" baseline="0" dirty="0">
                <a:latin typeface="Times New Roman" panose="02020603050405020304" pitchFamily="18" charset="0"/>
                <a:cs typeface="Times New Roman" panose="02020603050405020304" pitchFamily="18" charset="0"/>
              </a:rPr>
              <a:t> S, </a:t>
            </a:r>
            <a:r>
              <a:rPr lang="tr-TR" sz="2000" b="0" i="0" u="none" strike="noStrike" baseline="0" dirty="0" err="1">
                <a:latin typeface="Times New Roman" panose="02020603050405020304" pitchFamily="18" charset="0"/>
                <a:cs typeface="Times New Roman" panose="02020603050405020304" pitchFamily="18" charset="0"/>
              </a:rPr>
              <a:t>Ferrer</a:t>
            </a:r>
            <a:r>
              <a:rPr lang="tr-TR" sz="2000" b="0" i="0" u="none" strike="noStrike" baseline="0" dirty="0">
                <a:latin typeface="Times New Roman" panose="02020603050405020304" pitchFamily="18" charset="0"/>
                <a:cs typeface="Times New Roman" panose="02020603050405020304" pitchFamily="18" charset="0"/>
              </a:rPr>
              <a:t> M. </a:t>
            </a:r>
            <a:r>
              <a:rPr lang="tr-TR" sz="2000" b="0" i="0" u="none" strike="noStrike" baseline="0" dirty="0" err="1">
                <a:latin typeface="Times New Roman" panose="02020603050405020304" pitchFamily="18" charset="0"/>
                <a:cs typeface="Times New Roman" panose="02020603050405020304" pitchFamily="18" charset="0"/>
              </a:rPr>
              <a:t>Regular</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treatment</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with</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salmeterol</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and</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inhaled</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steroids</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for</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chronic</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asthma</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serious</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adverse</a:t>
            </a:r>
            <a:r>
              <a:rPr lang="tr-TR"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events. The Cochrane database of systematic reviews. 2013;3:</a:t>
            </a:r>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tr-TR" sz="2000" b="0" i="0" u="none" strike="noStrike" baseline="0" dirty="0" err="1">
                <a:latin typeface="Times New Roman" panose="02020603050405020304" pitchFamily="18" charset="0"/>
                <a:cs typeface="Times New Roman" panose="02020603050405020304" pitchFamily="18" charset="0"/>
              </a:rPr>
              <a:t>Rabe</a:t>
            </a:r>
            <a:r>
              <a:rPr lang="tr-TR" sz="2000" b="0" i="0" u="none" strike="noStrike" baseline="0" dirty="0">
                <a:latin typeface="Times New Roman" panose="02020603050405020304" pitchFamily="18" charset="0"/>
                <a:cs typeface="Times New Roman" panose="02020603050405020304" pitchFamily="18" charset="0"/>
              </a:rPr>
              <a:t> KF, </a:t>
            </a:r>
            <a:r>
              <a:rPr lang="tr-TR" sz="2000" b="0" i="0" u="none" strike="noStrike" baseline="0" dirty="0" err="1">
                <a:latin typeface="Times New Roman" panose="02020603050405020304" pitchFamily="18" charset="0"/>
                <a:cs typeface="Times New Roman" panose="02020603050405020304" pitchFamily="18" charset="0"/>
              </a:rPr>
              <a:t>Atienza</a:t>
            </a:r>
            <a:r>
              <a:rPr lang="tr-TR" sz="2000" b="0" i="0" u="none" strike="noStrike" baseline="0" dirty="0">
                <a:latin typeface="Times New Roman" panose="02020603050405020304" pitchFamily="18" charset="0"/>
                <a:cs typeface="Times New Roman" panose="02020603050405020304" pitchFamily="18" charset="0"/>
              </a:rPr>
              <a:t> T, </a:t>
            </a:r>
            <a:r>
              <a:rPr lang="tr-TR" sz="2000" b="0" i="0" u="none" strike="noStrike" baseline="0" dirty="0" err="1">
                <a:latin typeface="Times New Roman" panose="02020603050405020304" pitchFamily="18" charset="0"/>
                <a:cs typeface="Times New Roman" panose="02020603050405020304" pitchFamily="18" charset="0"/>
              </a:rPr>
              <a:t>Magyar</a:t>
            </a:r>
            <a:r>
              <a:rPr lang="tr-TR" sz="2000" b="0" i="0" u="none" strike="noStrike" baseline="0" dirty="0">
                <a:latin typeface="Times New Roman" panose="02020603050405020304" pitchFamily="18" charset="0"/>
                <a:cs typeface="Times New Roman" panose="02020603050405020304" pitchFamily="18" charset="0"/>
              </a:rPr>
              <a:t> P, </a:t>
            </a:r>
            <a:r>
              <a:rPr lang="tr-TR" sz="2000" b="0" i="0" u="none" strike="noStrike" baseline="0" dirty="0" err="1">
                <a:latin typeface="Times New Roman" panose="02020603050405020304" pitchFamily="18" charset="0"/>
                <a:cs typeface="Times New Roman" panose="02020603050405020304" pitchFamily="18" charset="0"/>
              </a:rPr>
              <a:t>Larsson</a:t>
            </a:r>
            <a:r>
              <a:rPr lang="tr-TR" sz="2000" b="0" i="0" u="none" strike="noStrike" baseline="0" dirty="0">
                <a:latin typeface="Times New Roman" panose="02020603050405020304" pitchFamily="18" charset="0"/>
                <a:cs typeface="Times New Roman" panose="02020603050405020304" pitchFamily="18" charset="0"/>
              </a:rPr>
              <a:t> P, </a:t>
            </a:r>
            <a:r>
              <a:rPr lang="tr-TR" sz="2000" b="0" i="0" u="none" strike="noStrike" baseline="0" dirty="0" err="1">
                <a:latin typeface="Times New Roman" panose="02020603050405020304" pitchFamily="18" charset="0"/>
                <a:cs typeface="Times New Roman" panose="02020603050405020304" pitchFamily="18" charset="0"/>
              </a:rPr>
              <a:t>Jorup</a:t>
            </a:r>
            <a:r>
              <a:rPr lang="tr-TR" sz="2000" b="0" i="0" u="none" strike="noStrike" baseline="0" dirty="0">
                <a:latin typeface="Times New Roman" panose="02020603050405020304" pitchFamily="18" charset="0"/>
                <a:cs typeface="Times New Roman" panose="02020603050405020304" pitchFamily="18" charset="0"/>
              </a:rPr>
              <a:t> C, </a:t>
            </a:r>
            <a:r>
              <a:rPr lang="tr-TR" sz="2000" b="0" i="0" u="none" strike="noStrike" baseline="0" dirty="0" err="1">
                <a:latin typeface="Times New Roman" panose="02020603050405020304" pitchFamily="18" charset="0"/>
                <a:cs typeface="Times New Roman" panose="02020603050405020304" pitchFamily="18" charset="0"/>
              </a:rPr>
              <a:t>Lalloo</a:t>
            </a:r>
            <a:r>
              <a:rPr lang="tr-TR" sz="2000" b="0" i="0" u="none" strike="noStrike" baseline="0" dirty="0">
                <a:latin typeface="Times New Roman" panose="02020603050405020304" pitchFamily="18" charset="0"/>
                <a:cs typeface="Times New Roman" panose="02020603050405020304" pitchFamily="18" charset="0"/>
              </a:rPr>
              <a:t> UG. </a:t>
            </a:r>
            <a:r>
              <a:rPr lang="tr-TR" sz="2000" b="0" i="0" u="none" strike="noStrike" baseline="0" dirty="0" err="1">
                <a:latin typeface="Times New Roman" panose="02020603050405020304" pitchFamily="18" charset="0"/>
                <a:cs typeface="Times New Roman" panose="02020603050405020304" pitchFamily="18" charset="0"/>
              </a:rPr>
              <a:t>Effect</a:t>
            </a:r>
            <a:r>
              <a:rPr lang="tr-TR" sz="2000" b="0" i="0" u="none" strike="noStrike" baseline="0" dirty="0">
                <a:latin typeface="Times New Roman" panose="02020603050405020304" pitchFamily="18" charset="0"/>
                <a:cs typeface="Times New Roman" panose="02020603050405020304" pitchFamily="18" charset="0"/>
              </a:rPr>
              <a:t> of </a:t>
            </a:r>
            <a:r>
              <a:rPr lang="tr-TR" sz="2000" b="0" i="0" u="none" strike="noStrike" baseline="0" dirty="0" err="1">
                <a:latin typeface="Times New Roman" panose="02020603050405020304" pitchFamily="18" charset="0"/>
                <a:cs typeface="Times New Roman" panose="02020603050405020304" pitchFamily="18" charset="0"/>
              </a:rPr>
              <a:t>budesonide</a:t>
            </a:r>
            <a:r>
              <a:rPr lang="tr-TR" sz="2000" b="0" i="0" u="none" strike="noStrike" baseline="0" dirty="0">
                <a:latin typeface="Times New Roman" panose="02020603050405020304" pitchFamily="18" charset="0"/>
                <a:cs typeface="Times New Roman" panose="02020603050405020304" pitchFamily="18" charset="0"/>
              </a:rPr>
              <a:t> in </a:t>
            </a:r>
            <a:r>
              <a:rPr lang="tr-TR" sz="2000" b="0" i="0" u="none" strike="noStrike" baseline="0" dirty="0" err="1">
                <a:latin typeface="Times New Roman" panose="02020603050405020304" pitchFamily="18" charset="0"/>
                <a:cs typeface="Times New Roman" panose="02020603050405020304" pitchFamily="18" charset="0"/>
              </a:rPr>
              <a:t>combination</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with</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formoterol</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for</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reliever</a:t>
            </a:r>
            <a:r>
              <a:rPr lang="tr-TR" sz="2000" b="0" i="0" u="none" strike="noStrike" baseline="0" dirty="0">
                <a:latin typeface="Times New Roman" panose="02020603050405020304" pitchFamily="18" charset="0"/>
                <a:cs typeface="Times New Roman" panose="02020603050405020304" pitchFamily="18" charset="0"/>
              </a:rPr>
              <a:t> </a:t>
            </a:r>
            <a:r>
              <a:rPr lang="tr-TR" sz="2000" b="0" i="0" u="none" strike="noStrike" baseline="0" dirty="0" err="1">
                <a:latin typeface="Times New Roman" panose="02020603050405020304" pitchFamily="18" charset="0"/>
                <a:cs typeface="Times New Roman" panose="02020603050405020304" pitchFamily="18" charset="0"/>
              </a:rPr>
              <a:t>therapy</a:t>
            </a:r>
            <a:r>
              <a:rPr lang="tr-TR"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in asthma exacerbations: a </a:t>
            </a:r>
            <a:r>
              <a:rPr lang="en-US" sz="2000" b="0" i="0" u="none" strike="noStrike" baseline="0" dirty="0" err="1">
                <a:latin typeface="Times New Roman" panose="02020603050405020304" pitchFamily="18" charset="0"/>
                <a:cs typeface="Times New Roman" panose="02020603050405020304" pitchFamily="18" charset="0"/>
              </a:rPr>
              <a:t>randomised</a:t>
            </a:r>
            <a:r>
              <a:rPr lang="en-US" sz="2000" b="0" i="0" u="none" strike="noStrike" baseline="0" dirty="0">
                <a:latin typeface="Times New Roman" panose="02020603050405020304" pitchFamily="18" charset="0"/>
                <a:cs typeface="Times New Roman" panose="02020603050405020304" pitchFamily="18" charset="0"/>
              </a:rPr>
              <a:t> controlled, double-blind study. Lancet 2006;368(9537):744-53.</a:t>
            </a:r>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tr-TR" sz="20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tr-TR" dirty="0"/>
          </a:p>
          <a:p>
            <a:pPr algn="just">
              <a:buFont typeface="Wingdings" panose="05000000000000000000" pitchFamily="2" charset="2"/>
              <a:buChar char="§"/>
            </a:pPr>
            <a:endParaRPr lang="tr-TR" sz="2000" b="0" i="0" u="none" strike="noStrike" baseline="0" dirty="0"/>
          </a:p>
        </p:txBody>
      </p:sp>
    </p:spTree>
    <p:extLst>
      <p:ext uri="{BB962C8B-B14F-4D97-AF65-F5344CB8AC3E}">
        <p14:creationId xmlns:p14="http://schemas.microsoft.com/office/powerpoint/2010/main" val="38569276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2CBBD3-FE55-4E0F-90BB-E2C30C3F0AC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43E5BB1-5A2B-480A-B29B-72E4A030E1C6}"/>
              </a:ext>
            </a:extLst>
          </p:cNvPr>
          <p:cNvSpPr>
            <a:spLocks noGrp="1"/>
          </p:cNvSpPr>
          <p:nvPr>
            <p:ph idx="1"/>
          </p:nvPr>
        </p:nvSpPr>
        <p:spPr/>
        <p:txBody>
          <a:bodyPr/>
          <a:lstStyle/>
          <a:p>
            <a:endParaRPr lang="tr-TR"/>
          </a:p>
        </p:txBody>
      </p:sp>
      <p:pic>
        <p:nvPicPr>
          <p:cNvPr id="4" name="Picture 3" descr="C:\Users\cumali\Desktop\thank-you-2.jpg">
            <a:extLst>
              <a:ext uri="{FF2B5EF4-FFF2-40B4-BE49-F238E27FC236}">
                <a16:creationId xmlns:a16="http://schemas.microsoft.com/office/drawing/2014/main" id="{69F29FF9-808D-4E53-A04A-1392737A8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29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endParaRPr lang="tr-TR" sz="3600" b="1" dirty="0">
              <a:solidFill>
                <a:schemeClr val="tx1"/>
              </a:solidFill>
            </a:endParaRPr>
          </a:p>
        </p:txBody>
      </p:sp>
      <p:pic>
        <p:nvPicPr>
          <p:cNvPr id="5" name="İçerik Yer Tutucusu 4" descr="tablo içeren bir resim&#10;&#10;Açıklama otomatik olarak oluşturuldu">
            <a:extLst>
              <a:ext uri="{FF2B5EF4-FFF2-40B4-BE49-F238E27FC236}">
                <a16:creationId xmlns:a16="http://schemas.microsoft.com/office/drawing/2014/main" id="{F2B56F1E-4C6B-4845-BC87-2999620A13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791"/>
            <a:ext cx="12191999" cy="6284670"/>
          </a:xfrm>
        </p:spPr>
      </p:pic>
      <p:sp>
        <p:nvSpPr>
          <p:cNvPr id="6" name="Metin kutusu 5">
            <a:extLst>
              <a:ext uri="{FF2B5EF4-FFF2-40B4-BE49-F238E27FC236}">
                <a16:creationId xmlns:a16="http://schemas.microsoft.com/office/drawing/2014/main" id="{8E3A52D8-16F5-47FF-8998-B4FDF6CE0E9E}"/>
              </a:ext>
            </a:extLst>
          </p:cNvPr>
          <p:cNvSpPr txBox="1"/>
          <p:nvPr/>
        </p:nvSpPr>
        <p:spPr>
          <a:xfrm>
            <a:off x="8064708" y="6448162"/>
            <a:ext cx="3796232" cy="246221"/>
          </a:xfrm>
          <a:prstGeom prst="rect">
            <a:avLst/>
          </a:prstGeom>
          <a:noFill/>
        </p:spPr>
        <p:txBody>
          <a:bodyPr wrap="none" rtlCol="0">
            <a:spAutoFit/>
          </a:bodyPr>
          <a:lstStyle/>
          <a:p>
            <a:r>
              <a:rPr lang="tr-TR" sz="1000" i="1" dirty="0"/>
              <a:t>Astım Tanı ve Tedavi Rehberi 2020 </a:t>
            </a:r>
            <a:r>
              <a:rPr lang="tr-TR" sz="1000" i="1" dirty="0" err="1"/>
              <a:t>Güncellemesi,Türks</a:t>
            </a:r>
            <a:r>
              <a:rPr lang="tr-TR" sz="1000" i="1" dirty="0"/>
              <a:t> </a:t>
            </a:r>
            <a:r>
              <a:rPr lang="tr-TR" sz="1000" i="1" dirty="0" err="1"/>
              <a:t>Toraks</a:t>
            </a:r>
            <a:r>
              <a:rPr lang="tr-TR" sz="1000" i="1" dirty="0"/>
              <a:t> Derneği</a:t>
            </a:r>
          </a:p>
        </p:txBody>
      </p:sp>
    </p:spTree>
    <p:extLst>
      <p:ext uri="{BB962C8B-B14F-4D97-AF65-F5344CB8AC3E}">
        <p14:creationId xmlns:p14="http://schemas.microsoft.com/office/powerpoint/2010/main" val="2734810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9C01F6-7BB5-4FB6-82FA-7325026A1339}"/>
              </a:ext>
            </a:extLst>
          </p:cNvPr>
          <p:cNvSpPr>
            <a:spLocks noGrp="1"/>
          </p:cNvSpPr>
          <p:nvPr>
            <p:ph type="title"/>
          </p:nvPr>
        </p:nvSpPr>
        <p:spPr/>
        <p:txBody>
          <a:bodyPr>
            <a:normAutofit/>
          </a:bodyPr>
          <a:lstStyle/>
          <a:p>
            <a:r>
              <a:rPr lang="tr-TR" sz="3600" b="1" dirty="0">
                <a:solidFill>
                  <a:schemeClr val="tx1"/>
                </a:solidFill>
              </a:rPr>
              <a:t>RİSK FAKTÖRLERİ</a:t>
            </a:r>
          </a:p>
        </p:txBody>
      </p:sp>
      <p:pic>
        <p:nvPicPr>
          <p:cNvPr id="5" name="İçerik Yer Tutucusu 4">
            <a:extLst>
              <a:ext uri="{FF2B5EF4-FFF2-40B4-BE49-F238E27FC236}">
                <a16:creationId xmlns:a16="http://schemas.microsoft.com/office/drawing/2014/main" id="{B38D0704-5FED-459B-AE1D-CFE39934B4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1968997"/>
            <a:ext cx="10058400" cy="4248743"/>
          </a:xfrm>
        </p:spPr>
      </p:pic>
    </p:spTree>
    <p:extLst>
      <p:ext uri="{BB962C8B-B14F-4D97-AF65-F5344CB8AC3E}">
        <p14:creationId xmlns:p14="http://schemas.microsoft.com/office/powerpoint/2010/main" val="3341713340"/>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2985</TotalTime>
  <Words>8487</Words>
  <Application>Microsoft Office PowerPoint</Application>
  <PresentationFormat>Geniş ekran</PresentationFormat>
  <Paragraphs>799</Paragraphs>
  <Slides>78</Slides>
  <Notes>72</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78</vt:i4>
      </vt:variant>
    </vt:vector>
  </HeadingPairs>
  <TitlesOfParts>
    <vt:vector size="90" baseType="lpstr">
      <vt:lpstr>Arial</vt:lpstr>
      <vt:lpstr>Calibri</vt:lpstr>
      <vt:lpstr>Calibri Light</vt:lpstr>
      <vt:lpstr>Courier New</vt:lpstr>
      <vt:lpstr>MinionPro-Bold</vt:lpstr>
      <vt:lpstr>MinionPro-BoldIt</vt:lpstr>
      <vt:lpstr>MinionPro-It</vt:lpstr>
      <vt:lpstr>MinionPro-Regular</vt:lpstr>
      <vt:lpstr>OptimaTr-Normal</vt:lpstr>
      <vt:lpstr>Times New Roman</vt:lpstr>
      <vt:lpstr>Wingdings</vt:lpstr>
      <vt:lpstr>Geçmişe bakış</vt:lpstr>
      <vt:lpstr> ASTIM </vt:lpstr>
      <vt:lpstr>SUNUM PLANI</vt:lpstr>
      <vt:lpstr>AMAÇ</vt:lpstr>
      <vt:lpstr>HEDEFLER</vt:lpstr>
      <vt:lpstr>TANIM</vt:lpstr>
      <vt:lpstr>EPİDEMİYOLOJİ</vt:lpstr>
      <vt:lpstr>EPİDEMİYOLOJİ</vt:lpstr>
      <vt:lpstr>PowerPoint Sunusu</vt:lpstr>
      <vt:lpstr>RİSK FAKTÖRLERİ</vt:lpstr>
      <vt:lpstr>RİSK FAKTÖRLERİ</vt:lpstr>
      <vt:lpstr>RİSK FAKTÖRLERİ</vt:lpstr>
      <vt:lpstr>PowerPoint Sunusu</vt:lpstr>
      <vt:lpstr>PATOGENEZ</vt:lpstr>
      <vt:lpstr>KLİNİK ÖZELLİKLER VE FENOTİPLER</vt:lpstr>
      <vt:lpstr>PowerPoint Sunusu</vt:lpstr>
      <vt:lpstr>TANI</vt:lpstr>
      <vt:lpstr>TANI</vt:lpstr>
      <vt:lpstr>PowerPoint Sunusu</vt:lpstr>
      <vt:lpstr>TANI</vt:lpstr>
      <vt:lpstr>SOLUNUM FONKSİYON ÖLÇÜMÜ</vt:lpstr>
      <vt:lpstr>SOLUNUM FONKSİYON ÖLÇÜMÜ</vt:lpstr>
      <vt:lpstr>SOLUNUM FONKSİYON ÖLÇÜMÜ</vt:lpstr>
      <vt:lpstr>SOLUNUM FONKSİYON ÖLÇÜMÜ</vt:lpstr>
      <vt:lpstr>SOLUNUM FONKSİYON ÖLÇÜMÜ</vt:lpstr>
      <vt:lpstr>ALLERJENİN DEĞERLENDİRİLMESİ</vt:lpstr>
      <vt:lpstr>DİĞER TETKİKLER</vt:lpstr>
      <vt:lpstr>DİĞER TETKİKLER</vt:lpstr>
      <vt:lpstr>ASTIM DEĞERLENDİRİLMESİ VE KONTROL</vt:lpstr>
      <vt:lpstr>ASTIM DEĞERLENDİRİLMESİ VE KONTROL</vt:lpstr>
      <vt:lpstr>ASTIM DEĞERLENDİRİLMESİ VE KONTROL</vt:lpstr>
      <vt:lpstr>ASTIM DEĞERLENDİRİLMESİ VE KONTROL</vt:lpstr>
      <vt:lpstr>ASTIM DEĞERLENDİRİLMESİ VE KONTROL</vt:lpstr>
      <vt:lpstr>PowerPoint Sunusu</vt:lpstr>
      <vt:lpstr>PowerPoint Sunusu</vt:lpstr>
      <vt:lpstr>PowerPoint Sunusu</vt:lpstr>
      <vt:lpstr>ASTIM DEĞERLENDİRİLMESİ VE KONTROL</vt:lpstr>
      <vt:lpstr>ASTIM DEĞERLENDİRİLMESİ VE KONTROL</vt:lpstr>
      <vt:lpstr>ASTIM DEĞERLENDİRİLMESİ VE KONTROL</vt:lpstr>
      <vt:lpstr>ASTIM DEĞERLENDİRİLMESİ VE KONTROL</vt:lpstr>
      <vt:lpstr>ASTIM DEĞERLENDİRİLMESİ VE KONTROL</vt:lpstr>
      <vt:lpstr>ASTIM DEĞERLENDİRİLMESİ VE KONTROL</vt:lpstr>
      <vt:lpstr>ASTIM DEĞERLENDİRİLMESİ VE KONTROL</vt:lpstr>
      <vt:lpstr>ASTIM DEĞERLENDİRİLMESİ VE KONTROL</vt:lpstr>
      <vt:lpstr>ASTIM DEĞERLENDİRİLMESİ VE KONTROL</vt:lpstr>
      <vt:lpstr>ASTIM DEĞERLENDİRİLMESİ VE KONTROL</vt:lpstr>
      <vt:lpstr>ASTIMDA İLAÇ TEDAVİSİ</vt:lpstr>
      <vt:lpstr>ASTIMDA İLAÇ TEDAVİSİ</vt:lpstr>
      <vt:lpstr>ASTIMDA İLAÇ TEDAVİSİ</vt:lpstr>
      <vt:lpstr>ASTIMDA İLAÇ TEDAVİSİ</vt:lpstr>
      <vt:lpstr>ASTIMDA İLAÇ TEDAVİSİ</vt:lpstr>
      <vt:lpstr>ASTIMDA İLAÇ TEDAVİSİ</vt:lpstr>
      <vt:lpstr>ASTIMDA İLAÇ TEDAVİSİ</vt:lpstr>
      <vt:lpstr>ASTIMDA İLAÇ TEDAVİSİ</vt:lpstr>
      <vt:lpstr>ASTIMDA İLAÇ TEDAVİSİ</vt:lpstr>
      <vt:lpstr>ASTIMDA İLAÇ TEDAVİSİ</vt:lpstr>
      <vt:lpstr>ASTIMDA İLAÇ TEDAVİSİ</vt:lpstr>
      <vt:lpstr>ASTIMDA İLAÇ TEDAVİSİ</vt:lpstr>
      <vt:lpstr>ASTIMDA İLAÇ TEDAVİSİ</vt:lpstr>
      <vt:lpstr>ASTIMDA İLAÇ TEDAVİSİ</vt:lpstr>
      <vt:lpstr>ASTIMDA İLAÇ TEDAVİSİ</vt:lpstr>
      <vt:lpstr>ASTIMDA İLAÇ TEDAVİSİ</vt:lpstr>
      <vt:lpstr>ASTIMDA İLAÇ TEDAVİSİ</vt:lpstr>
      <vt:lpstr>ASTIMDA İLAÇ TEDAVİSİ</vt:lpstr>
      <vt:lpstr>ASTIMDA İLAÇ TEDAVİSİ</vt:lpstr>
      <vt:lpstr>ASTIMDA İLAÇ TEDAVİSİ</vt:lpstr>
      <vt:lpstr>PowerPoint Sunusu</vt:lpstr>
      <vt:lpstr>ASTIM ATAĞI VE TEDAVİSİ</vt:lpstr>
      <vt:lpstr>PowerPoint Sunusu</vt:lpstr>
      <vt:lpstr>ASTIM ATAĞI VE TEDAVİSİ</vt:lpstr>
      <vt:lpstr>ASTIM ATAĞI VE TEDAVİSİ</vt:lpstr>
      <vt:lpstr>ASTIM ATAĞI VE TEDAVİSİ</vt:lpstr>
      <vt:lpstr>ASTIM ATAĞI VE TEDAVİSİ</vt:lpstr>
      <vt:lpstr>ASTIM ATAĞI VE TEDAVİSİ</vt:lpstr>
      <vt:lpstr>ASTIM ATAĞI VE TEDAVİSİ</vt:lpstr>
      <vt:lpstr>ASTIM ATAĞI VE TEDAVİSİ</vt:lpstr>
      <vt:lpstr>SEVK KRİTERLERİ</vt:lpstr>
      <vt:lpstr>KAYNAKLAR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Yaşlı Hastaya Kapsamlı Yaklaşım</dc:title>
  <dc:creator>Yusuf fikret</dc:creator>
  <cp:lastModifiedBy>Yusuf fikret</cp:lastModifiedBy>
  <cp:revision>225</cp:revision>
  <dcterms:created xsi:type="dcterms:W3CDTF">2020-12-31T11:04:07Z</dcterms:created>
  <dcterms:modified xsi:type="dcterms:W3CDTF">2021-01-26T19:04:10Z</dcterms:modified>
</cp:coreProperties>
</file>