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66" r:id="rId15"/>
    <p:sldId id="270" r:id="rId16"/>
    <p:sldId id="271" r:id="rId17"/>
    <p:sldId id="272" r:id="rId18"/>
    <p:sldId id="273" r:id="rId19"/>
    <p:sldId id="267" r:id="rId20"/>
    <p:sldId id="268" r:id="rId21"/>
    <p:sldId id="26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38" r:id="rId55"/>
    <p:sldId id="339" r:id="rId56"/>
    <p:sldId id="340" r:id="rId57"/>
    <p:sldId id="311" r:id="rId58"/>
    <p:sldId id="312" r:id="rId59"/>
    <p:sldId id="314" r:id="rId60"/>
    <p:sldId id="313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37" r:id="rId71"/>
    <p:sldId id="342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44" r:id="rId80"/>
    <p:sldId id="333" r:id="rId81"/>
    <p:sldId id="334" r:id="rId82"/>
    <p:sldId id="335" r:id="rId83"/>
    <p:sldId id="341" r:id="rId8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6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05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5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3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1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0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98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7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8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6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DE89-1E03-4A1A-A599-2E5E8A7E4B7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TÜBERKÜLOZ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18.01.2022</a:t>
            </a:r>
          </a:p>
          <a:p>
            <a:r>
              <a:rPr lang="tr-TR" dirty="0" err="1" smtClean="0"/>
              <a:t>Arş.Gör.Önder</a:t>
            </a:r>
            <a:r>
              <a:rPr lang="tr-TR" dirty="0" smtClean="0"/>
              <a:t> Yılmaz</a:t>
            </a:r>
          </a:p>
          <a:p>
            <a:r>
              <a:rPr lang="tr-TR" dirty="0" smtClean="0"/>
              <a:t>Aile Hekimliği ABD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278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261584"/>
            <a:ext cx="9031070" cy="64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2017 </a:t>
            </a:r>
            <a:r>
              <a:rPr lang="tr-TR" dirty="0" err="1" smtClean="0"/>
              <a:t>Tbc</a:t>
            </a:r>
            <a:r>
              <a:rPr lang="tr-TR" dirty="0" smtClean="0"/>
              <a:t> verileri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Toplam 12.046 hasta VSD kayıtlarına girmiştir.</a:t>
            </a:r>
          </a:p>
          <a:p>
            <a:r>
              <a:rPr lang="tr-TR" dirty="0" smtClean="0"/>
              <a:t>Toplam olgu hızı yüz binde 15.6’dan yüz binde 14.9’a düşmüştür.</a:t>
            </a:r>
          </a:p>
          <a:p>
            <a:r>
              <a:rPr lang="tr-TR" dirty="0"/>
              <a:t>Hastaların 6.953’ü (%57,7) erkek, 5.093’ü (%42,3) kadındır. </a:t>
            </a:r>
            <a:endParaRPr lang="tr-TR" dirty="0" smtClean="0"/>
          </a:p>
          <a:p>
            <a:r>
              <a:rPr lang="tr-TR" dirty="0" smtClean="0"/>
              <a:t>Erkek/Kadın </a:t>
            </a:r>
            <a:r>
              <a:rPr lang="tr-TR" dirty="0"/>
              <a:t>oranı 1,4’tür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Olgu hızı erkeklerde yüz binde 17,2 ve kadınlarda yüz binde 12,6’dır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Olgu hızının yaş gruplarına dağılımı incelendiğinde, 15-24 yaş grubundan başlayarak yükseldiği, 65 ve üzeri yaşlarda en yüksek düzeye (yüz binde 33,3) ulaştığı görülmektedir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105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560" y="1005840"/>
            <a:ext cx="10683240" cy="517112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Toplam 12.046 hastada yeni olguların oranı %92,2 (11.101) iken önceden tedavi görmüş olguların oranı %7,8’dir (945).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Önceden </a:t>
            </a:r>
            <a:r>
              <a:rPr lang="tr-TR" dirty="0"/>
              <a:t>tedavi görmüş olguların toplam hasta içindeki oranları; %6,0 (720) </a:t>
            </a:r>
            <a:r>
              <a:rPr lang="tr-TR" dirty="0" err="1"/>
              <a:t>nüks</a:t>
            </a:r>
            <a:r>
              <a:rPr lang="tr-TR" dirty="0"/>
              <a:t>, %1,4 (168) tedaviyi terkten dönen, %0,4 (53) tedavi başarısızlığından gelen ve %0,03 (4) kronik olgudur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Hastaların %60,9’u (7.332) akciğer tutulumu, %33,9’u (4.078) akciğer dışı organ tutulumu, %5,3’ü (636) hem akciğer hem de akciğer dışı tutulum göstermiştir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Akciğer dışı TB tespit edilen toplam 4.714 hastanın (4.078+636) %42,7’si (2.013) erkek, %57,3’ü (2.701) kadındır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Akciğer dışı organ tüberkülozu olgularında en sık </a:t>
            </a:r>
            <a:r>
              <a:rPr lang="tr-TR" dirty="0" err="1"/>
              <a:t>ekstratorasik</a:t>
            </a:r>
            <a:r>
              <a:rPr lang="tr-TR" dirty="0"/>
              <a:t> lenf bezleri (%28,5) ve plevra (%23,4) tutulumu olduğu tespit edilmiştir.</a:t>
            </a:r>
          </a:p>
        </p:txBody>
      </p:sp>
    </p:spTree>
    <p:extLst>
      <p:ext uri="{BB962C8B-B14F-4D97-AF65-F5344CB8AC3E}">
        <p14:creationId xmlns:p14="http://schemas.microsoft.com/office/powerpoint/2010/main" val="217269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1094105"/>
            <a:ext cx="10515600" cy="4351338"/>
          </a:xfrm>
        </p:spPr>
        <p:txBody>
          <a:bodyPr/>
          <a:lstStyle/>
          <a:p>
            <a:r>
              <a:rPr lang="tr-TR" dirty="0"/>
              <a:t>Verem savaşı dispanserlerinde 2017 yılında kayıt altına alınan yabancı ülke doğumlu hastaların sayısı 1.107 olup bunların %53,0’ü (587) Suriye doğumludur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Yabancı ülke doğumlu hastaların %88,2’si (976) Asya, %7,9’u (88) Avrupa, %3,8’i (42) Afrika ve %0,1’i (1) Amerika kıtası ülkelerindendir.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Toplam 12.046 TB olgusundan 68’inin HIV (+) olduğu tespit edilmiştir. </a:t>
            </a:r>
          </a:p>
        </p:txBody>
      </p:sp>
    </p:spTree>
    <p:extLst>
      <p:ext uri="{BB962C8B-B14F-4D97-AF65-F5344CB8AC3E}">
        <p14:creationId xmlns:p14="http://schemas.microsoft.com/office/powerpoint/2010/main" val="62890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0" y="211432"/>
            <a:ext cx="8983381" cy="63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Yıllara Göre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 smtClean="0"/>
              <a:t>İnsidansı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14329"/>
            <a:ext cx="7467961" cy="4914578"/>
          </a:xfrm>
        </p:spPr>
      </p:pic>
    </p:spTree>
    <p:extLst>
      <p:ext uri="{BB962C8B-B14F-4D97-AF65-F5344CB8AC3E}">
        <p14:creationId xmlns:p14="http://schemas.microsoft.com/office/powerpoint/2010/main" val="403835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4" y="2042160"/>
            <a:ext cx="7710412" cy="4480560"/>
          </a:xfrm>
        </p:spPr>
      </p:pic>
    </p:spTree>
    <p:extLst>
      <p:ext uri="{BB962C8B-B14F-4D97-AF65-F5344CB8AC3E}">
        <p14:creationId xmlns:p14="http://schemas.microsoft.com/office/powerpoint/2010/main" val="108769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88" y="3944136"/>
            <a:ext cx="1057423" cy="114316"/>
          </a:xfr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89" y="3324210"/>
            <a:ext cx="333422" cy="209579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7" y="652150"/>
            <a:ext cx="8351994" cy="6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87" y="990600"/>
            <a:ext cx="8230400" cy="5044439"/>
          </a:xfrm>
        </p:spPr>
      </p:pic>
    </p:spTree>
    <p:extLst>
      <p:ext uri="{BB962C8B-B14F-4D97-AF65-F5344CB8AC3E}">
        <p14:creationId xmlns:p14="http://schemas.microsoft.com/office/powerpoint/2010/main" val="157786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5106035"/>
          </a:xfrm>
        </p:spPr>
        <p:txBody>
          <a:bodyPr/>
          <a:lstStyle/>
          <a:p>
            <a:r>
              <a:rPr lang="tr-TR" dirty="0" err="1" smtClean="0"/>
              <a:t>Patogenez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898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Tbc</a:t>
            </a:r>
            <a:r>
              <a:rPr lang="tr-TR" dirty="0" smtClean="0"/>
              <a:t> başta akciğer olmak üzere her organı/dokuyu </a:t>
            </a:r>
            <a:r>
              <a:rPr lang="tr-TR" dirty="0" err="1" smtClean="0"/>
              <a:t>tutabilen,dokuda</a:t>
            </a:r>
            <a:r>
              <a:rPr lang="tr-TR" dirty="0" smtClean="0"/>
              <a:t> </a:t>
            </a:r>
            <a:r>
              <a:rPr lang="tr-TR" dirty="0" err="1" smtClean="0"/>
              <a:t>kazeifikasyon</a:t>
            </a:r>
            <a:r>
              <a:rPr lang="tr-TR" dirty="0" smtClean="0"/>
              <a:t> nekrozu içeren tipik </a:t>
            </a:r>
            <a:r>
              <a:rPr lang="tr-TR" dirty="0" err="1" smtClean="0"/>
              <a:t>granülom</a:t>
            </a:r>
            <a:r>
              <a:rPr lang="tr-TR" dirty="0" smtClean="0"/>
              <a:t> oluşturmasıyla </a:t>
            </a:r>
            <a:r>
              <a:rPr lang="tr-TR" dirty="0" err="1" smtClean="0"/>
              <a:t>karakterize,bakteriyel</a:t>
            </a:r>
            <a:r>
              <a:rPr lang="tr-TR" dirty="0" smtClean="0"/>
              <a:t> bir kronik enfeksiyon hastalığıdır.</a:t>
            </a:r>
          </a:p>
          <a:p>
            <a:endParaRPr lang="tr-TR" dirty="0"/>
          </a:p>
          <a:p>
            <a:r>
              <a:rPr lang="tr-TR" dirty="0" smtClean="0"/>
              <a:t>Etken </a:t>
            </a:r>
            <a:r>
              <a:rPr lang="tr-TR" dirty="0" err="1" smtClean="0"/>
              <a:t>mikobakterilerden</a:t>
            </a:r>
            <a:r>
              <a:rPr lang="tr-TR" dirty="0" smtClean="0"/>
              <a:t> </a:t>
            </a:r>
            <a:r>
              <a:rPr lang="tr-TR" dirty="0" err="1" smtClean="0"/>
              <a:t>micobacterium</a:t>
            </a:r>
            <a:r>
              <a:rPr lang="tr-TR" dirty="0" smtClean="0"/>
              <a:t> </a:t>
            </a:r>
            <a:r>
              <a:rPr lang="tr-TR" dirty="0" err="1" smtClean="0"/>
              <a:t>tuberculosistir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1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Bulaşma</a:t>
            </a:r>
            <a:endParaRPr lang="tr-TR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57" y="3309921"/>
            <a:ext cx="247685" cy="238158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1474"/>
            <a:ext cx="9479280" cy="52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olmayan bir tüberküloz hastası her yıl yaklaşık 10-15 kişiyi </a:t>
            </a:r>
            <a:r>
              <a:rPr lang="tr-TR" dirty="0" err="1"/>
              <a:t>enfekte</a:t>
            </a:r>
            <a:r>
              <a:rPr lang="tr-TR" dirty="0"/>
              <a:t> </a:t>
            </a:r>
            <a:r>
              <a:rPr lang="tr-TR" dirty="0" smtClean="0"/>
              <a:t>eder</a:t>
            </a:r>
          </a:p>
          <a:p>
            <a:endParaRPr lang="tr-TR" dirty="0" smtClean="0"/>
          </a:p>
          <a:p>
            <a:r>
              <a:rPr lang="tr-TR" dirty="0"/>
              <a:t>T</a:t>
            </a:r>
            <a:r>
              <a:rPr lang="tr-TR" dirty="0" smtClean="0"/>
              <a:t>edavi </a:t>
            </a:r>
            <a:r>
              <a:rPr lang="tr-TR" dirty="0"/>
              <a:t>olmayan dirençli bir hasta da dirençli mikropları bulaştırır</a:t>
            </a:r>
          </a:p>
        </p:txBody>
      </p:sp>
    </p:spTree>
    <p:extLst>
      <p:ext uri="{BB962C8B-B14F-4D97-AF65-F5344CB8AC3E}">
        <p14:creationId xmlns:p14="http://schemas.microsoft.com/office/powerpoint/2010/main" val="1785297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1" y="3977478"/>
            <a:ext cx="5896798" cy="47632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15" y="3424237"/>
            <a:ext cx="857370" cy="9526"/>
          </a:xfrm>
          <a:prstGeom prst="rect">
            <a:avLst/>
          </a:prstGeo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36" y="3395658"/>
            <a:ext cx="1276528" cy="66684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50" y="1471339"/>
            <a:ext cx="8037007" cy="50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Patogenez</a:t>
            </a:r>
            <a:r>
              <a:rPr lang="tr-TR" dirty="0" smtClean="0"/>
              <a:t> Evreleri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I.Evre</a:t>
            </a:r>
            <a:r>
              <a:rPr lang="tr-TR" dirty="0"/>
              <a:t>: İlk </a:t>
            </a:r>
            <a:r>
              <a:rPr lang="tr-TR" dirty="0" smtClean="0"/>
              <a:t>Karşılaşma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II.Evre</a:t>
            </a:r>
            <a:r>
              <a:rPr lang="tr-TR" dirty="0"/>
              <a:t>: Erken </a:t>
            </a:r>
            <a:r>
              <a:rPr lang="tr-TR" dirty="0" err="1"/>
              <a:t>Proliferasyon</a:t>
            </a:r>
            <a:r>
              <a:rPr lang="tr-TR" dirty="0"/>
              <a:t> ve </a:t>
            </a:r>
            <a:r>
              <a:rPr lang="tr-TR" dirty="0" smtClean="0"/>
              <a:t>Yayılım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III.Evre</a:t>
            </a:r>
            <a:r>
              <a:rPr lang="tr-TR" dirty="0"/>
              <a:t>: Hücresel </a:t>
            </a:r>
            <a:r>
              <a:rPr lang="tr-TR" dirty="0" err="1"/>
              <a:t>İmmünite</a:t>
            </a:r>
            <a:r>
              <a:rPr lang="tr-TR" dirty="0"/>
              <a:t> ve Geç Tip Aşırı Duyarlılığın Gelişmesi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IV.Evre</a:t>
            </a:r>
            <a:r>
              <a:rPr lang="tr-TR" dirty="0"/>
              <a:t>: </a:t>
            </a:r>
            <a:r>
              <a:rPr lang="tr-TR" dirty="0" err="1"/>
              <a:t>Likefaksiyon</a:t>
            </a:r>
            <a:r>
              <a:rPr lang="tr-TR" dirty="0"/>
              <a:t>, </a:t>
            </a:r>
            <a:r>
              <a:rPr lang="tr-TR" dirty="0" err="1"/>
              <a:t>Kavitasyon</a:t>
            </a:r>
            <a:r>
              <a:rPr lang="tr-TR" dirty="0"/>
              <a:t>, Basil </a:t>
            </a:r>
            <a:r>
              <a:rPr lang="tr-TR" dirty="0" err="1"/>
              <a:t>Proliferasyonu</a:t>
            </a:r>
            <a:r>
              <a:rPr lang="tr-TR" dirty="0"/>
              <a:t> ve </a:t>
            </a:r>
            <a:r>
              <a:rPr lang="tr-TR" dirty="0" err="1"/>
              <a:t>Endobronşiyal</a:t>
            </a:r>
            <a:r>
              <a:rPr lang="tr-TR" dirty="0"/>
              <a:t> Yayım</a:t>
            </a:r>
          </a:p>
        </p:txBody>
      </p:sp>
    </p:spTree>
    <p:extLst>
      <p:ext uri="{BB962C8B-B14F-4D97-AF65-F5344CB8AC3E}">
        <p14:creationId xmlns:p14="http://schemas.microsoft.com/office/powerpoint/2010/main" val="158499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386131"/>
            <a:ext cx="114316" cy="85737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0" y="209978"/>
            <a:ext cx="8680223" cy="6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977478"/>
            <a:ext cx="76211" cy="47632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0" y="0"/>
            <a:ext cx="8622064" cy="63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7" y="120456"/>
            <a:ext cx="8988820" cy="62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73" y="3367079"/>
            <a:ext cx="381053" cy="123842"/>
          </a:xfrm>
          <a:prstGeom prst="rect">
            <a:avLst/>
          </a:prstGeo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614341"/>
            <a:ext cx="7223235" cy="48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Progresif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Tüberküloz</a:t>
            </a:r>
            <a:br>
              <a:rPr lang="tr-TR" dirty="0" smtClean="0"/>
            </a:br>
            <a:r>
              <a:rPr lang="tr-TR" dirty="0" smtClean="0"/>
              <a:t>(Çocuk Tipi </a:t>
            </a:r>
            <a:r>
              <a:rPr lang="tr-TR" dirty="0" err="1" smtClean="0"/>
              <a:t>Tbc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infeksiyonu</a:t>
            </a:r>
            <a:r>
              <a:rPr lang="tr-TR" dirty="0"/>
              <a:t> takiben, </a:t>
            </a:r>
            <a:r>
              <a:rPr lang="tr-TR" dirty="0" err="1"/>
              <a:t>infekte</a:t>
            </a:r>
            <a:r>
              <a:rPr lang="tr-TR" dirty="0"/>
              <a:t> olan hastaların %5’inde </a:t>
            </a:r>
            <a:r>
              <a:rPr lang="tr-TR" dirty="0" err="1"/>
              <a:t>progresif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hastalık gelişmektedir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TB’un</a:t>
            </a:r>
            <a:r>
              <a:rPr lang="tr-TR" dirty="0"/>
              <a:t> yaygın olduğu toplumlarda </a:t>
            </a:r>
            <a:r>
              <a:rPr lang="tr-TR" dirty="0" err="1"/>
              <a:t>primer</a:t>
            </a:r>
            <a:r>
              <a:rPr lang="tr-TR" dirty="0"/>
              <a:t> TB daha çok çocukluk çağında ve yeni doğan döneminde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İlerlemiş HIV gibi </a:t>
            </a:r>
            <a:r>
              <a:rPr lang="tr-TR" dirty="0" err="1"/>
              <a:t>immun</a:t>
            </a:r>
            <a:r>
              <a:rPr lang="tr-TR" dirty="0"/>
              <a:t> </a:t>
            </a:r>
            <a:r>
              <a:rPr lang="tr-TR" dirty="0" err="1"/>
              <a:t>yetmezlikli</a:t>
            </a:r>
            <a:r>
              <a:rPr lang="tr-TR" dirty="0"/>
              <a:t> olgularda</a:t>
            </a:r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2299"/>
            <a:ext cx="7465771" cy="26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Progresif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Tüberküloz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Parankimal</a:t>
            </a:r>
            <a:r>
              <a:rPr lang="tr-TR" dirty="0"/>
              <a:t> </a:t>
            </a:r>
            <a:r>
              <a:rPr lang="tr-TR" dirty="0" smtClean="0"/>
              <a:t>konsolidasyon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Tüberküloz </a:t>
            </a:r>
            <a:r>
              <a:rPr lang="tr-TR" dirty="0" err="1"/>
              <a:t>lenfadenit</a:t>
            </a:r>
            <a:r>
              <a:rPr lang="tr-TR" dirty="0"/>
              <a:t> (</a:t>
            </a:r>
            <a:r>
              <a:rPr lang="tr-TR" dirty="0" err="1"/>
              <a:t>hiler</a:t>
            </a:r>
            <a:r>
              <a:rPr lang="tr-TR" dirty="0"/>
              <a:t>, </a:t>
            </a:r>
            <a:r>
              <a:rPr lang="tr-TR" dirty="0" err="1"/>
              <a:t>mediastinal</a:t>
            </a:r>
            <a:r>
              <a:rPr lang="tr-TR" dirty="0"/>
              <a:t>, </a:t>
            </a:r>
            <a:r>
              <a:rPr lang="tr-TR" dirty="0" err="1"/>
              <a:t>paratrakeal</a:t>
            </a:r>
            <a:r>
              <a:rPr lang="tr-TR" dirty="0"/>
              <a:t> LAP)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Buna bağlı komplikasyonlar (</a:t>
            </a:r>
            <a:r>
              <a:rPr lang="tr-TR" dirty="0" err="1"/>
              <a:t>atelektazi</a:t>
            </a:r>
            <a:r>
              <a:rPr lang="tr-TR" dirty="0"/>
              <a:t>, orta lob sendromu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effüzyon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Milier</a:t>
            </a:r>
            <a:r>
              <a:rPr lang="tr-TR" dirty="0"/>
              <a:t> tüberküloz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Nadiren </a:t>
            </a:r>
            <a:r>
              <a:rPr lang="tr-TR" dirty="0" err="1"/>
              <a:t>kavitasyon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018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M.Ö. 8000 insan iskeletinde</a:t>
            </a:r>
          </a:p>
          <a:p>
            <a:endParaRPr lang="tr-TR" dirty="0" smtClean="0"/>
          </a:p>
          <a:p>
            <a:r>
              <a:rPr lang="tr-TR" dirty="0" smtClean="0"/>
              <a:t>M.Ö. 3500-3000 Mısır </a:t>
            </a:r>
            <a:r>
              <a:rPr lang="tr-TR" dirty="0" err="1" smtClean="0"/>
              <a:t>mumyaları,insan</a:t>
            </a:r>
            <a:r>
              <a:rPr lang="tr-TR" dirty="0" smtClean="0"/>
              <a:t> </a:t>
            </a:r>
            <a:r>
              <a:rPr lang="tr-TR" dirty="0" err="1" smtClean="0"/>
              <a:t>iskeletleri,vertebra</a:t>
            </a:r>
            <a:r>
              <a:rPr lang="tr-TR" dirty="0" smtClean="0"/>
              <a:t> </a:t>
            </a:r>
            <a:r>
              <a:rPr lang="tr-TR" dirty="0" err="1" smtClean="0"/>
              <a:t>lezyonları,psoas</a:t>
            </a:r>
            <a:r>
              <a:rPr lang="tr-TR" dirty="0" smtClean="0"/>
              <a:t> </a:t>
            </a:r>
            <a:r>
              <a:rPr lang="tr-TR" dirty="0" err="1" smtClean="0"/>
              <a:t>abseleri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Hipokrat(M.Ö. 460-375) </a:t>
            </a:r>
            <a:r>
              <a:rPr lang="tr-TR" dirty="0" err="1" smtClean="0"/>
              <a:t>tükenme,erime</a:t>
            </a:r>
            <a:r>
              <a:rPr lang="tr-TR" dirty="0" smtClean="0"/>
              <a:t> anlamında olan </a:t>
            </a:r>
            <a:r>
              <a:rPr lang="tr-TR" dirty="0" err="1" smtClean="0"/>
              <a:t>phtisis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17-18. </a:t>
            </a:r>
            <a:r>
              <a:rPr lang="tr-TR" dirty="0" err="1" smtClean="0"/>
              <a:t>yy’da</a:t>
            </a:r>
            <a:r>
              <a:rPr lang="tr-TR" dirty="0" smtClean="0"/>
              <a:t> sanayi devrimine paralel yetersiz </a:t>
            </a:r>
            <a:r>
              <a:rPr lang="tr-TR" dirty="0" err="1" smtClean="0"/>
              <a:t>beslenme,kalabalık</a:t>
            </a:r>
            <a:r>
              <a:rPr lang="tr-TR" dirty="0" smtClean="0"/>
              <a:t> </a:t>
            </a:r>
            <a:r>
              <a:rPr lang="tr-TR" dirty="0" err="1" smtClean="0"/>
              <a:t>yaşama,yoksulluk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 salgını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682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Progresif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Tüberküloz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10" y="1445008"/>
            <a:ext cx="8829742" cy="5123432"/>
          </a:xfrm>
        </p:spPr>
      </p:pic>
    </p:spTree>
    <p:extLst>
      <p:ext uri="{BB962C8B-B14F-4D97-AF65-F5344CB8AC3E}">
        <p14:creationId xmlns:p14="http://schemas.microsoft.com/office/powerpoint/2010/main" val="1827730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Progresif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Tüberküloz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36" y="1339482"/>
            <a:ext cx="7206058" cy="5244198"/>
          </a:xfrm>
        </p:spPr>
      </p:pic>
    </p:spTree>
    <p:extLst>
      <p:ext uri="{BB962C8B-B14F-4D97-AF65-F5344CB8AC3E}">
        <p14:creationId xmlns:p14="http://schemas.microsoft.com/office/powerpoint/2010/main" val="45136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Miliyer</a:t>
            </a:r>
            <a:r>
              <a:rPr lang="tr-TR" dirty="0"/>
              <a:t> Tüberküloz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2" y="1508790"/>
            <a:ext cx="7741552" cy="5105369"/>
          </a:xfrm>
        </p:spPr>
      </p:pic>
    </p:spTree>
    <p:extLst>
      <p:ext uri="{BB962C8B-B14F-4D97-AF65-F5344CB8AC3E}">
        <p14:creationId xmlns:p14="http://schemas.microsoft.com/office/powerpoint/2010/main" val="1392049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Postprimer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(Erişkin Tip </a:t>
            </a:r>
            <a:r>
              <a:rPr lang="tr-TR" dirty="0" err="1" smtClean="0"/>
              <a:t>Tbc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Genellikle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infeksiyondan</a:t>
            </a:r>
            <a:r>
              <a:rPr lang="tr-TR" dirty="0"/>
              <a:t> haftalar ya da yıllar sonra akciğerlerin üst </a:t>
            </a:r>
            <a:r>
              <a:rPr lang="tr-TR" dirty="0" err="1"/>
              <a:t>zonlarındaki</a:t>
            </a:r>
            <a:r>
              <a:rPr lang="tr-TR" dirty="0"/>
              <a:t> </a:t>
            </a:r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/>
              <a:t>infeksiyonun</a:t>
            </a:r>
            <a:r>
              <a:rPr lang="tr-TR" dirty="0"/>
              <a:t> aktivasyonu ile oluşur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Postprimer</a:t>
            </a:r>
            <a:r>
              <a:rPr lang="tr-TR" dirty="0"/>
              <a:t> tüberküloz ise daha çok erişkin dönemin hastalığıdır </a:t>
            </a:r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20" y="3424237"/>
            <a:ext cx="781159" cy="9526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48" y="3962400"/>
            <a:ext cx="6999088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Postprimer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/>
              <a:t>• Giderek artan öksürük en sık görülen bulgusudur.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Başlangıçta kuru vasıfta olur daha sonra doku nekrozunun artması ile balgam çıkarma tabloya eklenir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Ateş, kilo kaybı, </a:t>
            </a:r>
            <a:r>
              <a:rPr lang="tr-TR" dirty="0" smtClean="0"/>
              <a:t>iştahsızlık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Gece terlemesi sıklıkla görülebilir ve hastalar terleme sonrası ateşlerinin düştüğünü belirtir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Ses kısıklığı sık görülen bir bulgu değildir, </a:t>
            </a:r>
            <a:r>
              <a:rPr lang="tr-TR" dirty="0" err="1"/>
              <a:t>epiglot-kord</a:t>
            </a:r>
            <a:r>
              <a:rPr lang="tr-TR" dirty="0"/>
              <a:t> vokallerin tutulumunu düşündürmelidir.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Çizgi şeklinde ya da az sayıda olguda masif </a:t>
            </a:r>
            <a:r>
              <a:rPr lang="tr-TR" dirty="0" err="1"/>
              <a:t>hemoptizi</a:t>
            </a:r>
            <a:r>
              <a:rPr lang="tr-TR" dirty="0"/>
              <a:t> </a:t>
            </a:r>
            <a:r>
              <a:rPr lang="tr-TR" dirty="0" smtClean="0"/>
              <a:t>görülebilir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Nefes darlığı, hastalığın geç dönemlerinde (yaygın </a:t>
            </a:r>
            <a:r>
              <a:rPr lang="tr-TR" dirty="0" err="1"/>
              <a:t>parenkimal</a:t>
            </a:r>
            <a:r>
              <a:rPr lang="tr-TR" dirty="0"/>
              <a:t> tutulumu, </a:t>
            </a:r>
            <a:r>
              <a:rPr lang="tr-TR" dirty="0" err="1"/>
              <a:t>pnömotoraks</a:t>
            </a:r>
            <a:r>
              <a:rPr lang="tr-TR" dirty="0"/>
              <a:t> ve </a:t>
            </a:r>
            <a:r>
              <a:rPr lang="tr-TR" dirty="0" err="1"/>
              <a:t>plevral</a:t>
            </a:r>
            <a:r>
              <a:rPr lang="tr-TR" dirty="0"/>
              <a:t> sıvı nedeniyle)</a:t>
            </a:r>
          </a:p>
        </p:txBody>
      </p:sp>
    </p:spTree>
    <p:extLst>
      <p:ext uri="{BB962C8B-B14F-4D97-AF65-F5344CB8AC3E}">
        <p14:creationId xmlns:p14="http://schemas.microsoft.com/office/powerpoint/2010/main" val="2028855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Postprimer</a:t>
            </a:r>
            <a:r>
              <a:rPr lang="tr-TR" dirty="0"/>
              <a:t> </a:t>
            </a:r>
            <a:r>
              <a:rPr lang="tr-TR" dirty="0" smtClean="0"/>
              <a:t>Tüberküloz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• Akciğer </a:t>
            </a:r>
            <a:r>
              <a:rPr lang="tr-TR" dirty="0" err="1"/>
              <a:t>grafisi</a:t>
            </a:r>
            <a:r>
              <a:rPr lang="tr-TR" dirty="0"/>
              <a:t> tanıda önemlidir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– Genellikle üst lob </a:t>
            </a:r>
            <a:r>
              <a:rPr lang="tr-TR" dirty="0" err="1"/>
              <a:t>apikal</a:t>
            </a:r>
            <a:r>
              <a:rPr lang="tr-TR" dirty="0"/>
              <a:t>, </a:t>
            </a:r>
            <a:r>
              <a:rPr lang="tr-TR" dirty="0" err="1"/>
              <a:t>posterior</a:t>
            </a:r>
            <a:r>
              <a:rPr lang="tr-TR" dirty="0"/>
              <a:t>; alt lob </a:t>
            </a:r>
            <a:r>
              <a:rPr lang="tr-TR" dirty="0" err="1"/>
              <a:t>superior</a:t>
            </a:r>
            <a:r>
              <a:rPr lang="tr-TR" dirty="0"/>
              <a:t> </a:t>
            </a:r>
            <a:r>
              <a:rPr lang="tr-TR" dirty="0" smtClean="0"/>
              <a:t>tutulur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– </a:t>
            </a:r>
            <a:r>
              <a:rPr lang="tr-TR" dirty="0" err="1"/>
              <a:t>Parenkimal</a:t>
            </a:r>
            <a:r>
              <a:rPr lang="tr-TR" dirty="0"/>
              <a:t> </a:t>
            </a:r>
            <a:r>
              <a:rPr lang="tr-TR" dirty="0" err="1"/>
              <a:t>infiltrasyon</a:t>
            </a:r>
            <a:r>
              <a:rPr lang="tr-TR" dirty="0"/>
              <a:t> (tek taraflı ya da iki taraflı) </a:t>
            </a:r>
            <a:r>
              <a:rPr lang="tr-TR" dirty="0" err="1"/>
              <a:t>apikal</a:t>
            </a:r>
            <a:r>
              <a:rPr lang="tr-TR" dirty="0"/>
              <a:t> </a:t>
            </a:r>
            <a:r>
              <a:rPr lang="tr-TR" dirty="0" err="1"/>
              <a:t>infiltrasyon</a:t>
            </a:r>
            <a:r>
              <a:rPr lang="tr-TR" dirty="0"/>
              <a:t> </a:t>
            </a:r>
            <a:r>
              <a:rPr lang="tr-TR" dirty="0" smtClean="0"/>
              <a:t>     – </a:t>
            </a:r>
            <a:r>
              <a:rPr lang="tr-TR" dirty="0" err="1"/>
              <a:t>Kavite</a:t>
            </a:r>
            <a:r>
              <a:rPr lang="tr-TR" dirty="0"/>
              <a:t> </a:t>
            </a:r>
            <a:r>
              <a:rPr lang="tr-TR" dirty="0" smtClean="0"/>
              <a:t>formasyonu</a:t>
            </a:r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Tüberküloz </a:t>
            </a:r>
            <a:r>
              <a:rPr lang="tr-TR" dirty="0" err="1"/>
              <a:t>plöritis</a:t>
            </a:r>
            <a:r>
              <a:rPr lang="tr-TR" dirty="0"/>
              <a:t> görülebilir.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Akciğerin tutulan alanlarında yıkım ve </a:t>
            </a:r>
            <a:r>
              <a:rPr lang="tr-TR" dirty="0" err="1"/>
              <a:t>fibrozis</a:t>
            </a:r>
            <a:r>
              <a:rPr lang="tr-TR" dirty="0"/>
              <a:t> nedeniyle hacim kaybı </a:t>
            </a:r>
            <a:r>
              <a:rPr lang="tr-TR" dirty="0" smtClean="0"/>
              <a:t>sıktır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– </a:t>
            </a:r>
            <a:r>
              <a:rPr lang="tr-TR" dirty="0" err="1"/>
              <a:t>Atipik</a:t>
            </a:r>
            <a:r>
              <a:rPr lang="tr-TR" dirty="0"/>
              <a:t> bulgular izlenebilir: alt lob tutulumu, </a:t>
            </a:r>
            <a:r>
              <a:rPr lang="tr-TR" dirty="0" err="1"/>
              <a:t>milier</a:t>
            </a:r>
            <a:r>
              <a:rPr lang="tr-TR" dirty="0"/>
              <a:t> </a:t>
            </a:r>
            <a:r>
              <a:rPr lang="tr-TR" dirty="0" err="1"/>
              <a:t>patern</a:t>
            </a:r>
            <a:r>
              <a:rPr lang="tr-TR" dirty="0"/>
              <a:t>, LAP, </a:t>
            </a:r>
            <a:r>
              <a:rPr lang="tr-TR" dirty="0" err="1"/>
              <a:t>pnömotoraks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86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2" y="304800"/>
            <a:ext cx="815995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2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3920" y="2559685"/>
            <a:ext cx="10515600" cy="1325563"/>
          </a:xfrm>
        </p:spPr>
        <p:txBody>
          <a:bodyPr/>
          <a:lstStyle/>
          <a:p>
            <a:r>
              <a:rPr lang="tr-TR" dirty="0" smtClean="0"/>
              <a:t>HASTALIĞIN TUTTUĞU ORGANLAR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8573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</a:t>
            </a:r>
            <a:r>
              <a:rPr lang="tr-TR" dirty="0" err="1" smtClean="0"/>
              <a:t>Tbc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Akciğer </a:t>
            </a:r>
            <a:r>
              <a:rPr lang="tr-TR" dirty="0" err="1"/>
              <a:t>parankimini</a:t>
            </a:r>
            <a:r>
              <a:rPr lang="tr-TR" dirty="0"/>
              <a:t> tutan </a:t>
            </a:r>
            <a:r>
              <a:rPr lang="tr-TR" dirty="0" smtClean="0"/>
              <a:t>hastalık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•Verem hastalığı %70-80 oranında </a:t>
            </a:r>
            <a:r>
              <a:rPr lang="tr-TR" dirty="0" err="1"/>
              <a:t>AC’leri</a:t>
            </a:r>
            <a:r>
              <a:rPr lang="tr-TR" dirty="0"/>
              <a:t> </a:t>
            </a:r>
            <a:r>
              <a:rPr lang="tr-TR" dirty="0" smtClean="0"/>
              <a:t>tutar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</a:t>
            </a:r>
            <a:r>
              <a:rPr lang="tr-TR" dirty="0" err="1"/>
              <a:t>Parankimde</a:t>
            </a:r>
            <a:r>
              <a:rPr lang="tr-TR" dirty="0"/>
              <a:t> tutulum olmadan plevra </a:t>
            </a:r>
            <a:r>
              <a:rPr lang="tr-TR" dirty="0" err="1"/>
              <a:t>efüzyonu</a:t>
            </a:r>
            <a:r>
              <a:rPr lang="tr-TR" dirty="0"/>
              <a:t> veya </a:t>
            </a:r>
            <a:r>
              <a:rPr lang="tr-TR" dirty="0" err="1"/>
              <a:t>mediastende</a:t>
            </a:r>
            <a:r>
              <a:rPr lang="tr-TR" dirty="0"/>
              <a:t> lenf bezi büyümesi akciğer dışı kabul edilir</a:t>
            </a:r>
          </a:p>
        </p:txBody>
      </p:sp>
    </p:spTree>
    <p:extLst>
      <p:ext uri="{BB962C8B-B14F-4D97-AF65-F5344CB8AC3E}">
        <p14:creationId xmlns:p14="http://schemas.microsoft.com/office/powerpoint/2010/main" val="1389828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dışı </a:t>
            </a:r>
            <a:r>
              <a:rPr lang="tr-TR" dirty="0" err="1" smtClean="0"/>
              <a:t>tbc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Akciğer </a:t>
            </a:r>
            <a:r>
              <a:rPr lang="tr-TR" dirty="0" err="1"/>
              <a:t>parankimi</a:t>
            </a:r>
            <a:r>
              <a:rPr lang="tr-TR" dirty="0"/>
              <a:t> dışındaki organlardan alınan örneklerde ARB gösterilen veya tüberkülozla uyumlu histolojik ve klinik bulgusu olan </a:t>
            </a:r>
            <a:r>
              <a:rPr lang="tr-TR" dirty="0" smtClean="0"/>
              <a:t>hastalar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•En sık akciğer zarları, lenf bezleri, kemikler, böbrekler, beyin zarları </a:t>
            </a:r>
            <a:r>
              <a:rPr lang="tr-TR" dirty="0" smtClean="0"/>
              <a:t>tutulur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•Vücudun bütün organlarında hastalık </a:t>
            </a:r>
            <a:r>
              <a:rPr lang="tr-TR" dirty="0" smtClean="0"/>
              <a:t>yapabilir</a:t>
            </a:r>
          </a:p>
          <a:p>
            <a:endParaRPr lang="tr-TR" dirty="0"/>
          </a:p>
          <a:p>
            <a:r>
              <a:rPr lang="tr-TR" dirty="0" smtClean="0"/>
              <a:t>Bazı hastalarda hem akciğer hem de akciğer </a:t>
            </a:r>
            <a:r>
              <a:rPr lang="tr-TR" dirty="0" err="1" smtClean="0"/>
              <a:t>dşı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35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" y="202324"/>
            <a:ext cx="8428873" cy="63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0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Anamnez</a:t>
            </a:r>
            <a:r>
              <a:rPr lang="tr-TR" dirty="0"/>
              <a:t> ve fizik muayene-Klinik </a:t>
            </a:r>
            <a:r>
              <a:rPr lang="tr-TR" dirty="0" smtClean="0"/>
              <a:t>Tanı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Hemogram</a:t>
            </a:r>
            <a:r>
              <a:rPr lang="tr-TR" dirty="0"/>
              <a:t> ve biyokimyasal </a:t>
            </a:r>
            <a:r>
              <a:rPr lang="tr-TR" dirty="0" err="1"/>
              <a:t>tetkiler</a:t>
            </a:r>
            <a:r>
              <a:rPr lang="tr-TR" dirty="0"/>
              <a:t> Laboratuvar Tanı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Balgam Yayma/ Kültür-Bakteriyolojik Tanı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Tüberkülin testi (PPD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Akciğer </a:t>
            </a:r>
            <a:r>
              <a:rPr lang="tr-TR" dirty="0" err="1"/>
              <a:t>Grafisi</a:t>
            </a:r>
            <a:r>
              <a:rPr lang="tr-TR" dirty="0"/>
              <a:t>- Radyolojik Tanı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İleri Yöntemler- </a:t>
            </a:r>
            <a:r>
              <a:rPr lang="tr-TR" dirty="0" err="1"/>
              <a:t>Histopatolojik</a:t>
            </a:r>
            <a:r>
              <a:rPr lang="tr-TR" dirty="0"/>
              <a:t> İnceleme</a:t>
            </a:r>
          </a:p>
        </p:txBody>
      </p:sp>
    </p:spTree>
    <p:extLst>
      <p:ext uri="{BB962C8B-B14F-4D97-AF65-F5344CB8AC3E}">
        <p14:creationId xmlns:p14="http://schemas.microsoft.com/office/powerpoint/2010/main" val="35862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Solunum Sistemi Bulguları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</a:t>
            </a:r>
            <a:r>
              <a:rPr lang="tr-TR" dirty="0" smtClean="0"/>
              <a:t>Öksürük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•Balgam </a:t>
            </a:r>
            <a:r>
              <a:rPr lang="tr-TR" dirty="0" smtClean="0"/>
              <a:t>çıkarma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</a:t>
            </a:r>
            <a:r>
              <a:rPr lang="tr-TR" dirty="0" err="1"/>
              <a:t>Hemoptizi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Göğüs ağrısı, sırt-yan </a:t>
            </a:r>
            <a:r>
              <a:rPr lang="tr-TR" dirty="0" smtClean="0"/>
              <a:t>ağrı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•Nefes </a:t>
            </a:r>
            <a:r>
              <a:rPr lang="tr-TR" dirty="0" smtClean="0"/>
              <a:t>darlığı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•Ses kısıklığı </a:t>
            </a:r>
          </a:p>
        </p:txBody>
      </p:sp>
    </p:spTree>
    <p:extLst>
      <p:ext uri="{BB962C8B-B14F-4D97-AF65-F5344CB8AC3E}">
        <p14:creationId xmlns:p14="http://schemas.microsoft.com/office/powerpoint/2010/main" val="2930568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Sistemik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•Ateş (</a:t>
            </a:r>
            <a:r>
              <a:rPr lang="tr-TR" dirty="0" err="1"/>
              <a:t>intermittan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Gece </a:t>
            </a:r>
            <a:r>
              <a:rPr lang="tr-TR" dirty="0" smtClean="0"/>
              <a:t>terlemesi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•İştahsızlık, kilo kaybı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Halsizlik, yorgunluk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Hastalığın olduğu organa özgün bulgular (LAP, </a:t>
            </a:r>
            <a:r>
              <a:rPr lang="tr-TR" dirty="0" err="1"/>
              <a:t>hematüri</a:t>
            </a:r>
            <a:r>
              <a:rPr lang="tr-TR" dirty="0"/>
              <a:t>, eklemde şişlik vb</a:t>
            </a:r>
            <a:r>
              <a:rPr lang="tr-TR" dirty="0" smtClean="0"/>
              <a:t>.)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* 3 haftadan uzun süren öksürük şikayeti olan ve akciğer bulguları antibiyotik tedavisi ile düzelmeyen hastalarda tüberküloz araştırılmalıdır </a:t>
            </a:r>
          </a:p>
        </p:txBody>
      </p:sp>
    </p:spTree>
    <p:extLst>
      <p:ext uri="{BB962C8B-B14F-4D97-AF65-F5344CB8AC3E}">
        <p14:creationId xmlns:p14="http://schemas.microsoft.com/office/powerpoint/2010/main" val="939982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160" y="2544445"/>
            <a:ext cx="10515600" cy="1325563"/>
          </a:xfrm>
        </p:spPr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344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Eritema</a:t>
            </a:r>
            <a:r>
              <a:rPr lang="tr-TR" dirty="0"/>
              <a:t> </a:t>
            </a:r>
            <a:r>
              <a:rPr lang="tr-TR" dirty="0" err="1"/>
              <a:t>nodosum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Flüktenli</a:t>
            </a:r>
            <a:r>
              <a:rPr lang="tr-TR" dirty="0" smtClean="0"/>
              <a:t> </a:t>
            </a:r>
            <a:r>
              <a:rPr lang="tr-TR" dirty="0" err="1" smtClean="0"/>
              <a:t>konjunktivit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Lenfadenit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858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Solunum Sistemi bulguları: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Tüberküloza özgü bir bulgu yok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Konsolidasyon </a:t>
            </a:r>
            <a:r>
              <a:rPr lang="tr-TR" dirty="0"/>
              <a:t>alanı göğüs duvarına yakın yerleşimli olduğu takdirde </a:t>
            </a:r>
            <a:r>
              <a:rPr lang="tr-TR" dirty="0" err="1"/>
              <a:t>bronşiyal</a:t>
            </a:r>
            <a:r>
              <a:rPr lang="tr-TR" dirty="0"/>
              <a:t> ses zemininde </a:t>
            </a:r>
            <a:r>
              <a:rPr lang="tr-TR" dirty="0" err="1"/>
              <a:t>ral</a:t>
            </a:r>
            <a:r>
              <a:rPr lang="tr-TR" dirty="0"/>
              <a:t> işitilebilir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Kaviter</a:t>
            </a:r>
            <a:r>
              <a:rPr lang="tr-TR" dirty="0"/>
              <a:t> lezyonu olan hastalarda </a:t>
            </a:r>
            <a:r>
              <a:rPr lang="tr-TR" dirty="0" err="1"/>
              <a:t>amforik</a:t>
            </a:r>
            <a:r>
              <a:rPr lang="tr-TR" dirty="0"/>
              <a:t> ses duyulabilir.</a:t>
            </a:r>
          </a:p>
        </p:txBody>
      </p:sp>
    </p:spTree>
    <p:extLst>
      <p:ext uri="{BB962C8B-B14F-4D97-AF65-F5344CB8AC3E}">
        <p14:creationId xmlns:p14="http://schemas.microsoft.com/office/powerpoint/2010/main" val="1443424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Bakteriyoloji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Bakteriyolojik tanı esastır.</a:t>
            </a:r>
          </a:p>
          <a:p>
            <a:endParaRPr lang="tr-TR" dirty="0" smtClean="0"/>
          </a:p>
          <a:p>
            <a:r>
              <a:rPr lang="tr-TR" dirty="0" smtClean="0"/>
              <a:t>İncelenen </a:t>
            </a:r>
            <a:r>
              <a:rPr lang="tr-TR" dirty="0" err="1" smtClean="0"/>
              <a:t>örnekler:Balgam,indüklenmiş</a:t>
            </a:r>
            <a:r>
              <a:rPr lang="tr-TR" dirty="0" smtClean="0"/>
              <a:t> </a:t>
            </a:r>
            <a:r>
              <a:rPr lang="tr-TR" dirty="0" err="1" smtClean="0"/>
              <a:t>balgam,açlık</a:t>
            </a:r>
            <a:r>
              <a:rPr lang="tr-TR" dirty="0" smtClean="0"/>
              <a:t> mide </a:t>
            </a:r>
            <a:r>
              <a:rPr lang="tr-TR" dirty="0" err="1" smtClean="0"/>
              <a:t>suyu,bronkoskopik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 </a:t>
            </a:r>
            <a:r>
              <a:rPr lang="tr-TR" dirty="0" err="1" smtClean="0"/>
              <a:t>sıvısı,BOS,plevral</a:t>
            </a:r>
            <a:r>
              <a:rPr lang="tr-TR" dirty="0" smtClean="0"/>
              <a:t> </a:t>
            </a:r>
            <a:r>
              <a:rPr lang="tr-TR" dirty="0" err="1" smtClean="0"/>
              <a:t>mayi,idrar,eklem</a:t>
            </a:r>
            <a:r>
              <a:rPr lang="tr-TR" dirty="0" smtClean="0"/>
              <a:t> </a:t>
            </a:r>
            <a:r>
              <a:rPr lang="tr-TR" dirty="0" err="1" smtClean="0"/>
              <a:t>sıvısı,biyopsi</a:t>
            </a:r>
            <a:r>
              <a:rPr lang="tr-TR" dirty="0" smtClean="0"/>
              <a:t> materyali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584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Mikroskopi</a:t>
            </a:r>
            <a:r>
              <a:rPr lang="tr-TR" dirty="0"/>
              <a:t>: Arka arkaya 3 ayrı günde çıkarılmış sabah balgamında, </a:t>
            </a:r>
            <a:r>
              <a:rPr lang="tr-TR" dirty="0" err="1"/>
              <a:t>ziehl-neelsen</a:t>
            </a:r>
            <a:r>
              <a:rPr lang="tr-TR" dirty="0"/>
              <a:t> boyama ile ARB incelemesi.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Kültür</a:t>
            </a:r>
            <a:r>
              <a:rPr lang="tr-TR" dirty="0"/>
              <a:t>: </a:t>
            </a:r>
            <a:r>
              <a:rPr lang="tr-TR" dirty="0" err="1"/>
              <a:t>Mikroskopisi</a:t>
            </a:r>
            <a:r>
              <a:rPr lang="tr-TR" dirty="0"/>
              <a:t> yapılan materyalin </a:t>
            </a:r>
            <a:r>
              <a:rPr lang="tr-TR" dirty="0" err="1"/>
              <a:t>Löwenstein-Jensen</a:t>
            </a:r>
            <a:r>
              <a:rPr lang="tr-TR" dirty="0"/>
              <a:t> katı ve/veya </a:t>
            </a:r>
            <a:r>
              <a:rPr lang="tr-TR" dirty="0" err="1"/>
              <a:t>otomatize</a:t>
            </a:r>
            <a:r>
              <a:rPr lang="tr-TR" dirty="0"/>
              <a:t> sıvı </a:t>
            </a:r>
            <a:r>
              <a:rPr lang="tr-TR" dirty="0" err="1"/>
              <a:t>besiyerine</a:t>
            </a:r>
            <a:r>
              <a:rPr lang="tr-TR" dirty="0"/>
              <a:t> ekilmesi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İlaç duyarlılık testi: Üremiş kültürde, tedavide kullanılan </a:t>
            </a:r>
            <a:r>
              <a:rPr lang="tr-TR" dirty="0" err="1"/>
              <a:t>antitüberküloz</a:t>
            </a:r>
            <a:r>
              <a:rPr lang="tr-TR" dirty="0"/>
              <a:t> ilaçlara duyarlılıklarının araştırılması</a:t>
            </a:r>
          </a:p>
        </p:txBody>
      </p:sp>
    </p:spTree>
    <p:extLst>
      <p:ext uri="{BB962C8B-B14F-4D97-AF65-F5344CB8AC3E}">
        <p14:creationId xmlns:p14="http://schemas.microsoft.com/office/powerpoint/2010/main" val="2964888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Balgam Toplama İşlemi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• Yayma ve kültür için ayrı günlerde sabah aç karna 3 balgam örneği </a:t>
            </a:r>
            <a:r>
              <a:rPr lang="tr-TR" dirty="0" smtClean="0"/>
              <a:t>alınır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İdeali, üç gün sabah kalkar kalkmaz çıkarılan ilk balgamın incelenmesidir, gece boyunca bronşlarda biriken balgamda basil daha iyi gösterilir. Bu mümkün değilse, hastanın ilk gün anlık balgamı alınır, o akşam ikinci ve ertesi sabah üçüncü balgamını getirmesi istenir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Balgam çıkaramayanlar için balgam indüksiyonu, mide lavajı veya </a:t>
            </a:r>
            <a:r>
              <a:rPr lang="tr-TR" dirty="0" err="1"/>
              <a:t>bronkoskopi</a:t>
            </a:r>
            <a:r>
              <a:rPr lang="tr-TR" dirty="0"/>
              <a:t> yapılmalıdır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Balgam toplama işlemi sırasında enfeksiyon kontrolü için gerekli önlemler alınmalıdır</a:t>
            </a:r>
          </a:p>
        </p:txBody>
      </p:sp>
    </p:spTree>
    <p:extLst>
      <p:ext uri="{BB962C8B-B14F-4D97-AF65-F5344CB8AC3E}">
        <p14:creationId xmlns:p14="http://schemas.microsoft.com/office/powerpoint/2010/main" val="1724503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Balgam Muayenesi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• Mikroskobik inceleme için özel bir boyama tekniği gereklidir • EZN ile boyanır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• </a:t>
            </a:r>
            <a:r>
              <a:rPr lang="tr-TR" dirty="0"/>
              <a:t>Aside Alkaliye </a:t>
            </a:r>
            <a:r>
              <a:rPr lang="tr-TR" dirty="0" err="1"/>
              <a:t>Resiztan</a:t>
            </a:r>
            <a:r>
              <a:rPr lang="tr-TR" dirty="0"/>
              <a:t> Basil (AARB) aranır</a:t>
            </a:r>
          </a:p>
        </p:txBody>
      </p:sp>
    </p:spTree>
    <p:extLst>
      <p:ext uri="{BB962C8B-B14F-4D97-AF65-F5344CB8AC3E}">
        <p14:creationId xmlns:p14="http://schemas.microsoft.com/office/powerpoint/2010/main" val="119945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910794"/>
            <a:ext cx="19053" cy="181000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434626"/>
            <a:ext cx="9353707" cy="59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0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6760" y="167005"/>
            <a:ext cx="10515600" cy="1325563"/>
          </a:xfrm>
        </p:spPr>
        <p:txBody>
          <a:bodyPr/>
          <a:lstStyle/>
          <a:p>
            <a:r>
              <a:rPr lang="tr-TR" dirty="0"/>
              <a:t>MİKROSKOPİ - Yayma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5540"/>
            <a:ext cx="7325141" cy="4411467"/>
          </a:xfrm>
        </p:spPr>
      </p:pic>
    </p:spTree>
    <p:extLst>
      <p:ext uri="{BB962C8B-B14F-4D97-AF65-F5344CB8AC3E}">
        <p14:creationId xmlns:p14="http://schemas.microsoft.com/office/powerpoint/2010/main" val="4205499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Kültürde tüberküloz basilinin üretilmesi altın standart tanı yöntemi </a:t>
            </a:r>
            <a:endParaRPr lang="tr-TR" dirty="0" smtClean="0"/>
          </a:p>
          <a:p>
            <a:r>
              <a:rPr lang="tr-TR" dirty="0" smtClean="0"/>
              <a:t>Balgam </a:t>
            </a:r>
            <a:r>
              <a:rPr lang="tr-TR" dirty="0"/>
              <a:t>ya da alınan diğer örneklerin direkt incelemesinde ARB görülmesi tanıyı kesinleştirmez </a:t>
            </a:r>
            <a:endParaRPr lang="tr-TR" dirty="0" smtClean="0"/>
          </a:p>
          <a:p>
            <a:r>
              <a:rPr lang="tr-TR" dirty="0" smtClean="0"/>
              <a:t>Kültür</a:t>
            </a:r>
            <a:r>
              <a:rPr lang="tr-TR" dirty="0"/>
              <a:t>, </a:t>
            </a:r>
            <a:r>
              <a:rPr lang="tr-TR" dirty="0" err="1"/>
              <a:t>mikroskopiden</a:t>
            </a:r>
            <a:r>
              <a:rPr lang="tr-TR" dirty="0"/>
              <a:t> daha duyarlıdır (duyarlılık %80-85, özgüllük %98)</a:t>
            </a:r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63" y="3343263"/>
            <a:ext cx="352474" cy="171474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38" y="3840480"/>
            <a:ext cx="4700110" cy="24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Kültür </a:t>
            </a:r>
            <a:r>
              <a:rPr lang="tr-TR" dirty="0"/>
              <a:t>için kullanılan besi yerleri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• Yumurtalı: </a:t>
            </a:r>
            <a:r>
              <a:rPr lang="tr-TR" dirty="0" err="1"/>
              <a:t>Löwenstein-Jensen</a:t>
            </a:r>
            <a:r>
              <a:rPr lang="tr-TR" dirty="0"/>
              <a:t> </a:t>
            </a:r>
            <a:r>
              <a:rPr lang="tr-TR" dirty="0" err="1"/>
              <a:t>besiyeri</a:t>
            </a:r>
            <a:r>
              <a:rPr lang="tr-TR" dirty="0"/>
              <a:t>. Koloniler en erken 18- 24.günde saptanmaya başlar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Sıvı: </a:t>
            </a:r>
            <a:r>
              <a:rPr lang="tr-TR" dirty="0" err="1"/>
              <a:t>Middlebrook</a:t>
            </a:r>
            <a:r>
              <a:rPr lang="tr-TR" dirty="0"/>
              <a:t> 7H12.1-3 haftada koloniler izlenmeye </a:t>
            </a:r>
            <a:r>
              <a:rPr lang="tr-TR" dirty="0" smtClean="0"/>
              <a:t>başlanır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Agar</a:t>
            </a:r>
            <a:r>
              <a:rPr lang="tr-TR" dirty="0"/>
              <a:t> bazlı: </a:t>
            </a:r>
            <a:r>
              <a:rPr lang="tr-TR" dirty="0" err="1"/>
              <a:t>Middlebrook</a:t>
            </a:r>
            <a:r>
              <a:rPr lang="tr-TR" dirty="0"/>
              <a:t> 7H10, </a:t>
            </a:r>
            <a:r>
              <a:rPr lang="tr-TR" dirty="0" err="1"/>
              <a:t>Middlebrook</a:t>
            </a:r>
            <a:r>
              <a:rPr lang="tr-TR" dirty="0"/>
              <a:t> 7H11. Koloniler 10-12 günde görülmeye başlanır.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Sıvı </a:t>
            </a:r>
            <a:r>
              <a:rPr lang="tr-TR" dirty="0" err="1"/>
              <a:t>besiyerlerinde</a:t>
            </a:r>
            <a:r>
              <a:rPr lang="tr-TR" dirty="0"/>
              <a:t> katı </a:t>
            </a:r>
            <a:r>
              <a:rPr lang="tr-TR" dirty="0" err="1"/>
              <a:t>besiyerlerinden</a:t>
            </a:r>
            <a:r>
              <a:rPr lang="tr-TR" dirty="0"/>
              <a:t> farklı dezavantajı olarak koloni morfolojisi değerlendirilemez.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Otomatize</a:t>
            </a:r>
            <a:r>
              <a:rPr lang="tr-TR" dirty="0"/>
              <a:t> kültür sistemleri: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Middlebrook</a:t>
            </a:r>
            <a:r>
              <a:rPr lang="tr-TR" dirty="0"/>
              <a:t> 7H12 </a:t>
            </a:r>
            <a:r>
              <a:rPr lang="tr-TR" dirty="0" err="1"/>
              <a:t>besiyeri</a:t>
            </a:r>
            <a:r>
              <a:rPr lang="tr-TR" dirty="0"/>
              <a:t> ile birlikte radyometrik veya </a:t>
            </a:r>
            <a:r>
              <a:rPr lang="tr-TR" dirty="0" err="1"/>
              <a:t>kalorimetrik</a:t>
            </a:r>
            <a:r>
              <a:rPr lang="tr-TR" dirty="0"/>
              <a:t> sistemler kullanılır.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Daha erken sonuç elde edilebilmesi, antibiyotik eklenmesi ile seçici ortamlar olması ve </a:t>
            </a:r>
            <a:r>
              <a:rPr lang="tr-TR" dirty="0" err="1"/>
              <a:t>identifikasyon</a:t>
            </a:r>
            <a:r>
              <a:rPr lang="tr-TR" dirty="0"/>
              <a:t> (</a:t>
            </a:r>
            <a:r>
              <a:rPr lang="tr-TR" dirty="0" err="1"/>
              <a:t>tiplendirme</a:t>
            </a:r>
            <a:r>
              <a:rPr lang="tr-TR" dirty="0"/>
              <a:t>) sistemlerinin bulunması gibi avantajlar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BACTEC 460, MGIT 960, ESP, </a:t>
            </a:r>
            <a:r>
              <a:rPr lang="tr-TR" dirty="0" err="1"/>
              <a:t>Myco</a:t>
            </a:r>
            <a:r>
              <a:rPr lang="tr-TR" dirty="0"/>
              <a:t>-ESP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ve BACT/ALERT MB </a:t>
            </a:r>
            <a:r>
              <a:rPr lang="tr-TR" dirty="0" err="1"/>
              <a:t>susceptibility</a:t>
            </a:r>
            <a:r>
              <a:rPr lang="tr-TR" dirty="0"/>
              <a:t> kit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Genellikle 2 haftada üreme görülmektedir</a:t>
            </a:r>
          </a:p>
        </p:txBody>
      </p:sp>
    </p:spTree>
    <p:extLst>
      <p:ext uri="{BB962C8B-B14F-4D97-AF65-F5344CB8AC3E}">
        <p14:creationId xmlns:p14="http://schemas.microsoft.com/office/powerpoint/2010/main" val="1577061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Akciğer </a:t>
            </a:r>
            <a:r>
              <a:rPr lang="tr-TR" dirty="0" err="1"/>
              <a:t>Grafisi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Yayma (-) hastaların tanısında önemi vardır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Hiçbir radyolojik bulgu akciğer tüberkülozuna özgü </a:t>
            </a:r>
            <a:r>
              <a:rPr lang="tr-TR" dirty="0" smtClean="0"/>
              <a:t>değildir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Görüntüleme </a:t>
            </a:r>
            <a:r>
              <a:rPr lang="tr-TR" dirty="0"/>
              <a:t>yöntemleri TB için kesin tanı koydurucu değildir, tanıya yardımcı </a:t>
            </a:r>
            <a:r>
              <a:rPr lang="tr-TR" dirty="0" smtClean="0"/>
              <a:t>testlerdir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Hiçbir radyolojik lezyon tüberkülozun aktif veya </a:t>
            </a:r>
            <a:r>
              <a:rPr lang="tr-TR" dirty="0" err="1"/>
              <a:t>inaktif</a:t>
            </a:r>
            <a:r>
              <a:rPr lang="tr-TR" dirty="0"/>
              <a:t> olduğunu göstermez</a:t>
            </a:r>
          </a:p>
        </p:txBody>
      </p:sp>
    </p:spTree>
    <p:extLst>
      <p:ext uri="{BB962C8B-B14F-4D97-AF65-F5344CB8AC3E}">
        <p14:creationId xmlns:p14="http://schemas.microsoft.com/office/powerpoint/2010/main" val="1191254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6" cy="9526"/>
          </a:xfr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564636"/>
            <a:ext cx="9673991" cy="59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4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9276222" cy="4450080"/>
          </a:xfrm>
        </p:spPr>
      </p:pic>
    </p:spTree>
    <p:extLst>
      <p:ext uri="{BB962C8B-B14F-4D97-AF65-F5344CB8AC3E}">
        <p14:creationId xmlns:p14="http://schemas.microsoft.com/office/powerpoint/2010/main" val="1952291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" y="1417320"/>
            <a:ext cx="8401736" cy="4329543"/>
          </a:xfrm>
        </p:spPr>
      </p:pic>
    </p:spTree>
    <p:extLst>
      <p:ext uri="{BB962C8B-B14F-4D97-AF65-F5344CB8AC3E}">
        <p14:creationId xmlns:p14="http://schemas.microsoft.com/office/powerpoint/2010/main" val="2400017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BT ve HRCT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0" y="1463040"/>
            <a:ext cx="8382871" cy="4709159"/>
          </a:xfrm>
        </p:spPr>
      </p:pic>
    </p:spTree>
    <p:extLst>
      <p:ext uri="{BB962C8B-B14F-4D97-AF65-F5344CB8AC3E}">
        <p14:creationId xmlns:p14="http://schemas.microsoft.com/office/powerpoint/2010/main" val="2721704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Histopatolojik</a:t>
            </a:r>
            <a:r>
              <a:rPr lang="tr-TR" dirty="0" smtClean="0"/>
              <a:t> Tanı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4" y="1524736"/>
            <a:ext cx="8177031" cy="5150384"/>
          </a:xfrm>
        </p:spPr>
      </p:pic>
    </p:spTree>
    <p:extLst>
      <p:ext uri="{BB962C8B-B14F-4D97-AF65-F5344CB8AC3E}">
        <p14:creationId xmlns:p14="http://schemas.microsoft.com/office/powerpoint/2010/main" val="1020053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Bildirim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Tüberküloz, bildirimi zorunlu bir </a:t>
            </a:r>
            <a:r>
              <a:rPr lang="tr-TR" dirty="0" smtClean="0"/>
              <a:t>hastalıktır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Tanı konduktan sonra 24 saat içinde Halk Sağlığı Müdürlüğüne </a:t>
            </a:r>
            <a:r>
              <a:rPr lang="tr-TR" dirty="0" smtClean="0"/>
              <a:t>bildirilir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Tanı konulan verem hastaları TSM Verem Birimlerinde (verem savaşı dispanserleri) kaydedilir </a:t>
            </a:r>
          </a:p>
        </p:txBody>
      </p:sp>
    </p:spTree>
    <p:extLst>
      <p:ext uri="{BB962C8B-B14F-4D97-AF65-F5344CB8AC3E}">
        <p14:creationId xmlns:p14="http://schemas.microsoft.com/office/powerpoint/2010/main" val="252941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04" y="946331"/>
            <a:ext cx="7835676" cy="5616835"/>
          </a:xfrm>
        </p:spPr>
      </p:pic>
    </p:spTree>
    <p:extLst>
      <p:ext uri="{BB962C8B-B14F-4D97-AF65-F5344CB8AC3E}">
        <p14:creationId xmlns:p14="http://schemas.microsoft.com/office/powerpoint/2010/main" val="15937224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Tüberküloz tedavisinde en önemli faktör, tüberküloz basilini yok edecek olan ilaçlardır 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Dinlenme, beslenme ve iklim gibi faktörlerin etkileri çok önemli değildir</a:t>
            </a:r>
          </a:p>
        </p:txBody>
      </p:sp>
    </p:spTree>
    <p:extLst>
      <p:ext uri="{BB962C8B-B14F-4D97-AF65-F5344CB8AC3E}">
        <p14:creationId xmlns:p14="http://schemas.microsoft.com/office/powerpoint/2010/main" val="755306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Hastalara ilaçlar kombine edilmelidir (4 ilaç birlikte), tek başına yani </a:t>
            </a:r>
            <a:r>
              <a:rPr lang="tr-TR" dirty="0" err="1"/>
              <a:t>monoterapi</a:t>
            </a:r>
            <a:r>
              <a:rPr lang="tr-TR" dirty="0"/>
              <a:t> şeklinde verilmemelidir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Bir günde alınacak ilaçların tamamı (bir engel yok ise) bir defada </a:t>
            </a:r>
            <a:r>
              <a:rPr lang="tr-TR" dirty="0" smtClean="0"/>
              <a:t>içilmelidir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İlaçlar düzenli ve devamlı (aralıksız) olarak </a:t>
            </a:r>
            <a:r>
              <a:rPr lang="tr-TR" dirty="0" smtClean="0"/>
              <a:t>kullanılmalıdır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Tedavi uzun sürelidir (6 ay süreli tedavi)</a:t>
            </a:r>
          </a:p>
        </p:txBody>
      </p:sp>
    </p:spTree>
    <p:extLst>
      <p:ext uri="{BB962C8B-B14F-4D97-AF65-F5344CB8AC3E}">
        <p14:creationId xmlns:p14="http://schemas.microsoft.com/office/powerpoint/2010/main" val="62283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İlaçlar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 smtClean="0"/>
              <a:t>İzoniyazid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Rifampisin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Pirazinamid</a:t>
            </a:r>
            <a:r>
              <a:rPr lang="tr-TR" dirty="0"/>
              <a:t> / </a:t>
            </a:r>
            <a:r>
              <a:rPr lang="tr-TR" dirty="0" err="1"/>
              <a:t>Morfozinamid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Streptomisin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Etambutol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985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İzoniyazid</a:t>
            </a:r>
            <a:r>
              <a:rPr lang="tr-TR" dirty="0"/>
              <a:t> 300 mg </a:t>
            </a:r>
            <a:r>
              <a:rPr lang="tr-TR" dirty="0" err="1"/>
              <a:t>tb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Çoğalan basillere son derece </a:t>
            </a:r>
            <a:r>
              <a:rPr lang="tr-TR" dirty="0" err="1"/>
              <a:t>bakterisidal</a:t>
            </a:r>
            <a:r>
              <a:rPr lang="tr-TR" dirty="0"/>
              <a:t> etkilidir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Doz : 5 mg/kg/gün, maksimum </a:t>
            </a:r>
            <a:r>
              <a:rPr lang="tr-TR" dirty="0" smtClean="0"/>
              <a:t>300mg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Uygulama şekli: Yemekten yarım saat önce ve diğer TB ilaçları ile birlikte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Yan etkileri: hepatit,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nöropati</a:t>
            </a:r>
            <a:r>
              <a:rPr lang="tr-TR" dirty="0"/>
              <a:t>, ruhsal durum bozukluğu, SLE sendromu, cilt </a:t>
            </a:r>
            <a:r>
              <a:rPr lang="tr-TR" dirty="0" smtClean="0"/>
              <a:t>döküntüleri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Kontrend</a:t>
            </a:r>
            <a:r>
              <a:rPr lang="tr-TR" dirty="0"/>
              <a:t>.: KC fonksiyon bozukluğu, </a:t>
            </a:r>
            <a:r>
              <a:rPr lang="tr-TR" dirty="0" err="1"/>
              <a:t>aşırıduyarlılık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İlaç etkileşimleri yapabilir </a:t>
            </a:r>
            <a:r>
              <a:rPr lang="tr-TR" dirty="0" err="1"/>
              <a:t>Fenitoin</a:t>
            </a:r>
            <a:r>
              <a:rPr lang="tr-TR" dirty="0"/>
              <a:t>, </a:t>
            </a:r>
            <a:r>
              <a:rPr lang="tr-TR" dirty="0" err="1"/>
              <a:t>karbamazepin</a:t>
            </a:r>
            <a:r>
              <a:rPr lang="tr-TR" dirty="0"/>
              <a:t>, </a:t>
            </a:r>
            <a:r>
              <a:rPr lang="tr-TR" dirty="0" err="1"/>
              <a:t>disülfiram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Günde 10 mg </a:t>
            </a:r>
            <a:r>
              <a:rPr lang="tr-TR" dirty="0" err="1"/>
              <a:t>piridoksin</a:t>
            </a:r>
            <a:r>
              <a:rPr lang="tr-TR" dirty="0"/>
              <a:t> (vitamin B6) le beraber önerilir</a:t>
            </a:r>
          </a:p>
        </p:txBody>
      </p:sp>
    </p:spTree>
    <p:extLst>
      <p:ext uri="{BB962C8B-B14F-4D97-AF65-F5344CB8AC3E}">
        <p14:creationId xmlns:p14="http://schemas.microsoft.com/office/powerpoint/2010/main" val="349272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Rifampisin</a:t>
            </a:r>
            <a:r>
              <a:rPr lang="tr-TR" dirty="0"/>
              <a:t> 150 mg kapsül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• Etki şekli: RNA sentezini </a:t>
            </a:r>
            <a:r>
              <a:rPr lang="tr-TR" dirty="0" err="1"/>
              <a:t>inhibe</a:t>
            </a:r>
            <a:r>
              <a:rPr lang="tr-TR" dirty="0"/>
              <a:t> eder. Sterilize etkisi en kuvvetli ilaçtır. </a:t>
            </a:r>
            <a:r>
              <a:rPr lang="tr-TR" dirty="0" err="1"/>
              <a:t>Bakterisidal</a:t>
            </a:r>
            <a:r>
              <a:rPr lang="tr-TR" dirty="0"/>
              <a:t> etkisi de güçlüdür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Doz :10 mg/kg/gün, maksimum 600 mg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Uygulama şekli: yemekten yarım saat önce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Yan etkiler: İdrar, gaita, balgam, teri turuncuya boyar, GİS rahatsızlık, hepatit, </a:t>
            </a:r>
            <a:r>
              <a:rPr lang="tr-TR" dirty="0" err="1"/>
              <a:t>aşırıduyarlılık</a:t>
            </a:r>
            <a:r>
              <a:rPr lang="tr-TR" dirty="0"/>
              <a:t> </a:t>
            </a:r>
            <a:r>
              <a:rPr lang="tr-TR" dirty="0" err="1"/>
              <a:t>reak</a:t>
            </a:r>
            <a:r>
              <a:rPr lang="tr-TR" dirty="0"/>
              <a:t>, </a:t>
            </a:r>
            <a:r>
              <a:rPr lang="tr-TR" dirty="0" err="1"/>
              <a:t>trombositopeni</a:t>
            </a:r>
            <a:r>
              <a:rPr lang="tr-TR" dirty="0"/>
              <a:t>, grip sendromu, böbrek </a:t>
            </a:r>
            <a:r>
              <a:rPr lang="tr-TR" dirty="0" smtClean="0"/>
              <a:t>yetmezliği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Kontrend</a:t>
            </a:r>
            <a:r>
              <a:rPr lang="tr-TR" dirty="0"/>
              <a:t>.: </a:t>
            </a:r>
            <a:r>
              <a:rPr lang="tr-TR" dirty="0" err="1"/>
              <a:t>Hemolitik</a:t>
            </a:r>
            <a:r>
              <a:rPr lang="tr-TR" dirty="0"/>
              <a:t> anemi, </a:t>
            </a:r>
            <a:r>
              <a:rPr lang="tr-TR" dirty="0" err="1"/>
              <a:t>aşırıduyarlılık</a:t>
            </a:r>
            <a:r>
              <a:rPr lang="tr-TR" dirty="0"/>
              <a:t>, tedaviye bağlı böbrek yetmezliği, </a:t>
            </a:r>
            <a:r>
              <a:rPr lang="tr-TR" dirty="0" err="1"/>
              <a:t>trombositopeni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İlaç etkileşimleri: Karaciğerden </a:t>
            </a:r>
            <a:r>
              <a:rPr lang="tr-TR" dirty="0" err="1"/>
              <a:t>metabolize</a:t>
            </a:r>
            <a:r>
              <a:rPr lang="tr-TR" dirty="0"/>
              <a:t> olan ilaçların atılımını hızlandırıp etkisini azaltabilir</a:t>
            </a:r>
          </a:p>
        </p:txBody>
      </p:sp>
    </p:spTree>
    <p:extLst>
      <p:ext uri="{BB962C8B-B14F-4D97-AF65-F5344CB8AC3E}">
        <p14:creationId xmlns:p14="http://schemas.microsoft.com/office/powerpoint/2010/main" val="34107060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Pirazinamid</a:t>
            </a:r>
            <a:r>
              <a:rPr lang="tr-TR" dirty="0"/>
              <a:t> / </a:t>
            </a:r>
            <a:r>
              <a:rPr lang="tr-TR" dirty="0" err="1"/>
              <a:t>Morfozinamid</a:t>
            </a:r>
            <a:r>
              <a:rPr lang="tr-TR" dirty="0"/>
              <a:t> 500 mg </a:t>
            </a:r>
            <a:r>
              <a:rPr lang="tr-TR" dirty="0" err="1"/>
              <a:t>tb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• Etki şekli: Asit ortamlarda etkili, etki şekli bilinmiyor • </a:t>
            </a:r>
            <a:r>
              <a:rPr lang="tr-TR" dirty="0" err="1"/>
              <a:t>Pirazinamid</a:t>
            </a:r>
            <a:r>
              <a:rPr lang="tr-TR" dirty="0"/>
              <a:t> dozu 30 mg/kg/gün: maksimum 1500 mg </a:t>
            </a:r>
            <a:r>
              <a:rPr lang="tr-TR" dirty="0" err="1"/>
              <a:t>Morfozinamid</a:t>
            </a:r>
            <a:r>
              <a:rPr lang="tr-TR" dirty="0"/>
              <a:t> dozu 3 g/gün (</a:t>
            </a:r>
            <a:r>
              <a:rPr lang="tr-TR" dirty="0" err="1"/>
              <a:t>pirazinamidin</a:t>
            </a:r>
            <a:r>
              <a:rPr lang="tr-TR" dirty="0"/>
              <a:t> 1,5 katı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Uygulama: Yemekten yarım saat önce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Yan etkiler: Hepatit, </a:t>
            </a:r>
            <a:r>
              <a:rPr lang="tr-TR" dirty="0" err="1"/>
              <a:t>hiperürisemi</a:t>
            </a:r>
            <a:r>
              <a:rPr lang="tr-TR" dirty="0"/>
              <a:t>, </a:t>
            </a:r>
            <a:r>
              <a:rPr lang="tr-TR" dirty="0" err="1"/>
              <a:t>artralji</a:t>
            </a:r>
            <a:r>
              <a:rPr lang="tr-TR" dirty="0"/>
              <a:t>, döküntü, </a:t>
            </a:r>
            <a:r>
              <a:rPr lang="tr-TR" dirty="0" err="1"/>
              <a:t>gastrointestinal</a:t>
            </a:r>
            <a:r>
              <a:rPr lang="tr-TR" dirty="0"/>
              <a:t> rahatsızlık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(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hiperürisemide</a:t>
            </a:r>
            <a:r>
              <a:rPr lang="tr-TR" dirty="0"/>
              <a:t> PZA kesilmez)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Kontrend</a:t>
            </a:r>
            <a:r>
              <a:rPr lang="tr-TR" dirty="0"/>
              <a:t>. KC fonksiyon bozukluğu, </a:t>
            </a:r>
            <a:r>
              <a:rPr lang="tr-TR" dirty="0" err="1"/>
              <a:t>aşırıduyarlılık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İlaç etkileşimleri: </a:t>
            </a:r>
            <a:r>
              <a:rPr lang="tr-TR" dirty="0" err="1"/>
              <a:t>Ürikozürik</a:t>
            </a:r>
            <a:r>
              <a:rPr lang="tr-TR" dirty="0"/>
              <a:t> </a:t>
            </a:r>
            <a:r>
              <a:rPr lang="tr-TR" dirty="0" err="1"/>
              <a:t>probenesid</a:t>
            </a:r>
            <a:r>
              <a:rPr lang="tr-TR" dirty="0"/>
              <a:t> ve </a:t>
            </a:r>
            <a:r>
              <a:rPr lang="tr-TR" dirty="0" err="1"/>
              <a:t>sülfinpirazonun</a:t>
            </a:r>
            <a:r>
              <a:rPr lang="tr-TR" dirty="0"/>
              <a:t> etkisine antagonist etki</a:t>
            </a:r>
          </a:p>
        </p:txBody>
      </p:sp>
    </p:spTree>
    <p:extLst>
      <p:ext uri="{BB962C8B-B14F-4D97-AF65-F5344CB8AC3E}">
        <p14:creationId xmlns:p14="http://schemas.microsoft.com/office/powerpoint/2010/main" val="33215620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Streptomisin 1 gr </a:t>
            </a:r>
            <a:r>
              <a:rPr lang="tr-TR" dirty="0" err="1"/>
              <a:t>flakon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Etki şekli: Bakterinin 30S ribozomuna bağlanarak protein sentezini </a:t>
            </a:r>
            <a:r>
              <a:rPr lang="tr-TR" dirty="0" err="1"/>
              <a:t>inhibe</a:t>
            </a:r>
            <a:r>
              <a:rPr lang="tr-TR" dirty="0"/>
              <a:t> eder. Belirli TB basili topluluklarına karşı etkili </a:t>
            </a:r>
            <a:r>
              <a:rPr lang="tr-TR" dirty="0" err="1"/>
              <a:t>bakterisidal</a:t>
            </a:r>
            <a:r>
              <a:rPr lang="tr-TR" dirty="0"/>
              <a:t> bir </a:t>
            </a:r>
            <a:r>
              <a:rPr lang="tr-TR" dirty="0" smtClean="0"/>
              <a:t>ilaçtır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Doz:1000 mg/gün </a:t>
            </a:r>
            <a:r>
              <a:rPr lang="tr-TR" dirty="0" err="1" smtClean="0"/>
              <a:t>intramusküler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Yan etki: </a:t>
            </a:r>
            <a:r>
              <a:rPr lang="tr-TR" dirty="0" err="1"/>
              <a:t>Vestibüler</a:t>
            </a:r>
            <a:r>
              <a:rPr lang="tr-TR" dirty="0"/>
              <a:t>, işitme bozukluğu, elektrolit ve tuz dengesizliği, </a:t>
            </a:r>
            <a:r>
              <a:rPr lang="tr-TR" dirty="0" err="1"/>
              <a:t>nefrotoksisite</a:t>
            </a:r>
            <a:r>
              <a:rPr lang="tr-TR" dirty="0"/>
              <a:t>, ateş ve döküntü, </a:t>
            </a:r>
            <a:r>
              <a:rPr lang="tr-TR" dirty="0" err="1"/>
              <a:t>aşırıduyarlılık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Kontrend</a:t>
            </a:r>
            <a:r>
              <a:rPr lang="tr-TR" dirty="0"/>
              <a:t>. </a:t>
            </a:r>
            <a:r>
              <a:rPr lang="tr-TR" dirty="0" err="1"/>
              <a:t>Ototoksisite</a:t>
            </a:r>
            <a:r>
              <a:rPr lang="tr-TR" dirty="0"/>
              <a:t> (</a:t>
            </a:r>
            <a:r>
              <a:rPr lang="tr-TR" dirty="0" err="1"/>
              <a:t>vertigo</a:t>
            </a:r>
            <a:r>
              <a:rPr lang="tr-TR" dirty="0"/>
              <a:t>, </a:t>
            </a:r>
            <a:r>
              <a:rPr lang="tr-TR" dirty="0" err="1"/>
              <a:t>başdönmesi</a:t>
            </a:r>
            <a:r>
              <a:rPr lang="tr-TR" dirty="0"/>
              <a:t>, </a:t>
            </a:r>
            <a:r>
              <a:rPr lang="tr-TR" dirty="0" err="1"/>
              <a:t>ataksi</a:t>
            </a:r>
            <a:r>
              <a:rPr lang="tr-TR" dirty="0"/>
              <a:t>), </a:t>
            </a:r>
            <a:r>
              <a:rPr lang="tr-TR" dirty="0" err="1"/>
              <a:t>aşırıduyarlılık</a:t>
            </a:r>
            <a:r>
              <a:rPr lang="tr-TR" dirty="0"/>
              <a:t>, gebelik, </a:t>
            </a:r>
            <a:r>
              <a:rPr lang="tr-TR" dirty="0" err="1"/>
              <a:t>miyastenia</a:t>
            </a:r>
            <a:r>
              <a:rPr lang="tr-TR" dirty="0"/>
              <a:t> </a:t>
            </a:r>
            <a:r>
              <a:rPr lang="tr-TR" dirty="0" err="1"/>
              <a:t>gravis</a:t>
            </a:r>
            <a:r>
              <a:rPr lang="tr-TR" dirty="0"/>
              <a:t>, böbrek bozukluğu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İlaç etkileşimleri: NSAİ ilaçlarla böbrek yetmezliği riski artar.</a:t>
            </a:r>
          </a:p>
        </p:txBody>
      </p:sp>
    </p:spTree>
    <p:extLst>
      <p:ext uri="{BB962C8B-B14F-4D97-AF65-F5344CB8AC3E}">
        <p14:creationId xmlns:p14="http://schemas.microsoft.com/office/powerpoint/2010/main" val="3676214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Etambutol</a:t>
            </a:r>
            <a:r>
              <a:rPr lang="tr-TR" dirty="0"/>
              <a:t> 500 mg </a:t>
            </a:r>
            <a:r>
              <a:rPr lang="tr-TR" dirty="0" err="1"/>
              <a:t>tb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• Yüksek konsantrasyonda </a:t>
            </a:r>
            <a:r>
              <a:rPr lang="tr-TR" dirty="0" err="1"/>
              <a:t>bakterisidal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Doz İlk iki ay günlük 25 mg/kg/gün (1500 mg/gün) • İdame dönemi 15 mg/kg /gün (1000 mg/gün)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Uygulama şekli Besinlerle </a:t>
            </a:r>
            <a:r>
              <a:rPr lang="tr-TR" dirty="0" smtClean="0"/>
              <a:t>etkileşmez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Yan etkileri Optik </a:t>
            </a:r>
            <a:r>
              <a:rPr lang="tr-TR" dirty="0" err="1"/>
              <a:t>nörit</a:t>
            </a:r>
            <a:r>
              <a:rPr lang="tr-TR" dirty="0"/>
              <a:t> (görme keskinliği ve renkli görme testi gerekir), </a:t>
            </a:r>
            <a:r>
              <a:rPr lang="tr-TR" dirty="0" err="1"/>
              <a:t>hiperürisemi</a:t>
            </a:r>
            <a:r>
              <a:rPr lang="tr-TR" dirty="0"/>
              <a:t>, </a:t>
            </a:r>
            <a:r>
              <a:rPr lang="tr-TR" dirty="0" err="1"/>
              <a:t>gastrointestinal</a:t>
            </a:r>
            <a:r>
              <a:rPr lang="tr-TR" dirty="0"/>
              <a:t> rahatsızlık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/>
              <a:t>Kontrend</a:t>
            </a:r>
            <a:r>
              <a:rPr lang="tr-TR" dirty="0"/>
              <a:t>. Optik </a:t>
            </a:r>
            <a:r>
              <a:rPr lang="tr-TR" dirty="0" err="1"/>
              <a:t>nörit</a:t>
            </a:r>
            <a:r>
              <a:rPr lang="tr-TR" dirty="0"/>
              <a:t> varlığı, böbrek bozukluğu, görme sorununu bildiremeyecek çocuk ya da bilinç bozukluğu olması, </a:t>
            </a:r>
            <a:r>
              <a:rPr lang="tr-TR" dirty="0" err="1" smtClean="0"/>
              <a:t>aşırıduyarlılık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İlaç etkileşimleri bilinmiyor</a:t>
            </a:r>
          </a:p>
        </p:txBody>
      </p:sp>
    </p:spTree>
    <p:extLst>
      <p:ext uri="{BB962C8B-B14F-4D97-AF65-F5344CB8AC3E}">
        <p14:creationId xmlns:p14="http://schemas.microsoft.com/office/powerpoint/2010/main" val="6974617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3" y="0"/>
            <a:ext cx="8872877" cy="6355080"/>
          </a:xfrm>
        </p:spPr>
      </p:pic>
    </p:spTree>
    <p:extLst>
      <p:ext uri="{BB962C8B-B14F-4D97-AF65-F5344CB8AC3E}">
        <p14:creationId xmlns:p14="http://schemas.microsoft.com/office/powerpoint/2010/main" val="2696663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48512"/>
            <a:ext cx="8107653" cy="6028452"/>
          </a:xfrm>
        </p:spPr>
      </p:pic>
    </p:spTree>
    <p:extLst>
      <p:ext uri="{BB962C8B-B14F-4D97-AF65-F5344CB8AC3E}">
        <p14:creationId xmlns:p14="http://schemas.microsoft.com/office/powerpoint/2010/main" val="349571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0" y="3810"/>
            <a:ext cx="9208690" cy="63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45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DOTS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DOTS ( </a:t>
            </a:r>
            <a:r>
              <a:rPr lang="tr-TR" dirty="0" err="1"/>
              <a:t>Directly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) Doğrudan Gözetimli Tedavi </a:t>
            </a:r>
            <a:r>
              <a:rPr lang="tr-TR" dirty="0" smtClean="0"/>
              <a:t>Stratejisi</a:t>
            </a:r>
          </a:p>
          <a:p>
            <a:endParaRPr lang="tr-TR" dirty="0" smtClean="0"/>
          </a:p>
          <a:p>
            <a:r>
              <a:rPr lang="tr-TR" dirty="0"/>
              <a:t>Tüberküloz hastasının tüm tedavi süresince ilaçlarının her dozunu denetlenen bir görevli ya da sorumlu kişinin gözetiminde içmesi ve bu durumun kaydedilmesi esasına dayanan bir tedavi şeklidir.</a:t>
            </a:r>
          </a:p>
        </p:txBody>
      </p:sp>
    </p:spTree>
    <p:extLst>
      <p:ext uri="{BB962C8B-B14F-4D97-AF65-F5344CB8AC3E}">
        <p14:creationId xmlns:p14="http://schemas.microsoft.com/office/powerpoint/2010/main" val="17969851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Aile Hekiminin </a:t>
            </a:r>
            <a:r>
              <a:rPr lang="tr-TR" dirty="0" smtClean="0"/>
              <a:t>R</a:t>
            </a:r>
            <a:r>
              <a:rPr lang="fi-FI" dirty="0" smtClean="0"/>
              <a:t>olü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hekimi tüberküloz servislerince tanı konmuş ve tedavisi başlanılan hastaları bilgilendirmeli ve doğrudan gözetimli tedavi uygulamalıdır.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tedavi için gerekli tüm ilaç desteği </a:t>
            </a:r>
            <a:r>
              <a:rPr lang="tr-TR" dirty="0" err="1"/>
              <a:t>TSM’ce</a:t>
            </a:r>
            <a:r>
              <a:rPr lang="tr-TR" dirty="0"/>
              <a:t> sağlanmaktadır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Bu tedavinin herhangi bir aşamasında görülen komplikasyon tüberküloz servisine aile hekimince bildirilmelidir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Yine hastanın izlemi ile ilgili kayıtlar aile hekimince tutulmalıdır. </a:t>
            </a:r>
            <a:endParaRPr lang="tr-TR" dirty="0" smtClean="0"/>
          </a:p>
          <a:p>
            <a:r>
              <a:rPr lang="tr-TR" dirty="0" smtClean="0"/>
              <a:t>Hastanede </a:t>
            </a:r>
            <a:r>
              <a:rPr lang="tr-TR" dirty="0"/>
              <a:t>tedavinin sonlandırılmasını takip etmek de aile hekiminin </a:t>
            </a:r>
            <a:r>
              <a:rPr lang="tr-TR" dirty="0" smtClean="0"/>
              <a:t> </a:t>
            </a:r>
            <a:r>
              <a:rPr lang="tr-TR" dirty="0"/>
              <a:t>görevidir</a:t>
            </a:r>
          </a:p>
        </p:txBody>
      </p:sp>
    </p:spTree>
    <p:extLst>
      <p:ext uri="{BB962C8B-B14F-4D97-AF65-F5344CB8AC3E}">
        <p14:creationId xmlns:p14="http://schemas.microsoft.com/office/powerpoint/2010/main" val="13490078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Latent</a:t>
            </a:r>
            <a:r>
              <a:rPr lang="tr-TR" dirty="0"/>
              <a:t> tüberküloz </a:t>
            </a:r>
            <a:r>
              <a:rPr lang="tr-TR" dirty="0" err="1"/>
              <a:t>infeksiyonu</a:t>
            </a:r>
            <a:r>
              <a:rPr lang="tr-TR" dirty="0"/>
              <a:t> (LTBI) bireyde </a:t>
            </a:r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 smtClean="0"/>
              <a:t>tuberculosis</a:t>
            </a:r>
            <a:r>
              <a:rPr lang="tr-TR" dirty="0" smtClean="0"/>
              <a:t> </a:t>
            </a:r>
            <a:r>
              <a:rPr lang="tr-TR" dirty="0"/>
              <a:t>basilinin klinik bulgu vermeden sessiz halde </a:t>
            </a:r>
            <a:r>
              <a:rPr lang="tr-TR" dirty="0" smtClean="0"/>
              <a:t>bulunmasıdır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• Dünya nüfusunun 1/3’ü LTBI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Aktif TB için risk altında olan büyük bir grup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LTBI </a:t>
            </a:r>
            <a:r>
              <a:rPr lang="tr-TR" dirty="0" err="1"/>
              <a:t>kemoprofilaksi</a:t>
            </a:r>
            <a:r>
              <a:rPr lang="tr-TR" dirty="0"/>
              <a:t> ve başarılı eradikasyonu </a:t>
            </a:r>
            <a:r>
              <a:rPr lang="tr-TR" dirty="0" smtClean="0"/>
              <a:t>mümkün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Özellikle yüksek gelirli ve TB </a:t>
            </a:r>
            <a:r>
              <a:rPr lang="tr-TR" dirty="0" err="1"/>
              <a:t>prevelansının</a:t>
            </a:r>
            <a:r>
              <a:rPr lang="tr-TR" dirty="0"/>
              <a:t> düşük olduğu ülkelerde LTBI tanı ve tedavisi hastalığın kontrolü ve yayılımının engellenmesi için gerekli</a:t>
            </a:r>
          </a:p>
        </p:txBody>
      </p:sp>
    </p:spTree>
    <p:extLst>
      <p:ext uri="{BB962C8B-B14F-4D97-AF65-F5344CB8AC3E}">
        <p14:creationId xmlns:p14="http://schemas.microsoft.com/office/powerpoint/2010/main" val="12435980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Tüberkülin Deri Testi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6" cy="9526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8464329" cy="53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99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02" y="1310640"/>
            <a:ext cx="7182946" cy="5547360"/>
          </a:xfrm>
        </p:spPr>
      </p:pic>
    </p:spTree>
    <p:extLst>
      <p:ext uri="{BB962C8B-B14F-4D97-AF65-F5344CB8AC3E}">
        <p14:creationId xmlns:p14="http://schemas.microsoft.com/office/powerpoint/2010/main" val="31499910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PPD Pozitifse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Kişinin daha önce TB basili ile karşılaştığını ve vücudunda tüberküloza karşı bir reaksiyon oluştuğunu gösterir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Ancak kişinin tüberküloz hastası olup olmadığını göstermez </a:t>
            </a:r>
            <a:r>
              <a:rPr lang="tr-TR" dirty="0" smtClean="0"/>
              <a:t>!!!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Bu nedenle PPD pozitifliği tek başına tedavi gerektirmez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Aktif hastalık varlığı yönünden tarama yapılır</a:t>
            </a:r>
          </a:p>
        </p:txBody>
      </p:sp>
    </p:spTree>
    <p:extLst>
      <p:ext uri="{BB962C8B-B14F-4D97-AF65-F5344CB8AC3E}">
        <p14:creationId xmlns:p14="http://schemas.microsoft.com/office/powerpoint/2010/main" val="867754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Anerji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Anerji</a:t>
            </a:r>
            <a:r>
              <a:rPr lang="tr-TR" dirty="0"/>
              <a:t>, bir </a:t>
            </a:r>
            <a:r>
              <a:rPr lang="tr-TR" dirty="0" smtClean="0"/>
              <a:t>antijene </a:t>
            </a:r>
            <a:r>
              <a:rPr lang="tr-TR" dirty="0"/>
              <a:t> karşı </a:t>
            </a:r>
            <a:r>
              <a:rPr lang="tr-TR" dirty="0" smtClean="0"/>
              <a:t>tepki</a:t>
            </a:r>
            <a:r>
              <a:rPr lang="tr-TR" dirty="0"/>
              <a:t> göstermeme durumudur. Hem </a:t>
            </a:r>
            <a:r>
              <a:rPr lang="tr-TR" dirty="0" smtClean="0"/>
              <a:t>alerjenin</a:t>
            </a:r>
            <a:r>
              <a:rPr lang="tr-TR" dirty="0"/>
              <a:t> </a:t>
            </a:r>
            <a:r>
              <a:rPr lang="tr-TR" dirty="0" smtClean="0"/>
              <a:t>ortadan </a:t>
            </a:r>
            <a:r>
              <a:rPr lang="tr-TR" dirty="0"/>
              <a:t>kalkması (alerjene karşı duyarlılığın kaybolması) hem de geç kalmış bir aşırı duyarlılık tepkisinin olumsuzlaşması (tüberküline karşı deri tepkisinin olumsuzlaşması) için kullanılır.</a:t>
            </a:r>
          </a:p>
        </p:txBody>
      </p:sp>
    </p:spTree>
    <p:extLst>
      <p:ext uri="{BB962C8B-B14F-4D97-AF65-F5344CB8AC3E}">
        <p14:creationId xmlns:p14="http://schemas.microsoft.com/office/powerpoint/2010/main" val="1714093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PPD Yanıtını Azaltan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Enfeksiyonlar</a:t>
            </a:r>
          </a:p>
          <a:p>
            <a:r>
              <a:rPr lang="tr-TR" dirty="0" smtClean="0"/>
              <a:t>Canlı virüs aşıları</a:t>
            </a:r>
          </a:p>
          <a:p>
            <a:r>
              <a:rPr lang="tr-TR" dirty="0" smtClean="0"/>
              <a:t>KRY gibi </a:t>
            </a:r>
            <a:r>
              <a:rPr lang="tr-TR" dirty="0" err="1" smtClean="0"/>
              <a:t>metabolik</a:t>
            </a:r>
            <a:r>
              <a:rPr lang="tr-TR" dirty="0" smtClean="0"/>
              <a:t> bozukluklar</a:t>
            </a:r>
          </a:p>
          <a:p>
            <a:r>
              <a:rPr lang="tr-TR" dirty="0" err="1" smtClean="0"/>
              <a:t>Lenfoma,lösemi,sarkoidoz</a:t>
            </a:r>
            <a:endParaRPr lang="tr-TR" dirty="0" smtClean="0"/>
          </a:p>
          <a:p>
            <a:r>
              <a:rPr lang="tr-TR" dirty="0" smtClean="0"/>
              <a:t>İlaçlar(</a:t>
            </a:r>
            <a:r>
              <a:rPr lang="tr-TR" dirty="0" err="1" smtClean="0"/>
              <a:t>steroid</a:t>
            </a:r>
            <a:r>
              <a:rPr lang="tr-TR" dirty="0" smtClean="0"/>
              <a:t>)</a:t>
            </a:r>
          </a:p>
          <a:p>
            <a:r>
              <a:rPr lang="tr-TR" dirty="0" smtClean="0"/>
              <a:t>Uygunsuz depolama ve sulandırma</a:t>
            </a:r>
          </a:p>
          <a:p>
            <a:r>
              <a:rPr lang="tr-TR" dirty="0" err="1" smtClean="0"/>
              <a:t>Kontaminasyon</a:t>
            </a:r>
            <a:endParaRPr lang="tr-TR" dirty="0" smtClean="0"/>
          </a:p>
          <a:p>
            <a:r>
              <a:rPr lang="tr-TR" dirty="0" err="1" smtClean="0"/>
              <a:t>Yenidoğanlar</a:t>
            </a:r>
            <a:r>
              <a:rPr lang="tr-TR" dirty="0" smtClean="0"/>
              <a:t> ve azalmış duyarlığı olan yaşlılar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2775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710" y="3996531"/>
            <a:ext cx="390580" cy="9526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80" y="1489963"/>
            <a:ext cx="7952180" cy="47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4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Bulaşın Engellenmesi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Kaynak olgunun doğru tedavisi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Yaşanılan mekanın havalandırılması,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Negatif aspiratörlerle havanın temizlenmesi,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Ultraviyole </a:t>
            </a:r>
            <a:r>
              <a:rPr lang="tr-TR" dirty="0"/>
              <a:t>ışınlama, 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Hastanın maske kullanarak basil saçılmasının önlenmesi,</a:t>
            </a:r>
          </a:p>
        </p:txBody>
      </p:sp>
    </p:spTree>
    <p:extLst>
      <p:ext uri="{BB962C8B-B14F-4D97-AF65-F5344CB8AC3E}">
        <p14:creationId xmlns:p14="http://schemas.microsoft.com/office/powerpoint/2010/main" val="144355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Epidemiyoji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2012’de 8.7 milyon yeni vaka ve 1.4 milyon ölüm</a:t>
            </a:r>
          </a:p>
          <a:p>
            <a:endParaRPr lang="tr-TR" dirty="0" smtClean="0"/>
          </a:p>
          <a:p>
            <a:r>
              <a:rPr lang="tr-TR" dirty="0" smtClean="0"/>
              <a:t>Türkiye’de 2012 yılı tahmini TB </a:t>
            </a:r>
            <a:r>
              <a:rPr lang="tr-TR" dirty="0" err="1" smtClean="0"/>
              <a:t>insidansı</a:t>
            </a:r>
            <a:r>
              <a:rPr lang="tr-TR" dirty="0" smtClean="0"/>
              <a:t> </a:t>
            </a:r>
            <a:r>
              <a:rPr lang="tr-TR" dirty="0" err="1" smtClean="0"/>
              <a:t>yüzbinde</a:t>
            </a:r>
            <a:r>
              <a:rPr lang="tr-TR" dirty="0" smtClean="0"/>
              <a:t> 22</a:t>
            </a:r>
          </a:p>
          <a:p>
            <a:endParaRPr lang="tr-TR" dirty="0" smtClean="0"/>
          </a:p>
          <a:p>
            <a:r>
              <a:rPr lang="tr-TR" dirty="0" err="1" smtClean="0"/>
              <a:t>Tbc</a:t>
            </a:r>
            <a:r>
              <a:rPr lang="tr-TR" dirty="0" smtClean="0"/>
              <a:t> özellikle düşük gelirli ülkelerde önemli bir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</a:t>
            </a:r>
            <a:r>
              <a:rPr lang="tr-TR" dirty="0" smtClean="0"/>
              <a:t> nedeni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48135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BCG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Aşının koruyuculuğu çeşitli çalışmalarda %80’e varan oranlarda bulunmuştur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Bu koruyuculuk ortalama 5-6 yıl sürelidir ancak 15 yıl devam ettiğini de bildirenler vardır.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Hastalık yapma niteliği </a:t>
            </a:r>
            <a:r>
              <a:rPr lang="tr-TR" dirty="0" err="1"/>
              <a:t>virulansı</a:t>
            </a:r>
            <a:r>
              <a:rPr lang="tr-TR" dirty="0"/>
              <a:t> azaltılmış, canlı basil içerir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Sol omuz </a:t>
            </a:r>
            <a:r>
              <a:rPr lang="tr-TR" dirty="0" err="1"/>
              <a:t>adelesinin</a:t>
            </a:r>
            <a:r>
              <a:rPr lang="tr-TR" dirty="0"/>
              <a:t> alt ucuna uygulanır.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Aşı, TB enfeksiyondan koruyucu etki yapmaz. Basilin </a:t>
            </a:r>
            <a:r>
              <a:rPr lang="tr-TR" dirty="0" err="1"/>
              <a:t>lenfo</a:t>
            </a:r>
            <a:r>
              <a:rPr lang="tr-TR" dirty="0"/>
              <a:t> </a:t>
            </a:r>
            <a:r>
              <a:rPr lang="tr-TR" dirty="0" err="1"/>
              <a:t>hematojen</a:t>
            </a:r>
            <a:r>
              <a:rPr lang="tr-TR" dirty="0"/>
              <a:t> yolla yayılmasını engeller. Böylece hayatı tehdit eden </a:t>
            </a:r>
            <a:r>
              <a:rPr lang="tr-TR" dirty="0" err="1"/>
              <a:t>miliyer</a:t>
            </a:r>
            <a:r>
              <a:rPr lang="tr-TR" dirty="0"/>
              <a:t> tüberküloz ve menenjit tüberküloz gibi TB formlarının ortaya çıkışını azaltır.</a:t>
            </a:r>
          </a:p>
        </p:txBody>
      </p:sp>
    </p:spTree>
    <p:extLst>
      <p:ext uri="{BB962C8B-B14F-4D97-AF65-F5344CB8AC3E}">
        <p14:creationId xmlns:p14="http://schemas.microsoft.com/office/powerpoint/2010/main" val="5983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İlaçla koruma, </a:t>
            </a:r>
            <a:r>
              <a:rPr lang="tr-TR" dirty="0" err="1"/>
              <a:t>kemoprofilaksi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Enfekte</a:t>
            </a:r>
            <a:r>
              <a:rPr lang="tr-TR" dirty="0"/>
              <a:t> olmayan sağlam kişilerde, bulaştırıcı TB hastalarının etrafa saçtıkları basillerle </a:t>
            </a:r>
            <a:r>
              <a:rPr lang="tr-TR" dirty="0" err="1"/>
              <a:t>enfekte</a:t>
            </a:r>
            <a:r>
              <a:rPr lang="tr-TR" dirty="0"/>
              <a:t> olma riskini azaltmak için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Enfekte</a:t>
            </a:r>
            <a:r>
              <a:rPr lang="tr-TR" dirty="0"/>
              <a:t> olan fakat hastalanmamış kişilerde ise aktif tüberküloz hastalığı gelişme riskini azaltmak için uygulanan koruyucu </a:t>
            </a:r>
            <a:r>
              <a:rPr lang="tr-TR"/>
              <a:t>tedavidir </a:t>
            </a:r>
            <a:endParaRPr lang="tr-TR" smtClean="0"/>
          </a:p>
          <a:p>
            <a:endParaRPr lang="tr-TR" dirty="0"/>
          </a:p>
          <a:p>
            <a:r>
              <a:rPr lang="tr-TR" dirty="0" smtClean="0"/>
              <a:t>Genellikle </a:t>
            </a:r>
            <a:r>
              <a:rPr lang="tr-TR" dirty="0" err="1"/>
              <a:t>İzoniyazid</a:t>
            </a:r>
            <a:r>
              <a:rPr lang="tr-TR" dirty="0"/>
              <a:t> kullanılır.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Genelde toplam koruma tedavisi süresi 6 aydır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Toplumda TB basili ile </a:t>
            </a:r>
            <a:r>
              <a:rPr lang="tr-TR" dirty="0" err="1"/>
              <a:t>enfekte</a:t>
            </a:r>
            <a:r>
              <a:rPr lang="tr-TR" dirty="0"/>
              <a:t> herkese verilmesi mümkün değildir. TB hastalığı gelişme riski yüksek olan gruplara önerilmektedir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TB hastalığı olmadığından emin olunmalıdır</a:t>
            </a:r>
          </a:p>
        </p:txBody>
      </p:sp>
    </p:spTree>
    <p:extLst>
      <p:ext uri="{BB962C8B-B14F-4D97-AF65-F5344CB8AC3E}">
        <p14:creationId xmlns:p14="http://schemas.microsoft.com/office/powerpoint/2010/main" val="38079255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Kemoprofilaksi</a:t>
            </a:r>
            <a:r>
              <a:rPr lang="tr-TR" dirty="0"/>
              <a:t> önerilen kişiler</a:t>
            </a:r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19" y="1514819"/>
            <a:ext cx="7859808" cy="5343181"/>
          </a:xfrm>
        </p:spPr>
      </p:pic>
    </p:spTree>
    <p:extLst>
      <p:ext uri="{BB962C8B-B14F-4D97-AF65-F5344CB8AC3E}">
        <p14:creationId xmlns:p14="http://schemas.microsoft.com/office/powerpoint/2010/main" val="8246006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21.Yüzyılda </a:t>
            </a:r>
            <a:r>
              <a:rPr lang="tr-TR" dirty="0" err="1" smtClean="0"/>
              <a:t>Tbc</a:t>
            </a:r>
            <a:r>
              <a:rPr lang="tr-TR" dirty="0" smtClean="0"/>
              <a:t> Sempozyumu ve 2.Tbc </a:t>
            </a:r>
            <a:r>
              <a:rPr lang="tr-TR" dirty="0" err="1" smtClean="0"/>
              <a:t>Laboratuar</a:t>
            </a:r>
            <a:r>
              <a:rPr lang="tr-TR" dirty="0" smtClean="0"/>
              <a:t> Tanı Yöntemleri Kursu ,Samsun</a:t>
            </a:r>
          </a:p>
          <a:p>
            <a:endParaRPr lang="tr-TR" dirty="0" smtClean="0"/>
          </a:p>
          <a:p>
            <a:r>
              <a:rPr lang="tr-TR" dirty="0" smtClean="0"/>
              <a:t>Türkiye’de Verem Savaşı 2019 Raporu T.C. Sağlık Bakanlığı Halk Sağlığı Genel Müdürlüğü</a:t>
            </a:r>
          </a:p>
          <a:p>
            <a:endParaRPr lang="tr-TR" dirty="0"/>
          </a:p>
          <a:p>
            <a:r>
              <a:rPr lang="tr-TR" dirty="0" smtClean="0"/>
              <a:t>Türk </a:t>
            </a:r>
            <a:r>
              <a:rPr lang="tr-TR" dirty="0" err="1" smtClean="0"/>
              <a:t>Toraks</a:t>
            </a:r>
            <a:r>
              <a:rPr lang="tr-TR" dirty="0" smtClean="0"/>
              <a:t> Derneği Eğitim Kitapları Serisi</a:t>
            </a:r>
          </a:p>
          <a:p>
            <a:endParaRPr lang="tr-TR" dirty="0"/>
          </a:p>
          <a:p>
            <a:r>
              <a:rPr lang="tr-TR" dirty="0" smtClean="0"/>
              <a:t>Dergipark:1.Basamakta </a:t>
            </a:r>
            <a:r>
              <a:rPr lang="tr-TR" dirty="0" err="1" smtClean="0"/>
              <a:t>Tbc</a:t>
            </a:r>
            <a:r>
              <a:rPr lang="tr-TR" dirty="0" smtClean="0"/>
              <a:t> Kontrolü.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908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31311"/>
            <a:ext cx="8646183" cy="6168622"/>
          </a:xfrm>
        </p:spPr>
      </p:pic>
    </p:spTree>
    <p:extLst>
      <p:ext uri="{BB962C8B-B14F-4D97-AF65-F5344CB8AC3E}">
        <p14:creationId xmlns:p14="http://schemas.microsoft.com/office/powerpoint/2010/main" val="177330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2384</Words>
  <Application>Microsoft Office PowerPoint</Application>
  <PresentationFormat>Geniş ekran</PresentationFormat>
  <Paragraphs>377</Paragraphs>
  <Slides>83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7" baseType="lpstr">
      <vt:lpstr>Arial</vt:lpstr>
      <vt:lpstr>Calibri</vt:lpstr>
      <vt:lpstr>Calibri Light</vt:lpstr>
      <vt:lpstr>Office Teması</vt:lpstr>
      <vt:lpstr>TÜBERKÜLOZ</vt:lpstr>
      <vt:lpstr>Tanım</vt:lpstr>
      <vt:lpstr>Tarihçe</vt:lpstr>
      <vt:lpstr>PowerPoint Sunusu</vt:lpstr>
      <vt:lpstr>PowerPoint Sunusu</vt:lpstr>
      <vt:lpstr>PowerPoint Sunusu</vt:lpstr>
      <vt:lpstr>PowerPoint Sunusu</vt:lpstr>
      <vt:lpstr>Epidemiyoji</vt:lpstr>
      <vt:lpstr>PowerPoint Sunusu</vt:lpstr>
      <vt:lpstr>PowerPoint Sunusu</vt:lpstr>
      <vt:lpstr>2017 Tbc verileri</vt:lpstr>
      <vt:lpstr>PowerPoint Sunusu</vt:lpstr>
      <vt:lpstr>PowerPoint Sunusu</vt:lpstr>
      <vt:lpstr>PowerPoint Sunusu</vt:lpstr>
      <vt:lpstr>Yıllara Göre Tbc İnsidansı</vt:lpstr>
      <vt:lpstr>PowerPoint Sunusu</vt:lpstr>
      <vt:lpstr>PowerPoint Sunusu</vt:lpstr>
      <vt:lpstr>PowerPoint Sunusu</vt:lpstr>
      <vt:lpstr>Patogenez</vt:lpstr>
      <vt:lpstr>Bulaşma</vt:lpstr>
      <vt:lpstr>PowerPoint Sunusu</vt:lpstr>
      <vt:lpstr>Risk Faktörleri</vt:lpstr>
      <vt:lpstr>Patogenez Evreleri</vt:lpstr>
      <vt:lpstr>PowerPoint Sunusu</vt:lpstr>
      <vt:lpstr>PowerPoint Sunusu</vt:lpstr>
      <vt:lpstr>PowerPoint Sunusu</vt:lpstr>
      <vt:lpstr>PowerPoint Sunusu</vt:lpstr>
      <vt:lpstr>Progresif Primer Tüberküloz (Çocuk Tipi Tbc)</vt:lpstr>
      <vt:lpstr>Progresif Primer Tüberküloz</vt:lpstr>
      <vt:lpstr>Progresif Primer Tüberküloz</vt:lpstr>
      <vt:lpstr>Progresif Primer Tüberküloz</vt:lpstr>
      <vt:lpstr>Miliyer Tüberküloz</vt:lpstr>
      <vt:lpstr>Postprimer Tbc(Erişkin Tip Tbc)</vt:lpstr>
      <vt:lpstr>Postprimer Tbc</vt:lpstr>
      <vt:lpstr>Postprimer Tüberküloz</vt:lpstr>
      <vt:lpstr>PowerPoint Sunusu</vt:lpstr>
      <vt:lpstr>HASTALIĞIN TUTTUĞU ORGANLAR</vt:lpstr>
      <vt:lpstr>Akciğer Tbc</vt:lpstr>
      <vt:lpstr>Akciğer dışı tbc</vt:lpstr>
      <vt:lpstr>TANI</vt:lpstr>
      <vt:lpstr>Solunum Sistemi Bulguları</vt:lpstr>
      <vt:lpstr>Sistemik Bulgular</vt:lpstr>
      <vt:lpstr>Fizik Muayene</vt:lpstr>
      <vt:lpstr>Genel Bulgular</vt:lpstr>
      <vt:lpstr>Solunum Sistemi bulguları: </vt:lpstr>
      <vt:lpstr>Bakteriyoloji</vt:lpstr>
      <vt:lpstr>PowerPoint Sunusu</vt:lpstr>
      <vt:lpstr>Balgam Toplama İşlemi</vt:lpstr>
      <vt:lpstr>Balgam Muayenesi</vt:lpstr>
      <vt:lpstr>MİKROSKOPİ - Yayma</vt:lpstr>
      <vt:lpstr>KÜLTÜR</vt:lpstr>
      <vt:lpstr> Kültür için kullanılan besi yerleri </vt:lpstr>
      <vt:lpstr>Akciğer Grafisi</vt:lpstr>
      <vt:lpstr>PowerPoint Sunusu</vt:lpstr>
      <vt:lpstr>PowerPoint Sunusu</vt:lpstr>
      <vt:lpstr>PowerPoint Sunusu</vt:lpstr>
      <vt:lpstr>BT ve HRCT</vt:lpstr>
      <vt:lpstr>Histopatolojik Tanı</vt:lpstr>
      <vt:lpstr>Bildirim</vt:lpstr>
      <vt:lpstr>Tedavi</vt:lpstr>
      <vt:lpstr>PowerPoint Sunusu</vt:lpstr>
      <vt:lpstr> İlaçlar</vt:lpstr>
      <vt:lpstr>İzoniyazid 300 mg tb</vt:lpstr>
      <vt:lpstr>Rifampisin 150 mg kapsül</vt:lpstr>
      <vt:lpstr>Pirazinamid / Morfozinamid 500 mg tb </vt:lpstr>
      <vt:lpstr>Streptomisin 1 gr flakon</vt:lpstr>
      <vt:lpstr>Etambutol 500 mg tb</vt:lpstr>
      <vt:lpstr>PowerPoint Sunusu</vt:lpstr>
      <vt:lpstr>PowerPoint Sunusu</vt:lpstr>
      <vt:lpstr>DOTS NEDİR?</vt:lpstr>
      <vt:lpstr>Aile Hekiminin Rolü </vt:lpstr>
      <vt:lpstr>Latent Tbc</vt:lpstr>
      <vt:lpstr>Tüberkülin Deri Testi</vt:lpstr>
      <vt:lpstr>Değerlendirme</vt:lpstr>
      <vt:lpstr>PPD Pozitifse</vt:lpstr>
      <vt:lpstr>Anerji</vt:lpstr>
      <vt:lpstr>PPD Yanıtını Azaltan Faktörler</vt:lpstr>
      <vt:lpstr>Korunma</vt:lpstr>
      <vt:lpstr>Bulaşın Engellenmesi</vt:lpstr>
      <vt:lpstr>BCG</vt:lpstr>
      <vt:lpstr>İlaçla koruma, kemoprofilaksi</vt:lpstr>
      <vt:lpstr>Kemoprofilaksi önerilen kişiler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VİTAMİNİ TAKVİYESİNİN TİP 2 DİYABET HASTALARININ LİPİD PROFİLİ ÜZERİNDEKİ ETKİSİ</dc:title>
  <dc:creator>Toshiba</dc:creator>
  <cp:lastModifiedBy>Toshiba</cp:lastModifiedBy>
  <cp:revision>173</cp:revision>
  <dcterms:created xsi:type="dcterms:W3CDTF">2021-12-04T20:07:54Z</dcterms:created>
  <dcterms:modified xsi:type="dcterms:W3CDTF">2022-01-18T11:07:35Z</dcterms:modified>
</cp:coreProperties>
</file>