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9" r:id="rId3"/>
    <p:sldId id="260" r:id="rId4"/>
    <p:sldId id="257" r:id="rId5"/>
    <p:sldId id="264" r:id="rId6"/>
    <p:sldId id="265" r:id="rId7"/>
    <p:sldId id="262" r:id="rId8"/>
    <p:sldId id="263" r:id="rId9"/>
    <p:sldId id="258" r:id="rId10"/>
    <p:sldId id="266" r:id="rId11"/>
    <p:sldId id="261" r:id="rId12"/>
    <p:sldId id="269" r:id="rId13"/>
    <p:sldId id="319" r:id="rId14"/>
    <p:sldId id="267" r:id="rId15"/>
    <p:sldId id="268" r:id="rId16"/>
    <p:sldId id="286" r:id="rId17"/>
    <p:sldId id="285" r:id="rId18"/>
    <p:sldId id="284" r:id="rId19"/>
    <p:sldId id="283" r:id="rId20"/>
    <p:sldId id="290" r:id="rId21"/>
    <p:sldId id="289" r:id="rId22"/>
    <p:sldId id="291" r:id="rId23"/>
    <p:sldId id="292" r:id="rId24"/>
    <p:sldId id="293" r:id="rId25"/>
    <p:sldId id="298" r:id="rId26"/>
    <p:sldId id="311" r:id="rId27"/>
    <p:sldId id="312" r:id="rId28"/>
    <p:sldId id="299" r:id="rId29"/>
    <p:sldId id="300" r:id="rId30"/>
    <p:sldId id="301" r:id="rId31"/>
    <p:sldId id="313" r:id="rId32"/>
    <p:sldId id="302" r:id="rId33"/>
    <p:sldId id="310" r:id="rId34"/>
    <p:sldId id="308" r:id="rId35"/>
    <p:sldId id="316" r:id="rId36"/>
    <p:sldId id="317" r:id="rId37"/>
    <p:sldId id="315" r:id="rId38"/>
    <p:sldId id="294" r:id="rId39"/>
    <p:sldId id="295" r:id="rId40"/>
    <p:sldId id="296" r:id="rId41"/>
    <p:sldId id="297" r:id="rId42"/>
    <p:sldId id="320" r:id="rId43"/>
    <p:sldId id="303" r:id="rId44"/>
    <p:sldId id="305" r:id="rId45"/>
    <p:sldId id="304" r:id="rId46"/>
    <p:sldId id="306" r:id="rId47"/>
    <p:sldId id="307" r:id="rId48"/>
    <p:sldId id="321" r:id="rId49"/>
    <p:sldId id="322" r:id="rId50"/>
    <p:sldId id="323" r:id="rId51"/>
    <p:sldId id="324" r:id="rId52"/>
    <p:sldId id="270" r:id="rId53"/>
    <p:sldId id="271" r:id="rId54"/>
    <p:sldId id="272" r:id="rId55"/>
    <p:sldId id="273" r:id="rId56"/>
    <p:sldId id="274" r:id="rId57"/>
    <p:sldId id="276" r:id="rId58"/>
    <p:sldId id="277" r:id="rId59"/>
    <p:sldId id="278" r:id="rId60"/>
    <p:sldId id="279" r:id="rId61"/>
    <p:sldId id="281" r:id="rId62"/>
    <p:sldId id="318" r:id="rId63"/>
    <p:sldId id="282" r:id="rId64"/>
    <p:sldId id="280" r:id="rId65"/>
    <p:sldId id="309" r:id="rId6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19D26-AC68-4500-BFFF-7F5E8BDC4899}" v="51" dt="2021-03-28T14:43:0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1345" autoAdjust="0"/>
  </p:normalViewPr>
  <p:slideViewPr>
    <p:cSldViewPr snapToGrid="0">
      <p:cViewPr varScale="1">
        <p:scale>
          <a:sx n="74" d="100"/>
          <a:sy n="74" d="100"/>
        </p:scale>
        <p:origin x="3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ABBB9-638C-4EC0-8E83-38986A8DF1F1}" type="datetimeFigureOut">
              <a:rPr lang="tr-TR" smtClean="0"/>
              <a:t>30.03.2021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E9F9F-A0A8-41AC-AA76-57BE75E703DC}" type="slidenum">
              <a:rPr lang="tr-TR" smtClean="0"/>
              <a:t>‹#›</a:t>
            </a:fld>
            <a:endParaRPr lang="tr-TR"/>
          </a:p>
        </p:txBody>
      </p:sp>
    </p:spTree>
    <p:extLst>
      <p:ext uri="{BB962C8B-B14F-4D97-AF65-F5344CB8AC3E}">
        <p14:creationId xmlns:p14="http://schemas.microsoft.com/office/powerpoint/2010/main" val="305987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contents/gallstones-epidemiology-risk-factors-and-prevention/abstract/33,3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uptodate.com/contents/gallstones-epidemiology-risk-factors-and-prevention/abstract/45-4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ptodate.com/contents/overview-of-gallstone-disease-in-adults?search=asymptomatic%20cholelithiasis&amp;source=search_result&amp;selectedTitle=2~150&amp;usage_type=default&amp;display_rank=2#H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ptodate.com/contents/acute-calculous-cholecystitis-clinical-features-and-diagnosis?topicRef=651&amp;source=related_link#H1150491211" TargetMode="External"/><Relationship Id="rId3" Type="http://schemas.openxmlformats.org/officeDocument/2006/relationships/hyperlink" Target="https://www.uptodate.com/contents/image?imageKey=RADIOL%2F86878&amp;topicKey=GAST%2F666&amp;source=see_link" TargetMode="External"/><Relationship Id="rId7" Type="http://schemas.openxmlformats.org/officeDocument/2006/relationships/hyperlink" Target="https://www.uptodate.com/contents/mirizzi-syndrome?topicRef=666&amp;source=see_link"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uptodate.com/contents/choledocholithiasis-clinical-manifestations-diagnosis-and-management?topicRef=666&amp;source=see_link" TargetMode="External"/><Relationship Id="rId5" Type="http://schemas.openxmlformats.org/officeDocument/2006/relationships/hyperlink" Target="https://www.uptodate.com/contents/acute-cholangitis-clinical-manifestations-diagnosis-and-management?topicRef=666&amp;source=see_link" TargetMode="External"/><Relationship Id="rId4" Type="http://schemas.openxmlformats.org/officeDocument/2006/relationships/hyperlink" Target="https://www.uptodate.com/contents/acute-calculous-cholecystitis-clinical-features-and-diagnosis/abstract/18"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ptodate.com/contents/morphine-drug-information?search=akut+kolesistit&amp;topicRef=3684&amp;source=see_link"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uptodate.com/contents/treatment-of-acute-calculous-cholecystitis/abstract/5,6,8-10" TargetMode="External"/><Relationship Id="rId5" Type="http://schemas.openxmlformats.org/officeDocument/2006/relationships/hyperlink" Target="https://www.uptodate.com/contents/meperidine-pethidine-drug-information?search=akut+kolesistit&amp;topicRef=3684&amp;source=see_link" TargetMode="External"/><Relationship Id="rId4" Type="http://schemas.openxmlformats.org/officeDocument/2006/relationships/hyperlink" Target="https://www.uptodate.com/contents/hydromorphone-drug-information?search=akut+kolesistit&amp;topicRef=3684&amp;source=see_link"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urkcerrahi.com/tip-sozlugu/sarilik/"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turkcerrahi.com/tip-sozlugu/aku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ptodate.com/contents/image?imageKey=RADIOL%2F91310&amp;topicKey=GAST%2F658&amp;source=see_lin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ptodate.com/contents/acetaminophen-paracetamol-drug-information?topicRef=15095&amp;source=see_lin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uptodate.com/contents/metronidazole-drug-information?topicRef=15095&amp;source=see_link" TargetMode="External"/><Relationship Id="rId13" Type="http://schemas.openxmlformats.org/officeDocument/2006/relationships/hyperlink" Target="https://www.uptodate.com/contents/gallstones-in-pregnancy?source=history_widget#H31120880" TargetMode="External"/><Relationship Id="rId3" Type="http://schemas.openxmlformats.org/officeDocument/2006/relationships/hyperlink" Target="https://www.uptodate.com/contents/acetaminophen-paracetamol-drug-information?topicRef=15095&amp;source=see_link" TargetMode="External"/><Relationship Id="rId7" Type="http://schemas.openxmlformats.org/officeDocument/2006/relationships/hyperlink" Target="https://www.uptodate.com/contents/ceftriaxone-drug-information?topicRef=15095&amp;source=see_link" TargetMode="External"/><Relationship Id="rId12" Type="http://schemas.openxmlformats.org/officeDocument/2006/relationships/hyperlink" Target="https://www.uptodate.com/contents/grade/5?title=Grade%202B&amp;topicKey=SURG/15095"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www.uptodate.com/contents/ticarcillin-and-clavulanate-united-states-not-available-drug-information?topicRef=15095&amp;source=see_link" TargetMode="External"/><Relationship Id="rId11" Type="http://schemas.openxmlformats.org/officeDocument/2006/relationships/hyperlink" Target="https://www.uptodate.com/contents/gallstones-in-pregnancy?source=history_widget#H420893547" TargetMode="External"/><Relationship Id="rId5" Type="http://schemas.openxmlformats.org/officeDocument/2006/relationships/hyperlink" Target="https://www.uptodate.com/contents/piperacillin-and-tazobactam-drug-information?topicRef=15095&amp;source=see_link" TargetMode="External"/><Relationship Id="rId10" Type="http://schemas.openxmlformats.org/officeDocument/2006/relationships/hyperlink" Target="https://www.uptodate.com/contents/grade/6?title=Grade%202C&amp;topicKey=SURG/15095" TargetMode="External"/><Relationship Id="rId4" Type="http://schemas.openxmlformats.org/officeDocument/2006/relationships/hyperlink" Target="https://www.uptodate.com/contents/ampicillin-and-sulbactam-drug-information?topicRef=15095&amp;source=see_link" TargetMode="External"/><Relationship Id="rId9" Type="http://schemas.openxmlformats.org/officeDocument/2006/relationships/hyperlink" Target="https://www.uptodate.com/contents/clindamycin-drug-information?topicRef=15095&amp;source=see_link"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ptodate.com/contents/image?imageKey=GAST%2F56347&amp;topicKey=GAST%2F646&amp;search=safra+kesesi+polipleri&amp;rank=1%7E10&amp;source=see_link" TargetMode="External"/><Relationship Id="rId7" Type="http://schemas.openxmlformats.org/officeDocument/2006/relationships/hyperlink" Target="https://www.uptodate.com/contents/gallbladder-polyps/abstract/24"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uptodate.com/contents/gallbladder-polyps/abstract/23" TargetMode="External"/><Relationship Id="rId5" Type="http://schemas.openxmlformats.org/officeDocument/2006/relationships/hyperlink" Target="https://www.uptodate.com/contents/gallbladder-polyps/abstract/22" TargetMode="External"/><Relationship Id="rId4" Type="http://schemas.openxmlformats.org/officeDocument/2006/relationships/hyperlink" Target="https://www.uptodate.com/contents/gallbladder-polyps/abstract/21"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ptodate.com/contents/gallbladder-polyps/abstract/8"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uptodate.com/contents/gallbladder-polyps/abstract/25,26" TargetMode="External"/><Relationship Id="rId4" Type="http://schemas.openxmlformats.org/officeDocument/2006/relationships/hyperlink" Target="https://www.uptodate.com/contents/gallbladder-polyps/abstract/1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ptodate.com/contents/porcelain-gallbladder/abstract/1"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uptodate.com/contents/porcelain-gallbladder/abstract/3" TargetMode="External"/><Relationship Id="rId4" Type="http://schemas.openxmlformats.org/officeDocument/2006/relationships/hyperlink" Target="https://www.uptodate.com/contents/porcelain-gallbladder/abstract/2"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gallstones-epidemiology-risk-factors-and-prevention/abstract/15,22-2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a:t>
            </a:fld>
            <a:endParaRPr lang="tr-TR"/>
          </a:p>
        </p:txBody>
      </p:sp>
    </p:spTree>
    <p:extLst>
      <p:ext uri="{BB962C8B-B14F-4D97-AF65-F5344CB8AC3E}">
        <p14:creationId xmlns:p14="http://schemas.microsoft.com/office/powerpoint/2010/main" val="3529713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a:rPr>
              <a:t>Dm:Hepatik</a:t>
            </a:r>
            <a:r>
              <a:rPr lang="tr-TR" b="0" i="0" dirty="0">
                <a:solidFill>
                  <a:srgbClr val="232323"/>
                </a:solidFill>
                <a:effectLst/>
                <a:latin typeface="Noto Sans"/>
              </a:rPr>
              <a:t> insülin direnci önemli görünmektedir [ </a:t>
            </a:r>
            <a:r>
              <a:rPr lang="tr-TR" b="0" i="0" u="sng" dirty="0">
                <a:solidFill>
                  <a:srgbClr val="005B92"/>
                </a:solidFill>
                <a:effectLst/>
                <a:latin typeface="Noto Sans"/>
                <a:hlinkClick r:id="rId3"/>
              </a:rPr>
              <a:t>33,34</a:t>
            </a:r>
            <a:r>
              <a:rPr lang="tr-TR" b="0" i="0" dirty="0">
                <a:solidFill>
                  <a:srgbClr val="232323"/>
                </a:solidFill>
                <a:effectLst/>
                <a:latin typeface="Noto Sans"/>
              </a:rPr>
              <a:t> ]. Katkıda bulunan diğer faktörler </a:t>
            </a:r>
            <a:r>
              <a:rPr lang="tr-TR" b="0" i="0" dirty="0" err="1">
                <a:solidFill>
                  <a:srgbClr val="232323"/>
                </a:solidFill>
                <a:effectLst/>
                <a:latin typeface="Noto Sans"/>
              </a:rPr>
              <a:t>hipertrigliseridemi</a:t>
            </a:r>
            <a:r>
              <a:rPr lang="tr-TR" b="0" i="0" dirty="0">
                <a:solidFill>
                  <a:srgbClr val="232323"/>
                </a:solidFill>
                <a:effectLst/>
                <a:latin typeface="Noto Sans"/>
              </a:rPr>
              <a:t> ve safra kesesi </a:t>
            </a:r>
            <a:r>
              <a:rPr lang="tr-TR" b="0" i="0" dirty="0" err="1">
                <a:solidFill>
                  <a:srgbClr val="232323"/>
                </a:solidFill>
                <a:effectLst/>
                <a:latin typeface="Noto Sans"/>
              </a:rPr>
              <a:t>hipomotilitesine</a:t>
            </a:r>
            <a:r>
              <a:rPr lang="tr-TR" b="0" i="0" dirty="0">
                <a:solidFill>
                  <a:srgbClr val="232323"/>
                </a:solidFill>
                <a:effectLst/>
                <a:latin typeface="Noto Sans"/>
              </a:rPr>
              <a:t> bağlı safra </a:t>
            </a:r>
            <a:r>
              <a:rPr lang="tr-TR" b="0" i="0" dirty="0" err="1">
                <a:solidFill>
                  <a:srgbClr val="232323"/>
                </a:solidFill>
                <a:effectLst/>
                <a:latin typeface="Noto Sans"/>
              </a:rPr>
              <a:t>stazına</a:t>
            </a:r>
            <a:r>
              <a:rPr lang="tr-TR" b="0" i="0" dirty="0">
                <a:solidFill>
                  <a:srgbClr val="232323"/>
                </a:solidFill>
                <a:effectLst/>
                <a:latin typeface="Noto Sans"/>
              </a:rPr>
              <a:t> yol açan otonom </a:t>
            </a:r>
            <a:r>
              <a:rPr lang="tr-TR" b="0" i="0" dirty="0" err="1">
                <a:solidFill>
                  <a:srgbClr val="232323"/>
                </a:solidFill>
                <a:effectLst/>
                <a:latin typeface="Noto Sans"/>
              </a:rPr>
              <a:t>nöropati</a:t>
            </a:r>
            <a:r>
              <a:rPr lang="tr-TR" b="0" i="0" dirty="0">
                <a:solidFill>
                  <a:srgbClr val="232323"/>
                </a:solidFill>
                <a:effectLst/>
                <a:latin typeface="Noto Sans"/>
              </a:rPr>
              <a:t> olabilir </a:t>
            </a:r>
          </a:p>
          <a:p>
            <a:endParaRPr lang="tr-TR" b="0" i="0" dirty="0">
              <a:solidFill>
                <a:srgbClr val="232323"/>
              </a:solidFill>
              <a:effectLst/>
              <a:latin typeface="Noto Sans"/>
            </a:endParaRPr>
          </a:p>
          <a:p>
            <a:r>
              <a:rPr lang="tr-TR" b="0" i="0" dirty="0" err="1">
                <a:solidFill>
                  <a:srgbClr val="232323"/>
                </a:solidFill>
                <a:effectLst/>
                <a:latin typeface="Noto Sans"/>
              </a:rPr>
              <a:t>Obezite</a:t>
            </a:r>
            <a:r>
              <a:rPr lang="tr-TR" b="0" i="0" dirty="0">
                <a:solidFill>
                  <a:srgbClr val="232323"/>
                </a:solidFill>
                <a:effectLst/>
                <a:latin typeface="Noto Sans"/>
              </a:rPr>
              <a:t>, muhtemelen kolesterol sentezi ve </a:t>
            </a:r>
            <a:r>
              <a:rPr lang="tr-TR" b="0" i="0" dirty="0" err="1">
                <a:solidFill>
                  <a:srgbClr val="232323"/>
                </a:solidFill>
                <a:effectLst/>
                <a:latin typeface="Noto Sans"/>
              </a:rPr>
              <a:t>sekresyonunun</a:t>
            </a:r>
            <a:r>
              <a:rPr lang="tr-TR" b="0" i="0" dirty="0">
                <a:solidFill>
                  <a:srgbClr val="232323"/>
                </a:solidFill>
                <a:effectLst/>
                <a:latin typeface="Noto Sans"/>
              </a:rPr>
              <a:t> artmasına bağlı olarak, kolesterol safra kesesi taşlarının gelişimi için yerleşik bir risk faktörüdür</a:t>
            </a:r>
          </a:p>
          <a:p>
            <a:endParaRPr lang="tr-TR" b="0" i="0" dirty="0">
              <a:solidFill>
                <a:srgbClr val="232323"/>
              </a:solidFill>
              <a:effectLst/>
              <a:latin typeface="Noto Sans"/>
            </a:endParaRPr>
          </a:p>
          <a:p>
            <a:r>
              <a:rPr lang="tr-TR" b="0" i="0" dirty="0">
                <a:solidFill>
                  <a:srgbClr val="232323"/>
                </a:solidFill>
                <a:effectLst/>
                <a:latin typeface="Noto Sans"/>
              </a:rPr>
              <a:t>Yüksek safra taşı oluşumu oranları, çok düşük kalorili diyetler (günde 800 </a:t>
            </a:r>
            <a:r>
              <a:rPr lang="tr-TR" b="0" i="0" dirty="0" err="1">
                <a:solidFill>
                  <a:srgbClr val="232323"/>
                </a:solidFill>
                <a:effectLst/>
                <a:latin typeface="Noto Sans"/>
              </a:rPr>
              <a:t>kcal'den</a:t>
            </a:r>
            <a:r>
              <a:rPr lang="tr-TR" b="0" i="0" dirty="0">
                <a:solidFill>
                  <a:srgbClr val="232323"/>
                </a:solidFill>
                <a:effectLst/>
                <a:latin typeface="Noto Sans"/>
              </a:rPr>
              <a:t> az içeren diyetler) veya </a:t>
            </a:r>
            <a:r>
              <a:rPr lang="tr-TR" b="0" i="0" dirty="0" err="1">
                <a:solidFill>
                  <a:srgbClr val="232323"/>
                </a:solidFill>
                <a:effectLst/>
                <a:latin typeface="Noto Sans"/>
              </a:rPr>
              <a:t>gastrik</a:t>
            </a:r>
            <a:r>
              <a:rPr lang="tr-TR" b="0" i="0" dirty="0">
                <a:solidFill>
                  <a:srgbClr val="232323"/>
                </a:solidFill>
                <a:effectLst/>
                <a:latin typeface="Noto Sans"/>
              </a:rPr>
              <a:t> baypas sonrası [ </a:t>
            </a:r>
            <a:r>
              <a:rPr lang="tr-TR" b="0" i="0" u="sng" dirty="0">
                <a:solidFill>
                  <a:srgbClr val="005B92"/>
                </a:solidFill>
                <a:effectLst/>
                <a:latin typeface="Noto Sans"/>
                <a:hlinkClick r:id="rId4"/>
              </a:rPr>
              <a:t>45-47</a:t>
            </a:r>
            <a:r>
              <a:rPr lang="tr-TR" b="0" i="0" dirty="0">
                <a:solidFill>
                  <a:srgbClr val="232323"/>
                </a:solidFill>
                <a:effectLst/>
                <a:latin typeface="Noto Sans"/>
              </a:rPr>
              <a:t> ] hastalarda hızlı kilo kaybı ile </a:t>
            </a:r>
            <a:r>
              <a:rPr lang="tr-TR" b="0" i="0" dirty="0" err="1">
                <a:solidFill>
                  <a:srgbClr val="232323"/>
                </a:solidFill>
                <a:effectLst/>
                <a:latin typeface="Noto Sans"/>
              </a:rPr>
              <a:t>ilişkilendiriBir</a:t>
            </a:r>
            <a:r>
              <a:rPr lang="tr-TR" b="0" i="0" dirty="0">
                <a:solidFill>
                  <a:srgbClr val="232323"/>
                </a:solidFill>
                <a:effectLst/>
                <a:latin typeface="Noto Sans"/>
              </a:rPr>
              <a:t> rapor kilo kaybı dönemlerinde safra kesesi safrasındaki değişiklikleri </a:t>
            </a:r>
            <a:r>
              <a:rPr lang="tr-TR" b="0" i="0" dirty="0" err="1">
                <a:solidFill>
                  <a:srgbClr val="232323"/>
                </a:solidFill>
                <a:effectLst/>
                <a:latin typeface="Noto Sans"/>
              </a:rPr>
              <a:t>değerlendirdi.Safra</a:t>
            </a:r>
            <a:r>
              <a:rPr lang="tr-TR" b="0" i="0" dirty="0">
                <a:solidFill>
                  <a:srgbClr val="232323"/>
                </a:solidFill>
                <a:effectLst/>
                <a:latin typeface="Noto Sans"/>
              </a:rPr>
              <a:t> </a:t>
            </a:r>
            <a:r>
              <a:rPr lang="tr-TR" b="0" i="0" dirty="0" err="1">
                <a:solidFill>
                  <a:srgbClr val="232323"/>
                </a:solidFill>
                <a:effectLst/>
                <a:latin typeface="Noto Sans"/>
              </a:rPr>
              <a:t>müsin</a:t>
            </a:r>
            <a:r>
              <a:rPr lang="tr-TR" b="0" i="0" dirty="0">
                <a:solidFill>
                  <a:srgbClr val="232323"/>
                </a:solidFill>
                <a:effectLst/>
                <a:latin typeface="Noto Sans"/>
              </a:rPr>
              <a:t> içeriği 18 kat arttı ve safra kalsiyum konsantrasyonu yüzde 40 arttı. Bu faktörler, kolesterol </a:t>
            </a:r>
            <a:r>
              <a:rPr lang="tr-TR" b="0" i="0" dirty="0" err="1">
                <a:solidFill>
                  <a:srgbClr val="232323"/>
                </a:solidFill>
                <a:effectLst/>
                <a:latin typeface="Noto Sans"/>
              </a:rPr>
              <a:t>çekirdeklenmesini</a:t>
            </a:r>
            <a:r>
              <a:rPr lang="tr-TR" b="0" i="0" dirty="0">
                <a:solidFill>
                  <a:srgbClr val="232323"/>
                </a:solidFill>
                <a:effectLst/>
                <a:latin typeface="Noto Sans"/>
              </a:rPr>
              <a:t> ve taş oluşumunu teşvik edebilir. Safra kesesi taşlarının büyük çoğunluğunun </a:t>
            </a:r>
            <a:r>
              <a:rPr lang="tr-TR" b="0" i="0" dirty="0" err="1">
                <a:solidFill>
                  <a:srgbClr val="232323"/>
                </a:solidFill>
                <a:effectLst/>
                <a:latin typeface="Noto Sans"/>
              </a:rPr>
              <a:t>asemptomatik</a:t>
            </a:r>
            <a:r>
              <a:rPr lang="tr-TR" b="0" i="0" dirty="0">
                <a:solidFill>
                  <a:srgbClr val="232323"/>
                </a:solidFill>
                <a:effectLst/>
                <a:latin typeface="Noto Sans"/>
              </a:rPr>
              <a:t> olduğu genel popülasyonun aksine, kilo kaybına bağlı </a:t>
            </a:r>
            <a:r>
              <a:rPr lang="tr-TR" b="0" i="0" dirty="0" err="1">
                <a:solidFill>
                  <a:srgbClr val="232323"/>
                </a:solidFill>
                <a:effectLst/>
                <a:latin typeface="Noto Sans"/>
              </a:rPr>
              <a:t>kolelitiazisi</a:t>
            </a:r>
            <a:r>
              <a:rPr lang="tr-TR" b="0" i="0" dirty="0">
                <a:solidFill>
                  <a:srgbClr val="232323"/>
                </a:solidFill>
                <a:effectLst/>
                <a:latin typeface="Noto Sans"/>
              </a:rPr>
              <a:t> olan kişilerin </a:t>
            </a:r>
            <a:r>
              <a:rPr lang="tr-TR" b="0" i="0" dirty="0" err="1">
                <a:solidFill>
                  <a:srgbClr val="232323"/>
                </a:solidFill>
                <a:effectLst/>
                <a:latin typeface="Noto Sans"/>
              </a:rPr>
              <a:t>semptomatik</a:t>
            </a:r>
            <a:r>
              <a:rPr lang="tr-TR" b="0" i="0" dirty="0">
                <a:solidFill>
                  <a:srgbClr val="232323"/>
                </a:solidFill>
                <a:effectLst/>
                <a:latin typeface="Noto Sans"/>
              </a:rPr>
              <a:t> olma olasılığı daha yüksektir</a:t>
            </a:r>
          </a:p>
          <a:p>
            <a:endParaRPr lang="tr-TR" b="0" i="0" dirty="0">
              <a:solidFill>
                <a:srgbClr val="232323"/>
              </a:solidFill>
              <a:effectLst/>
              <a:latin typeface="Noto Sans"/>
            </a:endParaRPr>
          </a:p>
          <a:p>
            <a:r>
              <a:rPr lang="tr-TR" b="0" i="0" dirty="0">
                <a:solidFill>
                  <a:srgbClr val="232323"/>
                </a:solidFill>
                <a:effectLst/>
                <a:latin typeface="Noto Sans"/>
              </a:rPr>
              <a:t>Östrojen, kolesterol </a:t>
            </a:r>
            <a:r>
              <a:rPr lang="tr-TR" b="0" i="0" dirty="0" err="1">
                <a:solidFill>
                  <a:srgbClr val="232323"/>
                </a:solidFill>
                <a:effectLst/>
                <a:latin typeface="Noto Sans"/>
              </a:rPr>
              <a:t>sekresyonunu</a:t>
            </a:r>
            <a:r>
              <a:rPr lang="tr-TR" b="0" i="0" dirty="0">
                <a:solidFill>
                  <a:srgbClr val="232323"/>
                </a:solidFill>
                <a:effectLst/>
                <a:latin typeface="Noto Sans"/>
              </a:rPr>
              <a:t> arttırır ve </a:t>
            </a:r>
            <a:r>
              <a:rPr lang="tr-TR" b="0" i="0" dirty="0" err="1">
                <a:solidFill>
                  <a:srgbClr val="232323"/>
                </a:solidFill>
                <a:effectLst/>
                <a:latin typeface="Noto Sans"/>
              </a:rPr>
              <a:t>progesteron</a:t>
            </a:r>
            <a:r>
              <a:rPr lang="tr-TR" b="0" i="0" dirty="0">
                <a:solidFill>
                  <a:srgbClr val="232323"/>
                </a:solidFill>
                <a:effectLst/>
                <a:latin typeface="Noto Sans"/>
              </a:rPr>
              <a:t>, safra asidi </a:t>
            </a:r>
            <a:r>
              <a:rPr lang="tr-TR" b="0" i="0" dirty="0" err="1">
                <a:solidFill>
                  <a:srgbClr val="232323"/>
                </a:solidFill>
                <a:effectLst/>
                <a:latin typeface="Noto Sans"/>
              </a:rPr>
              <a:t>sekresyonunu</a:t>
            </a:r>
            <a:r>
              <a:rPr lang="tr-TR" b="0" i="0" dirty="0">
                <a:solidFill>
                  <a:srgbClr val="232323"/>
                </a:solidFill>
                <a:effectLst/>
                <a:latin typeface="Noto Sans"/>
              </a:rPr>
              <a:t> azaltır</a:t>
            </a:r>
          </a:p>
          <a:p>
            <a:endParaRPr lang="tr-TR" b="0" i="0" dirty="0">
              <a:solidFill>
                <a:srgbClr val="232323"/>
              </a:solidFill>
              <a:effectLst/>
              <a:latin typeface="Noto Sans"/>
            </a:endParaRPr>
          </a:p>
          <a:p>
            <a:r>
              <a:rPr lang="tr-TR" b="0" i="0" dirty="0">
                <a:solidFill>
                  <a:srgbClr val="232323"/>
                </a:solidFill>
                <a:effectLst/>
                <a:latin typeface="Noto Sans"/>
              </a:rPr>
              <a:t>Uzamış açlık/</a:t>
            </a:r>
            <a:r>
              <a:rPr lang="tr-TR" b="0" i="0" dirty="0" err="1">
                <a:solidFill>
                  <a:srgbClr val="232323"/>
                </a:solidFill>
                <a:effectLst/>
                <a:latin typeface="Noto Sans"/>
              </a:rPr>
              <a:t>enteral</a:t>
            </a:r>
            <a:r>
              <a:rPr lang="tr-TR" b="0" i="0" dirty="0">
                <a:solidFill>
                  <a:srgbClr val="232323"/>
                </a:solidFill>
                <a:effectLst/>
                <a:latin typeface="Noto Sans"/>
              </a:rPr>
              <a:t> beslenme: </a:t>
            </a:r>
            <a:r>
              <a:rPr lang="tr-TR" b="0" i="0" dirty="0" err="1">
                <a:solidFill>
                  <a:srgbClr val="232323"/>
                </a:solidFill>
                <a:effectLst/>
                <a:latin typeface="Noto Sans"/>
              </a:rPr>
              <a:t>enteral</a:t>
            </a:r>
            <a:r>
              <a:rPr lang="tr-TR" b="0" i="0" dirty="0">
                <a:solidFill>
                  <a:srgbClr val="232323"/>
                </a:solidFill>
                <a:effectLst/>
                <a:latin typeface="Noto Sans"/>
              </a:rPr>
              <a:t> </a:t>
            </a:r>
            <a:r>
              <a:rPr lang="tr-TR" b="0" i="0" dirty="0" err="1">
                <a:solidFill>
                  <a:srgbClr val="232323"/>
                </a:solidFill>
                <a:effectLst/>
                <a:latin typeface="Noto Sans"/>
              </a:rPr>
              <a:t>stimülasyon</a:t>
            </a:r>
            <a:r>
              <a:rPr lang="tr-TR" b="0" i="0" dirty="0">
                <a:solidFill>
                  <a:srgbClr val="232323"/>
                </a:solidFill>
                <a:effectLst/>
                <a:latin typeface="Noto Sans"/>
              </a:rPr>
              <a:t> eksikliğinden kaynaklanan </a:t>
            </a:r>
            <a:r>
              <a:rPr lang="tr-TR" b="0" i="0" dirty="0" err="1">
                <a:solidFill>
                  <a:srgbClr val="232323"/>
                </a:solidFill>
                <a:effectLst/>
                <a:latin typeface="Noto Sans"/>
              </a:rPr>
              <a:t>biliyer</a:t>
            </a:r>
            <a:r>
              <a:rPr lang="tr-TR" b="0" i="0" dirty="0">
                <a:solidFill>
                  <a:srgbClr val="232323"/>
                </a:solidFill>
                <a:effectLst/>
                <a:latin typeface="Noto Sans"/>
              </a:rPr>
              <a:t> </a:t>
            </a:r>
            <a:r>
              <a:rPr lang="tr-TR" b="0" i="0" dirty="0" err="1">
                <a:solidFill>
                  <a:srgbClr val="232323"/>
                </a:solidFill>
                <a:effectLst/>
                <a:latin typeface="Noto Sans"/>
              </a:rPr>
              <a:t>staz</a:t>
            </a:r>
            <a:r>
              <a:rPr lang="tr-TR" b="0" i="0" dirty="0">
                <a:solidFill>
                  <a:srgbClr val="232323"/>
                </a:solidFill>
                <a:effectLst/>
                <a:latin typeface="Noto Sans"/>
              </a:rPr>
              <a:t>; ve </a:t>
            </a:r>
          </a:p>
          <a:p>
            <a:r>
              <a:rPr lang="tr-TR" b="0" i="0" dirty="0" err="1">
                <a:solidFill>
                  <a:srgbClr val="232323"/>
                </a:solidFill>
                <a:effectLst/>
                <a:latin typeface="Noto Sans"/>
              </a:rPr>
              <a:t>ileal</a:t>
            </a:r>
            <a:r>
              <a:rPr lang="tr-TR" b="0" i="0" dirty="0">
                <a:solidFill>
                  <a:srgbClr val="232323"/>
                </a:solidFill>
                <a:effectLst/>
                <a:latin typeface="Noto Sans"/>
              </a:rPr>
              <a:t> rezeksiyonu olan hastalarda, safra asitlerinin </a:t>
            </a:r>
            <a:r>
              <a:rPr lang="tr-TR" b="0" i="0" dirty="0" err="1">
                <a:solidFill>
                  <a:srgbClr val="232323"/>
                </a:solidFill>
                <a:effectLst/>
                <a:latin typeface="Noto Sans"/>
              </a:rPr>
              <a:t>enterohepatik</a:t>
            </a:r>
            <a:r>
              <a:rPr lang="tr-TR" b="0" i="0" dirty="0">
                <a:solidFill>
                  <a:srgbClr val="232323"/>
                </a:solidFill>
                <a:effectLst/>
                <a:latin typeface="Noto Sans"/>
              </a:rPr>
              <a:t> dolaşımının kesintiye uğraması, </a:t>
            </a:r>
            <a:r>
              <a:rPr lang="tr-TR" b="0" i="0" dirty="0" err="1">
                <a:solidFill>
                  <a:srgbClr val="232323"/>
                </a:solidFill>
                <a:effectLst/>
                <a:latin typeface="Noto Sans"/>
              </a:rPr>
              <a:t>hepatik</a:t>
            </a:r>
            <a:r>
              <a:rPr lang="tr-TR" b="0" i="0" dirty="0">
                <a:solidFill>
                  <a:srgbClr val="232323"/>
                </a:solidFill>
                <a:effectLst/>
                <a:latin typeface="Noto Sans"/>
              </a:rPr>
              <a:t> safra asidi </a:t>
            </a:r>
            <a:r>
              <a:rPr lang="tr-TR" b="0" i="0" dirty="0" err="1">
                <a:solidFill>
                  <a:srgbClr val="232323"/>
                </a:solidFill>
                <a:effectLst/>
                <a:latin typeface="Noto Sans"/>
              </a:rPr>
              <a:t>sekresyonunda</a:t>
            </a:r>
            <a:r>
              <a:rPr lang="tr-TR" b="0" i="0" dirty="0">
                <a:solidFill>
                  <a:srgbClr val="232323"/>
                </a:solidFill>
                <a:effectLst/>
                <a:latin typeface="Noto Sans"/>
              </a:rPr>
              <a:t> bir azalmaya ve kolesterole göre aşırı doymuş hale gelen, </a:t>
            </a:r>
            <a:r>
              <a:rPr lang="tr-TR" b="0" i="0" dirty="0" err="1">
                <a:solidFill>
                  <a:srgbClr val="232323"/>
                </a:solidFill>
                <a:effectLst/>
                <a:latin typeface="Noto Sans"/>
              </a:rPr>
              <a:t>hepatik</a:t>
            </a:r>
            <a:r>
              <a:rPr lang="tr-TR" b="0" i="0" dirty="0">
                <a:solidFill>
                  <a:srgbClr val="232323"/>
                </a:solidFill>
                <a:effectLst/>
                <a:latin typeface="Noto Sans"/>
              </a:rPr>
              <a:t> safranın değişmiş bir bileşimine neden olur.</a:t>
            </a:r>
          </a:p>
          <a:p>
            <a:endParaRPr lang="tr-TR" b="0" i="0" dirty="0">
              <a:solidFill>
                <a:srgbClr val="232323"/>
              </a:solidFill>
              <a:effectLst/>
              <a:latin typeface="Noto Sans"/>
            </a:endParaRPr>
          </a:p>
          <a:p>
            <a:r>
              <a:rPr lang="tr-TR" b="0" i="0" dirty="0" err="1">
                <a:solidFill>
                  <a:srgbClr val="232323"/>
                </a:solidFill>
                <a:effectLst/>
                <a:latin typeface="Noto Sans"/>
              </a:rPr>
              <a:t>Omırilik</a:t>
            </a:r>
            <a:r>
              <a:rPr lang="tr-TR" b="0" i="0" dirty="0">
                <a:solidFill>
                  <a:srgbClr val="232323"/>
                </a:solidFill>
                <a:effectLst/>
                <a:latin typeface="Noto Sans"/>
              </a:rPr>
              <a:t> </a:t>
            </a:r>
            <a:r>
              <a:rPr lang="tr-TR" b="0" i="0" dirty="0" err="1">
                <a:solidFill>
                  <a:srgbClr val="232323"/>
                </a:solidFill>
                <a:effectLst/>
                <a:latin typeface="Noto Sans"/>
              </a:rPr>
              <a:t>yralanması:safra</a:t>
            </a:r>
            <a:r>
              <a:rPr lang="tr-TR" b="0" i="0" dirty="0">
                <a:solidFill>
                  <a:srgbClr val="232323"/>
                </a:solidFill>
                <a:effectLst/>
                <a:latin typeface="Noto Sans"/>
              </a:rPr>
              <a:t> kesesi </a:t>
            </a:r>
            <a:r>
              <a:rPr lang="tr-TR" b="0" i="0" dirty="0" err="1">
                <a:solidFill>
                  <a:srgbClr val="232323"/>
                </a:solidFill>
                <a:effectLst/>
                <a:latin typeface="Noto Sans"/>
              </a:rPr>
              <a:t>stazına</a:t>
            </a:r>
            <a:r>
              <a:rPr lang="tr-TR" b="0" i="0" dirty="0">
                <a:solidFill>
                  <a:srgbClr val="232323"/>
                </a:solidFill>
                <a:effectLst/>
                <a:latin typeface="Noto Sans"/>
              </a:rPr>
              <a:t> yol açan azalmış safra kesesi hareketliliğini, </a:t>
            </a:r>
            <a:r>
              <a:rPr lang="tr-TR" b="0" i="0" dirty="0" err="1">
                <a:solidFill>
                  <a:srgbClr val="232323"/>
                </a:solidFill>
                <a:effectLst/>
                <a:latin typeface="Noto Sans"/>
              </a:rPr>
              <a:t>enterohepatik</a:t>
            </a:r>
            <a:r>
              <a:rPr lang="tr-TR" b="0" i="0" dirty="0">
                <a:solidFill>
                  <a:srgbClr val="232323"/>
                </a:solidFill>
                <a:effectLst/>
                <a:latin typeface="Noto Sans"/>
              </a:rPr>
              <a:t> dolaşımda bir değişikliğe yol açan azalmış bağırsak geçişini ve anormal safra </a:t>
            </a:r>
            <a:r>
              <a:rPr lang="tr-TR" b="0" i="0" dirty="0" err="1">
                <a:solidFill>
                  <a:srgbClr val="232323"/>
                </a:solidFill>
                <a:effectLst/>
                <a:latin typeface="Noto Sans"/>
              </a:rPr>
              <a:t>lipid</a:t>
            </a:r>
            <a:r>
              <a:rPr lang="tr-TR" b="0" i="0" dirty="0">
                <a:solidFill>
                  <a:srgbClr val="232323"/>
                </a:solidFill>
                <a:effectLst/>
                <a:latin typeface="Noto Sans"/>
              </a:rPr>
              <a:t> </a:t>
            </a:r>
            <a:r>
              <a:rPr lang="tr-TR" b="0" i="0" dirty="0" err="1">
                <a:solidFill>
                  <a:srgbClr val="232323"/>
                </a:solidFill>
                <a:effectLst/>
                <a:latin typeface="Noto Sans"/>
              </a:rPr>
              <a:t>sekresyonuna</a:t>
            </a:r>
            <a:r>
              <a:rPr lang="tr-TR" b="0" i="0" dirty="0">
                <a:solidFill>
                  <a:srgbClr val="232323"/>
                </a:solidFill>
                <a:effectLst/>
                <a:latin typeface="Noto Sans"/>
              </a:rPr>
              <a:t> yol açan </a:t>
            </a:r>
            <a:r>
              <a:rPr lang="tr-TR" b="0" i="0" dirty="0" err="1">
                <a:solidFill>
                  <a:srgbClr val="232323"/>
                </a:solidFill>
                <a:effectLst/>
                <a:latin typeface="Noto Sans"/>
              </a:rPr>
              <a:t>metabolik</a:t>
            </a:r>
            <a:r>
              <a:rPr lang="tr-TR" b="0" i="0" dirty="0">
                <a:solidFill>
                  <a:srgbClr val="232323"/>
                </a:solidFill>
                <a:effectLst/>
                <a:latin typeface="Noto Sans"/>
              </a:rPr>
              <a:t> değişiklikleri içerir </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16</a:t>
            </a:fld>
            <a:endParaRPr lang="tr-TR"/>
          </a:p>
        </p:txBody>
      </p:sp>
    </p:spTree>
    <p:extLst>
      <p:ext uri="{BB962C8B-B14F-4D97-AF65-F5344CB8AC3E}">
        <p14:creationId xmlns:p14="http://schemas.microsoft.com/office/powerpoint/2010/main" val="279865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ym typeface="Wingdings" panose="05000000000000000000" pitchFamily="2" charset="2"/>
              </a:rPr>
              <a:t>Hasta eğer </a:t>
            </a:r>
            <a:r>
              <a:rPr lang="tr-TR" dirty="0" err="1">
                <a:sym typeface="Wingdings" panose="05000000000000000000" pitchFamily="2" charset="2"/>
              </a:rPr>
              <a:t>biliyer</a:t>
            </a:r>
            <a:r>
              <a:rPr lang="tr-TR" dirty="0">
                <a:sym typeface="Wingdings" panose="05000000000000000000" pitchFamily="2" charset="2"/>
              </a:rPr>
              <a:t> kolik ile geldiyse </a:t>
            </a:r>
            <a:r>
              <a:rPr lang="tr-TR" dirty="0" err="1">
                <a:sym typeface="Wingdings" panose="05000000000000000000" pitchFamily="2" charset="2"/>
              </a:rPr>
              <a:t>usg</a:t>
            </a:r>
            <a:r>
              <a:rPr lang="tr-TR" dirty="0">
                <a:sym typeface="Wingdings" panose="05000000000000000000" pitchFamily="2" charset="2"/>
              </a:rPr>
              <a:t> tanı konduysa sıkıntı yok ama tanı konmadıysa hasta da tekrarlayan </a:t>
            </a:r>
            <a:r>
              <a:rPr lang="tr-TR" dirty="0" err="1">
                <a:sym typeface="Wingdings" panose="05000000000000000000" pitchFamily="2" charset="2"/>
              </a:rPr>
              <a:t>biliyer</a:t>
            </a:r>
            <a:r>
              <a:rPr lang="tr-TR" dirty="0">
                <a:sym typeface="Wingdings" panose="05000000000000000000" pitchFamily="2" charset="2"/>
              </a:rPr>
              <a:t> </a:t>
            </a:r>
            <a:r>
              <a:rPr lang="tr-TR" dirty="0" err="1">
                <a:sym typeface="Wingdings" panose="05000000000000000000" pitchFamily="2" charset="2"/>
              </a:rPr>
              <a:t>atakalrdan</a:t>
            </a:r>
            <a:r>
              <a:rPr lang="tr-TR" dirty="0">
                <a:sym typeface="Wingdings" panose="05000000000000000000" pitchFamily="2" charset="2"/>
              </a:rPr>
              <a:t> sonra kronik taşlı </a:t>
            </a:r>
            <a:r>
              <a:rPr lang="tr-TR" dirty="0" err="1">
                <a:sym typeface="Wingdings" panose="05000000000000000000" pitchFamily="2" charset="2"/>
              </a:rPr>
              <a:t>kolesistit,porselen</a:t>
            </a:r>
            <a:r>
              <a:rPr lang="tr-TR" dirty="0">
                <a:sym typeface="Wingdings" panose="05000000000000000000" pitchFamily="2" charset="2"/>
              </a:rPr>
              <a:t> kese ya da diğer akut </a:t>
            </a:r>
            <a:r>
              <a:rPr lang="tr-TR" dirty="0" err="1">
                <a:sym typeface="Wingdings" panose="05000000000000000000" pitchFamily="2" charset="2"/>
              </a:rPr>
              <a:t>komp</a:t>
            </a:r>
            <a:r>
              <a:rPr lang="tr-TR" dirty="0">
                <a:sym typeface="Wingdings" panose="05000000000000000000" pitchFamily="2" charset="2"/>
              </a:rPr>
              <a:t> gelişebilir</a:t>
            </a:r>
            <a:endParaRPr lang="tr-TR" dirty="0"/>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17</a:t>
            </a:fld>
            <a:endParaRPr lang="tr-TR"/>
          </a:p>
        </p:txBody>
      </p:sp>
    </p:spTree>
    <p:extLst>
      <p:ext uri="{BB962C8B-B14F-4D97-AF65-F5344CB8AC3E}">
        <p14:creationId xmlns:p14="http://schemas.microsoft.com/office/powerpoint/2010/main" val="4046540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18</a:t>
            </a:fld>
            <a:endParaRPr lang="tr-TR"/>
          </a:p>
        </p:txBody>
      </p:sp>
    </p:spTree>
    <p:extLst>
      <p:ext uri="{BB962C8B-B14F-4D97-AF65-F5344CB8AC3E}">
        <p14:creationId xmlns:p14="http://schemas.microsoft.com/office/powerpoint/2010/main" val="421931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a:rPr>
              <a:t>Safra kolik, normal fizik muayene ve normal laboratuvar testleri (tam kan sayımı, </a:t>
            </a:r>
            <a:r>
              <a:rPr lang="tr-TR" b="0" i="0" dirty="0" err="1">
                <a:solidFill>
                  <a:srgbClr val="232323"/>
                </a:solidFill>
                <a:effectLst/>
                <a:latin typeface="Noto Sans"/>
              </a:rPr>
              <a:t>aminotransferazlar</a:t>
            </a:r>
            <a:r>
              <a:rPr lang="tr-TR" b="0" i="0" dirty="0">
                <a:solidFill>
                  <a:srgbClr val="232323"/>
                </a:solidFill>
                <a:effectLst/>
                <a:latin typeface="Noto Sans"/>
              </a:rPr>
              <a:t>, </a:t>
            </a:r>
            <a:r>
              <a:rPr lang="tr-TR" b="0" i="0" dirty="0" err="1">
                <a:solidFill>
                  <a:srgbClr val="232323"/>
                </a:solidFill>
                <a:effectLst/>
                <a:latin typeface="Noto Sans"/>
              </a:rPr>
              <a:t>bilirubin</a:t>
            </a:r>
            <a:r>
              <a:rPr lang="tr-TR" b="0" i="0" dirty="0">
                <a:solidFill>
                  <a:srgbClr val="232323"/>
                </a:solidFill>
                <a:effectLst/>
                <a:latin typeface="Noto Sans"/>
              </a:rPr>
              <a:t>, alkalin </a:t>
            </a:r>
            <a:r>
              <a:rPr lang="tr-TR" b="0" i="0" dirty="0" err="1">
                <a:solidFill>
                  <a:srgbClr val="232323"/>
                </a:solidFill>
                <a:effectLst/>
                <a:latin typeface="Noto Sans"/>
              </a:rPr>
              <a:t>fosfataz</a:t>
            </a:r>
            <a:r>
              <a:rPr lang="tr-TR" b="0" i="0" dirty="0">
                <a:solidFill>
                  <a:srgbClr val="232323"/>
                </a:solidFill>
                <a:effectLst/>
                <a:latin typeface="Noto Sans"/>
              </a:rPr>
              <a:t>, amilaz ve </a:t>
            </a:r>
            <a:r>
              <a:rPr lang="tr-TR" b="0" i="0" dirty="0" err="1">
                <a:solidFill>
                  <a:srgbClr val="232323"/>
                </a:solidFill>
                <a:effectLst/>
                <a:latin typeface="Noto Sans"/>
              </a:rPr>
              <a:t>lipaz</a:t>
            </a:r>
            <a:r>
              <a:rPr lang="tr-TR" b="0" i="0" dirty="0">
                <a:solidFill>
                  <a:srgbClr val="232323"/>
                </a:solidFill>
                <a:effectLst/>
                <a:latin typeface="Noto Sans"/>
              </a:rPr>
              <a:t>) olan bir hastada komplike olmayan safra taşı hastalığından şüphelenilmelidir. Bu tür hastalar, safra kesesi taşı veya çamur olup olmadığını belirlemek için bir görüntüleme çalışmasına tabi tutulmalıdır. Tipik olarak değerlendirme, safra kesesi taşlarını tespit etmek için en hassas yöntem olduğu için bir </a:t>
            </a:r>
            <a:r>
              <a:rPr lang="tr-TR" b="0" i="0" dirty="0" err="1">
                <a:solidFill>
                  <a:srgbClr val="232323"/>
                </a:solidFill>
                <a:effectLst/>
                <a:latin typeface="Noto Sans"/>
              </a:rPr>
              <a:t>transabdominal</a:t>
            </a:r>
            <a:r>
              <a:rPr lang="tr-TR" b="0" i="0" dirty="0">
                <a:solidFill>
                  <a:srgbClr val="232323"/>
                </a:solidFill>
                <a:effectLst/>
                <a:latin typeface="Noto Sans"/>
              </a:rPr>
              <a:t> ultrason ile başlar. Ultrasonda safra kesesi taşları, akustik bir gölge oluşturan ve yerçekimine bağımlılık arayan </a:t>
            </a:r>
            <a:r>
              <a:rPr lang="tr-TR" b="0" i="0" dirty="0" err="1">
                <a:solidFill>
                  <a:srgbClr val="232323"/>
                </a:solidFill>
                <a:effectLst/>
                <a:latin typeface="Noto Sans"/>
              </a:rPr>
              <a:t>ekojenik</a:t>
            </a:r>
            <a:r>
              <a:rPr lang="tr-TR" b="0" i="0" dirty="0">
                <a:solidFill>
                  <a:srgbClr val="232323"/>
                </a:solidFill>
                <a:effectLst/>
                <a:latin typeface="Noto Sans"/>
              </a:rPr>
              <a:t> odaklar olarak görünür. ( Yukarıdaki </a:t>
            </a:r>
            <a:r>
              <a:rPr lang="tr-TR" b="0" i="0" u="sng" dirty="0">
                <a:solidFill>
                  <a:srgbClr val="005B92"/>
                </a:solidFill>
                <a:effectLst/>
                <a:latin typeface="Noto Sans"/>
                <a:hlinkClick r:id="rId3"/>
              </a:rPr>
              <a:t>'Komplike olmayan safra taşı hastalığı için değerlendirme'</a:t>
            </a:r>
            <a:r>
              <a:rPr lang="tr-TR" b="0" i="0" dirty="0">
                <a:solidFill>
                  <a:srgbClr val="232323"/>
                </a:solidFill>
                <a:effectLst/>
                <a:latin typeface="Noto Sans"/>
              </a:rPr>
              <a:t> bölümüne bakın .)</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Tipik </a:t>
            </a:r>
            <a:r>
              <a:rPr lang="tr-TR" b="0" i="0" dirty="0" err="1">
                <a:solidFill>
                  <a:srgbClr val="232323"/>
                </a:solidFill>
                <a:effectLst/>
                <a:latin typeface="Noto Sans"/>
              </a:rPr>
              <a:t>biliyer</a:t>
            </a:r>
            <a:r>
              <a:rPr lang="tr-TR" b="0" i="0" dirty="0">
                <a:solidFill>
                  <a:srgbClr val="232323"/>
                </a:solidFill>
                <a:effectLst/>
                <a:latin typeface="Noto Sans"/>
              </a:rPr>
              <a:t> kolik olan ancak ultrasonografide safra kesesi taşı olmayan hastalarda, gözden kaçan safra taşlarını tespit etmek için genellikle </a:t>
            </a:r>
            <a:r>
              <a:rPr lang="tr-TR" b="0" i="0" dirty="0" err="1">
                <a:solidFill>
                  <a:srgbClr val="232323"/>
                </a:solidFill>
                <a:effectLst/>
                <a:latin typeface="Noto Sans"/>
              </a:rPr>
              <a:t>transabdominal</a:t>
            </a:r>
            <a:r>
              <a:rPr lang="tr-TR" b="0" i="0" dirty="0">
                <a:solidFill>
                  <a:srgbClr val="232323"/>
                </a:solidFill>
                <a:effectLst/>
                <a:latin typeface="Noto Sans"/>
              </a:rPr>
              <a:t> ultrasonu birkaç hafta içinde tekrar ederiz. Tekrarlanan </a:t>
            </a:r>
            <a:r>
              <a:rPr lang="tr-TR" b="0" i="0" dirty="0" err="1">
                <a:solidFill>
                  <a:srgbClr val="232323"/>
                </a:solidFill>
                <a:effectLst/>
                <a:latin typeface="Noto Sans"/>
              </a:rPr>
              <a:t>transabdominal</a:t>
            </a:r>
            <a:r>
              <a:rPr lang="tr-TR" b="0" i="0" dirty="0">
                <a:solidFill>
                  <a:srgbClr val="232323"/>
                </a:solidFill>
                <a:effectLst/>
                <a:latin typeface="Noto Sans"/>
              </a:rPr>
              <a:t> ultrason negatifse, endoskopik ultrason ile ek değerlendirme ve gerekirse safra mikroskobu ile çamur veya </a:t>
            </a:r>
            <a:r>
              <a:rPr lang="tr-TR" b="0" i="0" dirty="0" err="1">
                <a:solidFill>
                  <a:srgbClr val="232323"/>
                </a:solidFill>
                <a:effectLst/>
                <a:latin typeface="Noto Sans"/>
              </a:rPr>
              <a:t>mikrolitiyazisi</a:t>
            </a:r>
            <a:r>
              <a:rPr lang="tr-TR" b="0" i="0" dirty="0">
                <a:solidFill>
                  <a:srgbClr val="232323"/>
                </a:solidFill>
                <a:effectLst/>
                <a:latin typeface="Noto Sans"/>
              </a:rPr>
              <a:t> tespit etme kararı hastanın tercihlerine, endoskopik uzmanlığın mevcudiyetine ve olumsuz sonuçlar için risk faktörlerine bağlıdır. </a:t>
            </a:r>
            <a:r>
              <a:rPr lang="tr-TR" b="0" i="0" dirty="0" err="1">
                <a:solidFill>
                  <a:srgbClr val="232323"/>
                </a:solidFill>
                <a:effectLst/>
                <a:latin typeface="Noto Sans"/>
              </a:rPr>
              <a:t>sedasyon</a:t>
            </a:r>
            <a:r>
              <a:rPr lang="tr-TR" b="0" i="0" dirty="0">
                <a:solidFill>
                  <a:srgbClr val="232323"/>
                </a:solidFill>
                <a:effectLst/>
                <a:latin typeface="Noto Sans"/>
              </a:rPr>
              <a:t> ve en</a:t>
            </a:r>
          </a:p>
          <a:p>
            <a:endParaRPr lang="tr-TR" dirty="0"/>
          </a:p>
          <a:p>
            <a:endParaRPr lang="tr-TR" dirty="0"/>
          </a:p>
          <a:p>
            <a:r>
              <a:rPr lang="tr-TR" b="0" i="0" dirty="0">
                <a:solidFill>
                  <a:srgbClr val="232323"/>
                </a:solidFill>
                <a:effectLst/>
                <a:latin typeface="Noto Sans"/>
              </a:rPr>
              <a:t>Ayakta tedavi gören hastalara, ağrının başlamasından sonraki dört saat içinde ağrı geçmezse acil servise bildirmeleri konusunda talimat verilmelidir, çünkü o zaman akut </a:t>
            </a:r>
            <a:r>
              <a:rPr lang="tr-TR" b="0" i="0" dirty="0" err="1">
                <a:solidFill>
                  <a:srgbClr val="232323"/>
                </a:solidFill>
                <a:effectLst/>
                <a:latin typeface="Noto Sans"/>
              </a:rPr>
              <a:t>kolesistit</a:t>
            </a:r>
            <a:r>
              <a:rPr lang="tr-TR" b="0" i="0" dirty="0">
                <a:solidFill>
                  <a:srgbClr val="232323"/>
                </a:solidFill>
                <a:effectLst/>
                <a:latin typeface="Noto Sans"/>
              </a:rPr>
              <a:t> gibi komplikasyonlar geliştirme riski </a:t>
            </a:r>
            <a:r>
              <a:rPr lang="tr-TR" b="0" i="0" dirty="0" err="1">
                <a:solidFill>
                  <a:srgbClr val="232323"/>
                </a:solidFill>
                <a:effectLst/>
                <a:latin typeface="Noto Sans"/>
              </a:rPr>
              <a:t>altındadırlar.KETOROLAK,İBUPROFEN</a:t>
            </a:r>
            <a:endParaRPr lang="tr-TR" b="0" i="0" dirty="0">
              <a:solidFill>
                <a:srgbClr val="232323"/>
              </a:solidFill>
              <a:effectLst/>
              <a:latin typeface="Noto Sans"/>
            </a:endParaRPr>
          </a:p>
          <a:p>
            <a:endParaRPr lang="tr-TR" b="0" i="0" dirty="0">
              <a:solidFill>
                <a:srgbClr val="232323"/>
              </a:solidFill>
              <a:effectLst/>
              <a:latin typeface="Noto Sans"/>
            </a:endParaRPr>
          </a:p>
          <a:p>
            <a:r>
              <a:rPr lang="tr-TR" b="0" i="0" dirty="0" err="1">
                <a:solidFill>
                  <a:srgbClr val="232323"/>
                </a:solidFill>
                <a:effectLst/>
                <a:latin typeface="Noto Sans"/>
              </a:rPr>
              <a:t>Cerrahiy</a:t>
            </a:r>
            <a:r>
              <a:rPr lang="tr-TR" b="0" i="0" dirty="0">
                <a:solidFill>
                  <a:srgbClr val="232323"/>
                </a:solidFill>
                <a:effectLst/>
                <a:latin typeface="Noto Sans"/>
              </a:rPr>
              <a:t> kabul </a:t>
            </a:r>
            <a:r>
              <a:rPr lang="tr-TR" b="0" i="0" dirty="0" err="1">
                <a:solidFill>
                  <a:srgbClr val="232323"/>
                </a:solidFill>
                <a:effectLst/>
                <a:latin typeface="Noto Sans"/>
              </a:rPr>
              <a:t>etmeyn</a:t>
            </a:r>
            <a:r>
              <a:rPr lang="tr-TR" b="0" i="0" dirty="0">
                <a:solidFill>
                  <a:srgbClr val="232323"/>
                </a:solidFill>
                <a:effectLst/>
                <a:latin typeface="Noto Sans"/>
              </a:rPr>
              <a:t> hastalar 1,5 cm kolesterol taşı ise </a:t>
            </a:r>
            <a:r>
              <a:rPr lang="tr-TR" b="0" i="0" dirty="0" err="1">
                <a:solidFill>
                  <a:srgbClr val="232323"/>
                </a:solidFill>
                <a:effectLst/>
                <a:latin typeface="Noto Sans"/>
              </a:rPr>
              <a:t>udka</a:t>
            </a:r>
            <a:endParaRPr lang="tr-TR" b="0" i="0" dirty="0">
              <a:solidFill>
                <a:srgbClr val="232323"/>
              </a:solidFill>
              <a:effectLst/>
              <a:latin typeface="Noto Sans"/>
            </a:endParaRPr>
          </a:p>
          <a:p>
            <a:endParaRPr lang="tr-TR" b="0" i="0" dirty="0">
              <a:solidFill>
                <a:srgbClr val="232323"/>
              </a:solidFill>
              <a:effectLst/>
              <a:latin typeface="Not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Üç saatten fazla süren ağrı, ateş, </a:t>
            </a:r>
            <a:r>
              <a:rPr lang="tr-TR" sz="1200" dirty="0" err="1"/>
              <a:t>lökositoz</a:t>
            </a:r>
            <a:r>
              <a:rPr lang="tr-TR" sz="1200" dirty="0"/>
              <a:t> ve sağ üst kadranda </a:t>
            </a:r>
            <a:r>
              <a:rPr lang="tr-TR" sz="1200" dirty="0" err="1"/>
              <a:t>hasssasiyet</a:t>
            </a:r>
            <a:r>
              <a:rPr lang="tr-TR" sz="1200" dirty="0"/>
              <a:t> akut </a:t>
            </a:r>
            <a:r>
              <a:rPr lang="tr-TR" sz="1200" dirty="0" err="1"/>
              <a:t>kolesistit</a:t>
            </a:r>
            <a:r>
              <a:rPr lang="tr-TR" sz="1200" dirty="0"/>
              <a:t> tanısını düşündürür. Bu olgularda Murphy bulgusu  % 60-70 pozitiftir.</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19</a:t>
            </a:fld>
            <a:endParaRPr lang="tr-TR"/>
          </a:p>
        </p:txBody>
      </p:sp>
    </p:spTree>
    <p:extLst>
      <p:ext uri="{BB962C8B-B14F-4D97-AF65-F5344CB8AC3E}">
        <p14:creationId xmlns:p14="http://schemas.microsoft.com/office/powerpoint/2010/main" val="141434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232323"/>
                </a:solidFill>
                <a:effectLst/>
                <a:latin typeface="Noto Sans"/>
              </a:rPr>
              <a:t>Öykü </a:t>
            </a:r>
            <a:r>
              <a:rPr lang="tr-TR" b="0" i="0" dirty="0">
                <a:solidFill>
                  <a:srgbClr val="232323"/>
                </a:solidFill>
                <a:effectLst/>
                <a:latin typeface="Noto Sans"/>
              </a:rPr>
              <a:t> -  Akut </a:t>
            </a:r>
            <a:r>
              <a:rPr lang="tr-TR" b="0" i="0" dirty="0" err="1">
                <a:solidFill>
                  <a:srgbClr val="232323"/>
                </a:solidFill>
                <a:effectLst/>
                <a:latin typeface="Noto Sans"/>
              </a:rPr>
              <a:t>kolesistitli</a:t>
            </a:r>
            <a:r>
              <a:rPr lang="tr-TR" b="0" i="0" dirty="0">
                <a:solidFill>
                  <a:srgbClr val="232323"/>
                </a:solidFill>
                <a:effectLst/>
                <a:latin typeface="Noto Sans"/>
              </a:rPr>
              <a:t> hastalar tipik olarak en sık sağ üst kadranda veya </a:t>
            </a:r>
            <a:r>
              <a:rPr lang="tr-TR" b="0" i="0" dirty="0" err="1">
                <a:solidFill>
                  <a:srgbClr val="232323"/>
                </a:solidFill>
                <a:effectLst/>
                <a:latin typeface="Noto Sans"/>
              </a:rPr>
              <a:t>epigastriyumda</a:t>
            </a:r>
            <a:r>
              <a:rPr lang="tr-TR" b="0" i="0" dirty="0">
                <a:solidFill>
                  <a:srgbClr val="232323"/>
                </a:solidFill>
                <a:effectLst/>
                <a:latin typeface="Noto Sans"/>
              </a:rPr>
              <a:t> olmak üzere karın ağrısından şikayet ederler. Karakteristik olarak, akut </a:t>
            </a:r>
            <a:r>
              <a:rPr lang="tr-TR" b="0" i="0" dirty="0" err="1">
                <a:solidFill>
                  <a:srgbClr val="232323"/>
                </a:solidFill>
                <a:effectLst/>
                <a:latin typeface="Noto Sans"/>
              </a:rPr>
              <a:t>kolesistit</a:t>
            </a:r>
            <a:r>
              <a:rPr lang="tr-TR" b="0" i="0" dirty="0">
                <a:solidFill>
                  <a:srgbClr val="232323"/>
                </a:solidFill>
                <a:effectLst/>
                <a:latin typeface="Noto Sans"/>
              </a:rPr>
              <a:t> ağrısı sabit ve şiddetlidir ve tipik olarak uzar (dört ila altı saatten fazla). Ağrı sağ omzuna veya sırtına yayılabilir. İlişkili şikayetler ateş, bulantı, kusma ve iştahsızlığı içerebilir. Ağrının ilk başlangıcından bir saat veya daha uzun süre önce yağlı yiyecek yutulması öyküsü vardır.</a:t>
            </a:r>
          </a:p>
          <a:p>
            <a:pPr algn="l"/>
            <a:r>
              <a:rPr lang="tr-TR" b="1" i="0" dirty="0">
                <a:solidFill>
                  <a:srgbClr val="232323"/>
                </a:solidFill>
                <a:effectLst/>
                <a:latin typeface="Noto Sans"/>
              </a:rPr>
              <a:t>Fiziksel muayene </a:t>
            </a:r>
            <a:r>
              <a:rPr lang="tr-TR" b="0" i="0" dirty="0">
                <a:solidFill>
                  <a:srgbClr val="232323"/>
                </a:solidFill>
                <a:effectLst/>
                <a:latin typeface="Noto Sans"/>
              </a:rPr>
              <a:t> - Akut </a:t>
            </a:r>
            <a:r>
              <a:rPr lang="tr-TR" b="0" i="0" dirty="0" err="1">
                <a:solidFill>
                  <a:srgbClr val="232323"/>
                </a:solidFill>
                <a:effectLst/>
                <a:latin typeface="Noto Sans"/>
              </a:rPr>
              <a:t>kolesistitli</a:t>
            </a:r>
            <a:r>
              <a:rPr lang="tr-TR" b="0" i="0" dirty="0">
                <a:solidFill>
                  <a:srgbClr val="232323"/>
                </a:solidFill>
                <a:effectLst/>
                <a:latin typeface="Noto Sans"/>
              </a:rPr>
              <a:t> hastalar genellikle kötü görünümlü, ateşli, </a:t>
            </a:r>
            <a:r>
              <a:rPr lang="tr-TR" b="0" i="0" dirty="0" err="1">
                <a:solidFill>
                  <a:srgbClr val="232323"/>
                </a:solidFill>
                <a:effectLst/>
                <a:latin typeface="Noto Sans"/>
              </a:rPr>
              <a:t>taşikardiktir</a:t>
            </a:r>
            <a:r>
              <a:rPr lang="tr-TR" b="0" i="0" dirty="0">
                <a:solidFill>
                  <a:srgbClr val="232323"/>
                </a:solidFill>
                <a:effectLst/>
                <a:latin typeface="Noto Sans"/>
              </a:rPr>
              <a:t> ve hala muayene masasında yatmaktadır çünkü </a:t>
            </a:r>
            <a:r>
              <a:rPr lang="tr-TR" b="0" i="0" dirty="0" err="1">
                <a:solidFill>
                  <a:srgbClr val="232323"/>
                </a:solidFill>
                <a:effectLst/>
                <a:latin typeface="Noto Sans"/>
              </a:rPr>
              <a:t>kolesistit</a:t>
            </a:r>
            <a:r>
              <a:rPr lang="tr-TR" b="0" i="0" dirty="0">
                <a:solidFill>
                  <a:srgbClr val="232323"/>
                </a:solidFill>
                <a:effectLst/>
                <a:latin typeface="Noto Sans"/>
              </a:rPr>
              <a:t>, hareketle şiddetlenen gerçek lokal </a:t>
            </a:r>
            <a:r>
              <a:rPr lang="tr-TR" b="0" i="0" dirty="0" err="1">
                <a:solidFill>
                  <a:srgbClr val="232323"/>
                </a:solidFill>
                <a:effectLst/>
                <a:latin typeface="Noto Sans"/>
              </a:rPr>
              <a:t>parietal</a:t>
            </a:r>
            <a:r>
              <a:rPr lang="tr-TR" b="0" i="0" dirty="0">
                <a:solidFill>
                  <a:srgbClr val="232323"/>
                </a:solidFill>
                <a:effectLst/>
                <a:latin typeface="Noto Sans"/>
              </a:rPr>
              <a:t> </a:t>
            </a:r>
            <a:r>
              <a:rPr lang="tr-TR" b="0" i="0" dirty="0" err="1">
                <a:solidFill>
                  <a:srgbClr val="232323"/>
                </a:solidFill>
                <a:effectLst/>
                <a:latin typeface="Noto Sans"/>
              </a:rPr>
              <a:t>peritoneal</a:t>
            </a:r>
            <a:r>
              <a:rPr lang="tr-TR" b="0" i="0" dirty="0">
                <a:solidFill>
                  <a:srgbClr val="232323"/>
                </a:solidFill>
                <a:effectLst/>
                <a:latin typeface="Noto Sans"/>
              </a:rPr>
              <a:t> </a:t>
            </a:r>
            <a:r>
              <a:rPr lang="tr-TR" b="0" i="0" dirty="0" err="1">
                <a:solidFill>
                  <a:srgbClr val="232323"/>
                </a:solidFill>
                <a:effectLst/>
                <a:latin typeface="Noto Sans"/>
              </a:rPr>
              <a:t>inflamasyon</a:t>
            </a:r>
            <a:r>
              <a:rPr lang="tr-TR" b="0" i="0" dirty="0">
                <a:solidFill>
                  <a:srgbClr val="232323"/>
                </a:solidFill>
                <a:effectLst/>
                <a:latin typeface="Noto Sans"/>
              </a:rPr>
              <a:t> ile ilişkilidir. Karın muayenesi genellikle gönüllü ve istemsiz korumayı gösterir. Hastalar sıklıkla pozitif bir Murphy bulgusuna sahip olacaktır</a:t>
            </a:r>
          </a:p>
          <a:p>
            <a:pPr algn="l"/>
            <a:endParaRPr lang="tr-TR" b="0" i="0" dirty="0">
              <a:solidFill>
                <a:srgbClr val="232323"/>
              </a:solidFill>
              <a:effectLst/>
              <a:latin typeface="Noto Sans"/>
            </a:endParaRPr>
          </a:p>
          <a:p>
            <a:pPr algn="l"/>
            <a:r>
              <a:rPr lang="tr-TR" b="0" i="0" dirty="0">
                <a:solidFill>
                  <a:srgbClr val="202124"/>
                </a:solidFill>
                <a:effectLst/>
                <a:latin typeface="arial" panose="020B0604020202020204" pitchFamily="34" charset="0"/>
              </a:rPr>
              <a:t>Karaciğer </a:t>
            </a:r>
            <a:r>
              <a:rPr lang="tr-TR" b="0" i="0" dirty="0" err="1">
                <a:solidFill>
                  <a:srgbClr val="202124"/>
                </a:solidFill>
                <a:effectLst/>
                <a:latin typeface="arial" panose="020B0604020202020204" pitchFamily="34" charset="0"/>
              </a:rPr>
              <a:t>palpasyonu</a:t>
            </a:r>
            <a:r>
              <a:rPr lang="tr-TR" b="0" i="0" dirty="0">
                <a:solidFill>
                  <a:srgbClr val="202124"/>
                </a:solidFill>
                <a:effectLst/>
                <a:latin typeface="arial" panose="020B0604020202020204" pitchFamily="34" charset="0"/>
              </a:rPr>
              <a:t> yaparken, hassas safra kesesinin elimize çarpması sonucu hastanın nefes almayı kesmesidir</a:t>
            </a:r>
            <a:endParaRPr lang="tr-TR" b="0" i="0" dirty="0">
              <a:solidFill>
                <a:srgbClr val="232323"/>
              </a:solidFill>
              <a:effectLst/>
              <a:latin typeface="Noto Sans"/>
            </a:endParaRPr>
          </a:p>
          <a:p>
            <a:pPr algn="l"/>
            <a:endParaRPr lang="tr-TR" b="0" i="0" dirty="0">
              <a:solidFill>
                <a:srgbClr val="232323"/>
              </a:solidFill>
              <a:effectLst/>
              <a:latin typeface="Noto Sans"/>
            </a:endParaRPr>
          </a:p>
          <a:p>
            <a:pPr algn="l"/>
            <a:r>
              <a:rPr lang="tr-TR" b="0" i="0" dirty="0">
                <a:solidFill>
                  <a:srgbClr val="232323"/>
                </a:solidFill>
                <a:effectLst/>
                <a:latin typeface="Noto Sans"/>
              </a:rPr>
              <a:t>. Bir Murphy bulgusunu kontrol etmek için, hastadan derin bir şekilde nefes vermesi istenirken, muayene eden kişi karaciğer kenarının hemen altındaki safra kesesi çukurunu </a:t>
            </a:r>
            <a:r>
              <a:rPr lang="tr-TR" b="0" i="0" dirty="0" err="1">
                <a:solidFill>
                  <a:srgbClr val="232323"/>
                </a:solidFill>
                <a:effectLst/>
                <a:latin typeface="Noto Sans"/>
              </a:rPr>
              <a:t>palpe</a:t>
            </a:r>
            <a:r>
              <a:rPr lang="tr-TR" b="0" i="0" dirty="0">
                <a:solidFill>
                  <a:srgbClr val="232323"/>
                </a:solidFill>
                <a:effectLst/>
                <a:latin typeface="Noto Sans"/>
              </a:rPr>
              <a:t> eder. Derin nefes alma, safra kesesinin muayene eden parmaklara doğru inmesine ve baskı yapmasına neden olur, bu da akut </a:t>
            </a:r>
            <a:r>
              <a:rPr lang="tr-TR" b="0" i="0" dirty="0" err="1">
                <a:solidFill>
                  <a:srgbClr val="232323"/>
                </a:solidFill>
                <a:effectLst/>
                <a:latin typeface="Noto Sans"/>
              </a:rPr>
              <a:t>kolesistitli</a:t>
            </a:r>
            <a:r>
              <a:rPr lang="tr-TR" b="0" i="0" dirty="0">
                <a:solidFill>
                  <a:srgbClr val="232323"/>
                </a:solidFill>
                <a:effectLst/>
                <a:latin typeface="Noto Sans"/>
              </a:rPr>
              <a:t> hastalarda genellikle artan rahatsızlığa ve hastanın nefesini tutmasına neden olur. Murphy bulgusu akut </a:t>
            </a:r>
            <a:r>
              <a:rPr lang="tr-TR" b="0" i="0" dirty="0" err="1">
                <a:solidFill>
                  <a:srgbClr val="232323"/>
                </a:solidFill>
                <a:effectLst/>
                <a:latin typeface="Noto Sans"/>
              </a:rPr>
              <a:t>kolesistit</a:t>
            </a:r>
            <a:r>
              <a:rPr lang="tr-TR" b="0" i="0" dirty="0">
                <a:solidFill>
                  <a:srgbClr val="232323"/>
                </a:solidFill>
                <a:effectLst/>
                <a:latin typeface="Noto Sans"/>
              </a:rPr>
              <a:t> için yüksek bir duyarlılığa sahiptir, ancak spesifik değildir. </a:t>
            </a:r>
          </a:p>
          <a:p>
            <a:pPr algn="l"/>
            <a:endParaRPr lang="tr-TR" b="1" i="0" dirty="0">
              <a:solidFill>
                <a:srgbClr val="232323"/>
              </a:solidFill>
              <a:effectLst/>
              <a:latin typeface="Noto Sans"/>
            </a:endParaRPr>
          </a:p>
          <a:p>
            <a:pPr algn="l"/>
            <a:r>
              <a:rPr lang="tr-TR" b="1" i="0" dirty="0">
                <a:solidFill>
                  <a:srgbClr val="232323"/>
                </a:solidFill>
                <a:effectLst/>
                <a:latin typeface="Noto Sans"/>
              </a:rPr>
              <a:t>Laboratuvar bulguları </a:t>
            </a:r>
            <a:r>
              <a:rPr lang="tr-TR" b="0" i="0" dirty="0">
                <a:solidFill>
                  <a:srgbClr val="232323"/>
                </a:solidFill>
                <a:effectLst/>
                <a:latin typeface="Noto Sans"/>
              </a:rPr>
              <a:t> -  Hastalarda tipik olarak artan sayıda bant formu (yani sola kayma) olan bir </a:t>
            </a:r>
            <a:r>
              <a:rPr lang="tr-TR" b="0" i="0" dirty="0" err="1">
                <a:solidFill>
                  <a:srgbClr val="232323"/>
                </a:solidFill>
                <a:effectLst/>
                <a:latin typeface="Noto Sans"/>
              </a:rPr>
              <a:t>lökositoz</a:t>
            </a:r>
            <a:r>
              <a:rPr lang="tr-TR" b="0" i="0" dirty="0">
                <a:solidFill>
                  <a:srgbClr val="232323"/>
                </a:solidFill>
                <a:effectLst/>
                <a:latin typeface="Noto Sans"/>
              </a:rPr>
              <a:t> vardır. Komplike olmayan akut </a:t>
            </a:r>
            <a:r>
              <a:rPr lang="tr-TR" b="0" i="0" dirty="0" err="1">
                <a:solidFill>
                  <a:srgbClr val="232323"/>
                </a:solidFill>
                <a:effectLst/>
                <a:latin typeface="Noto Sans"/>
              </a:rPr>
              <a:t>kolesistitte</a:t>
            </a:r>
            <a:r>
              <a:rPr lang="tr-TR" b="0" i="0" dirty="0">
                <a:solidFill>
                  <a:srgbClr val="232323"/>
                </a:solidFill>
                <a:effectLst/>
                <a:latin typeface="Noto Sans"/>
              </a:rPr>
              <a:t> serum toplam </a:t>
            </a:r>
            <a:r>
              <a:rPr lang="tr-TR" b="0" i="0" dirty="0" err="1">
                <a:solidFill>
                  <a:srgbClr val="232323"/>
                </a:solidFill>
                <a:effectLst/>
                <a:latin typeface="Noto Sans"/>
              </a:rPr>
              <a:t>bilirubin</a:t>
            </a:r>
            <a:r>
              <a:rPr lang="tr-TR" b="0" i="0" dirty="0">
                <a:solidFill>
                  <a:srgbClr val="232323"/>
                </a:solidFill>
                <a:effectLst/>
                <a:latin typeface="Noto Sans"/>
              </a:rPr>
              <a:t> ve alkalin </a:t>
            </a:r>
            <a:r>
              <a:rPr lang="tr-TR" b="0" i="0" dirty="0" err="1">
                <a:solidFill>
                  <a:srgbClr val="232323"/>
                </a:solidFill>
                <a:effectLst/>
                <a:latin typeface="Noto Sans"/>
              </a:rPr>
              <a:t>fosfataz</a:t>
            </a:r>
            <a:r>
              <a:rPr lang="tr-TR" b="0" i="0" dirty="0">
                <a:solidFill>
                  <a:srgbClr val="232323"/>
                </a:solidFill>
                <a:effectLst/>
                <a:latin typeface="Noto Sans"/>
              </a:rPr>
              <a:t> konsantrasyonlarında yükselme yaygın </a:t>
            </a:r>
            <a:r>
              <a:rPr lang="tr-TR" b="1" i="0" dirty="0">
                <a:solidFill>
                  <a:srgbClr val="232323"/>
                </a:solidFill>
                <a:effectLst/>
                <a:latin typeface="Noto Sans"/>
              </a:rPr>
              <a:t>değildir</a:t>
            </a:r>
            <a:r>
              <a:rPr lang="tr-TR" b="0" i="0" dirty="0">
                <a:solidFill>
                  <a:srgbClr val="232323"/>
                </a:solidFill>
                <a:effectLst/>
                <a:latin typeface="Noto Sans"/>
              </a:rPr>
              <a:t> çünkü tıkanma safra kesesi ile sınırlıdır; Varsa, safra tıkanıklığı ve </a:t>
            </a:r>
            <a:r>
              <a:rPr lang="tr-TR" b="0" i="0" dirty="0" err="1">
                <a:solidFill>
                  <a:srgbClr val="232323"/>
                </a:solidFill>
                <a:effectLst/>
                <a:latin typeface="Noto Sans"/>
              </a:rPr>
              <a:t>kolanjit</a:t>
            </a:r>
            <a:r>
              <a:rPr lang="tr-TR" b="0" i="0" dirty="0">
                <a:solidFill>
                  <a:srgbClr val="232323"/>
                </a:solidFill>
                <a:effectLst/>
                <a:latin typeface="Noto Sans"/>
              </a:rPr>
              <a:t>, </a:t>
            </a:r>
            <a:r>
              <a:rPr lang="tr-TR" b="0" i="0" dirty="0" err="1">
                <a:solidFill>
                  <a:srgbClr val="232323"/>
                </a:solidFill>
                <a:effectLst/>
                <a:latin typeface="Noto Sans"/>
              </a:rPr>
              <a:t>koledokolitiazis</a:t>
            </a:r>
            <a:r>
              <a:rPr lang="tr-TR" b="0" i="0" dirty="0">
                <a:solidFill>
                  <a:srgbClr val="232323"/>
                </a:solidFill>
                <a:effectLst/>
                <a:latin typeface="Noto Sans"/>
              </a:rPr>
              <a:t> veya </a:t>
            </a:r>
            <a:r>
              <a:rPr lang="tr-TR" b="0" i="0" dirty="0" err="1">
                <a:solidFill>
                  <a:srgbClr val="232323"/>
                </a:solidFill>
                <a:effectLst/>
                <a:latin typeface="Noto Sans"/>
              </a:rPr>
              <a:t>Mirizzi</a:t>
            </a:r>
            <a:r>
              <a:rPr lang="tr-TR" b="0" i="0" dirty="0">
                <a:solidFill>
                  <a:srgbClr val="232323"/>
                </a:solidFill>
                <a:effectLst/>
                <a:latin typeface="Noto Sans"/>
              </a:rPr>
              <a:t> sendromu (</a:t>
            </a:r>
            <a:r>
              <a:rPr lang="tr-TR" b="0" i="0" dirty="0" err="1">
                <a:solidFill>
                  <a:srgbClr val="232323"/>
                </a:solidFill>
                <a:effectLst/>
                <a:latin typeface="Noto Sans"/>
              </a:rPr>
              <a:t>distal</a:t>
            </a:r>
            <a:r>
              <a:rPr lang="tr-TR" b="0" i="0" dirty="0">
                <a:solidFill>
                  <a:srgbClr val="232323"/>
                </a:solidFill>
                <a:effectLst/>
                <a:latin typeface="Noto Sans"/>
              </a:rPr>
              <a:t> </a:t>
            </a:r>
            <a:r>
              <a:rPr lang="tr-TR" b="0" i="0" dirty="0" err="1">
                <a:solidFill>
                  <a:srgbClr val="232323"/>
                </a:solidFill>
                <a:effectLst/>
                <a:latin typeface="Noto Sans"/>
              </a:rPr>
              <a:t>kistik</a:t>
            </a:r>
            <a:r>
              <a:rPr lang="tr-TR" b="0" i="0" dirty="0">
                <a:solidFill>
                  <a:srgbClr val="232323"/>
                </a:solidFill>
                <a:effectLst/>
                <a:latin typeface="Noto Sans"/>
              </a:rPr>
              <a:t> kanalda sıkışan ve ortak safra kanalının </a:t>
            </a:r>
            <a:r>
              <a:rPr lang="tr-TR" b="0" i="0" dirty="0" err="1">
                <a:solidFill>
                  <a:srgbClr val="232323"/>
                </a:solidFill>
                <a:effectLst/>
                <a:latin typeface="Noto Sans"/>
              </a:rPr>
              <a:t>ekstrinsik</a:t>
            </a:r>
            <a:r>
              <a:rPr lang="tr-TR" b="0" i="0" dirty="0">
                <a:solidFill>
                  <a:srgbClr val="232323"/>
                </a:solidFill>
                <a:effectLst/>
                <a:latin typeface="Noto Sans"/>
              </a:rPr>
              <a:t> sıkışmasına neden olan bir safra taşı) gibi durumlarla ilgili endişeleri dile getirmelidirler (</a:t>
            </a:r>
            <a:r>
              <a:rPr lang="tr-TR" b="0" i="0" u="sng" dirty="0">
                <a:solidFill>
                  <a:srgbClr val="005B92"/>
                </a:solidFill>
                <a:effectLst/>
                <a:latin typeface="Noto Sans"/>
                <a:hlinkClick r:id="rId3"/>
              </a:rPr>
              <a:t>resim 1</a:t>
            </a:r>
            <a:r>
              <a:rPr lang="tr-TR" b="0" i="0" dirty="0">
                <a:solidFill>
                  <a:srgbClr val="232323"/>
                </a:solidFill>
                <a:effectLst/>
                <a:latin typeface="Noto Sans"/>
              </a:rPr>
              <a:t>). Bununla birlikte, </a:t>
            </a:r>
            <a:r>
              <a:rPr lang="tr-TR" b="0" i="0" dirty="0" err="1">
                <a:solidFill>
                  <a:srgbClr val="232323"/>
                </a:solidFill>
                <a:effectLst/>
                <a:latin typeface="Noto Sans"/>
              </a:rPr>
              <a:t>hiperbilirubinemi</a:t>
            </a:r>
            <a:r>
              <a:rPr lang="tr-TR" b="0" i="0" dirty="0">
                <a:solidFill>
                  <a:srgbClr val="232323"/>
                </a:solidFill>
                <a:effectLst/>
                <a:latin typeface="Noto Sans"/>
              </a:rPr>
              <a:t> ve sarılık ile birlikte serum </a:t>
            </a:r>
            <a:r>
              <a:rPr lang="tr-TR" b="0" i="0" dirty="0" err="1">
                <a:solidFill>
                  <a:srgbClr val="232323"/>
                </a:solidFill>
                <a:effectLst/>
                <a:latin typeface="Noto Sans"/>
              </a:rPr>
              <a:t>aminotransferazlar</a:t>
            </a:r>
            <a:r>
              <a:rPr lang="tr-TR" b="0" i="0" dirty="0">
                <a:solidFill>
                  <a:srgbClr val="232323"/>
                </a:solidFill>
                <a:effectLst/>
                <a:latin typeface="Noto Sans"/>
              </a:rPr>
              <a:t> ve amilazda hafif yükselmeler bu komplikasyonların yokluğunda bile bildirilmiştir ve çamur veya </a:t>
            </a:r>
            <a:r>
              <a:rPr lang="tr-TR" b="0" i="0" dirty="0" err="1">
                <a:solidFill>
                  <a:srgbClr val="232323"/>
                </a:solidFill>
                <a:effectLst/>
                <a:latin typeface="Noto Sans"/>
              </a:rPr>
              <a:t>püy</a:t>
            </a:r>
            <a:r>
              <a:rPr lang="tr-TR" b="0" i="0" dirty="0">
                <a:solidFill>
                  <a:srgbClr val="232323"/>
                </a:solidFill>
                <a:effectLst/>
                <a:latin typeface="Noto Sans"/>
              </a:rPr>
              <a:t> geçişine bağlı olabilir [ </a:t>
            </a:r>
            <a:r>
              <a:rPr lang="tr-TR" b="0" i="0" u="sng" dirty="0">
                <a:solidFill>
                  <a:srgbClr val="005B92"/>
                </a:solidFill>
                <a:effectLst/>
                <a:latin typeface="Noto Sans"/>
                <a:hlinkClick r:id="rId4"/>
              </a:rPr>
              <a:t>18</a:t>
            </a:r>
            <a:r>
              <a:rPr lang="tr-TR" b="0" i="0" dirty="0">
                <a:solidFill>
                  <a:srgbClr val="232323"/>
                </a:solidFill>
                <a:effectLst/>
                <a:latin typeface="Noto Sans"/>
              </a:rPr>
              <a:t> ]. (Bkz. </a:t>
            </a:r>
            <a:r>
              <a:rPr lang="tr-TR" b="0" i="0" u="sng" dirty="0">
                <a:solidFill>
                  <a:srgbClr val="005B92"/>
                </a:solidFill>
                <a:effectLst/>
                <a:latin typeface="Noto Sans"/>
                <a:hlinkClick r:id="rId5"/>
              </a:rPr>
              <a:t>"Akut </a:t>
            </a:r>
            <a:r>
              <a:rPr lang="tr-TR" b="0" i="0" u="sng" dirty="0" err="1">
                <a:solidFill>
                  <a:srgbClr val="005B92"/>
                </a:solidFill>
                <a:effectLst/>
                <a:latin typeface="Noto Sans"/>
                <a:hlinkClick r:id="rId5"/>
              </a:rPr>
              <a:t>kolanjit</a:t>
            </a:r>
            <a:r>
              <a:rPr lang="tr-TR" b="0" i="0" u="sng" dirty="0">
                <a:solidFill>
                  <a:srgbClr val="005B92"/>
                </a:solidFill>
                <a:effectLst/>
                <a:latin typeface="Noto Sans"/>
                <a:hlinkClick r:id="rId5"/>
              </a:rPr>
              <a:t>: Klinik belirtiler, tanı ve tedavi"</a:t>
            </a:r>
            <a:r>
              <a:rPr lang="tr-TR" b="0" i="0" dirty="0">
                <a:solidFill>
                  <a:srgbClr val="232323"/>
                </a:solidFill>
                <a:effectLst/>
                <a:latin typeface="Noto Sans"/>
              </a:rPr>
              <a:t> ve </a:t>
            </a:r>
            <a:r>
              <a:rPr lang="tr-TR" b="0" i="0" u="sng" dirty="0">
                <a:solidFill>
                  <a:srgbClr val="005B92"/>
                </a:solidFill>
                <a:effectLst/>
                <a:latin typeface="Noto Sans"/>
                <a:hlinkClick r:id="rId6"/>
              </a:rPr>
              <a:t>"</a:t>
            </a:r>
            <a:r>
              <a:rPr lang="tr-TR" b="0" i="0" u="sng" dirty="0" err="1">
                <a:solidFill>
                  <a:srgbClr val="005B92"/>
                </a:solidFill>
                <a:effectLst/>
                <a:latin typeface="Noto Sans"/>
                <a:hlinkClick r:id="rId6"/>
              </a:rPr>
              <a:t>Koledokolitiazis</a:t>
            </a:r>
            <a:r>
              <a:rPr lang="tr-TR" b="0" i="0" u="sng" dirty="0">
                <a:solidFill>
                  <a:srgbClr val="005B92"/>
                </a:solidFill>
                <a:effectLst/>
                <a:latin typeface="Noto Sans"/>
                <a:hlinkClick r:id="rId6"/>
              </a:rPr>
              <a:t>: Klinik belirtiler, tanı ve tedavi"</a:t>
            </a:r>
            <a:r>
              <a:rPr lang="tr-TR" b="0" i="0" dirty="0">
                <a:solidFill>
                  <a:srgbClr val="232323"/>
                </a:solidFill>
                <a:effectLst/>
                <a:latin typeface="Noto Sans"/>
              </a:rPr>
              <a:t> ve </a:t>
            </a:r>
            <a:r>
              <a:rPr lang="tr-TR" b="0" i="0" u="sng" dirty="0">
                <a:solidFill>
                  <a:srgbClr val="005B92"/>
                </a:solidFill>
                <a:effectLst/>
                <a:latin typeface="Noto Sans"/>
                <a:hlinkClick r:id="rId7"/>
              </a:rPr>
              <a:t>"</a:t>
            </a:r>
            <a:r>
              <a:rPr lang="tr-TR" b="0" i="0" u="sng" dirty="0" err="1">
                <a:solidFill>
                  <a:srgbClr val="005B92"/>
                </a:solidFill>
                <a:effectLst/>
                <a:latin typeface="Noto Sans"/>
                <a:hlinkClick r:id="rId7"/>
              </a:rPr>
              <a:t>Mirizzi</a:t>
            </a:r>
            <a:r>
              <a:rPr lang="tr-TR" b="0" i="0" u="sng" dirty="0">
                <a:solidFill>
                  <a:srgbClr val="005B92"/>
                </a:solidFill>
                <a:effectLst/>
                <a:latin typeface="Noto Sans"/>
                <a:hlinkClick r:id="rId7"/>
              </a:rPr>
              <a:t> sendromu"</a:t>
            </a:r>
            <a:r>
              <a:rPr lang="tr-TR" b="0" i="0" dirty="0">
                <a:solidFill>
                  <a:srgbClr val="232323"/>
                </a:solidFill>
                <a:effectLst/>
                <a:latin typeface="Noto Sans"/>
              </a:rPr>
              <a:t> .)</a:t>
            </a:r>
          </a:p>
          <a:p>
            <a:pPr algn="l"/>
            <a:endParaRPr lang="tr-TR" b="0" i="0" dirty="0">
              <a:solidFill>
                <a:srgbClr val="232323"/>
              </a:solidFill>
              <a:effectLst/>
              <a:latin typeface="Noto Sans"/>
            </a:endParaRPr>
          </a:p>
          <a:p>
            <a:pPr algn="l"/>
            <a:endParaRPr lang="tr-TR" b="0" i="0" dirty="0">
              <a:solidFill>
                <a:srgbClr val="232323"/>
              </a:solidFill>
              <a:effectLst/>
              <a:latin typeface="Noto Sans"/>
            </a:endParaRPr>
          </a:p>
          <a:p>
            <a:pPr algn="l"/>
            <a:r>
              <a:rPr lang="tr-TR" b="0" i="0" dirty="0">
                <a:solidFill>
                  <a:srgbClr val="232323"/>
                </a:solidFill>
                <a:effectLst/>
                <a:latin typeface="Noto Sans"/>
              </a:rPr>
              <a:t>Tam kan sayımına ek olarak, akut karın ağrısının diğer nedenlerini veya akut </a:t>
            </a:r>
            <a:r>
              <a:rPr lang="tr-TR" b="0" i="0" dirty="0" err="1">
                <a:solidFill>
                  <a:srgbClr val="232323"/>
                </a:solidFill>
                <a:effectLst/>
                <a:latin typeface="Noto Sans"/>
              </a:rPr>
              <a:t>kolesistit</a:t>
            </a:r>
            <a:r>
              <a:rPr lang="tr-TR" b="0" i="0" dirty="0">
                <a:solidFill>
                  <a:srgbClr val="232323"/>
                </a:solidFill>
                <a:effectLst/>
                <a:latin typeface="Noto Sans"/>
              </a:rPr>
              <a:t> komplikasyonlarını dışlamak için serum </a:t>
            </a:r>
            <a:r>
              <a:rPr lang="tr-TR" b="0" i="0" dirty="0" err="1">
                <a:solidFill>
                  <a:srgbClr val="232323"/>
                </a:solidFill>
                <a:effectLst/>
                <a:latin typeface="Noto Sans"/>
              </a:rPr>
              <a:t>lipaz</a:t>
            </a:r>
            <a:r>
              <a:rPr lang="tr-TR" b="0" i="0" dirty="0">
                <a:solidFill>
                  <a:srgbClr val="232323"/>
                </a:solidFill>
                <a:effectLst/>
                <a:latin typeface="Noto Sans"/>
              </a:rPr>
              <a:t> ve amilaz, elektrolitler, </a:t>
            </a:r>
            <a:r>
              <a:rPr lang="tr-TR" b="0" i="0" dirty="0" err="1">
                <a:solidFill>
                  <a:srgbClr val="232323"/>
                </a:solidFill>
                <a:effectLst/>
                <a:latin typeface="Noto Sans"/>
              </a:rPr>
              <a:t>alanin</a:t>
            </a:r>
            <a:r>
              <a:rPr lang="tr-TR" b="0" i="0" dirty="0">
                <a:solidFill>
                  <a:srgbClr val="232323"/>
                </a:solidFill>
                <a:effectLst/>
                <a:latin typeface="Noto Sans"/>
              </a:rPr>
              <a:t> </a:t>
            </a:r>
            <a:r>
              <a:rPr lang="tr-TR" b="0" i="0" dirty="0" err="1">
                <a:solidFill>
                  <a:srgbClr val="232323"/>
                </a:solidFill>
                <a:effectLst/>
                <a:latin typeface="Noto Sans"/>
              </a:rPr>
              <a:t>aminotransferaz</a:t>
            </a:r>
            <a:r>
              <a:rPr lang="tr-TR" b="0" i="0" dirty="0">
                <a:solidFill>
                  <a:srgbClr val="232323"/>
                </a:solidFill>
                <a:effectLst/>
                <a:latin typeface="Noto Sans"/>
              </a:rPr>
              <a:t>, </a:t>
            </a:r>
            <a:r>
              <a:rPr lang="tr-TR" b="0" i="0" dirty="0" err="1">
                <a:solidFill>
                  <a:srgbClr val="232323"/>
                </a:solidFill>
                <a:effectLst/>
                <a:latin typeface="Noto Sans"/>
              </a:rPr>
              <a:t>aspartat</a:t>
            </a:r>
            <a:r>
              <a:rPr lang="tr-TR" b="0" i="0" dirty="0">
                <a:solidFill>
                  <a:srgbClr val="232323"/>
                </a:solidFill>
                <a:effectLst/>
                <a:latin typeface="Noto Sans"/>
              </a:rPr>
              <a:t> </a:t>
            </a:r>
            <a:r>
              <a:rPr lang="tr-TR" b="0" i="0" dirty="0" err="1">
                <a:solidFill>
                  <a:srgbClr val="232323"/>
                </a:solidFill>
                <a:effectLst/>
                <a:latin typeface="Noto Sans"/>
              </a:rPr>
              <a:t>aminotransferaz</a:t>
            </a:r>
            <a:r>
              <a:rPr lang="tr-TR" b="0" i="0" dirty="0">
                <a:solidFill>
                  <a:srgbClr val="232323"/>
                </a:solidFill>
                <a:effectLst/>
                <a:latin typeface="Noto Sans"/>
              </a:rPr>
              <a:t>, </a:t>
            </a:r>
            <a:r>
              <a:rPr lang="tr-TR" b="0" i="0" dirty="0" err="1">
                <a:solidFill>
                  <a:srgbClr val="232323"/>
                </a:solidFill>
                <a:effectLst/>
                <a:latin typeface="Noto Sans"/>
              </a:rPr>
              <a:t>bilirubin</a:t>
            </a:r>
            <a:r>
              <a:rPr lang="tr-TR" b="0" i="0" dirty="0">
                <a:solidFill>
                  <a:srgbClr val="232323"/>
                </a:solidFill>
                <a:effectLst/>
                <a:latin typeface="Noto Sans"/>
              </a:rPr>
              <a:t>, kalsiyum ve albümin düzeylerini değerlendiriyoruz. Çocuk doğurma çağındaki tüm kadınlara gebelik testi yapılmalıdır.</a:t>
            </a:r>
          </a:p>
          <a:p>
            <a:pPr algn="l"/>
            <a:endParaRPr lang="tr-TR" b="0" i="0" dirty="0">
              <a:solidFill>
                <a:srgbClr val="232323"/>
              </a:solidFill>
              <a:effectLst/>
              <a:latin typeface="Noto Sans"/>
            </a:endParaRPr>
          </a:p>
          <a:p>
            <a:pPr algn="l"/>
            <a:r>
              <a:rPr lang="tr-TR" b="0" i="0" dirty="0" err="1">
                <a:solidFill>
                  <a:srgbClr val="232323"/>
                </a:solidFill>
                <a:effectLst/>
                <a:latin typeface="Noto Sans"/>
              </a:rPr>
              <a:t>Amfizematöz</a:t>
            </a:r>
            <a:r>
              <a:rPr lang="tr-TR" b="0" i="0" dirty="0">
                <a:solidFill>
                  <a:srgbClr val="232323"/>
                </a:solidFill>
                <a:effectLst/>
                <a:latin typeface="Noto Sans"/>
              </a:rPr>
              <a:t> </a:t>
            </a:r>
            <a:r>
              <a:rPr lang="tr-TR" b="0" i="0" dirty="0" err="1">
                <a:solidFill>
                  <a:srgbClr val="232323"/>
                </a:solidFill>
                <a:effectLst/>
                <a:latin typeface="Noto Sans"/>
              </a:rPr>
              <a:t>kolesistiti</a:t>
            </a:r>
            <a:r>
              <a:rPr lang="tr-TR" b="0" i="0" dirty="0">
                <a:solidFill>
                  <a:srgbClr val="232323"/>
                </a:solidFill>
                <a:effectLst/>
                <a:latin typeface="Noto Sans"/>
              </a:rPr>
              <a:t> olan hastalarda, </a:t>
            </a:r>
            <a:r>
              <a:rPr lang="tr-TR" b="0" i="0" dirty="0" err="1">
                <a:solidFill>
                  <a:srgbClr val="232323"/>
                </a:solidFill>
                <a:effectLst/>
                <a:latin typeface="Noto Sans"/>
              </a:rPr>
              <a:t>klostridiyal</a:t>
            </a:r>
            <a:r>
              <a:rPr lang="tr-TR" b="0" i="0" dirty="0">
                <a:solidFill>
                  <a:srgbClr val="232323"/>
                </a:solidFill>
                <a:effectLst/>
                <a:latin typeface="Noto Sans"/>
              </a:rPr>
              <a:t> enfeksiyonun neden olduğu </a:t>
            </a:r>
            <a:r>
              <a:rPr lang="tr-TR" b="0" i="0" dirty="0" err="1">
                <a:solidFill>
                  <a:srgbClr val="232323"/>
                </a:solidFill>
                <a:effectLst/>
                <a:latin typeface="Noto Sans"/>
              </a:rPr>
              <a:t>hemoliz</a:t>
            </a:r>
            <a:r>
              <a:rPr lang="tr-TR" b="0" i="0" dirty="0">
                <a:solidFill>
                  <a:srgbClr val="232323"/>
                </a:solidFill>
                <a:effectLst/>
                <a:latin typeface="Noto Sans"/>
              </a:rPr>
              <a:t> nedeniyle hafif ila orta derecede </a:t>
            </a:r>
            <a:r>
              <a:rPr lang="tr-TR" b="0" i="0" dirty="0" err="1">
                <a:solidFill>
                  <a:srgbClr val="232323"/>
                </a:solidFill>
                <a:effectLst/>
                <a:latin typeface="Noto Sans"/>
              </a:rPr>
              <a:t>konjuge</a:t>
            </a:r>
            <a:r>
              <a:rPr lang="tr-TR" b="0" i="0" dirty="0">
                <a:solidFill>
                  <a:srgbClr val="232323"/>
                </a:solidFill>
                <a:effectLst/>
                <a:latin typeface="Noto Sans"/>
              </a:rPr>
              <a:t> olmayan </a:t>
            </a:r>
            <a:r>
              <a:rPr lang="tr-TR" b="0" i="0" dirty="0" err="1">
                <a:solidFill>
                  <a:srgbClr val="232323"/>
                </a:solidFill>
                <a:effectLst/>
                <a:latin typeface="Noto Sans"/>
              </a:rPr>
              <a:t>hiperbilirubinemi</a:t>
            </a:r>
            <a:r>
              <a:rPr lang="tr-TR" b="0" i="0" dirty="0">
                <a:solidFill>
                  <a:srgbClr val="232323"/>
                </a:solidFill>
                <a:effectLst/>
                <a:latin typeface="Noto Sans"/>
              </a:rPr>
              <a:t> mevcut olabilir. (Aşağıdaki </a:t>
            </a:r>
            <a:r>
              <a:rPr lang="tr-TR" b="0" i="0" u="sng" dirty="0">
                <a:solidFill>
                  <a:srgbClr val="005B92"/>
                </a:solidFill>
                <a:effectLst/>
                <a:latin typeface="Noto Sans"/>
                <a:hlinkClick r:id="rId8"/>
              </a:rPr>
              <a:t>'</a:t>
            </a:r>
            <a:r>
              <a:rPr lang="tr-TR" b="0" i="0" u="sng" dirty="0" err="1">
                <a:solidFill>
                  <a:srgbClr val="005B92"/>
                </a:solidFill>
                <a:effectLst/>
                <a:latin typeface="Noto Sans"/>
                <a:hlinkClick r:id="rId8"/>
              </a:rPr>
              <a:t>Amfizematöz</a:t>
            </a:r>
            <a:r>
              <a:rPr lang="tr-TR" b="0" i="0" u="sng" dirty="0">
                <a:solidFill>
                  <a:srgbClr val="005B92"/>
                </a:solidFill>
                <a:effectLst/>
                <a:latin typeface="Noto Sans"/>
                <a:hlinkClick r:id="rId8"/>
              </a:rPr>
              <a:t> </a:t>
            </a:r>
            <a:r>
              <a:rPr lang="tr-TR" b="0" i="0" u="sng" dirty="0" err="1">
                <a:solidFill>
                  <a:srgbClr val="005B92"/>
                </a:solidFill>
                <a:effectLst/>
                <a:latin typeface="Noto Sans"/>
                <a:hlinkClick r:id="rId8"/>
              </a:rPr>
              <a:t>kolesistit</a:t>
            </a:r>
            <a:r>
              <a:rPr lang="tr-TR" b="0" i="0" u="sng" dirty="0">
                <a:solidFill>
                  <a:srgbClr val="005B92"/>
                </a:solidFill>
                <a:effectLst/>
                <a:latin typeface="Noto Sans"/>
                <a:hlinkClick r:id="rId8"/>
              </a:rPr>
              <a:t>'</a:t>
            </a:r>
            <a:r>
              <a:rPr lang="tr-TR" b="0" i="0" dirty="0">
                <a:solidFill>
                  <a:srgbClr val="232323"/>
                </a:solidFill>
                <a:effectLst/>
                <a:latin typeface="Noto Sans"/>
              </a:rPr>
              <a:t> bölümüne bakın.)</a:t>
            </a:r>
          </a:p>
          <a:p>
            <a:pPr algn="l"/>
            <a:r>
              <a:rPr lang="tr-TR" b="1" i="0" dirty="0">
                <a:solidFill>
                  <a:srgbClr val="232323"/>
                </a:solidFill>
                <a:effectLst/>
                <a:latin typeface="Noto Sans"/>
              </a:rPr>
              <a:t>TANI YAKLAŞIMI</a:t>
            </a:r>
            <a:endParaRPr lang="tr-TR" b="0" i="0" dirty="0">
              <a:solidFill>
                <a:srgbClr val="232323"/>
              </a:solidFill>
              <a:effectLst/>
              <a:latin typeface="Noto Sans"/>
            </a:endParaRP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21</a:t>
            </a:fld>
            <a:endParaRPr lang="tr-TR"/>
          </a:p>
        </p:txBody>
      </p:sp>
    </p:spTree>
    <p:extLst>
      <p:ext uri="{BB962C8B-B14F-4D97-AF65-F5344CB8AC3E}">
        <p14:creationId xmlns:p14="http://schemas.microsoft.com/office/powerpoint/2010/main" val="385765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a:rPr>
              <a:t>Fitz</a:t>
            </a:r>
            <a:r>
              <a:rPr lang="tr-TR" b="0" i="0" dirty="0">
                <a:solidFill>
                  <a:srgbClr val="232323"/>
                </a:solidFill>
                <a:effectLst/>
                <a:latin typeface="Noto Sans"/>
              </a:rPr>
              <a:t>: kadınlarda </a:t>
            </a:r>
            <a:r>
              <a:rPr lang="tr-TR" b="0" i="0" dirty="0" err="1">
                <a:solidFill>
                  <a:srgbClr val="232323"/>
                </a:solidFill>
                <a:effectLst/>
                <a:latin typeface="Noto Sans"/>
              </a:rPr>
              <a:t>perihepatit</a:t>
            </a:r>
            <a:r>
              <a:rPr lang="tr-TR" b="0" i="0" dirty="0">
                <a:solidFill>
                  <a:srgbClr val="232323"/>
                </a:solidFill>
                <a:effectLst/>
                <a:latin typeface="Noto Sans"/>
              </a:rPr>
              <a:t> sağ üst kadran karın ağrısına neden olabilir. Görüntüleme çalışmalarındaki </a:t>
            </a:r>
            <a:r>
              <a:rPr lang="tr-TR" b="0" i="0" dirty="0" err="1">
                <a:solidFill>
                  <a:srgbClr val="232323"/>
                </a:solidFill>
                <a:effectLst/>
                <a:latin typeface="Noto Sans"/>
              </a:rPr>
              <a:t>perikolekistik</a:t>
            </a:r>
            <a:r>
              <a:rPr lang="tr-TR" b="0" i="0" dirty="0">
                <a:solidFill>
                  <a:srgbClr val="232323"/>
                </a:solidFill>
                <a:effectLst/>
                <a:latin typeface="Noto Sans"/>
              </a:rPr>
              <a:t> sıvı akut </a:t>
            </a:r>
            <a:r>
              <a:rPr lang="tr-TR" b="0" i="0" dirty="0" err="1">
                <a:solidFill>
                  <a:srgbClr val="232323"/>
                </a:solidFill>
                <a:effectLst/>
                <a:latin typeface="Noto Sans"/>
              </a:rPr>
              <a:t>kolesistit</a:t>
            </a:r>
            <a:r>
              <a:rPr lang="tr-TR" b="0" i="0" dirty="0">
                <a:solidFill>
                  <a:srgbClr val="232323"/>
                </a:solidFill>
                <a:effectLst/>
                <a:latin typeface="Noto Sans"/>
              </a:rPr>
              <a:t> ile karıştırılabilir, ancak </a:t>
            </a:r>
            <a:r>
              <a:rPr lang="tr-TR" b="0" i="0" dirty="0" err="1">
                <a:solidFill>
                  <a:srgbClr val="232323"/>
                </a:solidFill>
                <a:effectLst/>
                <a:latin typeface="Noto Sans"/>
              </a:rPr>
              <a:t>hepatik</a:t>
            </a:r>
            <a:r>
              <a:rPr lang="tr-TR" b="0" i="0" dirty="0">
                <a:solidFill>
                  <a:srgbClr val="232323"/>
                </a:solidFill>
                <a:effectLst/>
                <a:latin typeface="Noto Sans"/>
              </a:rPr>
              <a:t> </a:t>
            </a:r>
            <a:r>
              <a:rPr lang="tr-TR" b="0" i="0" dirty="0" err="1">
                <a:solidFill>
                  <a:srgbClr val="232323"/>
                </a:solidFill>
                <a:effectLst/>
                <a:latin typeface="Noto Sans"/>
              </a:rPr>
              <a:t>iminodiasetik</a:t>
            </a:r>
            <a:r>
              <a:rPr lang="tr-TR" b="0" i="0" dirty="0">
                <a:solidFill>
                  <a:srgbClr val="232323"/>
                </a:solidFill>
                <a:effectLst/>
                <a:latin typeface="Noto Sans"/>
              </a:rPr>
              <a:t> asit taraması negatiftir. </a:t>
            </a:r>
          </a:p>
          <a:p>
            <a:endParaRPr lang="tr-TR" b="0" i="0" dirty="0">
              <a:solidFill>
                <a:srgbClr val="232323"/>
              </a:solidFill>
              <a:effectLst/>
              <a:latin typeface="Noto Sans"/>
            </a:endParaRPr>
          </a:p>
          <a:p>
            <a:r>
              <a:rPr lang="tr-TR" b="0" i="0" dirty="0">
                <a:solidFill>
                  <a:srgbClr val="232323"/>
                </a:solidFill>
                <a:effectLst/>
                <a:latin typeface="Noto Sans"/>
              </a:rPr>
              <a:t>Akut </a:t>
            </a:r>
            <a:r>
              <a:rPr lang="tr-TR" b="0" i="0" dirty="0" err="1">
                <a:solidFill>
                  <a:srgbClr val="232323"/>
                </a:solidFill>
                <a:effectLst/>
                <a:latin typeface="Noto Sans"/>
              </a:rPr>
              <a:t>kolanjşt</a:t>
            </a:r>
            <a:r>
              <a:rPr lang="tr-TR" b="0" i="0" dirty="0">
                <a:solidFill>
                  <a:srgbClr val="232323"/>
                </a:solidFill>
                <a:effectLst/>
                <a:latin typeface="Noto Sans"/>
              </a:rPr>
              <a:t>: </a:t>
            </a:r>
            <a:r>
              <a:rPr lang="tr-TR" b="0" i="0" dirty="0" err="1">
                <a:solidFill>
                  <a:srgbClr val="232323"/>
                </a:solidFill>
                <a:effectLst/>
                <a:latin typeface="Noto Sans"/>
              </a:rPr>
              <a:t>laboratuar</a:t>
            </a:r>
            <a:r>
              <a:rPr lang="tr-TR" b="0" i="0" dirty="0">
                <a:solidFill>
                  <a:srgbClr val="232323"/>
                </a:solidFill>
                <a:effectLst/>
                <a:latin typeface="Noto Sans"/>
              </a:rPr>
              <a:t> testlerinde </a:t>
            </a:r>
            <a:r>
              <a:rPr lang="tr-TR" b="0" i="0" dirty="0" err="1">
                <a:solidFill>
                  <a:srgbClr val="232323"/>
                </a:solidFill>
                <a:effectLst/>
                <a:latin typeface="Noto Sans"/>
              </a:rPr>
              <a:t>kolestaz</a:t>
            </a:r>
            <a:r>
              <a:rPr lang="tr-TR" b="0" i="0" dirty="0">
                <a:solidFill>
                  <a:srgbClr val="232323"/>
                </a:solidFill>
                <a:effectLst/>
                <a:latin typeface="Noto Sans"/>
              </a:rPr>
              <a:t> ve görüntülemede safra genişlemesi kanıtı</a:t>
            </a:r>
          </a:p>
          <a:p>
            <a:endParaRPr lang="tr-TR" b="0" i="0" dirty="0">
              <a:solidFill>
                <a:srgbClr val="232323"/>
              </a:solidFill>
              <a:effectLst/>
              <a:latin typeface="Noto Sans"/>
            </a:endParaRPr>
          </a:p>
          <a:p>
            <a:r>
              <a:rPr lang="tr-TR" b="0" i="0" dirty="0" err="1">
                <a:solidFill>
                  <a:srgbClr val="232323"/>
                </a:solidFill>
                <a:effectLst/>
                <a:latin typeface="Noto Sans"/>
              </a:rPr>
              <a:t>Biliyer</a:t>
            </a:r>
            <a:r>
              <a:rPr lang="tr-TR" b="0" i="0" dirty="0">
                <a:solidFill>
                  <a:srgbClr val="232323"/>
                </a:solidFill>
                <a:effectLst/>
                <a:latin typeface="Noto Sans"/>
              </a:rPr>
              <a:t> </a:t>
            </a:r>
            <a:r>
              <a:rPr lang="tr-TR" b="0" i="0" dirty="0" err="1">
                <a:solidFill>
                  <a:srgbClr val="232323"/>
                </a:solidFill>
                <a:effectLst/>
                <a:latin typeface="Noto Sans"/>
              </a:rPr>
              <a:t>kolik:Biliyer</a:t>
            </a:r>
            <a:r>
              <a:rPr lang="tr-TR" b="0" i="0" dirty="0">
                <a:solidFill>
                  <a:srgbClr val="232323"/>
                </a:solidFill>
                <a:effectLst/>
                <a:latin typeface="Noto Sans"/>
              </a:rPr>
              <a:t> kolik hastalarında akut </a:t>
            </a:r>
            <a:r>
              <a:rPr lang="tr-TR" b="0" i="0" dirty="0" err="1">
                <a:solidFill>
                  <a:srgbClr val="232323"/>
                </a:solidFill>
                <a:effectLst/>
                <a:latin typeface="Noto Sans"/>
              </a:rPr>
              <a:t>kolesistitin</a:t>
            </a:r>
            <a:r>
              <a:rPr lang="tr-TR" b="0" i="0" dirty="0">
                <a:solidFill>
                  <a:srgbClr val="232323"/>
                </a:solidFill>
                <a:effectLst/>
                <a:latin typeface="Noto Sans"/>
              </a:rPr>
              <a:t> aksine halsizlik veya ateş gibi yapısal semptomlar ve </a:t>
            </a:r>
            <a:r>
              <a:rPr lang="tr-TR" b="0" i="0" dirty="0" err="1">
                <a:solidFill>
                  <a:srgbClr val="232323"/>
                </a:solidFill>
                <a:effectLst/>
                <a:latin typeface="Noto Sans"/>
              </a:rPr>
              <a:t>peritoneal</a:t>
            </a:r>
            <a:r>
              <a:rPr lang="tr-TR" b="0" i="0" dirty="0">
                <a:solidFill>
                  <a:srgbClr val="232323"/>
                </a:solidFill>
                <a:effectLst/>
                <a:latin typeface="Noto Sans"/>
              </a:rPr>
              <a:t> belirtiler yoktur ve laboratuvar çalışmaları normaldir</a:t>
            </a:r>
          </a:p>
          <a:p>
            <a:r>
              <a:rPr lang="tr-TR" b="1" i="0" dirty="0">
                <a:solidFill>
                  <a:srgbClr val="232323"/>
                </a:solidFill>
                <a:effectLst/>
                <a:latin typeface="Noto Sans"/>
              </a:rPr>
              <a:t>Karaciğer apsesi</a:t>
            </a:r>
            <a:r>
              <a:rPr lang="tr-TR" b="0" i="0" dirty="0">
                <a:solidFill>
                  <a:srgbClr val="232323"/>
                </a:solidFill>
                <a:effectLst/>
                <a:latin typeface="Noto Sans"/>
              </a:rPr>
              <a:t> - Karaciğer apsesi en yaygın </a:t>
            </a:r>
            <a:r>
              <a:rPr lang="tr-TR" b="0" i="0" dirty="0" err="1">
                <a:solidFill>
                  <a:srgbClr val="232323"/>
                </a:solidFill>
                <a:effectLst/>
                <a:latin typeface="Noto Sans"/>
              </a:rPr>
              <a:t>viseral</a:t>
            </a:r>
            <a:r>
              <a:rPr lang="tr-TR" b="0" i="0" dirty="0">
                <a:solidFill>
                  <a:srgbClr val="232323"/>
                </a:solidFill>
                <a:effectLst/>
                <a:latin typeface="Noto Sans"/>
              </a:rPr>
              <a:t> apse türüdür. Hastalar genellikle ateş ve karın ağrısı ile başvurur. Risk faktörleri arasında diyabet, altta yatan </a:t>
            </a:r>
            <a:r>
              <a:rPr lang="tr-TR" b="0" i="0" dirty="0" err="1">
                <a:solidFill>
                  <a:srgbClr val="232323"/>
                </a:solidFill>
                <a:effectLst/>
                <a:latin typeface="Noto Sans"/>
              </a:rPr>
              <a:t>hepatobiliyer</a:t>
            </a:r>
            <a:r>
              <a:rPr lang="tr-TR" b="0" i="0" dirty="0">
                <a:solidFill>
                  <a:srgbClr val="232323"/>
                </a:solidFill>
                <a:effectLst/>
                <a:latin typeface="Noto Sans"/>
              </a:rPr>
              <a:t> veya pankreas hastalığı veya karaciğer nakli bulunur</a:t>
            </a:r>
          </a:p>
          <a:p>
            <a:br>
              <a:rPr lang="tr-TR" dirty="0">
                <a:effectLst/>
              </a:rPr>
            </a:br>
            <a:r>
              <a:rPr lang="tr-TR" dirty="0">
                <a:effectLst/>
              </a:rPr>
              <a:t>Akut </a:t>
            </a:r>
            <a:r>
              <a:rPr lang="tr-TR" dirty="0" err="1">
                <a:effectLst/>
              </a:rPr>
              <a:t>hepatitYorgunluk</a:t>
            </a:r>
            <a:r>
              <a:rPr lang="tr-TR" dirty="0">
                <a:effectLst/>
              </a:rPr>
              <a:t>, halsizlik, bulantı, kusma ve iştahsızlıkla birlikte RUQ ağrısı. Hastalarda ayrıca sarılık, koyu renkli idrar ve açık renkli dışkı olabilir</a:t>
            </a:r>
          </a:p>
          <a:p>
            <a:r>
              <a:rPr lang="tr-TR" dirty="0">
                <a:effectLst/>
              </a:rPr>
              <a:t>Karaciğer </a:t>
            </a:r>
            <a:r>
              <a:rPr lang="tr-TR" dirty="0" err="1">
                <a:effectLst/>
              </a:rPr>
              <a:t>apsesiAteş</a:t>
            </a:r>
            <a:r>
              <a:rPr lang="tr-TR" dirty="0">
                <a:effectLst/>
              </a:rPr>
              <a:t> ve karın ağrısı en sık görülen semptomlardır.</a:t>
            </a:r>
          </a:p>
          <a:p>
            <a:r>
              <a:rPr lang="tr-TR" dirty="0" err="1">
                <a:effectLst/>
              </a:rPr>
              <a:t>Budd-Chiari</a:t>
            </a:r>
            <a:r>
              <a:rPr lang="tr-TR" dirty="0">
                <a:effectLst/>
              </a:rPr>
              <a:t> </a:t>
            </a:r>
            <a:r>
              <a:rPr lang="tr-TR" dirty="0" err="1">
                <a:effectLst/>
              </a:rPr>
              <a:t>sendromuSemptomlar</a:t>
            </a:r>
            <a:r>
              <a:rPr lang="tr-TR" dirty="0">
                <a:effectLst/>
              </a:rPr>
              <a:t> ateş, karın ağrısı, </a:t>
            </a:r>
            <a:r>
              <a:rPr lang="tr-TR" dirty="0" err="1">
                <a:effectLst/>
              </a:rPr>
              <a:t>abdominal</a:t>
            </a:r>
            <a:r>
              <a:rPr lang="tr-TR" dirty="0">
                <a:effectLst/>
              </a:rPr>
              <a:t> </a:t>
            </a:r>
            <a:r>
              <a:rPr lang="tr-TR" dirty="0" err="1">
                <a:effectLst/>
              </a:rPr>
              <a:t>distansiyon</a:t>
            </a:r>
            <a:r>
              <a:rPr lang="tr-TR" dirty="0">
                <a:effectLst/>
              </a:rPr>
              <a:t> (</a:t>
            </a:r>
            <a:r>
              <a:rPr lang="tr-TR" dirty="0" err="1">
                <a:effectLst/>
              </a:rPr>
              <a:t>assitten</a:t>
            </a:r>
            <a:r>
              <a:rPr lang="tr-TR" dirty="0">
                <a:effectLst/>
              </a:rPr>
              <a:t>), alt </a:t>
            </a:r>
            <a:r>
              <a:rPr lang="tr-TR" dirty="0" err="1">
                <a:effectLst/>
              </a:rPr>
              <a:t>ekstremite</a:t>
            </a:r>
            <a:r>
              <a:rPr lang="tr-TR" dirty="0">
                <a:effectLst/>
              </a:rPr>
              <a:t> ödemi, sarılık, </a:t>
            </a:r>
            <a:r>
              <a:rPr lang="tr-TR" dirty="0" err="1">
                <a:effectLst/>
              </a:rPr>
              <a:t>gastrointestinal</a:t>
            </a:r>
            <a:r>
              <a:rPr lang="tr-TR" dirty="0">
                <a:effectLst/>
              </a:rPr>
              <a:t> kanama ve / veya </a:t>
            </a:r>
            <a:r>
              <a:rPr lang="tr-TR" dirty="0" err="1">
                <a:effectLst/>
              </a:rPr>
              <a:t>hepatik</a:t>
            </a:r>
            <a:r>
              <a:rPr lang="tr-TR" dirty="0">
                <a:effectLst/>
              </a:rPr>
              <a:t> </a:t>
            </a:r>
            <a:r>
              <a:rPr lang="tr-TR" dirty="0" err="1">
                <a:effectLst/>
              </a:rPr>
              <a:t>ensefalopatiyi</a:t>
            </a:r>
            <a:r>
              <a:rPr lang="tr-TR" dirty="0">
                <a:effectLst/>
              </a:rPr>
              <a:t> içerir.</a:t>
            </a:r>
          </a:p>
          <a:p>
            <a:endParaRPr lang="tr-TR" b="0" i="0" dirty="0">
              <a:solidFill>
                <a:srgbClr val="232323"/>
              </a:solidFill>
              <a:effectLst/>
              <a:latin typeface="Noto Sans"/>
            </a:endParaRPr>
          </a:p>
          <a:p>
            <a:r>
              <a:rPr lang="tr-TR" dirty="0" err="1">
                <a:effectLst/>
              </a:rPr>
              <a:t>rombozuSemptomlar</a:t>
            </a:r>
            <a:r>
              <a:rPr lang="tr-TR" dirty="0">
                <a:effectLst/>
              </a:rPr>
              <a:t> karın ağrısı, </a:t>
            </a:r>
            <a:r>
              <a:rPr lang="tr-TR" dirty="0" err="1">
                <a:effectLst/>
              </a:rPr>
              <a:t>dispepsi</a:t>
            </a:r>
            <a:r>
              <a:rPr lang="tr-TR" dirty="0">
                <a:effectLst/>
              </a:rPr>
              <a:t> veya </a:t>
            </a:r>
            <a:r>
              <a:rPr lang="tr-TR" dirty="0" err="1">
                <a:effectLst/>
              </a:rPr>
              <a:t>gastrointestinal</a:t>
            </a:r>
            <a:r>
              <a:rPr lang="tr-TR" dirty="0">
                <a:effectLst/>
              </a:rPr>
              <a:t> kanamayı </a:t>
            </a:r>
            <a:r>
              <a:rPr lang="tr-TR" dirty="0" err="1">
                <a:effectLst/>
              </a:rPr>
              <a:t>içerir.Klinik</a:t>
            </a:r>
            <a:r>
              <a:rPr lang="tr-TR" dirty="0">
                <a:effectLst/>
              </a:rPr>
              <a:t> belirtiler, tıkanma derecesine ve gelişim hızına bağlıdır. En yaygın olarak siroz ile ilişkilidir.</a:t>
            </a:r>
            <a:endParaRPr lang="tr-TR" b="0" i="0" dirty="0">
              <a:solidFill>
                <a:srgbClr val="232323"/>
              </a:solidFill>
              <a:effectLst/>
              <a:latin typeface="Noto Sans"/>
            </a:endParaRPr>
          </a:p>
          <a:p>
            <a:endParaRPr lang="tr-TR" b="0" i="0" dirty="0">
              <a:solidFill>
                <a:srgbClr val="232323"/>
              </a:solidFill>
              <a:effectLst/>
              <a:latin typeface="Noto Sans"/>
            </a:endParaRP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22</a:t>
            </a:fld>
            <a:endParaRPr lang="tr-TR"/>
          </a:p>
        </p:txBody>
      </p:sp>
    </p:spTree>
    <p:extLst>
      <p:ext uri="{BB962C8B-B14F-4D97-AF65-F5344CB8AC3E}">
        <p14:creationId xmlns:p14="http://schemas.microsoft.com/office/powerpoint/2010/main" val="115889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r>
              <a:rPr lang="tr-TR" sz="1400" dirty="0"/>
              <a:t>Tedavi</a:t>
            </a:r>
          </a:p>
          <a:p>
            <a:pPr marL="1035685" marR="5080" lvl="1" indent="-274320">
              <a:lnSpc>
                <a:spcPct val="80000"/>
              </a:lnSpc>
              <a:spcBef>
                <a:spcPts val="780"/>
              </a:spcBef>
            </a:pPr>
            <a:r>
              <a:rPr lang="tr-TR" sz="1200" dirty="0"/>
              <a:t>Hasta semptomlar başladıktan sonra ilk 72 saat içinde gelmişse  hemen cerrahi yapılır. </a:t>
            </a:r>
          </a:p>
          <a:p>
            <a:pPr marL="1035685" marR="5080" lvl="1" indent="-274320">
              <a:lnSpc>
                <a:spcPct val="80000"/>
              </a:lnSpc>
              <a:spcBef>
                <a:spcPts val="780"/>
              </a:spcBef>
            </a:pPr>
            <a:r>
              <a:rPr lang="tr-TR" sz="1200" dirty="0"/>
              <a:t>Bu dönemden sonra gelmişse  </a:t>
            </a:r>
            <a:r>
              <a:rPr lang="tr-TR" sz="1200" dirty="0" err="1"/>
              <a:t>intraabdominal</a:t>
            </a:r>
            <a:r>
              <a:rPr lang="tr-TR" sz="1200" dirty="0"/>
              <a:t> organlarda meydana gelen yapışıklıklar  nedeni ile </a:t>
            </a:r>
            <a:r>
              <a:rPr lang="tr-TR" sz="1200" dirty="0" err="1"/>
              <a:t>morbiditeyi</a:t>
            </a:r>
            <a:r>
              <a:rPr lang="tr-TR" sz="1200" dirty="0"/>
              <a:t> arttırmamak için medikal tedavi  uygulanır. </a:t>
            </a:r>
          </a:p>
          <a:p>
            <a:pPr marL="1035685" marR="5080" lvl="1" indent="-274320">
              <a:lnSpc>
                <a:spcPct val="80000"/>
              </a:lnSpc>
              <a:spcBef>
                <a:spcPts val="780"/>
              </a:spcBef>
            </a:pPr>
            <a:r>
              <a:rPr lang="tr-TR" sz="1200" dirty="0"/>
              <a:t>Medikal tedavi ile  bulgular geriliyorsa 4-6 hafta sonra, </a:t>
            </a:r>
            <a:r>
              <a:rPr lang="tr-TR" sz="1200" dirty="0" err="1"/>
              <a:t>elektif</a:t>
            </a:r>
            <a:r>
              <a:rPr lang="tr-TR" sz="1200" dirty="0"/>
              <a:t>  </a:t>
            </a:r>
            <a:r>
              <a:rPr lang="tr-TR" sz="1200" dirty="0" err="1"/>
              <a:t>kolesistektomi</a:t>
            </a:r>
            <a:r>
              <a:rPr lang="tr-TR" sz="1200" dirty="0"/>
              <a:t> uygulanır.</a:t>
            </a:r>
          </a:p>
          <a:p>
            <a:pPr marL="1035685" marR="5080" lvl="1" indent="-274320">
              <a:lnSpc>
                <a:spcPct val="80000"/>
              </a:lnSpc>
              <a:spcBef>
                <a:spcPts val="780"/>
              </a:spcBef>
            </a:pPr>
            <a:r>
              <a:rPr lang="tr-TR" sz="1200" dirty="0"/>
              <a:t>Şayet beyaz küre sayısı düşmüyor, fizik</a:t>
            </a:r>
            <a:r>
              <a:rPr lang="tr-TR" sz="1200" dirty="0">
                <a:cs typeface="Arial"/>
              </a:rPr>
              <a:t> </a:t>
            </a:r>
            <a:r>
              <a:rPr lang="tr-TR" sz="1200" dirty="0"/>
              <a:t>muayene bulguları gerilemiyorsa , ateş devam ediyorsa  mecburen cerrahi tedavi uygulanır. </a:t>
            </a:r>
            <a:endParaRPr lang="tr-TR" dirty="0"/>
          </a:p>
          <a:p>
            <a:r>
              <a:rPr lang="tr-TR" b="0" i="0" dirty="0">
                <a:solidFill>
                  <a:srgbClr val="232323"/>
                </a:solidFill>
                <a:effectLst/>
                <a:latin typeface="Noto Sans"/>
              </a:rPr>
              <a:t> </a:t>
            </a:r>
          </a:p>
          <a:p>
            <a:endParaRPr lang="tr-TR" b="0" i="0" u="sng" dirty="0">
              <a:solidFill>
                <a:srgbClr val="232323"/>
              </a:solidFill>
              <a:effectLst/>
              <a:latin typeface="Noto Sans"/>
              <a:hlinkClick r:id="rId3"/>
            </a:endParaRPr>
          </a:p>
          <a:p>
            <a:endParaRPr lang="tr-TR" b="0" i="0" u="sng" dirty="0">
              <a:solidFill>
                <a:srgbClr val="232323"/>
              </a:solidFill>
              <a:effectLst/>
              <a:latin typeface="Noto Sans"/>
              <a:hlinkClick r:id="rId3"/>
            </a:endParaRPr>
          </a:p>
          <a:p>
            <a:r>
              <a:rPr lang="tr-TR" b="0" i="0" u="sng" dirty="0">
                <a:solidFill>
                  <a:srgbClr val="005B92"/>
                </a:solidFill>
                <a:effectLst/>
                <a:latin typeface="Noto Sans"/>
                <a:hlinkClick r:id="rId3"/>
              </a:rPr>
              <a:t>Morfin</a:t>
            </a:r>
            <a:r>
              <a:rPr lang="tr-TR" b="0" i="0" dirty="0">
                <a:solidFill>
                  <a:srgbClr val="232323"/>
                </a:solidFill>
                <a:effectLst/>
                <a:latin typeface="Noto Sans"/>
              </a:rPr>
              <a:t> , </a:t>
            </a:r>
            <a:r>
              <a:rPr lang="tr-TR" b="0" i="0" u="sng" dirty="0" err="1">
                <a:solidFill>
                  <a:srgbClr val="005B92"/>
                </a:solidFill>
                <a:effectLst/>
                <a:latin typeface="Noto Sans"/>
                <a:hlinkClick r:id="rId4"/>
              </a:rPr>
              <a:t>hidromorfon</a:t>
            </a:r>
            <a:r>
              <a:rPr lang="tr-TR" b="0" i="0" dirty="0">
                <a:solidFill>
                  <a:srgbClr val="232323"/>
                </a:solidFill>
                <a:effectLst/>
                <a:latin typeface="Noto Sans"/>
              </a:rPr>
              <a:t> veya </a:t>
            </a:r>
            <a:r>
              <a:rPr lang="tr-TR" b="0" i="0" u="sng" dirty="0" err="1">
                <a:solidFill>
                  <a:srgbClr val="005B92"/>
                </a:solidFill>
                <a:effectLst/>
                <a:latin typeface="Noto Sans"/>
                <a:hlinkClick r:id="rId5"/>
              </a:rPr>
              <a:t>meperidin</a:t>
            </a:r>
            <a:r>
              <a:rPr lang="tr-TR" b="0" i="0" dirty="0">
                <a:solidFill>
                  <a:srgbClr val="232323"/>
                </a:solidFill>
                <a:effectLst/>
                <a:latin typeface="Noto Sans"/>
              </a:rPr>
              <a:t> gibi </a:t>
            </a:r>
            <a:r>
              <a:rPr lang="tr-TR" b="0" i="0" dirty="0" err="1">
                <a:solidFill>
                  <a:srgbClr val="232323"/>
                </a:solidFill>
                <a:effectLst/>
                <a:latin typeface="Noto Sans"/>
              </a:rPr>
              <a:t>opioidler</a:t>
            </a:r>
            <a:r>
              <a:rPr lang="tr-TR" b="0" i="0" dirty="0">
                <a:solidFill>
                  <a:srgbClr val="232323"/>
                </a:solidFill>
                <a:effectLst/>
                <a:latin typeface="Noto Sans"/>
              </a:rPr>
              <a:t>, komplike olmayan </a:t>
            </a:r>
            <a:r>
              <a:rPr lang="tr-TR" b="0" i="0" dirty="0" err="1">
                <a:solidFill>
                  <a:srgbClr val="232323"/>
                </a:solidFill>
                <a:effectLst/>
                <a:latin typeface="Noto Sans"/>
              </a:rPr>
              <a:t>biliyer</a:t>
            </a:r>
            <a:r>
              <a:rPr lang="tr-TR" b="0" i="0" dirty="0">
                <a:solidFill>
                  <a:srgbClr val="232323"/>
                </a:solidFill>
                <a:effectLst/>
                <a:latin typeface="Noto Sans"/>
              </a:rPr>
              <a:t> koliklere kıyasla akut </a:t>
            </a:r>
            <a:r>
              <a:rPr lang="tr-TR" b="0" i="0" dirty="0" err="1">
                <a:solidFill>
                  <a:srgbClr val="232323"/>
                </a:solidFill>
                <a:effectLst/>
                <a:latin typeface="Noto Sans"/>
              </a:rPr>
              <a:t>kolesistitli</a:t>
            </a:r>
            <a:r>
              <a:rPr lang="tr-TR" b="0" i="0" dirty="0">
                <a:solidFill>
                  <a:srgbClr val="232323"/>
                </a:solidFill>
                <a:effectLst/>
                <a:latin typeface="Noto Sans"/>
              </a:rPr>
              <a:t> hastalarda daha yaygın olabilen, </a:t>
            </a:r>
            <a:r>
              <a:rPr lang="tr-TR" b="0" i="0" dirty="0" err="1">
                <a:solidFill>
                  <a:srgbClr val="232323"/>
                </a:solidFill>
                <a:effectLst/>
                <a:latin typeface="Noto Sans"/>
              </a:rPr>
              <a:t>NSAID'lere</a:t>
            </a:r>
            <a:r>
              <a:rPr lang="tr-TR" b="0" i="0" dirty="0">
                <a:solidFill>
                  <a:srgbClr val="232323"/>
                </a:solidFill>
                <a:effectLst/>
                <a:latin typeface="Noto Sans"/>
              </a:rPr>
              <a:t> karşı </a:t>
            </a:r>
            <a:r>
              <a:rPr lang="tr-TR" b="0" i="0" dirty="0" err="1">
                <a:solidFill>
                  <a:srgbClr val="232323"/>
                </a:solidFill>
                <a:effectLst/>
                <a:latin typeface="Noto Sans"/>
              </a:rPr>
              <a:t>kontrendikasyonları</a:t>
            </a:r>
            <a:r>
              <a:rPr lang="tr-TR" b="0" i="0" dirty="0">
                <a:solidFill>
                  <a:srgbClr val="232323"/>
                </a:solidFill>
                <a:effectLst/>
                <a:latin typeface="Noto Sans"/>
              </a:rPr>
              <a:t> olan veya bir NSAID ile yeterli ağrı kesici sağlayamayan hastalar </a:t>
            </a:r>
          </a:p>
          <a:p>
            <a:endParaRPr lang="tr-TR" b="0" i="0" dirty="0">
              <a:solidFill>
                <a:srgbClr val="232323"/>
              </a:solidFill>
              <a:effectLst/>
              <a:latin typeface="Noto Sans"/>
            </a:endParaRPr>
          </a:p>
          <a:p>
            <a:r>
              <a:rPr lang="tr-TR" b="0" i="0" dirty="0">
                <a:solidFill>
                  <a:srgbClr val="232323"/>
                </a:solidFill>
                <a:effectLst/>
                <a:latin typeface="Noto Sans"/>
              </a:rPr>
              <a:t>Akut </a:t>
            </a:r>
            <a:r>
              <a:rPr lang="tr-TR" b="0" i="0" dirty="0" err="1">
                <a:solidFill>
                  <a:srgbClr val="232323"/>
                </a:solidFill>
                <a:effectLst/>
                <a:latin typeface="Noto Sans"/>
              </a:rPr>
              <a:t>kolesistit</a:t>
            </a:r>
            <a:r>
              <a:rPr lang="tr-TR" b="0" i="0" dirty="0">
                <a:solidFill>
                  <a:srgbClr val="232323"/>
                </a:solidFill>
                <a:effectLst/>
                <a:latin typeface="Noto Sans"/>
              </a:rPr>
              <a:t> teşhisi konulan tüm hastalara rutin olarak antibiyotik verilmesini ve safra kesesi çıkarılana veya </a:t>
            </a:r>
            <a:r>
              <a:rPr lang="tr-TR" b="0" i="0" dirty="0" err="1">
                <a:solidFill>
                  <a:srgbClr val="232323"/>
                </a:solidFill>
                <a:effectLst/>
                <a:latin typeface="Noto Sans"/>
              </a:rPr>
              <a:t>kolesistit</a:t>
            </a:r>
            <a:r>
              <a:rPr lang="tr-TR" b="0" i="0" dirty="0">
                <a:solidFill>
                  <a:srgbClr val="232323"/>
                </a:solidFill>
                <a:effectLst/>
                <a:latin typeface="Noto Sans"/>
              </a:rPr>
              <a:t> klinik olarak düzelene kadar tedaviye devam edilmesini öneriyoruz. Bununla birlikte, komplike olmayan akut </a:t>
            </a:r>
            <a:r>
              <a:rPr lang="tr-TR" b="0" i="0" dirty="0" err="1">
                <a:solidFill>
                  <a:srgbClr val="232323"/>
                </a:solidFill>
                <a:effectLst/>
                <a:latin typeface="Noto Sans"/>
              </a:rPr>
              <a:t>kolesistit</a:t>
            </a:r>
            <a:r>
              <a:rPr lang="tr-TR" b="0" i="0" dirty="0">
                <a:solidFill>
                  <a:srgbClr val="232323"/>
                </a:solidFill>
                <a:effectLst/>
                <a:latin typeface="Noto Sans"/>
              </a:rPr>
              <a:t> tedavisi için antibiyotik gerekip gerekmediği konusunda veriler çelişkili olduğundan [ </a:t>
            </a:r>
            <a:r>
              <a:rPr lang="tr-TR" b="0" i="0" u="sng" dirty="0">
                <a:solidFill>
                  <a:srgbClr val="005B92"/>
                </a:solidFill>
                <a:effectLst/>
                <a:latin typeface="Noto Sans"/>
                <a:hlinkClick r:id="rId6"/>
              </a:rPr>
              <a:t>5,6,8-10</a:t>
            </a:r>
            <a:r>
              <a:rPr lang="tr-TR" b="0" i="0" dirty="0">
                <a:solidFill>
                  <a:srgbClr val="232323"/>
                </a:solidFill>
                <a:effectLst/>
                <a:latin typeface="Noto Sans"/>
              </a:rPr>
              <a:t> ], bazı </a:t>
            </a:r>
            <a:r>
              <a:rPr lang="tr-TR" b="0" i="0" dirty="0" err="1">
                <a:solidFill>
                  <a:srgbClr val="232323"/>
                </a:solidFill>
                <a:effectLst/>
                <a:latin typeface="Noto Sans"/>
              </a:rPr>
              <a:t>klinisyenler</a:t>
            </a:r>
            <a:r>
              <a:rPr lang="tr-TR" b="0" i="0" dirty="0">
                <a:solidFill>
                  <a:srgbClr val="232323"/>
                </a:solidFill>
                <a:effectLst/>
                <a:latin typeface="Noto Sans"/>
              </a:rPr>
              <a:t> çok hafif vakalarda antibiyotik kullanmamaktadır.</a:t>
            </a:r>
          </a:p>
          <a:p>
            <a:endParaRPr lang="tr-TR" b="0" i="0" dirty="0">
              <a:solidFill>
                <a:srgbClr val="232323"/>
              </a:solidFill>
              <a:effectLst/>
              <a:latin typeface="Noto Sans"/>
            </a:endParaRPr>
          </a:p>
          <a:p>
            <a:r>
              <a:rPr lang="tr-TR" b="1" i="0" dirty="0">
                <a:solidFill>
                  <a:srgbClr val="232323"/>
                </a:solidFill>
                <a:effectLst/>
                <a:latin typeface="Noto Sans"/>
              </a:rPr>
              <a:t>Yetişkinlerde düşük riskli toplum kaynaklı </a:t>
            </a:r>
            <a:r>
              <a:rPr lang="tr-TR" b="1" i="0" dirty="0" err="1">
                <a:solidFill>
                  <a:srgbClr val="232323"/>
                </a:solidFill>
                <a:effectLst/>
                <a:latin typeface="Noto Sans"/>
              </a:rPr>
              <a:t>intraabdominal</a:t>
            </a:r>
            <a:r>
              <a:rPr lang="tr-TR" b="1" i="0" dirty="0">
                <a:solidFill>
                  <a:srgbClr val="232323"/>
                </a:solidFill>
                <a:effectLst/>
                <a:latin typeface="Noto Sans"/>
              </a:rPr>
              <a:t> enfeksiyonlar için ampirik antibiyotik rejimleri</a:t>
            </a:r>
            <a:endParaRPr lang="tr-TR" b="0" i="0" dirty="0">
              <a:solidFill>
                <a:srgbClr val="232323"/>
              </a:solidFill>
              <a:effectLst/>
              <a:latin typeface="Noto Sans"/>
            </a:endParaRPr>
          </a:p>
          <a:p>
            <a:r>
              <a:rPr lang="tr-TR" b="1" dirty="0">
                <a:effectLst/>
              </a:rPr>
              <a:t>Tek ajanlı rejim</a:t>
            </a:r>
            <a:r>
              <a:rPr lang="tr-TR" dirty="0">
                <a:effectLst/>
              </a:rPr>
              <a:t>Ertapenem1 g IV günde bir kez   Piperacillin-tazobaktam6 saatte bir 3,375 g IV        </a:t>
            </a:r>
          </a:p>
          <a:p>
            <a:r>
              <a:rPr lang="fi-FI" dirty="0">
                <a:effectLst/>
              </a:rPr>
              <a:t>Sefazolin8 saatte bir 1 ila 2 g IV</a:t>
            </a:r>
            <a:r>
              <a:rPr lang="tr-TR" dirty="0">
                <a:effectLst/>
              </a:rPr>
              <a:t> ++</a:t>
            </a:r>
            <a:r>
              <a:rPr lang="tr-TR" dirty="0" err="1">
                <a:effectLst/>
              </a:rPr>
              <a:t>Metronidazol</a:t>
            </a:r>
            <a:r>
              <a:rPr lang="tr-TR" dirty="0">
                <a:effectLst/>
              </a:rPr>
              <a:t> *Her 8 saatte bir 500 mg IV veya PO </a:t>
            </a:r>
            <a:r>
              <a:rPr lang="tr-TR" dirty="0">
                <a:effectLst/>
                <a:sym typeface="Wingdings" panose="05000000000000000000" pitchFamily="2" charset="2"/>
              </a:rPr>
              <a:t>ÇOK LU REJİM</a:t>
            </a:r>
          </a:p>
          <a:p>
            <a:endParaRPr lang="tr-TR" dirty="0">
              <a:effectLst/>
              <a:sym typeface="Wingdings" panose="05000000000000000000" pitchFamily="2" charset="2"/>
            </a:endParaRPr>
          </a:p>
          <a:p>
            <a:endParaRPr lang="tr-TR" dirty="0">
              <a:effectLst/>
              <a:sym typeface="Wingdings" panose="05000000000000000000" pitchFamily="2" charset="2"/>
            </a:endParaRPr>
          </a:p>
          <a:p>
            <a:pPr algn="l" latinLnBrk="0"/>
            <a:r>
              <a:rPr lang="tr-TR" b="1" i="0" dirty="0">
                <a:solidFill>
                  <a:srgbClr val="232323"/>
                </a:solidFill>
                <a:effectLst/>
                <a:latin typeface="Noto Sans"/>
              </a:rPr>
              <a:t>Yetişkinlerde toplum kaynaklı yüksek riskli </a:t>
            </a:r>
            <a:r>
              <a:rPr lang="tr-TR" b="1" i="0" dirty="0" err="1">
                <a:solidFill>
                  <a:srgbClr val="232323"/>
                </a:solidFill>
                <a:effectLst/>
                <a:latin typeface="Noto Sans"/>
              </a:rPr>
              <a:t>intraabdominal</a:t>
            </a:r>
            <a:r>
              <a:rPr lang="tr-TR" b="1" i="0" dirty="0">
                <a:solidFill>
                  <a:srgbClr val="232323"/>
                </a:solidFill>
                <a:effectLst/>
                <a:latin typeface="Noto Sans"/>
              </a:rPr>
              <a:t> enfeksiyonlar için ampirik an</a:t>
            </a:r>
          </a:p>
          <a:p>
            <a:pPr algn="l" latinLnBrk="0"/>
            <a:r>
              <a:rPr lang="tr-TR" b="1" i="0" dirty="0">
                <a:solidFill>
                  <a:srgbClr val="232323"/>
                </a:solidFill>
                <a:effectLst/>
                <a:latin typeface="Noto Sans"/>
              </a:rPr>
              <a:t>Tek ajanlı REJİM </a:t>
            </a:r>
            <a:r>
              <a:rPr lang="fi-FI" dirty="0">
                <a:effectLst/>
              </a:rPr>
              <a:t>İmipenem-silastatin6 saatte bir 500 mg IV</a:t>
            </a:r>
            <a:endParaRPr lang="tr-TR" dirty="0">
              <a:effectLst/>
            </a:endParaRPr>
          </a:p>
          <a:p>
            <a:pPr algn="l" latinLnBrk="0"/>
            <a:r>
              <a:rPr lang="tr-TR" b="1" i="0" dirty="0">
                <a:solidFill>
                  <a:srgbClr val="232323"/>
                </a:solidFill>
                <a:effectLst/>
                <a:latin typeface="Noto Sans"/>
              </a:rPr>
              <a:t>                             </a:t>
            </a:r>
            <a:r>
              <a:rPr lang="nb-NO" dirty="0">
                <a:effectLst/>
              </a:rPr>
              <a:t>Meropenem8 saatte bir 1 g IV</a:t>
            </a:r>
            <a:endParaRPr lang="tr-TR" dirty="0">
              <a:effectLst/>
            </a:endParaRPr>
          </a:p>
          <a:p>
            <a:pPr algn="l" latinLnBrk="0"/>
            <a:r>
              <a:rPr lang="tr-TR" b="1" i="0" dirty="0">
                <a:solidFill>
                  <a:srgbClr val="232323"/>
                </a:solidFill>
                <a:effectLst/>
                <a:latin typeface="Noto Sans"/>
              </a:rPr>
              <a:t>                             </a:t>
            </a:r>
            <a:r>
              <a:rPr lang="tr-TR" dirty="0">
                <a:effectLst/>
              </a:rPr>
              <a:t>Doripenem8 saatte bir 500 mg IV</a:t>
            </a:r>
          </a:p>
          <a:p>
            <a:pPr algn="l" latinLnBrk="0"/>
            <a:r>
              <a:rPr lang="tr-TR" b="1" i="0" dirty="0">
                <a:solidFill>
                  <a:srgbClr val="232323"/>
                </a:solidFill>
                <a:effectLst/>
                <a:latin typeface="Noto Sans"/>
              </a:rPr>
              <a:t>                             </a:t>
            </a:r>
            <a:r>
              <a:rPr lang="tr-TR" dirty="0">
                <a:effectLst/>
              </a:rPr>
              <a:t>Piperacillin-tazobaktam6 saatte bir 4,5 g IV</a:t>
            </a:r>
          </a:p>
          <a:p>
            <a:pPr algn="l" latinLnBrk="0"/>
            <a:r>
              <a:rPr lang="tr-TR" b="1" i="0" dirty="0" err="1">
                <a:solidFill>
                  <a:srgbClr val="232323"/>
                </a:solidFill>
                <a:effectLst/>
                <a:latin typeface="Noto Sans"/>
              </a:rPr>
              <a:t>Metronidazol</a:t>
            </a:r>
            <a:r>
              <a:rPr lang="tr-TR" b="1" i="0" dirty="0">
                <a:solidFill>
                  <a:srgbClr val="232323"/>
                </a:solidFill>
                <a:effectLst/>
                <a:latin typeface="Noto Sans"/>
              </a:rPr>
              <a:t> ile kombinasyon </a:t>
            </a:r>
            <a:r>
              <a:rPr lang="tr-TR" b="1" i="0" dirty="0" err="1">
                <a:solidFill>
                  <a:srgbClr val="232323"/>
                </a:solidFill>
                <a:effectLst/>
                <a:latin typeface="Noto Sans"/>
              </a:rPr>
              <a:t>rejimi</a:t>
            </a:r>
            <a:r>
              <a:rPr lang="tr-TR" b="0" i="0" dirty="0" err="1">
                <a:solidFill>
                  <a:srgbClr val="232323"/>
                </a:solidFill>
                <a:effectLst/>
                <a:latin typeface="Noto Sans"/>
              </a:rPr>
              <a:t>Aşağıdakilerden</a:t>
            </a:r>
            <a:r>
              <a:rPr lang="tr-TR" b="0" i="0" dirty="0">
                <a:solidFill>
                  <a:srgbClr val="232323"/>
                </a:solidFill>
                <a:effectLst/>
                <a:latin typeface="Noto Sans"/>
              </a:rPr>
              <a:t> BİRİ: Sefepim8 saatte bir 2 g IV   VEYA   Seftazidim8 saatte bir 2 g IV  +++ </a:t>
            </a:r>
            <a:r>
              <a:rPr lang="tr-TR" b="0" i="0" dirty="0" err="1">
                <a:solidFill>
                  <a:srgbClr val="232323"/>
                </a:solidFill>
                <a:effectLst/>
                <a:latin typeface="Noto Sans"/>
              </a:rPr>
              <a:t>Metronidazol</a:t>
            </a:r>
            <a:r>
              <a:rPr lang="tr-TR" b="0" i="0" dirty="0">
                <a:solidFill>
                  <a:srgbClr val="232323"/>
                </a:solidFill>
                <a:effectLst/>
                <a:latin typeface="Noto Sans"/>
              </a:rPr>
              <a:t> Her 8 saatte bir 500 mg IV veya PO</a:t>
            </a:r>
          </a:p>
          <a:p>
            <a:pPr algn="l" latinLnBrk="0"/>
            <a:endParaRPr lang="tr-TR" b="0" i="0" dirty="0">
              <a:solidFill>
                <a:srgbClr val="232323"/>
              </a:solidFill>
              <a:effectLst/>
              <a:latin typeface="Noto Sans"/>
            </a:endParaRPr>
          </a:p>
          <a:p>
            <a:pPr algn="l" latinLnBrk="0"/>
            <a:endParaRPr lang="tr-TR" b="0" i="0" dirty="0">
              <a:solidFill>
                <a:srgbClr val="232323"/>
              </a:solidFill>
              <a:effectLst/>
              <a:latin typeface="Noto Sans"/>
            </a:endParaRPr>
          </a:p>
          <a:p>
            <a:pPr algn="l" latinLnBrk="0"/>
            <a:endParaRPr lang="tr-TR" b="0" i="0" dirty="0">
              <a:solidFill>
                <a:srgbClr val="232323"/>
              </a:solidFill>
              <a:effectLst/>
              <a:latin typeface="Noto Sans"/>
            </a:endParaRP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23</a:t>
            </a:fld>
            <a:endParaRPr lang="tr-TR"/>
          </a:p>
        </p:txBody>
      </p:sp>
    </p:spTree>
    <p:extLst>
      <p:ext uri="{BB962C8B-B14F-4D97-AF65-F5344CB8AC3E}">
        <p14:creationId xmlns:p14="http://schemas.microsoft.com/office/powerpoint/2010/main" val="3617994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24</a:t>
            </a:fld>
            <a:endParaRPr lang="tr-TR"/>
          </a:p>
        </p:txBody>
      </p:sp>
    </p:spTree>
    <p:extLst>
      <p:ext uri="{BB962C8B-B14F-4D97-AF65-F5344CB8AC3E}">
        <p14:creationId xmlns:p14="http://schemas.microsoft.com/office/powerpoint/2010/main" val="735790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181818"/>
                </a:solidFill>
                <a:effectLst/>
                <a:latin typeface="Roboto"/>
              </a:rPr>
              <a:t>Safra kesesi taşı olan hastaların %15’inde </a:t>
            </a:r>
            <a:r>
              <a:rPr lang="tr-TR" b="0" i="0" dirty="0" err="1">
                <a:solidFill>
                  <a:srgbClr val="181818"/>
                </a:solidFill>
                <a:effectLst/>
                <a:latin typeface="Roboto"/>
              </a:rPr>
              <a:t>koledokolitiazis</a:t>
            </a:r>
            <a:r>
              <a:rPr lang="tr-TR" b="0" i="0" dirty="0">
                <a:solidFill>
                  <a:srgbClr val="181818"/>
                </a:solidFill>
                <a:effectLst/>
                <a:latin typeface="Roboto"/>
              </a:rPr>
              <a:t> gelişir (yani safra kesesindeki taş-taşlar safra yoluna düşer). Safra yolundaki taşlar (</a:t>
            </a:r>
            <a:r>
              <a:rPr lang="tr-TR" b="0" i="0" dirty="0" err="1">
                <a:solidFill>
                  <a:srgbClr val="181818"/>
                </a:solidFill>
                <a:effectLst/>
                <a:latin typeface="Roboto"/>
              </a:rPr>
              <a:t>koledokolitiazis</a:t>
            </a:r>
            <a:r>
              <a:rPr lang="tr-TR" b="0" i="0" dirty="0">
                <a:solidFill>
                  <a:srgbClr val="181818"/>
                </a:solidFill>
                <a:effectLst/>
                <a:latin typeface="Roboto"/>
              </a:rPr>
              <a:t>), tıkanıklığa neden olarak </a:t>
            </a:r>
            <a:r>
              <a:rPr lang="tr-TR" b="0" i="0" u="none" strike="noStrike" dirty="0">
                <a:solidFill>
                  <a:srgbClr val="000000"/>
                </a:solidFill>
                <a:effectLst/>
                <a:latin typeface="Roboto"/>
                <a:hlinkClick r:id="rId3"/>
              </a:rPr>
              <a:t>sarılık</a:t>
            </a:r>
            <a:r>
              <a:rPr lang="tr-TR" b="0" i="0" dirty="0">
                <a:solidFill>
                  <a:srgbClr val="181818"/>
                </a:solidFill>
                <a:effectLst/>
                <a:latin typeface="Roboto"/>
              </a:rPr>
              <a:t> ve </a:t>
            </a:r>
            <a:r>
              <a:rPr lang="tr-TR" b="0" i="0" dirty="0" err="1">
                <a:solidFill>
                  <a:srgbClr val="181818"/>
                </a:solidFill>
                <a:effectLst/>
                <a:latin typeface="Roboto"/>
              </a:rPr>
              <a:t>kolanjite</a:t>
            </a:r>
            <a:r>
              <a:rPr lang="tr-TR" b="0" i="0" dirty="0">
                <a:solidFill>
                  <a:srgbClr val="181818"/>
                </a:solidFill>
                <a:effectLst/>
                <a:latin typeface="Roboto"/>
              </a:rPr>
              <a:t> (safra yolu enfeksiyonu) yol açabilir, </a:t>
            </a:r>
            <a:r>
              <a:rPr lang="tr-TR" b="0" i="0" u="none" strike="noStrike" dirty="0">
                <a:solidFill>
                  <a:srgbClr val="000000"/>
                </a:solidFill>
                <a:effectLst/>
                <a:latin typeface="Roboto"/>
                <a:hlinkClick r:id="rId4"/>
              </a:rPr>
              <a:t>akut</a:t>
            </a:r>
            <a:r>
              <a:rPr lang="tr-TR" b="0" i="0" dirty="0">
                <a:solidFill>
                  <a:srgbClr val="181818"/>
                </a:solidFill>
                <a:effectLst/>
                <a:latin typeface="Roboto"/>
              </a:rPr>
              <a:t> </a:t>
            </a:r>
            <a:r>
              <a:rPr lang="tr-TR" b="0" i="0" dirty="0" err="1">
                <a:solidFill>
                  <a:srgbClr val="181818"/>
                </a:solidFill>
                <a:effectLst/>
                <a:latin typeface="Roboto"/>
              </a:rPr>
              <a:t>pankreatit</a:t>
            </a:r>
            <a:r>
              <a:rPr lang="tr-TR" b="0" i="0" dirty="0">
                <a:solidFill>
                  <a:srgbClr val="181818"/>
                </a:solidFill>
                <a:effectLst/>
                <a:latin typeface="Roboto"/>
              </a:rPr>
              <a:t> gelişimine neden olabilir (</a:t>
            </a:r>
            <a:r>
              <a:rPr lang="tr-TR" b="0" i="0" dirty="0" err="1">
                <a:solidFill>
                  <a:srgbClr val="181818"/>
                </a:solidFill>
                <a:effectLst/>
                <a:latin typeface="Roboto"/>
              </a:rPr>
              <a:t>bilier</a:t>
            </a:r>
            <a:r>
              <a:rPr lang="tr-TR" b="0" i="0" dirty="0">
                <a:solidFill>
                  <a:srgbClr val="181818"/>
                </a:solidFill>
                <a:effectLst/>
                <a:latin typeface="Roboto"/>
              </a:rPr>
              <a:t> </a:t>
            </a:r>
            <a:r>
              <a:rPr lang="tr-TR" b="0" i="0" dirty="0" err="1">
                <a:solidFill>
                  <a:srgbClr val="181818"/>
                </a:solidFill>
                <a:effectLst/>
                <a:latin typeface="Roboto"/>
              </a:rPr>
              <a:t>pankreatit</a:t>
            </a:r>
            <a:r>
              <a:rPr lang="tr-TR" b="0" i="0" dirty="0">
                <a:solidFill>
                  <a:srgbClr val="181818"/>
                </a:solidFill>
                <a:effectLst/>
                <a:latin typeface="Roboto"/>
              </a:rPr>
              <a:t>).</a:t>
            </a:r>
            <a:r>
              <a:rPr lang="tr-TR" b="0" i="0" dirty="0">
                <a:solidFill>
                  <a:srgbClr val="181818"/>
                </a:solidFill>
                <a:effectLst/>
                <a:latin typeface="Noto Sans"/>
              </a:rPr>
              <a:t> Safra yolundaki taşlar (</a:t>
            </a:r>
            <a:r>
              <a:rPr lang="tr-TR" b="0" i="0" dirty="0" err="1">
                <a:solidFill>
                  <a:srgbClr val="181818"/>
                </a:solidFill>
                <a:effectLst/>
                <a:latin typeface="Noto Sans"/>
              </a:rPr>
              <a:t>koledokolitiazis</a:t>
            </a:r>
            <a:r>
              <a:rPr lang="tr-TR" b="0" i="0" dirty="0">
                <a:solidFill>
                  <a:srgbClr val="181818"/>
                </a:solidFill>
                <a:effectLst/>
                <a:latin typeface="Noto Sans"/>
              </a:rPr>
              <a:t>), tıkanıklığa neden olarak </a:t>
            </a:r>
            <a:r>
              <a:rPr lang="tr-TR" dirty="0">
                <a:solidFill>
                  <a:srgbClr val="000000"/>
                </a:solidFill>
                <a:latin typeface="Noto Sans"/>
              </a:rPr>
              <a:t>sarılık</a:t>
            </a:r>
            <a:r>
              <a:rPr lang="tr-TR" b="0" i="0" dirty="0">
                <a:solidFill>
                  <a:srgbClr val="181818"/>
                </a:solidFill>
                <a:effectLst/>
                <a:latin typeface="Noto Sans"/>
              </a:rPr>
              <a:t> ve </a:t>
            </a:r>
            <a:r>
              <a:rPr lang="tr-TR" b="0" i="0" dirty="0" err="1">
                <a:solidFill>
                  <a:srgbClr val="181818"/>
                </a:solidFill>
                <a:effectLst/>
                <a:latin typeface="Noto Sans"/>
              </a:rPr>
              <a:t>kolanjite</a:t>
            </a:r>
            <a:r>
              <a:rPr lang="tr-TR" dirty="0">
                <a:solidFill>
                  <a:srgbClr val="181818"/>
                </a:solidFill>
                <a:latin typeface="Noto Sans"/>
              </a:rPr>
              <a:t> </a:t>
            </a:r>
            <a:r>
              <a:rPr lang="tr-TR" b="0" i="0" dirty="0">
                <a:solidFill>
                  <a:srgbClr val="181818"/>
                </a:solidFill>
                <a:effectLst/>
                <a:latin typeface="Noto Sans"/>
              </a:rPr>
              <a:t>yol açabilir, </a:t>
            </a:r>
            <a:r>
              <a:rPr lang="tr-TR" dirty="0">
                <a:solidFill>
                  <a:srgbClr val="000000"/>
                </a:solidFill>
                <a:latin typeface="Noto Sans"/>
              </a:rPr>
              <a:t>akut </a:t>
            </a:r>
            <a:r>
              <a:rPr lang="tr-TR" dirty="0" err="1">
                <a:solidFill>
                  <a:srgbClr val="000000"/>
                </a:solidFill>
                <a:latin typeface="Noto Sans"/>
              </a:rPr>
              <a:t>biliyer</a:t>
            </a:r>
            <a:r>
              <a:rPr lang="tr-TR" b="0" i="0" dirty="0">
                <a:solidFill>
                  <a:srgbClr val="181818"/>
                </a:solidFill>
                <a:effectLst/>
                <a:latin typeface="Noto Sans"/>
              </a:rPr>
              <a:t> </a:t>
            </a:r>
            <a:r>
              <a:rPr lang="tr-TR" b="0" i="0" dirty="0" err="1">
                <a:solidFill>
                  <a:srgbClr val="181818"/>
                </a:solidFill>
                <a:effectLst/>
                <a:latin typeface="Noto Sans"/>
              </a:rPr>
              <a:t>pankreatit</a:t>
            </a:r>
            <a:r>
              <a:rPr lang="tr-TR" b="0" i="0" dirty="0">
                <a:solidFill>
                  <a:srgbClr val="181818"/>
                </a:solidFill>
                <a:effectLst/>
                <a:latin typeface="Noto Sans"/>
              </a:rPr>
              <a:t> gelişimine neden olabilir </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34</a:t>
            </a:fld>
            <a:endParaRPr lang="tr-TR"/>
          </a:p>
        </p:txBody>
      </p:sp>
    </p:spTree>
    <p:extLst>
      <p:ext uri="{BB962C8B-B14F-4D97-AF65-F5344CB8AC3E}">
        <p14:creationId xmlns:p14="http://schemas.microsoft.com/office/powerpoint/2010/main" val="97204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a:rPr>
              <a:t>fizik muayenede </a:t>
            </a:r>
            <a:r>
              <a:rPr lang="tr-TR" b="0" i="0" dirty="0" err="1">
                <a:solidFill>
                  <a:srgbClr val="232323"/>
                </a:solidFill>
                <a:effectLst/>
                <a:latin typeface="Noto Sans"/>
              </a:rPr>
              <a:t>palpe</a:t>
            </a:r>
            <a:r>
              <a:rPr lang="tr-TR" b="0" i="0" dirty="0">
                <a:solidFill>
                  <a:srgbClr val="232323"/>
                </a:solidFill>
                <a:effectLst/>
                <a:latin typeface="Noto Sans"/>
              </a:rPr>
              <a:t> edilebilen bir safra kesesi), </a:t>
            </a:r>
            <a:r>
              <a:rPr lang="tr-TR" b="0" i="0" dirty="0" err="1">
                <a:solidFill>
                  <a:srgbClr val="232323"/>
                </a:solidFill>
                <a:effectLst/>
                <a:latin typeface="Noto Sans"/>
              </a:rPr>
              <a:t>CBD'nin</a:t>
            </a:r>
            <a:r>
              <a:rPr lang="tr-TR" b="0" i="0" dirty="0">
                <a:solidFill>
                  <a:srgbClr val="232323"/>
                </a:solidFill>
                <a:effectLst/>
                <a:latin typeface="Noto Sans"/>
              </a:rPr>
              <a:t> tıkanması nedeniyle safra kesesi genişlemesi geliştiğinde görülebilir</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35</a:t>
            </a:fld>
            <a:endParaRPr lang="tr-TR"/>
          </a:p>
        </p:txBody>
      </p:sp>
    </p:spTree>
    <p:extLst>
      <p:ext uri="{BB962C8B-B14F-4D97-AF65-F5344CB8AC3E}">
        <p14:creationId xmlns:p14="http://schemas.microsoft.com/office/powerpoint/2010/main" val="142004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Üst yüzü </a:t>
            </a:r>
            <a:r>
              <a:rPr lang="tr-TR" dirty="0" err="1"/>
              <a:t>areolar</a:t>
            </a:r>
            <a:r>
              <a:rPr lang="tr-TR" dirty="0"/>
              <a:t> bağ dokusu ile sıkıca karaciğere tutunmuştur. Yine bu bağ dokusu içinde yer alan birçok küçük lenf ve </a:t>
            </a:r>
            <a:r>
              <a:rPr lang="tr-TR" dirty="0" err="1"/>
              <a:t>venöz</a:t>
            </a:r>
            <a:r>
              <a:rPr lang="tr-TR" dirty="0"/>
              <a:t> damarlarla karaciğer ile ilişki içindedir</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a:t>
            </a:fld>
            <a:endParaRPr lang="tr-TR"/>
          </a:p>
        </p:txBody>
      </p:sp>
    </p:spTree>
    <p:extLst>
      <p:ext uri="{BB962C8B-B14F-4D97-AF65-F5344CB8AC3E}">
        <p14:creationId xmlns:p14="http://schemas.microsoft.com/office/powerpoint/2010/main" val="372761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i="0" dirty="0">
                <a:solidFill>
                  <a:srgbClr val="232323"/>
                </a:solidFill>
                <a:effectLst/>
                <a:latin typeface="Noto Sans"/>
              </a:rPr>
              <a:t>Karaciğer apsesi</a:t>
            </a:r>
            <a:endParaRPr lang="tr-TR" dirty="0"/>
          </a:p>
          <a:p>
            <a:r>
              <a:rPr lang="tr-TR" b="0" i="0" dirty="0">
                <a:solidFill>
                  <a:srgbClr val="232323"/>
                </a:solidFill>
                <a:effectLst/>
                <a:latin typeface="Noto Sans"/>
              </a:rPr>
              <a:t>Ultrason ve BT, bir karaciğer apsesi ve akut </a:t>
            </a:r>
            <a:r>
              <a:rPr lang="tr-TR" b="0" i="0" dirty="0" err="1">
                <a:solidFill>
                  <a:srgbClr val="232323"/>
                </a:solidFill>
                <a:effectLst/>
                <a:latin typeface="Noto Sans"/>
              </a:rPr>
              <a:t>kolanjiti</a:t>
            </a:r>
            <a:r>
              <a:rPr lang="tr-TR" b="0" i="0" dirty="0">
                <a:solidFill>
                  <a:srgbClr val="232323"/>
                </a:solidFill>
                <a:effectLst/>
                <a:latin typeface="Noto Sans"/>
              </a:rPr>
              <a:t> ayırt </a:t>
            </a:r>
            <a:r>
              <a:rPr lang="tr-TR" b="0" i="0" dirty="0" err="1">
                <a:solidFill>
                  <a:srgbClr val="232323"/>
                </a:solidFill>
                <a:effectLst/>
                <a:latin typeface="Noto Sans"/>
              </a:rPr>
              <a:t>edebili</a:t>
            </a:r>
            <a:endParaRPr lang="tr-TR" b="0" i="0" dirty="0">
              <a:solidFill>
                <a:srgbClr val="232323"/>
              </a:solidFill>
              <a:effectLst/>
              <a:latin typeface="Noto Sans"/>
            </a:endParaRPr>
          </a:p>
          <a:p>
            <a:r>
              <a:rPr lang="tr-TR" b="0" i="0" dirty="0">
                <a:solidFill>
                  <a:srgbClr val="232323"/>
                </a:solidFill>
                <a:effectLst/>
                <a:latin typeface="Noto Sans"/>
              </a:rPr>
              <a:t>Akut </a:t>
            </a:r>
            <a:r>
              <a:rPr lang="tr-TR" b="0" i="0" dirty="0" err="1">
                <a:solidFill>
                  <a:srgbClr val="232323"/>
                </a:solidFill>
                <a:effectLst/>
                <a:latin typeface="Noto Sans"/>
              </a:rPr>
              <a:t>pankreatit</a:t>
            </a:r>
            <a:endParaRPr lang="tr-TR" b="0" i="0" dirty="0">
              <a:solidFill>
                <a:srgbClr val="232323"/>
              </a:solidFill>
              <a:effectLst/>
              <a:latin typeface="Noto Sans"/>
            </a:endParaRPr>
          </a:p>
          <a:p>
            <a:r>
              <a:rPr lang="tr-TR" b="0" i="0" dirty="0">
                <a:solidFill>
                  <a:srgbClr val="232323"/>
                </a:solidFill>
                <a:effectLst/>
                <a:latin typeface="Noto Sans"/>
              </a:rPr>
              <a:t> hastalarda serum </a:t>
            </a:r>
            <a:r>
              <a:rPr lang="tr-TR" b="0" i="0" dirty="0" err="1">
                <a:solidFill>
                  <a:srgbClr val="232323"/>
                </a:solidFill>
                <a:effectLst/>
                <a:latin typeface="Noto Sans"/>
              </a:rPr>
              <a:t>lipaz</a:t>
            </a:r>
            <a:r>
              <a:rPr lang="tr-TR" b="0" i="0" dirty="0">
                <a:solidFill>
                  <a:srgbClr val="232323"/>
                </a:solidFill>
                <a:effectLst/>
                <a:latin typeface="Noto Sans"/>
              </a:rPr>
              <a:t> veya amilazda normalin üst sınırının üç katı veya daha fazla yükselmesi ve kontrastlı </a:t>
            </a:r>
            <a:r>
              <a:rPr lang="tr-TR" b="0" i="0" dirty="0" err="1">
                <a:solidFill>
                  <a:srgbClr val="232323"/>
                </a:solidFill>
                <a:effectLst/>
                <a:latin typeface="Noto Sans"/>
              </a:rPr>
              <a:t>abdominal</a:t>
            </a:r>
            <a:r>
              <a:rPr lang="tr-TR" b="0" i="0" dirty="0">
                <a:solidFill>
                  <a:srgbClr val="232323"/>
                </a:solidFill>
                <a:effectLst/>
                <a:latin typeface="Noto Sans"/>
              </a:rPr>
              <a:t> bilgisayarlı tomografi (BT) veya manyetik rezonans görüntülemede pankreasta </a:t>
            </a:r>
            <a:r>
              <a:rPr lang="tr-TR" b="0" i="0" dirty="0" err="1">
                <a:solidFill>
                  <a:srgbClr val="232323"/>
                </a:solidFill>
                <a:effectLst/>
                <a:latin typeface="Noto Sans"/>
              </a:rPr>
              <a:t>fokal</a:t>
            </a:r>
            <a:r>
              <a:rPr lang="tr-TR" b="0" i="0" dirty="0">
                <a:solidFill>
                  <a:srgbClr val="232323"/>
                </a:solidFill>
                <a:effectLst/>
                <a:latin typeface="Noto Sans"/>
              </a:rPr>
              <a:t> veya yaygın genişleme görülür</a:t>
            </a:r>
          </a:p>
          <a:p>
            <a:r>
              <a:rPr lang="tr-TR" b="0" i="0" dirty="0" err="1">
                <a:solidFill>
                  <a:srgbClr val="232323"/>
                </a:solidFill>
                <a:effectLst/>
                <a:latin typeface="Noto Sans"/>
              </a:rPr>
              <a:t>Biliyer</a:t>
            </a:r>
            <a:r>
              <a:rPr lang="tr-TR" b="0" i="0" dirty="0">
                <a:solidFill>
                  <a:srgbClr val="232323"/>
                </a:solidFill>
                <a:effectLst/>
                <a:latin typeface="Noto Sans"/>
              </a:rPr>
              <a:t> sızıntı</a:t>
            </a:r>
          </a:p>
          <a:p>
            <a:r>
              <a:rPr lang="tr-TR" b="0" i="0" dirty="0">
                <a:solidFill>
                  <a:srgbClr val="232323"/>
                </a:solidFill>
                <a:effectLst/>
                <a:latin typeface="Noto Sans"/>
              </a:rPr>
              <a:t>karın görüntülemede, hastalar genellikle safra kesesi </a:t>
            </a:r>
            <a:r>
              <a:rPr lang="tr-TR" b="0" i="0" dirty="0" err="1">
                <a:solidFill>
                  <a:srgbClr val="232323"/>
                </a:solidFill>
                <a:effectLst/>
                <a:latin typeface="Noto Sans"/>
              </a:rPr>
              <a:t>fossasında</a:t>
            </a:r>
            <a:r>
              <a:rPr lang="tr-TR" b="0" i="0" dirty="0">
                <a:solidFill>
                  <a:srgbClr val="232323"/>
                </a:solidFill>
                <a:effectLst/>
                <a:latin typeface="Noto Sans"/>
              </a:rPr>
              <a:t> (</a:t>
            </a:r>
            <a:r>
              <a:rPr lang="tr-TR" b="0" i="0" u="sng" dirty="0">
                <a:solidFill>
                  <a:srgbClr val="005B92"/>
                </a:solidFill>
                <a:effectLst/>
                <a:latin typeface="Noto Sans"/>
                <a:hlinkClick r:id="rId3"/>
              </a:rPr>
              <a:t>resim 3</a:t>
            </a:r>
            <a:r>
              <a:rPr lang="tr-TR" b="0" i="0" dirty="0">
                <a:solidFill>
                  <a:srgbClr val="232323"/>
                </a:solidFill>
                <a:effectLst/>
                <a:latin typeface="Noto Sans"/>
              </a:rPr>
              <a:t>) veya karaciğer çevresinde veya açık, yaygın safra peritonitine sahip olabilir. </a:t>
            </a:r>
          </a:p>
          <a:p>
            <a:endParaRPr lang="tr-TR" b="0" i="0" dirty="0">
              <a:solidFill>
                <a:srgbClr val="232323"/>
              </a:solidFill>
              <a:effectLst/>
              <a:latin typeface="Noto Sans"/>
            </a:endParaRPr>
          </a:p>
          <a:p>
            <a:r>
              <a:rPr lang="tr-TR" b="0" i="0" dirty="0">
                <a:solidFill>
                  <a:srgbClr val="232323"/>
                </a:solidFill>
                <a:effectLst/>
                <a:latin typeface="Noto Sans"/>
              </a:rPr>
              <a:t>Akut </a:t>
            </a:r>
            <a:r>
              <a:rPr lang="tr-TR" b="0" i="0" dirty="0" err="1">
                <a:solidFill>
                  <a:srgbClr val="232323"/>
                </a:solidFill>
                <a:effectLst/>
                <a:latin typeface="Noto Sans"/>
              </a:rPr>
              <a:t>kolesdistit</a:t>
            </a:r>
            <a:endParaRPr lang="tr-TR" b="0" i="0" dirty="0">
              <a:solidFill>
                <a:srgbClr val="232323"/>
              </a:solidFill>
              <a:effectLst/>
              <a:latin typeface="Noto Sans"/>
            </a:endParaRPr>
          </a:p>
          <a:p>
            <a:r>
              <a:rPr lang="tr-TR" b="0" i="0" dirty="0">
                <a:solidFill>
                  <a:srgbClr val="232323"/>
                </a:solidFill>
                <a:effectLst/>
                <a:latin typeface="Noto Sans"/>
              </a:rPr>
              <a:t>kut </a:t>
            </a:r>
            <a:r>
              <a:rPr lang="tr-TR" b="0" i="0" dirty="0" err="1">
                <a:solidFill>
                  <a:srgbClr val="232323"/>
                </a:solidFill>
                <a:effectLst/>
                <a:latin typeface="Noto Sans"/>
              </a:rPr>
              <a:t>kolesistitli</a:t>
            </a:r>
            <a:r>
              <a:rPr lang="tr-TR" b="0" i="0" dirty="0">
                <a:solidFill>
                  <a:srgbClr val="232323"/>
                </a:solidFill>
                <a:effectLst/>
                <a:latin typeface="Noto Sans"/>
              </a:rPr>
              <a:t> hastalarda, </a:t>
            </a:r>
            <a:r>
              <a:rPr lang="tr-TR" b="0" i="0" dirty="0" err="1">
                <a:solidFill>
                  <a:srgbClr val="232323"/>
                </a:solidFill>
                <a:effectLst/>
                <a:latin typeface="Noto Sans"/>
              </a:rPr>
              <a:t>kolestaza</a:t>
            </a:r>
            <a:r>
              <a:rPr lang="tr-TR" b="0" i="0" dirty="0">
                <a:solidFill>
                  <a:srgbClr val="232323"/>
                </a:solidFill>
                <a:effectLst/>
                <a:latin typeface="Noto Sans"/>
              </a:rPr>
              <a:t> neden olan ikincil bir süreç olmadıkça, önemli ölçüde yüksek </a:t>
            </a:r>
            <a:r>
              <a:rPr lang="tr-TR" b="0" i="0" dirty="0" err="1">
                <a:solidFill>
                  <a:srgbClr val="232323"/>
                </a:solidFill>
                <a:effectLst/>
                <a:latin typeface="Noto Sans"/>
              </a:rPr>
              <a:t>bilirubin</a:t>
            </a:r>
            <a:r>
              <a:rPr lang="tr-TR" b="0" i="0" dirty="0">
                <a:solidFill>
                  <a:srgbClr val="232323"/>
                </a:solidFill>
                <a:effectLst/>
                <a:latin typeface="Noto Sans"/>
              </a:rPr>
              <a:t> veya alkalin </a:t>
            </a:r>
            <a:r>
              <a:rPr lang="tr-TR" b="0" i="0" dirty="0" err="1">
                <a:solidFill>
                  <a:srgbClr val="232323"/>
                </a:solidFill>
                <a:effectLst/>
                <a:latin typeface="Noto Sans"/>
              </a:rPr>
              <a:t>fosfataz</a:t>
            </a:r>
            <a:r>
              <a:rPr lang="tr-TR" b="0" i="0" dirty="0">
                <a:solidFill>
                  <a:srgbClr val="232323"/>
                </a:solidFill>
                <a:effectLst/>
                <a:latin typeface="Noto Sans"/>
              </a:rPr>
              <a:t> olmamalıdır. Ek olarak, akut </a:t>
            </a:r>
            <a:r>
              <a:rPr lang="tr-TR" b="0" i="0" dirty="0" err="1">
                <a:solidFill>
                  <a:srgbClr val="232323"/>
                </a:solidFill>
                <a:effectLst/>
                <a:latin typeface="Noto Sans"/>
              </a:rPr>
              <a:t>kolesistitte</a:t>
            </a:r>
            <a:r>
              <a:rPr lang="tr-TR" b="0" i="0" dirty="0">
                <a:solidFill>
                  <a:srgbClr val="232323"/>
                </a:solidFill>
                <a:effectLst/>
                <a:latin typeface="Noto Sans"/>
              </a:rPr>
              <a:t> </a:t>
            </a:r>
            <a:r>
              <a:rPr lang="tr-TR" b="0" i="0" dirty="0" err="1">
                <a:solidFill>
                  <a:srgbClr val="232323"/>
                </a:solidFill>
                <a:effectLst/>
                <a:latin typeface="Noto Sans"/>
              </a:rPr>
              <a:t>abdominal</a:t>
            </a:r>
            <a:r>
              <a:rPr lang="tr-TR" b="0" i="0" dirty="0">
                <a:solidFill>
                  <a:srgbClr val="232323"/>
                </a:solidFill>
                <a:effectLst/>
                <a:latin typeface="Noto Sans"/>
              </a:rPr>
              <a:t> görüntüleme tipik olarak normal bir safra kanalı, safra kesesi duvar kalınlaşması ve </a:t>
            </a:r>
            <a:r>
              <a:rPr lang="tr-TR" b="0" i="0" dirty="0" err="1">
                <a:solidFill>
                  <a:srgbClr val="232323"/>
                </a:solidFill>
                <a:effectLst/>
                <a:latin typeface="Noto Sans"/>
              </a:rPr>
              <a:t>sonografik</a:t>
            </a:r>
            <a:r>
              <a:rPr lang="tr-TR" b="0" i="0" dirty="0">
                <a:solidFill>
                  <a:srgbClr val="232323"/>
                </a:solidFill>
                <a:effectLst/>
                <a:latin typeface="Noto Sans"/>
              </a:rPr>
              <a:t> bir Murphy bulgusu ortay</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40</a:t>
            </a:fld>
            <a:endParaRPr lang="tr-TR"/>
          </a:p>
        </p:txBody>
      </p:sp>
    </p:spTree>
    <p:extLst>
      <p:ext uri="{BB962C8B-B14F-4D97-AF65-F5344CB8AC3E}">
        <p14:creationId xmlns:p14="http://schemas.microsoft.com/office/powerpoint/2010/main" val="195903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a:rPr>
              <a:t>Perkütan</a:t>
            </a:r>
            <a:r>
              <a:rPr lang="tr-TR" b="0" i="0" dirty="0">
                <a:solidFill>
                  <a:srgbClr val="232323"/>
                </a:solidFill>
                <a:effectLst/>
                <a:latin typeface="Noto Sans"/>
              </a:rPr>
              <a:t> </a:t>
            </a:r>
            <a:r>
              <a:rPr lang="tr-TR" b="0" i="0" dirty="0" err="1">
                <a:solidFill>
                  <a:srgbClr val="232323"/>
                </a:solidFill>
                <a:effectLst/>
                <a:latin typeface="Noto Sans"/>
              </a:rPr>
              <a:t>transhepatik</a:t>
            </a:r>
            <a:r>
              <a:rPr lang="tr-TR" b="0" i="0" dirty="0">
                <a:solidFill>
                  <a:srgbClr val="232323"/>
                </a:solidFill>
                <a:effectLst/>
                <a:latin typeface="Noto Sans"/>
              </a:rPr>
              <a:t> </a:t>
            </a:r>
            <a:r>
              <a:rPr lang="tr-TR" b="0" i="0" dirty="0" err="1">
                <a:solidFill>
                  <a:srgbClr val="232323"/>
                </a:solidFill>
                <a:effectLst/>
                <a:latin typeface="Noto Sans"/>
              </a:rPr>
              <a:t>kolanjiyografi</a:t>
            </a:r>
            <a:r>
              <a:rPr lang="tr-TR" b="0" i="0" dirty="0">
                <a:solidFill>
                  <a:srgbClr val="232323"/>
                </a:solidFill>
                <a:effectLst/>
                <a:latin typeface="Noto Sans"/>
              </a:rPr>
              <a:t> (PTC), bir iğnenin bir safra kanalına </a:t>
            </a:r>
            <a:r>
              <a:rPr lang="tr-TR" b="0" i="0" dirty="0" err="1">
                <a:solidFill>
                  <a:srgbClr val="232323"/>
                </a:solidFill>
                <a:effectLst/>
                <a:latin typeface="Noto Sans"/>
              </a:rPr>
              <a:t>transhepatik</a:t>
            </a:r>
            <a:r>
              <a:rPr lang="tr-TR" b="0" i="0" dirty="0">
                <a:solidFill>
                  <a:srgbClr val="232323"/>
                </a:solidFill>
                <a:effectLst/>
                <a:latin typeface="Noto Sans"/>
              </a:rPr>
              <a:t> sokulmasını ve ardından safra kanallarını </a:t>
            </a:r>
            <a:r>
              <a:rPr lang="tr-TR" b="0" i="0" dirty="0" err="1">
                <a:solidFill>
                  <a:srgbClr val="232323"/>
                </a:solidFill>
                <a:effectLst/>
                <a:latin typeface="Noto Sans"/>
              </a:rPr>
              <a:t>opaklaştırmak</a:t>
            </a:r>
            <a:r>
              <a:rPr lang="tr-TR" b="0" i="0" dirty="0">
                <a:solidFill>
                  <a:srgbClr val="232323"/>
                </a:solidFill>
                <a:effectLst/>
                <a:latin typeface="Noto Sans"/>
              </a:rPr>
              <a:t> için kontrast madde enjeksiyonunu içerir. PTC, </a:t>
            </a:r>
            <a:r>
              <a:rPr lang="tr-TR" b="0" i="0" dirty="0" err="1">
                <a:solidFill>
                  <a:srgbClr val="232323"/>
                </a:solidFill>
                <a:effectLst/>
                <a:latin typeface="Noto Sans"/>
              </a:rPr>
              <a:t>enfekte</a:t>
            </a:r>
            <a:r>
              <a:rPr lang="tr-TR" b="0" i="0" dirty="0">
                <a:solidFill>
                  <a:srgbClr val="232323"/>
                </a:solidFill>
                <a:effectLst/>
                <a:latin typeface="Noto Sans"/>
              </a:rPr>
              <a:t> safranın drenajı, safra yolu taşlarının çıkarılması, iyi huylu safra darlıklarının genişletilmesi veya bir </a:t>
            </a:r>
            <a:r>
              <a:rPr lang="tr-TR" b="0" i="0" dirty="0" err="1">
                <a:solidFill>
                  <a:srgbClr val="232323"/>
                </a:solidFill>
                <a:effectLst/>
                <a:latin typeface="Noto Sans"/>
              </a:rPr>
              <a:t>malign</a:t>
            </a:r>
            <a:r>
              <a:rPr lang="tr-TR" b="0" i="0" dirty="0">
                <a:solidFill>
                  <a:srgbClr val="232323"/>
                </a:solidFill>
                <a:effectLst/>
                <a:latin typeface="Noto Sans"/>
              </a:rPr>
              <a:t> darlık boyunca bir </a:t>
            </a:r>
            <a:r>
              <a:rPr lang="tr-TR" b="0" i="0" dirty="0" err="1">
                <a:solidFill>
                  <a:srgbClr val="232323"/>
                </a:solidFill>
                <a:effectLst/>
                <a:latin typeface="Noto Sans"/>
              </a:rPr>
              <a:t>stentin</a:t>
            </a:r>
            <a:r>
              <a:rPr lang="tr-TR" b="0" i="0" dirty="0">
                <a:solidFill>
                  <a:srgbClr val="232323"/>
                </a:solidFill>
                <a:effectLst/>
                <a:latin typeface="Noto Sans"/>
              </a:rPr>
              <a:t> yerleştirilmesi dahil olmak üzere bir dizi </a:t>
            </a:r>
            <a:r>
              <a:rPr lang="tr-TR" b="0" i="0" dirty="0" err="1">
                <a:solidFill>
                  <a:srgbClr val="232323"/>
                </a:solidFill>
                <a:effectLst/>
                <a:latin typeface="Noto Sans"/>
              </a:rPr>
              <a:t>terapötik</a:t>
            </a:r>
            <a:r>
              <a:rPr lang="tr-TR" b="0" i="0" dirty="0">
                <a:solidFill>
                  <a:srgbClr val="232323"/>
                </a:solidFill>
                <a:effectLst/>
                <a:latin typeface="Noto Sans"/>
              </a:rPr>
              <a:t> müdahaleye izin verir. Bununla birlikte, </a:t>
            </a:r>
            <a:r>
              <a:rPr lang="tr-TR" b="0" i="0" dirty="0" err="1">
                <a:solidFill>
                  <a:srgbClr val="232323"/>
                </a:solidFill>
                <a:effectLst/>
                <a:latin typeface="Noto Sans"/>
              </a:rPr>
              <a:t>perkütan</a:t>
            </a:r>
            <a:r>
              <a:rPr lang="tr-TR" b="0" i="0" dirty="0">
                <a:solidFill>
                  <a:srgbClr val="232323"/>
                </a:solidFill>
                <a:effectLst/>
                <a:latin typeface="Noto Sans"/>
              </a:rPr>
              <a:t> </a:t>
            </a:r>
            <a:r>
              <a:rPr lang="tr-TR" b="0" i="0" dirty="0" err="1">
                <a:solidFill>
                  <a:srgbClr val="232323"/>
                </a:solidFill>
                <a:effectLst/>
                <a:latin typeface="Noto Sans"/>
              </a:rPr>
              <a:t>transhepatik</a:t>
            </a:r>
            <a:r>
              <a:rPr lang="tr-TR" b="0" i="0" dirty="0">
                <a:solidFill>
                  <a:srgbClr val="232323"/>
                </a:solidFill>
                <a:effectLst/>
                <a:latin typeface="Noto Sans"/>
              </a:rPr>
              <a:t> </a:t>
            </a:r>
            <a:r>
              <a:rPr lang="tr-TR" b="0" i="0" dirty="0" err="1">
                <a:solidFill>
                  <a:srgbClr val="232323"/>
                </a:solidFill>
                <a:effectLst/>
                <a:latin typeface="Noto Sans"/>
              </a:rPr>
              <a:t>biliyer</a:t>
            </a:r>
            <a:r>
              <a:rPr lang="tr-TR" b="0" i="0" dirty="0">
                <a:solidFill>
                  <a:srgbClr val="232323"/>
                </a:solidFill>
                <a:effectLst/>
                <a:latin typeface="Noto Sans"/>
              </a:rPr>
              <a:t> drenaj, genişletilmiş bir safra sistemi gerektirir ve </a:t>
            </a:r>
            <a:r>
              <a:rPr lang="tr-TR" b="0" i="0" dirty="0" err="1">
                <a:solidFill>
                  <a:srgbClr val="232323"/>
                </a:solidFill>
                <a:effectLst/>
                <a:latin typeface="Noto Sans"/>
              </a:rPr>
              <a:t>ERCP'ye</a:t>
            </a:r>
            <a:r>
              <a:rPr lang="tr-TR" b="0" i="0" dirty="0">
                <a:solidFill>
                  <a:srgbClr val="232323"/>
                </a:solidFill>
                <a:effectLst/>
                <a:latin typeface="Noto Sans"/>
              </a:rPr>
              <a:t> kıyasla daha </a:t>
            </a:r>
            <a:r>
              <a:rPr lang="tr-TR" b="0" i="0" dirty="0" err="1">
                <a:solidFill>
                  <a:srgbClr val="232323"/>
                </a:solidFill>
                <a:effectLst/>
                <a:latin typeface="Noto Sans"/>
              </a:rPr>
              <a:t>invazivdir</a:t>
            </a:r>
            <a:r>
              <a:rPr lang="tr-TR" b="0" i="0" dirty="0">
                <a:solidFill>
                  <a:srgbClr val="232323"/>
                </a:solidFill>
                <a:effectLst/>
                <a:latin typeface="Noto Sans"/>
              </a:rPr>
              <a:t>.</a:t>
            </a:r>
          </a:p>
          <a:p>
            <a:endParaRPr lang="tr-TR" b="0" i="0" dirty="0">
              <a:solidFill>
                <a:srgbClr val="232323"/>
              </a:solidFill>
              <a:effectLst/>
              <a:latin typeface="Noto Sans"/>
            </a:endParaRPr>
          </a:p>
          <a:p>
            <a:r>
              <a:rPr lang="tr-TR" dirty="0"/>
              <a:t>RCP endoskop ve X-Ray </a:t>
            </a:r>
            <a:r>
              <a:rPr lang="tr-TR" dirty="0" err="1"/>
              <a:t>ıınlarının</a:t>
            </a:r>
            <a:r>
              <a:rPr lang="tr-TR" dirty="0"/>
              <a:t> kombine olarak kullanımıyla kontrast madde verilerek pankreas, safra kesesi ve </a:t>
            </a:r>
            <a:r>
              <a:rPr lang="tr-TR" dirty="0" err="1"/>
              <a:t>karacierin</a:t>
            </a:r>
            <a:r>
              <a:rPr lang="tr-TR" dirty="0"/>
              <a:t> drenajını </a:t>
            </a:r>
            <a:r>
              <a:rPr lang="tr-TR" dirty="0" err="1"/>
              <a:t>salayan</a:t>
            </a:r>
            <a:r>
              <a:rPr lang="tr-TR" dirty="0"/>
              <a:t> kanalların görüntülenmesi yöntemidir. </a:t>
            </a:r>
            <a:r>
              <a:rPr lang="tr-TR" dirty="0" err="1"/>
              <a:t>Ampulla</a:t>
            </a:r>
            <a:r>
              <a:rPr lang="tr-TR" dirty="0"/>
              <a:t> </a:t>
            </a:r>
            <a:r>
              <a:rPr lang="tr-TR" dirty="0" err="1"/>
              <a:t>vateri</a:t>
            </a:r>
            <a:r>
              <a:rPr lang="tr-TR" dirty="0"/>
              <a:t> endoskopik olarak görüntülenebilir, safra kanalları ve pankreas kanalı </a:t>
            </a:r>
            <a:r>
              <a:rPr lang="tr-TR" dirty="0" err="1"/>
              <a:t>kanülize</a:t>
            </a:r>
            <a:r>
              <a:rPr lang="tr-TR" dirty="0"/>
              <a:t> edilebilir (2). Böylece tek bir </a:t>
            </a:r>
            <a:r>
              <a:rPr lang="tr-TR" dirty="0" err="1"/>
              <a:t>ilemde</a:t>
            </a:r>
            <a:r>
              <a:rPr lang="tr-TR" dirty="0"/>
              <a:t> mide ve </a:t>
            </a:r>
            <a:r>
              <a:rPr lang="tr-TR" dirty="0" err="1"/>
              <a:t>duedonum</a:t>
            </a:r>
            <a:r>
              <a:rPr lang="tr-TR" dirty="0"/>
              <a:t> kadar, </a:t>
            </a:r>
            <a:r>
              <a:rPr lang="tr-TR" dirty="0" err="1"/>
              <a:t>pankreatik</a:t>
            </a:r>
            <a:r>
              <a:rPr lang="tr-TR" dirty="0"/>
              <a:t> ve </a:t>
            </a:r>
            <a:r>
              <a:rPr lang="tr-TR" dirty="0" err="1"/>
              <a:t>bilier</a:t>
            </a:r>
            <a:r>
              <a:rPr lang="tr-TR" dirty="0"/>
              <a:t> kanallar da görülebilir (2). </a:t>
            </a:r>
            <a:r>
              <a:rPr lang="tr-TR" dirty="0" err="1"/>
              <a:t>Karacier</a:t>
            </a:r>
            <a:r>
              <a:rPr lang="tr-TR" dirty="0"/>
              <a:t>, safra kesesi, safra ve pankreas kanallarındaki problemler, </a:t>
            </a:r>
            <a:r>
              <a:rPr lang="tr-TR" dirty="0" err="1"/>
              <a:t>özofagus</a:t>
            </a:r>
            <a:r>
              <a:rPr lang="tr-TR" dirty="0"/>
              <a:t>, mide, pankreas ve </a:t>
            </a:r>
            <a:r>
              <a:rPr lang="tr-TR" dirty="0" err="1"/>
              <a:t>bilier</a:t>
            </a:r>
            <a:r>
              <a:rPr lang="tr-TR" dirty="0"/>
              <a:t> kanal hastalıkları dahil olmak üzere </a:t>
            </a:r>
            <a:r>
              <a:rPr lang="tr-TR" dirty="0" err="1"/>
              <a:t>duodenal</a:t>
            </a:r>
            <a:r>
              <a:rPr lang="tr-TR" dirty="0"/>
              <a:t> </a:t>
            </a:r>
            <a:r>
              <a:rPr lang="tr-TR" dirty="0" err="1"/>
              <a:t>divertikül</a:t>
            </a:r>
            <a:r>
              <a:rPr lang="tr-TR" dirty="0"/>
              <a:t> ve fistüllerin tanısı konulabilir (2). </a:t>
            </a:r>
            <a:r>
              <a:rPr lang="tr-TR" dirty="0" err="1"/>
              <a:t>lem</a:t>
            </a:r>
            <a:r>
              <a:rPr lang="tr-TR" dirty="0"/>
              <a:t> esnasında bazı problemlerin tedavisi yapılabilir. Hasta endoskobu yuttuktan sonra </a:t>
            </a:r>
            <a:r>
              <a:rPr lang="tr-TR" dirty="0" err="1"/>
              <a:t>kanül</a:t>
            </a:r>
            <a:r>
              <a:rPr lang="tr-TR" dirty="0"/>
              <a:t> </a:t>
            </a:r>
            <a:r>
              <a:rPr lang="tr-TR" dirty="0" err="1"/>
              <a:t>papillanın</a:t>
            </a:r>
            <a:r>
              <a:rPr lang="tr-TR" dirty="0"/>
              <a:t> dorudan </a:t>
            </a:r>
            <a:r>
              <a:rPr lang="tr-TR" dirty="0" err="1"/>
              <a:t>görülebilecei</a:t>
            </a:r>
            <a:r>
              <a:rPr lang="tr-TR" dirty="0"/>
              <a:t> bir alana </a:t>
            </a:r>
            <a:r>
              <a:rPr lang="tr-TR" dirty="0" err="1"/>
              <a:t>yerletirilir</a:t>
            </a:r>
            <a:r>
              <a:rPr lang="tr-TR" dirty="0"/>
              <a:t> ve </a:t>
            </a:r>
            <a:r>
              <a:rPr lang="tr-TR" dirty="0" err="1"/>
              <a:t>fluoroskopik</a:t>
            </a:r>
            <a:r>
              <a:rPr lang="tr-TR" dirty="0"/>
              <a:t> kontrol altında kontrast madde enjekte edilir</a:t>
            </a:r>
            <a:endParaRPr lang="tr-TR" b="0" i="0" dirty="0">
              <a:solidFill>
                <a:srgbClr val="232323"/>
              </a:solidFill>
              <a:effectLst/>
              <a:latin typeface="Noto Sans"/>
            </a:endParaRPr>
          </a:p>
          <a:p>
            <a:endParaRPr lang="tr-TR" b="0" i="0" dirty="0">
              <a:solidFill>
                <a:srgbClr val="232323"/>
              </a:solidFill>
              <a:effectLst/>
              <a:latin typeface="Noto Sans"/>
            </a:endParaRPr>
          </a:p>
          <a:p>
            <a:r>
              <a:rPr lang="tr-TR" dirty="0"/>
              <a:t>Klinik </a:t>
            </a:r>
            <a:r>
              <a:rPr lang="tr-TR" dirty="0" err="1"/>
              <a:t>Endikasyonları</a:t>
            </a:r>
            <a:r>
              <a:rPr lang="tr-TR" dirty="0"/>
              <a:t> 1. </a:t>
            </a:r>
            <a:r>
              <a:rPr lang="tr-TR" dirty="0" err="1"/>
              <a:t>Bilier</a:t>
            </a:r>
            <a:r>
              <a:rPr lang="tr-TR" dirty="0"/>
              <a:t> obstrüksiyon </a:t>
            </a:r>
            <a:r>
              <a:rPr lang="tr-TR" dirty="0" err="1"/>
              <a:t>üphesi</a:t>
            </a:r>
            <a:r>
              <a:rPr lang="tr-TR" dirty="0"/>
              <a:t> olup </a:t>
            </a:r>
            <a:r>
              <a:rPr lang="tr-TR" dirty="0" err="1"/>
              <a:t>sarılıı</a:t>
            </a:r>
            <a:r>
              <a:rPr lang="tr-TR" dirty="0"/>
              <a:t> olan hastaların </a:t>
            </a:r>
            <a:r>
              <a:rPr lang="tr-TR" dirty="0" err="1"/>
              <a:t>aratırılması</a:t>
            </a:r>
            <a:r>
              <a:rPr lang="tr-TR" dirty="0"/>
              <a:t> (3), 2. </a:t>
            </a:r>
            <a:r>
              <a:rPr lang="tr-TR" dirty="0" err="1"/>
              <a:t>Sarılıı</a:t>
            </a:r>
            <a:r>
              <a:rPr lang="tr-TR" dirty="0"/>
              <a:t> olmayıp (</a:t>
            </a:r>
            <a:r>
              <a:rPr lang="tr-TR" dirty="0" err="1"/>
              <a:t>kolesistektomi</a:t>
            </a:r>
            <a:r>
              <a:rPr lang="tr-TR" dirty="0"/>
              <a:t> </a:t>
            </a:r>
            <a:r>
              <a:rPr lang="tr-TR" dirty="0" err="1"/>
              <a:t>geçirmi</a:t>
            </a:r>
            <a:r>
              <a:rPr lang="tr-TR" dirty="0"/>
              <a:t> veya geçirmemi) klinik </a:t>
            </a:r>
            <a:r>
              <a:rPr lang="tr-TR" dirty="0" err="1"/>
              <a:t>prezentasyonu</a:t>
            </a:r>
            <a:r>
              <a:rPr lang="tr-TR" dirty="0"/>
              <a:t> safra kanalı </a:t>
            </a:r>
            <a:r>
              <a:rPr lang="tr-TR" dirty="0" err="1"/>
              <a:t>hastalıını</a:t>
            </a:r>
            <a:r>
              <a:rPr lang="tr-TR" dirty="0"/>
              <a:t> gösteren hastaların </a:t>
            </a:r>
            <a:r>
              <a:rPr lang="tr-TR" dirty="0" err="1"/>
              <a:t>aratırılması</a:t>
            </a:r>
            <a:r>
              <a:rPr lang="tr-TR" dirty="0"/>
              <a:t> (3), 3. </a:t>
            </a:r>
            <a:r>
              <a:rPr lang="tr-TR" dirty="0" err="1"/>
              <a:t>Terapötik</a:t>
            </a:r>
            <a:r>
              <a:rPr lang="tr-TR" dirty="0"/>
              <a:t> </a:t>
            </a:r>
            <a:r>
              <a:rPr lang="tr-TR" dirty="0" err="1"/>
              <a:t>pankreatik</a:t>
            </a:r>
            <a:r>
              <a:rPr lang="tr-TR" dirty="0"/>
              <a:t> veya </a:t>
            </a:r>
            <a:r>
              <a:rPr lang="tr-TR" dirty="0" err="1"/>
              <a:t>bilier</a:t>
            </a:r>
            <a:r>
              <a:rPr lang="tr-TR" dirty="0"/>
              <a:t> endoskopi, endoskopik </a:t>
            </a:r>
            <a:r>
              <a:rPr lang="tr-TR" dirty="0" err="1"/>
              <a:t>sfinkteratomi</a:t>
            </a:r>
            <a:r>
              <a:rPr lang="tr-TR" dirty="0"/>
              <a:t>, darlıklarda balon </a:t>
            </a:r>
            <a:r>
              <a:rPr lang="tr-TR" dirty="0" err="1"/>
              <a:t>dilatasyonu</a:t>
            </a:r>
            <a:r>
              <a:rPr lang="tr-TR" dirty="0"/>
              <a:t>, </a:t>
            </a:r>
            <a:r>
              <a:rPr lang="tr-TR" dirty="0" err="1"/>
              <a:t>stent</a:t>
            </a:r>
            <a:r>
              <a:rPr lang="tr-TR" dirty="0"/>
              <a:t> </a:t>
            </a:r>
            <a:r>
              <a:rPr lang="tr-TR" dirty="0" err="1"/>
              <a:t>yerletirilmesi</a:t>
            </a:r>
            <a:r>
              <a:rPr lang="tr-TR" dirty="0"/>
              <a:t>; bu </a:t>
            </a:r>
            <a:r>
              <a:rPr lang="tr-TR" dirty="0" err="1"/>
              <a:t>ilemler</a:t>
            </a:r>
            <a:r>
              <a:rPr lang="tr-TR" dirty="0"/>
              <a:t> sıklıkla kontrol endoskopi US ve CT bulguları yetersiz </a:t>
            </a:r>
            <a:r>
              <a:rPr lang="tr-TR" dirty="0" err="1"/>
              <a:t>veyanormal</a:t>
            </a:r>
            <a:r>
              <a:rPr lang="tr-TR" dirty="0"/>
              <a:t> olup </a:t>
            </a:r>
            <a:r>
              <a:rPr lang="tr-TR" dirty="0" err="1"/>
              <a:t>pankreatik</a:t>
            </a:r>
            <a:r>
              <a:rPr lang="tr-TR" dirty="0"/>
              <a:t> </a:t>
            </a:r>
            <a:r>
              <a:rPr lang="tr-TR" dirty="0" err="1"/>
              <a:t>malignansi</a:t>
            </a:r>
            <a:r>
              <a:rPr lang="tr-TR" dirty="0"/>
              <a:t> belirtileri gösteren hastaların </a:t>
            </a:r>
            <a:r>
              <a:rPr lang="tr-TR" dirty="0" err="1"/>
              <a:t>aratırılmasında</a:t>
            </a:r>
            <a:r>
              <a:rPr lang="tr-TR" dirty="0"/>
              <a:t> (3), 4. </a:t>
            </a:r>
            <a:r>
              <a:rPr lang="tr-TR" dirty="0" err="1"/>
              <a:t>Etyolojisi</a:t>
            </a:r>
            <a:r>
              <a:rPr lang="tr-TR" dirty="0"/>
              <a:t> belli olmayıp sık tekrarlayan </a:t>
            </a:r>
            <a:r>
              <a:rPr lang="tr-TR" dirty="0" err="1"/>
              <a:t>pankreatiti</a:t>
            </a:r>
            <a:r>
              <a:rPr lang="tr-TR" dirty="0"/>
              <a:t> olan hastaları </a:t>
            </a:r>
            <a:r>
              <a:rPr lang="tr-TR" dirty="0" err="1"/>
              <a:t>aratırılmasında</a:t>
            </a:r>
            <a:r>
              <a:rPr lang="tr-TR" dirty="0"/>
              <a:t>, 5. Kronik </a:t>
            </a:r>
            <a:r>
              <a:rPr lang="tr-TR" dirty="0" err="1"/>
              <a:t>pankreatitli</a:t>
            </a:r>
            <a:r>
              <a:rPr lang="tr-TR" dirty="0"/>
              <a:t> hastaların </a:t>
            </a:r>
            <a:r>
              <a:rPr lang="tr-TR" dirty="0" err="1"/>
              <a:t>preoperatif</a:t>
            </a:r>
            <a:r>
              <a:rPr lang="tr-TR" dirty="0"/>
              <a:t> olarak </a:t>
            </a:r>
            <a:r>
              <a:rPr lang="tr-TR" dirty="0" err="1"/>
              <a:t>aratırılmasında</a:t>
            </a:r>
            <a:r>
              <a:rPr lang="tr-TR" dirty="0"/>
              <a:t> (3), 6. Obstrüksiyon, </a:t>
            </a:r>
            <a:r>
              <a:rPr lang="tr-TR" dirty="0" err="1"/>
              <a:t>kolanjit</a:t>
            </a:r>
            <a:r>
              <a:rPr lang="tr-TR" dirty="0"/>
              <a:t> ve </a:t>
            </a:r>
            <a:r>
              <a:rPr lang="tr-TR" dirty="0" err="1"/>
              <a:t>pankreatite</a:t>
            </a:r>
            <a:r>
              <a:rPr lang="tr-TR" dirty="0"/>
              <a:t> yol açan koledok </a:t>
            </a:r>
            <a:r>
              <a:rPr lang="tr-TR" dirty="0" err="1"/>
              <a:t>talarının</a:t>
            </a:r>
            <a:r>
              <a:rPr lang="tr-TR" dirty="0"/>
              <a:t> çıkarılmasında (2), 7. Pankreas ve safra kanallarından kültür, alandaki her hangi bir lezyondan biyopsi alınabilir (2). 8. </a:t>
            </a:r>
            <a:r>
              <a:rPr lang="tr-TR" dirty="0" err="1"/>
              <a:t>Bilier</a:t>
            </a:r>
            <a:r>
              <a:rPr lang="tr-TR" dirty="0"/>
              <a:t> hastalıklarda ve normal </a:t>
            </a:r>
            <a:r>
              <a:rPr lang="tr-TR" dirty="0" err="1"/>
              <a:t>intrahepatik</a:t>
            </a:r>
            <a:r>
              <a:rPr lang="tr-TR" dirty="0"/>
              <a:t> kanallarla ilgili hastalıklarda da </a:t>
            </a:r>
            <a:r>
              <a:rPr lang="tr-TR" dirty="0" err="1"/>
              <a:t>deeri</a:t>
            </a:r>
            <a:r>
              <a:rPr lang="tr-TR" dirty="0"/>
              <a:t> vardır. </a:t>
            </a:r>
            <a:r>
              <a:rPr lang="tr-TR" dirty="0" err="1"/>
              <a:t>Primer</a:t>
            </a:r>
            <a:r>
              <a:rPr lang="tr-TR" dirty="0"/>
              <a:t> </a:t>
            </a:r>
            <a:r>
              <a:rPr lang="tr-TR" dirty="0" err="1"/>
              <a:t>sklerozan</a:t>
            </a:r>
            <a:r>
              <a:rPr lang="tr-TR" dirty="0"/>
              <a:t> </a:t>
            </a:r>
            <a:r>
              <a:rPr lang="tr-TR" dirty="0" err="1"/>
              <a:t>kolanjit</a:t>
            </a:r>
            <a:r>
              <a:rPr lang="tr-TR" dirty="0"/>
              <a:t>, </a:t>
            </a:r>
            <a:r>
              <a:rPr lang="tr-TR" dirty="0" err="1"/>
              <a:t>Coroli</a:t>
            </a:r>
            <a:r>
              <a:rPr lang="tr-TR" dirty="0"/>
              <a:t> </a:t>
            </a:r>
            <a:r>
              <a:rPr lang="tr-TR" dirty="0" err="1"/>
              <a:t>Hastalıı</a:t>
            </a:r>
            <a:r>
              <a:rPr lang="tr-TR" dirty="0"/>
              <a:t> ve </a:t>
            </a:r>
            <a:r>
              <a:rPr lang="tr-TR" dirty="0" err="1"/>
              <a:t>konjenital</a:t>
            </a:r>
            <a:r>
              <a:rPr lang="tr-TR" dirty="0"/>
              <a:t> hastalıkların tanısında kullanılabilir (2).</a:t>
            </a:r>
          </a:p>
        </p:txBody>
      </p:sp>
      <p:sp>
        <p:nvSpPr>
          <p:cNvPr id="4" name="Slayt Numarası Yer Tutucusu 3"/>
          <p:cNvSpPr>
            <a:spLocks noGrp="1"/>
          </p:cNvSpPr>
          <p:nvPr>
            <p:ph type="sldNum" sz="quarter" idx="5"/>
          </p:nvPr>
        </p:nvSpPr>
        <p:spPr/>
        <p:txBody>
          <a:bodyPr/>
          <a:lstStyle/>
          <a:p>
            <a:fld id="{059E9F9F-A0A8-41AC-AA76-57BE75E703DC}" type="slidenum">
              <a:rPr lang="tr-TR" smtClean="0"/>
              <a:t>41</a:t>
            </a:fld>
            <a:endParaRPr lang="tr-TR"/>
          </a:p>
        </p:txBody>
      </p:sp>
    </p:spTree>
    <p:extLst>
      <p:ext uri="{BB962C8B-B14F-4D97-AF65-F5344CB8AC3E}">
        <p14:creationId xmlns:p14="http://schemas.microsoft.com/office/powerpoint/2010/main" val="1617447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Wirsung</a:t>
            </a:r>
            <a:r>
              <a:rPr lang="tr-TR" dirty="0"/>
              <a:t> kanalı</a:t>
            </a:r>
          </a:p>
        </p:txBody>
      </p:sp>
      <p:sp>
        <p:nvSpPr>
          <p:cNvPr id="4" name="Slayt Numarası Yer Tutucusu 3"/>
          <p:cNvSpPr>
            <a:spLocks noGrp="1"/>
          </p:cNvSpPr>
          <p:nvPr>
            <p:ph type="sldNum" sz="quarter" idx="5"/>
          </p:nvPr>
        </p:nvSpPr>
        <p:spPr/>
        <p:txBody>
          <a:bodyPr/>
          <a:lstStyle/>
          <a:p>
            <a:fld id="{059E9F9F-A0A8-41AC-AA76-57BE75E703DC}" type="slidenum">
              <a:rPr lang="tr-TR" smtClean="0"/>
              <a:t>43</a:t>
            </a:fld>
            <a:endParaRPr lang="tr-TR"/>
          </a:p>
        </p:txBody>
      </p:sp>
    </p:spTree>
    <p:extLst>
      <p:ext uri="{BB962C8B-B14F-4D97-AF65-F5344CB8AC3E}">
        <p14:creationId xmlns:p14="http://schemas.microsoft.com/office/powerpoint/2010/main" val="307200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46</a:t>
            </a:fld>
            <a:endParaRPr lang="tr-TR"/>
          </a:p>
        </p:txBody>
      </p:sp>
    </p:spTree>
    <p:extLst>
      <p:ext uri="{BB962C8B-B14F-4D97-AF65-F5344CB8AC3E}">
        <p14:creationId xmlns:p14="http://schemas.microsoft.com/office/powerpoint/2010/main" val="1118013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0" i="0" dirty="0">
                <a:solidFill>
                  <a:srgbClr val="232323"/>
                </a:solidFill>
                <a:effectLst/>
                <a:latin typeface="Noto Sans"/>
              </a:rPr>
              <a:t>Östrojen, kolesterol </a:t>
            </a:r>
            <a:r>
              <a:rPr lang="tr-TR" b="0" i="0" dirty="0" err="1">
                <a:solidFill>
                  <a:srgbClr val="232323"/>
                </a:solidFill>
                <a:effectLst/>
                <a:latin typeface="Noto Sans"/>
              </a:rPr>
              <a:t>sekresyonunu</a:t>
            </a:r>
            <a:r>
              <a:rPr lang="tr-TR" b="0" i="0" dirty="0">
                <a:solidFill>
                  <a:srgbClr val="232323"/>
                </a:solidFill>
                <a:effectLst/>
                <a:latin typeface="Noto Sans"/>
              </a:rPr>
              <a:t> arttırır ve </a:t>
            </a:r>
            <a:r>
              <a:rPr lang="tr-TR" b="0" i="0" dirty="0" err="1">
                <a:solidFill>
                  <a:srgbClr val="232323"/>
                </a:solidFill>
                <a:effectLst/>
                <a:latin typeface="Noto Sans"/>
              </a:rPr>
              <a:t>progesteron</a:t>
            </a:r>
            <a:r>
              <a:rPr lang="tr-TR" b="0" i="0" dirty="0">
                <a:solidFill>
                  <a:srgbClr val="232323"/>
                </a:solidFill>
                <a:effectLst/>
                <a:latin typeface="Noto Sans"/>
              </a:rPr>
              <a:t>, safra asidi </a:t>
            </a:r>
            <a:r>
              <a:rPr lang="tr-TR" b="0" i="0" dirty="0" err="1">
                <a:solidFill>
                  <a:srgbClr val="232323"/>
                </a:solidFill>
                <a:effectLst/>
                <a:latin typeface="Noto Sans"/>
              </a:rPr>
              <a:t>sekresyonunu</a:t>
            </a:r>
            <a:r>
              <a:rPr lang="tr-TR" b="0" i="0" dirty="0">
                <a:solidFill>
                  <a:srgbClr val="232323"/>
                </a:solidFill>
                <a:effectLst/>
                <a:latin typeface="Noto Sans"/>
              </a:rPr>
              <a:t> azaltır, bu da sonuçta safranın kolesterol ile aşırı doygun hale gelmesine neden olur. </a:t>
            </a:r>
            <a:r>
              <a:rPr lang="tr-TR" b="0" i="0" dirty="0" err="1">
                <a:solidFill>
                  <a:srgbClr val="232323"/>
                </a:solidFill>
                <a:effectLst/>
                <a:latin typeface="Noto Sans"/>
              </a:rPr>
              <a:t>Kenodeoksikolat</a:t>
            </a:r>
            <a:r>
              <a:rPr lang="tr-TR" b="0" i="0" dirty="0">
                <a:solidFill>
                  <a:srgbClr val="232323"/>
                </a:solidFill>
                <a:effectLst/>
                <a:latin typeface="Noto Sans"/>
              </a:rPr>
              <a:t> gibi </a:t>
            </a:r>
            <a:r>
              <a:rPr lang="tr-TR" b="0" i="0" dirty="0" err="1">
                <a:solidFill>
                  <a:srgbClr val="232323"/>
                </a:solidFill>
                <a:effectLst/>
                <a:latin typeface="Noto Sans"/>
              </a:rPr>
              <a:t>hidrofobik</a:t>
            </a:r>
            <a:r>
              <a:rPr lang="tr-TR" b="0" i="0" dirty="0">
                <a:solidFill>
                  <a:srgbClr val="232323"/>
                </a:solidFill>
                <a:effectLst/>
                <a:latin typeface="Noto Sans"/>
              </a:rPr>
              <a:t> safra asitlerinin nispi bir aşırı üretimi, safranın kolesterolü çözme kabiliyetini azaltır.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Progesteron</a:t>
            </a:r>
            <a:r>
              <a:rPr lang="tr-TR" b="0" i="0" dirty="0">
                <a:solidFill>
                  <a:srgbClr val="232323"/>
                </a:solidFill>
                <a:effectLst/>
                <a:latin typeface="Noto Sans"/>
              </a:rPr>
              <a:t>, safra kesesinin boşalmasını yavaşlatır, bu da safra durmasına neden olarak taş oluşumunu daha da artırır.</a:t>
            </a:r>
          </a:p>
          <a:p>
            <a:r>
              <a:rPr lang="tr-TR" b="0" i="0" dirty="0">
                <a:solidFill>
                  <a:srgbClr val="232323"/>
                </a:solidFill>
                <a:effectLst/>
                <a:latin typeface="Noto Sans"/>
              </a:rPr>
              <a:t>Safra kesesi taşı geliştiren veya çamurlu hamile kadınlar arasında yüzde 2'den azı semptom geliştirir.</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48</a:t>
            </a:fld>
            <a:endParaRPr lang="tr-TR"/>
          </a:p>
        </p:txBody>
      </p:sp>
    </p:spTree>
    <p:extLst>
      <p:ext uri="{BB962C8B-B14F-4D97-AF65-F5344CB8AC3E}">
        <p14:creationId xmlns:p14="http://schemas.microsoft.com/office/powerpoint/2010/main" val="1016250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solidFill>
                  <a:srgbClr val="232323"/>
                </a:solidFill>
                <a:effectLst/>
                <a:latin typeface="Noto Sans"/>
              </a:rPr>
              <a:t>Ağrı kontrolü </a:t>
            </a:r>
            <a:r>
              <a:rPr lang="tr-TR" b="0" i="0" dirty="0">
                <a:solidFill>
                  <a:srgbClr val="232323"/>
                </a:solidFill>
                <a:effectLst/>
                <a:latin typeface="Noto Sans"/>
              </a:rPr>
              <a:t> -  Ağrı kontrolü genellikle </a:t>
            </a:r>
            <a:r>
              <a:rPr lang="tr-TR" b="0" i="0" dirty="0" err="1">
                <a:solidFill>
                  <a:srgbClr val="232323"/>
                </a:solidFill>
                <a:effectLst/>
                <a:latin typeface="Noto Sans"/>
              </a:rPr>
              <a:t>intravenöz</a:t>
            </a:r>
            <a:r>
              <a:rPr lang="tr-TR" b="0" i="0" dirty="0">
                <a:solidFill>
                  <a:srgbClr val="232323"/>
                </a:solidFill>
                <a:effectLst/>
                <a:latin typeface="Noto Sans"/>
              </a:rPr>
              <a:t> </a:t>
            </a:r>
            <a:r>
              <a:rPr lang="tr-TR" b="0" i="0" dirty="0" err="1">
                <a:solidFill>
                  <a:srgbClr val="232323"/>
                </a:solidFill>
                <a:effectLst/>
                <a:latin typeface="Noto Sans"/>
              </a:rPr>
              <a:t>opioidlerle</a:t>
            </a:r>
            <a:r>
              <a:rPr lang="tr-TR" b="0" i="0" dirty="0">
                <a:solidFill>
                  <a:srgbClr val="232323"/>
                </a:solidFill>
                <a:effectLst/>
                <a:latin typeface="Noto Sans"/>
              </a:rPr>
              <a:t> sağlanabilir. </a:t>
            </a:r>
            <a:r>
              <a:rPr lang="tr-TR" b="0" i="0" dirty="0" err="1">
                <a:solidFill>
                  <a:srgbClr val="232323"/>
                </a:solidFill>
                <a:effectLst/>
                <a:latin typeface="Noto Sans"/>
              </a:rPr>
              <a:t>Nonsteroidal</a:t>
            </a:r>
            <a:r>
              <a:rPr lang="tr-TR" b="0" i="0" dirty="0">
                <a:solidFill>
                  <a:srgbClr val="232323"/>
                </a:solidFill>
                <a:effectLst/>
                <a:latin typeface="Noto Sans"/>
              </a:rPr>
              <a:t> </a:t>
            </a:r>
            <a:r>
              <a:rPr lang="tr-TR" b="0" i="0" dirty="0" err="1">
                <a:solidFill>
                  <a:srgbClr val="232323"/>
                </a:solidFill>
                <a:effectLst/>
                <a:latin typeface="Noto Sans"/>
              </a:rPr>
              <a:t>antiinflamatuvar</a:t>
            </a:r>
            <a:r>
              <a:rPr lang="tr-TR" b="0" i="0" dirty="0">
                <a:solidFill>
                  <a:srgbClr val="232323"/>
                </a:solidFill>
                <a:effectLst/>
                <a:latin typeface="Noto Sans"/>
              </a:rPr>
              <a:t> ilaçlar (</a:t>
            </a:r>
            <a:r>
              <a:rPr lang="tr-TR" b="0" i="0" dirty="0" err="1">
                <a:solidFill>
                  <a:srgbClr val="232323"/>
                </a:solidFill>
                <a:effectLst/>
                <a:latin typeface="Noto Sans"/>
              </a:rPr>
              <a:t>NSAID'ler</a:t>
            </a:r>
            <a:r>
              <a:rPr lang="tr-TR" b="0" i="0" dirty="0">
                <a:solidFill>
                  <a:srgbClr val="232323"/>
                </a:solidFill>
                <a:effectLst/>
                <a:latin typeface="Noto Sans"/>
              </a:rPr>
              <a:t>) etkili analjezi üretebilse de, 48 saatten fazla kullanıldıklarında potansiyel </a:t>
            </a:r>
            <a:r>
              <a:rPr lang="tr-TR" b="0" i="0" dirty="0" err="1">
                <a:solidFill>
                  <a:srgbClr val="232323"/>
                </a:solidFill>
                <a:effectLst/>
                <a:latin typeface="Noto Sans"/>
              </a:rPr>
              <a:t>advers</a:t>
            </a:r>
            <a:r>
              <a:rPr lang="tr-TR" b="0" i="0" dirty="0">
                <a:solidFill>
                  <a:srgbClr val="232323"/>
                </a:solidFill>
                <a:effectLst/>
                <a:latin typeface="Noto Sans"/>
              </a:rPr>
              <a:t> </a:t>
            </a:r>
            <a:r>
              <a:rPr lang="tr-TR" b="0" i="0" dirty="0" err="1">
                <a:solidFill>
                  <a:srgbClr val="232323"/>
                </a:solidFill>
                <a:effectLst/>
                <a:latin typeface="Noto Sans"/>
              </a:rPr>
              <a:t>fetal</a:t>
            </a:r>
            <a:r>
              <a:rPr lang="tr-TR" b="0" i="0" dirty="0">
                <a:solidFill>
                  <a:srgbClr val="232323"/>
                </a:solidFill>
                <a:effectLst/>
                <a:latin typeface="Noto Sans"/>
              </a:rPr>
              <a:t> etkiler nedeniyle (</a:t>
            </a:r>
            <a:r>
              <a:rPr lang="tr-TR" b="0" i="0" dirty="0" err="1">
                <a:solidFill>
                  <a:srgbClr val="232323"/>
                </a:solidFill>
                <a:effectLst/>
                <a:latin typeface="Noto Sans"/>
              </a:rPr>
              <a:t>örn</a:t>
            </a:r>
            <a:r>
              <a:rPr lang="tr-TR" b="0" i="0" dirty="0">
                <a:solidFill>
                  <a:srgbClr val="232323"/>
                </a:solidFill>
                <a:effectLst/>
                <a:latin typeface="Noto Sans"/>
              </a:rPr>
              <a:t>. </a:t>
            </a:r>
            <a:r>
              <a:rPr lang="tr-TR" b="0" i="0" dirty="0" err="1">
                <a:solidFill>
                  <a:srgbClr val="232323"/>
                </a:solidFill>
                <a:effectLst/>
                <a:latin typeface="Noto Sans"/>
              </a:rPr>
              <a:t>arteriyozus</a:t>
            </a:r>
            <a:r>
              <a:rPr lang="tr-TR" b="0" i="0" dirty="0">
                <a:solidFill>
                  <a:srgbClr val="232323"/>
                </a:solidFill>
                <a:effectLst/>
                <a:latin typeface="Noto Sans"/>
              </a:rPr>
              <a:t>, </a:t>
            </a:r>
            <a:r>
              <a:rPr lang="tr-TR" b="0" i="0" dirty="0" err="1">
                <a:solidFill>
                  <a:srgbClr val="232323"/>
                </a:solidFill>
                <a:effectLst/>
                <a:latin typeface="Noto Sans"/>
              </a:rPr>
              <a:t>oligohidramnios</a:t>
            </a:r>
            <a:r>
              <a:rPr lang="tr-TR" b="0" i="0" dirty="0">
                <a:solidFill>
                  <a:srgbClr val="232323"/>
                </a:solidFill>
                <a:effectLst/>
                <a:latin typeface="Noto Sans"/>
              </a:rPr>
              <a:t>). </a:t>
            </a:r>
            <a:r>
              <a:rPr lang="tr-TR" b="0" i="0" u="sng" dirty="0" err="1">
                <a:solidFill>
                  <a:srgbClr val="005B92"/>
                </a:solidFill>
                <a:effectLst/>
                <a:latin typeface="Noto Sans"/>
                <a:hlinkClick r:id="rId3"/>
              </a:rPr>
              <a:t>Asetaminofen</a:t>
            </a:r>
            <a:r>
              <a:rPr lang="tr-TR" b="0" i="0" dirty="0">
                <a:solidFill>
                  <a:srgbClr val="232323"/>
                </a:solidFill>
                <a:effectLst/>
                <a:latin typeface="Noto Sans"/>
              </a:rPr>
              <a:t> , hafif ağrıyı yönetmek için kullanılabilir.</a:t>
            </a:r>
          </a:p>
          <a:p>
            <a:endParaRPr lang="tr-TR" b="0" i="0" dirty="0">
              <a:solidFill>
                <a:srgbClr val="232323"/>
              </a:solidFill>
              <a:effectLst/>
              <a:latin typeface="Noto Sans"/>
            </a:endParaRPr>
          </a:p>
          <a:p>
            <a:pPr algn="l"/>
            <a:endParaRPr lang="tr-TR" b="0" i="0" dirty="0">
              <a:solidFill>
                <a:srgbClr val="232323"/>
              </a:solidFill>
              <a:effectLst/>
              <a:latin typeface="Noto Sans"/>
            </a:endParaRPr>
          </a:p>
          <a:p>
            <a:pPr algn="l"/>
            <a:endParaRPr lang="tr-TR" b="0" i="0" dirty="0">
              <a:solidFill>
                <a:srgbClr val="232323"/>
              </a:solidFill>
              <a:effectLst/>
              <a:latin typeface="Noto Sans"/>
            </a:endParaRPr>
          </a:p>
          <a:p>
            <a:pPr algn="l"/>
            <a:endParaRPr lang="tr-TR" b="0" i="0" dirty="0">
              <a:solidFill>
                <a:srgbClr val="232323"/>
              </a:solidFill>
              <a:effectLst/>
              <a:latin typeface="Noto Sans"/>
            </a:endParaRPr>
          </a:p>
          <a:p>
            <a:pPr algn="l"/>
            <a:r>
              <a:rPr lang="tr-TR" b="1" i="0" dirty="0">
                <a:solidFill>
                  <a:srgbClr val="232323"/>
                </a:solidFill>
                <a:effectLst/>
                <a:latin typeface="Noto Sans"/>
              </a:rPr>
              <a:t>Akut yağlı karaciğer</a:t>
            </a:r>
            <a:r>
              <a:rPr lang="tr-TR" b="0" i="0" dirty="0">
                <a:solidFill>
                  <a:srgbClr val="232323"/>
                </a:solidFill>
                <a:effectLst/>
                <a:latin typeface="Noto Sans"/>
              </a:rPr>
              <a:t>- Akut yağlı karaciğer, gebeliğin ikinci yarısında, genellikle üçüncü </a:t>
            </a:r>
            <a:r>
              <a:rPr lang="tr-TR" b="0" i="0" dirty="0" err="1">
                <a:solidFill>
                  <a:srgbClr val="232323"/>
                </a:solidFill>
                <a:effectLst/>
                <a:latin typeface="Noto Sans"/>
              </a:rPr>
              <a:t>trimesterde</a:t>
            </a:r>
            <a:r>
              <a:rPr lang="tr-TR" b="0" i="0" dirty="0">
                <a:solidFill>
                  <a:srgbClr val="232323"/>
                </a:solidFill>
                <a:effectLst/>
                <a:latin typeface="Noto Sans"/>
              </a:rPr>
              <a:t> ortaya çıkar. En sık görülen ilk semptomlar mide bulantısı veya kusma (hastaların yaklaşık yüzde 75'i), karın ağrısı (özellikle </a:t>
            </a:r>
            <a:r>
              <a:rPr lang="tr-TR" b="0" i="0" dirty="0" err="1">
                <a:solidFill>
                  <a:srgbClr val="232323"/>
                </a:solidFill>
                <a:effectLst/>
                <a:latin typeface="Noto Sans"/>
              </a:rPr>
              <a:t>epigastrik</a:t>
            </a:r>
            <a:r>
              <a:rPr lang="tr-TR" b="0" i="0" dirty="0">
                <a:solidFill>
                  <a:srgbClr val="232323"/>
                </a:solidFill>
                <a:effectLst/>
                <a:latin typeface="Noto Sans"/>
              </a:rPr>
              <a:t>, yüzde 50), iştahsızlık ve sarılıktır. Serum </a:t>
            </a:r>
            <a:r>
              <a:rPr lang="tr-TR" b="0" i="0" dirty="0" err="1">
                <a:solidFill>
                  <a:srgbClr val="232323"/>
                </a:solidFill>
                <a:effectLst/>
                <a:latin typeface="Noto Sans"/>
              </a:rPr>
              <a:t>aminotransferaz</a:t>
            </a:r>
            <a:r>
              <a:rPr lang="tr-TR" b="0" i="0" dirty="0">
                <a:solidFill>
                  <a:srgbClr val="232323"/>
                </a:solidFill>
                <a:effectLst/>
                <a:latin typeface="Noto Sans"/>
              </a:rPr>
              <a:t> yükselmeleri, genellikle yağlı karaciğerde safra kesesi hastalığına göre daha yüksektir, mütevazı artışlardan 1000 IU / L'ye kadar değişir. Hastaların yaklaşık yarısında, başvuru sırasında veya hastalığın seyri sırasında herhangi bir zamanda </a:t>
            </a:r>
            <a:r>
              <a:rPr lang="tr-TR" b="0" i="0" dirty="0" err="1">
                <a:solidFill>
                  <a:srgbClr val="232323"/>
                </a:solidFill>
                <a:effectLst/>
                <a:latin typeface="Noto Sans"/>
              </a:rPr>
              <a:t>preeklampsi</a:t>
            </a:r>
            <a:r>
              <a:rPr lang="tr-TR" b="0" i="0" dirty="0">
                <a:solidFill>
                  <a:srgbClr val="232323"/>
                </a:solidFill>
                <a:effectLst/>
                <a:latin typeface="Noto Sans"/>
              </a:rPr>
              <a:t> belirtileri vardır. Hipoglisemi, şiddetli akut yağlı karaciğerin bir özelliğidir ancak </a:t>
            </a:r>
            <a:r>
              <a:rPr lang="tr-TR" b="0" i="0" dirty="0" err="1">
                <a:solidFill>
                  <a:srgbClr val="232323"/>
                </a:solidFill>
                <a:effectLst/>
                <a:latin typeface="Noto Sans"/>
              </a:rPr>
              <a:t>preeklampsi</a:t>
            </a:r>
            <a:r>
              <a:rPr lang="tr-TR" b="0" i="0" dirty="0">
                <a:solidFill>
                  <a:srgbClr val="232323"/>
                </a:solidFill>
                <a:effectLst/>
                <a:latin typeface="Noto Sans"/>
              </a:rPr>
              <a:t>, HELLP sendromu veya safra kesesi hastalığında mevcut değildir. Şiddetli akut yağlı karaciğer ayrıca safra kesesi hastalığının özellikleri olmayan böbrek yetmezliği ve yaygın damar içi pıhtılaşma ile karakterizedir</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50</a:t>
            </a:fld>
            <a:endParaRPr lang="tr-TR"/>
          </a:p>
        </p:txBody>
      </p:sp>
    </p:spTree>
    <p:extLst>
      <p:ext uri="{BB962C8B-B14F-4D97-AF65-F5344CB8AC3E}">
        <p14:creationId xmlns:p14="http://schemas.microsoft.com/office/powerpoint/2010/main" val="2342066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solidFill>
                  <a:srgbClr val="232323"/>
                </a:solidFill>
                <a:effectLst/>
                <a:latin typeface="Noto Sans"/>
              </a:rPr>
              <a:t>Antibiyotik tedavisi </a:t>
            </a:r>
            <a:r>
              <a:rPr lang="tr-TR" b="0" i="0" dirty="0">
                <a:solidFill>
                  <a:srgbClr val="232323"/>
                </a:solidFill>
                <a:effectLst/>
                <a:latin typeface="Noto Sans"/>
              </a:rPr>
              <a:t> -  </a:t>
            </a:r>
            <a:r>
              <a:rPr lang="tr-TR" b="0" i="0" dirty="0" err="1">
                <a:solidFill>
                  <a:srgbClr val="232323"/>
                </a:solidFill>
                <a:effectLst/>
                <a:latin typeface="Noto Sans"/>
              </a:rPr>
              <a:t>Semptomatik</a:t>
            </a:r>
            <a:r>
              <a:rPr lang="tr-TR" b="0" i="0" dirty="0">
                <a:solidFill>
                  <a:srgbClr val="232323"/>
                </a:solidFill>
                <a:effectLst/>
                <a:latin typeface="Noto Sans"/>
              </a:rPr>
              <a:t> safra taşı hastalığı olan hastalar için ilk </a:t>
            </a:r>
            <a:r>
              <a:rPr lang="tr-TR" b="1" i="0" dirty="0">
                <a:solidFill>
                  <a:srgbClr val="232323"/>
                </a:solidFill>
                <a:effectLst/>
                <a:latin typeface="Noto Sans"/>
              </a:rPr>
              <a:t>tedavi</a:t>
            </a:r>
            <a:r>
              <a:rPr lang="tr-TR" b="0" i="0" dirty="0">
                <a:solidFill>
                  <a:srgbClr val="232323"/>
                </a:solidFill>
                <a:effectLst/>
                <a:latin typeface="Noto Sans"/>
              </a:rPr>
              <a:t> , ampirik antibiyotik tedavisini içerebilir. Antibiyotik tedavisi sadece akut </a:t>
            </a:r>
            <a:r>
              <a:rPr lang="tr-TR" b="0" i="0" dirty="0" err="1">
                <a:solidFill>
                  <a:srgbClr val="232323"/>
                </a:solidFill>
                <a:effectLst/>
                <a:latin typeface="Noto Sans"/>
              </a:rPr>
              <a:t>kolesistit</a:t>
            </a:r>
            <a:r>
              <a:rPr lang="tr-TR" b="0" i="0" dirty="0">
                <a:solidFill>
                  <a:srgbClr val="232323"/>
                </a:solidFill>
                <a:effectLst/>
                <a:latin typeface="Noto Sans"/>
              </a:rPr>
              <a:t> veya </a:t>
            </a:r>
            <a:r>
              <a:rPr lang="tr-TR" b="0" i="0" dirty="0" err="1">
                <a:solidFill>
                  <a:srgbClr val="232323"/>
                </a:solidFill>
                <a:effectLst/>
                <a:latin typeface="Noto Sans"/>
              </a:rPr>
              <a:t>kolanjiti</a:t>
            </a:r>
            <a:r>
              <a:rPr lang="tr-TR" b="0" i="0" dirty="0">
                <a:solidFill>
                  <a:srgbClr val="232323"/>
                </a:solidFill>
                <a:effectLst/>
                <a:latin typeface="Noto Sans"/>
              </a:rPr>
              <a:t> olan hastalar için gereklidir. Safra </a:t>
            </a:r>
            <a:r>
              <a:rPr lang="tr-TR" b="0" i="0" dirty="0" err="1">
                <a:solidFill>
                  <a:srgbClr val="232323"/>
                </a:solidFill>
                <a:effectLst/>
                <a:latin typeface="Noto Sans"/>
              </a:rPr>
              <a:t>pankreatiti</a:t>
            </a:r>
            <a:r>
              <a:rPr lang="tr-TR" b="0" i="0" dirty="0">
                <a:solidFill>
                  <a:srgbClr val="232323"/>
                </a:solidFill>
                <a:effectLst/>
                <a:latin typeface="Noto Sans"/>
              </a:rPr>
              <a:t> olan bir hastada, güvenilir enfeksiyon kanıtı olmadıkça antibiyotik gerekmez</a:t>
            </a:r>
          </a:p>
          <a:p>
            <a:r>
              <a:rPr lang="tr-TR" b="0" i="0" dirty="0" err="1">
                <a:solidFill>
                  <a:srgbClr val="232323"/>
                </a:solidFill>
                <a:effectLst/>
                <a:latin typeface="Noto Sans"/>
              </a:rPr>
              <a:t>Nonsteroidal</a:t>
            </a:r>
            <a:r>
              <a:rPr lang="tr-TR" b="0" i="0" dirty="0">
                <a:solidFill>
                  <a:srgbClr val="232323"/>
                </a:solidFill>
                <a:effectLst/>
                <a:latin typeface="Noto Sans"/>
              </a:rPr>
              <a:t> </a:t>
            </a:r>
            <a:r>
              <a:rPr lang="tr-TR" b="0" i="0" dirty="0" err="1">
                <a:solidFill>
                  <a:srgbClr val="232323"/>
                </a:solidFill>
                <a:effectLst/>
                <a:latin typeface="Noto Sans"/>
              </a:rPr>
              <a:t>antiinflamatuvar</a:t>
            </a:r>
            <a:r>
              <a:rPr lang="tr-TR" b="0" i="0" dirty="0">
                <a:solidFill>
                  <a:srgbClr val="232323"/>
                </a:solidFill>
                <a:effectLst/>
                <a:latin typeface="Noto Sans"/>
              </a:rPr>
              <a:t> ilaçlar (</a:t>
            </a:r>
            <a:r>
              <a:rPr lang="tr-TR" b="0" i="0" dirty="0" err="1">
                <a:solidFill>
                  <a:srgbClr val="232323"/>
                </a:solidFill>
                <a:effectLst/>
                <a:latin typeface="Noto Sans"/>
              </a:rPr>
              <a:t>NSAID'ler</a:t>
            </a:r>
            <a:r>
              <a:rPr lang="tr-TR" b="0" i="0" dirty="0">
                <a:solidFill>
                  <a:srgbClr val="232323"/>
                </a:solidFill>
                <a:effectLst/>
                <a:latin typeface="Noto Sans"/>
              </a:rPr>
              <a:t>) etkili analjezi üretebilse de, 48 saatten fazla kullanıldıklarında potansiyel </a:t>
            </a:r>
            <a:r>
              <a:rPr lang="tr-TR" b="0" i="0" dirty="0" err="1">
                <a:solidFill>
                  <a:srgbClr val="232323"/>
                </a:solidFill>
                <a:effectLst/>
                <a:latin typeface="Noto Sans"/>
              </a:rPr>
              <a:t>advers</a:t>
            </a:r>
            <a:r>
              <a:rPr lang="tr-TR" b="0" i="0" dirty="0">
                <a:solidFill>
                  <a:srgbClr val="232323"/>
                </a:solidFill>
                <a:effectLst/>
                <a:latin typeface="Noto Sans"/>
              </a:rPr>
              <a:t> </a:t>
            </a:r>
            <a:r>
              <a:rPr lang="tr-TR" b="0" i="0" dirty="0" err="1">
                <a:solidFill>
                  <a:srgbClr val="232323"/>
                </a:solidFill>
                <a:effectLst/>
                <a:latin typeface="Noto Sans"/>
              </a:rPr>
              <a:t>fetal</a:t>
            </a:r>
            <a:r>
              <a:rPr lang="tr-TR" b="0" i="0" dirty="0">
                <a:solidFill>
                  <a:srgbClr val="232323"/>
                </a:solidFill>
                <a:effectLst/>
                <a:latin typeface="Noto Sans"/>
              </a:rPr>
              <a:t> etkiler nedeniyle (</a:t>
            </a:r>
            <a:r>
              <a:rPr lang="tr-TR" b="0" i="0" dirty="0" err="1">
                <a:solidFill>
                  <a:srgbClr val="232323"/>
                </a:solidFill>
                <a:effectLst/>
                <a:latin typeface="Noto Sans"/>
              </a:rPr>
              <a:t>örn</a:t>
            </a:r>
            <a:r>
              <a:rPr lang="tr-TR" b="0" i="0" dirty="0">
                <a:solidFill>
                  <a:srgbClr val="232323"/>
                </a:solidFill>
                <a:effectLst/>
                <a:latin typeface="Noto Sans"/>
              </a:rPr>
              <a:t>. </a:t>
            </a:r>
            <a:r>
              <a:rPr lang="tr-TR" b="0" i="0" dirty="0" err="1">
                <a:solidFill>
                  <a:srgbClr val="232323"/>
                </a:solidFill>
                <a:effectLst/>
                <a:latin typeface="Noto Sans"/>
              </a:rPr>
              <a:t>arteriyozus</a:t>
            </a:r>
            <a:r>
              <a:rPr lang="tr-TR" b="0" i="0" dirty="0">
                <a:solidFill>
                  <a:srgbClr val="232323"/>
                </a:solidFill>
                <a:effectLst/>
                <a:latin typeface="Noto Sans"/>
              </a:rPr>
              <a:t>, </a:t>
            </a:r>
            <a:r>
              <a:rPr lang="tr-TR" b="0" i="0" dirty="0" err="1">
                <a:solidFill>
                  <a:srgbClr val="232323"/>
                </a:solidFill>
                <a:effectLst/>
                <a:latin typeface="Noto Sans"/>
              </a:rPr>
              <a:t>oligohidramnios</a:t>
            </a:r>
            <a:r>
              <a:rPr lang="tr-TR" b="0" i="0" dirty="0">
                <a:solidFill>
                  <a:srgbClr val="232323"/>
                </a:solidFill>
                <a:effectLst/>
                <a:latin typeface="Noto Sans"/>
              </a:rPr>
              <a:t>). </a:t>
            </a:r>
            <a:r>
              <a:rPr lang="tr-TR" b="0" i="0" u="sng" dirty="0" err="1">
                <a:solidFill>
                  <a:srgbClr val="005B92"/>
                </a:solidFill>
                <a:effectLst/>
                <a:latin typeface="Noto Sans"/>
                <a:hlinkClick r:id="rId3"/>
              </a:rPr>
              <a:t>Asetaminofen</a:t>
            </a:r>
            <a:r>
              <a:rPr lang="tr-TR" b="0" i="0">
                <a:solidFill>
                  <a:srgbClr val="232323"/>
                </a:solidFill>
                <a:effectLst/>
                <a:latin typeface="Noto Sans"/>
              </a:rPr>
              <a:t> , hafif ağrıyı yönetmek için kullanılabilir.</a:t>
            </a:r>
            <a:endParaRPr lang="tr-TR" b="0" i="0" dirty="0">
              <a:solidFill>
                <a:srgbClr val="232323"/>
              </a:solidFill>
              <a:effectLst/>
              <a:latin typeface="Noto Sans"/>
            </a:endParaRPr>
          </a:p>
          <a:p>
            <a:endParaRPr lang="tr-TR" b="0" i="0" dirty="0">
              <a:solidFill>
                <a:srgbClr val="232323"/>
              </a:solidFill>
              <a:effectLst/>
              <a:latin typeface="Noto Sans"/>
            </a:endParaRPr>
          </a:p>
          <a:p>
            <a:endParaRPr lang="tr-TR" b="0" i="0" dirty="0">
              <a:solidFill>
                <a:srgbClr val="232323"/>
              </a:solidFill>
              <a:effectLst/>
              <a:latin typeface="Noto Sans"/>
            </a:endParaRPr>
          </a:p>
          <a:p>
            <a:pPr algn="l"/>
            <a:r>
              <a:rPr lang="tr-TR" b="0" i="0" dirty="0">
                <a:solidFill>
                  <a:srgbClr val="232323"/>
                </a:solidFill>
                <a:effectLst/>
                <a:latin typeface="Noto Sans"/>
              </a:rPr>
              <a:t>Aşağıdakilerden biri gibi bir beta-</a:t>
            </a:r>
            <a:r>
              <a:rPr lang="tr-TR" b="0" i="0" dirty="0" err="1">
                <a:solidFill>
                  <a:srgbClr val="232323"/>
                </a:solidFill>
                <a:effectLst/>
                <a:latin typeface="Noto Sans"/>
              </a:rPr>
              <a:t>laktam</a:t>
            </a:r>
            <a:r>
              <a:rPr lang="tr-TR" b="0" i="0" dirty="0">
                <a:solidFill>
                  <a:srgbClr val="232323"/>
                </a:solidFill>
                <a:effectLst/>
                <a:latin typeface="Noto Sans"/>
              </a:rPr>
              <a:t> / beta-</a:t>
            </a:r>
            <a:r>
              <a:rPr lang="tr-TR" b="0" i="0" dirty="0" err="1">
                <a:solidFill>
                  <a:srgbClr val="232323"/>
                </a:solidFill>
                <a:effectLst/>
                <a:latin typeface="Noto Sans"/>
              </a:rPr>
              <a:t>laktamaz</a:t>
            </a:r>
            <a:r>
              <a:rPr lang="tr-TR" b="0" i="0" dirty="0">
                <a:solidFill>
                  <a:srgbClr val="232323"/>
                </a:solidFill>
                <a:effectLst/>
                <a:latin typeface="Noto Sans"/>
              </a:rPr>
              <a:t> inhibitörü ile </a:t>
            </a:r>
            <a:r>
              <a:rPr lang="tr-TR" b="0" i="0" dirty="0" err="1">
                <a:solidFill>
                  <a:srgbClr val="232323"/>
                </a:solidFill>
                <a:effectLst/>
                <a:latin typeface="Noto Sans"/>
              </a:rPr>
              <a:t>monoterapi</a:t>
            </a:r>
            <a:r>
              <a:rPr lang="tr-TR" b="0" i="0" dirty="0">
                <a:solidFill>
                  <a:srgbClr val="232323"/>
                </a:solidFill>
                <a:effectLst/>
                <a:latin typeface="Noto Sans"/>
              </a:rPr>
              <a:t> gebelikte uygundur:</a:t>
            </a: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4"/>
              </a:rPr>
              <a:t>Ampisilin-sulbaktam</a:t>
            </a:r>
            <a:r>
              <a:rPr lang="tr-TR" b="0" i="0" dirty="0">
                <a:solidFill>
                  <a:srgbClr val="232323"/>
                </a:solidFill>
                <a:effectLst/>
                <a:latin typeface="Noto Sans"/>
              </a:rPr>
              <a:t> 3 g </a:t>
            </a:r>
            <a:r>
              <a:rPr lang="tr-TR" b="0" i="0" dirty="0" err="1">
                <a:solidFill>
                  <a:srgbClr val="232323"/>
                </a:solidFill>
                <a:effectLst/>
                <a:latin typeface="Noto Sans"/>
              </a:rPr>
              <a:t>intravenöz</a:t>
            </a:r>
            <a:r>
              <a:rPr lang="tr-TR" b="0" i="0" dirty="0">
                <a:solidFill>
                  <a:srgbClr val="232323"/>
                </a:solidFill>
                <a:effectLst/>
                <a:latin typeface="Noto Sans"/>
              </a:rPr>
              <a:t> olarak altı saatte bir</a:t>
            </a: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5"/>
              </a:rPr>
              <a:t>Piperacillin-tazobactam</a:t>
            </a:r>
            <a:r>
              <a:rPr lang="tr-TR" b="0" i="0" dirty="0">
                <a:solidFill>
                  <a:srgbClr val="232323"/>
                </a:solidFill>
                <a:effectLst/>
                <a:latin typeface="Noto Sans"/>
              </a:rPr>
              <a:t> 3,375 g </a:t>
            </a:r>
            <a:r>
              <a:rPr lang="tr-TR" b="0" i="0" dirty="0" err="1">
                <a:solidFill>
                  <a:srgbClr val="232323"/>
                </a:solidFill>
                <a:effectLst/>
                <a:latin typeface="Noto Sans"/>
              </a:rPr>
              <a:t>intravenöz</a:t>
            </a:r>
            <a:r>
              <a:rPr lang="tr-TR" b="0" i="0" dirty="0">
                <a:solidFill>
                  <a:srgbClr val="232323"/>
                </a:solidFill>
                <a:effectLst/>
                <a:latin typeface="Noto Sans"/>
              </a:rPr>
              <a:t> olarak altı saatte bir</a:t>
            </a:r>
          </a:p>
          <a:p>
            <a:pPr algn="l"/>
            <a:r>
              <a:rPr lang="tr-TR" b="0" i="0" dirty="0">
                <a:solidFill>
                  <a:srgbClr val="232323"/>
                </a:solidFill>
                <a:effectLst/>
                <a:latin typeface="Times New Roman" panose="02020603050405020304" pitchFamily="18" charset="0"/>
              </a:rPr>
              <a:t>●</a:t>
            </a:r>
            <a:r>
              <a:rPr lang="tr-TR" b="0" i="0" u="sng" dirty="0" err="1">
                <a:solidFill>
                  <a:srgbClr val="005B92"/>
                </a:solidFill>
                <a:effectLst/>
                <a:latin typeface="Noto Sans"/>
                <a:hlinkClick r:id="rId6"/>
              </a:rPr>
              <a:t>Ticarcillin-clavulanate</a:t>
            </a:r>
            <a:r>
              <a:rPr lang="tr-TR" b="0" i="0" dirty="0">
                <a:solidFill>
                  <a:srgbClr val="232323"/>
                </a:solidFill>
                <a:effectLst/>
                <a:latin typeface="Noto Sans"/>
              </a:rPr>
              <a:t> 3.1 g </a:t>
            </a:r>
            <a:r>
              <a:rPr lang="tr-TR" b="0" i="0" dirty="0" err="1">
                <a:solidFill>
                  <a:srgbClr val="232323"/>
                </a:solidFill>
                <a:effectLst/>
                <a:latin typeface="Noto Sans"/>
              </a:rPr>
              <a:t>intravenöz</a:t>
            </a:r>
            <a:r>
              <a:rPr lang="tr-TR" b="0" i="0" dirty="0">
                <a:solidFill>
                  <a:srgbClr val="232323"/>
                </a:solidFill>
                <a:effectLst/>
                <a:latin typeface="Noto Sans"/>
              </a:rPr>
              <a:t> olarak dört saatte bir</a:t>
            </a:r>
          </a:p>
          <a:p>
            <a:pPr algn="l"/>
            <a:r>
              <a:rPr lang="tr-TR" b="0" i="0" dirty="0">
                <a:solidFill>
                  <a:srgbClr val="232323"/>
                </a:solidFill>
                <a:effectLst/>
                <a:latin typeface="Noto Sans"/>
              </a:rPr>
              <a:t>Kabul edilebilir bir alternatif, her 24 saatte bir </a:t>
            </a:r>
            <a:r>
              <a:rPr lang="tr-TR" b="0" i="0" dirty="0" err="1">
                <a:solidFill>
                  <a:srgbClr val="232323"/>
                </a:solidFill>
                <a:effectLst/>
                <a:latin typeface="Noto Sans"/>
              </a:rPr>
              <a:t>intravenöz</a:t>
            </a:r>
            <a:r>
              <a:rPr lang="tr-TR" b="0" i="0" dirty="0">
                <a:solidFill>
                  <a:srgbClr val="232323"/>
                </a:solidFill>
                <a:effectLst/>
                <a:latin typeface="Noto Sans"/>
              </a:rPr>
              <a:t> 1 g </a:t>
            </a:r>
            <a:r>
              <a:rPr lang="tr-TR" b="0" i="0" u="sng" dirty="0" err="1">
                <a:solidFill>
                  <a:srgbClr val="005B92"/>
                </a:solidFill>
                <a:effectLst/>
                <a:latin typeface="Noto Sans"/>
                <a:hlinkClick r:id="rId7"/>
              </a:rPr>
              <a:t>seftriakson</a:t>
            </a:r>
            <a:r>
              <a:rPr lang="tr-TR" b="0" i="0" u="sng" dirty="0">
                <a:solidFill>
                  <a:srgbClr val="005B92"/>
                </a:solidFill>
                <a:effectLst/>
                <a:latin typeface="Noto Sans"/>
                <a:hlinkClick r:id="rId7"/>
              </a:rPr>
              <a:t> </a:t>
            </a:r>
            <a:r>
              <a:rPr lang="tr-TR" b="1" i="0" dirty="0">
                <a:solidFill>
                  <a:srgbClr val="232323"/>
                </a:solidFill>
                <a:effectLst/>
                <a:latin typeface="Noto Sans"/>
              </a:rPr>
              <a:t>ve</a:t>
            </a:r>
            <a:r>
              <a:rPr lang="tr-TR" b="0" i="0" dirty="0">
                <a:solidFill>
                  <a:srgbClr val="232323"/>
                </a:solidFill>
                <a:effectLst/>
                <a:latin typeface="Noto Sans"/>
              </a:rPr>
              <a:t> her sekiz saatte bir </a:t>
            </a:r>
            <a:r>
              <a:rPr lang="tr-TR" b="0" i="0" dirty="0" err="1">
                <a:solidFill>
                  <a:srgbClr val="232323"/>
                </a:solidFill>
                <a:effectLst/>
                <a:latin typeface="Noto Sans"/>
              </a:rPr>
              <a:t>intravenöz</a:t>
            </a:r>
            <a:r>
              <a:rPr lang="tr-TR" b="0" i="0" dirty="0">
                <a:solidFill>
                  <a:srgbClr val="232323"/>
                </a:solidFill>
                <a:effectLst/>
                <a:latin typeface="Noto Sans"/>
              </a:rPr>
              <a:t> 500 mg </a:t>
            </a:r>
            <a:r>
              <a:rPr lang="tr-TR" b="0" i="0" u="sng" dirty="0" err="1">
                <a:solidFill>
                  <a:srgbClr val="005B92"/>
                </a:solidFill>
                <a:effectLst/>
                <a:latin typeface="Noto Sans"/>
                <a:hlinkClick r:id="rId8"/>
              </a:rPr>
              <a:t>metronidazol</a:t>
            </a:r>
            <a:r>
              <a:rPr lang="tr-TR" b="0" i="0" dirty="0">
                <a:solidFill>
                  <a:srgbClr val="232323"/>
                </a:solidFill>
                <a:effectLst/>
                <a:latin typeface="Noto Sans"/>
              </a:rPr>
              <a:t> gibi üçüncü nesil bir </a:t>
            </a:r>
            <a:r>
              <a:rPr lang="tr-TR" b="0" i="0" dirty="0" err="1">
                <a:solidFill>
                  <a:srgbClr val="232323"/>
                </a:solidFill>
                <a:effectLst/>
                <a:latin typeface="Noto Sans"/>
              </a:rPr>
              <a:t>sefalosporindir</a:t>
            </a:r>
            <a:r>
              <a:rPr lang="tr-TR" b="0" i="0" dirty="0">
                <a:solidFill>
                  <a:srgbClr val="232323"/>
                </a:solidFill>
                <a:effectLst/>
                <a:latin typeface="Noto Sans"/>
              </a:rPr>
              <a:t> . </a:t>
            </a:r>
            <a:r>
              <a:rPr lang="tr-TR" b="0" i="0" u="sng" dirty="0">
                <a:solidFill>
                  <a:srgbClr val="005B92"/>
                </a:solidFill>
                <a:effectLst/>
                <a:latin typeface="Noto Sans"/>
                <a:hlinkClick r:id="rId9"/>
              </a:rPr>
              <a:t>Belirgin</a:t>
            </a:r>
            <a:r>
              <a:rPr lang="tr-TR" b="0" i="0" dirty="0">
                <a:solidFill>
                  <a:srgbClr val="232323"/>
                </a:solidFill>
                <a:effectLst/>
                <a:latin typeface="Noto Sans"/>
              </a:rPr>
              <a:t> bir penisilin alerjisi olan hastalarda bunun yerine </a:t>
            </a:r>
            <a:r>
              <a:rPr lang="tr-TR" b="0" i="0" u="sng" dirty="0" err="1">
                <a:solidFill>
                  <a:srgbClr val="005B92"/>
                </a:solidFill>
                <a:effectLst/>
                <a:latin typeface="Noto Sans"/>
                <a:hlinkClick r:id="rId9"/>
              </a:rPr>
              <a:t>klindamisin</a:t>
            </a:r>
            <a:r>
              <a:rPr lang="tr-TR" b="0" i="0" dirty="0">
                <a:solidFill>
                  <a:srgbClr val="232323"/>
                </a:solidFill>
                <a:effectLst/>
                <a:latin typeface="Noto Sans"/>
              </a:rPr>
              <a:t> verilir.</a:t>
            </a:r>
          </a:p>
          <a:p>
            <a:pPr algn="l"/>
            <a:r>
              <a:rPr lang="tr-TR" dirty="0"/>
              <a:t>  </a:t>
            </a:r>
            <a:r>
              <a:rPr lang="tr-TR" b="0" i="0" dirty="0">
                <a:solidFill>
                  <a:srgbClr val="232323"/>
                </a:solidFill>
                <a:effectLst/>
                <a:latin typeface="Noto Sans"/>
              </a:rPr>
              <a:t>İlk safra kolik atağı olan hamile hastalar için, başlangıçta destekleyici bakımı öneriyoruz ( </a:t>
            </a:r>
            <a:r>
              <a:rPr lang="tr-TR" b="1" i="0" u="sng" dirty="0">
                <a:solidFill>
                  <a:srgbClr val="005B92"/>
                </a:solidFill>
                <a:effectLst/>
                <a:latin typeface="Noto Sans"/>
                <a:hlinkClick r:id="rId10"/>
              </a:rPr>
              <a:t>Derece 2C</a:t>
            </a:r>
            <a:r>
              <a:rPr lang="tr-TR" b="0" i="0" dirty="0">
                <a:solidFill>
                  <a:srgbClr val="232323"/>
                </a:solidFill>
                <a:effectLst/>
                <a:latin typeface="Noto Sans"/>
              </a:rPr>
              <a:t> ). Gebelik sırasında tekrarlayan </a:t>
            </a:r>
            <a:r>
              <a:rPr lang="tr-TR" b="0" i="0" dirty="0" err="1">
                <a:solidFill>
                  <a:srgbClr val="232323"/>
                </a:solidFill>
                <a:effectLst/>
                <a:latin typeface="Noto Sans"/>
              </a:rPr>
              <a:t>biliyer</a:t>
            </a:r>
            <a:r>
              <a:rPr lang="tr-TR" b="0" i="0" dirty="0">
                <a:solidFill>
                  <a:srgbClr val="232323"/>
                </a:solidFill>
                <a:effectLst/>
                <a:latin typeface="Noto Sans"/>
              </a:rPr>
              <a:t> kolik için </a:t>
            </a:r>
            <a:r>
              <a:rPr lang="tr-TR" b="0" i="0" dirty="0" err="1">
                <a:solidFill>
                  <a:srgbClr val="232323"/>
                </a:solidFill>
                <a:effectLst/>
                <a:latin typeface="Noto Sans"/>
              </a:rPr>
              <a:t>kolesistektomi</a:t>
            </a:r>
            <a:r>
              <a:rPr lang="tr-TR" b="0" i="0" dirty="0">
                <a:solidFill>
                  <a:srgbClr val="232323"/>
                </a:solidFill>
                <a:effectLst/>
                <a:latin typeface="Noto Sans"/>
              </a:rPr>
              <a:t> ( </a:t>
            </a:r>
            <a:r>
              <a:rPr lang="tr-TR" b="1" i="0" u="sng" dirty="0">
                <a:solidFill>
                  <a:srgbClr val="005B92"/>
                </a:solidFill>
                <a:effectLst/>
                <a:latin typeface="Noto Sans"/>
                <a:hlinkClick r:id="rId10"/>
              </a:rPr>
              <a:t>Grade 2C</a:t>
            </a:r>
            <a:r>
              <a:rPr lang="tr-TR" b="0" i="0" dirty="0">
                <a:solidFill>
                  <a:srgbClr val="232323"/>
                </a:solidFill>
                <a:effectLst/>
                <a:latin typeface="Noto Sans"/>
              </a:rPr>
              <a:t> ) öneriyoruz . ( Yukarıdaki </a:t>
            </a:r>
            <a:r>
              <a:rPr lang="tr-TR" b="0" i="0" u="sng" dirty="0">
                <a:solidFill>
                  <a:srgbClr val="005B92"/>
                </a:solidFill>
                <a:effectLst/>
                <a:latin typeface="Noto Sans"/>
                <a:hlinkClick r:id="rId11"/>
              </a:rPr>
              <a:t>'</a:t>
            </a:r>
            <a:r>
              <a:rPr lang="tr-TR" b="0" i="0" u="sng" dirty="0" err="1">
                <a:solidFill>
                  <a:srgbClr val="005B92"/>
                </a:solidFill>
                <a:effectLst/>
                <a:latin typeface="Noto Sans"/>
                <a:hlinkClick r:id="rId11"/>
              </a:rPr>
              <a:t>Biliyer</a:t>
            </a:r>
            <a:r>
              <a:rPr lang="tr-TR" b="0" i="0" u="sng" dirty="0">
                <a:solidFill>
                  <a:srgbClr val="005B92"/>
                </a:solidFill>
                <a:effectLst/>
                <a:latin typeface="Noto Sans"/>
                <a:hlinkClick r:id="rId11"/>
              </a:rPr>
              <a:t> kolik'</a:t>
            </a:r>
            <a:r>
              <a:rPr lang="tr-TR" b="0" i="0" dirty="0">
                <a:solidFill>
                  <a:srgbClr val="232323"/>
                </a:solidFill>
                <a:effectLst/>
                <a:latin typeface="Noto Sans"/>
              </a:rPr>
              <a:t> bölümüne bakın .)</a:t>
            </a:r>
          </a:p>
          <a:p>
            <a:pPr algn="l"/>
            <a:endParaRPr lang="tr-TR" b="0" i="0" dirty="0">
              <a:solidFill>
                <a:srgbClr val="232323"/>
              </a:solidFill>
              <a:effectLst/>
              <a:latin typeface="Times New Roman" panose="02020603050405020304" pitchFamily="18" charset="0"/>
            </a:endParaRPr>
          </a:p>
          <a:p>
            <a:pPr algn="l"/>
            <a:endParaRPr lang="tr-TR" b="0" i="0" dirty="0">
              <a:solidFill>
                <a:srgbClr val="232323"/>
              </a:solidFill>
              <a:effectLst/>
              <a:latin typeface="Times New Roman" panose="02020603050405020304" pitchFamily="18" charset="0"/>
            </a:endParaRP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İlk iki </a:t>
            </a:r>
            <a:r>
              <a:rPr lang="tr-TR" b="0" i="0" dirty="0" err="1">
                <a:solidFill>
                  <a:srgbClr val="232323"/>
                </a:solidFill>
                <a:effectLst/>
                <a:latin typeface="Noto Sans"/>
              </a:rPr>
              <a:t>trimesterde</a:t>
            </a:r>
            <a:r>
              <a:rPr lang="tr-TR" b="0" i="0" dirty="0">
                <a:solidFill>
                  <a:srgbClr val="232323"/>
                </a:solidFill>
                <a:effectLst/>
                <a:latin typeface="Noto Sans"/>
              </a:rPr>
              <a:t> akut </a:t>
            </a:r>
            <a:r>
              <a:rPr lang="tr-TR" b="0" i="0" dirty="0" err="1">
                <a:solidFill>
                  <a:srgbClr val="232323"/>
                </a:solidFill>
                <a:effectLst/>
                <a:latin typeface="Noto Sans"/>
              </a:rPr>
              <a:t>kolesistit</a:t>
            </a:r>
            <a:r>
              <a:rPr lang="tr-TR" b="0" i="0" dirty="0">
                <a:solidFill>
                  <a:srgbClr val="232323"/>
                </a:solidFill>
                <a:effectLst/>
                <a:latin typeface="Noto Sans"/>
              </a:rPr>
              <a:t> gelişen hamile hastalar için, tek başına konservatif tedavi veya aralıklı </a:t>
            </a:r>
            <a:r>
              <a:rPr lang="tr-TR" b="0" i="0" dirty="0" err="1">
                <a:solidFill>
                  <a:srgbClr val="232323"/>
                </a:solidFill>
                <a:effectLst/>
                <a:latin typeface="Noto Sans"/>
              </a:rPr>
              <a:t>kolesistektomi</a:t>
            </a:r>
            <a:r>
              <a:rPr lang="tr-TR" b="0" i="0" dirty="0">
                <a:solidFill>
                  <a:srgbClr val="232323"/>
                </a:solidFill>
                <a:effectLst/>
                <a:latin typeface="Noto Sans"/>
              </a:rPr>
              <a:t> ( </a:t>
            </a:r>
            <a:r>
              <a:rPr lang="tr-TR" b="1" i="0" u="sng" dirty="0">
                <a:solidFill>
                  <a:srgbClr val="005B92"/>
                </a:solidFill>
                <a:effectLst/>
                <a:latin typeface="Noto Sans"/>
                <a:hlinkClick r:id="rId12"/>
              </a:rPr>
              <a:t>Derece 2B</a:t>
            </a:r>
            <a:r>
              <a:rPr lang="tr-TR" b="0" i="0" dirty="0">
                <a:solidFill>
                  <a:srgbClr val="232323"/>
                </a:solidFill>
                <a:effectLst/>
                <a:latin typeface="Noto Sans"/>
              </a:rPr>
              <a:t> ) yerine, ilk hastaneye yatışları sırasında </a:t>
            </a:r>
            <a:r>
              <a:rPr lang="tr-TR" b="0" i="0" dirty="0" err="1">
                <a:solidFill>
                  <a:srgbClr val="232323"/>
                </a:solidFill>
                <a:effectLst/>
                <a:latin typeface="Noto Sans"/>
              </a:rPr>
              <a:t>kolesistektomiyi</a:t>
            </a:r>
            <a:r>
              <a:rPr lang="tr-TR" b="0" i="0" dirty="0">
                <a:solidFill>
                  <a:srgbClr val="232323"/>
                </a:solidFill>
                <a:effectLst/>
                <a:latin typeface="Noto Sans"/>
              </a:rPr>
              <a:t> öneriyoruz . Hızlı cerrahi müdahale, </a:t>
            </a:r>
            <a:r>
              <a:rPr lang="tr-TR" b="0" i="0" dirty="0" err="1">
                <a:solidFill>
                  <a:srgbClr val="232323"/>
                </a:solidFill>
                <a:effectLst/>
                <a:latin typeface="Noto Sans"/>
              </a:rPr>
              <a:t>nüks</a:t>
            </a:r>
            <a:r>
              <a:rPr lang="tr-TR" b="0" i="0" dirty="0">
                <a:solidFill>
                  <a:srgbClr val="232323"/>
                </a:solidFill>
                <a:effectLst/>
                <a:latin typeface="Noto Sans"/>
              </a:rPr>
              <a:t> oranlarını ve hastaneye yeniden yatışları azaltır.</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Biliyer</a:t>
            </a:r>
            <a:r>
              <a:rPr lang="tr-TR" b="0" i="0" dirty="0">
                <a:solidFill>
                  <a:srgbClr val="232323"/>
                </a:solidFill>
                <a:effectLst/>
                <a:latin typeface="Noto Sans"/>
              </a:rPr>
              <a:t> kolik veya akut </a:t>
            </a:r>
            <a:r>
              <a:rPr lang="tr-TR" b="0" i="0" dirty="0" err="1">
                <a:solidFill>
                  <a:srgbClr val="232323"/>
                </a:solidFill>
                <a:effectLst/>
                <a:latin typeface="Noto Sans"/>
              </a:rPr>
              <a:t>kolesistit</a:t>
            </a:r>
            <a:r>
              <a:rPr lang="tr-TR" b="0" i="0" dirty="0">
                <a:solidFill>
                  <a:srgbClr val="232323"/>
                </a:solidFill>
                <a:effectLst/>
                <a:latin typeface="Noto Sans"/>
              </a:rPr>
              <a:t> üçüncü </a:t>
            </a:r>
            <a:r>
              <a:rPr lang="tr-TR" b="0" i="0" dirty="0" err="1">
                <a:solidFill>
                  <a:srgbClr val="232323"/>
                </a:solidFill>
                <a:effectLst/>
                <a:latin typeface="Noto Sans"/>
              </a:rPr>
              <a:t>trimesterde</a:t>
            </a:r>
            <a:r>
              <a:rPr lang="tr-TR" b="0" i="0" dirty="0">
                <a:solidFill>
                  <a:srgbClr val="232323"/>
                </a:solidFill>
                <a:effectLst/>
                <a:latin typeface="Noto Sans"/>
              </a:rPr>
              <a:t> ortaya çıkarsa, ameliyattan kaçınmak için her türlü çabayı gösteriyoruz. Üç aylık dönemde </a:t>
            </a:r>
            <a:r>
              <a:rPr lang="tr-TR" b="0" i="0" dirty="0" err="1">
                <a:solidFill>
                  <a:srgbClr val="232323"/>
                </a:solidFill>
                <a:effectLst/>
                <a:latin typeface="Noto Sans"/>
              </a:rPr>
              <a:t>kolesistektomi</a:t>
            </a:r>
            <a:r>
              <a:rPr lang="tr-TR" b="0" i="0" dirty="0">
                <a:solidFill>
                  <a:srgbClr val="232323"/>
                </a:solidFill>
                <a:effectLst/>
                <a:latin typeface="Noto Sans"/>
              </a:rPr>
              <a:t> sadece teknik olarak zor olmakla kalmaz, aynı zamanda daha kötü sonuçlarla da ilişkilendirilmiştir (</a:t>
            </a:r>
            <a:r>
              <a:rPr lang="tr-TR" b="0" i="0" dirty="0" err="1">
                <a:solidFill>
                  <a:srgbClr val="232323"/>
                </a:solidFill>
                <a:effectLst/>
                <a:latin typeface="Noto Sans"/>
              </a:rPr>
              <a:t>örn</a:t>
            </a:r>
            <a:r>
              <a:rPr lang="tr-TR" b="0" i="0" dirty="0">
                <a:solidFill>
                  <a:srgbClr val="232323"/>
                </a:solidFill>
                <a:effectLst/>
                <a:latin typeface="Noto Sans"/>
              </a:rPr>
              <a:t>. Erken doğum artışı). Kadın bebeğini doğurduktan sonra, doğumdan sonra iyileşmesi, bebekle bağ kurması ve gücünü yeniden kazanması için </a:t>
            </a:r>
            <a:r>
              <a:rPr lang="tr-TR" b="0" i="0" dirty="0" err="1">
                <a:solidFill>
                  <a:srgbClr val="232323"/>
                </a:solidFill>
                <a:effectLst/>
                <a:latin typeface="Noto Sans"/>
              </a:rPr>
              <a:t>kolesistektomi</a:t>
            </a:r>
            <a:r>
              <a:rPr lang="tr-TR" b="0" i="0" dirty="0">
                <a:solidFill>
                  <a:srgbClr val="232323"/>
                </a:solidFill>
                <a:effectLst/>
                <a:latin typeface="Noto Sans"/>
              </a:rPr>
              <a:t> yapmak için altı hafta bekleriz.</a:t>
            </a:r>
          </a:p>
          <a:p>
            <a:pPr algn="l"/>
            <a:r>
              <a:rPr lang="tr-TR" b="0" i="0" dirty="0">
                <a:solidFill>
                  <a:srgbClr val="232323"/>
                </a:solidFill>
                <a:effectLst/>
                <a:latin typeface="Times New Roman" panose="02020603050405020304" pitchFamily="18" charset="0"/>
              </a:rPr>
              <a:t>•</a:t>
            </a:r>
            <a:r>
              <a:rPr lang="tr-TR" b="0" i="0" dirty="0">
                <a:solidFill>
                  <a:srgbClr val="232323"/>
                </a:solidFill>
                <a:effectLst/>
                <a:latin typeface="Noto Sans"/>
              </a:rPr>
              <a:t>Acil veya acil müdahale (</a:t>
            </a:r>
            <a:r>
              <a:rPr lang="tr-TR" b="0" i="0" dirty="0" err="1">
                <a:solidFill>
                  <a:srgbClr val="232323"/>
                </a:solidFill>
                <a:effectLst/>
                <a:latin typeface="Noto Sans"/>
              </a:rPr>
              <a:t>kolesistektomi</a:t>
            </a:r>
            <a:r>
              <a:rPr lang="tr-TR" b="0" i="0" dirty="0">
                <a:solidFill>
                  <a:srgbClr val="232323"/>
                </a:solidFill>
                <a:effectLst/>
                <a:latin typeface="Noto Sans"/>
              </a:rPr>
              <a:t>, safra yolu veya safra kesesi drenajı), safra taşı hastalığı ve </a:t>
            </a:r>
            <a:r>
              <a:rPr lang="tr-TR" b="0" i="0" dirty="0" err="1">
                <a:solidFill>
                  <a:srgbClr val="232323"/>
                </a:solidFill>
                <a:effectLst/>
                <a:latin typeface="Noto Sans"/>
              </a:rPr>
              <a:t>sepsis</a:t>
            </a:r>
            <a:r>
              <a:rPr lang="tr-TR" b="0" i="0" dirty="0">
                <a:solidFill>
                  <a:srgbClr val="232323"/>
                </a:solidFill>
                <a:effectLst/>
                <a:latin typeface="Noto Sans"/>
              </a:rPr>
              <a:t>, kangren veya </a:t>
            </a:r>
            <a:r>
              <a:rPr lang="tr-TR" b="0" i="0" dirty="0" err="1">
                <a:solidFill>
                  <a:srgbClr val="232323"/>
                </a:solidFill>
                <a:effectLst/>
                <a:latin typeface="Noto Sans"/>
              </a:rPr>
              <a:t>perforasyon</a:t>
            </a:r>
            <a:r>
              <a:rPr lang="tr-TR" b="0" i="0" dirty="0">
                <a:solidFill>
                  <a:srgbClr val="232323"/>
                </a:solidFill>
                <a:effectLst/>
                <a:latin typeface="Noto Sans"/>
              </a:rPr>
              <a:t> belirtileri olan hastalar veya gözlenirken inatçı ağrı veya ateş gelişen hastalar için </a:t>
            </a:r>
            <a:r>
              <a:rPr lang="tr-TR" b="0" i="0" dirty="0" err="1">
                <a:solidFill>
                  <a:srgbClr val="232323"/>
                </a:solidFill>
                <a:effectLst/>
                <a:latin typeface="Noto Sans"/>
              </a:rPr>
              <a:t>endikedir</a:t>
            </a:r>
            <a:r>
              <a:rPr lang="tr-TR" b="0" i="0" dirty="0">
                <a:solidFill>
                  <a:srgbClr val="232323"/>
                </a:solidFill>
                <a:effectLst/>
                <a:latin typeface="Noto Sans"/>
              </a:rPr>
              <a:t>.</a:t>
            </a:r>
          </a:p>
          <a:p>
            <a:pPr algn="l"/>
            <a:r>
              <a:rPr lang="tr-TR" b="0" i="0" dirty="0">
                <a:solidFill>
                  <a:srgbClr val="232323"/>
                </a:solidFill>
                <a:effectLst/>
                <a:latin typeface="Times New Roman" panose="02020603050405020304" pitchFamily="18" charset="0"/>
              </a:rPr>
              <a:t>●</a:t>
            </a:r>
            <a:r>
              <a:rPr lang="tr-TR" b="0" i="0" dirty="0" err="1">
                <a:solidFill>
                  <a:srgbClr val="232323"/>
                </a:solidFill>
                <a:effectLst/>
                <a:latin typeface="Noto Sans"/>
              </a:rPr>
              <a:t>Kolesistektomiye</a:t>
            </a:r>
            <a:r>
              <a:rPr lang="tr-TR" b="0" i="0" dirty="0">
                <a:solidFill>
                  <a:srgbClr val="232323"/>
                </a:solidFill>
                <a:effectLst/>
                <a:latin typeface="Noto Sans"/>
              </a:rPr>
              <a:t> ihtiyaç duyan hamile hastalar için, uygun ve uygun olduğunda açık cerrahi yerine </a:t>
            </a:r>
            <a:r>
              <a:rPr lang="tr-TR" b="0" i="0" dirty="0" err="1">
                <a:solidFill>
                  <a:srgbClr val="232323"/>
                </a:solidFill>
                <a:effectLst/>
                <a:latin typeface="Noto Sans"/>
              </a:rPr>
              <a:t>laparoskopik</a:t>
            </a:r>
            <a:r>
              <a:rPr lang="tr-TR" b="0" i="0" dirty="0">
                <a:solidFill>
                  <a:srgbClr val="232323"/>
                </a:solidFill>
                <a:effectLst/>
                <a:latin typeface="Noto Sans"/>
              </a:rPr>
              <a:t> bir yaklaşım öneriyoruz ( </a:t>
            </a:r>
            <a:r>
              <a:rPr lang="tr-TR" b="1" i="0" u="sng" dirty="0">
                <a:solidFill>
                  <a:srgbClr val="005B92"/>
                </a:solidFill>
                <a:effectLst/>
                <a:latin typeface="Noto Sans"/>
                <a:hlinkClick r:id="rId12"/>
              </a:rPr>
              <a:t>Derece 2B</a:t>
            </a:r>
            <a:r>
              <a:rPr lang="tr-TR" b="0" i="0" dirty="0">
                <a:solidFill>
                  <a:srgbClr val="232323"/>
                </a:solidFill>
                <a:effectLst/>
                <a:latin typeface="Noto Sans"/>
              </a:rPr>
              <a:t> ). </a:t>
            </a:r>
            <a:r>
              <a:rPr lang="tr-TR" b="0" i="0" dirty="0" err="1">
                <a:solidFill>
                  <a:srgbClr val="232323"/>
                </a:solidFill>
                <a:effectLst/>
                <a:latin typeface="Noto Sans"/>
              </a:rPr>
              <a:t>Laparoskopik</a:t>
            </a:r>
            <a:r>
              <a:rPr lang="tr-TR" b="0" i="0" dirty="0">
                <a:solidFill>
                  <a:srgbClr val="232323"/>
                </a:solidFill>
                <a:effectLst/>
                <a:latin typeface="Noto Sans"/>
              </a:rPr>
              <a:t> prosedür güvenli ve / veya etkili bir şekilde tamamlanamazsa, açık </a:t>
            </a:r>
            <a:r>
              <a:rPr lang="tr-TR" b="0" i="0" dirty="0" err="1">
                <a:solidFill>
                  <a:srgbClr val="232323"/>
                </a:solidFill>
                <a:effectLst/>
                <a:latin typeface="Noto Sans"/>
              </a:rPr>
              <a:t>kolesistektomi</a:t>
            </a:r>
            <a:r>
              <a:rPr lang="tr-TR" b="0" i="0" dirty="0">
                <a:solidFill>
                  <a:srgbClr val="232323"/>
                </a:solidFill>
                <a:effectLst/>
                <a:latin typeface="Noto Sans"/>
              </a:rPr>
              <a:t> yapılmalıdır. ( Yukarıdaki </a:t>
            </a:r>
            <a:r>
              <a:rPr lang="tr-TR" b="0" i="0" u="sng" dirty="0">
                <a:solidFill>
                  <a:srgbClr val="005B92"/>
                </a:solidFill>
                <a:effectLst/>
                <a:latin typeface="Noto Sans"/>
                <a:hlinkClick r:id="rId13"/>
              </a:rPr>
              <a:t>'Cerrahi yaklaşım'</a:t>
            </a:r>
            <a:r>
              <a:rPr lang="tr-TR" b="0" i="0" dirty="0">
                <a:solidFill>
                  <a:srgbClr val="232323"/>
                </a:solidFill>
                <a:effectLst/>
                <a:latin typeface="Noto Sans"/>
              </a:rPr>
              <a:t> bölümüne bakın .)</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51</a:t>
            </a:fld>
            <a:endParaRPr lang="tr-TR"/>
          </a:p>
        </p:txBody>
      </p:sp>
    </p:spTree>
    <p:extLst>
      <p:ext uri="{BB962C8B-B14F-4D97-AF65-F5344CB8AC3E}">
        <p14:creationId xmlns:p14="http://schemas.microsoft.com/office/powerpoint/2010/main" val="257917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br>
              <a:rPr lang="tr-TR" b="0" i="0" dirty="0">
                <a:solidFill>
                  <a:srgbClr val="232323"/>
                </a:solidFill>
                <a:effectLst/>
                <a:latin typeface="Noto Sans"/>
              </a:rPr>
            </a:br>
            <a:r>
              <a:rPr lang="tr-TR" b="0" i="0" dirty="0">
                <a:solidFill>
                  <a:srgbClr val="232323"/>
                </a:solidFill>
                <a:effectLst/>
                <a:latin typeface="Noto Sans"/>
              </a:rPr>
              <a:t>Safra kesesi polipleri genellikle tesadüfen ultrasonografide veya </a:t>
            </a:r>
            <a:r>
              <a:rPr lang="tr-TR" b="0" i="0" dirty="0" err="1">
                <a:solidFill>
                  <a:srgbClr val="232323"/>
                </a:solidFill>
                <a:effectLst/>
                <a:latin typeface="Noto Sans"/>
              </a:rPr>
              <a:t>kolesistektomi</a:t>
            </a:r>
            <a:r>
              <a:rPr lang="tr-TR" b="0" i="0" dirty="0">
                <a:solidFill>
                  <a:srgbClr val="232323"/>
                </a:solidFill>
                <a:effectLst/>
                <a:latin typeface="Noto Sans"/>
              </a:rPr>
              <a:t> sonrasında bulunur, ancak bazen safra kesesi taşlarının neden olduğu semptomlara benzer semptomlara yol açabilir. Safra kesesindeki </a:t>
            </a:r>
            <a:r>
              <a:rPr lang="tr-TR" b="0" i="0" dirty="0" err="1">
                <a:solidFill>
                  <a:srgbClr val="232323"/>
                </a:solidFill>
                <a:effectLst/>
                <a:latin typeface="Noto Sans"/>
              </a:rPr>
              <a:t>polipoid</a:t>
            </a:r>
            <a:r>
              <a:rPr lang="tr-TR" b="0" i="0" dirty="0">
                <a:solidFill>
                  <a:srgbClr val="232323"/>
                </a:solidFill>
                <a:effectLst/>
                <a:latin typeface="Noto Sans"/>
              </a:rPr>
              <a:t> lezyonlar iyi huylu veya kötü huylu olarak kategorize edilebilir (</a:t>
            </a:r>
            <a:r>
              <a:rPr lang="tr-TR" b="0" i="0" u="sng" dirty="0">
                <a:solidFill>
                  <a:srgbClr val="005B92"/>
                </a:solidFill>
                <a:effectLst/>
                <a:latin typeface="Noto Sans"/>
                <a:hlinkClick r:id="rId3"/>
              </a:rPr>
              <a:t>tablo 1</a:t>
            </a:r>
            <a:r>
              <a:rPr lang="tr-TR" b="0" i="0" dirty="0">
                <a:solidFill>
                  <a:srgbClr val="232323"/>
                </a:solidFill>
                <a:effectLst/>
                <a:latin typeface="Noto Sans"/>
              </a:rPr>
              <a:t>). İyi huylu lezyonlar ayrıca </a:t>
            </a:r>
            <a:r>
              <a:rPr lang="tr-TR" b="0" i="0" dirty="0" err="1">
                <a:solidFill>
                  <a:srgbClr val="232323"/>
                </a:solidFill>
                <a:effectLst/>
                <a:latin typeface="Noto Sans"/>
              </a:rPr>
              <a:t>neoplastik</a:t>
            </a:r>
            <a:r>
              <a:rPr lang="tr-TR" b="0" i="0" dirty="0">
                <a:solidFill>
                  <a:srgbClr val="232323"/>
                </a:solidFill>
                <a:effectLst/>
                <a:latin typeface="Noto Sans"/>
              </a:rPr>
              <a:t> (adenomlar, </a:t>
            </a:r>
            <a:r>
              <a:rPr lang="tr-TR" b="0" i="0" dirty="0" err="1">
                <a:solidFill>
                  <a:srgbClr val="232323"/>
                </a:solidFill>
                <a:effectLst/>
                <a:latin typeface="Noto Sans"/>
              </a:rPr>
              <a:t>leiomiyomlar</a:t>
            </a:r>
            <a:r>
              <a:rPr lang="tr-TR" b="0" i="0" dirty="0">
                <a:solidFill>
                  <a:srgbClr val="232323"/>
                </a:solidFill>
                <a:effectLst/>
                <a:latin typeface="Noto Sans"/>
              </a:rPr>
              <a:t>, lipomlar) veya </a:t>
            </a:r>
            <a:r>
              <a:rPr lang="tr-TR" b="0" i="0" dirty="0" err="1">
                <a:solidFill>
                  <a:srgbClr val="232323"/>
                </a:solidFill>
                <a:effectLst/>
                <a:latin typeface="Noto Sans"/>
              </a:rPr>
              <a:t>neoplastik</a:t>
            </a:r>
            <a:r>
              <a:rPr lang="tr-TR" b="0" i="0" dirty="0">
                <a:solidFill>
                  <a:srgbClr val="232323"/>
                </a:solidFill>
                <a:effectLst/>
                <a:latin typeface="Noto Sans"/>
              </a:rPr>
              <a:t> olmayan (kolesterol polipleri, </a:t>
            </a:r>
            <a:r>
              <a:rPr lang="tr-TR" b="0" i="0" dirty="0" err="1">
                <a:solidFill>
                  <a:srgbClr val="232323"/>
                </a:solidFill>
                <a:effectLst/>
                <a:latin typeface="Noto Sans"/>
              </a:rPr>
              <a:t>enflamatuar</a:t>
            </a:r>
            <a:r>
              <a:rPr lang="tr-TR" b="0" i="0" dirty="0">
                <a:solidFill>
                  <a:srgbClr val="232323"/>
                </a:solidFill>
                <a:effectLst/>
                <a:latin typeface="Noto Sans"/>
              </a:rPr>
              <a:t> polipler) olarak alt gruplara ayrılır.</a:t>
            </a:r>
            <a:r>
              <a:rPr lang="tr-TR" b="1" i="0" dirty="0">
                <a:solidFill>
                  <a:srgbClr val="232323"/>
                </a:solidFill>
                <a:effectLst/>
                <a:latin typeface="Noto Sans"/>
              </a:rPr>
              <a:t> Karın ağrısı </a:t>
            </a:r>
            <a:r>
              <a:rPr lang="tr-TR" b="0" i="0" dirty="0">
                <a:solidFill>
                  <a:srgbClr val="232323"/>
                </a:solidFill>
                <a:effectLst/>
                <a:latin typeface="Noto Sans"/>
              </a:rPr>
              <a:t> -  Safra kesesi polipleri, </a:t>
            </a:r>
            <a:r>
              <a:rPr lang="tr-TR" b="0" i="0" dirty="0" err="1">
                <a:solidFill>
                  <a:srgbClr val="232323"/>
                </a:solidFill>
                <a:effectLst/>
                <a:latin typeface="Noto Sans"/>
              </a:rPr>
              <a:t>epizodik</a:t>
            </a:r>
            <a:r>
              <a:rPr lang="tr-TR" b="0" i="0" dirty="0">
                <a:solidFill>
                  <a:srgbClr val="232323"/>
                </a:solidFill>
                <a:effectLst/>
                <a:latin typeface="Noto Sans"/>
              </a:rPr>
              <a:t> sağ üst kadran ağrısı ile ilişkilendirilebilir. Önerilen ağrı mekanizmaları arasında polipin </a:t>
            </a:r>
            <a:r>
              <a:rPr lang="tr-TR" b="0" i="0" dirty="0" err="1">
                <a:solidFill>
                  <a:srgbClr val="232323"/>
                </a:solidFill>
                <a:effectLst/>
                <a:latin typeface="Noto Sans"/>
              </a:rPr>
              <a:t>Hartmann</a:t>
            </a:r>
            <a:r>
              <a:rPr lang="tr-TR" b="0" i="0" dirty="0">
                <a:solidFill>
                  <a:srgbClr val="232323"/>
                </a:solidFill>
                <a:effectLst/>
                <a:latin typeface="Noto Sans"/>
              </a:rPr>
              <a:t> poşuna </a:t>
            </a:r>
            <a:r>
              <a:rPr lang="tr-TR" b="0" i="0" dirty="0" err="1">
                <a:solidFill>
                  <a:srgbClr val="232323"/>
                </a:solidFill>
                <a:effectLst/>
                <a:latin typeface="Noto Sans"/>
              </a:rPr>
              <a:t>prolapsusu</a:t>
            </a:r>
            <a:r>
              <a:rPr lang="tr-TR" b="0" i="0" dirty="0">
                <a:solidFill>
                  <a:srgbClr val="232323"/>
                </a:solidFill>
                <a:effectLst/>
                <a:latin typeface="Noto Sans"/>
              </a:rPr>
              <a:t> yer alır; bu, safra kesesi </a:t>
            </a:r>
            <a:r>
              <a:rPr lang="tr-TR" b="0" i="0" dirty="0" err="1">
                <a:solidFill>
                  <a:srgbClr val="232323"/>
                </a:solidFill>
                <a:effectLst/>
                <a:latin typeface="Noto Sans"/>
              </a:rPr>
              <a:t>ejeksiyonu</a:t>
            </a:r>
            <a:r>
              <a:rPr lang="tr-TR" b="0" i="0" dirty="0">
                <a:solidFill>
                  <a:srgbClr val="232323"/>
                </a:solidFill>
                <a:effectLst/>
                <a:latin typeface="Noto Sans"/>
              </a:rPr>
              <a:t> sırasında ortaya çıkarsa, </a:t>
            </a:r>
            <a:r>
              <a:rPr lang="tr-TR" b="0" i="0" dirty="0" err="1">
                <a:solidFill>
                  <a:srgbClr val="232323"/>
                </a:solidFill>
                <a:effectLst/>
                <a:latin typeface="Noto Sans"/>
              </a:rPr>
              <a:t>spontan</a:t>
            </a:r>
            <a:r>
              <a:rPr lang="tr-TR" b="0" i="0" dirty="0">
                <a:solidFill>
                  <a:srgbClr val="232323"/>
                </a:solidFill>
                <a:effectLst/>
                <a:latin typeface="Noto Sans"/>
              </a:rPr>
              <a:t> redüksiyonla azalan safra tipi ağrıya yol açabilir [ </a:t>
            </a:r>
            <a:r>
              <a:rPr lang="tr-TR" b="0" i="0" u="sng" dirty="0">
                <a:solidFill>
                  <a:srgbClr val="005B92"/>
                </a:solidFill>
                <a:effectLst/>
                <a:latin typeface="Noto Sans"/>
                <a:hlinkClick r:id="rId4"/>
              </a:rPr>
              <a:t>21</a:t>
            </a:r>
            <a:r>
              <a:rPr lang="tr-TR" b="0" i="0" dirty="0">
                <a:solidFill>
                  <a:srgbClr val="232323"/>
                </a:solidFill>
                <a:effectLst/>
                <a:latin typeface="Noto Sans"/>
              </a:rPr>
              <a:t> ]. Bir başka olası mekanizma ise, safra kesesi lümeninde serbest halde bulunan bir polipin ayrılmış bir kısmının, bir safra taşının yapacağı gibi </a:t>
            </a:r>
            <a:r>
              <a:rPr lang="tr-TR" b="0" i="0" dirty="0" err="1">
                <a:solidFill>
                  <a:srgbClr val="232323"/>
                </a:solidFill>
                <a:effectLst/>
                <a:latin typeface="Noto Sans"/>
              </a:rPr>
              <a:t>kistik</a:t>
            </a:r>
            <a:r>
              <a:rPr lang="tr-TR" b="0" i="0" dirty="0">
                <a:solidFill>
                  <a:srgbClr val="232323"/>
                </a:solidFill>
                <a:effectLst/>
                <a:latin typeface="Noto Sans"/>
              </a:rPr>
              <a:t> kanalı tıkayarak </a:t>
            </a:r>
            <a:r>
              <a:rPr lang="tr-TR" b="0" i="0" dirty="0" err="1">
                <a:solidFill>
                  <a:srgbClr val="232323"/>
                </a:solidFill>
                <a:effectLst/>
                <a:latin typeface="Noto Sans"/>
              </a:rPr>
              <a:t>biliyer</a:t>
            </a:r>
            <a:r>
              <a:rPr lang="tr-TR" b="0" i="0" dirty="0">
                <a:solidFill>
                  <a:srgbClr val="232323"/>
                </a:solidFill>
                <a:effectLst/>
                <a:latin typeface="Noto Sans"/>
              </a:rPr>
              <a:t> kolik veya </a:t>
            </a:r>
            <a:r>
              <a:rPr lang="tr-TR" b="0" i="0" dirty="0" err="1">
                <a:solidFill>
                  <a:srgbClr val="232323"/>
                </a:solidFill>
                <a:effectLst/>
                <a:latin typeface="Noto Sans"/>
              </a:rPr>
              <a:t>kolesistite</a:t>
            </a:r>
            <a:r>
              <a:rPr lang="tr-TR" b="0" i="0" dirty="0">
                <a:solidFill>
                  <a:srgbClr val="232323"/>
                </a:solidFill>
                <a:effectLst/>
                <a:latin typeface="Noto Sans"/>
              </a:rPr>
              <a:t> yol açmasıdır [ </a:t>
            </a:r>
            <a:r>
              <a:rPr lang="tr-TR" b="0" i="0" u="sng" dirty="0">
                <a:solidFill>
                  <a:srgbClr val="005B92"/>
                </a:solidFill>
                <a:effectLst/>
                <a:latin typeface="Noto Sans"/>
                <a:hlinkClick r:id="rId5"/>
              </a:rPr>
              <a:t>22</a:t>
            </a:r>
            <a:r>
              <a:rPr lang="tr-TR" b="0" i="0" dirty="0">
                <a:solidFill>
                  <a:srgbClr val="232323"/>
                </a:solidFill>
                <a:effectLst/>
                <a:latin typeface="Noto Sans"/>
              </a:rPr>
              <a:t> ]. Nadir durumlarda, ayrılmış kısım aynı zamanda ortak safra kanalını da tıkayarak tıkanma sarılığına [ </a:t>
            </a:r>
            <a:r>
              <a:rPr lang="tr-TR" b="0" i="0" u="sng" dirty="0">
                <a:solidFill>
                  <a:srgbClr val="005B92"/>
                </a:solidFill>
                <a:effectLst/>
                <a:latin typeface="Noto Sans"/>
                <a:hlinkClick r:id="rId6"/>
              </a:rPr>
              <a:t>23</a:t>
            </a:r>
            <a:r>
              <a:rPr lang="tr-TR" b="0" i="0" dirty="0">
                <a:solidFill>
                  <a:srgbClr val="232323"/>
                </a:solidFill>
                <a:effectLst/>
                <a:latin typeface="Noto Sans"/>
              </a:rPr>
              <a:t> ] ve </a:t>
            </a:r>
            <a:r>
              <a:rPr lang="tr-TR" b="0" i="0" dirty="0" err="1">
                <a:solidFill>
                  <a:srgbClr val="232323"/>
                </a:solidFill>
                <a:effectLst/>
                <a:latin typeface="Noto Sans"/>
              </a:rPr>
              <a:t>pankreatite</a:t>
            </a:r>
            <a:r>
              <a:rPr lang="tr-TR" b="0" i="0" dirty="0">
                <a:solidFill>
                  <a:srgbClr val="232323"/>
                </a:solidFill>
                <a:effectLst/>
                <a:latin typeface="Noto Sans"/>
              </a:rPr>
              <a:t> [ </a:t>
            </a:r>
            <a:r>
              <a:rPr lang="tr-TR" b="0" i="0" u="sng" dirty="0">
                <a:solidFill>
                  <a:srgbClr val="005B92"/>
                </a:solidFill>
                <a:effectLst/>
                <a:latin typeface="Noto Sans"/>
                <a:hlinkClick r:id="rId7"/>
              </a:rPr>
              <a:t>24</a:t>
            </a:r>
            <a:r>
              <a:rPr lang="tr-TR" b="0" i="0" dirty="0">
                <a:solidFill>
                  <a:srgbClr val="232323"/>
                </a:solidFill>
                <a:effectLst/>
                <a:latin typeface="Noto Sans"/>
              </a:rPr>
              <a:t> ] yol açabilir .</a:t>
            </a:r>
          </a:p>
          <a:p>
            <a:pPr algn="l"/>
            <a:r>
              <a:rPr lang="tr-TR" b="0" i="0" dirty="0">
                <a:solidFill>
                  <a:srgbClr val="232323"/>
                </a:solidFill>
                <a:effectLst/>
                <a:latin typeface="Noto Sans"/>
              </a:rPr>
              <a:t>belirsizdir.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52</a:t>
            </a:fld>
            <a:endParaRPr lang="tr-TR"/>
          </a:p>
        </p:txBody>
      </p:sp>
    </p:spTree>
    <p:extLst>
      <p:ext uri="{BB962C8B-B14F-4D97-AF65-F5344CB8AC3E}">
        <p14:creationId xmlns:p14="http://schemas.microsoft.com/office/powerpoint/2010/main" val="836807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a:solidFill>
                  <a:srgbClr val="232323"/>
                </a:solidFill>
                <a:effectLst/>
                <a:latin typeface="Noto Sans"/>
              </a:rPr>
              <a:t>Kolesterol polipleri ve </a:t>
            </a:r>
            <a:r>
              <a:rPr lang="tr-TR" b="1" i="0" dirty="0" err="1">
                <a:solidFill>
                  <a:srgbClr val="232323"/>
                </a:solidFill>
                <a:effectLst/>
                <a:latin typeface="Noto Sans"/>
              </a:rPr>
              <a:t>kolesteroz</a:t>
            </a:r>
            <a:r>
              <a:rPr lang="tr-TR" b="1" i="0" dirty="0">
                <a:solidFill>
                  <a:srgbClr val="232323"/>
                </a:solidFill>
                <a:effectLst/>
                <a:latin typeface="Noto Sans"/>
              </a:rPr>
              <a:t> </a:t>
            </a:r>
            <a:r>
              <a:rPr lang="tr-TR" b="0" i="0" dirty="0">
                <a:solidFill>
                  <a:srgbClr val="232323"/>
                </a:solidFill>
                <a:effectLst/>
                <a:latin typeface="Noto Sans"/>
              </a:rPr>
              <a:t> -  </a:t>
            </a:r>
            <a:r>
              <a:rPr lang="tr-TR" b="0" i="0" dirty="0" err="1">
                <a:solidFill>
                  <a:srgbClr val="232323"/>
                </a:solidFill>
                <a:effectLst/>
                <a:latin typeface="Noto Sans"/>
              </a:rPr>
              <a:t>Kolesteroloz</a:t>
            </a:r>
            <a:r>
              <a:rPr lang="tr-TR" b="0" i="0" dirty="0">
                <a:solidFill>
                  <a:srgbClr val="232323"/>
                </a:solidFill>
                <a:effectLst/>
                <a:latin typeface="Noto Sans"/>
              </a:rPr>
              <a:t>, safra kesesi duvarının mukozasında </a:t>
            </a:r>
            <a:r>
              <a:rPr lang="tr-TR" b="0" i="0" dirty="0" err="1">
                <a:solidFill>
                  <a:srgbClr val="232323"/>
                </a:solidFill>
                <a:effectLst/>
                <a:latin typeface="Noto Sans"/>
              </a:rPr>
              <a:t>lipid</a:t>
            </a:r>
            <a:r>
              <a:rPr lang="tr-TR" b="0" i="0" dirty="0">
                <a:solidFill>
                  <a:srgbClr val="232323"/>
                </a:solidFill>
                <a:effectLst/>
                <a:latin typeface="Noto Sans"/>
              </a:rPr>
              <a:t> birikimi ile karakterizedir [ </a:t>
            </a:r>
            <a:r>
              <a:rPr lang="tr-TR" b="0" i="0" u="sng" dirty="0">
                <a:solidFill>
                  <a:srgbClr val="005B92"/>
                </a:solidFill>
                <a:effectLst/>
                <a:latin typeface="Noto Sans"/>
                <a:hlinkClick r:id="rId3"/>
              </a:rPr>
              <a:t>8</a:t>
            </a:r>
            <a:r>
              <a:rPr lang="tr-TR" b="0" i="0" dirty="0">
                <a:solidFill>
                  <a:srgbClr val="232323"/>
                </a:solidFill>
                <a:effectLst/>
                <a:latin typeface="Noto Sans"/>
              </a:rPr>
              <a:t> ]. Genellikle </a:t>
            </a:r>
            <a:r>
              <a:rPr lang="tr-TR" b="0" i="0" dirty="0" err="1">
                <a:solidFill>
                  <a:srgbClr val="232323"/>
                </a:solidFill>
                <a:effectLst/>
                <a:latin typeface="Noto Sans"/>
              </a:rPr>
              <a:t>kolesistektomi</a:t>
            </a:r>
            <a:r>
              <a:rPr lang="tr-TR" b="0" i="0" dirty="0">
                <a:solidFill>
                  <a:srgbClr val="232323"/>
                </a:solidFill>
                <a:effectLst/>
                <a:latin typeface="Noto Sans"/>
              </a:rPr>
              <a:t> sırasında veya ultrasonografide tesadüfen teşhis edilen iyi huylu bir durumdur. Ancak bazı hastalarda safra kesesi taşlarının neden olduğu semptomlara ve komplikasyonlara yol açabilir.</a:t>
            </a:r>
          </a:p>
          <a:p>
            <a:pPr algn="l"/>
            <a:r>
              <a:rPr lang="tr-TR" b="1" i="0" dirty="0" err="1">
                <a:solidFill>
                  <a:srgbClr val="232323"/>
                </a:solidFill>
                <a:effectLst/>
                <a:latin typeface="Noto Sans"/>
              </a:rPr>
              <a:t>Adenomiyomatozis</a:t>
            </a:r>
            <a:r>
              <a:rPr lang="tr-TR" b="1" i="0" dirty="0">
                <a:solidFill>
                  <a:srgbClr val="232323"/>
                </a:solidFill>
                <a:effectLst/>
                <a:latin typeface="Noto Sans"/>
              </a:rPr>
              <a:t> </a:t>
            </a:r>
            <a:r>
              <a:rPr lang="tr-TR" b="0" i="0" dirty="0">
                <a:solidFill>
                  <a:srgbClr val="232323"/>
                </a:solidFill>
                <a:effectLst/>
                <a:latin typeface="Noto Sans"/>
              </a:rPr>
              <a:t> -  </a:t>
            </a:r>
            <a:r>
              <a:rPr lang="tr-TR" b="0" i="0" dirty="0" err="1">
                <a:solidFill>
                  <a:srgbClr val="232323"/>
                </a:solidFill>
                <a:effectLst/>
                <a:latin typeface="Noto Sans"/>
              </a:rPr>
              <a:t>Adenomiyomatoz</a:t>
            </a:r>
            <a:r>
              <a:rPr lang="tr-TR" b="0" i="0" dirty="0">
                <a:solidFill>
                  <a:srgbClr val="232323"/>
                </a:solidFill>
                <a:effectLst/>
                <a:latin typeface="Noto Sans"/>
              </a:rPr>
              <a:t>, mukozanın aşırı büyümesi, kas duvarının kalınlaşması ve </a:t>
            </a:r>
            <a:r>
              <a:rPr lang="tr-TR" b="0" i="0" dirty="0" err="1">
                <a:solidFill>
                  <a:srgbClr val="232323"/>
                </a:solidFill>
                <a:effectLst/>
                <a:latin typeface="Noto Sans"/>
              </a:rPr>
              <a:t>intramural</a:t>
            </a:r>
            <a:r>
              <a:rPr lang="tr-TR" b="0" i="0" dirty="0">
                <a:solidFill>
                  <a:srgbClr val="232323"/>
                </a:solidFill>
                <a:effectLst/>
                <a:latin typeface="Noto Sans"/>
              </a:rPr>
              <a:t> </a:t>
            </a:r>
            <a:r>
              <a:rPr lang="tr-TR" b="0" i="0" dirty="0" err="1">
                <a:solidFill>
                  <a:srgbClr val="232323"/>
                </a:solidFill>
                <a:effectLst/>
                <a:latin typeface="Noto Sans"/>
              </a:rPr>
              <a:t>divertikül</a:t>
            </a:r>
            <a:r>
              <a:rPr lang="tr-TR" b="0" i="0" dirty="0">
                <a:solidFill>
                  <a:srgbClr val="232323"/>
                </a:solidFill>
                <a:effectLst/>
                <a:latin typeface="Noto Sans"/>
              </a:rPr>
              <a:t> ile karakterize bir safra kesesi anormalliğidir. Safra kesesinin </a:t>
            </a:r>
            <a:r>
              <a:rPr lang="tr-TR" b="0" i="0" dirty="0" err="1">
                <a:solidFill>
                  <a:srgbClr val="232323"/>
                </a:solidFill>
                <a:effectLst/>
                <a:latin typeface="Noto Sans"/>
              </a:rPr>
              <a:t>adenomiyomatoz</a:t>
            </a:r>
            <a:r>
              <a:rPr lang="tr-TR" b="0" i="0" dirty="0">
                <a:solidFill>
                  <a:srgbClr val="232323"/>
                </a:solidFill>
                <a:effectLst/>
                <a:latin typeface="Noto Sans"/>
              </a:rPr>
              <a:t> </a:t>
            </a:r>
            <a:r>
              <a:rPr lang="tr-TR" b="0" i="0" dirty="0" err="1">
                <a:solidFill>
                  <a:srgbClr val="232323"/>
                </a:solidFill>
                <a:effectLst/>
                <a:latin typeface="Noto Sans"/>
              </a:rPr>
              <a:t>prevalansı</a:t>
            </a:r>
            <a:r>
              <a:rPr lang="tr-TR" b="0" i="0" dirty="0">
                <a:solidFill>
                  <a:srgbClr val="232323"/>
                </a:solidFill>
                <a:effectLst/>
                <a:latin typeface="Noto Sans"/>
              </a:rPr>
              <a:t> düşüktür, ancak kadınlarda erkeklerden daha yüksek bir </a:t>
            </a:r>
            <a:r>
              <a:rPr lang="tr-TR" b="0" i="0" dirty="0" err="1">
                <a:solidFill>
                  <a:srgbClr val="232323"/>
                </a:solidFill>
                <a:effectLst/>
                <a:latin typeface="Noto Sans"/>
              </a:rPr>
              <a:t>prevalansa</a:t>
            </a:r>
            <a:r>
              <a:rPr lang="tr-TR" b="0" i="0" dirty="0">
                <a:solidFill>
                  <a:srgbClr val="232323"/>
                </a:solidFill>
                <a:effectLst/>
                <a:latin typeface="Noto Sans"/>
              </a:rPr>
              <a:t> sahip gibi görünmektedir. Örneğin bir raporda, ultrasonda polip teşhisi konan toplam 2290 </a:t>
            </a:r>
            <a:r>
              <a:rPr lang="tr-TR" b="0" i="0" dirty="0" err="1">
                <a:solidFill>
                  <a:srgbClr val="232323"/>
                </a:solidFill>
                <a:effectLst/>
                <a:latin typeface="Noto Sans"/>
              </a:rPr>
              <a:t>kolesistektomi</a:t>
            </a:r>
            <a:r>
              <a:rPr lang="tr-TR" b="0" i="0" dirty="0">
                <a:solidFill>
                  <a:srgbClr val="232323"/>
                </a:solidFill>
                <a:effectLst/>
                <a:latin typeface="Noto Sans"/>
              </a:rPr>
              <a:t> hastasının 10.000'in üzerinde </a:t>
            </a:r>
            <a:r>
              <a:rPr lang="tr-TR" b="0" i="0" dirty="0" err="1">
                <a:solidFill>
                  <a:srgbClr val="232323"/>
                </a:solidFill>
                <a:effectLst/>
                <a:latin typeface="Noto Sans"/>
              </a:rPr>
              <a:t>kolesistektomide</a:t>
            </a:r>
            <a:r>
              <a:rPr lang="tr-TR" b="0" i="0" dirty="0">
                <a:solidFill>
                  <a:srgbClr val="232323"/>
                </a:solidFill>
                <a:effectLst/>
                <a:latin typeface="Noto Sans"/>
              </a:rPr>
              <a:t> [ </a:t>
            </a:r>
            <a:r>
              <a:rPr lang="tr-TR" b="0" i="0" u="sng" dirty="0">
                <a:solidFill>
                  <a:srgbClr val="005B92"/>
                </a:solidFill>
                <a:effectLst/>
                <a:latin typeface="Noto Sans"/>
                <a:hlinkClick r:id="rId4"/>
              </a:rPr>
              <a:t>12</a:t>
            </a:r>
            <a:r>
              <a:rPr lang="tr-TR" b="0" i="0" dirty="0">
                <a:solidFill>
                  <a:srgbClr val="232323"/>
                </a:solidFill>
                <a:effectLst/>
                <a:latin typeface="Noto Sans"/>
              </a:rPr>
              <a:t> ] ve 61 hastada (yüzde 2.7) sadece 103 </a:t>
            </a:r>
            <a:r>
              <a:rPr lang="tr-TR" b="0" i="0" dirty="0" err="1">
                <a:solidFill>
                  <a:srgbClr val="232323"/>
                </a:solidFill>
                <a:effectLst/>
                <a:latin typeface="Noto Sans"/>
              </a:rPr>
              <a:t>adenomiyomatoz</a:t>
            </a:r>
            <a:r>
              <a:rPr lang="tr-TR" b="0" i="0" dirty="0">
                <a:solidFill>
                  <a:srgbClr val="232323"/>
                </a:solidFill>
                <a:effectLst/>
                <a:latin typeface="Noto Sans"/>
              </a:rPr>
              <a:t> vakası bulunmuştur </a:t>
            </a:r>
          </a:p>
          <a:p>
            <a:pPr algn="l"/>
            <a:r>
              <a:rPr lang="tr-TR" b="0" i="0" dirty="0" err="1">
                <a:solidFill>
                  <a:srgbClr val="232323"/>
                </a:solidFill>
                <a:effectLst/>
                <a:latin typeface="Noto Sans"/>
              </a:rPr>
              <a:t>Kolesteroloz</a:t>
            </a:r>
            <a:r>
              <a:rPr lang="tr-TR" b="0" i="0" dirty="0">
                <a:solidFill>
                  <a:srgbClr val="232323"/>
                </a:solidFill>
                <a:effectLst/>
                <a:latin typeface="Noto Sans"/>
              </a:rPr>
              <a:t> ve </a:t>
            </a:r>
            <a:r>
              <a:rPr lang="tr-TR" b="0" i="0" dirty="0" err="1">
                <a:solidFill>
                  <a:srgbClr val="232323"/>
                </a:solidFill>
                <a:effectLst/>
                <a:latin typeface="Noto Sans"/>
              </a:rPr>
              <a:t>adenomiyomatoz</a:t>
            </a:r>
            <a:r>
              <a:rPr lang="tr-TR" b="0" i="0" dirty="0">
                <a:solidFill>
                  <a:srgbClr val="232323"/>
                </a:solidFill>
                <a:effectLst/>
                <a:latin typeface="Noto Sans"/>
              </a:rPr>
              <a:t>, safra kesesinin zayıf boşalması ve </a:t>
            </a:r>
            <a:r>
              <a:rPr lang="tr-TR" b="0" i="0" dirty="0" err="1">
                <a:solidFill>
                  <a:srgbClr val="232323"/>
                </a:solidFill>
                <a:effectLst/>
                <a:latin typeface="Noto Sans"/>
              </a:rPr>
              <a:t>kompartmanlara</a:t>
            </a:r>
            <a:r>
              <a:rPr lang="tr-TR" b="0" i="0" dirty="0">
                <a:solidFill>
                  <a:srgbClr val="232323"/>
                </a:solidFill>
                <a:effectLst/>
                <a:latin typeface="Noto Sans"/>
              </a:rPr>
              <a:t> </a:t>
            </a:r>
            <a:r>
              <a:rPr lang="tr-TR" b="0" i="0" u="sng" dirty="0">
                <a:solidFill>
                  <a:srgbClr val="005B92"/>
                </a:solidFill>
                <a:effectLst/>
                <a:latin typeface="Noto Sans"/>
                <a:hlinkClick r:id="rId5"/>
              </a:rPr>
              <a:t>ayrılmasına</a:t>
            </a:r>
            <a:r>
              <a:rPr lang="tr-TR" b="0" i="0" dirty="0">
                <a:solidFill>
                  <a:srgbClr val="232323"/>
                </a:solidFill>
                <a:effectLst/>
                <a:latin typeface="Noto Sans"/>
              </a:rPr>
              <a:t> bağlı kronik </a:t>
            </a:r>
            <a:r>
              <a:rPr lang="tr-TR" b="0" i="0" dirty="0" err="1">
                <a:solidFill>
                  <a:srgbClr val="232323"/>
                </a:solidFill>
                <a:effectLst/>
                <a:latin typeface="Noto Sans"/>
              </a:rPr>
              <a:t>dispeptik</a:t>
            </a:r>
            <a:r>
              <a:rPr lang="tr-TR" b="0" i="0" dirty="0">
                <a:solidFill>
                  <a:srgbClr val="232323"/>
                </a:solidFill>
                <a:effectLst/>
                <a:latin typeface="Noto Sans"/>
              </a:rPr>
              <a:t> </a:t>
            </a:r>
            <a:r>
              <a:rPr lang="tr-TR" b="0" i="0" dirty="0" err="1">
                <a:solidFill>
                  <a:srgbClr val="232323"/>
                </a:solidFill>
                <a:effectLst/>
                <a:latin typeface="Noto Sans"/>
              </a:rPr>
              <a:t>abdominal</a:t>
            </a:r>
            <a:r>
              <a:rPr lang="tr-TR" b="0" i="0" dirty="0">
                <a:solidFill>
                  <a:srgbClr val="232323"/>
                </a:solidFill>
                <a:effectLst/>
                <a:latin typeface="Noto Sans"/>
              </a:rPr>
              <a:t> ağrı ile de ilişkilendirilmiştir [ </a:t>
            </a:r>
            <a:r>
              <a:rPr lang="tr-TR" b="0" i="0" u="sng" dirty="0">
                <a:solidFill>
                  <a:srgbClr val="005B92"/>
                </a:solidFill>
                <a:effectLst/>
                <a:latin typeface="Noto Sans"/>
                <a:hlinkClick r:id="rId5"/>
              </a:rPr>
              <a:t>25,26</a:t>
            </a:r>
            <a:r>
              <a:rPr lang="tr-TR" b="0" i="0" dirty="0">
                <a:solidFill>
                  <a:srgbClr val="232323"/>
                </a:solidFill>
                <a:effectLst/>
                <a:latin typeface="Noto Sans"/>
              </a:rPr>
              <a:t> ]. Bununla birlikte, cerrahinin değişken başarısı göz önüne alındığında, bu lezyonların gerçekten kronik </a:t>
            </a:r>
            <a:r>
              <a:rPr lang="tr-TR" b="0" i="0" dirty="0" err="1">
                <a:solidFill>
                  <a:srgbClr val="232323"/>
                </a:solidFill>
                <a:effectLst/>
                <a:latin typeface="Noto Sans"/>
              </a:rPr>
              <a:t>dispepsiden</a:t>
            </a:r>
            <a:r>
              <a:rPr lang="tr-TR" b="0" i="0" dirty="0">
                <a:solidFill>
                  <a:srgbClr val="232323"/>
                </a:solidFill>
                <a:effectLst/>
                <a:latin typeface="Noto Sans"/>
              </a:rPr>
              <a:t> sorumlu olup olmadığı </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53</a:t>
            </a:fld>
            <a:endParaRPr lang="tr-TR"/>
          </a:p>
        </p:txBody>
      </p:sp>
    </p:spTree>
    <p:extLst>
      <p:ext uri="{BB962C8B-B14F-4D97-AF65-F5344CB8AC3E}">
        <p14:creationId xmlns:p14="http://schemas.microsoft.com/office/powerpoint/2010/main" val="122265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a:rPr>
              <a:t>* Safra kesesi polipleri 10 mm artmış </a:t>
            </a:r>
            <a:r>
              <a:rPr lang="tr-TR" b="0" i="0" dirty="0" err="1">
                <a:solidFill>
                  <a:srgbClr val="232323"/>
                </a:solidFill>
                <a:effectLst/>
                <a:latin typeface="Noto Sans"/>
              </a:rPr>
              <a:t>malignite</a:t>
            </a:r>
            <a:r>
              <a:rPr lang="tr-TR" b="0" i="0" dirty="0">
                <a:solidFill>
                  <a:srgbClr val="232323"/>
                </a:solidFill>
                <a:effectLst/>
                <a:latin typeface="Noto Sans"/>
              </a:rPr>
              <a:t> riskine sahiptir. To10 ila 20 </a:t>
            </a:r>
            <a:r>
              <a:rPr lang="tr-TR" b="0" i="0" dirty="0" err="1">
                <a:solidFill>
                  <a:srgbClr val="232323"/>
                </a:solidFill>
                <a:effectLst/>
                <a:latin typeface="Noto Sans"/>
              </a:rPr>
              <a:t>mm'lik</a:t>
            </a:r>
            <a:r>
              <a:rPr lang="tr-TR" b="0" i="0" dirty="0">
                <a:solidFill>
                  <a:srgbClr val="232323"/>
                </a:solidFill>
                <a:effectLst/>
                <a:latin typeface="Noto Sans"/>
              </a:rPr>
              <a:t> polipler için, tam kalınlıkta </a:t>
            </a:r>
            <a:r>
              <a:rPr lang="tr-TR" b="0" i="0" dirty="0" err="1">
                <a:solidFill>
                  <a:srgbClr val="232323"/>
                </a:solidFill>
                <a:effectLst/>
                <a:latin typeface="Noto Sans"/>
              </a:rPr>
              <a:t>diseksiyon</a:t>
            </a:r>
            <a:r>
              <a:rPr lang="tr-TR" b="0" i="0" dirty="0">
                <a:solidFill>
                  <a:srgbClr val="232323"/>
                </a:solidFill>
                <a:effectLst/>
                <a:latin typeface="Noto Sans"/>
              </a:rPr>
              <a:t> ile </a:t>
            </a:r>
            <a:r>
              <a:rPr lang="tr-TR" b="0" i="0" dirty="0" err="1">
                <a:solidFill>
                  <a:srgbClr val="232323"/>
                </a:solidFill>
                <a:effectLst/>
                <a:latin typeface="Noto Sans"/>
              </a:rPr>
              <a:t>laparoskopik</a:t>
            </a:r>
            <a:r>
              <a:rPr lang="tr-TR" b="0" i="0" dirty="0">
                <a:solidFill>
                  <a:srgbClr val="232323"/>
                </a:solidFill>
                <a:effectLst/>
                <a:latin typeface="Noto Sans"/>
              </a:rPr>
              <a:t> </a:t>
            </a:r>
            <a:r>
              <a:rPr lang="tr-TR" b="0" i="0" dirty="0" err="1">
                <a:solidFill>
                  <a:srgbClr val="232323"/>
                </a:solidFill>
                <a:effectLst/>
                <a:latin typeface="Noto Sans"/>
              </a:rPr>
              <a:t>kolesistektomi</a:t>
            </a:r>
            <a:r>
              <a:rPr lang="tr-TR" b="0" i="0" dirty="0">
                <a:solidFill>
                  <a:srgbClr val="232323"/>
                </a:solidFill>
                <a:effectLst/>
                <a:latin typeface="Noto Sans"/>
              </a:rPr>
              <a:t> </a:t>
            </a:r>
            <a:r>
              <a:rPr lang="tr-TR" b="0" i="0" dirty="0" err="1">
                <a:solidFill>
                  <a:srgbClr val="232323"/>
                </a:solidFill>
                <a:effectLst/>
                <a:latin typeface="Noto Sans"/>
              </a:rPr>
              <a:t>endikedir</a:t>
            </a:r>
            <a:r>
              <a:rPr lang="tr-TR" b="0" i="0" dirty="0">
                <a:solidFill>
                  <a:srgbClr val="232323"/>
                </a:solidFill>
                <a:effectLst/>
                <a:latin typeface="Noto Sans"/>
              </a:rPr>
              <a:t>. 20 mm'den büyük polipler için, lenf </a:t>
            </a:r>
            <a:r>
              <a:rPr lang="tr-TR" b="0" i="0" dirty="0" err="1">
                <a:solidFill>
                  <a:srgbClr val="232323"/>
                </a:solidFill>
                <a:effectLst/>
                <a:latin typeface="Noto Sans"/>
              </a:rPr>
              <a:t>nodu</a:t>
            </a:r>
            <a:r>
              <a:rPr lang="tr-TR" b="0" i="0" dirty="0">
                <a:solidFill>
                  <a:srgbClr val="232323"/>
                </a:solidFill>
                <a:effectLst/>
                <a:latin typeface="Noto Sans"/>
              </a:rPr>
              <a:t> </a:t>
            </a:r>
            <a:r>
              <a:rPr lang="tr-TR" b="0" i="0" dirty="0" err="1">
                <a:solidFill>
                  <a:srgbClr val="232323"/>
                </a:solidFill>
                <a:effectLst/>
                <a:latin typeface="Noto Sans"/>
              </a:rPr>
              <a:t>diseksiyonu</a:t>
            </a:r>
            <a:r>
              <a:rPr lang="tr-TR" b="0" i="0" dirty="0">
                <a:solidFill>
                  <a:srgbClr val="232323"/>
                </a:solidFill>
                <a:effectLst/>
                <a:latin typeface="Noto Sans"/>
              </a:rPr>
              <a:t> ile uzatılmış </a:t>
            </a:r>
            <a:r>
              <a:rPr lang="tr-TR" b="0" i="0" dirty="0" err="1">
                <a:solidFill>
                  <a:srgbClr val="232323"/>
                </a:solidFill>
                <a:effectLst/>
                <a:latin typeface="Noto Sans"/>
              </a:rPr>
              <a:t>kolesistektomi</a:t>
            </a:r>
            <a:r>
              <a:rPr lang="tr-TR" b="0" i="0" dirty="0">
                <a:solidFill>
                  <a:srgbClr val="232323"/>
                </a:solidFill>
                <a:effectLst/>
                <a:latin typeface="Noto Sans"/>
              </a:rPr>
              <a:t> ve safra kesesi yatağında kısmi </a:t>
            </a:r>
            <a:r>
              <a:rPr lang="tr-TR" b="0" i="0" dirty="0" err="1">
                <a:solidFill>
                  <a:srgbClr val="232323"/>
                </a:solidFill>
                <a:effectLst/>
                <a:latin typeface="Noto Sans"/>
              </a:rPr>
              <a:t>hepatik</a:t>
            </a:r>
            <a:r>
              <a:rPr lang="tr-TR" b="0" i="0" dirty="0">
                <a:solidFill>
                  <a:srgbClr val="232323"/>
                </a:solidFill>
                <a:effectLst/>
                <a:latin typeface="Noto Sans"/>
              </a:rPr>
              <a:t> rezeksiyon </a:t>
            </a:r>
            <a:r>
              <a:rPr lang="tr-TR" b="0" i="0" dirty="0" err="1">
                <a:solidFill>
                  <a:srgbClr val="232323"/>
                </a:solidFill>
                <a:effectLst/>
                <a:latin typeface="Noto Sans"/>
              </a:rPr>
              <a:t>endikedir</a:t>
            </a:r>
            <a:r>
              <a:rPr lang="tr-TR" b="0" i="0" dirty="0">
                <a:solidFill>
                  <a:srgbClr val="232323"/>
                </a:solidFill>
                <a:effectLst/>
                <a:latin typeface="Noto Sans"/>
              </a:rPr>
              <a:t>.</a:t>
            </a:r>
            <a:br>
              <a:rPr lang="tr-TR" dirty="0"/>
            </a:br>
            <a:r>
              <a:rPr lang="tr-TR" b="0" i="0" dirty="0">
                <a:solidFill>
                  <a:srgbClr val="232323"/>
                </a:solidFill>
                <a:effectLst/>
                <a:latin typeface="Noto Sans"/>
              </a:rPr>
              <a:t>¶ Örneğin, safra kesesi polipleri&gt; 8 mm olan </a:t>
            </a:r>
            <a:r>
              <a:rPr lang="tr-TR" b="0" i="0" dirty="0" err="1">
                <a:solidFill>
                  <a:srgbClr val="232323"/>
                </a:solidFill>
                <a:effectLst/>
                <a:latin typeface="Noto Sans"/>
              </a:rPr>
              <a:t>primer</a:t>
            </a:r>
            <a:r>
              <a:rPr lang="tr-TR" b="0" i="0" dirty="0">
                <a:solidFill>
                  <a:srgbClr val="232323"/>
                </a:solidFill>
                <a:effectLst/>
                <a:latin typeface="Noto Sans"/>
              </a:rPr>
              <a:t> </a:t>
            </a:r>
            <a:r>
              <a:rPr lang="tr-TR" b="0" i="0" dirty="0" err="1">
                <a:solidFill>
                  <a:srgbClr val="232323"/>
                </a:solidFill>
                <a:effectLst/>
                <a:latin typeface="Noto Sans"/>
              </a:rPr>
              <a:t>sklerozan</a:t>
            </a:r>
            <a:r>
              <a:rPr lang="tr-TR" b="0" i="0" dirty="0">
                <a:solidFill>
                  <a:srgbClr val="232323"/>
                </a:solidFill>
                <a:effectLst/>
                <a:latin typeface="Noto Sans"/>
              </a:rPr>
              <a:t> </a:t>
            </a:r>
            <a:r>
              <a:rPr lang="tr-TR" b="0" i="0" dirty="0" err="1">
                <a:solidFill>
                  <a:srgbClr val="232323"/>
                </a:solidFill>
                <a:effectLst/>
                <a:latin typeface="Noto Sans"/>
              </a:rPr>
              <a:t>kolanjiti</a:t>
            </a:r>
            <a:r>
              <a:rPr lang="tr-TR" b="0" i="0" dirty="0">
                <a:solidFill>
                  <a:srgbClr val="232323"/>
                </a:solidFill>
                <a:effectLst/>
                <a:latin typeface="Noto Sans"/>
              </a:rPr>
              <a:t> olan hastalarda </a:t>
            </a:r>
            <a:r>
              <a:rPr lang="tr-TR" b="0" i="0" dirty="0" err="1">
                <a:solidFill>
                  <a:srgbClr val="232323"/>
                </a:solidFill>
                <a:effectLst/>
                <a:latin typeface="Noto Sans"/>
              </a:rPr>
              <a:t>kolesistektomi</a:t>
            </a:r>
            <a:r>
              <a:rPr lang="tr-TR" b="0" i="0" dirty="0">
                <a:solidFill>
                  <a:srgbClr val="232323"/>
                </a:solidFill>
                <a:effectLst/>
                <a:latin typeface="Noto Sans"/>
              </a:rPr>
              <a:t> </a:t>
            </a:r>
            <a:r>
              <a:rPr lang="tr-TR" b="0" i="0" dirty="0" err="1">
                <a:solidFill>
                  <a:srgbClr val="232323"/>
                </a:solidFill>
                <a:effectLst/>
                <a:latin typeface="Noto Sans"/>
              </a:rPr>
              <a:t>endikedir</a:t>
            </a:r>
            <a:r>
              <a:rPr lang="tr-TR" b="0" i="0" dirty="0">
                <a:solidFill>
                  <a:srgbClr val="232323"/>
                </a:solidFill>
                <a:effectLst/>
                <a:latin typeface="Noto Sans"/>
              </a:rPr>
              <a:t>. </a:t>
            </a:r>
            <a:r>
              <a:rPr lang="tr-TR" b="0" i="0" dirty="0" err="1">
                <a:solidFill>
                  <a:srgbClr val="232323"/>
                </a:solidFill>
                <a:effectLst/>
                <a:latin typeface="Noto Sans"/>
              </a:rPr>
              <a:t>Primer</a:t>
            </a:r>
            <a:r>
              <a:rPr lang="tr-TR" b="0" i="0" dirty="0">
                <a:solidFill>
                  <a:srgbClr val="232323"/>
                </a:solidFill>
                <a:effectLst/>
                <a:latin typeface="Noto Sans"/>
              </a:rPr>
              <a:t> </a:t>
            </a:r>
            <a:r>
              <a:rPr lang="tr-TR" b="0" i="0" dirty="0" err="1">
                <a:solidFill>
                  <a:srgbClr val="232323"/>
                </a:solidFill>
                <a:effectLst/>
                <a:latin typeface="Noto Sans"/>
              </a:rPr>
              <a:t>sklerozan</a:t>
            </a:r>
            <a:r>
              <a:rPr lang="tr-TR" b="0" i="0" dirty="0">
                <a:solidFill>
                  <a:srgbClr val="232323"/>
                </a:solidFill>
                <a:effectLst/>
                <a:latin typeface="Noto Sans"/>
              </a:rPr>
              <a:t> </a:t>
            </a:r>
            <a:r>
              <a:rPr lang="tr-TR" b="0" i="0" dirty="0" err="1">
                <a:solidFill>
                  <a:srgbClr val="232323"/>
                </a:solidFill>
                <a:effectLst/>
                <a:latin typeface="Noto Sans"/>
              </a:rPr>
              <a:t>kolanjiti</a:t>
            </a:r>
            <a:r>
              <a:rPr lang="tr-TR" b="0" i="0" dirty="0">
                <a:solidFill>
                  <a:srgbClr val="232323"/>
                </a:solidFill>
                <a:effectLst/>
                <a:latin typeface="Noto Sans"/>
              </a:rPr>
              <a:t> olan hastalarda safra kesesi poliplerine yaklaşımla ilgili ek bilgi için </a:t>
            </a:r>
            <a:r>
              <a:rPr lang="tr-TR" b="0" i="0" dirty="0" err="1">
                <a:solidFill>
                  <a:srgbClr val="232323"/>
                </a:solidFill>
                <a:effectLst/>
                <a:latin typeface="Noto Sans"/>
              </a:rPr>
              <a:t>UpToDate</a:t>
            </a:r>
            <a:r>
              <a:rPr lang="tr-TR" b="0" i="0" dirty="0">
                <a:solidFill>
                  <a:srgbClr val="232323"/>
                </a:solidFill>
                <a:effectLst/>
                <a:latin typeface="Noto Sans"/>
              </a:rPr>
              <a:t> metnine bakın.</a:t>
            </a:r>
            <a:br>
              <a:rPr lang="tr-TR" dirty="0"/>
            </a:br>
            <a:r>
              <a:rPr lang="el-GR" b="0" i="0" dirty="0">
                <a:solidFill>
                  <a:srgbClr val="232323"/>
                </a:solidFill>
                <a:effectLst/>
                <a:latin typeface="Noto Sans"/>
              </a:rPr>
              <a:t>Δ </a:t>
            </a:r>
            <a:r>
              <a:rPr lang="tr-TR" b="0" i="0" dirty="0">
                <a:solidFill>
                  <a:srgbClr val="232323"/>
                </a:solidFill>
                <a:effectLst/>
                <a:latin typeface="Noto Sans"/>
              </a:rPr>
              <a:t>Görüntülemede boyutta&gt; 2 </a:t>
            </a:r>
            <a:r>
              <a:rPr lang="tr-TR" b="0" i="0" dirty="0" err="1">
                <a:solidFill>
                  <a:srgbClr val="232323"/>
                </a:solidFill>
                <a:effectLst/>
                <a:latin typeface="Noto Sans"/>
              </a:rPr>
              <a:t>mm'lik</a:t>
            </a:r>
            <a:r>
              <a:rPr lang="tr-TR" b="0" i="0" dirty="0">
                <a:solidFill>
                  <a:srgbClr val="232323"/>
                </a:solidFill>
                <a:effectLst/>
                <a:latin typeface="Noto Sans"/>
              </a:rPr>
              <a:t> bir artış, boyutta klinik olarak anlamlı bir artışı temsil edebilir ve </a:t>
            </a:r>
            <a:r>
              <a:rPr lang="tr-TR" b="0" i="0" dirty="0" err="1">
                <a:solidFill>
                  <a:srgbClr val="232323"/>
                </a:solidFill>
                <a:effectLst/>
                <a:latin typeface="Noto Sans"/>
              </a:rPr>
              <a:t>kolesistektomi</a:t>
            </a:r>
            <a:r>
              <a:rPr lang="tr-TR" b="0" i="0" dirty="0">
                <a:solidFill>
                  <a:srgbClr val="232323"/>
                </a:solidFill>
                <a:effectLst/>
                <a:latin typeface="Noto Sans"/>
              </a:rPr>
              <a:t> için bir cerraha sevk edilmesini gerektirmelidir.</a:t>
            </a:r>
            <a:br>
              <a:rPr lang="tr-TR" dirty="0"/>
            </a:br>
            <a:r>
              <a:rPr lang="tr-TR" b="0" i="0" dirty="0">
                <a:solidFill>
                  <a:srgbClr val="232323"/>
                </a:solidFill>
                <a:effectLst/>
                <a:latin typeface="Noto Sans"/>
              </a:rPr>
              <a:t>◊ </a:t>
            </a:r>
            <a:r>
              <a:rPr lang="tr-TR" b="0" i="0" dirty="0" err="1">
                <a:solidFill>
                  <a:srgbClr val="232323"/>
                </a:solidFill>
                <a:effectLst/>
                <a:latin typeface="Noto Sans"/>
              </a:rPr>
              <a:t>Kolesistektomi</a:t>
            </a:r>
            <a:r>
              <a:rPr lang="tr-TR" b="0" i="0" dirty="0">
                <a:solidFill>
                  <a:srgbClr val="232323"/>
                </a:solidFill>
                <a:effectLst/>
                <a:latin typeface="Noto Sans"/>
              </a:rPr>
              <a:t> geçiremeyen veya yaptırmak istemeyen hastalarda, 6 ayda bir gözetim ultrasonu gerçekleştiririz ve daha sonra boyut olarak stabil ise yıllık olarak</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55</a:t>
            </a:fld>
            <a:endParaRPr lang="tr-TR"/>
          </a:p>
        </p:txBody>
      </p:sp>
    </p:spTree>
    <p:extLst>
      <p:ext uri="{BB962C8B-B14F-4D97-AF65-F5344CB8AC3E}">
        <p14:creationId xmlns:p14="http://schemas.microsoft.com/office/powerpoint/2010/main" val="379432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Oddi</a:t>
            </a:r>
            <a:r>
              <a:rPr lang="tr-TR" dirty="0"/>
              <a:t> </a:t>
            </a:r>
            <a:r>
              <a:rPr lang="tr-TR" dirty="0" err="1"/>
              <a:t>Sfinkteri</a:t>
            </a:r>
            <a:r>
              <a:rPr lang="tr-TR" dirty="0"/>
              <a:t> Koledok ve </a:t>
            </a:r>
            <a:r>
              <a:rPr lang="tr-TR" dirty="0" err="1"/>
              <a:t>pankreatik</a:t>
            </a:r>
            <a:r>
              <a:rPr lang="tr-TR" dirty="0"/>
              <a:t> kanalların birleşmesi ile bu kanalların </a:t>
            </a:r>
            <a:r>
              <a:rPr lang="tr-TR" dirty="0" err="1"/>
              <a:t>distalinde</a:t>
            </a:r>
            <a:r>
              <a:rPr lang="tr-TR" dirty="0"/>
              <a:t> bulunan sirküler kaslar (m. </a:t>
            </a:r>
            <a:r>
              <a:rPr lang="tr-TR" dirty="0" err="1"/>
              <a:t>sphincter</a:t>
            </a:r>
            <a:r>
              <a:rPr lang="tr-TR" dirty="0"/>
              <a:t> </a:t>
            </a:r>
            <a:r>
              <a:rPr lang="tr-TR" dirty="0" err="1"/>
              <a:t>ductus</a:t>
            </a:r>
            <a:r>
              <a:rPr lang="tr-TR" dirty="0"/>
              <a:t> </a:t>
            </a:r>
            <a:r>
              <a:rPr lang="tr-TR" dirty="0" err="1"/>
              <a:t>choledecus</a:t>
            </a:r>
            <a:r>
              <a:rPr lang="tr-TR" dirty="0"/>
              <a:t> ve m. </a:t>
            </a:r>
            <a:r>
              <a:rPr lang="tr-TR" dirty="0" err="1"/>
              <a:t>sphincter</a:t>
            </a:r>
            <a:r>
              <a:rPr lang="tr-TR" dirty="0"/>
              <a:t> </a:t>
            </a:r>
            <a:r>
              <a:rPr lang="tr-TR" dirty="0" err="1"/>
              <a:t>ductus</a:t>
            </a:r>
            <a:r>
              <a:rPr lang="tr-TR" dirty="0"/>
              <a:t> </a:t>
            </a:r>
            <a:r>
              <a:rPr lang="tr-TR" dirty="0" err="1"/>
              <a:t>pancreatici</a:t>
            </a:r>
            <a:r>
              <a:rPr lang="tr-TR" dirty="0"/>
              <a:t>) kaynaşarak </a:t>
            </a:r>
            <a:r>
              <a:rPr lang="tr-TR" dirty="0" err="1"/>
              <a:t>Oddi</a:t>
            </a:r>
            <a:r>
              <a:rPr lang="tr-TR" dirty="0"/>
              <a:t> </a:t>
            </a:r>
            <a:r>
              <a:rPr lang="tr-TR" dirty="0" err="1"/>
              <a:t>sfinkterini</a:t>
            </a:r>
            <a:r>
              <a:rPr lang="tr-TR" dirty="0"/>
              <a:t> (m. </a:t>
            </a:r>
            <a:r>
              <a:rPr lang="tr-TR" dirty="0" err="1"/>
              <a:t>sphincter</a:t>
            </a:r>
            <a:r>
              <a:rPr lang="tr-TR" dirty="0"/>
              <a:t> </a:t>
            </a:r>
            <a:r>
              <a:rPr lang="tr-TR" dirty="0" err="1"/>
              <a:t>ampullae</a:t>
            </a:r>
            <a:r>
              <a:rPr lang="tr-TR" dirty="0"/>
              <a:t>, m. </a:t>
            </a:r>
            <a:r>
              <a:rPr lang="tr-TR" dirty="0" err="1"/>
              <a:t>sphinchter</a:t>
            </a:r>
            <a:r>
              <a:rPr lang="tr-TR" dirty="0"/>
              <a:t> </a:t>
            </a:r>
            <a:r>
              <a:rPr lang="tr-TR" dirty="0" err="1"/>
              <a:t>choledochi</a:t>
            </a:r>
            <a:r>
              <a:rPr lang="tr-TR" dirty="0"/>
              <a:t>) meydana getirir. </a:t>
            </a:r>
            <a:r>
              <a:rPr lang="tr-TR" dirty="0" err="1"/>
              <a:t>Duodenum</a:t>
            </a:r>
            <a:r>
              <a:rPr lang="tr-TR" dirty="0"/>
              <a:t> boş iken </a:t>
            </a:r>
            <a:r>
              <a:rPr lang="tr-TR" dirty="0" err="1"/>
              <a:t>Oddi</a:t>
            </a:r>
            <a:r>
              <a:rPr lang="tr-TR" dirty="0"/>
              <a:t> </a:t>
            </a:r>
            <a:r>
              <a:rPr lang="tr-TR" dirty="0" err="1"/>
              <a:t>sfinkteri</a:t>
            </a:r>
            <a:r>
              <a:rPr lang="tr-TR" dirty="0"/>
              <a:t> kasılı durumdadır ve bu şekilde kanal kapalıdır. Karaciğerden salgılanan safra, koledok kanalını doldurarak safra kesesine geçer. Burada biriktirilen safra, suyu çekilerek konsantre edilir ve eklenen salgılarla da koyu yapışkan bir sıvı haline gelir. </a:t>
            </a:r>
            <a:r>
              <a:rPr lang="tr-TR" b="1" u="sng" dirty="0" err="1"/>
              <a:t>Kimusun</a:t>
            </a:r>
            <a:r>
              <a:rPr lang="tr-TR" b="1" u="sng" dirty="0"/>
              <a:t> </a:t>
            </a:r>
            <a:r>
              <a:rPr lang="tr-TR" b="1" u="sng" dirty="0" err="1"/>
              <a:t>duodenuma</a:t>
            </a:r>
            <a:r>
              <a:rPr lang="tr-TR" b="1" u="sng" dirty="0"/>
              <a:t> geçtiği zaman </a:t>
            </a:r>
            <a:r>
              <a:rPr lang="tr-TR" b="1" u="sng" dirty="0" err="1"/>
              <a:t>kolesistokinin</a:t>
            </a:r>
            <a:r>
              <a:rPr lang="tr-TR" b="1" u="sng" dirty="0"/>
              <a:t> etkisi ile safra kesesi ve kanalları </a:t>
            </a:r>
            <a:r>
              <a:rPr lang="tr-TR" b="1" u="sng" dirty="0" err="1"/>
              <a:t>kontraksiyona</a:t>
            </a:r>
            <a:r>
              <a:rPr lang="tr-TR" b="1" u="sng" dirty="0"/>
              <a:t> uğrar ve safra salgısı bu şekilde </a:t>
            </a:r>
            <a:r>
              <a:rPr lang="tr-TR" b="1" u="sng" dirty="0" err="1"/>
              <a:t>duodenuma</a:t>
            </a:r>
            <a:r>
              <a:rPr lang="tr-TR" b="1" u="sng" dirty="0"/>
              <a:t> boşaltılır. Bu nedenle </a:t>
            </a:r>
            <a:r>
              <a:rPr lang="tr-TR" b="1" u="sng" dirty="0" err="1"/>
              <a:t>kolelitiazis</a:t>
            </a:r>
            <a:r>
              <a:rPr lang="tr-TR" b="1" u="sng" dirty="0"/>
              <a:t> veya safra kesesi iltihabı olan kişiler yemek yedikten 3-4 saat sonra yani mide içeriği </a:t>
            </a:r>
            <a:r>
              <a:rPr lang="tr-TR" b="1" u="sng" dirty="0" err="1"/>
              <a:t>duodenuma</a:t>
            </a:r>
            <a:r>
              <a:rPr lang="tr-TR" b="1" u="sng" dirty="0"/>
              <a:t> geçince kolik tipi ağrı ile karşılaşırlar (1,3-5,10-13).</a:t>
            </a:r>
          </a:p>
        </p:txBody>
      </p:sp>
      <p:sp>
        <p:nvSpPr>
          <p:cNvPr id="4" name="Slayt Numarası Yer Tutucusu 3"/>
          <p:cNvSpPr>
            <a:spLocks noGrp="1"/>
          </p:cNvSpPr>
          <p:nvPr>
            <p:ph type="sldNum" sz="quarter" idx="5"/>
          </p:nvPr>
        </p:nvSpPr>
        <p:spPr/>
        <p:txBody>
          <a:bodyPr/>
          <a:lstStyle/>
          <a:p>
            <a:fld id="{059E9F9F-A0A8-41AC-AA76-57BE75E703DC}" type="slidenum">
              <a:rPr lang="tr-TR" smtClean="0"/>
              <a:t>6</a:t>
            </a:fld>
            <a:endParaRPr lang="tr-TR"/>
          </a:p>
        </p:txBody>
      </p:sp>
    </p:spTree>
    <p:extLst>
      <p:ext uri="{BB962C8B-B14F-4D97-AF65-F5344CB8AC3E}">
        <p14:creationId xmlns:p14="http://schemas.microsoft.com/office/powerpoint/2010/main" val="91791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Kanserojen:petrol,kağıt,kimya,ayakkabı,tekstiil,selülöz,sigaraaflatoksin</a:t>
            </a:r>
          </a:p>
          <a:p>
            <a:pPr algn="l"/>
            <a:r>
              <a:rPr lang="tr-TR" b="0" i="0" dirty="0">
                <a:solidFill>
                  <a:srgbClr val="232323"/>
                </a:solidFill>
                <a:effectLst/>
                <a:latin typeface="Noto Sans"/>
              </a:rPr>
              <a:t>Porselen safra kesesi, safra kesesi duvarının kireçlenmesi ile karakterizedir [ </a:t>
            </a:r>
            <a:r>
              <a:rPr lang="tr-TR" b="0" i="0" u="sng" dirty="0">
                <a:solidFill>
                  <a:srgbClr val="005B92"/>
                </a:solidFill>
                <a:effectLst/>
                <a:latin typeface="Noto Sans"/>
                <a:hlinkClick r:id="rId3"/>
              </a:rPr>
              <a:t>1</a:t>
            </a:r>
            <a:r>
              <a:rPr lang="tr-TR" b="0" i="0" dirty="0">
                <a:solidFill>
                  <a:srgbClr val="232323"/>
                </a:solidFill>
                <a:effectLst/>
                <a:latin typeface="Noto Sans"/>
              </a:rPr>
              <a:t> ]. Porselen safra kesesi terimi, bu durumla ilişkili safra kesesi duvarının mavimsi renk değişimini ve kırılgan kıvamını tanımlamak için kullanılmıştır [ </a:t>
            </a:r>
            <a:r>
              <a:rPr lang="tr-TR" b="0" i="0" u="sng" dirty="0">
                <a:solidFill>
                  <a:srgbClr val="005B92"/>
                </a:solidFill>
                <a:effectLst/>
                <a:latin typeface="Noto Sans"/>
                <a:hlinkClick r:id="rId4"/>
              </a:rPr>
              <a:t>2</a:t>
            </a:r>
            <a:r>
              <a:rPr lang="tr-TR" b="0" i="0" dirty="0">
                <a:solidFill>
                  <a:srgbClr val="232323"/>
                </a:solidFill>
                <a:effectLst/>
                <a:latin typeface="Noto Sans"/>
              </a:rPr>
              <a:t> ]. Porselen safra kesesi, kireçlenme derecesine göre sınıflandırılır [ </a:t>
            </a:r>
            <a:r>
              <a:rPr lang="tr-TR" b="0" i="0" u="sng" dirty="0">
                <a:solidFill>
                  <a:srgbClr val="005B92"/>
                </a:solidFill>
                <a:effectLst/>
                <a:latin typeface="Noto Sans"/>
                <a:hlinkClick r:id="rId5"/>
              </a:rPr>
              <a:t>3</a:t>
            </a:r>
            <a:r>
              <a:rPr lang="tr-TR" b="0" i="0" dirty="0">
                <a:solidFill>
                  <a:srgbClr val="232323"/>
                </a:solidFill>
                <a:effectLst/>
                <a:latin typeface="Noto Sans"/>
              </a:rPr>
              <a:t> ]:</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a:rPr>
              <a:t>Tam </a:t>
            </a:r>
            <a:r>
              <a:rPr lang="tr-TR" b="1" i="0" dirty="0" err="1">
                <a:solidFill>
                  <a:srgbClr val="232323"/>
                </a:solidFill>
                <a:effectLst/>
                <a:latin typeface="Noto Sans"/>
              </a:rPr>
              <a:t>intramural</a:t>
            </a:r>
            <a:r>
              <a:rPr lang="tr-TR" b="1" i="0" dirty="0">
                <a:solidFill>
                  <a:srgbClr val="232323"/>
                </a:solidFill>
                <a:effectLst/>
                <a:latin typeface="Noto Sans"/>
              </a:rPr>
              <a:t> kalsifikasyon</a:t>
            </a:r>
            <a:r>
              <a:rPr lang="tr-TR" b="0" i="0" dirty="0">
                <a:solidFill>
                  <a:srgbClr val="232323"/>
                </a:solidFill>
                <a:effectLst/>
                <a:latin typeface="Noto Sans"/>
              </a:rPr>
              <a:t> - Sürekli bir kalsiyum bandı safra kesesi duvarının kas tabakasına sızar ve onun yerini alır. </a:t>
            </a:r>
            <a:r>
              <a:rPr lang="tr-TR" b="0" i="0" dirty="0" err="1">
                <a:solidFill>
                  <a:srgbClr val="232323"/>
                </a:solidFill>
                <a:effectLst/>
                <a:latin typeface="Noto Sans"/>
              </a:rPr>
              <a:t>Mukozal</a:t>
            </a:r>
            <a:r>
              <a:rPr lang="tr-TR" b="0" i="0" dirty="0">
                <a:solidFill>
                  <a:srgbClr val="232323"/>
                </a:solidFill>
                <a:effectLst/>
                <a:latin typeface="Noto Sans"/>
              </a:rPr>
              <a:t> </a:t>
            </a:r>
            <a:r>
              <a:rPr lang="tr-TR" b="0" i="0" dirty="0" err="1">
                <a:solidFill>
                  <a:srgbClr val="232323"/>
                </a:solidFill>
                <a:effectLst/>
                <a:latin typeface="Noto Sans"/>
              </a:rPr>
              <a:t>epitelde</a:t>
            </a:r>
            <a:r>
              <a:rPr lang="tr-TR" b="0" i="0" dirty="0">
                <a:solidFill>
                  <a:srgbClr val="232323"/>
                </a:solidFill>
                <a:effectLst/>
                <a:latin typeface="Noto Sans"/>
              </a:rPr>
              <a:t> sarkma ve tüm safra kesesi duvarının yoğun </a:t>
            </a:r>
            <a:r>
              <a:rPr lang="tr-TR" b="0" i="0" dirty="0" err="1">
                <a:solidFill>
                  <a:srgbClr val="232323"/>
                </a:solidFill>
                <a:effectLst/>
                <a:latin typeface="Noto Sans"/>
              </a:rPr>
              <a:t>fibrozu</a:t>
            </a:r>
            <a:r>
              <a:rPr lang="tr-TR" b="0" i="0" dirty="0">
                <a:solidFill>
                  <a:srgbClr val="232323"/>
                </a:solidFill>
                <a:effectLst/>
                <a:latin typeface="Noto Sans"/>
              </a:rPr>
              <a:t> eşlik eder.</a:t>
            </a:r>
          </a:p>
          <a:p>
            <a:pPr algn="l"/>
            <a:r>
              <a:rPr lang="tr-TR" b="0" i="0" dirty="0">
                <a:solidFill>
                  <a:srgbClr val="232323"/>
                </a:solidFill>
                <a:effectLst/>
                <a:latin typeface="Times New Roman" panose="02020603050405020304" pitchFamily="18" charset="0"/>
              </a:rPr>
              <a:t>●</a:t>
            </a:r>
            <a:r>
              <a:rPr lang="tr-TR" b="1" i="0" dirty="0">
                <a:solidFill>
                  <a:srgbClr val="232323"/>
                </a:solidFill>
                <a:effectLst/>
                <a:latin typeface="Noto Sans"/>
              </a:rPr>
              <a:t>Seçici </a:t>
            </a:r>
            <a:r>
              <a:rPr lang="tr-TR" b="1" i="0" dirty="0" err="1">
                <a:solidFill>
                  <a:srgbClr val="232323"/>
                </a:solidFill>
                <a:effectLst/>
                <a:latin typeface="Noto Sans"/>
              </a:rPr>
              <a:t>mukozal</a:t>
            </a:r>
            <a:r>
              <a:rPr lang="tr-TR" b="1" i="0" dirty="0">
                <a:solidFill>
                  <a:srgbClr val="232323"/>
                </a:solidFill>
                <a:effectLst/>
                <a:latin typeface="Noto Sans"/>
              </a:rPr>
              <a:t> kalsifikasyon</a:t>
            </a:r>
            <a:r>
              <a:rPr lang="tr-TR" b="0" i="0" dirty="0">
                <a:solidFill>
                  <a:srgbClr val="232323"/>
                </a:solidFill>
                <a:effectLst/>
                <a:latin typeface="Noto Sans"/>
              </a:rPr>
              <a:t> - Safra kesesi duvarının kireçlenmesi daha az kapsamlı veya safra kesesi duvarının mukozasında kalsiyum benekleriyle </a:t>
            </a:r>
            <a:r>
              <a:rPr lang="tr-TR" b="0" i="0" dirty="0" err="1">
                <a:solidFill>
                  <a:srgbClr val="232323"/>
                </a:solidFill>
                <a:effectLst/>
                <a:latin typeface="Noto Sans"/>
              </a:rPr>
              <a:t>segmentaldir</a:t>
            </a:r>
            <a:r>
              <a:rPr lang="tr-TR" b="0" i="0" dirty="0">
                <a:solidFill>
                  <a:srgbClr val="232323"/>
                </a:solidFill>
                <a:effectLst/>
                <a:latin typeface="Noto Sans"/>
              </a:rPr>
              <a:t>.</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57</a:t>
            </a:fld>
            <a:endParaRPr lang="tr-TR"/>
          </a:p>
        </p:txBody>
      </p:sp>
    </p:spTree>
    <p:extLst>
      <p:ext uri="{BB962C8B-B14F-4D97-AF65-F5344CB8AC3E}">
        <p14:creationId xmlns:p14="http://schemas.microsoft.com/office/powerpoint/2010/main" val="2246825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Metastazlar a bağlı ele gelen kitle ,</a:t>
            </a:r>
            <a:r>
              <a:rPr lang="tr-TR" dirty="0" err="1"/>
              <a:t>hepatomegali</a:t>
            </a:r>
            <a:r>
              <a:rPr lang="tr-TR" dirty="0"/>
              <a:t> ,asit para </a:t>
            </a:r>
            <a:r>
              <a:rPr lang="tr-TR" dirty="0" err="1"/>
              <a:t>neoplastik</a:t>
            </a:r>
            <a:r>
              <a:rPr lang="tr-TR" dirty="0"/>
              <a:t> ;</a:t>
            </a:r>
            <a:r>
              <a:rPr lang="tr-TR" dirty="0" err="1"/>
              <a:t>ektopik</a:t>
            </a:r>
            <a:r>
              <a:rPr lang="tr-TR" dirty="0"/>
              <a:t> hormon salımı </a:t>
            </a:r>
            <a:r>
              <a:rPr lang="tr-TR" dirty="0" err="1"/>
              <a:t>akantozis</a:t>
            </a:r>
            <a:r>
              <a:rPr lang="tr-TR" dirty="0"/>
              <a:t> </a:t>
            </a:r>
            <a:r>
              <a:rPr lang="tr-TR" dirty="0" err="1"/>
              <a:t>nigrikans</a:t>
            </a:r>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58</a:t>
            </a:fld>
            <a:endParaRPr lang="tr-TR"/>
          </a:p>
        </p:txBody>
      </p:sp>
    </p:spTree>
    <p:extLst>
      <p:ext uri="{BB962C8B-B14F-4D97-AF65-F5344CB8AC3E}">
        <p14:creationId xmlns:p14="http://schemas.microsoft.com/office/powerpoint/2010/main" val="303347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Rezeke</a:t>
            </a:r>
            <a:r>
              <a:rPr lang="tr-TR" dirty="0"/>
              <a:t> edilemeyecek tümörü olan olgularda sarılık, cerrahi </a:t>
            </a:r>
            <a:r>
              <a:rPr lang="tr-TR" dirty="0" err="1"/>
              <a:t>by-pass’la</a:t>
            </a:r>
            <a:r>
              <a:rPr lang="tr-TR" dirty="0"/>
              <a:t> ya da endoskopik veya radyolojik drenaj yöntemleri ile giderilmeye </a:t>
            </a:r>
            <a:r>
              <a:rPr lang="tr-TR" dirty="0" err="1"/>
              <a:t>çalıılır</a:t>
            </a:r>
            <a:r>
              <a:rPr lang="tr-TR" dirty="0"/>
              <a:t>. Sistemik veya </a:t>
            </a:r>
            <a:r>
              <a:rPr lang="tr-TR" dirty="0" err="1"/>
              <a:t>rejyonel</a:t>
            </a:r>
            <a:r>
              <a:rPr lang="tr-TR" dirty="0"/>
              <a:t> kemoterapiye, </a:t>
            </a:r>
            <a:r>
              <a:rPr lang="tr-TR" dirty="0" err="1"/>
              <a:t>hipertermi</a:t>
            </a:r>
            <a:r>
              <a:rPr lang="tr-TR" dirty="0"/>
              <a:t> tedavisiyle kombine olarak </a:t>
            </a:r>
            <a:r>
              <a:rPr lang="tr-TR" dirty="0" err="1"/>
              <a:t>denendiinde</a:t>
            </a:r>
            <a:r>
              <a:rPr lang="tr-TR" dirty="0"/>
              <a:t> ancak kısıtlı sayıda olguda yanıt alınabilmektedir (). Yaygın </a:t>
            </a:r>
            <a:r>
              <a:rPr lang="tr-TR" dirty="0" err="1"/>
              <a:t>karacier</a:t>
            </a:r>
            <a:r>
              <a:rPr lang="tr-TR" dirty="0"/>
              <a:t> metastazı olan olgularda </a:t>
            </a:r>
            <a:r>
              <a:rPr lang="tr-TR" dirty="0" err="1"/>
              <a:t>palyasyon</a:t>
            </a:r>
            <a:r>
              <a:rPr lang="tr-TR" dirty="0"/>
              <a:t> </a:t>
            </a:r>
            <a:r>
              <a:rPr lang="tr-TR" dirty="0" err="1"/>
              <a:t>sa</a:t>
            </a:r>
            <a:r>
              <a:rPr lang="tr-TR" dirty="0"/>
              <a:t>- </a:t>
            </a:r>
            <a:r>
              <a:rPr lang="tr-TR" dirty="0" err="1"/>
              <a:t>lamak</a:t>
            </a:r>
            <a:r>
              <a:rPr lang="tr-TR" dirty="0"/>
              <a:t> amacıyla </a:t>
            </a:r>
            <a:r>
              <a:rPr lang="tr-TR" dirty="0" err="1"/>
              <a:t>selektif</a:t>
            </a:r>
            <a:r>
              <a:rPr lang="tr-TR" dirty="0"/>
              <a:t> </a:t>
            </a:r>
            <a:r>
              <a:rPr lang="tr-TR" dirty="0" err="1"/>
              <a:t>hepatik</a:t>
            </a:r>
            <a:r>
              <a:rPr lang="tr-TR" dirty="0"/>
              <a:t> arter </a:t>
            </a:r>
            <a:r>
              <a:rPr lang="tr-TR" dirty="0" err="1"/>
              <a:t>kateterizasyonu</a:t>
            </a:r>
            <a:r>
              <a:rPr lang="tr-TR" dirty="0"/>
              <a:t> ile </a:t>
            </a:r>
            <a:r>
              <a:rPr lang="tr-TR" dirty="0" err="1"/>
              <a:t>kemo-embolizasyon</a:t>
            </a:r>
            <a:r>
              <a:rPr lang="tr-TR" dirty="0"/>
              <a:t> denebilir</a:t>
            </a:r>
          </a:p>
          <a:p>
            <a:pPr lvl="2"/>
            <a:r>
              <a:rPr lang="tr-TR" sz="1200" dirty="0"/>
              <a:t>Safra kesesi kanserlerinin çoğu tanı konulmadan önce karaciğere veya porta </a:t>
            </a:r>
            <a:r>
              <a:rPr lang="tr-TR" sz="1200" dirty="0" err="1"/>
              <a:t>hepatise</a:t>
            </a:r>
            <a:r>
              <a:rPr lang="tr-TR" sz="1200" dirty="0"/>
              <a:t> yayılım göstermektedir.</a:t>
            </a:r>
          </a:p>
          <a:p>
            <a:pPr lvl="2"/>
            <a:r>
              <a:rPr lang="tr-TR" sz="1200" dirty="0" err="1"/>
              <a:t>Proksimal</a:t>
            </a:r>
            <a:r>
              <a:rPr lang="tr-TR" sz="1200" dirty="0"/>
              <a:t> safra yollarının </a:t>
            </a:r>
            <a:r>
              <a:rPr lang="tr-TR" sz="1200" dirty="0" err="1"/>
              <a:t>dekompresyonu</a:t>
            </a:r>
            <a:r>
              <a:rPr lang="tr-TR" sz="1200" dirty="0"/>
              <a:t> veya </a:t>
            </a:r>
            <a:r>
              <a:rPr lang="tr-TR" sz="1200" dirty="0" err="1"/>
              <a:t>duodenal</a:t>
            </a:r>
            <a:r>
              <a:rPr lang="tr-TR" sz="1200" dirty="0"/>
              <a:t> obstrüksiyonun </a:t>
            </a:r>
            <a:r>
              <a:rPr lang="tr-TR" sz="1200" dirty="0" err="1"/>
              <a:t>by-pass</a:t>
            </a:r>
            <a:r>
              <a:rPr lang="tr-TR" sz="1200" dirty="0"/>
              <a:t> edilmesi gibi palyatif prosedürler tek tedavi seçeneğidir.</a:t>
            </a:r>
          </a:p>
          <a:p>
            <a:pPr lvl="2"/>
            <a:r>
              <a:rPr lang="tr-TR" sz="1200" dirty="0"/>
              <a:t>Keseye ve komşu karaciğer yapılarına sınırlı tümörlerde radikal </a:t>
            </a:r>
            <a:r>
              <a:rPr lang="tr-TR" sz="1200" dirty="0" err="1"/>
              <a:t>kolesistektomi</a:t>
            </a:r>
            <a:r>
              <a:rPr lang="tr-TR" sz="1200" dirty="0"/>
              <a:t> ve lenf </a:t>
            </a:r>
            <a:r>
              <a:rPr lang="tr-TR" sz="1200" dirty="0" err="1"/>
              <a:t>disseksiyonu</a:t>
            </a:r>
            <a:r>
              <a:rPr lang="tr-TR" sz="1200" dirty="0"/>
              <a:t> yapılabilir</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59</a:t>
            </a:fld>
            <a:endParaRPr lang="tr-TR"/>
          </a:p>
        </p:txBody>
      </p:sp>
    </p:spTree>
    <p:extLst>
      <p:ext uri="{BB962C8B-B14F-4D97-AF65-F5344CB8AC3E}">
        <p14:creationId xmlns:p14="http://schemas.microsoft.com/office/powerpoint/2010/main" val="334917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C vitamini safra </a:t>
            </a:r>
            <a:r>
              <a:rPr lang="tr-TR" dirty="0" err="1"/>
              <a:t>asitinin</a:t>
            </a:r>
            <a:r>
              <a:rPr lang="tr-TR" dirty="0"/>
              <a:t> kolesterole dönüşümündeki hız kısıtlayıcı enzimin </a:t>
            </a:r>
            <a:r>
              <a:rPr lang="tr-TR" dirty="0" err="1"/>
              <a:t>kofaktörüdür</a:t>
            </a: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Çözünmez posa  </a:t>
            </a:r>
            <a:r>
              <a:rPr lang="tr-TR" dirty="0" err="1"/>
              <a:t>intestinal</a:t>
            </a:r>
            <a:r>
              <a:rPr lang="tr-TR" dirty="0"/>
              <a:t> geçişişi hızlandırarak safrada artan </a:t>
            </a:r>
            <a:r>
              <a:rPr lang="tr-TR" dirty="0" err="1"/>
              <a:t>kolaesterol</a:t>
            </a:r>
            <a:r>
              <a:rPr lang="tr-TR" dirty="0"/>
              <a:t> </a:t>
            </a:r>
            <a:r>
              <a:rPr lang="tr-TR" dirty="0" err="1"/>
              <a:t>saturasyon</a:t>
            </a:r>
            <a:r>
              <a:rPr lang="tr-TR" dirty="0"/>
              <a:t> indeksi ile ilişkili ikincil safra </a:t>
            </a:r>
            <a:r>
              <a:rPr lang="tr-TR" dirty="0" err="1"/>
              <a:t>asitleirnin</a:t>
            </a:r>
            <a:r>
              <a:rPr lang="tr-TR" dirty="0"/>
              <a:t> oluşumunu azaltarak </a:t>
            </a:r>
            <a:r>
              <a:rPr lang="tr-TR" dirty="0" err="1"/>
              <a:t>safara</a:t>
            </a:r>
            <a:r>
              <a:rPr lang="tr-TR" dirty="0"/>
              <a:t> taşı gelişmesine karşı koruyucudur.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62</a:t>
            </a:fld>
            <a:endParaRPr lang="tr-TR"/>
          </a:p>
        </p:txBody>
      </p:sp>
    </p:spTree>
    <p:extLst>
      <p:ext uri="{BB962C8B-B14F-4D97-AF65-F5344CB8AC3E}">
        <p14:creationId xmlns:p14="http://schemas.microsoft.com/office/powerpoint/2010/main" val="357006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Diyetsel karbonhidrat artışı safra kesesi </a:t>
            </a:r>
            <a:r>
              <a:rPr lang="tr-TR" dirty="0" err="1"/>
              <a:t>dismotilitesine</a:t>
            </a:r>
            <a:r>
              <a:rPr lang="tr-TR" dirty="0"/>
              <a:t> ,</a:t>
            </a:r>
            <a:r>
              <a:rPr lang="tr-TR" dirty="0" err="1"/>
              <a:t>kolesistokinin</a:t>
            </a:r>
            <a:r>
              <a:rPr lang="tr-TR" dirty="0"/>
              <a:t> salgısı </a:t>
            </a:r>
            <a:r>
              <a:rPr lang="tr-TR" dirty="0" err="1"/>
              <a:t>azalmasına,diyetesel</a:t>
            </a:r>
            <a:r>
              <a:rPr lang="tr-TR" dirty="0"/>
              <a:t> yağ alımının azalmasına ve safra akışının durmasına sebep olur.</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63</a:t>
            </a:fld>
            <a:endParaRPr lang="tr-TR"/>
          </a:p>
        </p:txBody>
      </p:sp>
    </p:spTree>
    <p:extLst>
      <p:ext uri="{BB962C8B-B14F-4D97-AF65-F5344CB8AC3E}">
        <p14:creationId xmlns:p14="http://schemas.microsoft.com/office/powerpoint/2010/main" val="364567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Safra kesesinin </a:t>
            </a:r>
            <a:r>
              <a:rPr lang="tr-TR" dirty="0" err="1"/>
              <a:t>venöz</a:t>
            </a:r>
            <a:r>
              <a:rPr lang="tr-TR" dirty="0"/>
              <a:t> drenajı birçok küçük </a:t>
            </a:r>
            <a:r>
              <a:rPr lang="tr-TR" dirty="0" err="1"/>
              <a:t>ven</a:t>
            </a:r>
            <a:r>
              <a:rPr lang="tr-TR" dirty="0"/>
              <a:t> tarafından sağlanır. </a:t>
            </a:r>
            <a:r>
              <a:rPr lang="tr-TR" dirty="0" err="1"/>
              <a:t>Venöz</a:t>
            </a:r>
            <a:r>
              <a:rPr lang="tr-TR" dirty="0"/>
              <a:t> kanın bir kısmını toplayan sistik </a:t>
            </a:r>
            <a:r>
              <a:rPr lang="tr-TR" dirty="0" err="1"/>
              <a:t>ven</a:t>
            </a:r>
            <a:r>
              <a:rPr lang="tr-TR" dirty="0"/>
              <a:t> (v. </a:t>
            </a:r>
            <a:r>
              <a:rPr lang="tr-TR" dirty="0" err="1"/>
              <a:t>cystica</a:t>
            </a:r>
            <a:r>
              <a:rPr lang="tr-TR" dirty="0"/>
              <a:t>) sistik arteri takip ederek </a:t>
            </a:r>
            <a:r>
              <a:rPr lang="tr-TR" dirty="0" err="1"/>
              <a:t>posterior</a:t>
            </a:r>
            <a:r>
              <a:rPr lang="tr-TR" dirty="0"/>
              <a:t> </a:t>
            </a:r>
            <a:r>
              <a:rPr lang="tr-TR" dirty="0" err="1"/>
              <a:t>superior</a:t>
            </a:r>
            <a:r>
              <a:rPr lang="tr-TR" dirty="0"/>
              <a:t> </a:t>
            </a:r>
            <a:r>
              <a:rPr lang="tr-TR" dirty="0" err="1"/>
              <a:t>pankreatikoduodenal</a:t>
            </a:r>
            <a:r>
              <a:rPr lang="tr-TR" dirty="0"/>
              <a:t> </a:t>
            </a:r>
            <a:r>
              <a:rPr lang="tr-TR" dirty="0" err="1"/>
              <a:t>vene</a:t>
            </a:r>
            <a:r>
              <a:rPr lang="tr-TR" dirty="0"/>
              <a:t> veya portal </a:t>
            </a:r>
            <a:r>
              <a:rPr lang="tr-TR" dirty="0" err="1"/>
              <a:t>vene</a:t>
            </a:r>
            <a:r>
              <a:rPr lang="tr-TR" dirty="0"/>
              <a:t> açılır. </a:t>
            </a:r>
            <a:r>
              <a:rPr lang="tr-TR" dirty="0" err="1"/>
              <a:t>Fundus</a:t>
            </a:r>
            <a:r>
              <a:rPr lang="tr-TR" dirty="0"/>
              <a:t> ve </a:t>
            </a:r>
            <a:r>
              <a:rPr lang="tr-TR" dirty="0" err="1"/>
              <a:t>korpusun</a:t>
            </a:r>
            <a:r>
              <a:rPr lang="tr-TR" dirty="0"/>
              <a:t> </a:t>
            </a:r>
            <a:r>
              <a:rPr lang="tr-TR" dirty="0" err="1"/>
              <a:t>venöz</a:t>
            </a:r>
            <a:r>
              <a:rPr lang="tr-TR" dirty="0"/>
              <a:t> drenajını sağlayan küçük </a:t>
            </a:r>
            <a:r>
              <a:rPr lang="tr-TR" dirty="0" err="1"/>
              <a:t>venler</a:t>
            </a:r>
            <a:r>
              <a:rPr lang="tr-TR" dirty="0"/>
              <a:t> ise direkt olarak karaciğere açılır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Safra kesesinin lenf sıvısı sırasıyla kollumda bulunan sistik lenf </a:t>
            </a:r>
            <a:r>
              <a:rPr lang="tr-TR" dirty="0" err="1"/>
              <a:t>noduna</a:t>
            </a:r>
            <a:r>
              <a:rPr lang="tr-TR" dirty="0"/>
              <a:t> (</a:t>
            </a:r>
            <a:r>
              <a:rPr lang="tr-TR" dirty="0" err="1"/>
              <a:t>nodus</a:t>
            </a:r>
            <a:r>
              <a:rPr lang="tr-TR" dirty="0"/>
              <a:t> </a:t>
            </a:r>
            <a:r>
              <a:rPr lang="tr-TR" dirty="0" err="1"/>
              <a:t>cysticus</a:t>
            </a:r>
            <a:r>
              <a:rPr lang="tr-TR" dirty="0"/>
              <a:t>), buradan </a:t>
            </a:r>
            <a:r>
              <a:rPr lang="tr-TR" dirty="0" err="1"/>
              <a:t>epiploik</a:t>
            </a:r>
            <a:r>
              <a:rPr lang="tr-TR" dirty="0"/>
              <a:t> </a:t>
            </a:r>
            <a:r>
              <a:rPr lang="tr-TR" dirty="0" err="1"/>
              <a:t>foramen</a:t>
            </a:r>
            <a:r>
              <a:rPr lang="tr-TR" dirty="0"/>
              <a:t> etrafındaki </a:t>
            </a:r>
            <a:r>
              <a:rPr lang="tr-TR" dirty="0" err="1"/>
              <a:t>foraminal</a:t>
            </a:r>
            <a:r>
              <a:rPr lang="tr-TR" dirty="0"/>
              <a:t> lenf </a:t>
            </a:r>
            <a:r>
              <a:rPr lang="tr-TR" dirty="0" err="1"/>
              <a:t>nodlarına</a:t>
            </a:r>
            <a:r>
              <a:rPr lang="tr-TR" dirty="0"/>
              <a:t> (</a:t>
            </a:r>
            <a:r>
              <a:rPr lang="tr-TR" dirty="0" err="1"/>
              <a:t>nodi</a:t>
            </a:r>
            <a:r>
              <a:rPr lang="tr-TR" dirty="0"/>
              <a:t> </a:t>
            </a:r>
            <a:r>
              <a:rPr lang="tr-TR" dirty="0" err="1"/>
              <a:t>foraminalis</a:t>
            </a:r>
            <a:r>
              <a:rPr lang="tr-TR" dirty="0"/>
              <a:t>) ve </a:t>
            </a:r>
            <a:r>
              <a:rPr lang="tr-TR" dirty="0" err="1"/>
              <a:t>hepatik</a:t>
            </a:r>
            <a:r>
              <a:rPr lang="tr-TR" dirty="0"/>
              <a:t> arter çevresindeki </a:t>
            </a:r>
            <a:r>
              <a:rPr lang="tr-TR" dirty="0" err="1"/>
              <a:t>hepatik</a:t>
            </a:r>
            <a:r>
              <a:rPr lang="tr-TR" dirty="0"/>
              <a:t> lenf </a:t>
            </a:r>
            <a:r>
              <a:rPr lang="tr-TR" dirty="0" err="1"/>
              <a:t>nodlarına</a:t>
            </a:r>
            <a:r>
              <a:rPr lang="tr-TR" dirty="0"/>
              <a:t> (</a:t>
            </a:r>
            <a:r>
              <a:rPr lang="tr-TR" dirty="0" err="1"/>
              <a:t>nodi</a:t>
            </a:r>
            <a:r>
              <a:rPr lang="tr-TR" dirty="0"/>
              <a:t> </a:t>
            </a:r>
            <a:r>
              <a:rPr lang="tr-TR" dirty="0" err="1"/>
              <a:t>hepatici</a:t>
            </a:r>
            <a:r>
              <a:rPr lang="tr-TR" dirty="0"/>
              <a:t>) ve neticede </a:t>
            </a:r>
            <a:r>
              <a:rPr lang="tr-TR" dirty="0" err="1"/>
              <a:t>çölyak</a:t>
            </a:r>
            <a:r>
              <a:rPr lang="tr-TR" dirty="0"/>
              <a:t> lenf </a:t>
            </a:r>
            <a:r>
              <a:rPr lang="tr-TR" dirty="0" err="1"/>
              <a:t>nodlarına</a:t>
            </a:r>
            <a:r>
              <a:rPr lang="tr-TR" dirty="0"/>
              <a:t> (</a:t>
            </a:r>
            <a:r>
              <a:rPr lang="tr-TR" dirty="0" err="1"/>
              <a:t>nodi</a:t>
            </a:r>
            <a:r>
              <a:rPr lang="tr-TR" dirty="0"/>
              <a:t> </a:t>
            </a:r>
            <a:r>
              <a:rPr lang="tr-TR" dirty="0" err="1"/>
              <a:t>coeliaci</a:t>
            </a:r>
            <a:r>
              <a:rPr lang="tr-TR" dirty="0"/>
              <a:t>) drene olur. </a:t>
            </a:r>
          </a:p>
        </p:txBody>
      </p:sp>
      <p:sp>
        <p:nvSpPr>
          <p:cNvPr id="4" name="Slayt Numarası Yer Tutucusu 3"/>
          <p:cNvSpPr>
            <a:spLocks noGrp="1"/>
          </p:cNvSpPr>
          <p:nvPr>
            <p:ph type="sldNum" sz="quarter" idx="5"/>
          </p:nvPr>
        </p:nvSpPr>
        <p:spPr/>
        <p:txBody>
          <a:bodyPr/>
          <a:lstStyle/>
          <a:p>
            <a:fld id="{059E9F9F-A0A8-41AC-AA76-57BE75E703DC}" type="slidenum">
              <a:rPr lang="tr-TR" smtClean="0"/>
              <a:t>7</a:t>
            </a:fld>
            <a:endParaRPr lang="tr-TR"/>
          </a:p>
        </p:txBody>
      </p:sp>
    </p:spTree>
    <p:extLst>
      <p:ext uri="{BB962C8B-B14F-4D97-AF65-F5344CB8AC3E}">
        <p14:creationId xmlns:p14="http://schemas.microsoft.com/office/powerpoint/2010/main" val="179849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Safra kesesi ve </a:t>
            </a:r>
            <a:r>
              <a:rPr lang="tr-TR" dirty="0" err="1"/>
              <a:t>ekstrahepatik</a:t>
            </a:r>
            <a:r>
              <a:rPr lang="tr-TR" dirty="0"/>
              <a:t> safra yollarının ağrısı </a:t>
            </a:r>
            <a:r>
              <a:rPr lang="tr-TR" dirty="0">
                <a:sym typeface="Wingdings" panose="05000000000000000000" pitchFamily="2" charset="2"/>
              </a:rPr>
              <a:t></a:t>
            </a:r>
            <a:r>
              <a:rPr lang="tr-TR" dirty="0"/>
              <a:t> </a:t>
            </a:r>
            <a:r>
              <a:rPr lang="tr-TR" dirty="0" err="1"/>
              <a:t>epigastrik</a:t>
            </a:r>
            <a:r>
              <a:rPr lang="tr-TR" dirty="0"/>
              <a:t> veya sağ </a:t>
            </a:r>
            <a:r>
              <a:rPr lang="tr-TR" dirty="0" err="1"/>
              <a:t>hipokondriyak</a:t>
            </a:r>
            <a:r>
              <a:rPr lang="tr-TR" dirty="0"/>
              <a:t> bölgede  Ağrının iletimi sempatik lifler tarafından sağlanır. Safra kesesi ve yollarının üzerini örten peritonun duyu (</a:t>
            </a:r>
            <a:r>
              <a:rPr lang="tr-TR" dirty="0" err="1"/>
              <a:t>sensitif</a:t>
            </a:r>
            <a:r>
              <a:rPr lang="tr-TR" dirty="0"/>
              <a:t>) lifleri sağ </a:t>
            </a:r>
            <a:r>
              <a:rPr lang="tr-TR" dirty="0" err="1"/>
              <a:t>frenik</a:t>
            </a:r>
            <a:r>
              <a:rPr lang="tr-TR" dirty="0"/>
              <a:t> sinirden (n. </a:t>
            </a:r>
            <a:r>
              <a:rPr lang="tr-TR" dirty="0" err="1"/>
              <a:t>phrenicus</a:t>
            </a:r>
            <a:r>
              <a:rPr lang="tr-TR" dirty="0"/>
              <a:t> </a:t>
            </a:r>
            <a:r>
              <a:rPr lang="tr-TR" dirty="0" err="1"/>
              <a:t>dexter</a:t>
            </a:r>
            <a:r>
              <a:rPr lang="tr-TR" dirty="0"/>
              <a:t>) gelir ve bu yapıların yansıyan ağrısı sağ </a:t>
            </a:r>
            <a:r>
              <a:rPr lang="tr-TR" dirty="0" err="1"/>
              <a:t>frenik</a:t>
            </a:r>
            <a:r>
              <a:rPr lang="tr-TR" dirty="0"/>
              <a:t> sinirle aynı </a:t>
            </a:r>
            <a:r>
              <a:rPr lang="tr-TR" dirty="0" err="1"/>
              <a:t>segmentten</a:t>
            </a:r>
            <a:r>
              <a:rPr lang="tr-TR" dirty="0"/>
              <a:t> çıkan </a:t>
            </a:r>
            <a:r>
              <a:rPr lang="tr-TR" dirty="0" err="1"/>
              <a:t>supraklaviküler</a:t>
            </a:r>
            <a:r>
              <a:rPr lang="tr-TR" dirty="0"/>
              <a:t> sinirin (n. </a:t>
            </a:r>
            <a:r>
              <a:rPr lang="tr-TR" dirty="0" err="1"/>
              <a:t>supraclavicularis</a:t>
            </a:r>
            <a:r>
              <a:rPr lang="tr-TR" dirty="0"/>
              <a:t>) dağıldığı sahada, yani sağ omuzda hissedilir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Sempatiklerini </a:t>
            </a:r>
            <a:r>
              <a:rPr lang="tr-TR" dirty="0" err="1"/>
              <a:t>splanknik</a:t>
            </a:r>
            <a:r>
              <a:rPr lang="tr-TR" dirty="0"/>
              <a:t> sinirler (</a:t>
            </a:r>
            <a:r>
              <a:rPr lang="tr-TR" dirty="0" err="1"/>
              <a:t>nn</a:t>
            </a:r>
            <a:r>
              <a:rPr lang="tr-TR" dirty="0"/>
              <a:t>. </a:t>
            </a:r>
            <a:r>
              <a:rPr lang="tr-TR" dirty="0" err="1"/>
              <a:t>Splanchnici</a:t>
            </a:r>
            <a:r>
              <a:rPr lang="tr-TR" dirty="0"/>
              <a:t>; T8-9 kaynaklı); parasempatikleri ise </a:t>
            </a:r>
            <a:r>
              <a:rPr lang="tr-TR" dirty="0" err="1"/>
              <a:t>vagustan</a:t>
            </a:r>
            <a:r>
              <a:rPr lang="tr-TR" dirty="0"/>
              <a:t> (n. </a:t>
            </a:r>
            <a:r>
              <a:rPr lang="tr-TR" dirty="0" err="1"/>
              <a:t>vagus</a:t>
            </a:r>
            <a:r>
              <a:rPr lang="tr-TR" dirty="0"/>
              <a:t>, Cr10) gelir. Önce </a:t>
            </a:r>
            <a:r>
              <a:rPr lang="tr-TR" dirty="0" err="1"/>
              <a:t>çölyak</a:t>
            </a:r>
            <a:r>
              <a:rPr lang="tr-TR" dirty="0"/>
              <a:t> </a:t>
            </a:r>
            <a:r>
              <a:rPr lang="tr-TR" dirty="0" err="1"/>
              <a:t>pleksusu</a:t>
            </a:r>
            <a:r>
              <a:rPr lang="tr-TR" dirty="0"/>
              <a:t> (</a:t>
            </a:r>
            <a:r>
              <a:rPr lang="tr-TR" dirty="0" err="1"/>
              <a:t>plexus</a:t>
            </a:r>
            <a:r>
              <a:rPr lang="tr-TR" dirty="0"/>
              <a:t> </a:t>
            </a:r>
            <a:r>
              <a:rPr lang="tr-TR" dirty="0" err="1"/>
              <a:t>coeliacus</a:t>
            </a:r>
            <a:r>
              <a:rPr lang="tr-TR" dirty="0"/>
              <a:t>) oluşturan bu lifler daha sonra </a:t>
            </a:r>
            <a:r>
              <a:rPr lang="tr-TR" dirty="0" err="1"/>
              <a:t>asendan</a:t>
            </a:r>
            <a:r>
              <a:rPr lang="tr-TR" dirty="0"/>
              <a:t> </a:t>
            </a:r>
            <a:r>
              <a:rPr lang="tr-TR" dirty="0" err="1"/>
              <a:t>hepatik</a:t>
            </a:r>
            <a:r>
              <a:rPr lang="tr-TR" dirty="0"/>
              <a:t> arter etrafında </a:t>
            </a:r>
            <a:r>
              <a:rPr lang="tr-TR" dirty="0" err="1"/>
              <a:t>hepatik</a:t>
            </a:r>
            <a:r>
              <a:rPr lang="tr-TR" dirty="0"/>
              <a:t> </a:t>
            </a:r>
            <a:r>
              <a:rPr lang="tr-TR" dirty="0" err="1"/>
              <a:t>pleksus</a:t>
            </a:r>
            <a:r>
              <a:rPr lang="tr-TR" dirty="0"/>
              <a:t> (</a:t>
            </a:r>
            <a:r>
              <a:rPr lang="tr-TR" dirty="0" err="1"/>
              <a:t>plexus</a:t>
            </a:r>
            <a:r>
              <a:rPr lang="tr-TR" dirty="0"/>
              <a:t> </a:t>
            </a:r>
            <a:r>
              <a:rPr lang="tr-TR" dirty="0" err="1"/>
              <a:t>hepaticus</a:t>
            </a:r>
            <a:r>
              <a:rPr lang="tr-TR" dirty="0"/>
              <a:t>) aracılığı ile safra kesesine ulaşır. </a:t>
            </a:r>
            <a:r>
              <a:rPr lang="tr-TR" dirty="0" err="1"/>
              <a:t>Hepatik</a:t>
            </a:r>
            <a:r>
              <a:rPr lang="tr-TR" dirty="0"/>
              <a:t> </a:t>
            </a:r>
            <a:r>
              <a:rPr lang="tr-TR" dirty="0" err="1"/>
              <a:t>pleksusun</a:t>
            </a:r>
            <a:r>
              <a:rPr lang="tr-TR" dirty="0"/>
              <a:t> ön parçası sistik ve </a:t>
            </a:r>
            <a:r>
              <a:rPr lang="tr-TR" dirty="0" err="1"/>
              <a:t>hepatik</a:t>
            </a:r>
            <a:r>
              <a:rPr lang="tr-TR" dirty="0"/>
              <a:t> kanallara; arka </a:t>
            </a:r>
            <a:r>
              <a:rPr lang="tr-TR" dirty="0" err="1"/>
              <a:t>segmenti</a:t>
            </a:r>
            <a:r>
              <a:rPr lang="tr-TR" dirty="0"/>
              <a:t> ise koledok kanalına lifler gönderir. Bu </a:t>
            </a:r>
            <a:r>
              <a:rPr lang="tr-TR" dirty="0" err="1"/>
              <a:t>pleksus</a:t>
            </a:r>
            <a:r>
              <a:rPr lang="tr-TR" dirty="0"/>
              <a:t> içinde seyreden </a:t>
            </a:r>
            <a:r>
              <a:rPr lang="tr-TR" dirty="0" err="1"/>
              <a:t>afferent</a:t>
            </a:r>
            <a:r>
              <a:rPr lang="tr-TR" dirty="0"/>
              <a:t> lifler </a:t>
            </a:r>
            <a:r>
              <a:rPr lang="tr-TR" dirty="0" err="1"/>
              <a:t>ekstrahepatik</a:t>
            </a:r>
            <a:r>
              <a:rPr lang="tr-TR" dirty="0"/>
              <a:t> safra yollarının duyusunu taşır. Sempatik lifler </a:t>
            </a:r>
            <a:r>
              <a:rPr lang="tr-TR" dirty="0" err="1"/>
              <a:t>Oddi</a:t>
            </a:r>
            <a:r>
              <a:rPr lang="tr-TR" dirty="0"/>
              <a:t> </a:t>
            </a:r>
            <a:r>
              <a:rPr lang="tr-TR" dirty="0" err="1"/>
              <a:t>sfinkterinin</a:t>
            </a:r>
            <a:r>
              <a:rPr lang="tr-TR" dirty="0"/>
              <a:t> kasılmasını sağlayarak safranın biriktirilmesini sağlar. Parasempatik lifler ise safra kesesi ve kanallarda </a:t>
            </a:r>
            <a:r>
              <a:rPr lang="tr-TR" dirty="0" err="1"/>
              <a:t>kontraksiyon</a:t>
            </a:r>
            <a:r>
              <a:rPr lang="tr-TR" dirty="0"/>
              <a:t> meydana getirir. Böylece safranın </a:t>
            </a:r>
            <a:r>
              <a:rPr lang="tr-TR" dirty="0" err="1"/>
              <a:t>duodenuma</a:t>
            </a:r>
            <a:r>
              <a:rPr lang="tr-TR" dirty="0"/>
              <a:t> boşaltılmasını sağlarlar. Ayrıca parasempatik etki safra salgısını artırır; sempatik etki ise azaltır. Safra kesesi ve </a:t>
            </a:r>
            <a:r>
              <a:rPr lang="tr-TR" dirty="0" err="1"/>
              <a:t>ekstrahepatik</a:t>
            </a:r>
            <a:r>
              <a:rPr lang="tr-TR" dirty="0"/>
              <a:t> safra yollarının ağrısı </a:t>
            </a:r>
            <a:r>
              <a:rPr lang="tr-TR" dirty="0" err="1"/>
              <a:t>epigastrik</a:t>
            </a:r>
            <a:r>
              <a:rPr lang="tr-TR" dirty="0"/>
              <a:t> veya sağ </a:t>
            </a:r>
            <a:r>
              <a:rPr lang="tr-TR" dirty="0" err="1"/>
              <a:t>hipokondriyak</a:t>
            </a:r>
            <a:r>
              <a:rPr lang="tr-TR" dirty="0"/>
              <a:t> bölgede hissedilir. Ağrının iletimi sempatik lifler tarafından sağlanır. Safra kesesi ve yollarının üzerini örten peritonun duyu (</a:t>
            </a:r>
            <a:r>
              <a:rPr lang="tr-TR" dirty="0" err="1"/>
              <a:t>sensitif</a:t>
            </a:r>
            <a:r>
              <a:rPr lang="tr-TR" dirty="0"/>
              <a:t>) lifleri sağ </a:t>
            </a:r>
            <a:r>
              <a:rPr lang="tr-TR" dirty="0" err="1"/>
              <a:t>frenik</a:t>
            </a:r>
            <a:r>
              <a:rPr lang="tr-TR" dirty="0"/>
              <a:t> sinirden (n. </a:t>
            </a:r>
            <a:r>
              <a:rPr lang="tr-TR" dirty="0" err="1"/>
              <a:t>phrenicus</a:t>
            </a:r>
            <a:r>
              <a:rPr lang="tr-TR" dirty="0"/>
              <a:t> </a:t>
            </a:r>
            <a:r>
              <a:rPr lang="tr-TR" dirty="0" err="1"/>
              <a:t>dexter</a:t>
            </a:r>
            <a:r>
              <a:rPr lang="tr-TR" dirty="0"/>
              <a:t>) gelir ve bu yapıların yansıyan ağrısı sağ </a:t>
            </a:r>
            <a:r>
              <a:rPr lang="tr-TR" dirty="0" err="1"/>
              <a:t>frenik</a:t>
            </a:r>
            <a:r>
              <a:rPr lang="tr-TR" dirty="0"/>
              <a:t> sinirle aynı </a:t>
            </a:r>
            <a:r>
              <a:rPr lang="tr-TR" dirty="0" err="1"/>
              <a:t>segmentten</a:t>
            </a:r>
            <a:r>
              <a:rPr lang="tr-TR" dirty="0"/>
              <a:t> çıkan </a:t>
            </a:r>
            <a:r>
              <a:rPr lang="tr-TR" dirty="0" err="1"/>
              <a:t>supraklaviküler</a:t>
            </a:r>
            <a:r>
              <a:rPr lang="tr-TR" dirty="0"/>
              <a:t> sinirin (n. </a:t>
            </a:r>
            <a:r>
              <a:rPr lang="tr-TR" dirty="0" err="1"/>
              <a:t>supraclavicularis</a:t>
            </a:r>
            <a:r>
              <a:rPr lang="tr-TR" dirty="0"/>
              <a:t>) dağıldığı sahada, y</a:t>
            </a:r>
          </a:p>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8</a:t>
            </a:fld>
            <a:endParaRPr lang="tr-TR"/>
          </a:p>
        </p:txBody>
      </p:sp>
    </p:spTree>
    <p:extLst>
      <p:ext uri="{BB962C8B-B14F-4D97-AF65-F5344CB8AC3E}">
        <p14:creationId xmlns:p14="http://schemas.microsoft.com/office/powerpoint/2010/main" val="256296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Safra kesesi yemek aralarında ve gece açlığı boyunca safra asitlerini depolar. Safra tuzları kuru safra ağırlığının %50’sini oluşturur. S</a:t>
            </a:r>
          </a:p>
          <a:p>
            <a:r>
              <a:rPr lang="tr-TR" dirty="0"/>
              <a:t> Eritrosit yıkım ürünü olan </a:t>
            </a:r>
            <a:r>
              <a:rPr lang="tr-TR" dirty="0" err="1"/>
              <a:t>bilirubin</a:t>
            </a:r>
            <a:r>
              <a:rPr lang="tr-TR" dirty="0"/>
              <a:t>, idrarla atılan </a:t>
            </a:r>
            <a:r>
              <a:rPr lang="tr-TR" dirty="0" err="1"/>
              <a:t>ürobilin</a:t>
            </a:r>
            <a:r>
              <a:rPr lang="tr-TR" dirty="0"/>
              <a:t> ve </a:t>
            </a:r>
            <a:r>
              <a:rPr lang="tr-TR" dirty="0" err="1"/>
              <a:t>gaytayla</a:t>
            </a:r>
            <a:r>
              <a:rPr lang="tr-TR" dirty="0"/>
              <a:t> atılan </a:t>
            </a:r>
            <a:r>
              <a:rPr lang="tr-TR" dirty="0" err="1"/>
              <a:t>sterkobilin’in</a:t>
            </a:r>
            <a:r>
              <a:rPr lang="tr-TR" dirty="0"/>
              <a:t> kaynağını oluşturur. </a:t>
            </a:r>
            <a:r>
              <a:rPr lang="tr-TR" dirty="0" err="1"/>
              <a:t>Hemolitik</a:t>
            </a:r>
            <a:r>
              <a:rPr lang="tr-TR" dirty="0"/>
              <a:t> ya da </a:t>
            </a:r>
            <a:r>
              <a:rPr lang="tr-TR" dirty="0" err="1"/>
              <a:t>obstrüktif</a:t>
            </a:r>
            <a:r>
              <a:rPr lang="tr-TR" dirty="0"/>
              <a:t> sarılıklar plazma </a:t>
            </a:r>
            <a:r>
              <a:rPr lang="tr-TR" dirty="0" err="1"/>
              <a:t>bilirubin</a:t>
            </a:r>
            <a:r>
              <a:rPr lang="tr-TR" dirty="0"/>
              <a:t> düzeyinin yükseldiği klinik tablolardır. </a:t>
            </a:r>
          </a:p>
          <a:p>
            <a:r>
              <a:rPr lang="tr-TR" dirty="0"/>
              <a:t>. Safra tuzları, </a:t>
            </a:r>
            <a:r>
              <a:rPr lang="tr-TR" dirty="0" err="1"/>
              <a:t>bilirubin</a:t>
            </a:r>
            <a:r>
              <a:rPr lang="tr-TR" dirty="0"/>
              <a:t>, kolesterol, </a:t>
            </a:r>
            <a:r>
              <a:rPr lang="tr-TR" dirty="0" err="1"/>
              <a:t>lesitin</a:t>
            </a:r>
            <a:r>
              <a:rPr lang="tr-TR" dirty="0"/>
              <a:t> safra kesesinde 5-20 kez konsantre edilir (3). Kalsiyum haricinde sodyum, klor ve bikarbonat gibi elektrolitler ise sürekli olarak safra kesesi mukozasından emildiğinden safra kesesi safrasında yoğunlaşmazlar. </a:t>
            </a:r>
            <a:r>
              <a:rPr lang="tr-TR" dirty="0" err="1"/>
              <a:t>Đyonlar</a:t>
            </a:r>
            <a:r>
              <a:rPr lang="tr-TR" dirty="0"/>
              <a:t> ve su </a:t>
            </a:r>
            <a:r>
              <a:rPr lang="tr-TR" dirty="0" err="1"/>
              <a:t>epitel</a:t>
            </a:r>
            <a:r>
              <a:rPr lang="tr-TR" dirty="0"/>
              <a:t> hücreleri, hücrelerarası kanal, bazal </a:t>
            </a:r>
            <a:r>
              <a:rPr lang="tr-TR" dirty="0" err="1"/>
              <a:t>membran</a:t>
            </a:r>
            <a:r>
              <a:rPr lang="tr-TR" dirty="0"/>
              <a:t> yoluyla </a:t>
            </a:r>
            <a:r>
              <a:rPr lang="tr-TR" dirty="0" err="1"/>
              <a:t>kapillerlere</a:t>
            </a:r>
            <a:r>
              <a:rPr lang="tr-TR" dirty="0"/>
              <a:t> taşınır. Soydum aktif transportla (sodyum-potasyum pompası) safra kesesi tarafından </a:t>
            </a:r>
            <a:r>
              <a:rPr lang="tr-TR" dirty="0" err="1"/>
              <a:t>absorbe</a:t>
            </a:r>
            <a:r>
              <a:rPr lang="tr-TR" dirty="0"/>
              <a:t> edilir (8). Klor ve bikarbonat ise sodyumun aktif transportunun oluşturduğu elektriksel potansiyel ile taşınır. Hücrelerarası alanda yüksek iyon yoğunluğu </a:t>
            </a:r>
            <a:r>
              <a:rPr lang="tr-TR" dirty="0" err="1"/>
              <a:t>osmotik</a:t>
            </a:r>
            <a:r>
              <a:rPr lang="tr-TR" dirty="0"/>
              <a:t> basıncı artırır ve suyun da kese lümeninden </a:t>
            </a:r>
            <a:r>
              <a:rPr lang="tr-TR" dirty="0" err="1"/>
              <a:t>absorbsiyonuna</a:t>
            </a:r>
            <a:r>
              <a:rPr lang="tr-TR" dirty="0"/>
              <a:t> neden olur. Karaciğer safrasının </a:t>
            </a:r>
            <a:r>
              <a:rPr lang="tr-TR" dirty="0" err="1"/>
              <a:t>pH’ı</a:t>
            </a:r>
            <a:r>
              <a:rPr lang="tr-TR" dirty="0"/>
              <a:t> 8.0-8.6 iken safra kesesi safrasının </a:t>
            </a:r>
            <a:r>
              <a:rPr lang="tr-TR" dirty="0" err="1"/>
              <a:t>pH’ı</a:t>
            </a:r>
            <a:r>
              <a:rPr lang="tr-TR" dirty="0"/>
              <a:t> 7.0-7.4’e düşerek asitleşir</a:t>
            </a:r>
          </a:p>
        </p:txBody>
      </p:sp>
      <p:sp>
        <p:nvSpPr>
          <p:cNvPr id="4" name="Slayt Numarası Yer Tutucusu 3"/>
          <p:cNvSpPr>
            <a:spLocks noGrp="1"/>
          </p:cNvSpPr>
          <p:nvPr>
            <p:ph type="sldNum" sz="quarter" idx="5"/>
          </p:nvPr>
        </p:nvSpPr>
        <p:spPr/>
        <p:txBody>
          <a:bodyPr/>
          <a:lstStyle/>
          <a:p>
            <a:fld id="{059E9F9F-A0A8-41AC-AA76-57BE75E703DC}" type="slidenum">
              <a:rPr lang="tr-TR" smtClean="0"/>
              <a:t>9</a:t>
            </a:fld>
            <a:endParaRPr lang="tr-TR"/>
          </a:p>
        </p:txBody>
      </p:sp>
    </p:spTree>
    <p:extLst>
      <p:ext uri="{BB962C8B-B14F-4D97-AF65-F5344CB8AC3E}">
        <p14:creationId xmlns:p14="http://schemas.microsoft.com/office/powerpoint/2010/main" val="316178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59E9F9F-A0A8-41AC-AA76-57BE75E703DC}" type="slidenum">
              <a:rPr lang="tr-TR" smtClean="0"/>
              <a:t>10</a:t>
            </a:fld>
            <a:endParaRPr lang="tr-TR"/>
          </a:p>
        </p:txBody>
      </p:sp>
    </p:spTree>
    <p:extLst>
      <p:ext uri="{BB962C8B-B14F-4D97-AF65-F5344CB8AC3E}">
        <p14:creationId xmlns:p14="http://schemas.microsoft.com/office/powerpoint/2010/main" val="342196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a:rPr>
              <a:t>Sanayileşmiş ülkelerde, kolesterol safra taşları taşların yaklaşık yüzde 75'ini, siyah pigment taşları yüzde 20'sini ve kahverengi pigment taşları yüzde </a:t>
            </a:r>
            <a:r>
              <a:rPr lang="tr-TR" b="0" i="0" u="sng" dirty="0">
                <a:solidFill>
                  <a:srgbClr val="005B92"/>
                </a:solidFill>
                <a:effectLst/>
                <a:latin typeface="Noto Sans"/>
                <a:hlinkClick r:id="rId3"/>
              </a:rPr>
              <a:t>5'ini oluşturmaktadır</a:t>
            </a:r>
            <a:r>
              <a:rPr lang="tr-TR" b="0" i="0" dirty="0">
                <a:solidFill>
                  <a:srgbClr val="232323"/>
                </a:solidFill>
                <a:effectLst/>
                <a:latin typeface="Noto Sans"/>
              </a:rPr>
              <a:t> </a:t>
            </a:r>
            <a:endParaRPr lang="tr-TR" dirty="0"/>
          </a:p>
          <a:p>
            <a:endParaRPr lang="tr-TR" dirty="0"/>
          </a:p>
          <a:p>
            <a:r>
              <a:rPr lang="tr-TR" dirty="0"/>
              <a:t>Kolesterol </a:t>
            </a:r>
            <a:r>
              <a:rPr lang="tr-TR" dirty="0" err="1"/>
              <a:t>süpersaturasyonu:normalde</a:t>
            </a:r>
            <a:r>
              <a:rPr lang="tr-TR" dirty="0"/>
              <a:t> </a:t>
            </a:r>
            <a:r>
              <a:rPr lang="tr-TR" dirty="0" err="1"/>
              <a:t>hepatositlerden</a:t>
            </a:r>
            <a:r>
              <a:rPr lang="tr-TR" dirty="0"/>
              <a:t> salının günlük 600 ml safra içinde kolesterol ve onu suda erir hale sokan (miçel </a:t>
            </a:r>
            <a:r>
              <a:rPr lang="tr-TR" dirty="0" err="1"/>
              <a:t>foruna</a:t>
            </a:r>
            <a:r>
              <a:rPr lang="tr-TR" dirty="0"/>
              <a:t>),safra </a:t>
            </a:r>
            <a:r>
              <a:rPr lang="tr-TR" dirty="0" err="1"/>
              <a:t>tuzları,fosfolipidler</a:t>
            </a:r>
            <a:r>
              <a:rPr lang="tr-TR" dirty="0"/>
              <a:t> denge halindedir .4kolesterol arttığında(</a:t>
            </a:r>
            <a:r>
              <a:rPr lang="tr-TR" dirty="0" err="1"/>
              <a:t>sekresyon</a:t>
            </a:r>
            <a:r>
              <a:rPr lang="tr-TR" dirty="0"/>
              <a:t> </a:t>
            </a:r>
            <a:r>
              <a:rPr lang="tr-TR" dirty="0" err="1"/>
              <a:t>artışı,kolesterol</a:t>
            </a:r>
            <a:r>
              <a:rPr lang="tr-TR" dirty="0"/>
              <a:t> sentezinde hız kısıtlayıcı basamak olan HMG-</a:t>
            </a:r>
            <a:r>
              <a:rPr lang="tr-TR" dirty="0" err="1"/>
              <a:t>CoA</a:t>
            </a:r>
            <a:r>
              <a:rPr lang="tr-TR" dirty="0"/>
              <a:t> </a:t>
            </a:r>
            <a:r>
              <a:rPr lang="tr-TR" dirty="0" err="1"/>
              <a:t>redüktaz</a:t>
            </a:r>
            <a:r>
              <a:rPr lang="tr-TR" dirty="0"/>
              <a:t> </a:t>
            </a:r>
            <a:r>
              <a:rPr lang="tr-TR" dirty="0" err="1"/>
              <a:t>aktivisinde</a:t>
            </a:r>
            <a:r>
              <a:rPr lang="tr-TR" dirty="0"/>
              <a:t> artış)veya taşıyıcıları azaldığında (</a:t>
            </a:r>
            <a:r>
              <a:rPr lang="tr-TR" dirty="0" err="1"/>
              <a:t>fosfolipidlerin</a:t>
            </a:r>
            <a:r>
              <a:rPr lang="tr-TR" dirty="0"/>
              <a:t> veya safra </a:t>
            </a:r>
            <a:r>
              <a:rPr lang="tr-TR" dirty="0" err="1"/>
              <a:t>tuzalarının</a:t>
            </a:r>
            <a:r>
              <a:rPr lang="tr-TR" dirty="0"/>
              <a:t> azalması ) o kişinin safrasını kolesterolden zengin hale gelir.</a:t>
            </a:r>
          </a:p>
          <a:p>
            <a:r>
              <a:rPr lang="tr-TR" dirty="0" err="1"/>
              <a:t>Nükleasyon</a:t>
            </a:r>
            <a:r>
              <a:rPr lang="tr-TR" dirty="0"/>
              <a:t>: zamanla </a:t>
            </a:r>
            <a:r>
              <a:rPr lang="tr-TR" dirty="0" err="1"/>
              <a:t>nükleasyon</a:t>
            </a:r>
            <a:r>
              <a:rPr lang="tr-TR" dirty="0"/>
              <a:t> indükleyici </a:t>
            </a:r>
            <a:r>
              <a:rPr lang="tr-TR" dirty="0" err="1"/>
              <a:t>müsinlerina</a:t>
            </a:r>
            <a:r>
              <a:rPr lang="tr-TR" dirty="0"/>
              <a:t> </a:t>
            </a:r>
            <a:r>
              <a:rPr lang="tr-TR" dirty="0" err="1"/>
              <a:t>rtışı</a:t>
            </a:r>
            <a:r>
              <a:rPr lang="tr-TR" dirty="0"/>
              <a:t> v </a:t>
            </a:r>
            <a:r>
              <a:rPr lang="tr-TR" dirty="0" err="1"/>
              <a:t>enükleasyon</a:t>
            </a:r>
            <a:r>
              <a:rPr lang="tr-TR" dirty="0"/>
              <a:t> engelleyici </a:t>
            </a:r>
            <a:r>
              <a:rPr lang="tr-TR" dirty="0" err="1"/>
              <a:t>apolipoproteinlerin</a:t>
            </a:r>
            <a:r>
              <a:rPr lang="tr-TR" dirty="0"/>
              <a:t> azalması ile kolesterol kristalleri oluşmaya başlar</a:t>
            </a:r>
          </a:p>
          <a:p>
            <a:r>
              <a:rPr lang="tr-TR" dirty="0"/>
              <a:t>Safra kesesi </a:t>
            </a:r>
            <a:r>
              <a:rPr lang="tr-TR" dirty="0" err="1"/>
              <a:t>stazı:süreç</a:t>
            </a:r>
            <a:r>
              <a:rPr lang="tr-TR" dirty="0"/>
              <a:t> içinde kolesterol kristalleri </a:t>
            </a:r>
            <a:r>
              <a:rPr lang="tr-TR" dirty="0" err="1"/>
              <a:t>gelişir,lameller</a:t>
            </a:r>
            <a:r>
              <a:rPr lang="tr-TR" dirty="0"/>
              <a:t> yapı </a:t>
            </a:r>
            <a:r>
              <a:rPr lang="tr-TR" dirty="0" err="1"/>
              <a:t>kazanır,çamur</a:t>
            </a:r>
            <a:r>
              <a:rPr lang="tr-TR" dirty="0"/>
              <a:t> ve taş oluşur.</a:t>
            </a:r>
          </a:p>
        </p:txBody>
      </p:sp>
      <p:sp>
        <p:nvSpPr>
          <p:cNvPr id="4" name="Slayt Numarası Yer Tutucusu 3"/>
          <p:cNvSpPr>
            <a:spLocks noGrp="1"/>
          </p:cNvSpPr>
          <p:nvPr>
            <p:ph type="sldNum" sz="quarter" idx="5"/>
          </p:nvPr>
        </p:nvSpPr>
        <p:spPr/>
        <p:txBody>
          <a:bodyPr/>
          <a:lstStyle/>
          <a:p>
            <a:fld id="{059E9F9F-A0A8-41AC-AA76-57BE75E703DC}" type="slidenum">
              <a:rPr lang="tr-TR" smtClean="0"/>
              <a:t>14</a:t>
            </a:fld>
            <a:endParaRPr lang="tr-TR"/>
          </a:p>
        </p:txBody>
      </p:sp>
    </p:spTree>
    <p:extLst>
      <p:ext uri="{BB962C8B-B14F-4D97-AF65-F5344CB8AC3E}">
        <p14:creationId xmlns:p14="http://schemas.microsoft.com/office/powerpoint/2010/main" val="105143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İndirekt</a:t>
            </a:r>
            <a:r>
              <a:rPr lang="tr-TR" dirty="0"/>
              <a:t> </a:t>
            </a:r>
            <a:r>
              <a:rPr lang="tr-TR" dirty="0" err="1"/>
              <a:t>bilirübin</a:t>
            </a:r>
            <a:r>
              <a:rPr lang="tr-TR" dirty="0"/>
              <a:t> arttığı </a:t>
            </a:r>
            <a:r>
              <a:rPr lang="tr-TR" dirty="0" err="1"/>
              <a:t>durumlar:hemoliz,siroz</a:t>
            </a:r>
            <a:r>
              <a:rPr lang="tr-TR" dirty="0"/>
              <a:t> </a:t>
            </a:r>
          </a:p>
          <a:p>
            <a:r>
              <a:rPr lang="tr-TR" dirty="0"/>
              <a:t>Kahverengi pigmentlerde bakteriyel </a:t>
            </a:r>
            <a:r>
              <a:rPr lang="tr-TR" dirty="0" err="1"/>
              <a:t>debris</a:t>
            </a:r>
            <a:r>
              <a:rPr lang="tr-TR" dirty="0"/>
              <a:t> vardır.</a:t>
            </a:r>
          </a:p>
          <a:p>
            <a:r>
              <a:rPr lang="tr-TR" dirty="0"/>
              <a:t>%20 den daha az kolesterol içerirler Siyah pigment taşları Küçük, kırılgan </a:t>
            </a:r>
            <a:r>
              <a:rPr lang="tr-TR" dirty="0" err="1"/>
              <a:t>bazan</a:t>
            </a:r>
            <a:r>
              <a:rPr lang="tr-TR" dirty="0"/>
              <a:t> </a:t>
            </a:r>
            <a:r>
              <a:rPr lang="tr-TR" dirty="0" err="1"/>
              <a:t>spiküler</a:t>
            </a:r>
            <a:r>
              <a:rPr lang="tr-TR" dirty="0"/>
              <a:t> </a:t>
            </a:r>
            <a:r>
              <a:rPr lang="tr-TR" dirty="0" err="1"/>
              <a:t>Hemolitik</a:t>
            </a:r>
            <a:r>
              <a:rPr lang="tr-TR" dirty="0"/>
              <a:t> hastalıklarda sıktır </a:t>
            </a:r>
            <a:r>
              <a:rPr lang="tr-TR" dirty="0" err="1"/>
              <a:t>Herediter</a:t>
            </a:r>
            <a:r>
              <a:rPr lang="tr-TR" dirty="0"/>
              <a:t> </a:t>
            </a:r>
            <a:r>
              <a:rPr lang="tr-TR" dirty="0" err="1"/>
              <a:t>sferositoz</a:t>
            </a:r>
            <a:r>
              <a:rPr lang="tr-TR" dirty="0"/>
              <a:t> </a:t>
            </a:r>
            <a:r>
              <a:rPr lang="tr-TR" dirty="0" err="1"/>
              <a:t>Herediter</a:t>
            </a:r>
            <a:r>
              <a:rPr lang="tr-TR" dirty="0"/>
              <a:t> </a:t>
            </a:r>
            <a:r>
              <a:rPr lang="tr-TR" dirty="0" err="1"/>
              <a:t>eliptositoz</a:t>
            </a:r>
            <a:r>
              <a:rPr lang="tr-TR" dirty="0"/>
              <a:t> Karaciğer sirozunda sıktır Kalsiyum </a:t>
            </a:r>
            <a:r>
              <a:rPr lang="tr-TR" dirty="0" err="1"/>
              <a:t>bilirubinat</a:t>
            </a:r>
            <a:r>
              <a:rPr lang="tr-TR" dirty="0"/>
              <a:t>, karbonat ve fosfatın </a:t>
            </a:r>
            <a:r>
              <a:rPr lang="tr-TR" dirty="0" err="1"/>
              <a:t>süpersatürasyonu</a:t>
            </a:r>
            <a:r>
              <a:rPr lang="tr-TR" dirty="0"/>
              <a:t> </a:t>
            </a:r>
            <a:r>
              <a:rPr lang="tr-TR" dirty="0" err="1"/>
              <a:t>Nonkonjuge</a:t>
            </a:r>
            <a:r>
              <a:rPr lang="tr-TR" dirty="0"/>
              <a:t> </a:t>
            </a:r>
            <a:r>
              <a:rPr lang="tr-TR" dirty="0" err="1"/>
              <a:t>bilirubin</a:t>
            </a:r>
            <a:r>
              <a:rPr lang="tr-TR" dirty="0"/>
              <a:t> suda erimez </a:t>
            </a:r>
            <a:r>
              <a:rPr lang="tr-TR" dirty="0" err="1"/>
              <a:t>Hemoltik</a:t>
            </a:r>
            <a:r>
              <a:rPr lang="tr-TR" dirty="0"/>
              <a:t> hastalıklarda </a:t>
            </a:r>
            <a:r>
              <a:rPr lang="tr-TR" dirty="0" err="1"/>
              <a:t>nonkonj</a:t>
            </a:r>
            <a:r>
              <a:rPr lang="tr-TR" dirty="0"/>
              <a:t> bil üretimi artar Sirozda </a:t>
            </a:r>
            <a:r>
              <a:rPr lang="tr-TR" dirty="0" err="1"/>
              <a:t>nonkonj</a:t>
            </a:r>
            <a:r>
              <a:rPr lang="tr-TR" dirty="0"/>
              <a:t> bil salgısı artar Kese içindeki </a:t>
            </a:r>
            <a:r>
              <a:rPr lang="tr-TR" dirty="0" err="1"/>
              <a:t>dekonjugasyon</a:t>
            </a:r>
            <a:endParaRPr lang="tr-TR" dirty="0"/>
          </a:p>
          <a:p>
            <a:r>
              <a:rPr lang="tr-TR" dirty="0"/>
              <a:t> Kahverengi taşlar Küçük, sütlü kahve renginde, yumuşak, lapa gibidirler &gt;Hem kese hem de safra yollarında oluşurlar Safra </a:t>
            </a:r>
            <a:r>
              <a:rPr lang="tr-TR" dirty="0" err="1"/>
              <a:t>stazına</a:t>
            </a:r>
            <a:r>
              <a:rPr lang="tr-TR" dirty="0"/>
              <a:t> bağlı bakteriyel </a:t>
            </a:r>
            <a:r>
              <a:rPr lang="tr-TR" dirty="0" err="1"/>
              <a:t>infeksiyon</a:t>
            </a:r>
            <a:r>
              <a:rPr lang="tr-TR" dirty="0"/>
              <a:t> kaynaklıdır E koli beta </a:t>
            </a:r>
            <a:r>
              <a:rPr lang="tr-TR" dirty="0" err="1"/>
              <a:t>glukorunidaz</a:t>
            </a:r>
            <a:r>
              <a:rPr lang="tr-TR" dirty="0"/>
              <a:t> salgılar </a:t>
            </a:r>
            <a:r>
              <a:rPr lang="tr-TR" dirty="0" err="1"/>
              <a:t>Dekonjuge</a:t>
            </a:r>
            <a:r>
              <a:rPr lang="tr-TR" dirty="0"/>
              <a:t> </a:t>
            </a:r>
            <a:r>
              <a:rPr lang="tr-TR" dirty="0" err="1"/>
              <a:t>bil+Ca+bakteri</a:t>
            </a:r>
            <a:r>
              <a:rPr lang="tr-TR" dirty="0"/>
              <a:t> </a:t>
            </a:r>
            <a:r>
              <a:rPr lang="tr-TR" dirty="0" err="1"/>
              <a:t>debrisi</a:t>
            </a:r>
            <a:r>
              <a:rPr lang="tr-TR" dirty="0"/>
              <a:t> çöker Genellikle </a:t>
            </a:r>
            <a:r>
              <a:rPr lang="tr-TR" dirty="0" err="1"/>
              <a:t>striktürler</a:t>
            </a:r>
            <a:r>
              <a:rPr lang="tr-TR" dirty="0"/>
              <a:t>, </a:t>
            </a:r>
            <a:r>
              <a:rPr lang="tr-TR" dirty="0" err="1"/>
              <a:t>bilioenterik</a:t>
            </a:r>
            <a:r>
              <a:rPr lang="tr-TR" dirty="0"/>
              <a:t> </a:t>
            </a:r>
            <a:r>
              <a:rPr lang="tr-TR" dirty="0" err="1"/>
              <a:t>anastomozlar</a:t>
            </a:r>
            <a:r>
              <a:rPr lang="tr-TR" dirty="0"/>
              <a:t>, parazitler bağlı </a:t>
            </a:r>
            <a:r>
              <a:rPr lang="tr-TR" dirty="0" err="1"/>
              <a:t>staz</a:t>
            </a:r>
            <a:r>
              <a:rPr lang="tr-TR" dirty="0"/>
              <a:t> sonucu gelişir</a:t>
            </a:r>
          </a:p>
        </p:txBody>
      </p:sp>
      <p:sp>
        <p:nvSpPr>
          <p:cNvPr id="4" name="Slayt Numarası Yer Tutucusu 3"/>
          <p:cNvSpPr>
            <a:spLocks noGrp="1"/>
          </p:cNvSpPr>
          <p:nvPr>
            <p:ph type="sldNum" sz="quarter" idx="5"/>
          </p:nvPr>
        </p:nvSpPr>
        <p:spPr/>
        <p:txBody>
          <a:bodyPr/>
          <a:lstStyle/>
          <a:p>
            <a:fld id="{059E9F9F-A0A8-41AC-AA76-57BE75E703DC}" type="slidenum">
              <a:rPr lang="tr-TR" smtClean="0"/>
              <a:t>15</a:t>
            </a:fld>
            <a:endParaRPr lang="tr-TR"/>
          </a:p>
        </p:txBody>
      </p:sp>
    </p:spTree>
    <p:extLst>
      <p:ext uri="{BB962C8B-B14F-4D97-AF65-F5344CB8AC3E}">
        <p14:creationId xmlns:p14="http://schemas.microsoft.com/office/powerpoint/2010/main" val="428172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8DF789-51BF-453C-A4B8-AF5385331A9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5C021CA-414F-48FA-8269-DE2D2F8CA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B16EE79-D983-43FC-B418-64FC6327236E}"/>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8F5A8648-2A0F-4AE2-A3A5-349A586FBE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6A3970-3619-4DBB-B542-395E9B092C22}"/>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410815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E2038B-8E91-4996-9C98-6E3049F8B07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1A7F80B-C749-42B9-B24E-8F84CFC8772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74A2903-337E-40AE-872C-6A98662DDD12}"/>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DE8D89FB-1E46-4157-94D3-30FAEE5407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DBA059-73F5-4EA6-BF10-C8A8162FB9D4}"/>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32756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67F36DD-3519-4D45-92E7-19BC83A48AB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13F145C-42F2-4F67-A525-AAA0B96A267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C07A74-FCEF-42EB-8E83-31FEFD969497}"/>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0841D6D4-480C-4083-8308-D46F2B19A0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87D455-A152-46E9-B8E8-3AA79A63604C}"/>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36699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C881D-3A2B-4171-98F9-B8082841685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ABC9C4-D434-4B5C-B3E4-641A59C807C2}"/>
              </a:ext>
            </a:extLst>
          </p:cNvPr>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3C0DE887-36E5-4E70-8753-9816F9624F2C}"/>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E60AB2A0-50DB-4A29-934A-1EA1B75386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18FC980-6DEF-4037-8DFB-97FB6BC88621}"/>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45435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FE0C89-819C-417E-97E0-71FA1FAA4D1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732342C-097C-409A-8EFA-AC285376A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FA240A-AF12-4F57-9A41-511CFFE48C42}"/>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B0CAC7E6-91C3-4061-8FFC-D804C941CD4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784FD10-B124-4DA6-B828-6ED4AD5AA6D1}"/>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397329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EBE534-3B80-411B-AA24-15291288F2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B8E911-72D6-4A19-865F-6C93182CB5D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592563F-F3E2-4CCB-9605-F17865A9F4B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4D18020-6826-46A8-B676-034BB304E311}"/>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6" name="Alt Bilgi Yer Tutucusu 5">
            <a:extLst>
              <a:ext uri="{FF2B5EF4-FFF2-40B4-BE49-F238E27FC236}">
                <a16:creationId xmlns:a16="http://schemas.microsoft.com/office/drawing/2014/main" id="{04EEED44-F7AE-4910-A837-CD82C11A62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188C83E-97F8-4BB3-853F-CADA1D3574A6}"/>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124484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F1124-D926-4640-B8F7-A32B9EA605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6E2D962-3A5F-4F94-AC71-1C3A2134A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5A0195-27F9-42E6-B159-273FDBE3608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492C3F8-51C2-47B2-A871-FD18539AE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00029A8-EB28-4B15-84D7-2E67C75D1BB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1A576DE-1764-4B52-AECF-7D5E7757648C}"/>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8" name="Alt Bilgi Yer Tutucusu 7">
            <a:extLst>
              <a:ext uri="{FF2B5EF4-FFF2-40B4-BE49-F238E27FC236}">
                <a16:creationId xmlns:a16="http://schemas.microsoft.com/office/drawing/2014/main" id="{AEA7491A-DC5D-4002-8C8F-9AA0ACD7D52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EEF895C-5FB5-4641-89EC-15E74EBE075A}"/>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291437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AB314B-11D5-478F-ADBF-9A13E3D77FE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446A483-2DF2-4403-8DEB-E0D8CB59FEFD}"/>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4" name="Alt Bilgi Yer Tutucusu 3">
            <a:extLst>
              <a:ext uri="{FF2B5EF4-FFF2-40B4-BE49-F238E27FC236}">
                <a16:creationId xmlns:a16="http://schemas.microsoft.com/office/drawing/2014/main" id="{6148C599-B728-4431-8DA8-DA50429A301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437E1C-C30D-4C10-A6B7-B536D3954619}"/>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401839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0ADFEE0-B764-49E5-B8BB-0BAE13C3DDAB}"/>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3" name="Alt Bilgi Yer Tutucusu 2">
            <a:extLst>
              <a:ext uri="{FF2B5EF4-FFF2-40B4-BE49-F238E27FC236}">
                <a16:creationId xmlns:a16="http://schemas.microsoft.com/office/drawing/2014/main" id="{638E9A29-3616-4B57-9954-3C8ACEA7EB3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C7D33D3-260B-4090-91A6-646A007802AE}"/>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20620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A2599D-7028-4953-AD61-A1DC6791DC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8E82AE2-FE59-4C28-88E1-545DB7E33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09B1F66-E05F-49F3-BFF6-30328972F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D72C6A9-4244-471D-A579-1D3B782598B1}"/>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6" name="Alt Bilgi Yer Tutucusu 5">
            <a:extLst>
              <a:ext uri="{FF2B5EF4-FFF2-40B4-BE49-F238E27FC236}">
                <a16:creationId xmlns:a16="http://schemas.microsoft.com/office/drawing/2014/main" id="{9E6E1B44-1ACF-4BE6-9553-8C6FAA9AFA8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6765E7-DA77-4A61-99A3-91A737A659C2}"/>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401905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1AE9A2-40D1-4687-AC25-D31B7B22E2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F850C69-7F03-416F-9085-E8340F625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40141B2-F93F-4DA5-B95D-4BB0D4676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2A68DCD-B175-44F1-A959-CD3FB8DB286C}"/>
              </a:ext>
            </a:extLst>
          </p:cNvPr>
          <p:cNvSpPr>
            <a:spLocks noGrp="1"/>
          </p:cNvSpPr>
          <p:nvPr>
            <p:ph type="dt" sz="half" idx="10"/>
          </p:nvPr>
        </p:nvSpPr>
        <p:spPr/>
        <p:txBody>
          <a:bodyPr/>
          <a:lstStyle/>
          <a:p>
            <a:fld id="{E12D7211-3FC2-4DB2-8924-F1A7EED4B0A9}" type="datetimeFigureOut">
              <a:rPr lang="tr-TR" smtClean="0"/>
              <a:t>30.03.2021</a:t>
            </a:fld>
            <a:endParaRPr lang="tr-TR"/>
          </a:p>
        </p:txBody>
      </p:sp>
      <p:sp>
        <p:nvSpPr>
          <p:cNvPr id="6" name="Alt Bilgi Yer Tutucusu 5">
            <a:extLst>
              <a:ext uri="{FF2B5EF4-FFF2-40B4-BE49-F238E27FC236}">
                <a16:creationId xmlns:a16="http://schemas.microsoft.com/office/drawing/2014/main" id="{35BA22C9-1F54-4E5A-B62A-44423E01BB7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3B2FC9-5BAA-46E5-864B-D3545D1A7BF2}"/>
              </a:ext>
            </a:extLst>
          </p:cNvPr>
          <p:cNvSpPr>
            <a:spLocks noGrp="1"/>
          </p:cNvSpPr>
          <p:nvPr>
            <p:ph type="sldNum" sz="quarter" idx="12"/>
          </p:nvPr>
        </p:nvSpPr>
        <p:spPr/>
        <p:txBody>
          <a:bodyPr/>
          <a:lstStyle/>
          <a:p>
            <a:fld id="{9E73597F-4560-486C-8297-65DBED4C1D48}" type="slidenum">
              <a:rPr lang="tr-TR" smtClean="0"/>
              <a:t>‹#›</a:t>
            </a:fld>
            <a:endParaRPr lang="tr-TR"/>
          </a:p>
        </p:txBody>
      </p:sp>
    </p:spTree>
    <p:extLst>
      <p:ext uri="{BB962C8B-B14F-4D97-AF65-F5344CB8AC3E}">
        <p14:creationId xmlns:p14="http://schemas.microsoft.com/office/powerpoint/2010/main" val="276608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FDA732-064A-4396-A764-AA7F12CF6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636C3B-A5B2-4317-8D81-341E9A7E4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99A5FA-A4D6-4A39-8C93-56D810423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D7211-3FC2-4DB2-8924-F1A7EED4B0A9}" type="datetimeFigureOut">
              <a:rPr lang="tr-TR" smtClean="0"/>
              <a:t>30.03.2021</a:t>
            </a:fld>
            <a:endParaRPr lang="tr-TR"/>
          </a:p>
        </p:txBody>
      </p:sp>
      <p:sp>
        <p:nvSpPr>
          <p:cNvPr id="5" name="Alt Bilgi Yer Tutucusu 4">
            <a:extLst>
              <a:ext uri="{FF2B5EF4-FFF2-40B4-BE49-F238E27FC236}">
                <a16:creationId xmlns:a16="http://schemas.microsoft.com/office/drawing/2014/main" id="{A4DB2484-1162-4DAD-AE49-504A23BA64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275199B-66D7-45EF-BCCC-20FC9C64D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3597F-4560-486C-8297-65DBED4C1D48}" type="slidenum">
              <a:rPr lang="tr-TR" smtClean="0"/>
              <a:t>‹#›</a:t>
            </a:fld>
            <a:endParaRPr lang="tr-TR"/>
          </a:p>
        </p:txBody>
      </p:sp>
    </p:spTree>
    <p:extLst>
      <p:ext uri="{BB962C8B-B14F-4D97-AF65-F5344CB8AC3E}">
        <p14:creationId xmlns:p14="http://schemas.microsoft.com/office/powerpoint/2010/main" val="75029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T0XUQ1M-x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guncel.tgv.org.tr/journal/64/pdf/100432.pdf" TargetMode="External"/><Relationship Id="rId3" Type="http://schemas.openxmlformats.org/officeDocument/2006/relationships/hyperlink" Target="https://www.uptodate.com/contents/overview-of-gallstone-disease-in-adults?search=asymptomatic%20cholelithiasis&amp;topicRef=13922&amp;source=see_link" TargetMode="External"/><Relationship Id="rId7" Type="http://schemas.openxmlformats.org/officeDocument/2006/relationships/hyperlink" Target="https://www.uptodate.com/contents/gallstone-ileus?search=asymptomatic%20cholelithiasis&amp;source=search_result&amp;selectedTitle=28~150&amp;usage_type=default&amp;display_rank=26" TargetMode="External"/><Relationship Id="rId2" Type="http://schemas.openxmlformats.org/officeDocument/2006/relationships/hyperlink" Target="https://www.uptodate.com/contents/acalculous-cholecystitis-clinical-manifestations-diagnosis-and-management?topicRef=673&amp;source=related_link" TargetMode="External"/><Relationship Id="rId1" Type="http://schemas.openxmlformats.org/officeDocument/2006/relationships/slideLayout" Target="../slideLayouts/slideLayout2.xml"/><Relationship Id="rId6" Type="http://schemas.openxmlformats.org/officeDocument/2006/relationships/hyperlink" Target="https://www.uptodate.com/contents/treatment-of-acute-calculous-cholecystitis?search=akut%20kolesistit&amp;source=search_result&amp;selectedTitle=2~122&amp;usage_type=default&amp;display_rank=2#H5146500" TargetMode="External"/><Relationship Id="rId5" Type="http://schemas.openxmlformats.org/officeDocument/2006/relationships/hyperlink" Target="https://www.uptodate.com/contents/acute-cholangitis-clinical-manifestations-diagnosis-and-management?topicRef=673&amp;source=related_link" TargetMode="External"/><Relationship Id="rId10" Type="http://schemas.openxmlformats.org/officeDocument/2006/relationships/hyperlink" Target="http://guncel.tgv.org.tr/journal/67/pdf/100485.pdf" TargetMode="External"/><Relationship Id="rId4" Type="http://schemas.openxmlformats.org/officeDocument/2006/relationships/hyperlink" Target="https://www.uptodate.com/contents/acute-calculous-cholecystitis-clinical-features-and-diagnosis?topicRef=651&amp;source=related_link" TargetMode="External"/><Relationship Id="rId9" Type="http://schemas.openxmlformats.org/officeDocument/2006/relationships/hyperlink" Target="https://www.uptodate.com/contents/gallbladder-cancer-epidemiology-risk-factors-clinical-features-and-diagnosis?search=safra%20kesesi%20polipleri&amp;topicRef=646&amp;source=see_link#H2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5840458-41E2-4496-A790-78B8D84587D2}"/>
              </a:ext>
            </a:extLst>
          </p:cNvPr>
          <p:cNvSpPr>
            <a:spLocks noGrp="1"/>
          </p:cNvSpPr>
          <p:nvPr>
            <p:ph type="ctrTitle"/>
          </p:nvPr>
        </p:nvSpPr>
        <p:spPr>
          <a:xfrm>
            <a:off x="1524000" y="1584683"/>
            <a:ext cx="9144000" cy="2551829"/>
          </a:xfrm>
        </p:spPr>
        <p:txBody>
          <a:bodyPr anchor="ctr">
            <a:normAutofit/>
          </a:bodyPr>
          <a:lstStyle/>
          <a:p>
            <a:r>
              <a:rPr lang="tr-TR" sz="6600"/>
              <a:t>SAFRA KESESİ HASTALIKLARI</a:t>
            </a:r>
          </a:p>
        </p:txBody>
      </p:sp>
      <p:sp>
        <p:nvSpPr>
          <p:cNvPr id="3" name="Alt Başlık 2">
            <a:extLst>
              <a:ext uri="{FF2B5EF4-FFF2-40B4-BE49-F238E27FC236}">
                <a16:creationId xmlns:a16="http://schemas.microsoft.com/office/drawing/2014/main" id="{49905089-BE25-43B1-ADBC-2E6BA8520D25}"/>
              </a:ext>
            </a:extLst>
          </p:cNvPr>
          <p:cNvSpPr>
            <a:spLocks noGrp="1"/>
          </p:cNvSpPr>
          <p:nvPr>
            <p:ph type="subTitle" idx="1"/>
          </p:nvPr>
        </p:nvSpPr>
        <p:spPr>
          <a:xfrm>
            <a:off x="1524000" y="4706867"/>
            <a:ext cx="9144000" cy="1182135"/>
          </a:xfrm>
        </p:spPr>
        <p:txBody>
          <a:bodyPr anchor="ctr">
            <a:normAutofit/>
          </a:bodyPr>
          <a:lstStyle/>
          <a:p>
            <a:r>
              <a:rPr lang="tr-TR" sz="2000" dirty="0">
                <a:latin typeface="Times New Roman" panose="02020603050405020304" pitchFamily="18" charset="0"/>
                <a:cs typeface="Times New Roman" panose="02020603050405020304" pitchFamily="18" charset="0"/>
              </a:rPr>
              <a:t>ARŞ. GÖR. DR. Merve Çilenay SEMİR</a:t>
            </a:r>
          </a:p>
          <a:p>
            <a:r>
              <a:rPr lang="tr-TR" sz="2000" dirty="0">
                <a:latin typeface="Times New Roman" panose="02020603050405020304" pitchFamily="18" charset="0"/>
                <a:cs typeface="Times New Roman" panose="02020603050405020304" pitchFamily="18" charset="0"/>
              </a:rPr>
              <a:t>KTÜ Aile Hekimliği Anabilim Dalı</a:t>
            </a:r>
          </a:p>
          <a:p>
            <a:r>
              <a:rPr lang="tr-TR" sz="2000" dirty="0">
                <a:latin typeface="Times New Roman" panose="02020603050405020304" pitchFamily="18" charset="0"/>
                <a:cs typeface="Times New Roman" panose="02020603050405020304" pitchFamily="18" charset="0"/>
              </a:rPr>
              <a:t>30.03.2021</a:t>
            </a:r>
          </a:p>
          <a:p>
            <a:endParaRPr lang="tr-TR" sz="2000" dirty="0"/>
          </a:p>
        </p:txBody>
      </p:sp>
    </p:spTree>
    <p:extLst>
      <p:ext uri="{BB962C8B-B14F-4D97-AF65-F5344CB8AC3E}">
        <p14:creationId xmlns:p14="http://schemas.microsoft.com/office/powerpoint/2010/main" val="20255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B09023-CE1D-4564-950D-BAF6BC209F83}"/>
              </a:ext>
            </a:extLst>
          </p:cNvPr>
          <p:cNvSpPr>
            <a:spLocks noGrp="1"/>
          </p:cNvSpPr>
          <p:nvPr>
            <p:ph type="title"/>
          </p:nvPr>
        </p:nvSpPr>
        <p:spPr>
          <a:xfrm>
            <a:off x="1043631" y="809898"/>
            <a:ext cx="9942716" cy="1554480"/>
          </a:xfrm>
        </p:spPr>
        <p:txBody>
          <a:bodyPr anchor="ctr">
            <a:normAutofit/>
          </a:bodyPr>
          <a:lstStyle/>
          <a:p>
            <a:r>
              <a:rPr lang="tr-TR" sz="3200" dirty="0"/>
              <a:t>FİZYOLOJİ</a:t>
            </a:r>
          </a:p>
        </p:txBody>
      </p:sp>
      <p:sp>
        <p:nvSpPr>
          <p:cNvPr id="3" name="İçerik Yer Tutucusu 2">
            <a:extLst>
              <a:ext uri="{FF2B5EF4-FFF2-40B4-BE49-F238E27FC236}">
                <a16:creationId xmlns:a16="http://schemas.microsoft.com/office/drawing/2014/main" id="{3DF0B12A-C522-49CB-BFBE-854D66A23BE4}"/>
              </a:ext>
            </a:extLst>
          </p:cNvPr>
          <p:cNvSpPr>
            <a:spLocks noGrp="1"/>
          </p:cNvSpPr>
          <p:nvPr>
            <p:ph idx="1"/>
          </p:nvPr>
        </p:nvSpPr>
        <p:spPr>
          <a:xfrm>
            <a:off x="1045028" y="3017522"/>
            <a:ext cx="9941319" cy="3124658"/>
          </a:xfrm>
        </p:spPr>
        <p:txBody>
          <a:bodyPr anchor="ctr">
            <a:normAutofit/>
          </a:bodyPr>
          <a:lstStyle/>
          <a:p>
            <a:r>
              <a:rPr lang="tr-TR" sz="2400" dirty="0">
                <a:latin typeface="Noto Sans"/>
              </a:rPr>
              <a:t>Safra tuzları yağ partiküllerini </a:t>
            </a:r>
            <a:r>
              <a:rPr lang="tr-TR" sz="2400" dirty="0" err="1">
                <a:latin typeface="Noto Sans"/>
              </a:rPr>
              <a:t>emülsifiye</a:t>
            </a:r>
            <a:r>
              <a:rPr lang="tr-TR" sz="2400" dirty="0">
                <a:latin typeface="Noto Sans"/>
              </a:rPr>
              <a:t> </a:t>
            </a:r>
            <a:r>
              <a:rPr lang="tr-TR" sz="2400" dirty="0" err="1">
                <a:latin typeface="Noto Sans"/>
              </a:rPr>
              <a:t>etmeye,lipidlerle</a:t>
            </a:r>
            <a:r>
              <a:rPr lang="tr-TR" sz="2400" dirty="0">
                <a:latin typeface="Noto Sans"/>
              </a:rPr>
              <a:t> miçel kompleksler oluşturup yağların transportuna da katkıda bulunur</a:t>
            </a:r>
          </a:p>
          <a:p>
            <a:endParaRPr lang="tr-TR" sz="2400" dirty="0">
              <a:latin typeface="Noto Sans"/>
            </a:endParaRPr>
          </a:p>
          <a:p>
            <a:r>
              <a:rPr lang="tr-TR" sz="2400" dirty="0">
                <a:latin typeface="Noto Sans"/>
              </a:rPr>
              <a:t>Safrayla günlük 1-2 gram kolesterol salgılanır</a:t>
            </a:r>
          </a:p>
          <a:p>
            <a:endParaRPr lang="tr-TR" sz="2400" dirty="0">
              <a:latin typeface="Noto Sans"/>
            </a:endParaRPr>
          </a:p>
          <a:p>
            <a:r>
              <a:rPr lang="tr-TR" sz="2400" dirty="0">
                <a:latin typeface="Noto Sans"/>
              </a:rPr>
              <a:t>Safra kesesinde konsantre edilen kolesterol bazı anormal durumlarda çökerek safra taşı oluşturabilir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67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6B4E522-2F75-4B3B-88BC-E6B33BFBAADA}"/>
              </a:ext>
            </a:extLst>
          </p:cNvPr>
          <p:cNvSpPr>
            <a:spLocks noGrp="1"/>
          </p:cNvSpPr>
          <p:nvPr>
            <p:ph type="title"/>
          </p:nvPr>
        </p:nvSpPr>
        <p:spPr>
          <a:xfrm>
            <a:off x="589560" y="856180"/>
            <a:ext cx="4560584" cy="1128068"/>
          </a:xfrm>
        </p:spPr>
        <p:txBody>
          <a:bodyPr anchor="ctr">
            <a:normAutofit/>
          </a:bodyPr>
          <a:lstStyle/>
          <a:p>
            <a:r>
              <a:rPr lang="tr-TR" sz="3700"/>
              <a:t>SAFRA KESESİ HASTALIKLARI</a:t>
            </a:r>
          </a:p>
        </p:txBody>
      </p:sp>
      <p:grpSp>
        <p:nvGrpSpPr>
          <p:cNvPr id="66" name="Group 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8" name="Rectangle 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Rectangle 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10D3E72-D394-4A2C-9C27-653C1F2EFE2E}"/>
              </a:ext>
            </a:extLst>
          </p:cNvPr>
          <p:cNvSpPr>
            <a:spLocks noGrp="1"/>
          </p:cNvSpPr>
          <p:nvPr>
            <p:ph idx="1"/>
          </p:nvPr>
        </p:nvSpPr>
        <p:spPr>
          <a:xfrm>
            <a:off x="590719" y="2330505"/>
            <a:ext cx="4559425" cy="3979585"/>
          </a:xfrm>
        </p:spPr>
        <p:txBody>
          <a:bodyPr anchor="ctr">
            <a:normAutofit/>
          </a:bodyPr>
          <a:lstStyle/>
          <a:p>
            <a:pPr lvl="1">
              <a:buFont typeface="Courier New" panose="02070309020205020404" pitchFamily="49" charset="0"/>
              <a:buChar char="o"/>
            </a:pPr>
            <a:endParaRPr lang="tr-TR" sz="2000"/>
          </a:p>
          <a:p>
            <a:r>
              <a:rPr lang="tr-TR" sz="2000">
                <a:latin typeface="Noto Sans"/>
              </a:rPr>
              <a:t>Safra Taşı ve Sebep Olduğu Hastalıklar</a:t>
            </a:r>
          </a:p>
          <a:p>
            <a:pPr lvl="1">
              <a:buFont typeface="Courier New" panose="02070309020205020404" pitchFamily="49" charset="0"/>
              <a:buChar char="o"/>
            </a:pPr>
            <a:r>
              <a:rPr lang="tr-TR" sz="2000">
                <a:latin typeface="Noto Sans"/>
              </a:rPr>
              <a:t>Asemptomatik kolelitiazis</a:t>
            </a:r>
          </a:p>
          <a:p>
            <a:pPr lvl="1">
              <a:buFont typeface="Courier New" panose="02070309020205020404" pitchFamily="49" charset="0"/>
              <a:buChar char="o"/>
            </a:pPr>
            <a:r>
              <a:rPr lang="tr-TR" sz="2000">
                <a:latin typeface="Noto Sans"/>
              </a:rPr>
              <a:t>Semptomatik kolelitiazis</a:t>
            </a:r>
          </a:p>
          <a:p>
            <a:pPr lvl="1">
              <a:buFont typeface="Courier New" panose="02070309020205020404" pitchFamily="49" charset="0"/>
              <a:buChar char="o"/>
            </a:pPr>
            <a:r>
              <a:rPr lang="tr-TR" sz="2000">
                <a:latin typeface="Noto Sans"/>
              </a:rPr>
              <a:t>Akut taşlı kolesistit</a:t>
            </a:r>
          </a:p>
          <a:p>
            <a:pPr lvl="1">
              <a:buFont typeface="Courier New" panose="02070309020205020404" pitchFamily="49" charset="0"/>
              <a:buChar char="o"/>
            </a:pPr>
            <a:r>
              <a:rPr lang="tr-TR" sz="2000">
                <a:latin typeface="Noto Sans"/>
              </a:rPr>
              <a:t>Akalküloz kolesistit</a:t>
            </a:r>
          </a:p>
          <a:p>
            <a:pPr lvl="1">
              <a:buFont typeface="Courier New" panose="02070309020205020404" pitchFamily="49" charset="0"/>
              <a:buChar char="o"/>
            </a:pPr>
            <a:r>
              <a:rPr lang="tr-TR" sz="2000">
                <a:latin typeface="Noto Sans"/>
              </a:rPr>
              <a:t>Amfizematöz kolestit</a:t>
            </a:r>
          </a:p>
          <a:p>
            <a:pPr lvl="1">
              <a:buFont typeface="Courier New" panose="02070309020205020404" pitchFamily="49" charset="0"/>
              <a:buChar char="o"/>
            </a:pPr>
            <a:r>
              <a:rPr lang="tr-TR" sz="2000">
                <a:latin typeface="Noto Sans"/>
              </a:rPr>
              <a:t>Safra taşı ileusu</a:t>
            </a:r>
          </a:p>
          <a:p>
            <a:pPr lvl="1">
              <a:buFont typeface="Courier New" panose="02070309020205020404" pitchFamily="49" charset="0"/>
              <a:buChar char="o"/>
            </a:pPr>
            <a:r>
              <a:rPr lang="tr-TR" sz="2000">
                <a:latin typeface="Noto Sans"/>
              </a:rPr>
              <a:t>Koledokolitiazis </a:t>
            </a:r>
          </a:p>
          <a:p>
            <a:pPr lvl="1">
              <a:buFont typeface="Courier New" panose="02070309020205020404" pitchFamily="49" charset="0"/>
              <a:buChar char="o"/>
            </a:pPr>
            <a:r>
              <a:rPr lang="tr-TR" sz="2000">
                <a:latin typeface="Noto Sans"/>
              </a:rPr>
              <a:t>Akut kolanjit</a:t>
            </a:r>
          </a:p>
          <a:p>
            <a:pPr lvl="1">
              <a:buFont typeface="Courier New" panose="02070309020205020404" pitchFamily="49" charset="0"/>
              <a:buChar char="o"/>
            </a:pPr>
            <a:r>
              <a:rPr lang="tr-TR" sz="2000">
                <a:latin typeface="Noto Sans"/>
              </a:rPr>
              <a:t>Akut biliyer pankreatit</a:t>
            </a:r>
          </a:p>
          <a:p>
            <a:endParaRPr lang="tr-TR" sz="2000"/>
          </a:p>
        </p:txBody>
      </p:sp>
      <p:sp>
        <p:nvSpPr>
          <p:cNvPr id="63" name="Rectangle 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33A40D6B-FC3D-4BD4-9221-073215570657}"/>
              </a:ext>
            </a:extLst>
          </p:cNvPr>
          <p:cNvPicPr>
            <a:picLocks noChangeAspect="1"/>
          </p:cNvPicPr>
          <p:nvPr/>
        </p:nvPicPr>
        <p:blipFill rotWithShape="1">
          <a:blip r:embed="rId2">
            <a:extLst>
              <a:ext uri="{28A0092B-C50C-407E-A947-70E740481C1C}">
                <a14:useLocalDpi xmlns:a14="http://schemas.microsoft.com/office/drawing/2010/main" val="0"/>
              </a:ext>
            </a:extLst>
          </a:blip>
          <a:srcRect r="19538" b="2"/>
          <a:stretch/>
        </p:blipFill>
        <p:spPr>
          <a:xfrm>
            <a:off x="5977788" y="799352"/>
            <a:ext cx="5425410" cy="5259296"/>
          </a:xfrm>
          <a:prstGeom prst="rect">
            <a:avLst/>
          </a:prstGeom>
        </p:spPr>
      </p:pic>
    </p:spTree>
    <p:extLst>
      <p:ext uri="{BB962C8B-B14F-4D97-AF65-F5344CB8AC3E}">
        <p14:creationId xmlns:p14="http://schemas.microsoft.com/office/powerpoint/2010/main" val="355187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96124B2-BFAA-41A0-8761-88D055D26A63}"/>
              </a:ext>
            </a:extLst>
          </p:cNvPr>
          <p:cNvSpPr>
            <a:spLocks noGrp="1"/>
          </p:cNvSpPr>
          <p:nvPr>
            <p:ph type="title"/>
          </p:nvPr>
        </p:nvSpPr>
        <p:spPr>
          <a:xfrm>
            <a:off x="532015" y="4495568"/>
            <a:ext cx="3861960" cy="1905232"/>
          </a:xfrm>
        </p:spPr>
        <p:txBody>
          <a:bodyPr anchor="ctr">
            <a:normAutofit/>
          </a:bodyPr>
          <a:lstStyle/>
          <a:p>
            <a:endParaRPr lang="tr-TR" sz="3200"/>
          </a:p>
        </p:txBody>
      </p:sp>
      <p:sp>
        <p:nvSpPr>
          <p:cNvPr id="40" name="Rectangle 3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iç mekan içeren bir resim&#10;&#10;Açıklama otomatik olarak oluşturuldu">
            <a:extLst>
              <a:ext uri="{FF2B5EF4-FFF2-40B4-BE49-F238E27FC236}">
                <a16:creationId xmlns:a16="http://schemas.microsoft.com/office/drawing/2014/main" id="{A40DC4DB-2129-401D-A24F-6A95DF63579F}"/>
              </a:ext>
            </a:extLst>
          </p:cNvPr>
          <p:cNvPicPr>
            <a:picLocks noChangeAspect="1"/>
          </p:cNvPicPr>
          <p:nvPr/>
        </p:nvPicPr>
        <p:blipFill rotWithShape="1">
          <a:blip r:embed="rId2">
            <a:extLst>
              <a:ext uri="{28A0092B-C50C-407E-A947-70E740481C1C}">
                <a14:useLocalDpi xmlns:a14="http://schemas.microsoft.com/office/drawing/2010/main" val="0"/>
              </a:ext>
            </a:extLst>
          </a:blip>
          <a:srcRect l="7836" r="7838" b="2"/>
          <a:stretch/>
        </p:blipFill>
        <p:spPr>
          <a:xfrm>
            <a:off x="838200" y="364143"/>
            <a:ext cx="5136795" cy="3426462"/>
          </a:xfrm>
          <a:prstGeom prst="rect">
            <a:avLst/>
          </a:prstGeom>
        </p:spPr>
      </p:pic>
      <p:pic>
        <p:nvPicPr>
          <p:cNvPr id="9" name="Resim 8" descr="metin, yemek içeren bir resim&#10;&#10;Açıklama otomatik olarak oluşturuldu">
            <a:extLst>
              <a:ext uri="{FF2B5EF4-FFF2-40B4-BE49-F238E27FC236}">
                <a16:creationId xmlns:a16="http://schemas.microsoft.com/office/drawing/2014/main" id="{28103A56-F97D-44B3-91CD-4E76280CF54A}"/>
              </a:ext>
            </a:extLst>
          </p:cNvPr>
          <p:cNvPicPr>
            <a:picLocks noChangeAspect="1"/>
          </p:cNvPicPr>
          <p:nvPr/>
        </p:nvPicPr>
        <p:blipFill rotWithShape="1">
          <a:blip r:embed="rId3">
            <a:extLst>
              <a:ext uri="{28A0092B-C50C-407E-A947-70E740481C1C}">
                <a14:useLocalDpi xmlns:a14="http://schemas.microsoft.com/office/drawing/2010/main" val="0"/>
              </a:ext>
            </a:extLst>
          </a:blip>
          <a:srcRect l="6819" r="13814" b="1"/>
          <a:stretch/>
        </p:blipFill>
        <p:spPr>
          <a:xfrm>
            <a:off x="6297264" y="364142"/>
            <a:ext cx="5136795" cy="3426462"/>
          </a:xfrm>
          <a:prstGeom prst="rect">
            <a:avLst/>
          </a:prstGeom>
        </p:spPr>
      </p:pic>
      <p:sp>
        <p:nvSpPr>
          <p:cNvPr id="44" name="Rectangle 4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090BC71E-422B-4EF6-859E-2926265A829C}"/>
              </a:ext>
            </a:extLst>
          </p:cNvPr>
          <p:cNvSpPr>
            <a:spLocks noGrp="1"/>
          </p:cNvSpPr>
          <p:nvPr>
            <p:ph idx="1"/>
          </p:nvPr>
        </p:nvSpPr>
        <p:spPr>
          <a:xfrm>
            <a:off x="5162719" y="4495568"/>
            <a:ext cx="6586915" cy="1905232"/>
          </a:xfrm>
        </p:spPr>
        <p:txBody>
          <a:bodyPr anchor="ctr">
            <a:normAutofit/>
          </a:bodyPr>
          <a:lstStyle/>
          <a:p>
            <a:r>
              <a:rPr lang="tr-TR" sz="2400" dirty="0">
                <a:latin typeface="Noto Sans"/>
              </a:rPr>
              <a:t>Safra Kesesi </a:t>
            </a:r>
            <a:r>
              <a:rPr lang="tr-TR" sz="2400" dirty="0" err="1">
                <a:latin typeface="Noto Sans"/>
              </a:rPr>
              <a:t>Tümöral</a:t>
            </a:r>
            <a:r>
              <a:rPr lang="tr-TR" sz="2400" dirty="0">
                <a:latin typeface="Noto Sans"/>
              </a:rPr>
              <a:t> Hastalıkları</a:t>
            </a:r>
          </a:p>
          <a:p>
            <a:pPr lvl="1">
              <a:buFont typeface="Courier New" panose="02070309020205020404" pitchFamily="49" charset="0"/>
              <a:buChar char="o"/>
            </a:pPr>
            <a:r>
              <a:rPr lang="tr-TR" sz="2000" dirty="0">
                <a:latin typeface="Noto Sans"/>
              </a:rPr>
              <a:t>Safra kesesi polipleri</a:t>
            </a:r>
          </a:p>
          <a:p>
            <a:pPr lvl="1">
              <a:buFont typeface="Courier New" panose="02070309020205020404" pitchFamily="49" charset="0"/>
              <a:buChar char="o"/>
            </a:pPr>
            <a:r>
              <a:rPr lang="tr-TR" sz="2000" dirty="0">
                <a:latin typeface="Noto Sans"/>
              </a:rPr>
              <a:t>Safra kesesi kanseri</a:t>
            </a:r>
          </a:p>
          <a:p>
            <a:endParaRPr lang="tr-TR" sz="1800" dirty="0"/>
          </a:p>
        </p:txBody>
      </p:sp>
    </p:spTree>
    <p:extLst>
      <p:ext uri="{BB962C8B-B14F-4D97-AF65-F5344CB8AC3E}">
        <p14:creationId xmlns:p14="http://schemas.microsoft.com/office/powerpoint/2010/main" val="189093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F95C919-1027-4891-87E7-8B7389186F1D}"/>
              </a:ext>
            </a:extLst>
          </p:cNvPr>
          <p:cNvSpPr>
            <a:spLocks noGrp="1"/>
          </p:cNvSpPr>
          <p:nvPr>
            <p:ph type="title"/>
          </p:nvPr>
        </p:nvSpPr>
        <p:spPr>
          <a:xfrm>
            <a:off x="589560" y="856180"/>
            <a:ext cx="4560584" cy="1128068"/>
          </a:xfrm>
        </p:spPr>
        <p:txBody>
          <a:bodyPr anchor="ctr">
            <a:normAutofit/>
          </a:bodyPr>
          <a:lstStyle/>
          <a:p>
            <a:r>
              <a:rPr lang="tr-TR" sz="4000"/>
              <a:t>KOLELİTİAZİS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09307BF-53A4-4D16-A5B2-D426F407576D}"/>
              </a:ext>
            </a:extLst>
          </p:cNvPr>
          <p:cNvSpPr>
            <a:spLocks noGrp="1"/>
          </p:cNvSpPr>
          <p:nvPr>
            <p:ph idx="1"/>
          </p:nvPr>
        </p:nvSpPr>
        <p:spPr>
          <a:xfrm>
            <a:off x="541214" y="2279757"/>
            <a:ext cx="4727686" cy="4359474"/>
          </a:xfrm>
        </p:spPr>
        <p:txBody>
          <a:bodyPr anchor="ctr">
            <a:noAutofit/>
          </a:bodyPr>
          <a:lstStyle/>
          <a:p>
            <a:r>
              <a:rPr lang="tr-TR" sz="2000" dirty="0">
                <a:latin typeface="Noto Sans"/>
              </a:rPr>
              <a:t>Safra kesesindeki safrada çözünmüş olarak bulunan katı maddelerin birleşerek taş haline gelmesi ile safra kesesi taşları oluşur</a:t>
            </a:r>
          </a:p>
          <a:p>
            <a:r>
              <a:rPr lang="tr-TR" sz="2000" b="0" i="0" dirty="0">
                <a:effectLst/>
                <a:latin typeface="Noto Sans"/>
              </a:rPr>
              <a:t>Safra taşları özellikle Batı popülasyonlarında yaygındır</a:t>
            </a:r>
          </a:p>
          <a:p>
            <a:r>
              <a:rPr lang="tr-TR" sz="2000" dirty="0">
                <a:solidFill>
                  <a:srgbClr val="232323"/>
                </a:solidFill>
                <a:latin typeface="Noto Sans"/>
              </a:rPr>
              <a:t>ABD de</a:t>
            </a:r>
            <a:r>
              <a:rPr lang="tr-TR" sz="2000" b="0" i="0" dirty="0">
                <a:solidFill>
                  <a:srgbClr val="232323"/>
                </a:solidFill>
                <a:effectLst/>
                <a:latin typeface="Noto Sans"/>
              </a:rPr>
              <a:t>, erkeklerin yaklaşık % 6'sında ve kadınların % 9'unda safra taşı vardır</a:t>
            </a:r>
            <a:endParaRPr lang="tr-TR" sz="2000" b="0" i="0" dirty="0">
              <a:effectLst/>
              <a:latin typeface="Noto Sans"/>
            </a:endParaRPr>
          </a:p>
          <a:p>
            <a:r>
              <a:rPr lang="tr-TR" sz="2000" dirty="0" err="1">
                <a:latin typeface="Noto Sans"/>
              </a:rPr>
              <a:t>Kolelitiazisin</a:t>
            </a:r>
            <a:r>
              <a:rPr lang="tr-TR" sz="2000" dirty="0">
                <a:latin typeface="Noto Sans"/>
              </a:rPr>
              <a:t> </a:t>
            </a:r>
            <a:r>
              <a:rPr lang="tr-TR" sz="2000" dirty="0" err="1">
                <a:latin typeface="Noto Sans"/>
              </a:rPr>
              <a:t>prevalansı</a:t>
            </a:r>
            <a:r>
              <a:rPr lang="tr-TR" sz="2000" dirty="0">
                <a:latin typeface="Noto Sans"/>
              </a:rPr>
              <a:t>  %11-36 </a:t>
            </a:r>
            <a:r>
              <a:rPr lang="tr-TR" sz="2000" dirty="0" err="1">
                <a:latin typeface="Noto Sans"/>
              </a:rPr>
              <a:t>dır</a:t>
            </a:r>
            <a:endParaRPr lang="tr-TR" sz="2000" b="0" i="0" dirty="0">
              <a:effectLst/>
              <a:latin typeface="Noto Sans"/>
            </a:endParaRPr>
          </a:p>
          <a:p>
            <a:r>
              <a:rPr lang="tr-TR" sz="2000" b="0" i="0" dirty="0">
                <a:effectLst/>
                <a:latin typeface="Noto Sans"/>
              </a:rPr>
              <a:t>Safra kesesi taşı olan hastaların yönetiminde , hastanın semptomlarına, görüntüleme testi bulgularına ve komplikasyonların mevcut olup olmadığına bağlıdır</a:t>
            </a:r>
            <a:endParaRPr lang="tr-TR" sz="2000" dirty="0">
              <a:latin typeface="Noto Sans"/>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avi, sebze, pizza içeren bir resim&#10;&#10;Açıklama otomatik olarak oluşturuldu">
            <a:extLst>
              <a:ext uri="{FF2B5EF4-FFF2-40B4-BE49-F238E27FC236}">
                <a16:creationId xmlns:a16="http://schemas.microsoft.com/office/drawing/2014/main" id="{9E69B11A-8179-4EA8-AF2C-37EEF5D5B1E3}"/>
              </a:ext>
            </a:extLst>
          </p:cNvPr>
          <p:cNvPicPr>
            <a:picLocks noChangeAspect="1"/>
          </p:cNvPicPr>
          <p:nvPr/>
        </p:nvPicPr>
        <p:blipFill rotWithShape="1">
          <a:blip r:embed="rId2">
            <a:extLst>
              <a:ext uri="{28A0092B-C50C-407E-A947-70E740481C1C}">
                <a14:useLocalDpi xmlns:a14="http://schemas.microsoft.com/office/drawing/2010/main" val="0"/>
              </a:ext>
            </a:extLst>
          </a:blip>
          <a:srcRect l="2579" r="22373" b="-1"/>
          <a:stretch/>
        </p:blipFill>
        <p:spPr>
          <a:xfrm>
            <a:off x="5977788" y="799352"/>
            <a:ext cx="5425410" cy="5259296"/>
          </a:xfrm>
          <a:prstGeom prst="rect">
            <a:avLst/>
          </a:prstGeom>
        </p:spPr>
      </p:pic>
    </p:spTree>
    <p:extLst>
      <p:ext uri="{BB962C8B-B14F-4D97-AF65-F5344CB8AC3E}">
        <p14:creationId xmlns:p14="http://schemas.microsoft.com/office/powerpoint/2010/main" val="11563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0A0194-266F-4886-9C31-414C4BB2F05E}"/>
              </a:ext>
            </a:extLst>
          </p:cNvPr>
          <p:cNvSpPr>
            <a:spLocks noGrp="1"/>
          </p:cNvSpPr>
          <p:nvPr>
            <p:ph type="title"/>
          </p:nvPr>
        </p:nvSpPr>
        <p:spPr>
          <a:xfrm>
            <a:off x="645064" y="525982"/>
            <a:ext cx="5076664" cy="1200361"/>
          </a:xfrm>
        </p:spPr>
        <p:txBody>
          <a:bodyPr anchor="b">
            <a:normAutofit/>
          </a:bodyPr>
          <a:lstStyle/>
          <a:p>
            <a:r>
              <a:rPr lang="tr-TR" sz="3600" dirty="0"/>
              <a:t>KOLELİTİAZİS</a:t>
            </a:r>
            <a:br>
              <a:rPr lang="tr-TR" sz="2500" dirty="0"/>
            </a:br>
            <a:endParaRPr lang="tr-TR" sz="2500" dirty="0"/>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8A945F6-DD15-46B3-951C-BFF7B9245999}"/>
              </a:ext>
            </a:extLst>
          </p:cNvPr>
          <p:cNvSpPr>
            <a:spLocks noGrp="1"/>
          </p:cNvSpPr>
          <p:nvPr>
            <p:ph idx="1"/>
          </p:nvPr>
        </p:nvSpPr>
        <p:spPr>
          <a:xfrm>
            <a:off x="645066" y="2031101"/>
            <a:ext cx="4282984" cy="3511943"/>
          </a:xfrm>
        </p:spPr>
        <p:txBody>
          <a:bodyPr anchor="ctr">
            <a:normAutofit fontScale="85000" lnSpcReduction="20000"/>
          </a:bodyPr>
          <a:lstStyle/>
          <a:p>
            <a:endParaRPr lang="tr-TR" sz="3300" dirty="0"/>
          </a:p>
          <a:p>
            <a:pPr marL="0" indent="0">
              <a:buNone/>
            </a:pPr>
            <a:r>
              <a:rPr lang="tr-TR" sz="3300" dirty="0"/>
              <a:t>Safra taşı çeşitleri </a:t>
            </a:r>
          </a:p>
          <a:p>
            <a:endParaRPr lang="tr-TR" sz="1800" dirty="0"/>
          </a:p>
          <a:p>
            <a:r>
              <a:rPr lang="tr-TR" sz="2600" dirty="0">
                <a:latin typeface="Noto Sans"/>
              </a:rPr>
              <a:t>Kolesterol taşları ;</a:t>
            </a:r>
          </a:p>
          <a:p>
            <a:endParaRPr lang="tr-TR" sz="2600" dirty="0">
              <a:latin typeface="Noto Sans"/>
            </a:endParaRPr>
          </a:p>
          <a:p>
            <a:pPr lvl="1"/>
            <a:r>
              <a:rPr lang="tr-TR" sz="2600" dirty="0">
                <a:latin typeface="Noto Sans"/>
              </a:rPr>
              <a:t>Kolesterol </a:t>
            </a:r>
            <a:r>
              <a:rPr lang="tr-TR" sz="2600" dirty="0" err="1">
                <a:latin typeface="Noto Sans"/>
              </a:rPr>
              <a:t>süpersaturasyonu</a:t>
            </a:r>
            <a:endParaRPr lang="tr-TR" sz="2600" dirty="0">
              <a:latin typeface="Noto Sans"/>
            </a:endParaRPr>
          </a:p>
          <a:p>
            <a:pPr marL="457200" lvl="1" indent="0">
              <a:buNone/>
            </a:pPr>
            <a:endParaRPr lang="tr-TR" sz="2600" dirty="0">
              <a:latin typeface="Noto Sans"/>
            </a:endParaRPr>
          </a:p>
          <a:p>
            <a:pPr lvl="1"/>
            <a:r>
              <a:rPr lang="tr-TR" sz="2600" dirty="0" err="1">
                <a:latin typeface="Noto Sans"/>
              </a:rPr>
              <a:t>Nükleasyon</a:t>
            </a:r>
            <a:endParaRPr lang="tr-TR" sz="2600" dirty="0">
              <a:latin typeface="Noto Sans"/>
            </a:endParaRPr>
          </a:p>
          <a:p>
            <a:pPr marL="457200" lvl="1" indent="0">
              <a:buNone/>
            </a:pPr>
            <a:endParaRPr lang="tr-TR" sz="2600" dirty="0">
              <a:latin typeface="Noto Sans"/>
            </a:endParaRPr>
          </a:p>
          <a:p>
            <a:pPr lvl="1"/>
            <a:r>
              <a:rPr lang="tr-TR" sz="2600" dirty="0">
                <a:latin typeface="Noto Sans"/>
              </a:rPr>
              <a:t>Safra kesesi </a:t>
            </a:r>
            <a:r>
              <a:rPr lang="tr-TR" sz="2600" dirty="0" err="1">
                <a:latin typeface="Noto Sans"/>
              </a:rPr>
              <a:t>stazı</a:t>
            </a:r>
            <a:endParaRPr lang="tr-TR" sz="2600" dirty="0">
              <a:latin typeface="Noto Sans"/>
            </a:endParaRPr>
          </a:p>
          <a:p>
            <a:pPr marL="914400" lvl="2" indent="0">
              <a:buNone/>
            </a:pPr>
            <a:endParaRPr lang="tr-TR" sz="1800" dirty="0"/>
          </a:p>
          <a:p>
            <a:pPr lvl="1"/>
            <a:endParaRPr lang="tr-TR"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7B7679E8-3242-479F-8466-AB6FB4B60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1638230"/>
            <a:ext cx="5628018" cy="3348670"/>
          </a:xfrm>
          <a:prstGeom prst="rect">
            <a:avLst/>
          </a:prstGeom>
        </p:spPr>
      </p:pic>
    </p:spTree>
    <p:extLst>
      <p:ext uri="{BB962C8B-B14F-4D97-AF65-F5344CB8AC3E}">
        <p14:creationId xmlns:p14="http://schemas.microsoft.com/office/powerpoint/2010/main" val="187635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751E879-E53A-4835-B2D7-3ED5957224B6}"/>
              </a:ext>
            </a:extLst>
          </p:cNvPr>
          <p:cNvSpPr>
            <a:spLocks noGrp="1"/>
          </p:cNvSpPr>
          <p:nvPr>
            <p:ph type="title"/>
          </p:nvPr>
        </p:nvSpPr>
        <p:spPr>
          <a:xfrm>
            <a:off x="202322" y="512444"/>
            <a:ext cx="5841649" cy="1200361"/>
          </a:xfrm>
        </p:spPr>
        <p:txBody>
          <a:bodyPr anchor="b">
            <a:normAutofit/>
          </a:bodyPr>
          <a:lstStyle/>
          <a:p>
            <a:r>
              <a:rPr lang="tr-TR" sz="3600" dirty="0"/>
              <a:t>    KOLELİTİAZİS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EF949A2-1BC2-45F0-AB09-9493C9294AC6}"/>
              </a:ext>
            </a:extLst>
          </p:cNvPr>
          <p:cNvSpPr>
            <a:spLocks noGrp="1"/>
          </p:cNvSpPr>
          <p:nvPr>
            <p:ph idx="1"/>
          </p:nvPr>
        </p:nvSpPr>
        <p:spPr>
          <a:xfrm>
            <a:off x="645065" y="2031101"/>
            <a:ext cx="5051725" cy="3511943"/>
          </a:xfrm>
        </p:spPr>
        <p:txBody>
          <a:bodyPr anchor="ctr">
            <a:normAutofit/>
          </a:bodyPr>
          <a:lstStyle/>
          <a:p>
            <a:pPr marL="0" indent="0">
              <a:buNone/>
            </a:pPr>
            <a:r>
              <a:rPr lang="tr-TR" dirty="0"/>
              <a:t>Safra taşı çeşitleri</a:t>
            </a:r>
          </a:p>
          <a:p>
            <a:r>
              <a:rPr lang="tr-TR" sz="2000" dirty="0">
                <a:latin typeface="Noto Sans"/>
              </a:rPr>
              <a:t>Pigment taşları;</a:t>
            </a:r>
          </a:p>
          <a:p>
            <a:pPr lvl="1"/>
            <a:r>
              <a:rPr lang="tr-TR" sz="2000" dirty="0">
                <a:latin typeface="Noto Sans"/>
              </a:rPr>
              <a:t>Siyah pigment taşları</a:t>
            </a:r>
          </a:p>
          <a:p>
            <a:pPr lvl="2"/>
            <a:r>
              <a:rPr lang="tr-TR" dirty="0" err="1">
                <a:latin typeface="Noto Sans"/>
              </a:rPr>
              <a:t>indirekt</a:t>
            </a:r>
            <a:r>
              <a:rPr lang="tr-TR" dirty="0">
                <a:latin typeface="Noto Sans"/>
              </a:rPr>
              <a:t> </a:t>
            </a:r>
            <a:r>
              <a:rPr lang="tr-TR" dirty="0" err="1">
                <a:latin typeface="Noto Sans"/>
              </a:rPr>
              <a:t>bilirübinin</a:t>
            </a:r>
            <a:r>
              <a:rPr lang="tr-TR" dirty="0">
                <a:latin typeface="Noto Sans"/>
              </a:rPr>
              <a:t> arttığı</a:t>
            </a:r>
          </a:p>
          <a:p>
            <a:pPr lvl="2"/>
            <a:r>
              <a:rPr lang="tr-TR" dirty="0">
                <a:latin typeface="Noto Sans"/>
              </a:rPr>
              <a:t>kalsiyum </a:t>
            </a:r>
            <a:r>
              <a:rPr lang="tr-TR" dirty="0" err="1">
                <a:latin typeface="Noto Sans"/>
              </a:rPr>
              <a:t>bilirubinat</a:t>
            </a:r>
            <a:endParaRPr lang="tr-TR" dirty="0">
              <a:latin typeface="Noto Sans"/>
            </a:endParaRPr>
          </a:p>
          <a:p>
            <a:pPr lvl="1"/>
            <a:r>
              <a:rPr lang="tr-TR" sz="2000" dirty="0">
                <a:latin typeface="Noto Sans"/>
              </a:rPr>
              <a:t>Kahverengi pigment taşları</a:t>
            </a:r>
          </a:p>
          <a:p>
            <a:pPr lvl="2"/>
            <a:r>
              <a:rPr lang="tr-TR" dirty="0">
                <a:latin typeface="Noto Sans"/>
              </a:rPr>
              <a:t>kronik </a:t>
            </a:r>
            <a:r>
              <a:rPr lang="tr-TR" dirty="0" err="1">
                <a:latin typeface="Noto Sans"/>
              </a:rPr>
              <a:t>staz</a:t>
            </a:r>
            <a:r>
              <a:rPr lang="tr-TR" dirty="0">
                <a:latin typeface="Noto Sans"/>
              </a:rPr>
              <a:t> ve </a:t>
            </a:r>
            <a:r>
              <a:rPr lang="tr-TR" dirty="0" err="1">
                <a:latin typeface="Noto Sans"/>
              </a:rPr>
              <a:t>biliyer</a:t>
            </a:r>
            <a:r>
              <a:rPr lang="tr-TR" dirty="0">
                <a:latin typeface="Noto Sans"/>
              </a:rPr>
              <a:t> enfeksiyon(bakteriyel </a:t>
            </a:r>
            <a:r>
              <a:rPr lang="tr-TR" dirty="0" err="1">
                <a:latin typeface="Noto Sans"/>
              </a:rPr>
              <a:t>debris</a:t>
            </a:r>
            <a:r>
              <a:rPr lang="tr-TR" dirty="0">
                <a:latin typeface="Noto Sans"/>
              </a:rPr>
              <a:t> )</a:t>
            </a:r>
          </a:p>
          <a:p>
            <a:pPr lvl="2"/>
            <a:r>
              <a:rPr lang="tr-TR" dirty="0">
                <a:latin typeface="Noto Sans"/>
              </a:rPr>
              <a:t>kalsiyum </a:t>
            </a:r>
            <a:r>
              <a:rPr lang="tr-TR" dirty="0" err="1">
                <a:latin typeface="Noto Sans"/>
              </a:rPr>
              <a:t>bilirubinat</a:t>
            </a:r>
            <a:endParaRPr lang="tr-TR" dirty="0">
              <a:latin typeface="Noto Sans"/>
            </a:endParaRPr>
          </a:p>
          <a:p>
            <a:endParaRPr lang="tr-TR"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A9082B36-1093-4C1A-B477-2F84A02CF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38" y="1216128"/>
            <a:ext cx="5628018" cy="4192873"/>
          </a:xfrm>
          <a:prstGeom prst="rect">
            <a:avLst/>
          </a:prstGeom>
        </p:spPr>
      </p:pic>
    </p:spTree>
    <p:extLst>
      <p:ext uri="{BB962C8B-B14F-4D97-AF65-F5344CB8AC3E}">
        <p14:creationId xmlns:p14="http://schemas.microsoft.com/office/powerpoint/2010/main" val="274369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3E771F-FA68-421D-B25E-70FB48422770}"/>
              </a:ext>
            </a:extLst>
          </p:cNvPr>
          <p:cNvSpPr>
            <a:spLocks noGrp="1"/>
          </p:cNvSpPr>
          <p:nvPr>
            <p:ph type="title"/>
          </p:nvPr>
        </p:nvSpPr>
        <p:spPr>
          <a:xfrm>
            <a:off x="1043631" y="809898"/>
            <a:ext cx="9942716" cy="1554480"/>
          </a:xfrm>
        </p:spPr>
        <p:txBody>
          <a:bodyPr anchor="ctr">
            <a:normAutofit/>
          </a:bodyPr>
          <a:lstStyle/>
          <a:p>
            <a:r>
              <a:rPr lang="tr-TR" sz="4800"/>
              <a:t>KOLELİTİAZİS</a:t>
            </a:r>
          </a:p>
        </p:txBody>
      </p:sp>
      <p:sp>
        <p:nvSpPr>
          <p:cNvPr id="3" name="İçerik Yer Tutucusu 2">
            <a:extLst>
              <a:ext uri="{FF2B5EF4-FFF2-40B4-BE49-F238E27FC236}">
                <a16:creationId xmlns:a16="http://schemas.microsoft.com/office/drawing/2014/main" id="{181F1E24-22A1-4D2A-BC0C-CFAAB083F9F6}"/>
              </a:ext>
            </a:extLst>
          </p:cNvPr>
          <p:cNvSpPr>
            <a:spLocks noGrp="1"/>
          </p:cNvSpPr>
          <p:nvPr>
            <p:ph idx="1"/>
          </p:nvPr>
        </p:nvSpPr>
        <p:spPr>
          <a:xfrm>
            <a:off x="1045028" y="3017522"/>
            <a:ext cx="9941319" cy="3124658"/>
          </a:xfrm>
        </p:spPr>
        <p:txBody>
          <a:bodyPr anchor="ctr">
            <a:normAutofit/>
          </a:bodyPr>
          <a:lstStyle/>
          <a:p>
            <a:pPr marL="0" indent="0">
              <a:buNone/>
            </a:pPr>
            <a:r>
              <a:rPr lang="tr-TR" sz="1900" dirty="0">
                <a:latin typeface="Noto Sans"/>
              </a:rPr>
              <a:t>Risk faktörleri</a:t>
            </a:r>
          </a:p>
          <a:p>
            <a:r>
              <a:rPr lang="tr-TR" sz="1900" i="0" dirty="0">
                <a:effectLst/>
                <a:latin typeface="Noto Sans"/>
              </a:rPr>
              <a:t>Yaş ve kadın cinsiyeti                          </a:t>
            </a:r>
          </a:p>
          <a:p>
            <a:r>
              <a:rPr lang="tr-TR" sz="1900" i="0" dirty="0">
                <a:effectLst/>
                <a:latin typeface="Noto Sans"/>
              </a:rPr>
              <a:t>Genetik yatkınlık</a:t>
            </a:r>
            <a:endParaRPr lang="tr-TR" sz="1900" dirty="0">
              <a:latin typeface="Noto Sans"/>
            </a:endParaRPr>
          </a:p>
          <a:p>
            <a:r>
              <a:rPr lang="tr-TR" sz="1900" i="0" dirty="0">
                <a:effectLst/>
                <a:latin typeface="Noto Sans"/>
              </a:rPr>
              <a:t>Gebelik</a:t>
            </a:r>
          </a:p>
          <a:p>
            <a:r>
              <a:rPr lang="tr-TR" sz="1900" i="0" dirty="0" err="1">
                <a:effectLst/>
                <a:latin typeface="Noto Sans"/>
              </a:rPr>
              <a:t>Diabetes</a:t>
            </a:r>
            <a:r>
              <a:rPr lang="tr-TR" sz="1900" i="0" dirty="0">
                <a:effectLst/>
                <a:latin typeface="Noto Sans"/>
              </a:rPr>
              <a:t> </a:t>
            </a:r>
            <a:r>
              <a:rPr lang="tr-TR" sz="1900" i="0" dirty="0" err="1">
                <a:effectLst/>
                <a:latin typeface="Noto Sans"/>
              </a:rPr>
              <a:t>mellitus</a:t>
            </a:r>
            <a:endParaRPr lang="tr-TR" sz="1900" dirty="0">
              <a:latin typeface="Noto Sans"/>
            </a:endParaRPr>
          </a:p>
          <a:p>
            <a:r>
              <a:rPr lang="tr-TR" sz="1900" i="0" dirty="0" err="1">
                <a:effectLst/>
                <a:latin typeface="Noto Sans"/>
              </a:rPr>
              <a:t>Dislipidemi</a:t>
            </a:r>
            <a:r>
              <a:rPr lang="tr-TR" sz="1900" i="0" dirty="0">
                <a:effectLst/>
                <a:latin typeface="Noto Sans"/>
              </a:rPr>
              <a:t> </a:t>
            </a:r>
          </a:p>
          <a:p>
            <a:r>
              <a:rPr lang="tr-TR" sz="1900" i="0" dirty="0" err="1">
                <a:effectLst/>
                <a:latin typeface="Noto Sans"/>
              </a:rPr>
              <a:t>Obezite</a:t>
            </a:r>
            <a:endParaRPr lang="tr-TR" sz="1900" dirty="0">
              <a:latin typeface="Noto Sans"/>
            </a:endParaRPr>
          </a:p>
          <a:p>
            <a:r>
              <a:rPr lang="tr-TR" sz="1900" i="0" dirty="0">
                <a:effectLst/>
                <a:latin typeface="Noto Sans"/>
              </a:rPr>
              <a:t>Hızlı kilo kaybı</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99A25FA0-6EEE-4C2A-B15A-871D9F394FC7}"/>
              </a:ext>
            </a:extLst>
          </p:cNvPr>
          <p:cNvSpPr txBox="1"/>
          <p:nvPr/>
        </p:nvSpPr>
        <p:spPr>
          <a:xfrm>
            <a:off x="4557011" y="3624352"/>
            <a:ext cx="6224324" cy="2246769"/>
          </a:xfrm>
          <a:prstGeom prst="rect">
            <a:avLst/>
          </a:prstGeom>
          <a:noFill/>
        </p:spPr>
        <p:txBody>
          <a:bodyPr wrap="square" rtlCol="0">
            <a:spAutoFit/>
          </a:bodyPr>
          <a:lstStyle/>
          <a:p>
            <a:pPr marL="285750" indent="-285750">
              <a:buFont typeface="Arial" panose="020B0604020202020204" pitchFamily="34" charset="0"/>
              <a:buChar char="•"/>
            </a:pPr>
            <a:r>
              <a:rPr lang="tr-TR" sz="2000" i="0" dirty="0">
                <a:solidFill>
                  <a:srgbClr val="232323"/>
                </a:solidFill>
                <a:effectLst/>
                <a:latin typeface="Noto Sans"/>
              </a:rPr>
              <a:t>İlaçlar(</a:t>
            </a:r>
            <a:r>
              <a:rPr lang="tr-TR" sz="2000" i="0" dirty="0" err="1">
                <a:solidFill>
                  <a:srgbClr val="232323"/>
                </a:solidFill>
                <a:effectLst/>
                <a:latin typeface="Noto Sans"/>
              </a:rPr>
              <a:t>Fibratlar,Somatostatin</a:t>
            </a:r>
            <a:r>
              <a:rPr lang="tr-TR" sz="2000" i="0" dirty="0">
                <a:solidFill>
                  <a:srgbClr val="232323"/>
                </a:solidFill>
                <a:effectLst/>
                <a:latin typeface="Noto Sans"/>
              </a:rPr>
              <a:t> </a:t>
            </a:r>
            <a:r>
              <a:rPr lang="tr-TR" sz="2000" i="0" dirty="0" err="1">
                <a:solidFill>
                  <a:srgbClr val="232323"/>
                </a:solidFill>
                <a:effectLst/>
                <a:latin typeface="Noto Sans"/>
              </a:rPr>
              <a:t>analogları,Hormon</a:t>
            </a:r>
            <a:r>
              <a:rPr lang="tr-TR" sz="2000" i="0" dirty="0">
                <a:solidFill>
                  <a:srgbClr val="232323"/>
                </a:solidFill>
                <a:effectLst/>
                <a:latin typeface="Noto Sans"/>
              </a:rPr>
              <a:t> </a:t>
            </a:r>
            <a:r>
              <a:rPr lang="tr-TR" sz="2000" i="0" dirty="0" err="1">
                <a:solidFill>
                  <a:srgbClr val="232323"/>
                </a:solidFill>
                <a:effectLst/>
                <a:latin typeface="Noto Sans"/>
              </a:rPr>
              <a:t>replasmanı,Oral</a:t>
            </a:r>
            <a:r>
              <a:rPr lang="tr-TR" sz="2000" i="0" dirty="0">
                <a:solidFill>
                  <a:srgbClr val="232323"/>
                </a:solidFill>
                <a:effectLst/>
                <a:latin typeface="Noto Sans"/>
              </a:rPr>
              <a:t> </a:t>
            </a:r>
            <a:r>
              <a:rPr lang="tr-TR" sz="2000" i="0" dirty="0" err="1">
                <a:solidFill>
                  <a:srgbClr val="232323"/>
                </a:solidFill>
                <a:effectLst/>
                <a:latin typeface="Noto Sans"/>
              </a:rPr>
              <a:t>kontraseptif,seftriakson</a:t>
            </a:r>
            <a:r>
              <a:rPr lang="tr-TR" sz="2000" i="0" dirty="0">
                <a:solidFill>
                  <a:srgbClr val="232323"/>
                </a:solidFill>
                <a:effectLst/>
                <a:latin typeface="Noto Sans"/>
              </a:rPr>
              <a:t> )</a:t>
            </a:r>
          </a:p>
          <a:p>
            <a:pPr marL="285750" indent="-285750">
              <a:buFont typeface="Arial" panose="020B0604020202020204" pitchFamily="34" charset="0"/>
              <a:buChar char="•"/>
            </a:pPr>
            <a:r>
              <a:rPr lang="tr-TR" sz="2000" i="0" dirty="0">
                <a:solidFill>
                  <a:srgbClr val="232323"/>
                </a:solidFill>
                <a:effectLst/>
                <a:latin typeface="Noto Sans"/>
              </a:rPr>
              <a:t>Uzamış açlık / </a:t>
            </a:r>
            <a:r>
              <a:rPr lang="tr-TR" sz="2000" i="0" dirty="0" err="1">
                <a:solidFill>
                  <a:srgbClr val="232323"/>
                </a:solidFill>
                <a:effectLst/>
                <a:latin typeface="Noto Sans"/>
              </a:rPr>
              <a:t>parenteral</a:t>
            </a:r>
            <a:r>
              <a:rPr lang="tr-TR" sz="2000" i="0" dirty="0">
                <a:solidFill>
                  <a:srgbClr val="232323"/>
                </a:solidFill>
                <a:effectLst/>
                <a:latin typeface="Noto Sans"/>
              </a:rPr>
              <a:t> beslenme</a:t>
            </a:r>
          </a:p>
          <a:p>
            <a:pPr marL="285750" indent="-285750">
              <a:buFont typeface="Arial" panose="020B0604020202020204" pitchFamily="34" charset="0"/>
              <a:buChar char="•"/>
            </a:pPr>
            <a:r>
              <a:rPr lang="tr-TR" sz="2000" i="0" dirty="0">
                <a:solidFill>
                  <a:srgbClr val="232323"/>
                </a:solidFill>
                <a:effectLst/>
                <a:latin typeface="Noto Sans"/>
              </a:rPr>
              <a:t>Omurilik yaralanması</a:t>
            </a:r>
          </a:p>
          <a:p>
            <a:pPr marL="285750" indent="-285750">
              <a:buFont typeface="Arial" panose="020B0604020202020204" pitchFamily="34" charset="0"/>
              <a:buChar char="•"/>
            </a:pPr>
            <a:r>
              <a:rPr lang="tr-TR" sz="2000" i="0" dirty="0">
                <a:solidFill>
                  <a:srgbClr val="232323"/>
                </a:solidFill>
                <a:effectLst/>
                <a:latin typeface="Noto Sans"/>
              </a:rPr>
              <a:t>Siroz</a:t>
            </a:r>
            <a:endParaRPr lang="tr-TR" sz="2000" dirty="0">
              <a:solidFill>
                <a:srgbClr val="232323"/>
              </a:solidFill>
              <a:latin typeface="Noto Sans"/>
            </a:endParaRPr>
          </a:p>
          <a:p>
            <a:pPr marL="285750" indent="-285750">
              <a:buFont typeface="Arial" panose="020B0604020202020204" pitchFamily="34" charset="0"/>
              <a:buChar char="•"/>
            </a:pPr>
            <a:r>
              <a:rPr lang="tr-TR" sz="2000" i="0" dirty="0" err="1">
                <a:solidFill>
                  <a:srgbClr val="232323"/>
                </a:solidFill>
                <a:effectLst/>
                <a:latin typeface="Noto Sans"/>
              </a:rPr>
              <a:t>Crohn</a:t>
            </a:r>
            <a:r>
              <a:rPr lang="tr-TR" sz="2000" i="0" dirty="0">
                <a:solidFill>
                  <a:srgbClr val="232323"/>
                </a:solidFill>
                <a:effectLst/>
                <a:latin typeface="Noto Sans"/>
              </a:rPr>
              <a:t> hastalığı / </a:t>
            </a:r>
            <a:r>
              <a:rPr lang="tr-TR" sz="2000" i="0" dirty="0" err="1">
                <a:solidFill>
                  <a:srgbClr val="232323"/>
                </a:solidFill>
                <a:effectLst/>
                <a:latin typeface="Noto Sans"/>
              </a:rPr>
              <a:t>ileal</a:t>
            </a:r>
            <a:r>
              <a:rPr lang="tr-TR" sz="2000" i="0" dirty="0">
                <a:solidFill>
                  <a:srgbClr val="232323"/>
                </a:solidFill>
                <a:effectLst/>
                <a:latin typeface="Noto Sans"/>
              </a:rPr>
              <a:t> rezeksiyon</a:t>
            </a:r>
          </a:p>
          <a:p>
            <a:pPr marL="285750" indent="-285750">
              <a:buFont typeface="Arial" panose="020B0604020202020204" pitchFamily="34" charset="0"/>
              <a:buChar char="•"/>
            </a:pPr>
            <a:r>
              <a:rPr lang="tr-TR" sz="2000" i="0" dirty="0" err="1">
                <a:solidFill>
                  <a:srgbClr val="232323"/>
                </a:solidFill>
                <a:effectLst/>
                <a:latin typeface="Noto Sans"/>
              </a:rPr>
              <a:t>Hiperbilirubinemi</a:t>
            </a:r>
            <a:endParaRPr lang="tr-TR" sz="2000" dirty="0"/>
          </a:p>
        </p:txBody>
      </p:sp>
    </p:spTree>
    <p:extLst>
      <p:ext uri="{BB962C8B-B14F-4D97-AF65-F5344CB8AC3E}">
        <p14:creationId xmlns:p14="http://schemas.microsoft.com/office/powerpoint/2010/main" val="284445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7789420-B2F4-45E7-8F70-25BB07699CBC}"/>
              </a:ext>
            </a:extLst>
          </p:cNvPr>
          <p:cNvSpPr>
            <a:spLocks noGrp="1"/>
          </p:cNvSpPr>
          <p:nvPr>
            <p:ph type="title"/>
          </p:nvPr>
        </p:nvSpPr>
        <p:spPr>
          <a:xfrm>
            <a:off x="1043631" y="809898"/>
            <a:ext cx="9942716" cy="1554480"/>
          </a:xfrm>
        </p:spPr>
        <p:txBody>
          <a:bodyPr anchor="ctr">
            <a:normAutofit/>
          </a:bodyPr>
          <a:lstStyle/>
          <a:p>
            <a:r>
              <a:rPr lang="tr-TR" sz="4800"/>
              <a:t>KOLELİTİAZİS</a:t>
            </a:r>
          </a:p>
        </p:txBody>
      </p:sp>
      <p:sp>
        <p:nvSpPr>
          <p:cNvPr id="3" name="İçerik Yer Tutucusu 2">
            <a:extLst>
              <a:ext uri="{FF2B5EF4-FFF2-40B4-BE49-F238E27FC236}">
                <a16:creationId xmlns:a16="http://schemas.microsoft.com/office/drawing/2014/main" id="{ACF49B20-810C-452B-AB5E-63A5F4AAF4FA}"/>
              </a:ext>
            </a:extLst>
          </p:cNvPr>
          <p:cNvSpPr>
            <a:spLocks noGrp="1"/>
          </p:cNvSpPr>
          <p:nvPr>
            <p:ph idx="1"/>
          </p:nvPr>
        </p:nvSpPr>
        <p:spPr>
          <a:xfrm>
            <a:off x="1045028" y="3017522"/>
            <a:ext cx="9941319" cy="3124658"/>
          </a:xfrm>
        </p:spPr>
        <p:txBody>
          <a:bodyPr anchor="ctr">
            <a:normAutofit/>
          </a:bodyPr>
          <a:lstStyle/>
          <a:p>
            <a:pPr marL="0" indent="0">
              <a:buNone/>
            </a:pPr>
            <a:r>
              <a:rPr lang="tr-TR" sz="2200" dirty="0" err="1">
                <a:latin typeface="Noto Sans"/>
              </a:rPr>
              <a:t>Biliyer</a:t>
            </a:r>
            <a:r>
              <a:rPr lang="tr-TR" sz="2200" dirty="0">
                <a:latin typeface="Noto Sans"/>
              </a:rPr>
              <a:t> kolik;</a:t>
            </a:r>
          </a:p>
          <a:p>
            <a:r>
              <a:rPr lang="tr-TR" sz="2200" dirty="0">
                <a:latin typeface="Noto Sans"/>
                <a:sym typeface="Wingdings" panose="05000000000000000000" pitchFamily="2" charset="2"/>
              </a:rPr>
              <a:t>sağ üst kadran veya </a:t>
            </a:r>
            <a:r>
              <a:rPr lang="tr-TR" sz="2200" dirty="0" err="1">
                <a:latin typeface="Noto Sans"/>
                <a:sym typeface="Wingdings" panose="05000000000000000000" pitchFamily="2" charset="2"/>
              </a:rPr>
              <a:t>epigastrium</a:t>
            </a:r>
            <a:r>
              <a:rPr lang="tr-TR" sz="2200" dirty="0">
                <a:latin typeface="Noto Sans"/>
                <a:sym typeface="Wingdings" panose="05000000000000000000" pitchFamily="2" charset="2"/>
              </a:rPr>
              <a:t> ağrı</a:t>
            </a:r>
          </a:p>
          <a:p>
            <a:r>
              <a:rPr lang="tr-TR" sz="2200" dirty="0">
                <a:latin typeface="Noto Sans"/>
                <a:sym typeface="Wingdings" panose="05000000000000000000" pitchFamily="2" charset="2"/>
              </a:rPr>
              <a:t>yağlı yemeklerden sonra başlayan </a:t>
            </a:r>
          </a:p>
          <a:p>
            <a:r>
              <a:rPr lang="tr-TR" sz="2200" dirty="0">
                <a:latin typeface="Noto Sans"/>
                <a:sym typeface="Wingdings" panose="05000000000000000000" pitchFamily="2" charset="2"/>
              </a:rPr>
              <a:t>Sırta ve </a:t>
            </a:r>
            <a:r>
              <a:rPr lang="tr-TR" sz="2200" dirty="0" err="1">
                <a:latin typeface="Noto Sans"/>
                <a:sym typeface="Wingdings" panose="05000000000000000000" pitchFamily="2" charset="2"/>
              </a:rPr>
              <a:t>interskapular</a:t>
            </a:r>
            <a:r>
              <a:rPr lang="tr-TR" sz="2200" dirty="0">
                <a:latin typeface="Noto Sans"/>
                <a:sym typeface="Wingdings" panose="05000000000000000000" pitchFamily="2" charset="2"/>
              </a:rPr>
              <a:t> bölgeye vuran  </a:t>
            </a:r>
          </a:p>
          <a:p>
            <a:r>
              <a:rPr lang="tr-TR" sz="2200" dirty="0">
                <a:latin typeface="Noto Sans"/>
                <a:sym typeface="Wingdings" panose="05000000000000000000" pitchFamily="2" charset="2"/>
              </a:rPr>
              <a:t>15 dakika - 5 saat  arasında süren</a:t>
            </a:r>
          </a:p>
          <a:p>
            <a:r>
              <a:rPr lang="tr-TR" sz="2200" dirty="0">
                <a:latin typeface="Noto Sans"/>
                <a:sym typeface="Wingdings" panose="05000000000000000000" pitchFamily="2" charset="2"/>
              </a:rPr>
              <a:t>Kolik değil sürekli bir ağrı</a:t>
            </a:r>
          </a:p>
          <a:p>
            <a:r>
              <a:rPr lang="tr-TR" sz="2200" dirty="0">
                <a:latin typeface="Noto Sans"/>
                <a:sym typeface="Wingdings" panose="05000000000000000000" pitchFamily="2" charset="2"/>
              </a:rPr>
              <a:t>Bulantı, kusma ve diğer </a:t>
            </a:r>
            <a:r>
              <a:rPr lang="tr-TR" sz="2200" dirty="0" err="1">
                <a:latin typeface="Noto Sans"/>
                <a:sym typeface="Wingdings" panose="05000000000000000000" pitchFamily="2" charset="2"/>
              </a:rPr>
              <a:t>gis</a:t>
            </a:r>
            <a:r>
              <a:rPr lang="tr-TR" sz="2200" dirty="0">
                <a:latin typeface="Noto Sans"/>
                <a:sym typeface="Wingdings" panose="05000000000000000000" pitchFamily="2" charset="2"/>
              </a:rPr>
              <a:t> semptomlar eşlikçi</a:t>
            </a:r>
          </a:p>
          <a:p>
            <a:endParaRPr lang="tr-TR" sz="2200" dirty="0"/>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Resim 10">
            <a:extLst>
              <a:ext uri="{FF2B5EF4-FFF2-40B4-BE49-F238E27FC236}">
                <a16:creationId xmlns:a16="http://schemas.microsoft.com/office/drawing/2014/main" id="{0E207970-0FE4-4E18-B2C0-62B430246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856" y="2848615"/>
            <a:ext cx="4457491" cy="3296152"/>
          </a:xfrm>
          <a:prstGeom prst="rect">
            <a:avLst/>
          </a:prstGeom>
        </p:spPr>
      </p:pic>
    </p:spTree>
    <p:extLst>
      <p:ext uri="{BB962C8B-B14F-4D97-AF65-F5344CB8AC3E}">
        <p14:creationId xmlns:p14="http://schemas.microsoft.com/office/powerpoint/2010/main" val="157979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9C3821-AACA-4296-9E55-690DA99CDB95}"/>
              </a:ext>
            </a:extLst>
          </p:cNvPr>
          <p:cNvSpPr>
            <a:spLocks noGrp="1"/>
          </p:cNvSpPr>
          <p:nvPr>
            <p:ph type="title"/>
          </p:nvPr>
        </p:nvSpPr>
        <p:spPr>
          <a:xfrm>
            <a:off x="1043631" y="809898"/>
            <a:ext cx="9942716" cy="1554480"/>
          </a:xfrm>
        </p:spPr>
        <p:txBody>
          <a:bodyPr anchor="ctr">
            <a:normAutofit/>
          </a:bodyPr>
          <a:lstStyle/>
          <a:p>
            <a:r>
              <a:rPr lang="tr-TR" sz="4800"/>
              <a:t>KOLELİTİAZİS</a:t>
            </a:r>
          </a:p>
        </p:txBody>
      </p:sp>
      <p:sp>
        <p:nvSpPr>
          <p:cNvPr id="3" name="İçerik Yer Tutucusu 2">
            <a:extLst>
              <a:ext uri="{FF2B5EF4-FFF2-40B4-BE49-F238E27FC236}">
                <a16:creationId xmlns:a16="http://schemas.microsoft.com/office/drawing/2014/main" id="{03A3EF11-6052-4E3A-8CE8-260B3874A4CF}"/>
              </a:ext>
            </a:extLst>
          </p:cNvPr>
          <p:cNvSpPr>
            <a:spLocks noGrp="1"/>
          </p:cNvSpPr>
          <p:nvPr>
            <p:ph idx="1"/>
          </p:nvPr>
        </p:nvSpPr>
        <p:spPr>
          <a:xfrm>
            <a:off x="1045028" y="3017522"/>
            <a:ext cx="9941319" cy="3124658"/>
          </a:xfrm>
        </p:spPr>
        <p:txBody>
          <a:bodyPr anchor="ctr">
            <a:normAutofit/>
          </a:bodyPr>
          <a:lstStyle/>
          <a:p>
            <a:pPr marL="0" indent="0">
              <a:buNone/>
            </a:pPr>
            <a:r>
              <a:rPr lang="tr-TR" sz="2400" dirty="0" err="1">
                <a:latin typeface="Noto Sans"/>
                <a:cs typeface="Nirmala UI" panose="020B0502040204020203" pitchFamily="34" charset="0"/>
              </a:rPr>
              <a:t>Asemptomatik</a:t>
            </a:r>
            <a:r>
              <a:rPr lang="tr-TR" sz="2400" dirty="0">
                <a:latin typeface="Noto Sans"/>
                <a:cs typeface="Nirmala UI" panose="020B0502040204020203" pitchFamily="34" charset="0"/>
              </a:rPr>
              <a:t> </a:t>
            </a:r>
            <a:r>
              <a:rPr lang="tr-TR" sz="2400" dirty="0" err="1">
                <a:latin typeface="Noto Sans"/>
                <a:cs typeface="Nirmala UI" panose="020B0502040204020203" pitchFamily="34" charset="0"/>
              </a:rPr>
              <a:t>Kolelitiazis</a:t>
            </a:r>
            <a:endParaRPr lang="tr-TR" sz="2400" dirty="0">
              <a:latin typeface="Noto Sans"/>
              <a:cs typeface="Nirmala UI" panose="020B0502040204020203" pitchFamily="34" charset="0"/>
            </a:endParaRPr>
          </a:p>
          <a:p>
            <a:pPr marL="0" indent="0">
              <a:buNone/>
            </a:pPr>
            <a:endParaRPr lang="tr-TR" sz="2400" dirty="0">
              <a:latin typeface="Noto Sans"/>
              <a:cs typeface="Nirmala UI" panose="020B0502040204020203" pitchFamily="34" charset="0"/>
            </a:endParaRPr>
          </a:p>
          <a:p>
            <a:r>
              <a:rPr lang="tr-TR" sz="2400" dirty="0">
                <a:latin typeface="Noto Sans"/>
                <a:cs typeface="Nirmala UI" panose="020B0502040204020203" pitchFamily="34" charset="0"/>
              </a:rPr>
              <a:t>Semptom </a:t>
            </a:r>
            <a:r>
              <a:rPr lang="tr-TR" sz="2400" dirty="0" err="1">
                <a:latin typeface="Noto Sans"/>
                <a:cs typeface="Nirmala UI" panose="020B0502040204020203" pitchFamily="34" charset="0"/>
              </a:rPr>
              <a:t>yoktur,tesadüfen</a:t>
            </a:r>
            <a:r>
              <a:rPr lang="tr-TR" sz="2400" dirty="0">
                <a:latin typeface="Noto Sans"/>
                <a:cs typeface="Nirmala UI" panose="020B0502040204020203" pitchFamily="34" charset="0"/>
              </a:rPr>
              <a:t> yapılan USG de saptanır</a:t>
            </a:r>
          </a:p>
          <a:p>
            <a:r>
              <a:rPr lang="tr-TR" sz="2400" dirty="0">
                <a:latin typeface="Noto Sans"/>
                <a:cs typeface="Nirmala UI" panose="020B0502040204020203" pitchFamily="34" charset="0"/>
              </a:rPr>
              <a:t>İzlem önerilir</a:t>
            </a:r>
          </a:p>
          <a:p>
            <a:r>
              <a:rPr lang="tr-TR" sz="2400" dirty="0" err="1">
                <a:latin typeface="Noto Sans"/>
                <a:cs typeface="Nirmala UI" panose="020B0502040204020203" pitchFamily="34" charset="0"/>
              </a:rPr>
              <a:t>Profilaktik</a:t>
            </a:r>
            <a:r>
              <a:rPr lang="tr-TR" sz="2400" dirty="0">
                <a:latin typeface="Noto Sans"/>
                <a:cs typeface="Nirmala UI" panose="020B0502040204020203" pitchFamily="34" charset="0"/>
              </a:rPr>
              <a:t> </a:t>
            </a:r>
            <a:r>
              <a:rPr lang="tr-TR" sz="2400" dirty="0" err="1">
                <a:latin typeface="Noto Sans"/>
                <a:cs typeface="Nirmala UI" panose="020B0502040204020203" pitchFamily="34" charset="0"/>
              </a:rPr>
              <a:t>kolesistektomi</a:t>
            </a:r>
            <a:r>
              <a:rPr lang="tr-TR" sz="2400" dirty="0">
                <a:latin typeface="Noto Sans"/>
                <a:cs typeface="Nirmala UI" panose="020B0502040204020203" pitchFamily="34" charset="0"/>
              </a:rPr>
              <a:t> önerilmez</a:t>
            </a:r>
          </a:p>
        </p:txBody>
      </p:sp>
      <p:cxnSp>
        <p:nvCxnSpPr>
          <p:cNvPr id="24"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2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A03E7B-71E0-401F-B4AC-3BC206A79D9E}"/>
              </a:ext>
            </a:extLst>
          </p:cNvPr>
          <p:cNvSpPr>
            <a:spLocks noGrp="1"/>
          </p:cNvSpPr>
          <p:nvPr>
            <p:ph type="title"/>
          </p:nvPr>
        </p:nvSpPr>
        <p:spPr>
          <a:xfrm>
            <a:off x="793662" y="386930"/>
            <a:ext cx="10066122" cy="1298448"/>
          </a:xfrm>
        </p:spPr>
        <p:txBody>
          <a:bodyPr anchor="b">
            <a:normAutofit/>
          </a:bodyPr>
          <a:lstStyle/>
          <a:p>
            <a:r>
              <a:rPr lang="tr-TR" sz="4800"/>
              <a:t>KOLELİTİAZİS</a:t>
            </a:r>
          </a:p>
        </p:txBody>
      </p:sp>
      <p:sp>
        <p:nvSpPr>
          <p:cNvPr id="32" name="Rectangle 3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D265769-7FA9-41EE-ADFE-3B88E131ECCE}"/>
              </a:ext>
            </a:extLst>
          </p:cNvPr>
          <p:cNvSpPr>
            <a:spLocks noGrp="1"/>
          </p:cNvSpPr>
          <p:nvPr>
            <p:ph idx="1"/>
          </p:nvPr>
        </p:nvSpPr>
        <p:spPr>
          <a:xfrm>
            <a:off x="793661" y="2599509"/>
            <a:ext cx="4530898" cy="3639450"/>
          </a:xfrm>
        </p:spPr>
        <p:txBody>
          <a:bodyPr anchor="ctr">
            <a:normAutofit/>
          </a:bodyPr>
          <a:lstStyle/>
          <a:p>
            <a:pPr marL="0" indent="0">
              <a:buNone/>
            </a:pPr>
            <a:r>
              <a:rPr lang="tr-TR" sz="2000">
                <a:latin typeface="Noto Sans"/>
              </a:rPr>
              <a:t>Semptomatik Kolelitiazis</a:t>
            </a:r>
          </a:p>
          <a:p>
            <a:pPr marL="457200" indent="-457200">
              <a:buFont typeface="Arial" panose="020B0604020202020204" pitchFamily="34" charset="0"/>
              <a:buChar char="•"/>
            </a:pPr>
            <a:r>
              <a:rPr lang="tr-TR" sz="2000">
                <a:latin typeface="Noto Sans"/>
              </a:rPr>
              <a:t>Taşın geçici olarak sistik kanalı tıkaması </a:t>
            </a:r>
          </a:p>
          <a:p>
            <a:pPr marL="457200" indent="-457200">
              <a:buFont typeface="Arial" panose="020B0604020202020204" pitchFamily="34" charset="0"/>
              <a:buChar char="•"/>
            </a:pPr>
            <a:r>
              <a:rPr lang="tr-TR" sz="2000">
                <a:latin typeface="Noto Sans"/>
              </a:rPr>
              <a:t>Biliyer kolik atakları</a:t>
            </a:r>
          </a:p>
          <a:p>
            <a:pPr marL="457200" indent="-457200">
              <a:buFont typeface="Arial" panose="020B0604020202020204" pitchFamily="34" charset="0"/>
              <a:buChar char="•"/>
            </a:pPr>
            <a:r>
              <a:rPr lang="tr-TR" sz="2000">
                <a:latin typeface="Noto Sans"/>
              </a:rPr>
              <a:t>Laboratuvar testleri normal</a:t>
            </a:r>
          </a:p>
          <a:p>
            <a:pPr marL="457200" indent="-457200">
              <a:buFont typeface="Arial" panose="020B0604020202020204" pitchFamily="34" charset="0"/>
              <a:buChar char="•"/>
            </a:pPr>
            <a:r>
              <a:rPr lang="tr-TR" sz="2000">
                <a:latin typeface="Noto Sans"/>
              </a:rPr>
              <a:t>USG de taşların görülmesi ile tanı </a:t>
            </a:r>
          </a:p>
          <a:p>
            <a:pPr marL="457200" indent="-457200">
              <a:buFont typeface="Arial" panose="020B0604020202020204" pitchFamily="34" charset="0"/>
              <a:buChar char="•"/>
            </a:pPr>
            <a:r>
              <a:rPr lang="tr-TR" sz="2000" i="0">
                <a:effectLst/>
                <a:latin typeface="Noto Sans"/>
              </a:rPr>
              <a:t>Akut ağrı yönetimi </a:t>
            </a:r>
            <a:r>
              <a:rPr lang="tr-TR" sz="2000">
                <a:latin typeface="Noto Sans"/>
                <a:sym typeface="Wingdings" panose="05000000000000000000" pitchFamily="2" charset="2"/>
              </a:rPr>
              <a:t>NSAİD</a:t>
            </a:r>
            <a:endParaRPr lang="tr-TR" sz="2000">
              <a:latin typeface="Noto Sans"/>
            </a:endParaRPr>
          </a:p>
          <a:p>
            <a:pPr marL="457200" indent="-457200">
              <a:buFont typeface="Arial" panose="020B0604020202020204" pitchFamily="34" charset="0"/>
              <a:buChar char="•"/>
            </a:pPr>
            <a:r>
              <a:rPr lang="tr-TR" sz="2000">
                <a:latin typeface="Noto Sans"/>
              </a:rPr>
              <a:t>Elektif Kolesistektomi </a:t>
            </a:r>
          </a:p>
          <a:p>
            <a:pPr marL="457200" indent="-457200">
              <a:buFont typeface="Arial" panose="020B0604020202020204" pitchFamily="34" charset="0"/>
              <a:buChar char="•"/>
            </a:pPr>
            <a:r>
              <a:rPr lang="tr-TR" sz="2000">
                <a:latin typeface="Noto Sans"/>
              </a:rPr>
              <a:t>Cerrahi istemeyen UDKA?</a:t>
            </a:r>
          </a:p>
          <a:p>
            <a:pPr marL="0" indent="0">
              <a:buNone/>
            </a:pPr>
            <a:endParaRPr lang="tr-TR" sz="2000"/>
          </a:p>
          <a:p>
            <a:pPr marL="0" indent="0">
              <a:buNone/>
            </a:pPr>
            <a:endParaRPr lang="tr-TR" sz="2000"/>
          </a:p>
        </p:txBody>
      </p:sp>
      <p:pic>
        <p:nvPicPr>
          <p:cNvPr id="9" name="Resim 8">
            <a:extLst>
              <a:ext uri="{FF2B5EF4-FFF2-40B4-BE49-F238E27FC236}">
                <a16:creationId xmlns:a16="http://schemas.microsoft.com/office/drawing/2014/main" id="{3D2FDBA1-1B07-4A74-A811-DB95592504C3}"/>
              </a:ext>
            </a:extLst>
          </p:cNvPr>
          <p:cNvPicPr>
            <a:picLocks noChangeAspect="1"/>
          </p:cNvPicPr>
          <p:nvPr/>
        </p:nvPicPr>
        <p:blipFill rotWithShape="1">
          <a:blip r:embed="rId3">
            <a:extLst>
              <a:ext uri="{28A0092B-C50C-407E-A947-70E740481C1C}">
                <a14:useLocalDpi xmlns:a14="http://schemas.microsoft.com/office/drawing/2010/main" val="0"/>
              </a:ext>
            </a:extLst>
          </a:blip>
          <a:srcRect r="16802"/>
          <a:stretch/>
        </p:blipFill>
        <p:spPr>
          <a:xfrm>
            <a:off x="5911532" y="2484255"/>
            <a:ext cx="5150277" cy="3714244"/>
          </a:xfrm>
          <a:prstGeom prst="rect">
            <a:avLst/>
          </a:prstGeom>
        </p:spPr>
      </p:pic>
      <p:sp>
        <p:nvSpPr>
          <p:cNvPr id="36" name="Rectangle 3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43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0C1C8DC-6875-481F-9BE2-B9CE9EC2EE29}"/>
              </a:ext>
            </a:extLst>
          </p:cNvPr>
          <p:cNvSpPr>
            <a:spLocks noGrp="1"/>
          </p:cNvSpPr>
          <p:nvPr>
            <p:ph type="title"/>
          </p:nvPr>
        </p:nvSpPr>
        <p:spPr>
          <a:xfrm>
            <a:off x="1043631" y="809898"/>
            <a:ext cx="9942716" cy="1554480"/>
          </a:xfrm>
        </p:spPr>
        <p:txBody>
          <a:bodyPr anchor="ctr">
            <a:normAutofit/>
          </a:bodyPr>
          <a:lstStyle/>
          <a:p>
            <a:r>
              <a:rPr lang="tr-TR" sz="4800" dirty="0"/>
              <a:t>AMAÇ</a:t>
            </a:r>
          </a:p>
        </p:txBody>
      </p:sp>
      <p:sp>
        <p:nvSpPr>
          <p:cNvPr id="3" name="İçerik Yer Tutucusu 2">
            <a:extLst>
              <a:ext uri="{FF2B5EF4-FFF2-40B4-BE49-F238E27FC236}">
                <a16:creationId xmlns:a16="http://schemas.microsoft.com/office/drawing/2014/main" id="{0E5B1451-62B6-4123-BB61-327BD8352827}"/>
              </a:ext>
            </a:extLst>
          </p:cNvPr>
          <p:cNvSpPr>
            <a:spLocks noGrp="1"/>
          </p:cNvSpPr>
          <p:nvPr>
            <p:ph idx="1"/>
          </p:nvPr>
        </p:nvSpPr>
        <p:spPr>
          <a:xfrm>
            <a:off x="1045028" y="3017522"/>
            <a:ext cx="9941319" cy="3124658"/>
          </a:xfrm>
        </p:spPr>
        <p:txBody>
          <a:bodyPr anchor="ctr">
            <a:normAutofit/>
          </a:bodyPr>
          <a:lstStyle/>
          <a:p>
            <a:r>
              <a:rPr lang="tr-TR" sz="2400" dirty="0">
                <a:latin typeface="Noto Sans"/>
              </a:rPr>
              <a:t>Safra kesesi hastalıkları hakkında bilgi vermek</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98A6072-A96E-4292-93E2-CFE049144B1F}"/>
              </a:ext>
            </a:extLst>
          </p:cNvPr>
          <p:cNvSpPr>
            <a:spLocks noGrp="1"/>
          </p:cNvSpPr>
          <p:nvPr>
            <p:ph type="title"/>
          </p:nvPr>
        </p:nvSpPr>
        <p:spPr>
          <a:xfrm>
            <a:off x="793662" y="386930"/>
            <a:ext cx="10066122" cy="1298448"/>
          </a:xfrm>
        </p:spPr>
        <p:txBody>
          <a:bodyPr anchor="b">
            <a:normAutofit/>
          </a:bodyPr>
          <a:lstStyle/>
          <a:p>
            <a:r>
              <a:rPr lang="tr-TR" sz="4800"/>
              <a:t>AKUT TAŞLI KOLESİSTİT</a:t>
            </a:r>
          </a:p>
        </p:txBody>
      </p:sp>
      <p:sp>
        <p:nvSpPr>
          <p:cNvPr id="48" name="Rectangle 4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191B081-650D-416D-AA03-C3854303EEA2}"/>
              </a:ext>
            </a:extLst>
          </p:cNvPr>
          <p:cNvSpPr>
            <a:spLocks noGrp="1"/>
          </p:cNvSpPr>
          <p:nvPr>
            <p:ph idx="1"/>
          </p:nvPr>
        </p:nvSpPr>
        <p:spPr>
          <a:xfrm>
            <a:off x="793661" y="2599509"/>
            <a:ext cx="4530898" cy="3639450"/>
          </a:xfrm>
        </p:spPr>
        <p:txBody>
          <a:bodyPr anchor="ctr">
            <a:normAutofit/>
          </a:bodyPr>
          <a:lstStyle/>
          <a:p>
            <a:endParaRPr lang="tr-TR" sz="2000" b="0" i="0">
              <a:effectLst/>
              <a:latin typeface="Noto Sans"/>
            </a:endParaRPr>
          </a:p>
          <a:p>
            <a:endParaRPr lang="tr-TR" sz="2000">
              <a:latin typeface="Noto Sans"/>
            </a:endParaRPr>
          </a:p>
          <a:p>
            <a:r>
              <a:rPr lang="tr-TR" sz="2000" b="0" i="0">
                <a:effectLst/>
                <a:latin typeface="Noto Sans"/>
              </a:rPr>
              <a:t>Safra kesesinin iltihaplanması </a:t>
            </a:r>
            <a:endParaRPr lang="tr-TR" sz="2000">
              <a:latin typeface="Noto Sans"/>
              <a:cs typeface="Times New Roman"/>
            </a:endParaRPr>
          </a:p>
          <a:p>
            <a:r>
              <a:rPr lang="tr-TR" sz="2000">
                <a:latin typeface="Noto Sans"/>
                <a:cs typeface="Times New Roman"/>
              </a:rPr>
              <a:t>Taşın mukozaya yaptığı direkt  bası veya duktus sistikus tıkanıklığı iskemi, ülserasyon , ödem, venöz dönüş bozulması </a:t>
            </a:r>
          </a:p>
          <a:p>
            <a:r>
              <a:rPr lang="tr-TR" sz="2000">
                <a:latin typeface="Noto Sans"/>
              </a:rPr>
              <a:t>Taş olmadan %-5-10 görülebilir</a:t>
            </a:r>
          </a:p>
        </p:txBody>
      </p:sp>
      <p:pic>
        <p:nvPicPr>
          <p:cNvPr id="5" name="Resim 4">
            <a:extLst>
              <a:ext uri="{FF2B5EF4-FFF2-40B4-BE49-F238E27FC236}">
                <a16:creationId xmlns:a16="http://schemas.microsoft.com/office/drawing/2014/main" id="{22B25B65-BADB-4DE1-8615-82A1D7C09D12}"/>
              </a:ext>
            </a:extLst>
          </p:cNvPr>
          <p:cNvPicPr>
            <a:picLocks noChangeAspect="1"/>
          </p:cNvPicPr>
          <p:nvPr/>
        </p:nvPicPr>
        <p:blipFill rotWithShape="1">
          <a:blip r:embed="rId2">
            <a:extLst>
              <a:ext uri="{28A0092B-C50C-407E-A947-70E740481C1C}">
                <a14:useLocalDpi xmlns:a14="http://schemas.microsoft.com/office/drawing/2010/main" val="0"/>
              </a:ext>
            </a:extLst>
          </a:blip>
          <a:srcRect l="7004" r="22970" b="-2"/>
          <a:stretch/>
        </p:blipFill>
        <p:spPr>
          <a:xfrm>
            <a:off x="5412665" y="2524715"/>
            <a:ext cx="5633116" cy="3714244"/>
          </a:xfrm>
          <a:prstGeom prst="rect">
            <a:avLst/>
          </a:prstGeom>
        </p:spPr>
      </p:pic>
      <p:sp>
        <p:nvSpPr>
          <p:cNvPr id="50" name="Rectangle 4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88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86EC2F1-0480-42AA-A9F9-D897CB127BAD}"/>
              </a:ext>
            </a:extLst>
          </p:cNvPr>
          <p:cNvSpPr>
            <a:spLocks noGrp="1"/>
          </p:cNvSpPr>
          <p:nvPr>
            <p:ph type="title"/>
          </p:nvPr>
        </p:nvSpPr>
        <p:spPr>
          <a:xfrm>
            <a:off x="1282963" y="1238080"/>
            <a:ext cx="9849751" cy="1349671"/>
          </a:xfrm>
        </p:spPr>
        <p:txBody>
          <a:bodyPr anchor="b">
            <a:normAutofit/>
          </a:bodyPr>
          <a:lstStyle/>
          <a:p>
            <a:r>
              <a:rPr lang="tr-TR" sz="5400"/>
              <a:t>AKUT TAŞLI KOLESİSTİT</a:t>
            </a:r>
          </a:p>
        </p:txBody>
      </p:sp>
      <p:sp>
        <p:nvSpPr>
          <p:cNvPr id="3" name="İçerik Yer Tutucusu 2">
            <a:extLst>
              <a:ext uri="{FF2B5EF4-FFF2-40B4-BE49-F238E27FC236}">
                <a16:creationId xmlns:a16="http://schemas.microsoft.com/office/drawing/2014/main" id="{0D8D804C-993A-455B-8C97-384633E31F68}"/>
              </a:ext>
            </a:extLst>
          </p:cNvPr>
          <p:cNvSpPr>
            <a:spLocks noGrp="1"/>
          </p:cNvSpPr>
          <p:nvPr>
            <p:ph idx="1"/>
          </p:nvPr>
        </p:nvSpPr>
        <p:spPr>
          <a:xfrm>
            <a:off x="1347152" y="2827896"/>
            <a:ext cx="9849751" cy="3032168"/>
          </a:xfrm>
        </p:spPr>
        <p:txBody>
          <a:bodyPr anchor="ctr">
            <a:normAutofit fontScale="92500" lnSpcReduction="20000"/>
          </a:bodyPr>
          <a:lstStyle/>
          <a:p>
            <a:endParaRPr lang="tr-TR" sz="1400" dirty="0"/>
          </a:p>
          <a:p>
            <a:r>
              <a:rPr lang="tr-TR" sz="2400" dirty="0" err="1">
                <a:latin typeface="Noto Sans"/>
              </a:rPr>
              <a:t>Biliyer</a:t>
            </a:r>
            <a:r>
              <a:rPr lang="tr-TR" sz="2400" dirty="0">
                <a:latin typeface="Noto Sans"/>
              </a:rPr>
              <a:t> kolik atağı uzamış</a:t>
            </a:r>
          </a:p>
          <a:p>
            <a:r>
              <a:rPr lang="tr-TR" sz="2400" dirty="0" err="1">
                <a:latin typeface="Noto Sans"/>
              </a:rPr>
              <a:t>Ateş,bulantıi,kusma,iştahsızlık,yağlı</a:t>
            </a:r>
            <a:r>
              <a:rPr lang="tr-TR" sz="2400" dirty="0">
                <a:latin typeface="Noto Sans"/>
              </a:rPr>
              <a:t> yiyecek yeme öyküsü</a:t>
            </a:r>
          </a:p>
          <a:p>
            <a:r>
              <a:rPr lang="tr-TR" sz="2400" dirty="0" err="1">
                <a:latin typeface="Noto Sans"/>
              </a:rPr>
              <a:t>Fm:kötü</a:t>
            </a:r>
            <a:r>
              <a:rPr lang="tr-TR" sz="2400" dirty="0">
                <a:latin typeface="Noto Sans"/>
              </a:rPr>
              <a:t> </a:t>
            </a:r>
            <a:r>
              <a:rPr lang="tr-TR" sz="2400" dirty="0" err="1">
                <a:latin typeface="Noto Sans"/>
              </a:rPr>
              <a:t>görünümlü,ateşli,taşikardik,muayene</a:t>
            </a:r>
            <a:r>
              <a:rPr lang="tr-TR" sz="2400" dirty="0">
                <a:latin typeface="Noto Sans"/>
              </a:rPr>
              <a:t> masasından </a:t>
            </a:r>
            <a:r>
              <a:rPr lang="tr-TR" sz="2400" dirty="0" err="1">
                <a:latin typeface="Noto Sans"/>
              </a:rPr>
              <a:t>kalkmayan,murphy</a:t>
            </a:r>
            <a:r>
              <a:rPr lang="tr-TR" sz="2400" dirty="0">
                <a:latin typeface="Noto Sans"/>
              </a:rPr>
              <a:t> bulgusu(+)</a:t>
            </a:r>
          </a:p>
          <a:p>
            <a:r>
              <a:rPr lang="tr-TR" sz="2400" dirty="0" err="1">
                <a:latin typeface="Noto Sans"/>
              </a:rPr>
              <a:t>Lökositoz,Kcft</a:t>
            </a:r>
            <a:r>
              <a:rPr lang="tr-TR" sz="2400" dirty="0">
                <a:latin typeface="Noto Sans"/>
              </a:rPr>
              <a:t> </a:t>
            </a:r>
            <a:r>
              <a:rPr lang="tr-TR" sz="2400" dirty="0" err="1">
                <a:latin typeface="Noto Sans"/>
              </a:rPr>
              <a:t>normal,hafif</a:t>
            </a:r>
            <a:r>
              <a:rPr lang="tr-TR" sz="2400" dirty="0">
                <a:latin typeface="Noto Sans"/>
              </a:rPr>
              <a:t> bozuk</a:t>
            </a:r>
          </a:p>
          <a:p>
            <a:r>
              <a:rPr lang="tr-TR" sz="2400" dirty="0">
                <a:latin typeface="Noto Sans"/>
              </a:rPr>
              <a:t>USG’ de kese duvar kalınlığı ve etrafında sıvı</a:t>
            </a:r>
          </a:p>
          <a:p>
            <a:r>
              <a:rPr lang="tr-TR" sz="2400" dirty="0">
                <a:latin typeface="Noto Sans"/>
              </a:rPr>
              <a:t>2. en uygun yöntem :HIDA-SİNTİGRAFİ</a:t>
            </a:r>
          </a:p>
          <a:p>
            <a:r>
              <a:rPr lang="tr-TR" sz="1400">
                <a:hlinkClick r:id="rId3"/>
              </a:rPr>
              <a:t>https</a:t>
            </a:r>
            <a:r>
              <a:rPr lang="tr-TR" sz="1400" dirty="0">
                <a:hlinkClick r:id="rId3"/>
              </a:rPr>
              <a:t>://www.youtube.com/watch?v=2T0XUQ1M-x0</a:t>
            </a:r>
            <a:endParaRPr lang="tr-TR" sz="1400" dirty="0"/>
          </a:p>
        </p:txBody>
      </p:sp>
    </p:spTree>
    <p:extLst>
      <p:ext uri="{BB962C8B-B14F-4D97-AF65-F5344CB8AC3E}">
        <p14:creationId xmlns:p14="http://schemas.microsoft.com/office/powerpoint/2010/main" val="275986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9545AEA-E403-412C-A6F0-9E42FD27CC91}"/>
              </a:ext>
            </a:extLst>
          </p:cNvPr>
          <p:cNvSpPr>
            <a:spLocks noGrp="1"/>
          </p:cNvSpPr>
          <p:nvPr>
            <p:ph type="title"/>
          </p:nvPr>
        </p:nvSpPr>
        <p:spPr>
          <a:xfrm>
            <a:off x="1282963" y="1238080"/>
            <a:ext cx="9849751" cy="1349671"/>
          </a:xfrm>
        </p:spPr>
        <p:txBody>
          <a:bodyPr anchor="b">
            <a:normAutofit/>
          </a:bodyPr>
          <a:lstStyle/>
          <a:p>
            <a:r>
              <a:rPr lang="tr-TR" sz="5400"/>
              <a:t>AKUT TAŞLI KOLESİSTİT</a:t>
            </a:r>
          </a:p>
        </p:txBody>
      </p:sp>
      <p:sp>
        <p:nvSpPr>
          <p:cNvPr id="3" name="İçerik Yer Tutucusu 2">
            <a:extLst>
              <a:ext uri="{FF2B5EF4-FFF2-40B4-BE49-F238E27FC236}">
                <a16:creationId xmlns:a16="http://schemas.microsoft.com/office/drawing/2014/main" id="{80CDB18F-5D34-4488-909D-E86699393D8E}"/>
              </a:ext>
            </a:extLst>
          </p:cNvPr>
          <p:cNvSpPr>
            <a:spLocks noGrp="1"/>
          </p:cNvSpPr>
          <p:nvPr>
            <p:ph idx="1"/>
          </p:nvPr>
        </p:nvSpPr>
        <p:spPr>
          <a:xfrm>
            <a:off x="1289304" y="2902913"/>
            <a:ext cx="9849751" cy="3032168"/>
          </a:xfrm>
        </p:spPr>
        <p:txBody>
          <a:bodyPr anchor="ctr">
            <a:normAutofit/>
          </a:bodyPr>
          <a:lstStyle/>
          <a:p>
            <a:pPr marL="0" indent="0">
              <a:buNone/>
            </a:pPr>
            <a:r>
              <a:rPr lang="tr-TR" sz="2400" dirty="0">
                <a:latin typeface="Noto Sans"/>
              </a:rPr>
              <a:t>Ayırıcı tanı</a:t>
            </a:r>
          </a:p>
          <a:p>
            <a:r>
              <a:rPr lang="tr-TR" sz="2400" dirty="0" err="1">
                <a:latin typeface="Noto Sans"/>
              </a:rPr>
              <a:t>Biliyer</a:t>
            </a:r>
            <a:r>
              <a:rPr lang="tr-TR" sz="2400" dirty="0">
                <a:latin typeface="Noto Sans"/>
              </a:rPr>
              <a:t> kolik </a:t>
            </a:r>
          </a:p>
          <a:p>
            <a:r>
              <a:rPr lang="tr-TR" sz="2400" dirty="0">
                <a:latin typeface="Noto Sans"/>
              </a:rPr>
              <a:t>Akut </a:t>
            </a:r>
            <a:r>
              <a:rPr lang="tr-TR" sz="2400" dirty="0" err="1">
                <a:latin typeface="Noto Sans"/>
              </a:rPr>
              <a:t>kolanjit</a:t>
            </a:r>
            <a:endParaRPr lang="tr-TR" sz="2400" dirty="0">
              <a:latin typeface="Noto Sans"/>
            </a:endParaRPr>
          </a:p>
          <a:p>
            <a:r>
              <a:rPr lang="tr-TR" sz="2400" dirty="0">
                <a:latin typeface="Noto Sans"/>
              </a:rPr>
              <a:t>Akut </a:t>
            </a:r>
            <a:r>
              <a:rPr lang="tr-TR" sz="2400" dirty="0" err="1">
                <a:latin typeface="Noto Sans"/>
              </a:rPr>
              <a:t>pankreatit</a:t>
            </a:r>
            <a:endParaRPr lang="tr-TR" sz="2400" dirty="0">
              <a:latin typeface="Noto Sans"/>
            </a:endParaRPr>
          </a:p>
          <a:p>
            <a:r>
              <a:rPr lang="tr-TR" sz="2400" dirty="0" err="1">
                <a:latin typeface="Noto Sans"/>
              </a:rPr>
              <a:t>Peptik</a:t>
            </a:r>
            <a:r>
              <a:rPr lang="tr-TR" sz="2400" dirty="0">
                <a:latin typeface="Noto Sans"/>
              </a:rPr>
              <a:t> ülser</a:t>
            </a:r>
          </a:p>
          <a:p>
            <a:r>
              <a:rPr lang="tr-TR" sz="2400" dirty="0" err="1">
                <a:latin typeface="Noto Sans"/>
              </a:rPr>
              <a:t>Oddi</a:t>
            </a:r>
            <a:r>
              <a:rPr lang="tr-TR" sz="2400" dirty="0">
                <a:latin typeface="Noto Sans"/>
              </a:rPr>
              <a:t> </a:t>
            </a:r>
            <a:r>
              <a:rPr lang="tr-TR" sz="2400" dirty="0" err="1">
                <a:latin typeface="Noto Sans"/>
              </a:rPr>
              <a:t>disfonksiyonu</a:t>
            </a:r>
            <a:endParaRPr lang="tr-TR" sz="2400" dirty="0">
              <a:latin typeface="Noto Sans"/>
            </a:endParaRPr>
          </a:p>
          <a:p>
            <a:endParaRPr lang="tr-TR" sz="2000" dirty="0"/>
          </a:p>
        </p:txBody>
      </p:sp>
      <p:sp>
        <p:nvSpPr>
          <p:cNvPr id="13" name="Metin kutusu 12">
            <a:extLst>
              <a:ext uri="{FF2B5EF4-FFF2-40B4-BE49-F238E27FC236}">
                <a16:creationId xmlns:a16="http://schemas.microsoft.com/office/drawing/2014/main" id="{650BC761-00B2-4803-B1FF-2C390E284F76}"/>
              </a:ext>
            </a:extLst>
          </p:cNvPr>
          <p:cNvSpPr txBox="1"/>
          <p:nvPr/>
        </p:nvSpPr>
        <p:spPr>
          <a:xfrm>
            <a:off x="4687758" y="3510656"/>
            <a:ext cx="6444955" cy="1938992"/>
          </a:xfrm>
          <a:prstGeom prst="rect">
            <a:avLst/>
          </a:prstGeom>
          <a:noFill/>
        </p:spPr>
        <p:txBody>
          <a:bodyPr wrap="square">
            <a:spAutoFit/>
          </a:bodyPr>
          <a:lstStyle/>
          <a:p>
            <a:pPr marL="285750" indent="-285750">
              <a:buFont typeface="Arial" panose="020B0604020202020204" pitchFamily="34" charset="0"/>
              <a:buChar char="•"/>
            </a:pPr>
            <a:r>
              <a:rPr lang="tr-TR" sz="2400" dirty="0">
                <a:solidFill>
                  <a:srgbClr val="232323"/>
                </a:solidFill>
                <a:latin typeface="Noto Sans"/>
              </a:rPr>
              <a:t>Karaciğer </a:t>
            </a:r>
            <a:r>
              <a:rPr lang="tr-TR" sz="2400" dirty="0" err="1">
                <a:solidFill>
                  <a:srgbClr val="232323"/>
                </a:solidFill>
                <a:latin typeface="Noto Sans"/>
              </a:rPr>
              <a:t>absesi</a:t>
            </a:r>
            <a:endParaRPr lang="tr-TR" sz="2400" dirty="0">
              <a:solidFill>
                <a:srgbClr val="232323"/>
              </a:solidFill>
              <a:latin typeface="Noto Sans"/>
            </a:endParaRPr>
          </a:p>
          <a:p>
            <a:pPr marL="285750" indent="-285750">
              <a:buFont typeface="Arial" panose="020B0604020202020204" pitchFamily="34" charset="0"/>
              <a:buChar char="•"/>
            </a:pPr>
            <a:r>
              <a:rPr lang="tr-TR" sz="2400" dirty="0">
                <a:solidFill>
                  <a:srgbClr val="232323"/>
                </a:solidFill>
                <a:latin typeface="Noto Sans"/>
              </a:rPr>
              <a:t>Hepatit </a:t>
            </a:r>
          </a:p>
          <a:p>
            <a:pPr marL="285750" indent="-285750">
              <a:buFont typeface="Arial" panose="020B0604020202020204" pitchFamily="34" charset="0"/>
              <a:buChar char="•"/>
            </a:pPr>
            <a:r>
              <a:rPr lang="tr-TR" sz="2400" i="0" dirty="0" err="1">
                <a:solidFill>
                  <a:srgbClr val="232323"/>
                </a:solidFill>
                <a:effectLst/>
                <a:latin typeface="Noto Sans"/>
              </a:rPr>
              <a:t>Budd-Chiari</a:t>
            </a:r>
            <a:r>
              <a:rPr lang="tr-TR" sz="2400" i="0" dirty="0">
                <a:solidFill>
                  <a:srgbClr val="232323"/>
                </a:solidFill>
                <a:effectLst/>
                <a:latin typeface="Noto Sans"/>
              </a:rPr>
              <a:t> sendromu</a:t>
            </a:r>
          </a:p>
          <a:p>
            <a:pPr marL="285750" indent="-285750">
              <a:buFont typeface="Arial" panose="020B0604020202020204" pitchFamily="34" charset="0"/>
              <a:buChar char="•"/>
            </a:pPr>
            <a:r>
              <a:rPr lang="tr-TR" sz="2400" i="0" dirty="0" err="1">
                <a:solidFill>
                  <a:srgbClr val="232323"/>
                </a:solidFill>
                <a:effectLst/>
                <a:latin typeface="Noto Sans"/>
              </a:rPr>
              <a:t>Fitz</a:t>
            </a:r>
            <a:r>
              <a:rPr lang="tr-TR" sz="2400" i="0" dirty="0">
                <a:solidFill>
                  <a:srgbClr val="232323"/>
                </a:solidFill>
                <a:effectLst/>
                <a:latin typeface="Noto Sans"/>
              </a:rPr>
              <a:t> - </a:t>
            </a:r>
            <a:r>
              <a:rPr lang="tr-TR" sz="2400" i="0" dirty="0" err="1">
                <a:solidFill>
                  <a:srgbClr val="232323"/>
                </a:solidFill>
                <a:effectLst/>
                <a:latin typeface="Noto Sans"/>
              </a:rPr>
              <a:t>Hugh</a:t>
            </a:r>
            <a:r>
              <a:rPr lang="tr-TR" sz="2400" i="0" dirty="0">
                <a:solidFill>
                  <a:srgbClr val="232323"/>
                </a:solidFill>
                <a:effectLst/>
                <a:latin typeface="Noto Sans"/>
              </a:rPr>
              <a:t> </a:t>
            </a:r>
            <a:r>
              <a:rPr lang="tr-TR" sz="2400" i="0" dirty="0" err="1">
                <a:solidFill>
                  <a:srgbClr val="232323"/>
                </a:solidFill>
                <a:effectLst/>
                <a:latin typeface="Noto Sans"/>
              </a:rPr>
              <a:t>Curtis</a:t>
            </a:r>
            <a:r>
              <a:rPr lang="tr-TR" sz="2400" i="0" dirty="0">
                <a:solidFill>
                  <a:srgbClr val="232323"/>
                </a:solidFill>
                <a:effectLst/>
                <a:latin typeface="Noto Sans"/>
              </a:rPr>
              <a:t> sendromu</a:t>
            </a:r>
          </a:p>
          <a:p>
            <a:pPr marL="285750" indent="-285750">
              <a:buFont typeface="Arial" panose="020B0604020202020204" pitchFamily="34" charset="0"/>
              <a:buChar char="•"/>
            </a:pPr>
            <a:r>
              <a:rPr lang="tr-TR" sz="2400" i="0" dirty="0">
                <a:solidFill>
                  <a:srgbClr val="232323"/>
                </a:solidFill>
                <a:effectLst/>
                <a:latin typeface="Noto Sans"/>
              </a:rPr>
              <a:t>Portal </a:t>
            </a:r>
            <a:r>
              <a:rPr lang="tr-TR" sz="2400" i="0" dirty="0" err="1">
                <a:solidFill>
                  <a:srgbClr val="232323"/>
                </a:solidFill>
                <a:effectLst/>
                <a:latin typeface="Noto Sans"/>
              </a:rPr>
              <a:t>ven</a:t>
            </a:r>
            <a:r>
              <a:rPr lang="tr-TR" sz="2400" i="0" dirty="0">
                <a:solidFill>
                  <a:srgbClr val="232323"/>
                </a:solidFill>
                <a:effectLst/>
                <a:latin typeface="Noto Sans"/>
              </a:rPr>
              <a:t> </a:t>
            </a:r>
            <a:r>
              <a:rPr lang="tr-TR" sz="2400" i="0" dirty="0" err="1">
                <a:solidFill>
                  <a:srgbClr val="232323"/>
                </a:solidFill>
                <a:effectLst/>
                <a:latin typeface="Noto Sans"/>
              </a:rPr>
              <a:t>trombozu</a:t>
            </a:r>
            <a:endParaRPr lang="tr-TR" sz="2400" dirty="0"/>
          </a:p>
        </p:txBody>
      </p:sp>
      <p:pic>
        <p:nvPicPr>
          <p:cNvPr id="15" name="Resim 14">
            <a:extLst>
              <a:ext uri="{FF2B5EF4-FFF2-40B4-BE49-F238E27FC236}">
                <a16:creationId xmlns:a16="http://schemas.microsoft.com/office/drawing/2014/main" id="{CCED4A06-1980-4BF7-8DEE-AD867D73E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229" y="330940"/>
            <a:ext cx="3900243" cy="3179716"/>
          </a:xfrm>
          <a:prstGeom prst="rect">
            <a:avLst/>
          </a:prstGeom>
        </p:spPr>
      </p:pic>
    </p:spTree>
    <p:extLst>
      <p:ext uri="{BB962C8B-B14F-4D97-AF65-F5344CB8AC3E}">
        <p14:creationId xmlns:p14="http://schemas.microsoft.com/office/powerpoint/2010/main" val="259866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BC957A7-45D6-4875-B801-CDEAF3D8D6C7}"/>
              </a:ext>
            </a:extLst>
          </p:cNvPr>
          <p:cNvSpPr>
            <a:spLocks noGrp="1"/>
          </p:cNvSpPr>
          <p:nvPr>
            <p:ph type="title"/>
          </p:nvPr>
        </p:nvSpPr>
        <p:spPr>
          <a:xfrm>
            <a:off x="1282963" y="1238080"/>
            <a:ext cx="9849751" cy="1349671"/>
          </a:xfrm>
        </p:spPr>
        <p:txBody>
          <a:bodyPr anchor="b">
            <a:normAutofit/>
          </a:bodyPr>
          <a:lstStyle/>
          <a:p>
            <a:r>
              <a:rPr lang="tr-TR" sz="5400"/>
              <a:t>AKUT TAŞLI KOLESİSTİT</a:t>
            </a:r>
          </a:p>
        </p:txBody>
      </p:sp>
      <p:sp>
        <p:nvSpPr>
          <p:cNvPr id="3" name="İçerik Yer Tutucusu 2">
            <a:extLst>
              <a:ext uri="{FF2B5EF4-FFF2-40B4-BE49-F238E27FC236}">
                <a16:creationId xmlns:a16="http://schemas.microsoft.com/office/drawing/2014/main" id="{2C30EFE1-D5F9-446A-808B-C2B205C310F7}"/>
              </a:ext>
            </a:extLst>
          </p:cNvPr>
          <p:cNvSpPr>
            <a:spLocks noGrp="1"/>
          </p:cNvSpPr>
          <p:nvPr>
            <p:ph idx="1"/>
          </p:nvPr>
        </p:nvSpPr>
        <p:spPr>
          <a:xfrm>
            <a:off x="1289304" y="2902913"/>
            <a:ext cx="9849751" cy="3032168"/>
          </a:xfrm>
        </p:spPr>
        <p:txBody>
          <a:bodyPr anchor="ctr">
            <a:noAutofit/>
          </a:bodyPr>
          <a:lstStyle/>
          <a:p>
            <a:pPr marL="0" indent="0">
              <a:buNone/>
            </a:pPr>
            <a:r>
              <a:rPr lang="tr-TR" sz="2400" dirty="0">
                <a:latin typeface="Noto Sans"/>
              </a:rPr>
              <a:t>TEDAVİ </a:t>
            </a:r>
          </a:p>
          <a:p>
            <a:r>
              <a:rPr lang="tr-TR" sz="2400" b="0" i="0" dirty="0" err="1">
                <a:effectLst/>
                <a:latin typeface="Noto Sans"/>
              </a:rPr>
              <a:t>İntravenöz</a:t>
            </a:r>
            <a:r>
              <a:rPr lang="tr-TR" sz="2400" b="0" i="0" dirty="0">
                <a:effectLst/>
                <a:latin typeface="Noto Sans"/>
              </a:rPr>
              <a:t> </a:t>
            </a:r>
            <a:r>
              <a:rPr lang="tr-TR" sz="2400" b="0" i="0" dirty="0" err="1">
                <a:effectLst/>
                <a:latin typeface="Noto Sans"/>
              </a:rPr>
              <a:t>hidrasyon</a:t>
            </a:r>
            <a:endParaRPr lang="tr-TR" sz="2400" b="0" i="0" dirty="0">
              <a:effectLst/>
              <a:latin typeface="Noto Sans"/>
            </a:endParaRPr>
          </a:p>
          <a:p>
            <a:r>
              <a:rPr lang="tr-TR" sz="2400" dirty="0">
                <a:latin typeface="Noto Sans"/>
              </a:rPr>
              <a:t>E</a:t>
            </a:r>
            <a:r>
              <a:rPr lang="tr-TR" sz="2400" b="0" i="0" dirty="0">
                <a:effectLst/>
                <a:latin typeface="Noto Sans"/>
              </a:rPr>
              <a:t>lektrolit anormalliğinin düzeltilmesi</a:t>
            </a:r>
          </a:p>
          <a:p>
            <a:r>
              <a:rPr lang="tr-TR" sz="2400" b="0" i="0" dirty="0">
                <a:effectLst/>
                <a:latin typeface="Noto Sans"/>
              </a:rPr>
              <a:t>Ağrı kontrolü(KETOROLAK,NSAID,MORFİN,MEPERİDİN)</a:t>
            </a:r>
          </a:p>
          <a:p>
            <a:r>
              <a:rPr lang="tr-TR" sz="2400" b="0" i="0" dirty="0" err="1">
                <a:effectLst/>
                <a:latin typeface="Noto Sans"/>
              </a:rPr>
              <a:t>İntravenöz</a:t>
            </a:r>
            <a:r>
              <a:rPr lang="tr-TR" sz="2400" b="0" i="0" dirty="0">
                <a:effectLst/>
                <a:latin typeface="Noto Sans"/>
              </a:rPr>
              <a:t> antibiyotikler(</a:t>
            </a:r>
            <a:r>
              <a:rPr lang="tr-TR" sz="2400" dirty="0">
                <a:latin typeface="Noto Sans"/>
                <a:cs typeface="Times New Roman"/>
              </a:rPr>
              <a:t>(2. ve 3. kuşak </a:t>
            </a:r>
            <a:r>
              <a:rPr lang="tr-TR" sz="2400" dirty="0" err="1">
                <a:latin typeface="Noto Sans"/>
                <a:cs typeface="Times New Roman"/>
              </a:rPr>
              <a:t>sefalosporin</a:t>
            </a:r>
            <a:r>
              <a:rPr lang="tr-TR" sz="2400" dirty="0">
                <a:latin typeface="Noto Sans"/>
                <a:cs typeface="Times New Roman"/>
              </a:rPr>
              <a:t> +</a:t>
            </a:r>
            <a:r>
              <a:rPr lang="tr-TR" sz="2400" dirty="0" err="1">
                <a:latin typeface="Noto Sans"/>
                <a:cs typeface="Times New Roman"/>
              </a:rPr>
              <a:t>metranidazol</a:t>
            </a:r>
            <a:r>
              <a:rPr lang="tr-TR" sz="2400" dirty="0">
                <a:latin typeface="Noto Sans"/>
                <a:cs typeface="Times New Roman"/>
              </a:rPr>
              <a:t>)</a:t>
            </a:r>
            <a:endParaRPr lang="tr-TR" sz="2400" b="0" i="0" dirty="0">
              <a:effectLst/>
              <a:latin typeface="Noto Sans"/>
            </a:endParaRPr>
          </a:p>
          <a:p>
            <a:r>
              <a:rPr lang="tr-TR" sz="2400" b="0" i="0" dirty="0">
                <a:effectLst/>
                <a:latin typeface="Noto Sans"/>
              </a:rPr>
              <a:t>Hastalar aç bırakılmalı </a:t>
            </a:r>
          </a:p>
          <a:p>
            <a:r>
              <a:rPr lang="tr-TR" sz="2400" dirty="0">
                <a:latin typeface="Noto Sans"/>
                <a:cs typeface="Times New Roman"/>
              </a:rPr>
              <a:t>N/G tüp takılması (kusma varsa)</a:t>
            </a:r>
            <a:endParaRPr lang="tr-TR" sz="2400" dirty="0">
              <a:latin typeface="Noto Sans"/>
            </a:endParaRPr>
          </a:p>
          <a:p>
            <a:r>
              <a:rPr lang="tr-TR" sz="2400" dirty="0">
                <a:latin typeface="Noto Sans"/>
              </a:rPr>
              <a:t>KOLESİSTEKTOMİ</a:t>
            </a:r>
          </a:p>
        </p:txBody>
      </p:sp>
    </p:spTree>
    <p:extLst>
      <p:ext uri="{BB962C8B-B14F-4D97-AF65-F5344CB8AC3E}">
        <p14:creationId xmlns:p14="http://schemas.microsoft.com/office/powerpoint/2010/main" val="202673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24623C-04E2-40B0-9A0F-4C10C54268D5}"/>
              </a:ext>
            </a:extLst>
          </p:cNvPr>
          <p:cNvSpPr>
            <a:spLocks noGrp="1"/>
          </p:cNvSpPr>
          <p:nvPr>
            <p:ph type="title"/>
          </p:nvPr>
        </p:nvSpPr>
        <p:spPr>
          <a:xfrm>
            <a:off x="1282963" y="1238080"/>
            <a:ext cx="9849751" cy="1349671"/>
          </a:xfrm>
        </p:spPr>
        <p:txBody>
          <a:bodyPr anchor="b">
            <a:normAutofit/>
          </a:bodyPr>
          <a:lstStyle/>
          <a:p>
            <a:r>
              <a:rPr lang="tr-TR" sz="5400"/>
              <a:t>AKUT TAŞLI KOLESİSTİT</a:t>
            </a:r>
          </a:p>
        </p:txBody>
      </p:sp>
      <p:sp>
        <p:nvSpPr>
          <p:cNvPr id="3" name="İçerik Yer Tutucusu 2">
            <a:extLst>
              <a:ext uri="{FF2B5EF4-FFF2-40B4-BE49-F238E27FC236}">
                <a16:creationId xmlns:a16="http://schemas.microsoft.com/office/drawing/2014/main" id="{F270C6A9-81C1-4293-A963-402D79E5EBEC}"/>
              </a:ext>
            </a:extLst>
          </p:cNvPr>
          <p:cNvSpPr>
            <a:spLocks noGrp="1"/>
          </p:cNvSpPr>
          <p:nvPr>
            <p:ph idx="1"/>
          </p:nvPr>
        </p:nvSpPr>
        <p:spPr>
          <a:xfrm>
            <a:off x="1289304" y="2902913"/>
            <a:ext cx="9849751" cy="3032168"/>
          </a:xfrm>
        </p:spPr>
        <p:txBody>
          <a:bodyPr anchor="ctr">
            <a:normAutofit/>
          </a:bodyPr>
          <a:lstStyle/>
          <a:p>
            <a:pPr marL="0" indent="0">
              <a:buNone/>
            </a:pPr>
            <a:r>
              <a:rPr lang="tr-TR" sz="2400" dirty="0">
                <a:latin typeface="Noto Sans"/>
              </a:rPr>
              <a:t>ACİL KOLESİSTEKTOMİ ENDİKASYONLARI</a:t>
            </a:r>
          </a:p>
          <a:p>
            <a:r>
              <a:rPr lang="tr-TR" sz="2400" b="0" i="0" dirty="0">
                <a:effectLst/>
                <a:latin typeface="Noto Sans"/>
              </a:rPr>
              <a:t>Safra kesesi kangren / nekroz</a:t>
            </a:r>
          </a:p>
          <a:p>
            <a:r>
              <a:rPr lang="tr-TR" sz="2400" b="0" i="0" dirty="0">
                <a:effectLst/>
                <a:latin typeface="Noto Sans"/>
              </a:rPr>
              <a:t>Safra kesesi </a:t>
            </a:r>
            <a:r>
              <a:rPr lang="tr-TR" sz="2400" b="0" i="0" dirty="0" err="1">
                <a:effectLst/>
                <a:latin typeface="Noto Sans"/>
              </a:rPr>
              <a:t>perforasyon</a:t>
            </a:r>
            <a:r>
              <a:rPr lang="tr-TR" sz="2400" b="0" i="0" dirty="0">
                <a:effectLst/>
                <a:latin typeface="Noto Sans"/>
              </a:rPr>
              <a:t> </a:t>
            </a:r>
            <a:endParaRPr lang="tr-TR" sz="2400" dirty="0">
              <a:latin typeface="Noto Sans"/>
            </a:endParaRPr>
          </a:p>
          <a:p>
            <a:r>
              <a:rPr lang="tr-TR" sz="2400" b="0" i="0" dirty="0" err="1">
                <a:effectLst/>
                <a:latin typeface="Noto Sans"/>
              </a:rPr>
              <a:t>Amfizematöz</a:t>
            </a:r>
            <a:r>
              <a:rPr lang="tr-TR" sz="2400" b="0" i="0" dirty="0">
                <a:effectLst/>
                <a:latin typeface="Noto Sans"/>
              </a:rPr>
              <a:t> </a:t>
            </a:r>
            <a:r>
              <a:rPr lang="tr-TR" sz="2400" b="0" i="0" dirty="0" err="1">
                <a:effectLst/>
                <a:latin typeface="Noto Sans"/>
              </a:rPr>
              <a:t>kolesistit</a:t>
            </a:r>
            <a:endParaRPr lang="tr-TR" sz="2400" b="0" i="0" dirty="0">
              <a:effectLst/>
              <a:latin typeface="Noto Sans"/>
            </a:endParaRPr>
          </a:p>
          <a:p>
            <a:r>
              <a:rPr lang="tr-TR" sz="2400" dirty="0">
                <a:latin typeface="Noto Sans"/>
              </a:rPr>
              <a:t>Destekleyici bakıma rağmen </a:t>
            </a:r>
            <a:r>
              <a:rPr lang="tr-TR" sz="2400" dirty="0" err="1">
                <a:latin typeface="Noto Sans"/>
              </a:rPr>
              <a:t>hemodinamik</a:t>
            </a:r>
            <a:r>
              <a:rPr lang="tr-TR" sz="2400" dirty="0">
                <a:latin typeface="Noto Sans"/>
              </a:rPr>
              <a:t> </a:t>
            </a:r>
            <a:r>
              <a:rPr lang="tr-TR" sz="2400" dirty="0" err="1">
                <a:latin typeface="Noto Sans"/>
              </a:rPr>
              <a:t>instabil</a:t>
            </a:r>
            <a:r>
              <a:rPr lang="tr-TR" sz="2400" dirty="0">
                <a:latin typeface="Noto Sans"/>
              </a:rPr>
              <a:t>, yüksek ateş geçmeyen ağrısı olan akut </a:t>
            </a:r>
            <a:r>
              <a:rPr lang="tr-TR" sz="2400" dirty="0" err="1">
                <a:latin typeface="Noto Sans"/>
              </a:rPr>
              <a:t>kolesistit</a:t>
            </a:r>
            <a:endParaRPr lang="tr-TR" sz="2400" dirty="0">
              <a:latin typeface="Noto Sans"/>
            </a:endParaRPr>
          </a:p>
          <a:p>
            <a:endParaRPr lang="tr-TR" sz="2000" dirty="0"/>
          </a:p>
        </p:txBody>
      </p:sp>
    </p:spTree>
    <p:extLst>
      <p:ext uri="{BB962C8B-B14F-4D97-AF65-F5344CB8AC3E}">
        <p14:creationId xmlns:p14="http://schemas.microsoft.com/office/powerpoint/2010/main" val="281387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CC28DC-CD78-41F1-8EF8-8BEB86EA8D3C}"/>
              </a:ext>
            </a:extLst>
          </p:cNvPr>
          <p:cNvSpPr>
            <a:spLocks noGrp="1"/>
          </p:cNvSpPr>
          <p:nvPr>
            <p:ph type="title"/>
          </p:nvPr>
        </p:nvSpPr>
        <p:spPr>
          <a:xfrm>
            <a:off x="808638" y="386930"/>
            <a:ext cx="9236700" cy="1188950"/>
          </a:xfrm>
        </p:spPr>
        <p:txBody>
          <a:bodyPr anchor="b">
            <a:normAutofit/>
          </a:bodyPr>
          <a:lstStyle/>
          <a:p>
            <a:r>
              <a:rPr lang="tr-TR" sz="5400" dirty="0"/>
              <a:t>AKALKÜLOZ KOLESİSTİT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9245BE3-E6DA-4910-93D9-7F2464AA708D}"/>
              </a:ext>
            </a:extLst>
          </p:cNvPr>
          <p:cNvSpPr>
            <a:spLocks noGrp="1"/>
          </p:cNvSpPr>
          <p:nvPr>
            <p:ph idx="1"/>
          </p:nvPr>
        </p:nvSpPr>
        <p:spPr>
          <a:xfrm>
            <a:off x="793660" y="2599509"/>
            <a:ext cx="10143668" cy="3435531"/>
          </a:xfrm>
        </p:spPr>
        <p:txBody>
          <a:bodyPr anchor="ctr">
            <a:normAutofit/>
          </a:bodyPr>
          <a:lstStyle/>
          <a:p>
            <a:endParaRPr lang="tr-TR" sz="2400" dirty="0"/>
          </a:p>
          <a:p>
            <a:endParaRPr lang="tr-TR" sz="2400" dirty="0"/>
          </a:p>
          <a:p>
            <a:r>
              <a:rPr lang="tr-TR" sz="2400" dirty="0" err="1">
                <a:latin typeface="Noto Sans"/>
              </a:rPr>
              <a:t>İskemi,travma</a:t>
            </a:r>
            <a:r>
              <a:rPr lang="tr-TR" sz="2400" dirty="0">
                <a:latin typeface="Noto Sans"/>
              </a:rPr>
              <a:t> ,</a:t>
            </a:r>
            <a:r>
              <a:rPr lang="tr-TR" sz="2400" dirty="0" err="1">
                <a:latin typeface="Noto Sans"/>
              </a:rPr>
              <a:t>vaskülit</a:t>
            </a:r>
            <a:r>
              <a:rPr lang="tr-TR" sz="2400" dirty="0">
                <a:latin typeface="Noto Sans"/>
              </a:rPr>
              <a:t> gibi </a:t>
            </a:r>
            <a:r>
              <a:rPr lang="tr-TR" sz="2400" dirty="0" err="1">
                <a:latin typeface="Noto Sans"/>
              </a:rPr>
              <a:t>predispozan</a:t>
            </a:r>
            <a:r>
              <a:rPr lang="tr-TR" sz="2400" dirty="0">
                <a:latin typeface="Noto Sans"/>
              </a:rPr>
              <a:t> faktörlerin neden olduğu akut </a:t>
            </a:r>
            <a:r>
              <a:rPr lang="tr-TR" sz="2400" dirty="0" err="1">
                <a:latin typeface="Noto Sans"/>
              </a:rPr>
              <a:t>kolesistit</a:t>
            </a:r>
            <a:r>
              <a:rPr lang="tr-TR" sz="2400" dirty="0">
                <a:latin typeface="Noto Sans"/>
              </a:rPr>
              <a:t> tablosu </a:t>
            </a:r>
          </a:p>
          <a:p>
            <a:r>
              <a:rPr lang="tr-TR" sz="2400" dirty="0">
                <a:latin typeface="Noto Sans"/>
              </a:rPr>
              <a:t>Sıklıkla geç </a:t>
            </a:r>
            <a:r>
              <a:rPr lang="tr-TR" sz="2400" dirty="0" err="1">
                <a:latin typeface="Noto Sans"/>
              </a:rPr>
              <a:t>tani</a:t>
            </a:r>
            <a:r>
              <a:rPr lang="tr-TR" sz="2400" dirty="0">
                <a:latin typeface="Noto Sans"/>
              </a:rPr>
              <a:t> alır ve </a:t>
            </a:r>
            <a:r>
              <a:rPr lang="tr-TR" sz="2400" dirty="0" err="1">
                <a:latin typeface="Noto Sans"/>
              </a:rPr>
              <a:t>mortalitesi</a:t>
            </a:r>
            <a:r>
              <a:rPr lang="tr-TR" sz="2400" dirty="0">
                <a:latin typeface="Noto Sans"/>
              </a:rPr>
              <a:t> yüksektir</a:t>
            </a:r>
          </a:p>
          <a:p>
            <a:r>
              <a:rPr lang="tr-TR" sz="2400" dirty="0">
                <a:latin typeface="Noto Sans"/>
              </a:rPr>
              <a:t>Kliniği </a:t>
            </a:r>
            <a:r>
              <a:rPr lang="tr-TR" sz="2400" dirty="0" err="1">
                <a:latin typeface="Noto Sans"/>
              </a:rPr>
              <a:t>kolesistit</a:t>
            </a:r>
            <a:r>
              <a:rPr lang="tr-TR" sz="2400" dirty="0">
                <a:latin typeface="Noto Sans"/>
              </a:rPr>
              <a:t>  ve altta yatan hastalığın bulgularından oluşur</a:t>
            </a:r>
          </a:p>
          <a:p>
            <a:pPr marL="0" indent="0">
              <a:buNone/>
            </a:pPr>
            <a:endParaRPr lang="tr-TR" sz="2400" dirty="0"/>
          </a:p>
        </p:txBody>
      </p:sp>
    </p:spTree>
    <p:extLst>
      <p:ext uri="{BB962C8B-B14F-4D97-AF65-F5344CB8AC3E}">
        <p14:creationId xmlns:p14="http://schemas.microsoft.com/office/powerpoint/2010/main" val="243355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4993915-767D-46DB-BEFA-FEE29A744C65}"/>
              </a:ext>
            </a:extLst>
          </p:cNvPr>
          <p:cNvSpPr>
            <a:spLocks noGrp="1"/>
          </p:cNvSpPr>
          <p:nvPr>
            <p:ph type="title"/>
          </p:nvPr>
        </p:nvSpPr>
        <p:spPr>
          <a:xfrm>
            <a:off x="808638" y="386930"/>
            <a:ext cx="9236700" cy="1188950"/>
          </a:xfrm>
        </p:spPr>
        <p:txBody>
          <a:bodyPr anchor="b">
            <a:normAutofit/>
          </a:bodyPr>
          <a:lstStyle/>
          <a:p>
            <a:r>
              <a:rPr lang="tr-TR" sz="5400"/>
              <a:t>AKALKÜLOZ KOLESİSTİT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4556F75-A8A2-4A82-83C8-F35AB8739EB0}"/>
              </a:ext>
            </a:extLst>
          </p:cNvPr>
          <p:cNvSpPr>
            <a:spLocks noGrp="1"/>
          </p:cNvSpPr>
          <p:nvPr>
            <p:ph idx="1"/>
          </p:nvPr>
        </p:nvSpPr>
        <p:spPr>
          <a:xfrm>
            <a:off x="793660" y="2599509"/>
            <a:ext cx="10143668" cy="3435531"/>
          </a:xfrm>
        </p:spPr>
        <p:txBody>
          <a:bodyPr anchor="ctr">
            <a:normAutofit/>
          </a:bodyPr>
          <a:lstStyle/>
          <a:p>
            <a:endParaRPr lang="tr-TR" sz="2400" b="0" i="0" dirty="0">
              <a:effectLst/>
              <a:latin typeface="Noto Sans"/>
            </a:endParaRPr>
          </a:p>
          <a:p>
            <a:r>
              <a:rPr lang="tr-TR" sz="2400" b="0" i="0" dirty="0" err="1">
                <a:effectLst/>
                <a:latin typeface="Noto Sans"/>
              </a:rPr>
              <a:t>Kolesistitli</a:t>
            </a:r>
            <a:r>
              <a:rPr lang="tr-TR" sz="2400" b="0" i="0" dirty="0">
                <a:effectLst/>
                <a:latin typeface="Noto Sans"/>
              </a:rPr>
              <a:t> hastalarda laboratuvar testleri spesifik değildir.</a:t>
            </a:r>
          </a:p>
          <a:p>
            <a:r>
              <a:rPr lang="tr-TR" sz="2400" b="0" i="0" dirty="0">
                <a:effectLst/>
                <a:latin typeface="Noto Sans"/>
              </a:rPr>
              <a:t> % 70 -85'inde </a:t>
            </a:r>
            <a:r>
              <a:rPr lang="tr-TR" sz="2400" b="0" i="0" dirty="0" err="1">
                <a:effectLst/>
                <a:latin typeface="Noto Sans"/>
              </a:rPr>
              <a:t>lökositoz</a:t>
            </a:r>
            <a:r>
              <a:rPr lang="tr-TR" sz="2400" b="0" i="0" dirty="0">
                <a:effectLst/>
                <a:latin typeface="Noto Sans"/>
              </a:rPr>
              <a:t>, </a:t>
            </a:r>
            <a:r>
              <a:rPr lang="tr-TR" sz="2400" b="0" i="0" dirty="0" err="1">
                <a:effectLst/>
                <a:latin typeface="Noto Sans"/>
              </a:rPr>
              <a:t>konjuge</a:t>
            </a:r>
            <a:r>
              <a:rPr lang="tr-TR" sz="2400" b="0" i="0" dirty="0">
                <a:effectLst/>
                <a:latin typeface="Noto Sans"/>
              </a:rPr>
              <a:t> </a:t>
            </a:r>
            <a:r>
              <a:rPr lang="tr-TR" sz="2400" b="0" i="0" dirty="0" err="1">
                <a:effectLst/>
                <a:latin typeface="Noto Sans"/>
              </a:rPr>
              <a:t>hiperbilirubinemiyi</a:t>
            </a:r>
            <a:r>
              <a:rPr lang="tr-TR" sz="2400" b="0" i="0" dirty="0">
                <a:effectLst/>
                <a:latin typeface="Noto Sans"/>
              </a:rPr>
              <a:t> ve ALP,ALT,AST hafif bir artışı içerir</a:t>
            </a:r>
            <a:endParaRPr lang="tr-TR" sz="2400" dirty="0"/>
          </a:p>
          <a:p>
            <a:r>
              <a:rPr lang="tr-TR" sz="2400" dirty="0"/>
              <a:t>USG de taş </a:t>
            </a:r>
            <a:r>
              <a:rPr lang="tr-TR" sz="2400" dirty="0" err="1"/>
              <a:t>yok,kese</a:t>
            </a:r>
            <a:r>
              <a:rPr lang="tr-TR" sz="2400" dirty="0"/>
              <a:t> duvarı kalın ve </a:t>
            </a:r>
            <a:r>
              <a:rPr lang="tr-TR" sz="2400" dirty="0" err="1"/>
              <a:t>hidropiktir</a:t>
            </a:r>
            <a:endParaRPr lang="tr-TR" sz="2400" dirty="0"/>
          </a:p>
          <a:p>
            <a:r>
              <a:rPr lang="tr-TR" sz="2400" dirty="0"/>
              <a:t>Tedavi; destek tedavisi duruma göre Cerrahi ve </a:t>
            </a:r>
            <a:r>
              <a:rPr lang="tr-TR" sz="2400" dirty="0" err="1"/>
              <a:t>perkutan</a:t>
            </a:r>
            <a:r>
              <a:rPr lang="tr-TR" sz="2400" dirty="0"/>
              <a:t> </a:t>
            </a:r>
            <a:r>
              <a:rPr lang="tr-TR" sz="2400" dirty="0" err="1"/>
              <a:t>kolesistostomi</a:t>
            </a:r>
            <a:r>
              <a:rPr lang="tr-TR" sz="2400" dirty="0"/>
              <a:t> </a:t>
            </a:r>
          </a:p>
          <a:p>
            <a:endParaRPr lang="tr-TR" sz="2400" dirty="0"/>
          </a:p>
        </p:txBody>
      </p:sp>
    </p:spTree>
    <p:extLst>
      <p:ext uri="{BB962C8B-B14F-4D97-AF65-F5344CB8AC3E}">
        <p14:creationId xmlns:p14="http://schemas.microsoft.com/office/powerpoint/2010/main" val="25206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D832E1D-DA46-4CFC-B5BC-6B0C760C06A4}"/>
              </a:ext>
            </a:extLst>
          </p:cNvPr>
          <p:cNvSpPr>
            <a:spLocks noGrp="1"/>
          </p:cNvSpPr>
          <p:nvPr>
            <p:ph type="title"/>
          </p:nvPr>
        </p:nvSpPr>
        <p:spPr>
          <a:xfrm>
            <a:off x="808638" y="386930"/>
            <a:ext cx="9236700" cy="1188950"/>
          </a:xfrm>
        </p:spPr>
        <p:txBody>
          <a:bodyPr anchor="b">
            <a:normAutofit/>
          </a:bodyPr>
          <a:lstStyle/>
          <a:p>
            <a:r>
              <a:rPr lang="tr-TR" sz="5400"/>
              <a:t>AKALKÜLOZ KOLESİSTİT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3D32810-EE36-44E3-AE52-DEBE8B95B6D7}"/>
              </a:ext>
            </a:extLst>
          </p:cNvPr>
          <p:cNvSpPr>
            <a:spLocks noGrp="1"/>
          </p:cNvSpPr>
          <p:nvPr>
            <p:ph idx="1"/>
          </p:nvPr>
        </p:nvSpPr>
        <p:spPr>
          <a:xfrm>
            <a:off x="793660" y="2599509"/>
            <a:ext cx="10143668" cy="3435531"/>
          </a:xfrm>
        </p:spPr>
        <p:txBody>
          <a:bodyPr anchor="ctr">
            <a:normAutofit/>
          </a:bodyPr>
          <a:lstStyle/>
          <a:p>
            <a:pPr marL="0" indent="0">
              <a:buNone/>
            </a:pPr>
            <a:r>
              <a:rPr lang="tr-TR" sz="2400" dirty="0">
                <a:latin typeface="Noto Sans"/>
              </a:rPr>
              <a:t>Ayırıcı tanı</a:t>
            </a:r>
          </a:p>
          <a:p>
            <a:r>
              <a:rPr lang="tr-TR" sz="2400" b="0" i="0" dirty="0">
                <a:effectLst/>
                <a:latin typeface="Noto Sans"/>
              </a:rPr>
              <a:t>Akut taş </a:t>
            </a:r>
            <a:r>
              <a:rPr lang="tr-TR" sz="2400" b="0" i="0" dirty="0" err="1">
                <a:effectLst/>
                <a:latin typeface="Noto Sans"/>
              </a:rPr>
              <a:t>kolesistit</a:t>
            </a:r>
            <a:endParaRPr lang="tr-TR" sz="2400" b="0" i="0" dirty="0">
              <a:effectLst/>
              <a:latin typeface="Noto Sans"/>
            </a:endParaRPr>
          </a:p>
          <a:p>
            <a:r>
              <a:rPr lang="tr-TR" sz="2400" b="0" i="0" dirty="0">
                <a:effectLst/>
                <a:latin typeface="Noto Sans"/>
              </a:rPr>
              <a:t>Akut </a:t>
            </a:r>
            <a:r>
              <a:rPr lang="tr-TR" sz="2400" b="0" i="0" dirty="0" err="1">
                <a:effectLst/>
                <a:latin typeface="Noto Sans"/>
              </a:rPr>
              <a:t>pankreatit</a:t>
            </a:r>
            <a:endParaRPr lang="tr-TR" sz="2400" b="0" i="0" dirty="0">
              <a:effectLst/>
              <a:latin typeface="Noto Sans"/>
            </a:endParaRPr>
          </a:p>
          <a:p>
            <a:r>
              <a:rPr lang="tr-TR" sz="2400" b="0" i="0" dirty="0" err="1">
                <a:effectLst/>
                <a:latin typeface="Noto Sans"/>
              </a:rPr>
              <a:t>Hepatik</a:t>
            </a:r>
            <a:r>
              <a:rPr lang="tr-TR" sz="2400" b="0" i="0" dirty="0">
                <a:effectLst/>
                <a:latin typeface="Noto Sans"/>
              </a:rPr>
              <a:t> veya </a:t>
            </a:r>
            <a:r>
              <a:rPr lang="tr-TR" sz="2400" b="0" i="0" dirty="0" err="1">
                <a:effectLst/>
                <a:latin typeface="Noto Sans"/>
              </a:rPr>
              <a:t>subfrenik</a:t>
            </a:r>
            <a:r>
              <a:rPr lang="tr-TR" sz="2400" b="0" i="0" dirty="0">
                <a:effectLst/>
                <a:latin typeface="Noto Sans"/>
              </a:rPr>
              <a:t> apse</a:t>
            </a:r>
          </a:p>
          <a:p>
            <a:r>
              <a:rPr lang="tr-TR" sz="2400" b="0" i="0" dirty="0">
                <a:effectLst/>
                <a:latin typeface="Noto Sans"/>
              </a:rPr>
              <a:t>Sağ taraflı </a:t>
            </a:r>
            <a:r>
              <a:rPr lang="tr-TR" sz="2400" b="0" i="0" dirty="0" err="1">
                <a:effectLst/>
                <a:latin typeface="Noto Sans"/>
              </a:rPr>
              <a:t>piyelonefrit</a:t>
            </a:r>
            <a:endParaRPr lang="tr-TR" sz="2400" b="0" i="0" dirty="0">
              <a:effectLst/>
              <a:latin typeface="Noto Sans"/>
            </a:endParaRPr>
          </a:p>
          <a:p>
            <a:endParaRPr lang="tr-TR" sz="2400" dirty="0"/>
          </a:p>
        </p:txBody>
      </p:sp>
    </p:spTree>
    <p:extLst>
      <p:ext uri="{BB962C8B-B14F-4D97-AF65-F5344CB8AC3E}">
        <p14:creationId xmlns:p14="http://schemas.microsoft.com/office/powerpoint/2010/main" val="404505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B280C79-B14A-4442-B0A9-5769D33FD3D4}"/>
              </a:ext>
            </a:extLst>
          </p:cNvPr>
          <p:cNvSpPr>
            <a:spLocks noGrp="1"/>
          </p:cNvSpPr>
          <p:nvPr>
            <p:ph type="title"/>
          </p:nvPr>
        </p:nvSpPr>
        <p:spPr>
          <a:xfrm>
            <a:off x="589560" y="856180"/>
            <a:ext cx="4560584" cy="1128068"/>
          </a:xfrm>
        </p:spPr>
        <p:txBody>
          <a:bodyPr anchor="ctr">
            <a:normAutofit/>
          </a:bodyPr>
          <a:lstStyle/>
          <a:p>
            <a:r>
              <a:rPr lang="tr-TR" sz="4000"/>
              <a:t>KRONİK KOLESİSTİT</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623E625-AB46-48B3-A83A-82CAC3E64B19}"/>
              </a:ext>
            </a:extLst>
          </p:cNvPr>
          <p:cNvSpPr>
            <a:spLocks noGrp="1"/>
          </p:cNvSpPr>
          <p:nvPr>
            <p:ph idx="1"/>
          </p:nvPr>
        </p:nvSpPr>
        <p:spPr>
          <a:xfrm>
            <a:off x="590719" y="2330505"/>
            <a:ext cx="4559425" cy="3979585"/>
          </a:xfrm>
        </p:spPr>
        <p:txBody>
          <a:bodyPr anchor="ctr">
            <a:normAutofit/>
          </a:bodyPr>
          <a:lstStyle/>
          <a:p>
            <a:pPr lvl="1"/>
            <a:r>
              <a:rPr lang="sv-SE" sz="1900" dirty="0">
                <a:latin typeface="Noto Sans"/>
              </a:rPr>
              <a:t>Safra kesesi duvarında kronik persistan inflamasyon</a:t>
            </a:r>
            <a:r>
              <a:rPr lang="tr-TR" sz="1900" dirty="0">
                <a:latin typeface="Noto Sans"/>
              </a:rPr>
              <a:t> vardır.</a:t>
            </a:r>
          </a:p>
          <a:p>
            <a:pPr lvl="1"/>
            <a:r>
              <a:rPr lang="tr-TR" sz="1900" dirty="0">
                <a:latin typeface="Noto Sans"/>
              </a:rPr>
              <a:t>Arada tekrarlayan akut </a:t>
            </a:r>
            <a:r>
              <a:rPr lang="tr-TR" sz="1900" dirty="0" err="1">
                <a:latin typeface="Noto Sans"/>
              </a:rPr>
              <a:t>kolesistit</a:t>
            </a:r>
            <a:r>
              <a:rPr lang="tr-TR" sz="1900" dirty="0">
                <a:latin typeface="Noto Sans"/>
              </a:rPr>
              <a:t> atakları görülebilir.</a:t>
            </a:r>
          </a:p>
          <a:p>
            <a:pPr lvl="1"/>
            <a:r>
              <a:rPr lang="tr-TR" sz="1900" dirty="0">
                <a:latin typeface="Noto Sans"/>
                <a:cs typeface="Times New Roman"/>
              </a:rPr>
              <a:t>Hastalar orta derecede ara ara gelen sağ üst kadran ağrısı ile  beraber bulantı ve kusmadan yakınırlar.</a:t>
            </a:r>
          </a:p>
          <a:p>
            <a:pPr lvl="1"/>
            <a:r>
              <a:rPr lang="tr-TR" sz="1900" dirty="0">
                <a:latin typeface="Noto Sans"/>
                <a:cs typeface="Times New Roman"/>
              </a:rPr>
              <a:t>Ağrı sırta </a:t>
            </a:r>
            <a:r>
              <a:rPr lang="tr-TR" sz="1900" dirty="0" err="1">
                <a:latin typeface="Noto Sans"/>
                <a:cs typeface="Times New Roman"/>
              </a:rPr>
              <a:t>skapuler</a:t>
            </a:r>
            <a:r>
              <a:rPr lang="tr-TR" sz="1900" dirty="0">
                <a:latin typeface="Noto Sans"/>
                <a:cs typeface="Times New Roman"/>
              </a:rPr>
              <a:t> bölgeye yayılabilir. Yağlı gıdalar şikayeti  arttırabilir.</a:t>
            </a:r>
          </a:p>
          <a:p>
            <a:pPr lvl="1"/>
            <a:r>
              <a:rPr lang="tr-TR" sz="1900" dirty="0">
                <a:latin typeface="Noto Sans"/>
                <a:cs typeface="Times New Roman"/>
              </a:rPr>
              <a:t>Tanı USG ile konur.</a:t>
            </a:r>
          </a:p>
          <a:p>
            <a:pPr lvl="1"/>
            <a:r>
              <a:rPr lang="tr-TR" sz="1900" dirty="0">
                <a:latin typeface="Noto Sans"/>
                <a:cs typeface="Times New Roman"/>
              </a:rPr>
              <a:t>Tedavi </a:t>
            </a:r>
            <a:r>
              <a:rPr lang="tr-TR" sz="1900" dirty="0" err="1">
                <a:latin typeface="Noto Sans"/>
                <a:cs typeface="Times New Roman"/>
              </a:rPr>
              <a:t>kolesistektomidir</a:t>
            </a:r>
            <a:r>
              <a:rPr lang="tr-TR" sz="1900" dirty="0">
                <a:latin typeface="Noto Sans"/>
                <a:cs typeface="Times New Roman"/>
              </a:rPr>
              <a:t>. %95 semptomları düzelir</a:t>
            </a:r>
          </a:p>
          <a:p>
            <a:endParaRPr lang="tr-TR" sz="1900" dirty="0"/>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a:extLst>
              <a:ext uri="{FF2B5EF4-FFF2-40B4-BE49-F238E27FC236}">
                <a16:creationId xmlns:a16="http://schemas.microsoft.com/office/drawing/2014/main" id="{D8E3C9B3-1089-4C73-AF5D-4E829C5B12D7}"/>
              </a:ext>
            </a:extLst>
          </p:cNvPr>
          <p:cNvPicPr>
            <a:picLocks noChangeAspect="1"/>
          </p:cNvPicPr>
          <p:nvPr/>
        </p:nvPicPr>
        <p:blipFill rotWithShape="1">
          <a:blip r:embed="rId2">
            <a:extLst>
              <a:ext uri="{28A0092B-C50C-407E-A947-70E740481C1C}">
                <a14:useLocalDpi xmlns:a14="http://schemas.microsoft.com/office/drawing/2010/main" val="0"/>
              </a:ext>
            </a:extLst>
          </a:blip>
          <a:srcRect l="12211" r="10420"/>
          <a:stretch/>
        </p:blipFill>
        <p:spPr>
          <a:xfrm>
            <a:off x="5977788" y="799352"/>
            <a:ext cx="5425410" cy="5259296"/>
          </a:xfrm>
          <a:prstGeom prst="rect">
            <a:avLst/>
          </a:prstGeom>
        </p:spPr>
      </p:pic>
    </p:spTree>
    <p:extLst>
      <p:ext uri="{BB962C8B-B14F-4D97-AF65-F5344CB8AC3E}">
        <p14:creationId xmlns:p14="http://schemas.microsoft.com/office/powerpoint/2010/main" val="75714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035D4D9-8918-4E89-AE94-9AD4837D551E}"/>
              </a:ext>
            </a:extLst>
          </p:cNvPr>
          <p:cNvSpPr>
            <a:spLocks noGrp="1"/>
          </p:cNvSpPr>
          <p:nvPr>
            <p:ph type="title"/>
          </p:nvPr>
        </p:nvSpPr>
        <p:spPr>
          <a:xfrm>
            <a:off x="1043631" y="809898"/>
            <a:ext cx="9942716" cy="1554480"/>
          </a:xfrm>
        </p:spPr>
        <p:txBody>
          <a:bodyPr anchor="ctr">
            <a:normAutofit/>
          </a:bodyPr>
          <a:lstStyle/>
          <a:p>
            <a:r>
              <a:rPr lang="tr-TR" sz="4800"/>
              <a:t>KOLESİSTİT KOMPLİKASYONLARI</a:t>
            </a:r>
            <a:br>
              <a:rPr lang="tr-TR" sz="4800"/>
            </a:br>
            <a:endParaRPr lang="tr-TR" sz="4800"/>
          </a:p>
        </p:txBody>
      </p:sp>
      <p:sp>
        <p:nvSpPr>
          <p:cNvPr id="3" name="İçerik Yer Tutucusu 2">
            <a:extLst>
              <a:ext uri="{FF2B5EF4-FFF2-40B4-BE49-F238E27FC236}">
                <a16:creationId xmlns:a16="http://schemas.microsoft.com/office/drawing/2014/main" id="{7FC86BB7-711E-43AD-A801-AE33DBFA1A2C}"/>
              </a:ext>
            </a:extLst>
          </p:cNvPr>
          <p:cNvSpPr>
            <a:spLocks noGrp="1"/>
          </p:cNvSpPr>
          <p:nvPr>
            <p:ph idx="1"/>
          </p:nvPr>
        </p:nvSpPr>
        <p:spPr>
          <a:xfrm>
            <a:off x="1045027" y="3017522"/>
            <a:ext cx="4936047" cy="3124658"/>
          </a:xfrm>
        </p:spPr>
        <p:txBody>
          <a:bodyPr anchor="ctr">
            <a:normAutofit/>
          </a:bodyPr>
          <a:lstStyle/>
          <a:p>
            <a:pPr marL="0" indent="0">
              <a:buNone/>
            </a:pPr>
            <a:r>
              <a:rPr lang="tr-TR" dirty="0"/>
              <a:t> </a:t>
            </a:r>
            <a:r>
              <a:rPr lang="tr-TR" dirty="0" err="1">
                <a:latin typeface="Noto Sans"/>
              </a:rPr>
              <a:t>Kolesistit</a:t>
            </a:r>
            <a:r>
              <a:rPr lang="tr-TR" dirty="0">
                <a:latin typeface="Noto Sans"/>
              </a:rPr>
              <a:t> Komplikasyonları</a:t>
            </a:r>
          </a:p>
          <a:p>
            <a:r>
              <a:rPr lang="tr-TR" sz="2400" dirty="0" err="1">
                <a:latin typeface="Noto Sans"/>
              </a:rPr>
              <a:t>Amfizamatöz</a:t>
            </a:r>
            <a:r>
              <a:rPr lang="tr-TR" sz="2400" dirty="0">
                <a:latin typeface="Noto Sans"/>
              </a:rPr>
              <a:t> </a:t>
            </a:r>
            <a:r>
              <a:rPr lang="tr-TR" sz="2400" dirty="0" err="1">
                <a:latin typeface="Noto Sans"/>
              </a:rPr>
              <a:t>kolesistit</a:t>
            </a:r>
            <a:endParaRPr lang="tr-TR" sz="2400" dirty="0">
              <a:latin typeface="Noto Sans"/>
            </a:endParaRPr>
          </a:p>
          <a:p>
            <a:r>
              <a:rPr lang="tr-TR" sz="2400" dirty="0">
                <a:latin typeface="Noto Sans"/>
              </a:rPr>
              <a:t>Akut </a:t>
            </a:r>
            <a:r>
              <a:rPr lang="tr-TR" sz="2400" dirty="0" err="1">
                <a:latin typeface="Noto Sans"/>
              </a:rPr>
              <a:t>kolanjit</a:t>
            </a:r>
            <a:endParaRPr lang="tr-TR" sz="2400" dirty="0">
              <a:latin typeface="Noto Sans"/>
            </a:endParaRPr>
          </a:p>
          <a:p>
            <a:r>
              <a:rPr lang="tr-TR" sz="2400" dirty="0">
                <a:latin typeface="Noto Sans"/>
              </a:rPr>
              <a:t> </a:t>
            </a:r>
            <a:r>
              <a:rPr lang="tr-TR" sz="2400" dirty="0" err="1">
                <a:latin typeface="Noto Sans"/>
              </a:rPr>
              <a:t>Sepsis</a:t>
            </a:r>
            <a:r>
              <a:rPr lang="tr-TR" sz="2400" dirty="0">
                <a:latin typeface="Noto Sans"/>
              </a:rPr>
              <a:t> </a:t>
            </a:r>
          </a:p>
          <a:p>
            <a:r>
              <a:rPr lang="tr-TR" sz="2400" dirty="0" err="1">
                <a:latin typeface="Noto Sans"/>
              </a:rPr>
              <a:t>Ampiyem</a:t>
            </a:r>
            <a:r>
              <a:rPr lang="tr-TR" sz="2400" dirty="0">
                <a:latin typeface="Noto Sans"/>
              </a:rPr>
              <a:t> (safra kesesi </a:t>
            </a:r>
            <a:r>
              <a:rPr lang="tr-TR" sz="2400" dirty="0" err="1">
                <a:latin typeface="Noto Sans"/>
              </a:rPr>
              <a:t>lumeninde</a:t>
            </a:r>
            <a:r>
              <a:rPr lang="tr-TR" sz="2400" dirty="0">
                <a:latin typeface="Noto Sans"/>
              </a:rPr>
              <a:t> </a:t>
            </a:r>
            <a:r>
              <a:rPr lang="tr-TR" sz="2400" dirty="0" err="1">
                <a:latin typeface="Noto Sans"/>
              </a:rPr>
              <a:t>püy</a:t>
            </a:r>
            <a:r>
              <a:rPr lang="tr-TR" sz="2400" dirty="0">
                <a:latin typeface="Noto Sans"/>
              </a:rPr>
              <a:t>) </a:t>
            </a:r>
          </a:p>
          <a:p>
            <a:r>
              <a:rPr lang="tr-TR" sz="2400" i="0" dirty="0" err="1">
                <a:effectLst/>
                <a:latin typeface="Noto Sans"/>
              </a:rPr>
              <a:t>Gangrenöz</a:t>
            </a:r>
            <a:r>
              <a:rPr lang="tr-TR" sz="2400" i="0" dirty="0">
                <a:effectLst/>
                <a:latin typeface="Noto Sans"/>
              </a:rPr>
              <a:t> </a:t>
            </a:r>
            <a:r>
              <a:rPr lang="tr-TR" sz="2400" i="0" dirty="0" err="1">
                <a:effectLst/>
                <a:latin typeface="Noto Sans"/>
              </a:rPr>
              <a:t>kolesistit</a:t>
            </a:r>
            <a:r>
              <a:rPr lang="tr-TR" sz="2400" i="0" dirty="0">
                <a:effectLst/>
                <a:latin typeface="Noto Sans"/>
              </a:rPr>
              <a:t> </a:t>
            </a:r>
          </a:p>
          <a:p>
            <a:endParaRPr lang="tr-T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7B5E9263-100A-4095-B160-D50F0F977B08}"/>
              </a:ext>
            </a:extLst>
          </p:cNvPr>
          <p:cNvSpPr txBox="1"/>
          <p:nvPr/>
        </p:nvSpPr>
        <p:spPr>
          <a:xfrm>
            <a:off x="6093822" y="3931569"/>
            <a:ext cx="4317167" cy="1846659"/>
          </a:xfrm>
          <a:prstGeom prst="rect">
            <a:avLst/>
          </a:prstGeom>
          <a:noFill/>
        </p:spPr>
        <p:txBody>
          <a:bodyPr wrap="square" rtlCol="0">
            <a:spAutoFit/>
          </a:bodyPr>
          <a:lstStyle/>
          <a:p>
            <a:pPr marL="285750" indent="-285750">
              <a:buFont typeface="Arial" panose="020B0604020202020204" pitchFamily="34" charset="0"/>
              <a:buChar char="•"/>
            </a:pPr>
            <a:r>
              <a:rPr lang="tr-TR" sz="2400" i="0" dirty="0" err="1">
                <a:effectLst/>
                <a:latin typeface="Noto Sans"/>
              </a:rPr>
              <a:t>Perforasyon</a:t>
            </a:r>
            <a:r>
              <a:rPr lang="tr-TR" sz="2400" i="0" dirty="0">
                <a:effectLst/>
                <a:latin typeface="Noto Sans"/>
              </a:rPr>
              <a:t> </a:t>
            </a:r>
            <a:endParaRPr lang="tr-TR" sz="2400" dirty="0">
              <a:latin typeface="Noto Sans"/>
            </a:endParaRPr>
          </a:p>
          <a:p>
            <a:pPr marL="285750" indent="-285750">
              <a:buFont typeface="Arial" panose="020B0604020202020204" pitchFamily="34" charset="0"/>
              <a:buChar char="•"/>
            </a:pPr>
            <a:r>
              <a:rPr lang="tr-TR" sz="2400" i="0" dirty="0" err="1">
                <a:effectLst/>
                <a:latin typeface="Noto Sans"/>
              </a:rPr>
              <a:t>Amfizematöz</a:t>
            </a:r>
            <a:r>
              <a:rPr lang="tr-TR" sz="2400" i="0" dirty="0">
                <a:effectLst/>
                <a:latin typeface="Noto Sans"/>
              </a:rPr>
              <a:t> </a:t>
            </a:r>
            <a:r>
              <a:rPr lang="tr-TR" sz="2400" i="0" dirty="0" err="1">
                <a:effectLst/>
                <a:latin typeface="Noto Sans"/>
              </a:rPr>
              <a:t>kolesistit</a:t>
            </a:r>
            <a:endParaRPr lang="tr-TR" sz="2400" i="0" dirty="0">
              <a:effectLst/>
              <a:latin typeface="Noto Sans"/>
            </a:endParaRPr>
          </a:p>
          <a:p>
            <a:pPr marL="285750" indent="-285750">
              <a:buFont typeface="Arial" panose="020B0604020202020204" pitchFamily="34" charset="0"/>
              <a:buChar char="•"/>
            </a:pPr>
            <a:r>
              <a:rPr lang="tr-TR" sz="2400" i="0" dirty="0" err="1">
                <a:effectLst/>
                <a:latin typeface="Noto Sans"/>
              </a:rPr>
              <a:t>Kolesistoenterik</a:t>
            </a:r>
            <a:r>
              <a:rPr lang="tr-TR" sz="2400" i="0" dirty="0">
                <a:effectLst/>
                <a:latin typeface="Noto Sans"/>
              </a:rPr>
              <a:t> fistül</a:t>
            </a:r>
            <a:endParaRPr lang="tr-TR" sz="2400" dirty="0">
              <a:latin typeface="Noto Sans"/>
            </a:endParaRPr>
          </a:p>
          <a:p>
            <a:pPr marL="285750" indent="-285750">
              <a:buFont typeface="Arial" panose="020B0604020202020204" pitchFamily="34" charset="0"/>
              <a:buChar char="•"/>
            </a:pPr>
            <a:r>
              <a:rPr lang="tr-TR" sz="2400" i="0" dirty="0">
                <a:effectLst/>
                <a:latin typeface="Noto Sans"/>
              </a:rPr>
              <a:t>Safra taşı </a:t>
            </a:r>
            <a:r>
              <a:rPr lang="tr-TR" sz="2400" i="0" dirty="0" err="1">
                <a:effectLst/>
                <a:latin typeface="Noto Sans"/>
              </a:rPr>
              <a:t>ileusu</a:t>
            </a:r>
            <a:endParaRPr lang="tr-TR" sz="2400" i="0" dirty="0">
              <a:effectLst/>
              <a:latin typeface="Noto Sans"/>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61954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0706D2-F02A-471B-A53C-A3E9BFC815E0}"/>
              </a:ext>
            </a:extLst>
          </p:cNvPr>
          <p:cNvSpPr>
            <a:spLocks noGrp="1"/>
          </p:cNvSpPr>
          <p:nvPr>
            <p:ph type="title"/>
          </p:nvPr>
        </p:nvSpPr>
        <p:spPr>
          <a:xfrm>
            <a:off x="1043631" y="809898"/>
            <a:ext cx="9942716" cy="1554480"/>
          </a:xfrm>
        </p:spPr>
        <p:txBody>
          <a:bodyPr anchor="ctr">
            <a:normAutofit/>
          </a:bodyPr>
          <a:lstStyle/>
          <a:p>
            <a:r>
              <a:rPr lang="tr-TR" sz="4800"/>
              <a:t>HEDEFLER</a:t>
            </a:r>
          </a:p>
        </p:txBody>
      </p:sp>
      <p:sp>
        <p:nvSpPr>
          <p:cNvPr id="3" name="İçerik Yer Tutucusu 2">
            <a:extLst>
              <a:ext uri="{FF2B5EF4-FFF2-40B4-BE49-F238E27FC236}">
                <a16:creationId xmlns:a16="http://schemas.microsoft.com/office/drawing/2014/main" id="{75895DE8-74BD-40C6-8D62-764320BE8771}"/>
              </a:ext>
            </a:extLst>
          </p:cNvPr>
          <p:cNvSpPr>
            <a:spLocks noGrp="1"/>
          </p:cNvSpPr>
          <p:nvPr>
            <p:ph idx="1"/>
          </p:nvPr>
        </p:nvSpPr>
        <p:spPr>
          <a:xfrm>
            <a:off x="1045028" y="3017522"/>
            <a:ext cx="9941319" cy="3124658"/>
          </a:xfrm>
        </p:spPr>
        <p:txBody>
          <a:bodyPr anchor="ctr">
            <a:normAutofit/>
          </a:bodyPr>
          <a:lstStyle/>
          <a:p>
            <a:r>
              <a:rPr lang="tr-TR" sz="2400" dirty="0">
                <a:latin typeface="Noto Sans"/>
              </a:rPr>
              <a:t>Safra taşı ve neden olduğu hastalıkların belirti ve bulgularını sayabilmek</a:t>
            </a:r>
          </a:p>
          <a:p>
            <a:r>
              <a:rPr lang="tr-TR" sz="2400" dirty="0">
                <a:latin typeface="Noto Sans"/>
              </a:rPr>
              <a:t>Safra kesesi tümörleri belirti ve bulgularını sayabilmek</a:t>
            </a:r>
          </a:p>
          <a:p>
            <a:r>
              <a:rPr lang="tr-TR" sz="2400" dirty="0">
                <a:latin typeface="Noto Sans"/>
              </a:rPr>
              <a:t>Safra kesesi polipleri belirti ve bulguları hakkında sayabilmek</a:t>
            </a:r>
          </a:p>
          <a:p>
            <a:r>
              <a:rPr lang="tr-TR" sz="2400" dirty="0">
                <a:latin typeface="Noto Sans"/>
              </a:rPr>
              <a:t>Safra kesesi hastalığı olan bireylerin beslenme özelliklerini sayabilmek</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95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C74534-2D2D-4739-A9B3-C1C1E6DC69BC}"/>
              </a:ext>
            </a:extLst>
          </p:cNvPr>
          <p:cNvSpPr>
            <a:spLocks noGrp="1"/>
          </p:cNvSpPr>
          <p:nvPr>
            <p:ph type="title"/>
          </p:nvPr>
        </p:nvSpPr>
        <p:spPr>
          <a:xfrm>
            <a:off x="1282963" y="1238080"/>
            <a:ext cx="9849751" cy="1349671"/>
          </a:xfrm>
        </p:spPr>
        <p:txBody>
          <a:bodyPr anchor="b">
            <a:normAutofit/>
          </a:bodyPr>
          <a:lstStyle/>
          <a:p>
            <a:r>
              <a:rPr lang="tr-TR" sz="5400"/>
              <a:t>AMFİZEMATÖZ KOLESİSTİT</a:t>
            </a:r>
          </a:p>
        </p:txBody>
      </p:sp>
      <p:sp>
        <p:nvSpPr>
          <p:cNvPr id="3" name="İçerik Yer Tutucusu 2">
            <a:extLst>
              <a:ext uri="{FF2B5EF4-FFF2-40B4-BE49-F238E27FC236}">
                <a16:creationId xmlns:a16="http://schemas.microsoft.com/office/drawing/2014/main" id="{578A3F98-5AB6-4B4F-BE9A-8408A430C25C}"/>
              </a:ext>
            </a:extLst>
          </p:cNvPr>
          <p:cNvSpPr>
            <a:spLocks noGrp="1"/>
          </p:cNvSpPr>
          <p:nvPr>
            <p:ph idx="1"/>
          </p:nvPr>
        </p:nvSpPr>
        <p:spPr>
          <a:xfrm>
            <a:off x="1289304" y="2902913"/>
            <a:ext cx="9849751" cy="3032168"/>
          </a:xfrm>
        </p:spPr>
        <p:txBody>
          <a:bodyPr anchor="ctr">
            <a:normAutofit/>
          </a:bodyPr>
          <a:lstStyle/>
          <a:p>
            <a:endParaRPr lang="tr-TR" sz="2000" dirty="0"/>
          </a:p>
          <a:p>
            <a:endParaRPr lang="tr-TR" sz="2000" dirty="0"/>
          </a:p>
          <a:p>
            <a:r>
              <a:rPr lang="tr-TR" sz="2400" dirty="0"/>
              <a:t>Akut taşlı veya taşsız </a:t>
            </a:r>
            <a:r>
              <a:rPr lang="tr-TR" sz="2400" dirty="0" err="1"/>
              <a:t>kolesistit</a:t>
            </a:r>
            <a:r>
              <a:rPr lang="tr-TR" sz="2400" dirty="0"/>
              <a:t> seyrinde kesede gelişebilen </a:t>
            </a:r>
            <a:r>
              <a:rPr lang="tr-TR" sz="2400" dirty="0" err="1"/>
              <a:t>iskemik</a:t>
            </a:r>
            <a:r>
              <a:rPr lang="tr-TR" sz="2400" dirty="0"/>
              <a:t> nekroza </a:t>
            </a:r>
            <a:r>
              <a:rPr lang="tr-TR" sz="2400" dirty="0" err="1"/>
              <a:t>clostridium</a:t>
            </a:r>
            <a:r>
              <a:rPr lang="tr-TR" sz="2400" dirty="0"/>
              <a:t> türü </a:t>
            </a:r>
            <a:r>
              <a:rPr lang="tr-TR" sz="2400" dirty="0" err="1"/>
              <a:t>mo</a:t>
            </a:r>
            <a:r>
              <a:rPr lang="tr-TR" sz="2400" dirty="0"/>
              <a:t> enfeksiyon eklenmesi</a:t>
            </a:r>
          </a:p>
          <a:p>
            <a:r>
              <a:rPr lang="tr-TR" sz="2400" dirty="0"/>
              <a:t>Sıklıkla geç tanı alır ,</a:t>
            </a:r>
            <a:r>
              <a:rPr lang="tr-TR" sz="2400" dirty="0" err="1"/>
              <a:t>mortalitesi</a:t>
            </a:r>
            <a:r>
              <a:rPr lang="tr-TR" sz="2400" dirty="0"/>
              <a:t> yüksektir</a:t>
            </a:r>
          </a:p>
          <a:p>
            <a:r>
              <a:rPr lang="tr-TR" sz="2400" dirty="0" err="1"/>
              <a:t>Alkolik,diyabetik,yaşlı</a:t>
            </a:r>
            <a:r>
              <a:rPr lang="tr-TR" sz="2400" dirty="0"/>
              <a:t> hastalarda özellikle</a:t>
            </a:r>
          </a:p>
          <a:p>
            <a:endParaRPr lang="tr-TR" sz="2000" dirty="0"/>
          </a:p>
        </p:txBody>
      </p:sp>
    </p:spTree>
    <p:extLst>
      <p:ext uri="{BB962C8B-B14F-4D97-AF65-F5344CB8AC3E}">
        <p14:creationId xmlns:p14="http://schemas.microsoft.com/office/powerpoint/2010/main" val="25201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64DAFD0-F8E0-4335-96D5-08B7800745BF}"/>
              </a:ext>
            </a:extLst>
          </p:cNvPr>
          <p:cNvSpPr>
            <a:spLocks noGrp="1"/>
          </p:cNvSpPr>
          <p:nvPr>
            <p:ph type="title"/>
          </p:nvPr>
        </p:nvSpPr>
        <p:spPr>
          <a:xfrm>
            <a:off x="1282963" y="1238080"/>
            <a:ext cx="9849751" cy="1349671"/>
          </a:xfrm>
        </p:spPr>
        <p:txBody>
          <a:bodyPr anchor="b">
            <a:normAutofit/>
          </a:bodyPr>
          <a:lstStyle/>
          <a:p>
            <a:r>
              <a:rPr lang="tr-TR" sz="5400"/>
              <a:t>AMFİZEMATÖZ KOLESİSTİT</a:t>
            </a:r>
          </a:p>
        </p:txBody>
      </p:sp>
      <p:sp>
        <p:nvSpPr>
          <p:cNvPr id="3" name="İçerik Yer Tutucusu 2">
            <a:extLst>
              <a:ext uri="{FF2B5EF4-FFF2-40B4-BE49-F238E27FC236}">
                <a16:creationId xmlns:a16="http://schemas.microsoft.com/office/drawing/2014/main" id="{CF328D06-9784-4182-985B-0DE023C29F8D}"/>
              </a:ext>
            </a:extLst>
          </p:cNvPr>
          <p:cNvSpPr>
            <a:spLocks noGrp="1"/>
          </p:cNvSpPr>
          <p:nvPr>
            <p:ph idx="1"/>
          </p:nvPr>
        </p:nvSpPr>
        <p:spPr>
          <a:xfrm>
            <a:off x="1289304" y="2902913"/>
            <a:ext cx="9849751" cy="3032168"/>
          </a:xfrm>
        </p:spPr>
        <p:txBody>
          <a:bodyPr anchor="ctr">
            <a:normAutofit/>
          </a:bodyPr>
          <a:lstStyle/>
          <a:p>
            <a:endParaRPr lang="tr-TR" sz="2400" dirty="0">
              <a:latin typeface="Noto Sans"/>
            </a:endParaRPr>
          </a:p>
          <a:p>
            <a:endParaRPr lang="tr-TR" sz="2400" dirty="0">
              <a:latin typeface="Noto Sans"/>
            </a:endParaRPr>
          </a:p>
          <a:p>
            <a:r>
              <a:rPr lang="tr-TR" sz="2400" dirty="0">
                <a:latin typeface="Noto Sans"/>
              </a:rPr>
              <a:t>Klinik; </a:t>
            </a:r>
            <a:r>
              <a:rPr lang="tr-TR" sz="2400" dirty="0" err="1">
                <a:latin typeface="Noto Sans"/>
              </a:rPr>
              <a:t>kolesistit</a:t>
            </a:r>
            <a:r>
              <a:rPr lang="tr-TR" sz="2400" dirty="0">
                <a:latin typeface="Noto Sans"/>
              </a:rPr>
              <a:t> ve altta yatan hastalığın bulgularından oluşur</a:t>
            </a:r>
          </a:p>
          <a:p>
            <a:r>
              <a:rPr lang="tr-TR" sz="2400" dirty="0">
                <a:latin typeface="Noto Sans"/>
              </a:rPr>
              <a:t>Direkt </a:t>
            </a:r>
            <a:r>
              <a:rPr lang="tr-TR" sz="2400" dirty="0" err="1">
                <a:latin typeface="Noto Sans"/>
              </a:rPr>
              <a:t>grafi</a:t>
            </a:r>
            <a:r>
              <a:rPr lang="tr-TR" sz="2400" dirty="0">
                <a:latin typeface="Noto Sans"/>
              </a:rPr>
              <a:t> veya USG de safra yollarında gaz-hava izlenir</a:t>
            </a:r>
          </a:p>
          <a:p>
            <a:r>
              <a:rPr lang="tr-TR" sz="2400" dirty="0">
                <a:latin typeface="Noto Sans"/>
              </a:rPr>
              <a:t>Tedavi; antibiyotik ve cerrahi</a:t>
            </a:r>
          </a:p>
          <a:p>
            <a:endParaRPr lang="tr-TR" sz="2000" dirty="0"/>
          </a:p>
        </p:txBody>
      </p:sp>
    </p:spTree>
    <p:extLst>
      <p:ext uri="{BB962C8B-B14F-4D97-AF65-F5344CB8AC3E}">
        <p14:creationId xmlns:p14="http://schemas.microsoft.com/office/powerpoint/2010/main" val="2038186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D9A2B40-329E-4FEF-B8C8-300073734366}"/>
              </a:ext>
            </a:extLst>
          </p:cNvPr>
          <p:cNvSpPr>
            <a:spLocks noGrp="1"/>
          </p:cNvSpPr>
          <p:nvPr>
            <p:ph type="title"/>
          </p:nvPr>
        </p:nvSpPr>
        <p:spPr>
          <a:xfrm>
            <a:off x="808638" y="386930"/>
            <a:ext cx="9236700" cy="1188950"/>
          </a:xfrm>
        </p:spPr>
        <p:txBody>
          <a:bodyPr anchor="b">
            <a:normAutofit/>
          </a:bodyPr>
          <a:lstStyle/>
          <a:p>
            <a:r>
              <a:rPr lang="tr-TR" sz="5400"/>
              <a:t>SAFRA TAŞI İLEUSU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889A021-4F5C-48CB-9FFB-4B1581825DBE}"/>
              </a:ext>
            </a:extLst>
          </p:cNvPr>
          <p:cNvSpPr>
            <a:spLocks noGrp="1"/>
          </p:cNvSpPr>
          <p:nvPr>
            <p:ph idx="1"/>
          </p:nvPr>
        </p:nvSpPr>
        <p:spPr>
          <a:xfrm>
            <a:off x="793660" y="2599509"/>
            <a:ext cx="10143668" cy="3435531"/>
          </a:xfrm>
        </p:spPr>
        <p:txBody>
          <a:bodyPr anchor="ctr">
            <a:normAutofit/>
          </a:bodyPr>
          <a:lstStyle/>
          <a:p>
            <a:endParaRPr lang="tr-TR" sz="2400" dirty="0"/>
          </a:p>
          <a:p>
            <a:endParaRPr lang="tr-TR" sz="2400" dirty="0">
              <a:latin typeface="Noto Sans"/>
            </a:endParaRPr>
          </a:p>
          <a:p>
            <a:r>
              <a:rPr lang="tr-TR" sz="2400" dirty="0">
                <a:latin typeface="Noto Sans"/>
              </a:rPr>
              <a:t>Taş </a:t>
            </a:r>
            <a:r>
              <a:rPr lang="tr-TR" sz="2400" dirty="0" err="1">
                <a:latin typeface="Noto Sans"/>
              </a:rPr>
              <a:t>duodenuma</a:t>
            </a:r>
            <a:r>
              <a:rPr lang="tr-TR" sz="2400" dirty="0">
                <a:latin typeface="Noto Sans"/>
              </a:rPr>
              <a:t> </a:t>
            </a:r>
            <a:r>
              <a:rPr lang="tr-TR" sz="2400" dirty="0" err="1">
                <a:latin typeface="Noto Sans"/>
              </a:rPr>
              <a:t>fistülize</a:t>
            </a:r>
            <a:r>
              <a:rPr lang="tr-TR" sz="2400" dirty="0">
                <a:latin typeface="Noto Sans"/>
              </a:rPr>
              <a:t> </a:t>
            </a:r>
            <a:r>
              <a:rPr lang="tr-TR" sz="2400" dirty="0" err="1">
                <a:latin typeface="Noto Sans"/>
              </a:rPr>
              <a:t>olmuş,terminal</a:t>
            </a:r>
            <a:r>
              <a:rPr lang="tr-TR" sz="2400" dirty="0">
                <a:latin typeface="Noto Sans"/>
              </a:rPr>
              <a:t> </a:t>
            </a:r>
            <a:r>
              <a:rPr lang="tr-TR" sz="2400" dirty="0" err="1">
                <a:latin typeface="Noto Sans"/>
              </a:rPr>
              <a:t>ileumu</a:t>
            </a:r>
            <a:r>
              <a:rPr lang="tr-TR" sz="2400" dirty="0">
                <a:latin typeface="Noto Sans"/>
              </a:rPr>
              <a:t> tıkamıştır.</a:t>
            </a:r>
          </a:p>
          <a:p>
            <a:r>
              <a:rPr lang="tr-TR" sz="2400" dirty="0">
                <a:latin typeface="Noto Sans"/>
              </a:rPr>
              <a:t>İnce bağırsak obstrüksiyonu bulguları olur(karın ağrısı, </a:t>
            </a:r>
            <a:r>
              <a:rPr lang="tr-TR" sz="2400" dirty="0" err="1">
                <a:latin typeface="Noto Sans"/>
              </a:rPr>
              <a:t>distansiyon</a:t>
            </a:r>
            <a:r>
              <a:rPr lang="tr-TR" sz="2400" dirty="0">
                <a:latin typeface="Noto Sans"/>
              </a:rPr>
              <a:t>, bulantı-</a:t>
            </a:r>
            <a:r>
              <a:rPr lang="tr-TR" sz="2400" dirty="0" err="1">
                <a:latin typeface="Noto Sans"/>
              </a:rPr>
              <a:t>kusma,gaz</a:t>
            </a:r>
            <a:r>
              <a:rPr lang="tr-TR" sz="2400" dirty="0">
                <a:latin typeface="Noto Sans"/>
              </a:rPr>
              <a:t>-gaita deşarjında azalma)</a:t>
            </a:r>
          </a:p>
          <a:p>
            <a:r>
              <a:rPr lang="tr-TR" sz="2400" dirty="0">
                <a:latin typeface="Noto Sans"/>
              </a:rPr>
              <a:t>O</a:t>
            </a:r>
            <a:r>
              <a:rPr lang="tr-TR" sz="2400" b="0" i="0" dirty="0">
                <a:effectLst/>
                <a:latin typeface="Noto Sans"/>
              </a:rPr>
              <a:t>rtalama semptom süresi yaklaşık beş gündür belirsiz ve aralıklı semptomlar görülür</a:t>
            </a:r>
          </a:p>
        </p:txBody>
      </p:sp>
    </p:spTree>
    <p:extLst>
      <p:ext uri="{BB962C8B-B14F-4D97-AF65-F5344CB8AC3E}">
        <p14:creationId xmlns:p14="http://schemas.microsoft.com/office/powerpoint/2010/main" val="385016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9E85A14-77B1-4B7E-9E40-51CA9BFD9588}"/>
              </a:ext>
            </a:extLst>
          </p:cNvPr>
          <p:cNvSpPr>
            <a:spLocks noGrp="1"/>
          </p:cNvSpPr>
          <p:nvPr>
            <p:ph type="title"/>
          </p:nvPr>
        </p:nvSpPr>
        <p:spPr>
          <a:xfrm>
            <a:off x="808638" y="386930"/>
            <a:ext cx="9236700" cy="1188950"/>
          </a:xfrm>
        </p:spPr>
        <p:txBody>
          <a:bodyPr anchor="b">
            <a:normAutofit/>
          </a:bodyPr>
          <a:lstStyle/>
          <a:p>
            <a:r>
              <a:rPr lang="tr-TR" sz="5400"/>
              <a:t>SAFRA TAŞI İLEUSU</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5CC4498-ED9F-4B6D-9336-E8D63CF1AF3C}"/>
              </a:ext>
            </a:extLst>
          </p:cNvPr>
          <p:cNvSpPr>
            <a:spLocks noGrp="1"/>
          </p:cNvSpPr>
          <p:nvPr>
            <p:ph idx="1"/>
          </p:nvPr>
        </p:nvSpPr>
        <p:spPr>
          <a:xfrm>
            <a:off x="793660" y="2599509"/>
            <a:ext cx="10143668" cy="3435531"/>
          </a:xfrm>
        </p:spPr>
        <p:txBody>
          <a:bodyPr anchor="ctr">
            <a:normAutofit/>
          </a:bodyPr>
          <a:lstStyle/>
          <a:p>
            <a:r>
              <a:rPr lang="tr-TR" sz="2400" b="0" i="0" dirty="0" err="1">
                <a:effectLst/>
                <a:latin typeface="Noto Sans"/>
              </a:rPr>
              <a:t>Lab</a:t>
            </a:r>
            <a:r>
              <a:rPr lang="tr-TR" sz="2400" b="0" i="0" dirty="0">
                <a:effectLst/>
                <a:latin typeface="Noto Sans"/>
              </a:rPr>
              <a:t>; </a:t>
            </a:r>
            <a:r>
              <a:rPr lang="tr-TR" sz="2400" b="0" i="0" dirty="0" err="1">
                <a:effectLst/>
                <a:latin typeface="Noto Sans"/>
              </a:rPr>
              <a:t>İleusa</a:t>
            </a:r>
            <a:r>
              <a:rPr lang="tr-TR" sz="2400" b="0" i="0" dirty="0">
                <a:effectLst/>
                <a:latin typeface="Noto Sans"/>
              </a:rPr>
              <a:t> eşlik eden biyokimyasal anormallikler , spesifik değildir </a:t>
            </a:r>
          </a:p>
          <a:p>
            <a:r>
              <a:rPr lang="tr-TR" sz="2400" dirty="0" err="1">
                <a:latin typeface="Noto Sans"/>
              </a:rPr>
              <a:t>L</a:t>
            </a:r>
            <a:r>
              <a:rPr lang="tr-TR" sz="2400" b="0" i="0" dirty="0" err="1">
                <a:effectLst/>
                <a:latin typeface="Noto Sans"/>
              </a:rPr>
              <a:t>ökositoz</a:t>
            </a:r>
            <a:r>
              <a:rPr lang="tr-TR" sz="2400" b="0" i="0" dirty="0">
                <a:effectLst/>
                <a:latin typeface="Noto Sans"/>
              </a:rPr>
              <a:t>, </a:t>
            </a:r>
            <a:r>
              <a:rPr lang="tr-TR" sz="2400" b="0" i="0" dirty="0" err="1">
                <a:effectLst/>
                <a:latin typeface="Noto Sans"/>
              </a:rPr>
              <a:t>dehidrasyona</a:t>
            </a:r>
            <a:r>
              <a:rPr lang="tr-TR" sz="2400" b="0" i="0" dirty="0">
                <a:effectLst/>
                <a:latin typeface="Noto Sans"/>
              </a:rPr>
              <a:t> bağlı elektrolit dengesizliği ve yüksek </a:t>
            </a:r>
            <a:r>
              <a:rPr lang="tr-TR" sz="2400" b="0" i="0" dirty="0" err="1">
                <a:effectLst/>
                <a:latin typeface="Noto Sans"/>
              </a:rPr>
              <a:t>aminotransferaz</a:t>
            </a:r>
            <a:r>
              <a:rPr lang="tr-TR" sz="2400" b="0" i="0" dirty="0">
                <a:effectLst/>
                <a:latin typeface="Noto Sans"/>
              </a:rPr>
              <a:t> seviyelerini içerebilir </a:t>
            </a:r>
            <a:endParaRPr lang="tr-TR" sz="2400" dirty="0">
              <a:latin typeface="Noto Sans"/>
            </a:endParaRPr>
          </a:p>
          <a:p>
            <a:r>
              <a:rPr lang="tr-TR" sz="2400" dirty="0">
                <a:latin typeface="Noto Sans"/>
              </a:rPr>
              <a:t>Direkt </a:t>
            </a:r>
            <a:r>
              <a:rPr lang="tr-TR" sz="2400" dirty="0" err="1">
                <a:latin typeface="Noto Sans"/>
              </a:rPr>
              <a:t>grafi</a:t>
            </a:r>
            <a:r>
              <a:rPr lang="tr-TR" sz="2400" dirty="0">
                <a:latin typeface="Noto Sans"/>
              </a:rPr>
              <a:t> de hava-sıvı seviyeleri ve safra yollarında hava </a:t>
            </a:r>
            <a:r>
              <a:rPr lang="tr-TR" sz="2400" dirty="0" err="1">
                <a:latin typeface="Noto Sans"/>
              </a:rPr>
              <a:t>olur,taş</a:t>
            </a:r>
            <a:r>
              <a:rPr lang="tr-TR" sz="2400" dirty="0">
                <a:latin typeface="Noto Sans"/>
              </a:rPr>
              <a:t> </a:t>
            </a:r>
            <a:r>
              <a:rPr lang="tr-TR" sz="2400" dirty="0" err="1">
                <a:latin typeface="Noto Sans"/>
              </a:rPr>
              <a:t>opaksa</a:t>
            </a:r>
            <a:r>
              <a:rPr lang="tr-TR" sz="2400" dirty="0">
                <a:latin typeface="Noto Sans"/>
              </a:rPr>
              <a:t> görülebilir değilse BT,USG ile görülür </a:t>
            </a:r>
          </a:p>
          <a:p>
            <a:r>
              <a:rPr lang="tr-TR" sz="2400" dirty="0">
                <a:latin typeface="Noto Sans"/>
              </a:rPr>
              <a:t>Tedavi; cerrahi</a:t>
            </a:r>
          </a:p>
          <a:p>
            <a:endParaRPr lang="tr-TR" sz="2400" dirty="0"/>
          </a:p>
        </p:txBody>
      </p:sp>
    </p:spTree>
    <p:extLst>
      <p:ext uri="{BB962C8B-B14F-4D97-AF65-F5344CB8AC3E}">
        <p14:creationId xmlns:p14="http://schemas.microsoft.com/office/powerpoint/2010/main" val="1543383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705ED6C-67DF-4701-9F9A-9D7DCEA857AD}"/>
              </a:ext>
            </a:extLst>
          </p:cNvPr>
          <p:cNvSpPr>
            <a:spLocks noGrp="1"/>
          </p:cNvSpPr>
          <p:nvPr>
            <p:ph type="title"/>
          </p:nvPr>
        </p:nvSpPr>
        <p:spPr>
          <a:xfrm>
            <a:off x="589560" y="856180"/>
            <a:ext cx="4560584" cy="1128068"/>
          </a:xfrm>
        </p:spPr>
        <p:txBody>
          <a:bodyPr anchor="ctr">
            <a:normAutofit/>
          </a:bodyPr>
          <a:lstStyle/>
          <a:p>
            <a:r>
              <a:rPr lang="tr-TR" sz="4000"/>
              <a:t>KOLEDOKOLİTİAZİS</a:t>
            </a:r>
          </a:p>
        </p:txBody>
      </p:sp>
      <p:grpSp>
        <p:nvGrpSpPr>
          <p:cNvPr id="36"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7ECA917-6E68-44B0-9562-3A254D6EC610}"/>
              </a:ext>
            </a:extLst>
          </p:cNvPr>
          <p:cNvSpPr>
            <a:spLocks noGrp="1"/>
          </p:cNvSpPr>
          <p:nvPr>
            <p:ph idx="1"/>
          </p:nvPr>
        </p:nvSpPr>
        <p:spPr>
          <a:xfrm>
            <a:off x="590719" y="2330505"/>
            <a:ext cx="4559425" cy="3979585"/>
          </a:xfrm>
        </p:spPr>
        <p:txBody>
          <a:bodyPr anchor="ctr">
            <a:normAutofit/>
          </a:bodyPr>
          <a:lstStyle/>
          <a:p>
            <a:r>
              <a:rPr lang="tr-TR" sz="1700" b="0" i="0" dirty="0" err="1">
                <a:effectLst/>
                <a:latin typeface="Noto Sans"/>
              </a:rPr>
              <a:t>Koledokolitiazis</a:t>
            </a:r>
            <a:r>
              <a:rPr lang="tr-TR" sz="1700" b="0" i="0" dirty="0">
                <a:effectLst/>
                <a:latin typeface="Noto Sans"/>
              </a:rPr>
              <a:t>, ortak safra kanal(koledok) içinde safra kesesi taşlarının varlığı</a:t>
            </a:r>
          </a:p>
          <a:p>
            <a:r>
              <a:rPr lang="tr-TR" sz="1700" b="0" i="0" dirty="0" err="1">
                <a:effectLst/>
                <a:latin typeface="Noto Sans"/>
              </a:rPr>
              <a:t>Primer</a:t>
            </a:r>
            <a:r>
              <a:rPr lang="tr-TR" sz="1700" b="0" i="0" dirty="0">
                <a:effectLst/>
                <a:latin typeface="Noto Sans"/>
              </a:rPr>
              <a:t> </a:t>
            </a:r>
            <a:r>
              <a:rPr lang="tr-TR" sz="1700" b="0" i="0" dirty="0" err="1">
                <a:effectLst/>
                <a:latin typeface="Noto Sans"/>
              </a:rPr>
              <a:t>koledokolitiyazis</a:t>
            </a:r>
            <a:r>
              <a:rPr lang="tr-TR" sz="1700" dirty="0">
                <a:latin typeface="Noto Sans"/>
              </a:rPr>
              <a:t> </a:t>
            </a:r>
            <a:r>
              <a:rPr lang="tr-TR" sz="1700" dirty="0">
                <a:latin typeface="Noto Sans"/>
                <a:sym typeface="Wingdings" panose="05000000000000000000" pitchFamily="2" charset="2"/>
              </a:rPr>
              <a:t>koledokta taş oluşumudur</a:t>
            </a:r>
          </a:p>
          <a:p>
            <a:r>
              <a:rPr lang="tr-TR" sz="1700" b="0" i="0" dirty="0">
                <a:effectLst/>
                <a:latin typeface="Noto Sans"/>
              </a:rPr>
              <a:t>İkincil </a:t>
            </a:r>
            <a:r>
              <a:rPr lang="tr-TR" sz="1700" b="0" i="0" dirty="0" err="1">
                <a:effectLst/>
                <a:latin typeface="Noto Sans"/>
              </a:rPr>
              <a:t>koledokolitiazis</a:t>
            </a:r>
            <a:r>
              <a:rPr lang="tr-TR" sz="1700" dirty="0">
                <a:latin typeface="Noto Sans"/>
                <a:sym typeface="Wingdings" panose="05000000000000000000" pitchFamily="2" charset="2"/>
              </a:rPr>
              <a:t> </a:t>
            </a:r>
            <a:r>
              <a:rPr lang="tr-TR" sz="1700" b="0" i="0" dirty="0">
                <a:effectLst/>
                <a:latin typeface="Noto Sans"/>
              </a:rPr>
              <a:t> safra kesesinden safra kesesi taşlarının koledoğa geçişinden kaynaklanır</a:t>
            </a:r>
          </a:p>
          <a:p>
            <a:r>
              <a:rPr lang="tr-TR" sz="1700" b="0" i="0" dirty="0">
                <a:effectLst/>
                <a:latin typeface="Noto Sans"/>
              </a:rPr>
              <a:t>Safra kesesi taşı olan hastaların %15’inde </a:t>
            </a:r>
            <a:r>
              <a:rPr lang="tr-TR" sz="1700" b="0" i="0" dirty="0" err="1">
                <a:effectLst/>
                <a:latin typeface="Noto Sans"/>
              </a:rPr>
              <a:t>koledokolitiazis</a:t>
            </a:r>
            <a:r>
              <a:rPr lang="tr-TR" sz="1700" b="0" i="0" dirty="0">
                <a:effectLst/>
                <a:latin typeface="Noto Sans"/>
              </a:rPr>
              <a:t> gelişir </a:t>
            </a:r>
          </a:p>
          <a:p>
            <a:r>
              <a:rPr lang="tr-TR" sz="1700" dirty="0" err="1">
                <a:latin typeface="Noto Sans"/>
              </a:rPr>
              <a:t>K</a:t>
            </a:r>
            <a:r>
              <a:rPr lang="tr-TR" sz="1700" b="0" i="0" dirty="0" err="1">
                <a:effectLst/>
                <a:latin typeface="Noto Sans"/>
              </a:rPr>
              <a:t>oledokolitiazis</a:t>
            </a:r>
            <a:r>
              <a:rPr lang="tr-TR" sz="1700" b="0" i="0" dirty="0">
                <a:effectLst/>
                <a:latin typeface="Noto Sans"/>
              </a:rPr>
              <a:t>, tıkanıklığa neden olarak </a:t>
            </a:r>
            <a:r>
              <a:rPr lang="tr-TR" sz="1700" dirty="0">
                <a:latin typeface="Noto Sans"/>
              </a:rPr>
              <a:t>sarılık</a:t>
            </a:r>
            <a:r>
              <a:rPr lang="tr-TR" sz="1700" b="0" i="0" dirty="0">
                <a:effectLst/>
                <a:latin typeface="Noto Sans"/>
              </a:rPr>
              <a:t> ve </a:t>
            </a:r>
            <a:r>
              <a:rPr lang="tr-TR" sz="1700" b="0" i="0" dirty="0" err="1">
                <a:effectLst/>
                <a:latin typeface="Noto Sans"/>
              </a:rPr>
              <a:t>kolanjite</a:t>
            </a:r>
            <a:r>
              <a:rPr lang="tr-TR" sz="1700" dirty="0">
                <a:latin typeface="Noto Sans"/>
              </a:rPr>
              <a:t> </a:t>
            </a:r>
            <a:r>
              <a:rPr lang="tr-TR" sz="1700" b="0" i="0" dirty="0">
                <a:effectLst/>
                <a:latin typeface="Noto Sans"/>
              </a:rPr>
              <a:t>yol açabilir, </a:t>
            </a:r>
            <a:r>
              <a:rPr lang="tr-TR" sz="1700" dirty="0">
                <a:latin typeface="Noto Sans"/>
              </a:rPr>
              <a:t>akut </a:t>
            </a:r>
            <a:r>
              <a:rPr lang="tr-TR" sz="1700" dirty="0" err="1">
                <a:latin typeface="Noto Sans"/>
              </a:rPr>
              <a:t>biliyer</a:t>
            </a:r>
            <a:r>
              <a:rPr lang="tr-TR" sz="1700" b="0" i="0" dirty="0">
                <a:effectLst/>
                <a:latin typeface="Noto Sans"/>
              </a:rPr>
              <a:t> </a:t>
            </a:r>
            <a:r>
              <a:rPr lang="tr-TR" sz="1700" b="0" i="0" dirty="0" err="1">
                <a:effectLst/>
                <a:latin typeface="Noto Sans"/>
              </a:rPr>
              <a:t>pankreatit</a:t>
            </a:r>
            <a:r>
              <a:rPr lang="tr-TR" sz="1700" b="0" i="0" dirty="0">
                <a:effectLst/>
                <a:latin typeface="Noto Sans"/>
              </a:rPr>
              <a:t> gelişimine neden olabilir </a:t>
            </a:r>
          </a:p>
          <a:p>
            <a:endParaRPr lang="tr-TR" sz="1700" dirty="0">
              <a:latin typeface="Noto Sans"/>
            </a:endParaRPr>
          </a:p>
        </p:txBody>
      </p:sp>
      <p:sp>
        <p:nvSpPr>
          <p:cNvPr id="39"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1FA70943-FB48-41A2-B3A6-3DB5D6AD3FF2}"/>
              </a:ext>
            </a:extLst>
          </p:cNvPr>
          <p:cNvPicPr>
            <a:picLocks noChangeAspect="1"/>
          </p:cNvPicPr>
          <p:nvPr/>
        </p:nvPicPr>
        <p:blipFill rotWithShape="1">
          <a:blip r:embed="rId3">
            <a:extLst>
              <a:ext uri="{28A0092B-C50C-407E-A947-70E740481C1C}">
                <a14:useLocalDpi xmlns:a14="http://schemas.microsoft.com/office/drawing/2010/main" val="0"/>
              </a:ext>
            </a:extLst>
          </a:blip>
          <a:srcRect l="19659" t="18206" r="13836" b="8422"/>
          <a:stretch/>
        </p:blipFill>
        <p:spPr>
          <a:xfrm>
            <a:off x="5873189" y="1687149"/>
            <a:ext cx="5401794" cy="3858792"/>
          </a:xfrm>
          <a:prstGeom prst="rect">
            <a:avLst/>
          </a:prstGeom>
        </p:spPr>
      </p:pic>
    </p:spTree>
    <p:extLst>
      <p:ext uri="{BB962C8B-B14F-4D97-AF65-F5344CB8AC3E}">
        <p14:creationId xmlns:p14="http://schemas.microsoft.com/office/powerpoint/2010/main" val="29592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851E7A8-006A-4DE2-9225-C450BFAA36C8}"/>
              </a:ext>
            </a:extLst>
          </p:cNvPr>
          <p:cNvSpPr>
            <a:spLocks noGrp="1"/>
          </p:cNvSpPr>
          <p:nvPr>
            <p:ph type="title"/>
          </p:nvPr>
        </p:nvSpPr>
        <p:spPr>
          <a:xfrm>
            <a:off x="645065" y="1463040"/>
            <a:ext cx="3796306" cy="2690949"/>
          </a:xfrm>
        </p:spPr>
        <p:txBody>
          <a:bodyPr anchor="t">
            <a:normAutofit/>
          </a:bodyPr>
          <a:lstStyle/>
          <a:p>
            <a:r>
              <a:rPr lang="tr-TR" sz="3700"/>
              <a:t>KOLEDOKOLİTİAZİS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2AFFC1C-DE77-4F03-B0C3-5259A07E4BFA}"/>
              </a:ext>
            </a:extLst>
          </p:cNvPr>
          <p:cNvSpPr>
            <a:spLocks noGrp="1"/>
          </p:cNvSpPr>
          <p:nvPr>
            <p:ph idx="1"/>
          </p:nvPr>
        </p:nvSpPr>
        <p:spPr>
          <a:xfrm>
            <a:off x="5656218" y="1463039"/>
            <a:ext cx="5542387" cy="4300447"/>
          </a:xfrm>
        </p:spPr>
        <p:txBody>
          <a:bodyPr anchor="t">
            <a:normAutofit/>
          </a:bodyPr>
          <a:lstStyle/>
          <a:p>
            <a:endParaRPr lang="tr-TR" sz="2200" b="0" i="0" dirty="0">
              <a:effectLst/>
              <a:latin typeface="Noto Sans"/>
            </a:endParaRPr>
          </a:p>
          <a:p>
            <a:r>
              <a:rPr lang="tr-TR" sz="2400" b="0" i="0" dirty="0">
                <a:effectLst/>
                <a:latin typeface="Noto Sans"/>
              </a:rPr>
              <a:t>Sağ üst kadran veya </a:t>
            </a:r>
            <a:r>
              <a:rPr lang="tr-TR" sz="2400" b="0" i="0" dirty="0" err="1">
                <a:effectLst/>
                <a:latin typeface="Noto Sans"/>
              </a:rPr>
              <a:t>epigastrik</a:t>
            </a:r>
            <a:r>
              <a:rPr lang="tr-TR" sz="2400" b="0" i="0" dirty="0">
                <a:effectLst/>
                <a:latin typeface="Noto Sans"/>
              </a:rPr>
              <a:t> ağrı</a:t>
            </a:r>
          </a:p>
          <a:p>
            <a:r>
              <a:rPr lang="tr-TR" sz="2400" dirty="0">
                <a:latin typeface="Noto Sans"/>
              </a:rPr>
              <a:t>B</a:t>
            </a:r>
            <a:r>
              <a:rPr lang="tr-TR" sz="2400" b="0" i="0" dirty="0">
                <a:effectLst/>
                <a:latin typeface="Noto Sans"/>
              </a:rPr>
              <a:t>ulantı ve kusma </a:t>
            </a:r>
          </a:p>
          <a:p>
            <a:r>
              <a:rPr lang="tr-TR" sz="2400" dirty="0">
                <a:latin typeface="Noto Sans"/>
              </a:rPr>
              <a:t>Sarılık </a:t>
            </a:r>
            <a:endParaRPr lang="tr-TR" sz="2400" b="0" i="0" dirty="0">
              <a:effectLst/>
              <a:latin typeface="Noto Sans"/>
            </a:endParaRPr>
          </a:p>
          <a:p>
            <a:r>
              <a:rPr lang="tr-TR" sz="2400" b="0" i="0" dirty="0">
                <a:effectLst/>
                <a:latin typeface="Noto Sans"/>
              </a:rPr>
              <a:t>Ağrı genellikle tipik </a:t>
            </a:r>
            <a:r>
              <a:rPr lang="tr-TR" sz="2400" b="0" i="0" dirty="0" err="1">
                <a:effectLst/>
                <a:latin typeface="Noto Sans"/>
              </a:rPr>
              <a:t>biliyer</a:t>
            </a:r>
            <a:r>
              <a:rPr lang="tr-TR" sz="2400" b="0" i="0" dirty="0">
                <a:effectLst/>
                <a:latin typeface="Noto Sans"/>
              </a:rPr>
              <a:t> kolikte görülenden daha uzun (6)</a:t>
            </a:r>
          </a:p>
          <a:p>
            <a:r>
              <a:rPr lang="tr-TR" sz="2400" b="0" i="0" dirty="0" err="1">
                <a:effectLst/>
                <a:latin typeface="Noto Sans"/>
              </a:rPr>
              <a:t>Courvoisier'in</a:t>
            </a:r>
            <a:r>
              <a:rPr lang="tr-TR" sz="2400" b="0" i="0" dirty="0">
                <a:effectLst/>
                <a:latin typeface="Noto Sans"/>
              </a:rPr>
              <a:t> işareti</a:t>
            </a:r>
            <a:r>
              <a:rPr lang="tr-TR" sz="2400" dirty="0">
                <a:latin typeface="Noto Sans"/>
              </a:rPr>
              <a:t>(</a:t>
            </a:r>
            <a:r>
              <a:rPr lang="tr-TR" sz="2400" dirty="0" err="1">
                <a:latin typeface="Noto Sans"/>
              </a:rPr>
              <a:t>malignite</a:t>
            </a:r>
            <a:r>
              <a:rPr lang="tr-TR" sz="2400" dirty="0">
                <a:latin typeface="Noto Sans"/>
              </a:rPr>
              <a:t>) </a:t>
            </a:r>
          </a:p>
          <a:p>
            <a:endParaRPr lang="tr-TR" sz="2200" dirty="0">
              <a:latin typeface="Noto Sans"/>
            </a:endParaRPr>
          </a:p>
        </p:txBody>
      </p:sp>
    </p:spTree>
    <p:extLst>
      <p:ext uri="{BB962C8B-B14F-4D97-AF65-F5344CB8AC3E}">
        <p14:creationId xmlns:p14="http://schemas.microsoft.com/office/powerpoint/2010/main" val="418673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04DFB1-8AEB-473A-BE96-778DCBA404BC}"/>
              </a:ext>
            </a:extLst>
          </p:cNvPr>
          <p:cNvSpPr>
            <a:spLocks noGrp="1"/>
          </p:cNvSpPr>
          <p:nvPr>
            <p:ph type="title"/>
          </p:nvPr>
        </p:nvSpPr>
        <p:spPr>
          <a:xfrm>
            <a:off x="645065" y="1463040"/>
            <a:ext cx="3796306" cy="2690949"/>
          </a:xfrm>
        </p:spPr>
        <p:txBody>
          <a:bodyPr anchor="t">
            <a:normAutofit/>
          </a:bodyPr>
          <a:lstStyle/>
          <a:p>
            <a:r>
              <a:rPr lang="tr-TR" sz="3700"/>
              <a:t>KOLEDOKOLİTİAZİS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B6FB0B7-D2F2-4588-960E-26F618C34E6F}"/>
              </a:ext>
            </a:extLst>
          </p:cNvPr>
          <p:cNvSpPr>
            <a:spLocks noGrp="1"/>
          </p:cNvSpPr>
          <p:nvPr>
            <p:ph idx="1"/>
          </p:nvPr>
        </p:nvSpPr>
        <p:spPr>
          <a:xfrm>
            <a:off x="5656218" y="1463039"/>
            <a:ext cx="5542387" cy="4300447"/>
          </a:xfrm>
        </p:spPr>
        <p:txBody>
          <a:bodyPr anchor="t">
            <a:normAutofit/>
          </a:bodyPr>
          <a:lstStyle/>
          <a:p>
            <a:r>
              <a:rPr lang="tr-TR" sz="2400" b="0" i="0" dirty="0">
                <a:effectLst/>
                <a:latin typeface="Noto Sans"/>
              </a:rPr>
              <a:t>Taşlar safra yolunda tıkanıklık yapmışsa direkt </a:t>
            </a:r>
            <a:r>
              <a:rPr lang="tr-TR" sz="2400" b="0" i="0" dirty="0" err="1">
                <a:effectLst/>
                <a:latin typeface="Noto Sans"/>
              </a:rPr>
              <a:t>bilirübin</a:t>
            </a:r>
            <a:r>
              <a:rPr lang="tr-TR" sz="2400" b="0" i="0" dirty="0">
                <a:effectLst/>
                <a:latin typeface="Noto Sans"/>
              </a:rPr>
              <a:t> artmıştır, ALT,AST,GGT,ALP 2-3 kat yükselir </a:t>
            </a:r>
          </a:p>
          <a:p>
            <a:r>
              <a:rPr lang="tr-TR" sz="2400" b="0" i="0" dirty="0" err="1">
                <a:effectLst/>
                <a:latin typeface="Noto Sans"/>
              </a:rPr>
              <a:t>Kolanjit</a:t>
            </a:r>
            <a:r>
              <a:rPr lang="tr-TR" sz="2400" b="0" i="0" dirty="0">
                <a:effectLst/>
                <a:latin typeface="Noto Sans"/>
              </a:rPr>
              <a:t> gelişirse </a:t>
            </a:r>
            <a:r>
              <a:rPr lang="tr-TR" sz="2400" b="0" i="0" dirty="0" err="1">
                <a:effectLst/>
                <a:latin typeface="Noto Sans"/>
              </a:rPr>
              <a:t>lökositoz</a:t>
            </a:r>
            <a:r>
              <a:rPr lang="tr-TR" sz="2400" b="0" i="0" dirty="0">
                <a:effectLst/>
                <a:latin typeface="Noto Sans"/>
              </a:rPr>
              <a:t> olur , akut </a:t>
            </a:r>
            <a:r>
              <a:rPr lang="tr-TR" sz="2400" b="0" i="0" dirty="0" err="1">
                <a:effectLst/>
                <a:latin typeface="Noto Sans"/>
              </a:rPr>
              <a:t>pankreatitte</a:t>
            </a:r>
            <a:r>
              <a:rPr lang="tr-TR" sz="2400" b="0" i="0" dirty="0">
                <a:effectLst/>
                <a:latin typeface="Noto Sans"/>
              </a:rPr>
              <a:t> de kan amilaz </a:t>
            </a:r>
            <a:r>
              <a:rPr lang="tr-TR" sz="2400" b="0" i="0" dirty="0" err="1">
                <a:effectLst/>
                <a:latin typeface="Noto Sans"/>
              </a:rPr>
              <a:t>lipaz</a:t>
            </a:r>
            <a:r>
              <a:rPr lang="tr-TR" sz="2400" b="0" i="0" dirty="0">
                <a:effectLst/>
                <a:latin typeface="Noto Sans"/>
              </a:rPr>
              <a:t> seviyeleri yükselir</a:t>
            </a:r>
          </a:p>
          <a:p>
            <a:r>
              <a:rPr lang="tr-TR" sz="2400" b="0" i="0" dirty="0">
                <a:effectLst/>
                <a:latin typeface="Noto Sans"/>
              </a:rPr>
              <a:t>İlk tercih görüntüleme USG</a:t>
            </a:r>
            <a:r>
              <a:rPr lang="tr-TR" sz="2400" b="0" i="0" dirty="0">
                <a:effectLst/>
                <a:latin typeface="Noto Sans"/>
                <a:sym typeface="Wingdings" panose="05000000000000000000" pitchFamily="2" charset="2"/>
              </a:rPr>
              <a:t></a:t>
            </a:r>
            <a:r>
              <a:rPr lang="tr-TR" sz="2400" b="0" i="0" dirty="0">
                <a:effectLst/>
                <a:latin typeface="Noto Sans"/>
              </a:rPr>
              <a:t>MRCP</a:t>
            </a:r>
            <a:r>
              <a:rPr lang="tr-TR" sz="2400" dirty="0">
                <a:latin typeface="Noto Sans"/>
                <a:sym typeface="Wingdings" panose="05000000000000000000" pitchFamily="2" charset="2"/>
              </a:rPr>
              <a:t></a:t>
            </a:r>
            <a:r>
              <a:rPr lang="tr-TR" sz="2400" b="0" i="0" dirty="0">
                <a:effectLst/>
                <a:latin typeface="Noto Sans"/>
              </a:rPr>
              <a:t>EUS</a:t>
            </a:r>
            <a:r>
              <a:rPr lang="tr-TR" sz="2400" dirty="0">
                <a:latin typeface="Noto Sans"/>
                <a:sym typeface="Wingdings" panose="05000000000000000000" pitchFamily="2" charset="2"/>
              </a:rPr>
              <a:t></a:t>
            </a:r>
            <a:r>
              <a:rPr lang="tr-TR" sz="2400" b="0" i="0" dirty="0">
                <a:effectLst/>
                <a:latin typeface="Noto Sans"/>
              </a:rPr>
              <a:t>ERCP </a:t>
            </a:r>
          </a:p>
          <a:p>
            <a:r>
              <a:rPr lang="tr-TR" sz="2400" b="0" i="0" dirty="0">
                <a:effectLst/>
                <a:latin typeface="Noto Sans"/>
              </a:rPr>
              <a:t>Görüntüleme yöntemlerinde koledoktaki (ana safra yolu) taşlar görülür, taşlar tıkanıklık yapmışsa koledok genişlemiştir.</a:t>
            </a:r>
            <a:endParaRPr lang="tr-TR" sz="2400" dirty="0">
              <a:latin typeface="Noto Sans"/>
            </a:endParaRPr>
          </a:p>
          <a:p>
            <a:endParaRPr lang="tr-TR" sz="2200" dirty="0"/>
          </a:p>
        </p:txBody>
      </p:sp>
    </p:spTree>
    <p:extLst>
      <p:ext uri="{BB962C8B-B14F-4D97-AF65-F5344CB8AC3E}">
        <p14:creationId xmlns:p14="http://schemas.microsoft.com/office/powerpoint/2010/main" val="37994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D060ED-B763-40DB-B10E-61B7DE8938A9}"/>
              </a:ext>
            </a:extLst>
          </p:cNvPr>
          <p:cNvSpPr>
            <a:spLocks noGrp="1"/>
          </p:cNvSpPr>
          <p:nvPr>
            <p:ph type="title"/>
          </p:nvPr>
        </p:nvSpPr>
        <p:spPr>
          <a:xfrm>
            <a:off x="645065" y="1463040"/>
            <a:ext cx="3796306" cy="2690949"/>
          </a:xfrm>
        </p:spPr>
        <p:txBody>
          <a:bodyPr anchor="t">
            <a:normAutofit/>
          </a:bodyPr>
          <a:lstStyle/>
          <a:p>
            <a:r>
              <a:rPr lang="tr-TR" sz="3700"/>
              <a:t>KOLEDOKOLİTİAZİS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42893B4-B08A-40B5-92DA-A1F941A81D34}"/>
              </a:ext>
            </a:extLst>
          </p:cNvPr>
          <p:cNvSpPr>
            <a:spLocks noGrp="1"/>
          </p:cNvSpPr>
          <p:nvPr>
            <p:ph idx="1"/>
          </p:nvPr>
        </p:nvSpPr>
        <p:spPr>
          <a:xfrm>
            <a:off x="5656218" y="1463039"/>
            <a:ext cx="5542387" cy="4300447"/>
          </a:xfrm>
        </p:spPr>
        <p:txBody>
          <a:bodyPr anchor="t">
            <a:normAutofit/>
          </a:bodyPr>
          <a:lstStyle/>
          <a:p>
            <a:pPr marL="0" indent="0">
              <a:buNone/>
            </a:pPr>
            <a:r>
              <a:rPr lang="tr-TR" sz="2400" dirty="0">
                <a:latin typeface="Noto Sans"/>
              </a:rPr>
              <a:t>Tedavi;</a:t>
            </a:r>
          </a:p>
          <a:p>
            <a:pPr lvl="1"/>
            <a:r>
              <a:rPr lang="tr-TR" dirty="0" err="1">
                <a:latin typeface="Noto Sans"/>
              </a:rPr>
              <a:t>ERCP+Sfinkterotomi</a:t>
            </a:r>
            <a:endParaRPr lang="tr-TR" dirty="0">
              <a:latin typeface="Noto Sans"/>
            </a:endParaRPr>
          </a:p>
          <a:p>
            <a:pPr lvl="1"/>
            <a:r>
              <a:rPr lang="tr-TR" dirty="0" err="1">
                <a:latin typeface="Noto Sans"/>
              </a:rPr>
              <a:t>Kolesistektomi</a:t>
            </a:r>
            <a:endParaRPr lang="tr-TR" dirty="0">
              <a:latin typeface="Noto Sans"/>
            </a:endParaRPr>
          </a:p>
          <a:p>
            <a:pPr lvl="1"/>
            <a:r>
              <a:rPr lang="tr-TR" dirty="0">
                <a:latin typeface="Noto Sans"/>
              </a:rPr>
              <a:t>Cerrahi</a:t>
            </a:r>
          </a:p>
          <a:p>
            <a:pPr marL="0" indent="0">
              <a:buNone/>
            </a:pPr>
            <a:endParaRPr lang="tr-TR" sz="2200" dirty="0"/>
          </a:p>
        </p:txBody>
      </p:sp>
    </p:spTree>
    <p:extLst>
      <p:ext uri="{BB962C8B-B14F-4D97-AF65-F5344CB8AC3E}">
        <p14:creationId xmlns:p14="http://schemas.microsoft.com/office/powerpoint/2010/main" val="3075629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5776F3F-24D3-4E4A-B02D-5DD538FAF732}"/>
              </a:ext>
            </a:extLst>
          </p:cNvPr>
          <p:cNvSpPr>
            <a:spLocks noGrp="1"/>
          </p:cNvSpPr>
          <p:nvPr>
            <p:ph type="title"/>
          </p:nvPr>
        </p:nvSpPr>
        <p:spPr>
          <a:xfrm>
            <a:off x="645065" y="1165014"/>
            <a:ext cx="3796306" cy="4666206"/>
          </a:xfrm>
        </p:spPr>
        <p:txBody>
          <a:bodyPr anchor="ctr">
            <a:normAutofit/>
          </a:bodyPr>
          <a:lstStyle/>
          <a:p>
            <a:r>
              <a:rPr lang="tr-TR" sz="4800"/>
              <a:t>AKUT KOLANJİT</a:t>
            </a:r>
          </a:p>
        </p:txBody>
      </p:sp>
      <p:grpSp>
        <p:nvGrpSpPr>
          <p:cNvPr id="19" name="Group 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20" name="Rectangle 1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0F89105-5EA3-4FE6-A13B-71BEF7C3B5EA}"/>
              </a:ext>
            </a:extLst>
          </p:cNvPr>
          <p:cNvSpPr>
            <a:spLocks noGrp="1"/>
          </p:cNvSpPr>
          <p:nvPr>
            <p:ph idx="1"/>
          </p:nvPr>
        </p:nvSpPr>
        <p:spPr>
          <a:xfrm>
            <a:off x="5577840" y="1165014"/>
            <a:ext cx="5625253" cy="4666206"/>
          </a:xfrm>
        </p:spPr>
        <p:txBody>
          <a:bodyPr anchor="ctr">
            <a:normAutofit/>
          </a:bodyPr>
          <a:lstStyle/>
          <a:p>
            <a:r>
              <a:rPr lang="tr-TR" sz="2400" b="0" i="0" dirty="0">
                <a:effectLst/>
                <a:latin typeface="Noto Sans"/>
              </a:rPr>
              <a:t>Akut </a:t>
            </a:r>
            <a:r>
              <a:rPr lang="tr-TR" sz="2400" b="0" i="0" dirty="0" err="1">
                <a:effectLst/>
                <a:latin typeface="Noto Sans"/>
              </a:rPr>
              <a:t>kolanjit</a:t>
            </a:r>
            <a:r>
              <a:rPr lang="tr-TR" sz="2400" b="0" i="0" dirty="0">
                <a:effectLst/>
                <a:latin typeface="Noto Sans"/>
              </a:rPr>
              <a:t>, safra yollarında </a:t>
            </a:r>
            <a:r>
              <a:rPr lang="tr-TR" sz="2400" b="0" i="0" dirty="0" err="1">
                <a:effectLst/>
                <a:latin typeface="Noto Sans"/>
              </a:rPr>
              <a:t>staz</a:t>
            </a:r>
            <a:r>
              <a:rPr lang="tr-TR" sz="2400" b="0" i="0" dirty="0">
                <a:effectLst/>
                <a:latin typeface="Noto Sans"/>
              </a:rPr>
              <a:t> ve enfeksiyon sonucu gelişir</a:t>
            </a:r>
          </a:p>
          <a:p>
            <a:r>
              <a:rPr lang="tr-TR" sz="2400" dirty="0">
                <a:latin typeface="Noto Sans"/>
              </a:rPr>
              <a:t>Karın ağrısı + ateş + sarılık </a:t>
            </a:r>
            <a:r>
              <a:rPr lang="tr-TR" sz="2400" dirty="0">
                <a:latin typeface="Noto Sans"/>
                <a:sym typeface="Wingdings" panose="05000000000000000000" pitchFamily="2" charset="2"/>
              </a:rPr>
              <a:t></a:t>
            </a:r>
            <a:r>
              <a:rPr lang="tr-TR" sz="2400" dirty="0" err="1">
                <a:latin typeface="Noto Sans"/>
                <a:sym typeface="Wingdings" panose="05000000000000000000" pitchFamily="2" charset="2"/>
              </a:rPr>
              <a:t>Charcot</a:t>
            </a:r>
            <a:r>
              <a:rPr lang="tr-TR" sz="2400" dirty="0">
                <a:latin typeface="Noto Sans"/>
                <a:sym typeface="Wingdings" panose="05000000000000000000" pitchFamily="2" charset="2"/>
              </a:rPr>
              <a:t> </a:t>
            </a:r>
            <a:r>
              <a:rPr lang="tr-TR" sz="2400" dirty="0" err="1">
                <a:latin typeface="Noto Sans"/>
                <a:sym typeface="Wingdings" panose="05000000000000000000" pitchFamily="2" charset="2"/>
              </a:rPr>
              <a:t>Triadı</a:t>
            </a:r>
            <a:endParaRPr lang="tr-TR" sz="2400" dirty="0">
              <a:latin typeface="Noto Sans"/>
              <a:sym typeface="Wingdings" panose="05000000000000000000" pitchFamily="2" charset="2"/>
            </a:endParaRPr>
          </a:p>
          <a:p>
            <a:r>
              <a:rPr lang="tr-TR" sz="2400" dirty="0">
                <a:latin typeface="Noto Sans"/>
                <a:sym typeface="Wingdings" panose="05000000000000000000" pitchFamily="2" charset="2"/>
              </a:rPr>
              <a:t>Gecikmiş vakalarda </a:t>
            </a:r>
            <a:r>
              <a:rPr lang="tr-TR" sz="2400" dirty="0" err="1">
                <a:latin typeface="Noto Sans"/>
                <a:sym typeface="Wingdings" panose="05000000000000000000" pitchFamily="2" charset="2"/>
              </a:rPr>
              <a:t>sepsis</a:t>
            </a:r>
            <a:r>
              <a:rPr lang="tr-TR" sz="2400" dirty="0">
                <a:latin typeface="Noto Sans"/>
                <a:sym typeface="Wingdings" panose="05000000000000000000" pitchFamily="2" charset="2"/>
              </a:rPr>
              <a:t> ve nörolojik bulgular eklenir</a:t>
            </a:r>
          </a:p>
          <a:p>
            <a:r>
              <a:rPr lang="tr-TR" sz="2400" dirty="0">
                <a:latin typeface="Noto Sans"/>
                <a:sym typeface="Wingdings" panose="05000000000000000000" pitchFamily="2" charset="2"/>
              </a:rPr>
              <a:t>Karın ağrısı + ateş + sarılık + hipotansiyon + </a:t>
            </a:r>
            <a:r>
              <a:rPr lang="tr-TR" sz="2400" dirty="0" err="1">
                <a:latin typeface="Noto Sans"/>
                <a:sym typeface="Wingdings" panose="05000000000000000000" pitchFamily="2" charset="2"/>
              </a:rPr>
              <a:t>konfüzyon</a:t>
            </a:r>
            <a:r>
              <a:rPr lang="tr-TR" sz="2400" dirty="0">
                <a:latin typeface="Noto Sans"/>
                <a:sym typeface="Wingdings" panose="05000000000000000000" pitchFamily="2" charset="2"/>
              </a:rPr>
              <a:t> </a:t>
            </a:r>
            <a:r>
              <a:rPr lang="tr-TR" sz="2400" dirty="0" err="1">
                <a:latin typeface="Noto Sans"/>
                <a:sym typeface="Wingdings" panose="05000000000000000000" pitchFamily="2" charset="2"/>
              </a:rPr>
              <a:t>Reynold</a:t>
            </a:r>
            <a:r>
              <a:rPr lang="tr-TR" sz="2400" dirty="0">
                <a:latin typeface="Noto Sans"/>
                <a:sym typeface="Wingdings" panose="05000000000000000000" pitchFamily="2" charset="2"/>
              </a:rPr>
              <a:t> </a:t>
            </a:r>
            <a:r>
              <a:rPr lang="tr-TR" sz="2400" dirty="0" err="1">
                <a:latin typeface="Noto Sans"/>
                <a:sym typeface="Wingdings" panose="05000000000000000000" pitchFamily="2" charset="2"/>
              </a:rPr>
              <a:t>pentadı</a:t>
            </a:r>
            <a:endParaRPr lang="tr-TR" sz="2400" dirty="0">
              <a:latin typeface="Noto Sans"/>
              <a:sym typeface="Wingdings" panose="05000000000000000000" pitchFamily="2" charset="2"/>
            </a:endParaRPr>
          </a:p>
          <a:p>
            <a:r>
              <a:rPr lang="tr-TR" sz="2400" b="0" i="0" dirty="0">
                <a:effectLst/>
                <a:latin typeface="Noto Sans"/>
              </a:rPr>
              <a:t>Hipotansiyon, yaşlı yetişkinlerde veya </a:t>
            </a:r>
            <a:r>
              <a:rPr lang="tr-TR" sz="2400" b="0" i="0" dirty="0" err="1">
                <a:effectLst/>
                <a:latin typeface="Noto Sans"/>
              </a:rPr>
              <a:t>glukokortikoid</a:t>
            </a:r>
            <a:r>
              <a:rPr lang="tr-TR" sz="2400" b="0" i="0" dirty="0">
                <a:effectLst/>
                <a:latin typeface="Noto Sans"/>
              </a:rPr>
              <a:t> kullananlarda görülen tek semptom olabilir.</a:t>
            </a:r>
            <a:endParaRPr lang="tr-TR" sz="2400" dirty="0"/>
          </a:p>
        </p:txBody>
      </p:sp>
    </p:spTree>
    <p:extLst>
      <p:ext uri="{BB962C8B-B14F-4D97-AF65-F5344CB8AC3E}">
        <p14:creationId xmlns:p14="http://schemas.microsoft.com/office/powerpoint/2010/main" val="198178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4B08B06-1193-4926-9CE0-9DC5A8A97E27}"/>
              </a:ext>
            </a:extLst>
          </p:cNvPr>
          <p:cNvSpPr>
            <a:spLocks noGrp="1"/>
          </p:cNvSpPr>
          <p:nvPr>
            <p:ph type="title"/>
          </p:nvPr>
        </p:nvSpPr>
        <p:spPr>
          <a:xfrm>
            <a:off x="645065" y="1165014"/>
            <a:ext cx="3796306" cy="4666206"/>
          </a:xfrm>
        </p:spPr>
        <p:txBody>
          <a:bodyPr anchor="ctr">
            <a:normAutofit/>
          </a:bodyPr>
          <a:lstStyle/>
          <a:p>
            <a:r>
              <a:rPr lang="tr-TR" sz="4800"/>
              <a:t>AKUT KOLANJİT</a:t>
            </a:r>
            <a:br>
              <a:rPr lang="tr-TR" sz="4800"/>
            </a:br>
            <a:endParaRPr lang="tr-TR" sz="4800"/>
          </a:p>
        </p:txBody>
      </p:sp>
      <p:grpSp>
        <p:nvGrpSpPr>
          <p:cNvPr id="10" name="Group 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1" name="Rectangle 1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0668F5A-33C1-4F44-8679-C6CDC59A5615}"/>
              </a:ext>
            </a:extLst>
          </p:cNvPr>
          <p:cNvSpPr>
            <a:spLocks noGrp="1"/>
          </p:cNvSpPr>
          <p:nvPr>
            <p:ph idx="1"/>
          </p:nvPr>
        </p:nvSpPr>
        <p:spPr>
          <a:xfrm>
            <a:off x="5577840" y="1165014"/>
            <a:ext cx="5625253" cy="4666206"/>
          </a:xfrm>
        </p:spPr>
        <p:txBody>
          <a:bodyPr anchor="ctr">
            <a:noAutofit/>
          </a:bodyPr>
          <a:lstStyle/>
          <a:p>
            <a:r>
              <a:rPr lang="tr-TR" sz="2400" dirty="0" err="1">
                <a:latin typeface="Noto Sans"/>
              </a:rPr>
              <a:t>Lab</a:t>
            </a:r>
            <a:r>
              <a:rPr lang="tr-TR" sz="2400" dirty="0">
                <a:latin typeface="Noto Sans"/>
              </a:rPr>
              <a:t> bulguları; </a:t>
            </a:r>
            <a:r>
              <a:rPr lang="tr-TR" sz="2400" dirty="0" err="1">
                <a:latin typeface="Noto Sans"/>
              </a:rPr>
              <a:t>lökositoz</a:t>
            </a:r>
            <a:r>
              <a:rPr lang="tr-TR" sz="2400" dirty="0">
                <a:latin typeface="Noto Sans"/>
              </a:rPr>
              <a:t>(</a:t>
            </a:r>
            <a:r>
              <a:rPr lang="tr-TR" sz="2400" dirty="0" err="1">
                <a:latin typeface="Noto Sans"/>
              </a:rPr>
              <a:t>nötrofil</a:t>
            </a:r>
            <a:r>
              <a:rPr lang="tr-TR" sz="2400" dirty="0">
                <a:latin typeface="Noto Sans"/>
              </a:rPr>
              <a:t> baskın), </a:t>
            </a:r>
            <a:r>
              <a:rPr lang="tr-TR" sz="2400" dirty="0" err="1">
                <a:latin typeface="Noto Sans"/>
              </a:rPr>
              <a:t>bilirübin,ALP,GGT</a:t>
            </a:r>
            <a:r>
              <a:rPr lang="tr-TR" sz="2400" dirty="0">
                <a:latin typeface="Noto Sans"/>
              </a:rPr>
              <a:t> ,CRP ,ALT AST artışı</a:t>
            </a:r>
          </a:p>
          <a:p>
            <a:r>
              <a:rPr lang="tr-TR" sz="2400" dirty="0">
                <a:latin typeface="Noto Sans"/>
              </a:rPr>
              <a:t>USG de safra yollarında </a:t>
            </a:r>
            <a:r>
              <a:rPr lang="tr-TR" sz="2400" dirty="0" err="1">
                <a:latin typeface="Noto Sans"/>
              </a:rPr>
              <a:t>dilatasyon</a:t>
            </a:r>
            <a:endParaRPr lang="tr-TR" sz="2400" dirty="0">
              <a:latin typeface="Noto Sans"/>
            </a:endParaRPr>
          </a:p>
          <a:p>
            <a:r>
              <a:rPr lang="tr-TR" sz="2400" dirty="0">
                <a:latin typeface="Noto Sans"/>
              </a:rPr>
              <a:t>Koledoktaki taş USG de %30 görülür dolayısıyla tanıyı kesinleştirmek için  ve tedavi amaçlı ERCP + SFİNKTEROTOMİ yapılır</a:t>
            </a:r>
          </a:p>
          <a:p>
            <a:r>
              <a:rPr lang="tr-TR" sz="2400" dirty="0">
                <a:latin typeface="Noto Sans"/>
              </a:rPr>
              <a:t>Hasta önce görüntüleme yöntemi olarak USG</a:t>
            </a:r>
            <a:r>
              <a:rPr lang="tr-TR" sz="2400" dirty="0">
                <a:latin typeface="Noto Sans"/>
                <a:sym typeface="Wingdings" panose="05000000000000000000" pitchFamily="2" charset="2"/>
              </a:rPr>
              <a:t>CTMRCPERCP </a:t>
            </a:r>
          </a:p>
          <a:p>
            <a:r>
              <a:rPr lang="tr-TR" sz="2400" dirty="0">
                <a:latin typeface="Noto Sans"/>
                <a:sym typeface="Wingdings" panose="05000000000000000000" pitchFamily="2" charset="2"/>
              </a:rPr>
              <a:t>Eğer hastanın k</a:t>
            </a:r>
            <a:r>
              <a:rPr lang="tr-TR" sz="2400" b="0" i="0" dirty="0">
                <a:effectLst/>
                <a:latin typeface="Noto Sans"/>
              </a:rPr>
              <a:t>araciğer testleri normalse </a:t>
            </a:r>
            <a:r>
              <a:rPr lang="tr-TR" sz="2400" dirty="0">
                <a:latin typeface="Noto Sans"/>
              </a:rPr>
              <a:t>,</a:t>
            </a:r>
            <a:r>
              <a:rPr lang="tr-TR" sz="2400" b="0" i="0" dirty="0">
                <a:effectLst/>
                <a:latin typeface="Noto Sans"/>
              </a:rPr>
              <a:t>hasta hamile ise veya </a:t>
            </a:r>
            <a:r>
              <a:rPr lang="tr-TR" sz="2400" b="0" i="0" dirty="0" err="1">
                <a:effectLst/>
                <a:latin typeface="Noto Sans"/>
              </a:rPr>
              <a:t>ERCP'den</a:t>
            </a:r>
            <a:r>
              <a:rPr lang="tr-TR" sz="2400" b="0" i="0" dirty="0">
                <a:effectLst/>
                <a:latin typeface="Noto Sans"/>
              </a:rPr>
              <a:t> kaynaklanan komplikasyonlar açısından yüksek risk altındaysa </a:t>
            </a:r>
            <a:r>
              <a:rPr lang="tr-TR" sz="2400" b="0" i="0" dirty="0">
                <a:effectLst/>
                <a:latin typeface="Noto Sans"/>
                <a:sym typeface="Wingdings" panose="05000000000000000000" pitchFamily="2" charset="2"/>
              </a:rPr>
              <a:t>EUS</a:t>
            </a:r>
            <a:endParaRPr lang="tr-TR" sz="2400" dirty="0">
              <a:latin typeface="Noto Sans"/>
            </a:endParaRPr>
          </a:p>
        </p:txBody>
      </p:sp>
    </p:spTree>
    <p:extLst>
      <p:ext uri="{BB962C8B-B14F-4D97-AF65-F5344CB8AC3E}">
        <p14:creationId xmlns:p14="http://schemas.microsoft.com/office/powerpoint/2010/main" val="274373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F04E6CF-8202-4F22-B88A-329EF4E1CAC3}"/>
              </a:ext>
            </a:extLst>
          </p:cNvPr>
          <p:cNvSpPr>
            <a:spLocks noGrp="1"/>
          </p:cNvSpPr>
          <p:nvPr>
            <p:ph type="title"/>
          </p:nvPr>
        </p:nvSpPr>
        <p:spPr>
          <a:xfrm>
            <a:off x="67427" y="612170"/>
            <a:ext cx="4282983" cy="1200361"/>
          </a:xfrm>
          <a:prstGeom prst="ellipse">
            <a:avLst/>
          </a:prstGeom>
        </p:spPr>
        <p:txBody>
          <a:bodyPr vert="horz" lIns="91440" tIns="45720" rIns="91440" bIns="45720" rtlCol="0" anchor="b">
            <a:normAutofit/>
          </a:bodyPr>
          <a:lstStyle/>
          <a:p>
            <a:r>
              <a:rPr lang="en-US" sz="3200" kern="1200" dirty="0">
                <a:latin typeface="+mj-lt"/>
                <a:ea typeface="+mj-ea"/>
                <a:cs typeface="+mj-cs"/>
              </a:rPr>
              <a:t>ANATOMİ</a:t>
            </a:r>
          </a:p>
        </p:txBody>
      </p:sp>
      <p:sp>
        <p:nvSpPr>
          <p:cNvPr id="65" name="Rectangle 6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2">
            <a:extLst>
              <a:ext uri="{FF2B5EF4-FFF2-40B4-BE49-F238E27FC236}">
                <a16:creationId xmlns:a16="http://schemas.microsoft.com/office/drawing/2014/main" id="{4B491AE2-6890-4DF3-B709-6B0302AEDAC9}"/>
              </a:ext>
            </a:extLst>
          </p:cNvPr>
          <p:cNvSpPr>
            <a:spLocks noGrp="1"/>
          </p:cNvSpPr>
          <p:nvPr>
            <p:ph idx="1"/>
          </p:nvPr>
        </p:nvSpPr>
        <p:spPr>
          <a:xfrm>
            <a:off x="311186" y="2072191"/>
            <a:ext cx="5410542" cy="3511943"/>
          </a:xfrm>
        </p:spPr>
        <p:txBody>
          <a:bodyPr anchor="ctr">
            <a:normAutofit/>
          </a:bodyPr>
          <a:lstStyle/>
          <a:p>
            <a:r>
              <a:rPr lang="tr-TR" sz="2400" dirty="0">
                <a:latin typeface="Noto Sans"/>
              </a:rPr>
              <a:t>Safra kesesi karaciğerin </a:t>
            </a:r>
            <a:r>
              <a:rPr lang="tr-TR" sz="2400" dirty="0" err="1">
                <a:latin typeface="Noto Sans"/>
              </a:rPr>
              <a:t>visseral</a:t>
            </a:r>
            <a:r>
              <a:rPr lang="tr-TR" sz="2400" dirty="0">
                <a:latin typeface="Noto Sans"/>
              </a:rPr>
              <a:t> yüzünde </a:t>
            </a:r>
            <a:r>
              <a:rPr lang="tr-TR" sz="2400" dirty="0" err="1">
                <a:latin typeface="Noto Sans"/>
              </a:rPr>
              <a:t>lobus</a:t>
            </a:r>
            <a:r>
              <a:rPr lang="tr-TR" sz="2400" dirty="0">
                <a:latin typeface="Noto Sans"/>
              </a:rPr>
              <a:t> </a:t>
            </a:r>
            <a:r>
              <a:rPr lang="tr-TR" sz="2400" dirty="0" err="1">
                <a:latin typeface="Noto Sans"/>
              </a:rPr>
              <a:t>quadratus’un</a:t>
            </a:r>
            <a:r>
              <a:rPr lang="tr-TR" sz="2400" dirty="0">
                <a:latin typeface="Noto Sans"/>
              </a:rPr>
              <a:t> hemen sağ tarafında bulunan fossa </a:t>
            </a:r>
            <a:r>
              <a:rPr lang="tr-TR" sz="2400" dirty="0" err="1">
                <a:latin typeface="Noto Sans"/>
              </a:rPr>
              <a:t>vesicae</a:t>
            </a:r>
            <a:r>
              <a:rPr lang="tr-TR" sz="2400" dirty="0">
                <a:latin typeface="Noto Sans"/>
              </a:rPr>
              <a:t> </a:t>
            </a:r>
            <a:r>
              <a:rPr lang="tr-TR" sz="2400" dirty="0" err="1">
                <a:latin typeface="Noto Sans"/>
              </a:rPr>
              <a:t>biliaris’te</a:t>
            </a:r>
            <a:r>
              <a:rPr lang="tr-TR" sz="2400" dirty="0">
                <a:latin typeface="Noto Sans"/>
              </a:rPr>
              <a:t> yer alır</a:t>
            </a:r>
          </a:p>
          <a:p>
            <a:endParaRPr lang="tr-TR" sz="2400" dirty="0">
              <a:latin typeface="Noto Sans"/>
            </a:endParaRPr>
          </a:p>
          <a:p>
            <a:r>
              <a:rPr lang="tr-TR" sz="2400" dirty="0">
                <a:latin typeface="Noto Sans"/>
              </a:rPr>
              <a:t>Üst yüzü </a:t>
            </a:r>
            <a:r>
              <a:rPr lang="tr-TR" sz="2400" dirty="0" err="1">
                <a:latin typeface="Noto Sans"/>
              </a:rPr>
              <a:t>areolar</a:t>
            </a:r>
            <a:r>
              <a:rPr lang="tr-TR" sz="2400" dirty="0">
                <a:latin typeface="Noto Sans"/>
              </a:rPr>
              <a:t> bağ dokusu ile sıkıca karaciğere alt yüzü genellikle periton ile kaplıdır</a:t>
            </a:r>
          </a:p>
          <a:p>
            <a:endParaRPr lang="en-US" sz="1800" dirty="0"/>
          </a:p>
        </p:txBody>
      </p:sp>
      <p:sp>
        <p:nvSpPr>
          <p:cNvPr id="67" name="Rectangle 6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çerik Yer Tutucusu 8">
            <a:extLst>
              <a:ext uri="{FF2B5EF4-FFF2-40B4-BE49-F238E27FC236}">
                <a16:creationId xmlns:a16="http://schemas.microsoft.com/office/drawing/2014/main" id="{25A8D2F5-7D7A-4DDC-A4B8-9DF7B86FBA41}"/>
              </a:ext>
            </a:extLst>
          </p:cNvPr>
          <p:cNvPicPr>
            <a:picLocks noChangeAspect="1"/>
          </p:cNvPicPr>
          <p:nvPr/>
        </p:nvPicPr>
        <p:blipFill rotWithShape="1">
          <a:blip r:embed="rId2">
            <a:extLst>
              <a:ext uri="{28A0092B-C50C-407E-A947-70E740481C1C}">
                <a14:useLocalDpi xmlns:a14="http://schemas.microsoft.com/office/drawing/2010/main" val="0"/>
              </a:ext>
            </a:extLst>
          </a:blip>
          <a:srcRect r="20570" b="2"/>
          <a:stretch/>
        </p:blipFill>
        <p:spPr>
          <a:xfrm>
            <a:off x="6055610" y="650494"/>
            <a:ext cx="5492274" cy="5324142"/>
          </a:xfrm>
          <a:prstGeom prst="rect">
            <a:avLst/>
          </a:prstGeom>
        </p:spPr>
      </p:pic>
    </p:spTree>
    <p:extLst>
      <p:ext uri="{BB962C8B-B14F-4D97-AF65-F5344CB8AC3E}">
        <p14:creationId xmlns:p14="http://schemas.microsoft.com/office/powerpoint/2010/main" val="219616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30A2ACA-D05C-46CB-9BAC-4FA9BAD9F7F8}"/>
              </a:ext>
            </a:extLst>
          </p:cNvPr>
          <p:cNvSpPr>
            <a:spLocks noGrp="1"/>
          </p:cNvSpPr>
          <p:nvPr>
            <p:ph type="title"/>
          </p:nvPr>
        </p:nvSpPr>
        <p:spPr>
          <a:xfrm>
            <a:off x="645065" y="1463040"/>
            <a:ext cx="3796306" cy="2690949"/>
          </a:xfrm>
        </p:spPr>
        <p:txBody>
          <a:bodyPr anchor="t">
            <a:normAutofit/>
          </a:bodyPr>
          <a:lstStyle/>
          <a:p>
            <a:r>
              <a:rPr lang="tr-TR" sz="4800"/>
              <a:t>AKUT KOLANJİT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7D1D1C4-23D6-49A4-9DAA-562020CC96D6}"/>
              </a:ext>
            </a:extLst>
          </p:cNvPr>
          <p:cNvSpPr>
            <a:spLocks noGrp="1"/>
          </p:cNvSpPr>
          <p:nvPr>
            <p:ph idx="1"/>
          </p:nvPr>
        </p:nvSpPr>
        <p:spPr>
          <a:xfrm>
            <a:off x="5656218" y="1463039"/>
            <a:ext cx="5542387" cy="4300447"/>
          </a:xfrm>
        </p:spPr>
        <p:txBody>
          <a:bodyPr anchor="t">
            <a:normAutofit/>
          </a:bodyPr>
          <a:lstStyle/>
          <a:p>
            <a:pPr marL="0" indent="0">
              <a:buNone/>
            </a:pPr>
            <a:r>
              <a:rPr lang="tr-TR" sz="2400" dirty="0">
                <a:latin typeface="Noto Sans"/>
              </a:rPr>
              <a:t>Ayırıcı Tanı</a:t>
            </a:r>
          </a:p>
          <a:p>
            <a:pPr marL="0" indent="0">
              <a:buNone/>
            </a:pPr>
            <a:endParaRPr lang="tr-TR" sz="2400" dirty="0">
              <a:latin typeface="Noto Sans"/>
            </a:endParaRPr>
          </a:p>
          <a:p>
            <a:r>
              <a:rPr lang="tr-TR" sz="2400" i="0" dirty="0">
                <a:effectLst/>
                <a:latin typeface="Noto Sans"/>
              </a:rPr>
              <a:t>Akut </a:t>
            </a:r>
            <a:r>
              <a:rPr lang="tr-TR" sz="2400" i="0" dirty="0" err="1">
                <a:effectLst/>
                <a:latin typeface="Noto Sans"/>
              </a:rPr>
              <a:t>kolesistit</a:t>
            </a:r>
            <a:endParaRPr lang="tr-TR" sz="2400" i="0" dirty="0">
              <a:effectLst/>
              <a:latin typeface="Noto Sans"/>
            </a:endParaRPr>
          </a:p>
          <a:p>
            <a:r>
              <a:rPr lang="tr-TR" sz="2400" i="0" dirty="0" err="1">
                <a:effectLst/>
                <a:latin typeface="Noto Sans"/>
              </a:rPr>
              <a:t>Biliyer</a:t>
            </a:r>
            <a:r>
              <a:rPr lang="tr-TR" sz="2400" i="0" dirty="0">
                <a:effectLst/>
                <a:latin typeface="Noto Sans"/>
              </a:rPr>
              <a:t> sızıntı</a:t>
            </a:r>
            <a:endParaRPr lang="tr-TR" sz="2400" dirty="0">
              <a:latin typeface="Noto Sans"/>
            </a:endParaRPr>
          </a:p>
          <a:p>
            <a:r>
              <a:rPr lang="tr-TR" sz="2400" i="0" dirty="0">
                <a:effectLst/>
                <a:latin typeface="Noto Sans"/>
              </a:rPr>
              <a:t>Akut </a:t>
            </a:r>
            <a:r>
              <a:rPr lang="tr-TR" sz="2400" i="0" dirty="0" err="1">
                <a:effectLst/>
                <a:latin typeface="Noto Sans"/>
              </a:rPr>
              <a:t>pankreatit</a:t>
            </a:r>
            <a:endParaRPr lang="tr-TR" sz="2400" i="0" dirty="0">
              <a:effectLst/>
              <a:latin typeface="Noto Sans"/>
            </a:endParaRPr>
          </a:p>
          <a:p>
            <a:r>
              <a:rPr lang="tr-TR" sz="2400" i="0" dirty="0">
                <a:effectLst/>
                <a:latin typeface="Noto Sans"/>
              </a:rPr>
              <a:t>Karaciğer apsesi</a:t>
            </a:r>
            <a:endParaRPr lang="tr-TR" sz="2400" dirty="0">
              <a:latin typeface="Noto Sans"/>
            </a:endParaRPr>
          </a:p>
        </p:txBody>
      </p:sp>
    </p:spTree>
    <p:extLst>
      <p:ext uri="{BB962C8B-B14F-4D97-AF65-F5344CB8AC3E}">
        <p14:creationId xmlns:p14="http://schemas.microsoft.com/office/powerpoint/2010/main" val="232762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C1688C5-D85F-477F-982D-A58C90949BFA}"/>
              </a:ext>
            </a:extLst>
          </p:cNvPr>
          <p:cNvSpPr>
            <a:spLocks noGrp="1"/>
          </p:cNvSpPr>
          <p:nvPr>
            <p:ph type="title"/>
          </p:nvPr>
        </p:nvSpPr>
        <p:spPr>
          <a:xfrm>
            <a:off x="645065" y="1463040"/>
            <a:ext cx="3796306" cy="2690949"/>
          </a:xfrm>
        </p:spPr>
        <p:txBody>
          <a:bodyPr anchor="t">
            <a:normAutofit/>
          </a:bodyPr>
          <a:lstStyle/>
          <a:p>
            <a:r>
              <a:rPr lang="tr-TR" sz="4800"/>
              <a:t>AKUT KOLANJİT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7"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çerik Yer Tutucusu 2">
            <a:extLst>
              <a:ext uri="{FF2B5EF4-FFF2-40B4-BE49-F238E27FC236}">
                <a16:creationId xmlns:a16="http://schemas.microsoft.com/office/drawing/2014/main" id="{D94D404A-2784-41BF-9995-96D1F1EAB579}"/>
              </a:ext>
            </a:extLst>
          </p:cNvPr>
          <p:cNvSpPr>
            <a:spLocks noGrp="1"/>
          </p:cNvSpPr>
          <p:nvPr>
            <p:ph idx="1"/>
          </p:nvPr>
        </p:nvSpPr>
        <p:spPr>
          <a:xfrm>
            <a:off x="5656218" y="1463039"/>
            <a:ext cx="5542387" cy="4300447"/>
          </a:xfrm>
        </p:spPr>
        <p:txBody>
          <a:bodyPr anchor="t">
            <a:noAutofit/>
          </a:bodyPr>
          <a:lstStyle/>
          <a:p>
            <a:pPr marL="0" indent="0">
              <a:buNone/>
            </a:pPr>
            <a:r>
              <a:rPr lang="tr-TR" sz="2400" dirty="0">
                <a:latin typeface="Noto Sans"/>
              </a:rPr>
              <a:t>Tedavi </a:t>
            </a:r>
          </a:p>
          <a:p>
            <a:r>
              <a:rPr lang="tr-TR" sz="2400" dirty="0" err="1">
                <a:latin typeface="Noto Sans"/>
              </a:rPr>
              <a:t>İ</a:t>
            </a:r>
            <a:r>
              <a:rPr lang="tr-TR" sz="2400" b="0" i="0" dirty="0" err="1">
                <a:effectLst/>
                <a:latin typeface="Noto Sans"/>
              </a:rPr>
              <a:t>ntravenöz</a:t>
            </a:r>
            <a:r>
              <a:rPr lang="tr-TR" sz="2400" b="0" i="0" dirty="0">
                <a:effectLst/>
                <a:latin typeface="Noto Sans"/>
              </a:rPr>
              <a:t> </a:t>
            </a:r>
            <a:r>
              <a:rPr lang="tr-TR" sz="2400" b="0" i="0" dirty="0" err="1">
                <a:effectLst/>
                <a:latin typeface="Noto Sans"/>
              </a:rPr>
              <a:t>hidrasyon</a:t>
            </a:r>
            <a:endParaRPr lang="tr-TR" sz="2400" dirty="0">
              <a:latin typeface="Noto Sans"/>
            </a:endParaRPr>
          </a:p>
          <a:p>
            <a:r>
              <a:rPr lang="tr-TR" sz="2400" b="0" i="0" dirty="0">
                <a:effectLst/>
                <a:latin typeface="Noto Sans"/>
              </a:rPr>
              <a:t>Elektrolit bozukluklarının düzeltilmesi</a:t>
            </a:r>
          </a:p>
          <a:p>
            <a:r>
              <a:rPr lang="tr-TR" sz="2400" b="0" i="0" dirty="0">
                <a:effectLst/>
                <a:latin typeface="Noto Sans"/>
              </a:rPr>
              <a:t>Ağrı kontrolü</a:t>
            </a:r>
          </a:p>
          <a:p>
            <a:r>
              <a:rPr lang="tr-TR" sz="2400" dirty="0">
                <a:latin typeface="Noto Sans"/>
              </a:rPr>
              <a:t>Antibiyotik tedavisi</a:t>
            </a:r>
          </a:p>
          <a:p>
            <a:r>
              <a:rPr lang="sv-SE" sz="2400" b="0" i="0" dirty="0">
                <a:effectLst/>
                <a:latin typeface="Noto Sans"/>
              </a:rPr>
              <a:t>Akut kolanjiti olan tüm hastalarda safra drenajı gereklidir</a:t>
            </a:r>
            <a:r>
              <a:rPr lang="tr-TR" sz="2400" dirty="0">
                <a:latin typeface="Noto Sans"/>
              </a:rPr>
              <a:t>.</a:t>
            </a:r>
          </a:p>
          <a:p>
            <a:r>
              <a:rPr lang="tr-TR" sz="2400" dirty="0">
                <a:latin typeface="Noto Sans"/>
              </a:rPr>
              <a:t>Endoskopik drenaj(ERCP),</a:t>
            </a:r>
            <a:r>
              <a:rPr lang="tr-TR" sz="2400" dirty="0" err="1">
                <a:latin typeface="Noto Sans"/>
              </a:rPr>
              <a:t>perkutan</a:t>
            </a:r>
            <a:r>
              <a:rPr lang="tr-TR" sz="2400" dirty="0">
                <a:latin typeface="Noto Sans"/>
              </a:rPr>
              <a:t> drenaj(PTK),cerrahi drenaj</a:t>
            </a:r>
          </a:p>
          <a:p>
            <a:r>
              <a:rPr lang="tr-TR" sz="2400" dirty="0">
                <a:latin typeface="Noto Sans"/>
              </a:rPr>
              <a:t>Alta yatan neden yönelik tedavi safra taşı ise </a:t>
            </a:r>
            <a:r>
              <a:rPr lang="tr-TR" sz="2400" dirty="0" err="1">
                <a:latin typeface="Noto Sans"/>
              </a:rPr>
              <a:t>Kolesistektomi</a:t>
            </a:r>
            <a:endParaRPr lang="tr-TR" sz="2400" dirty="0">
              <a:latin typeface="Noto Sans"/>
            </a:endParaRPr>
          </a:p>
        </p:txBody>
      </p:sp>
    </p:spTree>
    <p:extLst>
      <p:ext uri="{BB962C8B-B14F-4D97-AF65-F5344CB8AC3E}">
        <p14:creationId xmlns:p14="http://schemas.microsoft.com/office/powerpoint/2010/main" val="1550737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F157436-1307-4E91-9675-64D7AE7A060D}"/>
              </a:ext>
            </a:extLst>
          </p:cNvPr>
          <p:cNvSpPr>
            <a:spLocks noGrp="1"/>
          </p:cNvSpPr>
          <p:nvPr>
            <p:ph type="title"/>
          </p:nvPr>
        </p:nvSpPr>
        <p:spPr>
          <a:xfrm>
            <a:off x="517889" y="4883544"/>
            <a:ext cx="3876086" cy="1556907"/>
          </a:xfrm>
        </p:spPr>
        <p:txBody>
          <a:bodyPr anchor="ctr">
            <a:normAutofit/>
          </a:bodyPr>
          <a:lstStyle/>
          <a:p>
            <a:endParaRPr lang="tr-TR" sz="3200"/>
          </a:p>
        </p:txBody>
      </p:sp>
      <p:sp>
        <p:nvSpPr>
          <p:cNvPr id="18" name="Rectangle 17">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çerik Yer Tutucusu 8" descr="tablo içeren bir resim&#10;&#10;Açıklama otomatik olarak oluşturuldu">
            <a:extLst>
              <a:ext uri="{FF2B5EF4-FFF2-40B4-BE49-F238E27FC236}">
                <a16:creationId xmlns:a16="http://schemas.microsoft.com/office/drawing/2014/main" id="{BD0C4DEF-DAF6-49F1-99F4-C3DBFB59C168}"/>
              </a:ext>
            </a:extLst>
          </p:cNvPr>
          <p:cNvPicPr>
            <a:picLocks noChangeAspect="1"/>
          </p:cNvPicPr>
          <p:nvPr/>
        </p:nvPicPr>
        <p:blipFill rotWithShape="1">
          <a:blip r:embed="rId2">
            <a:extLst>
              <a:ext uri="{28A0092B-C50C-407E-A947-70E740481C1C}">
                <a14:useLocalDpi xmlns:a14="http://schemas.microsoft.com/office/drawing/2010/main" val="0"/>
              </a:ext>
            </a:extLst>
          </a:blip>
          <a:srcRect b="3114"/>
          <a:stretch/>
        </p:blipFill>
        <p:spPr>
          <a:xfrm>
            <a:off x="534905" y="394666"/>
            <a:ext cx="11122187" cy="5317130"/>
          </a:xfrm>
          <a:prstGeom prst="rect">
            <a:avLst/>
          </a:prstGeom>
        </p:spPr>
      </p:pic>
      <p:sp>
        <p:nvSpPr>
          <p:cNvPr id="22" name="Rectangle 21">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F4A8A791-4FE1-4E12-82AB-1E1227FE31FA}"/>
              </a:ext>
            </a:extLst>
          </p:cNvPr>
          <p:cNvSpPr>
            <a:spLocks noGrp="1"/>
          </p:cNvSpPr>
          <p:nvPr>
            <p:ph idx="1"/>
          </p:nvPr>
        </p:nvSpPr>
        <p:spPr>
          <a:xfrm>
            <a:off x="5162719" y="4883544"/>
            <a:ext cx="6586915" cy="1556907"/>
          </a:xfrm>
        </p:spPr>
        <p:txBody>
          <a:bodyPr anchor="ctr">
            <a:normAutofit/>
          </a:bodyPr>
          <a:lstStyle/>
          <a:p>
            <a:endParaRPr lang="en-US" sz="1800"/>
          </a:p>
        </p:txBody>
      </p:sp>
    </p:spTree>
    <p:extLst>
      <p:ext uri="{BB962C8B-B14F-4D97-AF65-F5344CB8AC3E}">
        <p14:creationId xmlns:p14="http://schemas.microsoft.com/office/powerpoint/2010/main" val="210777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F5404F2-E3E9-4923-835E-92C075E31AB1}"/>
              </a:ext>
            </a:extLst>
          </p:cNvPr>
          <p:cNvSpPr>
            <a:spLocks noGrp="1"/>
          </p:cNvSpPr>
          <p:nvPr>
            <p:ph type="title"/>
          </p:nvPr>
        </p:nvSpPr>
        <p:spPr>
          <a:xfrm>
            <a:off x="589560" y="856180"/>
            <a:ext cx="4560584" cy="1128068"/>
          </a:xfrm>
        </p:spPr>
        <p:txBody>
          <a:bodyPr anchor="ctr">
            <a:normAutofit/>
          </a:bodyPr>
          <a:lstStyle/>
          <a:p>
            <a:r>
              <a:rPr lang="tr-TR" sz="3700"/>
              <a:t>AKUT BİLİYER PANKREATİT</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801BB67-0B27-4399-A955-3FB34C5F3C40}"/>
              </a:ext>
            </a:extLst>
          </p:cNvPr>
          <p:cNvSpPr>
            <a:spLocks noGrp="1"/>
          </p:cNvSpPr>
          <p:nvPr>
            <p:ph idx="1"/>
          </p:nvPr>
        </p:nvSpPr>
        <p:spPr>
          <a:xfrm>
            <a:off x="590719" y="2330505"/>
            <a:ext cx="4559425" cy="3979585"/>
          </a:xfrm>
        </p:spPr>
        <p:txBody>
          <a:bodyPr anchor="ctr">
            <a:normAutofit/>
          </a:bodyPr>
          <a:lstStyle/>
          <a:p>
            <a:r>
              <a:rPr lang="tr-TR" sz="2000">
                <a:latin typeface="Noto Sans"/>
              </a:rPr>
              <a:t>Taşın pankreatik drenajı engellemesi</a:t>
            </a:r>
          </a:p>
          <a:p>
            <a:r>
              <a:rPr lang="tr-TR" sz="2000">
                <a:latin typeface="Noto Sans"/>
              </a:rPr>
              <a:t>Safra kesesi taşı olan hastaların %15-20’si taşa bağlı pankreatit geçirmektedir. </a:t>
            </a:r>
          </a:p>
          <a:p>
            <a:r>
              <a:rPr lang="tr-TR" sz="2000">
                <a:latin typeface="Noto Sans"/>
              </a:rPr>
              <a:t>AP’lerin %30-50’si safra taşına bağlıdır</a:t>
            </a:r>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sim 12">
            <a:extLst>
              <a:ext uri="{FF2B5EF4-FFF2-40B4-BE49-F238E27FC236}">
                <a16:creationId xmlns:a16="http://schemas.microsoft.com/office/drawing/2014/main" id="{CE4557E7-5116-4DD9-8246-EA4626121419}"/>
              </a:ext>
            </a:extLst>
          </p:cNvPr>
          <p:cNvPicPr>
            <a:picLocks noChangeAspect="1"/>
          </p:cNvPicPr>
          <p:nvPr/>
        </p:nvPicPr>
        <p:blipFill rotWithShape="1">
          <a:blip r:embed="rId3">
            <a:extLst>
              <a:ext uri="{28A0092B-C50C-407E-A947-70E740481C1C}">
                <a14:useLocalDpi xmlns:a14="http://schemas.microsoft.com/office/drawing/2010/main" val="0"/>
              </a:ext>
            </a:extLst>
          </a:blip>
          <a:srcRect t="262" r="-3" b="9098"/>
          <a:stretch/>
        </p:blipFill>
        <p:spPr>
          <a:xfrm>
            <a:off x="5977788" y="799352"/>
            <a:ext cx="5425410" cy="5259296"/>
          </a:xfrm>
          <a:prstGeom prst="rect">
            <a:avLst/>
          </a:prstGeom>
        </p:spPr>
      </p:pic>
    </p:spTree>
    <p:extLst>
      <p:ext uri="{BB962C8B-B14F-4D97-AF65-F5344CB8AC3E}">
        <p14:creationId xmlns:p14="http://schemas.microsoft.com/office/powerpoint/2010/main" val="2337561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8615B84-2DA3-4193-B0AF-20AF5D72213D}"/>
              </a:ext>
            </a:extLst>
          </p:cNvPr>
          <p:cNvSpPr>
            <a:spLocks noGrp="1"/>
          </p:cNvSpPr>
          <p:nvPr>
            <p:ph type="title"/>
          </p:nvPr>
        </p:nvSpPr>
        <p:spPr>
          <a:xfrm>
            <a:off x="1153618" y="1239927"/>
            <a:ext cx="4008586" cy="4680583"/>
          </a:xfrm>
        </p:spPr>
        <p:txBody>
          <a:bodyPr anchor="ctr">
            <a:normAutofit/>
          </a:bodyPr>
          <a:lstStyle/>
          <a:p>
            <a:r>
              <a:rPr lang="tr-TR" sz="5200"/>
              <a:t>AKUT BİLİYER PANKREATİT</a:t>
            </a:r>
          </a:p>
        </p:txBody>
      </p:sp>
      <p:sp>
        <p:nvSpPr>
          <p:cNvPr id="3" name="İçerik Yer Tutucusu 2">
            <a:extLst>
              <a:ext uri="{FF2B5EF4-FFF2-40B4-BE49-F238E27FC236}">
                <a16:creationId xmlns:a16="http://schemas.microsoft.com/office/drawing/2014/main" id="{77D8A2F0-BBCD-4F40-AAD8-54EDF19455E0}"/>
              </a:ext>
            </a:extLst>
          </p:cNvPr>
          <p:cNvSpPr>
            <a:spLocks noGrp="1"/>
          </p:cNvSpPr>
          <p:nvPr>
            <p:ph idx="1"/>
          </p:nvPr>
        </p:nvSpPr>
        <p:spPr>
          <a:xfrm>
            <a:off x="6291923" y="1239927"/>
            <a:ext cx="4971824" cy="4680583"/>
          </a:xfrm>
        </p:spPr>
        <p:txBody>
          <a:bodyPr anchor="ctr">
            <a:normAutofit/>
          </a:bodyPr>
          <a:lstStyle/>
          <a:p>
            <a:pPr marL="0" indent="0">
              <a:buNone/>
            </a:pPr>
            <a:r>
              <a:rPr lang="tr-TR" sz="2400" dirty="0">
                <a:latin typeface="Noto Sans"/>
              </a:rPr>
              <a:t>Risk faktörleri</a:t>
            </a:r>
          </a:p>
          <a:p>
            <a:r>
              <a:rPr lang="tr-TR" sz="2400" dirty="0">
                <a:latin typeface="Noto Sans"/>
              </a:rPr>
              <a:t>Safra kesesinde </a:t>
            </a:r>
            <a:r>
              <a:rPr lang="tr-TR" sz="2400" dirty="0" err="1">
                <a:latin typeface="Noto Sans"/>
              </a:rPr>
              <a:t>multipl</a:t>
            </a:r>
            <a:r>
              <a:rPr lang="tr-TR" sz="2400" dirty="0">
                <a:latin typeface="Noto Sans"/>
              </a:rPr>
              <a:t> ve küçük taşların </a:t>
            </a:r>
            <a:r>
              <a:rPr lang="tr-TR" sz="2400" dirty="0" err="1">
                <a:latin typeface="Noto Sans"/>
              </a:rPr>
              <a:t>varlğı</a:t>
            </a:r>
            <a:endParaRPr lang="tr-TR" sz="2400" dirty="0">
              <a:latin typeface="Noto Sans"/>
            </a:endParaRPr>
          </a:p>
          <a:p>
            <a:r>
              <a:rPr lang="tr-TR" sz="2400" dirty="0">
                <a:latin typeface="Noto Sans"/>
              </a:rPr>
              <a:t>geniş sistik kanal,</a:t>
            </a:r>
          </a:p>
          <a:p>
            <a:r>
              <a:rPr lang="tr-TR" sz="2400" dirty="0">
                <a:latin typeface="Noto Sans"/>
              </a:rPr>
              <a:t>koledok taşı</a:t>
            </a:r>
          </a:p>
          <a:p>
            <a:r>
              <a:rPr lang="tr-TR" sz="2400" dirty="0">
                <a:latin typeface="Noto Sans"/>
              </a:rPr>
              <a:t>koledok - </a:t>
            </a:r>
            <a:r>
              <a:rPr lang="tr-TR" sz="2400" dirty="0" err="1">
                <a:latin typeface="Noto Sans"/>
              </a:rPr>
              <a:t>Wirsung</a:t>
            </a:r>
            <a:r>
              <a:rPr lang="tr-TR" sz="2400" dirty="0">
                <a:latin typeface="Noto Sans"/>
              </a:rPr>
              <a:t> açısının geniş olması </a:t>
            </a:r>
          </a:p>
          <a:p>
            <a:r>
              <a:rPr lang="tr-TR" sz="2400" dirty="0">
                <a:latin typeface="Noto Sans"/>
              </a:rPr>
              <a:t>ortak kanal uzunluğunun 5 mm’den uzun olması</a:t>
            </a:r>
          </a:p>
          <a:p>
            <a:endParaRPr lang="tr-TR" sz="2000" dirty="0"/>
          </a:p>
        </p:txBody>
      </p:sp>
    </p:spTree>
    <p:extLst>
      <p:ext uri="{BB962C8B-B14F-4D97-AF65-F5344CB8AC3E}">
        <p14:creationId xmlns:p14="http://schemas.microsoft.com/office/powerpoint/2010/main" val="158058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4A010EB-97E7-4370-9029-BE1C111A2C64}"/>
              </a:ext>
            </a:extLst>
          </p:cNvPr>
          <p:cNvSpPr>
            <a:spLocks noGrp="1"/>
          </p:cNvSpPr>
          <p:nvPr>
            <p:ph type="title"/>
          </p:nvPr>
        </p:nvSpPr>
        <p:spPr>
          <a:xfrm>
            <a:off x="1153618" y="1239927"/>
            <a:ext cx="4008586" cy="4680583"/>
          </a:xfrm>
        </p:spPr>
        <p:txBody>
          <a:bodyPr anchor="ctr">
            <a:normAutofit/>
          </a:bodyPr>
          <a:lstStyle/>
          <a:p>
            <a:r>
              <a:rPr lang="tr-TR" sz="5200"/>
              <a:t>AKUT BİLİYER PANKREATİT</a:t>
            </a:r>
          </a:p>
        </p:txBody>
      </p:sp>
      <p:sp>
        <p:nvSpPr>
          <p:cNvPr id="3" name="İçerik Yer Tutucusu 2">
            <a:extLst>
              <a:ext uri="{FF2B5EF4-FFF2-40B4-BE49-F238E27FC236}">
                <a16:creationId xmlns:a16="http://schemas.microsoft.com/office/drawing/2014/main" id="{DB423117-CCB7-4A11-8F3C-B1BD26FEDEC9}"/>
              </a:ext>
            </a:extLst>
          </p:cNvPr>
          <p:cNvSpPr>
            <a:spLocks noGrp="1"/>
          </p:cNvSpPr>
          <p:nvPr>
            <p:ph idx="1"/>
          </p:nvPr>
        </p:nvSpPr>
        <p:spPr>
          <a:xfrm>
            <a:off x="6291923" y="1239927"/>
            <a:ext cx="4971824" cy="4680583"/>
          </a:xfrm>
        </p:spPr>
        <p:txBody>
          <a:bodyPr anchor="ctr">
            <a:normAutofit/>
          </a:bodyPr>
          <a:lstStyle/>
          <a:p>
            <a:endParaRPr lang="tr-TR" sz="2000" dirty="0"/>
          </a:p>
          <a:p>
            <a:endParaRPr lang="tr-TR" sz="2000" dirty="0"/>
          </a:p>
          <a:p>
            <a:r>
              <a:rPr lang="tr-TR" sz="2400" dirty="0">
                <a:latin typeface="Noto Sans"/>
              </a:rPr>
              <a:t>Karın ağrısı ,</a:t>
            </a:r>
            <a:r>
              <a:rPr lang="tr-TR" sz="2400" dirty="0" err="1">
                <a:latin typeface="Noto Sans"/>
              </a:rPr>
              <a:t>bulantı,kusma</a:t>
            </a:r>
            <a:endParaRPr lang="tr-TR" sz="2400" dirty="0">
              <a:latin typeface="Noto Sans"/>
            </a:endParaRPr>
          </a:p>
          <a:p>
            <a:r>
              <a:rPr lang="tr-TR" sz="2400" dirty="0" err="1">
                <a:latin typeface="Noto Sans"/>
              </a:rPr>
              <a:t>Lökositoz,Amilaz,lipaz</a:t>
            </a:r>
            <a:r>
              <a:rPr lang="tr-TR" sz="2400" dirty="0">
                <a:latin typeface="Noto Sans"/>
              </a:rPr>
              <a:t> artışı</a:t>
            </a:r>
          </a:p>
          <a:p>
            <a:r>
              <a:rPr lang="tr-TR" sz="2400" dirty="0">
                <a:latin typeface="Noto Sans"/>
              </a:rPr>
              <a:t>Safra kanalı tıkalı ise </a:t>
            </a:r>
            <a:r>
              <a:rPr lang="tr-TR" sz="2400" dirty="0" err="1">
                <a:latin typeface="Noto Sans"/>
              </a:rPr>
              <a:t>transaminaz</a:t>
            </a:r>
            <a:r>
              <a:rPr lang="tr-TR" sz="2400" dirty="0">
                <a:latin typeface="Noto Sans"/>
              </a:rPr>
              <a:t>, ALP ve </a:t>
            </a:r>
            <a:r>
              <a:rPr lang="tr-TR" sz="2400" dirty="0" err="1">
                <a:latin typeface="Noto Sans"/>
              </a:rPr>
              <a:t>Bilüribin</a:t>
            </a:r>
            <a:r>
              <a:rPr lang="tr-TR" sz="2400" dirty="0">
                <a:latin typeface="Noto Sans"/>
              </a:rPr>
              <a:t> değerlerinin yüksekliği olabilir</a:t>
            </a:r>
          </a:p>
        </p:txBody>
      </p:sp>
    </p:spTree>
    <p:extLst>
      <p:ext uri="{BB962C8B-B14F-4D97-AF65-F5344CB8AC3E}">
        <p14:creationId xmlns:p14="http://schemas.microsoft.com/office/powerpoint/2010/main" val="1044541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AC3CEAF-4CE4-4A03-B1AA-AC28CC6C27FD}"/>
              </a:ext>
            </a:extLst>
          </p:cNvPr>
          <p:cNvSpPr>
            <a:spLocks noGrp="1"/>
          </p:cNvSpPr>
          <p:nvPr>
            <p:ph type="title"/>
          </p:nvPr>
        </p:nvSpPr>
        <p:spPr>
          <a:xfrm>
            <a:off x="1153618" y="1239927"/>
            <a:ext cx="4008586" cy="4680583"/>
          </a:xfrm>
        </p:spPr>
        <p:txBody>
          <a:bodyPr anchor="ctr">
            <a:normAutofit/>
          </a:bodyPr>
          <a:lstStyle/>
          <a:p>
            <a:r>
              <a:rPr lang="tr-TR" sz="5200"/>
              <a:t>AKUT BİLİYER PANKREATİT</a:t>
            </a:r>
          </a:p>
        </p:txBody>
      </p:sp>
      <p:sp>
        <p:nvSpPr>
          <p:cNvPr id="3" name="İçerik Yer Tutucusu 2">
            <a:extLst>
              <a:ext uri="{FF2B5EF4-FFF2-40B4-BE49-F238E27FC236}">
                <a16:creationId xmlns:a16="http://schemas.microsoft.com/office/drawing/2014/main" id="{494DB934-36D2-45D4-AC4B-DCF1260E9733}"/>
              </a:ext>
            </a:extLst>
          </p:cNvPr>
          <p:cNvSpPr>
            <a:spLocks noGrp="1"/>
          </p:cNvSpPr>
          <p:nvPr>
            <p:ph idx="1"/>
          </p:nvPr>
        </p:nvSpPr>
        <p:spPr>
          <a:xfrm>
            <a:off x="6291923" y="1239927"/>
            <a:ext cx="4971824" cy="4680583"/>
          </a:xfrm>
        </p:spPr>
        <p:txBody>
          <a:bodyPr anchor="ctr">
            <a:normAutofit lnSpcReduction="10000"/>
          </a:bodyPr>
          <a:lstStyle/>
          <a:p>
            <a:r>
              <a:rPr lang="tr-TR" sz="2400" dirty="0">
                <a:latin typeface="Noto Sans"/>
              </a:rPr>
              <a:t>USG  kese ve koledok </a:t>
            </a:r>
            <a:r>
              <a:rPr lang="tr-TR" sz="2400" dirty="0" err="1">
                <a:latin typeface="Noto Sans"/>
              </a:rPr>
              <a:t>taşını,safra</a:t>
            </a:r>
            <a:r>
              <a:rPr lang="tr-TR" sz="2400" dirty="0">
                <a:latin typeface="Noto Sans"/>
              </a:rPr>
              <a:t> yolu </a:t>
            </a:r>
            <a:r>
              <a:rPr lang="tr-TR" sz="2400" dirty="0" err="1">
                <a:latin typeface="Noto Sans"/>
              </a:rPr>
              <a:t>dilatasyonunu</a:t>
            </a:r>
            <a:r>
              <a:rPr lang="tr-TR" sz="2400" dirty="0">
                <a:latin typeface="Noto Sans"/>
              </a:rPr>
              <a:t> göstermede değerli</a:t>
            </a:r>
          </a:p>
          <a:p>
            <a:r>
              <a:rPr lang="tr-TR" sz="2400" dirty="0">
                <a:latin typeface="Noto Sans"/>
              </a:rPr>
              <a:t>Pankreastaki </a:t>
            </a:r>
            <a:r>
              <a:rPr lang="tr-TR" sz="2400" dirty="0" err="1">
                <a:latin typeface="Noto Sans"/>
              </a:rPr>
              <a:t>ödem,nekroz</a:t>
            </a:r>
            <a:r>
              <a:rPr lang="tr-TR" sz="2400" dirty="0">
                <a:latin typeface="Noto Sans"/>
              </a:rPr>
              <a:t> </a:t>
            </a:r>
            <a:r>
              <a:rPr lang="tr-TR" sz="2400" dirty="0" err="1">
                <a:latin typeface="Noto Sans"/>
              </a:rPr>
              <a:t>vb</a:t>
            </a:r>
            <a:r>
              <a:rPr lang="tr-TR" sz="2400" dirty="0">
                <a:latin typeface="Noto Sans"/>
              </a:rPr>
              <a:t> CT ile daha duyarlı olarak gösterilir ,ağır vakalarda gerekir</a:t>
            </a:r>
          </a:p>
          <a:p>
            <a:r>
              <a:rPr lang="tr-TR" sz="2400" dirty="0" err="1">
                <a:latin typeface="Noto Sans"/>
              </a:rPr>
              <a:t>Pankretit</a:t>
            </a:r>
            <a:r>
              <a:rPr lang="tr-TR" sz="2400" dirty="0">
                <a:latin typeface="Noto Sans"/>
              </a:rPr>
              <a:t> e yol açmış küçük taşlar destek tedavisi ile kendiliğinden düşer</a:t>
            </a:r>
          </a:p>
          <a:p>
            <a:r>
              <a:rPr lang="tr-TR" sz="2400" dirty="0" err="1">
                <a:latin typeface="Noto Sans"/>
              </a:rPr>
              <a:t>Klinik,lab</a:t>
            </a:r>
            <a:r>
              <a:rPr lang="tr-TR" sz="2400" dirty="0">
                <a:latin typeface="Noto Sans"/>
              </a:rPr>
              <a:t>, ve USG bulguları ile akut </a:t>
            </a:r>
            <a:r>
              <a:rPr lang="tr-TR" sz="2400" dirty="0" err="1">
                <a:latin typeface="Noto Sans"/>
              </a:rPr>
              <a:t>kolanjit</a:t>
            </a:r>
            <a:r>
              <a:rPr lang="tr-TR" sz="2400" dirty="0">
                <a:latin typeface="Noto Sans"/>
              </a:rPr>
              <a:t> veya devam eden </a:t>
            </a:r>
            <a:r>
              <a:rPr lang="tr-TR" sz="2400" dirty="0" err="1">
                <a:latin typeface="Noto Sans"/>
              </a:rPr>
              <a:t>biliyer</a:t>
            </a:r>
            <a:r>
              <a:rPr lang="tr-TR" sz="2400" dirty="0">
                <a:latin typeface="Noto Sans"/>
              </a:rPr>
              <a:t> obstrüksiyon bulguları varsa tedavi amaçlı ERCP+ SFİNKTEROTOMİ</a:t>
            </a:r>
          </a:p>
          <a:p>
            <a:endParaRPr lang="tr-TR" sz="2000" dirty="0"/>
          </a:p>
        </p:txBody>
      </p:sp>
    </p:spTree>
    <p:extLst>
      <p:ext uri="{BB962C8B-B14F-4D97-AF65-F5344CB8AC3E}">
        <p14:creationId xmlns:p14="http://schemas.microsoft.com/office/powerpoint/2010/main" val="2737981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A7CB0A-F05E-46AE-A191-2DF03EF5724A}"/>
              </a:ext>
            </a:extLst>
          </p:cNvPr>
          <p:cNvSpPr>
            <a:spLocks noGrp="1"/>
          </p:cNvSpPr>
          <p:nvPr>
            <p:ph type="title"/>
          </p:nvPr>
        </p:nvSpPr>
        <p:spPr>
          <a:xfrm>
            <a:off x="1153618" y="1239927"/>
            <a:ext cx="4008586" cy="4680583"/>
          </a:xfrm>
        </p:spPr>
        <p:txBody>
          <a:bodyPr anchor="ctr">
            <a:normAutofit/>
          </a:bodyPr>
          <a:lstStyle/>
          <a:p>
            <a:r>
              <a:rPr lang="tr-TR" sz="5200"/>
              <a:t>AKUT BİLİYER PANKREATİT</a:t>
            </a:r>
          </a:p>
        </p:txBody>
      </p:sp>
      <p:sp>
        <p:nvSpPr>
          <p:cNvPr id="3" name="İçerik Yer Tutucusu 2">
            <a:extLst>
              <a:ext uri="{FF2B5EF4-FFF2-40B4-BE49-F238E27FC236}">
                <a16:creationId xmlns:a16="http://schemas.microsoft.com/office/drawing/2014/main" id="{793CC9B9-6631-43C2-8CC9-899BD57EF9E8}"/>
              </a:ext>
            </a:extLst>
          </p:cNvPr>
          <p:cNvSpPr>
            <a:spLocks noGrp="1"/>
          </p:cNvSpPr>
          <p:nvPr>
            <p:ph idx="1"/>
          </p:nvPr>
        </p:nvSpPr>
        <p:spPr>
          <a:xfrm>
            <a:off x="6291923" y="1239927"/>
            <a:ext cx="4971824" cy="4680583"/>
          </a:xfrm>
        </p:spPr>
        <p:txBody>
          <a:bodyPr anchor="ctr">
            <a:normAutofit/>
          </a:bodyPr>
          <a:lstStyle/>
          <a:p>
            <a:endParaRPr lang="tr-TR" sz="2000" dirty="0"/>
          </a:p>
          <a:p>
            <a:endParaRPr lang="tr-TR" sz="2000" dirty="0"/>
          </a:p>
          <a:p>
            <a:r>
              <a:rPr lang="tr-TR" sz="2400" dirty="0">
                <a:latin typeface="Noto Sans"/>
              </a:rPr>
              <a:t>AP tedavisi genellikle destek tedavisi olmasına rağmen, safra kesesi taşına bağlı </a:t>
            </a:r>
            <a:r>
              <a:rPr lang="tr-TR" sz="2400" dirty="0" err="1">
                <a:latin typeface="Noto Sans"/>
              </a:rPr>
              <a:t>AP’in</a:t>
            </a:r>
            <a:r>
              <a:rPr lang="tr-TR" sz="2400" dirty="0">
                <a:latin typeface="Noto Sans"/>
              </a:rPr>
              <a:t> kesin tedavisi </a:t>
            </a:r>
            <a:r>
              <a:rPr lang="tr-TR" sz="2400" dirty="0" err="1">
                <a:latin typeface="Noto Sans"/>
              </a:rPr>
              <a:t>kolesistektomi</a:t>
            </a:r>
            <a:endParaRPr lang="tr-TR" sz="2400" dirty="0">
              <a:latin typeface="Noto Sans"/>
            </a:endParaRPr>
          </a:p>
          <a:p>
            <a:r>
              <a:rPr lang="tr-TR" sz="2400" dirty="0">
                <a:latin typeface="Noto Sans"/>
              </a:rPr>
              <a:t>Hasta taburcu edildikten 2 hafta sonra(</a:t>
            </a:r>
            <a:r>
              <a:rPr lang="tr-TR" sz="2400" dirty="0" err="1">
                <a:latin typeface="Noto Sans"/>
              </a:rPr>
              <a:t>elektif</a:t>
            </a:r>
            <a:r>
              <a:rPr lang="tr-TR" sz="2400" dirty="0">
                <a:latin typeface="Noto Sans"/>
              </a:rPr>
              <a:t>)</a:t>
            </a:r>
          </a:p>
          <a:p>
            <a:endParaRPr lang="tr-TR" sz="2000" dirty="0"/>
          </a:p>
        </p:txBody>
      </p:sp>
    </p:spTree>
    <p:extLst>
      <p:ext uri="{BB962C8B-B14F-4D97-AF65-F5344CB8AC3E}">
        <p14:creationId xmlns:p14="http://schemas.microsoft.com/office/powerpoint/2010/main" val="2790762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22A653-ED18-47B4-8541-DEBA0120A0D3}"/>
              </a:ext>
            </a:extLst>
          </p:cNvPr>
          <p:cNvSpPr>
            <a:spLocks noGrp="1"/>
          </p:cNvSpPr>
          <p:nvPr>
            <p:ph type="title"/>
          </p:nvPr>
        </p:nvSpPr>
        <p:spPr>
          <a:xfrm>
            <a:off x="589560" y="856180"/>
            <a:ext cx="4560584" cy="1128068"/>
          </a:xfrm>
        </p:spPr>
        <p:txBody>
          <a:bodyPr anchor="ctr">
            <a:normAutofit/>
          </a:bodyPr>
          <a:lstStyle/>
          <a:p>
            <a:r>
              <a:rPr lang="tr-TR" sz="3700"/>
              <a:t>GEBELİKTE SAFRA KESESİ HASTALIKLARI</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1A8FA95-ECE5-424F-AE2E-45CC3F5BA372}"/>
              </a:ext>
            </a:extLst>
          </p:cNvPr>
          <p:cNvSpPr>
            <a:spLocks noGrp="1"/>
          </p:cNvSpPr>
          <p:nvPr>
            <p:ph idx="1"/>
          </p:nvPr>
        </p:nvSpPr>
        <p:spPr>
          <a:xfrm>
            <a:off x="590719" y="2330505"/>
            <a:ext cx="4559425" cy="3979585"/>
          </a:xfrm>
        </p:spPr>
        <p:txBody>
          <a:bodyPr anchor="ctr">
            <a:normAutofit/>
          </a:bodyPr>
          <a:lstStyle/>
          <a:p>
            <a:r>
              <a:rPr lang="tr-TR" sz="1700" b="0" i="0">
                <a:effectLst/>
                <a:latin typeface="Noto Sans"/>
              </a:rPr>
              <a:t>Safra kesesi hareketliliğinin azalması ve safranın artmış kolesterol satürasyonu nedeniyle hamilelik sırasında safra taşları daha yaygındır. </a:t>
            </a:r>
          </a:p>
          <a:p>
            <a:r>
              <a:rPr lang="tr-TR" sz="1700" b="0" i="0">
                <a:effectLst/>
                <a:latin typeface="Noto Sans"/>
              </a:rPr>
              <a:t>Gebelikte safra taşı hastalığı, </a:t>
            </a:r>
          </a:p>
          <a:p>
            <a:pPr lvl="1">
              <a:buFont typeface="Courier New" panose="02070309020205020404" pitchFamily="49" charset="0"/>
              <a:buChar char="o"/>
            </a:pPr>
            <a:r>
              <a:rPr lang="tr-TR" sz="1700" b="0" i="0">
                <a:effectLst/>
                <a:latin typeface="Noto Sans"/>
              </a:rPr>
              <a:t>artmış preterm doğum, </a:t>
            </a:r>
          </a:p>
          <a:p>
            <a:pPr lvl="1">
              <a:buFont typeface="Courier New" panose="02070309020205020404" pitchFamily="49" charset="0"/>
              <a:buChar char="o"/>
            </a:pPr>
            <a:r>
              <a:rPr lang="tr-TR" sz="1700" b="0" i="0">
                <a:effectLst/>
                <a:latin typeface="Noto Sans"/>
              </a:rPr>
              <a:t>maternal morbidite ve </a:t>
            </a:r>
          </a:p>
          <a:p>
            <a:pPr lvl="1">
              <a:buFont typeface="Courier New" panose="02070309020205020404" pitchFamily="49" charset="0"/>
              <a:buChar char="o"/>
            </a:pPr>
            <a:r>
              <a:rPr lang="tr-TR" sz="1700" b="0" i="0">
                <a:effectLst/>
                <a:latin typeface="Noto Sans"/>
              </a:rPr>
              <a:t>yeniden yatış riski</a:t>
            </a:r>
          </a:p>
          <a:p>
            <a:pPr lvl="1">
              <a:buFont typeface="Courier New" panose="02070309020205020404" pitchFamily="49" charset="0"/>
              <a:buChar char="o"/>
            </a:pPr>
            <a:r>
              <a:rPr lang="tr-TR" sz="1700" b="0" i="0">
                <a:effectLst/>
                <a:latin typeface="Noto Sans"/>
              </a:rPr>
              <a:t>neonatal morbidite</a:t>
            </a:r>
          </a:p>
          <a:p>
            <a:r>
              <a:rPr lang="tr-TR" sz="1700" b="0" i="0">
                <a:effectLst/>
                <a:latin typeface="Noto Sans"/>
              </a:rPr>
              <a:t> Akut apandisitten sonra, akut kolesistit hamile kadınlarda cerrahi için ikinci en yaygın nonobstetrik endikasyondur</a:t>
            </a:r>
          </a:p>
          <a:p>
            <a:r>
              <a:rPr lang="tr-TR" sz="1700">
                <a:latin typeface="Noto Sans"/>
              </a:rPr>
              <a:t>Kolesistit </a:t>
            </a:r>
            <a:r>
              <a:rPr lang="tr-TR" sz="1700">
                <a:latin typeface="Noto Sans"/>
                <a:sym typeface="Wingdings" panose="05000000000000000000" pitchFamily="2" charset="2"/>
              </a:rPr>
              <a:t>1:1500 – 1:10000</a:t>
            </a:r>
            <a:endParaRPr lang="tr-TR" sz="1700">
              <a:latin typeface="Noto Sans"/>
            </a:endParaRPr>
          </a:p>
          <a:p>
            <a:endParaRPr lang="tr-TR" sz="1700" b="0" i="0">
              <a:effectLst/>
              <a:latin typeface="Noto Sans"/>
            </a:endParaRPr>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Resim 16" descr="kişi, mavi içeren bir resim&#10;&#10;Açıklama otomatik olarak oluşturuldu">
            <a:extLst>
              <a:ext uri="{FF2B5EF4-FFF2-40B4-BE49-F238E27FC236}">
                <a16:creationId xmlns:a16="http://schemas.microsoft.com/office/drawing/2014/main" id="{DF52355B-DF2E-4FBD-B0AD-BBE7A0FCF7D7}"/>
              </a:ext>
            </a:extLst>
          </p:cNvPr>
          <p:cNvPicPr>
            <a:picLocks noChangeAspect="1"/>
          </p:cNvPicPr>
          <p:nvPr/>
        </p:nvPicPr>
        <p:blipFill rotWithShape="1">
          <a:blip r:embed="rId3">
            <a:extLst>
              <a:ext uri="{28A0092B-C50C-407E-A947-70E740481C1C}">
                <a14:useLocalDpi xmlns:a14="http://schemas.microsoft.com/office/drawing/2010/main" val="0"/>
              </a:ext>
            </a:extLst>
          </a:blip>
          <a:srcRect l="15144" r="30956"/>
          <a:stretch/>
        </p:blipFill>
        <p:spPr>
          <a:xfrm>
            <a:off x="5977788" y="799352"/>
            <a:ext cx="5425410" cy="5259296"/>
          </a:xfrm>
          <a:prstGeom prst="rect">
            <a:avLst/>
          </a:prstGeom>
        </p:spPr>
      </p:pic>
    </p:spTree>
    <p:extLst>
      <p:ext uri="{BB962C8B-B14F-4D97-AF65-F5344CB8AC3E}">
        <p14:creationId xmlns:p14="http://schemas.microsoft.com/office/powerpoint/2010/main" val="38093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2" name="Rectangle 21">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EC5E54C-2AFD-48DF-ACBF-F725201F0BA6}"/>
              </a:ext>
            </a:extLst>
          </p:cNvPr>
          <p:cNvSpPr>
            <a:spLocks noGrp="1"/>
          </p:cNvSpPr>
          <p:nvPr>
            <p:ph type="title"/>
          </p:nvPr>
        </p:nvSpPr>
        <p:spPr>
          <a:xfrm>
            <a:off x="1071212" y="723730"/>
            <a:ext cx="9849751" cy="1349671"/>
          </a:xfrm>
        </p:spPr>
        <p:txBody>
          <a:bodyPr anchor="b">
            <a:normAutofit/>
          </a:bodyPr>
          <a:lstStyle/>
          <a:p>
            <a:r>
              <a:rPr lang="tr-TR" dirty="0"/>
              <a:t>GEBELİKTE SAFRA KESESİ HASTALIKLARI</a:t>
            </a:r>
          </a:p>
        </p:txBody>
      </p:sp>
      <p:sp>
        <p:nvSpPr>
          <p:cNvPr id="3" name="İçerik Yer Tutucusu 2">
            <a:extLst>
              <a:ext uri="{FF2B5EF4-FFF2-40B4-BE49-F238E27FC236}">
                <a16:creationId xmlns:a16="http://schemas.microsoft.com/office/drawing/2014/main" id="{EF651E7B-5273-4741-AB25-1DA62A406E26}"/>
              </a:ext>
            </a:extLst>
          </p:cNvPr>
          <p:cNvSpPr>
            <a:spLocks noGrp="1"/>
          </p:cNvSpPr>
          <p:nvPr>
            <p:ph idx="1"/>
          </p:nvPr>
        </p:nvSpPr>
        <p:spPr>
          <a:xfrm>
            <a:off x="853120" y="2171700"/>
            <a:ext cx="10285935" cy="3763381"/>
          </a:xfrm>
        </p:spPr>
        <p:txBody>
          <a:bodyPr anchor="ctr">
            <a:normAutofit/>
          </a:bodyPr>
          <a:lstStyle/>
          <a:p>
            <a:pPr marL="0" indent="0">
              <a:buNone/>
            </a:pPr>
            <a:r>
              <a:rPr lang="tr-TR" sz="1900" i="0" dirty="0">
                <a:effectLst/>
                <a:latin typeface="Noto Sans"/>
              </a:rPr>
              <a:t>Risk Faktörleri</a:t>
            </a:r>
          </a:p>
          <a:p>
            <a:r>
              <a:rPr lang="tr-TR" sz="1900" b="0" i="0" dirty="0">
                <a:effectLst/>
                <a:latin typeface="Noto Sans"/>
              </a:rPr>
              <a:t>en önemli bağımsız risk faktörü gebelik öncesi </a:t>
            </a:r>
            <a:r>
              <a:rPr lang="tr-TR" sz="1900" b="0" i="0" dirty="0" err="1">
                <a:effectLst/>
                <a:latin typeface="Noto Sans"/>
              </a:rPr>
              <a:t>obezitedir</a:t>
            </a:r>
            <a:endParaRPr lang="tr-TR" sz="1900" b="0" i="0" dirty="0">
              <a:effectLst/>
              <a:latin typeface="Noto Sans"/>
            </a:endParaRPr>
          </a:p>
          <a:p>
            <a:r>
              <a:rPr lang="tr-TR" sz="1900" b="0" i="0" dirty="0">
                <a:effectLst/>
                <a:latin typeface="Noto Sans"/>
              </a:rPr>
              <a:t>Safra kesesi taşı </a:t>
            </a:r>
            <a:r>
              <a:rPr lang="tr-TR" sz="1900" b="0" i="0" dirty="0" err="1">
                <a:effectLst/>
                <a:latin typeface="Noto Sans"/>
              </a:rPr>
              <a:t>prevalansının</a:t>
            </a:r>
            <a:r>
              <a:rPr lang="tr-TR" sz="1900" b="0" i="0" dirty="0">
                <a:effectLst/>
                <a:latin typeface="Noto Sans"/>
              </a:rPr>
              <a:t> </a:t>
            </a:r>
            <a:r>
              <a:rPr lang="tr-TR" sz="1900" b="0" i="0" dirty="0" err="1">
                <a:effectLst/>
                <a:latin typeface="Noto Sans"/>
              </a:rPr>
              <a:t>multiparlara</a:t>
            </a:r>
            <a:r>
              <a:rPr lang="tr-TR" sz="1900" b="0" i="0" dirty="0">
                <a:effectLst/>
                <a:latin typeface="Noto Sans"/>
              </a:rPr>
              <a:t> karşı </a:t>
            </a:r>
            <a:r>
              <a:rPr lang="tr-TR" sz="1900" b="0" i="0" dirty="0" err="1">
                <a:effectLst/>
                <a:latin typeface="Noto Sans"/>
              </a:rPr>
              <a:t>nullipar</a:t>
            </a:r>
            <a:r>
              <a:rPr lang="tr-TR" sz="1900" b="0" i="0" dirty="0">
                <a:effectLst/>
                <a:latin typeface="Noto Sans"/>
              </a:rPr>
              <a:t> kadınlarda daha yüksek olduğu bildirilmesine rağmen </a:t>
            </a:r>
            <a:r>
              <a:rPr lang="tr-TR" sz="1900" dirty="0" err="1">
                <a:latin typeface="Noto Sans"/>
              </a:rPr>
              <a:t>yaş,obezite</a:t>
            </a:r>
            <a:r>
              <a:rPr lang="tr-TR" sz="1900" dirty="0">
                <a:latin typeface="Noto Sans"/>
              </a:rPr>
              <a:t> ve genetik yatkınlık </a:t>
            </a:r>
            <a:r>
              <a:rPr lang="tr-TR" sz="1900" b="0" i="0" dirty="0">
                <a:effectLst/>
                <a:latin typeface="Noto Sans"/>
              </a:rPr>
              <a:t>gebelik sırasında gelişen taşların kalıcılığını ve daha fazla büyümesini açıklayabilir</a:t>
            </a:r>
            <a:endParaRPr lang="tr-TR" sz="1900" dirty="0">
              <a:latin typeface="Noto Sans"/>
            </a:endParaRPr>
          </a:p>
          <a:p>
            <a:r>
              <a:rPr lang="tr-TR" sz="1900" dirty="0">
                <a:latin typeface="Noto Sans"/>
              </a:rPr>
              <a:t>Y</a:t>
            </a:r>
            <a:r>
              <a:rPr lang="tr-TR" sz="1900" b="0" i="0" dirty="0">
                <a:effectLst/>
                <a:latin typeface="Noto Sans"/>
              </a:rPr>
              <a:t>ağ ve protein alımının, kadınların hamilelik sırasında veya doğum sonrası dört ila altı haftaya kadar safra çamuru ve taş oluşturma riskini etkilediği görülmemiş</a:t>
            </a:r>
            <a:endParaRPr lang="tr-TR" sz="1900" b="0" i="0" u="sng" dirty="0">
              <a:effectLst/>
              <a:latin typeface="Noto Sans"/>
            </a:endParaRPr>
          </a:p>
          <a:p>
            <a:r>
              <a:rPr lang="tr-TR" sz="1900" b="0" i="0" dirty="0">
                <a:effectLst/>
                <a:latin typeface="Noto Sans"/>
              </a:rPr>
              <a:t>Benzer şekilde, </a:t>
            </a:r>
            <a:r>
              <a:rPr lang="tr-TR" sz="1900" b="0" i="0" dirty="0" err="1">
                <a:effectLst/>
                <a:latin typeface="Noto Sans"/>
              </a:rPr>
              <a:t>metabolik</a:t>
            </a:r>
            <a:r>
              <a:rPr lang="tr-TR" sz="1900" b="0" i="0" dirty="0">
                <a:effectLst/>
                <a:latin typeface="Noto Sans"/>
              </a:rPr>
              <a:t> harcamayı artırarak hamilelik sırasında gelişen taş ve çamur olasılığını azaltma çabaları da başarısızlıkla sonuçlanmıştır</a:t>
            </a:r>
            <a:endParaRPr lang="tr-TR" sz="1900" dirty="0"/>
          </a:p>
        </p:txBody>
      </p:sp>
    </p:spTree>
    <p:extLst>
      <p:ext uri="{BB962C8B-B14F-4D97-AF65-F5344CB8AC3E}">
        <p14:creationId xmlns:p14="http://schemas.microsoft.com/office/powerpoint/2010/main" val="416339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7C5B462-DF85-4249-9276-7D82352E4A18}"/>
              </a:ext>
            </a:extLst>
          </p:cNvPr>
          <p:cNvSpPr>
            <a:spLocks noGrp="1"/>
          </p:cNvSpPr>
          <p:nvPr>
            <p:ph type="title"/>
          </p:nvPr>
        </p:nvSpPr>
        <p:spPr>
          <a:xfrm>
            <a:off x="785415" y="401572"/>
            <a:ext cx="4560584" cy="1128068"/>
          </a:xfrm>
        </p:spPr>
        <p:txBody>
          <a:bodyPr anchor="ctr">
            <a:normAutofit/>
          </a:bodyPr>
          <a:lstStyle/>
          <a:p>
            <a:r>
              <a:rPr lang="en-US" sz="3200" kern="1200" dirty="0">
                <a:latin typeface="+mj-lt"/>
                <a:ea typeface="+mj-ea"/>
                <a:cs typeface="+mj-cs"/>
              </a:rPr>
              <a:t>ANATOMİ</a:t>
            </a:r>
            <a:endParaRPr lang="tr-TR" sz="3200" dirty="0"/>
          </a:p>
        </p:txBody>
      </p:sp>
      <p:grpSp>
        <p:nvGrpSpPr>
          <p:cNvPr id="2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68D19A8-B310-44F1-AE86-31E3DB5C3BB4}"/>
              </a:ext>
            </a:extLst>
          </p:cNvPr>
          <p:cNvSpPr>
            <a:spLocks noGrp="1"/>
          </p:cNvSpPr>
          <p:nvPr>
            <p:ph idx="1"/>
          </p:nvPr>
        </p:nvSpPr>
        <p:spPr>
          <a:xfrm>
            <a:off x="562773" y="2148707"/>
            <a:ext cx="4559425" cy="4553146"/>
          </a:xfrm>
        </p:spPr>
        <p:txBody>
          <a:bodyPr anchor="ctr">
            <a:noAutofit/>
          </a:bodyPr>
          <a:lstStyle/>
          <a:p>
            <a:r>
              <a:rPr lang="tr-TR" sz="2400" dirty="0">
                <a:latin typeface="Noto Sans"/>
                <a:cs typeface="Nirmala UI Semilight" panose="020B0402040204020203" pitchFamily="34" charset="0"/>
              </a:rPr>
              <a:t>Safra kesesi ; uzunluğu 7-10 cm, genişliği 3 cm, hacmi ise 30-60 ml </a:t>
            </a:r>
          </a:p>
          <a:p>
            <a:endParaRPr lang="tr-TR" sz="2400" dirty="0">
              <a:latin typeface="Noto Sans"/>
              <a:cs typeface="Nirmala UI Semilight" panose="020B0402040204020203" pitchFamily="34" charset="0"/>
            </a:endParaRPr>
          </a:p>
          <a:p>
            <a:endParaRPr lang="tr-TR" sz="2400" dirty="0">
              <a:latin typeface="Noto Sans"/>
              <a:cs typeface="Nirmala UI Semilight" panose="020B0402040204020203" pitchFamily="34" charset="0"/>
            </a:endParaRPr>
          </a:p>
          <a:p>
            <a:r>
              <a:rPr lang="tr-TR" sz="2400" dirty="0" err="1">
                <a:latin typeface="Noto Sans"/>
                <a:cs typeface="Nirmala UI Semilight" panose="020B0402040204020203" pitchFamily="34" charset="0"/>
              </a:rPr>
              <a:t>Fundus</a:t>
            </a:r>
            <a:r>
              <a:rPr lang="tr-TR" sz="2400" dirty="0">
                <a:latin typeface="Noto Sans"/>
                <a:cs typeface="Nirmala UI Semilight" panose="020B0402040204020203" pitchFamily="34" charset="0"/>
              </a:rPr>
              <a:t>, </a:t>
            </a:r>
            <a:r>
              <a:rPr lang="tr-TR" sz="2400" dirty="0" err="1">
                <a:latin typeface="Noto Sans"/>
                <a:cs typeface="Nirmala UI Semilight" panose="020B0402040204020203" pitchFamily="34" charset="0"/>
              </a:rPr>
              <a:t>corpus</a:t>
            </a:r>
            <a:r>
              <a:rPr lang="tr-TR" sz="2400" dirty="0">
                <a:latin typeface="Noto Sans"/>
                <a:cs typeface="Nirmala UI Semilight" panose="020B0402040204020203" pitchFamily="34" charset="0"/>
              </a:rPr>
              <a:t>, </a:t>
            </a:r>
            <a:r>
              <a:rPr lang="tr-TR" sz="2400" dirty="0" err="1">
                <a:latin typeface="Noto Sans"/>
                <a:cs typeface="Nirmala UI Semilight" panose="020B0402040204020203" pitchFamily="34" charset="0"/>
              </a:rPr>
              <a:t>infindibulum</a:t>
            </a:r>
            <a:r>
              <a:rPr lang="tr-TR" sz="2400" dirty="0">
                <a:latin typeface="Noto Sans"/>
                <a:cs typeface="Nirmala UI Semilight" panose="020B0402040204020203" pitchFamily="34" charset="0"/>
              </a:rPr>
              <a:t> (</a:t>
            </a:r>
            <a:r>
              <a:rPr lang="tr-TR" sz="2400" dirty="0" err="1">
                <a:latin typeface="Noto Sans"/>
                <a:cs typeface="Nirmala UI Semilight" panose="020B0402040204020203" pitchFamily="34" charset="0"/>
              </a:rPr>
              <a:t>hartmann</a:t>
            </a:r>
            <a:r>
              <a:rPr lang="tr-TR" sz="2400" dirty="0">
                <a:latin typeface="Noto Sans"/>
                <a:cs typeface="Nirmala UI Semilight" panose="020B0402040204020203" pitchFamily="34" charset="0"/>
              </a:rPr>
              <a:t> poşu) ve </a:t>
            </a:r>
            <a:r>
              <a:rPr lang="tr-TR" sz="2400" dirty="0" err="1">
                <a:latin typeface="Noto Sans"/>
                <a:cs typeface="Nirmala UI Semilight" panose="020B0402040204020203" pitchFamily="34" charset="0"/>
              </a:rPr>
              <a:t>collum</a:t>
            </a:r>
            <a:r>
              <a:rPr lang="tr-TR" sz="2400" dirty="0">
                <a:latin typeface="Noto Sans"/>
                <a:cs typeface="Nirmala UI Semilight" panose="020B0402040204020203" pitchFamily="34" charset="0"/>
              </a:rPr>
              <a:t> olmak  üzere 4 bölümü vardır.</a:t>
            </a:r>
          </a:p>
          <a:p>
            <a:pPr marL="0" indent="0">
              <a:buNone/>
            </a:pPr>
            <a:r>
              <a:rPr lang="tr-TR" sz="2400" dirty="0">
                <a:latin typeface="Noto Sans"/>
                <a:cs typeface="Nirmala UI Semilight" panose="020B0402040204020203" pitchFamily="34" charset="0"/>
              </a:rPr>
              <a:t> </a:t>
            </a:r>
          </a:p>
        </p:txBody>
      </p:sp>
      <p:sp>
        <p:nvSpPr>
          <p:cNvPr id="25"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2202AFA9-07E9-4860-A405-3FE2845AC382}"/>
              </a:ext>
            </a:extLst>
          </p:cNvPr>
          <p:cNvPicPr>
            <a:picLocks noChangeAspect="1"/>
          </p:cNvPicPr>
          <p:nvPr/>
        </p:nvPicPr>
        <p:blipFill rotWithShape="1">
          <a:blip r:embed="rId3">
            <a:extLst>
              <a:ext uri="{28A0092B-C50C-407E-A947-70E740481C1C}">
                <a14:useLocalDpi xmlns:a14="http://schemas.microsoft.com/office/drawing/2010/main" val="0"/>
              </a:ext>
            </a:extLst>
          </a:blip>
          <a:srcRect l="1484" r="2" b="2"/>
          <a:stretch/>
        </p:blipFill>
        <p:spPr>
          <a:xfrm>
            <a:off x="6269766" y="799034"/>
            <a:ext cx="5359461" cy="51953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6515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6759857-772F-402A-8444-67A4F65DBCA2}"/>
              </a:ext>
            </a:extLst>
          </p:cNvPr>
          <p:cNvSpPr>
            <a:spLocks noGrp="1"/>
          </p:cNvSpPr>
          <p:nvPr>
            <p:ph type="title"/>
          </p:nvPr>
        </p:nvSpPr>
        <p:spPr>
          <a:xfrm>
            <a:off x="1347313" y="416947"/>
            <a:ext cx="9849751" cy="1349671"/>
          </a:xfrm>
        </p:spPr>
        <p:txBody>
          <a:bodyPr anchor="b">
            <a:normAutofit/>
          </a:bodyPr>
          <a:lstStyle/>
          <a:p>
            <a:r>
              <a:rPr lang="tr-TR" dirty="0"/>
              <a:t>GEBELİKTE SAFRA KESESİ HASTALIKLARI</a:t>
            </a:r>
          </a:p>
        </p:txBody>
      </p:sp>
      <p:sp>
        <p:nvSpPr>
          <p:cNvPr id="3" name="İçerik Yer Tutucusu 2">
            <a:extLst>
              <a:ext uri="{FF2B5EF4-FFF2-40B4-BE49-F238E27FC236}">
                <a16:creationId xmlns:a16="http://schemas.microsoft.com/office/drawing/2014/main" id="{85AE9626-F9F6-4E41-890C-5A62B4C1D3D9}"/>
              </a:ext>
            </a:extLst>
          </p:cNvPr>
          <p:cNvSpPr>
            <a:spLocks noGrp="1"/>
          </p:cNvSpPr>
          <p:nvPr>
            <p:ph idx="1"/>
          </p:nvPr>
        </p:nvSpPr>
        <p:spPr>
          <a:xfrm>
            <a:off x="853120" y="2023110"/>
            <a:ext cx="10285935" cy="3911971"/>
          </a:xfrm>
        </p:spPr>
        <p:txBody>
          <a:bodyPr anchor="ctr">
            <a:normAutofit fontScale="92500" lnSpcReduction="20000"/>
          </a:bodyPr>
          <a:lstStyle/>
          <a:p>
            <a:r>
              <a:rPr lang="tr-TR" sz="2000" dirty="0"/>
              <a:t>Klinik; diğer gebe olmayan kadın hastalık klinikleriyle aynıdır</a:t>
            </a:r>
          </a:p>
          <a:p>
            <a:r>
              <a:rPr lang="tr-TR" sz="2000" dirty="0"/>
              <a:t>Ayırıcı tanı;</a:t>
            </a:r>
          </a:p>
          <a:p>
            <a:pPr marL="0" indent="0">
              <a:buNone/>
            </a:pPr>
            <a:r>
              <a:rPr lang="tr-TR" sz="2000" b="1" i="0" dirty="0">
                <a:effectLst/>
                <a:latin typeface="Noto Sans"/>
              </a:rPr>
              <a:t> </a:t>
            </a:r>
            <a:r>
              <a:rPr lang="tr-TR" sz="2000" i="0" dirty="0" err="1">
                <a:effectLst/>
                <a:latin typeface="Noto Sans"/>
              </a:rPr>
              <a:t>Preeklampsi</a:t>
            </a:r>
            <a:r>
              <a:rPr lang="tr-TR" sz="2000" i="0" dirty="0">
                <a:effectLst/>
                <a:latin typeface="Noto Sans"/>
              </a:rPr>
              <a:t> / HELLP                                                                Akut yağlı karaciğer</a:t>
            </a:r>
          </a:p>
          <a:p>
            <a:pPr marL="0" indent="0">
              <a:buNone/>
            </a:pPr>
            <a:r>
              <a:rPr lang="tr-TR" sz="2000" i="0" dirty="0">
                <a:effectLst/>
                <a:latin typeface="Noto Sans"/>
              </a:rPr>
              <a:t> </a:t>
            </a:r>
            <a:r>
              <a:rPr lang="tr-TR" sz="2000" i="0" dirty="0" err="1">
                <a:effectLst/>
                <a:latin typeface="Noto Sans"/>
              </a:rPr>
              <a:t>Anksiyete</a:t>
            </a:r>
            <a:r>
              <a:rPr lang="tr-TR" sz="2000" i="0" dirty="0">
                <a:effectLst/>
                <a:latin typeface="Noto Sans"/>
              </a:rPr>
              <a:t>                                                                                    </a:t>
            </a:r>
            <a:r>
              <a:rPr lang="tr-TR" sz="2000" i="0" dirty="0" err="1">
                <a:effectLst/>
                <a:latin typeface="Noto Sans"/>
              </a:rPr>
              <a:t>Uterin</a:t>
            </a:r>
            <a:r>
              <a:rPr lang="tr-TR" sz="2000" i="0" dirty="0">
                <a:effectLst/>
                <a:latin typeface="Noto Sans"/>
              </a:rPr>
              <a:t> </a:t>
            </a:r>
            <a:r>
              <a:rPr lang="tr-TR" sz="2000" i="0" dirty="0" err="1">
                <a:effectLst/>
                <a:latin typeface="Noto Sans"/>
              </a:rPr>
              <a:t>rüptürü</a:t>
            </a:r>
            <a:endParaRPr lang="tr-TR" sz="2000" i="0" dirty="0">
              <a:effectLst/>
              <a:latin typeface="Noto Sans"/>
            </a:endParaRPr>
          </a:p>
          <a:p>
            <a:pPr marL="0" indent="0">
              <a:buNone/>
            </a:pPr>
            <a:r>
              <a:rPr lang="tr-TR" sz="2000" i="0" dirty="0">
                <a:effectLst/>
                <a:latin typeface="Noto Sans"/>
              </a:rPr>
              <a:t> </a:t>
            </a:r>
            <a:r>
              <a:rPr lang="tr-TR" sz="2000" i="0" dirty="0" err="1">
                <a:effectLst/>
                <a:latin typeface="Noto Sans"/>
              </a:rPr>
              <a:t>İntra-amniyotik</a:t>
            </a:r>
            <a:r>
              <a:rPr lang="tr-TR" sz="2000" i="0" dirty="0">
                <a:effectLst/>
                <a:latin typeface="Noto Sans"/>
              </a:rPr>
              <a:t> enfeksiyon                                                     </a:t>
            </a:r>
            <a:r>
              <a:rPr lang="tr-TR" sz="2000" dirty="0" err="1">
                <a:latin typeface="Noto Sans"/>
              </a:rPr>
              <a:t>G</a:t>
            </a:r>
            <a:r>
              <a:rPr lang="tr-TR" sz="2000" i="0" dirty="0" err="1">
                <a:effectLst/>
                <a:latin typeface="Noto Sans"/>
              </a:rPr>
              <a:t>astroözofageal</a:t>
            </a:r>
            <a:r>
              <a:rPr lang="tr-TR" sz="2000" i="0" dirty="0">
                <a:effectLst/>
                <a:latin typeface="Noto Sans"/>
              </a:rPr>
              <a:t> </a:t>
            </a:r>
            <a:r>
              <a:rPr lang="tr-TR" sz="2000" i="0" dirty="0" err="1">
                <a:effectLst/>
                <a:latin typeface="Noto Sans"/>
              </a:rPr>
              <a:t>reflü</a:t>
            </a:r>
            <a:r>
              <a:rPr lang="tr-TR" sz="2000" i="0" dirty="0">
                <a:effectLst/>
                <a:latin typeface="Noto Sans"/>
              </a:rPr>
              <a:t>,</a:t>
            </a:r>
          </a:p>
          <a:p>
            <a:pPr marL="0" indent="0">
              <a:buNone/>
            </a:pPr>
            <a:r>
              <a:rPr lang="tr-TR" sz="2000" i="0" dirty="0">
                <a:effectLst/>
                <a:latin typeface="Noto Sans"/>
              </a:rPr>
              <a:t> </a:t>
            </a:r>
            <a:r>
              <a:rPr lang="tr-TR" sz="2000" dirty="0" err="1">
                <a:latin typeface="Noto Sans"/>
              </a:rPr>
              <a:t>P</a:t>
            </a:r>
            <a:r>
              <a:rPr lang="tr-TR" sz="2000" i="0" dirty="0" err="1">
                <a:effectLst/>
                <a:latin typeface="Noto Sans"/>
              </a:rPr>
              <a:t>eptik</a:t>
            </a:r>
            <a:r>
              <a:rPr lang="tr-TR" sz="2000" i="0" dirty="0">
                <a:effectLst/>
                <a:latin typeface="Noto Sans"/>
              </a:rPr>
              <a:t> ülser hastalığı                                                                 Hepatit </a:t>
            </a:r>
          </a:p>
          <a:p>
            <a:pPr marL="0" indent="0">
              <a:buNone/>
            </a:pPr>
            <a:r>
              <a:rPr lang="tr-TR" sz="2000" i="0" dirty="0">
                <a:effectLst/>
                <a:latin typeface="Noto Sans"/>
              </a:rPr>
              <a:t> Sağ taraflı </a:t>
            </a:r>
            <a:r>
              <a:rPr lang="tr-TR" sz="2000" i="0" dirty="0" err="1">
                <a:effectLst/>
                <a:latin typeface="Noto Sans"/>
              </a:rPr>
              <a:t>pnömoni</a:t>
            </a:r>
            <a:r>
              <a:rPr lang="tr-TR" sz="2000" i="0" dirty="0">
                <a:effectLst/>
                <a:latin typeface="Noto Sans"/>
              </a:rPr>
              <a:t> </a:t>
            </a:r>
          </a:p>
          <a:p>
            <a:pPr marL="0" indent="0">
              <a:buNone/>
            </a:pPr>
            <a:endParaRPr lang="tr-TR" sz="2000" dirty="0"/>
          </a:p>
          <a:p>
            <a:r>
              <a:rPr lang="tr-TR" sz="2000" dirty="0" err="1"/>
              <a:t>Lab</a:t>
            </a:r>
            <a:r>
              <a:rPr lang="tr-TR" sz="2000" dirty="0"/>
              <a:t>;</a:t>
            </a:r>
            <a:r>
              <a:rPr lang="tr-TR" sz="2000" b="0" i="0" dirty="0">
                <a:effectLst/>
                <a:latin typeface="Noto Sans"/>
              </a:rPr>
              <a:t> AST / ALT, toplam </a:t>
            </a:r>
            <a:r>
              <a:rPr lang="tr-TR" sz="2000" b="0" i="0" dirty="0" err="1">
                <a:effectLst/>
                <a:latin typeface="Noto Sans"/>
              </a:rPr>
              <a:t>bilirubin</a:t>
            </a:r>
            <a:r>
              <a:rPr lang="tr-TR" sz="2000" b="0" i="0" dirty="0">
                <a:effectLst/>
                <a:latin typeface="Noto Sans"/>
              </a:rPr>
              <a:t>, alkalin </a:t>
            </a:r>
            <a:r>
              <a:rPr lang="tr-TR" sz="2000" b="0" i="0" dirty="0" err="1">
                <a:effectLst/>
                <a:latin typeface="Noto Sans"/>
              </a:rPr>
              <a:t>fosfataz,Serum</a:t>
            </a:r>
            <a:r>
              <a:rPr lang="tr-TR" sz="2000" b="0" i="0" dirty="0">
                <a:effectLst/>
                <a:latin typeface="Noto Sans"/>
              </a:rPr>
              <a:t> amilaz ve </a:t>
            </a:r>
            <a:r>
              <a:rPr lang="tr-TR" sz="2000" b="0" i="0" dirty="0" err="1">
                <a:effectLst/>
                <a:latin typeface="Noto Sans"/>
              </a:rPr>
              <a:t>lipaz</a:t>
            </a:r>
            <a:r>
              <a:rPr lang="tr-TR" sz="2000" dirty="0" err="1">
                <a:latin typeface="Noto Sans"/>
              </a:rPr>
              <a:t>,</a:t>
            </a:r>
            <a:r>
              <a:rPr lang="tr-TR" sz="2000" b="0" i="0" dirty="0" err="1">
                <a:effectLst/>
                <a:latin typeface="Noto Sans"/>
              </a:rPr>
              <a:t>Tam</a:t>
            </a:r>
            <a:r>
              <a:rPr lang="tr-TR" sz="2000" b="0" i="0" dirty="0">
                <a:effectLst/>
                <a:latin typeface="Noto Sans"/>
              </a:rPr>
              <a:t> kan sayımı (enfeksiyon, HELLP sendromu, şiddetli </a:t>
            </a:r>
            <a:r>
              <a:rPr lang="tr-TR" sz="2000" b="0" i="0" dirty="0" err="1">
                <a:effectLst/>
                <a:latin typeface="Noto Sans"/>
              </a:rPr>
              <a:t>preeklampsiyi</a:t>
            </a:r>
            <a:r>
              <a:rPr lang="tr-TR" sz="2000" b="0" i="0" dirty="0">
                <a:effectLst/>
                <a:latin typeface="Noto Sans"/>
              </a:rPr>
              <a:t> değerlendirmek için)İdrar proteini (</a:t>
            </a:r>
            <a:r>
              <a:rPr lang="tr-TR" sz="2000" b="0" i="0" dirty="0" err="1">
                <a:effectLst/>
                <a:latin typeface="Noto Sans"/>
              </a:rPr>
              <a:t>preeklampsiyi</a:t>
            </a:r>
            <a:r>
              <a:rPr lang="tr-TR" sz="2000" b="0" i="0" dirty="0">
                <a:effectLst/>
                <a:latin typeface="Noto Sans"/>
              </a:rPr>
              <a:t> değerlendirmek için)</a:t>
            </a:r>
            <a:endParaRPr lang="tr-TR" sz="2000" dirty="0"/>
          </a:p>
          <a:p>
            <a:r>
              <a:rPr lang="tr-TR" sz="2000" dirty="0"/>
              <a:t>Tanı;  USG,MRCP(</a:t>
            </a:r>
            <a:r>
              <a:rPr lang="tr-TR" sz="2000" dirty="0" err="1"/>
              <a:t>koledokolitiazis,biliyer</a:t>
            </a:r>
            <a:r>
              <a:rPr lang="tr-TR" sz="2000" dirty="0"/>
              <a:t> </a:t>
            </a:r>
            <a:r>
              <a:rPr lang="tr-TR" sz="2000" dirty="0" err="1"/>
              <a:t>pankreatit</a:t>
            </a:r>
            <a:r>
              <a:rPr lang="tr-TR" sz="2000" dirty="0"/>
              <a:t>),EUS</a:t>
            </a:r>
          </a:p>
          <a:p>
            <a:endParaRPr lang="tr-TR" sz="1100" b="0" i="0" dirty="0">
              <a:effectLst/>
              <a:latin typeface="Noto Sans"/>
            </a:endParaRPr>
          </a:p>
        </p:txBody>
      </p:sp>
    </p:spTree>
    <p:extLst>
      <p:ext uri="{BB962C8B-B14F-4D97-AF65-F5344CB8AC3E}">
        <p14:creationId xmlns:p14="http://schemas.microsoft.com/office/powerpoint/2010/main" val="2010090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044CE5-F5E0-45AA-814E-156F82BE0967}"/>
              </a:ext>
            </a:extLst>
          </p:cNvPr>
          <p:cNvSpPr>
            <a:spLocks noGrp="1"/>
          </p:cNvSpPr>
          <p:nvPr>
            <p:ph type="title"/>
          </p:nvPr>
        </p:nvSpPr>
        <p:spPr>
          <a:xfrm>
            <a:off x="1043631" y="809898"/>
            <a:ext cx="9942716" cy="1554480"/>
          </a:xfrm>
        </p:spPr>
        <p:txBody>
          <a:bodyPr anchor="ctr">
            <a:normAutofit/>
          </a:bodyPr>
          <a:lstStyle/>
          <a:p>
            <a:r>
              <a:rPr lang="tr-TR" sz="4800" dirty="0"/>
              <a:t>GEBELİKTE SAFRA KESESİ HASTALIKLARI</a:t>
            </a:r>
          </a:p>
        </p:txBody>
      </p:sp>
      <p:sp>
        <p:nvSpPr>
          <p:cNvPr id="3" name="İçerik Yer Tutucusu 2">
            <a:extLst>
              <a:ext uri="{FF2B5EF4-FFF2-40B4-BE49-F238E27FC236}">
                <a16:creationId xmlns:a16="http://schemas.microsoft.com/office/drawing/2014/main" id="{AA006BA9-EC82-4E7E-A2DC-55C3DFAE9693}"/>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r>
              <a:rPr lang="tr-TR" sz="2400" dirty="0"/>
              <a:t>Tedavi;</a:t>
            </a:r>
            <a:r>
              <a:rPr lang="tr-TR" sz="2400" b="0" i="0" dirty="0">
                <a:effectLst/>
                <a:latin typeface="Noto Sans"/>
              </a:rPr>
              <a:t> </a:t>
            </a:r>
          </a:p>
          <a:p>
            <a:r>
              <a:rPr lang="tr-TR" sz="2000" b="0" i="0" dirty="0">
                <a:effectLst/>
                <a:latin typeface="Noto Sans"/>
              </a:rPr>
              <a:t>İlk safra kolik atağı olan hamile hastalar için, başlangıçta destekleyici bakım öneriyoruz</a:t>
            </a:r>
          </a:p>
          <a:p>
            <a:r>
              <a:rPr lang="tr-TR" sz="2000" dirty="0">
                <a:latin typeface="Noto Sans"/>
              </a:rPr>
              <a:t>Destekleyici bakım ;</a:t>
            </a:r>
          </a:p>
          <a:p>
            <a:pPr lvl="1">
              <a:buFont typeface="Courier New" panose="02070309020205020404" pitchFamily="49" charset="0"/>
              <a:buChar char="o"/>
            </a:pPr>
            <a:r>
              <a:rPr lang="tr-TR" sz="2000" b="0" i="0" dirty="0">
                <a:effectLst/>
                <a:latin typeface="Noto Sans"/>
              </a:rPr>
              <a:t>ağrı kontrolü,</a:t>
            </a:r>
          </a:p>
          <a:p>
            <a:pPr lvl="1">
              <a:buFont typeface="Courier New" panose="02070309020205020404" pitchFamily="49" charset="0"/>
              <a:buChar char="o"/>
            </a:pPr>
            <a:r>
              <a:rPr lang="tr-TR" sz="2000" b="0" i="0" dirty="0" err="1">
                <a:effectLst/>
                <a:latin typeface="Noto Sans"/>
              </a:rPr>
              <a:t>intravenöz</a:t>
            </a:r>
            <a:r>
              <a:rPr lang="tr-TR" sz="2000" b="0" i="0" dirty="0">
                <a:effectLst/>
                <a:latin typeface="Noto Sans"/>
              </a:rPr>
              <a:t> sıvı tedavisi </a:t>
            </a:r>
          </a:p>
          <a:p>
            <a:pPr lvl="1">
              <a:buFont typeface="Courier New" panose="02070309020205020404" pitchFamily="49" charset="0"/>
              <a:buChar char="o"/>
            </a:pPr>
            <a:r>
              <a:rPr lang="tr-TR" sz="2000" b="0" i="0" dirty="0">
                <a:effectLst/>
                <a:latin typeface="Noto Sans"/>
              </a:rPr>
              <a:t>gerektiğinde beslenme desteği </a:t>
            </a:r>
          </a:p>
          <a:p>
            <a:pPr lvl="1">
              <a:buFont typeface="Courier New" panose="02070309020205020404" pitchFamily="49" charset="0"/>
              <a:buChar char="o"/>
            </a:pPr>
            <a:r>
              <a:rPr lang="tr-TR" sz="2000" b="0" i="0" dirty="0">
                <a:effectLst/>
                <a:latin typeface="Noto Sans"/>
              </a:rPr>
              <a:t>duruma bağlı olarak antibiyotik tedavisini </a:t>
            </a:r>
          </a:p>
          <a:p>
            <a:r>
              <a:rPr lang="tr-TR" sz="2000" b="0" i="0" dirty="0" err="1">
                <a:effectLst/>
                <a:latin typeface="Noto Sans"/>
              </a:rPr>
              <a:t>Biliyer</a:t>
            </a:r>
            <a:r>
              <a:rPr lang="tr-TR" sz="2000" b="0" i="0" dirty="0">
                <a:effectLst/>
                <a:latin typeface="Noto Sans"/>
              </a:rPr>
              <a:t> kolik semptomları (ağrı, bulantı / kusma) diyet manipülasyonu ile kontrol edilemiyorsa, ameliyat önerilmelidir</a:t>
            </a:r>
          </a:p>
          <a:p>
            <a:r>
              <a:rPr lang="tr-TR" sz="2000" b="0" i="0" dirty="0">
                <a:effectLst/>
                <a:latin typeface="Noto Sans"/>
              </a:rPr>
              <a:t>Bu kadınlar için </a:t>
            </a:r>
            <a:r>
              <a:rPr lang="tr-TR" sz="2000" b="0" i="0" dirty="0" err="1">
                <a:effectLst/>
                <a:latin typeface="Noto Sans"/>
              </a:rPr>
              <a:t>kolesistektomi</a:t>
            </a:r>
            <a:r>
              <a:rPr lang="tr-TR" sz="2000" b="0" i="0" dirty="0">
                <a:effectLst/>
                <a:latin typeface="Noto Sans"/>
              </a:rPr>
              <a:t> ideal olarak ikinci veya üçüncü </a:t>
            </a:r>
            <a:r>
              <a:rPr lang="tr-TR" sz="2000" b="0" i="0" dirty="0" err="1">
                <a:effectLst/>
                <a:latin typeface="Noto Sans"/>
              </a:rPr>
              <a:t>trimesterin</a:t>
            </a:r>
            <a:r>
              <a:rPr lang="tr-TR" sz="2000" b="0" i="0" dirty="0">
                <a:effectLst/>
                <a:latin typeface="Noto Sans"/>
              </a:rPr>
              <a:t> başında yapılır </a:t>
            </a:r>
          </a:p>
          <a:p>
            <a:endParaRPr lang="tr-T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647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CAE1A4-E285-4E30-B92D-F5477A521EEA}"/>
              </a:ext>
            </a:extLst>
          </p:cNvPr>
          <p:cNvSpPr>
            <a:spLocks noGrp="1"/>
          </p:cNvSpPr>
          <p:nvPr>
            <p:ph type="title"/>
          </p:nvPr>
        </p:nvSpPr>
        <p:spPr>
          <a:xfrm>
            <a:off x="657598" y="831868"/>
            <a:ext cx="5766490" cy="1431590"/>
          </a:xfrm>
        </p:spPr>
        <p:txBody>
          <a:bodyPr anchor="ctr">
            <a:normAutofit fontScale="90000"/>
          </a:bodyPr>
          <a:lstStyle/>
          <a:p>
            <a:br>
              <a:rPr lang="tr-TR" sz="4000" dirty="0"/>
            </a:br>
            <a:r>
              <a:rPr lang="tr-TR" sz="4000" dirty="0"/>
              <a:t>SAFRA KESESİ TÜMORAL HASTALIKLARI</a:t>
            </a:r>
            <a:br>
              <a:rPr lang="tr-TR" sz="4000" dirty="0"/>
            </a:br>
            <a:br>
              <a:rPr lang="tr-TR" sz="4000" dirty="0"/>
            </a:br>
            <a:endParaRPr lang="tr-TR" sz="4000" dirty="0"/>
          </a:p>
        </p:txBody>
      </p:sp>
      <p:sp>
        <p:nvSpPr>
          <p:cNvPr id="3" name="İçerik Yer Tutucusu 2">
            <a:extLst>
              <a:ext uri="{FF2B5EF4-FFF2-40B4-BE49-F238E27FC236}">
                <a16:creationId xmlns:a16="http://schemas.microsoft.com/office/drawing/2014/main" id="{62585F2A-06C8-4436-A8DB-4B18C76E97ED}"/>
              </a:ext>
            </a:extLst>
          </p:cNvPr>
          <p:cNvSpPr>
            <a:spLocks noGrp="1"/>
          </p:cNvSpPr>
          <p:nvPr>
            <p:ph idx="1"/>
          </p:nvPr>
        </p:nvSpPr>
        <p:spPr>
          <a:xfrm>
            <a:off x="1045029" y="2524721"/>
            <a:ext cx="4991629" cy="3677123"/>
          </a:xfrm>
        </p:spPr>
        <p:txBody>
          <a:bodyPr anchor="ctr">
            <a:normAutofit lnSpcReduction="10000"/>
          </a:bodyPr>
          <a:lstStyle/>
          <a:p>
            <a:pPr marL="0" indent="0">
              <a:buNone/>
            </a:pPr>
            <a:r>
              <a:rPr lang="tr-TR" sz="3200" dirty="0"/>
              <a:t>Safra Kesesi Polipleri </a:t>
            </a:r>
          </a:p>
          <a:p>
            <a:r>
              <a:rPr lang="tr-TR" sz="2400" dirty="0" err="1">
                <a:latin typeface="Noto Sans"/>
              </a:rPr>
              <a:t>Usg</a:t>
            </a:r>
            <a:r>
              <a:rPr lang="tr-TR" sz="2400" dirty="0">
                <a:latin typeface="Noto Sans"/>
              </a:rPr>
              <a:t> ,</a:t>
            </a:r>
            <a:r>
              <a:rPr lang="tr-TR" sz="2400" dirty="0" err="1">
                <a:latin typeface="Noto Sans"/>
              </a:rPr>
              <a:t>kolesistektomi</a:t>
            </a:r>
            <a:r>
              <a:rPr lang="tr-TR" sz="2400" dirty="0">
                <a:latin typeface="Noto Sans"/>
              </a:rPr>
              <a:t> </a:t>
            </a:r>
            <a:r>
              <a:rPr lang="tr-TR" sz="2400" dirty="0" err="1">
                <a:latin typeface="Noto Sans"/>
              </a:rPr>
              <a:t>sonrası,nadiren</a:t>
            </a:r>
            <a:r>
              <a:rPr lang="tr-TR" sz="2400" dirty="0">
                <a:latin typeface="Noto Sans"/>
              </a:rPr>
              <a:t> </a:t>
            </a:r>
            <a:r>
              <a:rPr lang="tr-TR" sz="2400" dirty="0" err="1">
                <a:latin typeface="Noto Sans"/>
              </a:rPr>
              <a:t>semptomatik</a:t>
            </a:r>
            <a:endParaRPr lang="tr-TR" sz="2400" dirty="0">
              <a:latin typeface="Noto Sans"/>
            </a:endParaRPr>
          </a:p>
          <a:p>
            <a:r>
              <a:rPr lang="tr-TR" sz="2400" dirty="0">
                <a:latin typeface="Noto Sans"/>
              </a:rPr>
              <a:t>Karın </a:t>
            </a:r>
            <a:r>
              <a:rPr lang="tr-TR" sz="2400" dirty="0" err="1">
                <a:latin typeface="Noto Sans"/>
              </a:rPr>
              <a:t>ağrısı,çok</a:t>
            </a:r>
            <a:r>
              <a:rPr lang="tr-TR" sz="2400" dirty="0">
                <a:latin typeface="Noto Sans"/>
              </a:rPr>
              <a:t> nadir tıkanma sarılığı ve </a:t>
            </a:r>
            <a:r>
              <a:rPr lang="tr-TR" sz="2400" dirty="0" err="1">
                <a:latin typeface="Noto Sans"/>
              </a:rPr>
              <a:t>pankreatit</a:t>
            </a:r>
            <a:r>
              <a:rPr lang="tr-TR" sz="2400" dirty="0">
                <a:latin typeface="Noto Sans"/>
              </a:rPr>
              <a:t> </a:t>
            </a:r>
          </a:p>
          <a:p>
            <a:r>
              <a:rPr lang="tr-TR" sz="2400" b="0" i="0" dirty="0">
                <a:effectLst/>
                <a:latin typeface="Noto Sans"/>
              </a:rPr>
              <a:t> Ultrasonografide safra kesesi polipli 35,856 yetişkinin katıldığı bir </a:t>
            </a:r>
            <a:r>
              <a:rPr lang="tr-TR" sz="2400" b="0" i="0" dirty="0" err="1">
                <a:effectLst/>
                <a:latin typeface="Noto Sans"/>
              </a:rPr>
              <a:t>kohort</a:t>
            </a:r>
            <a:r>
              <a:rPr lang="tr-TR" sz="2400" b="0" i="0" dirty="0">
                <a:effectLst/>
                <a:latin typeface="Noto Sans"/>
              </a:rPr>
              <a:t> çalışmasında, </a:t>
            </a:r>
            <a:r>
              <a:rPr lang="tr-TR" sz="2400" b="0" i="0" dirty="0" err="1">
                <a:effectLst/>
                <a:latin typeface="Noto Sans"/>
              </a:rPr>
              <a:t>polipsizlere</a:t>
            </a:r>
            <a:r>
              <a:rPr lang="tr-TR" sz="2400" b="0" i="0" dirty="0">
                <a:effectLst/>
                <a:latin typeface="Noto Sans"/>
              </a:rPr>
              <a:t> benzer şekilde 19'una (yüzde 0,053) safra kesesi kanseri teşhisi konmuştur.</a:t>
            </a:r>
            <a:endParaRPr lang="tr-TR" sz="2400" dirty="0">
              <a:latin typeface="Noto Sans"/>
            </a:endParaRPr>
          </a:p>
          <a:p>
            <a:endParaRPr lang="tr-TR" sz="1800" dirty="0"/>
          </a:p>
          <a:p>
            <a:endParaRPr lang="tr-TR" sz="1800" dirty="0"/>
          </a:p>
          <a:p>
            <a:endParaRPr lang="tr-TR" sz="1800" dirty="0"/>
          </a:p>
        </p:txBody>
      </p:sp>
      <p:pic>
        <p:nvPicPr>
          <p:cNvPr id="6" name="Resim 5" descr="tablo içeren bir resim&#10;&#10;Açıklama otomatik olarak oluşturuldu">
            <a:extLst>
              <a:ext uri="{FF2B5EF4-FFF2-40B4-BE49-F238E27FC236}">
                <a16:creationId xmlns:a16="http://schemas.microsoft.com/office/drawing/2014/main" id="{EEC67C77-5FF9-4C68-81A7-1CEF40003EB6}"/>
              </a:ext>
            </a:extLst>
          </p:cNvPr>
          <p:cNvPicPr>
            <a:picLocks noChangeAspect="1"/>
          </p:cNvPicPr>
          <p:nvPr/>
        </p:nvPicPr>
        <p:blipFill rotWithShape="1">
          <a:blip r:embed="rId3">
            <a:extLst>
              <a:ext uri="{28A0092B-C50C-407E-A947-70E740481C1C}">
                <a14:useLocalDpi xmlns:a14="http://schemas.microsoft.com/office/drawing/2010/main" val="0"/>
              </a:ext>
            </a:extLst>
          </a:blip>
          <a:srcRect t="2785" r="3" b="11761"/>
          <a:stretch/>
        </p:blipFill>
        <p:spPr>
          <a:xfrm>
            <a:off x="6788383" y="613147"/>
            <a:ext cx="4565417" cy="5593443"/>
          </a:xfrm>
          <a:prstGeom prst="rect">
            <a:avLst/>
          </a:prstGeom>
        </p:spPr>
      </p:pic>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244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8B23CFC-D23D-4594-9604-FAC49FD863EE}"/>
              </a:ext>
            </a:extLst>
          </p:cNvPr>
          <p:cNvSpPr>
            <a:spLocks noGrp="1"/>
          </p:cNvSpPr>
          <p:nvPr>
            <p:ph type="title"/>
          </p:nvPr>
        </p:nvSpPr>
        <p:spPr>
          <a:xfrm>
            <a:off x="427174" y="601219"/>
            <a:ext cx="5439104" cy="1128068"/>
          </a:xfrm>
        </p:spPr>
        <p:txBody>
          <a:bodyPr vert="horz" lIns="91440" tIns="45720" rIns="91440" bIns="45720" rtlCol="0" anchor="ctr">
            <a:normAutofit/>
          </a:bodyPr>
          <a:lstStyle/>
          <a:p>
            <a:r>
              <a:rPr lang="tr-TR" sz="3600" dirty="0"/>
              <a:t>SAFRA KESESİ TÜMORAL HASTALIKLARI</a:t>
            </a:r>
            <a:endParaRPr lang="en-US" sz="3600" dirty="0"/>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CDCBED31-1AC1-4AC3-A960-817460CCDB48}"/>
              </a:ext>
            </a:extLst>
          </p:cNvPr>
          <p:cNvSpPr txBox="1"/>
          <p:nvPr/>
        </p:nvSpPr>
        <p:spPr>
          <a:xfrm>
            <a:off x="606874" y="2318611"/>
            <a:ext cx="4559425" cy="4493437"/>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endParaRPr lang="en-US" sz="2000" b="0" i="0" dirty="0">
              <a:effectLst/>
              <a:latin typeface="Noto Sans"/>
            </a:endParaRPr>
          </a:p>
          <a:p>
            <a:pPr marL="285750" indent="-228600">
              <a:lnSpc>
                <a:spcPct val="90000"/>
              </a:lnSpc>
              <a:spcAft>
                <a:spcPts val="600"/>
              </a:spcAft>
              <a:buFont typeface="Arial" panose="020B0604020202020204" pitchFamily="34" charset="0"/>
              <a:buChar char="•"/>
            </a:pPr>
            <a:r>
              <a:rPr lang="en-US" sz="2000" b="0" i="0" dirty="0" err="1">
                <a:effectLst/>
                <a:latin typeface="Noto Sans"/>
              </a:rPr>
              <a:t>Kolesterol</a:t>
            </a:r>
            <a:r>
              <a:rPr lang="en-US" sz="2000" b="0" i="0" dirty="0">
                <a:effectLst/>
                <a:latin typeface="Noto Sans"/>
              </a:rPr>
              <a:t> </a:t>
            </a:r>
            <a:r>
              <a:rPr lang="en-US" sz="2000" b="0" i="0" dirty="0" err="1">
                <a:effectLst/>
                <a:latin typeface="Noto Sans"/>
              </a:rPr>
              <a:t>polipleri</a:t>
            </a:r>
            <a:r>
              <a:rPr lang="en-US" sz="2000" b="0" i="0" dirty="0">
                <a:effectLst/>
                <a:latin typeface="Noto Sans"/>
              </a:rPr>
              <a:t> </a:t>
            </a:r>
            <a:r>
              <a:rPr lang="en-US" sz="2000" b="0" i="0" dirty="0" err="1">
                <a:effectLst/>
                <a:latin typeface="Noto Sans"/>
              </a:rPr>
              <a:t>en</a:t>
            </a:r>
            <a:r>
              <a:rPr lang="en-US" sz="2000" b="0" i="0" dirty="0">
                <a:effectLst/>
                <a:latin typeface="Noto Sans"/>
              </a:rPr>
              <a:t> </a:t>
            </a:r>
            <a:r>
              <a:rPr lang="en-US" sz="2000" b="0" i="0" dirty="0" err="1">
                <a:effectLst/>
                <a:latin typeface="Noto Sans"/>
              </a:rPr>
              <a:t>sık</a:t>
            </a:r>
            <a:r>
              <a:rPr lang="en-US" sz="2000" b="0" i="0" dirty="0">
                <a:effectLst/>
                <a:latin typeface="Noto Sans"/>
              </a:rPr>
              <a:t> </a:t>
            </a:r>
          </a:p>
          <a:p>
            <a:pPr marL="285750" indent="-228600">
              <a:lnSpc>
                <a:spcPct val="90000"/>
              </a:lnSpc>
              <a:spcAft>
                <a:spcPts val="600"/>
              </a:spcAft>
              <a:buFont typeface="Arial" panose="020B0604020202020204" pitchFamily="34" charset="0"/>
              <a:buChar char="•"/>
            </a:pPr>
            <a:r>
              <a:rPr lang="en-US" sz="2000" b="0" i="0" dirty="0" err="1">
                <a:effectLst/>
                <a:latin typeface="Noto Sans"/>
              </a:rPr>
              <a:t>Kolesteroloz</a:t>
            </a:r>
            <a:r>
              <a:rPr lang="en-US" sz="2000" b="0" i="0" dirty="0">
                <a:effectLst/>
                <a:latin typeface="Noto Sans"/>
              </a:rPr>
              <a:t>, </a:t>
            </a:r>
            <a:r>
              <a:rPr lang="en-US" sz="2000" b="0" i="0" dirty="0" err="1">
                <a:effectLst/>
                <a:latin typeface="Noto Sans"/>
              </a:rPr>
              <a:t>safra</a:t>
            </a:r>
            <a:r>
              <a:rPr lang="en-US" sz="2000" b="0" i="0" dirty="0">
                <a:effectLst/>
                <a:latin typeface="Noto Sans"/>
              </a:rPr>
              <a:t> </a:t>
            </a:r>
            <a:r>
              <a:rPr lang="en-US" sz="2000" b="0" i="0" dirty="0" err="1">
                <a:effectLst/>
                <a:latin typeface="Noto Sans"/>
              </a:rPr>
              <a:t>kesesi</a:t>
            </a:r>
            <a:r>
              <a:rPr lang="en-US" sz="2000" b="0" i="0" dirty="0">
                <a:effectLst/>
                <a:latin typeface="Noto Sans"/>
              </a:rPr>
              <a:t> </a:t>
            </a:r>
            <a:r>
              <a:rPr lang="en-US" sz="2000" b="0" i="0" dirty="0" err="1">
                <a:effectLst/>
                <a:latin typeface="Noto Sans"/>
              </a:rPr>
              <a:t>duvarının</a:t>
            </a:r>
            <a:r>
              <a:rPr lang="en-US" sz="2000" b="0" i="0" dirty="0">
                <a:effectLst/>
                <a:latin typeface="Noto Sans"/>
              </a:rPr>
              <a:t> </a:t>
            </a:r>
            <a:r>
              <a:rPr lang="en-US" sz="2000" b="0" i="0" dirty="0" err="1">
                <a:effectLst/>
                <a:latin typeface="Noto Sans"/>
              </a:rPr>
              <a:t>mukozasında</a:t>
            </a:r>
            <a:r>
              <a:rPr lang="en-US" sz="2000" b="0" i="0" dirty="0">
                <a:effectLst/>
                <a:latin typeface="Noto Sans"/>
              </a:rPr>
              <a:t> lipid </a:t>
            </a:r>
            <a:r>
              <a:rPr lang="en-US" sz="2000" b="0" i="0" dirty="0" err="1">
                <a:effectLst/>
                <a:latin typeface="Noto Sans"/>
              </a:rPr>
              <a:t>birikimi</a:t>
            </a:r>
            <a:endParaRPr lang="en-US" sz="2000" b="0" i="0" dirty="0">
              <a:effectLst/>
              <a:latin typeface="Noto Sans"/>
            </a:endParaRPr>
          </a:p>
          <a:p>
            <a:pPr marL="285750" indent="-228600">
              <a:lnSpc>
                <a:spcPct val="90000"/>
              </a:lnSpc>
              <a:spcAft>
                <a:spcPts val="600"/>
              </a:spcAft>
              <a:buFont typeface="Arial" panose="020B0604020202020204" pitchFamily="34" charset="0"/>
              <a:buChar char="•"/>
            </a:pPr>
            <a:r>
              <a:rPr lang="en-US" sz="2000" b="0" i="0" dirty="0">
                <a:effectLst/>
                <a:latin typeface="Noto Sans"/>
              </a:rPr>
              <a:t> </a:t>
            </a:r>
            <a:r>
              <a:rPr lang="en-US" sz="2000" dirty="0">
                <a:latin typeface="Noto Sans"/>
              </a:rPr>
              <a:t>Risk </a:t>
            </a:r>
            <a:r>
              <a:rPr lang="en-US" sz="2000" dirty="0" err="1">
                <a:latin typeface="Noto Sans"/>
              </a:rPr>
              <a:t>faktörleri</a:t>
            </a:r>
            <a:endParaRPr lang="en-US" sz="2000" dirty="0">
              <a:latin typeface="Noto Sans"/>
            </a:endParaRPr>
          </a:p>
          <a:p>
            <a:pPr lvl="1" indent="-228600">
              <a:lnSpc>
                <a:spcPct val="90000"/>
              </a:lnSpc>
              <a:spcAft>
                <a:spcPts val="600"/>
              </a:spcAft>
              <a:buFont typeface="Arial" panose="020B0604020202020204" pitchFamily="34" charset="0"/>
              <a:buChar char="•"/>
            </a:pPr>
            <a:r>
              <a:rPr lang="en-US" sz="2000" i="0" dirty="0" err="1">
                <a:effectLst/>
                <a:latin typeface="Noto Sans"/>
              </a:rPr>
              <a:t>Büyük</a:t>
            </a:r>
            <a:r>
              <a:rPr lang="en-US" sz="2000" i="0" dirty="0">
                <a:effectLst/>
                <a:latin typeface="Noto Sans"/>
              </a:rPr>
              <a:t> </a:t>
            </a:r>
            <a:r>
              <a:rPr lang="en-US" sz="2000" i="0" dirty="0" err="1">
                <a:effectLst/>
                <a:latin typeface="Noto Sans"/>
              </a:rPr>
              <a:t>polipler</a:t>
            </a:r>
            <a:r>
              <a:rPr lang="en-US" sz="2000" i="0" dirty="0">
                <a:effectLst/>
                <a:latin typeface="Noto Sans"/>
              </a:rPr>
              <a:t> (≥1 cm) </a:t>
            </a:r>
          </a:p>
          <a:p>
            <a:pPr lvl="1" indent="-228600">
              <a:lnSpc>
                <a:spcPct val="90000"/>
              </a:lnSpc>
              <a:spcAft>
                <a:spcPts val="600"/>
              </a:spcAft>
              <a:buFont typeface="Arial" panose="020B0604020202020204" pitchFamily="34" charset="0"/>
              <a:buChar char="•"/>
            </a:pPr>
            <a:r>
              <a:rPr lang="en-US" sz="2000" i="0" dirty="0">
                <a:effectLst/>
                <a:latin typeface="Noto Sans"/>
              </a:rPr>
              <a:t>Primer </a:t>
            </a:r>
            <a:r>
              <a:rPr lang="en-US" sz="2000" i="0" dirty="0" err="1">
                <a:effectLst/>
                <a:latin typeface="Noto Sans"/>
              </a:rPr>
              <a:t>sklerozan</a:t>
            </a:r>
            <a:r>
              <a:rPr lang="en-US" sz="2000" i="0" dirty="0">
                <a:effectLst/>
                <a:latin typeface="Noto Sans"/>
              </a:rPr>
              <a:t> </a:t>
            </a:r>
            <a:r>
              <a:rPr lang="en-US" sz="2000" i="0" dirty="0" err="1">
                <a:effectLst/>
                <a:latin typeface="Noto Sans"/>
              </a:rPr>
              <a:t>kolanjit</a:t>
            </a:r>
            <a:r>
              <a:rPr lang="en-US" sz="2000" i="0" dirty="0">
                <a:effectLst/>
                <a:latin typeface="Noto Sans"/>
              </a:rPr>
              <a:t> (PSC)</a:t>
            </a:r>
          </a:p>
          <a:p>
            <a:pPr lvl="1" indent="-228600">
              <a:lnSpc>
                <a:spcPct val="90000"/>
              </a:lnSpc>
              <a:spcAft>
                <a:spcPts val="600"/>
              </a:spcAft>
              <a:buFont typeface="Arial" panose="020B0604020202020204" pitchFamily="34" charset="0"/>
              <a:buChar char="•"/>
            </a:pPr>
            <a:r>
              <a:rPr lang="en-US" sz="2000" i="0" dirty="0" err="1">
                <a:effectLst/>
                <a:latin typeface="Noto Sans"/>
              </a:rPr>
              <a:t>Sessil</a:t>
            </a:r>
            <a:r>
              <a:rPr lang="en-US" sz="2000" i="0" dirty="0">
                <a:effectLst/>
                <a:latin typeface="Noto Sans"/>
              </a:rPr>
              <a:t> </a:t>
            </a:r>
            <a:r>
              <a:rPr lang="en-US" sz="2000" i="0" dirty="0" err="1">
                <a:effectLst/>
                <a:latin typeface="Noto Sans"/>
              </a:rPr>
              <a:t>polip</a:t>
            </a:r>
            <a:r>
              <a:rPr lang="en-US" sz="2000" i="0" dirty="0">
                <a:effectLst/>
                <a:latin typeface="Noto Sans"/>
              </a:rPr>
              <a:t> (</a:t>
            </a:r>
            <a:r>
              <a:rPr lang="en-US" sz="2000" i="0" dirty="0" err="1">
                <a:effectLst/>
                <a:latin typeface="Noto Sans"/>
              </a:rPr>
              <a:t>fokal</a:t>
            </a:r>
            <a:r>
              <a:rPr lang="en-US" sz="2000" i="0" dirty="0">
                <a:effectLst/>
                <a:latin typeface="Noto Sans"/>
              </a:rPr>
              <a:t> </a:t>
            </a:r>
            <a:r>
              <a:rPr lang="en-US" sz="2000" i="0" dirty="0" err="1">
                <a:effectLst/>
                <a:latin typeface="Noto Sans"/>
              </a:rPr>
              <a:t>safra</a:t>
            </a:r>
            <a:r>
              <a:rPr lang="en-US" sz="2000" i="0" dirty="0">
                <a:effectLst/>
                <a:latin typeface="Noto Sans"/>
              </a:rPr>
              <a:t> </a:t>
            </a:r>
            <a:r>
              <a:rPr lang="en-US" sz="2000" i="0" dirty="0" err="1">
                <a:effectLst/>
                <a:latin typeface="Noto Sans"/>
              </a:rPr>
              <a:t>kesesi</a:t>
            </a:r>
            <a:r>
              <a:rPr lang="en-US" sz="2000" i="0" dirty="0">
                <a:effectLst/>
                <a:latin typeface="Noto Sans"/>
              </a:rPr>
              <a:t> </a:t>
            </a:r>
            <a:r>
              <a:rPr lang="en-US" sz="2000" i="0" dirty="0" err="1">
                <a:effectLst/>
                <a:latin typeface="Noto Sans"/>
              </a:rPr>
              <a:t>duvarı</a:t>
            </a:r>
            <a:r>
              <a:rPr lang="en-US" sz="2000" i="0" dirty="0">
                <a:effectLst/>
                <a:latin typeface="Noto Sans"/>
              </a:rPr>
              <a:t> </a:t>
            </a:r>
            <a:r>
              <a:rPr lang="en-US" sz="2000" i="0" dirty="0" err="1">
                <a:effectLst/>
                <a:latin typeface="Noto Sans"/>
              </a:rPr>
              <a:t>kalınlaşması</a:t>
            </a:r>
            <a:r>
              <a:rPr lang="en-US" sz="2000" i="0" dirty="0">
                <a:effectLst/>
                <a:latin typeface="Noto Sans"/>
              </a:rPr>
              <a:t>&gt; 4 mm </a:t>
            </a:r>
            <a:r>
              <a:rPr lang="en-US" sz="2000" i="0" dirty="0" err="1">
                <a:effectLst/>
                <a:latin typeface="Noto Sans"/>
              </a:rPr>
              <a:t>dahil</a:t>
            </a:r>
            <a:r>
              <a:rPr lang="en-US" sz="2000" i="0" dirty="0">
                <a:effectLst/>
                <a:latin typeface="Noto Sans"/>
              </a:rPr>
              <a:t>) </a:t>
            </a:r>
          </a:p>
          <a:p>
            <a:pPr lvl="1" indent="-228600">
              <a:lnSpc>
                <a:spcPct val="90000"/>
              </a:lnSpc>
              <a:spcAft>
                <a:spcPts val="600"/>
              </a:spcAft>
              <a:buFont typeface="Arial" panose="020B0604020202020204" pitchFamily="34" charset="0"/>
              <a:buChar char="•"/>
            </a:pPr>
            <a:r>
              <a:rPr lang="en-US" sz="2000" i="0" dirty="0">
                <a:effectLst/>
                <a:latin typeface="Noto Sans"/>
              </a:rPr>
              <a:t>Hint </a:t>
            </a:r>
            <a:r>
              <a:rPr lang="en-US" sz="2000" i="0" dirty="0" err="1">
                <a:effectLst/>
                <a:latin typeface="Noto Sans"/>
              </a:rPr>
              <a:t>etnisitesi</a:t>
            </a:r>
            <a:endParaRPr lang="en-US" sz="2000" i="0" dirty="0">
              <a:effectLst/>
              <a:latin typeface="Noto Sans"/>
            </a:endParaRPr>
          </a:p>
          <a:p>
            <a:pPr lvl="1" indent="-228600">
              <a:lnSpc>
                <a:spcPct val="90000"/>
              </a:lnSpc>
              <a:spcAft>
                <a:spcPts val="600"/>
              </a:spcAft>
              <a:buFont typeface="Arial" panose="020B0604020202020204" pitchFamily="34" charset="0"/>
              <a:buChar char="•"/>
            </a:pPr>
            <a:r>
              <a:rPr lang="en-US" sz="2000" i="0" dirty="0" err="1">
                <a:effectLst/>
                <a:latin typeface="Noto Sans"/>
              </a:rPr>
              <a:t>Yaş</a:t>
            </a:r>
            <a:r>
              <a:rPr lang="en-US" sz="2000" i="0" dirty="0">
                <a:effectLst/>
                <a:latin typeface="Noto Sans"/>
              </a:rPr>
              <a:t>&gt; 50</a:t>
            </a:r>
          </a:p>
          <a:p>
            <a:pPr lvl="1" indent="-228600">
              <a:lnSpc>
                <a:spcPct val="90000"/>
              </a:lnSpc>
              <a:spcAft>
                <a:spcPts val="600"/>
              </a:spcAft>
              <a:buFont typeface="Arial" panose="020B0604020202020204" pitchFamily="34" charset="0"/>
              <a:buChar char="•"/>
            </a:pPr>
            <a:r>
              <a:rPr lang="en-US" sz="2000" dirty="0" err="1">
                <a:latin typeface="Noto Sans"/>
              </a:rPr>
              <a:t>Adenomyomatozis</a:t>
            </a:r>
            <a:r>
              <a:rPr lang="en-US" sz="2000" dirty="0">
                <a:latin typeface="Noto Sans"/>
              </a:rPr>
              <a:t>?</a:t>
            </a:r>
          </a:p>
          <a:p>
            <a:pPr lvl="1" indent="-228600">
              <a:lnSpc>
                <a:spcPct val="90000"/>
              </a:lnSpc>
              <a:spcAft>
                <a:spcPts val="600"/>
              </a:spcAft>
              <a:buFont typeface="Arial" panose="020B0604020202020204" pitchFamily="34" charset="0"/>
              <a:buChar char="•"/>
            </a:pPr>
            <a:r>
              <a:rPr lang="en-US" sz="2000" dirty="0" err="1">
                <a:latin typeface="Noto Sans"/>
              </a:rPr>
              <a:t>Safra</a:t>
            </a:r>
            <a:r>
              <a:rPr lang="en-US" sz="2000" dirty="0">
                <a:latin typeface="Noto Sans"/>
              </a:rPr>
              <a:t> </a:t>
            </a:r>
            <a:r>
              <a:rPr lang="en-US" sz="2000" dirty="0" err="1">
                <a:latin typeface="Noto Sans"/>
              </a:rPr>
              <a:t>taşları</a:t>
            </a:r>
            <a:r>
              <a:rPr lang="en-US" sz="2000" dirty="0">
                <a:latin typeface="Noto Sans"/>
              </a:rPr>
              <a:t>?</a:t>
            </a:r>
          </a:p>
          <a:p>
            <a:pPr marL="285750" indent="-228600">
              <a:lnSpc>
                <a:spcPct val="90000"/>
              </a:lnSpc>
              <a:spcAft>
                <a:spcPts val="600"/>
              </a:spcAft>
              <a:buFont typeface="Arial" panose="020B0604020202020204" pitchFamily="34" charset="0"/>
              <a:buChar char="•"/>
            </a:pPr>
            <a:endParaRPr lang="en-US" sz="1700" b="0" i="0" dirty="0">
              <a:effectLst/>
            </a:endParaRPr>
          </a:p>
          <a:p>
            <a:pPr marL="285750" indent="-228600">
              <a:lnSpc>
                <a:spcPct val="90000"/>
              </a:lnSpc>
              <a:spcAft>
                <a:spcPts val="600"/>
              </a:spcAft>
              <a:buFont typeface="Arial" panose="020B0604020202020204" pitchFamily="34" charset="0"/>
              <a:buChar char="•"/>
            </a:pPr>
            <a:endParaRPr lang="en-US" sz="1700" b="0" i="0" dirty="0">
              <a:effectLst/>
            </a:endParaRPr>
          </a:p>
          <a:p>
            <a:pPr marL="285750" indent="-228600">
              <a:lnSpc>
                <a:spcPct val="90000"/>
              </a:lnSpc>
              <a:spcAft>
                <a:spcPts val="600"/>
              </a:spcAft>
              <a:buFont typeface="Arial" panose="020B0604020202020204" pitchFamily="34" charset="0"/>
              <a:buChar char="•"/>
            </a:pPr>
            <a:endParaRPr lang="en-US" sz="1700" dirty="0"/>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içeren bir resim&#10;&#10;Açıklama otomatik olarak oluşturuldu">
            <a:extLst>
              <a:ext uri="{FF2B5EF4-FFF2-40B4-BE49-F238E27FC236}">
                <a16:creationId xmlns:a16="http://schemas.microsoft.com/office/drawing/2014/main" id="{070C409C-3713-433B-8870-56360C75DD8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176" r="20744" b="-1"/>
          <a:stretch/>
        </p:blipFill>
        <p:spPr>
          <a:xfrm>
            <a:off x="6175871" y="799034"/>
            <a:ext cx="5425410" cy="5259296"/>
          </a:xfrm>
          <a:prstGeom prst="rect">
            <a:avLst/>
          </a:prstGeom>
        </p:spPr>
      </p:pic>
    </p:spTree>
    <p:extLst>
      <p:ext uri="{BB962C8B-B14F-4D97-AF65-F5344CB8AC3E}">
        <p14:creationId xmlns:p14="http://schemas.microsoft.com/office/powerpoint/2010/main" val="61372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4" name="Rectangle 5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9181D21-2861-45D5-A106-39E5D36DD059}"/>
              </a:ext>
            </a:extLst>
          </p:cNvPr>
          <p:cNvSpPr>
            <a:spLocks noGrp="1"/>
          </p:cNvSpPr>
          <p:nvPr>
            <p:ph type="title"/>
          </p:nvPr>
        </p:nvSpPr>
        <p:spPr>
          <a:xfrm>
            <a:off x="775798" y="881688"/>
            <a:ext cx="6289358" cy="1035781"/>
          </a:xfrm>
        </p:spPr>
        <p:txBody>
          <a:bodyPr anchor="ctr">
            <a:noAutofit/>
          </a:bodyPr>
          <a:lstStyle/>
          <a:p>
            <a:r>
              <a:rPr lang="tr-TR" sz="3600" dirty="0"/>
              <a:t>SAFRA KESESİ TÜMORAL HASTALIKLARI</a:t>
            </a:r>
          </a:p>
        </p:txBody>
      </p:sp>
      <p:sp>
        <p:nvSpPr>
          <p:cNvPr id="3" name="İçerik Yer Tutucusu 2">
            <a:extLst>
              <a:ext uri="{FF2B5EF4-FFF2-40B4-BE49-F238E27FC236}">
                <a16:creationId xmlns:a16="http://schemas.microsoft.com/office/drawing/2014/main" id="{4541C855-A663-4CCD-8A64-093AC8006266}"/>
              </a:ext>
            </a:extLst>
          </p:cNvPr>
          <p:cNvSpPr>
            <a:spLocks noGrp="1"/>
          </p:cNvSpPr>
          <p:nvPr>
            <p:ph idx="1"/>
          </p:nvPr>
        </p:nvSpPr>
        <p:spPr>
          <a:xfrm>
            <a:off x="1045029" y="2524721"/>
            <a:ext cx="4991629" cy="3677123"/>
          </a:xfrm>
        </p:spPr>
        <p:txBody>
          <a:bodyPr anchor="ctr">
            <a:normAutofit/>
          </a:bodyPr>
          <a:lstStyle/>
          <a:p>
            <a:r>
              <a:rPr lang="tr-TR" sz="2400" dirty="0">
                <a:latin typeface="Noto Sans"/>
                <a:cs typeface="Calibri" panose="020F0502020204030204" pitchFamily="34" charset="0"/>
              </a:rPr>
              <a:t>Tanı </a:t>
            </a:r>
            <a:r>
              <a:rPr lang="tr-TR" sz="2400" dirty="0" err="1">
                <a:latin typeface="Noto Sans"/>
                <a:cs typeface="Calibri" panose="020F0502020204030204" pitchFamily="34" charset="0"/>
              </a:rPr>
              <a:t>transabdominal</a:t>
            </a:r>
            <a:r>
              <a:rPr lang="tr-TR" sz="2400" dirty="0">
                <a:latin typeface="Noto Sans"/>
                <a:cs typeface="Calibri" panose="020F0502020204030204" pitchFamily="34" charset="0"/>
              </a:rPr>
              <a:t> </a:t>
            </a:r>
            <a:r>
              <a:rPr lang="tr-TR" sz="2400" dirty="0" err="1">
                <a:latin typeface="Noto Sans"/>
                <a:cs typeface="Calibri" panose="020F0502020204030204" pitchFamily="34" charset="0"/>
              </a:rPr>
              <a:t>usg</a:t>
            </a:r>
            <a:r>
              <a:rPr lang="tr-TR" sz="2400" dirty="0">
                <a:latin typeface="Noto Sans"/>
                <a:cs typeface="Calibri" panose="020F0502020204030204" pitchFamily="34" charset="0"/>
              </a:rPr>
              <a:t> ile konur</a:t>
            </a:r>
          </a:p>
          <a:p>
            <a:r>
              <a:rPr lang="tr-TR" sz="2400" dirty="0">
                <a:latin typeface="Noto Sans"/>
                <a:cs typeface="Calibri" panose="020F0502020204030204" pitchFamily="34" charset="0"/>
              </a:rPr>
              <a:t>Histolojik tanı için </a:t>
            </a:r>
            <a:r>
              <a:rPr lang="tr-TR" sz="2400" dirty="0" err="1">
                <a:latin typeface="Noto Sans"/>
                <a:cs typeface="Calibri" panose="020F0502020204030204" pitchFamily="34" charset="0"/>
              </a:rPr>
              <a:t>kolesistektomi</a:t>
            </a:r>
            <a:r>
              <a:rPr lang="tr-TR" sz="2400" dirty="0">
                <a:latin typeface="Noto Sans"/>
                <a:cs typeface="Calibri" panose="020F0502020204030204" pitchFamily="34" charset="0"/>
              </a:rPr>
              <a:t> gerekmektedir.</a:t>
            </a:r>
          </a:p>
          <a:p>
            <a:endParaRPr lang="tr-TR" sz="180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893F30A8-8693-4637-B55B-910B15F86F94}"/>
              </a:ext>
            </a:extLst>
          </p:cNvPr>
          <p:cNvPicPr>
            <a:picLocks noChangeAspect="1"/>
          </p:cNvPicPr>
          <p:nvPr/>
        </p:nvPicPr>
        <p:blipFill rotWithShape="1">
          <a:blip r:embed="rId2"/>
          <a:srcRect l="222" r="53952" b="60771"/>
          <a:stretch/>
        </p:blipFill>
        <p:spPr>
          <a:xfrm>
            <a:off x="6870947" y="610947"/>
            <a:ext cx="4322962" cy="5794847"/>
          </a:xfrm>
          <a:prstGeom prst="rect">
            <a:avLst/>
          </a:prstGeom>
        </p:spPr>
      </p:pic>
      <p:cxnSp>
        <p:nvCxnSpPr>
          <p:cNvPr id="60" name="Straight Connector 5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84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B247CBB8-7AC1-4425-BCA8-BA7C42363B23}"/>
              </a:ext>
            </a:extLst>
          </p:cNvPr>
          <p:cNvPicPr>
            <a:picLocks noChangeAspect="1"/>
          </p:cNvPicPr>
          <p:nvPr/>
        </p:nvPicPr>
        <p:blipFill rotWithShape="1">
          <a:blip r:embed="rId3"/>
          <a:srcRect l="2879" t="32801" r="-4589" b="25821"/>
          <a:stretch/>
        </p:blipFill>
        <p:spPr>
          <a:xfrm>
            <a:off x="67427" y="587829"/>
            <a:ext cx="9344788" cy="6002246"/>
          </a:xfrm>
          <a:prstGeom prst="rect">
            <a:avLst/>
          </a:prstGeom>
        </p:spPr>
      </p:pic>
      <p:sp>
        <p:nvSpPr>
          <p:cNvPr id="20" name="Rectangle 1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4AE8651B-E0ED-48CD-ACD6-49FCDB964509}"/>
              </a:ext>
            </a:extLst>
          </p:cNvPr>
          <p:cNvSpPr>
            <a:spLocks noGrp="1"/>
          </p:cNvSpPr>
          <p:nvPr>
            <p:ph idx="1"/>
          </p:nvPr>
        </p:nvSpPr>
        <p:spPr>
          <a:xfrm>
            <a:off x="7239012" y="2031101"/>
            <a:ext cx="4282984" cy="3511943"/>
          </a:xfrm>
        </p:spPr>
        <p:txBody>
          <a:bodyPr anchor="ctr">
            <a:normAutofit/>
          </a:bodyPr>
          <a:lstStyle/>
          <a:p>
            <a:endParaRPr lang="en-US" sz="1800"/>
          </a:p>
        </p:txBody>
      </p:sp>
      <p:sp>
        <p:nvSpPr>
          <p:cNvPr id="22" name="Rectangle 2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30340366-1998-467A-9656-73B9B929647B}"/>
              </a:ext>
            </a:extLst>
          </p:cNvPr>
          <p:cNvSpPr>
            <a:spLocks noGrp="1"/>
          </p:cNvSpPr>
          <p:nvPr>
            <p:ph type="title"/>
          </p:nvPr>
        </p:nvSpPr>
        <p:spPr/>
        <p:txBody>
          <a:bodyPr/>
          <a:lstStyle/>
          <a:p>
            <a:endParaRPr lang="tr-TR"/>
          </a:p>
        </p:txBody>
      </p:sp>
    </p:spTree>
    <p:extLst>
      <p:ext uri="{BB962C8B-B14F-4D97-AF65-F5344CB8AC3E}">
        <p14:creationId xmlns:p14="http://schemas.microsoft.com/office/powerpoint/2010/main" val="3743065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32F9708-D8B5-4F69-83B3-56541FD4D4F1}"/>
              </a:ext>
            </a:extLst>
          </p:cNvPr>
          <p:cNvSpPr>
            <a:spLocks noGrp="1"/>
          </p:cNvSpPr>
          <p:nvPr>
            <p:ph type="title"/>
          </p:nvPr>
        </p:nvSpPr>
        <p:spPr>
          <a:xfrm>
            <a:off x="589560" y="856180"/>
            <a:ext cx="4560584" cy="1128068"/>
          </a:xfrm>
        </p:spPr>
        <p:txBody>
          <a:bodyPr anchor="ctr">
            <a:normAutofit/>
          </a:bodyPr>
          <a:lstStyle/>
          <a:p>
            <a:r>
              <a:rPr lang="tr-TR" sz="2500"/>
              <a:t>SAFRA KESESİ TÜMORAL HASTALIKLARI</a:t>
            </a:r>
            <a:br>
              <a:rPr lang="tr-TR" sz="2500"/>
            </a:br>
            <a:endParaRPr lang="tr-TR" sz="2500"/>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FA59F2A-EEF9-4658-A30A-E6D2D4FC1CE5}"/>
              </a:ext>
            </a:extLst>
          </p:cNvPr>
          <p:cNvSpPr>
            <a:spLocks noGrp="1"/>
          </p:cNvSpPr>
          <p:nvPr>
            <p:ph idx="1"/>
          </p:nvPr>
        </p:nvSpPr>
        <p:spPr>
          <a:xfrm>
            <a:off x="590719" y="2330505"/>
            <a:ext cx="4559425" cy="3979585"/>
          </a:xfrm>
        </p:spPr>
        <p:txBody>
          <a:bodyPr anchor="ctr">
            <a:normAutofit/>
          </a:bodyPr>
          <a:lstStyle/>
          <a:p>
            <a:r>
              <a:rPr lang="tr-TR" sz="2000"/>
              <a:t>Safra Kesesi Kanserleri</a:t>
            </a:r>
          </a:p>
          <a:p>
            <a:pPr lvl="1">
              <a:buFont typeface="Courier New" panose="02070309020205020404" pitchFamily="49" charset="0"/>
              <a:buChar char="o"/>
            </a:pPr>
            <a:r>
              <a:rPr lang="tr-TR" sz="2000">
                <a:latin typeface="Noto Sans"/>
              </a:rPr>
              <a:t>Sık rastlanmayan tümörler </a:t>
            </a:r>
          </a:p>
          <a:p>
            <a:pPr lvl="1">
              <a:buFont typeface="Courier New" panose="02070309020205020404" pitchFamily="49" charset="0"/>
              <a:buChar char="o"/>
            </a:pPr>
            <a:r>
              <a:rPr lang="tr-TR" sz="2000">
                <a:latin typeface="Noto Sans"/>
              </a:rPr>
              <a:t>Kötü prognoz</a:t>
            </a:r>
          </a:p>
          <a:p>
            <a:pPr lvl="1">
              <a:buFont typeface="Courier New" panose="02070309020205020404" pitchFamily="49" charset="0"/>
              <a:buChar char="o"/>
            </a:pPr>
            <a:r>
              <a:rPr lang="tr-TR" sz="2000">
                <a:latin typeface="Noto Sans"/>
              </a:rPr>
              <a:t>Yaş ile artış </a:t>
            </a:r>
          </a:p>
          <a:p>
            <a:pPr lvl="1">
              <a:buFont typeface="Courier New" panose="02070309020205020404" pitchFamily="49" charset="0"/>
              <a:buChar char="o"/>
            </a:pPr>
            <a:r>
              <a:rPr lang="tr-TR" sz="2000">
                <a:latin typeface="Noto Sans"/>
              </a:rPr>
              <a:t>Kadınlarda erkeklere oranla 2-6 kat daha fazla</a:t>
            </a:r>
          </a:p>
          <a:p>
            <a:pPr lvl="1">
              <a:buFont typeface="Courier New" panose="02070309020205020404" pitchFamily="49" charset="0"/>
              <a:buChar char="o"/>
            </a:pPr>
            <a:r>
              <a:rPr lang="tr-TR" sz="2000">
                <a:latin typeface="Noto Sans"/>
              </a:rPr>
              <a:t>En sık adenokarsinom tipi(%76)</a:t>
            </a:r>
          </a:p>
          <a:p>
            <a:pPr lvl="1">
              <a:buFont typeface="Courier New" panose="02070309020205020404" pitchFamily="49" charset="0"/>
              <a:buChar char="o"/>
            </a:pPr>
            <a:r>
              <a:rPr lang="tr-TR" sz="2000">
                <a:latin typeface="Noto Sans"/>
              </a:rPr>
              <a:t>Daha az olarak papiller,müsinöz,  adenoskuamöz, skuamözve diğer </a:t>
            </a: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metin, meyve içeren bir resim&#10;&#10;Açıklama otomatik olarak oluşturuldu">
            <a:extLst>
              <a:ext uri="{FF2B5EF4-FFF2-40B4-BE49-F238E27FC236}">
                <a16:creationId xmlns:a16="http://schemas.microsoft.com/office/drawing/2014/main" id="{4ADB6FC5-38C1-4B0C-9138-64858DC7815A}"/>
              </a:ext>
            </a:extLst>
          </p:cNvPr>
          <p:cNvPicPr>
            <a:picLocks noChangeAspect="1"/>
          </p:cNvPicPr>
          <p:nvPr/>
        </p:nvPicPr>
        <p:blipFill rotWithShape="1">
          <a:blip r:embed="rId2">
            <a:extLst>
              <a:ext uri="{28A0092B-C50C-407E-A947-70E740481C1C}">
                <a14:useLocalDpi xmlns:a14="http://schemas.microsoft.com/office/drawing/2010/main" val="0"/>
              </a:ext>
            </a:extLst>
          </a:blip>
          <a:srcRect t="2021" b="1041"/>
          <a:stretch/>
        </p:blipFill>
        <p:spPr>
          <a:xfrm>
            <a:off x="5977788" y="799352"/>
            <a:ext cx="5425410" cy="5259296"/>
          </a:xfrm>
          <a:prstGeom prst="rect">
            <a:avLst/>
          </a:prstGeom>
        </p:spPr>
      </p:pic>
    </p:spTree>
    <p:extLst>
      <p:ext uri="{BB962C8B-B14F-4D97-AF65-F5344CB8AC3E}">
        <p14:creationId xmlns:p14="http://schemas.microsoft.com/office/powerpoint/2010/main" val="1787463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121E16D-4704-4FD4-8B4D-CBAB2EC843AA}"/>
              </a:ext>
            </a:extLst>
          </p:cNvPr>
          <p:cNvSpPr>
            <a:spLocks noGrp="1"/>
          </p:cNvSpPr>
          <p:nvPr>
            <p:ph type="title"/>
          </p:nvPr>
        </p:nvSpPr>
        <p:spPr>
          <a:xfrm>
            <a:off x="808638" y="386930"/>
            <a:ext cx="9236700" cy="1188950"/>
          </a:xfrm>
        </p:spPr>
        <p:txBody>
          <a:bodyPr anchor="b">
            <a:normAutofit/>
          </a:bodyPr>
          <a:lstStyle/>
          <a:p>
            <a:r>
              <a:rPr lang="tr-TR" sz="3600" dirty="0"/>
              <a:t>SAFRA KESESİ TÜMORAL HASTALIKLARI</a:t>
            </a:r>
          </a:p>
        </p:txBody>
      </p:sp>
      <p:grpSp>
        <p:nvGrpSpPr>
          <p:cNvPr id="1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E4061BC-1100-42BE-8BC0-F15B6433F61E}"/>
              </a:ext>
            </a:extLst>
          </p:cNvPr>
          <p:cNvSpPr>
            <a:spLocks noGrp="1"/>
          </p:cNvSpPr>
          <p:nvPr>
            <p:ph idx="1"/>
          </p:nvPr>
        </p:nvSpPr>
        <p:spPr>
          <a:xfrm>
            <a:off x="793660" y="2599509"/>
            <a:ext cx="10143668" cy="3435531"/>
          </a:xfrm>
        </p:spPr>
        <p:txBody>
          <a:bodyPr anchor="ctr">
            <a:normAutofit/>
          </a:bodyPr>
          <a:lstStyle/>
          <a:p>
            <a:r>
              <a:rPr lang="tr-TR" sz="1700" dirty="0">
                <a:latin typeface="Noto Sans"/>
              </a:rPr>
              <a:t>Risk faktörleri </a:t>
            </a:r>
          </a:p>
          <a:p>
            <a:pPr lvl="1">
              <a:buFont typeface="Courier New" panose="02070309020205020404" pitchFamily="49" charset="0"/>
              <a:buChar char="o"/>
            </a:pPr>
            <a:r>
              <a:rPr lang="tr-TR" sz="1700" i="0" dirty="0">
                <a:effectLst/>
                <a:latin typeface="Noto Sans"/>
              </a:rPr>
              <a:t>Safra taşı hastalığı (%70-90</a:t>
            </a:r>
            <a:r>
              <a:rPr lang="tr-TR" sz="1700" dirty="0">
                <a:latin typeface="Noto Sans"/>
              </a:rPr>
              <a:t> en güçlü)</a:t>
            </a:r>
          </a:p>
          <a:p>
            <a:pPr lvl="1">
              <a:buFont typeface="Courier New" panose="02070309020205020404" pitchFamily="49" charset="0"/>
              <a:buChar char="o"/>
            </a:pPr>
            <a:r>
              <a:rPr lang="tr-TR" sz="1700" dirty="0">
                <a:latin typeface="Noto Sans"/>
              </a:rPr>
              <a:t>Porselen safra kesesi</a:t>
            </a:r>
          </a:p>
          <a:p>
            <a:pPr lvl="1">
              <a:buFont typeface="Courier New" panose="02070309020205020404" pitchFamily="49" charset="0"/>
              <a:buChar char="o"/>
            </a:pPr>
            <a:r>
              <a:rPr lang="tr-TR" sz="1700" dirty="0">
                <a:latin typeface="Noto Sans"/>
              </a:rPr>
              <a:t>Safra kesesi polipleri </a:t>
            </a:r>
          </a:p>
          <a:p>
            <a:pPr lvl="1">
              <a:buFont typeface="Courier New" panose="02070309020205020404" pitchFamily="49" charset="0"/>
              <a:buChar char="o"/>
            </a:pPr>
            <a:r>
              <a:rPr lang="tr-TR" sz="1700" dirty="0" err="1">
                <a:latin typeface="Noto Sans"/>
              </a:rPr>
              <a:t>Primer</a:t>
            </a:r>
            <a:r>
              <a:rPr lang="tr-TR" sz="1700" dirty="0">
                <a:latin typeface="Noto Sans"/>
              </a:rPr>
              <a:t> </a:t>
            </a:r>
            <a:r>
              <a:rPr lang="tr-TR" sz="1700" dirty="0" err="1">
                <a:latin typeface="Noto Sans"/>
              </a:rPr>
              <a:t>sklerozan</a:t>
            </a:r>
            <a:r>
              <a:rPr lang="tr-TR" sz="1700" dirty="0">
                <a:latin typeface="Noto Sans"/>
              </a:rPr>
              <a:t> </a:t>
            </a:r>
            <a:r>
              <a:rPr lang="tr-TR" sz="1700" dirty="0" err="1">
                <a:latin typeface="Noto Sans"/>
              </a:rPr>
              <a:t>kolanjit</a:t>
            </a:r>
            <a:r>
              <a:rPr lang="tr-TR" sz="1700" dirty="0">
                <a:latin typeface="Noto Sans"/>
              </a:rPr>
              <a:t> (safra kesesi yıllık tarama)</a:t>
            </a:r>
          </a:p>
          <a:p>
            <a:pPr lvl="1">
              <a:buFont typeface="Courier New" panose="02070309020205020404" pitchFamily="49" charset="0"/>
              <a:buChar char="o"/>
            </a:pPr>
            <a:r>
              <a:rPr lang="tr-TR" sz="1700" dirty="0">
                <a:latin typeface="Noto Sans"/>
              </a:rPr>
              <a:t>Kronik enfeksiyon (</a:t>
            </a:r>
            <a:r>
              <a:rPr lang="tr-TR" sz="1700" dirty="0" err="1">
                <a:latin typeface="Noto Sans"/>
              </a:rPr>
              <a:t>salmonella,helicobacter</a:t>
            </a:r>
            <a:r>
              <a:rPr lang="tr-TR" sz="1700" dirty="0">
                <a:latin typeface="Noto Sans"/>
              </a:rPr>
              <a:t>)</a:t>
            </a:r>
          </a:p>
          <a:p>
            <a:pPr lvl="1">
              <a:buFont typeface="Courier New" panose="02070309020205020404" pitchFamily="49" charset="0"/>
              <a:buChar char="o"/>
            </a:pPr>
            <a:r>
              <a:rPr lang="tr-TR" sz="1700" dirty="0" err="1">
                <a:latin typeface="Noto Sans"/>
              </a:rPr>
              <a:t>Konjenital</a:t>
            </a:r>
            <a:r>
              <a:rPr lang="tr-TR" sz="1700" dirty="0">
                <a:latin typeface="Noto Sans"/>
              </a:rPr>
              <a:t> safra kistleri</a:t>
            </a:r>
          </a:p>
          <a:p>
            <a:pPr lvl="1">
              <a:buFont typeface="Courier New" panose="02070309020205020404" pitchFamily="49" charset="0"/>
              <a:buChar char="o"/>
            </a:pPr>
            <a:r>
              <a:rPr lang="tr-TR" sz="1700" dirty="0">
                <a:latin typeface="Noto Sans"/>
              </a:rPr>
              <a:t>İlaçlar(</a:t>
            </a:r>
            <a:r>
              <a:rPr lang="tr-TR" sz="1700" dirty="0" err="1">
                <a:latin typeface="Noto Sans"/>
              </a:rPr>
              <a:t>metildopa,izoniazid,OKS</a:t>
            </a:r>
            <a:r>
              <a:rPr lang="tr-TR" sz="1700" dirty="0">
                <a:latin typeface="Noto Sans"/>
              </a:rPr>
              <a:t>?)</a:t>
            </a:r>
          </a:p>
          <a:p>
            <a:pPr lvl="1">
              <a:buFont typeface="Courier New" panose="02070309020205020404" pitchFamily="49" charset="0"/>
              <a:buChar char="o"/>
            </a:pPr>
            <a:r>
              <a:rPr lang="tr-TR" sz="1700" dirty="0">
                <a:latin typeface="Noto Sans"/>
              </a:rPr>
              <a:t>Kanserojen </a:t>
            </a:r>
            <a:r>
              <a:rPr lang="tr-TR" sz="1700" dirty="0" err="1">
                <a:latin typeface="Noto Sans"/>
              </a:rPr>
              <a:t>maruziyeti</a:t>
            </a:r>
            <a:endParaRPr lang="tr-TR" sz="1700" dirty="0">
              <a:latin typeface="Noto Sans"/>
            </a:endParaRPr>
          </a:p>
          <a:p>
            <a:pPr lvl="1">
              <a:buFont typeface="Courier New" panose="02070309020205020404" pitchFamily="49" charset="0"/>
              <a:buChar char="o"/>
            </a:pPr>
            <a:r>
              <a:rPr lang="tr-TR" sz="1700" dirty="0" err="1">
                <a:latin typeface="Noto Sans"/>
              </a:rPr>
              <a:t>Obezite</a:t>
            </a:r>
            <a:endParaRPr lang="tr-TR" sz="1700" dirty="0">
              <a:latin typeface="Noto Sans"/>
            </a:endParaRPr>
          </a:p>
          <a:p>
            <a:pPr lvl="1">
              <a:buFont typeface="Courier New" panose="02070309020205020404" pitchFamily="49" charset="0"/>
              <a:buChar char="o"/>
            </a:pPr>
            <a:r>
              <a:rPr lang="tr-TR" sz="1700" dirty="0">
                <a:latin typeface="Noto Sans"/>
              </a:rPr>
              <a:t>Yüksek kan şekeri</a:t>
            </a:r>
          </a:p>
          <a:p>
            <a:pPr lvl="1">
              <a:buFont typeface="Courier New" panose="02070309020205020404" pitchFamily="49" charset="0"/>
              <a:buChar char="o"/>
            </a:pPr>
            <a:endParaRPr lang="tr-TR" sz="1700" dirty="0"/>
          </a:p>
          <a:p>
            <a:pPr lvl="1">
              <a:buFont typeface="Courier New" panose="02070309020205020404" pitchFamily="49" charset="0"/>
              <a:buChar char="o"/>
            </a:pPr>
            <a:endParaRPr lang="tr-TR" sz="1700" dirty="0"/>
          </a:p>
        </p:txBody>
      </p:sp>
    </p:spTree>
    <p:extLst>
      <p:ext uri="{BB962C8B-B14F-4D97-AF65-F5344CB8AC3E}">
        <p14:creationId xmlns:p14="http://schemas.microsoft.com/office/powerpoint/2010/main" val="3923278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3CBD26D-9B84-49F6-B577-B7A9DE113E19}"/>
              </a:ext>
            </a:extLst>
          </p:cNvPr>
          <p:cNvSpPr>
            <a:spLocks noGrp="1"/>
          </p:cNvSpPr>
          <p:nvPr>
            <p:ph type="title"/>
          </p:nvPr>
        </p:nvSpPr>
        <p:spPr>
          <a:xfrm>
            <a:off x="808638" y="386930"/>
            <a:ext cx="9236700" cy="1188950"/>
          </a:xfrm>
        </p:spPr>
        <p:txBody>
          <a:bodyPr anchor="b">
            <a:normAutofit/>
          </a:bodyPr>
          <a:lstStyle/>
          <a:p>
            <a:br>
              <a:rPr lang="tr-TR" sz="3800" dirty="0"/>
            </a:br>
            <a:r>
              <a:rPr lang="tr-TR" sz="3600" dirty="0"/>
              <a:t>SAFRA KESESİ TÜMORAL HASTALIKLARI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99073E1-C5D8-4AD8-89CD-4D5920C48531}"/>
              </a:ext>
            </a:extLst>
          </p:cNvPr>
          <p:cNvSpPr>
            <a:spLocks noGrp="1"/>
          </p:cNvSpPr>
          <p:nvPr>
            <p:ph idx="1"/>
          </p:nvPr>
        </p:nvSpPr>
        <p:spPr>
          <a:xfrm>
            <a:off x="808638" y="2915393"/>
            <a:ext cx="10143668" cy="3435531"/>
          </a:xfrm>
        </p:spPr>
        <p:txBody>
          <a:bodyPr anchor="ctr">
            <a:normAutofit fontScale="92500" lnSpcReduction="20000"/>
          </a:bodyPr>
          <a:lstStyle/>
          <a:p>
            <a:r>
              <a:rPr lang="tr-TR" sz="2400" dirty="0">
                <a:latin typeface="Noto Sans"/>
              </a:rPr>
              <a:t>Klinik</a:t>
            </a:r>
          </a:p>
          <a:p>
            <a:pPr lvl="1">
              <a:buFont typeface="Courier New" panose="02070309020205020404" pitchFamily="49" charset="0"/>
              <a:buChar char="o"/>
            </a:pPr>
            <a:r>
              <a:rPr lang="tr-TR" dirty="0">
                <a:latin typeface="Noto Sans"/>
              </a:rPr>
              <a:t>Sağ üst kadran Ağrı</a:t>
            </a:r>
          </a:p>
          <a:p>
            <a:pPr lvl="1">
              <a:buFont typeface="Courier New" panose="02070309020205020404" pitchFamily="49" charset="0"/>
              <a:buChar char="o"/>
            </a:pPr>
            <a:r>
              <a:rPr lang="tr-TR" dirty="0">
                <a:latin typeface="Noto Sans"/>
              </a:rPr>
              <a:t>İştahsızlık</a:t>
            </a:r>
          </a:p>
          <a:p>
            <a:pPr lvl="1">
              <a:buFont typeface="Courier New" panose="02070309020205020404" pitchFamily="49" charset="0"/>
              <a:buChar char="o"/>
            </a:pPr>
            <a:r>
              <a:rPr lang="tr-TR" dirty="0">
                <a:latin typeface="Noto Sans"/>
              </a:rPr>
              <a:t>Bulantı ve kusma</a:t>
            </a:r>
          </a:p>
          <a:p>
            <a:pPr lvl="1">
              <a:buFont typeface="Courier New" panose="02070309020205020404" pitchFamily="49" charset="0"/>
              <a:buChar char="o"/>
            </a:pPr>
            <a:r>
              <a:rPr lang="tr-TR" dirty="0">
                <a:latin typeface="Noto Sans"/>
              </a:rPr>
              <a:t>kilo kaybı(B semptomları)</a:t>
            </a:r>
          </a:p>
          <a:p>
            <a:pPr lvl="1">
              <a:buFont typeface="Courier New" panose="02070309020205020404" pitchFamily="49" charset="0"/>
              <a:buChar char="o"/>
            </a:pPr>
            <a:r>
              <a:rPr lang="tr-TR" dirty="0">
                <a:latin typeface="Noto Sans"/>
              </a:rPr>
              <a:t>Sarılık</a:t>
            </a:r>
          </a:p>
          <a:p>
            <a:r>
              <a:rPr lang="tr-TR" sz="2400" dirty="0">
                <a:latin typeface="Noto Sans"/>
              </a:rPr>
              <a:t>Ç</a:t>
            </a:r>
            <a:r>
              <a:rPr lang="tr-TR" sz="2400" b="0" i="0" dirty="0">
                <a:effectLst/>
                <a:latin typeface="Noto Sans"/>
              </a:rPr>
              <a:t>oğunlukla </a:t>
            </a:r>
            <a:r>
              <a:rPr lang="tr-TR" sz="2400" b="0" i="0" dirty="0" err="1">
                <a:effectLst/>
                <a:latin typeface="Noto Sans"/>
              </a:rPr>
              <a:t>asemptomatiktir</a:t>
            </a:r>
            <a:r>
              <a:rPr lang="tr-TR" sz="2400" b="0" i="0" dirty="0">
                <a:effectLst/>
                <a:latin typeface="Noto Sans"/>
              </a:rPr>
              <a:t> veya </a:t>
            </a:r>
            <a:r>
              <a:rPr lang="tr-TR" sz="2400" b="0" i="0" dirty="0" err="1">
                <a:effectLst/>
                <a:latin typeface="Noto Sans"/>
              </a:rPr>
              <a:t>kolelitiazis</a:t>
            </a:r>
            <a:r>
              <a:rPr lang="tr-TR" sz="2400" b="0" i="0" dirty="0">
                <a:effectLst/>
                <a:latin typeface="Noto Sans"/>
              </a:rPr>
              <a:t> veya </a:t>
            </a:r>
            <a:r>
              <a:rPr lang="tr-TR" sz="2400" b="0" i="0" dirty="0" err="1">
                <a:effectLst/>
                <a:latin typeface="Noto Sans"/>
              </a:rPr>
              <a:t>kolesistiti</a:t>
            </a:r>
            <a:r>
              <a:rPr lang="tr-TR" sz="2400" b="0" i="0" dirty="0">
                <a:effectLst/>
                <a:latin typeface="Noto Sans"/>
              </a:rPr>
              <a:t> taklit eden veya bunlara bağlı spesifik olmayan semptomlar</a:t>
            </a:r>
            <a:endParaRPr lang="tr-TR" sz="2400" dirty="0">
              <a:latin typeface="Noto Sans"/>
            </a:endParaRPr>
          </a:p>
          <a:p>
            <a:r>
              <a:rPr lang="tr-TR" sz="2400" dirty="0">
                <a:latin typeface="Noto Sans"/>
              </a:rPr>
              <a:t>Fizik muayene </a:t>
            </a:r>
            <a:r>
              <a:rPr lang="tr-TR" sz="2400" dirty="0" err="1">
                <a:latin typeface="Noto Sans"/>
              </a:rPr>
              <a:t>sarılıklı</a:t>
            </a:r>
            <a:r>
              <a:rPr lang="tr-TR" sz="2400" dirty="0">
                <a:latin typeface="Noto Sans"/>
              </a:rPr>
              <a:t> hasta ele gelen safra kesesi (</a:t>
            </a:r>
            <a:r>
              <a:rPr lang="tr-TR" sz="2400" dirty="0" err="1">
                <a:latin typeface="Noto Sans"/>
              </a:rPr>
              <a:t>courvoisier</a:t>
            </a:r>
            <a:r>
              <a:rPr lang="tr-TR" sz="2400" dirty="0">
                <a:latin typeface="Noto Sans"/>
              </a:rPr>
              <a:t> işareti)</a:t>
            </a:r>
          </a:p>
          <a:p>
            <a:r>
              <a:rPr lang="tr-TR" sz="2400" dirty="0">
                <a:latin typeface="Noto Sans"/>
              </a:rPr>
              <a:t>Metastazlara bağlı semptomlar</a:t>
            </a:r>
          </a:p>
          <a:p>
            <a:endParaRPr lang="tr-TR" sz="2400" dirty="0">
              <a:latin typeface="Noto Sans"/>
            </a:endParaRPr>
          </a:p>
          <a:p>
            <a:pPr marL="0" indent="0">
              <a:buNone/>
            </a:pPr>
            <a:endParaRPr lang="tr-TR" sz="1900" dirty="0"/>
          </a:p>
          <a:p>
            <a:pPr marL="457200" lvl="1" indent="0">
              <a:buNone/>
            </a:pPr>
            <a:endParaRPr lang="tr-TR" sz="1900" dirty="0"/>
          </a:p>
        </p:txBody>
      </p:sp>
    </p:spTree>
    <p:extLst>
      <p:ext uri="{BB962C8B-B14F-4D97-AF65-F5344CB8AC3E}">
        <p14:creationId xmlns:p14="http://schemas.microsoft.com/office/powerpoint/2010/main" val="11148985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0791EF7-97C1-4CE5-8906-A9E37731BE01}"/>
              </a:ext>
            </a:extLst>
          </p:cNvPr>
          <p:cNvSpPr>
            <a:spLocks noGrp="1"/>
          </p:cNvSpPr>
          <p:nvPr>
            <p:ph type="title"/>
          </p:nvPr>
        </p:nvSpPr>
        <p:spPr>
          <a:xfrm>
            <a:off x="808638" y="386930"/>
            <a:ext cx="9236700" cy="1188950"/>
          </a:xfrm>
        </p:spPr>
        <p:txBody>
          <a:bodyPr anchor="b">
            <a:normAutofit/>
          </a:bodyPr>
          <a:lstStyle/>
          <a:p>
            <a:r>
              <a:rPr lang="tr-TR" sz="3200" dirty="0"/>
              <a:t>SAFRA KESESİ TÜMORAL HASTALIKLARI</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6447198-F901-413A-AE5D-9053828D9B44}"/>
              </a:ext>
            </a:extLst>
          </p:cNvPr>
          <p:cNvSpPr>
            <a:spLocks noGrp="1"/>
          </p:cNvSpPr>
          <p:nvPr>
            <p:ph idx="1"/>
          </p:nvPr>
        </p:nvSpPr>
        <p:spPr>
          <a:xfrm>
            <a:off x="793660" y="2599509"/>
            <a:ext cx="10143668" cy="3435531"/>
          </a:xfrm>
        </p:spPr>
        <p:txBody>
          <a:bodyPr anchor="ctr">
            <a:normAutofit/>
          </a:bodyPr>
          <a:lstStyle/>
          <a:p>
            <a:pPr marL="0" indent="0">
              <a:buNone/>
            </a:pPr>
            <a:endParaRPr lang="tr-TR" sz="2400" dirty="0">
              <a:latin typeface="Noto Sans"/>
            </a:endParaRPr>
          </a:p>
          <a:p>
            <a:r>
              <a:rPr lang="tr-TR" sz="2400" dirty="0">
                <a:latin typeface="Noto Sans"/>
              </a:rPr>
              <a:t>Tanı </a:t>
            </a:r>
          </a:p>
          <a:p>
            <a:pPr lvl="1"/>
            <a:r>
              <a:rPr lang="sv-SE" b="0" i="0" dirty="0">
                <a:effectLst/>
                <a:latin typeface="Noto Sans"/>
              </a:rPr>
              <a:t>Laboratuvar çalışmaları genellikle tanısal değildi</a:t>
            </a:r>
            <a:r>
              <a:rPr lang="tr-TR" b="0" i="0" dirty="0">
                <a:effectLst/>
                <a:latin typeface="Noto Sans"/>
              </a:rPr>
              <a:t>r</a:t>
            </a:r>
          </a:p>
          <a:p>
            <a:pPr lvl="1"/>
            <a:r>
              <a:rPr lang="tr-TR" dirty="0">
                <a:latin typeface="Noto Sans"/>
              </a:rPr>
              <a:t>Sıklıkla klinik ve  USG de şüphelenilir ve CT,MRI,MRCP den yararlanılır</a:t>
            </a:r>
          </a:p>
          <a:p>
            <a:r>
              <a:rPr lang="tr-TR" sz="2400" dirty="0">
                <a:latin typeface="Noto Sans"/>
              </a:rPr>
              <a:t>Tedavi</a:t>
            </a:r>
          </a:p>
          <a:p>
            <a:pPr lvl="1">
              <a:buFont typeface="Courier New" panose="02070309020205020404" pitchFamily="49" charset="0"/>
              <a:buChar char="o"/>
            </a:pPr>
            <a:r>
              <a:rPr lang="tr-TR" dirty="0" err="1">
                <a:latin typeface="Noto Sans"/>
              </a:rPr>
              <a:t>Cerrahi,radyoterapi,kemoterapi,palyatif</a:t>
            </a:r>
            <a:r>
              <a:rPr lang="tr-TR" dirty="0">
                <a:latin typeface="Noto Sans"/>
              </a:rPr>
              <a:t> tedaviler</a:t>
            </a:r>
          </a:p>
        </p:txBody>
      </p:sp>
    </p:spTree>
    <p:extLst>
      <p:ext uri="{BB962C8B-B14F-4D97-AF65-F5344CB8AC3E}">
        <p14:creationId xmlns:p14="http://schemas.microsoft.com/office/powerpoint/2010/main" val="1445258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449848A-62C0-406B-AB13-B3121818BB0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200" kern="1200" dirty="0">
                <a:latin typeface="+mj-lt"/>
                <a:ea typeface="+mj-ea"/>
                <a:cs typeface="+mj-cs"/>
              </a:rPr>
              <a:t>ANATOMİ</a:t>
            </a:r>
            <a:endParaRPr lang="en-US" sz="3200"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4BC94888-10E2-4556-82EF-0F36D11A8EF7}"/>
              </a:ext>
            </a:extLst>
          </p:cNvPr>
          <p:cNvSpPr txBox="1"/>
          <p:nvPr/>
        </p:nvSpPr>
        <p:spPr>
          <a:xfrm>
            <a:off x="221551" y="2049770"/>
            <a:ext cx="4785717" cy="3816701"/>
          </a:xfrm>
          <a:prstGeom prst="rect">
            <a:avLst/>
          </a:prstGeom>
        </p:spPr>
        <p:txBody>
          <a:bodyPr vert="horz" lIns="91440" tIns="45720" rIns="91440" bIns="45720" rtlCol="0" anchor="ctr">
            <a:normAutofit lnSpcReduction="10000"/>
          </a:bodyPr>
          <a:lstStyle/>
          <a:p>
            <a:pPr marL="469900" marR="5080" indent="-228600">
              <a:lnSpc>
                <a:spcPct val="90000"/>
              </a:lnSpc>
              <a:spcBef>
                <a:spcPts val="90"/>
              </a:spcBef>
              <a:buClr>
                <a:srgbClr val="D24716"/>
              </a:buClr>
              <a:buSzPct val="84615"/>
              <a:buFont typeface="Arial" panose="020B0604020202020204" pitchFamily="34" charset="0"/>
              <a:buChar char="•"/>
              <a:tabLst>
                <a:tab pos="287020" algn="l"/>
              </a:tabLst>
            </a:pPr>
            <a:r>
              <a:rPr lang="en-US" sz="2400" dirty="0" err="1">
                <a:latin typeface="Noto Sans"/>
              </a:rPr>
              <a:t>Sağ</a:t>
            </a:r>
            <a:r>
              <a:rPr lang="en-US" sz="2400" dirty="0">
                <a:latin typeface="Noto Sans"/>
              </a:rPr>
              <a:t> </a:t>
            </a:r>
            <a:r>
              <a:rPr lang="en-US" sz="2400" dirty="0" err="1">
                <a:latin typeface="Noto Sans"/>
              </a:rPr>
              <a:t>ve</a:t>
            </a:r>
            <a:r>
              <a:rPr lang="en-US" sz="2400" dirty="0">
                <a:latin typeface="Noto Sans"/>
              </a:rPr>
              <a:t> sol </a:t>
            </a:r>
            <a:r>
              <a:rPr lang="en-US" sz="2400" dirty="0" err="1">
                <a:latin typeface="Noto Sans"/>
              </a:rPr>
              <a:t>hepatik</a:t>
            </a:r>
            <a:r>
              <a:rPr lang="en-US" sz="2400" dirty="0">
                <a:latin typeface="Noto Sans"/>
              </a:rPr>
              <a:t> </a:t>
            </a:r>
            <a:r>
              <a:rPr lang="en-US" sz="2400" dirty="0" err="1">
                <a:latin typeface="Noto Sans"/>
              </a:rPr>
              <a:t>kanallarının</a:t>
            </a:r>
            <a:r>
              <a:rPr lang="en-US" sz="2400" dirty="0">
                <a:latin typeface="Noto Sans"/>
              </a:rPr>
              <a:t> </a:t>
            </a:r>
            <a:r>
              <a:rPr lang="en-US" sz="2400" dirty="0" err="1">
                <a:latin typeface="Noto Sans"/>
              </a:rPr>
              <a:t>birleşimi</a:t>
            </a:r>
            <a:r>
              <a:rPr lang="en-US" sz="2400" dirty="0">
                <a:latin typeface="Noto Sans"/>
              </a:rPr>
              <a:t> </a:t>
            </a:r>
            <a:r>
              <a:rPr lang="en-US" sz="2400" dirty="0" err="1">
                <a:latin typeface="Noto Sans"/>
              </a:rPr>
              <a:t>ile</a:t>
            </a:r>
            <a:r>
              <a:rPr lang="en-US" sz="2400" dirty="0">
                <a:latin typeface="Noto Sans"/>
              </a:rPr>
              <a:t> ana </a:t>
            </a:r>
            <a:r>
              <a:rPr lang="en-US" sz="2400" dirty="0" err="1">
                <a:latin typeface="Noto Sans"/>
              </a:rPr>
              <a:t>safra</a:t>
            </a:r>
            <a:r>
              <a:rPr lang="en-US" sz="2400" dirty="0">
                <a:latin typeface="Noto Sans"/>
              </a:rPr>
              <a:t> </a:t>
            </a:r>
            <a:r>
              <a:rPr lang="en-US" sz="2400" dirty="0" err="1">
                <a:latin typeface="Noto Sans"/>
              </a:rPr>
              <a:t>kanalı</a:t>
            </a:r>
            <a:r>
              <a:rPr lang="en-US" sz="2400" dirty="0">
                <a:latin typeface="Noto Sans"/>
              </a:rPr>
              <a:t> </a:t>
            </a:r>
            <a:r>
              <a:rPr lang="en-US" sz="2400" dirty="0" err="1">
                <a:latin typeface="Noto Sans"/>
              </a:rPr>
              <a:t>oluşur</a:t>
            </a:r>
            <a:r>
              <a:rPr lang="en-US" sz="2400" dirty="0">
                <a:latin typeface="Noto Sans"/>
              </a:rPr>
              <a:t>. </a:t>
            </a:r>
          </a:p>
          <a:p>
            <a:pPr marL="469900" marR="5080" indent="-228600">
              <a:lnSpc>
                <a:spcPct val="90000"/>
              </a:lnSpc>
              <a:spcBef>
                <a:spcPts val="90"/>
              </a:spcBef>
              <a:buClr>
                <a:srgbClr val="D24716"/>
              </a:buClr>
              <a:buSzPct val="84615"/>
              <a:buFont typeface="Arial" panose="020B0604020202020204" pitchFamily="34" charset="0"/>
              <a:buChar char="•"/>
              <a:tabLst>
                <a:tab pos="287020" algn="l"/>
              </a:tabLst>
            </a:pPr>
            <a:endParaRPr lang="en-US" sz="2400" dirty="0">
              <a:latin typeface="Noto Sans"/>
            </a:endParaRPr>
          </a:p>
          <a:p>
            <a:pPr marL="469900" marR="5080" indent="-228600">
              <a:lnSpc>
                <a:spcPct val="90000"/>
              </a:lnSpc>
              <a:spcBef>
                <a:spcPts val="90"/>
              </a:spcBef>
              <a:buClr>
                <a:srgbClr val="D24716"/>
              </a:buClr>
              <a:buSzPct val="84615"/>
              <a:buFont typeface="Arial" panose="020B0604020202020204" pitchFamily="34" charset="0"/>
              <a:buChar char="•"/>
              <a:tabLst>
                <a:tab pos="287020" algn="l"/>
              </a:tabLst>
            </a:pPr>
            <a:r>
              <a:rPr lang="en-US" sz="2400" dirty="0" err="1">
                <a:latin typeface="Noto Sans"/>
              </a:rPr>
              <a:t>Sistik</a:t>
            </a:r>
            <a:r>
              <a:rPr lang="en-US" sz="2400" dirty="0">
                <a:latin typeface="Noto Sans"/>
              </a:rPr>
              <a:t> </a:t>
            </a:r>
            <a:r>
              <a:rPr lang="en-US" sz="2400" dirty="0" err="1">
                <a:latin typeface="Noto Sans"/>
              </a:rPr>
              <a:t>kanalla</a:t>
            </a:r>
            <a:r>
              <a:rPr lang="en-US" sz="2400" dirty="0">
                <a:latin typeface="Noto Sans"/>
              </a:rPr>
              <a:t> </a:t>
            </a:r>
            <a:r>
              <a:rPr lang="tr-TR" sz="2400" dirty="0">
                <a:latin typeface="Noto Sans"/>
              </a:rPr>
              <a:t>ortak</a:t>
            </a:r>
            <a:r>
              <a:rPr lang="en-US" sz="2400" dirty="0">
                <a:latin typeface="Noto Sans"/>
              </a:rPr>
              <a:t> </a:t>
            </a:r>
            <a:r>
              <a:rPr lang="en-US" sz="2400" dirty="0" err="1">
                <a:latin typeface="Noto Sans"/>
              </a:rPr>
              <a:t>safra</a:t>
            </a:r>
            <a:r>
              <a:rPr lang="en-US" sz="2400" dirty="0">
                <a:latin typeface="Noto Sans"/>
              </a:rPr>
              <a:t> </a:t>
            </a:r>
            <a:r>
              <a:rPr lang="en-US" sz="2400" dirty="0" err="1">
                <a:latin typeface="Noto Sans"/>
              </a:rPr>
              <a:t>kanalı</a:t>
            </a:r>
            <a:r>
              <a:rPr lang="en-US" sz="2400" dirty="0">
                <a:latin typeface="Noto Sans"/>
              </a:rPr>
              <a:t> </a:t>
            </a:r>
            <a:r>
              <a:rPr lang="en-US" sz="2400" dirty="0" err="1">
                <a:latin typeface="Noto Sans"/>
              </a:rPr>
              <a:t>birleşerek</a:t>
            </a:r>
            <a:r>
              <a:rPr lang="en-US" sz="2400" dirty="0">
                <a:latin typeface="Noto Sans"/>
              </a:rPr>
              <a:t> KOLEDOK KANALI </a:t>
            </a:r>
            <a:r>
              <a:rPr lang="en-US" sz="2400" dirty="0" err="1">
                <a:latin typeface="Noto Sans"/>
              </a:rPr>
              <a:t>adını</a:t>
            </a:r>
            <a:r>
              <a:rPr lang="en-US" sz="2400" dirty="0">
                <a:latin typeface="Noto Sans"/>
              </a:rPr>
              <a:t> </a:t>
            </a:r>
            <a:r>
              <a:rPr lang="en-US" sz="2400" dirty="0" err="1">
                <a:latin typeface="Noto Sans"/>
              </a:rPr>
              <a:t>alır</a:t>
            </a:r>
            <a:r>
              <a:rPr lang="en-US" sz="2400" dirty="0">
                <a:latin typeface="Noto Sans"/>
              </a:rPr>
              <a:t>.</a:t>
            </a:r>
          </a:p>
          <a:p>
            <a:pPr marL="469900" marR="5080" indent="-228600">
              <a:lnSpc>
                <a:spcPct val="90000"/>
              </a:lnSpc>
              <a:spcBef>
                <a:spcPts val="90"/>
              </a:spcBef>
              <a:buClr>
                <a:srgbClr val="D24716"/>
              </a:buClr>
              <a:buSzPct val="84615"/>
              <a:buFont typeface="Arial" panose="020B0604020202020204" pitchFamily="34" charset="0"/>
              <a:buChar char="•"/>
              <a:tabLst>
                <a:tab pos="287020" algn="l"/>
              </a:tabLst>
            </a:pPr>
            <a:endParaRPr lang="en-US" sz="2400" dirty="0">
              <a:latin typeface="Noto Sans"/>
            </a:endParaRPr>
          </a:p>
          <a:p>
            <a:pPr marL="469900" marR="5080" indent="-228600">
              <a:lnSpc>
                <a:spcPct val="90000"/>
              </a:lnSpc>
              <a:spcBef>
                <a:spcPts val="90"/>
              </a:spcBef>
              <a:buClr>
                <a:srgbClr val="D24716"/>
              </a:buClr>
              <a:buSzPct val="84615"/>
              <a:buFont typeface="Arial" panose="020B0604020202020204" pitchFamily="34" charset="0"/>
              <a:buChar char="•"/>
              <a:tabLst>
                <a:tab pos="287020" algn="l"/>
              </a:tabLst>
            </a:pPr>
            <a:r>
              <a:rPr lang="en-US" sz="2400" dirty="0" err="1">
                <a:latin typeface="Noto Sans"/>
              </a:rPr>
              <a:t>Koledok</a:t>
            </a:r>
            <a:r>
              <a:rPr lang="en-US" sz="2400" dirty="0">
                <a:latin typeface="Noto Sans"/>
              </a:rPr>
              <a:t> </a:t>
            </a:r>
            <a:r>
              <a:rPr lang="en-US" sz="2400" dirty="0" err="1">
                <a:latin typeface="Noto Sans"/>
              </a:rPr>
              <a:t>ve</a:t>
            </a:r>
            <a:r>
              <a:rPr lang="en-US" sz="2400" dirty="0">
                <a:latin typeface="Noto Sans"/>
              </a:rPr>
              <a:t> </a:t>
            </a:r>
            <a:r>
              <a:rPr lang="en-US" sz="2400" dirty="0" err="1">
                <a:latin typeface="Noto Sans"/>
              </a:rPr>
              <a:t>pankreatik</a:t>
            </a:r>
            <a:r>
              <a:rPr lang="en-US" sz="2400" dirty="0">
                <a:latin typeface="Noto Sans"/>
              </a:rPr>
              <a:t> </a:t>
            </a:r>
            <a:r>
              <a:rPr lang="en-US" sz="2400" dirty="0" err="1">
                <a:latin typeface="Noto Sans"/>
              </a:rPr>
              <a:t>kanalların</a:t>
            </a:r>
            <a:r>
              <a:rPr lang="en-US" sz="2400" dirty="0">
                <a:latin typeface="Noto Sans"/>
              </a:rPr>
              <a:t> </a:t>
            </a:r>
            <a:r>
              <a:rPr lang="en-US" sz="2400" dirty="0" err="1">
                <a:latin typeface="Noto Sans"/>
              </a:rPr>
              <a:t>birleşmesi</a:t>
            </a:r>
            <a:r>
              <a:rPr lang="en-US" sz="2400" dirty="0">
                <a:latin typeface="Noto Sans"/>
              </a:rPr>
              <a:t> </a:t>
            </a:r>
            <a:r>
              <a:rPr lang="en-US" sz="2400" dirty="0" err="1">
                <a:latin typeface="Noto Sans"/>
              </a:rPr>
              <a:t>ile</a:t>
            </a:r>
            <a:r>
              <a:rPr lang="en-US" sz="2400" dirty="0">
                <a:latin typeface="Noto Sans"/>
              </a:rPr>
              <a:t> </a:t>
            </a:r>
            <a:r>
              <a:rPr lang="en-US" sz="2400" dirty="0" err="1">
                <a:latin typeface="Noto Sans"/>
              </a:rPr>
              <a:t>bu</a:t>
            </a:r>
            <a:r>
              <a:rPr lang="en-US" sz="2400" dirty="0">
                <a:latin typeface="Noto Sans"/>
              </a:rPr>
              <a:t> </a:t>
            </a:r>
            <a:r>
              <a:rPr lang="en-US" sz="2400" dirty="0" err="1">
                <a:latin typeface="Noto Sans"/>
              </a:rPr>
              <a:t>kanalların</a:t>
            </a:r>
            <a:r>
              <a:rPr lang="en-US" sz="2400" dirty="0">
                <a:latin typeface="Noto Sans"/>
              </a:rPr>
              <a:t> </a:t>
            </a:r>
            <a:r>
              <a:rPr lang="en-US" sz="2400" dirty="0" err="1">
                <a:latin typeface="Noto Sans"/>
              </a:rPr>
              <a:t>distalindeki</a:t>
            </a:r>
            <a:r>
              <a:rPr lang="en-US" sz="2400" dirty="0">
                <a:latin typeface="Noto Sans"/>
              </a:rPr>
              <a:t> </a:t>
            </a:r>
            <a:r>
              <a:rPr lang="en-US" sz="2400" dirty="0" err="1">
                <a:latin typeface="Noto Sans"/>
              </a:rPr>
              <a:t>sirküler</a:t>
            </a:r>
            <a:r>
              <a:rPr lang="en-US" sz="2400" dirty="0">
                <a:latin typeface="Noto Sans"/>
              </a:rPr>
              <a:t> </a:t>
            </a:r>
            <a:r>
              <a:rPr lang="en-US" sz="2400" dirty="0" err="1">
                <a:latin typeface="Noto Sans"/>
              </a:rPr>
              <a:t>kaslar</a:t>
            </a:r>
            <a:r>
              <a:rPr lang="en-US" sz="2400" dirty="0">
                <a:latin typeface="Noto Sans"/>
              </a:rPr>
              <a:t> ODDİ SFİNKTERİNİ </a:t>
            </a:r>
            <a:r>
              <a:rPr lang="en-US" sz="2400" dirty="0" err="1">
                <a:latin typeface="Noto Sans"/>
              </a:rPr>
              <a:t>oluşturur</a:t>
            </a:r>
            <a:r>
              <a:rPr lang="en-US" sz="2400" dirty="0">
                <a:latin typeface="Noto Sans"/>
              </a:rPr>
              <a:t>.</a:t>
            </a:r>
          </a:p>
          <a:p>
            <a:pPr indent="-228600">
              <a:lnSpc>
                <a:spcPct val="90000"/>
              </a:lnSpc>
              <a:buFont typeface="Arial" panose="020B0604020202020204" pitchFamily="34" charset="0"/>
              <a:buChar char="•"/>
            </a:pPr>
            <a:endParaRPr lang="en-US"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92814DAD-98A6-4A60-B4E0-868295939C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7738" y="1356829"/>
            <a:ext cx="5628018" cy="3911472"/>
          </a:xfrm>
          <a:prstGeom prst="rect">
            <a:avLst/>
          </a:prstGeom>
        </p:spPr>
      </p:pic>
    </p:spTree>
    <p:extLst>
      <p:ext uri="{BB962C8B-B14F-4D97-AF65-F5344CB8AC3E}">
        <p14:creationId xmlns:p14="http://schemas.microsoft.com/office/powerpoint/2010/main" val="140184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080FE1-6489-4D81-835A-8F5BE491C9BA}"/>
              </a:ext>
            </a:extLst>
          </p:cNvPr>
          <p:cNvSpPr>
            <a:spLocks noGrp="1"/>
          </p:cNvSpPr>
          <p:nvPr>
            <p:ph type="title"/>
          </p:nvPr>
        </p:nvSpPr>
        <p:spPr>
          <a:xfrm>
            <a:off x="1282963" y="1238080"/>
            <a:ext cx="9849751" cy="1349671"/>
          </a:xfrm>
        </p:spPr>
        <p:txBody>
          <a:bodyPr anchor="b">
            <a:normAutofit/>
          </a:bodyPr>
          <a:lstStyle/>
          <a:p>
            <a:br>
              <a:rPr lang="tr-TR" sz="3200" dirty="0"/>
            </a:br>
            <a:r>
              <a:rPr lang="tr-TR" sz="3200" dirty="0"/>
              <a:t>SAFRA KESESİ HASTALIKLARINDA BESLENME</a:t>
            </a:r>
          </a:p>
        </p:txBody>
      </p:sp>
      <p:sp>
        <p:nvSpPr>
          <p:cNvPr id="3" name="İçerik Yer Tutucusu 2">
            <a:extLst>
              <a:ext uri="{FF2B5EF4-FFF2-40B4-BE49-F238E27FC236}">
                <a16:creationId xmlns:a16="http://schemas.microsoft.com/office/drawing/2014/main" id="{F3859DB1-2590-46D9-9DBE-097DE054CA71}"/>
              </a:ext>
            </a:extLst>
          </p:cNvPr>
          <p:cNvSpPr>
            <a:spLocks noGrp="1"/>
          </p:cNvSpPr>
          <p:nvPr>
            <p:ph idx="1"/>
          </p:nvPr>
        </p:nvSpPr>
        <p:spPr>
          <a:xfrm>
            <a:off x="1289304" y="2902913"/>
            <a:ext cx="9849751" cy="3032168"/>
          </a:xfrm>
        </p:spPr>
        <p:txBody>
          <a:bodyPr anchor="ctr">
            <a:normAutofit/>
          </a:bodyPr>
          <a:lstStyle/>
          <a:p>
            <a:r>
              <a:rPr lang="tr-TR" sz="2000" dirty="0">
                <a:latin typeface="Noto Sans"/>
              </a:rPr>
              <a:t>Yüksek rafine karbonhidratlar ,</a:t>
            </a:r>
            <a:r>
              <a:rPr lang="tr-TR" sz="2000" dirty="0" err="1">
                <a:latin typeface="Noto Sans"/>
              </a:rPr>
              <a:t>trigliserid</a:t>
            </a:r>
            <a:r>
              <a:rPr lang="tr-TR" sz="2000" dirty="0">
                <a:latin typeface="Noto Sans"/>
              </a:rPr>
              <a:t> içeriği yüksek yağların </a:t>
            </a:r>
            <a:r>
              <a:rPr lang="tr-TR" sz="2000" dirty="0" err="1">
                <a:latin typeface="Noto Sans"/>
              </a:rPr>
              <a:t>tüketimi,düşük</a:t>
            </a:r>
            <a:r>
              <a:rPr lang="tr-TR" sz="2000" dirty="0">
                <a:latin typeface="Noto Sans"/>
              </a:rPr>
              <a:t> posalı beslenme safra taşı ve </a:t>
            </a:r>
            <a:r>
              <a:rPr lang="tr-TR" sz="2000" dirty="0" err="1">
                <a:latin typeface="Noto Sans"/>
              </a:rPr>
              <a:t>kolesitit</a:t>
            </a:r>
            <a:r>
              <a:rPr lang="tr-TR" sz="2000" dirty="0">
                <a:latin typeface="Noto Sans"/>
              </a:rPr>
              <a:t> tetikler.</a:t>
            </a:r>
          </a:p>
          <a:p>
            <a:r>
              <a:rPr lang="tr-TR" sz="2000" dirty="0">
                <a:latin typeface="Noto Sans"/>
              </a:rPr>
              <a:t>Doymamış yağlar, </a:t>
            </a:r>
            <a:r>
              <a:rPr lang="tr-TR" sz="2000" dirty="0" err="1">
                <a:latin typeface="Noto Sans"/>
              </a:rPr>
              <a:t>posa,C</a:t>
            </a:r>
            <a:r>
              <a:rPr lang="tr-TR" sz="2000" dirty="0">
                <a:latin typeface="Noto Sans"/>
              </a:rPr>
              <a:t> </a:t>
            </a:r>
            <a:r>
              <a:rPr lang="tr-TR" sz="2000" dirty="0" err="1">
                <a:latin typeface="Noto Sans"/>
              </a:rPr>
              <a:t>vitamini,meyve</a:t>
            </a:r>
            <a:r>
              <a:rPr lang="tr-TR" sz="2000" dirty="0">
                <a:latin typeface="Noto Sans"/>
              </a:rPr>
              <a:t> ve sebze (yüksek </a:t>
            </a:r>
            <a:r>
              <a:rPr lang="tr-TR" sz="2000" dirty="0" err="1">
                <a:latin typeface="Noto Sans"/>
              </a:rPr>
              <a:t>antioksidan,posa</a:t>
            </a:r>
            <a:r>
              <a:rPr lang="tr-TR" sz="2000" dirty="0">
                <a:latin typeface="Noto Sans"/>
              </a:rPr>
              <a:t> ,mg ce c </a:t>
            </a:r>
            <a:r>
              <a:rPr lang="tr-TR" sz="2000" dirty="0" err="1">
                <a:latin typeface="Noto Sans"/>
              </a:rPr>
              <a:t>vit</a:t>
            </a:r>
            <a:r>
              <a:rPr lang="tr-TR" sz="2000" dirty="0">
                <a:latin typeface="Noto Sans"/>
              </a:rPr>
              <a:t>)ve bitkisel yağlar azaltır </a:t>
            </a:r>
          </a:p>
          <a:p>
            <a:r>
              <a:rPr lang="tr-TR" sz="2000" dirty="0" err="1">
                <a:latin typeface="Noto Sans"/>
              </a:rPr>
              <a:t>Kolesitit</a:t>
            </a:r>
            <a:r>
              <a:rPr lang="tr-TR" sz="2000" dirty="0">
                <a:latin typeface="Noto Sans"/>
              </a:rPr>
              <a:t> hastalarının az ve sık beslenmesi , </a:t>
            </a:r>
            <a:r>
              <a:rPr lang="tr-TR" sz="2000" dirty="0" err="1">
                <a:latin typeface="Noto Sans"/>
              </a:rPr>
              <a:t>İltihab</a:t>
            </a:r>
            <a:r>
              <a:rPr lang="tr-TR" sz="2000" dirty="0">
                <a:latin typeface="Noto Sans"/>
              </a:rPr>
              <a:t> giderilmesi için sıvı tüketimini arttırması gerekmektedir.</a:t>
            </a:r>
          </a:p>
          <a:p>
            <a:r>
              <a:rPr lang="tr-TR" sz="2000" dirty="0" err="1">
                <a:latin typeface="Noto Sans"/>
              </a:rPr>
              <a:t>Kolesistit</a:t>
            </a:r>
            <a:r>
              <a:rPr lang="tr-TR" sz="2000" dirty="0">
                <a:latin typeface="Noto Sans"/>
              </a:rPr>
              <a:t> hastalarında protein normal sınırlarda verilebilir.</a:t>
            </a:r>
          </a:p>
          <a:p>
            <a:r>
              <a:rPr lang="tr-TR" sz="2000" dirty="0">
                <a:latin typeface="Noto Sans"/>
              </a:rPr>
              <a:t>Safra taşı </a:t>
            </a:r>
            <a:r>
              <a:rPr lang="tr-TR" sz="2000" dirty="0" err="1">
                <a:latin typeface="Noto Sans"/>
              </a:rPr>
              <a:t>patogenezinde</a:t>
            </a:r>
            <a:r>
              <a:rPr lang="tr-TR" sz="2000" dirty="0">
                <a:latin typeface="Noto Sans"/>
              </a:rPr>
              <a:t> demir eksikliğinin rolü olduğu düşünülmektedir</a:t>
            </a:r>
          </a:p>
          <a:p>
            <a:pPr marL="0" indent="0">
              <a:buNone/>
            </a:pPr>
            <a:endParaRPr lang="tr-TR" sz="2000" dirty="0"/>
          </a:p>
        </p:txBody>
      </p:sp>
    </p:spTree>
    <p:extLst>
      <p:ext uri="{BB962C8B-B14F-4D97-AF65-F5344CB8AC3E}">
        <p14:creationId xmlns:p14="http://schemas.microsoft.com/office/powerpoint/2010/main" val="1991246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A23FDAD-BF4F-40C9-B147-1FBC915D06A7}"/>
              </a:ext>
            </a:extLst>
          </p:cNvPr>
          <p:cNvSpPr>
            <a:spLocks noGrp="1"/>
          </p:cNvSpPr>
          <p:nvPr>
            <p:ph type="title"/>
          </p:nvPr>
        </p:nvSpPr>
        <p:spPr>
          <a:xfrm>
            <a:off x="6626218" y="428823"/>
            <a:ext cx="5711253" cy="1200361"/>
          </a:xfrm>
        </p:spPr>
        <p:txBody>
          <a:bodyPr vert="horz" lIns="91440" tIns="45720" rIns="91440" bIns="45720" rtlCol="0" anchor="b">
            <a:normAutofit/>
          </a:bodyPr>
          <a:lstStyle/>
          <a:p>
            <a:r>
              <a:rPr lang="en-US" sz="3100" dirty="0"/>
              <a:t>SAFRA KESESI HASTALIKLARINDA </a:t>
            </a:r>
            <a:r>
              <a:rPr lang="tr-TR" sz="3100" dirty="0"/>
              <a:t>             </a:t>
            </a:r>
            <a:r>
              <a:rPr lang="en-US" sz="3100" dirty="0"/>
              <a:t>BESLENME</a:t>
            </a:r>
          </a:p>
        </p:txBody>
      </p:sp>
      <p:sp>
        <p:nvSpPr>
          <p:cNvPr id="58" name="Rectangle 5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tablo içeren bir resim&#10;&#10;Açıklama otomatik olarak oluşturuldu">
            <a:extLst>
              <a:ext uri="{FF2B5EF4-FFF2-40B4-BE49-F238E27FC236}">
                <a16:creationId xmlns:a16="http://schemas.microsoft.com/office/drawing/2014/main" id="{F886C3C5-232E-45D5-94A0-C3A37D76E9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392" b="1"/>
          <a:stretch/>
        </p:blipFill>
        <p:spPr>
          <a:xfrm>
            <a:off x="576244" y="650494"/>
            <a:ext cx="5628018" cy="5324142"/>
          </a:xfrm>
          <a:prstGeom prst="rect">
            <a:avLst/>
          </a:prstGeom>
        </p:spPr>
      </p:pic>
      <p:sp>
        <p:nvSpPr>
          <p:cNvPr id="62" name="Rectangle 6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tin kutusu 6">
            <a:extLst>
              <a:ext uri="{FF2B5EF4-FFF2-40B4-BE49-F238E27FC236}">
                <a16:creationId xmlns:a16="http://schemas.microsoft.com/office/drawing/2014/main" id="{D189EC3A-12E0-49C4-B55A-A1C7D458E265}"/>
              </a:ext>
            </a:extLst>
          </p:cNvPr>
          <p:cNvSpPr txBox="1"/>
          <p:nvPr/>
        </p:nvSpPr>
        <p:spPr>
          <a:xfrm>
            <a:off x="7239012" y="2031101"/>
            <a:ext cx="4282984" cy="351194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latin typeface="Noto Sans"/>
              </a:rPr>
              <a:t>Total </a:t>
            </a:r>
            <a:r>
              <a:rPr lang="en-US" sz="2000" dirty="0" err="1">
                <a:latin typeface="Noto Sans"/>
              </a:rPr>
              <a:t>enerji</a:t>
            </a:r>
            <a:r>
              <a:rPr lang="en-US" sz="2000" dirty="0">
                <a:latin typeface="Noto Sans"/>
              </a:rPr>
              <a:t> </a:t>
            </a:r>
            <a:r>
              <a:rPr lang="en-US" sz="2000" dirty="0" err="1">
                <a:latin typeface="Noto Sans"/>
              </a:rPr>
              <a:t>alımı</a:t>
            </a:r>
            <a:r>
              <a:rPr lang="en-US" sz="2000" dirty="0">
                <a:latin typeface="Noto Sans"/>
              </a:rPr>
              <a:t> </a:t>
            </a:r>
            <a:r>
              <a:rPr lang="en-US" sz="2000" dirty="0" err="1">
                <a:latin typeface="Noto Sans"/>
              </a:rPr>
              <a:t>azaltılmalı</a:t>
            </a:r>
            <a:r>
              <a:rPr lang="en-US" sz="2000" dirty="0">
                <a:latin typeface="Noto Sans"/>
              </a:rPr>
              <a:t>(</a:t>
            </a:r>
            <a:r>
              <a:rPr lang="en-US" sz="2000" dirty="0" err="1">
                <a:latin typeface="Noto Sans"/>
              </a:rPr>
              <a:t>obezite</a:t>
            </a:r>
            <a:r>
              <a:rPr lang="en-US" sz="2000" dirty="0">
                <a:latin typeface="Noto Sans"/>
              </a:rPr>
              <a:t>)</a:t>
            </a:r>
          </a:p>
          <a:p>
            <a:pPr marL="285750" indent="-228600">
              <a:lnSpc>
                <a:spcPct val="90000"/>
              </a:lnSpc>
              <a:spcAft>
                <a:spcPts val="600"/>
              </a:spcAft>
              <a:buFont typeface="Arial" panose="020B0604020202020204" pitchFamily="34" charset="0"/>
              <a:buChar char="•"/>
            </a:pPr>
            <a:r>
              <a:rPr lang="en-US" sz="2000" dirty="0" err="1">
                <a:latin typeface="Noto Sans"/>
              </a:rPr>
              <a:t>Diyet</a:t>
            </a:r>
            <a:r>
              <a:rPr lang="en-US" sz="2000" dirty="0">
                <a:latin typeface="Noto Sans"/>
              </a:rPr>
              <a:t> </a:t>
            </a:r>
            <a:r>
              <a:rPr lang="en-US" sz="2000" dirty="0" err="1">
                <a:latin typeface="Noto Sans"/>
              </a:rPr>
              <a:t>yağı</a:t>
            </a:r>
            <a:r>
              <a:rPr lang="en-US" sz="2000" dirty="0">
                <a:latin typeface="Noto Sans"/>
              </a:rPr>
              <a:t> </a:t>
            </a:r>
            <a:r>
              <a:rPr lang="en-US" sz="2000" dirty="0" err="1">
                <a:latin typeface="Noto Sans"/>
              </a:rPr>
              <a:t>enerjinin</a:t>
            </a:r>
            <a:r>
              <a:rPr lang="en-US" sz="2000" dirty="0">
                <a:latin typeface="Noto Sans"/>
              </a:rPr>
              <a:t> %20-25 </a:t>
            </a:r>
            <a:r>
              <a:rPr lang="en-US" sz="2000" dirty="0" err="1">
                <a:latin typeface="Noto Sans"/>
              </a:rPr>
              <a:t>olmalı,ilk</a:t>
            </a:r>
            <a:r>
              <a:rPr lang="en-US" sz="2000" dirty="0">
                <a:latin typeface="Noto Sans"/>
              </a:rPr>
              <a:t> </a:t>
            </a:r>
            <a:r>
              <a:rPr lang="en-US" sz="2000" dirty="0" err="1">
                <a:latin typeface="Noto Sans"/>
              </a:rPr>
              <a:t>dönemlerde</a:t>
            </a:r>
            <a:r>
              <a:rPr lang="en-US" sz="2000" dirty="0">
                <a:latin typeface="Noto Sans"/>
              </a:rPr>
              <a:t> 20-30 gr </a:t>
            </a:r>
            <a:r>
              <a:rPr lang="en-US" sz="2000" dirty="0" err="1">
                <a:latin typeface="Noto Sans"/>
              </a:rPr>
              <a:t>sonrasında</a:t>
            </a:r>
            <a:r>
              <a:rPr lang="en-US" sz="2000" dirty="0">
                <a:latin typeface="Noto Sans"/>
              </a:rPr>
              <a:t> hasta </a:t>
            </a:r>
            <a:r>
              <a:rPr lang="en-US" sz="2000" dirty="0" err="1">
                <a:latin typeface="Noto Sans"/>
              </a:rPr>
              <a:t>tolere</a:t>
            </a:r>
            <a:r>
              <a:rPr lang="en-US" sz="2000" dirty="0">
                <a:latin typeface="Noto Sans"/>
              </a:rPr>
              <a:t> </a:t>
            </a:r>
            <a:r>
              <a:rPr lang="en-US" sz="2000" dirty="0" err="1">
                <a:latin typeface="Noto Sans"/>
              </a:rPr>
              <a:t>edebilirse</a:t>
            </a:r>
            <a:r>
              <a:rPr lang="en-US" sz="2000" dirty="0">
                <a:latin typeface="Noto Sans"/>
              </a:rPr>
              <a:t> 50 gr </a:t>
            </a:r>
            <a:r>
              <a:rPr lang="en-US" sz="2000" dirty="0" err="1">
                <a:latin typeface="Noto Sans"/>
              </a:rPr>
              <a:t>kadar</a:t>
            </a:r>
            <a:endParaRPr lang="en-US" sz="2000" dirty="0">
              <a:latin typeface="Noto Sans"/>
            </a:endParaRPr>
          </a:p>
          <a:p>
            <a:pPr marL="285750" indent="-228600">
              <a:lnSpc>
                <a:spcPct val="90000"/>
              </a:lnSpc>
              <a:spcAft>
                <a:spcPts val="600"/>
              </a:spcAft>
              <a:buFont typeface="Arial" panose="020B0604020202020204" pitchFamily="34" charset="0"/>
              <a:buChar char="•"/>
            </a:pPr>
            <a:r>
              <a:rPr lang="en-US" sz="2000" dirty="0" err="1">
                <a:latin typeface="Noto Sans"/>
              </a:rPr>
              <a:t>Diyet</a:t>
            </a:r>
            <a:r>
              <a:rPr lang="en-US" sz="2000" dirty="0">
                <a:latin typeface="Noto Sans"/>
              </a:rPr>
              <a:t> </a:t>
            </a:r>
            <a:r>
              <a:rPr lang="en-US" sz="2000" dirty="0" err="1">
                <a:latin typeface="Noto Sans"/>
              </a:rPr>
              <a:t>yağ</a:t>
            </a:r>
            <a:r>
              <a:rPr lang="en-US" sz="2000" dirty="0">
                <a:latin typeface="Noto Sans"/>
              </a:rPr>
              <a:t> </a:t>
            </a:r>
            <a:r>
              <a:rPr lang="en-US" sz="2000" dirty="0" err="1">
                <a:latin typeface="Noto Sans"/>
              </a:rPr>
              <a:t>miktarı</a:t>
            </a:r>
            <a:r>
              <a:rPr lang="en-US" sz="2000" dirty="0">
                <a:latin typeface="Noto Sans"/>
              </a:rPr>
              <a:t> </a:t>
            </a:r>
            <a:r>
              <a:rPr lang="en-US" sz="2000" dirty="0" err="1">
                <a:latin typeface="Noto Sans"/>
              </a:rPr>
              <a:t>çok</a:t>
            </a:r>
            <a:r>
              <a:rPr lang="en-US" sz="2000" dirty="0">
                <a:latin typeface="Noto Sans"/>
              </a:rPr>
              <a:t> </a:t>
            </a:r>
            <a:r>
              <a:rPr lang="en-US" sz="2000" dirty="0" err="1">
                <a:latin typeface="Noto Sans"/>
              </a:rPr>
              <a:t>düşürülmemeli</a:t>
            </a:r>
            <a:r>
              <a:rPr lang="en-US" sz="2000" dirty="0">
                <a:latin typeface="Noto Sans"/>
              </a:rPr>
              <a:t>!!</a:t>
            </a:r>
          </a:p>
          <a:p>
            <a:pPr marL="285750" indent="-228600">
              <a:lnSpc>
                <a:spcPct val="90000"/>
              </a:lnSpc>
              <a:spcAft>
                <a:spcPts val="600"/>
              </a:spcAft>
              <a:buFont typeface="Arial" panose="020B0604020202020204" pitchFamily="34" charset="0"/>
              <a:buChar char="•"/>
            </a:pPr>
            <a:r>
              <a:rPr lang="en-US" sz="2000" dirty="0" err="1">
                <a:latin typeface="Noto Sans"/>
              </a:rPr>
              <a:t>Doymuş</a:t>
            </a:r>
            <a:r>
              <a:rPr lang="en-US" sz="2000" dirty="0">
                <a:latin typeface="Noto Sans"/>
              </a:rPr>
              <a:t> </a:t>
            </a:r>
            <a:r>
              <a:rPr lang="en-US" sz="2000" dirty="0" err="1">
                <a:latin typeface="Noto Sans"/>
              </a:rPr>
              <a:t>yağ</a:t>
            </a:r>
            <a:r>
              <a:rPr lang="en-US" sz="2000" dirty="0">
                <a:latin typeface="Noto Sans"/>
              </a:rPr>
              <a:t>-trans </a:t>
            </a:r>
            <a:r>
              <a:rPr lang="en-US" sz="2000" dirty="0" err="1">
                <a:latin typeface="Noto Sans"/>
              </a:rPr>
              <a:t>yağ</a:t>
            </a:r>
            <a:r>
              <a:rPr lang="en-US" sz="2000" dirty="0">
                <a:latin typeface="Noto Sans"/>
              </a:rPr>
              <a:t> </a:t>
            </a:r>
            <a:r>
              <a:rPr lang="en-US" sz="2000" dirty="0" err="1">
                <a:latin typeface="Noto Sans"/>
              </a:rPr>
              <a:t>değil,doymamış</a:t>
            </a:r>
            <a:r>
              <a:rPr lang="en-US" sz="2000" dirty="0">
                <a:latin typeface="Noto Sans"/>
              </a:rPr>
              <a:t>- </a:t>
            </a:r>
            <a:r>
              <a:rPr lang="en-US" sz="2000" dirty="0" err="1">
                <a:latin typeface="Noto Sans"/>
              </a:rPr>
              <a:t>tekli</a:t>
            </a:r>
            <a:r>
              <a:rPr lang="en-US" sz="2000" dirty="0">
                <a:latin typeface="Noto Sans"/>
              </a:rPr>
              <a:t> </a:t>
            </a:r>
            <a:r>
              <a:rPr lang="en-US" sz="2000" dirty="0" err="1">
                <a:latin typeface="Noto Sans"/>
              </a:rPr>
              <a:t>doymamış</a:t>
            </a:r>
            <a:r>
              <a:rPr lang="en-US" sz="2000" dirty="0">
                <a:latin typeface="Noto Sans"/>
              </a:rPr>
              <a:t> </a:t>
            </a:r>
            <a:r>
              <a:rPr lang="en-US" sz="2000" dirty="0" err="1">
                <a:latin typeface="Noto Sans"/>
              </a:rPr>
              <a:t>yağlar</a:t>
            </a:r>
            <a:r>
              <a:rPr lang="en-US" sz="2000" dirty="0">
                <a:latin typeface="Noto Sans"/>
              </a:rPr>
              <a:t> (omega 3- omega 6 </a:t>
            </a:r>
            <a:r>
              <a:rPr lang="en-US" sz="2000" dirty="0" err="1">
                <a:latin typeface="Noto Sans"/>
              </a:rPr>
              <a:t>koruyucu</a:t>
            </a:r>
            <a:r>
              <a:rPr lang="en-US" sz="2000" dirty="0">
                <a:latin typeface="Noto Sans"/>
              </a:rPr>
              <a:t>) </a:t>
            </a:r>
          </a:p>
        </p:txBody>
      </p:sp>
      <p:sp>
        <p:nvSpPr>
          <p:cNvPr id="64" name="Rectangle 6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etin kutusu 45">
            <a:extLst>
              <a:ext uri="{FF2B5EF4-FFF2-40B4-BE49-F238E27FC236}">
                <a16:creationId xmlns:a16="http://schemas.microsoft.com/office/drawing/2014/main" id="{CF15F1A3-0948-4DEB-93C6-58507A3AD1A3}"/>
              </a:ext>
            </a:extLst>
          </p:cNvPr>
          <p:cNvSpPr txBox="1"/>
          <p:nvPr/>
        </p:nvSpPr>
        <p:spPr>
          <a:xfrm>
            <a:off x="6095999" y="5896974"/>
            <a:ext cx="5205673" cy="369332"/>
          </a:xfrm>
          <a:prstGeom prst="rect">
            <a:avLst/>
          </a:prstGeom>
          <a:noFill/>
        </p:spPr>
        <p:txBody>
          <a:bodyPr wrap="square" rtlCol="0">
            <a:spAutoFit/>
          </a:bodyPr>
          <a:lstStyle/>
          <a:p>
            <a:pPr>
              <a:spcAft>
                <a:spcPts val="600"/>
              </a:spcAft>
            </a:pPr>
            <a:r>
              <a:rPr lang="tr-TR"/>
              <a:t>Güncel gastroenteroloji cilt :20 sayı: 3 syf:320 tablo 1</a:t>
            </a:r>
          </a:p>
        </p:txBody>
      </p:sp>
    </p:spTree>
    <p:extLst>
      <p:ext uri="{BB962C8B-B14F-4D97-AF65-F5344CB8AC3E}">
        <p14:creationId xmlns:p14="http://schemas.microsoft.com/office/powerpoint/2010/main" val="2500854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AAF1000-B51C-4D72-9789-6BC4BCECC1E4}"/>
              </a:ext>
            </a:extLst>
          </p:cNvPr>
          <p:cNvSpPr>
            <a:spLocks noGrp="1"/>
          </p:cNvSpPr>
          <p:nvPr>
            <p:ph type="title"/>
          </p:nvPr>
        </p:nvSpPr>
        <p:spPr>
          <a:xfrm>
            <a:off x="1043631" y="809898"/>
            <a:ext cx="9942716" cy="1554480"/>
          </a:xfrm>
        </p:spPr>
        <p:txBody>
          <a:bodyPr anchor="ctr">
            <a:normAutofit/>
          </a:bodyPr>
          <a:lstStyle/>
          <a:p>
            <a:r>
              <a:rPr lang="tr-TR" sz="3600" dirty="0"/>
              <a:t>SAFRA KESESİ HASTALIKLARINDA BESLENME</a:t>
            </a:r>
          </a:p>
        </p:txBody>
      </p:sp>
      <p:sp>
        <p:nvSpPr>
          <p:cNvPr id="3" name="İçerik Yer Tutucusu 2">
            <a:extLst>
              <a:ext uri="{FF2B5EF4-FFF2-40B4-BE49-F238E27FC236}">
                <a16:creationId xmlns:a16="http://schemas.microsoft.com/office/drawing/2014/main" id="{80F69B16-3F54-4DA4-8F77-9CA83997F6D1}"/>
              </a:ext>
            </a:extLst>
          </p:cNvPr>
          <p:cNvSpPr>
            <a:spLocks noGrp="1"/>
          </p:cNvSpPr>
          <p:nvPr>
            <p:ph idx="1"/>
          </p:nvPr>
        </p:nvSpPr>
        <p:spPr>
          <a:xfrm>
            <a:off x="1045028" y="3017522"/>
            <a:ext cx="9941319" cy="3124658"/>
          </a:xfrm>
        </p:spPr>
        <p:txBody>
          <a:bodyPr anchor="ctr">
            <a:normAutofit/>
          </a:bodyPr>
          <a:lstStyle/>
          <a:p>
            <a:pPr marL="285750" indent="-228600">
              <a:spcAft>
                <a:spcPts val="600"/>
              </a:spcAft>
              <a:buFont typeface="Arial" panose="020B0604020202020204" pitchFamily="34" charset="0"/>
              <a:buChar char="•"/>
            </a:pPr>
            <a:r>
              <a:rPr lang="en-US" sz="2400" dirty="0" err="1">
                <a:latin typeface="Noto Sans"/>
              </a:rPr>
              <a:t>Günde</a:t>
            </a:r>
            <a:r>
              <a:rPr lang="en-US" sz="2400" dirty="0">
                <a:latin typeface="Noto Sans"/>
              </a:rPr>
              <a:t> 5 </a:t>
            </a:r>
            <a:r>
              <a:rPr lang="en-US" sz="2400" dirty="0" err="1">
                <a:latin typeface="Noto Sans"/>
              </a:rPr>
              <a:t>veya</a:t>
            </a:r>
            <a:r>
              <a:rPr lang="en-US" sz="2400" dirty="0">
                <a:latin typeface="Noto Sans"/>
              </a:rPr>
              <a:t> </a:t>
            </a:r>
            <a:r>
              <a:rPr lang="en-US" sz="2400" dirty="0" err="1">
                <a:latin typeface="Noto Sans"/>
              </a:rPr>
              <a:t>daha</a:t>
            </a:r>
            <a:r>
              <a:rPr lang="en-US" sz="2400" dirty="0">
                <a:latin typeface="Noto Sans"/>
              </a:rPr>
              <a:t> </a:t>
            </a:r>
            <a:r>
              <a:rPr lang="en-US" sz="2400" dirty="0" err="1">
                <a:latin typeface="Noto Sans"/>
              </a:rPr>
              <a:t>fazla</a:t>
            </a:r>
            <a:r>
              <a:rPr lang="en-US" sz="2400" dirty="0">
                <a:latin typeface="Noto Sans"/>
              </a:rPr>
              <a:t> </a:t>
            </a:r>
            <a:r>
              <a:rPr lang="en-US" sz="2400" dirty="0" err="1">
                <a:latin typeface="Noto Sans"/>
              </a:rPr>
              <a:t>fındık-fıstık</a:t>
            </a:r>
            <a:r>
              <a:rPr lang="en-US" sz="2400" dirty="0">
                <a:latin typeface="Noto Sans"/>
              </a:rPr>
              <a:t> </a:t>
            </a:r>
            <a:r>
              <a:rPr lang="en-US" sz="2400" dirty="0" err="1">
                <a:latin typeface="Noto Sans"/>
              </a:rPr>
              <a:t>tüketenlerde</a:t>
            </a:r>
            <a:r>
              <a:rPr lang="en-US" sz="2400" dirty="0">
                <a:latin typeface="Noto Sans"/>
              </a:rPr>
              <a:t> </a:t>
            </a:r>
            <a:r>
              <a:rPr lang="en-US" sz="2400" dirty="0" err="1">
                <a:latin typeface="Noto Sans"/>
              </a:rPr>
              <a:t>tüketmeyenlere</a:t>
            </a:r>
            <a:r>
              <a:rPr lang="en-US" sz="2400" dirty="0">
                <a:latin typeface="Noto Sans"/>
              </a:rPr>
              <a:t> </a:t>
            </a:r>
            <a:r>
              <a:rPr lang="en-US" sz="2400" dirty="0" err="1">
                <a:latin typeface="Noto Sans"/>
              </a:rPr>
              <a:t>oranla</a:t>
            </a:r>
            <a:r>
              <a:rPr lang="en-US" sz="2400" dirty="0">
                <a:latin typeface="Noto Sans"/>
              </a:rPr>
              <a:t> %25 </a:t>
            </a:r>
            <a:r>
              <a:rPr lang="en-US" sz="2400" dirty="0" err="1">
                <a:latin typeface="Noto Sans"/>
              </a:rPr>
              <a:t>kolesistektomi</a:t>
            </a:r>
            <a:r>
              <a:rPr lang="en-US" sz="2400" dirty="0">
                <a:latin typeface="Noto Sans"/>
              </a:rPr>
              <a:t> </a:t>
            </a:r>
            <a:r>
              <a:rPr lang="en-US" sz="2400" dirty="0" err="1">
                <a:latin typeface="Noto Sans"/>
              </a:rPr>
              <a:t>riski</a:t>
            </a:r>
            <a:r>
              <a:rPr lang="en-US" sz="2400" dirty="0">
                <a:latin typeface="Noto Sans"/>
              </a:rPr>
              <a:t> </a:t>
            </a:r>
            <a:r>
              <a:rPr lang="en-US" sz="2400" dirty="0" err="1">
                <a:latin typeface="Noto Sans"/>
              </a:rPr>
              <a:t>az</a:t>
            </a:r>
            <a:endParaRPr lang="en-US" sz="2400" dirty="0">
              <a:latin typeface="Noto Sans"/>
            </a:endParaRPr>
          </a:p>
          <a:p>
            <a:pPr marL="285750" indent="-228600">
              <a:spcAft>
                <a:spcPts val="600"/>
              </a:spcAft>
              <a:buFont typeface="Arial" panose="020B0604020202020204" pitchFamily="34" charset="0"/>
              <a:buChar char="•"/>
            </a:pPr>
            <a:r>
              <a:rPr lang="en-US" sz="2400" dirty="0" err="1">
                <a:latin typeface="Noto Sans"/>
              </a:rPr>
              <a:t>Kolesistit</a:t>
            </a:r>
            <a:r>
              <a:rPr lang="en-US" sz="2400" dirty="0">
                <a:latin typeface="Noto Sans"/>
              </a:rPr>
              <a:t> </a:t>
            </a:r>
            <a:r>
              <a:rPr lang="en-US" sz="2400" dirty="0" err="1">
                <a:latin typeface="Noto Sans"/>
              </a:rPr>
              <a:t>hastalarında</a:t>
            </a:r>
            <a:r>
              <a:rPr lang="en-US" sz="2400" dirty="0">
                <a:latin typeface="Noto Sans"/>
              </a:rPr>
              <a:t> et </a:t>
            </a:r>
            <a:r>
              <a:rPr lang="en-US" sz="2400" dirty="0" err="1">
                <a:latin typeface="Noto Sans"/>
              </a:rPr>
              <a:t>ile</a:t>
            </a:r>
            <a:r>
              <a:rPr lang="en-US" sz="2400" dirty="0">
                <a:latin typeface="Noto Sans"/>
              </a:rPr>
              <a:t> </a:t>
            </a:r>
            <a:r>
              <a:rPr lang="en-US" sz="2400" dirty="0" err="1">
                <a:latin typeface="Noto Sans"/>
              </a:rPr>
              <a:t>yapılan</a:t>
            </a:r>
            <a:r>
              <a:rPr lang="en-US" sz="2400" dirty="0">
                <a:latin typeface="Noto Sans"/>
              </a:rPr>
              <a:t> </a:t>
            </a:r>
            <a:r>
              <a:rPr lang="en-US" sz="2400" dirty="0" err="1">
                <a:latin typeface="Noto Sans"/>
              </a:rPr>
              <a:t>yemeklere</a:t>
            </a:r>
            <a:r>
              <a:rPr lang="en-US" sz="2400" dirty="0">
                <a:latin typeface="Noto Sans"/>
              </a:rPr>
              <a:t> </a:t>
            </a:r>
            <a:r>
              <a:rPr lang="en-US" sz="2400" dirty="0" err="1">
                <a:latin typeface="Noto Sans"/>
              </a:rPr>
              <a:t>yağ</a:t>
            </a:r>
            <a:r>
              <a:rPr lang="en-US" sz="2400" dirty="0">
                <a:latin typeface="Noto Sans"/>
              </a:rPr>
              <a:t> </a:t>
            </a:r>
            <a:r>
              <a:rPr lang="en-US" sz="2400" dirty="0" err="1">
                <a:latin typeface="Noto Sans"/>
              </a:rPr>
              <a:t>eklenmemli,ızgara</a:t>
            </a:r>
            <a:r>
              <a:rPr lang="en-US" sz="2400" dirty="0">
                <a:latin typeface="Noto Sans"/>
              </a:rPr>
              <a:t> ha</a:t>
            </a:r>
            <a:r>
              <a:rPr lang="tr-TR" sz="2400" dirty="0">
                <a:latin typeface="Noto Sans"/>
              </a:rPr>
              <a:t>ş</a:t>
            </a:r>
            <a:r>
              <a:rPr lang="en-US" sz="2400" dirty="0">
                <a:latin typeface="Noto Sans"/>
              </a:rPr>
              <a:t>l</a:t>
            </a:r>
            <a:r>
              <a:rPr lang="tr-TR" sz="2400" dirty="0">
                <a:latin typeface="Noto Sans"/>
              </a:rPr>
              <a:t>a</a:t>
            </a:r>
            <a:r>
              <a:rPr lang="en-US" sz="2400" dirty="0">
                <a:latin typeface="Noto Sans"/>
              </a:rPr>
              <a:t>ma </a:t>
            </a:r>
            <a:r>
              <a:rPr lang="en-US" sz="2400" dirty="0" err="1">
                <a:latin typeface="Noto Sans"/>
              </a:rPr>
              <a:t>ve</a:t>
            </a:r>
            <a:r>
              <a:rPr lang="en-US" sz="2400" dirty="0">
                <a:latin typeface="Noto Sans"/>
              </a:rPr>
              <a:t> </a:t>
            </a:r>
            <a:r>
              <a:rPr lang="en-US" sz="2400" dirty="0" err="1">
                <a:latin typeface="Noto Sans"/>
              </a:rPr>
              <a:t>fırında</a:t>
            </a:r>
            <a:r>
              <a:rPr lang="en-US" sz="2400" dirty="0">
                <a:latin typeface="Noto Sans"/>
              </a:rPr>
              <a:t>  </a:t>
            </a:r>
          </a:p>
          <a:p>
            <a:r>
              <a:rPr lang="tr-TR" sz="2400" dirty="0">
                <a:latin typeface="Noto Sans"/>
              </a:rPr>
              <a:t>C vitamininden zengin bir diyet  safra kesesi taş gelişimini önlediği düşünülmektedir</a:t>
            </a:r>
          </a:p>
          <a:p>
            <a:r>
              <a:rPr lang="tr-TR" sz="2400" dirty="0">
                <a:latin typeface="Noto Sans"/>
              </a:rPr>
              <a:t>Posa safra </a:t>
            </a:r>
            <a:r>
              <a:rPr lang="tr-TR" sz="2400" dirty="0" err="1">
                <a:latin typeface="Noto Sans"/>
              </a:rPr>
              <a:t>tasşı</a:t>
            </a:r>
            <a:r>
              <a:rPr lang="tr-TR" sz="2400" dirty="0">
                <a:latin typeface="Noto Sans"/>
              </a:rPr>
              <a:t> gelişmesine karşı koruyucudur.</a:t>
            </a:r>
          </a:p>
          <a:p>
            <a:endParaRPr lang="tr-T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97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88D30FC-5056-4EB0-B0AF-644A4C55DB8F}"/>
              </a:ext>
            </a:extLst>
          </p:cNvPr>
          <p:cNvSpPr>
            <a:spLocks noGrp="1"/>
          </p:cNvSpPr>
          <p:nvPr>
            <p:ph type="title"/>
          </p:nvPr>
        </p:nvSpPr>
        <p:spPr>
          <a:xfrm>
            <a:off x="1043631" y="809898"/>
            <a:ext cx="9942716" cy="1554480"/>
          </a:xfrm>
        </p:spPr>
        <p:txBody>
          <a:bodyPr anchor="ctr">
            <a:normAutofit/>
          </a:bodyPr>
          <a:lstStyle/>
          <a:p>
            <a:r>
              <a:rPr lang="tr-TR" sz="3200" dirty="0"/>
              <a:t>SAFRA KESESİ HASTALIKLARINDA BESLENME</a:t>
            </a:r>
          </a:p>
        </p:txBody>
      </p:sp>
      <p:sp>
        <p:nvSpPr>
          <p:cNvPr id="3" name="İçerik Yer Tutucusu 2">
            <a:extLst>
              <a:ext uri="{FF2B5EF4-FFF2-40B4-BE49-F238E27FC236}">
                <a16:creationId xmlns:a16="http://schemas.microsoft.com/office/drawing/2014/main" id="{455BE002-C00B-47FD-98C8-B9F9065A20E6}"/>
              </a:ext>
            </a:extLst>
          </p:cNvPr>
          <p:cNvSpPr>
            <a:spLocks noGrp="1"/>
          </p:cNvSpPr>
          <p:nvPr>
            <p:ph idx="1"/>
          </p:nvPr>
        </p:nvSpPr>
        <p:spPr>
          <a:xfrm>
            <a:off x="1045028" y="3017522"/>
            <a:ext cx="9941319" cy="3124658"/>
          </a:xfrm>
        </p:spPr>
        <p:txBody>
          <a:bodyPr anchor="ctr">
            <a:normAutofit/>
          </a:bodyPr>
          <a:lstStyle/>
          <a:p>
            <a:r>
              <a:rPr lang="tr-TR" sz="2400" dirty="0">
                <a:latin typeface="Noto Sans"/>
              </a:rPr>
              <a:t>Diyetsel </a:t>
            </a:r>
            <a:r>
              <a:rPr lang="tr-TR" sz="2400" dirty="0" err="1">
                <a:latin typeface="Noto Sans"/>
              </a:rPr>
              <a:t>kh</a:t>
            </a:r>
            <a:r>
              <a:rPr lang="tr-TR" sz="2400" dirty="0">
                <a:latin typeface="Noto Sans"/>
              </a:rPr>
              <a:t> artışı </a:t>
            </a:r>
            <a:r>
              <a:rPr lang="tr-TR" sz="2400" dirty="0" err="1">
                <a:latin typeface="Noto Sans"/>
              </a:rPr>
              <a:t>kolesitit</a:t>
            </a:r>
            <a:r>
              <a:rPr lang="tr-TR" sz="2400" dirty="0">
                <a:latin typeface="Noto Sans"/>
              </a:rPr>
              <a:t> de risk faktörüdür</a:t>
            </a:r>
          </a:p>
          <a:p>
            <a:r>
              <a:rPr lang="tr-TR" sz="2400" dirty="0">
                <a:latin typeface="Noto Sans"/>
              </a:rPr>
              <a:t>Diyette yeterli ve dengeli  karbonhidrat tüketilmelidir.</a:t>
            </a:r>
          </a:p>
          <a:p>
            <a:r>
              <a:rPr lang="tr-TR" sz="2400" dirty="0" err="1">
                <a:latin typeface="Noto Sans"/>
              </a:rPr>
              <a:t>Kolesitit</a:t>
            </a:r>
            <a:r>
              <a:rPr lang="tr-TR" sz="2400" dirty="0">
                <a:latin typeface="Noto Sans"/>
              </a:rPr>
              <a:t> gelişmiş </a:t>
            </a:r>
            <a:r>
              <a:rPr lang="tr-TR" sz="2400" dirty="0" err="1">
                <a:latin typeface="Noto Sans"/>
              </a:rPr>
              <a:t>hastaalrda</a:t>
            </a:r>
            <a:r>
              <a:rPr lang="tr-TR" sz="2400" dirty="0">
                <a:latin typeface="Noto Sans"/>
              </a:rPr>
              <a:t> düşük yağlı diyet uygulandığından enerji </a:t>
            </a:r>
            <a:r>
              <a:rPr lang="tr-TR" sz="2400" dirty="0" err="1">
                <a:latin typeface="Noto Sans"/>
              </a:rPr>
              <a:t>kh</a:t>
            </a:r>
            <a:r>
              <a:rPr lang="tr-TR" sz="2400" dirty="0">
                <a:latin typeface="Noto Sans"/>
              </a:rPr>
              <a:t> sağlanır.</a:t>
            </a:r>
          </a:p>
          <a:p>
            <a:r>
              <a:rPr lang="tr-TR" sz="2400" dirty="0">
                <a:latin typeface="Noto Sans"/>
              </a:rPr>
              <a:t>Diyet </a:t>
            </a:r>
            <a:r>
              <a:rPr lang="tr-TR" sz="2400" dirty="0" err="1">
                <a:latin typeface="Noto Sans"/>
              </a:rPr>
              <a:t>kh</a:t>
            </a:r>
            <a:r>
              <a:rPr lang="tr-TR" sz="2400" dirty="0">
                <a:latin typeface="Noto Sans"/>
              </a:rPr>
              <a:t> miktarı arttırılmalıdır.</a:t>
            </a:r>
          </a:p>
          <a:p>
            <a:pPr marL="0" indent="0">
              <a:buNone/>
            </a:pPr>
            <a:endParaRPr lang="tr-T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656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tablo içeren bir resim&#10;&#10;Açıklama otomatik olarak oluşturuldu">
            <a:extLst>
              <a:ext uri="{FF2B5EF4-FFF2-40B4-BE49-F238E27FC236}">
                <a16:creationId xmlns:a16="http://schemas.microsoft.com/office/drawing/2014/main" id="{307C1E5B-9E16-42F8-862B-78DB87A22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93572"/>
            <a:ext cx="10905066" cy="507085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etin kutusu 6">
            <a:extLst>
              <a:ext uri="{FF2B5EF4-FFF2-40B4-BE49-F238E27FC236}">
                <a16:creationId xmlns:a16="http://schemas.microsoft.com/office/drawing/2014/main" id="{6C84B7E8-E5EA-48C2-9112-91F0C654CCB4}"/>
              </a:ext>
            </a:extLst>
          </p:cNvPr>
          <p:cNvSpPr txBox="1"/>
          <p:nvPr/>
        </p:nvSpPr>
        <p:spPr>
          <a:xfrm>
            <a:off x="2492115" y="6127234"/>
            <a:ext cx="6093500" cy="369332"/>
          </a:xfrm>
          <a:prstGeom prst="rect">
            <a:avLst/>
          </a:prstGeom>
          <a:noFill/>
        </p:spPr>
        <p:txBody>
          <a:bodyPr wrap="square">
            <a:spAutoFit/>
          </a:bodyPr>
          <a:lstStyle/>
          <a:p>
            <a:pPr>
              <a:spcAft>
                <a:spcPts val="600"/>
              </a:spcAft>
            </a:pPr>
            <a:r>
              <a:rPr lang="tr-TR"/>
              <a:t>Güncel gastroenteroloji cilt :20 sayı: 3 syf:321 tablo 2</a:t>
            </a:r>
          </a:p>
        </p:txBody>
      </p:sp>
    </p:spTree>
    <p:extLst>
      <p:ext uri="{BB962C8B-B14F-4D97-AF65-F5344CB8AC3E}">
        <p14:creationId xmlns:p14="http://schemas.microsoft.com/office/powerpoint/2010/main" val="318898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F2DB57-BC54-4ED3-BA2B-21ADC0AA83D5}"/>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1036A5EF-47C3-4FA6-9D57-229B5D9A8D04}"/>
              </a:ext>
            </a:extLst>
          </p:cNvPr>
          <p:cNvSpPr>
            <a:spLocks noGrp="1"/>
          </p:cNvSpPr>
          <p:nvPr>
            <p:ph idx="1"/>
          </p:nvPr>
        </p:nvSpPr>
        <p:spPr/>
        <p:txBody>
          <a:bodyPr>
            <a:normAutofit fontScale="40000" lnSpcReduction="20000"/>
          </a:bodyPr>
          <a:lstStyle/>
          <a:p>
            <a:r>
              <a:rPr lang="tr-TR" b="0" i="0" dirty="0">
                <a:solidFill>
                  <a:srgbClr val="232323"/>
                </a:solidFill>
                <a:effectLst/>
                <a:latin typeface="Noto Sans"/>
              </a:rPr>
              <a:t> </a:t>
            </a:r>
            <a:r>
              <a:rPr lang="tr-TR" b="0" i="0" dirty="0">
                <a:solidFill>
                  <a:srgbClr val="232323"/>
                </a:solidFill>
                <a:effectLst/>
                <a:latin typeface="Noto Sans"/>
                <a:hlinkClick r:id="rId2"/>
              </a:rPr>
              <a:t>https://www.uptodate.com/contents/acalculous-cholecystitis-clinical-manifestations-diagnosis-and-management?topicRef=673&amp;source=related_link</a:t>
            </a:r>
            <a:endParaRPr lang="tr-TR" b="0" i="0" dirty="0">
              <a:solidFill>
                <a:srgbClr val="232323"/>
              </a:solidFill>
              <a:effectLst/>
              <a:latin typeface="Noto Sans"/>
            </a:endParaRPr>
          </a:p>
          <a:p>
            <a:r>
              <a:rPr lang="tr-TR" dirty="0">
                <a:hlinkClick r:id="rId3"/>
              </a:rPr>
              <a:t>https://www.uptodate.com/contents/overview-of-gallstone-disease-in-adults?search=asymptomatic%20cholelithiasis&amp;topicRef=13922&amp;source=see_link</a:t>
            </a:r>
            <a:endParaRPr lang="tr-TR" dirty="0"/>
          </a:p>
          <a:p>
            <a:r>
              <a:rPr lang="tr-TR" dirty="0">
                <a:hlinkClick r:id="rId4"/>
              </a:rPr>
              <a:t>https://www.uptodate.com/contents/acute-calculous-cholecystitis-clinical-features-and-diagnosis?topicRef=651&amp;source=related_link</a:t>
            </a:r>
            <a:endParaRPr lang="tr-TR" dirty="0"/>
          </a:p>
          <a:p>
            <a:r>
              <a:rPr lang="tr-TR" dirty="0">
                <a:hlinkClick r:id="rId5"/>
              </a:rPr>
              <a:t>https://www.uptodate.com/contents/acute-cholangitis-clinical-manifestations-diagnosis-and-management?topicRef=673&amp;source=related_link</a:t>
            </a:r>
            <a:endParaRPr lang="tr-TR" dirty="0"/>
          </a:p>
          <a:p>
            <a:r>
              <a:rPr lang="tr-TR" dirty="0">
                <a:hlinkClick r:id="rId6"/>
              </a:rPr>
              <a:t>https://www.uptodate.com/contents/treatment-of-acute-calculous-cholecystitis?search=akut%20kolesistit&amp;source=search_result&amp;selectedTitle=2~122&amp;usage_type=default&amp;display_rank=2#H5146500</a:t>
            </a:r>
            <a:endParaRPr lang="tr-TR" dirty="0"/>
          </a:p>
          <a:p>
            <a:r>
              <a:rPr lang="tr-TR" dirty="0">
                <a:hlinkClick r:id="rId7"/>
              </a:rPr>
              <a:t>https://www.uptodate.com/contents/gallstone-ileus?search=asymptomatic%20cholelithiasis&amp;source=search_result&amp;selectedTitle=28~150&amp;usage_type=default&amp;display_rank=26</a:t>
            </a:r>
            <a:endParaRPr lang="tr-TR" dirty="0"/>
          </a:p>
          <a:p>
            <a:r>
              <a:rPr lang="tr-TR" dirty="0"/>
              <a:t>https://www.uptodate.com/contents/gallbladder-polyps?search=safra%20kesesi%20polipleri&amp;source=search_result&amp;selectedTitle=1~13&amp;usage_type=default&amp;display_rank=1</a:t>
            </a:r>
          </a:p>
          <a:p>
            <a:r>
              <a:rPr lang="tr-TR" dirty="0">
                <a:hlinkClick r:id="rId8"/>
              </a:rPr>
              <a:t>http://guncel.tgv.org.tr/journal/64/pdf/100432.pdf</a:t>
            </a:r>
            <a:r>
              <a:rPr lang="tr-TR" dirty="0"/>
              <a:t>  güncel gastroenteroloji 19/4 Safra Taşı </a:t>
            </a:r>
            <a:r>
              <a:rPr lang="tr-TR" dirty="0" err="1"/>
              <a:t>Etyopatogenezi</a:t>
            </a:r>
            <a:r>
              <a:rPr lang="tr-TR" dirty="0"/>
              <a:t>, LITH ve MUCIN Genleri ve Tedavi Vedat GÖRAL İzmir Üniversitesi Tıp Fakültesi Hastanesi, Gastroenteroloji Bölümü, İzmir</a:t>
            </a:r>
          </a:p>
          <a:p>
            <a:r>
              <a:rPr lang="tr-TR" dirty="0">
                <a:hlinkClick r:id="rId9"/>
              </a:rPr>
              <a:t>https://www.uptodate.com/contents/gallbladder-cancer-epidemiology-risk-factors-clinical-features-and-diagnosis?search=safra%20kesesi%20polipleri&amp;topicRef=646&amp;source=see_link#H29</a:t>
            </a:r>
            <a:endParaRPr lang="tr-TR" dirty="0"/>
          </a:p>
          <a:p>
            <a:r>
              <a:rPr lang="tr-TR" dirty="0">
                <a:hlinkClick r:id="rId10"/>
              </a:rPr>
              <a:t>http://guncel.tgv.org.tr/journal/67/pdf/100485.pdf</a:t>
            </a:r>
            <a:r>
              <a:rPr lang="tr-TR" dirty="0"/>
              <a:t> güncel gastroenteroloji  20/3 </a:t>
            </a:r>
            <a:r>
              <a:rPr lang="tr-TR" dirty="0" err="1"/>
              <a:t>Kolesistit,Safra</a:t>
            </a:r>
            <a:r>
              <a:rPr lang="tr-TR" dirty="0"/>
              <a:t> </a:t>
            </a:r>
            <a:r>
              <a:rPr lang="tr-TR" dirty="0" err="1"/>
              <a:t>Taşları,Risk</a:t>
            </a:r>
            <a:r>
              <a:rPr lang="tr-TR" dirty="0"/>
              <a:t> Faktörleri ve Beslenme İlişkisi</a:t>
            </a:r>
          </a:p>
          <a:p>
            <a:r>
              <a:rPr lang="tr-TR" dirty="0"/>
              <a:t>‹.Ü. </a:t>
            </a:r>
            <a:r>
              <a:rPr lang="tr-TR" dirty="0" err="1"/>
              <a:t>Cerrahpafla</a:t>
            </a:r>
            <a:r>
              <a:rPr lang="tr-TR" dirty="0"/>
              <a:t> </a:t>
            </a:r>
            <a:r>
              <a:rPr lang="tr-TR" dirty="0" err="1"/>
              <a:t>T›p</a:t>
            </a:r>
            <a:r>
              <a:rPr lang="tr-TR" dirty="0"/>
              <a:t> Fakültesi Sürekli </a:t>
            </a:r>
            <a:r>
              <a:rPr lang="tr-TR" dirty="0" err="1"/>
              <a:t>T›p</a:t>
            </a:r>
            <a:r>
              <a:rPr lang="tr-TR" dirty="0"/>
              <a:t> </a:t>
            </a:r>
            <a:r>
              <a:rPr lang="tr-TR" dirty="0" err="1"/>
              <a:t>E¤itimi</a:t>
            </a:r>
            <a:r>
              <a:rPr lang="tr-TR" dirty="0"/>
              <a:t> Etkinlikleri </a:t>
            </a:r>
            <a:r>
              <a:rPr lang="tr-TR" dirty="0" err="1"/>
              <a:t>Hepato-Bilier</a:t>
            </a:r>
            <a:r>
              <a:rPr lang="tr-TR" dirty="0"/>
              <a:t> Sistem ve Pankreas </a:t>
            </a:r>
            <a:r>
              <a:rPr lang="tr-TR" dirty="0" err="1"/>
              <a:t>Hastal›klar</a:t>
            </a:r>
            <a:r>
              <a:rPr lang="tr-TR" dirty="0"/>
              <a:t>› Sempozyum Dizisi No: 28 • Ocak 2002; s. 239-262 Akut </a:t>
            </a:r>
            <a:r>
              <a:rPr lang="tr-TR" dirty="0" err="1"/>
              <a:t>Pankreatitte</a:t>
            </a:r>
            <a:r>
              <a:rPr lang="tr-TR" dirty="0"/>
              <a:t> </a:t>
            </a:r>
            <a:r>
              <a:rPr lang="tr-TR" dirty="0" err="1"/>
              <a:t>Yaklafl›m</a:t>
            </a:r>
            <a:r>
              <a:rPr lang="tr-TR" dirty="0"/>
              <a:t> ve Tedavi Doç. Dr. Salih Pekmezci</a:t>
            </a:r>
          </a:p>
          <a:p>
            <a:r>
              <a:rPr lang="tr-TR" dirty="0"/>
              <a:t>https://www.turkcerrahi.com/makaleler/safra-kesesi-ve-safra-yollari/koledokolitiazis/</a:t>
            </a:r>
          </a:p>
          <a:p>
            <a:r>
              <a:rPr lang="tr-TR" sz="2800" dirty="0"/>
              <a:t>LANGE Aile Hekimliği Tanı </a:t>
            </a:r>
            <a:r>
              <a:rPr lang="tr-TR" sz="2800" dirty="0" err="1"/>
              <a:t>veTedavi</a:t>
            </a:r>
            <a:r>
              <a:rPr lang="tr-TR" sz="2800" dirty="0"/>
              <a:t>, </a:t>
            </a:r>
            <a:r>
              <a:rPr lang="tr-TR" sz="2800" dirty="0" err="1"/>
              <a:t>Hepatobilier</a:t>
            </a:r>
            <a:r>
              <a:rPr lang="tr-TR" sz="2800" dirty="0"/>
              <a:t> Bozukluklar</a:t>
            </a:r>
          </a:p>
          <a:p>
            <a:r>
              <a:rPr lang="tr-TR" dirty="0"/>
              <a:t>https://file.atuder.org.tr/_atuder.org/fileUpload/ffkaFfXye6im.pdf</a:t>
            </a:r>
          </a:p>
        </p:txBody>
      </p:sp>
    </p:spTree>
    <p:extLst>
      <p:ext uri="{BB962C8B-B14F-4D97-AF65-F5344CB8AC3E}">
        <p14:creationId xmlns:p14="http://schemas.microsoft.com/office/powerpoint/2010/main" val="6650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EEA34D3-A597-4672-AC5A-F981D4697E2F}"/>
              </a:ext>
            </a:extLst>
          </p:cNvPr>
          <p:cNvSpPr>
            <a:spLocks noGrp="1"/>
          </p:cNvSpPr>
          <p:nvPr>
            <p:ph type="title"/>
          </p:nvPr>
        </p:nvSpPr>
        <p:spPr>
          <a:xfrm>
            <a:off x="808638" y="386930"/>
            <a:ext cx="9236700" cy="1188950"/>
          </a:xfrm>
        </p:spPr>
        <p:txBody>
          <a:bodyPr anchor="b">
            <a:normAutofit/>
          </a:bodyPr>
          <a:lstStyle/>
          <a:p>
            <a:r>
              <a:rPr lang="en-US" sz="3200" kern="1200" dirty="0">
                <a:latin typeface="+mj-lt"/>
                <a:ea typeface="+mj-ea"/>
                <a:cs typeface="+mj-cs"/>
              </a:rPr>
              <a:t>ANATOMİ</a:t>
            </a:r>
            <a:endParaRPr lang="tr-TR" sz="32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B665E7D-A8C6-416C-BF9D-54E0DD17C1E5}"/>
              </a:ext>
            </a:extLst>
          </p:cNvPr>
          <p:cNvSpPr>
            <a:spLocks noGrp="1"/>
          </p:cNvSpPr>
          <p:nvPr>
            <p:ph idx="1"/>
          </p:nvPr>
        </p:nvSpPr>
        <p:spPr>
          <a:xfrm>
            <a:off x="793660" y="2599509"/>
            <a:ext cx="10143668" cy="3435531"/>
          </a:xfrm>
        </p:spPr>
        <p:txBody>
          <a:bodyPr anchor="ctr">
            <a:noAutofit/>
          </a:bodyPr>
          <a:lstStyle/>
          <a:p>
            <a:r>
              <a:rPr lang="tr-TR" sz="2000" dirty="0"/>
              <a:t>Damarları:</a:t>
            </a:r>
          </a:p>
          <a:p>
            <a:pPr lvl="1"/>
            <a:r>
              <a:rPr lang="tr-TR" sz="2000" dirty="0" err="1"/>
              <a:t>a.cystica</a:t>
            </a:r>
            <a:endParaRPr lang="tr-TR" sz="2000" dirty="0"/>
          </a:p>
          <a:p>
            <a:pPr lvl="1"/>
            <a:r>
              <a:rPr lang="tr-TR" sz="2000" dirty="0"/>
              <a:t>Birçok küçük </a:t>
            </a:r>
            <a:r>
              <a:rPr lang="tr-TR" sz="2000" dirty="0" err="1"/>
              <a:t>ven</a:t>
            </a:r>
            <a:r>
              <a:rPr lang="tr-TR" sz="2000" dirty="0"/>
              <a:t> </a:t>
            </a:r>
            <a:r>
              <a:rPr lang="tr-TR" sz="2000" dirty="0">
                <a:sym typeface="Wingdings" panose="05000000000000000000" pitchFamily="2" charset="2"/>
              </a:rPr>
              <a:t></a:t>
            </a:r>
            <a:r>
              <a:rPr lang="tr-TR" sz="2000" dirty="0"/>
              <a:t>sistik </a:t>
            </a:r>
            <a:r>
              <a:rPr lang="tr-TR" sz="2000" dirty="0" err="1"/>
              <a:t>ven</a:t>
            </a:r>
            <a:r>
              <a:rPr lang="tr-TR" sz="2000" dirty="0"/>
              <a:t> (v. </a:t>
            </a:r>
            <a:r>
              <a:rPr lang="tr-TR" sz="2000" dirty="0" err="1"/>
              <a:t>cystica</a:t>
            </a:r>
            <a:r>
              <a:rPr lang="tr-TR" sz="2000" dirty="0"/>
              <a:t>) </a:t>
            </a:r>
            <a:r>
              <a:rPr lang="tr-TR" sz="2000" dirty="0">
                <a:sym typeface="Wingdings" panose="05000000000000000000" pitchFamily="2" charset="2"/>
              </a:rPr>
              <a:t></a:t>
            </a:r>
            <a:r>
              <a:rPr lang="tr-TR" sz="2000" dirty="0" err="1"/>
              <a:t>posterior</a:t>
            </a:r>
            <a:r>
              <a:rPr lang="tr-TR" sz="2000" dirty="0"/>
              <a:t> </a:t>
            </a:r>
            <a:r>
              <a:rPr lang="tr-TR" sz="2000" dirty="0" err="1"/>
              <a:t>superior</a:t>
            </a:r>
            <a:r>
              <a:rPr lang="tr-TR" sz="2000" dirty="0"/>
              <a:t> </a:t>
            </a:r>
            <a:r>
              <a:rPr lang="tr-TR" sz="2000" dirty="0" err="1"/>
              <a:t>pankreatikoduodenal</a:t>
            </a:r>
            <a:r>
              <a:rPr lang="tr-TR" sz="2000" dirty="0"/>
              <a:t> </a:t>
            </a:r>
            <a:r>
              <a:rPr lang="tr-TR" sz="2000" dirty="0" err="1"/>
              <a:t>ven</a:t>
            </a:r>
            <a:r>
              <a:rPr lang="tr-TR" sz="2000" dirty="0">
                <a:sym typeface="Wingdings" panose="05000000000000000000" pitchFamily="2" charset="2"/>
              </a:rPr>
              <a:t></a:t>
            </a:r>
            <a:r>
              <a:rPr lang="tr-TR" sz="2000" dirty="0"/>
              <a:t> portal </a:t>
            </a:r>
            <a:r>
              <a:rPr lang="tr-TR" sz="2000" dirty="0" err="1"/>
              <a:t>vene</a:t>
            </a:r>
            <a:r>
              <a:rPr lang="tr-TR" sz="2000" dirty="0"/>
              <a:t> açılır</a:t>
            </a:r>
          </a:p>
          <a:p>
            <a:pPr lvl="1"/>
            <a:r>
              <a:rPr lang="tr-TR" sz="2000" dirty="0" err="1"/>
              <a:t>Fundus</a:t>
            </a:r>
            <a:r>
              <a:rPr lang="tr-TR" sz="2000" dirty="0"/>
              <a:t> ve </a:t>
            </a:r>
            <a:r>
              <a:rPr lang="tr-TR" sz="2000" dirty="0" err="1"/>
              <a:t>korpusun</a:t>
            </a:r>
            <a:r>
              <a:rPr lang="tr-TR" sz="2000" dirty="0"/>
              <a:t> </a:t>
            </a:r>
            <a:r>
              <a:rPr lang="tr-TR" sz="2000" dirty="0" err="1"/>
              <a:t>venöz</a:t>
            </a:r>
            <a:r>
              <a:rPr lang="tr-TR" sz="2000" dirty="0"/>
              <a:t> drenajını sağlayan küçük </a:t>
            </a:r>
            <a:r>
              <a:rPr lang="tr-TR" sz="2000" dirty="0" err="1"/>
              <a:t>venler</a:t>
            </a:r>
            <a:r>
              <a:rPr lang="tr-TR" sz="2000" dirty="0"/>
              <a:t> ise direkt olarak karaciğere açılır.</a:t>
            </a:r>
          </a:p>
          <a:p>
            <a:r>
              <a:rPr lang="tr-TR" sz="2000" dirty="0"/>
              <a:t>Lenfatikleri:</a:t>
            </a:r>
          </a:p>
          <a:p>
            <a:pPr lvl="1"/>
            <a:r>
              <a:rPr lang="tr-TR" sz="2000" dirty="0"/>
              <a:t>Birçok küçük lenf damarı </a:t>
            </a:r>
            <a:r>
              <a:rPr lang="tr-TR" sz="2000" dirty="0">
                <a:sym typeface="Wingdings" panose="05000000000000000000" pitchFamily="2" charset="2"/>
              </a:rPr>
              <a:t></a:t>
            </a:r>
            <a:r>
              <a:rPr lang="tr-TR" sz="2000" dirty="0"/>
              <a:t>sistik fossa (</a:t>
            </a:r>
            <a:r>
              <a:rPr lang="tr-TR" sz="2000" dirty="0" err="1"/>
              <a:t>kc’de</a:t>
            </a:r>
            <a:r>
              <a:rPr lang="tr-TR" sz="2000" dirty="0"/>
              <a:t>)</a:t>
            </a:r>
          </a:p>
          <a:p>
            <a:pPr lvl="1"/>
            <a:r>
              <a:rPr lang="tr-TR" sz="2000" dirty="0"/>
              <a:t>Safra kesesinin </a:t>
            </a:r>
            <a:r>
              <a:rPr lang="tr-TR" sz="2000" dirty="0" err="1"/>
              <a:t>inflamatuar</a:t>
            </a:r>
            <a:r>
              <a:rPr lang="tr-TR" sz="2000" dirty="0"/>
              <a:t> hastalıkları bu yol ile lokalize hepatite neden olabilir. </a:t>
            </a:r>
          </a:p>
          <a:p>
            <a:pPr lvl="1"/>
            <a:r>
              <a:rPr lang="tr-TR" sz="2000" dirty="0"/>
              <a:t>Safra kesesinin lenf sıvısı </a:t>
            </a:r>
            <a:r>
              <a:rPr lang="tr-TR" sz="2000" dirty="0">
                <a:sym typeface="Wingdings" panose="05000000000000000000" pitchFamily="2" charset="2"/>
              </a:rPr>
              <a:t></a:t>
            </a:r>
            <a:r>
              <a:rPr lang="tr-TR" sz="2000" dirty="0" err="1"/>
              <a:t>nodus</a:t>
            </a:r>
            <a:r>
              <a:rPr lang="tr-TR" sz="2000" dirty="0"/>
              <a:t> </a:t>
            </a:r>
            <a:r>
              <a:rPr lang="tr-TR" sz="2000" dirty="0" err="1"/>
              <a:t>cycticus</a:t>
            </a:r>
            <a:r>
              <a:rPr lang="tr-TR" sz="2000" dirty="0" err="1">
                <a:sym typeface="Wingdings" panose="05000000000000000000" pitchFamily="2" charset="2"/>
              </a:rPr>
              <a:t></a:t>
            </a:r>
            <a:r>
              <a:rPr lang="tr-TR" sz="2000" dirty="0" err="1"/>
              <a:t>nodi</a:t>
            </a:r>
            <a:r>
              <a:rPr lang="tr-TR" sz="2000" dirty="0"/>
              <a:t> </a:t>
            </a:r>
            <a:r>
              <a:rPr lang="tr-TR" sz="2000" dirty="0" err="1"/>
              <a:t>foraminalis</a:t>
            </a:r>
            <a:r>
              <a:rPr lang="tr-TR" sz="2000" dirty="0"/>
              <a:t> ve </a:t>
            </a:r>
            <a:r>
              <a:rPr lang="tr-TR" sz="2000" dirty="0" err="1"/>
              <a:t>nodi</a:t>
            </a:r>
            <a:r>
              <a:rPr lang="tr-TR" sz="2000" dirty="0"/>
              <a:t> </a:t>
            </a:r>
            <a:r>
              <a:rPr lang="tr-TR" sz="2000" dirty="0" err="1"/>
              <a:t>hepatici</a:t>
            </a:r>
            <a:r>
              <a:rPr lang="tr-TR" sz="2000" dirty="0" err="1">
                <a:sym typeface="Wingdings" panose="05000000000000000000" pitchFamily="2" charset="2"/>
              </a:rPr>
              <a:t></a:t>
            </a:r>
            <a:r>
              <a:rPr lang="tr-TR" sz="2000" dirty="0" err="1"/>
              <a:t>nodi</a:t>
            </a:r>
            <a:r>
              <a:rPr lang="tr-TR" sz="2000" dirty="0"/>
              <a:t> </a:t>
            </a:r>
            <a:r>
              <a:rPr lang="tr-TR" sz="2000" dirty="0" err="1"/>
              <a:t>coeliaci</a:t>
            </a:r>
            <a:r>
              <a:rPr lang="tr-TR" sz="2000" dirty="0"/>
              <a:t> drene olur</a:t>
            </a:r>
          </a:p>
        </p:txBody>
      </p:sp>
    </p:spTree>
    <p:extLst>
      <p:ext uri="{BB962C8B-B14F-4D97-AF65-F5344CB8AC3E}">
        <p14:creationId xmlns:p14="http://schemas.microsoft.com/office/powerpoint/2010/main" val="3465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3AB122-2D4E-4DD0-BC89-2DB10E463E80}"/>
              </a:ext>
            </a:extLst>
          </p:cNvPr>
          <p:cNvSpPr>
            <a:spLocks noGrp="1"/>
          </p:cNvSpPr>
          <p:nvPr>
            <p:ph type="title"/>
          </p:nvPr>
        </p:nvSpPr>
        <p:spPr>
          <a:xfrm>
            <a:off x="808638" y="386930"/>
            <a:ext cx="9236700" cy="1188950"/>
          </a:xfrm>
        </p:spPr>
        <p:txBody>
          <a:bodyPr anchor="b">
            <a:normAutofit/>
          </a:bodyPr>
          <a:lstStyle/>
          <a:p>
            <a:r>
              <a:rPr lang="en-US" sz="3200" kern="1200" dirty="0">
                <a:latin typeface="+mj-lt"/>
                <a:ea typeface="+mj-ea"/>
                <a:cs typeface="+mj-cs"/>
              </a:rPr>
              <a:t>ANATOMİ</a:t>
            </a:r>
            <a:endParaRPr lang="tr-TR" sz="32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E1355E3-01AB-46BB-AA35-0123155CF94A}"/>
              </a:ext>
            </a:extLst>
          </p:cNvPr>
          <p:cNvSpPr>
            <a:spLocks noGrp="1"/>
          </p:cNvSpPr>
          <p:nvPr>
            <p:ph idx="1"/>
          </p:nvPr>
        </p:nvSpPr>
        <p:spPr>
          <a:xfrm>
            <a:off x="655461" y="2389218"/>
            <a:ext cx="10143668" cy="3435531"/>
          </a:xfrm>
        </p:spPr>
        <p:txBody>
          <a:bodyPr anchor="ctr">
            <a:noAutofit/>
          </a:bodyPr>
          <a:lstStyle/>
          <a:p>
            <a:r>
              <a:rPr lang="tr-TR" sz="2000" dirty="0">
                <a:latin typeface="Noto Sans"/>
                <a:cs typeface="Nirmala UI" panose="020B0502040204020203" pitchFamily="34" charset="0"/>
              </a:rPr>
              <a:t>Sinirleri:</a:t>
            </a:r>
          </a:p>
          <a:p>
            <a:pPr lvl="1"/>
            <a:r>
              <a:rPr lang="tr-TR" sz="2000" dirty="0">
                <a:latin typeface="Noto Sans"/>
                <a:cs typeface="Nirmala UI" panose="020B0502040204020203" pitchFamily="34" charset="0"/>
              </a:rPr>
              <a:t>Sempatiklerini </a:t>
            </a:r>
            <a:r>
              <a:rPr lang="tr-TR" sz="2000" dirty="0" err="1">
                <a:latin typeface="Noto Sans"/>
                <a:cs typeface="Nirmala UI" panose="020B0502040204020203" pitchFamily="34" charset="0"/>
              </a:rPr>
              <a:t>splanknik</a:t>
            </a:r>
            <a:r>
              <a:rPr lang="tr-TR" sz="2000" dirty="0">
                <a:latin typeface="Noto Sans"/>
                <a:cs typeface="Nirmala UI" panose="020B0502040204020203" pitchFamily="34" charset="0"/>
              </a:rPr>
              <a:t> sinirler (</a:t>
            </a:r>
            <a:r>
              <a:rPr lang="tr-TR" sz="2000" dirty="0" err="1">
                <a:latin typeface="Noto Sans"/>
                <a:cs typeface="Nirmala UI" panose="020B0502040204020203" pitchFamily="34" charset="0"/>
              </a:rPr>
              <a:t>nn</a:t>
            </a:r>
            <a:r>
              <a:rPr lang="tr-TR" sz="2000" dirty="0">
                <a:latin typeface="Noto Sans"/>
                <a:cs typeface="Nirmala UI" panose="020B0502040204020203" pitchFamily="34" charset="0"/>
              </a:rPr>
              <a:t>. </a:t>
            </a:r>
            <a:r>
              <a:rPr lang="tr-TR" sz="2000" dirty="0" err="1">
                <a:latin typeface="Noto Sans"/>
                <a:cs typeface="Nirmala UI" panose="020B0502040204020203" pitchFamily="34" charset="0"/>
              </a:rPr>
              <a:t>Splanchnici</a:t>
            </a:r>
            <a:r>
              <a:rPr lang="tr-TR" sz="2000" dirty="0">
                <a:latin typeface="Noto Sans"/>
                <a:cs typeface="Nirmala UI" panose="020B0502040204020203" pitchFamily="34" charset="0"/>
              </a:rPr>
              <a:t>; T8-9 kaynaklı); parasempatikleri ise </a:t>
            </a:r>
            <a:r>
              <a:rPr lang="tr-TR" sz="2000" dirty="0" err="1">
                <a:latin typeface="Noto Sans"/>
                <a:cs typeface="Nirmala UI" panose="020B0502040204020203" pitchFamily="34" charset="0"/>
              </a:rPr>
              <a:t>vagustan</a:t>
            </a:r>
            <a:r>
              <a:rPr lang="tr-TR" sz="2000" dirty="0">
                <a:latin typeface="Noto Sans"/>
                <a:cs typeface="Nirmala UI" panose="020B0502040204020203" pitchFamily="34" charset="0"/>
              </a:rPr>
              <a:t> (n. </a:t>
            </a:r>
            <a:r>
              <a:rPr lang="tr-TR" sz="2000" dirty="0" err="1">
                <a:latin typeface="Noto Sans"/>
                <a:cs typeface="Nirmala UI" panose="020B0502040204020203" pitchFamily="34" charset="0"/>
              </a:rPr>
              <a:t>vagus</a:t>
            </a:r>
            <a:r>
              <a:rPr lang="tr-TR" sz="2000" dirty="0">
                <a:latin typeface="Noto Sans"/>
                <a:cs typeface="Nirmala UI" panose="020B0502040204020203" pitchFamily="34" charset="0"/>
              </a:rPr>
              <a:t>, Cr10) gelir.</a:t>
            </a:r>
          </a:p>
          <a:p>
            <a:pPr lvl="1"/>
            <a:r>
              <a:rPr lang="tr-TR" sz="2000" dirty="0">
                <a:latin typeface="Noto Sans"/>
                <a:cs typeface="Nirmala UI" panose="020B0502040204020203" pitchFamily="34" charset="0"/>
              </a:rPr>
              <a:t>Parasempatik etki safra salgısını artırır; sempatik etki ise azaltır. </a:t>
            </a:r>
          </a:p>
          <a:p>
            <a:r>
              <a:rPr lang="tr-TR" sz="2000" dirty="0">
                <a:latin typeface="Noto Sans"/>
                <a:cs typeface="Nirmala UI" panose="020B0502040204020203" pitchFamily="34" charset="0"/>
              </a:rPr>
              <a:t>Safra kesesi ve </a:t>
            </a:r>
            <a:r>
              <a:rPr lang="tr-TR" sz="2000" dirty="0" err="1">
                <a:latin typeface="Noto Sans"/>
                <a:cs typeface="Nirmala UI" panose="020B0502040204020203" pitchFamily="34" charset="0"/>
              </a:rPr>
              <a:t>ekstrahepatik</a:t>
            </a:r>
            <a:r>
              <a:rPr lang="tr-TR" sz="2000" dirty="0">
                <a:latin typeface="Noto Sans"/>
                <a:cs typeface="Nirmala UI" panose="020B0502040204020203" pitchFamily="34" charset="0"/>
              </a:rPr>
              <a:t> safra yollarının ağrısı </a:t>
            </a:r>
            <a:r>
              <a:rPr lang="tr-TR" sz="2000" dirty="0">
                <a:latin typeface="Noto Sans"/>
                <a:cs typeface="Nirmala UI" panose="020B0502040204020203" pitchFamily="34" charset="0"/>
                <a:sym typeface="Wingdings" panose="05000000000000000000" pitchFamily="2" charset="2"/>
              </a:rPr>
              <a:t></a:t>
            </a:r>
            <a:r>
              <a:rPr lang="tr-TR" sz="2000" dirty="0">
                <a:latin typeface="Noto Sans"/>
                <a:cs typeface="Nirmala UI" panose="020B0502040204020203" pitchFamily="34" charset="0"/>
              </a:rPr>
              <a:t> </a:t>
            </a:r>
            <a:r>
              <a:rPr lang="tr-TR" sz="2000" dirty="0" err="1">
                <a:latin typeface="Noto Sans"/>
                <a:cs typeface="Nirmala UI" panose="020B0502040204020203" pitchFamily="34" charset="0"/>
              </a:rPr>
              <a:t>epigastrik</a:t>
            </a:r>
            <a:r>
              <a:rPr lang="tr-TR" sz="2000" dirty="0">
                <a:latin typeface="Noto Sans"/>
                <a:cs typeface="Nirmala UI" panose="020B0502040204020203" pitchFamily="34" charset="0"/>
              </a:rPr>
              <a:t> veya sağ </a:t>
            </a:r>
            <a:r>
              <a:rPr lang="tr-TR" sz="2000" dirty="0" err="1">
                <a:latin typeface="Noto Sans"/>
                <a:cs typeface="Nirmala UI" panose="020B0502040204020203" pitchFamily="34" charset="0"/>
              </a:rPr>
              <a:t>hipokondriyak</a:t>
            </a:r>
            <a:r>
              <a:rPr lang="tr-TR" sz="2000" dirty="0">
                <a:latin typeface="Noto Sans"/>
                <a:cs typeface="Nirmala UI" panose="020B0502040204020203" pitchFamily="34" charset="0"/>
              </a:rPr>
              <a:t> bölgede  </a:t>
            </a:r>
          </a:p>
          <a:p>
            <a:r>
              <a:rPr lang="tr-TR" sz="2000" dirty="0">
                <a:latin typeface="Noto Sans"/>
                <a:cs typeface="Nirmala UI" panose="020B0502040204020203" pitchFamily="34" charset="0"/>
              </a:rPr>
              <a:t>Ağrının iletimi sempatik lifler tarafından sağlanır. </a:t>
            </a:r>
          </a:p>
          <a:p>
            <a:r>
              <a:rPr lang="tr-TR" sz="2000" dirty="0">
                <a:latin typeface="Noto Sans"/>
                <a:cs typeface="Nirmala UI" panose="020B0502040204020203" pitchFamily="34" charset="0"/>
              </a:rPr>
              <a:t>Safra kesesi ve yollarının üzerini örten peritonun duyu lifleri </a:t>
            </a:r>
            <a:r>
              <a:rPr lang="tr-TR" sz="2000" dirty="0">
                <a:latin typeface="Noto Sans"/>
                <a:cs typeface="Nirmala UI" panose="020B0502040204020203" pitchFamily="34" charset="0"/>
                <a:sym typeface="Wingdings" panose="05000000000000000000" pitchFamily="2" charset="2"/>
              </a:rPr>
              <a:t></a:t>
            </a:r>
            <a:r>
              <a:rPr lang="tr-TR" sz="2000" dirty="0">
                <a:latin typeface="Noto Sans"/>
                <a:cs typeface="Nirmala UI" panose="020B0502040204020203" pitchFamily="34" charset="0"/>
              </a:rPr>
              <a:t>n. </a:t>
            </a:r>
            <a:r>
              <a:rPr lang="tr-TR" sz="2000" dirty="0" err="1">
                <a:latin typeface="Noto Sans"/>
                <a:cs typeface="Nirmala UI" panose="020B0502040204020203" pitchFamily="34" charset="0"/>
              </a:rPr>
              <a:t>phrenicus</a:t>
            </a:r>
            <a:r>
              <a:rPr lang="tr-TR" sz="2000" dirty="0">
                <a:latin typeface="Noto Sans"/>
                <a:cs typeface="Nirmala UI" panose="020B0502040204020203" pitchFamily="34" charset="0"/>
              </a:rPr>
              <a:t> </a:t>
            </a:r>
            <a:r>
              <a:rPr lang="tr-TR" sz="2000" dirty="0" err="1">
                <a:latin typeface="Noto Sans"/>
                <a:cs typeface="Nirmala UI" panose="020B0502040204020203" pitchFamily="34" charset="0"/>
              </a:rPr>
              <a:t>dexter</a:t>
            </a:r>
            <a:r>
              <a:rPr lang="tr-TR" sz="2000" dirty="0">
                <a:latin typeface="Noto Sans"/>
                <a:cs typeface="Nirmala UI" panose="020B0502040204020203" pitchFamily="34" charset="0"/>
              </a:rPr>
              <a:t> den  gelir</a:t>
            </a:r>
            <a:endParaRPr lang="tr-TR" sz="2000" dirty="0">
              <a:latin typeface="Noto Sans"/>
              <a:cs typeface="Nirmala UI" panose="020B0502040204020203" pitchFamily="34" charset="0"/>
              <a:sym typeface="Wingdings" panose="05000000000000000000" pitchFamily="2" charset="2"/>
            </a:endParaRPr>
          </a:p>
          <a:p>
            <a:r>
              <a:rPr lang="tr-TR" sz="2000" dirty="0">
                <a:latin typeface="Noto Sans"/>
                <a:cs typeface="Nirmala UI" panose="020B0502040204020203" pitchFamily="34" charset="0"/>
              </a:rPr>
              <a:t>Safra kesesi ve yollarının yansıyan ağrısı sağ </a:t>
            </a:r>
            <a:r>
              <a:rPr lang="tr-TR" sz="2000" dirty="0" err="1">
                <a:latin typeface="Noto Sans"/>
                <a:cs typeface="Nirmala UI" panose="020B0502040204020203" pitchFamily="34" charset="0"/>
              </a:rPr>
              <a:t>frenik</a:t>
            </a:r>
            <a:r>
              <a:rPr lang="tr-TR" sz="2000" dirty="0">
                <a:latin typeface="Noto Sans"/>
                <a:cs typeface="Nirmala UI" panose="020B0502040204020203" pitchFamily="34" charset="0"/>
              </a:rPr>
              <a:t> sinirle aynı </a:t>
            </a:r>
            <a:r>
              <a:rPr lang="tr-TR" sz="2000" dirty="0" err="1">
                <a:latin typeface="Noto Sans"/>
                <a:cs typeface="Nirmala UI" panose="020B0502040204020203" pitchFamily="34" charset="0"/>
              </a:rPr>
              <a:t>segmentten</a:t>
            </a:r>
            <a:r>
              <a:rPr lang="tr-TR" sz="2000" dirty="0">
                <a:latin typeface="Noto Sans"/>
                <a:cs typeface="Nirmala UI" panose="020B0502040204020203" pitchFamily="34" charset="0"/>
              </a:rPr>
              <a:t> çıkan n. </a:t>
            </a:r>
            <a:r>
              <a:rPr lang="tr-TR" sz="2000" dirty="0" err="1">
                <a:latin typeface="Noto Sans"/>
                <a:cs typeface="Nirmala UI" panose="020B0502040204020203" pitchFamily="34" charset="0"/>
              </a:rPr>
              <a:t>supraclavicularis</a:t>
            </a:r>
            <a:r>
              <a:rPr lang="tr-TR" sz="2000" dirty="0">
                <a:latin typeface="Noto Sans"/>
                <a:cs typeface="Nirmala UI" panose="020B0502040204020203" pitchFamily="34" charset="0"/>
              </a:rPr>
              <a:t> dağıldığı sağ omuzda hissedilir.</a:t>
            </a:r>
          </a:p>
        </p:txBody>
      </p:sp>
    </p:spTree>
    <p:extLst>
      <p:ext uri="{BB962C8B-B14F-4D97-AF65-F5344CB8AC3E}">
        <p14:creationId xmlns:p14="http://schemas.microsoft.com/office/powerpoint/2010/main" val="2736803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53FFE44-C875-427B-9423-EB8BED598F7F}"/>
              </a:ext>
            </a:extLst>
          </p:cNvPr>
          <p:cNvSpPr>
            <a:spLocks noGrp="1"/>
          </p:cNvSpPr>
          <p:nvPr>
            <p:ph type="title"/>
          </p:nvPr>
        </p:nvSpPr>
        <p:spPr>
          <a:xfrm>
            <a:off x="668700" y="2267787"/>
            <a:ext cx="3796306" cy="2690949"/>
          </a:xfrm>
        </p:spPr>
        <p:txBody>
          <a:bodyPr anchor="t">
            <a:normAutofit/>
          </a:bodyPr>
          <a:lstStyle/>
          <a:p>
            <a:r>
              <a:rPr lang="tr-TR" sz="3200" dirty="0"/>
              <a:t>FİZYOLOJİ</a:t>
            </a:r>
            <a:br>
              <a:rPr lang="tr-TR" sz="4800" dirty="0"/>
            </a:br>
            <a:endParaRPr lang="tr-TR" sz="4800"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08FC20D-19ED-4838-8C82-73BB8A88BDCB}"/>
              </a:ext>
            </a:extLst>
          </p:cNvPr>
          <p:cNvSpPr>
            <a:spLocks noGrp="1"/>
          </p:cNvSpPr>
          <p:nvPr>
            <p:ph idx="1"/>
          </p:nvPr>
        </p:nvSpPr>
        <p:spPr>
          <a:xfrm>
            <a:off x="5656218" y="1463039"/>
            <a:ext cx="5542387" cy="4300447"/>
          </a:xfrm>
        </p:spPr>
        <p:txBody>
          <a:bodyPr anchor="t">
            <a:noAutofit/>
          </a:bodyPr>
          <a:lstStyle/>
          <a:p>
            <a:r>
              <a:rPr lang="tr-TR" sz="2400" dirty="0">
                <a:latin typeface="Noto Sans"/>
              </a:rPr>
              <a:t>Karaciğerden günlük 600-1200 ml safra salgılanır</a:t>
            </a:r>
          </a:p>
          <a:p>
            <a:r>
              <a:rPr lang="tr-TR" sz="2400" dirty="0">
                <a:latin typeface="Noto Sans"/>
              </a:rPr>
              <a:t>Safra kesesinin görevi, gerektiğinde kullanılmak üzere safrayı konsantre edip depolamaktır.</a:t>
            </a:r>
          </a:p>
          <a:p>
            <a:r>
              <a:rPr lang="tr-TR" sz="2400" dirty="0">
                <a:latin typeface="Noto Sans"/>
              </a:rPr>
              <a:t>Safra kesesinin maksimum hacmi 30-60 ml’dir. Ancak 450 ml safrayı yoğunlaştırarak depolayabilir. </a:t>
            </a:r>
          </a:p>
          <a:p>
            <a:r>
              <a:rPr lang="tr-TR" sz="2400" dirty="0">
                <a:latin typeface="Noto Sans"/>
              </a:rPr>
              <a:t>Safra içinde başlıca safra tuzları, safra pigmentleri (</a:t>
            </a:r>
            <a:r>
              <a:rPr lang="tr-TR" sz="2400" dirty="0" err="1">
                <a:latin typeface="Noto Sans"/>
              </a:rPr>
              <a:t>bilirubin</a:t>
            </a:r>
            <a:r>
              <a:rPr lang="tr-TR" sz="2400" dirty="0">
                <a:latin typeface="Noto Sans"/>
              </a:rPr>
              <a:t>, biliverdin), kolesterol, </a:t>
            </a:r>
            <a:r>
              <a:rPr lang="tr-TR" sz="2400" dirty="0" err="1">
                <a:latin typeface="Noto Sans"/>
              </a:rPr>
              <a:t>fosfolipid</a:t>
            </a:r>
            <a:r>
              <a:rPr lang="tr-TR" sz="2400" dirty="0">
                <a:latin typeface="Noto Sans"/>
              </a:rPr>
              <a:t> (</a:t>
            </a:r>
            <a:r>
              <a:rPr lang="tr-TR" sz="2400" dirty="0" err="1">
                <a:latin typeface="Noto Sans"/>
              </a:rPr>
              <a:t>lesitin</a:t>
            </a:r>
            <a:r>
              <a:rPr lang="tr-TR" sz="2400" dirty="0">
                <a:latin typeface="Noto Sans"/>
              </a:rPr>
              <a:t>) ve plazma elektrolitleri yer alır</a:t>
            </a:r>
          </a:p>
        </p:txBody>
      </p:sp>
    </p:spTree>
    <p:extLst>
      <p:ext uri="{BB962C8B-B14F-4D97-AF65-F5344CB8AC3E}">
        <p14:creationId xmlns:p14="http://schemas.microsoft.com/office/powerpoint/2010/main" val="5179351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TM10001106[[fn=Rozet]]</Template>
  <TotalTime>4468</TotalTime>
  <Words>7277</Words>
  <Application>Microsoft Office PowerPoint</Application>
  <PresentationFormat>Geniş ekran</PresentationFormat>
  <Paragraphs>633</Paragraphs>
  <Slides>65</Slides>
  <Notes>34</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65</vt:i4>
      </vt:variant>
    </vt:vector>
  </HeadingPairs>
  <TitlesOfParts>
    <vt:vector size="74" baseType="lpstr">
      <vt:lpstr>arial</vt:lpstr>
      <vt:lpstr>arial</vt:lpstr>
      <vt:lpstr>Calibri</vt:lpstr>
      <vt:lpstr>Calibri Light</vt:lpstr>
      <vt:lpstr>Courier New</vt:lpstr>
      <vt:lpstr>Noto Sans</vt:lpstr>
      <vt:lpstr>Roboto</vt:lpstr>
      <vt:lpstr>Times New Roman</vt:lpstr>
      <vt:lpstr>Office Teması</vt:lpstr>
      <vt:lpstr>SAFRA KESESİ HASTALIKLARI</vt:lpstr>
      <vt:lpstr>AMAÇ</vt:lpstr>
      <vt:lpstr>HEDEFLER</vt:lpstr>
      <vt:lpstr>ANATOMİ</vt:lpstr>
      <vt:lpstr>ANATOMİ</vt:lpstr>
      <vt:lpstr>ANATOMİ</vt:lpstr>
      <vt:lpstr>ANATOMİ</vt:lpstr>
      <vt:lpstr>ANATOMİ</vt:lpstr>
      <vt:lpstr>FİZYOLOJİ </vt:lpstr>
      <vt:lpstr>FİZYOLOJİ</vt:lpstr>
      <vt:lpstr>SAFRA KESESİ HASTALIKLARI</vt:lpstr>
      <vt:lpstr>PowerPoint Sunusu</vt:lpstr>
      <vt:lpstr>KOLELİTİAZİS</vt:lpstr>
      <vt:lpstr>KOLELİTİAZİS </vt:lpstr>
      <vt:lpstr>    KOLELİTİAZİS</vt:lpstr>
      <vt:lpstr>KOLELİTİAZİS</vt:lpstr>
      <vt:lpstr>KOLELİTİAZİS</vt:lpstr>
      <vt:lpstr>KOLELİTİAZİS</vt:lpstr>
      <vt:lpstr>KOLELİTİAZİS</vt:lpstr>
      <vt:lpstr>AKUT TAŞLI KOLESİSTİT</vt:lpstr>
      <vt:lpstr>AKUT TAŞLI KOLESİSTİT</vt:lpstr>
      <vt:lpstr>AKUT TAŞLI KOLESİSTİT</vt:lpstr>
      <vt:lpstr>AKUT TAŞLI KOLESİSTİT</vt:lpstr>
      <vt:lpstr>AKUT TAŞLI KOLESİSTİT</vt:lpstr>
      <vt:lpstr>AKALKÜLOZ KOLESİSTİT</vt:lpstr>
      <vt:lpstr>AKALKÜLOZ KOLESİSTİT</vt:lpstr>
      <vt:lpstr>AKALKÜLOZ KOLESİSTİT</vt:lpstr>
      <vt:lpstr>KRONİK KOLESİSTİT</vt:lpstr>
      <vt:lpstr>KOLESİSTİT KOMPLİKASYONLARI </vt:lpstr>
      <vt:lpstr>AMFİZEMATÖZ KOLESİSTİT</vt:lpstr>
      <vt:lpstr>AMFİZEMATÖZ KOLESİSTİT</vt:lpstr>
      <vt:lpstr>SAFRA TAŞI İLEUSU</vt:lpstr>
      <vt:lpstr>SAFRA TAŞI İLEUSU</vt:lpstr>
      <vt:lpstr>KOLEDOKOLİTİAZİS</vt:lpstr>
      <vt:lpstr>KOLEDOKOLİTİAZİS</vt:lpstr>
      <vt:lpstr>KOLEDOKOLİTİAZİS</vt:lpstr>
      <vt:lpstr>KOLEDOKOLİTİAZİS</vt:lpstr>
      <vt:lpstr>AKUT KOLANJİT</vt:lpstr>
      <vt:lpstr>AKUT KOLANJİT </vt:lpstr>
      <vt:lpstr>AKUT KOLANJİT</vt:lpstr>
      <vt:lpstr>AKUT KOLANJİT</vt:lpstr>
      <vt:lpstr>PowerPoint Sunusu</vt:lpstr>
      <vt:lpstr>AKUT BİLİYER PANKREATİT</vt:lpstr>
      <vt:lpstr>AKUT BİLİYER PANKREATİT</vt:lpstr>
      <vt:lpstr>AKUT BİLİYER PANKREATİT</vt:lpstr>
      <vt:lpstr>AKUT BİLİYER PANKREATİT</vt:lpstr>
      <vt:lpstr>AKUT BİLİYER PANKREATİT</vt:lpstr>
      <vt:lpstr>GEBELİKTE SAFRA KESESİ HASTALIKLARI</vt:lpstr>
      <vt:lpstr>GEBELİKTE SAFRA KESESİ HASTALIKLARI</vt:lpstr>
      <vt:lpstr>GEBELİKTE SAFRA KESESİ HASTALIKLARI</vt:lpstr>
      <vt:lpstr>GEBELİKTE SAFRA KESESİ HASTALIKLARI</vt:lpstr>
      <vt:lpstr> SAFRA KESESİ TÜMORAL HASTALIKLARI  </vt:lpstr>
      <vt:lpstr>SAFRA KESESİ TÜMORAL HASTALIKLARI</vt:lpstr>
      <vt:lpstr>SAFRA KESESİ TÜMORAL HASTALIKLARI</vt:lpstr>
      <vt:lpstr>PowerPoint Sunusu</vt:lpstr>
      <vt:lpstr>SAFRA KESESİ TÜMORAL HASTALIKLARI </vt:lpstr>
      <vt:lpstr>SAFRA KESESİ TÜMORAL HASTALIKLARI</vt:lpstr>
      <vt:lpstr> SAFRA KESESİ TÜMORAL HASTALIKLARI</vt:lpstr>
      <vt:lpstr>SAFRA KESESİ TÜMORAL HASTALIKLARI</vt:lpstr>
      <vt:lpstr> SAFRA KESESİ HASTALIKLARINDA BESLENME</vt:lpstr>
      <vt:lpstr>SAFRA KESESI HASTALIKLARINDA              BESLENME</vt:lpstr>
      <vt:lpstr>SAFRA KESESİ HASTALIKLARINDA BESLENME</vt:lpstr>
      <vt:lpstr>SAFRA KESESİ HASTALIKLARINDA BESLENME</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çilenay burucuoğlu</dc:creator>
  <cp:lastModifiedBy>çilenay burucuoğlu</cp:lastModifiedBy>
  <cp:revision>57</cp:revision>
  <dcterms:created xsi:type="dcterms:W3CDTF">2021-03-21T13:51:09Z</dcterms:created>
  <dcterms:modified xsi:type="dcterms:W3CDTF">2021-03-30T07:55:11Z</dcterms:modified>
</cp:coreProperties>
</file>