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7BC"/>
    <a:srgbClr val="469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8D09B-81C6-4558-AA2A-D4EE01685730}" v="2148" dt="2022-07-28T13:17:37.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28.07.2022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28.07.2022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28.07.2022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28.07.2022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28.07.2022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28.07.2022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28.07.2022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28.07.2022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28.07.2022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28.07.2022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28.07.2022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28.07.2022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ctrTitle"/>
          </p:nvPr>
        </p:nvSpPr>
        <p:spPr>
          <a:xfrm>
            <a:off x="6590662" y="1944661"/>
            <a:ext cx="4805996" cy="1297115"/>
          </a:xfrm>
        </p:spPr>
        <p:txBody>
          <a:bodyPr anchor="t">
            <a:normAutofit/>
          </a:bodyPr>
          <a:lstStyle/>
          <a:p>
            <a:pPr algn="l"/>
            <a:r>
              <a:rPr lang="tr-TR" sz="3600" dirty="0">
                <a:solidFill>
                  <a:schemeClr val="tx2"/>
                </a:solidFill>
                <a:latin typeface="Arial Nova Cond"/>
                <a:cs typeface="Calibri Light"/>
              </a:rPr>
              <a:t>AİLE SAĞLIĞI MERKEZİ</a:t>
            </a:r>
            <a:br>
              <a:rPr lang="tr-TR" sz="3600" dirty="0">
                <a:solidFill>
                  <a:schemeClr val="tx2"/>
                </a:solidFill>
                <a:latin typeface="Arial Nova Cond"/>
                <a:cs typeface="Calibri Light"/>
              </a:rPr>
            </a:br>
            <a:r>
              <a:rPr lang="tr-TR" sz="3600" dirty="0">
                <a:solidFill>
                  <a:schemeClr val="tx2"/>
                </a:solidFill>
                <a:latin typeface="Arial Nova Cond"/>
                <a:cs typeface="Calibri Light"/>
              </a:rPr>
              <a:t>(ASM)</a:t>
            </a:r>
            <a:endParaRPr lang="tr-TR" sz="3600" dirty="0">
              <a:solidFill>
                <a:schemeClr val="tx2"/>
              </a:solidFill>
              <a:latin typeface="Arial Nova Cond"/>
            </a:endParaRPr>
          </a:p>
        </p:txBody>
      </p:sp>
      <p:sp>
        <p:nvSpPr>
          <p:cNvPr id="3" name="Alt Başlık 2"/>
          <p:cNvSpPr>
            <a:spLocks noGrp="1"/>
          </p:cNvSpPr>
          <p:nvPr>
            <p:ph type="subTitle" idx="1"/>
          </p:nvPr>
        </p:nvSpPr>
        <p:spPr>
          <a:xfrm>
            <a:off x="6590966" y="5259658"/>
            <a:ext cx="4805691" cy="838831"/>
          </a:xfrm>
        </p:spPr>
        <p:txBody>
          <a:bodyPr anchor="b">
            <a:normAutofit/>
          </a:bodyPr>
          <a:lstStyle/>
          <a:p>
            <a:pPr algn="l"/>
            <a:r>
              <a:rPr lang="tr-TR" sz="2000" dirty="0" err="1">
                <a:solidFill>
                  <a:schemeClr val="tx2"/>
                </a:solidFill>
                <a:latin typeface="Arial Nova"/>
              </a:rPr>
              <a:t>İnt</a:t>
            </a:r>
            <a:r>
              <a:rPr lang="tr-TR" sz="2000" dirty="0">
                <a:solidFill>
                  <a:schemeClr val="tx2"/>
                </a:solidFill>
                <a:latin typeface="Arial Nova"/>
              </a:rPr>
              <a:t>. Dr. Muhammet Talha Mumcu</a:t>
            </a:r>
          </a:p>
          <a:p>
            <a:pPr algn="l"/>
            <a:r>
              <a:rPr lang="tr-TR" sz="2000" dirty="0">
                <a:solidFill>
                  <a:schemeClr val="tx2"/>
                </a:solidFill>
                <a:latin typeface="Arial Nova"/>
              </a:rPr>
              <a:t>351904                   28.07.2022</a:t>
            </a:r>
          </a:p>
        </p:txBody>
      </p:sp>
      <p:pic>
        <p:nvPicPr>
          <p:cNvPr id="4" name="Resim 4">
            <a:extLst>
              <a:ext uri="{FF2B5EF4-FFF2-40B4-BE49-F238E27FC236}">
                <a16:creationId xmlns:a16="http://schemas.microsoft.com/office/drawing/2014/main" id="{E92D0E3B-24E7-638F-1B0E-1F2E88CD5CB2}"/>
              </a:ext>
            </a:extLst>
          </p:cNvPr>
          <p:cNvPicPr>
            <a:picLocks noChangeAspect="1"/>
          </p:cNvPicPr>
          <p:nvPr/>
        </p:nvPicPr>
        <p:blipFill>
          <a:blip r:embed="rId2"/>
          <a:stretch>
            <a:fillRect/>
          </a:stretch>
        </p:blipFill>
        <p:spPr>
          <a:xfrm>
            <a:off x="340470" y="2591900"/>
            <a:ext cx="4141760" cy="258860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7442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4" descr="yer, iç mekan, sandalye, mobilya içeren bir resim&#10;&#10;Açıklama otomatik olarak oluşturuldu">
            <a:extLst>
              <a:ext uri="{FF2B5EF4-FFF2-40B4-BE49-F238E27FC236}">
                <a16:creationId xmlns:a16="http://schemas.microsoft.com/office/drawing/2014/main" id="{2A738837-0D68-B5E5-9460-50A69E3CF618}"/>
              </a:ext>
            </a:extLst>
          </p:cNvPr>
          <p:cNvPicPr>
            <a:picLocks noChangeAspect="1"/>
          </p:cNvPicPr>
          <p:nvPr/>
        </p:nvPicPr>
        <p:blipFill rotWithShape="1">
          <a:blip r:embed="rId2"/>
          <a:srcRect l="9091" t="22704" b="9115"/>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26323F6-043F-4651-BDBD-B0B2CEF4F3BA}"/>
              </a:ext>
            </a:extLst>
          </p:cNvPr>
          <p:cNvSpPr>
            <a:spLocks noGrp="1"/>
          </p:cNvSpPr>
          <p:nvPr>
            <p:ph idx="1"/>
          </p:nvPr>
        </p:nvSpPr>
        <p:spPr>
          <a:xfrm>
            <a:off x="7749290" y="2121763"/>
            <a:ext cx="3764826" cy="3773010"/>
          </a:xfrm>
        </p:spPr>
        <p:txBody>
          <a:bodyPr vert="horz" lIns="91440" tIns="45720" rIns="91440" bIns="45720" rtlCol="0">
            <a:normAutofit/>
          </a:bodyPr>
          <a:lstStyle/>
          <a:p>
            <a:r>
              <a:rPr lang="tr-TR" sz="1800">
                <a:ea typeface="+mn-lt"/>
                <a:cs typeface="+mn-lt"/>
              </a:rPr>
              <a:t>Aile hekimlerinin kullanmak zorunda oldukları teknik, tıbbi cihaz, bilgisayar donanımları ile gezici sağlık hizmetlerinin sunumu için gerekli olan motorlu araçlar, </a:t>
            </a:r>
            <a:r>
              <a:rPr lang="tr-TR" sz="1800" b="1">
                <a:ea typeface="+mn-lt"/>
                <a:cs typeface="+mn-lt"/>
              </a:rPr>
              <a:t>esas olarak aile hekimleri tarafından temin edilir.</a:t>
            </a:r>
          </a:p>
          <a:p>
            <a:endParaRPr lang="tr-TR" sz="1800">
              <a:cs typeface="Calibri"/>
            </a:endParaRPr>
          </a:p>
        </p:txBody>
      </p:sp>
    </p:spTree>
    <p:extLst>
      <p:ext uri="{BB962C8B-B14F-4D97-AF65-F5344CB8AC3E}">
        <p14:creationId xmlns:p14="http://schemas.microsoft.com/office/powerpoint/2010/main" val="357567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DF6095C-66B2-6506-A978-E309C212A34F}"/>
              </a:ext>
            </a:extLst>
          </p:cNvPr>
          <p:cNvSpPr>
            <a:spLocks noGrp="1"/>
          </p:cNvSpPr>
          <p:nvPr>
            <p:ph type="title"/>
          </p:nvPr>
        </p:nvSpPr>
        <p:spPr>
          <a:xfrm>
            <a:off x="838201" y="365125"/>
            <a:ext cx="5251316" cy="1807305"/>
          </a:xfrm>
        </p:spPr>
        <p:txBody>
          <a:bodyPr>
            <a:normAutofit/>
          </a:bodyPr>
          <a:lstStyle/>
          <a:p>
            <a:r>
              <a:rPr lang="tr-TR" dirty="0">
                <a:solidFill>
                  <a:srgbClr val="F097BC"/>
                </a:solidFill>
                <a:latin typeface="Arial Nova"/>
                <a:cs typeface="Calibri Light"/>
              </a:rPr>
              <a:t>TSM ve ASM Farkı Nedir?</a:t>
            </a:r>
            <a:endParaRPr lang="tr-TR" dirty="0">
              <a:solidFill>
                <a:srgbClr val="F097BC"/>
              </a:solidFill>
              <a:latin typeface="Arial Nova"/>
            </a:endParaRPr>
          </a:p>
        </p:txBody>
      </p:sp>
      <p:sp>
        <p:nvSpPr>
          <p:cNvPr id="3" name="İçerik Yer Tutucusu 2">
            <a:extLst>
              <a:ext uri="{FF2B5EF4-FFF2-40B4-BE49-F238E27FC236}">
                <a16:creationId xmlns:a16="http://schemas.microsoft.com/office/drawing/2014/main" id="{C67CC0D9-49AF-7097-B864-DFDC4E7B0E44}"/>
              </a:ext>
            </a:extLst>
          </p:cNvPr>
          <p:cNvSpPr>
            <a:spLocks noGrp="1"/>
          </p:cNvSpPr>
          <p:nvPr>
            <p:ph idx="1"/>
          </p:nvPr>
        </p:nvSpPr>
        <p:spPr>
          <a:xfrm>
            <a:off x="838200" y="2333297"/>
            <a:ext cx="4619621" cy="3843666"/>
          </a:xfrm>
        </p:spPr>
        <p:txBody>
          <a:bodyPr vert="horz" lIns="91440" tIns="45720" rIns="91440" bIns="45720" rtlCol="0" anchor="t">
            <a:normAutofit/>
          </a:bodyPr>
          <a:lstStyle/>
          <a:p>
            <a:pPr marL="0" indent="0"/>
            <a:r>
              <a:rPr lang="tr-TR" sz="2000" dirty="0">
                <a:latin typeface="Arial Nova"/>
                <a:ea typeface="+mn-lt"/>
                <a:cs typeface="+mn-lt"/>
              </a:rPr>
              <a:t>ASM ile </a:t>
            </a:r>
            <a:r>
              <a:rPr lang="tr-TR" sz="2000" dirty="0" err="1">
                <a:latin typeface="Arial Nova"/>
                <a:ea typeface="+mn-lt"/>
                <a:cs typeface="+mn-lt"/>
              </a:rPr>
              <a:t>TSM'de</a:t>
            </a:r>
            <a:r>
              <a:rPr lang="tr-TR" sz="2000" dirty="0">
                <a:latin typeface="Arial Nova"/>
                <a:ea typeface="+mn-lt"/>
                <a:cs typeface="+mn-lt"/>
              </a:rPr>
              <a:t> çalışacak hekimler arasındaki görev ayrımı tek cümle ile ifade edilirse; birinci basamak sağlık hizmeti sunumundan aile sağlığı merkezi/aile hekimi; birinci basamak sağlık hizmetinin planlanma ve organizasyonundan ise toplum sağlığı merkezi sorumludur.</a:t>
            </a:r>
            <a:br>
              <a:rPr lang="en-US" sz="2000" dirty="0"/>
            </a:br>
            <a:endParaRPr lang="en-US" sz="2000">
              <a:cs typeface="Calibri" panose="020F0502020204030204"/>
            </a:endParaRPr>
          </a:p>
        </p:txBody>
      </p:sp>
      <p:pic>
        <p:nvPicPr>
          <p:cNvPr id="5" name="Picture 4" descr="Üzerinde doktorların kullandığı gereçler bulunan pembe bir masa">
            <a:extLst>
              <a:ext uri="{FF2B5EF4-FFF2-40B4-BE49-F238E27FC236}">
                <a16:creationId xmlns:a16="http://schemas.microsoft.com/office/drawing/2014/main" id="{A729AB8C-C400-01C2-44C0-F54200BD8E01}"/>
              </a:ext>
            </a:extLst>
          </p:cNvPr>
          <p:cNvPicPr>
            <a:picLocks noChangeAspect="1"/>
          </p:cNvPicPr>
          <p:nvPr/>
        </p:nvPicPr>
        <p:blipFill rotWithShape="1">
          <a:blip r:embed="rId2"/>
          <a:srcRect l="42051" r="-3"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90475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9A1BDDB-A754-5A8E-D518-5D5CC7338107}"/>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b="1" kern="1200" dirty="0" err="1">
                <a:solidFill>
                  <a:schemeClr val="accent1"/>
                </a:solidFill>
                <a:latin typeface="Arial Nova Cond"/>
              </a:rPr>
              <a:t>Kaynakça</a:t>
            </a:r>
            <a:endParaRPr lang="en-US" b="1" kern="1200">
              <a:solidFill>
                <a:schemeClr val="accent1"/>
              </a:solidFill>
              <a:latin typeface="Arial Nova Cond"/>
            </a:endParaRP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7EB34A09-EDE4-3287-607B-14280CED9A4D}"/>
              </a:ext>
            </a:extLst>
          </p:cNvPr>
          <p:cNvSpPr>
            <a:spLocks noGrp="1"/>
          </p:cNvSpPr>
          <p:nvPr>
            <p:ph idx="1"/>
          </p:nvPr>
        </p:nvSpPr>
        <p:spPr>
          <a:xfrm>
            <a:off x="4976030" y="2803459"/>
            <a:ext cx="5804892" cy="1254554"/>
          </a:xfrm>
        </p:spPr>
        <p:txBody>
          <a:bodyPr vert="horz" lIns="91440" tIns="45720" rIns="91440" bIns="45720" rtlCol="0" anchor="b">
            <a:normAutofit/>
          </a:bodyPr>
          <a:lstStyle/>
          <a:p>
            <a:r>
              <a:rPr lang="en-US" sz="2000" dirty="0" err="1">
                <a:latin typeface="Arial Nova"/>
              </a:rPr>
              <a:t>Mevzuat</a:t>
            </a:r>
            <a:endParaRPr lang="en-US" sz="2000">
              <a:latin typeface="Arial Nova"/>
            </a:endParaRPr>
          </a:p>
          <a:p>
            <a:r>
              <a:rPr lang="en-US" sz="2000" dirty="0">
                <a:latin typeface="Arial Nova"/>
              </a:rPr>
              <a:t>Istabip.org.tr</a:t>
            </a:r>
          </a:p>
          <a:p>
            <a:r>
              <a:rPr lang="en-US" sz="2000" dirty="0">
                <a:latin typeface="Arial Nova"/>
              </a:rPr>
              <a:t>Vize2noluasm.com</a:t>
            </a:r>
          </a:p>
        </p:txBody>
      </p:sp>
      <p:sp>
        <p:nvSpPr>
          <p:cNvPr id="4" name="Metin kutusu 3">
            <a:extLst>
              <a:ext uri="{FF2B5EF4-FFF2-40B4-BE49-F238E27FC236}">
                <a16:creationId xmlns:a16="http://schemas.microsoft.com/office/drawing/2014/main" id="{8BCC84FF-F203-E175-B6EA-591FB235B1FA}"/>
              </a:ext>
            </a:extLst>
          </p:cNvPr>
          <p:cNvSpPr txBox="1"/>
          <p:nvPr/>
        </p:nvSpPr>
        <p:spPr>
          <a:xfrm>
            <a:off x="4976030" y="3589866"/>
            <a:ext cx="6250940" cy="230462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endParaRPr lang="en-US" sz="2000" dirty="0">
              <a:cs typeface="Calibri"/>
            </a:endParaRPr>
          </a:p>
        </p:txBody>
      </p:sp>
    </p:spTree>
    <p:extLst>
      <p:ext uri="{BB962C8B-B14F-4D97-AF65-F5344CB8AC3E}">
        <p14:creationId xmlns:p14="http://schemas.microsoft.com/office/powerpoint/2010/main" val="200941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39CBB94A-730C-952C-78CD-ABCA2C0A3495}"/>
              </a:ext>
            </a:extLst>
          </p:cNvPr>
          <p:cNvSpPr>
            <a:spLocks noGrp="1"/>
          </p:cNvSpPr>
          <p:nvPr>
            <p:ph type="title"/>
          </p:nvPr>
        </p:nvSpPr>
        <p:spPr>
          <a:xfrm>
            <a:off x="643467" y="321734"/>
            <a:ext cx="10905066" cy="1135737"/>
          </a:xfrm>
        </p:spPr>
        <p:txBody>
          <a:bodyPr>
            <a:normAutofit/>
          </a:bodyPr>
          <a:lstStyle/>
          <a:p>
            <a:r>
              <a:rPr lang="tr-TR" sz="2800" dirty="0">
                <a:latin typeface="Arial Nova Cond"/>
              </a:rPr>
              <a:t>AİLE SAĞLIĞI MERKEZİ NEDİR?</a:t>
            </a:r>
          </a:p>
        </p:txBody>
      </p:sp>
      <p:sp>
        <p:nvSpPr>
          <p:cNvPr id="3" name="İçerik Yer Tutucusu 2">
            <a:extLst>
              <a:ext uri="{FF2B5EF4-FFF2-40B4-BE49-F238E27FC236}">
                <a16:creationId xmlns:a16="http://schemas.microsoft.com/office/drawing/2014/main" id="{5CB7C7AD-F98F-BDF3-F210-273A0EAFC0B5}"/>
              </a:ext>
            </a:extLst>
          </p:cNvPr>
          <p:cNvSpPr>
            <a:spLocks noGrp="1"/>
          </p:cNvSpPr>
          <p:nvPr>
            <p:ph idx="1"/>
          </p:nvPr>
        </p:nvSpPr>
        <p:spPr>
          <a:xfrm>
            <a:off x="643467" y="1494908"/>
            <a:ext cx="10905066" cy="4393982"/>
          </a:xfrm>
        </p:spPr>
        <p:txBody>
          <a:bodyPr vert="horz" lIns="91440" tIns="45720" rIns="91440" bIns="45720" rtlCol="0" anchor="t">
            <a:normAutofit/>
          </a:bodyPr>
          <a:lstStyle/>
          <a:p>
            <a:r>
              <a:rPr lang="tr-TR" sz="2000" dirty="0">
                <a:latin typeface="Arial Nova"/>
                <a:ea typeface="+mn-lt"/>
                <a:cs typeface="+mn-lt"/>
              </a:rPr>
              <a:t> Bir veya daha fazla aile hekimini (uzman veya pratisyen doktor), aile sağlığı elemanlarını   ve gerektiğinde sekreter, güvenlik ve temizlik personeli gibi görevlileri barındıran, aile hekimliği hizmeti verilen kuruluştur.</a:t>
            </a:r>
            <a:endParaRPr lang="tr-TR" sz="2000" dirty="0">
              <a:latin typeface="Arial Nova"/>
            </a:endParaRPr>
          </a:p>
          <a:p>
            <a:r>
              <a:rPr lang="tr-TR" sz="2000" dirty="0">
                <a:latin typeface="Arial Nova"/>
                <a:cs typeface="Calibri"/>
              </a:rPr>
              <a:t> </a:t>
            </a:r>
            <a:r>
              <a:rPr lang="tr-TR" sz="2000" dirty="0" err="1">
                <a:latin typeface="Arial Nova"/>
                <a:cs typeface="Calibri"/>
              </a:rPr>
              <a:t>ASM'ler</a:t>
            </a:r>
            <a:r>
              <a:rPr lang="tr-TR" sz="2000" dirty="0">
                <a:latin typeface="Arial Nova"/>
                <a:cs typeface="Calibri"/>
              </a:rPr>
              <a:t> toplumun ilk aşamada başvurduğu veya başvurması gerektiği sağlık kuruluşudur.</a:t>
            </a:r>
          </a:p>
          <a:p>
            <a:pPr marL="285750" indent="-285750">
              <a:buFont typeface="Arial,Sans-Serif" panose="020B0604020202020204" pitchFamily="34" charset="0"/>
              <a:buChar char="•"/>
            </a:pPr>
            <a:r>
              <a:rPr lang="tr-TR" sz="2000" dirty="0">
                <a:latin typeface="Arial Nova"/>
                <a:ea typeface="+mn-lt"/>
                <a:cs typeface="+mn-lt"/>
              </a:rPr>
              <a:t>Aile Sağlığı Merkezlerinde muayene, pansuman, koruyucu sağlık hizmetleri (Aşı, sağlık taramaları, kanser taramaları v. b. hizmetler) ve imkan dahilinde laboratuvar tetkiklerini kapsayan 1. Basamak Sağlık Hizmetleri verilir.</a:t>
            </a:r>
          </a:p>
          <a:p>
            <a:endParaRPr lang="tr-TR" sz="2000" dirty="0">
              <a:latin typeface="Arial Nova"/>
              <a:cs typeface="Calibri"/>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628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3360B200-3C27-05D4-D8BD-0D1F86B97F6A}"/>
              </a:ext>
            </a:extLst>
          </p:cNvPr>
          <p:cNvSpPr>
            <a:spLocks noGrp="1"/>
          </p:cNvSpPr>
          <p:nvPr>
            <p:ph idx="1"/>
          </p:nvPr>
        </p:nvSpPr>
        <p:spPr>
          <a:xfrm>
            <a:off x="643467" y="1216127"/>
            <a:ext cx="10905066" cy="4393982"/>
          </a:xfrm>
        </p:spPr>
        <p:txBody>
          <a:bodyPr vert="horz" lIns="91440" tIns="45720" rIns="91440" bIns="45720" rtlCol="0" anchor="t">
            <a:normAutofit/>
          </a:bodyPr>
          <a:lstStyle/>
          <a:p>
            <a:r>
              <a:rPr lang="tr-TR" sz="2000" b="1" dirty="0">
                <a:latin typeface="Arial Nova"/>
                <a:cs typeface="Calibri"/>
              </a:rPr>
              <a:t>AİLE HEKİMİ</a:t>
            </a:r>
          </a:p>
          <a:p>
            <a:pPr marL="0" indent="0">
              <a:buNone/>
            </a:pPr>
            <a:r>
              <a:rPr lang="tr-TR" sz="2000" dirty="0">
                <a:latin typeface="Arial Nova"/>
                <a:cs typeface="Calibri"/>
              </a:rPr>
              <a:t>   </a:t>
            </a:r>
            <a:r>
              <a:rPr lang="tr-TR" sz="2000" dirty="0">
                <a:latin typeface="Arial Nova"/>
                <a:ea typeface="+mn-lt"/>
                <a:cs typeface="+mn-lt"/>
              </a:rPr>
              <a:t>- Kişiye yönelik koruyucu sağlık hizmetleri ile birinci basamak teşhis, tedavi ve rehabilite edici sağlık hizmetlerini yaş, cinsiyet ve hastalık ayrımı yapmaksızın, her kişiye kapsamlı ve devamlı olarak belirli bir mekânda vermekle yükümlü, gerektiği ölçüde gezici sağlık hizmeti veren ve tam gün esasına göre çalışan aile hekimliği uzmanı veya Kurumun öngördüğü eğitimleri alan uzman tabip veya tabiplerdir.</a:t>
            </a:r>
          </a:p>
          <a:p>
            <a:r>
              <a:rPr lang="tr-TR" sz="2000" b="1" dirty="0">
                <a:latin typeface="Arial Nova"/>
                <a:cs typeface="Calibri"/>
              </a:rPr>
              <a:t>AİLE SAĞLIĞI ELEMANI</a:t>
            </a:r>
          </a:p>
          <a:p>
            <a:pPr marL="0" indent="0">
              <a:buNone/>
            </a:pPr>
            <a:r>
              <a:rPr lang="tr-TR" sz="2000" dirty="0">
                <a:latin typeface="Arial Nova"/>
                <a:cs typeface="Calibri"/>
              </a:rPr>
              <a:t>   </a:t>
            </a:r>
            <a:r>
              <a:rPr lang="tr-TR" sz="2000" dirty="0">
                <a:latin typeface="Arial Nova"/>
                <a:ea typeface="+mn-lt"/>
                <a:cs typeface="+mn-lt"/>
              </a:rPr>
              <a:t>-Aile hekimi ile birlikte hizmet veren, sözleşmeli olarak çalıştırılan veya Türkiye Halk Sağlığı Kurumu veya eğitim kurumunca görevlendirilen hemşire, ebe, sağlık memuru (toplum sağlığı) ve acil tıp teknisyenidir.</a:t>
            </a:r>
          </a:p>
          <a:p>
            <a:pPr marL="0" indent="0">
              <a:buNone/>
            </a:pPr>
            <a:endParaRPr lang="tr-TR" sz="2000">
              <a:cs typeface="Calibri"/>
            </a:endParaRPr>
          </a:p>
        </p:txBody>
      </p:sp>
      <p:sp>
        <p:nvSpPr>
          <p:cNvPr id="6"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6454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A669164B-E1DE-EA47-4C23-543A29CAC22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Arial Nova"/>
              </a:rPr>
              <a:t>ASM EKİBİ</a:t>
            </a:r>
          </a:p>
        </p:txBody>
      </p:sp>
      <p:sp>
        <p:nvSpPr>
          <p:cNvPr id="3" name="İçerik Yer Tutucusu 2">
            <a:extLst>
              <a:ext uri="{FF2B5EF4-FFF2-40B4-BE49-F238E27FC236}">
                <a16:creationId xmlns:a16="http://schemas.microsoft.com/office/drawing/2014/main" id="{172B9885-28C4-EACE-0A39-6BA0A1127EC4}"/>
              </a:ext>
            </a:extLst>
          </p:cNvPr>
          <p:cNvSpPr>
            <a:spLocks noGrp="1"/>
          </p:cNvSpPr>
          <p:nvPr>
            <p:ph idx="1"/>
          </p:nvPr>
        </p:nvSpPr>
        <p:spPr>
          <a:xfrm>
            <a:off x="394347" y="4872922"/>
            <a:ext cx="4169264" cy="1359395"/>
          </a:xfrm>
        </p:spPr>
        <p:txBody>
          <a:bodyPr vert="horz" lIns="91440" tIns="45720" rIns="91440" bIns="45720" rtlCol="0" anchor="t">
            <a:normAutofit/>
          </a:bodyPr>
          <a:lstStyle/>
          <a:p>
            <a:pPr marL="0" indent="0">
              <a:buNone/>
            </a:pPr>
            <a:r>
              <a:rPr lang="en-US" sz="1800" dirty="0">
                <a:latin typeface="Arial Nova"/>
              </a:rPr>
              <a:t>    </a:t>
            </a:r>
            <a:r>
              <a:rPr lang="en-US" sz="1800" b="1" kern="1200" dirty="0">
                <a:solidFill>
                  <a:schemeClr val="tx1"/>
                </a:solidFill>
                <a:latin typeface="Arial Nova"/>
              </a:rPr>
              <a:t>Aile </a:t>
            </a:r>
            <a:r>
              <a:rPr lang="en-US" sz="1800" b="1" dirty="0" err="1">
                <a:latin typeface="Arial Nova"/>
              </a:rPr>
              <a:t>hekimi</a:t>
            </a:r>
            <a:r>
              <a:rPr lang="en-US" sz="1800" kern="1200" dirty="0">
                <a:solidFill>
                  <a:schemeClr val="tx1"/>
                </a:solidFill>
                <a:latin typeface="Arial Nova"/>
              </a:rPr>
              <a:t> + </a:t>
            </a:r>
            <a:r>
              <a:rPr lang="en-US" sz="1800" b="1" kern="1200" dirty="0">
                <a:solidFill>
                  <a:schemeClr val="tx1"/>
                </a:solidFill>
                <a:latin typeface="Arial Nova"/>
              </a:rPr>
              <a:t>Aile </a:t>
            </a:r>
            <a:r>
              <a:rPr lang="en-US" sz="1800" b="1" dirty="0" err="1">
                <a:latin typeface="Arial Nova"/>
              </a:rPr>
              <a:t>sağlığı</a:t>
            </a:r>
            <a:r>
              <a:rPr lang="en-US" sz="1800" b="1" dirty="0">
                <a:latin typeface="Arial Nova"/>
              </a:rPr>
              <a:t> </a:t>
            </a:r>
            <a:r>
              <a:rPr lang="en-US" sz="1800" b="1" dirty="0" err="1">
                <a:latin typeface="Arial Nova"/>
              </a:rPr>
              <a:t>elemanı</a:t>
            </a:r>
            <a:endParaRPr lang="en-US" sz="1800" b="1" dirty="0">
              <a:latin typeface="Arial Nova"/>
            </a:endParaRPr>
          </a:p>
          <a:p>
            <a:pPr marL="0" indent="0">
              <a:buNone/>
            </a:pPr>
            <a:r>
              <a:rPr lang="en-US" sz="1800" dirty="0">
                <a:latin typeface="Arial Nova"/>
                <a:cs typeface="Calibri"/>
              </a:rPr>
              <a:t>         </a:t>
            </a:r>
            <a:r>
              <a:rPr lang="en-US" sz="1400" i="1" dirty="0">
                <a:latin typeface="Arial Nova"/>
                <a:cs typeface="Calibri"/>
              </a:rPr>
              <a:t>(</a:t>
            </a:r>
            <a:r>
              <a:rPr lang="en-US" sz="1400" i="1" dirty="0" err="1">
                <a:latin typeface="Arial Nova"/>
                <a:cs typeface="Calibri"/>
              </a:rPr>
              <a:t>gerektiğinde</a:t>
            </a:r>
            <a:r>
              <a:rPr lang="en-US" sz="1400" i="1" dirty="0">
                <a:latin typeface="Arial Nova"/>
                <a:cs typeface="Calibri"/>
              </a:rPr>
              <a:t>) </a:t>
            </a:r>
            <a:r>
              <a:rPr lang="en-US" sz="1400" i="1" dirty="0" err="1">
                <a:latin typeface="Arial Nova"/>
                <a:cs typeface="Calibri"/>
              </a:rPr>
              <a:t>yardımcı</a:t>
            </a:r>
            <a:r>
              <a:rPr lang="en-US" sz="1400" i="1" dirty="0">
                <a:latin typeface="Arial Nova"/>
                <a:cs typeface="Calibri"/>
              </a:rPr>
              <a:t> </a:t>
            </a:r>
            <a:r>
              <a:rPr lang="en-US" sz="1400" i="1" dirty="0" err="1">
                <a:latin typeface="Arial Nova"/>
                <a:cs typeface="Calibri"/>
              </a:rPr>
              <a:t>personel</a:t>
            </a:r>
            <a:endParaRPr lang="en-US" sz="1400" dirty="0">
              <a:latin typeface="Arial Nova"/>
              <a:cs typeface="Calibri"/>
            </a:endParaRPr>
          </a:p>
          <a:p>
            <a:pPr marL="0" indent="0">
              <a:buNone/>
            </a:pPr>
            <a:endParaRPr lang="en-US" sz="2000" dirty="0">
              <a:latin typeface="Arial Nova"/>
              <a:cs typeface="Calibri"/>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4" descr="ok içeren bir resim&#10;&#10;Açıklama otomatik olarak oluşturuldu">
            <a:extLst>
              <a:ext uri="{FF2B5EF4-FFF2-40B4-BE49-F238E27FC236}">
                <a16:creationId xmlns:a16="http://schemas.microsoft.com/office/drawing/2014/main" id="{012BE664-3DB3-4587-4398-18BE244F19E0}"/>
              </a:ext>
            </a:extLst>
          </p:cNvPr>
          <p:cNvPicPr>
            <a:picLocks noChangeAspect="1"/>
          </p:cNvPicPr>
          <p:nvPr/>
        </p:nvPicPr>
        <p:blipFill>
          <a:blip r:embed="rId2"/>
          <a:stretch>
            <a:fillRect/>
          </a:stretch>
        </p:blipFill>
        <p:spPr>
          <a:xfrm>
            <a:off x="5891084" y="625684"/>
            <a:ext cx="5455380" cy="5455380"/>
          </a:xfrm>
          <a:prstGeom prst="rect">
            <a:avLst/>
          </a:prstGeom>
        </p:spPr>
      </p:pic>
    </p:spTree>
    <p:extLst>
      <p:ext uri="{BB962C8B-B14F-4D97-AF65-F5344CB8AC3E}">
        <p14:creationId xmlns:p14="http://schemas.microsoft.com/office/powerpoint/2010/main" val="92321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ABC4FE8-4A52-F29A-E08A-DD5E16AD900B}"/>
              </a:ext>
            </a:extLst>
          </p:cNvPr>
          <p:cNvSpPr>
            <a:spLocks noGrp="1"/>
          </p:cNvSpPr>
          <p:nvPr>
            <p:ph type="title"/>
          </p:nvPr>
        </p:nvSpPr>
        <p:spPr>
          <a:xfrm>
            <a:off x="1115568" y="548640"/>
            <a:ext cx="10168128" cy="1179576"/>
          </a:xfrm>
        </p:spPr>
        <p:txBody>
          <a:bodyPr>
            <a:normAutofit/>
          </a:bodyPr>
          <a:lstStyle/>
          <a:p>
            <a:r>
              <a:rPr lang="tr-TR" sz="3700">
                <a:latin typeface="Arial Nova"/>
                <a:cs typeface="Calibri Light"/>
              </a:rPr>
              <a:t>Aile Hekiminin Görevleri Ve ASM'de Sunulan Hizmetler</a:t>
            </a:r>
            <a:endParaRPr lang="tr-TR" sz="3700">
              <a:latin typeface="Arial Nova"/>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D7D36626-DE36-16DF-B1C6-39AEA4B7DF6F}"/>
              </a:ext>
            </a:extLst>
          </p:cNvPr>
          <p:cNvSpPr>
            <a:spLocks noGrp="1"/>
          </p:cNvSpPr>
          <p:nvPr>
            <p:ph idx="1"/>
          </p:nvPr>
        </p:nvSpPr>
        <p:spPr>
          <a:xfrm>
            <a:off x="1115568" y="2481943"/>
            <a:ext cx="10168128" cy="3695020"/>
          </a:xfrm>
        </p:spPr>
        <p:txBody>
          <a:bodyPr vert="horz" lIns="91440" tIns="45720" rIns="91440" bIns="45720" rtlCol="0" anchor="t">
            <a:normAutofit/>
          </a:bodyPr>
          <a:lstStyle/>
          <a:p>
            <a:r>
              <a:rPr lang="tr-TR" sz="1700" dirty="0">
                <a:latin typeface="Arial Nova"/>
                <a:cs typeface="Calibri"/>
              </a:rPr>
              <a:t>Aile Hekimleri k</a:t>
            </a:r>
            <a:r>
              <a:rPr lang="tr-TR" sz="1700" dirty="0">
                <a:latin typeface="Arial Nova"/>
                <a:ea typeface="+mn-lt"/>
                <a:cs typeface="+mn-lt"/>
              </a:rPr>
              <a:t>işiye yönelik </a:t>
            </a:r>
            <a:r>
              <a:rPr lang="tr-TR" sz="1700" u="sng" dirty="0">
                <a:solidFill>
                  <a:srgbClr val="C00000"/>
                </a:solidFill>
                <a:latin typeface="Arial Nova"/>
                <a:ea typeface="+mn-lt"/>
                <a:cs typeface="+mn-lt"/>
              </a:rPr>
              <a:t>koruyucu sağlık hizmetleri</a:t>
            </a:r>
            <a:r>
              <a:rPr lang="tr-TR" sz="1700" dirty="0">
                <a:latin typeface="Arial Nova"/>
                <a:ea typeface="+mn-lt"/>
                <a:cs typeface="+mn-lt"/>
              </a:rPr>
              <a:t> ile birinci basamak teşhis, tedavi, rehabilitasyon ve danışmanlık hizmetlerini vermek,</a:t>
            </a:r>
          </a:p>
          <a:p>
            <a:r>
              <a:rPr lang="tr-TR" sz="1700" dirty="0">
                <a:latin typeface="Arial Nova"/>
                <a:ea typeface="+mn-lt"/>
                <a:cs typeface="+mn-lt"/>
              </a:rPr>
              <a:t>Sağlıkla ilgili olarak kayıtlı kişilere rehberlik yapmak, sağlığı geliştirici ve koruyucu hizmetler ile </a:t>
            </a:r>
            <a:r>
              <a:rPr lang="tr-TR" sz="1700" u="sng" dirty="0">
                <a:solidFill>
                  <a:srgbClr val="C00000"/>
                </a:solidFill>
                <a:latin typeface="Arial Nova"/>
                <a:ea typeface="+mn-lt"/>
                <a:cs typeface="+mn-lt"/>
              </a:rPr>
              <a:t>ana çocuk sağlığı ve üreme sağlığı</a:t>
            </a:r>
            <a:r>
              <a:rPr lang="tr-TR" sz="1700" dirty="0">
                <a:latin typeface="Arial Nova"/>
                <a:ea typeface="+mn-lt"/>
                <a:cs typeface="+mn-lt"/>
              </a:rPr>
              <a:t> hizmetlerini vermek,</a:t>
            </a:r>
          </a:p>
          <a:p>
            <a:r>
              <a:rPr lang="tr-TR" sz="1700" dirty="0">
                <a:latin typeface="Arial Nova"/>
                <a:ea typeface="+mn-lt"/>
                <a:cs typeface="+mn-lt"/>
              </a:rPr>
              <a:t>Periyodik sağlık muayenesi yapmak.</a:t>
            </a:r>
          </a:p>
          <a:p>
            <a:r>
              <a:rPr lang="tr-TR" sz="1700" dirty="0">
                <a:latin typeface="Arial Nova"/>
                <a:ea typeface="+mn-lt"/>
                <a:cs typeface="+mn-lt"/>
              </a:rPr>
              <a:t>Kayıtlı kişilerin yaş, cinsiyet ve hastalık gruplarına yönelik </a:t>
            </a:r>
            <a:r>
              <a:rPr lang="tr-TR" sz="1700" u="sng" dirty="0">
                <a:solidFill>
                  <a:srgbClr val="C00000"/>
                </a:solidFill>
                <a:latin typeface="Arial Nova"/>
                <a:ea typeface="+mn-lt"/>
                <a:cs typeface="+mn-lt"/>
              </a:rPr>
              <a:t>izlem ve taramaları</a:t>
            </a:r>
            <a:r>
              <a:rPr lang="tr-TR" sz="1700" dirty="0">
                <a:latin typeface="Arial Nova"/>
                <a:ea typeface="+mn-lt"/>
                <a:cs typeface="+mn-lt"/>
              </a:rPr>
              <a:t> (kanser, kronik hastalıklar, gebe, lohusa, yenidoğan, bebek, çocuk sağlığı, </a:t>
            </a:r>
            <a:r>
              <a:rPr lang="tr-TR" sz="1700" dirty="0" err="1">
                <a:latin typeface="Arial Nova"/>
                <a:ea typeface="+mn-lt"/>
                <a:cs typeface="+mn-lt"/>
              </a:rPr>
              <a:t>adölesan</a:t>
            </a:r>
            <a:r>
              <a:rPr lang="tr-TR" sz="1700" dirty="0">
                <a:latin typeface="Arial Nova"/>
                <a:ea typeface="+mn-lt"/>
                <a:cs typeface="+mn-lt"/>
              </a:rPr>
              <a:t>, erişkin, yaşlı sağlığı vb.) yapmak.</a:t>
            </a:r>
          </a:p>
          <a:p>
            <a:r>
              <a:rPr lang="tr-TR" sz="1700" dirty="0">
                <a:latin typeface="Arial Nova"/>
                <a:ea typeface="+mn-lt"/>
                <a:cs typeface="+mn-lt"/>
              </a:rPr>
              <a:t>Evde takibi zorunlu olan engelli, yaşlı, yatalak ve benzeri durumdaki kendisine kayıtlı kişilere evde veya gezici/yerinde sağlık hizmetlerinin yürütülmesi sırasında kişiye yönelik koruyucu sağlık hizmetleri ile birinci basamak teşhis, tedavi, rehabilitasyon ve danışmanlık hizmetlerini vermek.</a:t>
            </a:r>
          </a:p>
        </p:txBody>
      </p:sp>
    </p:spTree>
    <p:extLst>
      <p:ext uri="{BB962C8B-B14F-4D97-AF65-F5344CB8AC3E}">
        <p14:creationId xmlns:p14="http://schemas.microsoft.com/office/powerpoint/2010/main" val="11313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362419F-E703-EAA6-9150-A0C1A5259D6D}"/>
              </a:ext>
            </a:extLst>
          </p:cNvPr>
          <p:cNvSpPr>
            <a:spLocks noGrp="1"/>
          </p:cNvSpPr>
          <p:nvPr>
            <p:ph type="title"/>
          </p:nvPr>
        </p:nvSpPr>
        <p:spPr>
          <a:xfrm>
            <a:off x="1115568" y="548640"/>
            <a:ext cx="10168128" cy="1179576"/>
          </a:xfrm>
        </p:spPr>
        <p:txBody>
          <a:bodyPr>
            <a:normAutofit/>
          </a:bodyPr>
          <a:lstStyle/>
          <a:p>
            <a:r>
              <a:rPr lang="tr-TR" sz="3700">
                <a:latin typeface="Arial Nova"/>
                <a:ea typeface="+mj-lt"/>
                <a:cs typeface="+mj-lt"/>
              </a:rPr>
              <a:t>Aile Hekiminin Görevleri Ve ASM'de Sunulan Hizmetler</a:t>
            </a:r>
            <a:endParaRPr lang="tr-TR" sz="3700">
              <a:latin typeface="Arial Nova"/>
            </a:endParaRP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4451D91A-BBC5-C519-B13B-1513117F8000}"/>
              </a:ext>
            </a:extLst>
          </p:cNvPr>
          <p:cNvSpPr>
            <a:spLocks noGrp="1"/>
          </p:cNvSpPr>
          <p:nvPr>
            <p:ph idx="1"/>
          </p:nvPr>
        </p:nvSpPr>
        <p:spPr>
          <a:xfrm>
            <a:off x="1115568" y="2481943"/>
            <a:ext cx="10168128" cy="4057434"/>
          </a:xfrm>
        </p:spPr>
        <p:txBody>
          <a:bodyPr vert="horz" lIns="91440" tIns="45720" rIns="91440" bIns="45720" rtlCol="0" anchor="t">
            <a:normAutofit/>
          </a:bodyPr>
          <a:lstStyle/>
          <a:p>
            <a:r>
              <a:rPr lang="tr-TR" sz="1600" dirty="0">
                <a:latin typeface="Arial Nova"/>
                <a:ea typeface="+mn-lt"/>
                <a:cs typeface="+mn-lt"/>
              </a:rPr>
              <a:t>Aile sağlığı merkezi şartlarında </a:t>
            </a:r>
            <a:r>
              <a:rPr lang="tr-TR" sz="1600" u="sng" dirty="0">
                <a:solidFill>
                  <a:srgbClr val="C00000"/>
                </a:solidFill>
                <a:latin typeface="Arial Nova"/>
                <a:ea typeface="+mn-lt"/>
                <a:cs typeface="+mn-lt"/>
              </a:rPr>
              <a:t>teşhis veya tedavisi yapılamayan hastaları sevk etmek</a:t>
            </a:r>
            <a:r>
              <a:rPr lang="tr-TR" sz="1600" dirty="0">
                <a:latin typeface="Arial Nova"/>
                <a:ea typeface="+mn-lt"/>
                <a:cs typeface="+mn-lt"/>
              </a:rPr>
              <a:t>, sevk edilen hastaların geri bildirimi yapılan muayene, tetkik, teşhis, tedavi ve yatış bilgilerini değerlendirmek, ikinci ve üçüncü basamak tedavi ve rehabilitasyon hizmetleri ile evde sağlık hizmetlerinin koordinasyonunu sağlamak.</a:t>
            </a:r>
          </a:p>
          <a:p>
            <a:r>
              <a:rPr lang="tr-TR" sz="1600" u="sng" dirty="0">
                <a:solidFill>
                  <a:srgbClr val="C00000"/>
                </a:solidFill>
                <a:latin typeface="Arial Nova"/>
                <a:ea typeface="+mn-lt"/>
                <a:cs typeface="+mn-lt"/>
              </a:rPr>
              <a:t>Tetkik</a:t>
            </a:r>
            <a:r>
              <a:rPr lang="tr-TR" sz="1600" dirty="0">
                <a:latin typeface="Arial Nova"/>
                <a:ea typeface="+mn-lt"/>
                <a:cs typeface="+mn-lt"/>
              </a:rPr>
              <a:t> hizmetlerinin verilmesini sağlamak ya da bu hizmetleri vermek.</a:t>
            </a:r>
          </a:p>
          <a:p>
            <a:r>
              <a:rPr lang="tr-TR" sz="1600" dirty="0">
                <a:latin typeface="Arial Nova"/>
                <a:ea typeface="+mn-lt"/>
                <a:cs typeface="+mn-lt"/>
              </a:rPr>
              <a:t>Verdiği hizmetlerle ilgili olarak </a:t>
            </a:r>
            <a:r>
              <a:rPr lang="tr-TR" sz="1600" u="sng" dirty="0">
                <a:solidFill>
                  <a:srgbClr val="C00000"/>
                </a:solidFill>
                <a:latin typeface="Arial Nova"/>
                <a:ea typeface="+mn-lt"/>
                <a:cs typeface="+mn-lt"/>
              </a:rPr>
              <a:t>sağlık kayıtlarını tutmak ve gerekli bildirimleri yapmak.</a:t>
            </a:r>
          </a:p>
          <a:p>
            <a:r>
              <a:rPr lang="tr-TR" sz="1600" dirty="0">
                <a:latin typeface="Arial Nova"/>
                <a:ea typeface="+mn-lt"/>
                <a:cs typeface="+mn-lt"/>
              </a:rPr>
              <a:t>Kendisine kayıtlı kişileri </a:t>
            </a:r>
            <a:r>
              <a:rPr lang="tr-TR" sz="1600" u="sng" dirty="0">
                <a:solidFill>
                  <a:srgbClr val="C00000"/>
                </a:solidFill>
                <a:latin typeface="Arial Nova"/>
                <a:ea typeface="+mn-lt"/>
                <a:cs typeface="+mn-lt"/>
              </a:rPr>
              <a:t>yılda en az bir defa değerlendirerek sağlık kayıtlarını güncellemek.</a:t>
            </a:r>
          </a:p>
          <a:p>
            <a:r>
              <a:rPr lang="tr-TR" sz="1600" dirty="0">
                <a:latin typeface="Arial Nova"/>
                <a:ea typeface="+mn-lt"/>
                <a:cs typeface="+mn-lt"/>
              </a:rPr>
              <a:t>Kendisine kayıtlı kişilerin ilk değerlendirmesini yapmak için altı ay içinde ev ziyaretinde bulunmak veya kişiler ile iletişime geçmek.</a:t>
            </a:r>
          </a:p>
          <a:p>
            <a:r>
              <a:rPr lang="tr-TR" sz="1600" dirty="0">
                <a:latin typeface="Arial Nova"/>
                <a:ea typeface="+mn-lt"/>
                <a:cs typeface="+mn-lt"/>
              </a:rPr>
              <a:t>Hekimlik uygulaması sırasında karşılaştığı toplum ve çevre sağlığını ilgilendiren durumları bölgesinde bulunduğu </a:t>
            </a:r>
            <a:r>
              <a:rPr lang="tr-TR" sz="1600" u="sng" dirty="0">
                <a:solidFill>
                  <a:srgbClr val="C00000"/>
                </a:solidFill>
                <a:latin typeface="Arial Nova"/>
                <a:ea typeface="+mn-lt"/>
                <a:cs typeface="+mn-lt"/>
              </a:rPr>
              <a:t>toplum sağlığı merkezine bildirmek.</a:t>
            </a:r>
          </a:p>
          <a:p>
            <a:r>
              <a:rPr lang="tr-TR" sz="1600" dirty="0">
                <a:latin typeface="Arial Nova"/>
                <a:ea typeface="+mn-lt"/>
                <a:cs typeface="+mn-lt"/>
              </a:rPr>
              <a:t>Çalıştığı bölgenin sağlık hizmetinin planlamasında bölgesindeki toplum sağlığı merkezi ile işbirliği yapmakla </a:t>
            </a:r>
            <a:r>
              <a:rPr lang="tr-TR" sz="1600" b="1" dirty="0">
                <a:solidFill>
                  <a:srgbClr val="FF0000"/>
                </a:solidFill>
                <a:latin typeface="Arial Nova"/>
                <a:ea typeface="+mn-lt"/>
                <a:cs typeface="+mn-lt"/>
              </a:rPr>
              <a:t>yükümlüdür.</a:t>
            </a:r>
          </a:p>
        </p:txBody>
      </p:sp>
    </p:spTree>
    <p:extLst>
      <p:ext uri="{BB962C8B-B14F-4D97-AF65-F5344CB8AC3E}">
        <p14:creationId xmlns:p14="http://schemas.microsoft.com/office/powerpoint/2010/main" val="309297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32050429-6796-AC30-0404-FE3EF2FAE202}"/>
              </a:ext>
            </a:extLst>
          </p:cNvPr>
          <p:cNvSpPr>
            <a:spLocks noGrp="1"/>
          </p:cNvSpPr>
          <p:nvPr>
            <p:ph type="title"/>
          </p:nvPr>
        </p:nvSpPr>
        <p:spPr>
          <a:xfrm>
            <a:off x="838200" y="253397"/>
            <a:ext cx="10515600" cy="1273233"/>
          </a:xfrm>
        </p:spPr>
        <p:txBody>
          <a:bodyPr>
            <a:normAutofit/>
          </a:bodyPr>
          <a:lstStyle/>
          <a:p>
            <a:r>
              <a:rPr lang="tr-TR" sz="4000">
                <a:latin typeface="Arial Nova"/>
                <a:cs typeface="Calibri Light"/>
              </a:rPr>
              <a:t>ASM'de bir kişinin alabileceği hizmetler</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828301E1-81C3-616C-7F48-791CA3045F78}"/>
              </a:ext>
            </a:extLst>
          </p:cNvPr>
          <p:cNvSpPr>
            <a:spLocks noGrp="1"/>
          </p:cNvSpPr>
          <p:nvPr>
            <p:ph idx="1"/>
          </p:nvPr>
        </p:nvSpPr>
        <p:spPr>
          <a:xfrm>
            <a:off x="838200" y="2478024"/>
            <a:ext cx="10515600" cy="3694176"/>
          </a:xfrm>
        </p:spPr>
        <p:txBody>
          <a:bodyPr vert="horz" lIns="91440" tIns="45720" rIns="91440" bIns="45720" rtlCol="0">
            <a:normAutofit/>
          </a:bodyPr>
          <a:lstStyle/>
          <a:p>
            <a:pPr marL="0" indent="0">
              <a:buNone/>
            </a:pPr>
            <a:r>
              <a:rPr lang="tr-TR" sz="1700">
                <a:latin typeface="Arial Nova"/>
                <a:cs typeface="Calibri" panose="020F0502020204030204"/>
              </a:rPr>
              <a:t>Kayıtlı olduğu Aile Sağlığı Merkezine gelen bir kişi ilgili aile hekimine;</a:t>
            </a:r>
          </a:p>
          <a:p>
            <a:pPr marL="342900" indent="-342900">
              <a:buFont typeface="Wingdings" panose="020B0604020202020204" pitchFamily="34" charset="0"/>
              <a:buChar char="§"/>
            </a:pPr>
            <a:r>
              <a:rPr lang="tr-TR" sz="1700">
                <a:latin typeface="Arial Nova"/>
                <a:cs typeface="Calibri" panose="020F0502020204030204"/>
              </a:rPr>
              <a:t>Muayene olup ilaç yazdırabilir. Hatta Aile hekimi uzmanının yetki alanı dışında olan raporlu ilaçlarını da yazdırabilir.</a:t>
            </a:r>
          </a:p>
          <a:p>
            <a:pPr marL="342900" indent="-342900">
              <a:buFont typeface="Wingdings" panose="020B0604020202020204" pitchFamily="34" charset="0"/>
              <a:buChar char="§"/>
            </a:pPr>
            <a:r>
              <a:rPr lang="tr-TR" sz="1700">
                <a:latin typeface="Arial Nova"/>
                <a:cs typeface="Calibri" panose="020F0502020204030204"/>
              </a:rPr>
              <a:t>Kan ve idrar laboratuvar tetkiklerini yaptırabilir.</a:t>
            </a:r>
          </a:p>
          <a:p>
            <a:pPr marL="342900" indent="-342900">
              <a:buFont typeface="Wingdings" panose="020B0604020202020204" pitchFamily="34" charset="0"/>
              <a:buChar char="§"/>
            </a:pPr>
            <a:r>
              <a:rPr lang="tr-TR" sz="1700">
                <a:latin typeface="Arial Nova"/>
                <a:cs typeface="Calibri" panose="020F0502020204030204"/>
              </a:rPr>
              <a:t>Evlilik, istirahat, iş görmezlik, ehliyet, askerlik ve sporcu sağlık raporu gibi raporları yazdırabilir.</a:t>
            </a:r>
          </a:p>
          <a:p>
            <a:pPr marL="342900" indent="-342900">
              <a:buFont typeface="Wingdings" panose="020B0604020202020204" pitchFamily="34" charset="0"/>
              <a:buChar char="§"/>
            </a:pPr>
            <a:r>
              <a:rPr lang="tr-TR" sz="1700">
                <a:latin typeface="Arial Nova"/>
                <a:cs typeface="Calibri" panose="020F0502020204030204"/>
              </a:rPr>
              <a:t>Sağlık konusunda eğitim alarak bilinçlenebilir. Aile planlaması gibi konularda bilgi alarak planlama yapabilir.</a:t>
            </a:r>
          </a:p>
          <a:p>
            <a:pPr marL="342900" indent="-342900">
              <a:buFont typeface="Wingdings" panose="020B0604020202020204" pitchFamily="34" charset="0"/>
              <a:buChar char="§"/>
            </a:pPr>
            <a:r>
              <a:rPr lang="tr-TR" sz="1700">
                <a:latin typeface="Arial Nova"/>
                <a:cs typeface="Calibri" panose="020F0502020204030204"/>
              </a:rPr>
              <a:t>Genel beslenme danışmanlığı ve sağlıklı yaşam danışmanlığı alabilir.</a:t>
            </a:r>
          </a:p>
          <a:p>
            <a:pPr marL="342900" indent="-342900">
              <a:buFont typeface="Wingdings" panose="020B0604020202020204" pitchFamily="34" charset="0"/>
              <a:buChar char="§"/>
            </a:pPr>
            <a:r>
              <a:rPr lang="tr-TR" sz="1700">
                <a:latin typeface="Arial Nova"/>
                <a:cs typeface="Calibri" panose="020F0502020204030204"/>
              </a:rPr>
              <a:t>Gebe ise takibinin yaptırabilir. Çocuğu doğduktan sonra bebek gelişimi (boy, kilo, baş çevresi) ve aşı takibi yaptırabilir. Doğumdan sonra lohusa takip ve bakım hizmeti alabilir. Anne sütü ve doğru emzirme yöntemi hakkında bilgi alabilir.</a:t>
            </a:r>
          </a:p>
        </p:txBody>
      </p:sp>
    </p:spTree>
    <p:extLst>
      <p:ext uri="{BB962C8B-B14F-4D97-AF65-F5344CB8AC3E}">
        <p14:creationId xmlns:p14="http://schemas.microsoft.com/office/powerpoint/2010/main" val="341677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BCA49CC4-5C12-3CDE-F1D0-C04278314570}"/>
              </a:ext>
            </a:extLst>
          </p:cNvPr>
          <p:cNvSpPr>
            <a:spLocks noGrp="1"/>
          </p:cNvSpPr>
          <p:nvPr>
            <p:ph type="body" sz="half" idx="2"/>
          </p:nvPr>
        </p:nvSpPr>
        <p:spPr>
          <a:xfrm>
            <a:off x="1527446" y="1499839"/>
            <a:ext cx="5075237" cy="3793003"/>
          </a:xfrm>
        </p:spPr>
        <p:txBody>
          <a:bodyPr vert="horz" lIns="91440" tIns="45720" rIns="91440" bIns="45720" rtlCol="0" anchor="t">
            <a:normAutofit/>
          </a:bodyPr>
          <a:lstStyle/>
          <a:p>
            <a:r>
              <a:rPr lang="tr-TR" sz="1800" dirty="0">
                <a:latin typeface="Arial Nova"/>
                <a:cs typeface="Calibri"/>
              </a:rPr>
              <a:t>Aile Hekimleri, </a:t>
            </a:r>
            <a:endParaRPr lang="tr-TR" dirty="0">
              <a:latin typeface="Arial Nova"/>
              <a:cs typeface="Calibri"/>
            </a:endParaRPr>
          </a:p>
          <a:p>
            <a:pPr lvl="1"/>
            <a:r>
              <a:rPr lang="tr-TR" dirty="0">
                <a:latin typeface="Arial Nova"/>
                <a:cs typeface="Calibri"/>
              </a:rPr>
              <a:t>Sağlık</a:t>
            </a:r>
            <a:r>
              <a:rPr lang="tr-TR" dirty="0">
                <a:latin typeface="Arial Nova"/>
                <a:ea typeface="+mn-lt"/>
                <a:cs typeface="+mn-lt"/>
              </a:rPr>
              <a:t> hizmetine ulaşımın zor olduğu belde, köy, mezra,  uzak mahalleler ve benzeri yerleşim yerleri için </a:t>
            </a:r>
            <a:r>
              <a:rPr lang="tr-TR" b="1" dirty="0">
                <a:latin typeface="Arial Nova"/>
                <a:ea typeface="+mn-lt"/>
                <a:cs typeface="+mn-lt"/>
              </a:rPr>
              <a:t>gezici sağlık hizmeti</a:t>
            </a:r>
          </a:p>
          <a:p>
            <a:pPr lvl="1"/>
            <a:r>
              <a:rPr lang="tr-TR" dirty="0">
                <a:latin typeface="Arial Nova"/>
                <a:ea typeface="+mn-lt"/>
                <a:cs typeface="+mn-lt"/>
              </a:rPr>
              <a:t>cezaevi, çocuk ıslahevi, huzurevi, korunmaya muhtaç çocukların barındığı çocuk yuvaları ve yetiştirme yurtları gibi özellik arz eden toplu yaşama alanlarından oluşan yerler için ise </a:t>
            </a:r>
            <a:r>
              <a:rPr lang="tr-TR" b="1" dirty="0">
                <a:latin typeface="Arial Nova"/>
                <a:ea typeface="+mn-lt"/>
                <a:cs typeface="+mn-lt"/>
              </a:rPr>
              <a:t>yerinde sağlık hizmeti </a:t>
            </a:r>
            <a:r>
              <a:rPr lang="tr-TR" dirty="0">
                <a:latin typeface="Arial Nova"/>
                <a:ea typeface="+mn-lt"/>
                <a:cs typeface="+mn-lt"/>
              </a:rPr>
              <a:t>verir.</a:t>
            </a:r>
          </a:p>
          <a:p>
            <a:pPr lvl="1"/>
            <a:endParaRPr lang="tr-TR" dirty="0">
              <a:latin typeface="Arial Nova"/>
              <a:cs typeface="Calibri"/>
            </a:endParaRPr>
          </a:p>
          <a:p>
            <a:r>
              <a:rPr lang="tr-TR" dirty="0">
                <a:latin typeface="Arial Nova"/>
                <a:cs typeface="Calibri"/>
              </a:rPr>
              <a:t>Bu hizmetleri periyodik olarak vermekle yükümlü olan aile hekimi, gezici sağlık hizmeti için planlama yaparken kendine bağlı birim sayısını dikkate alır. Ulaşım, iklim ve coğrafya faktörlerini göz önünde bulundurarak planlama yapar.</a:t>
            </a:r>
          </a:p>
        </p:txBody>
      </p:sp>
      <p:pic>
        <p:nvPicPr>
          <p:cNvPr id="5" name="Resim 5">
            <a:extLst>
              <a:ext uri="{FF2B5EF4-FFF2-40B4-BE49-F238E27FC236}">
                <a16:creationId xmlns:a16="http://schemas.microsoft.com/office/drawing/2014/main" id="{40126548-1CF7-1640-66C5-7185BE747CFE}"/>
              </a:ext>
            </a:extLst>
          </p:cNvPr>
          <p:cNvPicPr>
            <a:picLocks noChangeAspect="1"/>
          </p:cNvPicPr>
          <p:nvPr/>
        </p:nvPicPr>
        <p:blipFill>
          <a:blip r:embed="rId2"/>
          <a:stretch>
            <a:fillRect/>
          </a:stretch>
        </p:blipFill>
        <p:spPr>
          <a:xfrm>
            <a:off x="7911790" y="682083"/>
            <a:ext cx="2743200" cy="2743200"/>
          </a:xfrm>
          <a:prstGeom prst="rect">
            <a:avLst/>
          </a:prstGeom>
        </p:spPr>
      </p:pic>
      <p:pic>
        <p:nvPicPr>
          <p:cNvPr id="6" name="Resim 6" descr="van içeren bir resim&#10;&#10;Açıklama otomatik olarak oluşturuldu">
            <a:extLst>
              <a:ext uri="{FF2B5EF4-FFF2-40B4-BE49-F238E27FC236}">
                <a16:creationId xmlns:a16="http://schemas.microsoft.com/office/drawing/2014/main" id="{7E8599A0-7FDC-F031-6DED-0ED73D6D6CFA}"/>
              </a:ext>
            </a:extLst>
          </p:cNvPr>
          <p:cNvPicPr>
            <a:picLocks noChangeAspect="1"/>
          </p:cNvPicPr>
          <p:nvPr/>
        </p:nvPicPr>
        <p:blipFill>
          <a:blip r:embed="rId3"/>
          <a:stretch>
            <a:fillRect/>
          </a:stretch>
        </p:blipFill>
        <p:spPr>
          <a:xfrm>
            <a:off x="7911790" y="3775618"/>
            <a:ext cx="2743200" cy="2057400"/>
          </a:xfrm>
          <a:prstGeom prst="rect">
            <a:avLst/>
          </a:prstGeom>
        </p:spPr>
      </p:pic>
    </p:spTree>
    <p:extLst>
      <p:ext uri="{BB962C8B-B14F-4D97-AF65-F5344CB8AC3E}">
        <p14:creationId xmlns:p14="http://schemas.microsoft.com/office/powerpoint/2010/main" val="130801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5EB7329-C032-9851-AF37-52BADA389985}"/>
              </a:ext>
            </a:extLst>
          </p:cNvPr>
          <p:cNvSpPr>
            <a:spLocks noGrp="1"/>
          </p:cNvSpPr>
          <p:nvPr>
            <p:ph type="title"/>
          </p:nvPr>
        </p:nvSpPr>
        <p:spPr>
          <a:xfrm>
            <a:off x="838201" y="365125"/>
            <a:ext cx="5251316" cy="1807305"/>
          </a:xfrm>
        </p:spPr>
        <p:txBody>
          <a:bodyPr>
            <a:normAutofit/>
          </a:bodyPr>
          <a:lstStyle/>
          <a:p>
            <a:r>
              <a:rPr lang="tr-TR" sz="3400" dirty="0">
                <a:solidFill>
                  <a:srgbClr val="469394"/>
                </a:solidFill>
                <a:latin typeface="Arial Nova"/>
                <a:cs typeface="Calibri Light"/>
              </a:rPr>
              <a:t>Aile Sağlığı Merkezlerine Kayıt ve Aile Hekimini Seçme Esasları</a:t>
            </a:r>
          </a:p>
        </p:txBody>
      </p:sp>
      <p:sp>
        <p:nvSpPr>
          <p:cNvPr id="3" name="İçerik Yer Tutucusu 2">
            <a:extLst>
              <a:ext uri="{FF2B5EF4-FFF2-40B4-BE49-F238E27FC236}">
                <a16:creationId xmlns:a16="http://schemas.microsoft.com/office/drawing/2014/main" id="{4062B8C5-AA9C-917E-89D0-23281BA450F1}"/>
              </a:ext>
            </a:extLst>
          </p:cNvPr>
          <p:cNvSpPr>
            <a:spLocks noGrp="1"/>
          </p:cNvSpPr>
          <p:nvPr>
            <p:ph idx="1"/>
          </p:nvPr>
        </p:nvSpPr>
        <p:spPr>
          <a:xfrm>
            <a:off x="838200" y="2333297"/>
            <a:ext cx="4619621" cy="3843666"/>
          </a:xfrm>
        </p:spPr>
        <p:txBody>
          <a:bodyPr vert="horz" lIns="91440" tIns="45720" rIns="91440" bIns="45720" rtlCol="0" anchor="t">
            <a:normAutofit/>
          </a:bodyPr>
          <a:lstStyle/>
          <a:p>
            <a:r>
              <a:rPr lang="tr-TR" sz="1600" dirty="0">
                <a:latin typeface="Arial Nova"/>
                <a:cs typeface="Calibri"/>
              </a:rPr>
              <a:t>Herhangi bir neden olmaksızın kişi aile hekimini, bölge sınırlaması olmaksızın değiştirebilir. Bunu elektronik ortamdan veya kendi aile hekimince yapabilir.</a:t>
            </a:r>
          </a:p>
          <a:p>
            <a:r>
              <a:rPr lang="tr-TR" sz="1600" dirty="0">
                <a:latin typeface="Arial Nova"/>
                <a:cs typeface="Calibri"/>
              </a:rPr>
              <a:t>Kişi, bulunduğu ilde kayıtlı olmadığı aile hekiminden hizmet alamaz.</a:t>
            </a:r>
          </a:p>
          <a:p>
            <a:r>
              <a:rPr lang="tr-TR" sz="1600" dirty="0">
                <a:latin typeface="Arial Nova"/>
                <a:cs typeface="Calibri"/>
              </a:rPr>
              <a:t>Başka bir ile ikamet için giden kişi, o bölgedeki istediği aile hekimine kayıt olabilir. Eğer olmaz ise 30 gün içerisinde TSM tarafından yaşadığı yerdeki en düşük nüfuslu hekime kaydı yapılır.</a:t>
            </a:r>
          </a:p>
          <a:p>
            <a:r>
              <a:rPr lang="tr-TR" sz="1600" dirty="0">
                <a:latin typeface="Arial Nova"/>
                <a:ea typeface="+mn-lt"/>
                <a:cs typeface="+mn-lt"/>
              </a:rPr>
              <a:t>Aile fertleri, farklı aile hekimleri seçebilir. </a:t>
            </a:r>
            <a:r>
              <a:rPr lang="tr-TR" sz="1600" b="1" dirty="0">
                <a:latin typeface="Arial Nova"/>
                <a:ea typeface="+mn-lt"/>
                <a:cs typeface="+mn-lt"/>
              </a:rPr>
              <a:t>Bebekler annenin seçtiği</a:t>
            </a:r>
            <a:r>
              <a:rPr lang="tr-TR" sz="1600" dirty="0">
                <a:latin typeface="Arial Nova"/>
                <a:ea typeface="+mn-lt"/>
                <a:cs typeface="+mn-lt"/>
              </a:rPr>
              <a:t> aile hekimine muayene olur. </a:t>
            </a:r>
            <a:r>
              <a:rPr lang="tr-TR" sz="1600" b="1" dirty="0">
                <a:latin typeface="Arial Nova"/>
                <a:ea typeface="+mn-lt"/>
                <a:cs typeface="+mn-lt"/>
              </a:rPr>
              <a:t>Çocuklar ise, ebeveyninin belirlediği aile hekimine</a:t>
            </a:r>
            <a:r>
              <a:rPr lang="tr-TR" sz="1600" dirty="0">
                <a:latin typeface="Arial Nova"/>
                <a:ea typeface="+mn-lt"/>
                <a:cs typeface="+mn-lt"/>
              </a:rPr>
              <a:t> muayene olur.</a:t>
            </a:r>
            <a:endParaRPr lang="tr-TR" sz="1600" dirty="0">
              <a:latin typeface="Arial Nova"/>
              <a:cs typeface="Calibri"/>
            </a:endParaRPr>
          </a:p>
          <a:p>
            <a:pPr marL="0" indent="0">
              <a:buNone/>
            </a:pPr>
            <a:endParaRPr lang="tr-TR" sz="1600">
              <a:latin typeface="Arial Nova"/>
              <a:cs typeface="Calibri"/>
            </a:endParaRPr>
          </a:p>
          <a:p>
            <a:endParaRPr lang="tr-TR" sz="1600">
              <a:latin typeface="Arial Nova"/>
              <a:cs typeface="Calibri"/>
            </a:endParaRPr>
          </a:p>
          <a:p>
            <a:endParaRPr lang="tr-TR" sz="1600">
              <a:latin typeface="Arial Nova"/>
              <a:cs typeface="Calibri"/>
            </a:endParaRPr>
          </a:p>
        </p:txBody>
      </p:sp>
      <p:pic>
        <p:nvPicPr>
          <p:cNvPr id="5" name="Resim 5" descr="kişi, duvar, iç mekan içeren bir resim&#10;&#10;Açıklama otomatik olarak oluşturuldu">
            <a:extLst>
              <a:ext uri="{FF2B5EF4-FFF2-40B4-BE49-F238E27FC236}">
                <a16:creationId xmlns:a16="http://schemas.microsoft.com/office/drawing/2014/main" id="{61CFA0DC-A4A1-4D32-C5E9-4143C072D26C}"/>
              </a:ext>
            </a:extLst>
          </p:cNvPr>
          <p:cNvPicPr>
            <a:picLocks noChangeAspect="1"/>
          </p:cNvPicPr>
          <p:nvPr/>
        </p:nvPicPr>
        <p:blipFill rotWithShape="1">
          <a:blip r:embed="rId2"/>
          <a:srcRect l="30294" r="1166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0207847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901</Words>
  <Application>Microsoft Office PowerPoint</Application>
  <PresentationFormat>Geniş ekran</PresentationFormat>
  <Paragraphs>54</Paragraphs>
  <Slides>12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12</vt:i4>
      </vt:variant>
    </vt:vector>
  </HeadingPairs>
  <TitlesOfParts>
    <vt:vector size="20" baseType="lpstr">
      <vt:lpstr>Arial</vt:lpstr>
      <vt:lpstr>Arial Nova</vt:lpstr>
      <vt:lpstr>Arial Nova Cond</vt:lpstr>
      <vt:lpstr>Arial,Sans-Serif</vt:lpstr>
      <vt:lpstr>Calibri</vt:lpstr>
      <vt:lpstr>Calibri Light</vt:lpstr>
      <vt:lpstr>Wingdings</vt:lpstr>
      <vt:lpstr>Ofis Teması</vt:lpstr>
      <vt:lpstr>AİLE SAĞLIĞI MERKEZİ (ASM)</vt:lpstr>
      <vt:lpstr>AİLE SAĞLIĞI MERKEZİ NEDİR?</vt:lpstr>
      <vt:lpstr>PowerPoint Sunusu</vt:lpstr>
      <vt:lpstr>ASM EKİBİ</vt:lpstr>
      <vt:lpstr>Aile Hekiminin Görevleri Ve ASM'de Sunulan Hizmetler</vt:lpstr>
      <vt:lpstr>Aile Hekiminin Görevleri Ve ASM'de Sunulan Hizmetler</vt:lpstr>
      <vt:lpstr>ASM'de bir kişinin alabileceği hizmetler</vt:lpstr>
      <vt:lpstr>PowerPoint Sunusu</vt:lpstr>
      <vt:lpstr>Aile Sağlığı Merkezlerine Kayıt ve Aile Hekimini Seçme Esasları</vt:lpstr>
      <vt:lpstr>PowerPoint Sunusu</vt:lpstr>
      <vt:lpstr>TSM ve ASM Farkı Nedir?</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Muhammet Talha Mumcu</cp:lastModifiedBy>
  <cp:revision>398</cp:revision>
  <dcterms:created xsi:type="dcterms:W3CDTF">2022-07-28T09:20:45Z</dcterms:created>
  <dcterms:modified xsi:type="dcterms:W3CDTF">2022-07-28T13:20:52Z</dcterms:modified>
</cp:coreProperties>
</file>