
<file path=[Content_Types].xml><?xml version="1.0" encoding="utf-8"?>
<Types xmlns="http://schemas.openxmlformats.org/package/2006/content-types">
  <Default ContentType="image/jpeg" Extension="jpg"/>
  <Default ContentType="application/xml" Extension="xml"/>
  <Default ContentType="image/png" Extension="png"/>
  <Default ContentType="image/jpeg" Extension="jpeg"/>
  <Default ContentType="application/vnd.openxmlformats-package.relationships+xml" Extension="rels"/>
  <Default ContentType="image/x-emf" Extension="emf"/>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Master+xml" PartName="/ppt/slideMasters/slideMaster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2.xml"/>
  <Override ContentType="application/vnd.openxmlformats-officedocument.presentationml.slide+xml" PartName="/ppt/slides/slide98.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63.xml"/>
  <Override ContentType="application/vnd.openxmlformats-officedocument.presentationml.slide+xml" PartName="/ppt/slides/slide93.xml"/>
  <Override ContentType="application/vnd.openxmlformats-officedocument.presentationml.slide+xml" PartName="/ppt/slides/slide80.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9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1.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 id="335" r:id="rId84"/>
    <p:sldId id="336" r:id="rId85"/>
    <p:sldId id="337" r:id="rId86"/>
    <p:sldId id="338" r:id="rId87"/>
    <p:sldId id="339" r:id="rId88"/>
    <p:sldId id="340" r:id="rId89"/>
    <p:sldId id="341" r:id="rId90"/>
    <p:sldId id="342" r:id="rId91"/>
    <p:sldId id="343" r:id="rId92"/>
    <p:sldId id="344" r:id="rId93"/>
    <p:sldId id="345" r:id="rId94"/>
    <p:sldId id="346" r:id="rId95"/>
    <p:sldId id="347" r:id="rId96"/>
    <p:sldId id="348" r:id="rId97"/>
    <p:sldId id="349" r:id="rId98"/>
    <p:sldId id="350" r:id="rId99"/>
    <p:sldId id="351" r:id="rId100"/>
    <p:sldId id="352" r:id="rId101"/>
    <p:sldId id="353" r:id="rId102"/>
    <p:sldId id="354" r:id="rId103"/>
    <p:sldId id="355" r:id="rId104"/>
  </p:sldIdLst>
  <p:sldSz cy="6858000" cx="12192000"/>
  <p:notesSz cx="6858000" cy="9144000"/>
  <p:defaultTextStyle>
    <a:defPPr lvl="0">
      <a:defRPr lang="en-US"/>
    </a:defPPr>
    <a:lvl1pPr defTabSz="457200" eaLnBrk="1" hangingPunct="1" latinLnBrk="0" lvl="0" marL="0" rtl="0" algn="l">
      <a:defRPr kern="1200" sz="1800">
        <a:solidFill>
          <a:schemeClr val="tx1"/>
        </a:solidFill>
        <a:latin typeface="+mn-lt"/>
        <a:ea typeface="+mn-ea"/>
        <a:cs typeface="+mn-cs"/>
      </a:defRPr>
    </a:lvl1pPr>
    <a:lvl2pPr defTabSz="457200" eaLnBrk="1" hangingPunct="1" latinLnBrk="0" lvl="1" marL="457200" rtl="0" algn="l">
      <a:defRPr kern="1200" sz="1800">
        <a:solidFill>
          <a:schemeClr val="tx1"/>
        </a:solidFill>
        <a:latin typeface="+mn-lt"/>
        <a:ea typeface="+mn-ea"/>
        <a:cs typeface="+mn-cs"/>
      </a:defRPr>
    </a:lvl2pPr>
    <a:lvl3pPr defTabSz="457200" eaLnBrk="1" hangingPunct="1" latinLnBrk="0" lvl="2" marL="914400" rtl="0" algn="l">
      <a:defRPr kern="1200" sz="1800">
        <a:solidFill>
          <a:schemeClr val="tx1"/>
        </a:solidFill>
        <a:latin typeface="+mn-lt"/>
        <a:ea typeface="+mn-ea"/>
        <a:cs typeface="+mn-cs"/>
      </a:defRPr>
    </a:lvl3pPr>
    <a:lvl4pPr defTabSz="457200" eaLnBrk="1" hangingPunct="1" latinLnBrk="0" lvl="3" marL="1371600" rtl="0" algn="l">
      <a:defRPr kern="1200" sz="1800">
        <a:solidFill>
          <a:schemeClr val="tx1"/>
        </a:solidFill>
        <a:latin typeface="+mn-lt"/>
        <a:ea typeface="+mn-ea"/>
        <a:cs typeface="+mn-cs"/>
      </a:defRPr>
    </a:lvl4pPr>
    <a:lvl5pPr defTabSz="457200" eaLnBrk="1" hangingPunct="1" latinLnBrk="0" lvl="4" marL="1828800" rtl="0" algn="l">
      <a:defRPr kern="1200" sz="1800">
        <a:solidFill>
          <a:schemeClr val="tx1"/>
        </a:solidFill>
        <a:latin typeface="+mn-lt"/>
        <a:ea typeface="+mn-ea"/>
        <a:cs typeface="+mn-cs"/>
      </a:defRPr>
    </a:lvl5pPr>
    <a:lvl6pPr defTabSz="457200" eaLnBrk="1" hangingPunct="1" latinLnBrk="0" lvl="5" marL="2286000" rtl="0" algn="l">
      <a:defRPr kern="1200" sz="1800">
        <a:solidFill>
          <a:schemeClr val="tx1"/>
        </a:solidFill>
        <a:latin typeface="+mn-lt"/>
        <a:ea typeface="+mn-ea"/>
        <a:cs typeface="+mn-cs"/>
      </a:defRPr>
    </a:lvl6pPr>
    <a:lvl7pPr defTabSz="457200" eaLnBrk="1" hangingPunct="1" latinLnBrk="0" lvl="6" marL="2743200" rtl="0" algn="l">
      <a:defRPr kern="1200" sz="1800">
        <a:solidFill>
          <a:schemeClr val="tx1"/>
        </a:solidFill>
        <a:latin typeface="+mn-lt"/>
        <a:ea typeface="+mn-ea"/>
        <a:cs typeface="+mn-cs"/>
      </a:defRPr>
    </a:lvl7pPr>
    <a:lvl8pPr defTabSz="457200" eaLnBrk="1" hangingPunct="1" latinLnBrk="0" lvl="7" marL="3200400" rtl="0" algn="l">
      <a:defRPr kern="1200" sz="1800">
        <a:solidFill>
          <a:schemeClr val="tx1"/>
        </a:solidFill>
        <a:latin typeface="+mn-lt"/>
        <a:ea typeface="+mn-ea"/>
        <a:cs typeface="+mn-cs"/>
      </a:defRPr>
    </a:lvl8pPr>
    <a:lvl9pPr defTabSz="457200" eaLnBrk="1" hangingPunct="1" latinLnBrk="0" lvl="8" marL="3657600" rtl="0" algn="l">
      <a:defRPr kern="1200" sz="1800">
        <a:solidFill>
          <a:schemeClr val="tx1"/>
        </a:solidFill>
        <a:latin typeface="+mn-lt"/>
        <a:ea typeface="+mn-ea"/>
        <a:cs typeface="+mn-cs"/>
      </a:defRPr>
    </a:lvl9pPr>
  </p:defaultTextStyle>
</p:presentation>
</file>

<file path=ppt/presProps1.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04" Type="http://schemas.openxmlformats.org/officeDocument/2006/relationships/slide" Target="slides/slide100.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103" Type="http://schemas.openxmlformats.org/officeDocument/2006/relationships/slide" Target="slides/slide99.xml"/><Relationship Id="rId102" Type="http://schemas.openxmlformats.org/officeDocument/2006/relationships/slide" Target="slides/slide98.xml"/><Relationship Id="rId101" Type="http://schemas.openxmlformats.org/officeDocument/2006/relationships/slide" Target="slides/slide97.xml"/><Relationship Id="rId100" Type="http://schemas.openxmlformats.org/officeDocument/2006/relationships/slide" Target="slides/slide96.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95" Type="http://schemas.openxmlformats.org/officeDocument/2006/relationships/slide" Target="slides/slide91.xml"/><Relationship Id="rId94" Type="http://schemas.openxmlformats.org/officeDocument/2006/relationships/slide" Target="slides/slide90.xml"/><Relationship Id="rId97" Type="http://schemas.openxmlformats.org/officeDocument/2006/relationships/slide" Target="slides/slide93.xml"/><Relationship Id="rId96" Type="http://schemas.openxmlformats.org/officeDocument/2006/relationships/slide" Target="slides/slide92.xml"/><Relationship Id="rId11" Type="http://schemas.openxmlformats.org/officeDocument/2006/relationships/slide" Target="slides/slide7.xml"/><Relationship Id="rId99" Type="http://schemas.openxmlformats.org/officeDocument/2006/relationships/slide" Target="slides/slide95.xml"/><Relationship Id="rId10" Type="http://schemas.openxmlformats.org/officeDocument/2006/relationships/slide" Target="slides/slide6.xml"/><Relationship Id="rId98" Type="http://schemas.openxmlformats.org/officeDocument/2006/relationships/slide" Target="slides/slide94.xml"/><Relationship Id="rId13" Type="http://schemas.openxmlformats.org/officeDocument/2006/relationships/slide" Target="slides/slide9.xml"/><Relationship Id="rId12" Type="http://schemas.openxmlformats.org/officeDocument/2006/relationships/slide" Target="slides/slide8.xml"/><Relationship Id="rId91" Type="http://schemas.openxmlformats.org/officeDocument/2006/relationships/slide" Target="slides/slide87.xml"/><Relationship Id="rId90" Type="http://schemas.openxmlformats.org/officeDocument/2006/relationships/slide" Target="slides/slide86.xml"/><Relationship Id="rId93" Type="http://schemas.openxmlformats.org/officeDocument/2006/relationships/slide" Target="slides/slide89.xml"/><Relationship Id="rId92" Type="http://schemas.openxmlformats.org/officeDocument/2006/relationships/slide" Target="slides/slide8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 Id="rId84" Type="http://schemas.openxmlformats.org/officeDocument/2006/relationships/slide" Target="slides/slide80.xml"/><Relationship Id="rId83" Type="http://schemas.openxmlformats.org/officeDocument/2006/relationships/slide" Target="slides/slide79.xml"/><Relationship Id="rId86" Type="http://schemas.openxmlformats.org/officeDocument/2006/relationships/slide" Target="slides/slide82.xml"/><Relationship Id="rId85" Type="http://schemas.openxmlformats.org/officeDocument/2006/relationships/slide" Target="slides/slide81.xml"/><Relationship Id="rId88" Type="http://schemas.openxmlformats.org/officeDocument/2006/relationships/slide" Target="slides/slide84.xml"/><Relationship Id="rId87" Type="http://schemas.openxmlformats.org/officeDocument/2006/relationships/slide" Target="slides/slide83.xml"/><Relationship Id="rId89" Type="http://schemas.openxmlformats.org/officeDocument/2006/relationships/slide" Target="slides/slide85.xml"/><Relationship Id="rId80" Type="http://schemas.openxmlformats.org/officeDocument/2006/relationships/slide" Target="slides/slide76.xml"/><Relationship Id="rId82" Type="http://schemas.openxmlformats.org/officeDocument/2006/relationships/slide" Target="slides/slide78.xml"/><Relationship Id="rId81" Type="http://schemas.openxmlformats.org/officeDocument/2006/relationships/slide" Target="slides/slide77.xml"/><Relationship Id="rId1" Type="http://schemas.openxmlformats.org/officeDocument/2006/relationships/theme" Target="theme/theme1.xml"/><Relationship Id="rId2" Type="http://schemas.openxmlformats.org/officeDocument/2006/relationships/presProps" Target="presProps1.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73" Type="http://schemas.openxmlformats.org/officeDocument/2006/relationships/slide" Target="slides/slide69.xml"/><Relationship Id="rId72" Type="http://schemas.openxmlformats.org/officeDocument/2006/relationships/slide" Target="slides/slide68.xml"/><Relationship Id="rId75" Type="http://schemas.openxmlformats.org/officeDocument/2006/relationships/slide" Target="slides/slide71.xml"/><Relationship Id="rId74" Type="http://schemas.openxmlformats.org/officeDocument/2006/relationships/slide" Target="slides/slide70.xml"/><Relationship Id="rId77" Type="http://schemas.openxmlformats.org/officeDocument/2006/relationships/slide" Target="slides/slide73.xml"/><Relationship Id="rId76" Type="http://schemas.openxmlformats.org/officeDocument/2006/relationships/slide" Target="slides/slide72.xml"/><Relationship Id="rId79" Type="http://schemas.openxmlformats.org/officeDocument/2006/relationships/slide" Target="slides/slide75.xml"/><Relationship Id="rId78" Type="http://schemas.openxmlformats.org/officeDocument/2006/relationships/slide" Target="slides/slide74.xml"/><Relationship Id="rId71" Type="http://schemas.openxmlformats.org/officeDocument/2006/relationships/slide" Target="slides/slide67.xml"/><Relationship Id="rId70" Type="http://schemas.openxmlformats.org/officeDocument/2006/relationships/slide" Target="slides/slide66.xml"/><Relationship Id="rId62" Type="http://schemas.openxmlformats.org/officeDocument/2006/relationships/slide" Target="slides/slide58.xml"/><Relationship Id="rId61" Type="http://schemas.openxmlformats.org/officeDocument/2006/relationships/slide" Target="slides/slide57.xml"/><Relationship Id="rId64" Type="http://schemas.openxmlformats.org/officeDocument/2006/relationships/slide" Target="slides/slide60.xml"/><Relationship Id="rId63" Type="http://schemas.openxmlformats.org/officeDocument/2006/relationships/slide" Target="slides/slide59.xml"/><Relationship Id="rId66" Type="http://schemas.openxmlformats.org/officeDocument/2006/relationships/slide" Target="slides/slide62.xml"/><Relationship Id="rId65" Type="http://schemas.openxmlformats.org/officeDocument/2006/relationships/slide" Target="slides/slide61.xml"/><Relationship Id="rId68" Type="http://schemas.openxmlformats.org/officeDocument/2006/relationships/slide" Target="slides/slide64.xml"/><Relationship Id="rId67" Type="http://schemas.openxmlformats.org/officeDocument/2006/relationships/slide" Target="slides/slide63.xml"/><Relationship Id="rId60" Type="http://schemas.openxmlformats.org/officeDocument/2006/relationships/slide" Target="slides/slide56.xml"/><Relationship Id="rId69" Type="http://schemas.openxmlformats.org/officeDocument/2006/relationships/slide" Target="slides/slide6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55" Type="http://schemas.openxmlformats.org/officeDocument/2006/relationships/slide" Target="slides/slide51.xml"/><Relationship Id="rId54" Type="http://schemas.openxmlformats.org/officeDocument/2006/relationships/slide" Target="slides/slide50.xml"/><Relationship Id="rId57" Type="http://schemas.openxmlformats.org/officeDocument/2006/relationships/slide" Target="slides/slide53.xml"/><Relationship Id="rId56" Type="http://schemas.openxmlformats.org/officeDocument/2006/relationships/slide" Target="slides/slide52.xml"/><Relationship Id="rId59" Type="http://schemas.openxmlformats.org/officeDocument/2006/relationships/slide" Target="slides/slide55.xml"/><Relationship Id="rId58"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F5F266-30A8-4641-A9B3-E1E692D734EF}" type="datetimeFigureOut">
              <a:rPr lang="tr-TR" smtClean="0"/>
              <a:t>4.10.2022</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55B338-6E03-4C5D-8C79-7DAB23EB5D20}" type="slidenum">
              <a:rPr lang="tr-TR" smtClean="0"/>
              <a:t>‹#›</a:t>
            </a:fld>
            <a:endParaRPr lang="tr-TR"/>
          </a:p>
        </p:txBody>
      </p:sp>
    </p:spTree>
    <p:extLst>
      <p:ext uri="{BB962C8B-B14F-4D97-AF65-F5344CB8AC3E}">
        <p14:creationId xmlns:p14="http://schemas.microsoft.com/office/powerpoint/2010/main" val="2611589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B155B338-6E03-4C5D-8C79-7DAB23EB5D20}" type="slidenum">
              <a:rPr lang="tr-TR" smtClean="0"/>
              <a:t>1</a:t>
            </a:fld>
            <a:endParaRPr lang="tr-TR"/>
          </a:p>
        </p:txBody>
      </p:sp>
    </p:spTree>
    <p:extLst>
      <p:ext uri="{BB962C8B-B14F-4D97-AF65-F5344CB8AC3E}">
        <p14:creationId xmlns:p14="http://schemas.microsoft.com/office/powerpoint/2010/main" val="538975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sz="1200" b="0" i="0" u="none" strike="noStrike" kern="1200" baseline="0" dirty="0">
              <a:solidFill>
                <a:schemeClr val="tx1"/>
              </a:solidFill>
              <a:latin typeface="+mn-lt"/>
              <a:ea typeface="+mn-ea"/>
              <a:cs typeface="+mn-cs"/>
            </a:endParaRPr>
          </a:p>
          <a:p>
            <a:r>
              <a:rPr lang="tr-TR" sz="1200" b="0" i="0" u="none" strike="noStrike" kern="1200" baseline="0" dirty="0">
                <a:solidFill>
                  <a:schemeClr val="tx1"/>
                </a:solidFill>
                <a:latin typeface="+mn-lt"/>
                <a:ea typeface="+mn-ea"/>
                <a:cs typeface="+mn-cs"/>
              </a:rPr>
              <a:t>GLN grubu ilaçların, APG üzerindeki etkileri zayıf olup </a:t>
            </a:r>
            <a:r>
              <a:rPr lang="tr-TR" sz="1200" b="0" i="0" u="none" strike="noStrike" kern="1200" baseline="0" dirty="0" err="1">
                <a:solidFill>
                  <a:schemeClr val="tx1"/>
                </a:solidFill>
                <a:latin typeface="+mn-lt"/>
                <a:ea typeface="+mn-ea"/>
                <a:cs typeface="+mn-cs"/>
              </a:rPr>
              <a:t>PPG’yi</a:t>
            </a:r>
            <a:r>
              <a:rPr lang="tr-TR" sz="1200" b="0" i="0" u="none" strike="noStrike" kern="1200" baseline="0" dirty="0">
                <a:solidFill>
                  <a:schemeClr val="tx1"/>
                </a:solidFill>
                <a:latin typeface="+mn-lt"/>
                <a:ea typeface="+mn-ea"/>
                <a:cs typeface="+mn-cs"/>
              </a:rPr>
              <a:t> düşürmekte daha etkindir.</a:t>
            </a:r>
          </a:p>
          <a:p>
            <a:endParaRPr lang="tr-TR" sz="1200" b="0" i="0" u="none" strike="noStrike" kern="1200" baseline="0" dirty="0">
              <a:solidFill>
                <a:schemeClr val="tx1"/>
              </a:solidFill>
              <a:latin typeface="+mn-lt"/>
              <a:ea typeface="+mn-ea"/>
              <a:cs typeface="+mn-cs"/>
            </a:endParaRPr>
          </a:p>
          <a:p>
            <a:pPr algn="l"/>
            <a:r>
              <a:rPr lang="tr-TR" sz="1800" b="0" i="0" u="none" strike="noStrike" baseline="0" dirty="0">
                <a:latin typeface="DINBek-Regular"/>
              </a:rPr>
              <a:t>Güncel kullanımdaki SU grubu ilaçların etkileri, ilk üretilenlere kıyasla daha kısa süreli ve daha stabildir.</a:t>
            </a:r>
            <a:endParaRPr lang="tr-TR" sz="1200" b="0" i="0" u="none" strike="noStrike" kern="1200" baseline="0" dirty="0">
              <a:solidFill>
                <a:schemeClr val="tx1"/>
              </a:solidFill>
              <a:latin typeface="+mn-lt"/>
              <a:ea typeface="+mn-ea"/>
              <a:cs typeface="+mn-cs"/>
            </a:endParaRPr>
          </a:p>
          <a:p>
            <a:endParaRPr lang="tr-TR" sz="1200" b="0" i="0" u="none" strike="noStrike" kern="1200" baseline="0" dirty="0">
              <a:solidFill>
                <a:schemeClr val="tx1"/>
              </a:solidFill>
              <a:latin typeface="+mn-lt"/>
              <a:ea typeface="+mn-ea"/>
              <a:cs typeface="+mn-cs"/>
            </a:endParaRPr>
          </a:p>
          <a:p>
            <a:endParaRPr lang="tr-TR" dirty="0"/>
          </a:p>
        </p:txBody>
      </p:sp>
      <p:sp>
        <p:nvSpPr>
          <p:cNvPr id="4" name="Slayt Numarası Yer Tutucusu 3"/>
          <p:cNvSpPr>
            <a:spLocks noGrp="1"/>
          </p:cNvSpPr>
          <p:nvPr>
            <p:ph type="sldNum" sz="quarter" idx="10"/>
          </p:nvPr>
        </p:nvSpPr>
        <p:spPr/>
        <p:txBody>
          <a:bodyPr/>
          <a:lstStyle/>
          <a:p>
            <a:fld id="{B155B338-6E03-4C5D-8C79-7DAB23EB5D20}" type="slidenum">
              <a:rPr lang="tr-TR" smtClean="0"/>
              <a:t>14</a:t>
            </a:fld>
            <a:endParaRPr lang="tr-TR"/>
          </a:p>
        </p:txBody>
      </p:sp>
    </p:spTree>
    <p:extLst>
      <p:ext uri="{BB962C8B-B14F-4D97-AF65-F5344CB8AC3E}">
        <p14:creationId xmlns:p14="http://schemas.microsoft.com/office/powerpoint/2010/main" val="26017815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B155B338-6E03-4C5D-8C79-7DAB23EB5D20}" type="slidenum">
              <a:rPr lang="tr-TR" smtClean="0"/>
              <a:t>16</a:t>
            </a:fld>
            <a:endParaRPr lang="tr-TR"/>
          </a:p>
        </p:txBody>
      </p:sp>
    </p:spTree>
    <p:extLst>
      <p:ext uri="{BB962C8B-B14F-4D97-AF65-F5344CB8AC3E}">
        <p14:creationId xmlns:p14="http://schemas.microsoft.com/office/powerpoint/2010/main" val="13359904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r>
              <a:rPr lang="tr-TR" sz="1800" b="0" i="0" u="none" strike="noStrike" baseline="0" dirty="0">
                <a:latin typeface="DINBek-Regular"/>
                <a:sym typeface="Wingdings" panose="05000000000000000000" pitchFamily="2" charset="2"/>
              </a:rPr>
              <a:t></a:t>
            </a:r>
            <a:r>
              <a:rPr lang="tr-TR" sz="1800" b="0" i="0" u="none" strike="noStrike" baseline="0" dirty="0">
                <a:latin typeface="DINBek-Regular"/>
              </a:rPr>
              <a:t>hematolojik toksisite (agranülositoz, kemik iliği </a:t>
            </a:r>
            <a:r>
              <a:rPr lang="tr-TR" sz="1800" b="0" i="0" u="none" strike="noStrike" baseline="0" dirty="0" err="1">
                <a:latin typeface="DINBek-Regular"/>
              </a:rPr>
              <a:t>aplazisi</a:t>
            </a:r>
            <a:r>
              <a:rPr lang="tr-TR" sz="1800" b="0" i="0" u="none" strike="noStrike" baseline="0" dirty="0">
                <a:latin typeface="DINBek-Regular"/>
              </a:rPr>
              <a:t>), porfiri atağının uyarılması</a:t>
            </a:r>
            <a:endParaRPr lang="tr-TR" dirty="0"/>
          </a:p>
        </p:txBody>
      </p:sp>
      <p:sp>
        <p:nvSpPr>
          <p:cNvPr id="4" name="Slayt Numarası Yer Tutucusu 3"/>
          <p:cNvSpPr>
            <a:spLocks noGrp="1"/>
          </p:cNvSpPr>
          <p:nvPr>
            <p:ph type="sldNum" sz="quarter" idx="10"/>
          </p:nvPr>
        </p:nvSpPr>
        <p:spPr/>
        <p:txBody>
          <a:bodyPr/>
          <a:lstStyle/>
          <a:p>
            <a:fld id="{B155B338-6E03-4C5D-8C79-7DAB23EB5D20}" type="slidenum">
              <a:rPr lang="tr-TR" smtClean="0"/>
              <a:t>18</a:t>
            </a:fld>
            <a:endParaRPr lang="tr-TR"/>
          </a:p>
        </p:txBody>
      </p:sp>
    </p:spTree>
    <p:extLst>
      <p:ext uri="{BB962C8B-B14F-4D97-AF65-F5344CB8AC3E}">
        <p14:creationId xmlns:p14="http://schemas.microsoft.com/office/powerpoint/2010/main" val="18533168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dirty="0">
                <a:solidFill>
                  <a:schemeClr val="tx1"/>
                </a:solidFill>
                <a:latin typeface="+mn-lt"/>
                <a:ea typeface="+mn-ea"/>
                <a:cs typeface="+mn-cs"/>
              </a:rPr>
              <a:t>Tip 1 </a:t>
            </a:r>
            <a:r>
              <a:rPr lang="tr-TR" sz="1200" b="0" i="0" u="none" strike="noStrike" kern="1200" baseline="0" dirty="0" err="1">
                <a:solidFill>
                  <a:schemeClr val="tx1"/>
                </a:solidFill>
                <a:latin typeface="+mn-lt"/>
                <a:ea typeface="+mn-ea"/>
                <a:cs typeface="+mn-cs"/>
              </a:rPr>
              <a:t>diabetes</a:t>
            </a:r>
            <a:r>
              <a:rPr lang="tr-TR" sz="1200" b="0" i="0" u="none" strike="noStrike" kern="1200" baseline="0" dirty="0">
                <a:solidFill>
                  <a:schemeClr val="tx1"/>
                </a:solidFill>
                <a:latin typeface="+mn-lt"/>
                <a:ea typeface="+mn-ea"/>
                <a:cs typeface="+mn-cs"/>
              </a:rPr>
              <a:t> </a:t>
            </a:r>
            <a:r>
              <a:rPr lang="tr-TR" sz="1200" b="0" i="0" u="none" strike="noStrike" kern="1200" baseline="0" dirty="0" err="1">
                <a:solidFill>
                  <a:schemeClr val="tx1"/>
                </a:solidFill>
                <a:latin typeface="+mn-lt"/>
                <a:ea typeface="+mn-ea"/>
                <a:cs typeface="+mn-cs"/>
              </a:rPr>
              <a:t>mellitus</a:t>
            </a:r>
            <a:r>
              <a:rPr lang="tr-TR" sz="1200" b="0" i="0" u="none" strike="noStrike" kern="1200" baseline="0" dirty="0">
                <a:solidFill>
                  <a:schemeClr val="tx1"/>
                </a:solidFill>
                <a:latin typeface="+mn-lt"/>
                <a:ea typeface="+mn-ea"/>
                <a:cs typeface="+mn-cs"/>
              </a:rPr>
              <a:t> (özellikle LADA ile ayırıcı tanının iyi yapılması gerekir.</a:t>
            </a:r>
          </a:p>
          <a:p>
            <a:r>
              <a:rPr lang="tr-TR" sz="1200" b="0" i="0" u="none" strike="noStrike" kern="1200" baseline="0" dirty="0">
                <a:solidFill>
                  <a:schemeClr val="tx1"/>
                </a:solidFill>
                <a:latin typeface="+mn-lt"/>
                <a:ea typeface="+mn-ea"/>
                <a:cs typeface="+mn-cs"/>
              </a:rPr>
              <a:t>DKA: Diyabetik ketoasidoz</a:t>
            </a:r>
          </a:p>
          <a:p>
            <a:r>
              <a:rPr lang="tr-TR" sz="1200" b="0" i="0" u="none" strike="noStrike" kern="1200" baseline="0" dirty="0">
                <a:solidFill>
                  <a:schemeClr val="tx1"/>
                </a:solidFill>
                <a:latin typeface="+mn-lt"/>
                <a:ea typeface="+mn-ea"/>
                <a:cs typeface="+mn-cs"/>
              </a:rPr>
              <a:t>HHD: hiperglisemik </a:t>
            </a:r>
            <a:r>
              <a:rPr lang="tr-TR" sz="1200" b="0" i="0" u="none" strike="noStrike" kern="1200" baseline="0" dirty="0" err="1">
                <a:solidFill>
                  <a:schemeClr val="tx1"/>
                </a:solidFill>
                <a:latin typeface="+mn-lt"/>
                <a:ea typeface="+mn-ea"/>
                <a:cs typeface="+mn-cs"/>
              </a:rPr>
              <a:t>hiperozmolar</a:t>
            </a:r>
            <a:r>
              <a:rPr lang="tr-TR" sz="1200" b="0" i="0" u="none" strike="noStrike" kern="1200" baseline="0" dirty="0">
                <a:solidFill>
                  <a:schemeClr val="tx1"/>
                </a:solidFill>
                <a:latin typeface="+mn-lt"/>
                <a:ea typeface="+mn-ea"/>
                <a:cs typeface="+mn-cs"/>
              </a:rPr>
              <a:t> durum</a:t>
            </a:r>
          </a:p>
          <a:p>
            <a:endParaRPr lang="tr-TR" sz="1200" b="0" i="0" u="none" strike="noStrike" kern="1200" baseline="0" dirty="0">
              <a:solidFill>
                <a:schemeClr val="tx1"/>
              </a:solidFill>
              <a:latin typeface="+mn-lt"/>
              <a:ea typeface="+mn-ea"/>
              <a:cs typeface="+mn-cs"/>
            </a:endParaRPr>
          </a:p>
        </p:txBody>
      </p:sp>
      <p:sp>
        <p:nvSpPr>
          <p:cNvPr id="4" name="Slayt Numarası Yer Tutucusu 3"/>
          <p:cNvSpPr>
            <a:spLocks noGrp="1"/>
          </p:cNvSpPr>
          <p:nvPr>
            <p:ph type="sldNum" sz="quarter" idx="10"/>
          </p:nvPr>
        </p:nvSpPr>
        <p:spPr/>
        <p:txBody>
          <a:bodyPr/>
          <a:lstStyle/>
          <a:p>
            <a:fld id="{B155B338-6E03-4C5D-8C79-7DAB23EB5D20}" type="slidenum">
              <a:rPr lang="tr-TR" smtClean="0"/>
              <a:t>19</a:t>
            </a:fld>
            <a:endParaRPr lang="tr-TR"/>
          </a:p>
        </p:txBody>
      </p:sp>
    </p:spTree>
    <p:extLst>
      <p:ext uri="{BB962C8B-B14F-4D97-AF65-F5344CB8AC3E}">
        <p14:creationId xmlns:p14="http://schemas.microsoft.com/office/powerpoint/2010/main" val="21473099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dirty="0">
                <a:solidFill>
                  <a:schemeClr val="tx1"/>
                </a:solidFill>
                <a:latin typeface="+mn-lt"/>
                <a:ea typeface="+mn-ea"/>
                <a:cs typeface="+mn-cs"/>
              </a:rPr>
              <a:t>Etkilerini, hücresel düzeyde nükleer transkripsiyon faktörü PPAR-g (</a:t>
            </a:r>
            <a:r>
              <a:rPr lang="tr-TR" sz="1200" b="0" i="0" u="none" strike="noStrike" kern="1200" baseline="0" dirty="0" err="1">
                <a:solidFill>
                  <a:schemeClr val="tx1"/>
                </a:solidFill>
                <a:latin typeface="+mn-lt"/>
                <a:ea typeface="+mn-ea"/>
                <a:cs typeface="+mn-cs"/>
              </a:rPr>
              <a:t>peroxisome</a:t>
            </a:r>
            <a:r>
              <a:rPr lang="tr-TR" sz="1200" b="0" i="0" u="none" strike="noStrike" kern="1200" baseline="0" dirty="0">
                <a:solidFill>
                  <a:schemeClr val="tx1"/>
                </a:solidFill>
                <a:latin typeface="+mn-lt"/>
                <a:ea typeface="+mn-ea"/>
                <a:cs typeface="+mn-cs"/>
              </a:rPr>
              <a:t> </a:t>
            </a:r>
            <a:r>
              <a:rPr lang="tr-TR" sz="1200" b="0" i="0" u="none" strike="noStrike" kern="1200" baseline="0" dirty="0" err="1">
                <a:solidFill>
                  <a:schemeClr val="tx1"/>
                </a:solidFill>
                <a:latin typeface="+mn-lt"/>
                <a:ea typeface="+mn-ea"/>
                <a:cs typeface="+mn-cs"/>
              </a:rPr>
              <a:t>proliferator-activated</a:t>
            </a:r>
            <a:r>
              <a:rPr lang="tr-TR" sz="1200" b="0" i="0" u="none" strike="noStrike" kern="1200" baseline="0" dirty="0">
                <a:solidFill>
                  <a:schemeClr val="tx1"/>
                </a:solidFill>
                <a:latin typeface="+mn-lt"/>
                <a:ea typeface="+mn-ea"/>
                <a:cs typeface="+mn-cs"/>
              </a:rPr>
              <a:t> </a:t>
            </a:r>
            <a:r>
              <a:rPr lang="tr-TR" sz="1200" b="0" i="0" u="none" strike="noStrike" kern="1200" baseline="0" dirty="0" err="1">
                <a:solidFill>
                  <a:schemeClr val="tx1"/>
                </a:solidFill>
                <a:latin typeface="+mn-lt"/>
                <a:ea typeface="+mn-ea"/>
                <a:cs typeface="+mn-cs"/>
              </a:rPr>
              <a:t>receptor</a:t>
            </a:r>
            <a:r>
              <a:rPr lang="tr-TR" sz="1200" b="0" i="0" u="none" strike="noStrike" kern="1200" baseline="0" dirty="0">
                <a:solidFill>
                  <a:schemeClr val="tx1"/>
                </a:solidFill>
                <a:latin typeface="+mn-lt"/>
                <a:ea typeface="+mn-ea"/>
                <a:cs typeface="+mn-cs"/>
              </a:rPr>
              <a:t>-g)’</a:t>
            </a:r>
            <a:r>
              <a:rPr lang="tr-TR" sz="1200" b="0" i="0" u="none" strike="noStrike" kern="1200" baseline="0" dirty="0" err="1">
                <a:solidFill>
                  <a:schemeClr val="tx1"/>
                </a:solidFill>
                <a:latin typeface="+mn-lt"/>
                <a:ea typeface="+mn-ea"/>
                <a:cs typeface="+mn-cs"/>
              </a:rPr>
              <a:t>yı</a:t>
            </a:r>
            <a:r>
              <a:rPr lang="tr-TR" sz="1200" b="0" i="0" u="none" strike="noStrike" kern="1200" baseline="0" dirty="0">
                <a:solidFill>
                  <a:schemeClr val="tx1"/>
                </a:solidFill>
                <a:latin typeface="+mn-lt"/>
                <a:ea typeface="+mn-ea"/>
                <a:cs typeface="+mn-cs"/>
              </a:rPr>
              <a:t> aktive etmek suretiyle gösterirler (PPAR-g agonisti). Böylece periferik dokularda (kas, karaciğer ve yağ dokusunda) insülin direncini azaltır, </a:t>
            </a:r>
            <a:r>
              <a:rPr lang="tr-TR" sz="1200" b="1" i="0" u="none" strike="noStrike" kern="1200" baseline="0" dirty="0">
                <a:solidFill>
                  <a:schemeClr val="tx1"/>
                </a:solidFill>
                <a:latin typeface="+mn-lt"/>
                <a:ea typeface="+mn-ea"/>
                <a:cs typeface="+mn-cs"/>
              </a:rPr>
              <a:t>kısmen insüline duyarlılığı artırırlar. </a:t>
            </a:r>
            <a:r>
              <a:rPr lang="tr-TR" sz="1200" b="0" i="0" u="none" strike="noStrike" kern="1200" baseline="0" dirty="0">
                <a:solidFill>
                  <a:schemeClr val="tx1"/>
                </a:solidFill>
                <a:latin typeface="+mn-lt"/>
                <a:ea typeface="+mn-ea"/>
                <a:cs typeface="+mn-cs"/>
              </a:rPr>
              <a:t>Yağ dokusunda </a:t>
            </a:r>
            <a:r>
              <a:rPr lang="tr-TR" sz="1200" b="0" i="0" u="none" strike="noStrike" kern="1200" baseline="0" dirty="0" err="1">
                <a:solidFill>
                  <a:schemeClr val="tx1"/>
                </a:solidFill>
                <a:latin typeface="+mn-lt"/>
                <a:ea typeface="+mn-ea"/>
                <a:cs typeface="+mn-cs"/>
              </a:rPr>
              <a:t>adiposit</a:t>
            </a:r>
            <a:r>
              <a:rPr lang="tr-TR" sz="1200" b="0" i="0" u="none" strike="noStrike" kern="1200" baseline="0" dirty="0">
                <a:solidFill>
                  <a:schemeClr val="tx1"/>
                </a:solidFill>
                <a:latin typeface="+mn-lt"/>
                <a:ea typeface="+mn-ea"/>
                <a:cs typeface="+mn-cs"/>
              </a:rPr>
              <a:t> diferansiyasyonunu artırmak suretiyle etki ederler. </a:t>
            </a:r>
            <a:endParaRPr lang="tr-TR" dirty="0"/>
          </a:p>
        </p:txBody>
      </p:sp>
      <p:sp>
        <p:nvSpPr>
          <p:cNvPr id="4" name="Slayt Numarası Yer Tutucusu 3"/>
          <p:cNvSpPr>
            <a:spLocks noGrp="1"/>
          </p:cNvSpPr>
          <p:nvPr>
            <p:ph type="sldNum" sz="quarter" idx="5"/>
          </p:nvPr>
        </p:nvSpPr>
        <p:spPr/>
        <p:txBody>
          <a:bodyPr/>
          <a:lstStyle/>
          <a:p>
            <a:fld id="{B155B338-6E03-4C5D-8C79-7DAB23EB5D20}" type="slidenum">
              <a:rPr lang="tr-TR" smtClean="0"/>
              <a:t>20</a:t>
            </a:fld>
            <a:endParaRPr lang="tr-TR"/>
          </a:p>
        </p:txBody>
      </p:sp>
    </p:spTree>
    <p:extLst>
      <p:ext uri="{BB962C8B-B14F-4D97-AF65-F5344CB8AC3E}">
        <p14:creationId xmlns:p14="http://schemas.microsoft.com/office/powerpoint/2010/main" val="14118996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dirty="0">
                <a:solidFill>
                  <a:schemeClr val="tx1"/>
                </a:solidFill>
                <a:latin typeface="+mn-lt"/>
                <a:ea typeface="+mn-ea"/>
                <a:cs typeface="+mn-cs"/>
              </a:rPr>
              <a:t>Ayrıca bazı çalışmalarda birkaç </a:t>
            </a:r>
            <a:r>
              <a:rPr lang="tr-TR" sz="1200" b="0" i="0" u="none" strike="noStrike" kern="1200" baseline="0" dirty="0" err="1">
                <a:solidFill>
                  <a:schemeClr val="tx1"/>
                </a:solidFill>
                <a:latin typeface="+mn-lt"/>
                <a:ea typeface="+mn-ea"/>
                <a:cs typeface="+mn-cs"/>
              </a:rPr>
              <a:t>mmHg’lık</a:t>
            </a:r>
            <a:r>
              <a:rPr lang="tr-TR" sz="1200" b="0" i="0" u="none" strike="noStrike" kern="1200" baseline="0" dirty="0">
                <a:solidFill>
                  <a:schemeClr val="tx1"/>
                </a:solidFill>
                <a:latin typeface="+mn-lt"/>
                <a:ea typeface="+mn-ea"/>
                <a:cs typeface="+mn-cs"/>
              </a:rPr>
              <a:t> KB azalması sağladıkları gösterilmiştir. Uzun süreli etkinlikleri kanıtlanmıştır (ADOPT çalışması). Bu gruptan, ülkemiz piyasasında yalnızca </a:t>
            </a:r>
            <a:r>
              <a:rPr lang="tr-TR" sz="1200" b="1" i="0" u="none" strike="noStrike" kern="1200" baseline="0" dirty="0" err="1">
                <a:solidFill>
                  <a:schemeClr val="tx1"/>
                </a:solidFill>
                <a:latin typeface="+mn-lt"/>
                <a:ea typeface="+mn-ea"/>
                <a:cs typeface="+mn-cs"/>
              </a:rPr>
              <a:t>pioglitazon</a:t>
            </a:r>
            <a:r>
              <a:rPr lang="tr-TR" sz="1200" b="1" i="0" u="none" strike="noStrike" kern="1200" baseline="0" dirty="0">
                <a:solidFill>
                  <a:schemeClr val="tx1"/>
                </a:solidFill>
                <a:latin typeface="+mn-lt"/>
                <a:ea typeface="+mn-ea"/>
                <a:cs typeface="+mn-cs"/>
              </a:rPr>
              <a:t> (PİO) </a:t>
            </a:r>
            <a:r>
              <a:rPr lang="tr-TR" sz="1200" b="0" i="0" u="none" strike="noStrike" kern="1200" baseline="0" dirty="0" err="1">
                <a:solidFill>
                  <a:schemeClr val="tx1"/>
                </a:solidFill>
                <a:latin typeface="+mn-lt"/>
                <a:ea typeface="+mn-ea"/>
                <a:cs typeface="+mn-cs"/>
              </a:rPr>
              <a:t>mevcuttur.</a:t>
            </a:r>
            <a:r>
              <a:rPr lang="tr-TR" sz="1200" b="1" i="0" u="none" strike="noStrike" kern="1200" baseline="0" dirty="0" err="1">
                <a:solidFill>
                  <a:schemeClr val="tx1"/>
                </a:solidFill>
                <a:latin typeface="+mn-lt"/>
                <a:ea typeface="+mn-ea"/>
                <a:cs typeface="+mn-cs"/>
              </a:rPr>
              <a:t>PİO’nun</a:t>
            </a:r>
            <a:r>
              <a:rPr lang="tr-TR" sz="1200" b="1" i="0" u="none" strike="noStrike" kern="1200" baseline="0" dirty="0">
                <a:solidFill>
                  <a:schemeClr val="tx1"/>
                </a:solidFill>
                <a:latin typeface="+mn-lt"/>
                <a:ea typeface="+mn-ea"/>
                <a:cs typeface="+mn-cs"/>
              </a:rPr>
              <a:t> </a:t>
            </a:r>
            <a:r>
              <a:rPr lang="tr-TR" sz="1200" b="1" i="0" u="none" strike="noStrike" kern="1200" baseline="0" dirty="0" err="1">
                <a:solidFill>
                  <a:schemeClr val="tx1"/>
                </a:solidFill>
                <a:latin typeface="+mn-lt"/>
                <a:ea typeface="+mn-ea"/>
                <a:cs typeface="+mn-cs"/>
              </a:rPr>
              <a:t>sekonder</a:t>
            </a:r>
            <a:r>
              <a:rPr lang="tr-TR" sz="1200" b="1" i="0" u="none" strike="noStrike" kern="1200" baseline="0" dirty="0">
                <a:solidFill>
                  <a:schemeClr val="tx1"/>
                </a:solidFill>
                <a:latin typeface="+mn-lt"/>
                <a:ea typeface="+mn-ea"/>
                <a:cs typeface="+mn-cs"/>
              </a:rPr>
              <a:t> KV olay ve inme riskini azalttığı gösterilmiştir </a:t>
            </a:r>
            <a:r>
              <a:rPr lang="tr-TR" sz="1200" b="0" i="0" u="none" strike="noStrike" kern="1200" baseline="0" dirty="0">
                <a:solidFill>
                  <a:schemeClr val="tx1"/>
                </a:solidFill>
                <a:latin typeface="+mn-lt"/>
                <a:ea typeface="+mn-ea"/>
                <a:cs typeface="+mn-cs"/>
              </a:rPr>
              <a:t>(</a:t>
            </a:r>
            <a:r>
              <a:rPr lang="tr-TR" sz="1200" b="0" i="0" u="none" strike="noStrike" kern="1200" baseline="0" dirty="0" err="1">
                <a:solidFill>
                  <a:schemeClr val="tx1"/>
                </a:solidFill>
                <a:latin typeface="+mn-lt"/>
                <a:ea typeface="+mn-ea"/>
                <a:cs typeface="+mn-cs"/>
              </a:rPr>
              <a:t>PROactive</a:t>
            </a:r>
            <a:r>
              <a:rPr lang="tr-TR" sz="1200" b="0" i="0" u="none" strike="noStrike" kern="1200" baseline="0" dirty="0">
                <a:solidFill>
                  <a:schemeClr val="tx1"/>
                </a:solidFill>
                <a:latin typeface="+mn-lt"/>
                <a:ea typeface="+mn-ea"/>
                <a:cs typeface="+mn-cs"/>
              </a:rPr>
              <a:t> çalışması).</a:t>
            </a:r>
            <a:endParaRPr lang="tr-TR" dirty="0"/>
          </a:p>
        </p:txBody>
      </p:sp>
      <p:sp>
        <p:nvSpPr>
          <p:cNvPr id="4" name="Slayt Numarası Yer Tutucusu 3"/>
          <p:cNvSpPr>
            <a:spLocks noGrp="1"/>
          </p:cNvSpPr>
          <p:nvPr>
            <p:ph type="sldNum" sz="quarter" idx="10"/>
          </p:nvPr>
        </p:nvSpPr>
        <p:spPr/>
        <p:txBody>
          <a:bodyPr/>
          <a:lstStyle/>
          <a:p>
            <a:fld id="{B155B338-6E03-4C5D-8C79-7DAB23EB5D20}" type="slidenum">
              <a:rPr lang="tr-TR" smtClean="0"/>
              <a:t>21</a:t>
            </a:fld>
            <a:endParaRPr lang="tr-TR"/>
          </a:p>
        </p:txBody>
      </p:sp>
    </p:spTree>
    <p:extLst>
      <p:ext uri="{BB962C8B-B14F-4D97-AF65-F5344CB8AC3E}">
        <p14:creationId xmlns:p14="http://schemas.microsoft.com/office/powerpoint/2010/main" val="10894222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Pioglitazon</a:t>
            </a:r>
            <a:r>
              <a:rPr lang="tr-TR" baseline="0" dirty="0"/>
              <a:t> + metformin içeren preparatlar da mevcut.</a:t>
            </a:r>
            <a:endParaRPr lang="tr-TR" dirty="0"/>
          </a:p>
        </p:txBody>
      </p:sp>
      <p:sp>
        <p:nvSpPr>
          <p:cNvPr id="4" name="Slayt Numarası Yer Tutucusu 3"/>
          <p:cNvSpPr>
            <a:spLocks noGrp="1"/>
          </p:cNvSpPr>
          <p:nvPr>
            <p:ph type="sldNum" sz="quarter" idx="10"/>
          </p:nvPr>
        </p:nvSpPr>
        <p:spPr/>
        <p:txBody>
          <a:bodyPr/>
          <a:lstStyle/>
          <a:p>
            <a:fld id="{B155B338-6E03-4C5D-8C79-7DAB23EB5D20}" type="slidenum">
              <a:rPr lang="tr-TR" smtClean="0"/>
              <a:t>22</a:t>
            </a:fld>
            <a:endParaRPr lang="tr-TR"/>
          </a:p>
        </p:txBody>
      </p:sp>
    </p:spTree>
    <p:extLst>
      <p:ext uri="{BB962C8B-B14F-4D97-AF65-F5344CB8AC3E}">
        <p14:creationId xmlns:p14="http://schemas.microsoft.com/office/powerpoint/2010/main" val="2169890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dirty="0">
                <a:solidFill>
                  <a:schemeClr val="tx1"/>
                </a:solidFill>
                <a:latin typeface="+mn-lt"/>
                <a:ea typeface="+mn-ea"/>
                <a:cs typeface="+mn-cs"/>
              </a:rPr>
              <a:t>Konjestif kalp yetersizliği (</a:t>
            </a:r>
            <a:r>
              <a:rPr lang="tr-TR" sz="1200" b="1" i="0" u="none" strike="noStrike" kern="1200" baseline="0" dirty="0">
                <a:solidFill>
                  <a:schemeClr val="tx1"/>
                </a:solidFill>
                <a:latin typeface="+mn-lt"/>
                <a:ea typeface="+mn-ea"/>
                <a:cs typeface="+mn-cs"/>
              </a:rPr>
              <a:t>özellikle yoğun insülin tedavisi ile birlikte kullanıldığında)</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t>LDL-kolesterol artışı (</a:t>
            </a:r>
            <a:r>
              <a:rPr lang="tr-TR" sz="1200" b="1" dirty="0" err="1"/>
              <a:t>rosiglitazonda</a:t>
            </a:r>
            <a:r>
              <a:rPr lang="tr-TR" sz="1200" b="1" dirty="0"/>
              <a:t> daha fazla)</a:t>
            </a:r>
            <a:endParaRPr lang="tr-TR" sz="1200" b="1" i="0" u="none" strike="noStrike" kern="1200" baseline="0" dirty="0">
              <a:solidFill>
                <a:schemeClr val="tx1"/>
              </a:solidFill>
              <a:latin typeface="+mn-lt"/>
              <a:ea typeface="+mn-ea"/>
              <a:cs typeface="+mn-cs"/>
            </a:endParaRPr>
          </a:p>
          <a:p>
            <a:r>
              <a:rPr lang="tr-TR" sz="1200" b="0" i="0" u="none" strike="noStrike" kern="1200" baseline="0" dirty="0">
                <a:solidFill>
                  <a:schemeClr val="tx1"/>
                </a:solidFill>
                <a:latin typeface="+mn-lt"/>
                <a:ea typeface="+mn-ea"/>
                <a:cs typeface="+mn-cs"/>
              </a:rPr>
              <a:t>KV olay (fatal ve </a:t>
            </a:r>
            <a:r>
              <a:rPr lang="tr-TR" sz="1200" b="0" i="0" u="none" strike="noStrike" kern="1200" baseline="0" dirty="0" err="1">
                <a:solidFill>
                  <a:schemeClr val="tx1"/>
                </a:solidFill>
                <a:latin typeface="+mn-lt"/>
                <a:ea typeface="+mn-ea"/>
                <a:cs typeface="+mn-cs"/>
              </a:rPr>
              <a:t>nonfatal</a:t>
            </a:r>
            <a:r>
              <a:rPr lang="tr-TR" sz="1200" b="0" i="0" u="none" strike="noStrike" kern="1200" baseline="0" dirty="0">
                <a:solidFill>
                  <a:schemeClr val="tx1"/>
                </a:solidFill>
                <a:latin typeface="+mn-lt"/>
                <a:ea typeface="+mn-ea"/>
                <a:cs typeface="+mn-cs"/>
              </a:rPr>
              <a:t> Mİ) riskinde artış yönünden bu grup ilaçlar halen sorgulanmaktadır. </a:t>
            </a:r>
            <a:r>
              <a:rPr lang="tr-TR" sz="1200" b="0" i="0" u="none" strike="noStrike" kern="1200" baseline="0" dirty="0" err="1">
                <a:solidFill>
                  <a:schemeClr val="tx1"/>
                </a:solidFill>
                <a:latin typeface="+mn-lt"/>
                <a:ea typeface="+mn-ea"/>
                <a:cs typeface="+mn-cs"/>
              </a:rPr>
              <a:t>Rosiglitazon’un</a:t>
            </a:r>
            <a:r>
              <a:rPr lang="tr-TR" sz="1200" b="0" i="0" u="none" strike="noStrike" kern="1200" baseline="0" dirty="0">
                <a:solidFill>
                  <a:schemeClr val="tx1"/>
                </a:solidFill>
                <a:latin typeface="+mn-lt"/>
                <a:ea typeface="+mn-ea"/>
                <a:cs typeface="+mn-cs"/>
              </a:rPr>
              <a:t> bazı meta-analizlerde Mİ riskini artırdığı belirlenmiştir. Bu kuşkular nedeniyle </a:t>
            </a:r>
            <a:r>
              <a:rPr lang="tr-TR" sz="1200" b="0" i="0" u="none" strike="noStrike" kern="1200" baseline="0" dirty="0" err="1">
                <a:solidFill>
                  <a:schemeClr val="tx1"/>
                </a:solidFill>
                <a:latin typeface="+mn-lt"/>
                <a:ea typeface="+mn-ea"/>
                <a:cs typeface="+mn-cs"/>
              </a:rPr>
              <a:t>rosiglitazon</a:t>
            </a:r>
            <a:r>
              <a:rPr lang="tr-TR" sz="1200" b="0" i="0" u="none" strike="noStrike" kern="1200" baseline="0" dirty="0">
                <a:solidFill>
                  <a:schemeClr val="tx1"/>
                </a:solidFill>
                <a:latin typeface="+mn-lt"/>
                <a:ea typeface="+mn-ea"/>
                <a:cs typeface="+mn-cs"/>
              </a:rPr>
              <a:t>, Avrupa ülkelerinde ve ülkemizde 2010 yılında kullanımdan kaldırılmıştır. Amerika Birleşik Devletleri ve diğer bazı ülkelerde ise, seçilmiş vakalarda </a:t>
            </a:r>
            <a:r>
              <a:rPr lang="tr-TR" sz="1200" b="0" i="0" u="none" strike="noStrike" kern="1200" baseline="0" dirty="0" err="1">
                <a:solidFill>
                  <a:schemeClr val="tx1"/>
                </a:solidFill>
                <a:latin typeface="+mn-lt"/>
                <a:ea typeface="+mn-ea"/>
                <a:cs typeface="+mn-cs"/>
              </a:rPr>
              <a:t>rosiglitazon</a:t>
            </a:r>
            <a:r>
              <a:rPr lang="tr-TR" sz="1200" b="0" i="0" u="none" strike="noStrike" kern="1200" baseline="0" dirty="0">
                <a:solidFill>
                  <a:schemeClr val="tx1"/>
                </a:solidFill>
                <a:latin typeface="+mn-lt"/>
                <a:ea typeface="+mn-ea"/>
                <a:cs typeface="+mn-cs"/>
              </a:rPr>
              <a:t> kullanımına kontrollü olarak devam edilmektedir.</a:t>
            </a:r>
          </a:p>
          <a:p>
            <a:r>
              <a:rPr lang="tr-TR" sz="1200" b="0" i="0" u="none" strike="noStrike" kern="1200" baseline="0" dirty="0" err="1">
                <a:solidFill>
                  <a:schemeClr val="tx1"/>
                </a:solidFill>
                <a:latin typeface="+mn-lt"/>
                <a:ea typeface="+mn-ea"/>
                <a:cs typeface="+mn-cs"/>
              </a:rPr>
              <a:t>Graves</a:t>
            </a:r>
            <a:r>
              <a:rPr lang="tr-TR" sz="1200" b="0" i="0" u="none" strike="noStrike" kern="1200" baseline="0" dirty="0">
                <a:solidFill>
                  <a:schemeClr val="tx1"/>
                </a:solidFill>
                <a:latin typeface="+mn-lt"/>
                <a:ea typeface="+mn-ea"/>
                <a:cs typeface="+mn-cs"/>
              </a:rPr>
              <a:t> </a:t>
            </a:r>
            <a:r>
              <a:rPr lang="tr-TR" sz="1200" b="0" i="0" u="none" strike="noStrike" kern="1200" baseline="0" dirty="0" err="1">
                <a:solidFill>
                  <a:schemeClr val="tx1"/>
                </a:solidFill>
                <a:latin typeface="+mn-lt"/>
                <a:ea typeface="+mn-ea"/>
                <a:cs typeface="+mn-cs"/>
              </a:rPr>
              <a:t>oftalmopatisi</a:t>
            </a:r>
            <a:r>
              <a:rPr lang="tr-TR" sz="1200" b="0" i="0" u="none" strike="noStrike" kern="1200" baseline="0" dirty="0">
                <a:solidFill>
                  <a:schemeClr val="tx1"/>
                </a:solidFill>
                <a:latin typeface="+mn-lt"/>
                <a:ea typeface="+mn-ea"/>
                <a:cs typeface="+mn-cs"/>
              </a:rPr>
              <a:t> olan hastalarda, TZD grubu ilaçlar </a:t>
            </a:r>
            <a:r>
              <a:rPr lang="tr-TR" sz="1200" b="0" i="0" u="none" strike="noStrike" kern="1200" baseline="0" dirty="0" err="1">
                <a:solidFill>
                  <a:schemeClr val="tx1"/>
                </a:solidFill>
                <a:latin typeface="+mn-lt"/>
                <a:ea typeface="+mn-ea"/>
                <a:cs typeface="+mn-cs"/>
              </a:rPr>
              <a:t>oftalmopatiyi</a:t>
            </a:r>
            <a:r>
              <a:rPr lang="tr-TR" sz="1200" b="0" i="0" u="none" strike="noStrike" kern="1200" baseline="0" dirty="0">
                <a:solidFill>
                  <a:schemeClr val="tx1"/>
                </a:solidFill>
                <a:latin typeface="+mn-lt"/>
                <a:ea typeface="+mn-ea"/>
                <a:cs typeface="+mn-cs"/>
              </a:rPr>
              <a:t> alevlendirebilir.</a:t>
            </a:r>
          </a:p>
          <a:p>
            <a:r>
              <a:rPr lang="tr-TR" sz="1200" b="0" i="0" u="none" strike="noStrike" kern="1200" baseline="0" dirty="0">
                <a:solidFill>
                  <a:schemeClr val="tx1"/>
                </a:solidFill>
                <a:latin typeface="+mn-lt"/>
                <a:ea typeface="+mn-ea"/>
                <a:cs typeface="+mn-cs"/>
              </a:rPr>
              <a:t>Postmenopozal kadınlarda ve ileri yaştaki erkeklerde kırık riskinde artışa ve kemik kitlesinde azalmaya yol açtıkları bildirilmiştir.</a:t>
            </a:r>
          </a:p>
          <a:p>
            <a:r>
              <a:rPr lang="tr-TR" sz="1200" b="0" i="0" u="none" strike="noStrike" kern="1200" baseline="0" dirty="0">
                <a:solidFill>
                  <a:schemeClr val="tx1"/>
                </a:solidFill>
                <a:latin typeface="+mn-lt"/>
                <a:ea typeface="+mn-ea"/>
                <a:cs typeface="+mn-cs"/>
              </a:rPr>
              <a:t>.</a:t>
            </a:r>
            <a:endParaRPr lang="tr-TR" dirty="0"/>
          </a:p>
        </p:txBody>
      </p:sp>
      <p:sp>
        <p:nvSpPr>
          <p:cNvPr id="4" name="Slayt Numarası Yer Tutucusu 3"/>
          <p:cNvSpPr>
            <a:spLocks noGrp="1"/>
          </p:cNvSpPr>
          <p:nvPr>
            <p:ph type="sldNum" sz="quarter" idx="10"/>
          </p:nvPr>
        </p:nvSpPr>
        <p:spPr/>
        <p:txBody>
          <a:bodyPr/>
          <a:lstStyle/>
          <a:p>
            <a:fld id="{B155B338-6E03-4C5D-8C79-7DAB23EB5D20}" type="slidenum">
              <a:rPr lang="tr-TR" smtClean="0"/>
              <a:t>23</a:t>
            </a:fld>
            <a:endParaRPr lang="tr-TR"/>
          </a:p>
        </p:txBody>
      </p:sp>
    </p:spTree>
    <p:extLst>
      <p:ext uri="{BB962C8B-B14F-4D97-AF65-F5344CB8AC3E}">
        <p14:creationId xmlns:p14="http://schemas.microsoft.com/office/powerpoint/2010/main" val="24563992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r>
              <a:rPr lang="tr-TR" sz="1800" b="0" i="0" u="none" strike="noStrike" baseline="0" dirty="0">
                <a:latin typeface="DINBek-Regular"/>
              </a:rPr>
              <a:t>New York Kalp Cemiyeti’nin kriterlerine göre konjestif kalp yetersizliği açısından sınıf I-IV’te olan vakalar</a:t>
            </a:r>
          </a:p>
          <a:p>
            <a:pPr algn="l"/>
            <a:r>
              <a:rPr lang="tr-TR" sz="1800" b="1" i="0" u="none" strike="noStrike" baseline="0" dirty="0">
                <a:solidFill>
                  <a:schemeClr val="tx1"/>
                </a:solidFill>
                <a:latin typeface="DINBek-Regular"/>
              </a:rPr>
              <a:t>Mesane kanseri , nedeni araştırılmamış </a:t>
            </a:r>
            <a:r>
              <a:rPr lang="tr-TR" sz="1800" b="1" i="0" u="none" strike="noStrike" baseline="0" dirty="0" err="1">
                <a:solidFill>
                  <a:schemeClr val="tx1"/>
                </a:solidFill>
                <a:latin typeface="DINBek-Regular"/>
              </a:rPr>
              <a:t>makroskopik</a:t>
            </a:r>
            <a:r>
              <a:rPr lang="tr-TR" sz="1800" b="1" i="0" u="none" strike="noStrike" baseline="0" dirty="0">
                <a:solidFill>
                  <a:schemeClr val="tx1"/>
                </a:solidFill>
                <a:latin typeface="DINBek-Regular"/>
              </a:rPr>
              <a:t> hematüri: </a:t>
            </a:r>
            <a:r>
              <a:rPr lang="tr-TR" sz="1800" b="0" i="0" u="none" strike="noStrike" baseline="0" dirty="0">
                <a:latin typeface="DINBek-Regular"/>
              </a:rPr>
              <a:t>Gözlemsel çalışmalarda,</a:t>
            </a:r>
          </a:p>
          <a:p>
            <a:pPr algn="l"/>
            <a:r>
              <a:rPr lang="tr-TR" sz="1800" b="0" i="0" u="none" strike="noStrike" baseline="0" dirty="0" err="1">
                <a:latin typeface="DINBek-Regular"/>
              </a:rPr>
              <a:t>PİO’nun</a:t>
            </a:r>
            <a:r>
              <a:rPr lang="tr-TR" sz="1800" b="0" i="0" u="none" strike="noStrike" baseline="0" dirty="0">
                <a:latin typeface="DINBek-Regular"/>
              </a:rPr>
              <a:t> erkeklerde mesane kanseri riskinde minimal bir artışa neden olduğu ileri</a:t>
            </a:r>
          </a:p>
          <a:p>
            <a:pPr algn="l"/>
            <a:r>
              <a:rPr lang="tr-TR" sz="1800" b="0" i="0" u="none" strike="noStrike" baseline="0" dirty="0">
                <a:latin typeface="DINBek-Regular"/>
              </a:rPr>
              <a:t>sürülmüşse de daha sonra açıklanan çalışmalar bu kaygıları büyük ölçüde gidermiştir.</a:t>
            </a:r>
          </a:p>
          <a:p>
            <a:pPr algn="l"/>
            <a:r>
              <a:rPr lang="tr-TR" sz="1800" b="0" i="0" u="none" strike="noStrike" baseline="0" dirty="0">
                <a:latin typeface="DINBek-Regular"/>
              </a:rPr>
              <a:t>Ancak yine de, aktif mesane kanseri bulunan hastalarda PİO kullanılmaması; mesane</a:t>
            </a:r>
          </a:p>
          <a:p>
            <a:pPr algn="l"/>
            <a:r>
              <a:rPr lang="tr-TR" sz="1800" b="0" i="0" u="none" strike="noStrike" baseline="0" dirty="0">
                <a:latin typeface="DINBek-Regular"/>
              </a:rPr>
              <a:t>kanseri öyküsü bulunan veya kronik hematürisi olan hastalarda ise PİO kullanımına,</a:t>
            </a:r>
          </a:p>
          <a:p>
            <a:pPr algn="l"/>
            <a:r>
              <a:rPr lang="tr-TR" sz="1800" b="0" i="0" u="none" strike="noStrike" baseline="0" dirty="0">
                <a:latin typeface="DINBek-Regular"/>
              </a:rPr>
              <a:t>risk-yarar oranına bakılarak karar verilmesi, mümkünse kullanımından kaçınılması</a:t>
            </a:r>
          </a:p>
          <a:p>
            <a:pPr algn="l"/>
            <a:r>
              <a:rPr lang="tr-TR" sz="1800" b="0" i="0" u="none" strike="noStrike" baseline="0" dirty="0">
                <a:latin typeface="DINBek-Regular"/>
              </a:rPr>
              <a:t>tavsiye edilmektedir.</a:t>
            </a:r>
            <a:endParaRPr lang="tr-TR" dirty="0"/>
          </a:p>
        </p:txBody>
      </p:sp>
      <p:sp>
        <p:nvSpPr>
          <p:cNvPr id="4" name="Slayt Numarası Yer Tutucusu 3"/>
          <p:cNvSpPr>
            <a:spLocks noGrp="1"/>
          </p:cNvSpPr>
          <p:nvPr>
            <p:ph type="sldNum" sz="quarter" idx="10"/>
          </p:nvPr>
        </p:nvSpPr>
        <p:spPr/>
        <p:txBody>
          <a:bodyPr/>
          <a:lstStyle/>
          <a:p>
            <a:fld id="{B155B338-6E03-4C5D-8C79-7DAB23EB5D20}" type="slidenum">
              <a:rPr lang="tr-TR" smtClean="0"/>
              <a:t>24</a:t>
            </a:fld>
            <a:endParaRPr lang="tr-TR"/>
          </a:p>
        </p:txBody>
      </p:sp>
    </p:spTree>
    <p:extLst>
      <p:ext uri="{BB962C8B-B14F-4D97-AF65-F5344CB8AC3E}">
        <p14:creationId xmlns:p14="http://schemas.microsoft.com/office/powerpoint/2010/main" val="15461699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a:solidFill>
                  <a:schemeClr val="tx1"/>
                </a:solidFill>
                <a:latin typeface="+mn-lt"/>
                <a:ea typeface="+mn-ea"/>
                <a:cs typeface="+mn-cs"/>
              </a:rPr>
              <a:t>Alfa </a:t>
            </a:r>
            <a:r>
              <a:rPr lang="tr-TR" sz="1200" b="0" i="0" u="none" strike="noStrike" kern="1200" baseline="0" dirty="0" err="1">
                <a:solidFill>
                  <a:schemeClr val="tx1"/>
                </a:solidFill>
                <a:latin typeface="+mn-lt"/>
                <a:ea typeface="+mn-ea"/>
                <a:cs typeface="+mn-cs"/>
              </a:rPr>
              <a:t>glukozidaz</a:t>
            </a:r>
            <a:r>
              <a:rPr lang="tr-TR" sz="1200" b="0" i="0" u="none" strike="noStrike" kern="1200" baseline="0" dirty="0">
                <a:solidFill>
                  <a:schemeClr val="tx1"/>
                </a:solidFill>
                <a:latin typeface="+mn-lt"/>
                <a:ea typeface="+mn-ea"/>
                <a:cs typeface="+mn-cs"/>
              </a:rPr>
              <a:t> inhibitörleri (AGİ), intestinal a-</a:t>
            </a:r>
            <a:r>
              <a:rPr lang="tr-TR" sz="1200" b="0" i="0" u="none" strike="noStrike" kern="1200" baseline="0" dirty="0" err="1">
                <a:solidFill>
                  <a:schemeClr val="tx1"/>
                </a:solidFill>
                <a:latin typeface="+mn-lt"/>
                <a:ea typeface="+mn-ea"/>
                <a:cs typeface="+mn-cs"/>
              </a:rPr>
              <a:t>glukozidazı</a:t>
            </a:r>
            <a:r>
              <a:rPr lang="tr-TR" sz="1200" b="0" i="0" u="none" strike="noStrike" kern="1200" baseline="0" dirty="0">
                <a:solidFill>
                  <a:schemeClr val="tx1"/>
                </a:solidFill>
                <a:latin typeface="+mn-lt"/>
                <a:ea typeface="+mn-ea"/>
                <a:cs typeface="+mn-cs"/>
              </a:rPr>
              <a:t> kompetitif olarak inhibe etmek suretiyle </a:t>
            </a:r>
            <a:r>
              <a:rPr lang="tr-TR" sz="1200" b="0" i="0" u="none" strike="noStrike" kern="1200" baseline="0" dirty="0" err="1">
                <a:solidFill>
                  <a:schemeClr val="tx1"/>
                </a:solidFill>
                <a:latin typeface="+mn-lt"/>
                <a:ea typeface="+mn-ea"/>
                <a:cs typeface="+mn-cs"/>
              </a:rPr>
              <a:t>polisakkaridlerin</a:t>
            </a:r>
            <a:r>
              <a:rPr lang="tr-TR" sz="1200" b="0" i="0" u="none" strike="noStrike" kern="1200" baseline="0" dirty="0">
                <a:solidFill>
                  <a:schemeClr val="tx1"/>
                </a:solidFill>
                <a:latin typeface="+mn-lt"/>
                <a:ea typeface="+mn-ea"/>
                <a:cs typeface="+mn-cs"/>
              </a:rPr>
              <a:t> enzimatik degradasyonunu azaltarak karbonhidratların sindirimini yavaşlatır ve absorpsiyonunu geciktirir</a:t>
            </a:r>
          </a:p>
          <a:p>
            <a:endParaRPr lang="tr-TR" dirty="0"/>
          </a:p>
        </p:txBody>
      </p:sp>
      <p:sp>
        <p:nvSpPr>
          <p:cNvPr id="4" name="Slayt Numarası Yer Tutucusu 3"/>
          <p:cNvSpPr>
            <a:spLocks noGrp="1"/>
          </p:cNvSpPr>
          <p:nvPr>
            <p:ph type="sldNum" sz="quarter" idx="5"/>
          </p:nvPr>
        </p:nvSpPr>
        <p:spPr/>
        <p:txBody>
          <a:bodyPr/>
          <a:lstStyle/>
          <a:p>
            <a:fld id="{B155B338-6E03-4C5D-8C79-7DAB23EB5D20}" type="slidenum">
              <a:rPr lang="tr-TR" smtClean="0"/>
              <a:t>25</a:t>
            </a:fld>
            <a:endParaRPr lang="tr-TR"/>
          </a:p>
        </p:txBody>
      </p:sp>
    </p:spTree>
    <p:extLst>
      <p:ext uri="{BB962C8B-B14F-4D97-AF65-F5344CB8AC3E}">
        <p14:creationId xmlns:p14="http://schemas.microsoft.com/office/powerpoint/2010/main" val="705019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712787" lvl="1" indent="0">
              <a:lnSpc>
                <a:spcPct val="50000"/>
              </a:lnSpc>
              <a:buClr>
                <a:srgbClr val="FFFF00"/>
              </a:buClr>
              <a:buSzPct val="105000"/>
              <a:buNone/>
              <a:defRPr/>
            </a:pPr>
            <a:r>
              <a:rPr lang="tr-TR" sz="2200" dirty="0">
                <a:solidFill>
                  <a:schemeClr val="tx1"/>
                </a:solidFill>
              </a:rPr>
              <a:t> </a:t>
            </a:r>
            <a:r>
              <a:rPr lang="tr-TR" sz="2000" dirty="0">
                <a:solidFill>
                  <a:schemeClr val="tx1"/>
                </a:solidFill>
              </a:rPr>
              <a:t>1. Jenerasyon (terkedildi) </a:t>
            </a:r>
          </a:p>
          <a:p>
            <a:pPr marL="1644650" lvl="3" indent="0">
              <a:lnSpc>
                <a:spcPct val="50000"/>
              </a:lnSpc>
              <a:buClr>
                <a:srgbClr val="FFFF00"/>
              </a:buClr>
              <a:buSzPct val="105000"/>
              <a:buNone/>
              <a:defRPr/>
            </a:pPr>
            <a:r>
              <a:rPr lang="tr-TR" sz="1800" dirty="0" err="1">
                <a:solidFill>
                  <a:schemeClr val="tx1"/>
                </a:solidFill>
              </a:rPr>
              <a:t>Tolbutamide</a:t>
            </a:r>
            <a:endParaRPr lang="tr-TR" sz="1800" dirty="0">
              <a:solidFill>
                <a:schemeClr val="tx1"/>
              </a:solidFill>
            </a:endParaRPr>
          </a:p>
          <a:p>
            <a:pPr marL="1644650" lvl="3" indent="0">
              <a:lnSpc>
                <a:spcPct val="50000"/>
              </a:lnSpc>
              <a:buClr>
                <a:srgbClr val="FFFF00"/>
              </a:buClr>
              <a:buSzPct val="105000"/>
              <a:buNone/>
              <a:defRPr/>
            </a:pPr>
            <a:r>
              <a:rPr lang="tr-TR" sz="1800" dirty="0" err="1">
                <a:solidFill>
                  <a:schemeClr val="tx1"/>
                </a:solidFill>
              </a:rPr>
              <a:t>Klorpropamid</a:t>
            </a:r>
            <a:endParaRPr lang="tr-TR" dirty="0"/>
          </a:p>
        </p:txBody>
      </p:sp>
      <p:sp>
        <p:nvSpPr>
          <p:cNvPr id="4" name="Slayt Numarası Yer Tutucusu 3"/>
          <p:cNvSpPr>
            <a:spLocks noGrp="1"/>
          </p:cNvSpPr>
          <p:nvPr>
            <p:ph type="sldNum" sz="quarter" idx="5"/>
          </p:nvPr>
        </p:nvSpPr>
        <p:spPr/>
        <p:txBody>
          <a:bodyPr/>
          <a:lstStyle/>
          <a:p>
            <a:fld id="{B155B338-6E03-4C5D-8C79-7DAB23EB5D20}" type="slidenum">
              <a:rPr lang="tr-TR" smtClean="0"/>
              <a:t>4</a:t>
            </a:fld>
            <a:endParaRPr lang="tr-TR"/>
          </a:p>
        </p:txBody>
      </p:sp>
    </p:spTree>
    <p:extLst>
      <p:ext uri="{BB962C8B-B14F-4D97-AF65-F5344CB8AC3E}">
        <p14:creationId xmlns:p14="http://schemas.microsoft.com/office/powerpoint/2010/main" val="2790188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dirty="0">
                <a:solidFill>
                  <a:schemeClr val="tx1"/>
                </a:solidFill>
                <a:latin typeface="+mn-lt"/>
                <a:ea typeface="+mn-ea"/>
                <a:cs typeface="+mn-cs"/>
              </a:rPr>
              <a:t>AGİ grubunda yer alan ilaçlardan, ülkemiz piyasasında yalnızca </a:t>
            </a:r>
            <a:r>
              <a:rPr lang="tr-TR" sz="1200" b="0" i="0" u="none" strike="noStrike" kern="1200" baseline="0" dirty="0" err="1">
                <a:solidFill>
                  <a:schemeClr val="tx1"/>
                </a:solidFill>
                <a:latin typeface="+mn-lt"/>
                <a:ea typeface="+mn-ea"/>
                <a:cs typeface="+mn-cs"/>
              </a:rPr>
              <a:t>akarboz</a:t>
            </a:r>
            <a:r>
              <a:rPr lang="tr-TR" sz="1200" b="0" i="0" u="none" strike="noStrike" kern="1200" baseline="0" dirty="0">
                <a:solidFill>
                  <a:schemeClr val="tx1"/>
                </a:solidFill>
                <a:latin typeface="+mn-lt"/>
                <a:ea typeface="+mn-ea"/>
                <a:cs typeface="+mn-cs"/>
              </a:rPr>
              <a:t> bulunmaktadır. </a:t>
            </a:r>
            <a:r>
              <a:rPr lang="tr-TR" sz="1200" b="0" i="0" u="none" strike="noStrike" kern="1200" baseline="0" dirty="0" err="1">
                <a:solidFill>
                  <a:schemeClr val="tx1"/>
                </a:solidFill>
                <a:latin typeface="+mn-lt"/>
                <a:ea typeface="+mn-ea"/>
                <a:cs typeface="+mn-cs"/>
              </a:rPr>
              <a:t>Akarboz’un</a:t>
            </a:r>
            <a:r>
              <a:rPr lang="tr-TR" sz="1200" b="0" i="0" u="none" strike="noStrike" kern="1200" baseline="0" dirty="0">
                <a:solidFill>
                  <a:schemeClr val="tx1"/>
                </a:solidFill>
                <a:latin typeface="+mn-lt"/>
                <a:ea typeface="+mn-ea"/>
                <a:cs typeface="+mn-cs"/>
              </a:rPr>
              <a:t> KV olay riskini azalttığı gösterilmiştir (STOP-NIDDM Çalışması). </a:t>
            </a:r>
            <a:endParaRPr lang="tr-TR" dirty="0"/>
          </a:p>
        </p:txBody>
      </p:sp>
      <p:sp>
        <p:nvSpPr>
          <p:cNvPr id="4" name="Slayt Numarası Yer Tutucusu 3"/>
          <p:cNvSpPr>
            <a:spLocks noGrp="1"/>
          </p:cNvSpPr>
          <p:nvPr>
            <p:ph type="sldNum" sz="quarter" idx="10"/>
          </p:nvPr>
        </p:nvSpPr>
        <p:spPr/>
        <p:txBody>
          <a:bodyPr/>
          <a:lstStyle/>
          <a:p>
            <a:fld id="{B155B338-6E03-4C5D-8C79-7DAB23EB5D20}" type="slidenum">
              <a:rPr lang="tr-TR" smtClean="0"/>
              <a:t>26</a:t>
            </a:fld>
            <a:endParaRPr lang="tr-TR"/>
          </a:p>
        </p:txBody>
      </p:sp>
    </p:spTree>
    <p:extLst>
      <p:ext uri="{BB962C8B-B14F-4D97-AF65-F5344CB8AC3E}">
        <p14:creationId xmlns:p14="http://schemas.microsoft.com/office/powerpoint/2010/main" val="84383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dirty="0">
                <a:solidFill>
                  <a:schemeClr val="tx1"/>
                </a:solidFill>
                <a:latin typeface="+mn-lt"/>
                <a:ea typeface="+mn-ea"/>
                <a:cs typeface="+mn-cs"/>
              </a:rPr>
              <a:t>DEA : demir eksikliği anemisi</a:t>
            </a:r>
          </a:p>
          <a:p>
            <a:endParaRPr lang="tr-TR" sz="1200" b="0" i="0" u="none" strike="noStrike" kern="1200" baseline="0" dirty="0">
              <a:solidFill>
                <a:schemeClr val="tx1"/>
              </a:solidFill>
              <a:latin typeface="+mn-lt"/>
              <a:ea typeface="+mn-ea"/>
              <a:cs typeface="+mn-cs"/>
            </a:endParaRPr>
          </a:p>
        </p:txBody>
      </p:sp>
      <p:sp>
        <p:nvSpPr>
          <p:cNvPr id="4" name="Slayt Numarası Yer Tutucusu 3"/>
          <p:cNvSpPr>
            <a:spLocks noGrp="1"/>
          </p:cNvSpPr>
          <p:nvPr>
            <p:ph type="sldNum" sz="quarter" idx="10"/>
          </p:nvPr>
        </p:nvSpPr>
        <p:spPr/>
        <p:txBody>
          <a:bodyPr/>
          <a:lstStyle/>
          <a:p>
            <a:fld id="{B155B338-6E03-4C5D-8C79-7DAB23EB5D20}" type="slidenum">
              <a:rPr lang="tr-TR" smtClean="0"/>
              <a:t>28</a:t>
            </a:fld>
            <a:endParaRPr lang="tr-TR"/>
          </a:p>
        </p:txBody>
      </p:sp>
    </p:spTree>
    <p:extLst>
      <p:ext uri="{BB962C8B-B14F-4D97-AF65-F5344CB8AC3E}">
        <p14:creationId xmlns:p14="http://schemas.microsoft.com/office/powerpoint/2010/main" val="34211952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dirty="0">
                <a:solidFill>
                  <a:schemeClr val="tx1"/>
                </a:solidFill>
                <a:latin typeface="+mn-lt"/>
                <a:ea typeface="+mn-ea"/>
                <a:cs typeface="+mn-cs"/>
              </a:rPr>
              <a:t> </a:t>
            </a:r>
            <a:endParaRPr lang="tr-TR" dirty="0"/>
          </a:p>
        </p:txBody>
      </p:sp>
      <p:sp>
        <p:nvSpPr>
          <p:cNvPr id="4" name="Slayt Numarası Yer Tutucusu 3"/>
          <p:cNvSpPr>
            <a:spLocks noGrp="1"/>
          </p:cNvSpPr>
          <p:nvPr>
            <p:ph type="sldNum" sz="quarter" idx="5"/>
          </p:nvPr>
        </p:nvSpPr>
        <p:spPr/>
        <p:txBody>
          <a:bodyPr/>
          <a:lstStyle/>
          <a:p>
            <a:fld id="{B155B338-6E03-4C5D-8C79-7DAB23EB5D20}" type="slidenum">
              <a:rPr lang="tr-TR" smtClean="0"/>
              <a:t>29</a:t>
            </a:fld>
            <a:endParaRPr lang="tr-TR"/>
          </a:p>
        </p:txBody>
      </p:sp>
    </p:spTree>
    <p:extLst>
      <p:ext uri="{BB962C8B-B14F-4D97-AF65-F5344CB8AC3E}">
        <p14:creationId xmlns:p14="http://schemas.microsoft.com/office/powerpoint/2010/main" val="29713439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155B338-6E03-4C5D-8C79-7DAB23EB5D20}" type="slidenum">
              <a:rPr lang="tr-TR" smtClean="0"/>
              <a:t>30</a:t>
            </a:fld>
            <a:endParaRPr lang="tr-TR"/>
          </a:p>
        </p:txBody>
      </p:sp>
    </p:spTree>
    <p:extLst>
      <p:ext uri="{BB962C8B-B14F-4D97-AF65-F5344CB8AC3E}">
        <p14:creationId xmlns:p14="http://schemas.microsoft.com/office/powerpoint/2010/main" val="41571580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dirty="0">
                <a:solidFill>
                  <a:schemeClr val="tx1"/>
                </a:solidFill>
                <a:latin typeface="+mn-lt"/>
                <a:ea typeface="+mn-ea"/>
                <a:cs typeface="+mn-cs"/>
              </a:rPr>
              <a:t>Tip 2 diyabette önemli defektlerden birisi de </a:t>
            </a:r>
            <a:r>
              <a:rPr lang="tr-TR" sz="1200" b="0" i="0" u="none" strike="noStrike" kern="1200" baseline="0" dirty="0" err="1">
                <a:solidFill>
                  <a:schemeClr val="tx1"/>
                </a:solidFill>
                <a:latin typeface="+mn-lt"/>
                <a:ea typeface="+mn-ea"/>
                <a:cs typeface="+mn-cs"/>
              </a:rPr>
              <a:t>inkretin</a:t>
            </a:r>
            <a:r>
              <a:rPr lang="tr-TR" sz="1200" b="0" i="0" u="none" strike="noStrike" kern="1200" baseline="0" dirty="0">
                <a:solidFill>
                  <a:schemeClr val="tx1"/>
                </a:solidFill>
                <a:latin typeface="+mn-lt"/>
                <a:ea typeface="+mn-ea"/>
                <a:cs typeface="+mn-cs"/>
              </a:rPr>
              <a:t> hormonların (GLP-1 ve GIP) düzeyi ve/ veya etkisinin azalması ve glukagon sekresyonunun inhibe edilememesidir.</a:t>
            </a:r>
          </a:p>
          <a:p>
            <a:r>
              <a:rPr lang="tr-TR" sz="1200" b="0" i="0" u="none" strike="noStrike" kern="1200" baseline="0" dirty="0">
                <a:solidFill>
                  <a:schemeClr val="tx1"/>
                </a:solidFill>
                <a:latin typeface="+mn-lt"/>
                <a:ea typeface="+mn-ea"/>
                <a:cs typeface="+mn-cs"/>
              </a:rPr>
              <a:t>Glukagon benzeri peptid-1 reseptör agonistleri </a:t>
            </a:r>
            <a:r>
              <a:rPr lang="tr-TR" sz="1200" b="0" i="0" u="none" strike="noStrike" kern="1200" baseline="0" dirty="0" err="1">
                <a:solidFill>
                  <a:schemeClr val="tx1"/>
                </a:solidFill>
                <a:latin typeface="+mn-lt"/>
                <a:ea typeface="+mn-ea"/>
                <a:cs typeface="+mn-cs"/>
              </a:rPr>
              <a:t>inkretin</a:t>
            </a:r>
            <a:r>
              <a:rPr lang="tr-TR" sz="1200" b="0" i="0" u="none" strike="noStrike" kern="1200" baseline="0" dirty="0">
                <a:solidFill>
                  <a:schemeClr val="tx1"/>
                </a:solidFill>
                <a:latin typeface="+mn-lt"/>
                <a:ea typeface="+mn-ea"/>
                <a:cs typeface="+mn-cs"/>
              </a:rPr>
              <a:t> hormonları taklit ederek,</a:t>
            </a:r>
          </a:p>
          <a:p>
            <a:r>
              <a:rPr lang="tr-TR" sz="1200" b="0" i="0" u="none" strike="noStrike" kern="1200" baseline="0" dirty="0" err="1">
                <a:solidFill>
                  <a:schemeClr val="tx1"/>
                </a:solidFill>
                <a:latin typeface="+mn-lt"/>
                <a:ea typeface="+mn-ea"/>
                <a:cs typeface="+mn-cs"/>
              </a:rPr>
              <a:t>İnkretin</a:t>
            </a:r>
            <a:r>
              <a:rPr lang="tr-TR" sz="1200" b="0" i="0" u="none" strike="noStrike" kern="1200" baseline="0" dirty="0">
                <a:solidFill>
                  <a:schemeClr val="tx1"/>
                </a:solidFill>
                <a:latin typeface="+mn-lt"/>
                <a:ea typeface="+mn-ea"/>
                <a:cs typeface="+mn-cs"/>
              </a:rPr>
              <a:t> etkisini artıran </a:t>
            </a:r>
            <a:r>
              <a:rPr lang="tr-TR" sz="1200" b="0" i="0" u="none" strike="noStrike" kern="1200" baseline="0" dirty="0" err="1">
                <a:solidFill>
                  <a:schemeClr val="tx1"/>
                </a:solidFill>
                <a:latin typeface="+mn-lt"/>
                <a:ea typeface="+mn-ea"/>
                <a:cs typeface="+mn-cs"/>
              </a:rPr>
              <a:t>dipeptidil</a:t>
            </a:r>
            <a:r>
              <a:rPr lang="tr-TR" sz="1200" b="0" i="0" u="none" strike="noStrike" kern="1200" baseline="0" dirty="0">
                <a:solidFill>
                  <a:schemeClr val="tx1"/>
                </a:solidFill>
                <a:latin typeface="+mn-lt"/>
                <a:ea typeface="+mn-ea"/>
                <a:cs typeface="+mn-cs"/>
              </a:rPr>
              <a:t> peptidaz-4 inhibitörleri (DPP4-İ) ise </a:t>
            </a:r>
            <a:r>
              <a:rPr lang="tr-TR" sz="1200" b="0" i="0" u="none" strike="noStrike" kern="1200" baseline="0" dirty="0" err="1">
                <a:solidFill>
                  <a:schemeClr val="tx1"/>
                </a:solidFill>
                <a:latin typeface="+mn-lt"/>
                <a:ea typeface="+mn-ea"/>
                <a:cs typeface="+mn-cs"/>
              </a:rPr>
              <a:t>inkretinlerin</a:t>
            </a:r>
            <a:r>
              <a:rPr lang="tr-TR" sz="1200" b="0" i="0" u="none" strike="noStrike" kern="1200" baseline="0" dirty="0">
                <a:solidFill>
                  <a:schemeClr val="tx1"/>
                </a:solidFill>
                <a:latin typeface="+mn-lt"/>
                <a:ea typeface="+mn-ea"/>
                <a:cs typeface="+mn-cs"/>
              </a:rPr>
              <a:t> </a:t>
            </a:r>
            <a:r>
              <a:rPr lang="tr-TR" sz="1200" b="0" i="0" u="none" strike="noStrike" kern="1200" baseline="0" dirty="0" err="1">
                <a:solidFill>
                  <a:schemeClr val="tx1"/>
                </a:solidFill>
                <a:latin typeface="+mn-lt"/>
                <a:ea typeface="+mn-ea"/>
                <a:cs typeface="+mn-cs"/>
              </a:rPr>
              <a:t>degredasyonunu</a:t>
            </a:r>
            <a:r>
              <a:rPr lang="tr-TR" sz="1200" b="0" i="0" u="none" strike="noStrike" kern="1200" baseline="0" dirty="0">
                <a:solidFill>
                  <a:schemeClr val="tx1"/>
                </a:solidFill>
                <a:latin typeface="+mn-lt"/>
                <a:ea typeface="+mn-ea"/>
                <a:cs typeface="+mn-cs"/>
              </a:rPr>
              <a:t> inhibe ederek etki gösterirler.</a:t>
            </a:r>
            <a:endParaRPr lang="tr-TR" dirty="0"/>
          </a:p>
          <a:p>
            <a:endParaRPr lang="tr-TR" dirty="0"/>
          </a:p>
        </p:txBody>
      </p:sp>
      <p:sp>
        <p:nvSpPr>
          <p:cNvPr id="4" name="Slayt Numarası Yer Tutucusu 3"/>
          <p:cNvSpPr>
            <a:spLocks noGrp="1"/>
          </p:cNvSpPr>
          <p:nvPr>
            <p:ph type="sldNum" sz="quarter" idx="5"/>
          </p:nvPr>
        </p:nvSpPr>
        <p:spPr/>
        <p:txBody>
          <a:bodyPr/>
          <a:lstStyle/>
          <a:p>
            <a:fld id="{B155B338-6E03-4C5D-8C79-7DAB23EB5D20}" type="slidenum">
              <a:rPr lang="tr-TR" smtClean="0"/>
              <a:t>31</a:t>
            </a:fld>
            <a:endParaRPr lang="tr-TR"/>
          </a:p>
        </p:txBody>
      </p:sp>
    </p:spTree>
    <p:extLst>
      <p:ext uri="{BB962C8B-B14F-4D97-AF65-F5344CB8AC3E}">
        <p14:creationId xmlns:p14="http://schemas.microsoft.com/office/powerpoint/2010/main" val="40283482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1" i="0" u="none" strike="noStrike" kern="1200" baseline="0" dirty="0">
                <a:solidFill>
                  <a:schemeClr val="tx1"/>
                </a:solidFill>
                <a:latin typeface="+mn-lt"/>
                <a:ea typeface="+mn-ea"/>
                <a:cs typeface="+mn-cs"/>
              </a:rPr>
              <a:t>İnsülin sekresyonunu glukoza bağımlı olarak artırdıkları için hipoglisemi riski düşüktür. </a:t>
            </a:r>
          </a:p>
          <a:p>
            <a:pPr algn="l"/>
            <a:r>
              <a:rPr lang="tr-TR" sz="1800" b="1" i="0" u="none" strike="noStrike" baseline="0" dirty="0" err="1">
                <a:latin typeface="DINBek-Regular"/>
              </a:rPr>
              <a:t>Liraglutid</a:t>
            </a:r>
            <a:r>
              <a:rPr lang="tr-TR" sz="1800" b="1" i="0" u="none" strike="noStrike" baseline="0" dirty="0">
                <a:latin typeface="DINBek-Regular"/>
              </a:rPr>
              <a:t> ve </a:t>
            </a:r>
            <a:r>
              <a:rPr lang="tr-TR" sz="1800" b="1" i="0" u="none" strike="noStrike" baseline="0" dirty="0" err="1">
                <a:latin typeface="DINBek-Regular"/>
              </a:rPr>
              <a:t>semaglutidin</a:t>
            </a:r>
            <a:r>
              <a:rPr lang="tr-TR" sz="1800" b="1" i="0" u="none" strike="noStrike" baseline="0" dirty="0">
                <a:latin typeface="DINBek-Regular"/>
              </a:rPr>
              <a:t> </a:t>
            </a:r>
            <a:r>
              <a:rPr lang="tr-TR" sz="1800" b="0" i="0" u="none" strike="noStrike" baseline="0" dirty="0">
                <a:latin typeface="DINBek-Regular"/>
              </a:rPr>
              <a:t>diyabetten bağımsız obezite tedavi endikasyonu da bulunmaktadır ve Biyopsi ile kanıtlanmış alkolik olmayan </a:t>
            </a:r>
            <a:r>
              <a:rPr lang="tr-TR" sz="1800" b="0" i="0" u="none" strike="noStrike" baseline="0" dirty="0" err="1">
                <a:latin typeface="DINBek-Regular"/>
              </a:rPr>
              <a:t>steatohepatit</a:t>
            </a:r>
            <a:r>
              <a:rPr lang="tr-TR" sz="1800" b="0" i="0" u="none" strike="noStrike" baseline="0" dirty="0">
                <a:latin typeface="DINBek-Regular"/>
              </a:rPr>
              <a:t> (NASH)</a:t>
            </a:r>
          </a:p>
          <a:p>
            <a:pPr algn="l"/>
            <a:r>
              <a:rPr lang="tr-TR" sz="1800" b="0" i="0" u="none" strike="noStrike" baseline="0" dirty="0">
                <a:latin typeface="DINBek-Regular"/>
              </a:rPr>
              <a:t>hastalığında </a:t>
            </a:r>
            <a:r>
              <a:rPr lang="tr-TR" sz="1800" b="0" i="0" u="none" strike="noStrike" baseline="0" dirty="0" err="1">
                <a:latin typeface="DINBek-Regular"/>
              </a:rPr>
              <a:t>liraglutid</a:t>
            </a:r>
            <a:r>
              <a:rPr lang="tr-TR" sz="1800" b="0" i="0" u="none" strike="noStrike" baseline="0" dirty="0">
                <a:latin typeface="DINBek-Regular"/>
              </a:rPr>
              <a:t> ve </a:t>
            </a:r>
            <a:r>
              <a:rPr lang="tr-TR" sz="1800" b="0" i="0" u="none" strike="noStrike" baseline="0" dirty="0" err="1">
                <a:latin typeface="DINBek-Regular"/>
              </a:rPr>
              <a:t>semaglutid</a:t>
            </a:r>
            <a:r>
              <a:rPr lang="tr-TR" sz="1800" b="0" i="0" u="none" strike="noStrike" baseline="0" dirty="0">
                <a:latin typeface="DINBek-Regular"/>
              </a:rPr>
              <a:t> tedavisi ile olumlu etkiler bildirilmiştir.</a:t>
            </a:r>
          </a:p>
          <a:p>
            <a:pPr algn="l"/>
            <a:endParaRPr lang="tr-TR" sz="1200" b="0" i="0" u="none" strike="noStrike" kern="1200" baseline="0" dirty="0">
              <a:solidFill>
                <a:schemeClr val="tx1"/>
              </a:solidFill>
              <a:latin typeface="+mn-lt"/>
              <a:ea typeface="+mn-ea"/>
              <a:cs typeface="+mn-cs"/>
            </a:endParaRPr>
          </a:p>
        </p:txBody>
      </p:sp>
      <p:sp>
        <p:nvSpPr>
          <p:cNvPr id="4" name="Slayt Numarası Yer Tutucusu 3"/>
          <p:cNvSpPr>
            <a:spLocks noGrp="1"/>
          </p:cNvSpPr>
          <p:nvPr>
            <p:ph type="sldNum" sz="quarter" idx="10"/>
          </p:nvPr>
        </p:nvSpPr>
        <p:spPr/>
        <p:txBody>
          <a:bodyPr/>
          <a:lstStyle/>
          <a:p>
            <a:fld id="{B155B338-6E03-4C5D-8C79-7DAB23EB5D20}" type="slidenum">
              <a:rPr lang="tr-TR" smtClean="0"/>
              <a:t>32</a:t>
            </a:fld>
            <a:endParaRPr lang="tr-TR"/>
          </a:p>
        </p:txBody>
      </p:sp>
    </p:spTree>
    <p:extLst>
      <p:ext uri="{BB962C8B-B14F-4D97-AF65-F5344CB8AC3E}">
        <p14:creationId xmlns:p14="http://schemas.microsoft.com/office/powerpoint/2010/main" val="23492140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r>
              <a:rPr lang="tr-TR" sz="1800" b="0" i="0" u="none" strike="noStrike" baseline="0" dirty="0">
                <a:latin typeface="DINBek-Regular"/>
              </a:rPr>
              <a:t>Obez hastalarda </a:t>
            </a:r>
            <a:r>
              <a:rPr lang="tr-TR" sz="1800" b="0" i="0" u="none" strike="noStrike" baseline="0" dirty="0" err="1">
                <a:latin typeface="DINBek-Regular"/>
              </a:rPr>
              <a:t>eksenatid</a:t>
            </a:r>
            <a:r>
              <a:rPr lang="tr-TR" sz="1800" b="0" i="0" u="none" strike="noStrike" baseline="0" dirty="0">
                <a:latin typeface="DINBek-Regular"/>
              </a:rPr>
              <a:t>, </a:t>
            </a:r>
            <a:r>
              <a:rPr lang="tr-TR" sz="1800" b="0" i="0" u="none" strike="noStrike" baseline="0" dirty="0" err="1">
                <a:latin typeface="DINBek-Regular"/>
              </a:rPr>
              <a:t>liraglutid</a:t>
            </a:r>
            <a:r>
              <a:rPr lang="tr-TR" sz="1800" b="0" i="0" u="none" strike="noStrike" baseline="0" dirty="0">
                <a:latin typeface="DINBek-Regular"/>
              </a:rPr>
              <a:t> ve </a:t>
            </a:r>
            <a:r>
              <a:rPr lang="tr-TR" sz="1800" b="0" i="0" u="none" strike="noStrike" baseline="0" dirty="0" err="1">
                <a:latin typeface="DINBek-Regular"/>
              </a:rPr>
              <a:t>liksisenatidin</a:t>
            </a:r>
            <a:r>
              <a:rPr lang="tr-TR" sz="1800" b="0" i="0" u="none" strike="noStrike" baseline="0" dirty="0">
                <a:latin typeface="DINBek-Regular"/>
              </a:rPr>
              <a:t> bazal insülin ile birlikte kullanıldığı çalışmalardaki sonuçlar,</a:t>
            </a:r>
          </a:p>
          <a:p>
            <a:pPr algn="l"/>
            <a:r>
              <a:rPr lang="tr-TR" sz="1800" b="0" i="0" u="none" strike="noStrike" baseline="0" dirty="0">
                <a:latin typeface="DINBek-Regular"/>
              </a:rPr>
              <a:t>hem daha düşük insülin dozlarında glisemik kontrol sağlandığını hem de insüline bağlı kilo artışının olmadığını ya da minimal olduğunu göstermektedir.</a:t>
            </a:r>
          </a:p>
          <a:p>
            <a:pPr algn="l"/>
            <a:endParaRPr lang="tr-TR" sz="1800" b="0" i="0" u="none" strike="noStrike" baseline="0" dirty="0">
              <a:latin typeface="DINBek-Regular"/>
            </a:endParaRPr>
          </a:p>
          <a:p>
            <a:pPr algn="l"/>
            <a:r>
              <a:rPr lang="tr-TR" sz="1800" b="1" i="0" u="none" strike="noStrike" baseline="0" dirty="0" err="1">
                <a:solidFill>
                  <a:schemeClr val="tx1"/>
                </a:solidFill>
                <a:latin typeface="DINBek-Regular"/>
              </a:rPr>
              <a:t>tirzepatid</a:t>
            </a:r>
            <a:r>
              <a:rPr lang="tr-TR" sz="1800" b="1" i="0" u="none" strike="noStrike" baseline="0" dirty="0">
                <a:solidFill>
                  <a:schemeClr val="tx1"/>
                </a:solidFill>
                <a:latin typeface="DINBek-Regular"/>
              </a:rPr>
              <a:t> </a:t>
            </a:r>
            <a:r>
              <a:rPr lang="tr-TR" sz="1800" b="1" i="0" u="none" strike="noStrike" baseline="0" dirty="0">
                <a:latin typeface="DINBek-Regular"/>
              </a:rPr>
              <a:t>GLP-1 RA etkisinin yanı sıra glukoz bağımlı </a:t>
            </a:r>
            <a:r>
              <a:rPr lang="tr-TR" sz="1800" b="1" i="0" u="none" strike="noStrike" baseline="0" dirty="0" err="1">
                <a:latin typeface="DINBek-Regular"/>
              </a:rPr>
              <a:t>insülinotropik</a:t>
            </a:r>
            <a:r>
              <a:rPr lang="tr-TR" sz="1800" b="1" i="0" u="none" strike="noStrike" baseline="0" dirty="0">
                <a:latin typeface="DINBek-Regular"/>
              </a:rPr>
              <a:t> </a:t>
            </a:r>
            <a:r>
              <a:rPr lang="tr-TR" sz="1800" b="1" i="0" u="none" strike="noStrike" baseline="0" dirty="0" err="1">
                <a:latin typeface="DINBek-Regular"/>
              </a:rPr>
              <a:t>polipeptid</a:t>
            </a:r>
            <a:r>
              <a:rPr lang="tr-TR" sz="1800" b="1" i="0" u="none" strike="noStrike" baseline="0" dirty="0">
                <a:latin typeface="DINBek-Regular"/>
              </a:rPr>
              <a:t> (GIP) reseptörlerine </a:t>
            </a:r>
            <a:r>
              <a:rPr lang="tr-TR" sz="1800" b="1" i="0" u="none" strike="noStrike" baseline="0" dirty="0" err="1">
                <a:latin typeface="DINBek-Regular"/>
              </a:rPr>
              <a:t>agonistik</a:t>
            </a:r>
            <a:r>
              <a:rPr lang="tr-TR" sz="1800" b="1" i="0" u="none" strike="noStrike" baseline="0" dirty="0">
                <a:latin typeface="DINBek-Regular"/>
              </a:rPr>
              <a:t> etkisi nedeni ile “</a:t>
            </a:r>
            <a:r>
              <a:rPr lang="tr-TR" sz="1800" b="1" i="0" u="none" strike="noStrike" baseline="0" dirty="0" err="1">
                <a:latin typeface="DINBek-Regular"/>
              </a:rPr>
              <a:t>twincretin</a:t>
            </a:r>
            <a:r>
              <a:rPr lang="tr-TR" sz="1800" b="1" i="0" u="none" strike="noStrike" baseline="0" dirty="0">
                <a:latin typeface="DINBek-Regular"/>
              </a:rPr>
              <a:t>” olarak adlandırılmakta</a:t>
            </a:r>
          </a:p>
          <a:p>
            <a:pPr algn="l"/>
            <a:r>
              <a:rPr lang="tr-TR" sz="1800" b="1" i="0" u="none" strike="noStrike" baseline="0" dirty="0" err="1">
                <a:latin typeface="DINBek-Regular"/>
              </a:rPr>
              <a:t>Glarjin</a:t>
            </a:r>
            <a:r>
              <a:rPr lang="tr-TR" sz="1800" b="1" i="0" u="none" strike="noStrike" baseline="0" dirty="0">
                <a:latin typeface="DINBek-Regular"/>
              </a:rPr>
              <a:t> insülin ve 1 mg/hafta </a:t>
            </a:r>
            <a:r>
              <a:rPr lang="tr-TR" sz="1800" b="1" i="0" u="none" strike="noStrike" baseline="0" dirty="0" err="1">
                <a:latin typeface="DINBek-Regular"/>
              </a:rPr>
              <a:t>semaglutidle</a:t>
            </a:r>
            <a:r>
              <a:rPr lang="tr-TR" sz="1800" b="1" i="0" u="none" strike="noStrike" baseline="0" dirty="0">
                <a:latin typeface="DINBek-Regular"/>
              </a:rPr>
              <a:t> yapılan kıyaslamalı çalışmalarda gerek A1C kontrolü gerekse kilo kaybı üzerine üstün özellikleri saptanmış olup mayıs 2022’de FDA onayı almıştır.</a:t>
            </a:r>
          </a:p>
          <a:p>
            <a:pPr algn="l"/>
            <a:endParaRPr lang="tr-TR" sz="1800" b="0" i="0" u="none" strike="noStrike" baseline="0" dirty="0">
              <a:latin typeface="DINBek-Regular"/>
            </a:endParaRPr>
          </a:p>
          <a:p>
            <a:pPr algn="l"/>
            <a:r>
              <a:rPr lang="tr-TR" sz="1200" b="0" i="0" u="none" strike="noStrike" kern="1200" baseline="0" dirty="0">
                <a:solidFill>
                  <a:schemeClr val="tx1"/>
                </a:solidFill>
                <a:latin typeface="+mn-lt"/>
                <a:ea typeface="+mn-ea"/>
                <a:cs typeface="+mn-cs"/>
              </a:rPr>
              <a:t>Günde bir kez (</a:t>
            </a:r>
            <a:r>
              <a:rPr lang="tr-TR" sz="1200" b="0" i="0" u="none" strike="noStrike" kern="1200" baseline="0" dirty="0" err="1">
                <a:solidFill>
                  <a:schemeClr val="tx1"/>
                </a:solidFill>
                <a:latin typeface="+mn-lt"/>
                <a:ea typeface="+mn-ea"/>
                <a:cs typeface="+mn-cs"/>
              </a:rPr>
              <a:t>liraglutid</a:t>
            </a:r>
            <a:r>
              <a:rPr lang="tr-TR" sz="1200" b="0" i="0" u="none" strike="noStrike" kern="1200" baseline="0" dirty="0">
                <a:solidFill>
                  <a:schemeClr val="tx1"/>
                </a:solidFill>
                <a:latin typeface="+mn-lt"/>
                <a:ea typeface="+mn-ea"/>
                <a:cs typeface="+mn-cs"/>
              </a:rPr>
              <a:t>) veya haftada bir kez uygulanan ilaçlar (</a:t>
            </a:r>
            <a:r>
              <a:rPr lang="tr-TR" sz="1200" b="0" i="0" u="none" strike="noStrike" kern="1200" baseline="0" dirty="0" err="1">
                <a:solidFill>
                  <a:schemeClr val="tx1"/>
                </a:solidFill>
                <a:latin typeface="+mn-lt"/>
                <a:ea typeface="+mn-ea"/>
                <a:cs typeface="+mn-cs"/>
              </a:rPr>
              <a:t>eksenatid</a:t>
            </a:r>
            <a:r>
              <a:rPr lang="tr-TR" sz="1200" b="0" i="0" u="none" strike="noStrike" kern="1200" baseline="0" dirty="0">
                <a:solidFill>
                  <a:schemeClr val="tx1"/>
                </a:solidFill>
                <a:latin typeface="+mn-lt"/>
                <a:ea typeface="+mn-ea"/>
                <a:cs typeface="+mn-cs"/>
              </a:rPr>
              <a:t> XR, </a:t>
            </a:r>
            <a:r>
              <a:rPr lang="tr-TR" sz="1200" b="0" i="0" u="none" strike="noStrike" kern="1200" baseline="0" dirty="0" err="1">
                <a:solidFill>
                  <a:schemeClr val="tx1"/>
                </a:solidFill>
                <a:latin typeface="+mn-lt"/>
                <a:ea typeface="+mn-ea"/>
                <a:cs typeface="+mn-cs"/>
              </a:rPr>
              <a:t>dulaglutid</a:t>
            </a:r>
            <a:r>
              <a:rPr lang="tr-TR" sz="1200" b="0" i="0" u="none" strike="noStrike" kern="1200" baseline="0" dirty="0">
                <a:solidFill>
                  <a:schemeClr val="tx1"/>
                </a:solidFill>
                <a:latin typeface="+mn-lt"/>
                <a:ea typeface="+mn-ea"/>
                <a:cs typeface="+mn-cs"/>
              </a:rPr>
              <a:t>, </a:t>
            </a:r>
            <a:r>
              <a:rPr lang="tr-TR" sz="1200" b="0" i="0" u="none" strike="noStrike" kern="1200" baseline="0" dirty="0" err="1">
                <a:solidFill>
                  <a:schemeClr val="tx1"/>
                </a:solidFill>
                <a:latin typeface="+mn-lt"/>
                <a:ea typeface="+mn-ea"/>
                <a:cs typeface="+mn-cs"/>
              </a:rPr>
              <a:t>semaglutid</a:t>
            </a:r>
            <a:r>
              <a:rPr lang="tr-TR" sz="1200" b="0" i="0" u="none" strike="noStrike" kern="1200" baseline="0" dirty="0">
                <a:solidFill>
                  <a:schemeClr val="tx1"/>
                </a:solidFill>
                <a:latin typeface="+mn-lt"/>
                <a:ea typeface="+mn-ea"/>
                <a:cs typeface="+mn-cs"/>
              </a:rPr>
              <a:t>) etkinlik bakımından daha güçlüdürler, enjeksiyon zamanı öğünle ilişkili değildir. </a:t>
            </a:r>
          </a:p>
          <a:p>
            <a:pPr algn="l"/>
            <a:endParaRPr lang="tr-TR" sz="1200" b="0" i="0" u="none" strike="noStrike" kern="1200" baseline="0" dirty="0">
              <a:solidFill>
                <a:schemeClr val="tx1"/>
              </a:solidFill>
              <a:latin typeface="+mn-lt"/>
              <a:ea typeface="+mn-ea"/>
              <a:cs typeface="+mn-cs"/>
            </a:endParaRPr>
          </a:p>
          <a:p>
            <a:pPr algn="l"/>
            <a:r>
              <a:rPr lang="tr-TR" sz="1200" b="0" i="0" u="none" strike="noStrike" kern="1200" baseline="0" dirty="0">
                <a:solidFill>
                  <a:schemeClr val="tx1"/>
                </a:solidFill>
                <a:latin typeface="+mn-lt"/>
                <a:ea typeface="+mn-ea"/>
                <a:cs typeface="+mn-cs"/>
              </a:rPr>
              <a:t>Özellikle obez (BKİ ≥30 kg/m2) olan tip 2 diyabetli hastalarda 2. ve 3. basamak tedavide tercih edilirler. GLP-1 agonistleri ile kanıtlanmış aterosklerotik KVH olan ya da yüksek riskli (Yaş ≥55, &gt;%50 koroner, karotis veya alt ekstremite arter stenozu, sol ventrikül hipertrofisi, kalp yetersizliği veya </a:t>
            </a:r>
            <a:r>
              <a:rPr lang="tr-TR" sz="1200" b="0" i="0" u="none" strike="noStrike" kern="1200" baseline="0" dirty="0" err="1">
                <a:solidFill>
                  <a:schemeClr val="tx1"/>
                </a:solidFill>
                <a:latin typeface="+mn-lt"/>
                <a:ea typeface="+mn-ea"/>
                <a:cs typeface="+mn-cs"/>
              </a:rPr>
              <a:t>kr</a:t>
            </a:r>
            <a:r>
              <a:rPr lang="tr-TR" sz="1200" b="0" i="0" u="none" strike="noStrike" kern="1200" baseline="0" dirty="0">
                <a:solidFill>
                  <a:schemeClr val="tx1"/>
                </a:solidFill>
                <a:latin typeface="+mn-lt"/>
                <a:ea typeface="+mn-ea"/>
                <a:cs typeface="+mn-cs"/>
              </a:rPr>
              <a:t> böbrek yetersizliği olan) hastalarda olumlu sonuçlar vardır, bu grup hastalarda önceliklendirilebilir. </a:t>
            </a:r>
          </a:p>
          <a:p>
            <a:pPr algn="l"/>
            <a:endParaRPr lang="tr-TR" sz="1200" b="0" i="0" u="none" strike="noStrike" kern="1200" baseline="0" dirty="0">
              <a:solidFill>
                <a:schemeClr val="tx1"/>
              </a:solidFill>
              <a:latin typeface="+mn-lt"/>
              <a:ea typeface="+mn-ea"/>
              <a:cs typeface="+mn-cs"/>
            </a:endParaRPr>
          </a:p>
          <a:p>
            <a:pPr algn="l"/>
            <a:r>
              <a:rPr lang="tr-TR" sz="1200" b="0" i="0" u="none" strike="noStrike" kern="1200" baseline="0" dirty="0">
                <a:solidFill>
                  <a:schemeClr val="tx1"/>
                </a:solidFill>
                <a:latin typeface="+mn-lt"/>
                <a:ea typeface="+mn-ea"/>
                <a:cs typeface="+mn-cs"/>
              </a:rPr>
              <a:t>Maliyetlerinin yüksek olması dezavantajları olup sadece </a:t>
            </a:r>
            <a:r>
              <a:rPr lang="tr-TR" sz="1200" b="0" i="0" u="none" strike="noStrike" kern="1200" baseline="0" dirty="0" err="1">
                <a:solidFill>
                  <a:schemeClr val="tx1"/>
                </a:solidFill>
                <a:latin typeface="+mn-lt"/>
                <a:ea typeface="+mn-ea"/>
                <a:cs typeface="+mn-cs"/>
              </a:rPr>
              <a:t>eksenatidin</a:t>
            </a:r>
            <a:r>
              <a:rPr lang="tr-TR" sz="1200" b="0" i="0" u="none" strike="noStrike" kern="1200" baseline="0" dirty="0">
                <a:solidFill>
                  <a:schemeClr val="tx1"/>
                </a:solidFill>
                <a:latin typeface="+mn-lt"/>
                <a:ea typeface="+mn-ea"/>
                <a:cs typeface="+mn-cs"/>
              </a:rPr>
              <a:t> ilaç bedeli belirli koşullarda sosyal güvenlik kurumu ödeme kapsamındadır</a:t>
            </a:r>
            <a:endParaRPr lang="tr-TR" dirty="0"/>
          </a:p>
          <a:p>
            <a:pPr algn="l"/>
            <a:endParaRPr lang="tr-TR" dirty="0"/>
          </a:p>
        </p:txBody>
      </p:sp>
      <p:sp>
        <p:nvSpPr>
          <p:cNvPr id="4" name="Slayt Numarası Yer Tutucusu 3"/>
          <p:cNvSpPr>
            <a:spLocks noGrp="1"/>
          </p:cNvSpPr>
          <p:nvPr>
            <p:ph type="sldNum" sz="quarter" idx="5"/>
          </p:nvPr>
        </p:nvSpPr>
        <p:spPr/>
        <p:txBody>
          <a:bodyPr/>
          <a:lstStyle/>
          <a:p>
            <a:fld id="{B155B338-6E03-4C5D-8C79-7DAB23EB5D20}" type="slidenum">
              <a:rPr lang="tr-TR" smtClean="0"/>
              <a:t>33</a:t>
            </a:fld>
            <a:endParaRPr lang="tr-TR"/>
          </a:p>
        </p:txBody>
      </p:sp>
    </p:spTree>
    <p:extLst>
      <p:ext uri="{BB962C8B-B14F-4D97-AF65-F5344CB8AC3E}">
        <p14:creationId xmlns:p14="http://schemas.microsoft.com/office/powerpoint/2010/main" val="38623170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155B338-6E03-4C5D-8C79-7DAB23EB5D20}" type="slidenum">
              <a:rPr lang="tr-TR" smtClean="0"/>
              <a:t>34</a:t>
            </a:fld>
            <a:endParaRPr lang="tr-TR"/>
          </a:p>
        </p:txBody>
      </p:sp>
    </p:spTree>
    <p:extLst>
      <p:ext uri="{BB962C8B-B14F-4D97-AF65-F5344CB8AC3E}">
        <p14:creationId xmlns:p14="http://schemas.microsoft.com/office/powerpoint/2010/main" val="6995019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800" b="0" i="0" u="none" strike="noStrike" baseline="0" dirty="0">
                <a:latin typeface="DINBek-Regular"/>
              </a:rPr>
              <a:t>Bulantı, kusma (genellikle zamanla hafifler)</a:t>
            </a:r>
          </a:p>
          <a:p>
            <a:r>
              <a:rPr lang="tr-TR" dirty="0"/>
              <a:t>pankreatit, pankreas malignitesi ve safra taşı oluşumu: Bu ilaçların kullanımı sırasında</a:t>
            </a:r>
            <a:r>
              <a:rPr lang="tr-TR" baseline="0" dirty="0"/>
              <a:t> </a:t>
            </a:r>
            <a:r>
              <a:rPr lang="tr-TR" dirty="0"/>
              <a:t>pankreatit ve pankreas neoplazi vakaları, ayrıca </a:t>
            </a:r>
            <a:r>
              <a:rPr lang="tr-TR" dirty="0" err="1"/>
              <a:t>liraglutid</a:t>
            </a:r>
            <a:r>
              <a:rPr lang="tr-TR" dirty="0"/>
              <a:t> ile akut komplikasyonlu</a:t>
            </a:r>
          </a:p>
          <a:p>
            <a:r>
              <a:rPr lang="tr-TR" dirty="0"/>
              <a:t>safra taşı hastalığı bildirilmiştir. Esasen bu hastalıkların, diyabetli hastalarda </a:t>
            </a:r>
            <a:r>
              <a:rPr lang="tr-TR" dirty="0" err="1"/>
              <a:t>zatenartmış</a:t>
            </a:r>
            <a:r>
              <a:rPr lang="tr-TR" dirty="0"/>
              <a:t> olması nedeni ile, konu kesinlik kazanmamış olsa da GLP-1A grubu ilaçlar</a:t>
            </a:r>
          </a:p>
          <a:p>
            <a:r>
              <a:rPr lang="tr-TR" dirty="0"/>
              <a:t>pankreatit yönünden ek izlemeye tabidir. Şiddetli karın ağrısı, bulantı-kusma, amilaz/</a:t>
            </a:r>
            <a:r>
              <a:rPr lang="tr-TR" baseline="0" dirty="0"/>
              <a:t> </a:t>
            </a:r>
            <a:r>
              <a:rPr lang="tr-TR" dirty="0"/>
              <a:t>lipaz yükselmesi ve radyolojik bulgular doğrultusunda akut pankreatit kuşkusu varsa</a:t>
            </a:r>
          </a:p>
          <a:p>
            <a:r>
              <a:rPr lang="tr-TR" dirty="0"/>
              <a:t>ilaç derhal kesilmelidir.</a:t>
            </a:r>
          </a:p>
          <a:p>
            <a:pPr algn="l"/>
            <a:r>
              <a:rPr lang="tr-TR" sz="1800" b="0" i="0" u="none" strike="noStrike" baseline="0" dirty="0">
                <a:latin typeface="DINBek-Regular"/>
              </a:rPr>
              <a:t>TEMD </a:t>
            </a:r>
            <a:r>
              <a:rPr lang="tr-TR" sz="1800" b="0" i="0" u="none" strike="noStrike" baseline="0" dirty="0" err="1">
                <a:latin typeface="DINBek-Regular"/>
              </a:rPr>
              <a:t>Diabetes</a:t>
            </a:r>
            <a:r>
              <a:rPr lang="tr-TR" sz="1800" b="0" i="0" u="none" strike="noStrike" baseline="0" dirty="0">
                <a:latin typeface="DINBek-Regular"/>
              </a:rPr>
              <a:t> </a:t>
            </a:r>
            <a:r>
              <a:rPr lang="tr-TR" sz="1800" b="0" i="0" u="none" strike="noStrike" baseline="0" dirty="0" err="1">
                <a:latin typeface="DINBek-Regular"/>
              </a:rPr>
              <a:t>Mellitus</a:t>
            </a:r>
            <a:r>
              <a:rPr lang="tr-TR" sz="1800" b="0" i="0" u="none" strike="noStrike" baseline="0" dirty="0">
                <a:latin typeface="DINBek-Regular"/>
              </a:rPr>
              <a:t> Çalışma Grubu olarak, pankreatit için risk taşıyan hastalarda GLP-1 RA grubu ilaçların tercih edilmemesini, safra kesesinde taş olan hastalarda ise dikkatli kullanımını öneririz.</a:t>
            </a:r>
            <a:endParaRPr lang="tr-TR" dirty="0"/>
          </a:p>
          <a:p>
            <a:r>
              <a:rPr lang="tr-TR" dirty="0" err="1"/>
              <a:t>Liraglutid</a:t>
            </a:r>
            <a:r>
              <a:rPr lang="tr-TR" dirty="0"/>
              <a:t> ile yapılan deneysel çalışmalarda </a:t>
            </a:r>
            <a:r>
              <a:rPr lang="tr-TR" dirty="0" err="1"/>
              <a:t>tiroid</a:t>
            </a:r>
            <a:r>
              <a:rPr lang="tr-TR" dirty="0"/>
              <a:t> bezinde C-hücre hiperplazisi tespit</a:t>
            </a:r>
            <a:r>
              <a:rPr lang="tr-TR" baseline="0" dirty="0"/>
              <a:t> </a:t>
            </a:r>
            <a:r>
              <a:rPr lang="tr-TR" dirty="0"/>
              <a:t>edilmiştir. Her ne kadar bu durumun, kemirgenlere özgü olduğuna dair veriler varsa da GLP-1A grubu ilaçlar </a:t>
            </a:r>
            <a:r>
              <a:rPr lang="tr-TR" dirty="0" err="1"/>
              <a:t>medüller</a:t>
            </a:r>
            <a:r>
              <a:rPr lang="tr-TR" dirty="0"/>
              <a:t> </a:t>
            </a:r>
            <a:r>
              <a:rPr lang="tr-TR" dirty="0" err="1"/>
              <a:t>tiroid</a:t>
            </a:r>
            <a:r>
              <a:rPr lang="tr-TR" dirty="0"/>
              <a:t> kanseri bakımından ek izleme kapsamına</a:t>
            </a:r>
            <a:r>
              <a:rPr lang="tr-TR" baseline="0" dirty="0"/>
              <a:t> </a:t>
            </a:r>
            <a:r>
              <a:rPr lang="tr-TR" dirty="0"/>
              <a:t>alınmıştır. Şüpheli hastalarda kalsitonin bakılması ve gereğinde ileri tetkik yapılması önerilmektedir.</a:t>
            </a:r>
          </a:p>
        </p:txBody>
      </p:sp>
      <p:sp>
        <p:nvSpPr>
          <p:cNvPr id="4" name="Slayt Numarası Yer Tutucusu 3"/>
          <p:cNvSpPr>
            <a:spLocks noGrp="1"/>
          </p:cNvSpPr>
          <p:nvPr>
            <p:ph type="sldNum" sz="quarter" idx="10"/>
          </p:nvPr>
        </p:nvSpPr>
        <p:spPr/>
        <p:txBody>
          <a:bodyPr/>
          <a:lstStyle/>
          <a:p>
            <a:fld id="{B155B338-6E03-4C5D-8C79-7DAB23EB5D20}" type="slidenum">
              <a:rPr lang="tr-TR" smtClean="0"/>
              <a:t>36</a:t>
            </a:fld>
            <a:endParaRPr lang="tr-TR"/>
          </a:p>
        </p:txBody>
      </p:sp>
    </p:spTree>
    <p:extLst>
      <p:ext uri="{BB962C8B-B14F-4D97-AF65-F5344CB8AC3E}">
        <p14:creationId xmlns:p14="http://schemas.microsoft.com/office/powerpoint/2010/main" val="34076579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Gİ:</a:t>
            </a:r>
            <a:r>
              <a:rPr lang="tr-TR" baseline="0" dirty="0"/>
              <a:t> Gastrointestinal</a:t>
            </a:r>
          </a:p>
          <a:p>
            <a:r>
              <a:rPr lang="tr-TR" baseline="0" dirty="0"/>
              <a:t>GÖRH: </a:t>
            </a:r>
            <a:r>
              <a:rPr lang="tr-TR" baseline="0" dirty="0" err="1"/>
              <a:t>gastro</a:t>
            </a:r>
            <a:r>
              <a:rPr lang="tr-TR" baseline="0" dirty="0"/>
              <a:t> </a:t>
            </a:r>
            <a:r>
              <a:rPr lang="tr-TR" baseline="0" dirty="0" err="1"/>
              <a:t>özefegal</a:t>
            </a:r>
            <a:r>
              <a:rPr lang="tr-TR" baseline="0" dirty="0"/>
              <a:t> reflü hastalığı </a:t>
            </a:r>
            <a:endParaRPr lang="tr-TR" dirty="0"/>
          </a:p>
        </p:txBody>
      </p:sp>
      <p:sp>
        <p:nvSpPr>
          <p:cNvPr id="4" name="Slayt Numarası Yer Tutucusu 3"/>
          <p:cNvSpPr>
            <a:spLocks noGrp="1"/>
          </p:cNvSpPr>
          <p:nvPr>
            <p:ph type="sldNum" sz="quarter" idx="10"/>
          </p:nvPr>
        </p:nvSpPr>
        <p:spPr/>
        <p:txBody>
          <a:bodyPr/>
          <a:lstStyle/>
          <a:p>
            <a:fld id="{B155B338-6E03-4C5D-8C79-7DAB23EB5D20}" type="slidenum">
              <a:rPr lang="tr-TR" smtClean="0"/>
              <a:t>37</a:t>
            </a:fld>
            <a:endParaRPr lang="tr-TR"/>
          </a:p>
        </p:txBody>
      </p:sp>
    </p:spTree>
    <p:extLst>
      <p:ext uri="{BB962C8B-B14F-4D97-AF65-F5344CB8AC3E}">
        <p14:creationId xmlns:p14="http://schemas.microsoft.com/office/powerpoint/2010/main" val="354474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CA204C4B-A2CB-47A5-943B-B2DB3BCDF29A}" type="slidenum">
              <a:rPr lang="en-US" smtClean="0"/>
              <a:pPr/>
              <a:t>5</a:t>
            </a:fld>
            <a:endParaRPr lang="en-US"/>
          </a:p>
        </p:txBody>
      </p:sp>
      <p:sp>
        <p:nvSpPr>
          <p:cNvPr id="49155" name="Rectangle 7"/>
          <p:cNvSpPr txBox="1">
            <a:spLocks noGrp="1" noChangeArrowheads="1"/>
          </p:cNvSpPr>
          <p:nvPr/>
        </p:nvSpPr>
        <p:spPr bwMode="auto">
          <a:xfrm>
            <a:off x="3856038" y="9331325"/>
            <a:ext cx="2951162" cy="490538"/>
          </a:xfrm>
          <a:prstGeom prst="rect">
            <a:avLst/>
          </a:prstGeom>
          <a:noFill/>
          <a:ln w="9525">
            <a:noFill/>
            <a:miter lim="800000"/>
            <a:headEnd/>
            <a:tailEnd/>
          </a:ln>
        </p:spPr>
        <p:txBody>
          <a:bodyPr anchor="b"/>
          <a:lstStyle/>
          <a:p>
            <a:pPr algn="r" eaLnBrk="0" hangingPunct="0"/>
            <a:fld id="{91E07973-F090-4B2D-B404-82634B532DF4}" type="slidenum">
              <a:rPr lang="en-US" sz="1200">
                <a:solidFill>
                  <a:srgbClr val="000000"/>
                </a:solidFill>
                <a:latin typeface="Arial" pitchFamily="34" charset="0"/>
                <a:ea typeface="MS PGothic" pitchFamily="34" charset="-128"/>
              </a:rPr>
              <a:pPr algn="r" eaLnBrk="0" hangingPunct="0"/>
              <a:t>5</a:t>
            </a:fld>
            <a:endParaRPr lang="en-US" sz="1200">
              <a:solidFill>
                <a:srgbClr val="000000"/>
              </a:solidFill>
              <a:latin typeface="Arial" pitchFamily="34" charset="0"/>
              <a:ea typeface="MS PGothic" pitchFamily="34" charset="-128"/>
            </a:endParaRPr>
          </a:p>
        </p:txBody>
      </p:sp>
      <p:sp>
        <p:nvSpPr>
          <p:cNvPr id="49156" name="Rectangle 2"/>
          <p:cNvSpPr>
            <a:spLocks noGrp="1" noRot="1" noChangeAspect="1" noChangeArrowheads="1" noTextEdit="1"/>
          </p:cNvSpPr>
          <p:nvPr>
            <p:ph type="sldImg"/>
          </p:nvPr>
        </p:nvSpPr>
        <p:spPr>
          <a:xfrm>
            <a:off x="214313" y="771525"/>
            <a:ext cx="6437312" cy="3621088"/>
          </a:xfrm>
          <a:ln/>
        </p:spPr>
      </p:sp>
      <p:sp>
        <p:nvSpPr>
          <p:cNvPr id="49157" name="Rectangle 3"/>
          <p:cNvSpPr>
            <a:spLocks noGrp="1" noChangeArrowheads="1"/>
          </p:cNvSpPr>
          <p:nvPr>
            <p:ph type="body" idx="1"/>
          </p:nvPr>
        </p:nvSpPr>
        <p:spPr>
          <a:xfrm>
            <a:off x="581025" y="4700588"/>
            <a:ext cx="5713413" cy="4619625"/>
          </a:xfrm>
          <a:noFill/>
          <a:ln/>
        </p:spPr>
        <p:txBody>
          <a:bodyPr/>
          <a:lstStyle/>
          <a:p>
            <a:pPr marL="287338" lvl="1" indent="-168275" eaLnBrk="1" hangingPunct="1"/>
            <a:r>
              <a:rPr lang="en-US" altLang="en-US" dirty="0"/>
              <a:t>The primary metabolic defects of T2DM are pancreatic islet dysfunction (</a:t>
            </a:r>
            <a:r>
              <a:rPr lang="el-GR" altLang="en-US" dirty="0">
                <a:cs typeface="Arial" pitchFamily="34" charset="0"/>
                <a:sym typeface="Symbol" pitchFamily="18" charset="2"/>
              </a:rPr>
              <a:t></a:t>
            </a:r>
            <a:r>
              <a:rPr lang="en-US" altLang="en-US" dirty="0">
                <a:cs typeface="Arial" pitchFamily="34" charset="0"/>
              </a:rPr>
              <a:t>-cell and </a:t>
            </a:r>
            <a:r>
              <a:rPr lang="el-GR" altLang="en-US" dirty="0">
                <a:cs typeface="Arial" pitchFamily="34" charset="0"/>
                <a:sym typeface="Symbol" pitchFamily="18" charset="2"/>
              </a:rPr>
              <a:t></a:t>
            </a:r>
            <a:r>
              <a:rPr lang="en-US" altLang="en-US" dirty="0">
                <a:cs typeface="Arial" pitchFamily="34" charset="0"/>
              </a:rPr>
              <a:t>-cell dysfunction) and impaired insulin action (insulin resistance); </a:t>
            </a:r>
            <a:r>
              <a:rPr lang="en-US" altLang="en-US" dirty="0"/>
              <a:t>another contributing factor is uncompensated glucose influx.</a:t>
            </a:r>
          </a:p>
          <a:p>
            <a:pPr marL="287338" lvl="1" indent="-168275" eaLnBrk="1" hangingPunct="1"/>
            <a:r>
              <a:rPr lang="en-US" altLang="en-US" dirty="0"/>
              <a:t>Many of these specific problems are addressed by one or another existing class of oral antihyperglycemic drugs, each of which has distinctive mechanisms.</a:t>
            </a:r>
            <a:r>
              <a:rPr lang="en-US" altLang="en-US" baseline="30000" dirty="0"/>
              <a:t>1</a:t>
            </a:r>
          </a:p>
          <a:p>
            <a:pPr marL="287338" lvl="1" indent="-168275" eaLnBrk="1" hangingPunct="1"/>
            <a:r>
              <a:rPr lang="en-US" altLang="en-US" dirty="0">
                <a:sym typeface="Symbol" pitchFamily="18" charset="2"/>
              </a:rPr>
              <a:t></a:t>
            </a:r>
            <a:r>
              <a:rPr lang="en-US" altLang="en-US" dirty="0"/>
              <a:t>-Glucosidase inhibitors moderate glucose influx by delaying intestinal carbohydrate absorption, thereby mitigating postprandial glucose excursions.</a:t>
            </a:r>
            <a:r>
              <a:rPr lang="en-US" altLang="en-US" baseline="30000" dirty="0"/>
              <a:t>1</a:t>
            </a:r>
            <a:r>
              <a:rPr lang="en-US" altLang="en-US" dirty="0"/>
              <a:t> The utility of these agents depends in part on proper dietary compliance and is more effective in populations whose diet does not consist of highly processed foods. The widespread use of these agents in Japan and Spain is an excellent example of their utility in populations where a rice and fish diet is prevalent. </a:t>
            </a:r>
          </a:p>
          <a:p>
            <a:pPr marL="287338" lvl="1" indent="-168275" eaLnBrk="1" hangingPunct="1"/>
            <a:r>
              <a:rPr lang="en-US" altLang="en-US" dirty="0"/>
              <a:t>Thiazolidinediones (TZDs) work primarily by enhancing both basal and insulin-mediated suppression of hepatic glucose production and to some extent by augmenting insulin-stimulated muscle glucose utilization.</a:t>
            </a:r>
            <a:r>
              <a:rPr lang="en-US" altLang="en-US" baseline="30000" dirty="0"/>
              <a:t>2</a:t>
            </a:r>
          </a:p>
          <a:p>
            <a:pPr marL="287338" lvl="1" indent="-168275" eaLnBrk="1" hangingPunct="1"/>
            <a:r>
              <a:rPr lang="en-US" altLang="en-US" dirty="0"/>
              <a:t>Metformin (of the biguanide drug class) lowers glucose levels, chiefly by reducing </a:t>
            </a:r>
            <a:r>
              <a:rPr lang="en-US" altLang="en-US" dirty="0" err="1"/>
              <a:t>heptic</a:t>
            </a:r>
            <a:r>
              <a:rPr lang="en-US" altLang="en-US" dirty="0"/>
              <a:t> glucose production.</a:t>
            </a:r>
            <a:r>
              <a:rPr lang="en-US" altLang="en-US" baseline="30000" dirty="0"/>
              <a:t>1</a:t>
            </a:r>
          </a:p>
          <a:p>
            <a:pPr marL="287338" lvl="1" indent="-168275" eaLnBrk="1" hangingPunct="1"/>
            <a:r>
              <a:rPr lang="en-US" altLang="en-US" dirty="0"/>
              <a:t>Sulfonylureas lower the glucose threshold for triggering </a:t>
            </a:r>
            <a:r>
              <a:rPr lang="el-GR" altLang="en-US" dirty="0">
                <a:cs typeface="Arial" pitchFamily="34" charset="0"/>
                <a:sym typeface="Symbol" pitchFamily="18" charset="2"/>
              </a:rPr>
              <a:t></a:t>
            </a:r>
            <a:r>
              <a:rPr lang="en-US" altLang="en-US" dirty="0">
                <a:cs typeface="Arial" pitchFamily="34" charset="0"/>
              </a:rPr>
              <a:t>-</a:t>
            </a:r>
            <a:r>
              <a:rPr lang="en-US" altLang="en-US" dirty="0"/>
              <a:t>cell insulin release.</a:t>
            </a:r>
            <a:r>
              <a:rPr lang="en-US" altLang="en-US" baseline="30000" dirty="0"/>
              <a:t>1</a:t>
            </a:r>
          </a:p>
          <a:p>
            <a:pPr marL="287338" lvl="1" indent="-168275" eaLnBrk="1" hangingPunct="1"/>
            <a:r>
              <a:rPr lang="en-US" altLang="en-US" dirty="0"/>
              <a:t>Glinides resemble sulfonylureas in enhancing acute </a:t>
            </a:r>
            <a:r>
              <a:rPr lang="el-GR" altLang="en-US" dirty="0">
                <a:cs typeface="Arial" pitchFamily="34" charset="0"/>
                <a:sym typeface="Symbol" pitchFamily="18" charset="2"/>
              </a:rPr>
              <a:t></a:t>
            </a:r>
            <a:r>
              <a:rPr lang="en-US" altLang="en-US" dirty="0">
                <a:cs typeface="Arial" pitchFamily="34" charset="0"/>
              </a:rPr>
              <a:t>-</a:t>
            </a:r>
            <a:r>
              <a:rPr lang="en-US" altLang="en-US" dirty="0"/>
              <a:t>cell function. Their short metabolic half-lives enable them to produce brief, episodic stimulation of insulin secretion.</a:t>
            </a:r>
            <a:r>
              <a:rPr lang="en-US" altLang="en-US" baseline="30000" dirty="0"/>
              <a:t>1</a:t>
            </a:r>
            <a:r>
              <a:rPr lang="en-US" altLang="en-US" dirty="0"/>
              <a:t> Of the glinides, </a:t>
            </a:r>
            <a:r>
              <a:rPr lang="en-US" altLang="en-US" dirty="0" err="1"/>
              <a:t>nateglinide</a:t>
            </a:r>
            <a:r>
              <a:rPr lang="en-US" altLang="en-US" dirty="0"/>
              <a:t> is rapidly reversible, whereas repaglinide is not.</a:t>
            </a:r>
          </a:p>
          <a:p>
            <a:pPr marL="287338" lvl="1" indent="-168275" eaLnBrk="1" hangingPunct="1"/>
            <a:r>
              <a:rPr lang="en-US" altLang="en-US" dirty="0"/>
              <a:t>No currently available therapy addresses </a:t>
            </a:r>
            <a:r>
              <a:rPr lang="el-GR" altLang="en-US" dirty="0">
                <a:cs typeface="Arial" pitchFamily="34" charset="0"/>
                <a:sym typeface="Symbol" pitchFamily="18" charset="2"/>
              </a:rPr>
              <a:t></a:t>
            </a:r>
            <a:r>
              <a:rPr lang="en-US" altLang="en-US" dirty="0">
                <a:cs typeface="Arial" pitchFamily="34" charset="0"/>
              </a:rPr>
              <a:t>-cell function (glucagon) and chronic </a:t>
            </a:r>
            <a:r>
              <a:rPr lang="el-GR" altLang="en-US" dirty="0">
                <a:cs typeface="Arial" pitchFamily="34" charset="0"/>
                <a:sym typeface="Symbol" pitchFamily="18" charset="2"/>
              </a:rPr>
              <a:t></a:t>
            </a:r>
            <a:r>
              <a:rPr lang="en-US" altLang="en-US" dirty="0">
                <a:cs typeface="Arial" pitchFamily="34" charset="0"/>
              </a:rPr>
              <a:t>-cell function.</a:t>
            </a:r>
            <a:endParaRPr lang="en-US" altLang="en-US" dirty="0"/>
          </a:p>
          <a:p>
            <a:pPr marL="287338" lvl="1" indent="-168275" eaLnBrk="1" hangingPunct="1">
              <a:spcBef>
                <a:spcPct val="130000"/>
              </a:spcBef>
            </a:pPr>
            <a:r>
              <a:rPr lang="en-US" altLang="en-US" sz="900" b="1" dirty="0"/>
              <a:t>References</a:t>
            </a:r>
          </a:p>
          <a:p>
            <a:pPr marL="287338" lvl="1" indent="-168275" eaLnBrk="1" hangingPunct="1"/>
            <a:r>
              <a:rPr lang="en-US" altLang="en-US" sz="900" dirty="0"/>
              <a:t>1. 	</a:t>
            </a:r>
            <a:r>
              <a:rPr lang="en-US" altLang="en-US" sz="900" dirty="0" err="1"/>
              <a:t>Inzucchi</a:t>
            </a:r>
            <a:r>
              <a:rPr lang="en-US" altLang="en-US" sz="900" dirty="0"/>
              <a:t> SE. Oral antihyperglycemic therapy of type 2 diabetes: scientific review. </a:t>
            </a:r>
            <a:r>
              <a:rPr lang="pt-BR" altLang="en-US" sz="900" i="1" dirty="0"/>
              <a:t>JAMA</a:t>
            </a:r>
            <a:r>
              <a:rPr lang="pt-BR" altLang="en-US" sz="900" dirty="0"/>
              <a:t>. 2002;287-360</a:t>
            </a:r>
            <a:r>
              <a:rPr lang="pt-BR" altLang="en-US" sz="900" dirty="0">
                <a:cs typeface="Arial" pitchFamily="34" charset="0"/>
              </a:rPr>
              <a:t>–</a:t>
            </a:r>
            <a:r>
              <a:rPr lang="pt-BR" altLang="en-US" sz="900" dirty="0"/>
              <a:t>372.</a:t>
            </a:r>
          </a:p>
          <a:p>
            <a:pPr marL="287338" lvl="1" indent="-168275" eaLnBrk="1" hangingPunct="1"/>
            <a:r>
              <a:rPr lang="pt-BR" altLang="en-US" sz="900" dirty="0"/>
              <a:t>2. 	DeFronzo RA. Impaired glucose tolerance: do pharmacological therapies correct the underlying metabolic disturbance? </a:t>
            </a:r>
            <a:r>
              <a:rPr lang="pt-BR" altLang="en-US" sz="900" i="1" dirty="0"/>
              <a:t>Br J Diabetes Vasc Dis. </a:t>
            </a:r>
            <a:r>
              <a:rPr lang="pt-BR" altLang="en-US" sz="900" dirty="0"/>
              <a:t>2003;3(suppl 1):S24</a:t>
            </a:r>
            <a:r>
              <a:rPr lang="pt-BR" altLang="en-US" sz="900" dirty="0">
                <a:cs typeface="Arial" pitchFamily="34" charset="0"/>
              </a:rPr>
              <a:t>–</a:t>
            </a:r>
            <a:r>
              <a:rPr lang="pt-BR" altLang="en-US" sz="900" dirty="0"/>
              <a:t>S40.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a:t>İnkretin</a:t>
            </a:r>
            <a:r>
              <a:rPr lang="tr-TR" dirty="0"/>
              <a:t> artırıcı ilaçlar, endojen </a:t>
            </a:r>
            <a:r>
              <a:rPr lang="tr-TR" dirty="0" err="1"/>
              <a:t>inkretinlerin</a:t>
            </a:r>
            <a:r>
              <a:rPr lang="tr-TR" dirty="0"/>
              <a:t> yemek sonrası yıkımını, DPP-4’ü inhibe etmek</a:t>
            </a:r>
            <a:r>
              <a:rPr lang="tr-TR" baseline="0" dirty="0"/>
              <a:t> </a:t>
            </a:r>
            <a:r>
              <a:rPr lang="tr-TR" dirty="0"/>
              <a:t>suretiyle geciktirerek endojen GLP-1 ve GİP düzeylerini yükseltir, insülin sekresyonunu glukoza </a:t>
            </a:r>
            <a:r>
              <a:rPr lang="tr-TR" sz="1200" b="0" i="0" u="none" strike="noStrike" kern="1200" baseline="0" dirty="0">
                <a:solidFill>
                  <a:schemeClr val="tx1"/>
                </a:solidFill>
                <a:latin typeface="+mn-lt"/>
                <a:ea typeface="+mn-ea"/>
                <a:cs typeface="+mn-cs"/>
              </a:rPr>
              <a:t>bağımlı olarak artırır, alındıktan sonraki postprandiyal glukoz düzeyini ılımlı miktarda düşürür ve glukagon sekresyonunu baskılarlar. </a:t>
            </a:r>
            <a:endParaRPr lang="tr-TR" dirty="0"/>
          </a:p>
        </p:txBody>
      </p:sp>
      <p:sp>
        <p:nvSpPr>
          <p:cNvPr id="4" name="Slayt Numarası Yer Tutucusu 3"/>
          <p:cNvSpPr>
            <a:spLocks noGrp="1"/>
          </p:cNvSpPr>
          <p:nvPr>
            <p:ph type="sldNum" sz="quarter" idx="10"/>
          </p:nvPr>
        </p:nvSpPr>
        <p:spPr/>
        <p:txBody>
          <a:bodyPr/>
          <a:lstStyle/>
          <a:p>
            <a:fld id="{B155B338-6E03-4C5D-8C79-7DAB23EB5D20}" type="slidenum">
              <a:rPr lang="tr-TR" smtClean="0"/>
              <a:t>38</a:t>
            </a:fld>
            <a:endParaRPr lang="tr-TR"/>
          </a:p>
        </p:txBody>
      </p:sp>
    </p:spTree>
    <p:extLst>
      <p:ext uri="{BB962C8B-B14F-4D97-AF65-F5344CB8AC3E}">
        <p14:creationId xmlns:p14="http://schemas.microsoft.com/office/powerpoint/2010/main" val="38532606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B155B338-6E03-4C5D-8C79-7DAB23EB5D20}" type="slidenum">
              <a:rPr lang="tr-TR" smtClean="0"/>
              <a:t>39</a:t>
            </a:fld>
            <a:endParaRPr lang="tr-TR"/>
          </a:p>
        </p:txBody>
      </p:sp>
    </p:spTree>
    <p:extLst>
      <p:ext uri="{BB962C8B-B14F-4D97-AF65-F5344CB8AC3E}">
        <p14:creationId xmlns:p14="http://schemas.microsoft.com/office/powerpoint/2010/main" val="14466033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Şiddetli karın ağrısı, bulantı-kusma, amilaz/lipaz yükselmesi ve radyolojik bulgular</a:t>
            </a:r>
            <a:r>
              <a:rPr lang="tr-TR" baseline="0" dirty="0"/>
              <a:t> </a:t>
            </a:r>
            <a:r>
              <a:rPr lang="tr-TR" dirty="0"/>
              <a:t>doğrultusunda akut pankreatit düşündüren bulgular saptandığı takdirde ilaç hemen</a:t>
            </a:r>
          </a:p>
          <a:p>
            <a:r>
              <a:rPr lang="tr-TR" dirty="0"/>
              <a:t>kesilmelidir.</a:t>
            </a:r>
          </a:p>
        </p:txBody>
      </p:sp>
      <p:sp>
        <p:nvSpPr>
          <p:cNvPr id="4" name="Slayt Numarası Yer Tutucusu 3"/>
          <p:cNvSpPr>
            <a:spLocks noGrp="1"/>
          </p:cNvSpPr>
          <p:nvPr>
            <p:ph type="sldNum" sz="quarter" idx="10"/>
          </p:nvPr>
        </p:nvSpPr>
        <p:spPr/>
        <p:txBody>
          <a:bodyPr/>
          <a:lstStyle/>
          <a:p>
            <a:fld id="{B155B338-6E03-4C5D-8C79-7DAB23EB5D20}" type="slidenum">
              <a:rPr lang="tr-TR" smtClean="0"/>
              <a:t>40</a:t>
            </a:fld>
            <a:endParaRPr lang="tr-TR"/>
          </a:p>
        </p:txBody>
      </p:sp>
    </p:spTree>
    <p:extLst>
      <p:ext uri="{BB962C8B-B14F-4D97-AF65-F5344CB8AC3E}">
        <p14:creationId xmlns:p14="http://schemas.microsoft.com/office/powerpoint/2010/main" val="21974082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155B338-6E03-4C5D-8C79-7DAB23EB5D20}" type="slidenum">
              <a:rPr lang="tr-TR" smtClean="0"/>
              <a:t>41</a:t>
            </a:fld>
            <a:endParaRPr lang="tr-TR"/>
          </a:p>
        </p:txBody>
      </p:sp>
    </p:spTree>
    <p:extLst>
      <p:ext uri="{BB962C8B-B14F-4D97-AF65-F5344CB8AC3E}">
        <p14:creationId xmlns:p14="http://schemas.microsoft.com/office/powerpoint/2010/main" val="30770468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a:solidFill>
                  <a:schemeClr val="tx1"/>
                </a:solidFill>
                <a:latin typeface="+mn-lt"/>
                <a:ea typeface="+mn-ea"/>
                <a:cs typeface="+mn-cs"/>
              </a:rPr>
              <a:t>Renal proksimal </a:t>
            </a:r>
            <a:r>
              <a:rPr lang="tr-TR" sz="1200" b="0" i="0" u="none" strike="noStrike" kern="1200" baseline="0" dirty="0" err="1">
                <a:solidFill>
                  <a:schemeClr val="tx1"/>
                </a:solidFill>
                <a:latin typeface="+mn-lt"/>
                <a:ea typeface="+mn-ea"/>
                <a:cs typeface="+mn-cs"/>
              </a:rPr>
              <a:t>tubulusda</a:t>
            </a:r>
            <a:r>
              <a:rPr lang="tr-TR" sz="1200" b="0" i="0" u="none" strike="noStrike" kern="1200" baseline="0" dirty="0">
                <a:solidFill>
                  <a:schemeClr val="tx1"/>
                </a:solidFill>
                <a:latin typeface="+mn-lt"/>
                <a:ea typeface="+mn-ea"/>
                <a:cs typeface="+mn-cs"/>
              </a:rPr>
              <a:t> SGLT2 inhibisyonuna yol açarak böbrekten glukoz </a:t>
            </a:r>
            <a:r>
              <a:rPr lang="tr-TR" sz="1200" b="0" i="0" u="none" strike="noStrike" kern="1200" baseline="0" dirty="0" err="1">
                <a:solidFill>
                  <a:schemeClr val="tx1"/>
                </a:solidFill>
                <a:latin typeface="+mn-lt"/>
                <a:ea typeface="+mn-ea"/>
                <a:cs typeface="+mn-cs"/>
              </a:rPr>
              <a:t>reabsorpsiyonunu</a:t>
            </a:r>
            <a:r>
              <a:rPr lang="tr-TR" sz="1200" b="0" i="0" u="none" strike="noStrike" kern="1200" baseline="0" dirty="0">
                <a:solidFill>
                  <a:schemeClr val="tx1"/>
                </a:solidFill>
                <a:latin typeface="+mn-lt"/>
                <a:ea typeface="+mn-ea"/>
                <a:cs typeface="+mn-cs"/>
              </a:rPr>
              <a:t> azaltır ve idrar yolu ile glukoz atılımını artırırlar.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200" b="0" i="0" u="none" strike="noStrike" kern="1200" baseline="0" dirty="0">
              <a:solidFill>
                <a:schemeClr val="tx1"/>
              </a:solidFill>
              <a:latin typeface="+mn-lt"/>
              <a:ea typeface="+mn-ea"/>
              <a:cs typeface="+mn-cs"/>
            </a:endParaRPr>
          </a:p>
          <a:p>
            <a:endParaRPr lang="tr-TR" dirty="0"/>
          </a:p>
        </p:txBody>
      </p:sp>
      <p:sp>
        <p:nvSpPr>
          <p:cNvPr id="4" name="Slayt Numarası Yer Tutucusu 3"/>
          <p:cNvSpPr>
            <a:spLocks noGrp="1"/>
          </p:cNvSpPr>
          <p:nvPr>
            <p:ph type="sldNum" sz="quarter" idx="5"/>
          </p:nvPr>
        </p:nvSpPr>
        <p:spPr/>
        <p:txBody>
          <a:bodyPr/>
          <a:lstStyle/>
          <a:p>
            <a:fld id="{B155B338-6E03-4C5D-8C79-7DAB23EB5D20}" type="slidenum">
              <a:rPr lang="tr-TR" smtClean="0"/>
              <a:t>42</a:t>
            </a:fld>
            <a:endParaRPr lang="tr-TR"/>
          </a:p>
        </p:txBody>
      </p:sp>
    </p:spTree>
    <p:extLst>
      <p:ext uri="{BB962C8B-B14F-4D97-AF65-F5344CB8AC3E}">
        <p14:creationId xmlns:p14="http://schemas.microsoft.com/office/powerpoint/2010/main" val="32011641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dirty="0">
                <a:solidFill>
                  <a:schemeClr val="tx1"/>
                </a:solidFill>
                <a:latin typeface="+mn-lt"/>
                <a:ea typeface="+mn-ea"/>
                <a:cs typeface="+mn-cs"/>
              </a:rPr>
              <a:t>İnsülinden bağımsız olarak etki gösterdiklerinden metforminden sonra diyabetin herhangi bir aşamasında kullanılabilirler.</a:t>
            </a:r>
          </a:p>
          <a:p>
            <a:r>
              <a:rPr lang="tr-TR" sz="1200" b="0" i="0" u="none" strike="noStrike" kern="1200" baseline="0" dirty="0">
                <a:solidFill>
                  <a:schemeClr val="tx1"/>
                </a:solidFill>
                <a:latin typeface="+mn-lt"/>
                <a:ea typeface="+mn-ea"/>
                <a:cs typeface="+mn-cs"/>
              </a:rPr>
              <a:t>kilo kaybı (ortalama 2 kg kadar) sağlaması, kan basıncını (2-4 mmHg) düşürme</a:t>
            </a:r>
          </a:p>
        </p:txBody>
      </p:sp>
      <p:sp>
        <p:nvSpPr>
          <p:cNvPr id="4" name="Slayt Numarası Yer Tutucusu 3"/>
          <p:cNvSpPr>
            <a:spLocks noGrp="1"/>
          </p:cNvSpPr>
          <p:nvPr>
            <p:ph type="sldNum" sz="quarter" idx="10"/>
          </p:nvPr>
        </p:nvSpPr>
        <p:spPr/>
        <p:txBody>
          <a:bodyPr/>
          <a:lstStyle/>
          <a:p>
            <a:fld id="{B155B338-6E03-4C5D-8C79-7DAB23EB5D20}" type="slidenum">
              <a:rPr lang="tr-TR" smtClean="0"/>
              <a:t>43</a:t>
            </a:fld>
            <a:endParaRPr lang="tr-TR"/>
          </a:p>
        </p:txBody>
      </p:sp>
    </p:spTree>
    <p:extLst>
      <p:ext uri="{BB962C8B-B14F-4D97-AF65-F5344CB8AC3E}">
        <p14:creationId xmlns:p14="http://schemas.microsoft.com/office/powerpoint/2010/main" val="34957251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dirty="0">
                <a:solidFill>
                  <a:schemeClr val="tx1"/>
                </a:solidFill>
                <a:latin typeface="+mn-lt"/>
                <a:ea typeface="+mn-ea"/>
                <a:cs typeface="+mn-cs"/>
              </a:rPr>
              <a:t>Bu grup ilaçlardan </a:t>
            </a:r>
            <a:r>
              <a:rPr lang="tr-TR" sz="1200" b="0" i="0" u="none" strike="noStrike" kern="1200" baseline="0" dirty="0" err="1">
                <a:solidFill>
                  <a:schemeClr val="tx1"/>
                </a:solidFill>
                <a:latin typeface="+mn-lt"/>
                <a:ea typeface="+mn-ea"/>
                <a:cs typeface="+mn-cs"/>
              </a:rPr>
              <a:t>canagliflozin</a:t>
            </a:r>
            <a:r>
              <a:rPr lang="tr-TR" sz="1200" b="0" i="0" u="none" strike="noStrike" kern="1200" baseline="0" dirty="0">
                <a:solidFill>
                  <a:schemeClr val="tx1"/>
                </a:solidFill>
                <a:latin typeface="+mn-lt"/>
                <a:ea typeface="+mn-ea"/>
                <a:cs typeface="+mn-cs"/>
              </a:rPr>
              <a:t>, dapagliflozin ve </a:t>
            </a:r>
            <a:r>
              <a:rPr lang="tr-TR" sz="1200" b="0" i="0" u="none" strike="noStrike" kern="1200" baseline="0" dirty="0" err="1">
                <a:solidFill>
                  <a:schemeClr val="tx1"/>
                </a:solidFill>
                <a:latin typeface="+mn-lt"/>
                <a:ea typeface="+mn-ea"/>
                <a:cs typeface="+mn-cs"/>
              </a:rPr>
              <a:t>empagliflozinin</a:t>
            </a:r>
            <a:r>
              <a:rPr lang="tr-TR" sz="1200" b="0" i="0" u="none" strike="noStrike" kern="1200" baseline="0" dirty="0">
                <a:solidFill>
                  <a:schemeClr val="tx1"/>
                </a:solidFill>
                <a:latin typeface="+mn-lt"/>
                <a:ea typeface="+mn-ea"/>
                <a:cs typeface="+mn-cs"/>
              </a:rPr>
              <a:t> A1C’yi düşürmekteki etkinlikleri birbirlerine yakındır. Kontrendikasyon yoksa, SGLT2-İ’nin kanıtlanmış</a:t>
            </a:r>
          </a:p>
          <a:p>
            <a:r>
              <a:rPr lang="tr-TR" sz="1200" b="0" i="0" u="none" strike="noStrike" kern="1200" baseline="0" dirty="0">
                <a:solidFill>
                  <a:schemeClr val="tx1"/>
                </a:solidFill>
                <a:latin typeface="+mn-lt"/>
                <a:ea typeface="+mn-ea"/>
                <a:cs typeface="+mn-cs"/>
              </a:rPr>
              <a:t>aterosklerotik KVH olan ya da yüksek riskli (Yaş ≥55 olan, &gt;%50 koroner, karotis veya alt ekstremite arter stenozu, sol ventrikül hipertrofisi, kalp yetersizliği veya </a:t>
            </a:r>
            <a:r>
              <a:rPr lang="tr-TR" sz="1200" b="0" i="0" u="none" strike="noStrike" kern="1200" baseline="0" dirty="0" err="1">
                <a:solidFill>
                  <a:schemeClr val="tx1"/>
                </a:solidFill>
                <a:latin typeface="+mn-lt"/>
                <a:ea typeface="+mn-ea"/>
                <a:cs typeface="+mn-cs"/>
              </a:rPr>
              <a:t>kr</a:t>
            </a:r>
            <a:r>
              <a:rPr lang="tr-TR" sz="1200" b="0" i="0" u="none" strike="noStrike" kern="1200" baseline="0" dirty="0">
                <a:solidFill>
                  <a:schemeClr val="tx1"/>
                </a:solidFill>
                <a:latin typeface="+mn-lt"/>
                <a:ea typeface="+mn-ea"/>
                <a:cs typeface="+mn-cs"/>
              </a:rPr>
              <a:t> böbrek yetersizliği olan) hastalarda kullanımı tercih edilir</a:t>
            </a:r>
          </a:p>
          <a:p>
            <a:pPr algn="l"/>
            <a:r>
              <a:rPr lang="tr-TR" sz="1800" b="1" i="0" u="none" strike="noStrike" baseline="0" dirty="0">
                <a:latin typeface="DINBek-Regular"/>
              </a:rPr>
              <a:t>Bu ilaçların kalp yetersizliği (New York Kalp Cemiyeti sınıflamasına göre sınıf II-IV) ve azalmış ejeksiyon fraksiyonu olan</a:t>
            </a:r>
          </a:p>
          <a:p>
            <a:pPr algn="l"/>
            <a:r>
              <a:rPr lang="tr-TR" sz="1800" b="1" i="0" u="none" strike="noStrike" baseline="0" dirty="0">
                <a:latin typeface="DINBek-Regular"/>
              </a:rPr>
              <a:t>hastalarda, diyabet endikasyonundan bağımsız olarak kullanım onayı </a:t>
            </a:r>
            <a:r>
              <a:rPr lang="tr-TR" sz="1800" b="0" i="0" u="none" strike="noStrike" baseline="0" dirty="0">
                <a:latin typeface="DINBek-Regular"/>
              </a:rPr>
              <a:t>da bulunmaktadır</a:t>
            </a:r>
            <a:endParaRPr lang="tr-TR" dirty="0"/>
          </a:p>
          <a:p>
            <a:endParaRPr lang="tr-TR" dirty="0"/>
          </a:p>
        </p:txBody>
      </p:sp>
      <p:sp>
        <p:nvSpPr>
          <p:cNvPr id="4" name="Slayt Numarası Yer Tutucusu 3"/>
          <p:cNvSpPr>
            <a:spLocks noGrp="1"/>
          </p:cNvSpPr>
          <p:nvPr>
            <p:ph type="sldNum" sz="quarter" idx="5"/>
          </p:nvPr>
        </p:nvSpPr>
        <p:spPr/>
        <p:txBody>
          <a:bodyPr/>
          <a:lstStyle/>
          <a:p>
            <a:fld id="{B155B338-6E03-4C5D-8C79-7DAB23EB5D20}" type="slidenum">
              <a:rPr lang="tr-TR" smtClean="0"/>
              <a:t>44</a:t>
            </a:fld>
            <a:endParaRPr lang="tr-TR"/>
          </a:p>
        </p:txBody>
      </p:sp>
    </p:spTree>
    <p:extLst>
      <p:ext uri="{BB962C8B-B14F-4D97-AF65-F5344CB8AC3E}">
        <p14:creationId xmlns:p14="http://schemas.microsoft.com/office/powerpoint/2010/main" val="14125594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B155B338-6E03-4C5D-8C79-7DAB23EB5D20}" type="slidenum">
              <a:rPr lang="tr-TR" smtClean="0"/>
              <a:t>45</a:t>
            </a:fld>
            <a:endParaRPr lang="tr-TR"/>
          </a:p>
        </p:txBody>
      </p:sp>
    </p:spTree>
    <p:extLst>
      <p:ext uri="{BB962C8B-B14F-4D97-AF65-F5344CB8AC3E}">
        <p14:creationId xmlns:p14="http://schemas.microsoft.com/office/powerpoint/2010/main" val="540503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a:t>Öglisemik</a:t>
            </a:r>
            <a:r>
              <a:rPr lang="tr-TR" dirty="0"/>
              <a:t> </a:t>
            </a:r>
            <a:r>
              <a:rPr lang="tr-TR" dirty="0" err="1"/>
              <a:t>ketoasidoz</a:t>
            </a:r>
            <a:r>
              <a:rPr lang="tr-TR" dirty="0"/>
              <a:t>: Sıvı kaybına bağlı olarak </a:t>
            </a:r>
            <a:r>
              <a:rPr lang="tr-TR" dirty="0" err="1"/>
              <a:t>atipik</a:t>
            </a:r>
            <a:r>
              <a:rPr lang="tr-TR" dirty="0"/>
              <a:t> (</a:t>
            </a:r>
            <a:r>
              <a:rPr lang="tr-TR" dirty="0" err="1"/>
              <a:t>öglisemik</a:t>
            </a:r>
            <a:r>
              <a:rPr lang="tr-TR" dirty="0"/>
              <a:t> veya hafif-orta </a:t>
            </a:r>
            <a:r>
              <a:rPr lang="tr-TR" dirty="0" err="1"/>
              <a:t>derecedehiperglisemik</a:t>
            </a:r>
            <a:r>
              <a:rPr lang="tr-TR" dirty="0"/>
              <a:t>) DKA gelişebileceği bilinmektedir. İnsülin kullanan hastalarda, tedaviye</a:t>
            </a:r>
            <a:r>
              <a:rPr lang="tr-TR" baseline="0" dirty="0"/>
              <a:t> </a:t>
            </a:r>
            <a:r>
              <a:rPr lang="tr-TR" dirty="0"/>
              <a:t>SGLT2-İ eklendiğinde, </a:t>
            </a:r>
            <a:r>
              <a:rPr lang="tr-TR" b="1" dirty="0"/>
              <a:t>kan </a:t>
            </a:r>
            <a:r>
              <a:rPr lang="tr-TR" b="1" dirty="0" err="1"/>
              <a:t>glukoz</a:t>
            </a:r>
            <a:r>
              <a:rPr lang="tr-TR" b="1" dirty="0"/>
              <a:t> düzeyleri normale yaklaşsa bile insülin tamamen</a:t>
            </a:r>
            <a:r>
              <a:rPr lang="tr-TR" b="1" baseline="0" dirty="0"/>
              <a:t> </a:t>
            </a:r>
            <a:r>
              <a:rPr lang="tr-TR" b="1" dirty="0"/>
              <a:t>kesilmemeli ve kuşkulu vakalarda </a:t>
            </a:r>
            <a:r>
              <a:rPr lang="tr-TR" b="1" dirty="0" err="1"/>
              <a:t>ketoasidoz</a:t>
            </a:r>
            <a:r>
              <a:rPr lang="tr-TR" b="1" dirty="0"/>
              <a:t> araştırılmalıdır.</a:t>
            </a:r>
          </a:p>
          <a:p>
            <a:r>
              <a:rPr lang="tr-TR" dirty="0" err="1"/>
              <a:t>Genitoüriner</a:t>
            </a:r>
            <a:r>
              <a:rPr lang="tr-TR" dirty="0"/>
              <a:t> infeksiyonlar: Özellikle kadınlarda </a:t>
            </a:r>
            <a:r>
              <a:rPr lang="tr-TR" dirty="0" err="1"/>
              <a:t>genital</a:t>
            </a:r>
            <a:r>
              <a:rPr lang="tr-TR" dirty="0"/>
              <a:t> infeksiyonlar, riskli vakalarda</a:t>
            </a:r>
            <a:r>
              <a:rPr lang="tr-TR" baseline="0" dirty="0"/>
              <a:t> </a:t>
            </a:r>
            <a:r>
              <a:rPr lang="tr-TR" b="1" dirty="0" err="1"/>
              <a:t>ürosepsis</a:t>
            </a:r>
            <a:r>
              <a:rPr lang="tr-TR" b="1" dirty="0"/>
              <a:t> ve piyelonefrit </a:t>
            </a:r>
            <a:r>
              <a:rPr lang="tr-TR" dirty="0"/>
              <a:t>bakımından dikkatli olunmalıdır.</a:t>
            </a:r>
          </a:p>
        </p:txBody>
      </p:sp>
      <p:sp>
        <p:nvSpPr>
          <p:cNvPr id="4" name="Slayt Numarası Yer Tutucusu 3"/>
          <p:cNvSpPr>
            <a:spLocks noGrp="1"/>
          </p:cNvSpPr>
          <p:nvPr>
            <p:ph type="sldNum" sz="quarter" idx="10"/>
          </p:nvPr>
        </p:nvSpPr>
        <p:spPr/>
        <p:txBody>
          <a:bodyPr/>
          <a:lstStyle/>
          <a:p>
            <a:fld id="{B155B338-6E03-4C5D-8C79-7DAB23EB5D20}" type="slidenum">
              <a:rPr lang="tr-TR" smtClean="0"/>
              <a:t>46</a:t>
            </a:fld>
            <a:endParaRPr lang="tr-TR"/>
          </a:p>
        </p:txBody>
      </p:sp>
    </p:spTree>
    <p:extLst>
      <p:ext uri="{BB962C8B-B14F-4D97-AF65-F5344CB8AC3E}">
        <p14:creationId xmlns:p14="http://schemas.microsoft.com/office/powerpoint/2010/main" val="13094503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dirty="0">
                <a:solidFill>
                  <a:schemeClr val="tx1"/>
                </a:solidFill>
                <a:latin typeface="+mn-lt"/>
                <a:ea typeface="+mn-ea"/>
                <a:cs typeface="+mn-cs"/>
              </a:rPr>
              <a:t>Tip 1 diyabet (çalışmalar sürmekle birlikte henüz endikasyon yoktur).</a:t>
            </a:r>
          </a:p>
          <a:p>
            <a:endParaRPr lang="tr-TR" dirty="0"/>
          </a:p>
        </p:txBody>
      </p:sp>
      <p:sp>
        <p:nvSpPr>
          <p:cNvPr id="4" name="Slayt Numarası Yer Tutucusu 3"/>
          <p:cNvSpPr>
            <a:spLocks noGrp="1"/>
          </p:cNvSpPr>
          <p:nvPr>
            <p:ph type="sldNum" sz="quarter" idx="10"/>
          </p:nvPr>
        </p:nvSpPr>
        <p:spPr/>
        <p:txBody>
          <a:bodyPr/>
          <a:lstStyle/>
          <a:p>
            <a:fld id="{B155B338-6E03-4C5D-8C79-7DAB23EB5D20}" type="slidenum">
              <a:rPr lang="tr-TR" smtClean="0"/>
              <a:t>47</a:t>
            </a:fld>
            <a:endParaRPr lang="tr-TR"/>
          </a:p>
        </p:txBody>
      </p:sp>
    </p:spTree>
    <p:extLst>
      <p:ext uri="{BB962C8B-B14F-4D97-AF65-F5344CB8AC3E}">
        <p14:creationId xmlns:p14="http://schemas.microsoft.com/office/powerpoint/2010/main" val="1541910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a:solidFill>
                  <a:schemeClr val="tx1"/>
                </a:solidFill>
                <a:latin typeface="+mn-lt"/>
                <a:ea typeface="+mn-ea"/>
                <a:cs typeface="+mn-cs"/>
              </a:rPr>
              <a:t>Metforminin etki mekanizması tam olarak bilinmemektedir.</a:t>
            </a:r>
          </a:p>
          <a:p>
            <a:pPr algn="l"/>
            <a:r>
              <a:rPr lang="tr-TR" sz="1800" b="0" i="0" u="none" strike="noStrike" baseline="0" dirty="0">
                <a:latin typeface="DINBek-Regular"/>
              </a:rPr>
              <a:t>karaciğerde artmış olan </a:t>
            </a:r>
            <a:r>
              <a:rPr lang="tr-TR" sz="1800" b="0" i="0" u="none" strike="noStrike" baseline="0" dirty="0" err="1">
                <a:latin typeface="DINBek-Regular"/>
              </a:rPr>
              <a:t>glukoneogenezi</a:t>
            </a:r>
            <a:r>
              <a:rPr lang="tr-TR" sz="1800" b="0" i="0" u="none" strike="noStrike" baseline="0" dirty="0">
                <a:latin typeface="DINBek-Regular"/>
              </a:rPr>
              <a:t> inhibe eder, mitokondriyal solunum zinciri kompleksi I (</a:t>
            </a:r>
            <a:r>
              <a:rPr lang="tr-TR" sz="1800" b="0" i="0" u="none" strike="noStrike" baseline="0" dirty="0" err="1">
                <a:latin typeface="DINBek-Regular"/>
              </a:rPr>
              <a:t>mitochondrial</a:t>
            </a:r>
            <a:r>
              <a:rPr lang="tr-TR" sz="1800" b="0" i="0" u="none" strike="noStrike" baseline="0" dirty="0">
                <a:latin typeface="DINBek-Regular"/>
              </a:rPr>
              <a:t> </a:t>
            </a:r>
            <a:r>
              <a:rPr lang="tr-TR" sz="1800" b="0" i="0" u="none" strike="noStrike" baseline="0" dirty="0" err="1">
                <a:latin typeface="DINBek-Regular"/>
              </a:rPr>
              <a:t>respiratory</a:t>
            </a:r>
            <a:r>
              <a:rPr lang="tr-TR" sz="1800" b="0" i="0" u="none" strike="noStrike" baseline="0" dirty="0">
                <a:latin typeface="DINBek-Regular"/>
              </a:rPr>
              <a:t> </a:t>
            </a:r>
            <a:r>
              <a:rPr lang="tr-TR" sz="1800" b="0" i="0" u="none" strike="noStrike" baseline="0" dirty="0" err="1">
                <a:latin typeface="DINBek-Regular"/>
              </a:rPr>
              <a:t>chain</a:t>
            </a:r>
            <a:r>
              <a:rPr lang="tr-TR" sz="1800" b="0" i="0" u="none" strike="noStrike" baseline="0" dirty="0">
                <a:latin typeface="DINBek-Regular"/>
              </a:rPr>
              <a:t> </a:t>
            </a:r>
            <a:r>
              <a:rPr lang="tr-TR" sz="1800" b="0" i="0" u="none" strike="noStrike" baseline="0" dirty="0" err="1">
                <a:latin typeface="DINBek-Regular"/>
              </a:rPr>
              <a:t>complex</a:t>
            </a:r>
            <a:r>
              <a:rPr lang="tr-TR" sz="1800" b="0" i="0" u="none" strike="noStrike" baseline="0" dirty="0">
                <a:latin typeface="DINBek-Regular"/>
              </a:rPr>
              <a:t> I)’in geçici inhibisyonu yoluyla lipid ve kolesterol biyosentezi üzerine de baskılayıcı etkisi vardır.</a:t>
            </a:r>
            <a:endParaRPr lang="tr-TR" dirty="0"/>
          </a:p>
        </p:txBody>
      </p:sp>
      <p:sp>
        <p:nvSpPr>
          <p:cNvPr id="4" name="Slayt Numarası Yer Tutucusu 3"/>
          <p:cNvSpPr>
            <a:spLocks noGrp="1"/>
          </p:cNvSpPr>
          <p:nvPr>
            <p:ph type="sldNum" sz="quarter" idx="5"/>
          </p:nvPr>
        </p:nvSpPr>
        <p:spPr/>
        <p:txBody>
          <a:bodyPr/>
          <a:lstStyle/>
          <a:p>
            <a:fld id="{B155B338-6E03-4C5D-8C79-7DAB23EB5D20}" type="slidenum">
              <a:rPr lang="tr-TR" smtClean="0"/>
              <a:t>7</a:t>
            </a:fld>
            <a:endParaRPr lang="tr-TR"/>
          </a:p>
        </p:txBody>
      </p:sp>
    </p:spTree>
    <p:extLst>
      <p:ext uri="{BB962C8B-B14F-4D97-AF65-F5344CB8AC3E}">
        <p14:creationId xmlns:p14="http://schemas.microsoft.com/office/powerpoint/2010/main" val="31126756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155B338-6E03-4C5D-8C79-7DAB23EB5D20}" type="slidenum">
              <a:rPr lang="tr-TR" smtClean="0"/>
              <a:t>52</a:t>
            </a:fld>
            <a:endParaRPr lang="tr-TR"/>
          </a:p>
        </p:txBody>
      </p:sp>
    </p:spTree>
    <p:extLst>
      <p:ext uri="{BB962C8B-B14F-4D97-AF65-F5344CB8AC3E}">
        <p14:creationId xmlns:p14="http://schemas.microsoft.com/office/powerpoint/2010/main" val="23950077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r>
              <a:rPr lang="tr-TR" sz="1800" b="0" i="0" u="none" strike="noStrike" baseline="0" dirty="0">
                <a:latin typeface="DINBek-Regular"/>
              </a:rPr>
              <a:t>Tanıdan itibaren iyi glisemik kontrol sağlanması diyabete ilişkin yaşam kalitesini artırır, komplikasyon gelişme riskini azaltır. Gerek glisemik kontroldeki yetersizlik,</a:t>
            </a:r>
          </a:p>
          <a:p>
            <a:pPr algn="l"/>
            <a:r>
              <a:rPr lang="tr-TR" sz="1800" b="0" i="0" u="none" strike="noStrike" baseline="0" dirty="0">
                <a:latin typeface="DINBek-Regular"/>
              </a:rPr>
              <a:t>gerekse eşlik eden sağlık sorunları nedeni ile, tip 2 diyabet tedavisinde sıklıkla insüline ihtiyaç duyulmaktadır. Ancak, bu tedavinin başlatılması hastaların önemli bir kısmında</a:t>
            </a:r>
          </a:p>
          <a:p>
            <a:pPr algn="l"/>
            <a:r>
              <a:rPr lang="tr-TR" sz="1800" b="0" i="0" u="none" strike="noStrike" baseline="0" dirty="0">
                <a:latin typeface="DINBek-Regular"/>
              </a:rPr>
              <a:t>geciktirilmektedir.</a:t>
            </a:r>
            <a:endParaRPr lang="tr-TR" dirty="0"/>
          </a:p>
        </p:txBody>
      </p:sp>
      <p:sp>
        <p:nvSpPr>
          <p:cNvPr id="4" name="Slayt Numarası Yer Tutucusu 3"/>
          <p:cNvSpPr>
            <a:spLocks noGrp="1"/>
          </p:cNvSpPr>
          <p:nvPr>
            <p:ph type="sldNum" sz="quarter" idx="5"/>
          </p:nvPr>
        </p:nvSpPr>
        <p:spPr/>
        <p:txBody>
          <a:bodyPr/>
          <a:lstStyle/>
          <a:p>
            <a:fld id="{B155B338-6E03-4C5D-8C79-7DAB23EB5D20}" type="slidenum">
              <a:rPr lang="tr-TR" smtClean="0"/>
              <a:t>53</a:t>
            </a:fld>
            <a:endParaRPr lang="tr-TR"/>
          </a:p>
        </p:txBody>
      </p:sp>
    </p:spTree>
    <p:extLst>
      <p:ext uri="{BB962C8B-B14F-4D97-AF65-F5344CB8AC3E}">
        <p14:creationId xmlns:p14="http://schemas.microsoft.com/office/powerpoint/2010/main" val="12259634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dirty="0">
                <a:solidFill>
                  <a:schemeClr val="tx1"/>
                </a:solidFill>
                <a:latin typeface="+mn-lt"/>
                <a:ea typeface="+mn-ea"/>
                <a:cs typeface="+mn-cs"/>
              </a:rPr>
              <a:t>Klasik tip 1 </a:t>
            </a:r>
            <a:r>
              <a:rPr lang="tr-TR" sz="1200" b="0" i="0" u="none" strike="noStrike" kern="1200" baseline="0" dirty="0" err="1">
                <a:solidFill>
                  <a:schemeClr val="tx1"/>
                </a:solidFill>
                <a:latin typeface="+mn-lt"/>
                <a:ea typeface="+mn-ea"/>
                <a:cs typeface="+mn-cs"/>
              </a:rPr>
              <a:t>diabetes</a:t>
            </a:r>
            <a:r>
              <a:rPr lang="tr-TR" sz="1200" b="0" i="0" u="none" strike="noStrike" kern="1200" baseline="0" dirty="0">
                <a:solidFill>
                  <a:schemeClr val="tx1"/>
                </a:solidFill>
                <a:latin typeface="+mn-lt"/>
                <a:ea typeface="+mn-ea"/>
                <a:cs typeface="+mn-cs"/>
              </a:rPr>
              <a:t> </a:t>
            </a:r>
            <a:r>
              <a:rPr lang="tr-TR" sz="1200" b="0" i="0" u="none" strike="noStrike" kern="1200" baseline="0" dirty="0" err="1">
                <a:solidFill>
                  <a:schemeClr val="tx1"/>
                </a:solidFill>
                <a:latin typeface="+mn-lt"/>
                <a:ea typeface="+mn-ea"/>
                <a:cs typeface="+mn-cs"/>
              </a:rPr>
              <a:t>mellitus</a:t>
            </a:r>
            <a:r>
              <a:rPr lang="tr-TR" sz="1200" b="0" i="0" u="none" strike="noStrike" kern="1200" baseline="0" dirty="0">
                <a:solidFill>
                  <a:schemeClr val="tx1"/>
                </a:solidFill>
                <a:latin typeface="+mn-lt"/>
                <a:ea typeface="+mn-ea"/>
                <a:cs typeface="+mn-cs"/>
              </a:rPr>
              <a:t> ve yetişkinde ortaya çıkan, başlangıçta yavaş seyirli otoimmün diyabet (latent </a:t>
            </a:r>
            <a:r>
              <a:rPr lang="tr-TR" sz="1200" b="0" i="0" u="none" strike="noStrike" kern="1200" baseline="0" dirty="0" err="1">
                <a:solidFill>
                  <a:schemeClr val="tx1"/>
                </a:solidFill>
                <a:latin typeface="+mn-lt"/>
                <a:ea typeface="+mn-ea"/>
                <a:cs typeface="+mn-cs"/>
              </a:rPr>
              <a:t>autoimmune</a:t>
            </a:r>
            <a:r>
              <a:rPr lang="tr-TR" sz="1200" b="0" i="0" u="none" strike="noStrike" kern="1200" baseline="0" dirty="0">
                <a:solidFill>
                  <a:schemeClr val="tx1"/>
                </a:solidFill>
                <a:latin typeface="+mn-lt"/>
                <a:ea typeface="+mn-ea"/>
                <a:cs typeface="+mn-cs"/>
              </a:rPr>
              <a:t> </a:t>
            </a:r>
            <a:r>
              <a:rPr lang="tr-TR" sz="1200" b="0" i="0" u="none" strike="noStrike" kern="1200" baseline="0" dirty="0" err="1">
                <a:solidFill>
                  <a:schemeClr val="tx1"/>
                </a:solidFill>
                <a:latin typeface="+mn-lt"/>
                <a:ea typeface="+mn-ea"/>
                <a:cs typeface="+mn-cs"/>
              </a:rPr>
              <a:t>diabetes</a:t>
            </a:r>
            <a:r>
              <a:rPr lang="tr-TR" sz="1200" b="0" i="0" u="none" strike="noStrike" kern="1200" baseline="0" dirty="0">
                <a:solidFill>
                  <a:schemeClr val="tx1"/>
                </a:solidFill>
                <a:latin typeface="+mn-lt"/>
                <a:ea typeface="+mn-ea"/>
                <a:cs typeface="+mn-cs"/>
              </a:rPr>
              <a:t> in </a:t>
            </a:r>
            <a:r>
              <a:rPr lang="tr-TR" sz="1200" b="0" i="0" u="none" strike="noStrike" kern="1200" baseline="0" dirty="0" err="1">
                <a:solidFill>
                  <a:schemeClr val="tx1"/>
                </a:solidFill>
                <a:latin typeface="+mn-lt"/>
                <a:ea typeface="+mn-ea"/>
                <a:cs typeface="+mn-cs"/>
              </a:rPr>
              <a:t>adult</a:t>
            </a:r>
            <a:r>
              <a:rPr lang="tr-TR" sz="1200" b="0" i="0" u="none" strike="noStrike" kern="1200" baseline="0" dirty="0">
                <a:solidFill>
                  <a:schemeClr val="tx1"/>
                </a:solidFill>
                <a:latin typeface="+mn-lt"/>
                <a:ea typeface="+mn-ea"/>
                <a:cs typeface="+mn-cs"/>
              </a:rPr>
              <a:t>; LADA) olguları</a:t>
            </a:r>
          </a:p>
        </p:txBody>
      </p:sp>
      <p:sp>
        <p:nvSpPr>
          <p:cNvPr id="4" name="Slayt Numarası Yer Tutucusu 3"/>
          <p:cNvSpPr>
            <a:spLocks noGrp="1"/>
          </p:cNvSpPr>
          <p:nvPr>
            <p:ph type="sldNum" sz="quarter" idx="10"/>
          </p:nvPr>
        </p:nvSpPr>
        <p:spPr/>
        <p:txBody>
          <a:bodyPr/>
          <a:lstStyle/>
          <a:p>
            <a:fld id="{B155B338-6E03-4C5D-8C79-7DAB23EB5D20}" type="slidenum">
              <a:rPr lang="tr-TR" smtClean="0"/>
              <a:t>54</a:t>
            </a:fld>
            <a:endParaRPr lang="tr-TR"/>
          </a:p>
        </p:txBody>
      </p:sp>
    </p:spTree>
    <p:extLst>
      <p:ext uri="{BB962C8B-B14F-4D97-AF65-F5344CB8AC3E}">
        <p14:creationId xmlns:p14="http://schemas.microsoft.com/office/powerpoint/2010/main" val="41972414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dirty="0">
                <a:solidFill>
                  <a:schemeClr val="tx1"/>
                </a:solidFill>
                <a:latin typeface="+mn-lt"/>
                <a:ea typeface="+mn-ea"/>
                <a:cs typeface="+mn-cs"/>
              </a:rPr>
              <a:t>- İnsülin dışı anti-hiperglisemik ilaçlarla hedeflenen glisemik kontrolün sağlanamaması </a:t>
            </a:r>
            <a:r>
              <a:rPr lang="tr-TR" sz="1200" b="1" i="0" u="none" strike="noStrike" kern="1200" baseline="0" dirty="0">
                <a:solidFill>
                  <a:schemeClr val="tx1"/>
                </a:solidFill>
                <a:latin typeface="+mn-lt"/>
                <a:ea typeface="+mn-ea"/>
                <a:cs typeface="+mn-cs"/>
              </a:rPr>
              <a:t>[</a:t>
            </a:r>
            <a:r>
              <a:rPr lang="tr-TR" sz="1200" b="1" i="0" u="none" strike="noStrike" kern="1200" baseline="0" dirty="0" err="1">
                <a:solidFill>
                  <a:schemeClr val="tx1"/>
                </a:solidFill>
                <a:latin typeface="+mn-lt"/>
                <a:ea typeface="+mn-ea"/>
                <a:cs typeface="+mn-cs"/>
              </a:rPr>
              <a:t>örn</a:t>
            </a:r>
            <a:r>
              <a:rPr lang="tr-TR" sz="1200" b="1" i="0" u="none" strike="noStrike" kern="1200" baseline="0" dirty="0">
                <a:solidFill>
                  <a:schemeClr val="tx1"/>
                </a:solidFill>
                <a:latin typeface="+mn-lt"/>
                <a:ea typeface="+mn-ea"/>
                <a:cs typeface="+mn-cs"/>
              </a:rPr>
              <a:t>. A1C ≥%10 (86 mmol/mol) ve/veya glisemi ≥300 mg/dl olan kişiler]</a:t>
            </a:r>
          </a:p>
          <a:p>
            <a:endParaRPr lang="tr-TR" dirty="0"/>
          </a:p>
        </p:txBody>
      </p:sp>
      <p:sp>
        <p:nvSpPr>
          <p:cNvPr id="4" name="Slayt Numarası Yer Tutucusu 3"/>
          <p:cNvSpPr>
            <a:spLocks noGrp="1"/>
          </p:cNvSpPr>
          <p:nvPr>
            <p:ph type="sldNum" sz="quarter" idx="10"/>
          </p:nvPr>
        </p:nvSpPr>
        <p:spPr/>
        <p:txBody>
          <a:bodyPr/>
          <a:lstStyle/>
          <a:p>
            <a:fld id="{B155B338-6E03-4C5D-8C79-7DAB23EB5D20}" type="slidenum">
              <a:rPr lang="tr-TR" smtClean="0"/>
              <a:t>55</a:t>
            </a:fld>
            <a:endParaRPr lang="tr-TR"/>
          </a:p>
        </p:txBody>
      </p:sp>
    </p:spTree>
    <p:extLst>
      <p:ext uri="{BB962C8B-B14F-4D97-AF65-F5344CB8AC3E}">
        <p14:creationId xmlns:p14="http://schemas.microsoft.com/office/powerpoint/2010/main" val="17518691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Sığır ve domuz insülini ile domuzdan elde edilen </a:t>
            </a:r>
            <a:r>
              <a:rPr lang="tr-TR" dirty="0" err="1"/>
              <a:t>semisentetik</a:t>
            </a:r>
            <a:r>
              <a:rPr lang="tr-TR" dirty="0"/>
              <a:t> insülin Ülkemizde kullanılmamaktadır</a:t>
            </a:r>
          </a:p>
          <a:p>
            <a:endParaRPr lang="tr-TR" sz="1200" b="0" i="0" u="none" strike="noStrike" kern="1200" baseline="0" dirty="0">
              <a:solidFill>
                <a:schemeClr val="tx1"/>
              </a:solidFill>
              <a:latin typeface="+mn-lt"/>
              <a:ea typeface="+mn-ea"/>
              <a:cs typeface="+mn-cs"/>
            </a:endParaRPr>
          </a:p>
          <a:p>
            <a:r>
              <a:rPr lang="tr-TR" sz="1200" b="0" i="0" u="none" strike="noStrike" kern="1200" baseline="0" dirty="0">
                <a:solidFill>
                  <a:schemeClr val="tx1"/>
                </a:solidFill>
                <a:latin typeface="+mn-lt"/>
                <a:ea typeface="+mn-ea"/>
                <a:cs typeface="+mn-cs"/>
              </a:rPr>
              <a:t>.Dünyada genel olarak U-100 (1 ml’de 100 IU bulunan) insülinler kullanılmaktadır. Ayrıca insülin gereksinimi yüksek olan insülin dirençli hastalar için bazı insülinlerin konsantre formları (U-200, U-300 ve U-500) geliştirilmiştir.</a:t>
            </a:r>
          </a:p>
          <a:p>
            <a:endParaRPr lang="tr-TR" sz="1200" b="0" i="0" u="none" strike="noStrike" kern="1200" baseline="0" dirty="0">
              <a:solidFill>
                <a:schemeClr val="tx1"/>
              </a:solidFill>
              <a:latin typeface="+mn-lt"/>
              <a:ea typeface="+mn-ea"/>
              <a:cs typeface="+mn-cs"/>
            </a:endParaRPr>
          </a:p>
          <a:p>
            <a:r>
              <a:rPr lang="tr-TR" sz="1800" b="0" i="0" u="none" strike="noStrike" baseline="0" dirty="0">
                <a:latin typeface="DINBek-Regular"/>
              </a:rPr>
              <a:t>intramüsküler ve intravenöz infüzyon</a:t>
            </a:r>
          </a:p>
          <a:p>
            <a:endParaRPr lang="tr-TR" sz="1800" b="0" i="0" u="none" strike="noStrike" kern="1200" baseline="0" dirty="0">
              <a:solidFill>
                <a:schemeClr val="tx1"/>
              </a:solidFill>
              <a:latin typeface="DINBek-Regular"/>
              <a:ea typeface="+mn-ea"/>
              <a:cs typeface="+mn-cs"/>
            </a:endParaRPr>
          </a:p>
          <a:p>
            <a:r>
              <a:rPr lang="tr-TR" sz="1200" b="0" i="0" u="none" strike="noStrike" baseline="0" dirty="0"/>
              <a:t>Açılmamış insülin flakon ve kartuşları son kullanım tarihine kadar buzdolabında </a:t>
            </a:r>
            <a:endParaRPr lang="tr-TR" sz="1200" b="0" i="0" u="none" strike="noStrike" kern="1200" baseline="0" dirty="0">
              <a:solidFill>
                <a:schemeClr val="tx1"/>
              </a:solidFill>
              <a:latin typeface="+mn-lt"/>
              <a:ea typeface="+mn-ea"/>
              <a:cs typeface="+mn-cs"/>
            </a:endParaRPr>
          </a:p>
          <a:p>
            <a:endParaRPr lang="tr-TR" sz="1200" b="0" i="0" u="none" strike="noStrike" kern="1200" baseline="0" dirty="0">
              <a:solidFill>
                <a:schemeClr val="tx1"/>
              </a:solidFill>
              <a:latin typeface="+mn-lt"/>
              <a:ea typeface="+mn-ea"/>
              <a:cs typeface="+mn-cs"/>
            </a:endParaRPr>
          </a:p>
          <a:p>
            <a:endParaRPr lang="tr-TR" sz="1200" b="0" i="0" u="none" strike="noStrike" kern="1200" baseline="0" dirty="0">
              <a:solidFill>
                <a:schemeClr val="tx1"/>
              </a:solidFill>
              <a:latin typeface="+mn-lt"/>
              <a:ea typeface="+mn-ea"/>
              <a:cs typeface="+mn-cs"/>
            </a:endParaRPr>
          </a:p>
          <a:p>
            <a:endParaRPr lang="tr-TR" dirty="0"/>
          </a:p>
        </p:txBody>
      </p:sp>
      <p:sp>
        <p:nvSpPr>
          <p:cNvPr id="4" name="Slayt Numarası Yer Tutucusu 3"/>
          <p:cNvSpPr>
            <a:spLocks noGrp="1"/>
          </p:cNvSpPr>
          <p:nvPr>
            <p:ph type="sldNum" sz="quarter" idx="10"/>
          </p:nvPr>
        </p:nvSpPr>
        <p:spPr/>
        <p:txBody>
          <a:bodyPr/>
          <a:lstStyle/>
          <a:p>
            <a:fld id="{B155B338-6E03-4C5D-8C79-7DAB23EB5D20}" type="slidenum">
              <a:rPr lang="tr-TR" smtClean="0"/>
              <a:t>56</a:t>
            </a:fld>
            <a:endParaRPr lang="tr-TR"/>
          </a:p>
        </p:txBody>
      </p:sp>
    </p:spTree>
    <p:extLst>
      <p:ext uri="{BB962C8B-B14F-4D97-AF65-F5344CB8AC3E}">
        <p14:creationId xmlns:p14="http://schemas.microsoft.com/office/powerpoint/2010/main" val="18166068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a:solidFill>
                  <a:schemeClr val="tx1"/>
                </a:solidFill>
                <a:latin typeface="+mn-lt"/>
                <a:ea typeface="+mn-ea"/>
                <a:cs typeface="+mn-cs"/>
              </a:rPr>
              <a:t>Etki profillerine göre kısa/hızlı/çok hızlı etkili veya inhaler, orta etkili ve uzun/çok uzun etkili olmak üzere başlıca üç gruba ayrılır</a:t>
            </a:r>
          </a:p>
          <a:p>
            <a:endParaRPr lang="tr-TR" sz="1200" b="0" i="0" u="none" strike="noStrike" kern="1200" baseline="0">
              <a:solidFill>
                <a:schemeClr val="tx1"/>
              </a:solidFill>
              <a:latin typeface="+mn-lt"/>
              <a:ea typeface="+mn-ea"/>
              <a:cs typeface="+mn-cs"/>
            </a:endParaRPr>
          </a:p>
          <a:p>
            <a:r>
              <a:rPr lang="tr-TR" sz="1200" b="0" i="0" u="none" strike="noStrike" kern="1200" baseline="0">
                <a:solidFill>
                  <a:schemeClr val="tx1"/>
                </a:solidFill>
                <a:latin typeface="+mn-lt"/>
                <a:ea typeface="+mn-ea"/>
                <a:cs typeface="+mn-cs"/>
              </a:rPr>
              <a:t>İnsülin tedavisi prandiyal ve/veya bazal insülin gereksinimini karşılamak üzere planlanır.</a:t>
            </a:r>
          </a:p>
          <a:p>
            <a:endParaRPr lang="tr-TR" sz="1200" b="0" i="0" u="none" strike="noStrike" kern="1200" baseline="0">
              <a:solidFill>
                <a:schemeClr val="tx1"/>
              </a:solidFill>
              <a:latin typeface="+mn-lt"/>
              <a:ea typeface="+mn-ea"/>
              <a:cs typeface="+mn-cs"/>
            </a:endParaRPr>
          </a:p>
          <a:p>
            <a:r>
              <a:rPr lang="tr-TR" sz="1200" b="0" i="0" u="none" strike="noStrike" kern="1200" baseline="0">
                <a:solidFill>
                  <a:schemeClr val="tx1"/>
                </a:solidFill>
                <a:latin typeface="+mn-lt"/>
                <a:ea typeface="+mn-ea"/>
                <a:cs typeface="+mn-cs"/>
              </a:rPr>
              <a:t>Kısa/hızlı/çok hızlı etkili veya inhaler insülinle prandiyal, orta/uzun/çok uzun etkili insülinle ise bazal ihtiyaç karşılanmaktadır</a:t>
            </a:r>
          </a:p>
          <a:p>
            <a:endParaRPr lang="tr-TR" sz="1200" b="0" i="0" u="none" strike="noStrike" kern="1200" baseline="0">
              <a:solidFill>
                <a:schemeClr val="tx1"/>
              </a:solidFill>
              <a:latin typeface="+mn-lt"/>
              <a:ea typeface="+mn-ea"/>
              <a:cs typeface="+mn-cs"/>
            </a:endParaRPr>
          </a:p>
          <a:p>
            <a:r>
              <a:rPr lang="tr-TR" sz="1200" b="0" i="0" u="none" strike="noStrike" kern="1200" baseline="0">
                <a:solidFill>
                  <a:schemeClr val="tx1"/>
                </a:solidFill>
                <a:latin typeface="+mn-lt"/>
                <a:ea typeface="+mn-ea"/>
                <a:cs typeface="+mn-cs"/>
              </a:rPr>
              <a:t>Yalnızca bazal insülin ile kontrol edilemeyen fakat bazal-bolus insülin tedavisini uygulamanın da zor olduğu -özellikle tip 2- diyabetlilerde, insülin tedavisini kolaylaştırmak amacıyla kısa/hızlı etkili insülinler ile orta/uzun etkili insülinlerin çeşitli kombinasyonları geliştirilmiştir.</a:t>
            </a:r>
          </a:p>
          <a:p>
            <a:endParaRPr lang="tr-TR" sz="1200" b="0" i="0" u="none" strike="noStrike" kern="1200" baseline="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a:solidFill>
                  <a:schemeClr val="tx1"/>
                </a:solidFill>
                <a:latin typeface="+mn-lt"/>
                <a:ea typeface="+mn-ea"/>
                <a:cs typeface="+mn-cs"/>
              </a:rPr>
              <a:t>Hızlı/kısa etkili insülinler, intramüsküler ve intravenöz infüzyon şeklinde de verilebilir. Orta/uzun etkili insülinlerin i.v. kullanımı kontrendikedir.</a:t>
            </a:r>
          </a:p>
          <a:p>
            <a:endParaRPr lang="tr-TR"/>
          </a:p>
        </p:txBody>
      </p:sp>
      <p:sp>
        <p:nvSpPr>
          <p:cNvPr id="4" name="Slayt Numarası Yer Tutucusu 3"/>
          <p:cNvSpPr>
            <a:spLocks noGrp="1"/>
          </p:cNvSpPr>
          <p:nvPr>
            <p:ph type="sldNum" sz="quarter" idx="10"/>
          </p:nvPr>
        </p:nvSpPr>
        <p:spPr/>
        <p:txBody>
          <a:bodyPr/>
          <a:lstStyle/>
          <a:p>
            <a:fld id="{B155B338-6E03-4C5D-8C79-7DAB23EB5D20}" type="slidenum">
              <a:rPr lang="tr-TR" smtClean="0"/>
              <a:t>57</a:t>
            </a:fld>
            <a:endParaRPr lang="tr-TR"/>
          </a:p>
        </p:txBody>
      </p:sp>
    </p:spTree>
    <p:extLst>
      <p:ext uri="{BB962C8B-B14F-4D97-AF65-F5344CB8AC3E}">
        <p14:creationId xmlns:p14="http://schemas.microsoft.com/office/powerpoint/2010/main" val="80003626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a:t>Hzlı</a:t>
            </a:r>
            <a:r>
              <a:rPr lang="tr-TR" dirty="0"/>
              <a:t> etkili </a:t>
            </a:r>
            <a:r>
              <a:rPr lang="tr-TR" dirty="0" err="1"/>
              <a:t>prandiyal</a:t>
            </a:r>
            <a:r>
              <a:rPr lang="tr-TR" dirty="0"/>
              <a:t> analog: </a:t>
            </a:r>
            <a:r>
              <a:rPr lang="tr-TR" dirty="0" err="1"/>
              <a:t>Glusilin</a:t>
            </a:r>
            <a:r>
              <a:rPr lang="tr-TR" dirty="0"/>
              <a:t> insülin içeren </a:t>
            </a:r>
            <a:r>
              <a:rPr lang="tr-TR" dirty="0" err="1"/>
              <a:t>apidra</a:t>
            </a:r>
            <a:r>
              <a:rPr lang="tr-TR" dirty="0"/>
              <a:t> </a:t>
            </a:r>
            <a:r>
              <a:rPr lang="tr-TR" dirty="0" err="1"/>
              <a:t>solostar</a:t>
            </a:r>
            <a:r>
              <a:rPr lang="tr-TR" dirty="0"/>
              <a:t> artık yok </a:t>
            </a:r>
          </a:p>
        </p:txBody>
      </p:sp>
      <p:sp>
        <p:nvSpPr>
          <p:cNvPr id="4" name="Slayt Numarası Yer Tutucusu 3"/>
          <p:cNvSpPr>
            <a:spLocks noGrp="1"/>
          </p:cNvSpPr>
          <p:nvPr>
            <p:ph type="sldNum" sz="quarter" idx="10"/>
          </p:nvPr>
        </p:nvSpPr>
        <p:spPr/>
        <p:txBody>
          <a:bodyPr/>
          <a:lstStyle/>
          <a:p>
            <a:fld id="{B155B338-6E03-4C5D-8C79-7DAB23EB5D20}" type="slidenum">
              <a:rPr lang="tr-TR" smtClean="0"/>
              <a:t>60</a:t>
            </a:fld>
            <a:endParaRPr lang="tr-TR"/>
          </a:p>
        </p:txBody>
      </p:sp>
    </p:spTree>
    <p:extLst>
      <p:ext uri="{BB962C8B-B14F-4D97-AF65-F5344CB8AC3E}">
        <p14:creationId xmlns:p14="http://schemas.microsoft.com/office/powerpoint/2010/main" val="24439746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a:t>RESİM EKLE !!!</a:t>
            </a:r>
          </a:p>
        </p:txBody>
      </p:sp>
      <p:sp>
        <p:nvSpPr>
          <p:cNvPr id="4" name="Slayt Numarası Yer Tutucusu 3"/>
          <p:cNvSpPr>
            <a:spLocks noGrp="1"/>
          </p:cNvSpPr>
          <p:nvPr>
            <p:ph type="sldNum" sz="quarter" idx="10"/>
          </p:nvPr>
        </p:nvSpPr>
        <p:spPr/>
        <p:txBody>
          <a:bodyPr/>
          <a:lstStyle/>
          <a:p>
            <a:fld id="{B155B338-6E03-4C5D-8C79-7DAB23EB5D20}" type="slidenum">
              <a:rPr lang="tr-TR" smtClean="0"/>
              <a:t>61</a:t>
            </a:fld>
            <a:endParaRPr lang="tr-TR"/>
          </a:p>
        </p:txBody>
      </p:sp>
    </p:spTree>
    <p:extLst>
      <p:ext uri="{BB962C8B-B14F-4D97-AF65-F5344CB8AC3E}">
        <p14:creationId xmlns:p14="http://schemas.microsoft.com/office/powerpoint/2010/main" val="26333477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Hipoglisemi : </a:t>
            </a:r>
            <a:r>
              <a:rPr lang="tr-TR" sz="1200" b="0" i="0" u="none" strike="noStrike" kern="1200" baseline="0" dirty="0">
                <a:solidFill>
                  <a:schemeClr val="tx1"/>
                </a:solidFill>
                <a:latin typeface="+mn-lt"/>
                <a:ea typeface="+mn-ea"/>
                <a:cs typeface="+mn-cs"/>
              </a:rPr>
              <a:t>Bazal-</a:t>
            </a:r>
            <a:r>
              <a:rPr lang="tr-TR" sz="1200" b="0" i="0" u="none" strike="noStrike" kern="1200" baseline="0" dirty="0" err="1">
                <a:solidFill>
                  <a:schemeClr val="tx1"/>
                </a:solidFill>
                <a:latin typeface="+mn-lt"/>
                <a:ea typeface="+mn-ea"/>
                <a:cs typeface="+mn-cs"/>
              </a:rPr>
              <a:t>bolus</a:t>
            </a:r>
            <a:r>
              <a:rPr lang="tr-TR" sz="1200" b="0" i="0" u="none" strike="noStrike" kern="1200" baseline="0" dirty="0">
                <a:solidFill>
                  <a:schemeClr val="tx1"/>
                </a:solidFill>
                <a:latin typeface="+mn-lt"/>
                <a:ea typeface="+mn-ea"/>
                <a:cs typeface="+mn-cs"/>
              </a:rPr>
              <a:t> insülin tedavisi uygulanan tip 1 diyabetlilerde daha sık görülür.</a:t>
            </a:r>
          </a:p>
          <a:p>
            <a:endParaRPr lang="tr-TR" sz="1200" b="0" i="0" u="none" strike="noStrike" kern="1200" baseline="0" dirty="0">
              <a:solidFill>
                <a:schemeClr val="tx1"/>
              </a:solidFill>
              <a:latin typeface="+mn-lt"/>
              <a:ea typeface="+mn-ea"/>
              <a:cs typeface="+mn-cs"/>
            </a:endParaRPr>
          </a:p>
          <a:p>
            <a:pPr algn="l"/>
            <a:r>
              <a:rPr lang="tr-TR" dirty="0"/>
              <a:t>Kilo artışı:</a:t>
            </a:r>
            <a:r>
              <a:rPr lang="tr-TR" baseline="0" dirty="0"/>
              <a:t> başlangıçta </a:t>
            </a:r>
            <a:r>
              <a:rPr lang="tr-TR" sz="1200" b="0" i="0" u="none" strike="noStrike" kern="1200" baseline="0" dirty="0">
                <a:solidFill>
                  <a:schemeClr val="tx1"/>
                </a:solidFill>
                <a:latin typeface="+mn-lt"/>
                <a:ea typeface="+mn-ea"/>
                <a:cs typeface="+mn-cs"/>
              </a:rPr>
              <a:t>yağ ve kas dokusunun yeniden kazanılması, su ve tuz tutulumu olması ve </a:t>
            </a:r>
            <a:r>
              <a:rPr lang="tr-TR" sz="1200" b="0" i="0" u="none" strike="noStrike" kern="1200" baseline="0" dirty="0" err="1">
                <a:solidFill>
                  <a:schemeClr val="tx1"/>
                </a:solidFill>
                <a:latin typeface="+mn-lt"/>
                <a:ea typeface="+mn-ea"/>
                <a:cs typeface="+mn-cs"/>
              </a:rPr>
              <a:t>glukozürinin</a:t>
            </a:r>
            <a:r>
              <a:rPr lang="tr-TR" sz="1200" b="0" i="0" u="none" strike="noStrike" kern="1200" baseline="0" dirty="0">
                <a:solidFill>
                  <a:schemeClr val="tx1"/>
                </a:solidFill>
                <a:latin typeface="+mn-lt"/>
                <a:ea typeface="+mn-ea"/>
                <a:cs typeface="+mn-cs"/>
              </a:rPr>
              <a:t> azalmasına bağlı olarak ..</a:t>
            </a:r>
            <a:r>
              <a:rPr lang="tr-TR" sz="1800" b="0" i="0" u="none" strike="noStrike" baseline="0" dirty="0">
                <a:latin typeface="DINBek-Regular"/>
              </a:rPr>
              <a:t>Daha sonra hipoglisemi korkusu ve dengesiz</a:t>
            </a:r>
          </a:p>
          <a:p>
            <a:pPr algn="l"/>
            <a:r>
              <a:rPr lang="tr-TR" sz="1800" b="0" i="0" u="none" strike="noStrike" baseline="0" dirty="0">
                <a:latin typeface="DINBek-Regular"/>
              </a:rPr>
              <a:t>Beslenme</a:t>
            </a:r>
          </a:p>
          <a:p>
            <a:pPr algn="l"/>
            <a:r>
              <a:rPr lang="tr-TR" sz="1800" b="0" i="0" u="none" strike="noStrike" baseline="0" dirty="0">
                <a:latin typeface="DINBek-Regular"/>
              </a:rPr>
              <a:t>Özellikle asit insülinler (örneğin </a:t>
            </a:r>
            <a:r>
              <a:rPr lang="tr-TR" sz="1800" b="0" i="0" u="none" strike="noStrike" baseline="0" dirty="0" err="1">
                <a:latin typeface="DINBek-Regular"/>
              </a:rPr>
              <a:t>glargin</a:t>
            </a:r>
            <a:r>
              <a:rPr lang="tr-TR" sz="1800" b="0" i="0" u="none" strike="noStrike" baseline="0" dirty="0">
                <a:latin typeface="DINBek-Regular"/>
              </a:rPr>
              <a:t>) ile injeksiyon sırasında hafif ağrı hissedilebilir ve önemsizdir</a:t>
            </a:r>
            <a:endParaRPr lang="tr-TR" sz="1200" b="0" i="0" u="none" strike="noStrike" kern="1200" baseline="0" dirty="0">
              <a:solidFill>
                <a:schemeClr val="tx1"/>
              </a:solidFill>
              <a:latin typeface="+mn-lt"/>
              <a:ea typeface="+mn-ea"/>
              <a:cs typeface="+mn-cs"/>
            </a:endParaRPr>
          </a:p>
          <a:p>
            <a:r>
              <a:rPr lang="tr-TR" dirty="0" err="1"/>
              <a:t>İmmünojenisite</a:t>
            </a:r>
            <a:r>
              <a:rPr lang="tr-TR" dirty="0"/>
              <a:t>: </a:t>
            </a:r>
            <a:r>
              <a:rPr lang="tr-TR" sz="1200" b="0" i="0" u="none" strike="noStrike" kern="1200" baseline="0" dirty="0">
                <a:solidFill>
                  <a:schemeClr val="tx1"/>
                </a:solidFill>
                <a:latin typeface="+mn-lt"/>
                <a:ea typeface="+mn-ea"/>
                <a:cs typeface="+mn-cs"/>
              </a:rPr>
              <a:t>insan insülinleri ve analog insülin kullanımı ile insülin antikorları gelişimi ve alerji gibi </a:t>
            </a:r>
            <a:r>
              <a:rPr lang="tr-TR" sz="1200" b="0" i="0" u="none" strike="noStrike" kern="1200" baseline="0" dirty="0" err="1">
                <a:solidFill>
                  <a:schemeClr val="tx1"/>
                </a:solidFill>
                <a:latin typeface="+mn-lt"/>
                <a:ea typeface="+mn-ea"/>
                <a:cs typeface="+mn-cs"/>
              </a:rPr>
              <a:t>immunojenisite</a:t>
            </a:r>
            <a:r>
              <a:rPr lang="tr-TR" sz="1200" b="0" i="0" u="none" strike="noStrike" kern="1200" baseline="0" dirty="0">
                <a:solidFill>
                  <a:schemeClr val="tx1"/>
                </a:solidFill>
                <a:latin typeface="+mn-lt"/>
                <a:ea typeface="+mn-ea"/>
                <a:cs typeface="+mn-cs"/>
              </a:rPr>
              <a:t> sorunları artık nadiren görülmektedir.</a:t>
            </a:r>
          </a:p>
          <a:p>
            <a:r>
              <a:rPr lang="tr-TR" dirty="0" err="1"/>
              <a:t>Lipohipertrofi</a:t>
            </a:r>
            <a:r>
              <a:rPr lang="tr-TR" dirty="0"/>
              <a:t>: </a:t>
            </a:r>
            <a:r>
              <a:rPr lang="tr-TR" sz="1200" b="0" i="0" u="none" strike="noStrike" kern="1200" baseline="0" dirty="0">
                <a:solidFill>
                  <a:schemeClr val="tx1"/>
                </a:solidFill>
                <a:latin typeface="+mn-lt"/>
                <a:ea typeface="+mn-ea"/>
                <a:cs typeface="+mn-cs"/>
              </a:rPr>
              <a:t>Enjeksiyon bölgesini değiştirmekle (rotasyon) ve insülin iğne uçlarının birden fazla kullanılmaması ile </a:t>
            </a:r>
            <a:r>
              <a:rPr lang="tr-TR" sz="1200" b="0" i="0" u="none" strike="noStrike" kern="1200" baseline="0" dirty="0" err="1">
                <a:solidFill>
                  <a:schemeClr val="tx1"/>
                </a:solidFill>
                <a:latin typeface="+mn-lt"/>
                <a:ea typeface="+mn-ea"/>
                <a:cs typeface="+mn-cs"/>
              </a:rPr>
              <a:t>lipohipertrofi</a:t>
            </a:r>
            <a:r>
              <a:rPr lang="tr-TR" sz="1200" b="0" i="0" u="none" strike="noStrike" kern="1200" baseline="0" dirty="0">
                <a:solidFill>
                  <a:schemeClr val="tx1"/>
                </a:solidFill>
                <a:latin typeface="+mn-lt"/>
                <a:ea typeface="+mn-ea"/>
                <a:cs typeface="+mn-cs"/>
              </a:rPr>
              <a:t> gelişimi önlenebilir.</a:t>
            </a:r>
            <a:endParaRPr lang="tr-TR" dirty="0"/>
          </a:p>
          <a:p>
            <a:endParaRPr lang="tr-TR" dirty="0"/>
          </a:p>
          <a:p>
            <a:endParaRPr lang="tr-TR" dirty="0"/>
          </a:p>
        </p:txBody>
      </p:sp>
      <p:sp>
        <p:nvSpPr>
          <p:cNvPr id="4" name="Slayt Numarası Yer Tutucusu 3"/>
          <p:cNvSpPr>
            <a:spLocks noGrp="1"/>
          </p:cNvSpPr>
          <p:nvPr>
            <p:ph type="sldNum" sz="quarter" idx="10"/>
          </p:nvPr>
        </p:nvSpPr>
        <p:spPr/>
        <p:txBody>
          <a:bodyPr/>
          <a:lstStyle/>
          <a:p>
            <a:fld id="{B155B338-6E03-4C5D-8C79-7DAB23EB5D20}" type="slidenum">
              <a:rPr lang="tr-TR" smtClean="0"/>
              <a:t>62</a:t>
            </a:fld>
            <a:endParaRPr lang="tr-TR"/>
          </a:p>
        </p:txBody>
      </p:sp>
    </p:spTree>
    <p:extLst>
      <p:ext uri="{BB962C8B-B14F-4D97-AF65-F5344CB8AC3E}">
        <p14:creationId xmlns:p14="http://schemas.microsoft.com/office/powerpoint/2010/main" val="350665315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a:solidFill>
                  <a:schemeClr val="tx1"/>
                </a:solidFill>
                <a:latin typeface="+mn-lt"/>
                <a:ea typeface="+mn-ea"/>
                <a:cs typeface="+mn-cs"/>
              </a:rPr>
              <a:t>Bifazik karışım insülin tedavisi : Bazal insülin desteğinin yeterli olmadığı tip 2 diyabetlilerde, bazal-bolus insülin ihtiyacı olduğu halde bunu uygulayamayacak durumda olan (örn. ileri yaştaki) tip 1 diyabetliler ile diyetle kontrol altına alınamayan hafif GDM vakalarında kullanılabilir</a:t>
            </a:r>
          </a:p>
          <a:p>
            <a:endParaRPr lang="tr-TR" sz="1200" b="0" i="0" u="none" strike="noStrike" kern="1200" baseline="0">
              <a:solidFill>
                <a:schemeClr val="tx1"/>
              </a:solidFill>
              <a:latin typeface="+mn-lt"/>
              <a:ea typeface="+mn-ea"/>
              <a:cs typeface="+mn-cs"/>
            </a:endParaRPr>
          </a:p>
          <a:p>
            <a:r>
              <a:rPr lang="tr-TR" sz="1200" b="0" i="0" u="none" strike="noStrike" kern="1200" baseline="0">
                <a:solidFill>
                  <a:schemeClr val="tx1"/>
                </a:solidFill>
                <a:latin typeface="+mn-lt"/>
                <a:ea typeface="+mn-ea"/>
                <a:cs typeface="+mn-cs"/>
              </a:rPr>
              <a:t>Bazal İnsülin ve GLP-1 Analoğu Hazır Kombinasyonu</a:t>
            </a:r>
            <a:endParaRPr lang="tr-TR"/>
          </a:p>
        </p:txBody>
      </p:sp>
      <p:sp>
        <p:nvSpPr>
          <p:cNvPr id="4" name="Slayt Numarası Yer Tutucusu 3"/>
          <p:cNvSpPr>
            <a:spLocks noGrp="1"/>
          </p:cNvSpPr>
          <p:nvPr>
            <p:ph type="sldNum" sz="quarter" idx="10"/>
          </p:nvPr>
        </p:nvSpPr>
        <p:spPr/>
        <p:txBody>
          <a:bodyPr/>
          <a:lstStyle/>
          <a:p>
            <a:fld id="{B155B338-6E03-4C5D-8C79-7DAB23EB5D20}" type="slidenum">
              <a:rPr lang="tr-TR" smtClean="0"/>
              <a:t>63</a:t>
            </a:fld>
            <a:endParaRPr lang="tr-TR"/>
          </a:p>
        </p:txBody>
      </p:sp>
    </p:spTree>
    <p:extLst>
      <p:ext uri="{BB962C8B-B14F-4D97-AF65-F5344CB8AC3E}">
        <p14:creationId xmlns:p14="http://schemas.microsoft.com/office/powerpoint/2010/main" val="2757533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t>60 yılı aşkın tip 2 DM tedavisinde kullanılmakta</a:t>
            </a:r>
          </a:p>
          <a:p>
            <a:r>
              <a:rPr lang="tr-TR" sz="1200" b="0" i="0" u="none" strike="noStrike" kern="1200" baseline="0" dirty="0">
                <a:solidFill>
                  <a:schemeClr val="tx1"/>
                </a:solidFill>
                <a:latin typeface="+mn-lt"/>
                <a:ea typeface="+mn-ea"/>
                <a:cs typeface="+mn-cs"/>
              </a:rPr>
              <a:t>Çocuklarda onaylanmış olan tek oral hipoglisemik ajan ve gebede b (</a:t>
            </a:r>
            <a:r>
              <a:rPr lang="tr-TR" sz="1200" b="0" i="0" u="none" strike="noStrike" kern="1200" baseline="0" dirty="0" err="1">
                <a:solidFill>
                  <a:schemeClr val="tx1"/>
                </a:solidFill>
                <a:latin typeface="+mn-lt"/>
                <a:ea typeface="+mn-ea"/>
                <a:cs typeface="+mn-cs"/>
              </a:rPr>
              <a:t>lange</a:t>
            </a:r>
            <a:r>
              <a:rPr lang="tr-TR" sz="1200" b="0" i="0" u="none" strike="noStrike" kern="1200" baseline="0" dirty="0">
                <a:solidFill>
                  <a:schemeClr val="tx1"/>
                </a:solidFill>
                <a:latin typeface="+mn-lt"/>
                <a:ea typeface="+mn-ea"/>
                <a:cs typeface="+mn-cs"/>
              </a:rPr>
              <a:t> s:386)</a:t>
            </a:r>
          </a:p>
          <a:p>
            <a:r>
              <a:rPr lang="tr-TR" sz="1200" b="0" i="0" u="none" strike="noStrike" kern="1200" baseline="0" dirty="0" err="1">
                <a:solidFill>
                  <a:schemeClr val="tx1"/>
                </a:solidFill>
                <a:latin typeface="+mn-lt"/>
                <a:ea typeface="+mn-ea"/>
                <a:cs typeface="+mn-cs"/>
              </a:rPr>
              <a:t>Fenformin</a:t>
            </a:r>
            <a:r>
              <a:rPr lang="tr-TR" sz="1200" b="0" i="0" u="none" strike="noStrike" kern="1200" baseline="0" dirty="0">
                <a:solidFill>
                  <a:schemeClr val="tx1"/>
                </a:solidFill>
                <a:latin typeface="+mn-lt"/>
                <a:ea typeface="+mn-ea"/>
                <a:cs typeface="+mn-cs"/>
              </a:rPr>
              <a:t> laktik asidoza yol açması nedeniyle 1970’lerde kullanımdan kaldırılmıştır.</a:t>
            </a:r>
          </a:p>
        </p:txBody>
      </p:sp>
      <p:sp>
        <p:nvSpPr>
          <p:cNvPr id="4" name="Slayt Numarası Yer Tutucusu 3"/>
          <p:cNvSpPr>
            <a:spLocks noGrp="1"/>
          </p:cNvSpPr>
          <p:nvPr>
            <p:ph type="sldNum" sz="quarter" idx="10"/>
          </p:nvPr>
        </p:nvSpPr>
        <p:spPr/>
        <p:txBody>
          <a:bodyPr/>
          <a:lstStyle/>
          <a:p>
            <a:fld id="{B155B338-6E03-4C5D-8C79-7DAB23EB5D20}" type="slidenum">
              <a:rPr lang="tr-TR" smtClean="0"/>
              <a:t>8</a:t>
            </a:fld>
            <a:endParaRPr lang="tr-TR"/>
          </a:p>
        </p:txBody>
      </p:sp>
    </p:spTree>
    <p:extLst>
      <p:ext uri="{BB962C8B-B14F-4D97-AF65-F5344CB8AC3E}">
        <p14:creationId xmlns:p14="http://schemas.microsoft.com/office/powerpoint/2010/main" val="182167582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B155B338-6E03-4C5D-8C79-7DAB23EB5D20}" type="slidenum">
              <a:rPr lang="tr-TR" smtClean="0"/>
              <a:t>64</a:t>
            </a:fld>
            <a:endParaRPr lang="tr-TR"/>
          </a:p>
        </p:txBody>
      </p:sp>
    </p:spTree>
    <p:extLst>
      <p:ext uri="{BB962C8B-B14F-4D97-AF65-F5344CB8AC3E}">
        <p14:creationId xmlns:p14="http://schemas.microsoft.com/office/powerpoint/2010/main" val="377938664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r>
              <a:rPr lang="tr-TR" sz="1800" b="0" i="0" u="none" strike="noStrike" baseline="0" dirty="0">
                <a:latin typeface="DINBek-Regular"/>
              </a:rPr>
              <a:t>Günlük insülin gereksinimi, başlangıçta vücut ağırlığına göre hesaplanır. Ayrıca, diyabetli</a:t>
            </a:r>
          </a:p>
          <a:p>
            <a:pPr algn="l"/>
            <a:r>
              <a:rPr lang="tr-TR" sz="1800" b="0" i="0" u="none" strike="noStrike" baseline="0" dirty="0">
                <a:latin typeface="DINBek-Regular"/>
              </a:rPr>
              <a:t>bireyin fenotipi ve fiziksel aktivite durumu, diyabet komplikasyonları ve daha önce insülin</a:t>
            </a:r>
          </a:p>
          <a:p>
            <a:pPr algn="l"/>
            <a:r>
              <a:rPr lang="tr-TR" sz="1800" b="0" i="0" u="none" strike="noStrike" baseline="0" dirty="0">
                <a:latin typeface="DINBek-Regular"/>
              </a:rPr>
              <a:t>kullanıp kullanmadığı da göz önüne alınmalıdır</a:t>
            </a:r>
            <a:endParaRPr lang="tr-TR" dirty="0"/>
          </a:p>
        </p:txBody>
      </p:sp>
      <p:sp>
        <p:nvSpPr>
          <p:cNvPr id="4" name="Slayt Numarası Yer Tutucusu 3"/>
          <p:cNvSpPr>
            <a:spLocks noGrp="1"/>
          </p:cNvSpPr>
          <p:nvPr>
            <p:ph type="sldNum" sz="quarter" idx="5"/>
          </p:nvPr>
        </p:nvSpPr>
        <p:spPr/>
        <p:txBody>
          <a:bodyPr/>
          <a:lstStyle/>
          <a:p>
            <a:fld id="{B155B338-6E03-4C5D-8C79-7DAB23EB5D20}" type="slidenum">
              <a:rPr lang="tr-TR" smtClean="0"/>
              <a:t>66</a:t>
            </a:fld>
            <a:endParaRPr lang="tr-TR"/>
          </a:p>
        </p:txBody>
      </p:sp>
    </p:spTree>
    <p:extLst>
      <p:ext uri="{BB962C8B-B14F-4D97-AF65-F5344CB8AC3E}">
        <p14:creationId xmlns:p14="http://schemas.microsoft.com/office/powerpoint/2010/main" val="415288398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dirty="0">
                <a:solidFill>
                  <a:schemeClr val="tx1"/>
                </a:solidFill>
                <a:latin typeface="+mn-lt"/>
                <a:ea typeface="+mn-ea"/>
                <a:cs typeface="+mn-cs"/>
              </a:rPr>
              <a:t>Kan glukoz düzeylerine göre de insülin injeksiyon zamanı değiştirilebilir. Örneğin öğün öncesi glukoz düzeyi hedeflenen değerden yüksek ise yemek zamanı biraz geciktirilebilir.</a:t>
            </a:r>
          </a:p>
          <a:p>
            <a:r>
              <a:rPr lang="tr-TR"/>
              <a:t>   </a:t>
            </a:r>
            <a:endParaRPr lang="tr-TR" dirty="0"/>
          </a:p>
        </p:txBody>
      </p:sp>
      <p:sp>
        <p:nvSpPr>
          <p:cNvPr id="4" name="Slayt Numarası Yer Tutucusu 3"/>
          <p:cNvSpPr>
            <a:spLocks noGrp="1"/>
          </p:cNvSpPr>
          <p:nvPr>
            <p:ph type="sldNum" sz="quarter" idx="10"/>
          </p:nvPr>
        </p:nvSpPr>
        <p:spPr/>
        <p:txBody>
          <a:bodyPr/>
          <a:lstStyle/>
          <a:p>
            <a:fld id="{B155B338-6E03-4C5D-8C79-7DAB23EB5D20}" type="slidenum">
              <a:rPr lang="tr-TR" smtClean="0"/>
              <a:t>68</a:t>
            </a:fld>
            <a:endParaRPr lang="tr-TR"/>
          </a:p>
        </p:txBody>
      </p:sp>
    </p:spTree>
    <p:extLst>
      <p:ext uri="{BB962C8B-B14F-4D97-AF65-F5344CB8AC3E}">
        <p14:creationId xmlns:p14="http://schemas.microsoft.com/office/powerpoint/2010/main" val="174479988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a:solidFill>
                  <a:schemeClr val="tx1"/>
                </a:solidFill>
                <a:latin typeface="+mn-lt"/>
                <a:ea typeface="+mn-ea"/>
                <a:cs typeface="+mn-cs"/>
              </a:rPr>
              <a:t>Kalem : </a:t>
            </a:r>
            <a:r>
              <a:rPr lang="tr-TR" dirty="0"/>
              <a:t>Genel kullanımda 4-6 mm’lik iğneler tercih edilir. İleri derecede obez hastalarda 8 mm’lik iğnelerin kullanılması gerekebilir.</a:t>
            </a:r>
          </a:p>
          <a:p>
            <a:pPr algn="l"/>
            <a:r>
              <a:rPr lang="tr-TR" sz="1200" b="0" i="0" u="none" strike="noStrike" baseline="0" dirty="0">
                <a:latin typeface="DINBek-Regular"/>
              </a:rPr>
              <a:t>Yapılan çalışmalarda obez hastalarda 4-5 mm’lik iğnelerin 8 mm’lik iğnelerle benzer performansa sahip oldukları, zayıf ya da normal kilodaki (BKİ &lt;25 kg/m2) hastalarda 8 mm veya daha uzun olan iğnelerin, özellikle dik olarak kullanıldığında, intramüsküler injeksiyon riskinin olduğu, bu sebeple hipoglisemiye neden olabilecekleri gösterilmiştir.</a:t>
            </a:r>
          </a:p>
          <a:p>
            <a:pPr algn="l"/>
            <a:endParaRPr lang="tr-TR" sz="1200" b="0" i="0" u="none" strike="noStrike" baseline="0" dirty="0">
              <a:latin typeface="DINBek-Regular"/>
            </a:endParaRPr>
          </a:p>
          <a:p>
            <a:pPr algn="l"/>
            <a:r>
              <a:rPr lang="tr-TR" sz="1800" b="0" i="0" u="none" strike="noStrike" baseline="0" dirty="0" err="1">
                <a:latin typeface="DINbek-Bold"/>
              </a:rPr>
              <a:t>İnjektör</a:t>
            </a:r>
            <a:r>
              <a:rPr lang="tr-TR" sz="1800" b="1" i="0" u="none" strike="noStrike" baseline="0" dirty="0">
                <a:latin typeface="DINbek-Bold"/>
              </a:rPr>
              <a:t> </a:t>
            </a:r>
            <a:r>
              <a:rPr lang="tr-TR" sz="1800" b="0" i="0" u="none" strike="noStrike" baseline="0" dirty="0">
                <a:latin typeface="DINBek-Regular"/>
              </a:rPr>
              <a:t>ülkemizde giderek daha az kullanılmaktadır.</a:t>
            </a:r>
          </a:p>
          <a:p>
            <a:pPr algn="l"/>
            <a:endParaRPr lang="tr-TR" sz="1800" b="0" i="0" u="none" strike="noStrike" baseline="0" dirty="0">
              <a:latin typeface="DINBek-Regular"/>
            </a:endParaRPr>
          </a:p>
          <a:p>
            <a:pPr algn="l"/>
            <a:r>
              <a:rPr lang="tr-TR" sz="1800" b="0" i="0" u="none" strike="noStrike" baseline="0" dirty="0">
                <a:latin typeface="DINBek-Regular"/>
              </a:rPr>
              <a:t>Deneyimli merkezler tarafından takip edilmesi koşulu ile, tip 1 diyabetli seçilmiş hastalarda sensör destekli insülin pompası (SCİİ) tedavisi, daha az hipoglisemi ve günlük yaşamda</a:t>
            </a:r>
          </a:p>
          <a:p>
            <a:pPr algn="l"/>
            <a:r>
              <a:rPr lang="tr-TR" sz="1800" b="0" i="0" u="none" strike="noStrike" baseline="0" dirty="0">
                <a:latin typeface="DINBek-Regular"/>
              </a:rPr>
              <a:t>esneklik sağlar.</a:t>
            </a:r>
          </a:p>
          <a:p>
            <a:pPr algn="l"/>
            <a:r>
              <a:rPr lang="tr-TR" sz="1800" b="0" i="0" u="none" strike="noStrike" baseline="0" dirty="0">
                <a:latin typeface="DINBek-Regular"/>
              </a:rPr>
              <a:t>Özellikle </a:t>
            </a:r>
            <a:r>
              <a:rPr lang="tr-TR" sz="1800" b="0" i="0" u="none" strike="noStrike" baseline="0" dirty="0" err="1">
                <a:latin typeface="DINBek-Regular"/>
              </a:rPr>
              <a:t>noktürnal</a:t>
            </a:r>
            <a:r>
              <a:rPr lang="tr-TR" sz="1800" b="0" i="0" u="none" strike="noStrike" baseline="0" dirty="0">
                <a:latin typeface="DINBek-Regular"/>
              </a:rPr>
              <a:t> hipoglisemileri olan hastalarda sensör destekli ve düşük glukoz düzeylerinde insülin infüzyonunu durdurma özelliği olan pompaların kullanılması gece</a:t>
            </a:r>
          </a:p>
          <a:p>
            <a:pPr algn="l"/>
            <a:r>
              <a:rPr lang="tr-TR" sz="1800" b="0" i="0" u="none" strike="noStrike" baseline="0" dirty="0">
                <a:latin typeface="DINBek-Regular"/>
              </a:rPr>
              <a:t>hipoglisemilerini azaltabilir.</a:t>
            </a:r>
          </a:p>
          <a:p>
            <a:pPr algn="l"/>
            <a:endParaRPr lang="tr-TR" sz="1200" b="0" i="0" u="none" strike="noStrike" kern="1200" baseline="0" dirty="0">
              <a:solidFill>
                <a:schemeClr val="tx1"/>
              </a:solidFill>
              <a:latin typeface="+mn-lt"/>
              <a:ea typeface="+mn-ea"/>
              <a:cs typeface="+mn-cs"/>
            </a:endParaRPr>
          </a:p>
          <a:p>
            <a:pPr algn="l"/>
            <a:r>
              <a:rPr lang="tr-TR" sz="1200" b="0" i="0" u="none" strike="noStrike" kern="1200" baseline="0" dirty="0" err="1">
                <a:solidFill>
                  <a:schemeClr val="tx1"/>
                </a:solidFill>
                <a:latin typeface="+mn-lt"/>
                <a:ea typeface="+mn-ea"/>
                <a:cs typeface="+mn-cs"/>
              </a:rPr>
              <a:t>İnhaler</a:t>
            </a:r>
            <a:r>
              <a:rPr lang="tr-TR" sz="1200" b="0" i="0" u="none" strike="noStrike" kern="1200" baseline="0" dirty="0">
                <a:solidFill>
                  <a:schemeClr val="tx1"/>
                </a:solidFill>
                <a:latin typeface="+mn-lt"/>
                <a:ea typeface="+mn-ea"/>
                <a:cs typeface="+mn-cs"/>
              </a:rPr>
              <a:t> insülin : </a:t>
            </a:r>
            <a:r>
              <a:rPr lang="tr-TR" sz="1200" b="0" i="0" u="none" strike="noStrike" kern="1200" baseline="0" dirty="0" err="1">
                <a:solidFill>
                  <a:schemeClr val="tx1"/>
                </a:solidFill>
                <a:latin typeface="+mn-lt"/>
                <a:ea typeface="+mn-ea"/>
                <a:cs typeface="+mn-cs"/>
              </a:rPr>
              <a:t>İnhaler</a:t>
            </a:r>
            <a:r>
              <a:rPr lang="tr-TR" sz="1200" b="0" i="0" u="none" strike="noStrike" kern="1200" baseline="0" dirty="0">
                <a:solidFill>
                  <a:schemeClr val="tx1"/>
                </a:solidFill>
                <a:latin typeface="+mn-lt"/>
                <a:ea typeface="+mn-ea"/>
                <a:cs typeface="+mn-cs"/>
              </a:rPr>
              <a:t> insülin, özellikle tip 1 diyabetlilerde </a:t>
            </a:r>
            <a:r>
              <a:rPr lang="tr-TR" sz="1200" b="0" i="0" u="none" strike="noStrike" kern="1200" baseline="0" dirty="0" err="1">
                <a:solidFill>
                  <a:schemeClr val="tx1"/>
                </a:solidFill>
                <a:latin typeface="+mn-lt"/>
                <a:ea typeface="+mn-ea"/>
                <a:cs typeface="+mn-cs"/>
              </a:rPr>
              <a:t>prandiyal</a:t>
            </a:r>
            <a:r>
              <a:rPr lang="tr-TR" sz="1200" b="0" i="0" u="none" strike="noStrike" kern="1200" baseline="0" dirty="0">
                <a:solidFill>
                  <a:schemeClr val="tx1"/>
                </a:solidFill>
                <a:latin typeface="+mn-lt"/>
                <a:ea typeface="+mn-ea"/>
                <a:cs typeface="+mn-cs"/>
              </a:rPr>
              <a:t> insülin ihtiyacını karşılamak için geliştirilmiş olup henüz kullanımı sınırlıdır ve ülkemizde </a:t>
            </a:r>
            <a:r>
              <a:rPr lang="tr-TR" sz="1200" b="0" i="0" u="none" strike="noStrike" kern="1200" baseline="0" dirty="0" err="1">
                <a:solidFill>
                  <a:schemeClr val="tx1"/>
                </a:solidFill>
                <a:latin typeface="+mn-lt"/>
                <a:ea typeface="+mn-ea"/>
                <a:cs typeface="+mn-cs"/>
              </a:rPr>
              <a:t>bulunmamaktadır.daha</a:t>
            </a:r>
            <a:r>
              <a:rPr lang="tr-TR" sz="1200" b="0" i="0" u="none" strike="noStrike" kern="1200" baseline="0" dirty="0">
                <a:solidFill>
                  <a:schemeClr val="tx1"/>
                </a:solidFill>
                <a:latin typeface="+mn-lt"/>
                <a:ea typeface="+mn-ea"/>
                <a:cs typeface="+mn-cs"/>
              </a:rPr>
              <a:t> az hipoglisemiye neden olur </a:t>
            </a:r>
            <a:r>
              <a:rPr lang="tr-TR" sz="1200" b="0" i="0" u="none" strike="noStrike" kern="1200" baseline="0" dirty="0" err="1">
                <a:solidFill>
                  <a:schemeClr val="tx1"/>
                </a:solidFill>
                <a:latin typeface="+mn-lt"/>
                <a:ea typeface="+mn-ea"/>
                <a:cs typeface="+mn-cs"/>
              </a:rPr>
              <a:t>aama</a:t>
            </a:r>
            <a:r>
              <a:rPr lang="tr-TR" sz="1200" b="0" i="0" u="none" strike="noStrike" kern="1200" baseline="0" dirty="0">
                <a:solidFill>
                  <a:schemeClr val="tx1"/>
                </a:solidFill>
                <a:latin typeface="+mn-lt"/>
                <a:ea typeface="+mn-ea"/>
                <a:cs typeface="+mn-cs"/>
              </a:rPr>
              <a:t> biyoyararlanımı da düşük. Kronik obstrüktif akciğer hastalığı (astım, bronşit), sigara kullanan ve yakın zamanda sigarayı bırakmış hastalarda </a:t>
            </a:r>
            <a:r>
              <a:rPr lang="tr-TR" sz="1200" b="0" i="0" u="none" strike="noStrike" kern="1200" baseline="0" dirty="0" err="1">
                <a:solidFill>
                  <a:schemeClr val="tx1"/>
                </a:solidFill>
                <a:latin typeface="+mn-lt"/>
                <a:ea typeface="+mn-ea"/>
                <a:cs typeface="+mn-cs"/>
              </a:rPr>
              <a:t>inhaler</a:t>
            </a:r>
            <a:r>
              <a:rPr lang="tr-TR" sz="1200" b="0" i="0" u="none" strike="noStrike" kern="1200" baseline="0" dirty="0">
                <a:solidFill>
                  <a:schemeClr val="tx1"/>
                </a:solidFill>
                <a:latin typeface="+mn-lt"/>
                <a:ea typeface="+mn-ea"/>
                <a:cs typeface="+mn-cs"/>
              </a:rPr>
              <a:t> insülin kontrendikedir. </a:t>
            </a:r>
            <a:r>
              <a:rPr lang="tr-TR" sz="1200" b="0" i="0" u="none" strike="noStrike" kern="1200" baseline="0" dirty="0" err="1">
                <a:solidFill>
                  <a:schemeClr val="tx1"/>
                </a:solidFill>
                <a:latin typeface="+mn-lt"/>
                <a:ea typeface="+mn-ea"/>
                <a:cs typeface="+mn-cs"/>
              </a:rPr>
              <a:t>İnhaler</a:t>
            </a:r>
            <a:r>
              <a:rPr lang="tr-TR" sz="1200" b="0" i="0" u="none" strike="noStrike" kern="1200" baseline="0" dirty="0">
                <a:solidFill>
                  <a:schemeClr val="tx1"/>
                </a:solidFill>
                <a:latin typeface="+mn-lt"/>
                <a:ea typeface="+mn-ea"/>
                <a:cs typeface="+mn-cs"/>
              </a:rPr>
              <a:t> insülin kullanımı öncesinde tüm hastalarda </a:t>
            </a:r>
            <a:r>
              <a:rPr lang="tr-TR" sz="1200" b="0" i="0" u="none" strike="noStrike" kern="1200" baseline="0" dirty="0" err="1">
                <a:solidFill>
                  <a:schemeClr val="tx1"/>
                </a:solidFill>
                <a:latin typeface="+mn-lt"/>
                <a:ea typeface="+mn-ea"/>
                <a:cs typeface="+mn-cs"/>
              </a:rPr>
              <a:t>spirometri</a:t>
            </a:r>
            <a:r>
              <a:rPr lang="tr-TR" sz="1200" b="0" i="0" u="none" strike="noStrike" kern="1200" baseline="0" dirty="0">
                <a:solidFill>
                  <a:schemeClr val="tx1"/>
                </a:solidFill>
                <a:latin typeface="+mn-lt"/>
                <a:ea typeface="+mn-ea"/>
                <a:cs typeface="+mn-cs"/>
              </a:rPr>
              <a:t> testi (FEV1 ölçümü) önerilmektedir.</a:t>
            </a:r>
            <a:r>
              <a:rPr lang="tr-TR" sz="1800" b="0" i="0" u="none" strike="noStrike" baseline="0" dirty="0">
                <a:latin typeface="DINBek-Regular"/>
              </a:rPr>
              <a:t> </a:t>
            </a:r>
            <a:endParaRPr lang="tr-TR" dirty="0"/>
          </a:p>
        </p:txBody>
      </p:sp>
      <p:sp>
        <p:nvSpPr>
          <p:cNvPr id="4" name="Slayt Numarası Yer Tutucusu 3"/>
          <p:cNvSpPr>
            <a:spLocks noGrp="1"/>
          </p:cNvSpPr>
          <p:nvPr>
            <p:ph type="sldNum" sz="quarter" idx="10"/>
          </p:nvPr>
        </p:nvSpPr>
        <p:spPr/>
        <p:txBody>
          <a:bodyPr/>
          <a:lstStyle/>
          <a:p>
            <a:fld id="{B155B338-6E03-4C5D-8C79-7DAB23EB5D20}" type="slidenum">
              <a:rPr lang="tr-TR" smtClean="0"/>
              <a:t>69</a:t>
            </a:fld>
            <a:endParaRPr lang="tr-TR"/>
          </a:p>
        </p:txBody>
      </p:sp>
    </p:spTree>
    <p:extLst>
      <p:ext uri="{BB962C8B-B14F-4D97-AF65-F5344CB8AC3E}">
        <p14:creationId xmlns:p14="http://schemas.microsoft.com/office/powerpoint/2010/main" val="249924664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dirty="0">
                <a:solidFill>
                  <a:schemeClr val="tx1"/>
                </a:solidFill>
                <a:latin typeface="+mn-lt"/>
                <a:ea typeface="+mn-ea"/>
                <a:cs typeface="+mn-cs"/>
              </a:rPr>
              <a:t>Diyabet süresi kısa, komplikasyonları olmayan, genç veya gebelik planlayan ya da halen gebe olan tip 1 diyabetlilerde glisemik hedefler daha sıkı (</a:t>
            </a:r>
            <a:r>
              <a:rPr lang="tr-TR" sz="1200" b="0" i="0" u="none" strike="noStrike" kern="1200" baseline="0" dirty="0" err="1">
                <a:solidFill>
                  <a:schemeClr val="tx1"/>
                </a:solidFill>
                <a:latin typeface="+mn-lt"/>
                <a:ea typeface="+mn-ea"/>
                <a:cs typeface="+mn-cs"/>
              </a:rPr>
              <a:t>örn</a:t>
            </a:r>
            <a:r>
              <a:rPr lang="tr-TR" sz="1200" b="0" i="0" u="none" strike="noStrike" kern="1200" baseline="0" dirty="0">
                <a:solidFill>
                  <a:schemeClr val="tx1"/>
                </a:solidFill>
                <a:latin typeface="+mn-lt"/>
                <a:ea typeface="+mn-ea"/>
                <a:cs typeface="+mn-cs"/>
              </a:rPr>
              <a:t>. A1C &lt;%6-6.5; 42-48 mmol/ mol); buna karşılık ileri yaşta, hipoglisemi riski yüksek, komplikasyonları ve eşlik eden sağlık sorunları bulunan hastalarda glisemik hedefler daha esnek (</a:t>
            </a:r>
            <a:r>
              <a:rPr lang="tr-TR" sz="1200" b="0" i="0" u="none" strike="noStrike" kern="1200" baseline="0" dirty="0" err="1">
                <a:solidFill>
                  <a:schemeClr val="tx1"/>
                </a:solidFill>
                <a:latin typeface="+mn-lt"/>
                <a:ea typeface="+mn-ea"/>
                <a:cs typeface="+mn-cs"/>
              </a:rPr>
              <a:t>örn</a:t>
            </a:r>
            <a:r>
              <a:rPr lang="tr-TR" sz="1200" b="0" i="0" u="none" strike="noStrike" kern="1200" baseline="0" dirty="0">
                <a:solidFill>
                  <a:schemeClr val="tx1"/>
                </a:solidFill>
                <a:latin typeface="+mn-lt"/>
                <a:ea typeface="+mn-ea"/>
                <a:cs typeface="+mn-cs"/>
              </a:rPr>
              <a:t>. A1C &lt;%7.5-8.5; 58- 69 mmol/mol) tutulmalıdır</a:t>
            </a:r>
          </a:p>
          <a:p>
            <a:pPr algn="l"/>
            <a:endParaRPr lang="tr-TR" sz="1800" b="0" i="0" u="none" strike="noStrike" baseline="0" dirty="0">
              <a:latin typeface="DINBek-Regular"/>
            </a:endParaRPr>
          </a:p>
          <a:p>
            <a:pPr algn="l"/>
            <a:r>
              <a:rPr lang="tr-TR" sz="1800" b="0" i="0" u="none" strike="noStrike" baseline="0" dirty="0">
                <a:latin typeface="DINBek-Regular"/>
              </a:rPr>
              <a:t>Son yıllarda geliştirilen sensör destekli ve düşük glisemi eşiğinde durma özelliği olan insülin pompalarının uygulamaya girmesi ile tip 1 diyabetli hastalarda A1C artışı olmaksızın, </a:t>
            </a:r>
            <a:r>
              <a:rPr lang="tr-TR" sz="1800" b="0" i="0" u="none" strike="noStrike" baseline="0" dirty="0" err="1">
                <a:latin typeface="DINBek-Regular"/>
              </a:rPr>
              <a:t>noktürnal</a:t>
            </a:r>
            <a:r>
              <a:rPr lang="tr-TR" sz="1800" b="0" i="0" u="none" strike="noStrike" baseline="0" dirty="0">
                <a:latin typeface="DINBek-Regular"/>
              </a:rPr>
              <a:t> hipoglisemi sıklığının azaldığı gösterilmiştir.</a:t>
            </a:r>
            <a:endParaRPr lang="tr-TR" dirty="0"/>
          </a:p>
        </p:txBody>
      </p:sp>
      <p:sp>
        <p:nvSpPr>
          <p:cNvPr id="4" name="Slayt Numarası Yer Tutucusu 3"/>
          <p:cNvSpPr>
            <a:spLocks noGrp="1"/>
          </p:cNvSpPr>
          <p:nvPr>
            <p:ph type="sldNum" sz="quarter" idx="10"/>
          </p:nvPr>
        </p:nvSpPr>
        <p:spPr/>
        <p:txBody>
          <a:bodyPr/>
          <a:lstStyle/>
          <a:p>
            <a:fld id="{B155B338-6E03-4C5D-8C79-7DAB23EB5D20}" type="slidenum">
              <a:rPr lang="tr-TR" smtClean="0"/>
              <a:t>70</a:t>
            </a:fld>
            <a:endParaRPr lang="tr-TR"/>
          </a:p>
        </p:txBody>
      </p:sp>
    </p:spTree>
    <p:extLst>
      <p:ext uri="{BB962C8B-B14F-4D97-AF65-F5344CB8AC3E}">
        <p14:creationId xmlns:p14="http://schemas.microsoft.com/office/powerpoint/2010/main" val="206473372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Uzun</a:t>
            </a:r>
            <a:r>
              <a:rPr lang="tr-TR" baseline="0" dirty="0"/>
              <a:t> etkili insülinlerde </a:t>
            </a:r>
            <a:r>
              <a:rPr lang="tr-TR" baseline="0" dirty="0" err="1"/>
              <a:t>noktürnal</a:t>
            </a:r>
            <a:r>
              <a:rPr lang="tr-TR" baseline="0" dirty="0"/>
              <a:t> hipoglisemilerin azaldığı gösterilmiş.</a:t>
            </a:r>
          </a:p>
          <a:p>
            <a:r>
              <a:rPr lang="tr-TR" sz="1200" dirty="0"/>
              <a:t>Tip 1 diyabetli tüm hastalara diyabet kimlik kartı verilmeli</a:t>
            </a:r>
            <a:r>
              <a:rPr lang="tr-TR" sz="1200" b="0" dirty="0"/>
              <a:t> ve </a:t>
            </a:r>
            <a:r>
              <a:rPr lang="tr-TR" sz="1200" b="1" dirty="0"/>
              <a:t>her zaman üzerlerinde taşımaları tavsiye edilmeli</a:t>
            </a:r>
          </a:p>
          <a:p>
            <a:r>
              <a:rPr lang="tr-TR" sz="1200" b="1" dirty="0" err="1"/>
              <a:t>Akarboz</a:t>
            </a:r>
            <a:r>
              <a:rPr lang="tr-TR" sz="1200" b="1" dirty="0"/>
              <a:t> dışındaki </a:t>
            </a:r>
            <a:r>
              <a:rPr lang="tr-TR" sz="1200" b="1" dirty="0" err="1"/>
              <a:t>oad</a:t>
            </a:r>
            <a:r>
              <a:rPr lang="tr-TR" sz="1200" b="1" dirty="0"/>
              <a:t> </a:t>
            </a:r>
            <a:r>
              <a:rPr lang="tr-TR" sz="1200" b="1" dirty="0" err="1"/>
              <a:t>lerin</a:t>
            </a:r>
            <a:r>
              <a:rPr lang="tr-TR" sz="1200" b="1" dirty="0"/>
              <a:t> </a:t>
            </a:r>
            <a:r>
              <a:rPr lang="tr-TR" sz="1200" b="1" dirty="0" err="1"/>
              <a:t>türkiyede</a:t>
            </a:r>
            <a:r>
              <a:rPr lang="tr-TR" sz="1200" b="1" dirty="0"/>
              <a:t> onayı yoktur</a:t>
            </a:r>
          </a:p>
          <a:p>
            <a:endParaRPr lang="tr-TR"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err="1"/>
              <a:t>Degludec</a:t>
            </a:r>
            <a:r>
              <a:rPr lang="tr-TR" sz="1200" dirty="0"/>
              <a:t> ve </a:t>
            </a:r>
            <a:r>
              <a:rPr lang="tr-TR" sz="1200" dirty="0" err="1"/>
              <a:t>glargin</a:t>
            </a:r>
            <a:r>
              <a:rPr lang="tr-TR" sz="1200" dirty="0"/>
              <a:t> U300 insülinlerin diğer analoglara göre semptomatik ve </a:t>
            </a:r>
            <a:r>
              <a:rPr lang="tr-TR" sz="1200" dirty="0" err="1"/>
              <a:t>nöktürnal</a:t>
            </a:r>
            <a:r>
              <a:rPr lang="tr-TR" sz="1200" dirty="0"/>
              <a:t> hipoglisemi etkisi daha az.</a:t>
            </a:r>
          </a:p>
          <a:p>
            <a:endParaRPr lang="tr-TR" sz="1200" b="1" dirty="0"/>
          </a:p>
          <a:p>
            <a:r>
              <a:rPr lang="tr-TR" baseline="0" dirty="0"/>
              <a:t> </a:t>
            </a:r>
            <a:endParaRPr lang="tr-TR" dirty="0"/>
          </a:p>
        </p:txBody>
      </p:sp>
      <p:sp>
        <p:nvSpPr>
          <p:cNvPr id="4" name="Slayt Numarası Yer Tutucusu 3"/>
          <p:cNvSpPr>
            <a:spLocks noGrp="1"/>
          </p:cNvSpPr>
          <p:nvPr>
            <p:ph type="sldNum" sz="quarter" idx="10"/>
          </p:nvPr>
        </p:nvSpPr>
        <p:spPr/>
        <p:txBody>
          <a:bodyPr/>
          <a:lstStyle/>
          <a:p>
            <a:fld id="{B155B338-6E03-4C5D-8C79-7DAB23EB5D20}" type="slidenum">
              <a:rPr lang="tr-TR" smtClean="0"/>
              <a:t>71</a:t>
            </a:fld>
            <a:endParaRPr lang="tr-TR"/>
          </a:p>
        </p:txBody>
      </p:sp>
    </p:spTree>
    <p:extLst>
      <p:ext uri="{BB962C8B-B14F-4D97-AF65-F5344CB8AC3E}">
        <p14:creationId xmlns:p14="http://schemas.microsoft.com/office/powerpoint/2010/main" val="32331709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r>
              <a:rPr lang="tr-TR" dirty="0"/>
              <a:t>65 y </a:t>
            </a:r>
            <a:r>
              <a:rPr lang="tr-TR" dirty="0" err="1"/>
              <a:t>üzeerinde</a:t>
            </a:r>
            <a:r>
              <a:rPr lang="tr-TR" dirty="0"/>
              <a:t>: </a:t>
            </a:r>
            <a:r>
              <a:rPr lang="tr-TR" sz="1800" b="0" i="0" u="none" strike="noStrike" baseline="0" dirty="0">
                <a:latin typeface="DINBek-Regular"/>
              </a:rPr>
              <a:t>KVH riski yüksek olan hastalarda hipoglisemi ve mortalite risklerini artırmamalı</a:t>
            </a:r>
          </a:p>
          <a:p>
            <a:pPr algn="l"/>
            <a:r>
              <a:rPr lang="tr-TR" sz="1800" b="0" i="0" u="none" strike="noStrike" baseline="0" dirty="0">
                <a:latin typeface="DINBek-Regular"/>
              </a:rPr>
              <a:t>Uzun süreli kötü glisemik kontrollü diyabeti olan bir hastada, agresif tedavi ile kan şekerinin kısa zamanda düşürülmesi hastada ağır hipoglisemilere ve KV</a:t>
            </a:r>
          </a:p>
          <a:p>
            <a:pPr algn="l"/>
            <a:r>
              <a:rPr lang="tr-TR" sz="1800" b="0" i="0" u="none" strike="noStrike" baseline="0" dirty="0">
                <a:latin typeface="DINBek-Regular"/>
              </a:rPr>
              <a:t>yönden ek risklere yol açabilir.</a:t>
            </a:r>
            <a:endParaRPr lang="tr-TR" dirty="0"/>
          </a:p>
        </p:txBody>
      </p:sp>
      <p:sp>
        <p:nvSpPr>
          <p:cNvPr id="4" name="Slayt Numarası Yer Tutucusu 3"/>
          <p:cNvSpPr>
            <a:spLocks noGrp="1"/>
          </p:cNvSpPr>
          <p:nvPr>
            <p:ph type="sldNum" sz="quarter" idx="10"/>
          </p:nvPr>
        </p:nvSpPr>
        <p:spPr/>
        <p:txBody>
          <a:bodyPr/>
          <a:lstStyle/>
          <a:p>
            <a:fld id="{B155B338-6E03-4C5D-8C79-7DAB23EB5D20}" type="slidenum">
              <a:rPr lang="tr-TR" smtClean="0"/>
              <a:t>72</a:t>
            </a:fld>
            <a:endParaRPr lang="tr-TR"/>
          </a:p>
        </p:txBody>
      </p:sp>
    </p:spTree>
    <p:extLst>
      <p:ext uri="{BB962C8B-B14F-4D97-AF65-F5344CB8AC3E}">
        <p14:creationId xmlns:p14="http://schemas.microsoft.com/office/powerpoint/2010/main" val="141881590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r>
              <a:rPr lang="tr-TR" sz="1800" b="0" i="0" u="none" strike="noStrike" baseline="0" dirty="0">
                <a:latin typeface="DINBek-Regular"/>
              </a:rPr>
              <a:t>Tip 2 diyabetli hastalar multidisipliner bir yaklaşım ile eğitilmelidir.</a:t>
            </a:r>
            <a:endParaRPr lang="tr-TR" dirty="0"/>
          </a:p>
        </p:txBody>
      </p:sp>
      <p:sp>
        <p:nvSpPr>
          <p:cNvPr id="4" name="Slayt Numarası Yer Tutucusu 3"/>
          <p:cNvSpPr>
            <a:spLocks noGrp="1"/>
          </p:cNvSpPr>
          <p:nvPr>
            <p:ph type="sldNum" sz="quarter" idx="10"/>
          </p:nvPr>
        </p:nvSpPr>
        <p:spPr/>
        <p:txBody>
          <a:bodyPr/>
          <a:lstStyle/>
          <a:p>
            <a:fld id="{B155B338-6E03-4C5D-8C79-7DAB23EB5D20}" type="slidenum">
              <a:rPr lang="tr-TR" smtClean="0"/>
              <a:t>73</a:t>
            </a:fld>
            <a:endParaRPr lang="tr-TR"/>
          </a:p>
        </p:txBody>
      </p:sp>
    </p:spTree>
    <p:extLst>
      <p:ext uri="{BB962C8B-B14F-4D97-AF65-F5344CB8AC3E}">
        <p14:creationId xmlns:p14="http://schemas.microsoft.com/office/powerpoint/2010/main" val="18371395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B155B338-6E03-4C5D-8C79-7DAB23EB5D20}" type="slidenum">
              <a:rPr lang="tr-TR" smtClean="0"/>
              <a:t>74</a:t>
            </a:fld>
            <a:endParaRPr lang="tr-TR"/>
          </a:p>
        </p:txBody>
      </p:sp>
    </p:spTree>
    <p:extLst>
      <p:ext uri="{BB962C8B-B14F-4D97-AF65-F5344CB8AC3E}">
        <p14:creationId xmlns:p14="http://schemas.microsoft.com/office/powerpoint/2010/main" val="290195013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r>
              <a:rPr lang="tr-TR" sz="1800" b="0" i="0" u="none" strike="noStrike" baseline="0" dirty="0">
                <a:latin typeface="DINBek-Regular"/>
              </a:rPr>
              <a:t>Diyabet başlangıcında </a:t>
            </a:r>
            <a:r>
              <a:rPr lang="tr-TR" sz="1800" b="1" i="1" u="none" strike="noStrike" baseline="0" dirty="0">
                <a:latin typeface="DINbek-BoldItalic"/>
              </a:rPr>
              <a:t>A1C %8.5-10 </a:t>
            </a:r>
            <a:r>
              <a:rPr lang="tr-TR" sz="1800" b="0" i="0" u="none" strike="noStrike" baseline="0" dirty="0">
                <a:latin typeface="DINBek-Regular"/>
              </a:rPr>
              <a:t>(69-86 mmol/mol) olan hastalarda tedaviye metformin ile birlikte ikinci bir insülin dışı </a:t>
            </a:r>
            <a:r>
              <a:rPr lang="tr-TR" sz="1800" b="0" i="0" u="none" strike="noStrike" baseline="0" dirty="0" err="1">
                <a:latin typeface="DINBek-Regular"/>
              </a:rPr>
              <a:t>antihiperglisemik</a:t>
            </a:r>
            <a:r>
              <a:rPr lang="tr-TR" sz="1800" b="0" i="0" u="none" strike="noStrike" baseline="0" dirty="0">
                <a:latin typeface="DINBek-Regular"/>
              </a:rPr>
              <a:t> ilaç ya da bazal insülin kombinasyonu ile başlanması önerilmektedir.</a:t>
            </a:r>
            <a:endParaRPr lang="tr-TR" dirty="0"/>
          </a:p>
        </p:txBody>
      </p:sp>
      <p:sp>
        <p:nvSpPr>
          <p:cNvPr id="4" name="Slayt Numarası Yer Tutucusu 3"/>
          <p:cNvSpPr>
            <a:spLocks noGrp="1"/>
          </p:cNvSpPr>
          <p:nvPr>
            <p:ph type="sldNum" sz="quarter" idx="5"/>
          </p:nvPr>
        </p:nvSpPr>
        <p:spPr/>
        <p:txBody>
          <a:bodyPr/>
          <a:lstStyle/>
          <a:p>
            <a:fld id="{B155B338-6E03-4C5D-8C79-7DAB23EB5D20}" type="slidenum">
              <a:rPr lang="tr-TR" smtClean="0"/>
              <a:t>75</a:t>
            </a:fld>
            <a:endParaRPr lang="tr-TR"/>
          </a:p>
        </p:txBody>
      </p:sp>
    </p:spTree>
    <p:extLst>
      <p:ext uri="{BB962C8B-B14F-4D97-AF65-F5344CB8AC3E}">
        <p14:creationId xmlns:p14="http://schemas.microsoft.com/office/powerpoint/2010/main" val="735385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155B338-6E03-4C5D-8C79-7DAB23EB5D20}" type="slidenum">
              <a:rPr lang="tr-TR" smtClean="0"/>
              <a:t>10</a:t>
            </a:fld>
            <a:endParaRPr lang="tr-TR"/>
          </a:p>
        </p:txBody>
      </p:sp>
    </p:spTree>
    <p:extLst>
      <p:ext uri="{BB962C8B-B14F-4D97-AF65-F5344CB8AC3E}">
        <p14:creationId xmlns:p14="http://schemas.microsoft.com/office/powerpoint/2010/main" val="364935473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r>
              <a:rPr lang="tr-TR" sz="1800" b="0" i="0" u="none" strike="noStrike" baseline="0" dirty="0">
                <a:latin typeface="DINBek-Regular"/>
              </a:rPr>
              <a:t>Yeni tanı, A1C %6.5-7.5 arasında bulunan tip 2 diyabetlilerde </a:t>
            </a:r>
            <a:r>
              <a:rPr lang="tr-TR" sz="1800" b="0" i="0" u="none" strike="noStrike" baseline="0" dirty="0" err="1">
                <a:latin typeface="DINBek-Regular"/>
              </a:rPr>
              <a:t>vildagliptin</a:t>
            </a:r>
            <a:r>
              <a:rPr lang="tr-TR" sz="1800" b="0" i="0" u="none" strike="noStrike" baseline="0" dirty="0">
                <a:latin typeface="DINBek-Regular"/>
              </a:rPr>
              <a:t> ve metforminin uzun süreli kombine kullanımını araştıran VERIFY çalışmasında, zaman ilaca yanıtsızlık gelişmesi sorunu daha az görülmüştür. Bu durum, diyabet tedavisinde erken </a:t>
            </a:r>
            <a:r>
              <a:rPr lang="tr-TR" sz="1800" b="0" i="0" u="none" strike="noStrike" baseline="0" dirty="0" err="1">
                <a:latin typeface="DINBek-Regular"/>
              </a:rPr>
              <a:t>intensifikasyonun</a:t>
            </a:r>
            <a:r>
              <a:rPr lang="tr-TR" sz="1800" b="0" i="0" u="none" strike="noStrike" baseline="0" dirty="0">
                <a:latin typeface="DINBek-Regular"/>
              </a:rPr>
              <a:t> hastalık yönetiminde faydalı olabileceğini düşündürmekte</a:t>
            </a:r>
          </a:p>
          <a:p>
            <a:pPr algn="l"/>
            <a:endParaRPr lang="tr-TR" sz="1800" b="0" i="0" u="none" strike="noStrike" baseline="0" dirty="0">
              <a:latin typeface="DINBek-Regular"/>
            </a:endParaRPr>
          </a:p>
          <a:p>
            <a:pPr algn="l"/>
            <a:r>
              <a:rPr lang="tr-TR" sz="1800" b="1" i="0" u="none" strike="noStrike" baseline="0" dirty="0">
                <a:solidFill>
                  <a:srgbClr val="000000"/>
                </a:solidFill>
                <a:latin typeface="DINbek-Bold"/>
              </a:rPr>
              <a:t>SMBG: </a:t>
            </a:r>
            <a:r>
              <a:rPr lang="tr-TR" sz="1800" b="0" i="0" u="none" strike="noStrike" baseline="0" dirty="0">
                <a:solidFill>
                  <a:srgbClr val="333333"/>
                </a:solidFill>
                <a:latin typeface="DINbek-Medium"/>
              </a:rPr>
              <a:t>Evde kan glukoz izlemi (self </a:t>
            </a:r>
            <a:r>
              <a:rPr lang="tr-TR" sz="1800" b="0" i="0" u="none" strike="noStrike" baseline="0" dirty="0" err="1">
                <a:solidFill>
                  <a:srgbClr val="333333"/>
                </a:solidFill>
                <a:latin typeface="DINbek-Medium"/>
              </a:rPr>
              <a:t>monitoring</a:t>
            </a:r>
            <a:r>
              <a:rPr lang="tr-TR" sz="1800" b="0" i="0" u="none" strike="noStrike" baseline="0" dirty="0">
                <a:solidFill>
                  <a:srgbClr val="333333"/>
                </a:solidFill>
                <a:latin typeface="DINbek-Medium"/>
              </a:rPr>
              <a:t> of </a:t>
            </a:r>
            <a:r>
              <a:rPr lang="tr-TR" sz="1800" b="0" i="0" u="none" strike="noStrike" baseline="0" dirty="0" err="1">
                <a:solidFill>
                  <a:srgbClr val="333333"/>
                </a:solidFill>
                <a:latin typeface="DINbek-Medium"/>
              </a:rPr>
              <a:t>blood</a:t>
            </a:r>
            <a:r>
              <a:rPr lang="tr-TR" sz="1800" b="0" i="0" u="none" strike="noStrike" baseline="0" dirty="0">
                <a:solidFill>
                  <a:srgbClr val="333333"/>
                </a:solidFill>
                <a:latin typeface="DINbek-Medium"/>
              </a:rPr>
              <a:t> </a:t>
            </a:r>
            <a:r>
              <a:rPr lang="tr-TR" sz="1800" b="0" i="0" u="none" strike="noStrike" baseline="0" dirty="0" err="1">
                <a:solidFill>
                  <a:srgbClr val="333333"/>
                </a:solidFill>
                <a:latin typeface="DINbek-Medium"/>
              </a:rPr>
              <a:t>glucose</a:t>
            </a:r>
            <a:r>
              <a:rPr lang="tr-TR" sz="1800" b="0" i="0" u="none" strike="noStrike" baseline="0" dirty="0">
                <a:solidFill>
                  <a:srgbClr val="333333"/>
                </a:solidFill>
                <a:latin typeface="DINbek-Medium"/>
              </a:rPr>
              <a:t>)</a:t>
            </a:r>
            <a:endParaRPr lang="tr-TR" dirty="0"/>
          </a:p>
        </p:txBody>
      </p:sp>
      <p:sp>
        <p:nvSpPr>
          <p:cNvPr id="4" name="Slayt Numarası Yer Tutucusu 3"/>
          <p:cNvSpPr>
            <a:spLocks noGrp="1"/>
          </p:cNvSpPr>
          <p:nvPr>
            <p:ph type="sldNum" sz="quarter" idx="5"/>
          </p:nvPr>
        </p:nvSpPr>
        <p:spPr/>
        <p:txBody>
          <a:bodyPr/>
          <a:lstStyle/>
          <a:p>
            <a:fld id="{B155B338-6E03-4C5D-8C79-7DAB23EB5D20}" type="slidenum">
              <a:rPr lang="tr-TR" smtClean="0"/>
              <a:t>76</a:t>
            </a:fld>
            <a:endParaRPr lang="tr-TR"/>
          </a:p>
        </p:txBody>
      </p:sp>
    </p:spTree>
    <p:extLst>
      <p:ext uri="{BB962C8B-B14F-4D97-AF65-F5344CB8AC3E}">
        <p14:creationId xmlns:p14="http://schemas.microsoft.com/office/powerpoint/2010/main" val="417740361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dirty="0" err="1">
                <a:solidFill>
                  <a:schemeClr val="tx1"/>
                </a:solidFill>
                <a:latin typeface="+mn-lt"/>
                <a:ea typeface="+mn-ea"/>
                <a:cs typeface="+mn-cs"/>
              </a:rPr>
              <a:t>Metformine</a:t>
            </a:r>
            <a:r>
              <a:rPr lang="tr-TR" sz="1200" b="0" i="0" u="none" strike="noStrike" kern="1200" baseline="0" dirty="0">
                <a:solidFill>
                  <a:schemeClr val="tx1"/>
                </a:solidFill>
                <a:latin typeface="+mn-lt"/>
                <a:ea typeface="+mn-ea"/>
                <a:cs typeface="+mn-cs"/>
              </a:rPr>
              <a:t> 2x500 mg veya </a:t>
            </a:r>
            <a:r>
              <a:rPr lang="tr-TR" sz="1200" b="0" i="0" u="none" strike="noStrike" kern="1200" baseline="0" dirty="0" err="1">
                <a:solidFill>
                  <a:schemeClr val="tx1"/>
                </a:solidFill>
                <a:latin typeface="+mn-lt"/>
                <a:ea typeface="+mn-ea"/>
                <a:cs typeface="+mn-cs"/>
              </a:rPr>
              <a:t>gastrointestinal</a:t>
            </a:r>
            <a:r>
              <a:rPr lang="tr-TR" sz="1200" b="0" i="0" u="none" strike="noStrike" kern="1200" baseline="0" dirty="0">
                <a:solidFill>
                  <a:schemeClr val="tx1"/>
                </a:solidFill>
                <a:latin typeface="+mn-lt"/>
                <a:ea typeface="+mn-ea"/>
                <a:cs typeface="+mn-cs"/>
              </a:rPr>
              <a:t> hassasiyeti olan hastalarda 1x500 mg olarak başlanmalı ve 1-2 haftada bir 500 mg artırılarak 1-2 ay içinde etkili doz olan 2x1000 mg’a çıkılmalıdır. Metformin, öğünün ilk 10 dakikası içinde alındığında </a:t>
            </a:r>
            <a:r>
              <a:rPr lang="tr-TR" sz="1200" b="0" i="0" u="none" strike="noStrike" kern="1200" baseline="0" dirty="0" err="1">
                <a:solidFill>
                  <a:schemeClr val="tx1"/>
                </a:solidFill>
                <a:latin typeface="+mn-lt"/>
                <a:ea typeface="+mn-ea"/>
                <a:cs typeface="+mn-cs"/>
              </a:rPr>
              <a:t>biyoyararlanımı</a:t>
            </a:r>
            <a:r>
              <a:rPr lang="tr-TR" sz="1200" b="0" i="0" u="none" strike="noStrike" kern="1200" baseline="0" dirty="0">
                <a:solidFill>
                  <a:schemeClr val="tx1"/>
                </a:solidFill>
                <a:latin typeface="+mn-lt"/>
                <a:ea typeface="+mn-ea"/>
                <a:cs typeface="+mn-cs"/>
              </a:rPr>
              <a:t>, tok karına alınmasına göre, daha yüksek olmaktadır.</a:t>
            </a:r>
          </a:p>
          <a:p>
            <a:endParaRPr lang="tr-TR" sz="1200" b="0" i="0" u="none" strike="noStrike" kern="1200" baseline="0" dirty="0">
              <a:solidFill>
                <a:schemeClr val="tx1"/>
              </a:solidFill>
              <a:latin typeface="+mn-lt"/>
              <a:ea typeface="+mn-ea"/>
              <a:cs typeface="+mn-cs"/>
            </a:endParaRPr>
          </a:p>
          <a:p>
            <a:r>
              <a:rPr lang="tr-TR" sz="1200" b="0" i="0" u="none" strike="noStrike" kern="1200" baseline="0" dirty="0">
                <a:solidFill>
                  <a:schemeClr val="tx1"/>
                </a:solidFill>
                <a:latin typeface="+mn-lt"/>
                <a:ea typeface="+mn-ea"/>
                <a:cs typeface="+mn-cs"/>
              </a:rPr>
              <a:t>Diyabet başlangıcında </a:t>
            </a:r>
            <a:r>
              <a:rPr lang="tr-TR" sz="1200" b="1" i="1" u="none" strike="noStrike" kern="1200" baseline="0" dirty="0">
                <a:solidFill>
                  <a:schemeClr val="tx1"/>
                </a:solidFill>
                <a:latin typeface="+mn-lt"/>
                <a:ea typeface="+mn-ea"/>
                <a:cs typeface="+mn-cs"/>
              </a:rPr>
              <a:t>A1C %8.5-10 </a:t>
            </a:r>
            <a:r>
              <a:rPr lang="tr-TR" sz="1200" b="0" i="0" u="none" strike="noStrike" kern="1200" baseline="0" dirty="0">
                <a:solidFill>
                  <a:schemeClr val="tx1"/>
                </a:solidFill>
                <a:latin typeface="+mn-lt"/>
                <a:ea typeface="+mn-ea"/>
                <a:cs typeface="+mn-cs"/>
              </a:rPr>
              <a:t>(69-86 </a:t>
            </a:r>
            <a:r>
              <a:rPr lang="tr-TR" sz="1200" b="0" i="0" u="none" strike="noStrike" kern="1200" baseline="0" dirty="0" err="1">
                <a:solidFill>
                  <a:schemeClr val="tx1"/>
                </a:solidFill>
                <a:latin typeface="+mn-lt"/>
                <a:ea typeface="+mn-ea"/>
                <a:cs typeface="+mn-cs"/>
              </a:rPr>
              <a:t>mmol</a:t>
            </a:r>
            <a:r>
              <a:rPr lang="tr-TR" sz="1200" b="0" i="0" u="none" strike="noStrike" kern="1200" baseline="0" dirty="0">
                <a:solidFill>
                  <a:schemeClr val="tx1"/>
                </a:solidFill>
                <a:latin typeface="+mn-lt"/>
                <a:ea typeface="+mn-ea"/>
                <a:cs typeface="+mn-cs"/>
              </a:rPr>
              <a:t>/</a:t>
            </a:r>
            <a:r>
              <a:rPr lang="tr-TR" sz="1200" b="0" i="0" u="none" strike="noStrike" kern="1200" baseline="0" dirty="0" err="1">
                <a:solidFill>
                  <a:schemeClr val="tx1"/>
                </a:solidFill>
                <a:latin typeface="+mn-lt"/>
                <a:ea typeface="+mn-ea"/>
                <a:cs typeface="+mn-cs"/>
              </a:rPr>
              <a:t>mol</a:t>
            </a:r>
            <a:r>
              <a:rPr lang="tr-TR" sz="1200" b="0" i="0" u="none" strike="noStrike" kern="1200" baseline="0" dirty="0">
                <a:solidFill>
                  <a:schemeClr val="tx1"/>
                </a:solidFill>
                <a:latin typeface="+mn-lt"/>
                <a:ea typeface="+mn-ea"/>
                <a:cs typeface="+mn-cs"/>
              </a:rPr>
              <a:t>) olan hastalarda tedaviye metformin ile birlikte ikinci bir insülin dışı </a:t>
            </a:r>
            <a:r>
              <a:rPr lang="tr-TR" sz="1200" b="0" i="0" u="none" strike="noStrike" kern="1200" baseline="0" dirty="0" err="1">
                <a:solidFill>
                  <a:schemeClr val="tx1"/>
                </a:solidFill>
                <a:latin typeface="+mn-lt"/>
                <a:ea typeface="+mn-ea"/>
                <a:cs typeface="+mn-cs"/>
              </a:rPr>
              <a:t>antihiperglisemik</a:t>
            </a:r>
            <a:r>
              <a:rPr lang="tr-TR" sz="1200" b="0" i="0" u="none" strike="noStrike" kern="1200" baseline="0" dirty="0">
                <a:solidFill>
                  <a:schemeClr val="tx1"/>
                </a:solidFill>
                <a:latin typeface="+mn-lt"/>
                <a:ea typeface="+mn-ea"/>
                <a:cs typeface="+mn-cs"/>
              </a:rPr>
              <a:t> ilaç ya da bazal insülin</a:t>
            </a:r>
          </a:p>
          <a:p>
            <a:r>
              <a:rPr lang="tr-TR" sz="1200" b="0" i="0" u="none" strike="noStrike" kern="1200" baseline="0" dirty="0">
                <a:solidFill>
                  <a:schemeClr val="tx1"/>
                </a:solidFill>
                <a:latin typeface="+mn-lt"/>
                <a:ea typeface="+mn-ea"/>
                <a:cs typeface="+mn-cs"/>
              </a:rPr>
              <a:t>kombinasyonu ile başlanması önerilmektedir.</a:t>
            </a:r>
          </a:p>
          <a:p>
            <a:endParaRPr lang="tr-TR" sz="1200" b="0" i="0" u="none" strike="noStrike" kern="1200" baseline="0" dirty="0">
              <a:solidFill>
                <a:schemeClr val="tx1"/>
              </a:solidFill>
              <a:latin typeface="+mn-lt"/>
              <a:ea typeface="+mn-ea"/>
              <a:cs typeface="+mn-cs"/>
            </a:endParaRPr>
          </a:p>
          <a:p>
            <a:r>
              <a:rPr lang="tr-TR" sz="1200" b="0" i="0" u="none" strike="noStrike" kern="1200" baseline="0" dirty="0">
                <a:solidFill>
                  <a:schemeClr val="tx1"/>
                </a:solidFill>
                <a:latin typeface="+mn-lt"/>
                <a:ea typeface="+mn-ea"/>
                <a:cs typeface="+mn-cs"/>
              </a:rPr>
              <a:t>Özellikle </a:t>
            </a:r>
            <a:r>
              <a:rPr lang="tr-TR" sz="1200" b="0" i="0" u="none" strike="noStrike" kern="1200" baseline="0" dirty="0" err="1">
                <a:solidFill>
                  <a:schemeClr val="tx1"/>
                </a:solidFill>
                <a:latin typeface="+mn-lt"/>
                <a:ea typeface="+mn-ea"/>
                <a:cs typeface="+mn-cs"/>
              </a:rPr>
              <a:t>insülinli</a:t>
            </a:r>
            <a:r>
              <a:rPr lang="tr-TR" sz="1200" b="0" i="0" u="none" strike="noStrike" kern="1200" baseline="0" dirty="0">
                <a:solidFill>
                  <a:schemeClr val="tx1"/>
                </a:solidFill>
                <a:latin typeface="+mn-lt"/>
                <a:ea typeface="+mn-ea"/>
                <a:cs typeface="+mn-cs"/>
              </a:rPr>
              <a:t> kombinasyon ya da metformin ile birlikte </a:t>
            </a:r>
            <a:r>
              <a:rPr lang="tr-TR" sz="1200" b="0" i="0" u="none" strike="noStrike" kern="1200" baseline="0" dirty="0" err="1">
                <a:solidFill>
                  <a:schemeClr val="tx1"/>
                </a:solidFill>
                <a:latin typeface="+mn-lt"/>
                <a:ea typeface="+mn-ea"/>
                <a:cs typeface="+mn-cs"/>
              </a:rPr>
              <a:t>sekretogog</a:t>
            </a:r>
            <a:r>
              <a:rPr lang="tr-TR" sz="1200" b="0" i="0" u="none" strike="noStrike" kern="1200" baseline="0" dirty="0">
                <a:solidFill>
                  <a:schemeClr val="tx1"/>
                </a:solidFill>
                <a:latin typeface="+mn-lt"/>
                <a:ea typeface="+mn-ea"/>
                <a:cs typeface="+mn-cs"/>
              </a:rPr>
              <a:t> (SU/GLN) verilen durumlarda hasta, yakın takip edilmeli ve </a:t>
            </a:r>
            <a:r>
              <a:rPr lang="tr-TR" sz="1200" b="0" i="0" u="none" strike="noStrike" kern="1200" baseline="0" dirty="0" err="1">
                <a:solidFill>
                  <a:schemeClr val="tx1"/>
                </a:solidFill>
                <a:latin typeface="+mn-lt"/>
                <a:ea typeface="+mn-ea"/>
                <a:cs typeface="+mn-cs"/>
              </a:rPr>
              <a:t>glukoz</a:t>
            </a:r>
            <a:r>
              <a:rPr lang="tr-TR" sz="1200" b="0" i="0" u="none" strike="noStrike" kern="1200" baseline="0" dirty="0">
                <a:solidFill>
                  <a:schemeClr val="tx1"/>
                </a:solidFill>
                <a:latin typeface="+mn-lt"/>
                <a:ea typeface="+mn-ea"/>
                <a:cs typeface="+mn-cs"/>
              </a:rPr>
              <a:t> düzeyleri düştüğünde dozlar azaltılmalıdır.</a:t>
            </a:r>
          </a:p>
          <a:p>
            <a:endParaRPr lang="tr-TR" sz="1200" b="0" i="0" u="none" strike="noStrike" kern="1200" baseline="0" dirty="0">
              <a:solidFill>
                <a:schemeClr val="tx1"/>
              </a:solidFill>
              <a:latin typeface="+mn-lt"/>
              <a:ea typeface="+mn-ea"/>
              <a:cs typeface="+mn-cs"/>
            </a:endParaRPr>
          </a:p>
          <a:p>
            <a:r>
              <a:rPr lang="tr-TR" sz="1200" b="0" i="0" u="none" strike="noStrike" kern="1200" baseline="0" dirty="0">
                <a:solidFill>
                  <a:schemeClr val="tx1"/>
                </a:solidFill>
                <a:latin typeface="+mn-lt"/>
                <a:ea typeface="+mn-ea"/>
                <a:cs typeface="+mn-cs"/>
              </a:rPr>
              <a:t>Başlangıçtaki </a:t>
            </a:r>
            <a:r>
              <a:rPr lang="tr-TR" sz="1200" b="1" i="1" u="none" strike="noStrike" kern="1200" baseline="0" dirty="0">
                <a:solidFill>
                  <a:schemeClr val="tx1"/>
                </a:solidFill>
                <a:latin typeface="+mn-lt"/>
                <a:ea typeface="+mn-ea"/>
                <a:cs typeface="+mn-cs"/>
              </a:rPr>
              <a:t>A1C </a:t>
            </a:r>
            <a:r>
              <a:rPr lang="tr-TR" sz="1200" b="0" i="0" u="none" strike="noStrike" kern="1200" baseline="0" dirty="0">
                <a:solidFill>
                  <a:schemeClr val="tx1"/>
                </a:solidFill>
                <a:latin typeface="+mn-lt"/>
                <a:ea typeface="+mn-ea"/>
                <a:cs typeface="+mn-cs"/>
              </a:rPr>
              <a:t>≥</a:t>
            </a:r>
            <a:r>
              <a:rPr lang="tr-TR" sz="1200" b="1" i="1" u="none" strike="noStrike" kern="1200" baseline="0" dirty="0">
                <a:solidFill>
                  <a:schemeClr val="tx1"/>
                </a:solidFill>
                <a:latin typeface="+mn-lt"/>
                <a:ea typeface="+mn-ea"/>
                <a:cs typeface="+mn-cs"/>
              </a:rPr>
              <a:t>%10 </a:t>
            </a:r>
            <a:r>
              <a:rPr lang="tr-TR" sz="1200" b="0" i="0" u="none" strike="noStrike" kern="1200" baseline="0" dirty="0">
                <a:solidFill>
                  <a:schemeClr val="tx1"/>
                </a:solidFill>
                <a:latin typeface="+mn-lt"/>
                <a:ea typeface="+mn-ea"/>
                <a:cs typeface="+mn-cs"/>
              </a:rPr>
              <a:t>(86 </a:t>
            </a:r>
            <a:r>
              <a:rPr lang="tr-TR" sz="1200" b="0" i="0" u="none" strike="noStrike" kern="1200" baseline="0" dirty="0" err="1">
                <a:solidFill>
                  <a:schemeClr val="tx1"/>
                </a:solidFill>
                <a:latin typeface="+mn-lt"/>
                <a:ea typeface="+mn-ea"/>
                <a:cs typeface="+mn-cs"/>
              </a:rPr>
              <a:t>mmol</a:t>
            </a:r>
            <a:r>
              <a:rPr lang="tr-TR" sz="1200" b="0" i="0" u="none" strike="noStrike" kern="1200" baseline="0" dirty="0">
                <a:solidFill>
                  <a:schemeClr val="tx1"/>
                </a:solidFill>
                <a:latin typeface="+mn-lt"/>
                <a:ea typeface="+mn-ea"/>
                <a:cs typeface="+mn-cs"/>
              </a:rPr>
              <a:t>/</a:t>
            </a:r>
            <a:r>
              <a:rPr lang="tr-TR" sz="1200" b="0" i="0" u="none" strike="noStrike" kern="1200" baseline="0" dirty="0" err="1">
                <a:solidFill>
                  <a:schemeClr val="tx1"/>
                </a:solidFill>
                <a:latin typeface="+mn-lt"/>
                <a:ea typeface="+mn-ea"/>
                <a:cs typeface="+mn-cs"/>
              </a:rPr>
              <a:t>mol</a:t>
            </a:r>
            <a:r>
              <a:rPr lang="tr-TR" sz="1200" b="0" i="0" u="none" strike="noStrike" kern="1200" baseline="0" dirty="0">
                <a:solidFill>
                  <a:schemeClr val="tx1"/>
                </a:solidFill>
                <a:latin typeface="+mn-lt"/>
                <a:ea typeface="+mn-ea"/>
                <a:cs typeface="+mn-cs"/>
              </a:rPr>
              <a:t>), APG &gt;250 mg/dl veya </a:t>
            </a:r>
            <a:r>
              <a:rPr lang="tr-TR" sz="1200" b="0" i="0" u="none" strike="noStrike" kern="1200" baseline="0" dirty="0" err="1">
                <a:solidFill>
                  <a:schemeClr val="tx1"/>
                </a:solidFill>
                <a:latin typeface="+mn-lt"/>
                <a:ea typeface="+mn-ea"/>
                <a:cs typeface="+mn-cs"/>
              </a:rPr>
              <a:t>random</a:t>
            </a:r>
            <a:r>
              <a:rPr lang="tr-TR" sz="1200" b="0" i="0" u="none" strike="noStrike" kern="1200" baseline="0" dirty="0">
                <a:solidFill>
                  <a:schemeClr val="tx1"/>
                </a:solidFill>
                <a:latin typeface="+mn-lt"/>
                <a:ea typeface="+mn-ea"/>
                <a:cs typeface="+mn-cs"/>
              </a:rPr>
              <a:t> PG &gt;300 mg/dl olan ya da </a:t>
            </a:r>
            <a:r>
              <a:rPr lang="tr-TR" sz="1200" b="0" i="0" u="none" strike="noStrike" kern="1200" baseline="0" dirty="0" err="1">
                <a:solidFill>
                  <a:schemeClr val="tx1"/>
                </a:solidFill>
                <a:latin typeface="+mn-lt"/>
                <a:ea typeface="+mn-ea"/>
                <a:cs typeface="+mn-cs"/>
              </a:rPr>
              <a:t>poliüri</a:t>
            </a:r>
            <a:r>
              <a:rPr lang="tr-TR" sz="1200" b="0" i="0" u="none" strike="noStrike" kern="1200" baseline="0" dirty="0">
                <a:solidFill>
                  <a:schemeClr val="tx1"/>
                </a:solidFill>
                <a:latin typeface="+mn-lt"/>
                <a:ea typeface="+mn-ea"/>
                <a:cs typeface="+mn-cs"/>
              </a:rPr>
              <a:t>, </a:t>
            </a:r>
            <a:r>
              <a:rPr lang="tr-TR" sz="1200" b="0" i="0" u="none" strike="noStrike" kern="1200" baseline="0" dirty="0" err="1">
                <a:solidFill>
                  <a:schemeClr val="tx1"/>
                </a:solidFill>
                <a:latin typeface="+mn-lt"/>
                <a:ea typeface="+mn-ea"/>
                <a:cs typeface="+mn-cs"/>
              </a:rPr>
              <a:t>polidipsi</a:t>
            </a:r>
            <a:r>
              <a:rPr lang="tr-TR" sz="1200" b="0" i="0" u="none" strike="noStrike" kern="1200" baseline="0" dirty="0">
                <a:solidFill>
                  <a:schemeClr val="tx1"/>
                </a:solidFill>
                <a:latin typeface="+mn-lt"/>
                <a:ea typeface="+mn-ea"/>
                <a:cs typeface="+mn-cs"/>
              </a:rPr>
              <a:t> ve </a:t>
            </a:r>
            <a:r>
              <a:rPr lang="tr-TR" sz="1200" b="0" i="0" u="none" strike="noStrike" kern="1200" baseline="0" dirty="0" err="1">
                <a:solidFill>
                  <a:schemeClr val="tx1"/>
                </a:solidFill>
                <a:latin typeface="+mn-lt"/>
                <a:ea typeface="+mn-ea"/>
                <a:cs typeface="+mn-cs"/>
              </a:rPr>
              <a:t>noktüri</a:t>
            </a:r>
            <a:r>
              <a:rPr lang="tr-TR" sz="1200" b="0" i="0" u="none" strike="noStrike" kern="1200" baseline="0" dirty="0">
                <a:solidFill>
                  <a:schemeClr val="tx1"/>
                </a:solidFill>
                <a:latin typeface="+mn-lt"/>
                <a:ea typeface="+mn-ea"/>
                <a:cs typeface="+mn-cs"/>
              </a:rPr>
              <a:t> gibi </a:t>
            </a:r>
            <a:r>
              <a:rPr lang="tr-TR" sz="1200" b="0" i="0" u="none" strike="noStrike" kern="1200" baseline="0" dirty="0" err="1">
                <a:solidFill>
                  <a:schemeClr val="tx1"/>
                </a:solidFill>
                <a:latin typeface="+mn-lt"/>
                <a:ea typeface="+mn-ea"/>
                <a:cs typeface="+mn-cs"/>
              </a:rPr>
              <a:t>hiperglisemik</a:t>
            </a:r>
            <a:r>
              <a:rPr lang="tr-TR" sz="1200" b="0" i="0" u="none" strike="noStrike" kern="1200" baseline="0" dirty="0">
                <a:solidFill>
                  <a:schemeClr val="tx1"/>
                </a:solidFill>
                <a:latin typeface="+mn-lt"/>
                <a:ea typeface="+mn-ea"/>
                <a:cs typeface="+mn-cs"/>
              </a:rPr>
              <a:t> semptomları bulunan; kilo kaybı olan veya klinik tablosu </a:t>
            </a:r>
            <a:r>
              <a:rPr lang="tr-TR" sz="1200" b="0" i="0" u="none" strike="noStrike" kern="1200" baseline="0" dirty="0" err="1">
                <a:solidFill>
                  <a:schemeClr val="tx1"/>
                </a:solidFill>
                <a:latin typeface="+mn-lt"/>
                <a:ea typeface="+mn-ea"/>
                <a:cs typeface="+mn-cs"/>
              </a:rPr>
              <a:t>katastrofik</a:t>
            </a:r>
            <a:r>
              <a:rPr lang="tr-TR" sz="1200" b="0" i="0" u="none" strike="noStrike" kern="1200" baseline="0" dirty="0">
                <a:solidFill>
                  <a:schemeClr val="tx1"/>
                </a:solidFill>
                <a:latin typeface="+mn-lt"/>
                <a:ea typeface="+mn-ea"/>
                <a:cs typeface="+mn-cs"/>
              </a:rPr>
              <a:t> (</a:t>
            </a:r>
            <a:r>
              <a:rPr lang="tr-TR" sz="1200" b="0" i="0" u="none" strike="noStrike" kern="1200" baseline="0" dirty="0" err="1">
                <a:solidFill>
                  <a:schemeClr val="tx1"/>
                </a:solidFill>
                <a:latin typeface="+mn-lt"/>
                <a:ea typeface="+mn-ea"/>
                <a:cs typeface="+mn-cs"/>
              </a:rPr>
              <a:t>hipertrigliseridemi</a:t>
            </a:r>
            <a:r>
              <a:rPr lang="tr-TR" sz="1200" b="0" i="0" u="none" strike="noStrike" kern="1200" baseline="0" dirty="0">
                <a:solidFill>
                  <a:schemeClr val="tx1"/>
                </a:solidFill>
                <a:latin typeface="+mn-lt"/>
                <a:ea typeface="+mn-ea"/>
                <a:cs typeface="+mn-cs"/>
              </a:rPr>
              <a:t>, DKA, HHD) olan hastalarda, tedaviye insülin ile başlanmalıdır.. Bu hastalarda insülin tedavisi tercihen bazal-</a:t>
            </a:r>
            <a:r>
              <a:rPr lang="tr-TR" sz="1200" b="0" i="0" u="none" strike="noStrike" kern="1200" baseline="0" dirty="0" err="1">
                <a:solidFill>
                  <a:schemeClr val="tx1"/>
                </a:solidFill>
                <a:latin typeface="+mn-lt"/>
                <a:ea typeface="+mn-ea"/>
                <a:cs typeface="+mn-cs"/>
              </a:rPr>
              <a:t>bolus</a:t>
            </a:r>
            <a:r>
              <a:rPr lang="tr-TR" sz="1200" b="0" i="0" u="none" strike="noStrike" kern="1200" baseline="0" dirty="0">
                <a:solidFill>
                  <a:schemeClr val="tx1"/>
                </a:solidFill>
                <a:latin typeface="+mn-lt"/>
                <a:ea typeface="+mn-ea"/>
                <a:cs typeface="+mn-cs"/>
              </a:rPr>
              <a:t> (veya karışım) insülin ile yapılmalı ve beraberinde mümkünse metformin de verilmelidir.</a:t>
            </a:r>
          </a:p>
          <a:p>
            <a:endParaRPr lang="tr-TR" sz="1200" b="0" i="0" u="none" strike="noStrike" kern="1200" baseline="0" dirty="0">
              <a:solidFill>
                <a:schemeClr val="tx1"/>
              </a:solidFill>
              <a:latin typeface="+mn-lt"/>
              <a:ea typeface="+mn-ea"/>
              <a:cs typeface="+mn-cs"/>
            </a:endParaRPr>
          </a:p>
          <a:p>
            <a:r>
              <a:rPr lang="tr-TR" sz="1200" b="0" i="0" u="none" strike="noStrike" kern="1200" baseline="0" dirty="0" err="1">
                <a:solidFill>
                  <a:schemeClr val="tx1"/>
                </a:solidFill>
                <a:latin typeface="+mn-lt"/>
                <a:ea typeface="+mn-ea"/>
                <a:cs typeface="+mn-cs"/>
              </a:rPr>
              <a:t>Metformine</a:t>
            </a:r>
            <a:r>
              <a:rPr lang="tr-TR" sz="1200" b="0" i="0" u="none" strike="noStrike" kern="1200" baseline="0" dirty="0">
                <a:solidFill>
                  <a:schemeClr val="tx1"/>
                </a:solidFill>
                <a:latin typeface="+mn-lt"/>
                <a:ea typeface="+mn-ea"/>
                <a:cs typeface="+mn-cs"/>
              </a:rPr>
              <a:t> ikinci ilaç eklenmesinden sonra A1C %7.1-8.5 (54-69 </a:t>
            </a:r>
            <a:r>
              <a:rPr lang="tr-TR" sz="1200" b="0" i="0" u="none" strike="noStrike" kern="1200" baseline="0" dirty="0" err="1">
                <a:solidFill>
                  <a:schemeClr val="tx1"/>
                </a:solidFill>
                <a:latin typeface="+mn-lt"/>
                <a:ea typeface="+mn-ea"/>
                <a:cs typeface="+mn-cs"/>
              </a:rPr>
              <a:t>mmol</a:t>
            </a:r>
            <a:r>
              <a:rPr lang="tr-TR" sz="1200" b="0" i="0" u="none" strike="noStrike" kern="1200" baseline="0" dirty="0">
                <a:solidFill>
                  <a:schemeClr val="tx1"/>
                </a:solidFill>
                <a:latin typeface="+mn-lt"/>
                <a:ea typeface="+mn-ea"/>
                <a:cs typeface="+mn-cs"/>
              </a:rPr>
              <a:t>/</a:t>
            </a:r>
            <a:r>
              <a:rPr lang="tr-TR" sz="1200" b="0" i="0" u="none" strike="noStrike" kern="1200" baseline="0" dirty="0" err="1">
                <a:solidFill>
                  <a:schemeClr val="tx1"/>
                </a:solidFill>
                <a:latin typeface="+mn-lt"/>
                <a:ea typeface="+mn-ea"/>
                <a:cs typeface="+mn-cs"/>
              </a:rPr>
              <a:t>mol</a:t>
            </a:r>
            <a:r>
              <a:rPr lang="tr-TR" sz="1200" b="0" i="0" u="none" strike="noStrike" kern="1200" baseline="0" dirty="0">
                <a:solidFill>
                  <a:schemeClr val="tx1"/>
                </a:solidFill>
                <a:latin typeface="+mn-lt"/>
                <a:ea typeface="+mn-ea"/>
                <a:cs typeface="+mn-cs"/>
              </a:rPr>
              <a:t>) ise tedaviye üçüncü bir OAD eklenebilir. Ancak, bu durumda tedavi maliyeti yükselir, tedavinin etkinliği insüline kıyasla daha düşüktür. Tedaviye üçüncü bir OAD eklenmesi, A1C’yi ancak %0.3- 0.5 kadar düşürebilir. Bu sebeple tedavi kısa süre sonra yetersiz kalabilir.</a:t>
            </a:r>
            <a:endParaRPr lang="tr-TR" dirty="0"/>
          </a:p>
        </p:txBody>
      </p:sp>
      <p:sp>
        <p:nvSpPr>
          <p:cNvPr id="4" name="Slayt Numarası Yer Tutucusu 3"/>
          <p:cNvSpPr>
            <a:spLocks noGrp="1"/>
          </p:cNvSpPr>
          <p:nvPr>
            <p:ph type="sldNum" sz="quarter" idx="10"/>
          </p:nvPr>
        </p:nvSpPr>
        <p:spPr/>
        <p:txBody>
          <a:bodyPr/>
          <a:lstStyle/>
          <a:p>
            <a:fld id="{B155B338-6E03-4C5D-8C79-7DAB23EB5D20}" type="slidenum">
              <a:rPr lang="tr-TR" smtClean="0"/>
              <a:t>80</a:t>
            </a:fld>
            <a:endParaRPr lang="tr-TR"/>
          </a:p>
        </p:txBody>
      </p:sp>
    </p:spTree>
    <p:extLst>
      <p:ext uri="{BB962C8B-B14F-4D97-AF65-F5344CB8AC3E}">
        <p14:creationId xmlns:p14="http://schemas.microsoft.com/office/powerpoint/2010/main" val="211527141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dirty="0">
                <a:solidFill>
                  <a:schemeClr val="tx1"/>
                </a:solidFill>
                <a:latin typeface="+mn-lt"/>
                <a:ea typeface="+mn-ea"/>
                <a:cs typeface="+mn-cs"/>
              </a:rPr>
              <a:t>Daha önceden tanı konulmuş tip 2 diyabetli hastada, A1C hedefine ulaşılamazsa veya </a:t>
            </a:r>
            <a:r>
              <a:rPr lang="tr-TR" sz="1200" b="0" i="0" u="none" strike="noStrike" kern="1200" baseline="0" dirty="0" err="1">
                <a:solidFill>
                  <a:schemeClr val="tx1"/>
                </a:solidFill>
                <a:latin typeface="+mn-lt"/>
                <a:ea typeface="+mn-ea"/>
                <a:cs typeface="+mn-cs"/>
              </a:rPr>
              <a:t>glisemik</a:t>
            </a:r>
            <a:r>
              <a:rPr lang="tr-TR" sz="1200" b="0" i="0" u="none" strike="noStrike" kern="1200" baseline="0" dirty="0">
                <a:solidFill>
                  <a:schemeClr val="tx1"/>
                </a:solidFill>
                <a:latin typeface="+mn-lt"/>
                <a:ea typeface="+mn-ea"/>
                <a:cs typeface="+mn-cs"/>
              </a:rPr>
              <a:t> hedefler sürdürülemiyorsa kısa sürede </a:t>
            </a:r>
            <a:r>
              <a:rPr lang="tr-TR" sz="1200" b="1" i="0" u="none" strike="noStrike" kern="1200" baseline="0" dirty="0">
                <a:solidFill>
                  <a:schemeClr val="tx1"/>
                </a:solidFill>
                <a:latin typeface="+mn-lt"/>
                <a:ea typeface="+mn-ea"/>
                <a:cs typeface="+mn-cs"/>
              </a:rPr>
              <a:t>(3 ayda) </a:t>
            </a:r>
            <a:r>
              <a:rPr lang="tr-TR" sz="1200" b="0" i="0" u="none" strike="noStrike" kern="1200" baseline="0" dirty="0">
                <a:solidFill>
                  <a:schemeClr val="tx1"/>
                </a:solidFill>
                <a:latin typeface="+mn-lt"/>
                <a:ea typeface="+mn-ea"/>
                <a:cs typeface="+mn-cs"/>
              </a:rPr>
              <a:t>ilaç dozları artırılmalı veya yeni .tedavi rejimlerine geçilmelidir</a:t>
            </a:r>
          </a:p>
          <a:p>
            <a:endParaRPr lang="tr-TR" sz="1200" b="0" i="0" u="none" strike="noStrike" kern="1200" baseline="0" dirty="0">
              <a:solidFill>
                <a:schemeClr val="tx1"/>
              </a:solidFill>
              <a:latin typeface="+mn-lt"/>
              <a:ea typeface="+mn-ea"/>
              <a:cs typeface="+mn-cs"/>
            </a:endParaRPr>
          </a:p>
          <a:p>
            <a:r>
              <a:rPr lang="tr-TR" sz="1200" b="0" i="0" u="none" strike="noStrike" kern="1200" baseline="0" dirty="0">
                <a:solidFill>
                  <a:schemeClr val="tx1"/>
                </a:solidFill>
                <a:latin typeface="+mn-lt"/>
                <a:ea typeface="+mn-ea"/>
                <a:cs typeface="+mn-cs"/>
              </a:rPr>
              <a:t>Yaşam tarzı değişikliği ve 2000 mg/gün dozunda metformin ile 3 ay sonra </a:t>
            </a:r>
            <a:r>
              <a:rPr lang="tr-TR" sz="1200" b="1" i="0" u="none" strike="noStrike" kern="1200" baseline="0" dirty="0">
                <a:solidFill>
                  <a:schemeClr val="tx1"/>
                </a:solidFill>
                <a:latin typeface="+mn-lt"/>
                <a:ea typeface="+mn-ea"/>
                <a:cs typeface="+mn-cs"/>
              </a:rPr>
              <a:t>A1C %7-7.5 (53-58 </a:t>
            </a:r>
            <a:r>
              <a:rPr lang="tr-TR" sz="1200" b="1" i="0" u="none" strike="noStrike" kern="1200" baseline="0" dirty="0" err="1">
                <a:solidFill>
                  <a:schemeClr val="tx1"/>
                </a:solidFill>
                <a:latin typeface="+mn-lt"/>
                <a:ea typeface="+mn-ea"/>
                <a:cs typeface="+mn-cs"/>
              </a:rPr>
              <a:t>mmol</a:t>
            </a:r>
            <a:r>
              <a:rPr lang="tr-TR" sz="1200" b="1" i="0" u="none" strike="noStrike" kern="1200" baseline="0" dirty="0">
                <a:solidFill>
                  <a:schemeClr val="tx1"/>
                </a:solidFill>
                <a:latin typeface="+mn-lt"/>
                <a:ea typeface="+mn-ea"/>
                <a:cs typeface="+mn-cs"/>
              </a:rPr>
              <a:t>/</a:t>
            </a:r>
            <a:r>
              <a:rPr lang="tr-TR" sz="1200" b="1" i="0" u="none" strike="noStrike" kern="1200" baseline="0" dirty="0" err="1">
                <a:solidFill>
                  <a:schemeClr val="tx1"/>
                </a:solidFill>
                <a:latin typeface="+mn-lt"/>
                <a:ea typeface="+mn-ea"/>
                <a:cs typeface="+mn-cs"/>
              </a:rPr>
              <a:t>mol</a:t>
            </a:r>
            <a:r>
              <a:rPr lang="tr-TR" sz="1200" b="1" i="0" u="none" strike="noStrike" kern="1200" baseline="0" dirty="0">
                <a:solidFill>
                  <a:schemeClr val="tx1"/>
                </a:solidFill>
                <a:latin typeface="+mn-lt"/>
                <a:ea typeface="+mn-ea"/>
                <a:cs typeface="+mn-cs"/>
              </a:rPr>
              <a:t>) </a:t>
            </a:r>
            <a:r>
              <a:rPr lang="tr-TR" sz="1200" b="0" i="0" u="none" strike="noStrike" kern="1200" baseline="0" dirty="0">
                <a:solidFill>
                  <a:schemeClr val="tx1"/>
                </a:solidFill>
                <a:latin typeface="+mn-lt"/>
                <a:ea typeface="+mn-ea"/>
                <a:cs typeface="+mn-cs"/>
              </a:rPr>
              <a:t> ise yaşam tarzı yeniden gözden geçirilmeli, A1C &gt;%7.5 (58 </a:t>
            </a:r>
            <a:r>
              <a:rPr lang="tr-TR" sz="1200" b="0" i="0" u="none" strike="noStrike" kern="1200" baseline="0" dirty="0" err="1">
                <a:solidFill>
                  <a:schemeClr val="tx1"/>
                </a:solidFill>
                <a:latin typeface="+mn-lt"/>
                <a:ea typeface="+mn-ea"/>
                <a:cs typeface="+mn-cs"/>
              </a:rPr>
              <a:t>mmol</a:t>
            </a:r>
            <a:r>
              <a:rPr lang="tr-TR" sz="1200" b="0" i="0" u="none" strike="noStrike" kern="1200" baseline="0" dirty="0">
                <a:solidFill>
                  <a:schemeClr val="tx1"/>
                </a:solidFill>
                <a:latin typeface="+mn-lt"/>
                <a:ea typeface="+mn-ea"/>
                <a:cs typeface="+mn-cs"/>
              </a:rPr>
              <a:t>/</a:t>
            </a:r>
            <a:r>
              <a:rPr lang="tr-TR" sz="1200" b="0" i="0" u="none" strike="noStrike" kern="1200" baseline="0" dirty="0" err="1">
                <a:solidFill>
                  <a:schemeClr val="tx1"/>
                </a:solidFill>
                <a:latin typeface="+mn-lt"/>
                <a:ea typeface="+mn-ea"/>
                <a:cs typeface="+mn-cs"/>
              </a:rPr>
              <a:t>mol</a:t>
            </a:r>
            <a:r>
              <a:rPr lang="tr-TR" sz="1200" b="0" i="0" u="none" strike="noStrike" kern="1200" baseline="0" dirty="0">
                <a:solidFill>
                  <a:schemeClr val="tx1"/>
                </a:solidFill>
                <a:latin typeface="+mn-lt"/>
                <a:ea typeface="+mn-ea"/>
                <a:cs typeface="+mn-cs"/>
              </a:rPr>
              <a:t>) ise veya yaşam tarzı düzenlemelerine rağmen bireysel </a:t>
            </a:r>
            <a:r>
              <a:rPr lang="tr-TR" sz="1200" b="0" i="0" u="none" strike="noStrike" kern="1200" baseline="0" dirty="0" err="1">
                <a:solidFill>
                  <a:schemeClr val="tx1"/>
                </a:solidFill>
                <a:latin typeface="+mn-lt"/>
                <a:ea typeface="+mn-ea"/>
                <a:cs typeface="+mn-cs"/>
              </a:rPr>
              <a:t>glisemik</a:t>
            </a:r>
            <a:r>
              <a:rPr lang="tr-TR" sz="1200" b="0" i="0" u="none" strike="noStrike" kern="1200" baseline="0" dirty="0">
                <a:solidFill>
                  <a:schemeClr val="tx1"/>
                </a:solidFill>
                <a:latin typeface="+mn-lt"/>
                <a:ea typeface="+mn-ea"/>
                <a:cs typeface="+mn-cs"/>
              </a:rPr>
              <a:t> hedeflere ulaşılamazsa tedaviye ikinci bir ilaç eklenmelidir.</a:t>
            </a:r>
          </a:p>
          <a:p>
            <a:endParaRPr lang="tr-TR" sz="1200" b="0" i="0" u="none" strike="noStrike" kern="1200" baseline="0" dirty="0">
              <a:solidFill>
                <a:schemeClr val="tx1"/>
              </a:solidFill>
              <a:latin typeface="+mn-lt"/>
              <a:ea typeface="+mn-ea"/>
              <a:cs typeface="+mn-cs"/>
            </a:endParaRPr>
          </a:p>
          <a:p>
            <a:r>
              <a:rPr lang="tr-TR" sz="1200" b="0" i="0" u="none" strike="noStrike" kern="1200" baseline="0" dirty="0" err="1">
                <a:solidFill>
                  <a:schemeClr val="tx1"/>
                </a:solidFill>
                <a:latin typeface="+mn-lt"/>
                <a:ea typeface="+mn-ea"/>
                <a:cs typeface="+mn-cs"/>
              </a:rPr>
              <a:t>Metabolik</a:t>
            </a:r>
            <a:r>
              <a:rPr lang="tr-TR" sz="1200" b="0" i="0" u="none" strike="noStrike" kern="1200" baseline="0" dirty="0">
                <a:solidFill>
                  <a:schemeClr val="tx1"/>
                </a:solidFill>
                <a:latin typeface="+mn-lt"/>
                <a:ea typeface="+mn-ea"/>
                <a:cs typeface="+mn-cs"/>
              </a:rPr>
              <a:t> </a:t>
            </a:r>
            <a:r>
              <a:rPr lang="tr-TR" sz="1200" b="0" i="0" u="none" strike="noStrike" kern="1200" baseline="0" dirty="0" err="1">
                <a:solidFill>
                  <a:schemeClr val="tx1"/>
                </a:solidFill>
                <a:latin typeface="+mn-lt"/>
                <a:ea typeface="+mn-ea"/>
                <a:cs typeface="+mn-cs"/>
              </a:rPr>
              <a:t>dekompansasyonu</a:t>
            </a:r>
            <a:r>
              <a:rPr lang="tr-TR" sz="1200" b="0" i="0" u="none" strike="noStrike" kern="1200" baseline="0" dirty="0">
                <a:solidFill>
                  <a:schemeClr val="tx1"/>
                </a:solidFill>
                <a:latin typeface="+mn-lt"/>
                <a:ea typeface="+mn-ea"/>
                <a:cs typeface="+mn-cs"/>
              </a:rPr>
              <a:t> (aşikar </a:t>
            </a:r>
            <a:r>
              <a:rPr lang="tr-TR" sz="1200" b="0" i="0" u="none" strike="noStrike" kern="1200" baseline="0" dirty="0" err="1">
                <a:solidFill>
                  <a:schemeClr val="tx1"/>
                </a:solidFill>
                <a:latin typeface="+mn-lt"/>
                <a:ea typeface="+mn-ea"/>
                <a:cs typeface="+mn-cs"/>
              </a:rPr>
              <a:t>hiperglisemi</a:t>
            </a:r>
            <a:r>
              <a:rPr lang="tr-TR" sz="1200" b="0" i="0" u="none" strike="noStrike" kern="1200" baseline="0" dirty="0">
                <a:solidFill>
                  <a:schemeClr val="tx1"/>
                </a:solidFill>
                <a:latin typeface="+mn-lt"/>
                <a:ea typeface="+mn-ea"/>
                <a:cs typeface="+mn-cs"/>
              </a:rPr>
              <a:t>, </a:t>
            </a:r>
            <a:r>
              <a:rPr lang="tr-TR" sz="1200" b="0" i="0" u="none" strike="noStrike" kern="1200" baseline="0" dirty="0" err="1">
                <a:solidFill>
                  <a:schemeClr val="tx1"/>
                </a:solidFill>
                <a:latin typeface="+mn-lt"/>
                <a:ea typeface="+mn-ea"/>
                <a:cs typeface="+mn-cs"/>
              </a:rPr>
              <a:t>hipertrigliseridemi</a:t>
            </a:r>
            <a:r>
              <a:rPr lang="tr-TR" sz="1200" b="0" i="0" u="none" strike="noStrike" kern="1200" baseline="0" dirty="0">
                <a:solidFill>
                  <a:schemeClr val="tx1"/>
                </a:solidFill>
                <a:latin typeface="+mn-lt"/>
                <a:ea typeface="+mn-ea"/>
                <a:cs typeface="+mn-cs"/>
              </a:rPr>
              <a:t>, </a:t>
            </a:r>
            <a:r>
              <a:rPr lang="tr-TR" sz="1200" b="0" i="0" u="none" strike="noStrike" kern="1200" baseline="0" dirty="0" err="1">
                <a:solidFill>
                  <a:schemeClr val="tx1"/>
                </a:solidFill>
                <a:latin typeface="+mn-lt"/>
                <a:ea typeface="+mn-ea"/>
                <a:cs typeface="+mn-cs"/>
              </a:rPr>
              <a:t>ketozis</a:t>
            </a:r>
            <a:r>
              <a:rPr lang="tr-TR" sz="1200" b="0" i="0" u="none" strike="noStrike" kern="1200" baseline="0" dirty="0">
                <a:solidFill>
                  <a:schemeClr val="tx1"/>
                </a:solidFill>
                <a:latin typeface="+mn-lt"/>
                <a:ea typeface="+mn-ea"/>
                <a:cs typeface="+mn-cs"/>
              </a:rPr>
              <a:t> veya istemsiz kilo kaybı) olan tip 2 diyabetli hastalarda, insülin en etkili yoldur. Özellikle A1C ≥%8.5 (69 </a:t>
            </a:r>
            <a:r>
              <a:rPr lang="tr-TR" sz="1200" b="0" i="0" u="none" strike="noStrike" kern="1200" baseline="0" dirty="0" err="1">
                <a:solidFill>
                  <a:schemeClr val="tx1"/>
                </a:solidFill>
                <a:latin typeface="+mn-lt"/>
                <a:ea typeface="+mn-ea"/>
                <a:cs typeface="+mn-cs"/>
              </a:rPr>
              <a:t>mmol</a:t>
            </a:r>
            <a:r>
              <a:rPr lang="tr-TR" sz="1200" b="0" i="0" u="none" strike="noStrike" kern="1200" baseline="0" dirty="0">
                <a:solidFill>
                  <a:schemeClr val="tx1"/>
                </a:solidFill>
                <a:latin typeface="+mn-lt"/>
                <a:ea typeface="+mn-ea"/>
                <a:cs typeface="+mn-cs"/>
              </a:rPr>
              <a:t>/</a:t>
            </a:r>
            <a:r>
              <a:rPr lang="tr-TR" sz="1200" b="0" i="0" u="none" strike="noStrike" kern="1200" baseline="0" dirty="0" err="1">
                <a:solidFill>
                  <a:schemeClr val="tx1"/>
                </a:solidFill>
                <a:latin typeface="+mn-lt"/>
                <a:ea typeface="+mn-ea"/>
                <a:cs typeface="+mn-cs"/>
              </a:rPr>
              <a:t>mol</a:t>
            </a:r>
            <a:r>
              <a:rPr lang="tr-TR" sz="1200" b="0" i="0" u="none" strike="noStrike" kern="1200" baseline="0" dirty="0">
                <a:solidFill>
                  <a:schemeClr val="tx1"/>
                </a:solidFill>
                <a:latin typeface="+mn-lt"/>
                <a:ea typeface="+mn-ea"/>
                <a:cs typeface="+mn-cs"/>
              </a:rPr>
              <a:t>) ise tercihen bazal insüline (uzun etkili analog veya NPH insülin) başlanmalıdır.</a:t>
            </a:r>
          </a:p>
          <a:p>
            <a:endParaRPr lang="tr-TR" sz="1200" b="0" i="0" u="none" strike="noStrike" kern="1200" baseline="0" dirty="0">
              <a:solidFill>
                <a:schemeClr val="tx1"/>
              </a:solidFill>
              <a:latin typeface="+mn-lt"/>
              <a:ea typeface="+mn-ea"/>
              <a:cs typeface="+mn-cs"/>
            </a:endParaRPr>
          </a:p>
          <a:p>
            <a:r>
              <a:rPr lang="tr-TR" sz="1200" b="1" i="0" u="none" strike="noStrike" kern="1200" baseline="0" dirty="0">
                <a:solidFill>
                  <a:schemeClr val="tx1"/>
                </a:solidFill>
                <a:latin typeface="+mn-lt"/>
                <a:ea typeface="+mn-ea"/>
                <a:cs typeface="+mn-cs"/>
              </a:rPr>
              <a:t>A1C %7.1-8.5 (54-69 </a:t>
            </a:r>
            <a:r>
              <a:rPr lang="tr-TR" sz="1200" b="1" i="0" u="none" strike="noStrike" kern="1200" baseline="0" dirty="0" err="1">
                <a:solidFill>
                  <a:schemeClr val="tx1"/>
                </a:solidFill>
                <a:latin typeface="+mn-lt"/>
                <a:ea typeface="+mn-ea"/>
                <a:cs typeface="+mn-cs"/>
              </a:rPr>
              <a:t>mmol</a:t>
            </a:r>
            <a:r>
              <a:rPr lang="tr-TR" sz="1200" b="1" i="0" u="none" strike="noStrike" kern="1200" baseline="0" dirty="0">
                <a:solidFill>
                  <a:schemeClr val="tx1"/>
                </a:solidFill>
                <a:latin typeface="+mn-lt"/>
                <a:ea typeface="+mn-ea"/>
                <a:cs typeface="+mn-cs"/>
              </a:rPr>
              <a:t>/</a:t>
            </a:r>
            <a:r>
              <a:rPr lang="tr-TR" sz="1200" b="1" i="0" u="none" strike="noStrike" kern="1200" baseline="0" dirty="0" err="1">
                <a:solidFill>
                  <a:schemeClr val="tx1"/>
                </a:solidFill>
                <a:latin typeface="+mn-lt"/>
                <a:ea typeface="+mn-ea"/>
                <a:cs typeface="+mn-cs"/>
              </a:rPr>
              <a:t>mol</a:t>
            </a:r>
            <a:r>
              <a:rPr lang="tr-TR" sz="1200" b="1" i="0" u="none" strike="noStrike" kern="1200" baseline="0" dirty="0">
                <a:solidFill>
                  <a:schemeClr val="tx1"/>
                </a:solidFill>
                <a:latin typeface="+mn-lt"/>
                <a:ea typeface="+mn-ea"/>
                <a:cs typeface="+mn-cs"/>
              </a:rPr>
              <a:t>) arasında ise</a:t>
            </a:r>
            <a:r>
              <a:rPr lang="tr-TR" sz="1200" b="0" i="0" u="none" strike="noStrike" kern="1200" baseline="0" dirty="0">
                <a:solidFill>
                  <a:schemeClr val="tx1"/>
                </a:solidFill>
                <a:latin typeface="+mn-lt"/>
                <a:ea typeface="+mn-ea"/>
                <a:cs typeface="+mn-cs"/>
              </a:rPr>
              <a:t>, hastanın durumuna göre, tedaviye SU, GLN, DPP4-İ, AGİ, GLP-1A, PİO veya SGLT2-İ eklenebilir. Özellikle tokluk </a:t>
            </a:r>
            <a:r>
              <a:rPr lang="tr-TR" sz="1200" b="0" i="0" u="none" strike="noStrike" kern="1200" baseline="0" dirty="0" err="1">
                <a:solidFill>
                  <a:schemeClr val="tx1"/>
                </a:solidFill>
                <a:latin typeface="+mn-lt"/>
                <a:ea typeface="+mn-ea"/>
                <a:cs typeface="+mn-cs"/>
              </a:rPr>
              <a:t>glisemi</a:t>
            </a:r>
            <a:r>
              <a:rPr lang="tr-TR" sz="1200" b="0" i="0" u="none" strike="noStrike" kern="1200" baseline="0" dirty="0">
                <a:solidFill>
                  <a:schemeClr val="tx1"/>
                </a:solidFill>
                <a:latin typeface="+mn-lt"/>
                <a:ea typeface="+mn-ea"/>
                <a:cs typeface="+mn-cs"/>
              </a:rPr>
              <a:t> kontrolü hedefleniyorsa GLN, DPP4-İ, AGİ veya GLP-1A seçilebilir. Özellikle kilo kaybının yararlı olacağı düşünülen hastalarda GLP-1A veya SGLT2-İ</a:t>
            </a:r>
          </a:p>
          <a:p>
            <a:r>
              <a:rPr lang="tr-TR" sz="1200" b="0" i="0" u="none" strike="noStrike" kern="1200" baseline="0" dirty="0">
                <a:solidFill>
                  <a:schemeClr val="tx1"/>
                </a:solidFill>
                <a:latin typeface="+mn-lt"/>
                <a:ea typeface="+mn-ea"/>
                <a:cs typeface="+mn-cs"/>
              </a:rPr>
              <a:t>Kullanılabilir. SU/GLN grubu en ucuz seçenektir.  Bu ilaçların hipoglisemi ve kilo artışı riski dikkate alınmalıdır.</a:t>
            </a:r>
          </a:p>
          <a:p>
            <a:endParaRPr lang="tr-TR" sz="1200" b="0" i="0" u="none" strike="noStrike" kern="1200" baseline="0" dirty="0">
              <a:solidFill>
                <a:schemeClr val="tx1"/>
              </a:solidFill>
              <a:latin typeface="+mn-lt"/>
              <a:ea typeface="+mn-ea"/>
              <a:cs typeface="+mn-cs"/>
            </a:endParaRPr>
          </a:p>
          <a:p>
            <a:r>
              <a:rPr lang="tr-TR" sz="1200" b="0" i="0" u="none" strike="noStrike" kern="1200" baseline="0" dirty="0">
                <a:solidFill>
                  <a:schemeClr val="tx1"/>
                </a:solidFill>
                <a:latin typeface="+mn-lt"/>
                <a:ea typeface="+mn-ea"/>
                <a:cs typeface="+mn-cs"/>
              </a:rPr>
              <a:t>Akut hastalıklar sırasında ve </a:t>
            </a:r>
            <a:r>
              <a:rPr lang="tr-TR" sz="1200" b="0" i="0" u="none" strike="noStrike" kern="1200" baseline="0" dirty="0" err="1">
                <a:solidFill>
                  <a:schemeClr val="tx1"/>
                </a:solidFill>
                <a:latin typeface="+mn-lt"/>
                <a:ea typeface="+mn-ea"/>
                <a:cs typeface="+mn-cs"/>
              </a:rPr>
              <a:t>major</a:t>
            </a:r>
            <a:r>
              <a:rPr lang="tr-TR" sz="1200" b="0" i="0" u="none" strike="noStrike" kern="1200" baseline="0" dirty="0">
                <a:solidFill>
                  <a:schemeClr val="tx1"/>
                </a:solidFill>
                <a:latin typeface="+mn-lt"/>
                <a:ea typeface="+mn-ea"/>
                <a:cs typeface="+mn-cs"/>
              </a:rPr>
              <a:t> cerrahi öncesinde </a:t>
            </a:r>
            <a:r>
              <a:rPr lang="tr-TR" sz="1200" b="0" i="0" u="none" strike="noStrike" kern="1200" baseline="0" dirty="0" err="1">
                <a:solidFill>
                  <a:schemeClr val="tx1"/>
                </a:solidFill>
                <a:latin typeface="+mn-lt"/>
                <a:ea typeface="+mn-ea"/>
                <a:cs typeface="+mn-cs"/>
              </a:rPr>
              <a:t>dehidratasyon</a:t>
            </a:r>
            <a:r>
              <a:rPr lang="tr-TR" sz="1200" b="0" i="0" u="none" strike="noStrike" kern="1200" baseline="0" dirty="0">
                <a:solidFill>
                  <a:schemeClr val="tx1"/>
                </a:solidFill>
                <a:latin typeface="+mn-lt"/>
                <a:ea typeface="+mn-ea"/>
                <a:cs typeface="+mn-cs"/>
              </a:rPr>
              <a:t> ve DKA riski artacağı için metformin ve SGLT2-İ geçici olarak kesilmelidir.</a:t>
            </a:r>
          </a:p>
          <a:p>
            <a:endParaRPr lang="tr-TR" sz="1200" b="0" i="0" u="none" strike="noStrike" kern="1200" baseline="0" dirty="0">
              <a:solidFill>
                <a:schemeClr val="tx1"/>
              </a:solidFill>
              <a:latin typeface="+mn-lt"/>
              <a:ea typeface="+mn-ea"/>
              <a:cs typeface="+mn-cs"/>
            </a:endParaRPr>
          </a:p>
          <a:p>
            <a:r>
              <a:rPr lang="tr-TR" sz="1200" b="0" i="0" u="none" strike="noStrike" kern="1200" baseline="0" dirty="0" err="1">
                <a:solidFill>
                  <a:schemeClr val="tx1"/>
                </a:solidFill>
                <a:latin typeface="+mn-lt"/>
                <a:ea typeface="+mn-ea"/>
                <a:cs typeface="+mn-cs"/>
              </a:rPr>
              <a:t>Metformine</a:t>
            </a:r>
            <a:r>
              <a:rPr lang="tr-TR" sz="1200" b="0" i="0" u="none" strike="noStrike" kern="1200" baseline="0" dirty="0">
                <a:solidFill>
                  <a:schemeClr val="tx1"/>
                </a:solidFill>
                <a:latin typeface="+mn-lt"/>
                <a:ea typeface="+mn-ea"/>
                <a:cs typeface="+mn-cs"/>
              </a:rPr>
              <a:t> ikinci bir OAD eklendikten 3 ay sonra </a:t>
            </a:r>
            <a:r>
              <a:rPr lang="tr-TR" sz="1200" b="1" i="0" u="none" strike="noStrike" kern="1200" baseline="0" dirty="0">
                <a:solidFill>
                  <a:schemeClr val="tx1"/>
                </a:solidFill>
                <a:latin typeface="+mn-lt"/>
                <a:ea typeface="+mn-ea"/>
                <a:cs typeface="+mn-cs"/>
              </a:rPr>
              <a:t>A1C &gt;%8.5 </a:t>
            </a:r>
            <a:r>
              <a:rPr lang="tr-TR" sz="1200" b="0" i="0" u="none" strike="noStrike" kern="1200" baseline="0" dirty="0">
                <a:solidFill>
                  <a:schemeClr val="tx1"/>
                </a:solidFill>
                <a:latin typeface="+mn-lt"/>
                <a:ea typeface="+mn-ea"/>
                <a:cs typeface="+mn-cs"/>
              </a:rPr>
              <a:t>(69 </a:t>
            </a:r>
            <a:r>
              <a:rPr lang="tr-TR" sz="1200" b="0" i="0" u="none" strike="noStrike" kern="1200" baseline="0" dirty="0" err="1">
                <a:solidFill>
                  <a:schemeClr val="tx1"/>
                </a:solidFill>
                <a:latin typeface="+mn-lt"/>
                <a:ea typeface="+mn-ea"/>
                <a:cs typeface="+mn-cs"/>
              </a:rPr>
              <a:t>mmol</a:t>
            </a:r>
            <a:r>
              <a:rPr lang="tr-TR" sz="1200" b="0" i="0" u="none" strike="noStrike" kern="1200" baseline="0" dirty="0">
                <a:solidFill>
                  <a:schemeClr val="tx1"/>
                </a:solidFill>
                <a:latin typeface="+mn-lt"/>
                <a:ea typeface="+mn-ea"/>
                <a:cs typeface="+mn-cs"/>
              </a:rPr>
              <a:t>/</a:t>
            </a:r>
            <a:r>
              <a:rPr lang="tr-TR" sz="1200" b="0" i="0" u="none" strike="noStrike" kern="1200" baseline="0" dirty="0" err="1">
                <a:solidFill>
                  <a:schemeClr val="tx1"/>
                </a:solidFill>
                <a:latin typeface="+mn-lt"/>
                <a:ea typeface="+mn-ea"/>
                <a:cs typeface="+mn-cs"/>
              </a:rPr>
              <a:t>mol</a:t>
            </a:r>
            <a:r>
              <a:rPr lang="tr-TR" sz="1200" b="0" i="0" u="none" strike="noStrike" kern="1200" baseline="0" dirty="0">
                <a:solidFill>
                  <a:schemeClr val="tx1"/>
                </a:solidFill>
                <a:latin typeface="+mn-lt"/>
                <a:ea typeface="+mn-ea"/>
                <a:cs typeface="+mn-cs"/>
              </a:rPr>
              <a:t>) ise insülin tedavisine ya da GLP-1A YA geçilmelidir.</a:t>
            </a:r>
            <a:endParaRPr lang="tr-TR" dirty="0"/>
          </a:p>
        </p:txBody>
      </p:sp>
      <p:sp>
        <p:nvSpPr>
          <p:cNvPr id="4" name="Slayt Numarası Yer Tutucusu 3"/>
          <p:cNvSpPr>
            <a:spLocks noGrp="1"/>
          </p:cNvSpPr>
          <p:nvPr>
            <p:ph type="sldNum" sz="quarter" idx="10"/>
          </p:nvPr>
        </p:nvSpPr>
        <p:spPr/>
        <p:txBody>
          <a:bodyPr/>
          <a:lstStyle/>
          <a:p>
            <a:fld id="{B155B338-6E03-4C5D-8C79-7DAB23EB5D20}" type="slidenum">
              <a:rPr lang="tr-TR" smtClean="0"/>
              <a:t>82</a:t>
            </a:fld>
            <a:endParaRPr lang="tr-TR"/>
          </a:p>
        </p:txBody>
      </p:sp>
    </p:spTree>
    <p:extLst>
      <p:ext uri="{BB962C8B-B14F-4D97-AF65-F5344CB8AC3E}">
        <p14:creationId xmlns:p14="http://schemas.microsoft.com/office/powerpoint/2010/main" val="240682383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r>
              <a:rPr lang="tr-TR" sz="1800" b="0" i="0" u="none" strike="noStrike" baseline="0" dirty="0">
                <a:latin typeface="DINBek-Regular"/>
              </a:rPr>
              <a:t>Akut hastalıklar sırasında ve </a:t>
            </a:r>
            <a:r>
              <a:rPr lang="tr-TR" sz="1800" b="0" i="0" u="none" strike="noStrike" baseline="0" dirty="0" err="1">
                <a:latin typeface="DINBek-Regular"/>
              </a:rPr>
              <a:t>major</a:t>
            </a:r>
            <a:r>
              <a:rPr lang="tr-TR" sz="1800" b="0" i="0" u="none" strike="noStrike" baseline="0" dirty="0">
                <a:latin typeface="DINBek-Regular"/>
              </a:rPr>
              <a:t> cerrahi öncesinde dehidratasyon ve DKA riski artacağı için metformin ve SGLT2-İ geçici olarak kesilmelidir.</a:t>
            </a:r>
          </a:p>
        </p:txBody>
      </p:sp>
      <p:sp>
        <p:nvSpPr>
          <p:cNvPr id="4" name="Slayt Numarası Yer Tutucusu 3"/>
          <p:cNvSpPr>
            <a:spLocks noGrp="1"/>
          </p:cNvSpPr>
          <p:nvPr>
            <p:ph type="sldNum" sz="quarter" idx="5"/>
          </p:nvPr>
        </p:nvSpPr>
        <p:spPr/>
        <p:txBody>
          <a:bodyPr/>
          <a:lstStyle/>
          <a:p>
            <a:fld id="{B155B338-6E03-4C5D-8C79-7DAB23EB5D20}" type="slidenum">
              <a:rPr lang="tr-TR" smtClean="0"/>
              <a:t>83</a:t>
            </a:fld>
            <a:endParaRPr lang="tr-TR"/>
          </a:p>
        </p:txBody>
      </p:sp>
    </p:spTree>
    <p:extLst>
      <p:ext uri="{BB962C8B-B14F-4D97-AF65-F5344CB8AC3E}">
        <p14:creationId xmlns:p14="http://schemas.microsoft.com/office/powerpoint/2010/main" val="4368422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a:solidFill>
                  <a:schemeClr val="tx1"/>
                </a:solidFill>
                <a:latin typeface="+mn-lt"/>
                <a:ea typeface="+mn-ea"/>
                <a:cs typeface="+mn-cs"/>
              </a:rPr>
              <a:t>Günümüzde çok sayıda insülin-dışı oral antihiperglisemik (OAD) ilaç mevcut olmakla birlikte, metformine ek olarak kullanılan ikinci OAD’nin A1C’yi %0.8-1 civarında, üçüncü OAD’nin ise A1C’yi %0.3-0.5 oranında düşürebileceği göz önüne alındığında; A1C değeri belirlenen hedefin &gt;%1.5 üzerinde olan vakalarda çok sayıda ilacın kombine kullanılmasından kaçınılması ve injeksiyonlu (insülin ya da GLP-1A) tedavilerden birinin tercih edilmesi rasyonel görünmektedir.</a:t>
            </a:r>
            <a:endParaRPr lang="tr-TR"/>
          </a:p>
        </p:txBody>
      </p:sp>
      <p:sp>
        <p:nvSpPr>
          <p:cNvPr id="4" name="Slayt Numarası Yer Tutucusu 3"/>
          <p:cNvSpPr>
            <a:spLocks noGrp="1"/>
          </p:cNvSpPr>
          <p:nvPr>
            <p:ph type="sldNum" sz="quarter" idx="10"/>
          </p:nvPr>
        </p:nvSpPr>
        <p:spPr/>
        <p:txBody>
          <a:bodyPr/>
          <a:lstStyle/>
          <a:p>
            <a:fld id="{B155B338-6E03-4C5D-8C79-7DAB23EB5D20}" type="slidenum">
              <a:rPr lang="tr-TR" smtClean="0"/>
              <a:t>86</a:t>
            </a:fld>
            <a:endParaRPr lang="tr-TR"/>
          </a:p>
        </p:txBody>
      </p:sp>
    </p:spTree>
    <p:extLst>
      <p:ext uri="{BB962C8B-B14F-4D97-AF65-F5344CB8AC3E}">
        <p14:creationId xmlns:p14="http://schemas.microsoft.com/office/powerpoint/2010/main" val="197818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r>
              <a:rPr lang="tr-TR" sz="1800" b="0" i="0" u="none" strike="noStrike" baseline="0">
                <a:latin typeface="DINBek-Regular"/>
              </a:rPr>
              <a:t>Özellikle kilo alma eğilimi olan hastalarda, bazal insülin yetersiz kaldığında, GLP-1 RA</a:t>
            </a:r>
          </a:p>
          <a:p>
            <a:pPr algn="l"/>
            <a:r>
              <a:rPr lang="tr-TR" sz="1800" b="0" i="0" u="none" strike="noStrike" baseline="0">
                <a:latin typeface="DINBek-Regular"/>
              </a:rPr>
              <a:t>eklenmesi tercih edilmelidir. Bazal insülin ile GLP-1 RA’nın hazır kombinasyonları (Insülin</a:t>
            </a:r>
          </a:p>
          <a:p>
            <a:pPr algn="l"/>
            <a:r>
              <a:rPr lang="tr-TR" sz="1800" b="0" i="0" u="none" strike="noStrike" baseline="0">
                <a:latin typeface="DINBek-Regular"/>
              </a:rPr>
              <a:t>degludec ve liraglutid, glargin ve liksisenatid) geliştirilmiştir.</a:t>
            </a:r>
            <a:endParaRPr lang="tr-TR" dirty="0"/>
          </a:p>
        </p:txBody>
      </p:sp>
      <p:sp>
        <p:nvSpPr>
          <p:cNvPr id="4" name="Slayt Numarası Yer Tutucusu 3"/>
          <p:cNvSpPr>
            <a:spLocks noGrp="1"/>
          </p:cNvSpPr>
          <p:nvPr>
            <p:ph type="sldNum" sz="quarter" idx="5"/>
          </p:nvPr>
        </p:nvSpPr>
        <p:spPr/>
        <p:txBody>
          <a:bodyPr/>
          <a:lstStyle/>
          <a:p>
            <a:fld id="{B155B338-6E03-4C5D-8C79-7DAB23EB5D20}" type="slidenum">
              <a:rPr lang="tr-TR" smtClean="0"/>
              <a:t>88</a:t>
            </a:fld>
            <a:endParaRPr lang="tr-TR"/>
          </a:p>
        </p:txBody>
      </p:sp>
    </p:spTree>
    <p:extLst>
      <p:ext uri="{BB962C8B-B14F-4D97-AF65-F5344CB8AC3E}">
        <p14:creationId xmlns:p14="http://schemas.microsoft.com/office/powerpoint/2010/main" val="13128092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a:solidFill>
                  <a:schemeClr val="tx1"/>
                </a:solidFill>
                <a:latin typeface="+mn-lt"/>
                <a:ea typeface="+mn-ea"/>
                <a:cs typeface="+mn-cs"/>
              </a:rPr>
              <a:t>A1C değeri hedeflenen düzeyin &gt;%1.5 üzerine yükselmiş ya da hiperglisemik ciddi semptomları olan bazı hastalarda doğrudan bazal-bolus insülin tedavisine geçilmelidir</a:t>
            </a:r>
          </a:p>
          <a:p>
            <a:r>
              <a:rPr lang="tr-TR" sz="1200" b="0" i="0" u="none" strike="noStrike" kern="1200" baseline="0">
                <a:solidFill>
                  <a:schemeClr val="tx1"/>
                </a:solidFill>
                <a:latin typeface="+mn-lt"/>
                <a:ea typeface="+mn-ea"/>
                <a:cs typeface="+mn-cs"/>
              </a:rPr>
              <a:t>Bazal-bolus insülin tedavisini uygulamada zorluk yaşayacak olan hastalarda, alternatif olarak günde 3 kez bifazik insülin verilebilir</a:t>
            </a:r>
            <a:endParaRPr lang="tr-TR"/>
          </a:p>
        </p:txBody>
      </p:sp>
      <p:sp>
        <p:nvSpPr>
          <p:cNvPr id="4" name="Slayt Numarası Yer Tutucusu 3"/>
          <p:cNvSpPr>
            <a:spLocks noGrp="1"/>
          </p:cNvSpPr>
          <p:nvPr>
            <p:ph type="sldNum" sz="quarter" idx="10"/>
          </p:nvPr>
        </p:nvSpPr>
        <p:spPr/>
        <p:txBody>
          <a:bodyPr/>
          <a:lstStyle/>
          <a:p>
            <a:fld id="{B155B338-6E03-4C5D-8C79-7DAB23EB5D20}" type="slidenum">
              <a:rPr lang="tr-TR" smtClean="0"/>
              <a:t>89</a:t>
            </a:fld>
            <a:endParaRPr lang="tr-TR"/>
          </a:p>
        </p:txBody>
      </p:sp>
    </p:spTree>
    <p:extLst>
      <p:ext uri="{BB962C8B-B14F-4D97-AF65-F5344CB8AC3E}">
        <p14:creationId xmlns:p14="http://schemas.microsoft.com/office/powerpoint/2010/main" val="325530754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r>
              <a:rPr lang="nn-NO" sz="1800" b="0" i="0" u="none" strike="noStrike" baseline="0" dirty="0">
                <a:latin typeface="DINBek-Regular"/>
              </a:rPr>
              <a:t>OAD kombinasyonları ile glisemi kontrolü sağlanamayan ve katastrofik durumda olmayan</a:t>
            </a:r>
          </a:p>
          <a:p>
            <a:pPr algn="l"/>
            <a:r>
              <a:rPr lang="tr-TR" sz="1800" b="0" i="0" u="none" strike="noStrike" baseline="0" dirty="0">
                <a:latin typeface="DINBek-Regular"/>
              </a:rPr>
              <a:t>obez hastalarda ’metformin + bazal insülin + GLP-1 RA veya SGLT2-İ’ kombinasyonu klinik</a:t>
            </a:r>
          </a:p>
          <a:p>
            <a:pPr algn="l"/>
            <a:r>
              <a:rPr lang="tr-TR" sz="1800" b="0" i="0" u="none" strike="noStrike" baseline="0" dirty="0">
                <a:latin typeface="DINBek-Regular"/>
              </a:rPr>
              <a:t>yarar sağlayabilir (A).</a:t>
            </a:r>
            <a:endParaRPr lang="tr-TR" dirty="0"/>
          </a:p>
        </p:txBody>
      </p:sp>
      <p:sp>
        <p:nvSpPr>
          <p:cNvPr id="4" name="Slayt Numarası Yer Tutucusu 3"/>
          <p:cNvSpPr>
            <a:spLocks noGrp="1"/>
          </p:cNvSpPr>
          <p:nvPr>
            <p:ph type="sldNum" sz="quarter" idx="5"/>
          </p:nvPr>
        </p:nvSpPr>
        <p:spPr/>
        <p:txBody>
          <a:bodyPr/>
          <a:lstStyle/>
          <a:p>
            <a:fld id="{B155B338-6E03-4C5D-8C79-7DAB23EB5D20}" type="slidenum">
              <a:rPr lang="tr-TR" smtClean="0"/>
              <a:t>91</a:t>
            </a:fld>
            <a:endParaRPr lang="tr-TR"/>
          </a:p>
        </p:txBody>
      </p:sp>
    </p:spTree>
    <p:extLst>
      <p:ext uri="{BB962C8B-B14F-4D97-AF65-F5344CB8AC3E}">
        <p14:creationId xmlns:p14="http://schemas.microsoft.com/office/powerpoint/2010/main" val="204920649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B155B338-6E03-4C5D-8C79-7DAB23EB5D20}" type="slidenum">
              <a:rPr lang="tr-TR" smtClean="0"/>
              <a:t>97</a:t>
            </a:fld>
            <a:endParaRPr lang="tr-TR"/>
          </a:p>
        </p:txBody>
      </p:sp>
    </p:spTree>
    <p:extLst>
      <p:ext uri="{BB962C8B-B14F-4D97-AF65-F5344CB8AC3E}">
        <p14:creationId xmlns:p14="http://schemas.microsoft.com/office/powerpoint/2010/main" val="185178380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a:t>Repaglinid+metformin</a:t>
            </a:r>
            <a:r>
              <a:rPr lang="tr-TR" dirty="0"/>
              <a:t>:  </a:t>
            </a:r>
            <a:r>
              <a:rPr lang="tr-TR" dirty="0" err="1"/>
              <a:t>pareglin</a:t>
            </a:r>
            <a:endParaRPr lang="tr-TR" dirty="0"/>
          </a:p>
        </p:txBody>
      </p:sp>
      <p:sp>
        <p:nvSpPr>
          <p:cNvPr id="4" name="Slayt Numarası Yer Tutucusu 3"/>
          <p:cNvSpPr>
            <a:spLocks noGrp="1"/>
          </p:cNvSpPr>
          <p:nvPr>
            <p:ph type="sldNum" sz="quarter" idx="5"/>
          </p:nvPr>
        </p:nvSpPr>
        <p:spPr/>
        <p:txBody>
          <a:bodyPr/>
          <a:lstStyle/>
          <a:p>
            <a:fld id="{B155B338-6E03-4C5D-8C79-7DAB23EB5D20}" type="slidenum">
              <a:rPr lang="tr-TR" smtClean="0"/>
              <a:t>98</a:t>
            </a:fld>
            <a:endParaRPr lang="tr-TR"/>
          </a:p>
        </p:txBody>
      </p:sp>
    </p:spTree>
    <p:extLst>
      <p:ext uri="{BB962C8B-B14F-4D97-AF65-F5344CB8AC3E}">
        <p14:creationId xmlns:p14="http://schemas.microsoft.com/office/powerpoint/2010/main" val="4059794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gaz, şişkinlik gibi yan etkiler genellikle geçicidir</a:t>
            </a:r>
          </a:p>
          <a:p>
            <a:r>
              <a:rPr lang="tr-TR" dirty="0"/>
              <a:t>Periyodik olarak B-12 vitamin</a:t>
            </a:r>
            <a:r>
              <a:rPr lang="tr-TR" baseline="0" dirty="0"/>
              <a:t> </a:t>
            </a:r>
            <a:r>
              <a:rPr lang="tr-TR" dirty="0"/>
              <a:t>düzeyinin ölçülmesi önerilmektedir. Düzeyin düşük olduğu, özellikle </a:t>
            </a:r>
            <a:r>
              <a:rPr lang="tr-TR" dirty="0" err="1"/>
              <a:t>nöropati</a:t>
            </a:r>
            <a:r>
              <a:rPr lang="tr-TR" dirty="0"/>
              <a:t> gelişmiş</a:t>
            </a:r>
          </a:p>
          <a:p>
            <a:r>
              <a:rPr lang="tr-TR" dirty="0"/>
              <a:t>vakalarda B-12 vitamin </a:t>
            </a:r>
            <a:r>
              <a:rPr lang="tr-TR" dirty="0" err="1"/>
              <a:t>replasmanı</a:t>
            </a:r>
            <a:r>
              <a:rPr lang="tr-TR" dirty="0"/>
              <a:t> gerekir.</a:t>
            </a:r>
          </a:p>
          <a:p>
            <a:r>
              <a:rPr lang="tr-TR" dirty="0"/>
              <a:t>Laktik asidoz (insidans &lt;10/100.000 hasta yılı)</a:t>
            </a:r>
          </a:p>
        </p:txBody>
      </p:sp>
      <p:sp>
        <p:nvSpPr>
          <p:cNvPr id="4" name="Slayt Numarası Yer Tutucusu 3"/>
          <p:cNvSpPr>
            <a:spLocks noGrp="1"/>
          </p:cNvSpPr>
          <p:nvPr>
            <p:ph type="sldNum" sz="quarter" idx="10"/>
          </p:nvPr>
        </p:nvSpPr>
        <p:spPr/>
        <p:txBody>
          <a:bodyPr/>
          <a:lstStyle/>
          <a:p>
            <a:fld id="{B155B338-6E03-4C5D-8C79-7DAB23EB5D20}" type="slidenum">
              <a:rPr lang="tr-TR" smtClean="0"/>
              <a:t>11</a:t>
            </a:fld>
            <a:endParaRPr lang="tr-TR"/>
          </a:p>
        </p:txBody>
      </p:sp>
    </p:spTree>
    <p:extLst>
      <p:ext uri="{BB962C8B-B14F-4D97-AF65-F5344CB8AC3E}">
        <p14:creationId xmlns:p14="http://schemas.microsoft.com/office/powerpoint/2010/main" val="1113534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sym typeface="Wingdings" panose="05000000000000000000" pitchFamily="2" charset="2"/>
              </a:rPr>
              <a:t></a:t>
            </a:r>
            <a:r>
              <a:rPr lang="tr-TR" dirty="0"/>
              <a:t>İleri derecede renal fonksiyon bozukluğu varsa (</a:t>
            </a:r>
            <a:r>
              <a:rPr lang="tr-TR" dirty="0" err="1"/>
              <a:t>eGFR</a:t>
            </a:r>
            <a:r>
              <a:rPr lang="tr-TR" dirty="0"/>
              <a:t> &lt;30 ml/dk ise) metformin kontrendikedir. </a:t>
            </a:r>
            <a:r>
              <a:rPr lang="tr-TR" dirty="0" err="1"/>
              <a:t>eGFR</a:t>
            </a:r>
            <a:r>
              <a:rPr lang="tr-TR" dirty="0"/>
              <a:t> 30-45 ml/</a:t>
            </a:r>
            <a:r>
              <a:rPr lang="tr-TR" dirty="0" err="1"/>
              <a:t>dk</a:t>
            </a:r>
            <a:r>
              <a:rPr lang="tr-TR" dirty="0"/>
              <a:t> ise metformin başlanmamalı, metformin kullanmakta</a:t>
            </a:r>
          </a:p>
          <a:p>
            <a:r>
              <a:rPr lang="tr-TR" dirty="0"/>
              <a:t>olan hastalarda ise </a:t>
            </a:r>
            <a:r>
              <a:rPr lang="tr-TR" dirty="0" err="1"/>
              <a:t>eGFR</a:t>
            </a:r>
            <a:r>
              <a:rPr lang="tr-TR" dirty="0"/>
              <a:t> bu aralığa düşmüşse metformin dozu (</a:t>
            </a:r>
            <a:r>
              <a:rPr lang="tr-TR" dirty="0" err="1"/>
              <a:t>örn</a:t>
            </a:r>
            <a:r>
              <a:rPr lang="tr-TR" dirty="0"/>
              <a:t>. yarı yarıya) azaltılmalıdır.</a:t>
            </a:r>
          </a:p>
          <a:p>
            <a:r>
              <a:rPr lang="tr-TR" dirty="0">
                <a:sym typeface="Wingdings" panose="05000000000000000000" pitchFamily="2" charset="2"/>
              </a:rPr>
              <a:t></a:t>
            </a:r>
            <a:r>
              <a:rPr lang="tr-TR" dirty="0"/>
              <a:t>Gebelik ve emzirme dönemi (gebelikte metformin kullanımına ilişkin çalışmaların sayısı artmakla birlikte, metformin plasentadan geçmekte ve metformin kullanan annelerin</a:t>
            </a:r>
          </a:p>
          <a:p>
            <a:r>
              <a:rPr lang="tr-TR" dirty="0"/>
              <a:t>çocuklarında uzun döneme ait yeterli veri bulunmamaktadır. Laktasyon döneminde metformin alımından sonra 3-4 saat süre ile bebeğin emzirilmemesi önerilmektedir)</a:t>
            </a:r>
          </a:p>
          <a:p>
            <a:pPr algn="l"/>
            <a:r>
              <a:rPr lang="tr-TR" sz="1800" b="0" i="0" u="none" strike="noStrike" baseline="0" dirty="0">
                <a:latin typeface="DINBek-Regular"/>
                <a:sym typeface="Wingdings" panose="05000000000000000000" pitchFamily="2" charset="2"/>
              </a:rPr>
              <a:t></a:t>
            </a:r>
            <a:r>
              <a:rPr lang="tr-TR" sz="1800" b="1" i="0" u="none" strike="noStrike" baseline="0" dirty="0">
                <a:latin typeface="DINBek-Regular"/>
              </a:rPr>
              <a:t>FDA, Avrupa İlaç Kurumu (EMA) ve Türkiye İlaç ve Tıbbi Cihaz Kurumu (TİTCK) tarafından gebelikte kullanımı onaylanmış -bazı insülinler dışında-, herhangi bir</a:t>
            </a:r>
          </a:p>
          <a:p>
            <a:pPr algn="l"/>
            <a:r>
              <a:rPr lang="tr-TR" sz="1800" b="1" i="0" u="none" strike="noStrike" baseline="0" dirty="0">
                <a:latin typeface="DINBek-Regular"/>
              </a:rPr>
              <a:t>antidiyabetik ilaç bulunmamaktadır. (</a:t>
            </a:r>
            <a:r>
              <a:rPr lang="tr-TR" sz="1800" b="1" i="0" u="none" strike="noStrike" baseline="0" dirty="0" err="1">
                <a:latin typeface="DINBek-Regular"/>
              </a:rPr>
              <a:t>lange</a:t>
            </a:r>
            <a:r>
              <a:rPr lang="tr-TR" sz="1800" b="1" i="0" u="none" strike="noStrike" baseline="0" dirty="0">
                <a:latin typeface="DINBek-Regular"/>
              </a:rPr>
              <a:t> de gebelik kategorisi b </a:t>
            </a:r>
            <a:r>
              <a:rPr lang="tr-TR" sz="1800" b="1" i="0" u="none" strike="noStrike" baseline="0" dirty="0" err="1">
                <a:latin typeface="DINBek-Regular"/>
              </a:rPr>
              <a:t>olrak</a:t>
            </a:r>
            <a:r>
              <a:rPr lang="tr-TR" sz="1800" b="1" i="0" u="none" strike="noStrike" baseline="0" dirty="0">
                <a:latin typeface="DINBek-Regular"/>
              </a:rPr>
              <a:t> geçmekte !!!!!!)</a:t>
            </a:r>
          </a:p>
          <a:p>
            <a:pPr algn="l"/>
            <a:r>
              <a:rPr lang="tr-TR" sz="1800" b="0" i="0" u="none" strike="noStrike" baseline="0" dirty="0">
                <a:latin typeface="DINBek-Regular"/>
                <a:sym typeface="Wingdings" panose="05000000000000000000" pitchFamily="2" charset="2"/>
              </a:rPr>
              <a:t></a:t>
            </a:r>
            <a:r>
              <a:rPr lang="tr-TR" sz="1800" b="0" i="0" u="none" strike="noStrike" baseline="0" dirty="0">
                <a:latin typeface="DINBek-Regular"/>
              </a:rPr>
              <a:t>Çok miktarda iyotlu kontrast madde kullanılarak </a:t>
            </a:r>
            <a:r>
              <a:rPr lang="tr-TR" sz="1800" b="0" i="0" u="none" strike="noStrike" baseline="0" dirty="0" err="1">
                <a:latin typeface="DINBek-Regular"/>
              </a:rPr>
              <a:t>anjiyografik</a:t>
            </a:r>
            <a:r>
              <a:rPr lang="tr-TR" sz="1800" b="0" i="0" u="none" strike="noStrike" baseline="0" dirty="0">
                <a:latin typeface="DINBek-Regular"/>
              </a:rPr>
              <a:t> inceleme yapılacak diyabet hastalarında, metformin, işlemden 24 saat önce kesilmeli, hasta </a:t>
            </a:r>
            <a:r>
              <a:rPr lang="tr-TR" sz="1800" b="0" i="0" u="none" strike="noStrike" baseline="0" dirty="0" err="1">
                <a:latin typeface="DINBek-Regular"/>
              </a:rPr>
              <a:t>hidrate</a:t>
            </a:r>
            <a:r>
              <a:rPr lang="tr-TR" sz="1800" b="0" i="0" u="none" strike="noStrike" baseline="0" dirty="0">
                <a:latin typeface="DINBek-Regular"/>
              </a:rPr>
              <a:t> edilmeli</a:t>
            </a:r>
          </a:p>
          <a:p>
            <a:pPr algn="l"/>
            <a:r>
              <a:rPr lang="tr-TR" sz="1800" b="0" i="0" u="none" strike="noStrike" baseline="0" dirty="0">
                <a:latin typeface="DINBek-Regular"/>
              </a:rPr>
              <a:t>ve 24 saat sonra serum kreatinin düzeyinin ölçülmesini takiben, sorun yok ise tekrar başlanmalıdır. Benzer şekilde, </a:t>
            </a:r>
            <a:r>
              <a:rPr lang="tr-TR" sz="1800" b="0" i="0" u="none" strike="noStrike" baseline="0" dirty="0" err="1">
                <a:latin typeface="DINBek-Regular"/>
              </a:rPr>
              <a:t>major</a:t>
            </a:r>
            <a:r>
              <a:rPr lang="tr-TR" sz="1800" b="0" i="0" u="none" strike="noStrike" baseline="0" dirty="0">
                <a:latin typeface="DINBek-Regular"/>
              </a:rPr>
              <a:t> cerrahiye alınacak hastalarda operasyon günü</a:t>
            </a:r>
          </a:p>
          <a:p>
            <a:pPr algn="l"/>
            <a:r>
              <a:rPr lang="tr-TR" sz="1800" b="0" i="0" u="none" strike="noStrike" baseline="0" dirty="0">
                <a:latin typeface="DINBek-Regular"/>
              </a:rPr>
              <a:t>metformin kullanımına ara verilmelidir.</a:t>
            </a:r>
            <a:endParaRPr lang="tr-TR" dirty="0"/>
          </a:p>
        </p:txBody>
      </p:sp>
      <p:sp>
        <p:nvSpPr>
          <p:cNvPr id="4" name="Slayt Numarası Yer Tutucusu 3"/>
          <p:cNvSpPr>
            <a:spLocks noGrp="1"/>
          </p:cNvSpPr>
          <p:nvPr>
            <p:ph type="sldNum" sz="quarter" idx="10"/>
          </p:nvPr>
        </p:nvSpPr>
        <p:spPr/>
        <p:txBody>
          <a:bodyPr/>
          <a:lstStyle/>
          <a:p>
            <a:fld id="{B155B338-6E03-4C5D-8C79-7DAB23EB5D20}" type="slidenum">
              <a:rPr lang="tr-TR" smtClean="0"/>
              <a:t>12</a:t>
            </a:fld>
            <a:endParaRPr lang="tr-TR"/>
          </a:p>
        </p:txBody>
      </p:sp>
    </p:spTree>
    <p:extLst>
      <p:ext uri="{BB962C8B-B14F-4D97-AF65-F5344CB8AC3E}">
        <p14:creationId xmlns:p14="http://schemas.microsoft.com/office/powerpoint/2010/main" val="27726788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u="none" strike="noStrike" kern="1200" baseline="0" dirty="0">
                <a:solidFill>
                  <a:schemeClr val="tx1"/>
                </a:solidFill>
                <a:latin typeface="+mn-lt"/>
                <a:ea typeface="+mn-ea"/>
                <a:cs typeface="+mn-cs"/>
              </a:rPr>
              <a:t>Pankreas b-hücrelerinden insülin salınımını artıran SU ve etki mekanizması benzer ancak etki süresi daha kısa olan </a:t>
            </a:r>
            <a:r>
              <a:rPr lang="tr-TR" sz="1200" b="0" i="0" u="none" strike="noStrike" kern="1200" baseline="0" dirty="0" err="1">
                <a:solidFill>
                  <a:schemeClr val="tx1"/>
                </a:solidFill>
                <a:latin typeface="+mn-lt"/>
                <a:ea typeface="+mn-ea"/>
                <a:cs typeface="+mn-cs"/>
              </a:rPr>
              <a:t>glinid</a:t>
            </a:r>
            <a:r>
              <a:rPr lang="tr-TR" sz="1200" b="0" i="0" u="none" strike="noStrike" kern="1200" baseline="0" dirty="0">
                <a:solidFill>
                  <a:schemeClr val="tx1"/>
                </a:solidFill>
                <a:latin typeface="+mn-lt"/>
                <a:ea typeface="+mn-ea"/>
                <a:cs typeface="+mn-cs"/>
              </a:rPr>
              <a:t> (GLN; </a:t>
            </a:r>
            <a:r>
              <a:rPr lang="tr-TR" sz="1200" b="0" i="0" u="none" strike="noStrike" kern="1200" baseline="0" dirty="0" err="1">
                <a:solidFill>
                  <a:schemeClr val="tx1"/>
                </a:solidFill>
                <a:latin typeface="+mn-lt"/>
                <a:ea typeface="+mn-ea"/>
                <a:cs typeface="+mn-cs"/>
              </a:rPr>
              <a:t>meglitinid</a:t>
            </a:r>
            <a:r>
              <a:rPr lang="tr-TR" sz="1200" b="0" i="0" u="none" strike="noStrike" kern="1200" baseline="0" dirty="0">
                <a:solidFill>
                  <a:schemeClr val="tx1"/>
                </a:solidFill>
                <a:latin typeface="+mn-lt"/>
                <a:ea typeface="+mn-ea"/>
                <a:cs typeface="+mn-cs"/>
              </a:rPr>
              <a:t>) alt grupları yer alır.</a:t>
            </a:r>
          </a:p>
          <a:p>
            <a:endParaRPr lang="tr-TR" sz="1200" b="0" i="0" u="none" strike="noStrike" kern="1200" baseline="0" dirty="0">
              <a:solidFill>
                <a:schemeClr val="tx1"/>
              </a:solidFill>
              <a:latin typeface="+mn-lt"/>
              <a:ea typeface="+mn-ea"/>
              <a:cs typeface="+mn-cs"/>
            </a:endParaRPr>
          </a:p>
          <a:p>
            <a:r>
              <a:rPr lang="tr-TR" sz="1200" b="0" i="0" u="none" strike="noStrike" kern="1200" baseline="0" dirty="0">
                <a:solidFill>
                  <a:schemeClr val="tx1"/>
                </a:solidFill>
                <a:latin typeface="+mn-lt"/>
                <a:ea typeface="+mn-ea"/>
                <a:cs typeface="+mn-cs"/>
              </a:rPr>
              <a:t>Her ikisi de b-hücresi plazma membranı üzerindeki KATP kanallarını, glukozdan bağımsız şekilde, sırası ile uzun ve kısa süreli kapatarak insülin sekresyonunu artırmaktadır.</a:t>
            </a:r>
          </a:p>
          <a:p>
            <a:endParaRPr lang="tr-TR" dirty="0"/>
          </a:p>
        </p:txBody>
      </p:sp>
      <p:sp>
        <p:nvSpPr>
          <p:cNvPr id="4" name="Slayt Numarası Yer Tutucusu 3"/>
          <p:cNvSpPr>
            <a:spLocks noGrp="1"/>
          </p:cNvSpPr>
          <p:nvPr>
            <p:ph type="sldNum" sz="quarter" idx="5"/>
          </p:nvPr>
        </p:nvSpPr>
        <p:spPr/>
        <p:txBody>
          <a:bodyPr/>
          <a:lstStyle/>
          <a:p>
            <a:fld id="{B155B338-6E03-4C5D-8C79-7DAB23EB5D20}" type="slidenum">
              <a:rPr lang="tr-TR" smtClean="0"/>
              <a:t>13</a:t>
            </a:fld>
            <a:endParaRPr lang="tr-TR"/>
          </a:p>
        </p:txBody>
      </p:sp>
    </p:spTree>
    <p:extLst>
      <p:ext uri="{BB962C8B-B14F-4D97-AF65-F5344CB8AC3E}">
        <p14:creationId xmlns:p14="http://schemas.microsoft.com/office/powerpoint/2010/main" val="696603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7" name="Date Placeholder 6"/>
          <p:cNvSpPr>
            <a:spLocks noGrp="1"/>
          </p:cNvSpPr>
          <p:nvPr>
            <p:ph type="dt" sz="half" idx="10"/>
          </p:nvPr>
        </p:nvSpPr>
        <p:spPr/>
        <p:txBody>
          <a:bodyPr/>
          <a:lstStyle/>
          <a:p>
            <a:fld id="{682D092C-350D-444C-AB35-C988FDF07636}" type="datetimeFigureOut">
              <a:rPr lang="tr-TR" smtClean="0"/>
              <a:t>4.10.2022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10999650-8804-4C1E-844E-1CC0833D7B22}" type="slidenum">
              <a:rPr lang="tr-TR" smtClean="0"/>
              <a:t>‹#›</a:t>
            </a:fld>
            <a:endParaRPr lang="tr-TR"/>
          </a:p>
        </p:txBody>
      </p:sp>
    </p:spTree>
    <p:extLst>
      <p:ext uri="{BB962C8B-B14F-4D97-AF65-F5344CB8AC3E}">
        <p14:creationId xmlns:p14="http://schemas.microsoft.com/office/powerpoint/2010/main" val="224648807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82D092C-350D-444C-AB35-C988FDF07636}" type="datetimeFigureOut">
              <a:rPr lang="tr-TR" smtClean="0"/>
              <a:t>4.10.2022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0999650-8804-4C1E-844E-1CC0833D7B22}" type="slidenum">
              <a:rPr lang="tr-TR" smtClean="0"/>
              <a:t>‹#›</a:t>
            </a:fld>
            <a:endParaRPr lang="tr-TR"/>
          </a:p>
        </p:txBody>
      </p:sp>
    </p:spTree>
    <p:extLst>
      <p:ext uri="{BB962C8B-B14F-4D97-AF65-F5344CB8AC3E}">
        <p14:creationId xmlns:p14="http://schemas.microsoft.com/office/powerpoint/2010/main" val="935659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82D092C-350D-444C-AB35-C988FDF07636}" type="datetimeFigureOut">
              <a:rPr lang="tr-TR" smtClean="0"/>
              <a:t>4.10.2022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0999650-8804-4C1E-844E-1CC0833D7B22}" type="slidenum">
              <a:rPr lang="tr-TR" smtClean="0"/>
              <a:t>‹#›</a:t>
            </a:fld>
            <a:endParaRPr lang="tr-TR"/>
          </a:p>
        </p:txBody>
      </p:sp>
    </p:spTree>
    <p:extLst>
      <p:ext uri="{BB962C8B-B14F-4D97-AF65-F5344CB8AC3E}">
        <p14:creationId xmlns:p14="http://schemas.microsoft.com/office/powerpoint/2010/main" val="14442449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1_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682D092C-350D-444C-AB35-C988FDF07636}" type="datetimeFigureOut">
              <a:rPr lang="tr-TR" smtClean="0"/>
              <a:t>4.10.2022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10999650-8804-4C1E-844E-1CC0833D7B22}" type="slidenum">
              <a:rPr lang="tr-TR" smtClean="0"/>
              <a:t>‹#›</a:t>
            </a:fld>
            <a:endParaRPr lang="tr-TR"/>
          </a:p>
        </p:txBody>
      </p:sp>
    </p:spTree>
    <p:extLst>
      <p:ext uri="{BB962C8B-B14F-4D97-AF65-F5344CB8AC3E}">
        <p14:creationId xmlns:p14="http://schemas.microsoft.com/office/powerpoint/2010/main" val="1327458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682D092C-350D-444C-AB35-C988FDF07636}" type="datetimeFigureOut">
              <a:rPr lang="tr-TR" smtClean="0"/>
              <a:t>4.10.2022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10999650-8804-4C1E-844E-1CC0833D7B22}" type="slidenum">
              <a:rPr lang="tr-TR" smtClean="0"/>
              <a:t>‹#›</a:t>
            </a:fld>
            <a:endParaRPr lang="tr-TR"/>
          </a:p>
        </p:txBody>
      </p:sp>
    </p:spTree>
    <p:extLst>
      <p:ext uri="{BB962C8B-B14F-4D97-AF65-F5344CB8AC3E}">
        <p14:creationId xmlns:p14="http://schemas.microsoft.com/office/powerpoint/2010/main" val="3611842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7" name="Date Placeholder 6"/>
          <p:cNvSpPr>
            <a:spLocks noGrp="1"/>
          </p:cNvSpPr>
          <p:nvPr>
            <p:ph type="dt" sz="half" idx="10"/>
          </p:nvPr>
        </p:nvSpPr>
        <p:spPr/>
        <p:txBody>
          <a:bodyPr/>
          <a:lstStyle/>
          <a:p>
            <a:fld id="{682D092C-350D-444C-AB35-C988FDF07636}" type="datetimeFigureOut">
              <a:rPr lang="tr-TR" smtClean="0"/>
              <a:t>4.10.2022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10999650-8804-4C1E-844E-1CC0833D7B22}" type="slidenum">
              <a:rPr lang="tr-TR" smtClean="0"/>
              <a:t>‹#›</a:t>
            </a:fld>
            <a:endParaRPr lang="tr-TR"/>
          </a:p>
        </p:txBody>
      </p:sp>
    </p:spTree>
    <p:extLst>
      <p:ext uri="{BB962C8B-B14F-4D97-AF65-F5344CB8AC3E}">
        <p14:creationId xmlns:p14="http://schemas.microsoft.com/office/powerpoint/2010/main" val="379187526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8" name="Date Placeholder 7"/>
          <p:cNvSpPr>
            <a:spLocks noGrp="1"/>
          </p:cNvSpPr>
          <p:nvPr>
            <p:ph type="dt" sz="half" idx="10"/>
          </p:nvPr>
        </p:nvSpPr>
        <p:spPr/>
        <p:txBody>
          <a:bodyPr/>
          <a:lstStyle/>
          <a:p>
            <a:fld id="{682D092C-350D-444C-AB35-C988FDF07636}" type="datetimeFigureOut">
              <a:rPr lang="tr-TR" smtClean="0"/>
              <a:t>4.10.2022</a:t>
            </a:fld>
            <a:endParaRPr lang="tr-TR"/>
          </a:p>
        </p:txBody>
      </p:sp>
      <p:sp>
        <p:nvSpPr>
          <p:cNvPr id="9" name="Footer Placeholder 8"/>
          <p:cNvSpPr>
            <a:spLocks noGrp="1"/>
          </p:cNvSpPr>
          <p:nvPr>
            <p:ph type="ftr" sz="quarter" idx="11"/>
          </p:nvPr>
        </p:nvSpPr>
        <p:spPr/>
        <p:txBody>
          <a:bodyPr/>
          <a:lstStyle/>
          <a:p>
            <a:endParaRPr lang="tr-TR"/>
          </a:p>
        </p:txBody>
      </p:sp>
      <p:sp>
        <p:nvSpPr>
          <p:cNvPr id="10" name="Slide Number Placeholder 9"/>
          <p:cNvSpPr>
            <a:spLocks noGrp="1"/>
          </p:cNvSpPr>
          <p:nvPr>
            <p:ph type="sldNum" sz="quarter" idx="12"/>
          </p:nvPr>
        </p:nvSpPr>
        <p:spPr/>
        <p:txBody>
          <a:bodyPr/>
          <a:lstStyle/>
          <a:p>
            <a:fld id="{10999650-8804-4C1E-844E-1CC0833D7B22}" type="slidenum">
              <a:rPr lang="tr-TR" smtClean="0"/>
              <a:t>‹#›</a:t>
            </a:fld>
            <a:endParaRPr lang="tr-TR"/>
          </a:p>
        </p:txBody>
      </p:sp>
    </p:spTree>
    <p:extLst>
      <p:ext uri="{BB962C8B-B14F-4D97-AF65-F5344CB8AC3E}">
        <p14:creationId xmlns:p14="http://schemas.microsoft.com/office/powerpoint/2010/main" val="1250664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583436" y="3143250"/>
            <a:ext cx="4270248" cy="2596776"/>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7" name="Date Placeholder 6"/>
          <p:cNvSpPr>
            <a:spLocks noGrp="1"/>
          </p:cNvSpPr>
          <p:nvPr>
            <p:ph type="dt" sz="half" idx="10"/>
          </p:nvPr>
        </p:nvSpPr>
        <p:spPr/>
        <p:txBody>
          <a:bodyPr/>
          <a:lstStyle/>
          <a:p>
            <a:fld id="{682D092C-350D-444C-AB35-C988FDF07636}" type="datetimeFigureOut">
              <a:rPr lang="tr-TR" smtClean="0"/>
              <a:t>4.10.2022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10999650-8804-4C1E-844E-1CC0833D7B22}" type="slidenum">
              <a:rPr lang="tr-TR" smtClean="0"/>
              <a:t>‹#›</a:t>
            </a:fld>
            <a:endParaRPr lang="tr-TR"/>
          </a:p>
        </p:txBody>
      </p:sp>
      <p:sp>
        <p:nvSpPr>
          <p:cNvPr id="10" name="Title 9"/>
          <p:cNvSpPr>
            <a:spLocks noGrp="1"/>
          </p:cNvSpPr>
          <p:nvPr>
            <p:ph type="title"/>
          </p:nvPr>
        </p:nvSpPr>
        <p:spPr/>
        <p:txBody>
          <a:bodyPr/>
          <a:lstStyle/>
          <a:p>
            <a:r>
              <a:rPr lang="tr-TR"/>
              <a:t>Asıl başlık stilini düzenlemek için tıklayın</a:t>
            </a:r>
            <a:endParaRPr lang="en-US" dirty="0"/>
          </a:p>
        </p:txBody>
      </p:sp>
    </p:spTree>
    <p:extLst>
      <p:ext uri="{BB962C8B-B14F-4D97-AF65-F5344CB8AC3E}">
        <p14:creationId xmlns:p14="http://schemas.microsoft.com/office/powerpoint/2010/main" val="2657481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682D092C-350D-444C-AB35-C988FDF07636}" type="datetimeFigureOut">
              <a:rPr lang="tr-TR" smtClean="0"/>
              <a:t>4.10.2022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10999650-8804-4C1E-844E-1CC0833D7B22}" type="slidenum">
              <a:rPr lang="tr-TR" smtClean="0"/>
              <a:t>‹#›</a:t>
            </a:fld>
            <a:endParaRPr lang="tr-TR"/>
          </a:p>
        </p:txBody>
      </p:sp>
    </p:spTree>
    <p:extLst>
      <p:ext uri="{BB962C8B-B14F-4D97-AF65-F5344CB8AC3E}">
        <p14:creationId xmlns:p14="http://schemas.microsoft.com/office/powerpoint/2010/main" val="2690401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2D092C-350D-444C-AB35-C988FDF07636}" type="datetimeFigureOut">
              <a:rPr lang="tr-TR" smtClean="0"/>
              <a:t>4.10.2022</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10999650-8804-4C1E-844E-1CC0833D7B22}" type="slidenum">
              <a:rPr lang="tr-TR" smtClean="0"/>
              <a:t>‹#›</a:t>
            </a:fld>
            <a:endParaRPr lang="tr-TR"/>
          </a:p>
        </p:txBody>
      </p:sp>
    </p:spTree>
    <p:extLst>
      <p:ext uri="{BB962C8B-B14F-4D97-AF65-F5344CB8AC3E}">
        <p14:creationId xmlns:p14="http://schemas.microsoft.com/office/powerpoint/2010/main" val="1771691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tr-TR"/>
              <a:t>Asıl başlık stilini düzenlemek için tıklayın</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9" name="Date Placeholder 8"/>
          <p:cNvSpPr>
            <a:spLocks noGrp="1"/>
          </p:cNvSpPr>
          <p:nvPr>
            <p:ph type="dt" sz="half" idx="10"/>
          </p:nvPr>
        </p:nvSpPr>
        <p:spPr/>
        <p:txBody>
          <a:bodyPr/>
          <a:lstStyle/>
          <a:p>
            <a:fld id="{682D092C-350D-444C-AB35-C988FDF07636}" type="datetimeFigureOut">
              <a:rPr lang="tr-TR" smtClean="0"/>
              <a:t>4.10.2022</a:t>
            </a:fld>
            <a:endParaRPr lang="tr-TR"/>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tr-TR"/>
          </a:p>
        </p:txBody>
      </p:sp>
      <p:sp>
        <p:nvSpPr>
          <p:cNvPr id="11" name="Slide Number Placeholder 10"/>
          <p:cNvSpPr>
            <a:spLocks noGrp="1"/>
          </p:cNvSpPr>
          <p:nvPr>
            <p:ph type="sldNum" sz="quarter" idx="12"/>
          </p:nvPr>
        </p:nvSpPr>
        <p:spPr/>
        <p:txBody>
          <a:bodyPr/>
          <a:lstStyle/>
          <a:p>
            <a:fld id="{10999650-8804-4C1E-844E-1CC0833D7B22}" type="slidenum">
              <a:rPr lang="tr-TR" smtClean="0"/>
              <a:t>‹#›</a:t>
            </a:fld>
            <a:endParaRPr lang="tr-TR"/>
          </a:p>
        </p:txBody>
      </p:sp>
    </p:spTree>
    <p:extLst>
      <p:ext uri="{BB962C8B-B14F-4D97-AF65-F5344CB8AC3E}">
        <p14:creationId xmlns:p14="http://schemas.microsoft.com/office/powerpoint/2010/main" val="2660791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682D092C-350D-444C-AB35-C988FDF07636}" type="datetimeFigureOut">
              <a:rPr lang="tr-TR" smtClean="0"/>
              <a:t>4.10.2022</a:t>
            </a:fld>
            <a:endParaRPr lang="tr-TR"/>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tr-TR"/>
          </a:p>
        </p:txBody>
      </p:sp>
      <p:sp>
        <p:nvSpPr>
          <p:cNvPr id="10" name="Slide Number Placeholder 9"/>
          <p:cNvSpPr>
            <a:spLocks noGrp="1"/>
          </p:cNvSpPr>
          <p:nvPr>
            <p:ph type="sldNum" sz="quarter" idx="12"/>
          </p:nvPr>
        </p:nvSpPr>
        <p:spPr/>
        <p:txBody>
          <a:bodyPr/>
          <a:lstStyle/>
          <a:p>
            <a:fld id="{10999650-8804-4C1E-844E-1CC0833D7B22}" type="slidenum">
              <a:rPr lang="tr-TR" smtClean="0"/>
              <a:t>‹#›</a:t>
            </a:fld>
            <a:endParaRPr lang="tr-TR"/>
          </a:p>
        </p:txBody>
      </p:sp>
    </p:spTree>
    <p:extLst>
      <p:ext uri="{BB962C8B-B14F-4D97-AF65-F5344CB8AC3E}">
        <p14:creationId xmlns:p14="http://schemas.microsoft.com/office/powerpoint/2010/main" val="2790498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682D092C-350D-444C-AB35-C988FDF07636}" type="datetimeFigureOut">
              <a:rPr lang="tr-TR" smtClean="0"/>
              <a:t>4.10.2022</a:t>
            </a:fld>
            <a:endParaRPr lang="tr-TR"/>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tr-TR"/>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10999650-8804-4C1E-844E-1CC0833D7B22}" type="slidenum">
              <a:rPr lang="tr-TR" smtClean="0"/>
              <a:t>‹#›</a:t>
            </a:fld>
            <a:endParaRPr lang="tr-TR"/>
          </a:p>
        </p:txBody>
      </p:sp>
    </p:spTree>
    <p:extLst>
      <p:ext uri="{BB962C8B-B14F-4D97-AF65-F5344CB8AC3E}">
        <p14:creationId xmlns:p14="http://schemas.microsoft.com/office/powerpoint/2010/main" val="1514099444"/>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 id="2147483884" r:id="rId12"/>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image" Target="../media/image51.jpg"/><Relationship Id="rId3" Type="http://schemas.openxmlformats.org/officeDocument/2006/relationships/image" Target="../media/image46.png"/><Relationship Id="rId7" Type="http://schemas.openxmlformats.org/officeDocument/2006/relationships/image" Target="../media/image50.jpeg"/><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 Id="rId9" Type="http://schemas.openxmlformats.org/officeDocument/2006/relationships/image" Target="../media/image52.png"/></Relationships>
</file>

<file path=ppt/slides/_rels/slide61.xml.rels><?xml version="1.0" encoding="UTF-8" standalone="yes"?>
<Relationships xmlns="http://schemas.openxmlformats.org/package/2006/relationships"><Relationship Id="rId3" Type="http://schemas.openxmlformats.org/officeDocument/2006/relationships/image" Target="../media/image53.jpeg"/><Relationship Id="rId7" Type="http://schemas.openxmlformats.org/officeDocument/2006/relationships/image" Target="../media/image57.png"/><Relationship Id="rId2" Type="http://schemas.openxmlformats.org/officeDocument/2006/relationships/notesSlide" Target="../notesSlides/notesSlide47.xml"/><Relationship Id="rId1" Type="http://schemas.openxmlformats.org/officeDocument/2006/relationships/slideLayout" Target="../slideLayouts/slideLayout7.xml"/><Relationship Id="rId6" Type="http://schemas.openxmlformats.org/officeDocument/2006/relationships/image" Target="../media/image56.jpeg"/><Relationship Id="rId5" Type="http://schemas.openxmlformats.org/officeDocument/2006/relationships/image" Target="../media/image55.jpg"/><Relationship Id="rId4" Type="http://schemas.openxmlformats.org/officeDocument/2006/relationships/image" Target="../media/image54.jpe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png"/></Relationships>
</file>

<file path=ppt/slides/_rels/slide80.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image" Target="../media/image64.emf"/></Relationships>
</file>

<file path=ppt/slides/_rels/slide8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image" Target="../media/image67.emf"/></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image" Target="../media/image70.emf"/></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normAutofit/>
          </a:bodyPr>
          <a:lstStyle/>
          <a:p>
            <a:r>
              <a:rPr lang="tr-TR" dirty="0"/>
              <a:t>ORAL ANTİDİYABETK İLAÇLAR VE İNSÜLİN TEDAVİSİ</a:t>
            </a:r>
          </a:p>
        </p:txBody>
      </p:sp>
      <p:sp>
        <p:nvSpPr>
          <p:cNvPr id="3" name="Alt Başlık 2"/>
          <p:cNvSpPr>
            <a:spLocks noGrp="1"/>
          </p:cNvSpPr>
          <p:nvPr>
            <p:ph type="subTitle" idx="1"/>
          </p:nvPr>
        </p:nvSpPr>
        <p:spPr/>
        <p:txBody>
          <a:bodyPr>
            <a:normAutofit lnSpcReduction="10000"/>
          </a:bodyPr>
          <a:lstStyle/>
          <a:p>
            <a:r>
              <a:rPr lang="tr-TR" dirty="0"/>
              <a:t>DR. FATMA BETÜL KESGİN</a:t>
            </a:r>
          </a:p>
          <a:p>
            <a:r>
              <a:rPr lang="tr-TR" dirty="0"/>
              <a:t>AİLE HEKİMLİĞİ ABD.</a:t>
            </a:r>
          </a:p>
          <a:p>
            <a:r>
              <a:rPr lang="tr-TR" dirty="0"/>
              <a:t>04.10.2022 </a:t>
            </a:r>
          </a:p>
        </p:txBody>
      </p:sp>
    </p:spTree>
    <p:extLst>
      <p:ext uri="{BB962C8B-B14F-4D97-AF65-F5344CB8AC3E}">
        <p14:creationId xmlns:p14="http://schemas.microsoft.com/office/powerpoint/2010/main" val="2965542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3"/>
          <a:stretch>
            <a:fillRect/>
          </a:stretch>
        </p:blipFill>
        <p:spPr>
          <a:xfrm>
            <a:off x="761693" y="4218509"/>
            <a:ext cx="10337800" cy="1930399"/>
          </a:xfrm>
          <a:prstGeom prst="rect">
            <a:avLst/>
          </a:prstGeom>
        </p:spPr>
      </p:pic>
      <p:pic>
        <p:nvPicPr>
          <p:cNvPr id="3" name="Resim 2">
            <a:extLst>
              <a:ext uri="{FF2B5EF4-FFF2-40B4-BE49-F238E27FC236}">
                <a16:creationId xmlns:a16="http://schemas.microsoft.com/office/drawing/2014/main" id="{A326DD25-5083-8E07-6F36-31FF6E2F15CE}"/>
              </a:ext>
            </a:extLst>
          </p:cNvPr>
          <p:cNvPicPr>
            <a:picLocks noChangeAspect="1"/>
          </p:cNvPicPr>
          <p:nvPr/>
        </p:nvPicPr>
        <p:blipFill>
          <a:blip r:embed="rId4"/>
          <a:stretch>
            <a:fillRect/>
          </a:stretch>
        </p:blipFill>
        <p:spPr>
          <a:xfrm>
            <a:off x="510999" y="119560"/>
            <a:ext cx="11170001" cy="3080130"/>
          </a:xfrm>
          <a:prstGeom prst="rect">
            <a:avLst/>
          </a:prstGeom>
        </p:spPr>
      </p:pic>
      <p:pic>
        <p:nvPicPr>
          <p:cNvPr id="7" name="Resim 6">
            <a:extLst>
              <a:ext uri="{FF2B5EF4-FFF2-40B4-BE49-F238E27FC236}">
                <a16:creationId xmlns:a16="http://schemas.microsoft.com/office/drawing/2014/main" id="{BF2E240A-10A1-37A1-31C7-A4A20695B470}"/>
              </a:ext>
            </a:extLst>
          </p:cNvPr>
          <p:cNvPicPr>
            <a:picLocks noChangeAspect="1"/>
          </p:cNvPicPr>
          <p:nvPr/>
        </p:nvPicPr>
        <p:blipFill>
          <a:blip r:embed="rId5"/>
          <a:stretch>
            <a:fillRect/>
          </a:stretch>
        </p:blipFill>
        <p:spPr>
          <a:xfrm>
            <a:off x="510998" y="3093953"/>
            <a:ext cx="11170001" cy="3200495"/>
          </a:xfrm>
          <a:prstGeom prst="rect">
            <a:avLst/>
          </a:prstGeom>
        </p:spPr>
      </p:pic>
    </p:spTree>
    <p:extLst>
      <p:ext uri="{BB962C8B-B14F-4D97-AF65-F5344CB8AC3E}">
        <p14:creationId xmlns:p14="http://schemas.microsoft.com/office/powerpoint/2010/main" val="9823604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6BA799A-D463-47AD-876E-83C31B622593}"/>
              </a:ext>
            </a:extLst>
          </p:cNvPr>
          <p:cNvSpPr>
            <a:spLocks noGrp="1"/>
          </p:cNvSpPr>
          <p:nvPr>
            <p:ph idx="1"/>
          </p:nvPr>
        </p:nvSpPr>
        <p:spPr/>
        <p:txBody>
          <a:bodyPr>
            <a:normAutofit/>
          </a:bodyPr>
          <a:lstStyle/>
          <a:p>
            <a:pPr marL="0" indent="0">
              <a:buNone/>
            </a:pPr>
            <a:r>
              <a:rPr lang="tr-TR" sz="2800" dirty="0"/>
              <a:t>TEŞEKKÜRLER …</a:t>
            </a:r>
          </a:p>
        </p:txBody>
      </p:sp>
    </p:spTree>
    <p:extLst>
      <p:ext uri="{BB962C8B-B14F-4D97-AF65-F5344CB8AC3E}">
        <p14:creationId xmlns:p14="http://schemas.microsoft.com/office/powerpoint/2010/main" val="3917010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solidFill>
                  <a:schemeClr val="tx1"/>
                </a:solidFill>
              </a:rPr>
              <a:t> </a:t>
            </a:r>
            <a:br>
              <a:rPr lang="tr-TR" dirty="0">
                <a:solidFill>
                  <a:schemeClr val="tx1"/>
                </a:solidFill>
              </a:rPr>
            </a:br>
            <a:r>
              <a:rPr lang="tr-TR" sz="3100" dirty="0">
                <a:solidFill>
                  <a:schemeClr val="tx1"/>
                </a:solidFill>
              </a:rPr>
              <a:t>Metforminin yan etkileri : </a:t>
            </a:r>
            <a:br>
              <a:rPr lang="tr-TR" sz="3100" dirty="0">
                <a:solidFill>
                  <a:schemeClr val="tx1"/>
                </a:solidFill>
              </a:rPr>
            </a:br>
            <a:endParaRPr lang="tr-TR" sz="3100" dirty="0">
              <a:solidFill>
                <a:schemeClr val="tx1"/>
              </a:solidFill>
            </a:endParaRPr>
          </a:p>
        </p:txBody>
      </p:sp>
      <p:sp>
        <p:nvSpPr>
          <p:cNvPr id="5" name="İçerik Yer Tutucusu 4"/>
          <p:cNvSpPr>
            <a:spLocks noGrp="1"/>
          </p:cNvSpPr>
          <p:nvPr>
            <p:ph idx="1"/>
          </p:nvPr>
        </p:nvSpPr>
        <p:spPr>
          <a:xfrm>
            <a:off x="2231136" y="2283202"/>
            <a:ext cx="7729728" cy="4063007"/>
          </a:xfrm>
        </p:spPr>
        <p:txBody>
          <a:bodyPr>
            <a:normAutofit/>
          </a:bodyPr>
          <a:lstStyle/>
          <a:p>
            <a:endParaRPr lang="tr-TR" sz="2200" dirty="0"/>
          </a:p>
          <a:p>
            <a:pPr>
              <a:buFont typeface="Wingdings" panose="05000000000000000000" pitchFamily="2" charset="2"/>
              <a:buChar char="Ø"/>
            </a:pPr>
            <a:r>
              <a:rPr lang="tr-TR" sz="2200" dirty="0">
                <a:solidFill>
                  <a:schemeClr val="tx1"/>
                </a:solidFill>
              </a:rPr>
              <a:t>Gİ </a:t>
            </a:r>
            <a:r>
              <a:rPr lang="tr-TR" sz="2200" dirty="0" err="1">
                <a:solidFill>
                  <a:schemeClr val="tx1"/>
                </a:solidFill>
              </a:rPr>
              <a:t>irritasyon</a:t>
            </a:r>
            <a:r>
              <a:rPr lang="tr-TR" sz="2200" dirty="0">
                <a:solidFill>
                  <a:schemeClr val="tx1"/>
                </a:solidFill>
              </a:rPr>
              <a:t> (</a:t>
            </a:r>
            <a:r>
              <a:rPr lang="tr-TR" sz="2200" dirty="0" err="1">
                <a:solidFill>
                  <a:schemeClr val="tx1"/>
                </a:solidFill>
              </a:rPr>
              <a:t>gaz,şişkinlik,abdominal</a:t>
            </a:r>
            <a:r>
              <a:rPr lang="tr-TR" sz="2200" dirty="0">
                <a:solidFill>
                  <a:schemeClr val="tx1"/>
                </a:solidFill>
              </a:rPr>
              <a:t> kramp, </a:t>
            </a:r>
            <a:r>
              <a:rPr lang="tr-TR" sz="2200" dirty="0" err="1">
                <a:solidFill>
                  <a:schemeClr val="tx1"/>
                </a:solidFill>
              </a:rPr>
              <a:t>diyare</a:t>
            </a:r>
            <a:r>
              <a:rPr lang="tr-TR" sz="2200" dirty="0">
                <a:solidFill>
                  <a:schemeClr val="tx1"/>
                </a:solidFill>
              </a:rPr>
              <a:t>)</a:t>
            </a:r>
          </a:p>
          <a:p>
            <a:pPr>
              <a:buFont typeface="Wingdings" panose="05000000000000000000" pitchFamily="2" charset="2"/>
              <a:buChar char="Ø"/>
            </a:pPr>
            <a:r>
              <a:rPr lang="tr-TR" sz="2200" dirty="0">
                <a:solidFill>
                  <a:schemeClr val="tx1"/>
                </a:solidFill>
              </a:rPr>
              <a:t>Ağızda metalik tat</a:t>
            </a:r>
          </a:p>
          <a:p>
            <a:pPr>
              <a:buFont typeface="Wingdings" panose="05000000000000000000" pitchFamily="2" charset="2"/>
              <a:buChar char="Ø"/>
            </a:pPr>
            <a:r>
              <a:rPr lang="tr-TR" sz="2200" dirty="0">
                <a:solidFill>
                  <a:schemeClr val="tx1"/>
                </a:solidFill>
              </a:rPr>
              <a:t>Laktik </a:t>
            </a:r>
            <a:r>
              <a:rPr lang="tr-TR" sz="2200" dirty="0" err="1">
                <a:solidFill>
                  <a:schemeClr val="tx1"/>
                </a:solidFill>
              </a:rPr>
              <a:t>asidoz</a:t>
            </a:r>
            <a:endParaRPr lang="tr-TR" sz="2200" dirty="0">
              <a:solidFill>
                <a:schemeClr val="tx1"/>
              </a:solidFill>
            </a:endParaRPr>
          </a:p>
          <a:p>
            <a:pPr>
              <a:buFont typeface="Wingdings" panose="05000000000000000000" pitchFamily="2" charset="2"/>
              <a:buChar char="Ø"/>
            </a:pPr>
            <a:r>
              <a:rPr lang="tr-TR" sz="2200" dirty="0">
                <a:solidFill>
                  <a:schemeClr val="tx1"/>
                </a:solidFill>
              </a:rPr>
              <a:t>Deri döküntüsü</a:t>
            </a:r>
          </a:p>
          <a:p>
            <a:pPr>
              <a:buFont typeface="Wingdings" panose="05000000000000000000" pitchFamily="2" charset="2"/>
              <a:buChar char="Ø"/>
            </a:pPr>
            <a:r>
              <a:rPr lang="tr-TR" sz="2200" dirty="0">
                <a:solidFill>
                  <a:schemeClr val="tx1"/>
                </a:solidFill>
              </a:rPr>
              <a:t>Hematolojik semptomlar </a:t>
            </a:r>
          </a:p>
          <a:p>
            <a:pPr>
              <a:buFont typeface="Wingdings" panose="05000000000000000000" pitchFamily="2" charset="2"/>
              <a:buChar char="Ø"/>
            </a:pPr>
            <a:r>
              <a:rPr lang="tr-TR" sz="2200" dirty="0">
                <a:solidFill>
                  <a:schemeClr val="tx1"/>
                </a:solidFill>
              </a:rPr>
              <a:t>B12 eksikliği (kronik kullanımda b12 desteği)</a:t>
            </a:r>
          </a:p>
        </p:txBody>
      </p:sp>
    </p:spTree>
    <p:extLst>
      <p:ext uri="{BB962C8B-B14F-4D97-AF65-F5344CB8AC3E}">
        <p14:creationId xmlns:p14="http://schemas.microsoft.com/office/powerpoint/2010/main" val="30909303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88819" y="882805"/>
            <a:ext cx="7729728" cy="1188720"/>
          </a:xfrm>
        </p:spPr>
        <p:txBody>
          <a:bodyPr/>
          <a:lstStyle/>
          <a:p>
            <a:r>
              <a:rPr lang="tr-TR" dirty="0">
                <a:solidFill>
                  <a:schemeClr val="tx1"/>
                </a:solidFill>
              </a:rPr>
              <a:t>Metforminin kontrendikasyonları:</a:t>
            </a:r>
          </a:p>
        </p:txBody>
      </p:sp>
      <p:sp>
        <p:nvSpPr>
          <p:cNvPr id="3" name="İçerik Yer Tutucusu 2"/>
          <p:cNvSpPr>
            <a:spLocks noGrp="1"/>
          </p:cNvSpPr>
          <p:nvPr>
            <p:ph sz="half" idx="1"/>
          </p:nvPr>
        </p:nvSpPr>
        <p:spPr>
          <a:xfrm>
            <a:off x="1581912" y="2552744"/>
            <a:ext cx="4271771" cy="4219956"/>
          </a:xfrm>
        </p:spPr>
        <p:txBody>
          <a:bodyPr>
            <a:normAutofit/>
          </a:bodyPr>
          <a:lstStyle/>
          <a:p>
            <a:pPr>
              <a:buFont typeface="Wingdings" panose="05000000000000000000" pitchFamily="2" charset="2"/>
              <a:buChar char="Ø"/>
            </a:pPr>
            <a:r>
              <a:rPr lang="tr-TR" sz="2200" dirty="0">
                <a:solidFill>
                  <a:schemeClr val="tx1"/>
                </a:solidFill>
              </a:rPr>
              <a:t>KC yet.</a:t>
            </a:r>
          </a:p>
          <a:p>
            <a:pPr>
              <a:buFont typeface="Wingdings" panose="05000000000000000000" pitchFamily="2" charset="2"/>
              <a:buChar char="Ø"/>
            </a:pPr>
            <a:r>
              <a:rPr lang="tr-TR" sz="2200" dirty="0">
                <a:solidFill>
                  <a:schemeClr val="tx1"/>
                </a:solidFill>
              </a:rPr>
              <a:t>Laktik asidoz öyküsü</a:t>
            </a:r>
          </a:p>
          <a:p>
            <a:pPr>
              <a:buFont typeface="Wingdings" panose="05000000000000000000" pitchFamily="2" charset="2"/>
              <a:buChar char="Ø"/>
            </a:pPr>
            <a:r>
              <a:rPr lang="tr-TR" sz="2200" dirty="0">
                <a:solidFill>
                  <a:schemeClr val="tx1"/>
                </a:solidFill>
              </a:rPr>
              <a:t>Ağır </a:t>
            </a:r>
            <a:r>
              <a:rPr lang="tr-TR" sz="2200" dirty="0" err="1">
                <a:solidFill>
                  <a:schemeClr val="tx1"/>
                </a:solidFill>
              </a:rPr>
              <a:t>hipoksi,dehidratasyon</a:t>
            </a:r>
            <a:endParaRPr lang="tr-TR" sz="2200" dirty="0">
              <a:solidFill>
                <a:schemeClr val="tx1"/>
              </a:solidFill>
            </a:endParaRPr>
          </a:p>
          <a:p>
            <a:pPr>
              <a:buFont typeface="Wingdings" panose="05000000000000000000" pitchFamily="2" charset="2"/>
              <a:buChar char="Ø"/>
            </a:pPr>
            <a:r>
              <a:rPr lang="tr-TR" sz="2200" dirty="0">
                <a:solidFill>
                  <a:schemeClr val="tx1"/>
                </a:solidFill>
              </a:rPr>
              <a:t>Kronik alkolizm</a:t>
            </a:r>
          </a:p>
          <a:p>
            <a:pPr>
              <a:buFont typeface="Wingdings" panose="05000000000000000000" pitchFamily="2" charset="2"/>
              <a:buChar char="Ø"/>
            </a:pPr>
            <a:r>
              <a:rPr lang="tr-TR" sz="2200" dirty="0">
                <a:solidFill>
                  <a:schemeClr val="tx1"/>
                </a:solidFill>
              </a:rPr>
              <a:t>KV </a:t>
            </a:r>
            <a:r>
              <a:rPr lang="tr-TR" sz="2200" dirty="0" err="1">
                <a:solidFill>
                  <a:schemeClr val="tx1"/>
                </a:solidFill>
              </a:rPr>
              <a:t>kollaps,AMI</a:t>
            </a:r>
            <a:endParaRPr lang="tr-TR" sz="2200" dirty="0">
              <a:solidFill>
                <a:schemeClr val="tx1"/>
              </a:solidFill>
            </a:endParaRPr>
          </a:p>
          <a:p>
            <a:pPr>
              <a:buFont typeface="Wingdings" panose="05000000000000000000" pitchFamily="2" charset="2"/>
              <a:buChar char="Ø"/>
            </a:pPr>
            <a:r>
              <a:rPr lang="tr-TR" sz="2200" dirty="0" err="1">
                <a:solidFill>
                  <a:schemeClr val="tx1"/>
                </a:solidFill>
              </a:rPr>
              <a:t>Ketonemi,ketonüri</a:t>
            </a:r>
            <a:endParaRPr lang="tr-TR" sz="2200" dirty="0">
              <a:solidFill>
                <a:schemeClr val="tx1"/>
              </a:solidFill>
            </a:endParaRPr>
          </a:p>
          <a:p>
            <a:pPr>
              <a:buFont typeface="Wingdings" panose="05000000000000000000" pitchFamily="2" charset="2"/>
              <a:buChar char="Ø"/>
            </a:pPr>
            <a:r>
              <a:rPr lang="tr-TR" sz="2200" dirty="0" err="1">
                <a:solidFill>
                  <a:schemeClr val="tx1"/>
                </a:solidFill>
              </a:rPr>
              <a:t>eGFR</a:t>
            </a:r>
            <a:r>
              <a:rPr lang="tr-TR" sz="2200" dirty="0">
                <a:solidFill>
                  <a:schemeClr val="tx1"/>
                </a:solidFill>
              </a:rPr>
              <a:t> &lt;30 ml/dk </a:t>
            </a:r>
          </a:p>
          <a:p>
            <a:endParaRPr lang="tr-TR" dirty="0"/>
          </a:p>
        </p:txBody>
      </p:sp>
      <p:sp>
        <p:nvSpPr>
          <p:cNvPr id="4" name="İçerik Yer Tutucusu 3"/>
          <p:cNvSpPr>
            <a:spLocks noGrp="1"/>
          </p:cNvSpPr>
          <p:nvPr>
            <p:ph sz="half" idx="2"/>
          </p:nvPr>
        </p:nvSpPr>
        <p:spPr>
          <a:xfrm>
            <a:off x="6734101" y="2552744"/>
            <a:ext cx="4270247" cy="4049359"/>
          </a:xfrm>
        </p:spPr>
        <p:txBody>
          <a:bodyPr>
            <a:normAutofit/>
          </a:bodyPr>
          <a:lstStyle/>
          <a:p>
            <a:pPr>
              <a:buFont typeface="Wingdings" panose="05000000000000000000" pitchFamily="2" charset="2"/>
              <a:buChar char="Ø"/>
            </a:pPr>
            <a:r>
              <a:rPr lang="tr-TR" sz="2200" dirty="0">
                <a:solidFill>
                  <a:schemeClr val="tx1"/>
                </a:solidFill>
              </a:rPr>
              <a:t>KOAH</a:t>
            </a:r>
          </a:p>
          <a:p>
            <a:pPr>
              <a:buFont typeface="Wingdings" panose="05000000000000000000" pitchFamily="2" charset="2"/>
              <a:buChar char="Ø"/>
            </a:pPr>
            <a:r>
              <a:rPr lang="tr-TR" sz="2200" dirty="0">
                <a:solidFill>
                  <a:schemeClr val="tx1"/>
                </a:solidFill>
              </a:rPr>
              <a:t>Sınıf 4 KKY</a:t>
            </a:r>
          </a:p>
          <a:p>
            <a:pPr>
              <a:buFont typeface="Wingdings" panose="05000000000000000000" pitchFamily="2" charset="2"/>
              <a:buChar char="Ø"/>
            </a:pPr>
            <a:r>
              <a:rPr lang="tr-TR" sz="2200" dirty="0">
                <a:solidFill>
                  <a:schemeClr val="tx1"/>
                </a:solidFill>
              </a:rPr>
              <a:t>Periferik damar hastalığı</a:t>
            </a:r>
          </a:p>
          <a:p>
            <a:pPr>
              <a:buFont typeface="Wingdings" panose="05000000000000000000" pitchFamily="2" charset="2"/>
              <a:buChar char="Ø"/>
            </a:pPr>
            <a:r>
              <a:rPr lang="tr-TR" sz="2200" dirty="0" err="1">
                <a:solidFill>
                  <a:schemeClr val="tx1"/>
                </a:solidFill>
              </a:rPr>
              <a:t>Major</a:t>
            </a:r>
            <a:r>
              <a:rPr lang="tr-TR" sz="2200" dirty="0">
                <a:solidFill>
                  <a:schemeClr val="tx1"/>
                </a:solidFill>
              </a:rPr>
              <a:t> cerrahi girişim </a:t>
            </a:r>
          </a:p>
          <a:p>
            <a:pPr>
              <a:buFont typeface="Wingdings" panose="05000000000000000000" pitchFamily="2" charset="2"/>
              <a:buChar char="Ø"/>
            </a:pPr>
            <a:r>
              <a:rPr lang="tr-TR" sz="2200" dirty="0">
                <a:solidFill>
                  <a:schemeClr val="tx1"/>
                </a:solidFill>
              </a:rPr>
              <a:t>Gebelik ve emzirme</a:t>
            </a:r>
          </a:p>
          <a:p>
            <a:pPr>
              <a:buFont typeface="Wingdings" panose="05000000000000000000" pitchFamily="2" charset="2"/>
              <a:buChar char="Ø"/>
            </a:pPr>
            <a:r>
              <a:rPr lang="tr-TR" sz="2200" dirty="0">
                <a:solidFill>
                  <a:schemeClr val="tx1"/>
                </a:solidFill>
              </a:rPr>
              <a:t>İleri yaş ( &gt;80y)</a:t>
            </a:r>
          </a:p>
          <a:p>
            <a:pPr>
              <a:buFont typeface="Wingdings" panose="05000000000000000000" pitchFamily="2" charset="2"/>
              <a:buChar char="Ø"/>
            </a:pPr>
            <a:r>
              <a:rPr lang="tr-TR" sz="2200" dirty="0">
                <a:solidFill>
                  <a:schemeClr val="tx1"/>
                </a:solidFill>
              </a:rPr>
              <a:t>IV kontrast madde alımı </a:t>
            </a:r>
          </a:p>
        </p:txBody>
      </p:sp>
    </p:spTree>
    <p:extLst>
      <p:ext uri="{BB962C8B-B14F-4D97-AF65-F5344CB8AC3E}">
        <p14:creationId xmlns:p14="http://schemas.microsoft.com/office/powerpoint/2010/main" val="16076357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8EFD6B4-9707-977C-F504-BF00EAC06A8E}"/>
              </a:ext>
            </a:extLst>
          </p:cNvPr>
          <p:cNvSpPr>
            <a:spLocks noGrp="1"/>
          </p:cNvSpPr>
          <p:nvPr>
            <p:ph type="title"/>
          </p:nvPr>
        </p:nvSpPr>
        <p:spPr>
          <a:xfrm>
            <a:off x="2231136" y="116553"/>
            <a:ext cx="7729728" cy="1188720"/>
          </a:xfrm>
        </p:spPr>
        <p:txBody>
          <a:bodyPr/>
          <a:lstStyle/>
          <a:p>
            <a:r>
              <a:rPr lang="tr-TR" dirty="0">
                <a:solidFill>
                  <a:schemeClr val="tx1"/>
                </a:solidFill>
              </a:rPr>
              <a:t>İnsülin salgılatıcı (</a:t>
            </a:r>
            <a:r>
              <a:rPr lang="tr-TR" dirty="0" err="1">
                <a:solidFill>
                  <a:schemeClr val="tx1"/>
                </a:solidFill>
              </a:rPr>
              <a:t>sekretogog</a:t>
            </a:r>
            <a:r>
              <a:rPr lang="tr-TR" dirty="0">
                <a:solidFill>
                  <a:schemeClr val="tx1"/>
                </a:solidFill>
              </a:rPr>
              <a:t>) ilaçlar </a:t>
            </a:r>
            <a:endParaRPr lang="tr-TR" dirty="0"/>
          </a:p>
        </p:txBody>
      </p:sp>
      <p:sp>
        <p:nvSpPr>
          <p:cNvPr id="3" name="İçerik Yer Tutucusu 2">
            <a:extLst>
              <a:ext uri="{FF2B5EF4-FFF2-40B4-BE49-F238E27FC236}">
                <a16:creationId xmlns:a16="http://schemas.microsoft.com/office/drawing/2014/main" id="{384E359E-8EE5-8CBE-ACE8-E5243D86D4CB}"/>
              </a:ext>
            </a:extLst>
          </p:cNvPr>
          <p:cNvSpPr>
            <a:spLocks noGrp="1"/>
          </p:cNvSpPr>
          <p:nvPr>
            <p:ph sz="half" idx="1"/>
          </p:nvPr>
        </p:nvSpPr>
        <p:spPr/>
        <p:txBody>
          <a:bodyPr/>
          <a:lstStyle/>
          <a:p>
            <a:endParaRPr lang="tr-TR"/>
          </a:p>
        </p:txBody>
      </p:sp>
      <p:sp>
        <p:nvSpPr>
          <p:cNvPr id="4" name="İçerik Yer Tutucusu 3">
            <a:extLst>
              <a:ext uri="{FF2B5EF4-FFF2-40B4-BE49-F238E27FC236}">
                <a16:creationId xmlns:a16="http://schemas.microsoft.com/office/drawing/2014/main" id="{F17F0E94-06BC-EDF6-6079-27DF4EE23026}"/>
              </a:ext>
            </a:extLst>
          </p:cNvPr>
          <p:cNvSpPr>
            <a:spLocks noGrp="1"/>
          </p:cNvSpPr>
          <p:nvPr>
            <p:ph sz="half" idx="2"/>
          </p:nvPr>
        </p:nvSpPr>
        <p:spPr/>
        <p:txBody>
          <a:bodyPr/>
          <a:lstStyle/>
          <a:p>
            <a:endParaRPr lang="tr-TR"/>
          </a:p>
        </p:txBody>
      </p:sp>
      <p:pic>
        <p:nvPicPr>
          <p:cNvPr id="4100" name="Picture 4" descr="Sulfonilüre- glinidler (İnsülin sekretogogları) - PDF Ücretsiz indirin">
            <a:extLst>
              <a:ext uri="{FF2B5EF4-FFF2-40B4-BE49-F238E27FC236}">
                <a16:creationId xmlns:a16="http://schemas.microsoft.com/office/drawing/2014/main" id="{A2A42985-3CCF-6D20-4EF1-FA26CB5145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6609" y="1466413"/>
            <a:ext cx="7198781" cy="5391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2753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p:txBody>
          <a:bodyPr/>
          <a:lstStyle/>
          <a:p>
            <a:r>
              <a:rPr lang="tr-TR" dirty="0">
                <a:solidFill>
                  <a:schemeClr val="tx1"/>
                </a:solidFill>
              </a:rPr>
              <a:t>İnsülin salgılatıcı (</a:t>
            </a:r>
            <a:r>
              <a:rPr lang="tr-TR" dirty="0" err="1">
                <a:solidFill>
                  <a:schemeClr val="tx1"/>
                </a:solidFill>
              </a:rPr>
              <a:t>sekretogog</a:t>
            </a:r>
            <a:r>
              <a:rPr lang="tr-TR" dirty="0">
                <a:solidFill>
                  <a:schemeClr val="tx1"/>
                </a:solidFill>
              </a:rPr>
              <a:t>) ilaçlar </a:t>
            </a:r>
          </a:p>
        </p:txBody>
      </p:sp>
      <p:sp>
        <p:nvSpPr>
          <p:cNvPr id="2" name="Metin Yer Tutucusu 1">
            <a:extLst>
              <a:ext uri="{FF2B5EF4-FFF2-40B4-BE49-F238E27FC236}">
                <a16:creationId xmlns:a16="http://schemas.microsoft.com/office/drawing/2014/main" id="{CB606E2D-9EBF-A6DB-DE17-C12BE091A8F8}"/>
              </a:ext>
            </a:extLst>
          </p:cNvPr>
          <p:cNvSpPr>
            <a:spLocks noGrp="1"/>
          </p:cNvSpPr>
          <p:nvPr>
            <p:ph type="body" idx="1"/>
          </p:nvPr>
        </p:nvSpPr>
        <p:spPr>
          <a:xfrm>
            <a:off x="2231136" y="2330833"/>
            <a:ext cx="9779102" cy="1873195"/>
          </a:xfrm>
        </p:spPr>
        <p:txBody>
          <a:bodyPr>
            <a:normAutofit/>
          </a:bodyPr>
          <a:lstStyle/>
          <a:p>
            <a:pPr>
              <a:buFont typeface="Wingdings" panose="05000000000000000000" pitchFamily="2" charset="2"/>
              <a:buChar char="Ø"/>
            </a:pPr>
            <a:r>
              <a:rPr lang="tr-TR" sz="2400" b="0" dirty="0" err="1">
                <a:solidFill>
                  <a:schemeClr val="tx1"/>
                </a:solidFill>
              </a:rPr>
              <a:t>Sulfonilüre</a:t>
            </a:r>
            <a:r>
              <a:rPr lang="tr-TR" sz="2400" b="0" dirty="0">
                <a:solidFill>
                  <a:schemeClr val="tx1"/>
                </a:solidFill>
              </a:rPr>
              <a:t> (SU)</a:t>
            </a:r>
          </a:p>
          <a:p>
            <a:pPr>
              <a:buFont typeface="Wingdings" panose="05000000000000000000" pitchFamily="2" charset="2"/>
              <a:buChar char="Ø"/>
            </a:pPr>
            <a:r>
              <a:rPr lang="tr-TR" sz="2400" b="0" dirty="0" err="1">
                <a:solidFill>
                  <a:schemeClr val="tx1"/>
                </a:solidFill>
              </a:rPr>
              <a:t>Glinid</a:t>
            </a:r>
            <a:r>
              <a:rPr lang="tr-TR" sz="2400" b="0" dirty="0">
                <a:solidFill>
                  <a:schemeClr val="tx1"/>
                </a:solidFill>
              </a:rPr>
              <a:t> (GLD) </a:t>
            </a:r>
          </a:p>
          <a:p>
            <a:r>
              <a:rPr lang="tr-TR" sz="2400" b="0" dirty="0">
                <a:solidFill>
                  <a:schemeClr val="tx1"/>
                </a:solidFill>
                <a:sym typeface="Wingdings" panose="05000000000000000000" pitchFamily="2" charset="2"/>
              </a:rPr>
              <a:t>       </a:t>
            </a:r>
            <a:r>
              <a:rPr lang="tr-TR" sz="2400" b="0" dirty="0">
                <a:solidFill>
                  <a:schemeClr val="tx1"/>
                </a:solidFill>
              </a:rPr>
              <a:t>İnsülin sekresyonunda artış </a:t>
            </a:r>
          </a:p>
          <a:p>
            <a:endParaRPr lang="tr-TR" dirty="0"/>
          </a:p>
        </p:txBody>
      </p:sp>
      <p:sp>
        <p:nvSpPr>
          <p:cNvPr id="6" name="İçerik Yer Tutucusu 5"/>
          <p:cNvSpPr>
            <a:spLocks noGrp="1"/>
          </p:cNvSpPr>
          <p:nvPr>
            <p:ph sz="half" idx="2"/>
          </p:nvPr>
        </p:nvSpPr>
        <p:spPr>
          <a:xfrm>
            <a:off x="1207006" y="4191415"/>
            <a:ext cx="4754880" cy="4758920"/>
          </a:xfrm>
        </p:spPr>
        <p:txBody>
          <a:bodyPr>
            <a:noAutofit/>
          </a:bodyPr>
          <a:lstStyle/>
          <a:p>
            <a:pPr marL="0" indent="0">
              <a:buNone/>
            </a:pPr>
            <a:r>
              <a:rPr lang="tr-TR" sz="2400" dirty="0" err="1">
                <a:solidFill>
                  <a:schemeClr val="tx1"/>
                </a:solidFill>
              </a:rPr>
              <a:t>Sülfanilüre</a:t>
            </a:r>
            <a:r>
              <a:rPr lang="tr-TR" sz="2400" dirty="0">
                <a:solidFill>
                  <a:schemeClr val="tx1"/>
                </a:solidFill>
              </a:rPr>
              <a:t>:   </a:t>
            </a:r>
          </a:p>
          <a:p>
            <a:r>
              <a:rPr lang="tr-TR" dirty="0">
                <a:solidFill>
                  <a:schemeClr val="tx1"/>
                </a:solidFill>
              </a:rPr>
              <a:t>U</a:t>
            </a:r>
            <a:r>
              <a:rPr lang="tr-TR" sz="2200" dirty="0">
                <a:solidFill>
                  <a:schemeClr val="tx1"/>
                </a:solidFill>
              </a:rPr>
              <a:t>zun süredir kullanımda</a:t>
            </a:r>
          </a:p>
          <a:p>
            <a:r>
              <a:rPr lang="tr-TR" dirty="0">
                <a:solidFill>
                  <a:schemeClr val="tx1"/>
                </a:solidFill>
              </a:rPr>
              <a:t>U</a:t>
            </a:r>
            <a:r>
              <a:rPr lang="tr-TR" sz="2200" dirty="0">
                <a:solidFill>
                  <a:schemeClr val="tx1"/>
                </a:solidFill>
              </a:rPr>
              <a:t>cuz </a:t>
            </a:r>
          </a:p>
          <a:p>
            <a:r>
              <a:rPr lang="tr-TR" sz="2200" dirty="0">
                <a:solidFill>
                  <a:schemeClr val="tx1"/>
                </a:solidFill>
              </a:rPr>
              <a:t>Mikrovasküler komplikasyonları azaltmakta</a:t>
            </a:r>
          </a:p>
        </p:txBody>
      </p:sp>
      <p:sp>
        <p:nvSpPr>
          <p:cNvPr id="4" name="İçerik Yer Tutucusu 3">
            <a:extLst>
              <a:ext uri="{FF2B5EF4-FFF2-40B4-BE49-F238E27FC236}">
                <a16:creationId xmlns:a16="http://schemas.microsoft.com/office/drawing/2014/main" id="{A6827DDB-7838-FEBE-3B44-08EF33F24401}"/>
              </a:ext>
            </a:extLst>
          </p:cNvPr>
          <p:cNvSpPr>
            <a:spLocks noGrp="1"/>
          </p:cNvSpPr>
          <p:nvPr>
            <p:ph sz="quarter" idx="4"/>
          </p:nvPr>
        </p:nvSpPr>
        <p:spPr>
          <a:xfrm>
            <a:off x="6230116" y="4191415"/>
            <a:ext cx="4754880" cy="4474132"/>
          </a:xfrm>
        </p:spPr>
        <p:txBody>
          <a:bodyPr/>
          <a:lstStyle/>
          <a:p>
            <a:pPr marL="0" indent="0">
              <a:buNone/>
            </a:pPr>
            <a:r>
              <a:rPr lang="tr-TR" sz="2400" dirty="0">
                <a:solidFill>
                  <a:schemeClr val="tx1"/>
                </a:solidFill>
              </a:rPr>
              <a:t>GLD grubu:</a:t>
            </a:r>
          </a:p>
          <a:p>
            <a:r>
              <a:rPr lang="tr-TR" dirty="0">
                <a:solidFill>
                  <a:schemeClr val="tx1"/>
                </a:solidFill>
              </a:rPr>
              <a:t>E</a:t>
            </a:r>
            <a:r>
              <a:rPr lang="tr-TR" sz="2200" dirty="0">
                <a:solidFill>
                  <a:schemeClr val="tx1"/>
                </a:solidFill>
              </a:rPr>
              <a:t>tkileri daha kısa süreli</a:t>
            </a:r>
          </a:p>
          <a:p>
            <a:r>
              <a:rPr lang="tr-TR" sz="2200" dirty="0">
                <a:solidFill>
                  <a:schemeClr val="tx1"/>
                </a:solidFill>
              </a:rPr>
              <a:t>PPG düşürmedeki etkinlikleri daha yüksek</a:t>
            </a:r>
          </a:p>
          <a:p>
            <a:r>
              <a:rPr lang="tr-TR" sz="2200" dirty="0">
                <a:solidFill>
                  <a:schemeClr val="tx1"/>
                </a:solidFill>
              </a:rPr>
              <a:t>Her ana öğün öncesi alınır</a:t>
            </a:r>
          </a:p>
          <a:p>
            <a:r>
              <a:rPr lang="tr-TR" dirty="0">
                <a:solidFill>
                  <a:schemeClr val="tx1"/>
                </a:solidFill>
              </a:rPr>
              <a:t>Maliyeti yüksek değil</a:t>
            </a:r>
            <a:endParaRPr lang="tr-TR" sz="2200" dirty="0">
              <a:solidFill>
                <a:schemeClr val="tx1"/>
              </a:solidFill>
            </a:endParaRPr>
          </a:p>
          <a:p>
            <a:pPr marL="0" indent="0">
              <a:buNone/>
            </a:pPr>
            <a:endParaRPr lang="tr-TR" sz="2200" dirty="0"/>
          </a:p>
          <a:p>
            <a:endParaRPr lang="tr-TR" dirty="0"/>
          </a:p>
        </p:txBody>
      </p:sp>
      <p:pic>
        <p:nvPicPr>
          <p:cNvPr id="8" name="Resim 7">
            <a:extLst>
              <a:ext uri="{FF2B5EF4-FFF2-40B4-BE49-F238E27FC236}">
                <a16:creationId xmlns:a16="http://schemas.microsoft.com/office/drawing/2014/main" id="{A0DA10D9-0E3C-5B57-6A54-5A46F6E9AB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6484" y="1871744"/>
            <a:ext cx="1557020" cy="1389380"/>
          </a:xfrm>
          <a:prstGeom prst="rect">
            <a:avLst/>
          </a:prstGeom>
        </p:spPr>
      </p:pic>
      <p:pic>
        <p:nvPicPr>
          <p:cNvPr id="9" name="Resim 8">
            <a:extLst>
              <a:ext uri="{FF2B5EF4-FFF2-40B4-BE49-F238E27FC236}">
                <a16:creationId xmlns:a16="http://schemas.microsoft.com/office/drawing/2014/main" id="{FB0C38E3-303D-2061-1B07-1B673241DB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8781" y="2849178"/>
            <a:ext cx="1963426" cy="853421"/>
          </a:xfrm>
          <a:prstGeom prst="rect">
            <a:avLst/>
          </a:prstGeom>
        </p:spPr>
      </p:pic>
    </p:spTree>
    <p:extLst>
      <p:ext uri="{BB962C8B-B14F-4D97-AF65-F5344CB8AC3E}">
        <p14:creationId xmlns:p14="http://schemas.microsoft.com/office/powerpoint/2010/main" val="3684922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456BC96-3C97-2B11-19F2-1661171EA88A}"/>
              </a:ext>
            </a:extLst>
          </p:cNvPr>
          <p:cNvSpPr>
            <a:spLocks noGrp="1"/>
          </p:cNvSpPr>
          <p:nvPr>
            <p:ph idx="1"/>
          </p:nvPr>
        </p:nvSpPr>
        <p:spPr>
          <a:xfrm>
            <a:off x="1418092" y="6469039"/>
            <a:ext cx="9355813" cy="388961"/>
          </a:xfrm>
        </p:spPr>
        <p:txBody>
          <a:bodyPr>
            <a:normAutofit/>
          </a:bodyPr>
          <a:lstStyle/>
          <a:p>
            <a:endParaRPr lang="tr-TR" dirty="0"/>
          </a:p>
        </p:txBody>
      </p:sp>
      <p:pic>
        <p:nvPicPr>
          <p:cNvPr id="5" name="Resim 4">
            <a:extLst>
              <a:ext uri="{FF2B5EF4-FFF2-40B4-BE49-F238E27FC236}">
                <a16:creationId xmlns:a16="http://schemas.microsoft.com/office/drawing/2014/main" id="{82CF6AF3-CE27-F3CB-7FE8-03CFC22E69D2}"/>
              </a:ext>
            </a:extLst>
          </p:cNvPr>
          <p:cNvPicPr>
            <a:picLocks noChangeAspect="1"/>
          </p:cNvPicPr>
          <p:nvPr/>
        </p:nvPicPr>
        <p:blipFill>
          <a:blip r:embed="rId2"/>
          <a:stretch>
            <a:fillRect/>
          </a:stretch>
        </p:blipFill>
        <p:spPr>
          <a:xfrm>
            <a:off x="860611" y="0"/>
            <a:ext cx="10470777" cy="6469039"/>
          </a:xfrm>
          <a:prstGeom prst="rect">
            <a:avLst/>
          </a:prstGeom>
        </p:spPr>
      </p:pic>
    </p:spTree>
    <p:extLst>
      <p:ext uri="{BB962C8B-B14F-4D97-AF65-F5344CB8AC3E}">
        <p14:creationId xmlns:p14="http://schemas.microsoft.com/office/powerpoint/2010/main" val="3916825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C5A27A60-2951-4A76-10F1-B1817D770C1A}"/>
              </a:ext>
            </a:extLst>
          </p:cNvPr>
          <p:cNvPicPr>
            <a:picLocks noChangeAspect="1"/>
          </p:cNvPicPr>
          <p:nvPr/>
        </p:nvPicPr>
        <p:blipFill>
          <a:blip r:embed="rId3"/>
          <a:stretch>
            <a:fillRect/>
          </a:stretch>
        </p:blipFill>
        <p:spPr>
          <a:xfrm>
            <a:off x="271462" y="461962"/>
            <a:ext cx="11649075" cy="5934075"/>
          </a:xfrm>
          <a:prstGeom prst="rect">
            <a:avLst/>
          </a:prstGeom>
        </p:spPr>
      </p:pic>
    </p:spTree>
    <p:extLst>
      <p:ext uri="{BB962C8B-B14F-4D97-AF65-F5344CB8AC3E}">
        <p14:creationId xmlns:p14="http://schemas.microsoft.com/office/powerpoint/2010/main" val="41305797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768B2034-BE3C-BB1B-1440-AC71F45D3A77}"/>
              </a:ext>
            </a:extLst>
          </p:cNvPr>
          <p:cNvPicPr>
            <a:picLocks noChangeAspect="1"/>
          </p:cNvPicPr>
          <p:nvPr/>
        </p:nvPicPr>
        <p:blipFill>
          <a:blip r:embed="rId2"/>
          <a:stretch>
            <a:fillRect/>
          </a:stretch>
        </p:blipFill>
        <p:spPr>
          <a:xfrm>
            <a:off x="357186" y="1824179"/>
            <a:ext cx="11477625" cy="4219575"/>
          </a:xfrm>
          <a:prstGeom prst="rect">
            <a:avLst/>
          </a:prstGeom>
        </p:spPr>
      </p:pic>
      <p:sp>
        <p:nvSpPr>
          <p:cNvPr id="5" name="Metin kutusu 4">
            <a:extLst>
              <a:ext uri="{FF2B5EF4-FFF2-40B4-BE49-F238E27FC236}">
                <a16:creationId xmlns:a16="http://schemas.microsoft.com/office/drawing/2014/main" id="{0679506D-7AED-5CDF-FECB-E3032973B307}"/>
              </a:ext>
            </a:extLst>
          </p:cNvPr>
          <p:cNvSpPr txBox="1"/>
          <p:nvPr/>
        </p:nvSpPr>
        <p:spPr>
          <a:xfrm>
            <a:off x="583474" y="814246"/>
            <a:ext cx="11025047" cy="769441"/>
          </a:xfrm>
          <a:prstGeom prst="rect">
            <a:avLst/>
          </a:prstGeom>
          <a:noFill/>
        </p:spPr>
        <p:txBody>
          <a:bodyPr wrap="square">
            <a:spAutoFit/>
          </a:bodyPr>
          <a:lstStyle/>
          <a:p>
            <a:pPr algn="l"/>
            <a:r>
              <a:rPr lang="tr-TR" sz="2200" i="0" u="none" strike="noStrike" baseline="0" dirty="0"/>
              <a:t>Diyabetli hastalarda kullanılan pek çok ilaç, çeşitli mekanizmalar ile </a:t>
            </a:r>
            <a:r>
              <a:rPr lang="tr-TR" sz="2200" i="0" u="none" strike="noStrike" baseline="0" dirty="0" err="1"/>
              <a:t>SU’nin</a:t>
            </a:r>
            <a:r>
              <a:rPr lang="tr-TR" sz="2200" i="0" u="none" strike="noStrike" baseline="0" dirty="0"/>
              <a:t> etkisini değiştirebilir.</a:t>
            </a:r>
          </a:p>
          <a:p>
            <a:pPr algn="l"/>
            <a:r>
              <a:rPr lang="tr-TR" sz="2200" dirty="0"/>
              <a:t>B</a:t>
            </a:r>
            <a:r>
              <a:rPr lang="tr-TR" sz="2200" i="0" u="none" strike="noStrike" baseline="0" dirty="0"/>
              <a:t>u ilaçlar kullanılacağı zaman SU dozunun ayarlanması gerekebilir.</a:t>
            </a:r>
            <a:endParaRPr lang="tr-TR" sz="2200" dirty="0"/>
          </a:p>
        </p:txBody>
      </p:sp>
    </p:spTree>
    <p:extLst>
      <p:ext uri="{BB962C8B-B14F-4D97-AF65-F5344CB8AC3E}">
        <p14:creationId xmlns:p14="http://schemas.microsoft.com/office/powerpoint/2010/main" val="18439516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chemeClr val="tx1"/>
                </a:solidFill>
              </a:rPr>
              <a:t>İnsülin salgılatıcı ilaçların yan etkileri: </a:t>
            </a:r>
          </a:p>
        </p:txBody>
      </p:sp>
      <p:sp>
        <p:nvSpPr>
          <p:cNvPr id="3" name="İçerik Yer Tutucusu 2"/>
          <p:cNvSpPr>
            <a:spLocks noGrp="1"/>
          </p:cNvSpPr>
          <p:nvPr>
            <p:ph idx="1"/>
          </p:nvPr>
        </p:nvSpPr>
        <p:spPr/>
        <p:txBody>
          <a:bodyPr>
            <a:normAutofit/>
          </a:bodyPr>
          <a:lstStyle/>
          <a:p>
            <a:pPr>
              <a:buFont typeface="Wingdings" panose="05000000000000000000" pitchFamily="2" charset="2"/>
              <a:buChar char="Ø"/>
            </a:pPr>
            <a:r>
              <a:rPr lang="tr-TR" sz="2200" dirty="0">
                <a:solidFill>
                  <a:schemeClr val="tx1"/>
                </a:solidFill>
              </a:rPr>
              <a:t>Hipoglisemi </a:t>
            </a:r>
          </a:p>
          <a:p>
            <a:pPr>
              <a:buFont typeface="Wingdings" panose="05000000000000000000" pitchFamily="2" charset="2"/>
              <a:buChar char="Ø"/>
            </a:pPr>
            <a:r>
              <a:rPr lang="tr-TR" sz="2200" dirty="0">
                <a:solidFill>
                  <a:schemeClr val="tx1"/>
                </a:solidFill>
              </a:rPr>
              <a:t>Kilo artışı</a:t>
            </a:r>
          </a:p>
          <a:p>
            <a:pPr>
              <a:buFont typeface="Wingdings" panose="05000000000000000000" pitchFamily="2" charset="2"/>
              <a:buChar char="Ø"/>
            </a:pPr>
            <a:r>
              <a:rPr lang="tr-TR" sz="2200" dirty="0">
                <a:solidFill>
                  <a:schemeClr val="tx1"/>
                </a:solidFill>
              </a:rPr>
              <a:t>Alerji</a:t>
            </a:r>
          </a:p>
          <a:p>
            <a:pPr>
              <a:buFont typeface="Wingdings" panose="05000000000000000000" pitchFamily="2" charset="2"/>
              <a:buChar char="Ø"/>
            </a:pPr>
            <a:r>
              <a:rPr lang="tr-TR" sz="2200" dirty="0">
                <a:solidFill>
                  <a:schemeClr val="tx1"/>
                </a:solidFill>
              </a:rPr>
              <a:t>Deri döküntüleri</a:t>
            </a:r>
          </a:p>
          <a:p>
            <a:pPr>
              <a:buFont typeface="Wingdings" panose="05000000000000000000" pitchFamily="2" charset="2"/>
              <a:buChar char="Ø"/>
            </a:pPr>
            <a:r>
              <a:rPr lang="tr-TR" sz="2200" dirty="0" err="1">
                <a:solidFill>
                  <a:schemeClr val="tx1"/>
                </a:solidFill>
              </a:rPr>
              <a:t>Hepatotoksisite</a:t>
            </a:r>
            <a:endParaRPr lang="tr-TR" sz="2200" dirty="0">
              <a:solidFill>
                <a:schemeClr val="tx1"/>
              </a:solidFill>
            </a:endParaRPr>
          </a:p>
          <a:p>
            <a:pPr>
              <a:buFont typeface="Wingdings" panose="05000000000000000000" pitchFamily="2" charset="2"/>
              <a:buChar char="Ø"/>
            </a:pPr>
            <a:r>
              <a:rPr lang="tr-TR" sz="2200" dirty="0">
                <a:solidFill>
                  <a:schemeClr val="tx1"/>
                </a:solidFill>
              </a:rPr>
              <a:t>Hematolojik toksisite (</a:t>
            </a:r>
            <a:r>
              <a:rPr lang="tr-TR" sz="2200" dirty="0" err="1">
                <a:solidFill>
                  <a:schemeClr val="tx1"/>
                </a:solidFill>
              </a:rPr>
              <a:t>agranülositoz,Kİ</a:t>
            </a:r>
            <a:r>
              <a:rPr lang="tr-TR" sz="2200" dirty="0">
                <a:solidFill>
                  <a:schemeClr val="tx1"/>
                </a:solidFill>
              </a:rPr>
              <a:t> </a:t>
            </a:r>
            <a:r>
              <a:rPr lang="tr-TR" sz="2200" dirty="0" err="1">
                <a:solidFill>
                  <a:schemeClr val="tx1"/>
                </a:solidFill>
              </a:rPr>
              <a:t>aplazisi</a:t>
            </a:r>
            <a:r>
              <a:rPr lang="tr-TR" sz="2200" dirty="0">
                <a:solidFill>
                  <a:schemeClr val="tx1"/>
                </a:solidFill>
              </a:rPr>
              <a:t>, </a:t>
            </a:r>
            <a:r>
              <a:rPr lang="tr-TR" sz="2200" b="0" i="0" u="none" strike="noStrike" baseline="0" dirty="0">
                <a:solidFill>
                  <a:schemeClr val="tx1"/>
                </a:solidFill>
              </a:rPr>
              <a:t>porfiri atağının uyarılması</a:t>
            </a:r>
            <a:r>
              <a:rPr lang="tr-TR" sz="2200" dirty="0">
                <a:solidFill>
                  <a:schemeClr val="tx1"/>
                </a:solidFill>
              </a:rPr>
              <a:t>)</a:t>
            </a:r>
          </a:p>
        </p:txBody>
      </p:sp>
    </p:spTree>
    <p:extLst>
      <p:ext uri="{BB962C8B-B14F-4D97-AF65-F5344CB8AC3E}">
        <p14:creationId xmlns:p14="http://schemas.microsoft.com/office/powerpoint/2010/main" val="30630243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a:solidFill>
                  <a:schemeClr val="tx1"/>
                </a:solidFill>
              </a:rPr>
              <a:t>İnsülin salgılatıcı ilaçların kontrendikasyonları</a:t>
            </a:r>
          </a:p>
        </p:txBody>
      </p:sp>
      <p:sp>
        <p:nvSpPr>
          <p:cNvPr id="3" name="İçerik Yer Tutucusu 2"/>
          <p:cNvSpPr>
            <a:spLocks noGrp="1"/>
          </p:cNvSpPr>
          <p:nvPr>
            <p:ph idx="1"/>
          </p:nvPr>
        </p:nvSpPr>
        <p:spPr>
          <a:xfrm>
            <a:off x="2231136" y="2511188"/>
            <a:ext cx="7729728" cy="4346812"/>
          </a:xfrm>
        </p:spPr>
        <p:txBody>
          <a:bodyPr>
            <a:normAutofit/>
          </a:bodyPr>
          <a:lstStyle/>
          <a:p>
            <a:pPr>
              <a:buFont typeface="Wingdings" panose="05000000000000000000" pitchFamily="2" charset="2"/>
              <a:buChar char="Ø"/>
            </a:pPr>
            <a:r>
              <a:rPr lang="tr-TR" sz="2200" dirty="0">
                <a:solidFill>
                  <a:schemeClr val="tx1"/>
                </a:solidFill>
              </a:rPr>
              <a:t>Tip1 DM </a:t>
            </a:r>
          </a:p>
          <a:p>
            <a:pPr>
              <a:buFont typeface="Wingdings" panose="05000000000000000000" pitchFamily="2" charset="2"/>
              <a:buChar char="Ø"/>
            </a:pPr>
            <a:r>
              <a:rPr lang="tr-TR" sz="2200" dirty="0">
                <a:solidFill>
                  <a:schemeClr val="tx1"/>
                </a:solidFill>
              </a:rPr>
              <a:t>Sekonder diyabet (pankreas hastalıkları vb. nedenler)</a:t>
            </a:r>
          </a:p>
          <a:p>
            <a:pPr>
              <a:buFont typeface="Wingdings" panose="05000000000000000000" pitchFamily="2" charset="2"/>
              <a:buChar char="Ø"/>
            </a:pPr>
            <a:r>
              <a:rPr lang="tr-TR" sz="2200" b="0" i="0" u="none" strike="noStrike" baseline="0" dirty="0">
                <a:solidFill>
                  <a:schemeClr val="tx1"/>
                </a:solidFill>
              </a:rPr>
              <a:t>Hiperglisemik acil durumlar (</a:t>
            </a:r>
            <a:r>
              <a:rPr lang="tr-TR" sz="2200" dirty="0">
                <a:solidFill>
                  <a:schemeClr val="tx1"/>
                </a:solidFill>
              </a:rPr>
              <a:t>DKA,HHD)</a:t>
            </a:r>
          </a:p>
          <a:p>
            <a:pPr>
              <a:buFont typeface="Wingdings" panose="05000000000000000000" pitchFamily="2" charset="2"/>
              <a:buChar char="Ø"/>
            </a:pPr>
            <a:r>
              <a:rPr lang="tr-TR" sz="2200" dirty="0">
                <a:solidFill>
                  <a:schemeClr val="tx1"/>
                </a:solidFill>
              </a:rPr>
              <a:t>Gebelik</a:t>
            </a:r>
          </a:p>
          <a:p>
            <a:pPr>
              <a:buFont typeface="Wingdings" panose="05000000000000000000" pitchFamily="2" charset="2"/>
              <a:buChar char="Ø"/>
            </a:pPr>
            <a:r>
              <a:rPr lang="tr-TR" sz="2200" dirty="0">
                <a:solidFill>
                  <a:schemeClr val="tx1"/>
                </a:solidFill>
              </a:rPr>
              <a:t>Travma, stres, cerrahi müdahale</a:t>
            </a:r>
          </a:p>
          <a:p>
            <a:pPr>
              <a:buFont typeface="Wingdings" panose="05000000000000000000" pitchFamily="2" charset="2"/>
              <a:buChar char="Ø"/>
            </a:pPr>
            <a:r>
              <a:rPr lang="tr-TR" sz="2200" dirty="0">
                <a:solidFill>
                  <a:schemeClr val="tx1"/>
                </a:solidFill>
              </a:rPr>
              <a:t>SU grubu ilaçlara alerji</a:t>
            </a:r>
          </a:p>
          <a:p>
            <a:pPr>
              <a:buFont typeface="Wingdings" panose="05000000000000000000" pitchFamily="2" charset="2"/>
              <a:buChar char="Ø"/>
            </a:pPr>
            <a:r>
              <a:rPr lang="tr-TR" sz="2200" dirty="0">
                <a:solidFill>
                  <a:schemeClr val="tx1"/>
                </a:solidFill>
              </a:rPr>
              <a:t>Ağır infeksiyon</a:t>
            </a:r>
          </a:p>
          <a:p>
            <a:pPr>
              <a:buFont typeface="Wingdings" panose="05000000000000000000" pitchFamily="2" charset="2"/>
              <a:buChar char="Ø"/>
            </a:pPr>
            <a:r>
              <a:rPr lang="tr-TR" sz="2200" dirty="0">
                <a:solidFill>
                  <a:schemeClr val="tx1"/>
                </a:solidFill>
              </a:rPr>
              <a:t>Ağır hipoglisemiye yatkınlık</a:t>
            </a:r>
          </a:p>
          <a:p>
            <a:pPr>
              <a:buFont typeface="Wingdings" panose="05000000000000000000" pitchFamily="2" charset="2"/>
              <a:buChar char="Ø"/>
            </a:pPr>
            <a:r>
              <a:rPr lang="tr-TR" sz="2200" b="0" i="0" u="none" strike="noStrike" baseline="0" dirty="0">
                <a:solidFill>
                  <a:schemeClr val="tx1"/>
                </a:solidFill>
              </a:rPr>
              <a:t>Dekompanse karaciğer ve son dönem böbrek yetersizliği</a:t>
            </a:r>
            <a:endParaRPr lang="tr-TR" sz="2200" dirty="0">
              <a:solidFill>
                <a:schemeClr val="tx1"/>
              </a:solidFill>
            </a:endParaRPr>
          </a:p>
          <a:p>
            <a:endParaRPr lang="tr-TR" dirty="0"/>
          </a:p>
          <a:p>
            <a:endParaRPr lang="tr-TR" dirty="0"/>
          </a:p>
          <a:p>
            <a:endParaRPr lang="tr-TR" dirty="0"/>
          </a:p>
          <a:p>
            <a:endParaRPr lang="tr-TR" dirty="0"/>
          </a:p>
        </p:txBody>
      </p:sp>
    </p:spTree>
    <p:extLst>
      <p:ext uri="{BB962C8B-B14F-4D97-AF65-F5344CB8AC3E}">
        <p14:creationId xmlns:p14="http://schemas.microsoft.com/office/powerpoint/2010/main" val="3769380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3C253F5-CDFB-4589-A6E7-E5827114946E}"/>
              </a:ext>
            </a:extLst>
          </p:cNvPr>
          <p:cNvSpPr>
            <a:spLocks noGrp="1"/>
          </p:cNvSpPr>
          <p:nvPr>
            <p:ph type="title"/>
          </p:nvPr>
        </p:nvSpPr>
        <p:spPr>
          <a:xfrm>
            <a:off x="2307336" y="863104"/>
            <a:ext cx="7729728" cy="1188720"/>
          </a:xfrm>
        </p:spPr>
        <p:txBody>
          <a:bodyPr>
            <a:normAutofit/>
          </a:bodyPr>
          <a:lstStyle/>
          <a:p>
            <a:r>
              <a:rPr lang="tr-TR" dirty="0">
                <a:solidFill>
                  <a:schemeClr val="tx1"/>
                </a:solidFill>
                <a:latin typeface="Arial" panose="020B0604020202020204" pitchFamily="34" charset="0"/>
                <a:cs typeface="Arial" panose="020B0604020202020204" pitchFamily="34" charset="0"/>
              </a:rPr>
              <a:t>Amaç</a:t>
            </a:r>
          </a:p>
        </p:txBody>
      </p:sp>
      <p:sp>
        <p:nvSpPr>
          <p:cNvPr id="3" name="İçerik Yer Tutucusu 2">
            <a:extLst>
              <a:ext uri="{FF2B5EF4-FFF2-40B4-BE49-F238E27FC236}">
                <a16:creationId xmlns:a16="http://schemas.microsoft.com/office/drawing/2014/main" id="{85E12433-8B2D-4105-BE23-71185CD1AECD}"/>
              </a:ext>
            </a:extLst>
          </p:cNvPr>
          <p:cNvSpPr>
            <a:spLocks noGrp="1"/>
          </p:cNvSpPr>
          <p:nvPr>
            <p:ph idx="1"/>
          </p:nvPr>
        </p:nvSpPr>
        <p:spPr>
          <a:xfrm>
            <a:off x="1371600" y="2051824"/>
            <a:ext cx="9601200" cy="4494750"/>
          </a:xfrm>
        </p:spPr>
        <p:txBody>
          <a:bodyPr/>
          <a:lstStyle/>
          <a:p>
            <a:endParaRPr lang="tr-TR" dirty="0">
              <a:latin typeface="Arial" panose="020B0604020202020204" pitchFamily="34" charset="0"/>
              <a:cs typeface="Arial" panose="020B0604020202020204" pitchFamily="34" charset="0"/>
            </a:endParaRPr>
          </a:p>
          <a:p>
            <a:r>
              <a:rPr lang="tr-TR" sz="2200" dirty="0">
                <a:solidFill>
                  <a:schemeClr val="tx1"/>
                </a:solidFill>
                <a:cs typeface="Arial" panose="020B0604020202020204" pitchFamily="34" charset="0"/>
              </a:rPr>
              <a:t>Oral antidiyabetik ilaçlar(OAD) hakkında bilgi vermek</a:t>
            </a:r>
          </a:p>
          <a:p>
            <a:r>
              <a:rPr lang="tr-TR" sz="2200" dirty="0">
                <a:solidFill>
                  <a:schemeClr val="tx1"/>
                </a:solidFill>
                <a:cs typeface="Arial" panose="020B0604020202020204" pitchFamily="34" charset="0"/>
              </a:rPr>
              <a:t>OAD kullanım durumları hakkında bilgi vermek</a:t>
            </a:r>
          </a:p>
          <a:p>
            <a:r>
              <a:rPr lang="tr-TR" sz="2200" dirty="0">
                <a:solidFill>
                  <a:schemeClr val="tx1"/>
                </a:solidFill>
                <a:cs typeface="Arial" panose="020B0604020202020204" pitchFamily="34" charset="0"/>
              </a:rPr>
              <a:t>İnsülin preparatları hakkında bilgi vermek</a:t>
            </a:r>
          </a:p>
          <a:p>
            <a:r>
              <a:rPr lang="tr-TR" sz="2200" dirty="0">
                <a:solidFill>
                  <a:schemeClr val="tx1"/>
                </a:solidFill>
                <a:cs typeface="Arial" panose="020B0604020202020204" pitchFamily="34" charset="0"/>
              </a:rPr>
              <a:t>İnsülin kullanım durumları hakkında bilgi vermek</a:t>
            </a:r>
          </a:p>
          <a:p>
            <a:r>
              <a:rPr lang="tr-TR" sz="2200" dirty="0">
                <a:solidFill>
                  <a:schemeClr val="tx1"/>
                </a:solidFill>
                <a:cs typeface="Arial" panose="020B0604020202020204" pitchFamily="34" charset="0"/>
              </a:rPr>
              <a:t>Tip 1-Tip 2 </a:t>
            </a:r>
            <a:r>
              <a:rPr lang="tr-TR" sz="2200" dirty="0" err="1">
                <a:solidFill>
                  <a:schemeClr val="tx1"/>
                </a:solidFill>
                <a:cs typeface="Arial" panose="020B0604020202020204" pitchFamily="34" charset="0"/>
              </a:rPr>
              <a:t>Diyabetes</a:t>
            </a:r>
            <a:r>
              <a:rPr lang="tr-TR" sz="2200" dirty="0">
                <a:solidFill>
                  <a:schemeClr val="tx1"/>
                </a:solidFill>
                <a:cs typeface="Arial" panose="020B0604020202020204" pitchFamily="34" charset="0"/>
              </a:rPr>
              <a:t> </a:t>
            </a:r>
            <a:r>
              <a:rPr lang="tr-TR" sz="2200" dirty="0" err="1">
                <a:solidFill>
                  <a:schemeClr val="tx1"/>
                </a:solidFill>
                <a:cs typeface="Arial" panose="020B0604020202020204" pitchFamily="34" charset="0"/>
              </a:rPr>
              <a:t>Mellitus</a:t>
            </a:r>
            <a:r>
              <a:rPr lang="tr-TR" sz="2200" dirty="0">
                <a:solidFill>
                  <a:schemeClr val="tx1"/>
                </a:solidFill>
                <a:cs typeface="Arial" panose="020B0604020202020204" pitchFamily="34" charset="0"/>
              </a:rPr>
              <a:t>(DM)</a:t>
            </a:r>
            <a:r>
              <a:rPr lang="tr-TR" sz="2200" dirty="0" err="1">
                <a:solidFill>
                  <a:schemeClr val="tx1"/>
                </a:solidFill>
                <a:cs typeface="Arial" panose="020B0604020202020204" pitchFamily="34" charset="0"/>
              </a:rPr>
              <a:t>taki</a:t>
            </a:r>
            <a:r>
              <a:rPr lang="tr-TR" sz="2200" dirty="0">
                <a:solidFill>
                  <a:schemeClr val="tx1"/>
                </a:solidFill>
                <a:cs typeface="Arial" panose="020B0604020202020204" pitchFamily="34" charset="0"/>
              </a:rPr>
              <a:t> tedavi uygulamaları hakkında bilgi vermek</a:t>
            </a:r>
          </a:p>
          <a:p>
            <a:r>
              <a:rPr lang="tr-TR" sz="2200" dirty="0">
                <a:solidFill>
                  <a:schemeClr val="tx1"/>
                </a:solidFill>
                <a:cs typeface="Arial" panose="020B0604020202020204" pitchFamily="34" charset="0"/>
              </a:rPr>
              <a:t>DM </a:t>
            </a:r>
            <a:r>
              <a:rPr lang="tr-TR" sz="2200" dirty="0" err="1">
                <a:solidFill>
                  <a:schemeClr val="tx1"/>
                </a:solidFill>
                <a:cs typeface="Arial" panose="020B0604020202020204" pitchFamily="34" charset="0"/>
              </a:rPr>
              <a:t>nin</a:t>
            </a:r>
            <a:r>
              <a:rPr lang="tr-TR" sz="2200" dirty="0">
                <a:solidFill>
                  <a:schemeClr val="tx1"/>
                </a:solidFill>
                <a:cs typeface="Arial" panose="020B0604020202020204" pitchFamily="34" charset="0"/>
              </a:rPr>
              <a:t> güncel tedavi ve takip şemaları hakkında bilgi vermek </a:t>
            </a:r>
          </a:p>
          <a:p>
            <a:endParaRPr lang="tr-TR" sz="2800" dirty="0">
              <a:solidFill>
                <a:schemeClr val="tx1"/>
              </a:solidFill>
              <a:latin typeface="Arial" panose="020B0604020202020204" pitchFamily="34" charset="0"/>
              <a:cs typeface="Arial" panose="020B0604020202020204" pitchFamily="34" charset="0"/>
            </a:endParaRPr>
          </a:p>
          <a:p>
            <a:endParaRPr lang="tr-TR" sz="2800" dirty="0">
              <a:solidFill>
                <a:schemeClr val="tx1"/>
              </a:solidFill>
              <a:latin typeface="Arial" panose="020B0604020202020204" pitchFamily="34" charset="0"/>
              <a:cs typeface="Arial" panose="020B0604020202020204" pitchFamily="34" charset="0"/>
            </a:endParaRPr>
          </a:p>
          <a:p>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97833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DA388A4-F9A3-FEE4-A374-1BFE32E81A09}"/>
              </a:ext>
            </a:extLst>
          </p:cNvPr>
          <p:cNvSpPr>
            <a:spLocks noGrp="1"/>
          </p:cNvSpPr>
          <p:nvPr>
            <p:ph type="title"/>
          </p:nvPr>
        </p:nvSpPr>
        <p:spPr>
          <a:xfrm>
            <a:off x="2231136" y="156309"/>
            <a:ext cx="7729728" cy="1188720"/>
          </a:xfrm>
        </p:spPr>
        <p:txBody>
          <a:bodyPr/>
          <a:lstStyle/>
          <a:p>
            <a:r>
              <a:rPr lang="tr-TR" dirty="0" err="1">
                <a:solidFill>
                  <a:schemeClr val="tx1"/>
                </a:solidFill>
              </a:rPr>
              <a:t>Tiazolidindion</a:t>
            </a:r>
            <a:r>
              <a:rPr lang="tr-TR" dirty="0">
                <a:solidFill>
                  <a:schemeClr val="tx1"/>
                </a:solidFill>
              </a:rPr>
              <a:t> (</a:t>
            </a:r>
            <a:r>
              <a:rPr lang="tr-TR" dirty="0" err="1">
                <a:solidFill>
                  <a:schemeClr val="tx1"/>
                </a:solidFill>
              </a:rPr>
              <a:t>Glitazon</a:t>
            </a:r>
            <a:r>
              <a:rPr lang="tr-TR" dirty="0">
                <a:solidFill>
                  <a:schemeClr val="tx1"/>
                </a:solidFill>
              </a:rPr>
              <a:t>) grubu ilaçlar </a:t>
            </a:r>
            <a:endParaRPr lang="tr-TR" dirty="0"/>
          </a:p>
        </p:txBody>
      </p:sp>
      <p:sp>
        <p:nvSpPr>
          <p:cNvPr id="3" name="İçerik Yer Tutucusu 2">
            <a:extLst>
              <a:ext uri="{FF2B5EF4-FFF2-40B4-BE49-F238E27FC236}">
                <a16:creationId xmlns:a16="http://schemas.microsoft.com/office/drawing/2014/main" id="{E4302FE6-E826-4AE4-5ED7-A2440BA8216A}"/>
              </a:ext>
            </a:extLst>
          </p:cNvPr>
          <p:cNvSpPr>
            <a:spLocks noGrp="1"/>
          </p:cNvSpPr>
          <p:nvPr>
            <p:ph idx="1"/>
          </p:nvPr>
        </p:nvSpPr>
        <p:spPr/>
        <p:txBody>
          <a:bodyPr/>
          <a:lstStyle/>
          <a:p>
            <a:endParaRPr lang="tr-TR"/>
          </a:p>
        </p:txBody>
      </p:sp>
      <p:pic>
        <p:nvPicPr>
          <p:cNvPr id="6146" name="Picture 2" descr="metformin etki mekanizması | walt disney kimdir">
            <a:extLst>
              <a:ext uri="{FF2B5EF4-FFF2-40B4-BE49-F238E27FC236}">
                <a16:creationId xmlns:a16="http://schemas.microsoft.com/office/drawing/2014/main" id="{CFCFDCB3-EE16-D340-2702-2790DAABBD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3734" y="2040833"/>
            <a:ext cx="6724531" cy="5883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07191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solidFill>
                  <a:schemeClr val="tx1"/>
                </a:solidFill>
              </a:rPr>
              <a:t>Tiazolidindion</a:t>
            </a:r>
            <a:r>
              <a:rPr lang="tr-TR" dirty="0">
                <a:solidFill>
                  <a:schemeClr val="tx1"/>
                </a:solidFill>
              </a:rPr>
              <a:t> (</a:t>
            </a:r>
            <a:r>
              <a:rPr lang="tr-TR" dirty="0" err="1">
                <a:solidFill>
                  <a:schemeClr val="tx1"/>
                </a:solidFill>
              </a:rPr>
              <a:t>Glitazon</a:t>
            </a:r>
            <a:r>
              <a:rPr lang="tr-TR" dirty="0">
                <a:solidFill>
                  <a:schemeClr val="tx1"/>
                </a:solidFill>
              </a:rPr>
              <a:t>) grubu ilaçlar </a:t>
            </a:r>
          </a:p>
        </p:txBody>
      </p:sp>
      <p:sp>
        <p:nvSpPr>
          <p:cNvPr id="3" name="İçerik Yer Tutucusu 2"/>
          <p:cNvSpPr>
            <a:spLocks noGrp="1"/>
          </p:cNvSpPr>
          <p:nvPr>
            <p:ph idx="1"/>
          </p:nvPr>
        </p:nvSpPr>
        <p:spPr>
          <a:xfrm>
            <a:off x="2231135" y="2470245"/>
            <a:ext cx="8455061" cy="4572000"/>
          </a:xfrm>
        </p:spPr>
        <p:txBody>
          <a:bodyPr>
            <a:normAutofit lnSpcReduction="10000"/>
          </a:bodyPr>
          <a:lstStyle/>
          <a:p>
            <a:pPr>
              <a:buFont typeface="Wingdings" panose="05000000000000000000" pitchFamily="2" charset="2"/>
              <a:buChar char="Ø"/>
            </a:pPr>
            <a:r>
              <a:rPr lang="tr-TR" sz="2200" dirty="0">
                <a:solidFill>
                  <a:schemeClr val="tx1"/>
                </a:solidFill>
              </a:rPr>
              <a:t>İnsülinin etkisini arttırarak:</a:t>
            </a:r>
          </a:p>
          <a:p>
            <a:pPr marL="0" indent="0">
              <a:buNone/>
            </a:pPr>
            <a:r>
              <a:rPr lang="tr-TR" sz="2200" dirty="0">
                <a:solidFill>
                  <a:schemeClr val="tx1"/>
                </a:solidFill>
                <a:sym typeface="Wingdings" panose="05000000000000000000" pitchFamily="2" charset="2"/>
              </a:rPr>
              <a:t>                  </a:t>
            </a:r>
            <a:r>
              <a:rPr lang="tr-TR" sz="2200" dirty="0">
                <a:solidFill>
                  <a:schemeClr val="tx1"/>
                </a:solidFill>
              </a:rPr>
              <a:t>periferik dokularda glukoz alımını arttırır</a:t>
            </a:r>
          </a:p>
          <a:p>
            <a:pPr>
              <a:buFont typeface="Wingdings" panose="05000000000000000000" pitchFamily="2" charset="2"/>
              <a:buChar char="Ø"/>
            </a:pPr>
            <a:r>
              <a:rPr lang="tr-TR" sz="2200" dirty="0" err="1">
                <a:solidFill>
                  <a:schemeClr val="tx1"/>
                </a:solidFill>
              </a:rPr>
              <a:t>KC’de</a:t>
            </a:r>
            <a:r>
              <a:rPr lang="tr-TR" sz="2200" dirty="0">
                <a:solidFill>
                  <a:schemeClr val="tx1"/>
                </a:solidFill>
              </a:rPr>
              <a:t> </a:t>
            </a:r>
            <a:r>
              <a:rPr lang="tr-TR" sz="2200" dirty="0" err="1">
                <a:solidFill>
                  <a:schemeClr val="tx1"/>
                </a:solidFill>
              </a:rPr>
              <a:t>glukoneogenezi</a:t>
            </a:r>
            <a:r>
              <a:rPr lang="tr-TR" sz="2200" dirty="0">
                <a:solidFill>
                  <a:schemeClr val="tx1"/>
                </a:solidFill>
              </a:rPr>
              <a:t> düşürür</a:t>
            </a:r>
          </a:p>
          <a:p>
            <a:pPr>
              <a:buFont typeface="Wingdings" panose="05000000000000000000" pitchFamily="2" charset="2"/>
              <a:buChar char="Ø"/>
            </a:pPr>
            <a:r>
              <a:rPr lang="tr-TR" sz="2200" dirty="0">
                <a:solidFill>
                  <a:schemeClr val="tx1"/>
                </a:solidFill>
              </a:rPr>
              <a:t>Periferik dokularda insülin direncini azaltır</a:t>
            </a:r>
          </a:p>
          <a:p>
            <a:pPr>
              <a:buFont typeface="Wingdings" panose="05000000000000000000" pitchFamily="2" charset="2"/>
              <a:buChar char="Ø"/>
            </a:pPr>
            <a:r>
              <a:rPr lang="tr-TR" sz="2200" dirty="0">
                <a:solidFill>
                  <a:schemeClr val="tx1"/>
                </a:solidFill>
              </a:rPr>
              <a:t>HbA1C’yi düşürücü etkileri yüksek</a:t>
            </a:r>
          </a:p>
          <a:p>
            <a:pPr>
              <a:buFont typeface="Wingdings" panose="05000000000000000000" pitchFamily="2" charset="2"/>
              <a:buChar char="Ø"/>
            </a:pPr>
            <a:r>
              <a:rPr lang="tr-TR" sz="2200" dirty="0" err="1">
                <a:solidFill>
                  <a:schemeClr val="tx1"/>
                </a:solidFill>
              </a:rPr>
              <a:t>Pioglitazon</a:t>
            </a:r>
            <a:r>
              <a:rPr lang="tr-TR" sz="2200" dirty="0" err="1">
                <a:solidFill>
                  <a:schemeClr val="tx1"/>
                </a:solidFill>
                <a:sym typeface="Wingdings" panose="05000000000000000000" pitchFamily="2" charset="2"/>
              </a:rPr>
              <a:t></a:t>
            </a:r>
            <a:r>
              <a:rPr lang="tr-TR" sz="2200" i="0" u="none" strike="noStrike" kern="1200" baseline="0" dirty="0" err="1">
                <a:solidFill>
                  <a:schemeClr val="tx1"/>
                </a:solidFill>
                <a:latin typeface="+mn-lt"/>
                <a:ea typeface="+mn-ea"/>
                <a:cs typeface="+mn-cs"/>
              </a:rPr>
              <a:t>sekonder</a:t>
            </a:r>
            <a:r>
              <a:rPr lang="tr-TR" sz="2200" i="0" u="none" strike="noStrike" kern="1200" baseline="0" dirty="0">
                <a:solidFill>
                  <a:schemeClr val="tx1"/>
                </a:solidFill>
                <a:latin typeface="+mn-lt"/>
                <a:ea typeface="+mn-ea"/>
                <a:cs typeface="+mn-cs"/>
              </a:rPr>
              <a:t> KV olay ve inme riskini azalttığı gösterilmiş </a:t>
            </a:r>
            <a:endParaRPr lang="tr-TR" sz="2200" dirty="0">
              <a:solidFill>
                <a:schemeClr val="tx1"/>
              </a:solidFill>
            </a:endParaRPr>
          </a:p>
          <a:p>
            <a:pPr marL="0" indent="0">
              <a:buNone/>
            </a:pPr>
            <a:endParaRPr lang="tr-TR" sz="2200" dirty="0">
              <a:solidFill>
                <a:schemeClr val="tx1"/>
              </a:solidFill>
            </a:endParaRPr>
          </a:p>
          <a:p>
            <a:r>
              <a:rPr lang="tr-TR" sz="2200" dirty="0">
                <a:solidFill>
                  <a:schemeClr val="tx1"/>
                </a:solidFill>
              </a:rPr>
              <a:t>Hipoglisemi riskinin olmaması</a:t>
            </a:r>
          </a:p>
          <a:p>
            <a:r>
              <a:rPr lang="tr-TR" sz="2200" dirty="0">
                <a:solidFill>
                  <a:schemeClr val="tx1"/>
                </a:solidFill>
              </a:rPr>
              <a:t>HDL-K yükseltmesi</a:t>
            </a:r>
          </a:p>
          <a:p>
            <a:r>
              <a:rPr lang="tr-TR" sz="2200" dirty="0">
                <a:solidFill>
                  <a:schemeClr val="tx1"/>
                </a:solidFill>
              </a:rPr>
              <a:t>TG düşürmesi</a:t>
            </a:r>
          </a:p>
        </p:txBody>
      </p:sp>
      <p:sp>
        <p:nvSpPr>
          <p:cNvPr id="5" name="Metin kutusu 4">
            <a:extLst>
              <a:ext uri="{FF2B5EF4-FFF2-40B4-BE49-F238E27FC236}">
                <a16:creationId xmlns:a16="http://schemas.microsoft.com/office/drawing/2014/main" id="{1788F035-34CE-BDBB-5A68-5256487E3433}"/>
              </a:ext>
            </a:extLst>
          </p:cNvPr>
          <p:cNvSpPr txBox="1"/>
          <p:nvPr/>
        </p:nvSpPr>
        <p:spPr>
          <a:xfrm>
            <a:off x="5794959" y="5790724"/>
            <a:ext cx="8052179" cy="523220"/>
          </a:xfrm>
          <a:prstGeom prst="rect">
            <a:avLst/>
          </a:prstGeom>
          <a:noFill/>
        </p:spPr>
        <p:txBody>
          <a:bodyPr wrap="square">
            <a:spAutoFit/>
          </a:bodyPr>
          <a:lstStyle/>
          <a:p>
            <a:r>
              <a:rPr lang="tr-TR" sz="2800" dirty="0">
                <a:sym typeface="Wingdings" panose="05000000000000000000" pitchFamily="2" charset="2"/>
              </a:rPr>
              <a:t></a:t>
            </a:r>
            <a:r>
              <a:rPr lang="tr-TR" sz="2800" dirty="0"/>
              <a:t> kullanım avantajları</a:t>
            </a:r>
          </a:p>
        </p:txBody>
      </p:sp>
      <p:pic>
        <p:nvPicPr>
          <p:cNvPr id="6" name="Resim 5">
            <a:extLst>
              <a:ext uri="{FF2B5EF4-FFF2-40B4-BE49-F238E27FC236}">
                <a16:creationId xmlns:a16="http://schemas.microsoft.com/office/drawing/2014/main" id="{47D43E0E-26F2-D68C-645D-B33D7E34A2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1784" y="2730686"/>
            <a:ext cx="2424634" cy="1320285"/>
          </a:xfrm>
          <a:prstGeom prst="rect">
            <a:avLst/>
          </a:prstGeom>
        </p:spPr>
      </p:pic>
    </p:spTree>
    <p:extLst>
      <p:ext uri="{BB962C8B-B14F-4D97-AF65-F5344CB8AC3E}">
        <p14:creationId xmlns:p14="http://schemas.microsoft.com/office/powerpoint/2010/main" val="1201947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BE51E5E5-9694-9A62-5588-A23605E7DA55}"/>
              </a:ext>
            </a:extLst>
          </p:cNvPr>
          <p:cNvPicPr>
            <a:picLocks noChangeAspect="1"/>
          </p:cNvPicPr>
          <p:nvPr/>
        </p:nvPicPr>
        <p:blipFill>
          <a:blip r:embed="rId3"/>
          <a:stretch>
            <a:fillRect/>
          </a:stretch>
        </p:blipFill>
        <p:spPr>
          <a:xfrm>
            <a:off x="381000" y="1325254"/>
            <a:ext cx="11430000" cy="2324100"/>
          </a:xfrm>
          <a:prstGeom prst="rect">
            <a:avLst/>
          </a:prstGeom>
        </p:spPr>
      </p:pic>
      <p:pic>
        <p:nvPicPr>
          <p:cNvPr id="4" name="Resim 3">
            <a:extLst>
              <a:ext uri="{FF2B5EF4-FFF2-40B4-BE49-F238E27FC236}">
                <a16:creationId xmlns:a16="http://schemas.microsoft.com/office/drawing/2014/main" id="{C05C4DE3-270A-9A11-96DF-2148B233AB01}"/>
              </a:ext>
            </a:extLst>
          </p:cNvPr>
          <p:cNvPicPr>
            <a:picLocks noChangeAspect="1"/>
          </p:cNvPicPr>
          <p:nvPr/>
        </p:nvPicPr>
        <p:blipFill>
          <a:blip r:embed="rId4"/>
          <a:stretch>
            <a:fillRect/>
          </a:stretch>
        </p:blipFill>
        <p:spPr>
          <a:xfrm>
            <a:off x="381000" y="3798819"/>
            <a:ext cx="11430000" cy="1020708"/>
          </a:xfrm>
          <a:prstGeom prst="rect">
            <a:avLst/>
          </a:prstGeom>
        </p:spPr>
      </p:pic>
    </p:spTree>
    <p:extLst>
      <p:ext uri="{BB962C8B-B14F-4D97-AF65-F5344CB8AC3E}">
        <p14:creationId xmlns:p14="http://schemas.microsoft.com/office/powerpoint/2010/main" val="26439082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solidFill>
                  <a:schemeClr val="tx1"/>
                </a:solidFill>
              </a:rPr>
              <a:t>Tiazolidindionların</a:t>
            </a:r>
            <a:r>
              <a:rPr lang="tr-TR" dirty="0">
                <a:solidFill>
                  <a:schemeClr val="tx1"/>
                </a:solidFill>
              </a:rPr>
              <a:t> yan etkileri</a:t>
            </a:r>
          </a:p>
        </p:txBody>
      </p:sp>
      <p:sp>
        <p:nvSpPr>
          <p:cNvPr id="3" name="İçerik Yer Tutucusu 2"/>
          <p:cNvSpPr>
            <a:spLocks noGrp="1"/>
          </p:cNvSpPr>
          <p:nvPr>
            <p:ph idx="1"/>
          </p:nvPr>
        </p:nvSpPr>
        <p:spPr>
          <a:xfrm>
            <a:off x="2231135" y="2248946"/>
            <a:ext cx="9369461" cy="4704588"/>
          </a:xfrm>
        </p:spPr>
        <p:txBody>
          <a:bodyPr>
            <a:normAutofit/>
          </a:bodyPr>
          <a:lstStyle/>
          <a:p>
            <a:r>
              <a:rPr lang="tr-TR" sz="2200" dirty="0">
                <a:solidFill>
                  <a:schemeClr val="tx1"/>
                </a:solidFill>
              </a:rPr>
              <a:t>Ödem - Sıvı retansiyonu</a:t>
            </a:r>
          </a:p>
          <a:p>
            <a:r>
              <a:rPr lang="tr-TR" sz="2200" dirty="0">
                <a:solidFill>
                  <a:schemeClr val="tx1"/>
                </a:solidFill>
              </a:rPr>
              <a:t>Anemi</a:t>
            </a:r>
          </a:p>
          <a:p>
            <a:r>
              <a:rPr lang="tr-TR" sz="2200" dirty="0">
                <a:solidFill>
                  <a:schemeClr val="tx1"/>
                </a:solidFill>
              </a:rPr>
              <a:t>Konjestif KY</a:t>
            </a:r>
          </a:p>
          <a:p>
            <a:r>
              <a:rPr lang="tr-TR" sz="2200" dirty="0">
                <a:solidFill>
                  <a:schemeClr val="tx1"/>
                </a:solidFill>
              </a:rPr>
              <a:t>Kilo artışı </a:t>
            </a:r>
          </a:p>
          <a:p>
            <a:r>
              <a:rPr lang="tr-TR" sz="2200" dirty="0">
                <a:solidFill>
                  <a:schemeClr val="tx1"/>
                </a:solidFill>
              </a:rPr>
              <a:t>LDL-kolesterol artışı </a:t>
            </a:r>
          </a:p>
          <a:p>
            <a:r>
              <a:rPr lang="tr-TR" sz="2200" dirty="0" err="1">
                <a:solidFill>
                  <a:schemeClr val="tx1"/>
                </a:solidFill>
              </a:rPr>
              <a:t>Transaminazlarda</a:t>
            </a:r>
            <a:r>
              <a:rPr lang="tr-TR" sz="2200" dirty="0">
                <a:solidFill>
                  <a:schemeClr val="tx1"/>
                </a:solidFill>
              </a:rPr>
              <a:t> yükselme</a:t>
            </a:r>
          </a:p>
          <a:p>
            <a:r>
              <a:rPr lang="tr-TR" sz="2200" dirty="0">
                <a:solidFill>
                  <a:schemeClr val="tx1"/>
                </a:solidFill>
              </a:rPr>
              <a:t>KV olay </a:t>
            </a:r>
            <a:r>
              <a:rPr lang="tr-TR" sz="2200" dirty="0">
                <a:solidFill>
                  <a:schemeClr val="tx1"/>
                </a:solidFill>
                <a:sym typeface="Wingdings" panose="05000000000000000000" pitchFamily="2" charset="2"/>
              </a:rPr>
              <a:t> </a:t>
            </a:r>
            <a:r>
              <a:rPr lang="tr-TR" sz="2200" dirty="0" err="1">
                <a:solidFill>
                  <a:schemeClr val="tx1"/>
                </a:solidFill>
                <a:sym typeface="Wingdings" panose="05000000000000000000" pitchFamily="2" charset="2"/>
              </a:rPr>
              <a:t>rosiglitazon</a:t>
            </a:r>
            <a:endParaRPr lang="tr-TR" sz="2200" dirty="0">
              <a:solidFill>
                <a:schemeClr val="tx1"/>
              </a:solidFill>
            </a:endParaRPr>
          </a:p>
          <a:p>
            <a:r>
              <a:rPr lang="tr-TR" sz="2200" dirty="0" err="1">
                <a:solidFill>
                  <a:schemeClr val="tx1"/>
                </a:solidFill>
              </a:rPr>
              <a:t>Graves’de</a:t>
            </a:r>
            <a:r>
              <a:rPr lang="tr-TR" sz="2200" dirty="0">
                <a:solidFill>
                  <a:schemeClr val="tx1"/>
                </a:solidFill>
              </a:rPr>
              <a:t> </a:t>
            </a:r>
            <a:r>
              <a:rPr lang="tr-TR" sz="2200" dirty="0" err="1">
                <a:solidFill>
                  <a:schemeClr val="tx1"/>
                </a:solidFill>
              </a:rPr>
              <a:t>oftalmopatiyi</a:t>
            </a:r>
            <a:r>
              <a:rPr lang="tr-TR" sz="2200" dirty="0">
                <a:solidFill>
                  <a:schemeClr val="tx1"/>
                </a:solidFill>
              </a:rPr>
              <a:t> alevlendirebilme</a:t>
            </a:r>
          </a:p>
          <a:p>
            <a:r>
              <a:rPr lang="tr-TR" sz="2200" i="0" u="none" strike="noStrike" kern="1200" baseline="0" dirty="0">
                <a:solidFill>
                  <a:schemeClr val="tx1"/>
                </a:solidFill>
                <a:ea typeface="+mn-ea"/>
                <a:cs typeface="+mn-cs"/>
              </a:rPr>
              <a:t>Postmenopozal kadınlarda ve ileri yaştaki erkeklerde kırık riskinde artış ve kemik kitlesinde azalma</a:t>
            </a:r>
            <a:endParaRPr lang="tr-TR" sz="2200" dirty="0">
              <a:solidFill>
                <a:schemeClr val="tx1"/>
              </a:solidFill>
            </a:endParaRPr>
          </a:p>
          <a:p>
            <a:endParaRPr lang="tr-TR" dirty="0"/>
          </a:p>
          <a:p>
            <a:endParaRPr lang="tr-TR" dirty="0"/>
          </a:p>
          <a:p>
            <a:endParaRPr lang="tr-TR" dirty="0"/>
          </a:p>
          <a:p>
            <a:endParaRPr lang="tr-TR" dirty="0"/>
          </a:p>
        </p:txBody>
      </p:sp>
    </p:spTree>
    <p:extLst>
      <p:ext uri="{BB962C8B-B14F-4D97-AF65-F5344CB8AC3E}">
        <p14:creationId xmlns:p14="http://schemas.microsoft.com/office/powerpoint/2010/main" val="30290533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err="1">
                <a:solidFill>
                  <a:schemeClr val="tx1"/>
                </a:solidFill>
              </a:rPr>
              <a:t>Tiazolidindionların</a:t>
            </a:r>
            <a:r>
              <a:rPr lang="tr-TR" dirty="0">
                <a:solidFill>
                  <a:schemeClr val="tx1"/>
                </a:solidFill>
              </a:rPr>
              <a:t> kontrendikasyonları</a:t>
            </a:r>
          </a:p>
        </p:txBody>
      </p:sp>
      <p:sp>
        <p:nvSpPr>
          <p:cNvPr id="3" name="İçerik Yer Tutucusu 2"/>
          <p:cNvSpPr>
            <a:spLocks noGrp="1"/>
          </p:cNvSpPr>
          <p:nvPr>
            <p:ph idx="1"/>
          </p:nvPr>
        </p:nvSpPr>
        <p:spPr>
          <a:xfrm>
            <a:off x="2231136" y="2511190"/>
            <a:ext cx="7729728" cy="3998794"/>
          </a:xfrm>
        </p:spPr>
        <p:txBody>
          <a:bodyPr>
            <a:normAutofit/>
          </a:bodyPr>
          <a:lstStyle/>
          <a:p>
            <a:r>
              <a:rPr lang="tr-TR" sz="2200" dirty="0">
                <a:solidFill>
                  <a:schemeClr val="tx1"/>
                </a:solidFill>
              </a:rPr>
              <a:t>ALT &gt;2.5 x normal üst sınır  olan vakalar</a:t>
            </a:r>
          </a:p>
          <a:p>
            <a:r>
              <a:rPr lang="tr-TR" sz="2200" dirty="0">
                <a:solidFill>
                  <a:schemeClr val="tx1"/>
                </a:solidFill>
              </a:rPr>
              <a:t>Sınıf I-IV KKY olanlar</a:t>
            </a:r>
          </a:p>
          <a:p>
            <a:r>
              <a:rPr lang="tr-TR" sz="2200" dirty="0">
                <a:solidFill>
                  <a:schemeClr val="tx1"/>
                </a:solidFill>
              </a:rPr>
              <a:t>Gebelik </a:t>
            </a:r>
          </a:p>
          <a:p>
            <a:r>
              <a:rPr lang="tr-TR" sz="2200" dirty="0">
                <a:solidFill>
                  <a:schemeClr val="tx1"/>
                </a:solidFill>
              </a:rPr>
              <a:t>Tip 1 DM</a:t>
            </a:r>
          </a:p>
          <a:p>
            <a:r>
              <a:rPr lang="tr-TR" sz="2200" dirty="0" err="1">
                <a:solidFill>
                  <a:schemeClr val="tx1"/>
                </a:solidFill>
              </a:rPr>
              <a:t>Maküla</a:t>
            </a:r>
            <a:r>
              <a:rPr lang="tr-TR" sz="2200" dirty="0">
                <a:solidFill>
                  <a:schemeClr val="tx1"/>
                </a:solidFill>
              </a:rPr>
              <a:t> ödemi riski bulunan kişiler</a:t>
            </a:r>
          </a:p>
          <a:p>
            <a:r>
              <a:rPr lang="tr-TR" sz="2200" dirty="0" err="1">
                <a:solidFill>
                  <a:schemeClr val="tx1"/>
                </a:solidFill>
              </a:rPr>
              <a:t>Adölesanlar</a:t>
            </a:r>
            <a:r>
              <a:rPr lang="tr-TR" sz="2200" dirty="0">
                <a:solidFill>
                  <a:schemeClr val="tx1"/>
                </a:solidFill>
              </a:rPr>
              <a:t> ve çocuklar </a:t>
            </a:r>
          </a:p>
          <a:p>
            <a:r>
              <a:rPr lang="tr-TR" sz="2200" dirty="0">
                <a:solidFill>
                  <a:schemeClr val="tx1"/>
                </a:solidFill>
              </a:rPr>
              <a:t>A</a:t>
            </a:r>
            <a:r>
              <a:rPr lang="tr-TR" sz="2200" i="0" u="none" strike="noStrike" baseline="0" dirty="0">
                <a:solidFill>
                  <a:schemeClr val="tx1"/>
                </a:solidFill>
              </a:rPr>
              <a:t>ktif mesane kanseri bulunan hastalar ve nedeni araştırılmamış </a:t>
            </a:r>
            <a:r>
              <a:rPr lang="tr-TR" sz="2200" i="0" u="none" strike="noStrike" baseline="0" dirty="0" err="1">
                <a:solidFill>
                  <a:schemeClr val="tx1"/>
                </a:solidFill>
              </a:rPr>
              <a:t>makroskopik</a:t>
            </a:r>
            <a:r>
              <a:rPr lang="tr-TR" sz="2200" i="0" u="none" strike="noStrike" baseline="0" dirty="0">
                <a:solidFill>
                  <a:schemeClr val="tx1"/>
                </a:solidFill>
              </a:rPr>
              <a:t> hematüri</a:t>
            </a:r>
          </a:p>
          <a:p>
            <a:r>
              <a:rPr lang="tr-TR" sz="2200" dirty="0" err="1">
                <a:solidFill>
                  <a:schemeClr val="tx1"/>
                </a:solidFill>
              </a:rPr>
              <a:t>KBY’de</a:t>
            </a:r>
            <a:r>
              <a:rPr lang="tr-TR" sz="2200" dirty="0">
                <a:solidFill>
                  <a:schemeClr val="tx1"/>
                </a:solidFill>
              </a:rPr>
              <a:t> ödem riski nedeniyle tercih edilmemeli</a:t>
            </a:r>
          </a:p>
          <a:p>
            <a:endParaRPr lang="tr-TR" sz="2200" dirty="0"/>
          </a:p>
          <a:p>
            <a:endParaRPr lang="tr-TR" dirty="0"/>
          </a:p>
        </p:txBody>
      </p:sp>
    </p:spTree>
    <p:extLst>
      <p:ext uri="{BB962C8B-B14F-4D97-AF65-F5344CB8AC3E}">
        <p14:creationId xmlns:p14="http://schemas.microsoft.com/office/powerpoint/2010/main" val="25069735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E2547B9-CB4A-CFFC-45A1-DB3EB4177C0B}"/>
              </a:ext>
            </a:extLst>
          </p:cNvPr>
          <p:cNvSpPr>
            <a:spLocks noGrp="1"/>
          </p:cNvSpPr>
          <p:nvPr>
            <p:ph idx="1"/>
          </p:nvPr>
        </p:nvSpPr>
        <p:spPr>
          <a:xfrm>
            <a:off x="2231136" y="3048861"/>
            <a:ext cx="7729728" cy="3101983"/>
          </a:xfrm>
        </p:spPr>
        <p:txBody>
          <a:bodyPr/>
          <a:lstStyle/>
          <a:p>
            <a:endParaRPr lang="tr-TR"/>
          </a:p>
        </p:txBody>
      </p:sp>
      <p:sp>
        <p:nvSpPr>
          <p:cNvPr id="4" name="Unvan 1">
            <a:extLst>
              <a:ext uri="{FF2B5EF4-FFF2-40B4-BE49-F238E27FC236}">
                <a16:creationId xmlns:a16="http://schemas.microsoft.com/office/drawing/2014/main" id="{82F7A327-48BB-2D0A-8972-20140903F7F8}"/>
              </a:ext>
            </a:extLst>
          </p:cNvPr>
          <p:cNvSpPr>
            <a:spLocks noGrp="1"/>
          </p:cNvSpPr>
          <p:nvPr>
            <p:ph type="title"/>
          </p:nvPr>
        </p:nvSpPr>
        <p:spPr>
          <a:xfrm>
            <a:off x="2229739" y="395357"/>
            <a:ext cx="7731125" cy="1187450"/>
          </a:xfrm>
        </p:spPr>
        <p:txBody>
          <a:bodyPr/>
          <a:lstStyle/>
          <a:p>
            <a:r>
              <a:rPr lang="tr-TR" dirty="0">
                <a:solidFill>
                  <a:schemeClr val="tx1"/>
                </a:solidFill>
              </a:rPr>
              <a:t>Alfa </a:t>
            </a:r>
            <a:r>
              <a:rPr lang="tr-TR" dirty="0" err="1">
                <a:solidFill>
                  <a:schemeClr val="tx1"/>
                </a:solidFill>
              </a:rPr>
              <a:t>glukozidaz</a:t>
            </a:r>
            <a:r>
              <a:rPr lang="tr-TR" dirty="0">
                <a:solidFill>
                  <a:schemeClr val="tx1"/>
                </a:solidFill>
              </a:rPr>
              <a:t> inhibitörü grubu ilaçlar </a:t>
            </a:r>
          </a:p>
        </p:txBody>
      </p:sp>
      <p:sp>
        <p:nvSpPr>
          <p:cNvPr id="5" name="AutoShape 2" descr="Acarbose mechanism of action: competitive inhibition of the intestinal... |  Download Scientific Diagram">
            <a:extLst>
              <a:ext uri="{FF2B5EF4-FFF2-40B4-BE49-F238E27FC236}">
                <a16:creationId xmlns:a16="http://schemas.microsoft.com/office/drawing/2014/main" id="{1B387E66-773B-8382-C6FC-5B04EABBBFE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4" descr="Acarbose mechanism of action: competitive inhibition of the intestinal... |  Download Scientific Diagram">
            <a:extLst>
              <a:ext uri="{FF2B5EF4-FFF2-40B4-BE49-F238E27FC236}">
                <a16:creationId xmlns:a16="http://schemas.microsoft.com/office/drawing/2014/main" id="{C4D84BB7-227C-40F8-79C3-01225F2009CB}"/>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7" name="AutoShape 6" descr="Acarbose mechanism of action: competitive inhibition of the intestinal... |  Download Scientific Diagram">
            <a:extLst>
              <a:ext uri="{FF2B5EF4-FFF2-40B4-BE49-F238E27FC236}">
                <a16:creationId xmlns:a16="http://schemas.microsoft.com/office/drawing/2014/main" id="{1C702B0D-FF96-4BD1-69A0-7D71445D9E91}"/>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8" name="Resim 7">
            <a:extLst>
              <a:ext uri="{FF2B5EF4-FFF2-40B4-BE49-F238E27FC236}">
                <a16:creationId xmlns:a16="http://schemas.microsoft.com/office/drawing/2014/main" id="{CB25745E-343E-9FE3-F49C-290AB7DB721D}"/>
              </a:ext>
            </a:extLst>
          </p:cNvPr>
          <p:cNvPicPr>
            <a:picLocks noChangeAspect="1"/>
          </p:cNvPicPr>
          <p:nvPr/>
        </p:nvPicPr>
        <p:blipFill>
          <a:blip r:embed="rId3"/>
          <a:stretch>
            <a:fillRect/>
          </a:stretch>
        </p:blipFill>
        <p:spPr>
          <a:xfrm>
            <a:off x="2047176" y="1776412"/>
            <a:ext cx="8096250" cy="4219575"/>
          </a:xfrm>
          <a:prstGeom prst="rect">
            <a:avLst/>
          </a:prstGeom>
        </p:spPr>
      </p:pic>
    </p:spTree>
    <p:extLst>
      <p:ext uri="{BB962C8B-B14F-4D97-AF65-F5344CB8AC3E}">
        <p14:creationId xmlns:p14="http://schemas.microsoft.com/office/powerpoint/2010/main" val="32810210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231135" y="964692"/>
            <a:ext cx="7729728" cy="1188720"/>
          </a:xfrm>
        </p:spPr>
        <p:txBody>
          <a:bodyPr/>
          <a:lstStyle/>
          <a:p>
            <a:r>
              <a:rPr lang="tr-TR" dirty="0">
                <a:solidFill>
                  <a:schemeClr val="tx1"/>
                </a:solidFill>
              </a:rPr>
              <a:t>Alfa </a:t>
            </a:r>
            <a:r>
              <a:rPr lang="tr-TR" dirty="0" err="1">
                <a:solidFill>
                  <a:schemeClr val="tx1"/>
                </a:solidFill>
              </a:rPr>
              <a:t>glukozidaz</a:t>
            </a:r>
            <a:r>
              <a:rPr lang="tr-TR" dirty="0">
                <a:solidFill>
                  <a:schemeClr val="tx1"/>
                </a:solidFill>
              </a:rPr>
              <a:t> inhibitörü grubu ilaçlar </a:t>
            </a:r>
          </a:p>
        </p:txBody>
      </p:sp>
      <p:sp>
        <p:nvSpPr>
          <p:cNvPr id="8" name="Metin Yer Tutucusu 7">
            <a:extLst>
              <a:ext uri="{FF2B5EF4-FFF2-40B4-BE49-F238E27FC236}">
                <a16:creationId xmlns:a16="http://schemas.microsoft.com/office/drawing/2014/main" id="{7960AAE6-B734-6C19-3F72-0974A89785BA}"/>
              </a:ext>
            </a:extLst>
          </p:cNvPr>
          <p:cNvSpPr>
            <a:spLocks noGrp="1"/>
          </p:cNvSpPr>
          <p:nvPr>
            <p:ph type="body" idx="1"/>
          </p:nvPr>
        </p:nvSpPr>
        <p:spPr>
          <a:xfrm>
            <a:off x="2231135" y="2153412"/>
            <a:ext cx="7729727" cy="1275588"/>
          </a:xfrm>
        </p:spPr>
        <p:txBody>
          <a:bodyPr>
            <a:normAutofit/>
          </a:bodyPr>
          <a:lstStyle/>
          <a:p>
            <a:r>
              <a:rPr lang="tr-TR" sz="2200" b="0" dirty="0" err="1">
                <a:solidFill>
                  <a:schemeClr val="tx1"/>
                </a:solidFill>
              </a:rPr>
              <a:t>Karbonhidrahların</a:t>
            </a:r>
            <a:r>
              <a:rPr lang="tr-TR" sz="2200" b="0" dirty="0">
                <a:solidFill>
                  <a:schemeClr val="tx1"/>
                </a:solidFill>
              </a:rPr>
              <a:t> sindirimini yavaşlatır - absorpsiyonunu geciktirir</a:t>
            </a:r>
          </a:p>
        </p:txBody>
      </p:sp>
      <p:sp>
        <p:nvSpPr>
          <p:cNvPr id="9" name="İçerik Yer Tutucusu 8">
            <a:extLst>
              <a:ext uri="{FF2B5EF4-FFF2-40B4-BE49-F238E27FC236}">
                <a16:creationId xmlns:a16="http://schemas.microsoft.com/office/drawing/2014/main" id="{0CBFC4ED-506E-5653-0FCC-03B12BF43595}"/>
              </a:ext>
            </a:extLst>
          </p:cNvPr>
          <p:cNvSpPr>
            <a:spLocks noGrp="1"/>
          </p:cNvSpPr>
          <p:nvPr>
            <p:ph sz="half" idx="2"/>
          </p:nvPr>
        </p:nvSpPr>
        <p:spPr>
          <a:xfrm>
            <a:off x="1340000" y="3605342"/>
            <a:ext cx="4755998" cy="3252658"/>
          </a:xfrm>
        </p:spPr>
        <p:txBody>
          <a:bodyPr/>
          <a:lstStyle/>
          <a:p>
            <a:pPr marL="0" indent="0">
              <a:buNone/>
            </a:pPr>
            <a:r>
              <a:rPr lang="tr-TR" dirty="0">
                <a:solidFill>
                  <a:schemeClr val="tx1"/>
                </a:solidFill>
              </a:rPr>
              <a:t>Avantajları:</a:t>
            </a:r>
          </a:p>
          <a:p>
            <a:r>
              <a:rPr lang="tr-TR" dirty="0">
                <a:solidFill>
                  <a:schemeClr val="tx1"/>
                </a:solidFill>
              </a:rPr>
              <a:t>PPG’ </a:t>
            </a:r>
            <a:r>
              <a:rPr lang="tr-TR" dirty="0" err="1">
                <a:solidFill>
                  <a:schemeClr val="tx1"/>
                </a:solidFill>
              </a:rPr>
              <a:t>yi</a:t>
            </a:r>
            <a:r>
              <a:rPr lang="tr-TR" dirty="0">
                <a:solidFill>
                  <a:schemeClr val="tx1"/>
                </a:solidFill>
              </a:rPr>
              <a:t> </a:t>
            </a:r>
            <a:r>
              <a:rPr lang="tr-TR" dirty="0" err="1">
                <a:solidFill>
                  <a:schemeClr val="tx1"/>
                </a:solidFill>
              </a:rPr>
              <a:t>düşürüler</a:t>
            </a:r>
            <a:endParaRPr lang="tr-TR" dirty="0">
              <a:solidFill>
                <a:schemeClr val="tx1"/>
              </a:solidFill>
            </a:endParaRPr>
          </a:p>
          <a:p>
            <a:r>
              <a:rPr lang="tr-TR" dirty="0">
                <a:solidFill>
                  <a:schemeClr val="tx1"/>
                </a:solidFill>
              </a:rPr>
              <a:t>hipoglisemi riski düşük </a:t>
            </a:r>
          </a:p>
          <a:p>
            <a:r>
              <a:rPr lang="tr-TR" dirty="0">
                <a:solidFill>
                  <a:schemeClr val="tx1"/>
                </a:solidFill>
              </a:rPr>
              <a:t>kilo açısından nötr</a:t>
            </a:r>
          </a:p>
          <a:p>
            <a:r>
              <a:rPr lang="tr-TR" dirty="0">
                <a:solidFill>
                  <a:schemeClr val="tx1"/>
                </a:solidFill>
              </a:rPr>
              <a:t>sistemik etkileri yok</a:t>
            </a:r>
          </a:p>
          <a:p>
            <a:r>
              <a:rPr lang="tr-TR" b="0" i="0" u="none" strike="noStrike" baseline="0" dirty="0">
                <a:solidFill>
                  <a:schemeClr val="tx1"/>
                </a:solidFill>
              </a:rPr>
              <a:t>KV olay riskini azaltma</a:t>
            </a:r>
            <a:r>
              <a:rPr lang="tr-TR" b="0" i="0" u="none" strike="noStrike" baseline="0" dirty="0">
                <a:solidFill>
                  <a:schemeClr val="tx1"/>
                </a:solidFill>
                <a:sym typeface="Wingdings" panose="05000000000000000000" pitchFamily="2" charset="2"/>
              </a:rPr>
              <a:t> </a:t>
            </a:r>
            <a:r>
              <a:rPr lang="tr-TR" b="0" i="0" u="none" strike="noStrike" baseline="0" dirty="0" err="1">
                <a:solidFill>
                  <a:schemeClr val="tx1"/>
                </a:solidFill>
                <a:sym typeface="Wingdings" panose="05000000000000000000" pitchFamily="2" charset="2"/>
              </a:rPr>
              <a:t>akarboz</a:t>
            </a:r>
            <a:endParaRPr lang="tr-TR" dirty="0">
              <a:solidFill>
                <a:schemeClr val="tx1"/>
              </a:solidFill>
            </a:endParaRPr>
          </a:p>
          <a:p>
            <a:endParaRPr lang="tr-TR" dirty="0"/>
          </a:p>
        </p:txBody>
      </p:sp>
      <p:sp>
        <p:nvSpPr>
          <p:cNvPr id="11" name="İçerik Yer Tutucusu 10">
            <a:extLst>
              <a:ext uri="{FF2B5EF4-FFF2-40B4-BE49-F238E27FC236}">
                <a16:creationId xmlns:a16="http://schemas.microsoft.com/office/drawing/2014/main" id="{A47EA729-E4F7-DE41-4260-50CA7EB76DA4}"/>
              </a:ext>
            </a:extLst>
          </p:cNvPr>
          <p:cNvSpPr>
            <a:spLocks noGrp="1"/>
          </p:cNvSpPr>
          <p:nvPr>
            <p:ph sz="quarter" idx="4"/>
          </p:nvPr>
        </p:nvSpPr>
        <p:spPr>
          <a:xfrm>
            <a:off x="5961888" y="3605342"/>
            <a:ext cx="5288598" cy="2617384"/>
          </a:xfrm>
        </p:spPr>
        <p:txBody>
          <a:bodyPr/>
          <a:lstStyle/>
          <a:p>
            <a:pPr marL="0" indent="0">
              <a:buNone/>
            </a:pPr>
            <a:r>
              <a:rPr lang="tr-TR" dirty="0">
                <a:solidFill>
                  <a:schemeClr val="tx1"/>
                </a:solidFill>
              </a:rPr>
              <a:t>Dezavantajları: </a:t>
            </a:r>
          </a:p>
          <a:p>
            <a:r>
              <a:rPr lang="tr-TR" dirty="0">
                <a:solidFill>
                  <a:schemeClr val="tx1"/>
                </a:solidFill>
              </a:rPr>
              <a:t>günde 3 kez ana öğünlerden önce alınmalı</a:t>
            </a:r>
          </a:p>
          <a:p>
            <a:r>
              <a:rPr lang="tr-TR" dirty="0">
                <a:solidFill>
                  <a:schemeClr val="tx1"/>
                </a:solidFill>
              </a:rPr>
              <a:t>glisemiyi düşürmede orta etkinlik </a:t>
            </a:r>
          </a:p>
          <a:p>
            <a:r>
              <a:rPr lang="tr-TR" dirty="0">
                <a:solidFill>
                  <a:schemeClr val="tx1"/>
                </a:solidFill>
              </a:rPr>
              <a:t>Gİ yan etki nedeniyle hasta uyumsuzluğu</a:t>
            </a:r>
          </a:p>
          <a:p>
            <a:endParaRPr lang="tr-TR" dirty="0"/>
          </a:p>
        </p:txBody>
      </p:sp>
      <p:pic>
        <p:nvPicPr>
          <p:cNvPr id="12" name="Resim 11">
            <a:extLst>
              <a:ext uri="{FF2B5EF4-FFF2-40B4-BE49-F238E27FC236}">
                <a16:creationId xmlns:a16="http://schemas.microsoft.com/office/drawing/2014/main" id="{C5BE5178-340A-8FA4-F932-2201336715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7404" y="5431333"/>
            <a:ext cx="1985838" cy="1582786"/>
          </a:xfrm>
          <a:prstGeom prst="rect">
            <a:avLst/>
          </a:prstGeom>
        </p:spPr>
      </p:pic>
      <p:pic>
        <p:nvPicPr>
          <p:cNvPr id="15" name="Resim 14">
            <a:extLst>
              <a:ext uri="{FF2B5EF4-FFF2-40B4-BE49-F238E27FC236}">
                <a16:creationId xmlns:a16="http://schemas.microsoft.com/office/drawing/2014/main" id="{05406BC1-1859-D968-7E9A-039BAA135AAE}"/>
              </a:ext>
            </a:extLst>
          </p:cNvPr>
          <p:cNvPicPr>
            <a:picLocks noChangeAspect="1"/>
          </p:cNvPicPr>
          <p:nvPr/>
        </p:nvPicPr>
        <p:blipFill>
          <a:blip r:embed="rId4"/>
          <a:stretch>
            <a:fillRect/>
          </a:stretch>
        </p:blipFill>
        <p:spPr>
          <a:xfrm>
            <a:off x="9579375" y="5717817"/>
            <a:ext cx="1800204" cy="720081"/>
          </a:xfrm>
          <a:prstGeom prst="rect">
            <a:avLst/>
          </a:prstGeom>
        </p:spPr>
      </p:pic>
    </p:spTree>
    <p:extLst>
      <p:ext uri="{BB962C8B-B14F-4D97-AF65-F5344CB8AC3E}">
        <p14:creationId xmlns:p14="http://schemas.microsoft.com/office/powerpoint/2010/main" val="13919025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5F6139A1-697A-A03D-3E1F-07546947A7CB}"/>
              </a:ext>
            </a:extLst>
          </p:cNvPr>
          <p:cNvPicPr>
            <a:picLocks noChangeAspect="1"/>
          </p:cNvPicPr>
          <p:nvPr/>
        </p:nvPicPr>
        <p:blipFill>
          <a:blip r:embed="rId2"/>
          <a:stretch>
            <a:fillRect/>
          </a:stretch>
        </p:blipFill>
        <p:spPr>
          <a:xfrm>
            <a:off x="438149" y="1533525"/>
            <a:ext cx="11401425" cy="1895475"/>
          </a:xfrm>
          <a:prstGeom prst="rect">
            <a:avLst/>
          </a:prstGeom>
        </p:spPr>
      </p:pic>
      <p:pic>
        <p:nvPicPr>
          <p:cNvPr id="4" name="Resim 3">
            <a:extLst>
              <a:ext uri="{FF2B5EF4-FFF2-40B4-BE49-F238E27FC236}">
                <a16:creationId xmlns:a16="http://schemas.microsoft.com/office/drawing/2014/main" id="{0F252AF6-50F2-C7F7-A4BE-387366E68D56}"/>
              </a:ext>
            </a:extLst>
          </p:cNvPr>
          <p:cNvPicPr>
            <a:picLocks noChangeAspect="1"/>
          </p:cNvPicPr>
          <p:nvPr/>
        </p:nvPicPr>
        <p:blipFill>
          <a:blip r:embed="rId3"/>
          <a:stretch>
            <a:fillRect/>
          </a:stretch>
        </p:blipFill>
        <p:spPr>
          <a:xfrm>
            <a:off x="438149" y="3843130"/>
            <a:ext cx="11401425" cy="930925"/>
          </a:xfrm>
          <a:prstGeom prst="rect">
            <a:avLst/>
          </a:prstGeom>
        </p:spPr>
      </p:pic>
    </p:spTree>
    <p:extLst>
      <p:ext uri="{BB962C8B-B14F-4D97-AF65-F5344CB8AC3E}">
        <p14:creationId xmlns:p14="http://schemas.microsoft.com/office/powerpoint/2010/main" val="26592870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chemeClr val="tx1"/>
                </a:solidFill>
              </a:rPr>
              <a:t>Alfa </a:t>
            </a:r>
            <a:r>
              <a:rPr lang="tr-TR" dirty="0" err="1">
                <a:solidFill>
                  <a:schemeClr val="tx1"/>
                </a:solidFill>
              </a:rPr>
              <a:t>glukozidaz</a:t>
            </a:r>
            <a:r>
              <a:rPr lang="tr-TR" dirty="0">
                <a:solidFill>
                  <a:schemeClr val="tx1"/>
                </a:solidFill>
              </a:rPr>
              <a:t> </a:t>
            </a:r>
            <a:r>
              <a:rPr lang="tr-TR" dirty="0" err="1">
                <a:solidFill>
                  <a:schemeClr val="tx1"/>
                </a:solidFill>
              </a:rPr>
              <a:t>inhibİtörleri</a:t>
            </a:r>
            <a:br>
              <a:rPr lang="tr-TR" dirty="0">
                <a:solidFill>
                  <a:schemeClr val="tx1"/>
                </a:solidFill>
              </a:rPr>
            </a:br>
            <a:r>
              <a:rPr lang="tr-TR" dirty="0">
                <a:solidFill>
                  <a:schemeClr val="tx1"/>
                </a:solidFill>
              </a:rPr>
              <a:t>YAN ETKİLERİ</a:t>
            </a:r>
          </a:p>
        </p:txBody>
      </p:sp>
      <p:sp>
        <p:nvSpPr>
          <p:cNvPr id="4" name="İçerik Yer Tutucusu 3"/>
          <p:cNvSpPr>
            <a:spLocks noGrp="1"/>
          </p:cNvSpPr>
          <p:nvPr>
            <p:ph sz="half" idx="2"/>
          </p:nvPr>
        </p:nvSpPr>
        <p:spPr>
          <a:xfrm>
            <a:off x="2231136" y="2815587"/>
            <a:ext cx="4754880" cy="3566160"/>
          </a:xfrm>
        </p:spPr>
        <p:txBody>
          <a:bodyPr>
            <a:normAutofit/>
          </a:bodyPr>
          <a:lstStyle/>
          <a:p>
            <a:pPr>
              <a:buFont typeface="Wingdings" panose="05000000000000000000" pitchFamily="2" charset="2"/>
              <a:buChar char="Ø"/>
            </a:pPr>
            <a:r>
              <a:rPr lang="tr-TR" dirty="0">
                <a:solidFill>
                  <a:schemeClr val="tx1"/>
                </a:solidFill>
              </a:rPr>
              <a:t>Şişkinlik </a:t>
            </a:r>
          </a:p>
          <a:p>
            <a:pPr>
              <a:buFont typeface="Wingdings" panose="05000000000000000000" pitchFamily="2" charset="2"/>
              <a:buChar char="Ø"/>
            </a:pPr>
            <a:r>
              <a:rPr lang="tr-TR" dirty="0">
                <a:solidFill>
                  <a:schemeClr val="tx1"/>
                </a:solidFill>
              </a:rPr>
              <a:t>Hazımsızlık </a:t>
            </a:r>
          </a:p>
          <a:p>
            <a:pPr>
              <a:buFont typeface="Wingdings" panose="05000000000000000000" pitchFamily="2" charset="2"/>
              <a:buChar char="Ø"/>
            </a:pPr>
            <a:r>
              <a:rPr lang="tr-TR" dirty="0">
                <a:solidFill>
                  <a:schemeClr val="tx1"/>
                </a:solidFill>
              </a:rPr>
              <a:t>Diyare</a:t>
            </a:r>
          </a:p>
          <a:p>
            <a:pPr>
              <a:buFont typeface="Wingdings" panose="05000000000000000000" pitchFamily="2" charset="2"/>
              <a:buChar char="Ø"/>
            </a:pPr>
            <a:r>
              <a:rPr lang="tr-TR" dirty="0">
                <a:solidFill>
                  <a:schemeClr val="tx1"/>
                </a:solidFill>
              </a:rPr>
              <a:t>KC enzimlerinde geçici artış</a:t>
            </a:r>
          </a:p>
          <a:p>
            <a:pPr>
              <a:buFont typeface="Wingdings" panose="05000000000000000000" pitchFamily="2" charset="2"/>
              <a:buChar char="Ø"/>
            </a:pPr>
            <a:r>
              <a:rPr lang="tr-TR" dirty="0">
                <a:solidFill>
                  <a:schemeClr val="tx1"/>
                </a:solidFill>
              </a:rPr>
              <a:t>DEA (nadir)</a:t>
            </a:r>
          </a:p>
        </p:txBody>
      </p:sp>
    </p:spTree>
    <p:extLst>
      <p:ext uri="{BB962C8B-B14F-4D97-AF65-F5344CB8AC3E}">
        <p14:creationId xmlns:p14="http://schemas.microsoft.com/office/powerpoint/2010/main" val="9915907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6">
            <a:extLst>
              <a:ext uri="{FF2B5EF4-FFF2-40B4-BE49-F238E27FC236}">
                <a16:creationId xmlns:a16="http://schemas.microsoft.com/office/drawing/2014/main" id="{EFC76CBC-B6D1-043F-C772-843E5929B94B}"/>
              </a:ext>
            </a:extLst>
          </p:cNvPr>
          <p:cNvSpPr>
            <a:spLocks noGrp="1"/>
          </p:cNvSpPr>
          <p:nvPr>
            <p:ph type="title"/>
          </p:nvPr>
        </p:nvSpPr>
        <p:spPr/>
        <p:txBody>
          <a:bodyPr/>
          <a:lstStyle/>
          <a:p>
            <a:r>
              <a:rPr lang="tr-TR" dirty="0">
                <a:solidFill>
                  <a:schemeClr val="tx1"/>
                </a:solidFill>
              </a:rPr>
              <a:t>Alfa </a:t>
            </a:r>
            <a:r>
              <a:rPr lang="tr-TR" dirty="0" err="1">
                <a:solidFill>
                  <a:schemeClr val="tx1"/>
                </a:solidFill>
              </a:rPr>
              <a:t>glukozidaz</a:t>
            </a:r>
            <a:r>
              <a:rPr lang="tr-TR" dirty="0">
                <a:solidFill>
                  <a:schemeClr val="tx1"/>
                </a:solidFill>
              </a:rPr>
              <a:t> </a:t>
            </a:r>
            <a:r>
              <a:rPr lang="tr-TR" dirty="0" err="1">
                <a:solidFill>
                  <a:schemeClr val="tx1"/>
                </a:solidFill>
              </a:rPr>
              <a:t>inhibİtörleri</a:t>
            </a:r>
            <a:br>
              <a:rPr lang="tr-TR" dirty="0">
                <a:solidFill>
                  <a:schemeClr val="tx1"/>
                </a:solidFill>
              </a:rPr>
            </a:br>
            <a:r>
              <a:rPr lang="tr-TR" dirty="0">
                <a:solidFill>
                  <a:schemeClr val="tx1"/>
                </a:solidFill>
              </a:rPr>
              <a:t>KONTRENDİKASYONLARI</a:t>
            </a:r>
          </a:p>
        </p:txBody>
      </p:sp>
      <p:sp>
        <p:nvSpPr>
          <p:cNvPr id="9" name="İçerik Yer Tutucusu 5">
            <a:extLst>
              <a:ext uri="{FF2B5EF4-FFF2-40B4-BE49-F238E27FC236}">
                <a16:creationId xmlns:a16="http://schemas.microsoft.com/office/drawing/2014/main" id="{C58AE2F5-6496-4650-AA0D-5A83D269D1F0}"/>
              </a:ext>
            </a:extLst>
          </p:cNvPr>
          <p:cNvSpPr>
            <a:spLocks noGrp="1"/>
          </p:cNvSpPr>
          <p:nvPr>
            <p:ph idx="1"/>
          </p:nvPr>
        </p:nvSpPr>
        <p:spPr>
          <a:xfrm>
            <a:off x="2230437" y="2761986"/>
            <a:ext cx="7731125" cy="3885205"/>
          </a:xfrm>
        </p:spPr>
        <p:txBody>
          <a:bodyPr>
            <a:normAutofit/>
          </a:bodyPr>
          <a:lstStyle/>
          <a:p>
            <a:pPr>
              <a:buFont typeface="Wingdings" panose="05000000000000000000" pitchFamily="2" charset="2"/>
              <a:buChar char="Ø"/>
            </a:pPr>
            <a:r>
              <a:rPr lang="tr-TR" sz="2200" dirty="0" err="1">
                <a:solidFill>
                  <a:schemeClr val="tx1"/>
                </a:solidFill>
              </a:rPr>
              <a:t>İnflamatuvar</a:t>
            </a:r>
            <a:r>
              <a:rPr lang="tr-TR" sz="2200" dirty="0">
                <a:solidFill>
                  <a:schemeClr val="tx1"/>
                </a:solidFill>
              </a:rPr>
              <a:t> barsak hastalığı</a:t>
            </a:r>
          </a:p>
          <a:p>
            <a:pPr>
              <a:buFont typeface="Wingdings" panose="05000000000000000000" pitchFamily="2" charset="2"/>
              <a:buChar char="Ø"/>
            </a:pPr>
            <a:r>
              <a:rPr lang="tr-TR" sz="2200" dirty="0">
                <a:solidFill>
                  <a:schemeClr val="tx1"/>
                </a:solidFill>
              </a:rPr>
              <a:t>Kronik ülserasyon</a:t>
            </a:r>
          </a:p>
          <a:p>
            <a:pPr>
              <a:buFont typeface="Wingdings" panose="05000000000000000000" pitchFamily="2" charset="2"/>
              <a:buChar char="Ø"/>
            </a:pPr>
            <a:r>
              <a:rPr lang="tr-TR" sz="2200" dirty="0" err="1">
                <a:solidFill>
                  <a:schemeClr val="tx1"/>
                </a:solidFill>
              </a:rPr>
              <a:t>Malabsorpsiyon</a:t>
            </a:r>
            <a:endParaRPr lang="tr-TR" sz="2200" dirty="0">
              <a:solidFill>
                <a:schemeClr val="tx1"/>
              </a:solidFill>
            </a:endParaRPr>
          </a:p>
          <a:p>
            <a:pPr>
              <a:buFont typeface="Wingdings" panose="05000000000000000000" pitchFamily="2" charset="2"/>
              <a:buChar char="Ø"/>
            </a:pPr>
            <a:r>
              <a:rPr lang="tr-TR" sz="2200" b="0" i="0" u="none" strike="noStrike" kern="1200" baseline="0" dirty="0">
                <a:solidFill>
                  <a:schemeClr val="tx1"/>
                </a:solidFill>
                <a:latin typeface="+mn-lt"/>
                <a:ea typeface="+mn-ea"/>
                <a:cs typeface="+mn-cs"/>
              </a:rPr>
              <a:t>Parsiyel barsak obstrüksiyonu</a:t>
            </a:r>
            <a:endParaRPr lang="tr-TR" sz="2200" dirty="0">
              <a:solidFill>
                <a:schemeClr val="tx1"/>
              </a:solidFill>
            </a:endParaRPr>
          </a:p>
          <a:p>
            <a:pPr>
              <a:buFont typeface="Wingdings" panose="05000000000000000000" pitchFamily="2" charset="2"/>
              <a:buChar char="Ø"/>
            </a:pPr>
            <a:r>
              <a:rPr lang="tr-TR" sz="2200" dirty="0">
                <a:solidFill>
                  <a:schemeClr val="tx1"/>
                </a:solidFill>
              </a:rPr>
              <a:t>Siroz</a:t>
            </a:r>
          </a:p>
          <a:p>
            <a:pPr>
              <a:buFont typeface="Wingdings" panose="05000000000000000000" pitchFamily="2" charset="2"/>
              <a:buChar char="Ø"/>
            </a:pPr>
            <a:r>
              <a:rPr lang="tr-TR" sz="2200" dirty="0">
                <a:solidFill>
                  <a:schemeClr val="tx1"/>
                </a:solidFill>
              </a:rPr>
              <a:t>Gebelik ve Laktasyon</a:t>
            </a:r>
          </a:p>
          <a:p>
            <a:pPr>
              <a:buFont typeface="Wingdings" panose="05000000000000000000" pitchFamily="2" charset="2"/>
              <a:buChar char="Ø"/>
            </a:pPr>
            <a:r>
              <a:rPr lang="tr-TR" sz="2200" dirty="0">
                <a:solidFill>
                  <a:schemeClr val="tx1"/>
                </a:solidFill>
              </a:rPr>
              <a:t>18 yaş altı diyabetliler</a:t>
            </a:r>
          </a:p>
          <a:p>
            <a:endParaRPr lang="tr-TR" dirty="0"/>
          </a:p>
        </p:txBody>
      </p:sp>
    </p:spTree>
    <p:extLst>
      <p:ext uri="{BB962C8B-B14F-4D97-AF65-F5344CB8AC3E}">
        <p14:creationId xmlns:p14="http://schemas.microsoft.com/office/powerpoint/2010/main" val="4150655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A924BC3-396C-4F1C-893E-566CF3F86E8D}"/>
              </a:ext>
            </a:extLst>
          </p:cNvPr>
          <p:cNvSpPr>
            <a:spLocks noGrp="1"/>
          </p:cNvSpPr>
          <p:nvPr>
            <p:ph type="title"/>
          </p:nvPr>
        </p:nvSpPr>
        <p:spPr/>
        <p:txBody>
          <a:bodyPr>
            <a:normAutofit/>
          </a:bodyPr>
          <a:lstStyle/>
          <a:p>
            <a:r>
              <a:rPr lang="tr-TR" dirty="0">
                <a:solidFill>
                  <a:schemeClr val="tx1"/>
                </a:solidFill>
                <a:latin typeface="Arial" panose="020B0604020202020204" pitchFamily="34" charset="0"/>
                <a:cs typeface="Arial" panose="020B0604020202020204" pitchFamily="34" charset="0"/>
              </a:rPr>
              <a:t>Öğrenim</a:t>
            </a:r>
            <a:r>
              <a:rPr lang="tr-TR" sz="3600" dirty="0">
                <a:solidFill>
                  <a:schemeClr val="accent1"/>
                </a:solidFill>
                <a:latin typeface="Arial" panose="020B0604020202020204" pitchFamily="34" charset="0"/>
                <a:cs typeface="Arial" panose="020B0604020202020204" pitchFamily="34" charset="0"/>
              </a:rPr>
              <a:t> </a:t>
            </a:r>
            <a:r>
              <a:rPr lang="tr-TR" dirty="0">
                <a:solidFill>
                  <a:schemeClr val="tx1"/>
                </a:solidFill>
                <a:latin typeface="Arial" panose="020B0604020202020204" pitchFamily="34" charset="0"/>
                <a:cs typeface="Arial" panose="020B0604020202020204" pitchFamily="34" charset="0"/>
              </a:rPr>
              <a:t>Hedefleri</a:t>
            </a:r>
          </a:p>
        </p:txBody>
      </p:sp>
      <p:sp>
        <p:nvSpPr>
          <p:cNvPr id="3" name="İçerik Yer Tutucusu 2">
            <a:extLst>
              <a:ext uri="{FF2B5EF4-FFF2-40B4-BE49-F238E27FC236}">
                <a16:creationId xmlns:a16="http://schemas.microsoft.com/office/drawing/2014/main" id="{664FED35-DCB2-42F6-8CEF-AE48E1F5031C}"/>
              </a:ext>
            </a:extLst>
          </p:cNvPr>
          <p:cNvSpPr>
            <a:spLocks noGrp="1"/>
          </p:cNvSpPr>
          <p:nvPr>
            <p:ph idx="1"/>
          </p:nvPr>
        </p:nvSpPr>
        <p:spPr>
          <a:xfrm>
            <a:off x="1295400" y="2747085"/>
            <a:ext cx="9601200" cy="3915007"/>
          </a:xfrm>
        </p:spPr>
        <p:txBody>
          <a:bodyPr>
            <a:noAutofit/>
          </a:bodyPr>
          <a:lstStyle/>
          <a:p>
            <a:r>
              <a:rPr lang="tr-TR" sz="2200" dirty="0">
                <a:solidFill>
                  <a:schemeClr val="tx1"/>
                </a:solidFill>
                <a:latin typeface="+mj-lt"/>
                <a:cs typeface="Arial" panose="020B0604020202020204" pitchFamily="34" charset="0"/>
              </a:rPr>
              <a:t>OAD </a:t>
            </a:r>
            <a:r>
              <a:rPr lang="tr-TR" sz="2200" dirty="0" err="1">
                <a:solidFill>
                  <a:schemeClr val="tx1"/>
                </a:solidFill>
                <a:latin typeface="+mj-lt"/>
                <a:cs typeface="Arial" panose="020B0604020202020204" pitchFamily="34" charset="0"/>
              </a:rPr>
              <a:t>nin</a:t>
            </a:r>
            <a:r>
              <a:rPr lang="tr-TR" sz="2200" dirty="0">
                <a:solidFill>
                  <a:schemeClr val="tx1"/>
                </a:solidFill>
                <a:latin typeface="+mj-lt"/>
                <a:cs typeface="Arial" panose="020B0604020202020204" pitchFamily="34" charset="0"/>
              </a:rPr>
              <a:t> özelliklerini, etki ve yan etkilerini öğrenmek </a:t>
            </a:r>
          </a:p>
          <a:p>
            <a:r>
              <a:rPr lang="tr-TR" sz="2200" dirty="0">
                <a:solidFill>
                  <a:schemeClr val="tx1"/>
                </a:solidFill>
                <a:latin typeface="+mj-lt"/>
                <a:cs typeface="Arial" panose="020B0604020202020204" pitchFamily="34" charset="0"/>
              </a:rPr>
              <a:t>OAD </a:t>
            </a:r>
            <a:r>
              <a:rPr lang="tr-TR" sz="2200" dirty="0" err="1">
                <a:solidFill>
                  <a:schemeClr val="tx1"/>
                </a:solidFill>
                <a:latin typeface="+mj-lt"/>
                <a:cs typeface="Arial" panose="020B0604020202020204" pitchFamily="34" charset="0"/>
              </a:rPr>
              <a:t>nin</a:t>
            </a:r>
            <a:r>
              <a:rPr lang="tr-TR" sz="2200" dirty="0">
                <a:solidFill>
                  <a:schemeClr val="tx1"/>
                </a:solidFill>
                <a:latin typeface="+mj-lt"/>
                <a:cs typeface="Arial" panose="020B0604020202020204" pitchFamily="34" charset="0"/>
              </a:rPr>
              <a:t> kullanım durumlarını bilmek </a:t>
            </a:r>
          </a:p>
          <a:p>
            <a:r>
              <a:rPr lang="tr-TR" sz="2200" dirty="0">
                <a:solidFill>
                  <a:schemeClr val="tx1"/>
                </a:solidFill>
                <a:latin typeface="+mj-lt"/>
                <a:cs typeface="Arial" panose="020B0604020202020204" pitchFamily="34" charset="0"/>
              </a:rPr>
              <a:t>İnsülin preparatlarının özelliklerini, etki ve yan etkilerini öğrenmek </a:t>
            </a:r>
          </a:p>
          <a:p>
            <a:r>
              <a:rPr lang="tr-TR" sz="2200" dirty="0">
                <a:solidFill>
                  <a:schemeClr val="tx1"/>
                </a:solidFill>
                <a:latin typeface="+mj-lt"/>
                <a:cs typeface="Arial" panose="020B0604020202020204" pitchFamily="34" charset="0"/>
              </a:rPr>
              <a:t>İnsülin kullanım durumlarını bilmek </a:t>
            </a:r>
          </a:p>
          <a:p>
            <a:r>
              <a:rPr lang="tr-TR" sz="2200" dirty="0">
                <a:solidFill>
                  <a:schemeClr val="tx1"/>
                </a:solidFill>
                <a:latin typeface="+mj-lt"/>
                <a:cs typeface="Arial" panose="020B0604020202020204" pitchFamily="34" charset="0"/>
              </a:rPr>
              <a:t>DM hastalarında tedavi düzenleyebilmek</a:t>
            </a:r>
          </a:p>
          <a:p>
            <a:r>
              <a:rPr lang="tr-TR" sz="2200" dirty="0">
                <a:solidFill>
                  <a:schemeClr val="tx1"/>
                </a:solidFill>
                <a:latin typeface="+mj-lt"/>
                <a:cs typeface="Arial" panose="020B0604020202020204" pitchFamily="34" charset="0"/>
              </a:rPr>
              <a:t>DM hastalarında tedavi takibi yapabilmek </a:t>
            </a:r>
          </a:p>
          <a:p>
            <a:pPr marL="0" indent="0">
              <a:buNone/>
            </a:pPr>
            <a:endParaRPr lang="tr-TR" sz="2200" dirty="0">
              <a:latin typeface="Arial" panose="020B0604020202020204" pitchFamily="34" charset="0"/>
              <a:cs typeface="Arial" panose="020B0604020202020204" pitchFamily="34" charset="0"/>
            </a:endParaRPr>
          </a:p>
          <a:p>
            <a:endParaRPr lang="tr-TR" sz="2200" dirty="0">
              <a:latin typeface="Arial" panose="020B0604020202020204" pitchFamily="34" charset="0"/>
              <a:cs typeface="Arial" panose="020B0604020202020204" pitchFamily="34" charset="0"/>
            </a:endParaRPr>
          </a:p>
          <a:p>
            <a:endParaRPr lang="tr-TR" sz="2200" dirty="0">
              <a:latin typeface="Arial" panose="020B0604020202020204" pitchFamily="34" charset="0"/>
              <a:cs typeface="Arial" panose="020B0604020202020204" pitchFamily="34" charset="0"/>
            </a:endParaRPr>
          </a:p>
          <a:p>
            <a:endParaRPr lang="tr-TR" sz="2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71377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6"/>
          <p:cNvSpPr>
            <a:spLocks noGrp="1"/>
          </p:cNvSpPr>
          <p:nvPr>
            <p:ph type="title"/>
          </p:nvPr>
        </p:nvSpPr>
        <p:spPr/>
        <p:txBody>
          <a:bodyPr/>
          <a:lstStyle/>
          <a:p>
            <a:r>
              <a:rPr lang="tr-TR" dirty="0" err="1">
                <a:solidFill>
                  <a:schemeClr val="tx1"/>
                </a:solidFill>
              </a:rPr>
              <a:t>İnkretin</a:t>
            </a:r>
            <a:r>
              <a:rPr lang="tr-TR" dirty="0">
                <a:solidFill>
                  <a:schemeClr val="tx1"/>
                </a:solidFill>
              </a:rPr>
              <a:t> bazlı ilaçlar </a:t>
            </a:r>
          </a:p>
        </p:txBody>
      </p:sp>
      <p:sp>
        <p:nvSpPr>
          <p:cNvPr id="8" name="İçerik Yer Tutucusu 7"/>
          <p:cNvSpPr>
            <a:spLocks noGrp="1"/>
          </p:cNvSpPr>
          <p:nvPr>
            <p:ph idx="1"/>
          </p:nvPr>
        </p:nvSpPr>
        <p:spPr>
          <a:xfrm>
            <a:off x="2231136" y="2938294"/>
            <a:ext cx="7729728" cy="3101983"/>
          </a:xfrm>
        </p:spPr>
        <p:txBody>
          <a:bodyPr>
            <a:normAutofit/>
          </a:bodyPr>
          <a:lstStyle/>
          <a:p>
            <a:pPr>
              <a:buFont typeface="Wingdings" panose="05000000000000000000" pitchFamily="2" charset="2"/>
              <a:buChar char="Ø"/>
            </a:pPr>
            <a:r>
              <a:rPr lang="tr-TR" sz="2400" dirty="0"/>
              <a:t>Glukagon benzeri peptit-1 reseptör agonistleri (GLP-1RA)</a:t>
            </a:r>
          </a:p>
          <a:p>
            <a:pPr>
              <a:buFont typeface="Wingdings" panose="05000000000000000000" pitchFamily="2" charset="2"/>
              <a:buChar char="Ø"/>
            </a:pPr>
            <a:r>
              <a:rPr lang="tr-TR" sz="2400" dirty="0" err="1"/>
              <a:t>Dipeptidil</a:t>
            </a:r>
            <a:r>
              <a:rPr lang="tr-TR" sz="2400" dirty="0"/>
              <a:t> </a:t>
            </a:r>
            <a:r>
              <a:rPr lang="tr-TR" sz="2400" dirty="0" err="1"/>
              <a:t>peptidaz</a:t>
            </a:r>
            <a:r>
              <a:rPr lang="tr-TR" sz="2400" dirty="0"/>
              <a:t> 4 inhibitörleri (DPP4-İ,Gliptinler)</a:t>
            </a:r>
          </a:p>
        </p:txBody>
      </p:sp>
    </p:spTree>
    <p:extLst>
      <p:ext uri="{BB962C8B-B14F-4D97-AF65-F5344CB8AC3E}">
        <p14:creationId xmlns:p14="http://schemas.microsoft.com/office/powerpoint/2010/main" val="13236462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5E97853-A578-B7AB-9A1D-182A298997DF}"/>
              </a:ext>
            </a:extLst>
          </p:cNvPr>
          <p:cNvSpPr>
            <a:spLocks noGrp="1"/>
          </p:cNvSpPr>
          <p:nvPr>
            <p:ph idx="1"/>
          </p:nvPr>
        </p:nvSpPr>
        <p:spPr/>
        <p:txBody>
          <a:bodyPr/>
          <a:lstStyle/>
          <a:p>
            <a:endParaRPr lang="tr-TR"/>
          </a:p>
        </p:txBody>
      </p:sp>
      <p:pic>
        <p:nvPicPr>
          <p:cNvPr id="5122" name="Picture 2" descr="Tip 2 Diyabet ve İnkretin Hormonların Fizyolojik Rolü ppt indir">
            <a:extLst>
              <a:ext uri="{FF2B5EF4-FFF2-40B4-BE49-F238E27FC236}">
                <a16:creationId xmlns:a16="http://schemas.microsoft.com/office/drawing/2014/main" id="{99518371-4159-0C93-0159-1CA4D41E44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9975" y="0"/>
            <a:ext cx="9992050" cy="7494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97423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2800" b="0" i="0" u="none" strike="noStrike" baseline="0" dirty="0">
                <a:solidFill>
                  <a:schemeClr val="tx1"/>
                </a:solidFill>
              </a:rPr>
              <a:t>GLP-1A   /  </a:t>
            </a:r>
            <a:r>
              <a:rPr lang="tr-TR" dirty="0">
                <a:solidFill>
                  <a:schemeClr val="tx1"/>
                </a:solidFill>
              </a:rPr>
              <a:t>GLP1-RA</a:t>
            </a:r>
          </a:p>
        </p:txBody>
      </p:sp>
      <p:sp>
        <p:nvSpPr>
          <p:cNvPr id="3" name="İçerik Yer Tutucusu 2"/>
          <p:cNvSpPr>
            <a:spLocks noGrp="1"/>
          </p:cNvSpPr>
          <p:nvPr>
            <p:ph idx="1"/>
          </p:nvPr>
        </p:nvSpPr>
        <p:spPr>
          <a:xfrm>
            <a:off x="2231136" y="2638044"/>
            <a:ext cx="7729728" cy="4636213"/>
          </a:xfrm>
        </p:spPr>
        <p:txBody>
          <a:bodyPr>
            <a:noAutofit/>
          </a:bodyPr>
          <a:lstStyle/>
          <a:p>
            <a:r>
              <a:rPr lang="tr-TR" sz="2200" dirty="0">
                <a:solidFill>
                  <a:schemeClr val="tx1"/>
                </a:solidFill>
              </a:rPr>
              <a:t>GLP-1 </a:t>
            </a:r>
            <a:r>
              <a:rPr lang="tr-TR" sz="2200" dirty="0" err="1">
                <a:solidFill>
                  <a:schemeClr val="tx1"/>
                </a:solidFill>
              </a:rPr>
              <a:t>res</a:t>
            </a:r>
            <a:r>
              <a:rPr lang="tr-TR" sz="2200" dirty="0">
                <a:solidFill>
                  <a:schemeClr val="tx1"/>
                </a:solidFill>
              </a:rPr>
              <a:t>. üzerinden b-hücrelerinin </a:t>
            </a:r>
            <a:r>
              <a:rPr lang="tr-TR" sz="2200" dirty="0" err="1">
                <a:solidFill>
                  <a:schemeClr val="tx1"/>
                </a:solidFill>
              </a:rPr>
              <a:t>gkukoza</a:t>
            </a:r>
            <a:r>
              <a:rPr lang="tr-TR" sz="2200" dirty="0">
                <a:solidFill>
                  <a:schemeClr val="tx1"/>
                </a:solidFill>
              </a:rPr>
              <a:t> duyarlılığını arttırır</a:t>
            </a:r>
          </a:p>
          <a:p>
            <a:r>
              <a:rPr lang="tr-TR" sz="2200" dirty="0" err="1">
                <a:solidFill>
                  <a:schemeClr val="tx1"/>
                </a:solidFill>
              </a:rPr>
              <a:t>Glukogon</a:t>
            </a:r>
            <a:r>
              <a:rPr lang="tr-TR" sz="2200" dirty="0">
                <a:solidFill>
                  <a:schemeClr val="tx1"/>
                </a:solidFill>
              </a:rPr>
              <a:t> sekresyonunu baskılar</a:t>
            </a:r>
          </a:p>
          <a:p>
            <a:r>
              <a:rPr lang="tr-TR" sz="2200" dirty="0">
                <a:solidFill>
                  <a:schemeClr val="tx1"/>
                </a:solidFill>
              </a:rPr>
              <a:t>Gastrik boşalmayı geciktirir ve doyma hissini arttırır</a:t>
            </a:r>
          </a:p>
          <a:p>
            <a:r>
              <a:rPr lang="tr-TR" sz="2200" dirty="0">
                <a:solidFill>
                  <a:schemeClr val="tx1"/>
                </a:solidFill>
              </a:rPr>
              <a:t>Hipoglisemi riskleri düşük</a:t>
            </a:r>
          </a:p>
          <a:p>
            <a:r>
              <a:rPr lang="tr-TR" sz="2200" dirty="0">
                <a:solidFill>
                  <a:schemeClr val="tx1"/>
                </a:solidFill>
              </a:rPr>
              <a:t>Sistolik </a:t>
            </a:r>
            <a:r>
              <a:rPr lang="tr-TR" sz="2200" dirty="0" err="1">
                <a:solidFill>
                  <a:schemeClr val="tx1"/>
                </a:solidFill>
              </a:rPr>
              <a:t>KB’nı</a:t>
            </a:r>
            <a:r>
              <a:rPr lang="tr-TR" sz="2200" dirty="0">
                <a:solidFill>
                  <a:schemeClr val="tx1"/>
                </a:solidFill>
              </a:rPr>
              <a:t> düşürür</a:t>
            </a:r>
          </a:p>
          <a:p>
            <a:r>
              <a:rPr lang="tr-TR" sz="2200" dirty="0">
                <a:solidFill>
                  <a:schemeClr val="tx1"/>
                </a:solidFill>
              </a:rPr>
              <a:t>Kilo kaybı sağlar</a:t>
            </a:r>
          </a:p>
          <a:p>
            <a:r>
              <a:rPr lang="tr-TR" sz="2200" dirty="0" err="1">
                <a:solidFill>
                  <a:schemeClr val="tx1"/>
                </a:solidFill>
              </a:rPr>
              <a:t>Subkutan</a:t>
            </a:r>
            <a:r>
              <a:rPr lang="tr-TR" sz="2200" dirty="0">
                <a:solidFill>
                  <a:schemeClr val="tx1"/>
                </a:solidFill>
              </a:rPr>
              <a:t> formda </a:t>
            </a:r>
          </a:p>
          <a:p>
            <a:r>
              <a:rPr lang="tr-TR" sz="2200" dirty="0">
                <a:solidFill>
                  <a:schemeClr val="tx1"/>
                </a:solidFill>
              </a:rPr>
              <a:t>Özellikle obez (BKİ ≥30 kg/m2) olan tip 2 </a:t>
            </a:r>
            <a:r>
              <a:rPr lang="tr-TR" sz="2200" dirty="0" err="1">
                <a:solidFill>
                  <a:schemeClr val="tx1"/>
                </a:solidFill>
              </a:rPr>
              <a:t>DM’li</a:t>
            </a:r>
            <a:r>
              <a:rPr lang="tr-TR" sz="2200" dirty="0">
                <a:solidFill>
                  <a:schemeClr val="tx1"/>
                </a:solidFill>
              </a:rPr>
              <a:t> hastalarda:</a:t>
            </a:r>
          </a:p>
          <a:p>
            <a:pPr marL="0" indent="0">
              <a:buNone/>
            </a:pPr>
            <a:r>
              <a:rPr lang="tr-TR" sz="2200" dirty="0">
                <a:solidFill>
                  <a:schemeClr val="tx1"/>
                </a:solidFill>
              </a:rPr>
              <a:t>                       </a:t>
            </a:r>
            <a:r>
              <a:rPr lang="tr-TR" sz="2200" dirty="0">
                <a:solidFill>
                  <a:schemeClr val="tx1"/>
                </a:solidFill>
                <a:sym typeface="Wingdings" panose="05000000000000000000" pitchFamily="2" charset="2"/>
              </a:rPr>
              <a:t></a:t>
            </a:r>
            <a:r>
              <a:rPr lang="tr-TR" sz="2200" dirty="0">
                <a:solidFill>
                  <a:schemeClr val="tx1"/>
                </a:solidFill>
              </a:rPr>
              <a:t>2. ve 3. basamak tedavi</a:t>
            </a:r>
          </a:p>
        </p:txBody>
      </p:sp>
    </p:spTree>
    <p:extLst>
      <p:ext uri="{BB962C8B-B14F-4D97-AF65-F5344CB8AC3E}">
        <p14:creationId xmlns:p14="http://schemas.microsoft.com/office/powerpoint/2010/main" val="8211204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0DE1EE8E-A62E-BF4F-0913-223E662F9656}"/>
              </a:ext>
            </a:extLst>
          </p:cNvPr>
          <p:cNvSpPr>
            <a:spLocks noGrp="1"/>
          </p:cNvSpPr>
          <p:nvPr>
            <p:ph type="title"/>
          </p:nvPr>
        </p:nvSpPr>
        <p:spPr/>
        <p:txBody>
          <a:bodyPr/>
          <a:lstStyle/>
          <a:p>
            <a:r>
              <a:rPr lang="tr-TR" sz="2800" b="0" i="0" u="none" strike="noStrike" baseline="0" dirty="0">
                <a:solidFill>
                  <a:schemeClr val="tx1"/>
                </a:solidFill>
              </a:rPr>
              <a:t>GLP-1A   /  </a:t>
            </a:r>
            <a:r>
              <a:rPr lang="tr-TR" dirty="0">
                <a:solidFill>
                  <a:schemeClr val="tx1"/>
                </a:solidFill>
              </a:rPr>
              <a:t>GLP1-RA</a:t>
            </a:r>
            <a:endParaRPr lang="tr-TR" dirty="0"/>
          </a:p>
        </p:txBody>
      </p:sp>
      <p:sp>
        <p:nvSpPr>
          <p:cNvPr id="5" name="İçerik Yer Tutucusu 4">
            <a:extLst>
              <a:ext uri="{FF2B5EF4-FFF2-40B4-BE49-F238E27FC236}">
                <a16:creationId xmlns:a16="http://schemas.microsoft.com/office/drawing/2014/main" id="{CF2D6E68-9503-168F-4BEF-46DFF5012F15}"/>
              </a:ext>
            </a:extLst>
          </p:cNvPr>
          <p:cNvSpPr>
            <a:spLocks noGrp="1"/>
          </p:cNvSpPr>
          <p:nvPr>
            <p:ph sz="half" idx="1"/>
          </p:nvPr>
        </p:nvSpPr>
        <p:spPr>
          <a:xfrm>
            <a:off x="1568264" y="2951943"/>
            <a:ext cx="4271771" cy="3101982"/>
          </a:xfrm>
        </p:spPr>
        <p:txBody>
          <a:bodyPr>
            <a:normAutofit/>
          </a:bodyPr>
          <a:lstStyle/>
          <a:p>
            <a:pPr marL="0" indent="0" algn="l">
              <a:buNone/>
            </a:pPr>
            <a:r>
              <a:rPr lang="tr-TR" sz="2400" b="0" i="0" u="none" strike="noStrike" baseline="0" dirty="0" err="1">
                <a:solidFill>
                  <a:schemeClr val="tx1"/>
                </a:solidFill>
              </a:rPr>
              <a:t>Eksenatid</a:t>
            </a:r>
            <a:r>
              <a:rPr lang="tr-TR" sz="2400" dirty="0">
                <a:solidFill>
                  <a:schemeClr val="tx1"/>
                </a:solidFill>
              </a:rPr>
              <a:t>:</a:t>
            </a:r>
          </a:p>
          <a:p>
            <a:r>
              <a:rPr lang="tr-TR" sz="2200" b="0" i="0" u="none" strike="noStrike" baseline="0" dirty="0">
                <a:solidFill>
                  <a:schemeClr val="tx1"/>
                </a:solidFill>
              </a:rPr>
              <a:t>GLP-1 </a:t>
            </a:r>
            <a:r>
              <a:rPr lang="tr-TR" sz="2200" b="0" i="0" u="none" strike="noStrike" baseline="0" dirty="0" err="1">
                <a:solidFill>
                  <a:schemeClr val="tx1"/>
                </a:solidFill>
              </a:rPr>
              <a:t>analogu</a:t>
            </a:r>
            <a:r>
              <a:rPr lang="tr-TR" sz="2200" b="0" i="0" u="none" strike="noStrike" baseline="0" dirty="0">
                <a:solidFill>
                  <a:schemeClr val="tx1"/>
                </a:solidFill>
              </a:rPr>
              <a:t> (GLP-1A),</a:t>
            </a:r>
            <a:endParaRPr lang="tr-TR" sz="2200" dirty="0">
              <a:solidFill>
                <a:schemeClr val="tx1"/>
              </a:solidFill>
            </a:endParaRPr>
          </a:p>
          <a:p>
            <a:r>
              <a:rPr lang="tr-TR" sz="2200" b="0" i="0" u="none" strike="noStrike" baseline="0" dirty="0">
                <a:solidFill>
                  <a:schemeClr val="tx1"/>
                </a:solidFill>
              </a:rPr>
              <a:t>Kısa</a:t>
            </a:r>
            <a:r>
              <a:rPr lang="tr-TR" sz="2200" dirty="0">
                <a:solidFill>
                  <a:schemeClr val="tx1"/>
                </a:solidFill>
              </a:rPr>
              <a:t> </a:t>
            </a:r>
            <a:r>
              <a:rPr lang="tr-TR" sz="2200" b="0" i="0" u="none" strike="noStrike" baseline="0" dirty="0">
                <a:solidFill>
                  <a:schemeClr val="tx1"/>
                </a:solidFill>
              </a:rPr>
              <a:t>etkili </a:t>
            </a:r>
            <a:endParaRPr lang="tr-TR" sz="2200" dirty="0">
              <a:solidFill>
                <a:schemeClr val="tx1"/>
              </a:solidFill>
            </a:endParaRPr>
          </a:p>
          <a:p>
            <a:r>
              <a:rPr lang="tr-TR" sz="2200" b="0" i="0" u="none" strike="noStrike" baseline="0" dirty="0">
                <a:solidFill>
                  <a:schemeClr val="tx1"/>
                </a:solidFill>
              </a:rPr>
              <a:t>PPG üzerine daha etkili</a:t>
            </a:r>
          </a:p>
          <a:p>
            <a:r>
              <a:rPr lang="tr-TR" sz="2200" b="0" i="0" u="none" strike="noStrike" baseline="0" dirty="0">
                <a:solidFill>
                  <a:schemeClr val="tx1"/>
                </a:solidFill>
              </a:rPr>
              <a:t>günde iki kez, öğün öncesi </a:t>
            </a:r>
            <a:endParaRPr lang="tr-TR" sz="2200" dirty="0">
              <a:solidFill>
                <a:schemeClr val="tx1"/>
              </a:solidFill>
            </a:endParaRPr>
          </a:p>
        </p:txBody>
      </p:sp>
      <p:sp>
        <p:nvSpPr>
          <p:cNvPr id="6" name="İçerik Yer Tutucusu 5">
            <a:extLst>
              <a:ext uri="{FF2B5EF4-FFF2-40B4-BE49-F238E27FC236}">
                <a16:creationId xmlns:a16="http://schemas.microsoft.com/office/drawing/2014/main" id="{F271C950-D42C-78ED-1D65-EB75907552A5}"/>
              </a:ext>
            </a:extLst>
          </p:cNvPr>
          <p:cNvSpPr>
            <a:spLocks noGrp="1"/>
          </p:cNvSpPr>
          <p:nvPr>
            <p:ph sz="half" idx="2"/>
          </p:nvPr>
        </p:nvSpPr>
        <p:spPr>
          <a:xfrm>
            <a:off x="5686171" y="2935399"/>
            <a:ext cx="6338318" cy="3735460"/>
          </a:xfrm>
        </p:spPr>
        <p:txBody>
          <a:bodyPr>
            <a:normAutofit/>
          </a:bodyPr>
          <a:lstStyle/>
          <a:p>
            <a:pPr marL="0" indent="0">
              <a:buNone/>
            </a:pPr>
            <a:r>
              <a:rPr lang="tr-TR" sz="2200" b="0" i="0" u="none" strike="noStrike" baseline="0" dirty="0">
                <a:solidFill>
                  <a:schemeClr val="tx1"/>
                </a:solidFill>
              </a:rPr>
              <a:t>GLP-1 RA:</a:t>
            </a:r>
          </a:p>
          <a:p>
            <a:pPr algn="l"/>
            <a:r>
              <a:rPr lang="tr-TR" sz="2200" b="0" i="0" u="none" strike="noStrike" baseline="0" dirty="0">
                <a:solidFill>
                  <a:schemeClr val="tx1"/>
                </a:solidFill>
              </a:rPr>
              <a:t>KVH için yüksek riskli hastalarda olumlu sonuç</a:t>
            </a:r>
          </a:p>
          <a:p>
            <a:pPr algn="l"/>
            <a:r>
              <a:rPr lang="tr-TR" sz="2200" dirty="0" err="1">
                <a:solidFill>
                  <a:schemeClr val="tx1"/>
                </a:solidFill>
              </a:rPr>
              <a:t>Liraglutid</a:t>
            </a:r>
            <a:r>
              <a:rPr lang="tr-TR" sz="2200" dirty="0">
                <a:solidFill>
                  <a:schemeClr val="tx1"/>
                </a:solidFill>
              </a:rPr>
              <a:t>: pediatrik popülasyonda;</a:t>
            </a:r>
          </a:p>
          <a:p>
            <a:pPr marL="0" indent="0" algn="l">
              <a:buNone/>
            </a:pPr>
            <a:r>
              <a:rPr lang="tr-TR" sz="2200" dirty="0">
                <a:solidFill>
                  <a:schemeClr val="tx1"/>
                </a:solidFill>
              </a:rPr>
              <a:t>     obezite </a:t>
            </a:r>
            <a:r>
              <a:rPr lang="tr-TR" sz="2200" dirty="0" err="1">
                <a:solidFill>
                  <a:schemeClr val="tx1"/>
                </a:solidFill>
              </a:rPr>
              <a:t>endikasyonu</a:t>
            </a:r>
            <a:r>
              <a:rPr lang="tr-TR" sz="2200" dirty="0" err="1">
                <a:solidFill>
                  <a:schemeClr val="tx1"/>
                </a:solidFill>
                <a:sym typeface="Wingdings" panose="05000000000000000000" pitchFamily="2" charset="2"/>
              </a:rPr>
              <a:t>FDA</a:t>
            </a:r>
            <a:r>
              <a:rPr lang="tr-TR" sz="2200" dirty="0">
                <a:solidFill>
                  <a:schemeClr val="tx1"/>
                </a:solidFill>
                <a:sym typeface="Wingdings" panose="05000000000000000000" pitchFamily="2" charset="2"/>
              </a:rPr>
              <a:t> onaylı (TR de 18Y↑ )</a:t>
            </a:r>
          </a:p>
          <a:p>
            <a:r>
              <a:rPr lang="tr-TR" sz="2200" b="0" i="0" u="none" strike="noStrike" baseline="0" dirty="0" err="1">
                <a:solidFill>
                  <a:schemeClr val="tx1"/>
                </a:solidFill>
              </a:rPr>
              <a:t>Liksisenatid</a:t>
            </a:r>
            <a:r>
              <a:rPr lang="tr-TR" sz="2200" b="0" i="0" u="none" strike="noStrike" baseline="0" dirty="0">
                <a:solidFill>
                  <a:schemeClr val="tx1"/>
                </a:solidFill>
                <a:sym typeface="Wingdings" panose="05000000000000000000" pitchFamily="2" charset="2"/>
              </a:rPr>
              <a:t>: Kısa etkili </a:t>
            </a:r>
          </a:p>
          <a:p>
            <a:r>
              <a:rPr lang="tr-TR" sz="2200" dirty="0" err="1">
                <a:solidFill>
                  <a:schemeClr val="tx1"/>
                </a:solidFill>
                <a:sym typeface="Wingdings" panose="05000000000000000000" pitchFamily="2" charset="2"/>
              </a:rPr>
              <a:t>Tirzepatid</a:t>
            </a:r>
            <a:r>
              <a:rPr lang="tr-TR" sz="2200" dirty="0">
                <a:solidFill>
                  <a:schemeClr val="tx1"/>
                </a:solidFill>
                <a:sym typeface="Wingdings" panose="05000000000000000000" pitchFamily="2" charset="2"/>
              </a:rPr>
              <a:t>: yeni   </a:t>
            </a:r>
            <a:r>
              <a:rPr lang="tr-TR" sz="2200" dirty="0" err="1">
                <a:solidFill>
                  <a:schemeClr val="tx1"/>
                </a:solidFill>
                <a:sym typeface="Wingdings" panose="05000000000000000000" pitchFamily="2" charset="2"/>
              </a:rPr>
              <a:t>twincretin</a:t>
            </a:r>
            <a:r>
              <a:rPr lang="tr-TR" sz="2200" dirty="0">
                <a:solidFill>
                  <a:schemeClr val="tx1"/>
                </a:solidFill>
                <a:sym typeface="Wingdings" panose="05000000000000000000" pitchFamily="2" charset="2"/>
              </a:rPr>
              <a:t> </a:t>
            </a:r>
          </a:p>
        </p:txBody>
      </p:sp>
      <p:pic>
        <p:nvPicPr>
          <p:cNvPr id="7" name="Resim 6">
            <a:extLst>
              <a:ext uri="{FF2B5EF4-FFF2-40B4-BE49-F238E27FC236}">
                <a16:creationId xmlns:a16="http://schemas.microsoft.com/office/drawing/2014/main" id="{64481FFE-F883-8726-1468-400F4B54118F}"/>
              </a:ext>
            </a:extLst>
          </p:cNvPr>
          <p:cNvPicPr>
            <a:picLocks noChangeAspect="1"/>
          </p:cNvPicPr>
          <p:nvPr/>
        </p:nvPicPr>
        <p:blipFill>
          <a:blip r:embed="rId3"/>
          <a:stretch>
            <a:fillRect/>
          </a:stretch>
        </p:blipFill>
        <p:spPr>
          <a:xfrm>
            <a:off x="1568264" y="5413138"/>
            <a:ext cx="3152155" cy="1281574"/>
          </a:xfrm>
          <a:prstGeom prst="rect">
            <a:avLst/>
          </a:prstGeom>
        </p:spPr>
      </p:pic>
    </p:spTree>
    <p:extLst>
      <p:ext uri="{BB962C8B-B14F-4D97-AF65-F5344CB8AC3E}">
        <p14:creationId xmlns:p14="http://schemas.microsoft.com/office/powerpoint/2010/main" val="5064938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FFABB29B-C778-7993-FBEC-940A990A1D57}"/>
              </a:ext>
            </a:extLst>
          </p:cNvPr>
          <p:cNvPicPr>
            <a:picLocks noChangeAspect="1"/>
          </p:cNvPicPr>
          <p:nvPr/>
        </p:nvPicPr>
        <p:blipFill>
          <a:blip r:embed="rId3"/>
          <a:stretch>
            <a:fillRect/>
          </a:stretch>
        </p:blipFill>
        <p:spPr>
          <a:xfrm>
            <a:off x="558628" y="0"/>
            <a:ext cx="11074743" cy="6858000"/>
          </a:xfrm>
          <a:prstGeom prst="rect">
            <a:avLst/>
          </a:prstGeom>
        </p:spPr>
      </p:pic>
    </p:spTree>
    <p:extLst>
      <p:ext uri="{BB962C8B-B14F-4D97-AF65-F5344CB8AC3E}">
        <p14:creationId xmlns:p14="http://schemas.microsoft.com/office/powerpoint/2010/main" val="39274343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E52BB3D7-A96C-1CA2-92B2-1D8A2942935C}"/>
              </a:ext>
            </a:extLst>
          </p:cNvPr>
          <p:cNvPicPr>
            <a:picLocks noChangeAspect="1"/>
          </p:cNvPicPr>
          <p:nvPr/>
        </p:nvPicPr>
        <p:blipFill>
          <a:blip r:embed="rId2"/>
          <a:stretch>
            <a:fillRect/>
          </a:stretch>
        </p:blipFill>
        <p:spPr>
          <a:xfrm>
            <a:off x="1062586" y="1435143"/>
            <a:ext cx="10066828" cy="3637898"/>
          </a:xfrm>
          <a:prstGeom prst="rect">
            <a:avLst/>
          </a:prstGeom>
        </p:spPr>
      </p:pic>
    </p:spTree>
    <p:extLst>
      <p:ext uri="{BB962C8B-B14F-4D97-AF65-F5344CB8AC3E}">
        <p14:creationId xmlns:p14="http://schemas.microsoft.com/office/powerpoint/2010/main" val="1168440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chemeClr val="tx1"/>
                </a:solidFill>
              </a:rPr>
              <a:t>GLP1-RA’larının yan etkileri </a:t>
            </a:r>
          </a:p>
        </p:txBody>
      </p:sp>
      <p:sp>
        <p:nvSpPr>
          <p:cNvPr id="3" name="İçerik Yer Tutucusu 2"/>
          <p:cNvSpPr>
            <a:spLocks noGrp="1"/>
          </p:cNvSpPr>
          <p:nvPr>
            <p:ph idx="1"/>
          </p:nvPr>
        </p:nvSpPr>
        <p:spPr>
          <a:xfrm>
            <a:off x="2231136" y="2638044"/>
            <a:ext cx="7729728" cy="4219956"/>
          </a:xfrm>
        </p:spPr>
        <p:txBody>
          <a:bodyPr>
            <a:normAutofit/>
          </a:bodyPr>
          <a:lstStyle/>
          <a:p>
            <a:pPr>
              <a:buFont typeface="Wingdings" panose="05000000000000000000" pitchFamily="2" charset="2"/>
              <a:buChar char="Ø"/>
            </a:pPr>
            <a:r>
              <a:rPr lang="tr-TR" sz="2200" dirty="0" err="1">
                <a:solidFill>
                  <a:schemeClr val="tx1"/>
                </a:solidFill>
              </a:rPr>
              <a:t>Bulantı,kusma</a:t>
            </a:r>
            <a:endParaRPr lang="tr-TR" sz="2200" dirty="0">
              <a:solidFill>
                <a:schemeClr val="tx1"/>
              </a:solidFill>
            </a:endParaRPr>
          </a:p>
          <a:p>
            <a:pPr>
              <a:buFont typeface="Wingdings" panose="05000000000000000000" pitchFamily="2" charset="2"/>
              <a:buChar char="Ø"/>
            </a:pPr>
            <a:r>
              <a:rPr lang="tr-TR" sz="2200" dirty="0">
                <a:solidFill>
                  <a:schemeClr val="tx1"/>
                </a:solidFill>
              </a:rPr>
              <a:t>Diyare</a:t>
            </a:r>
          </a:p>
          <a:p>
            <a:pPr>
              <a:buFont typeface="Wingdings" panose="05000000000000000000" pitchFamily="2" charset="2"/>
              <a:buChar char="Ø"/>
            </a:pPr>
            <a:r>
              <a:rPr lang="tr-TR" sz="2200" dirty="0" err="1">
                <a:solidFill>
                  <a:schemeClr val="tx1"/>
                </a:solidFill>
              </a:rPr>
              <a:t>Konstipasyon,karın</a:t>
            </a:r>
            <a:r>
              <a:rPr lang="tr-TR" sz="2200" dirty="0">
                <a:solidFill>
                  <a:schemeClr val="tx1"/>
                </a:solidFill>
              </a:rPr>
              <a:t> ağrısı (az sıklıkla)</a:t>
            </a:r>
          </a:p>
          <a:p>
            <a:pPr>
              <a:buFont typeface="Wingdings" panose="05000000000000000000" pitchFamily="2" charset="2"/>
              <a:buChar char="Ø"/>
            </a:pPr>
            <a:r>
              <a:rPr lang="tr-TR" sz="2200" dirty="0">
                <a:solidFill>
                  <a:schemeClr val="tx1"/>
                </a:solidFill>
              </a:rPr>
              <a:t>Kalp hızında minimal artış</a:t>
            </a:r>
          </a:p>
          <a:p>
            <a:pPr>
              <a:buFont typeface="Wingdings" panose="05000000000000000000" pitchFamily="2" charset="2"/>
              <a:buChar char="Ø"/>
            </a:pPr>
            <a:r>
              <a:rPr lang="tr-TR" sz="2200" dirty="0">
                <a:solidFill>
                  <a:schemeClr val="tx1"/>
                </a:solidFill>
              </a:rPr>
              <a:t>Pankreatit,</a:t>
            </a:r>
            <a:r>
              <a:rPr lang="tr-TR" sz="1600" dirty="0"/>
              <a:t> </a:t>
            </a:r>
            <a:r>
              <a:rPr lang="tr-TR" sz="2200" dirty="0">
                <a:solidFill>
                  <a:schemeClr val="tx1"/>
                </a:solidFill>
              </a:rPr>
              <a:t>pankreas malignitesi ,safra taşı</a:t>
            </a:r>
          </a:p>
          <a:p>
            <a:pPr>
              <a:buFont typeface="Wingdings" panose="05000000000000000000" pitchFamily="2" charset="2"/>
              <a:buChar char="Ø"/>
            </a:pPr>
            <a:r>
              <a:rPr lang="tr-TR" sz="2200" dirty="0" err="1">
                <a:solidFill>
                  <a:schemeClr val="tx1"/>
                </a:solidFill>
              </a:rPr>
              <a:t>Tiroid</a:t>
            </a:r>
            <a:r>
              <a:rPr lang="tr-TR" sz="2200" dirty="0">
                <a:solidFill>
                  <a:schemeClr val="tx1"/>
                </a:solidFill>
              </a:rPr>
              <a:t> bezinde C-hücre hiperplazisi </a:t>
            </a:r>
            <a:r>
              <a:rPr lang="tr-TR" sz="2200" dirty="0">
                <a:solidFill>
                  <a:schemeClr val="tx1"/>
                </a:solidFill>
                <a:sym typeface="Wingdings" panose="05000000000000000000" pitchFamily="2" charset="2"/>
              </a:rPr>
              <a:t> </a:t>
            </a:r>
            <a:r>
              <a:rPr lang="tr-TR" sz="2200" dirty="0" err="1">
                <a:solidFill>
                  <a:schemeClr val="tx1"/>
                </a:solidFill>
              </a:rPr>
              <a:t>Liraglutid</a:t>
            </a:r>
            <a:endParaRPr lang="tr-TR" sz="2200" dirty="0">
              <a:solidFill>
                <a:schemeClr val="tx1"/>
              </a:solidFill>
            </a:endParaRPr>
          </a:p>
          <a:p>
            <a:pPr>
              <a:buFont typeface="Wingdings" panose="05000000000000000000" pitchFamily="2" charset="2"/>
              <a:buChar char="Ø"/>
            </a:pPr>
            <a:r>
              <a:rPr lang="tr-TR" sz="2200" dirty="0" err="1">
                <a:solidFill>
                  <a:schemeClr val="tx1"/>
                </a:solidFill>
              </a:rPr>
              <a:t>Medüller</a:t>
            </a:r>
            <a:r>
              <a:rPr lang="tr-TR" sz="2200" dirty="0">
                <a:solidFill>
                  <a:schemeClr val="tx1"/>
                </a:solidFill>
              </a:rPr>
              <a:t> </a:t>
            </a:r>
            <a:r>
              <a:rPr lang="tr-TR" sz="2200" dirty="0" err="1">
                <a:solidFill>
                  <a:schemeClr val="tx1"/>
                </a:solidFill>
              </a:rPr>
              <a:t>tiroid</a:t>
            </a:r>
            <a:r>
              <a:rPr lang="tr-TR" sz="2200" dirty="0">
                <a:solidFill>
                  <a:schemeClr val="tx1"/>
                </a:solidFill>
              </a:rPr>
              <a:t> kanseri  </a:t>
            </a:r>
            <a:r>
              <a:rPr lang="tr-TR" sz="2200" dirty="0">
                <a:solidFill>
                  <a:schemeClr val="tx1"/>
                </a:solidFill>
                <a:sym typeface="Wingdings" panose="05000000000000000000" pitchFamily="2" charset="2"/>
              </a:rPr>
              <a:t> Ek izlem gerekli</a:t>
            </a:r>
            <a:endParaRPr lang="tr-TR" sz="2200" dirty="0">
              <a:solidFill>
                <a:schemeClr val="tx1"/>
              </a:solidFill>
            </a:endParaRPr>
          </a:p>
          <a:p>
            <a:pPr>
              <a:buFont typeface="Wingdings" panose="05000000000000000000" pitchFamily="2" charset="2"/>
              <a:buChar char="Ø"/>
            </a:pPr>
            <a:r>
              <a:rPr lang="tr-TR" sz="2200" dirty="0">
                <a:solidFill>
                  <a:schemeClr val="tx1"/>
                </a:solidFill>
              </a:rPr>
              <a:t>Diyabetik retinopatide kötüleşme </a:t>
            </a:r>
            <a:r>
              <a:rPr lang="tr-TR" sz="2200" dirty="0">
                <a:solidFill>
                  <a:schemeClr val="tx1"/>
                </a:solidFill>
                <a:sym typeface="Wingdings" panose="05000000000000000000" pitchFamily="2" charset="2"/>
              </a:rPr>
              <a:t> </a:t>
            </a:r>
            <a:r>
              <a:rPr lang="tr-TR" sz="2200" dirty="0" err="1">
                <a:solidFill>
                  <a:schemeClr val="tx1"/>
                </a:solidFill>
              </a:rPr>
              <a:t>Semaglutid</a:t>
            </a:r>
            <a:endParaRPr lang="tr-TR" sz="2200" dirty="0">
              <a:solidFill>
                <a:schemeClr val="tx1"/>
              </a:solidFill>
            </a:endParaRPr>
          </a:p>
          <a:p>
            <a:endParaRPr lang="tr-TR" dirty="0"/>
          </a:p>
        </p:txBody>
      </p:sp>
    </p:spTree>
    <p:extLst>
      <p:ext uri="{BB962C8B-B14F-4D97-AF65-F5344CB8AC3E}">
        <p14:creationId xmlns:p14="http://schemas.microsoft.com/office/powerpoint/2010/main" val="41162619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chemeClr val="tx1"/>
                </a:solidFill>
              </a:rPr>
              <a:t>GLP1-RA’ların kontrendikasyonları </a:t>
            </a:r>
          </a:p>
        </p:txBody>
      </p:sp>
      <p:sp>
        <p:nvSpPr>
          <p:cNvPr id="3" name="İçerik Yer Tutucusu 2"/>
          <p:cNvSpPr>
            <a:spLocks noGrp="1"/>
          </p:cNvSpPr>
          <p:nvPr>
            <p:ph idx="1"/>
          </p:nvPr>
        </p:nvSpPr>
        <p:spPr/>
        <p:txBody>
          <a:bodyPr>
            <a:normAutofit/>
          </a:bodyPr>
          <a:lstStyle/>
          <a:p>
            <a:pPr>
              <a:buFont typeface="Wingdings" panose="05000000000000000000" pitchFamily="2" charset="2"/>
              <a:buChar char="Ø"/>
            </a:pPr>
            <a:r>
              <a:rPr lang="tr-TR" sz="2200" dirty="0"/>
              <a:t>Pankreatit öyküsü</a:t>
            </a:r>
          </a:p>
          <a:p>
            <a:pPr>
              <a:buFont typeface="Wingdings" panose="05000000000000000000" pitchFamily="2" charset="2"/>
              <a:buChar char="Ø"/>
            </a:pPr>
            <a:r>
              <a:rPr lang="tr-TR" sz="2200" dirty="0"/>
              <a:t>Aşikar Gİ hastalık (</a:t>
            </a:r>
            <a:r>
              <a:rPr lang="tr-TR" sz="2200" dirty="0" err="1"/>
              <a:t>gastroparezi,kolelityaz,safra</a:t>
            </a:r>
            <a:r>
              <a:rPr lang="tr-TR" sz="2200" dirty="0"/>
              <a:t> yolları hastalığı, ileri derecede GÖRH)</a:t>
            </a:r>
          </a:p>
          <a:p>
            <a:pPr>
              <a:buFont typeface="Wingdings" panose="05000000000000000000" pitchFamily="2" charset="2"/>
              <a:buChar char="Ø"/>
            </a:pPr>
            <a:r>
              <a:rPr lang="tr-TR" sz="2200" dirty="0"/>
              <a:t>Ailede veya kendisinde </a:t>
            </a:r>
            <a:r>
              <a:rPr lang="tr-TR" sz="2200" dirty="0" err="1"/>
              <a:t>medüller</a:t>
            </a:r>
            <a:r>
              <a:rPr lang="tr-TR" sz="2200" dirty="0"/>
              <a:t> </a:t>
            </a:r>
            <a:r>
              <a:rPr lang="tr-TR" sz="2200" dirty="0" err="1"/>
              <a:t>tiroid</a:t>
            </a:r>
            <a:r>
              <a:rPr lang="tr-TR" sz="2200" dirty="0"/>
              <a:t> </a:t>
            </a:r>
            <a:r>
              <a:rPr lang="tr-TR" sz="2200" dirty="0" err="1"/>
              <a:t>ca</a:t>
            </a:r>
            <a:r>
              <a:rPr lang="tr-TR" sz="2200" dirty="0"/>
              <a:t> veya MEN tip2</a:t>
            </a:r>
          </a:p>
          <a:p>
            <a:pPr>
              <a:buFont typeface="Wingdings" panose="05000000000000000000" pitchFamily="2" charset="2"/>
              <a:buChar char="Ø"/>
            </a:pPr>
            <a:r>
              <a:rPr lang="tr-TR" sz="2200" dirty="0"/>
              <a:t>Ailede pankreas </a:t>
            </a:r>
            <a:r>
              <a:rPr lang="tr-TR" sz="2200" dirty="0" err="1"/>
              <a:t>ca</a:t>
            </a:r>
            <a:endParaRPr lang="tr-TR" sz="2200" dirty="0"/>
          </a:p>
          <a:p>
            <a:pPr>
              <a:buFont typeface="Wingdings" panose="05000000000000000000" pitchFamily="2" charset="2"/>
              <a:buChar char="Ø"/>
            </a:pPr>
            <a:r>
              <a:rPr lang="tr-TR" sz="2200" dirty="0"/>
              <a:t>Gebelik ve laktasyon</a:t>
            </a:r>
          </a:p>
        </p:txBody>
      </p:sp>
    </p:spTree>
    <p:extLst>
      <p:ext uri="{BB962C8B-B14F-4D97-AF65-F5344CB8AC3E}">
        <p14:creationId xmlns:p14="http://schemas.microsoft.com/office/powerpoint/2010/main" val="567534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chemeClr val="tx1"/>
                </a:solidFill>
              </a:rPr>
              <a:t>DPP4-İ (GLİPTİNLER)</a:t>
            </a:r>
          </a:p>
        </p:txBody>
      </p:sp>
      <p:sp>
        <p:nvSpPr>
          <p:cNvPr id="3" name="İçerik Yer Tutucusu 2"/>
          <p:cNvSpPr>
            <a:spLocks noGrp="1"/>
          </p:cNvSpPr>
          <p:nvPr>
            <p:ph idx="1"/>
          </p:nvPr>
        </p:nvSpPr>
        <p:spPr>
          <a:xfrm>
            <a:off x="2231136" y="2442949"/>
            <a:ext cx="7729728" cy="4415051"/>
          </a:xfrm>
        </p:spPr>
        <p:txBody>
          <a:bodyPr>
            <a:normAutofit/>
          </a:bodyPr>
          <a:lstStyle/>
          <a:p>
            <a:pPr>
              <a:buFont typeface="Wingdings" panose="05000000000000000000" pitchFamily="2" charset="2"/>
              <a:buChar char="Ø"/>
            </a:pPr>
            <a:r>
              <a:rPr lang="tr-TR" sz="2200" dirty="0" err="1">
                <a:solidFill>
                  <a:schemeClr val="tx1"/>
                </a:solidFill>
              </a:rPr>
              <a:t>İnkretin</a:t>
            </a:r>
            <a:r>
              <a:rPr lang="tr-TR" sz="2200" dirty="0">
                <a:solidFill>
                  <a:schemeClr val="tx1"/>
                </a:solidFill>
              </a:rPr>
              <a:t> artırıcı ilaçlar</a:t>
            </a:r>
          </a:p>
          <a:p>
            <a:pPr>
              <a:buFont typeface="Wingdings" panose="05000000000000000000" pitchFamily="2" charset="2"/>
              <a:buChar char="Ø"/>
            </a:pPr>
            <a:r>
              <a:rPr lang="tr-TR" sz="2200" dirty="0">
                <a:solidFill>
                  <a:schemeClr val="tx1"/>
                </a:solidFill>
              </a:rPr>
              <a:t>İnsülin sekresyonlarını glukoza bağımlı arttır</a:t>
            </a:r>
          </a:p>
          <a:p>
            <a:pPr>
              <a:buFont typeface="Wingdings" panose="05000000000000000000" pitchFamily="2" charset="2"/>
              <a:buChar char="Ø"/>
            </a:pPr>
            <a:r>
              <a:rPr lang="tr-TR" sz="2200" dirty="0">
                <a:solidFill>
                  <a:schemeClr val="tx1"/>
                </a:solidFill>
              </a:rPr>
              <a:t>P</a:t>
            </a:r>
            <a:r>
              <a:rPr lang="tr-TR" sz="2200" b="0" i="0" u="none" strike="noStrike" kern="1200" baseline="0" dirty="0">
                <a:solidFill>
                  <a:schemeClr val="tx1"/>
                </a:solidFill>
                <a:latin typeface="+mn-lt"/>
                <a:ea typeface="+mn-ea"/>
                <a:cs typeface="+mn-cs"/>
              </a:rPr>
              <a:t>ostprandiyal glukoz düzeyini ılımlı miktarda düşürür</a:t>
            </a:r>
          </a:p>
          <a:p>
            <a:pPr>
              <a:buFont typeface="Wingdings" panose="05000000000000000000" pitchFamily="2" charset="2"/>
              <a:buChar char="Ø"/>
            </a:pPr>
            <a:r>
              <a:rPr lang="tr-TR" sz="2200" b="0" i="0" u="none" strike="noStrike" kern="1200" baseline="0" dirty="0">
                <a:solidFill>
                  <a:schemeClr val="tx1"/>
                </a:solidFill>
                <a:latin typeface="+mn-lt"/>
                <a:ea typeface="+mn-ea"/>
                <a:cs typeface="+mn-cs"/>
              </a:rPr>
              <a:t>Glukagon sekresyonunu baskılarlar</a:t>
            </a:r>
          </a:p>
          <a:p>
            <a:pPr>
              <a:buFont typeface="Wingdings" panose="05000000000000000000" pitchFamily="2" charset="2"/>
              <a:buChar char="Ø"/>
            </a:pPr>
            <a:r>
              <a:rPr lang="tr-TR" sz="2200" dirty="0">
                <a:solidFill>
                  <a:schemeClr val="tx1"/>
                </a:solidFill>
              </a:rPr>
              <a:t>Klasik </a:t>
            </a:r>
            <a:r>
              <a:rPr lang="tr-TR" sz="2200" dirty="0" err="1">
                <a:solidFill>
                  <a:schemeClr val="tx1"/>
                </a:solidFill>
              </a:rPr>
              <a:t>OAD’lere</a:t>
            </a:r>
            <a:r>
              <a:rPr lang="tr-TR" sz="2200" dirty="0">
                <a:solidFill>
                  <a:schemeClr val="tx1"/>
                </a:solidFill>
              </a:rPr>
              <a:t> (</a:t>
            </a:r>
            <a:r>
              <a:rPr lang="tr-TR" sz="2200" dirty="0" err="1">
                <a:solidFill>
                  <a:schemeClr val="tx1"/>
                </a:solidFill>
              </a:rPr>
              <a:t>SU,metformin</a:t>
            </a:r>
            <a:r>
              <a:rPr lang="tr-TR" sz="2200" dirty="0">
                <a:solidFill>
                  <a:schemeClr val="tx1"/>
                </a:solidFill>
              </a:rPr>
              <a:t>) göre daha maliyetli ilaçlardır. </a:t>
            </a:r>
          </a:p>
          <a:p>
            <a:pPr marL="0" indent="0">
              <a:buNone/>
            </a:pPr>
            <a:endParaRPr lang="tr-TR" sz="2200" dirty="0">
              <a:solidFill>
                <a:schemeClr val="tx1"/>
              </a:solidFill>
            </a:endParaRPr>
          </a:p>
          <a:p>
            <a:r>
              <a:rPr lang="tr-TR" sz="2200" dirty="0">
                <a:solidFill>
                  <a:schemeClr val="tx1"/>
                </a:solidFill>
              </a:rPr>
              <a:t>Oral- günde 1-2 kez</a:t>
            </a:r>
          </a:p>
          <a:p>
            <a:r>
              <a:rPr lang="tr-TR" sz="2200" dirty="0">
                <a:solidFill>
                  <a:schemeClr val="tx1"/>
                </a:solidFill>
              </a:rPr>
              <a:t>Kilo açısından nötr</a:t>
            </a:r>
          </a:p>
          <a:p>
            <a:r>
              <a:rPr lang="tr-TR" sz="2200" dirty="0">
                <a:solidFill>
                  <a:schemeClr val="tx1"/>
                </a:solidFill>
              </a:rPr>
              <a:t>Hipoglisemi riski yok</a:t>
            </a:r>
          </a:p>
        </p:txBody>
      </p:sp>
      <p:sp>
        <p:nvSpPr>
          <p:cNvPr id="4" name="Metin kutusu 3">
            <a:extLst>
              <a:ext uri="{FF2B5EF4-FFF2-40B4-BE49-F238E27FC236}">
                <a16:creationId xmlns:a16="http://schemas.microsoft.com/office/drawing/2014/main" id="{D016DBF8-6054-F2F4-51D3-406EED5C8780}"/>
              </a:ext>
            </a:extLst>
          </p:cNvPr>
          <p:cNvSpPr txBox="1"/>
          <p:nvPr/>
        </p:nvSpPr>
        <p:spPr>
          <a:xfrm>
            <a:off x="5347920" y="5637780"/>
            <a:ext cx="8052179" cy="523220"/>
          </a:xfrm>
          <a:prstGeom prst="rect">
            <a:avLst/>
          </a:prstGeom>
          <a:noFill/>
        </p:spPr>
        <p:txBody>
          <a:bodyPr wrap="square">
            <a:spAutoFit/>
          </a:bodyPr>
          <a:lstStyle/>
          <a:p>
            <a:r>
              <a:rPr lang="tr-TR" sz="2800" dirty="0">
                <a:sym typeface="Wingdings" panose="05000000000000000000" pitchFamily="2" charset="2"/>
              </a:rPr>
              <a:t></a:t>
            </a:r>
            <a:r>
              <a:rPr lang="tr-TR" sz="2800" dirty="0"/>
              <a:t> kullanım avantajları</a:t>
            </a:r>
          </a:p>
        </p:txBody>
      </p:sp>
      <p:pic>
        <p:nvPicPr>
          <p:cNvPr id="5" name="Resim 4">
            <a:extLst>
              <a:ext uri="{FF2B5EF4-FFF2-40B4-BE49-F238E27FC236}">
                <a16:creationId xmlns:a16="http://schemas.microsoft.com/office/drawing/2014/main" id="{08DA575E-CD22-8AD7-8EA3-BF0E9853FE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29824" y="4993574"/>
            <a:ext cx="2796464" cy="1526617"/>
          </a:xfrm>
          <a:prstGeom prst="rect">
            <a:avLst/>
          </a:prstGeom>
        </p:spPr>
      </p:pic>
      <p:pic>
        <p:nvPicPr>
          <p:cNvPr id="9" name="Resim 8">
            <a:extLst>
              <a:ext uri="{FF2B5EF4-FFF2-40B4-BE49-F238E27FC236}">
                <a16:creationId xmlns:a16="http://schemas.microsoft.com/office/drawing/2014/main" id="{35849392-F66D-4026-DB18-1C6FFB60FB5B}"/>
              </a:ext>
            </a:extLst>
          </p:cNvPr>
          <p:cNvPicPr>
            <a:picLocks noChangeAspect="1"/>
          </p:cNvPicPr>
          <p:nvPr/>
        </p:nvPicPr>
        <p:blipFill>
          <a:blip r:embed="rId4"/>
          <a:stretch>
            <a:fillRect/>
          </a:stretch>
        </p:blipFill>
        <p:spPr>
          <a:xfrm>
            <a:off x="8920642" y="2442950"/>
            <a:ext cx="2796464" cy="1392072"/>
          </a:xfrm>
          <a:prstGeom prst="rect">
            <a:avLst/>
          </a:prstGeom>
        </p:spPr>
      </p:pic>
      <p:pic>
        <p:nvPicPr>
          <p:cNvPr id="11" name="Resim 10">
            <a:extLst>
              <a:ext uri="{FF2B5EF4-FFF2-40B4-BE49-F238E27FC236}">
                <a16:creationId xmlns:a16="http://schemas.microsoft.com/office/drawing/2014/main" id="{6F414824-0332-5CA1-EEE4-A2DCFC6D5849}"/>
              </a:ext>
            </a:extLst>
          </p:cNvPr>
          <p:cNvPicPr>
            <a:picLocks noChangeAspect="1"/>
          </p:cNvPicPr>
          <p:nvPr/>
        </p:nvPicPr>
        <p:blipFill>
          <a:blip r:embed="rId5"/>
          <a:stretch>
            <a:fillRect/>
          </a:stretch>
        </p:blipFill>
        <p:spPr>
          <a:xfrm>
            <a:off x="756597" y="3344243"/>
            <a:ext cx="1114425" cy="1838325"/>
          </a:xfrm>
          <a:prstGeom prst="rect">
            <a:avLst/>
          </a:prstGeom>
        </p:spPr>
      </p:pic>
    </p:spTree>
    <p:extLst>
      <p:ext uri="{BB962C8B-B14F-4D97-AF65-F5344CB8AC3E}">
        <p14:creationId xmlns:p14="http://schemas.microsoft.com/office/powerpoint/2010/main" val="24229200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a:extLst>
              <a:ext uri="{FF2B5EF4-FFF2-40B4-BE49-F238E27FC236}">
                <a16:creationId xmlns:a16="http://schemas.microsoft.com/office/drawing/2014/main" id="{987AB519-001D-DDEA-406E-271CFABA63A7}"/>
              </a:ext>
            </a:extLst>
          </p:cNvPr>
          <p:cNvPicPr>
            <a:picLocks noChangeAspect="1"/>
          </p:cNvPicPr>
          <p:nvPr/>
        </p:nvPicPr>
        <p:blipFill>
          <a:blip r:embed="rId3"/>
          <a:stretch>
            <a:fillRect/>
          </a:stretch>
        </p:blipFill>
        <p:spPr>
          <a:xfrm>
            <a:off x="938212" y="167185"/>
            <a:ext cx="10315575" cy="3657600"/>
          </a:xfrm>
          <a:prstGeom prst="rect">
            <a:avLst/>
          </a:prstGeom>
        </p:spPr>
      </p:pic>
      <p:pic>
        <p:nvPicPr>
          <p:cNvPr id="3" name="Resim 2">
            <a:extLst>
              <a:ext uri="{FF2B5EF4-FFF2-40B4-BE49-F238E27FC236}">
                <a16:creationId xmlns:a16="http://schemas.microsoft.com/office/drawing/2014/main" id="{4EC6AC72-D9AA-A807-D94D-5E97DFF702E1}"/>
              </a:ext>
            </a:extLst>
          </p:cNvPr>
          <p:cNvPicPr>
            <a:picLocks noChangeAspect="1"/>
          </p:cNvPicPr>
          <p:nvPr/>
        </p:nvPicPr>
        <p:blipFill>
          <a:blip r:embed="rId4"/>
          <a:stretch>
            <a:fillRect/>
          </a:stretch>
        </p:blipFill>
        <p:spPr>
          <a:xfrm>
            <a:off x="938211" y="3676650"/>
            <a:ext cx="10315575" cy="3181350"/>
          </a:xfrm>
          <a:prstGeom prst="rect">
            <a:avLst/>
          </a:prstGeom>
        </p:spPr>
      </p:pic>
    </p:spTree>
    <p:extLst>
      <p:ext uri="{BB962C8B-B14F-4D97-AF65-F5344CB8AC3E}">
        <p14:creationId xmlns:p14="http://schemas.microsoft.com/office/powerpoint/2010/main" val="2736560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idx="1"/>
          </p:nvPr>
        </p:nvSpPr>
        <p:spPr>
          <a:xfrm>
            <a:off x="1019430" y="1595526"/>
            <a:ext cx="4824536" cy="5658678"/>
          </a:xfrm>
        </p:spPr>
        <p:txBody>
          <a:bodyPr>
            <a:normAutofit/>
          </a:bodyPr>
          <a:lstStyle/>
          <a:p>
            <a:pPr marL="0" indent="0" eaLnBrk="0" hangingPunct="0">
              <a:lnSpc>
                <a:spcPct val="50000"/>
              </a:lnSpc>
              <a:buClr>
                <a:srgbClr val="FFFF00"/>
              </a:buClr>
              <a:buNone/>
              <a:defRPr/>
            </a:pPr>
            <a:r>
              <a:rPr lang="tr-TR" sz="2200" dirty="0">
                <a:solidFill>
                  <a:schemeClr val="tx1"/>
                </a:solidFill>
              </a:rPr>
              <a:t>1.İnsülin etkisini artıranlar</a:t>
            </a:r>
          </a:p>
          <a:p>
            <a:pPr marL="179388" lvl="1" indent="0" eaLnBrk="0" hangingPunct="0">
              <a:lnSpc>
                <a:spcPct val="50000"/>
              </a:lnSpc>
              <a:buClr>
                <a:srgbClr val="FFFF00"/>
              </a:buClr>
              <a:buNone/>
              <a:defRPr/>
            </a:pPr>
            <a:r>
              <a:rPr lang="tr-TR" sz="2200" dirty="0">
                <a:solidFill>
                  <a:schemeClr val="tx1"/>
                </a:solidFill>
              </a:rPr>
              <a:t>-</a:t>
            </a:r>
            <a:r>
              <a:rPr lang="tr-TR" sz="2200" dirty="0" err="1">
                <a:solidFill>
                  <a:schemeClr val="tx1"/>
                </a:solidFill>
              </a:rPr>
              <a:t>Biguanidler</a:t>
            </a:r>
            <a:r>
              <a:rPr lang="tr-TR" sz="2200" dirty="0">
                <a:solidFill>
                  <a:schemeClr val="tx1"/>
                </a:solidFill>
              </a:rPr>
              <a:t> – metformin </a:t>
            </a:r>
          </a:p>
          <a:p>
            <a:pPr marL="179388" lvl="1" indent="0" eaLnBrk="0" hangingPunct="0">
              <a:lnSpc>
                <a:spcPct val="50000"/>
              </a:lnSpc>
              <a:buClr>
                <a:srgbClr val="FFFF00"/>
              </a:buClr>
              <a:buNone/>
              <a:defRPr/>
            </a:pPr>
            <a:r>
              <a:rPr lang="tr-TR" sz="2200" dirty="0">
                <a:solidFill>
                  <a:schemeClr val="tx1"/>
                </a:solidFill>
              </a:rPr>
              <a:t>-</a:t>
            </a:r>
            <a:r>
              <a:rPr lang="tr-TR" sz="2200" dirty="0" err="1">
                <a:solidFill>
                  <a:schemeClr val="tx1"/>
                </a:solidFill>
              </a:rPr>
              <a:t>Tiazolidindionlar</a:t>
            </a:r>
            <a:r>
              <a:rPr lang="tr-TR" sz="2200" dirty="0">
                <a:solidFill>
                  <a:schemeClr val="tx1"/>
                </a:solidFill>
              </a:rPr>
              <a:t> -  Pioglitazon</a:t>
            </a:r>
          </a:p>
          <a:p>
            <a:pPr marL="355600" indent="-355600">
              <a:lnSpc>
                <a:spcPct val="50000"/>
              </a:lnSpc>
              <a:buClr>
                <a:srgbClr val="FFFF00"/>
              </a:buClr>
              <a:buFont typeface="Monotype Sorts" charset="2"/>
              <a:buAutoNum type="arabicPeriod"/>
              <a:defRPr/>
            </a:pPr>
            <a:endParaRPr lang="tr-TR" sz="2200" dirty="0">
              <a:solidFill>
                <a:schemeClr val="tx1"/>
              </a:solidFill>
            </a:endParaRPr>
          </a:p>
          <a:p>
            <a:pPr marL="355600" indent="-355600">
              <a:lnSpc>
                <a:spcPct val="50000"/>
              </a:lnSpc>
              <a:buClr>
                <a:srgbClr val="FFFF00"/>
              </a:buClr>
              <a:buNone/>
              <a:defRPr/>
            </a:pPr>
            <a:r>
              <a:rPr lang="tr-TR" sz="2200" dirty="0">
                <a:solidFill>
                  <a:schemeClr val="tx1"/>
                </a:solidFill>
              </a:rPr>
              <a:t>2. İnsülin sekresyonunu uyaranlar  </a:t>
            </a:r>
          </a:p>
          <a:p>
            <a:pPr marL="355600" indent="-355600">
              <a:lnSpc>
                <a:spcPct val="50000"/>
              </a:lnSpc>
              <a:buClr>
                <a:srgbClr val="FFFF00"/>
              </a:buClr>
              <a:buNone/>
              <a:defRPr/>
            </a:pPr>
            <a:r>
              <a:rPr lang="tr-TR" sz="2200" dirty="0">
                <a:solidFill>
                  <a:schemeClr val="tx1"/>
                </a:solidFill>
              </a:rPr>
              <a:t>(</a:t>
            </a:r>
            <a:r>
              <a:rPr lang="tr-TR" sz="2200" dirty="0" err="1">
                <a:solidFill>
                  <a:schemeClr val="tx1"/>
                </a:solidFill>
              </a:rPr>
              <a:t>Sekretogoglar</a:t>
            </a:r>
            <a:r>
              <a:rPr lang="tr-TR" sz="2200" dirty="0">
                <a:solidFill>
                  <a:schemeClr val="tx1"/>
                </a:solidFill>
              </a:rPr>
              <a:t>)</a:t>
            </a:r>
          </a:p>
          <a:p>
            <a:pPr marL="355600" indent="-355600">
              <a:lnSpc>
                <a:spcPct val="50000"/>
              </a:lnSpc>
              <a:buClr>
                <a:srgbClr val="FFFF00"/>
              </a:buClr>
              <a:buNone/>
              <a:defRPr/>
            </a:pPr>
            <a:r>
              <a:rPr lang="tr-TR" sz="2200" dirty="0">
                <a:solidFill>
                  <a:schemeClr val="tx1"/>
                </a:solidFill>
              </a:rPr>
              <a:t>            -</a:t>
            </a:r>
            <a:r>
              <a:rPr lang="tr-TR" sz="2200" dirty="0" err="1">
                <a:solidFill>
                  <a:schemeClr val="tx1"/>
                </a:solidFill>
              </a:rPr>
              <a:t>Sulfonilüreler</a:t>
            </a:r>
            <a:r>
              <a:rPr lang="tr-TR" sz="2200" dirty="0">
                <a:solidFill>
                  <a:schemeClr val="tx1"/>
                </a:solidFill>
              </a:rPr>
              <a:t>(SU)</a:t>
            </a:r>
          </a:p>
          <a:p>
            <a:pPr marL="1644650" lvl="3" indent="0">
              <a:lnSpc>
                <a:spcPct val="50000"/>
              </a:lnSpc>
              <a:buClr>
                <a:srgbClr val="FFFF00"/>
              </a:buClr>
              <a:buSzPct val="105000"/>
              <a:buNone/>
              <a:defRPr/>
            </a:pPr>
            <a:r>
              <a:rPr lang="tr-TR" sz="2000" dirty="0">
                <a:solidFill>
                  <a:schemeClr val="tx1"/>
                </a:solidFill>
              </a:rPr>
              <a:t>2.Jenerasyon:</a:t>
            </a:r>
          </a:p>
          <a:p>
            <a:pPr marL="1644650" lvl="3" indent="0">
              <a:lnSpc>
                <a:spcPct val="50000"/>
              </a:lnSpc>
              <a:buClr>
                <a:srgbClr val="FFFF00"/>
              </a:buClr>
              <a:buSzPct val="105000"/>
              <a:buNone/>
              <a:defRPr/>
            </a:pPr>
            <a:r>
              <a:rPr lang="tr-TR" sz="1800" dirty="0" err="1">
                <a:solidFill>
                  <a:schemeClr val="tx1"/>
                </a:solidFill>
              </a:rPr>
              <a:t>Glipizid</a:t>
            </a:r>
            <a:r>
              <a:rPr lang="tr-TR" sz="1800" dirty="0">
                <a:solidFill>
                  <a:schemeClr val="tx1"/>
                </a:solidFill>
              </a:rPr>
              <a:t> </a:t>
            </a:r>
          </a:p>
          <a:p>
            <a:pPr marL="1644650" lvl="3" indent="0">
              <a:lnSpc>
                <a:spcPct val="80000"/>
              </a:lnSpc>
              <a:buClr>
                <a:srgbClr val="FFFF00"/>
              </a:buClr>
              <a:buSzPct val="105000"/>
              <a:buNone/>
              <a:defRPr/>
            </a:pPr>
            <a:r>
              <a:rPr lang="tr-TR" sz="1800" dirty="0" err="1">
                <a:solidFill>
                  <a:schemeClr val="tx1"/>
                </a:solidFill>
              </a:rPr>
              <a:t>Glikazid</a:t>
            </a:r>
            <a:endParaRPr lang="tr-TR" sz="1800" dirty="0">
              <a:solidFill>
                <a:schemeClr val="tx1"/>
              </a:solidFill>
            </a:endParaRPr>
          </a:p>
          <a:p>
            <a:pPr marL="1644650" lvl="3" indent="0">
              <a:lnSpc>
                <a:spcPct val="80000"/>
              </a:lnSpc>
              <a:buClr>
                <a:srgbClr val="FFFF00"/>
              </a:buClr>
              <a:buSzPct val="105000"/>
              <a:buNone/>
              <a:defRPr/>
            </a:pPr>
            <a:r>
              <a:rPr lang="tr-TR" sz="1800" strike="noStrike" baseline="0" dirty="0" err="1"/>
              <a:t>Glibenklamid</a:t>
            </a:r>
            <a:endParaRPr lang="tr-TR" sz="1800" strike="noStrike" baseline="0" dirty="0"/>
          </a:p>
          <a:p>
            <a:pPr marL="1644650" lvl="3" indent="0">
              <a:lnSpc>
                <a:spcPct val="80000"/>
              </a:lnSpc>
              <a:buClr>
                <a:srgbClr val="FFFF00"/>
              </a:buClr>
              <a:buSzPct val="105000"/>
              <a:buNone/>
              <a:defRPr/>
            </a:pPr>
            <a:r>
              <a:rPr lang="tr-TR" sz="1800" strike="noStrike" baseline="0" dirty="0" err="1"/>
              <a:t>Glibornurid</a:t>
            </a:r>
            <a:endParaRPr lang="tr-TR" sz="1800" dirty="0">
              <a:solidFill>
                <a:schemeClr val="tx1"/>
              </a:solidFill>
            </a:endParaRPr>
          </a:p>
          <a:p>
            <a:pPr marL="1644650" lvl="3" indent="0">
              <a:lnSpc>
                <a:spcPct val="50000"/>
              </a:lnSpc>
              <a:buClr>
                <a:srgbClr val="FFFF00"/>
              </a:buClr>
              <a:buSzPct val="105000"/>
              <a:buNone/>
              <a:defRPr/>
            </a:pPr>
            <a:r>
              <a:rPr lang="tr-TR" sz="1800" dirty="0" err="1">
                <a:solidFill>
                  <a:schemeClr val="tx1"/>
                </a:solidFill>
              </a:rPr>
              <a:t>Glimeprid</a:t>
            </a:r>
            <a:endParaRPr lang="tr-TR" sz="1800" dirty="0">
              <a:solidFill>
                <a:schemeClr val="tx1"/>
              </a:solidFill>
            </a:endParaRPr>
          </a:p>
          <a:p>
            <a:pPr marL="1644650" lvl="3" indent="0">
              <a:lnSpc>
                <a:spcPct val="50000"/>
              </a:lnSpc>
              <a:buClr>
                <a:srgbClr val="FFFF00"/>
              </a:buClr>
              <a:buSzPct val="105000"/>
              <a:buNone/>
              <a:defRPr/>
            </a:pPr>
            <a:r>
              <a:rPr lang="tr-TR" sz="1800" strike="noStrike" baseline="0" dirty="0" err="1"/>
              <a:t>Glikuidon</a:t>
            </a:r>
            <a:endParaRPr lang="tr-TR" sz="1800" dirty="0">
              <a:solidFill>
                <a:schemeClr val="tx1"/>
              </a:solidFill>
            </a:endParaRPr>
          </a:p>
          <a:p>
            <a:pPr marL="712787" lvl="1" indent="0">
              <a:lnSpc>
                <a:spcPct val="50000"/>
              </a:lnSpc>
              <a:buClr>
                <a:srgbClr val="FFFF00"/>
              </a:buClr>
              <a:buSzPct val="105000"/>
              <a:buNone/>
              <a:defRPr/>
            </a:pPr>
            <a:r>
              <a:rPr lang="tr-TR" sz="2200" dirty="0">
                <a:solidFill>
                  <a:schemeClr val="tx1"/>
                </a:solidFill>
              </a:rPr>
              <a:t> -</a:t>
            </a:r>
            <a:r>
              <a:rPr lang="tr-TR" sz="2200" dirty="0" err="1">
                <a:solidFill>
                  <a:schemeClr val="tx1"/>
                </a:solidFill>
              </a:rPr>
              <a:t>Glinidler</a:t>
            </a:r>
            <a:endParaRPr lang="tr-TR" sz="2200" dirty="0">
              <a:solidFill>
                <a:schemeClr val="tx1"/>
              </a:solidFill>
            </a:endParaRPr>
          </a:p>
          <a:p>
            <a:pPr marL="1465263" lvl="2" indent="-381000">
              <a:lnSpc>
                <a:spcPct val="50000"/>
              </a:lnSpc>
              <a:buClr>
                <a:srgbClr val="FFFF00"/>
              </a:buClr>
              <a:buSzPct val="105000"/>
              <a:buNone/>
              <a:defRPr/>
            </a:pPr>
            <a:r>
              <a:rPr lang="tr-TR" sz="2200" dirty="0">
                <a:solidFill>
                  <a:schemeClr val="tx1"/>
                </a:solidFill>
              </a:rPr>
              <a:t>       </a:t>
            </a:r>
            <a:r>
              <a:rPr lang="tr-TR" sz="1800" dirty="0" err="1">
                <a:solidFill>
                  <a:schemeClr val="tx1"/>
                </a:solidFill>
              </a:rPr>
              <a:t>Repaglinid</a:t>
            </a:r>
            <a:endParaRPr lang="tr-TR" sz="1800" dirty="0">
              <a:solidFill>
                <a:schemeClr val="tx1"/>
              </a:solidFill>
            </a:endParaRPr>
          </a:p>
          <a:p>
            <a:pPr marL="904875" lvl="1" indent="-192088">
              <a:lnSpc>
                <a:spcPct val="50000"/>
              </a:lnSpc>
              <a:buClr>
                <a:srgbClr val="FFFF00"/>
              </a:buClr>
              <a:buSzPct val="105000"/>
              <a:buNone/>
              <a:defRPr/>
            </a:pPr>
            <a:r>
              <a:rPr lang="tr-TR" sz="1800" dirty="0">
                <a:solidFill>
                  <a:schemeClr val="tx1"/>
                </a:solidFill>
              </a:rPr>
              <a:t>              </a:t>
            </a:r>
            <a:r>
              <a:rPr lang="tr-TR" sz="1800" dirty="0" err="1">
                <a:solidFill>
                  <a:schemeClr val="tx1"/>
                </a:solidFill>
              </a:rPr>
              <a:t>Nateglinid</a:t>
            </a:r>
            <a:r>
              <a:rPr lang="tr-TR" sz="1800" dirty="0">
                <a:solidFill>
                  <a:schemeClr val="tx1"/>
                </a:solidFill>
              </a:rPr>
              <a:t> </a:t>
            </a:r>
          </a:p>
          <a:p>
            <a:pPr marL="904875" lvl="1" indent="-192088">
              <a:lnSpc>
                <a:spcPct val="80000"/>
              </a:lnSpc>
              <a:buClr>
                <a:srgbClr val="FFFF00"/>
              </a:buClr>
              <a:buSzPct val="105000"/>
              <a:buNone/>
              <a:defRPr/>
            </a:pPr>
            <a:endParaRPr lang="tr-TR" sz="1600" dirty="0">
              <a:effectLst>
                <a:outerShdw blurRad="38100" dist="38100" dir="2700000" algn="tl">
                  <a:srgbClr val="000000">
                    <a:alpha val="43137"/>
                  </a:srgbClr>
                </a:outerShdw>
              </a:effectLst>
              <a:latin typeface="Comic Sans MS" pitchFamily="66" charset="0"/>
            </a:endParaRPr>
          </a:p>
          <a:p>
            <a:pPr marL="1987550" lvl="3" indent="-342900">
              <a:lnSpc>
                <a:spcPct val="80000"/>
              </a:lnSpc>
              <a:buFont typeface="Monotype Sorts" charset="2"/>
              <a:buAutoNum type="arabicPeriod"/>
              <a:defRPr/>
            </a:pPr>
            <a:endParaRPr lang="tr-TR" sz="1600" dirty="0">
              <a:effectLst>
                <a:outerShdw blurRad="38100" dist="38100" dir="2700000" algn="tl">
                  <a:srgbClr val="000000">
                    <a:alpha val="43137"/>
                  </a:srgbClr>
                </a:outerShdw>
              </a:effectLst>
              <a:latin typeface="Comic Sans MS" pitchFamily="66" charset="0"/>
            </a:endParaRPr>
          </a:p>
        </p:txBody>
      </p:sp>
      <p:sp>
        <p:nvSpPr>
          <p:cNvPr id="51204" name="Rectangle 4"/>
          <p:cNvSpPr>
            <a:spLocks noChangeArrowheads="1"/>
          </p:cNvSpPr>
          <p:nvPr/>
        </p:nvSpPr>
        <p:spPr bwMode="auto">
          <a:xfrm>
            <a:off x="5933979" y="1314168"/>
            <a:ext cx="5440127" cy="5281446"/>
          </a:xfrm>
          <a:prstGeom prst="rect">
            <a:avLst/>
          </a:prstGeom>
          <a:noFill/>
          <a:ln w="12700">
            <a:noFill/>
            <a:miter lim="800000"/>
            <a:headEnd type="none" w="sm" len="sm"/>
            <a:tailEnd type="none" w="sm" len="sm"/>
          </a:ln>
          <a:effectLst/>
        </p:spPr>
        <p:txBody>
          <a:bodyPr wrap="square">
            <a:spAutoFit/>
          </a:bodyPr>
          <a:lstStyle/>
          <a:p>
            <a:pPr marL="792163" lvl="1" indent="-612775" eaLnBrk="0" hangingPunct="0">
              <a:lnSpc>
                <a:spcPct val="80000"/>
              </a:lnSpc>
              <a:buClr>
                <a:srgbClr val="FFFF00"/>
              </a:buClr>
              <a:defRPr/>
            </a:pPr>
            <a:endParaRPr lang="tr-TR" sz="2000" dirty="0">
              <a:effectLst>
                <a:outerShdw blurRad="38100" dist="38100" dir="2700000" algn="tl">
                  <a:srgbClr val="000000">
                    <a:alpha val="43137"/>
                  </a:srgbClr>
                </a:outerShdw>
              </a:effectLst>
            </a:endParaRPr>
          </a:p>
          <a:p>
            <a:pPr eaLnBrk="0" hangingPunct="0">
              <a:lnSpc>
                <a:spcPct val="80000"/>
              </a:lnSpc>
              <a:buClr>
                <a:srgbClr val="FFFF00"/>
              </a:buClr>
              <a:defRPr/>
            </a:pPr>
            <a:r>
              <a:rPr lang="tr-TR" sz="2200" dirty="0"/>
              <a:t>3.Karbonhidrat </a:t>
            </a:r>
            <a:r>
              <a:rPr lang="tr-TR" sz="2200" dirty="0" err="1"/>
              <a:t>absorbsiyonunu</a:t>
            </a:r>
            <a:r>
              <a:rPr lang="tr-TR" sz="2200" dirty="0"/>
              <a:t> azaltanlar</a:t>
            </a:r>
          </a:p>
          <a:p>
            <a:pPr eaLnBrk="0" hangingPunct="0">
              <a:lnSpc>
                <a:spcPct val="80000"/>
              </a:lnSpc>
              <a:buClr>
                <a:srgbClr val="FFFF00"/>
              </a:buClr>
              <a:defRPr/>
            </a:pPr>
            <a:endParaRPr lang="tr-TR" sz="1700" dirty="0"/>
          </a:p>
          <a:p>
            <a:pPr eaLnBrk="0" hangingPunct="0">
              <a:lnSpc>
                <a:spcPct val="80000"/>
              </a:lnSpc>
              <a:buClr>
                <a:srgbClr val="FFFF00"/>
              </a:buClr>
              <a:defRPr/>
            </a:pPr>
            <a:r>
              <a:rPr lang="tr-TR" sz="1700" dirty="0"/>
              <a:t>     </a:t>
            </a:r>
            <a:r>
              <a:rPr lang="tr-TR" dirty="0"/>
              <a:t>-</a:t>
            </a:r>
            <a:r>
              <a:rPr lang="tr-TR" dirty="0" err="1"/>
              <a:t>Akarboz</a:t>
            </a:r>
            <a:r>
              <a:rPr lang="tr-TR" dirty="0"/>
              <a:t>, Vogliboz , Miglitol </a:t>
            </a:r>
          </a:p>
          <a:p>
            <a:pPr eaLnBrk="0" hangingPunct="0">
              <a:lnSpc>
                <a:spcPct val="80000"/>
              </a:lnSpc>
              <a:buClr>
                <a:srgbClr val="FFFF00"/>
              </a:buClr>
              <a:defRPr/>
            </a:pPr>
            <a:r>
              <a:rPr lang="tr-TR" sz="2200" dirty="0"/>
              <a:t>		</a:t>
            </a:r>
          </a:p>
          <a:p>
            <a:pPr eaLnBrk="0" hangingPunct="0">
              <a:lnSpc>
                <a:spcPct val="80000"/>
              </a:lnSpc>
              <a:buClr>
                <a:srgbClr val="FFFF00"/>
              </a:buClr>
              <a:defRPr/>
            </a:pPr>
            <a:r>
              <a:rPr lang="tr-TR" sz="2200" dirty="0"/>
              <a:t>4. Inkretin düzeylerini modifiye eden tedaviler (</a:t>
            </a:r>
            <a:r>
              <a:rPr lang="tr-TR" sz="2200" dirty="0" err="1"/>
              <a:t>insülinomimetikler</a:t>
            </a:r>
            <a:r>
              <a:rPr lang="tr-TR" sz="2200" dirty="0"/>
              <a:t>)</a:t>
            </a:r>
          </a:p>
          <a:p>
            <a:pPr eaLnBrk="0" hangingPunct="0">
              <a:lnSpc>
                <a:spcPct val="80000"/>
              </a:lnSpc>
              <a:buClr>
                <a:srgbClr val="FFFF00"/>
              </a:buClr>
              <a:defRPr/>
            </a:pPr>
            <a:endParaRPr lang="tr-TR" sz="2200" dirty="0"/>
          </a:p>
          <a:p>
            <a:pPr marL="792163" lvl="1" indent="-612775" eaLnBrk="0" hangingPunct="0">
              <a:lnSpc>
                <a:spcPct val="80000"/>
              </a:lnSpc>
              <a:buClr>
                <a:srgbClr val="FFFF00"/>
              </a:buClr>
              <a:defRPr/>
            </a:pPr>
            <a:r>
              <a:rPr lang="tr-TR" sz="2200" dirty="0"/>
              <a:t>    -</a:t>
            </a:r>
            <a:r>
              <a:rPr lang="en-US" sz="2200" dirty="0"/>
              <a:t>GLP-1R agonist</a:t>
            </a:r>
            <a:r>
              <a:rPr lang="tr-TR" sz="2200" dirty="0"/>
              <a:t>leri </a:t>
            </a:r>
          </a:p>
          <a:p>
            <a:pPr marL="792163" lvl="1" indent="-612775" eaLnBrk="0" hangingPunct="0">
              <a:lnSpc>
                <a:spcPct val="80000"/>
              </a:lnSpc>
              <a:buClr>
                <a:srgbClr val="FFFF00"/>
              </a:buClr>
              <a:defRPr/>
            </a:pPr>
            <a:r>
              <a:rPr lang="en-US" dirty="0"/>
              <a:t>(exenatide, liraglutide</a:t>
            </a:r>
            <a:r>
              <a:rPr lang="tr-TR" dirty="0"/>
              <a:t> </a:t>
            </a:r>
            <a:r>
              <a:rPr lang="tr-TR" dirty="0" err="1"/>
              <a:t>vs</a:t>
            </a:r>
            <a:r>
              <a:rPr lang="en-US" dirty="0"/>
              <a:t>)</a:t>
            </a:r>
            <a:endParaRPr lang="tr-TR" dirty="0"/>
          </a:p>
          <a:p>
            <a:pPr marL="792163" lvl="1" indent="-612775" eaLnBrk="0" hangingPunct="0">
              <a:lnSpc>
                <a:spcPct val="80000"/>
              </a:lnSpc>
              <a:buClr>
                <a:srgbClr val="FFFF00"/>
              </a:buClr>
              <a:defRPr/>
            </a:pPr>
            <a:endParaRPr lang="tr-TR" dirty="0"/>
          </a:p>
          <a:p>
            <a:pPr marL="792163" lvl="1" indent="-612775" eaLnBrk="0" hangingPunct="0">
              <a:lnSpc>
                <a:spcPct val="80000"/>
              </a:lnSpc>
              <a:buClr>
                <a:srgbClr val="FFFF00"/>
              </a:buClr>
              <a:defRPr/>
            </a:pPr>
            <a:r>
              <a:rPr lang="tr-TR" sz="2200" dirty="0"/>
              <a:t>     -</a:t>
            </a:r>
            <a:r>
              <a:rPr lang="en-US" sz="2200" dirty="0"/>
              <a:t>DPP-4 inhibit</a:t>
            </a:r>
            <a:r>
              <a:rPr lang="tr-TR" sz="2200" dirty="0"/>
              <a:t>örleri</a:t>
            </a:r>
            <a:r>
              <a:rPr lang="en-US" sz="2200" dirty="0"/>
              <a:t> </a:t>
            </a:r>
            <a:endParaRPr lang="tr-TR" sz="2200" dirty="0"/>
          </a:p>
          <a:p>
            <a:pPr marL="792163" lvl="1" indent="-612775" eaLnBrk="0" hangingPunct="0">
              <a:lnSpc>
                <a:spcPct val="80000"/>
              </a:lnSpc>
              <a:buClr>
                <a:srgbClr val="FFFF00"/>
              </a:buClr>
              <a:defRPr/>
            </a:pPr>
            <a:r>
              <a:rPr lang="en-US" dirty="0"/>
              <a:t>(sitagliptin, vildagliptin</a:t>
            </a:r>
            <a:r>
              <a:rPr lang="tr-TR" dirty="0"/>
              <a:t>, saxagliptin,  vs)</a:t>
            </a:r>
          </a:p>
          <a:p>
            <a:pPr marL="792163" lvl="1" indent="-612775" eaLnBrk="0" hangingPunct="0">
              <a:lnSpc>
                <a:spcPct val="80000"/>
              </a:lnSpc>
              <a:buClr>
                <a:srgbClr val="FFFF00"/>
              </a:buClr>
              <a:defRPr/>
            </a:pPr>
            <a:endParaRPr lang="tr-TR" sz="2200" dirty="0"/>
          </a:p>
          <a:p>
            <a:pPr marL="792163" lvl="1" indent="-612775" eaLnBrk="0" hangingPunct="0">
              <a:lnSpc>
                <a:spcPct val="80000"/>
              </a:lnSpc>
              <a:buClr>
                <a:srgbClr val="FFFF00"/>
              </a:buClr>
              <a:defRPr/>
            </a:pPr>
            <a:r>
              <a:rPr lang="tr-TR" sz="2200" dirty="0"/>
              <a:t>5. </a:t>
            </a:r>
            <a:r>
              <a:rPr lang="tr-TR" sz="2200" dirty="0" err="1"/>
              <a:t>Glükozüriyi</a:t>
            </a:r>
            <a:r>
              <a:rPr lang="tr-TR" sz="2200" dirty="0"/>
              <a:t> ayarlayanlar (SGLT2 </a:t>
            </a:r>
            <a:r>
              <a:rPr lang="tr-TR" sz="2200" dirty="0" err="1"/>
              <a:t>İnh</a:t>
            </a:r>
            <a:r>
              <a:rPr lang="tr-TR" sz="2200" dirty="0"/>
              <a:t>.)</a:t>
            </a:r>
          </a:p>
          <a:p>
            <a:pPr marL="792163" lvl="1" indent="-612775" eaLnBrk="0" hangingPunct="0">
              <a:lnSpc>
                <a:spcPct val="80000"/>
              </a:lnSpc>
              <a:buClr>
                <a:srgbClr val="FFFF00"/>
              </a:buClr>
              <a:defRPr/>
            </a:pPr>
            <a:endParaRPr lang="tr-TR" dirty="0"/>
          </a:p>
          <a:p>
            <a:pPr marL="792163" lvl="1" indent="-612775" eaLnBrk="0" hangingPunct="0">
              <a:lnSpc>
                <a:spcPct val="80000"/>
              </a:lnSpc>
              <a:buClr>
                <a:srgbClr val="FFFF00"/>
              </a:buClr>
              <a:defRPr/>
            </a:pPr>
            <a:r>
              <a:rPr lang="tr-TR" dirty="0"/>
              <a:t>       </a:t>
            </a:r>
            <a:r>
              <a:rPr lang="tr-TR" dirty="0" err="1"/>
              <a:t>Canagliflozin</a:t>
            </a:r>
            <a:endParaRPr lang="tr-TR" dirty="0"/>
          </a:p>
          <a:p>
            <a:pPr marL="792163" lvl="1" indent="-612775" eaLnBrk="0" hangingPunct="0">
              <a:lnSpc>
                <a:spcPct val="80000"/>
              </a:lnSpc>
              <a:buClr>
                <a:srgbClr val="FFFF00"/>
              </a:buClr>
              <a:defRPr/>
            </a:pPr>
            <a:r>
              <a:rPr lang="tr-TR" dirty="0"/>
              <a:t>       </a:t>
            </a:r>
            <a:r>
              <a:rPr lang="tr-TR" dirty="0" err="1"/>
              <a:t>Depagliflozin</a:t>
            </a:r>
            <a:endParaRPr lang="tr-TR" dirty="0"/>
          </a:p>
          <a:p>
            <a:pPr marL="792163" lvl="1" indent="-612775" eaLnBrk="0" hangingPunct="0">
              <a:lnSpc>
                <a:spcPct val="80000"/>
              </a:lnSpc>
              <a:buClr>
                <a:srgbClr val="FFFF00"/>
              </a:buClr>
              <a:defRPr/>
            </a:pPr>
            <a:r>
              <a:rPr lang="tr-TR" dirty="0"/>
              <a:t>       </a:t>
            </a:r>
            <a:r>
              <a:rPr lang="tr-TR" dirty="0" err="1"/>
              <a:t>Enfagliflozin</a:t>
            </a:r>
            <a:endParaRPr lang="en-US" dirty="0"/>
          </a:p>
          <a:p>
            <a:pPr marL="792163" lvl="1" indent="-612775" eaLnBrk="0" hangingPunct="0">
              <a:buClr>
                <a:srgbClr val="FFFF00"/>
              </a:buClr>
              <a:defRPr/>
            </a:pPr>
            <a:endParaRPr lang="en-US" sz="1400" dirty="0">
              <a:effectLst>
                <a:outerShdw blurRad="38100" dist="38100" dir="2700000" algn="tl">
                  <a:srgbClr val="000000">
                    <a:alpha val="43137"/>
                  </a:srgbClr>
                </a:outerShdw>
              </a:effectLst>
            </a:endParaRPr>
          </a:p>
          <a:p>
            <a:pPr marL="792163" lvl="1" indent="-612775" eaLnBrk="0" hangingPunct="0">
              <a:buClr>
                <a:srgbClr val="FFFF00"/>
              </a:buClr>
              <a:defRPr/>
            </a:pPr>
            <a:r>
              <a:rPr lang="tr-TR" sz="2000" dirty="0">
                <a:effectLst>
                  <a:outerShdw blurRad="38100" dist="38100" dir="2700000" algn="tl">
                    <a:srgbClr val="000000">
                      <a:alpha val="43137"/>
                    </a:srgbClr>
                  </a:outerShdw>
                </a:effectLst>
              </a:rPr>
              <a:t> 			</a:t>
            </a:r>
          </a:p>
        </p:txBody>
      </p:sp>
      <p:sp>
        <p:nvSpPr>
          <p:cNvPr id="3" name="Başlık 2">
            <a:extLst>
              <a:ext uri="{FF2B5EF4-FFF2-40B4-BE49-F238E27FC236}">
                <a16:creationId xmlns:a16="http://schemas.microsoft.com/office/drawing/2014/main" id="{811B30C0-428D-776B-5578-9E99C7EC5455}"/>
              </a:ext>
            </a:extLst>
          </p:cNvPr>
          <p:cNvSpPr>
            <a:spLocks noGrp="1"/>
          </p:cNvSpPr>
          <p:nvPr>
            <p:ph type="title"/>
          </p:nvPr>
        </p:nvSpPr>
        <p:spPr>
          <a:xfrm>
            <a:off x="2069115" y="125448"/>
            <a:ext cx="7729728" cy="1188720"/>
          </a:xfrm>
        </p:spPr>
        <p:txBody>
          <a:bodyPr/>
          <a:lstStyle/>
          <a:p>
            <a:r>
              <a:rPr lang="tr-TR" sz="2800" dirty="0">
                <a:solidFill>
                  <a:schemeClr val="tx1"/>
                </a:solidFill>
                <a:latin typeface="+mn-lt"/>
              </a:rPr>
              <a:t>Diyabet tedavisinde </a:t>
            </a:r>
            <a:r>
              <a:rPr lang="tr-TR" sz="2800" dirty="0" err="1">
                <a:solidFill>
                  <a:schemeClr val="tx1"/>
                </a:solidFill>
                <a:latin typeface="+mn-lt"/>
              </a:rPr>
              <a:t>kulLanılan</a:t>
            </a:r>
            <a:r>
              <a:rPr lang="tr-TR" sz="2800" dirty="0">
                <a:solidFill>
                  <a:schemeClr val="tx1"/>
                </a:solidFill>
                <a:latin typeface="+mn-lt"/>
              </a:rPr>
              <a:t>  Ajanlar</a:t>
            </a:r>
            <a:endParaRPr lang="tr-T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chemeClr val="tx1"/>
                </a:solidFill>
              </a:rPr>
              <a:t>DPP4-İ’lerin yan etkileri</a:t>
            </a:r>
          </a:p>
        </p:txBody>
      </p:sp>
      <p:sp>
        <p:nvSpPr>
          <p:cNvPr id="3" name="İçerik Yer Tutucusu 2"/>
          <p:cNvSpPr>
            <a:spLocks noGrp="1"/>
          </p:cNvSpPr>
          <p:nvPr>
            <p:ph idx="1"/>
          </p:nvPr>
        </p:nvSpPr>
        <p:spPr>
          <a:xfrm>
            <a:off x="2231135" y="2638044"/>
            <a:ext cx="9246631" cy="4335962"/>
          </a:xfrm>
        </p:spPr>
        <p:txBody>
          <a:bodyPr>
            <a:normAutofit/>
          </a:bodyPr>
          <a:lstStyle/>
          <a:p>
            <a:pPr>
              <a:buFont typeface="Wingdings" panose="05000000000000000000" pitchFamily="2" charset="2"/>
              <a:buChar char="Ø"/>
            </a:pPr>
            <a:r>
              <a:rPr lang="tr-TR" sz="2200" dirty="0">
                <a:solidFill>
                  <a:schemeClr val="tx1"/>
                </a:solidFill>
              </a:rPr>
              <a:t>ÜSYE benzeri yakınmalar (burun </a:t>
            </a:r>
            <a:r>
              <a:rPr lang="tr-TR" sz="2200" dirty="0" err="1">
                <a:solidFill>
                  <a:schemeClr val="tx1"/>
                </a:solidFill>
              </a:rPr>
              <a:t>akıntısı,boğaz</a:t>
            </a:r>
            <a:r>
              <a:rPr lang="tr-TR" sz="2200" dirty="0">
                <a:solidFill>
                  <a:schemeClr val="tx1"/>
                </a:solidFill>
              </a:rPr>
              <a:t> ağrısı)</a:t>
            </a:r>
          </a:p>
          <a:p>
            <a:pPr>
              <a:buFont typeface="Wingdings" panose="05000000000000000000" pitchFamily="2" charset="2"/>
              <a:buChar char="Ø"/>
            </a:pPr>
            <a:r>
              <a:rPr lang="tr-TR" sz="2200" dirty="0">
                <a:solidFill>
                  <a:schemeClr val="tx1"/>
                </a:solidFill>
              </a:rPr>
              <a:t>Eklem ağrısı</a:t>
            </a:r>
          </a:p>
          <a:p>
            <a:pPr>
              <a:buFont typeface="Wingdings" panose="05000000000000000000" pitchFamily="2" charset="2"/>
              <a:buChar char="Ø"/>
            </a:pPr>
            <a:r>
              <a:rPr lang="tr-TR" sz="2200" dirty="0">
                <a:solidFill>
                  <a:schemeClr val="tx1"/>
                </a:solidFill>
              </a:rPr>
              <a:t>Baş ağrısı </a:t>
            </a:r>
          </a:p>
          <a:p>
            <a:pPr>
              <a:buFont typeface="Wingdings" panose="05000000000000000000" pitchFamily="2" charset="2"/>
              <a:buChar char="Ø"/>
            </a:pPr>
            <a:r>
              <a:rPr lang="tr-TR" sz="2200" dirty="0">
                <a:solidFill>
                  <a:schemeClr val="tx1"/>
                </a:solidFill>
              </a:rPr>
              <a:t>kalp yetersizliği nedenli hastaneye yatış riskinde artış </a:t>
            </a:r>
            <a:r>
              <a:rPr lang="tr-TR" sz="2200" dirty="0">
                <a:solidFill>
                  <a:schemeClr val="tx1"/>
                </a:solidFill>
                <a:sym typeface="Wingdings" panose="05000000000000000000" pitchFamily="2" charset="2"/>
              </a:rPr>
              <a:t> </a:t>
            </a:r>
            <a:r>
              <a:rPr lang="tr-TR" sz="2200" dirty="0">
                <a:solidFill>
                  <a:schemeClr val="tx1"/>
                </a:solidFill>
              </a:rPr>
              <a:t> </a:t>
            </a:r>
            <a:r>
              <a:rPr lang="tr-TR" sz="2200" dirty="0" err="1">
                <a:solidFill>
                  <a:schemeClr val="tx1"/>
                </a:solidFill>
              </a:rPr>
              <a:t>Saksagliptin</a:t>
            </a:r>
            <a:r>
              <a:rPr lang="tr-TR" sz="2200" dirty="0">
                <a:solidFill>
                  <a:schemeClr val="tx1"/>
                </a:solidFill>
              </a:rPr>
              <a:t> </a:t>
            </a:r>
          </a:p>
          <a:p>
            <a:pPr>
              <a:buFont typeface="Wingdings" panose="05000000000000000000" pitchFamily="2" charset="2"/>
              <a:buChar char="Ø"/>
            </a:pPr>
            <a:r>
              <a:rPr lang="tr-TR" sz="2200" dirty="0">
                <a:solidFill>
                  <a:schemeClr val="tx1"/>
                </a:solidFill>
              </a:rPr>
              <a:t>Nadiren : pankreatit, </a:t>
            </a:r>
            <a:r>
              <a:rPr lang="tr-TR" sz="2200" dirty="0" err="1">
                <a:solidFill>
                  <a:schemeClr val="tx1"/>
                </a:solidFill>
              </a:rPr>
              <a:t>büllöz</a:t>
            </a:r>
            <a:r>
              <a:rPr lang="tr-TR" sz="2200" dirty="0">
                <a:solidFill>
                  <a:schemeClr val="tx1"/>
                </a:solidFill>
              </a:rPr>
              <a:t> </a:t>
            </a:r>
            <a:r>
              <a:rPr lang="tr-TR" sz="2200" dirty="0" err="1">
                <a:solidFill>
                  <a:schemeClr val="tx1"/>
                </a:solidFill>
              </a:rPr>
              <a:t>pemfigoid</a:t>
            </a:r>
            <a:r>
              <a:rPr lang="tr-TR" sz="2200" dirty="0">
                <a:solidFill>
                  <a:schemeClr val="tx1"/>
                </a:solidFill>
              </a:rPr>
              <a:t>, kutanöz </a:t>
            </a:r>
            <a:r>
              <a:rPr lang="tr-TR" sz="2200" dirty="0" err="1">
                <a:solidFill>
                  <a:schemeClr val="tx1"/>
                </a:solidFill>
              </a:rPr>
              <a:t>vaskülit</a:t>
            </a:r>
            <a:r>
              <a:rPr lang="tr-TR" sz="2200" dirty="0">
                <a:solidFill>
                  <a:schemeClr val="tx1"/>
                </a:solidFill>
              </a:rPr>
              <a:t>, </a:t>
            </a:r>
          </a:p>
          <a:p>
            <a:pPr marL="0" indent="0">
              <a:buNone/>
            </a:pPr>
            <a:r>
              <a:rPr lang="tr-TR" sz="2200" dirty="0">
                <a:solidFill>
                  <a:schemeClr val="tx1"/>
                </a:solidFill>
              </a:rPr>
              <a:t>interstisyel akciğer hastalığı,</a:t>
            </a:r>
            <a:r>
              <a:rPr lang="tr-TR" sz="2200" baseline="0" dirty="0">
                <a:solidFill>
                  <a:schemeClr val="tx1"/>
                </a:solidFill>
              </a:rPr>
              <a:t> </a:t>
            </a:r>
            <a:r>
              <a:rPr lang="tr-TR" sz="2200" dirty="0">
                <a:solidFill>
                  <a:schemeClr val="tx1"/>
                </a:solidFill>
              </a:rPr>
              <a:t>artrit</a:t>
            </a:r>
          </a:p>
        </p:txBody>
      </p:sp>
    </p:spTree>
    <p:extLst>
      <p:ext uri="{BB962C8B-B14F-4D97-AF65-F5344CB8AC3E}">
        <p14:creationId xmlns:p14="http://schemas.microsoft.com/office/powerpoint/2010/main" val="28240513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chemeClr val="tx1"/>
                </a:solidFill>
              </a:rPr>
              <a:t>DPP4-İ’lerin kontrendikasyonları </a:t>
            </a:r>
          </a:p>
        </p:txBody>
      </p:sp>
      <p:sp>
        <p:nvSpPr>
          <p:cNvPr id="3" name="İçerik Yer Tutucusu 2"/>
          <p:cNvSpPr>
            <a:spLocks noGrp="1"/>
          </p:cNvSpPr>
          <p:nvPr>
            <p:ph idx="1"/>
          </p:nvPr>
        </p:nvSpPr>
        <p:spPr/>
        <p:txBody>
          <a:bodyPr/>
          <a:lstStyle/>
          <a:p>
            <a:pPr>
              <a:buFont typeface="Wingdings" panose="05000000000000000000" pitchFamily="2" charset="2"/>
              <a:buChar char="Ø"/>
            </a:pPr>
            <a:r>
              <a:rPr lang="tr-TR" sz="2200" dirty="0">
                <a:solidFill>
                  <a:schemeClr val="tx1"/>
                </a:solidFill>
              </a:rPr>
              <a:t>KC yetmezliği</a:t>
            </a:r>
          </a:p>
          <a:p>
            <a:pPr>
              <a:buFont typeface="Wingdings" panose="05000000000000000000" pitchFamily="2" charset="2"/>
              <a:buChar char="Ø"/>
            </a:pPr>
            <a:r>
              <a:rPr lang="tr-TR" sz="2200" dirty="0">
                <a:solidFill>
                  <a:schemeClr val="tx1"/>
                </a:solidFill>
              </a:rPr>
              <a:t>Ağır böbrek yetmezliği</a:t>
            </a:r>
          </a:p>
          <a:p>
            <a:pPr>
              <a:buFont typeface="Wingdings" panose="05000000000000000000" pitchFamily="2" charset="2"/>
              <a:buChar char="Ø"/>
            </a:pPr>
            <a:r>
              <a:rPr lang="tr-TR" sz="2200" dirty="0">
                <a:solidFill>
                  <a:schemeClr val="tx1"/>
                </a:solidFill>
              </a:rPr>
              <a:t>Gebelik ve laktasyon</a:t>
            </a:r>
          </a:p>
          <a:p>
            <a:pPr>
              <a:buFont typeface="Wingdings" panose="05000000000000000000" pitchFamily="2" charset="2"/>
              <a:buChar char="Ø"/>
            </a:pPr>
            <a:r>
              <a:rPr lang="tr-TR" sz="2200" dirty="0">
                <a:solidFill>
                  <a:schemeClr val="tx1"/>
                </a:solidFill>
              </a:rPr>
              <a:t>Akut pankreatit ve pankreatit öyküsü</a:t>
            </a:r>
          </a:p>
          <a:p>
            <a:pPr>
              <a:buFont typeface="Wingdings" panose="05000000000000000000" pitchFamily="2" charset="2"/>
              <a:buChar char="Ø"/>
            </a:pPr>
            <a:r>
              <a:rPr lang="tr-TR" sz="2200" dirty="0">
                <a:solidFill>
                  <a:schemeClr val="tx1"/>
                </a:solidFill>
              </a:rPr>
              <a:t>Kalp yetmezliği (özellikle </a:t>
            </a:r>
            <a:r>
              <a:rPr lang="tr-TR" sz="2200" dirty="0" err="1">
                <a:solidFill>
                  <a:schemeClr val="tx1"/>
                </a:solidFill>
              </a:rPr>
              <a:t>saksagliptin</a:t>
            </a:r>
            <a:r>
              <a:rPr lang="tr-TR" sz="2200" dirty="0">
                <a:solidFill>
                  <a:schemeClr val="tx1"/>
                </a:solidFill>
              </a:rPr>
              <a:t> ve </a:t>
            </a:r>
            <a:r>
              <a:rPr lang="tr-TR" sz="2200" dirty="0" err="1">
                <a:solidFill>
                  <a:schemeClr val="tx1"/>
                </a:solidFill>
              </a:rPr>
              <a:t>alogliptin</a:t>
            </a:r>
            <a:r>
              <a:rPr lang="tr-TR" sz="2200" dirty="0">
                <a:solidFill>
                  <a:schemeClr val="tx1"/>
                </a:solidFill>
              </a:rPr>
              <a:t> için)</a:t>
            </a:r>
          </a:p>
          <a:p>
            <a:endParaRPr lang="tr-TR" dirty="0"/>
          </a:p>
        </p:txBody>
      </p:sp>
    </p:spTree>
    <p:extLst>
      <p:ext uri="{BB962C8B-B14F-4D97-AF65-F5344CB8AC3E}">
        <p14:creationId xmlns:p14="http://schemas.microsoft.com/office/powerpoint/2010/main" val="42842811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1D7DDF7-F877-5607-1F8D-7CC3D19DCF60}"/>
              </a:ext>
            </a:extLst>
          </p:cNvPr>
          <p:cNvSpPr>
            <a:spLocks noGrp="1"/>
          </p:cNvSpPr>
          <p:nvPr>
            <p:ph type="title"/>
          </p:nvPr>
        </p:nvSpPr>
        <p:spPr>
          <a:xfrm>
            <a:off x="2231136" y="262890"/>
            <a:ext cx="7729728" cy="1188720"/>
          </a:xfrm>
        </p:spPr>
        <p:txBody>
          <a:bodyPr/>
          <a:lstStyle/>
          <a:p>
            <a:r>
              <a:rPr lang="tr-TR" dirty="0">
                <a:solidFill>
                  <a:schemeClr val="tx1"/>
                </a:solidFill>
              </a:rPr>
              <a:t>SGLT2 inhibitörleri (</a:t>
            </a:r>
            <a:r>
              <a:rPr lang="tr-TR" dirty="0" err="1">
                <a:solidFill>
                  <a:schemeClr val="tx1"/>
                </a:solidFill>
              </a:rPr>
              <a:t>Glukoretikler,Gliflozinler</a:t>
            </a:r>
            <a:r>
              <a:rPr lang="tr-TR" dirty="0">
                <a:solidFill>
                  <a:schemeClr val="tx1"/>
                </a:solidFill>
              </a:rPr>
              <a:t>)</a:t>
            </a:r>
            <a:endParaRPr lang="tr-TR" dirty="0"/>
          </a:p>
        </p:txBody>
      </p:sp>
      <p:sp>
        <p:nvSpPr>
          <p:cNvPr id="3" name="İçerik Yer Tutucusu 2">
            <a:extLst>
              <a:ext uri="{FF2B5EF4-FFF2-40B4-BE49-F238E27FC236}">
                <a16:creationId xmlns:a16="http://schemas.microsoft.com/office/drawing/2014/main" id="{5FDEA60D-9F3A-BA65-17F1-220F1C939C01}"/>
              </a:ext>
            </a:extLst>
          </p:cNvPr>
          <p:cNvSpPr>
            <a:spLocks noGrp="1"/>
          </p:cNvSpPr>
          <p:nvPr>
            <p:ph idx="1"/>
          </p:nvPr>
        </p:nvSpPr>
        <p:spPr/>
        <p:txBody>
          <a:bodyPr/>
          <a:lstStyle/>
          <a:p>
            <a:endParaRPr lang="tr-TR"/>
          </a:p>
        </p:txBody>
      </p:sp>
      <p:pic>
        <p:nvPicPr>
          <p:cNvPr id="10242" name="Picture 2" descr="sglt-2_inhibitors [TUSOM | Pharmwiki]">
            <a:extLst>
              <a:ext uri="{FF2B5EF4-FFF2-40B4-BE49-F238E27FC236}">
                <a16:creationId xmlns:a16="http://schemas.microsoft.com/office/drawing/2014/main" id="{981A6238-598B-7964-3CAA-AB722E2B15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714500"/>
            <a:ext cx="6858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44348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a:solidFill>
                  <a:schemeClr val="tx1"/>
                </a:solidFill>
              </a:rPr>
              <a:t>SGLT2 inhibitörleri (</a:t>
            </a:r>
            <a:r>
              <a:rPr lang="tr-TR" dirty="0" err="1">
                <a:solidFill>
                  <a:schemeClr val="tx1"/>
                </a:solidFill>
              </a:rPr>
              <a:t>Glukoretikler,Gliflozinler</a:t>
            </a:r>
            <a:r>
              <a:rPr lang="tr-TR" dirty="0">
                <a:solidFill>
                  <a:schemeClr val="tx1"/>
                </a:solidFill>
              </a:rPr>
              <a:t>)</a:t>
            </a:r>
          </a:p>
        </p:txBody>
      </p:sp>
      <p:sp>
        <p:nvSpPr>
          <p:cNvPr id="3" name="İçerik Yer Tutucusu 2"/>
          <p:cNvSpPr>
            <a:spLocks noGrp="1"/>
          </p:cNvSpPr>
          <p:nvPr>
            <p:ph idx="1"/>
          </p:nvPr>
        </p:nvSpPr>
        <p:spPr>
          <a:xfrm>
            <a:off x="2231136" y="2638044"/>
            <a:ext cx="7729728" cy="4219956"/>
          </a:xfrm>
        </p:spPr>
        <p:txBody>
          <a:bodyPr>
            <a:normAutofit/>
          </a:bodyPr>
          <a:lstStyle/>
          <a:p>
            <a:pPr>
              <a:buFont typeface="Wingdings" panose="05000000000000000000" pitchFamily="2" charset="2"/>
              <a:buChar char="Ø"/>
            </a:pPr>
            <a:r>
              <a:rPr lang="tr-TR" sz="2400" dirty="0">
                <a:solidFill>
                  <a:schemeClr val="tx1"/>
                </a:solidFill>
              </a:rPr>
              <a:t>Etkileri insülinden bağımsız</a:t>
            </a:r>
          </a:p>
          <a:p>
            <a:pPr>
              <a:buFont typeface="Wingdings" panose="05000000000000000000" pitchFamily="2" charset="2"/>
              <a:buChar char="Ø"/>
            </a:pPr>
            <a:r>
              <a:rPr lang="tr-TR" sz="2400" dirty="0">
                <a:solidFill>
                  <a:schemeClr val="tx1"/>
                </a:solidFill>
              </a:rPr>
              <a:t>Klasik </a:t>
            </a:r>
            <a:r>
              <a:rPr lang="tr-TR" sz="2400" dirty="0" err="1">
                <a:solidFill>
                  <a:schemeClr val="tx1"/>
                </a:solidFill>
              </a:rPr>
              <a:t>OAD’lere</a:t>
            </a:r>
            <a:r>
              <a:rPr lang="tr-TR" sz="2400" dirty="0">
                <a:solidFill>
                  <a:schemeClr val="tx1"/>
                </a:solidFill>
              </a:rPr>
              <a:t> göre ise daha pahalı</a:t>
            </a:r>
          </a:p>
          <a:p>
            <a:endParaRPr lang="tr-TR" sz="2400" dirty="0">
              <a:solidFill>
                <a:schemeClr val="tx1"/>
              </a:solidFill>
            </a:endParaRPr>
          </a:p>
          <a:p>
            <a:r>
              <a:rPr lang="tr-TR" sz="2400" dirty="0">
                <a:solidFill>
                  <a:schemeClr val="tx1"/>
                </a:solidFill>
              </a:rPr>
              <a:t>Kilo kaybı sağlama</a:t>
            </a:r>
          </a:p>
          <a:p>
            <a:r>
              <a:rPr lang="tr-TR" sz="2400" dirty="0">
                <a:solidFill>
                  <a:schemeClr val="tx1"/>
                </a:solidFill>
              </a:rPr>
              <a:t>Hipoglisemi riski düşüklüğü</a:t>
            </a:r>
          </a:p>
          <a:p>
            <a:r>
              <a:rPr lang="tr-TR" sz="2400" dirty="0" err="1">
                <a:solidFill>
                  <a:schemeClr val="tx1"/>
                </a:solidFill>
              </a:rPr>
              <a:t>KB’nı</a:t>
            </a:r>
            <a:r>
              <a:rPr lang="tr-TR" sz="2400" dirty="0">
                <a:solidFill>
                  <a:schemeClr val="tx1"/>
                </a:solidFill>
              </a:rPr>
              <a:t> düşürme</a:t>
            </a:r>
          </a:p>
          <a:p>
            <a:r>
              <a:rPr lang="tr-TR" sz="2400" dirty="0" err="1">
                <a:solidFill>
                  <a:schemeClr val="tx1"/>
                </a:solidFill>
              </a:rPr>
              <a:t>Albüminüriyi</a:t>
            </a:r>
            <a:r>
              <a:rPr lang="tr-TR" sz="2400" dirty="0">
                <a:solidFill>
                  <a:schemeClr val="tx1"/>
                </a:solidFill>
              </a:rPr>
              <a:t> azaltma</a:t>
            </a:r>
          </a:p>
          <a:p>
            <a:r>
              <a:rPr lang="tr-TR" sz="2400" dirty="0">
                <a:solidFill>
                  <a:schemeClr val="tx1"/>
                </a:solidFill>
              </a:rPr>
              <a:t>Serum ürik asit seviyesini düşürme </a:t>
            </a:r>
          </a:p>
          <a:p>
            <a:endParaRPr lang="tr-TR" sz="2400" dirty="0">
              <a:solidFill>
                <a:schemeClr val="tx1"/>
              </a:solidFill>
            </a:endParaRPr>
          </a:p>
          <a:p>
            <a:endParaRPr lang="tr-TR" sz="2400" dirty="0">
              <a:solidFill>
                <a:schemeClr val="tx1"/>
              </a:solidFill>
            </a:endParaRPr>
          </a:p>
          <a:p>
            <a:endParaRPr lang="tr-TR" dirty="0"/>
          </a:p>
        </p:txBody>
      </p:sp>
      <p:pic>
        <p:nvPicPr>
          <p:cNvPr id="5" name="Resim 4">
            <a:extLst>
              <a:ext uri="{FF2B5EF4-FFF2-40B4-BE49-F238E27FC236}">
                <a16:creationId xmlns:a16="http://schemas.microsoft.com/office/drawing/2014/main" id="{E4F9ED4F-983D-05B7-2F41-99387AEECEA7}"/>
              </a:ext>
            </a:extLst>
          </p:cNvPr>
          <p:cNvPicPr>
            <a:picLocks noChangeAspect="1"/>
          </p:cNvPicPr>
          <p:nvPr/>
        </p:nvPicPr>
        <p:blipFill>
          <a:blip r:embed="rId3"/>
          <a:stretch>
            <a:fillRect/>
          </a:stretch>
        </p:blipFill>
        <p:spPr>
          <a:xfrm>
            <a:off x="7499547" y="2865052"/>
            <a:ext cx="2988782" cy="1188720"/>
          </a:xfrm>
          <a:prstGeom prst="rect">
            <a:avLst/>
          </a:prstGeom>
        </p:spPr>
      </p:pic>
      <p:pic>
        <p:nvPicPr>
          <p:cNvPr id="7" name="Resim 6">
            <a:extLst>
              <a:ext uri="{FF2B5EF4-FFF2-40B4-BE49-F238E27FC236}">
                <a16:creationId xmlns:a16="http://schemas.microsoft.com/office/drawing/2014/main" id="{067DE3F3-793C-7E31-9443-27B6904C33EF}"/>
              </a:ext>
            </a:extLst>
          </p:cNvPr>
          <p:cNvPicPr>
            <a:picLocks noChangeAspect="1"/>
          </p:cNvPicPr>
          <p:nvPr/>
        </p:nvPicPr>
        <p:blipFill>
          <a:blip r:embed="rId4"/>
          <a:stretch>
            <a:fillRect/>
          </a:stretch>
        </p:blipFill>
        <p:spPr>
          <a:xfrm>
            <a:off x="9960864" y="4748022"/>
            <a:ext cx="1343025" cy="1524000"/>
          </a:xfrm>
          <a:prstGeom prst="rect">
            <a:avLst/>
          </a:prstGeom>
        </p:spPr>
      </p:pic>
      <p:sp>
        <p:nvSpPr>
          <p:cNvPr id="8" name="Metin kutusu 7">
            <a:extLst>
              <a:ext uri="{FF2B5EF4-FFF2-40B4-BE49-F238E27FC236}">
                <a16:creationId xmlns:a16="http://schemas.microsoft.com/office/drawing/2014/main" id="{0B0163C8-7193-9D48-CB5F-8313C0620715}"/>
              </a:ext>
            </a:extLst>
          </p:cNvPr>
          <p:cNvSpPr txBox="1"/>
          <p:nvPr/>
        </p:nvSpPr>
        <p:spPr>
          <a:xfrm>
            <a:off x="6096000" y="5370088"/>
            <a:ext cx="8052179" cy="523220"/>
          </a:xfrm>
          <a:prstGeom prst="rect">
            <a:avLst/>
          </a:prstGeom>
          <a:noFill/>
        </p:spPr>
        <p:txBody>
          <a:bodyPr wrap="square">
            <a:spAutoFit/>
          </a:bodyPr>
          <a:lstStyle/>
          <a:p>
            <a:r>
              <a:rPr lang="tr-TR" sz="2800" dirty="0">
                <a:sym typeface="Wingdings" panose="05000000000000000000" pitchFamily="2" charset="2"/>
              </a:rPr>
              <a:t></a:t>
            </a:r>
            <a:r>
              <a:rPr lang="tr-TR" sz="2800" dirty="0"/>
              <a:t> kullanım avantajları</a:t>
            </a:r>
          </a:p>
        </p:txBody>
      </p:sp>
    </p:spTree>
    <p:extLst>
      <p:ext uri="{BB962C8B-B14F-4D97-AF65-F5344CB8AC3E}">
        <p14:creationId xmlns:p14="http://schemas.microsoft.com/office/powerpoint/2010/main" val="38376455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F000379-A70A-2066-A729-F8735D6973A1}"/>
              </a:ext>
            </a:extLst>
          </p:cNvPr>
          <p:cNvSpPr>
            <a:spLocks noGrp="1"/>
          </p:cNvSpPr>
          <p:nvPr>
            <p:ph type="title"/>
          </p:nvPr>
        </p:nvSpPr>
        <p:spPr/>
        <p:txBody>
          <a:bodyPr/>
          <a:lstStyle/>
          <a:p>
            <a:r>
              <a:rPr lang="tr-TR" dirty="0">
                <a:solidFill>
                  <a:schemeClr val="tx1"/>
                </a:solidFill>
              </a:rPr>
              <a:t>SGLT2 inhibitörleri (</a:t>
            </a:r>
            <a:r>
              <a:rPr lang="tr-TR" dirty="0" err="1">
                <a:solidFill>
                  <a:schemeClr val="tx1"/>
                </a:solidFill>
              </a:rPr>
              <a:t>Glukoretikler,Gliflozinler</a:t>
            </a:r>
            <a:r>
              <a:rPr lang="tr-TR" dirty="0">
                <a:solidFill>
                  <a:schemeClr val="tx1"/>
                </a:solidFill>
              </a:rPr>
              <a:t>)</a:t>
            </a:r>
          </a:p>
        </p:txBody>
      </p:sp>
      <p:sp>
        <p:nvSpPr>
          <p:cNvPr id="3" name="İçerik Yer Tutucusu 2">
            <a:extLst>
              <a:ext uri="{FF2B5EF4-FFF2-40B4-BE49-F238E27FC236}">
                <a16:creationId xmlns:a16="http://schemas.microsoft.com/office/drawing/2014/main" id="{BB02EECE-1D6F-A033-499C-19C9E16A7285}"/>
              </a:ext>
            </a:extLst>
          </p:cNvPr>
          <p:cNvSpPr>
            <a:spLocks noGrp="1"/>
          </p:cNvSpPr>
          <p:nvPr>
            <p:ph idx="1"/>
          </p:nvPr>
        </p:nvSpPr>
        <p:spPr>
          <a:xfrm>
            <a:off x="2231136" y="2392384"/>
            <a:ext cx="8946380" cy="4219956"/>
          </a:xfrm>
        </p:spPr>
        <p:txBody>
          <a:bodyPr>
            <a:normAutofit fontScale="92500" lnSpcReduction="10000"/>
          </a:bodyPr>
          <a:lstStyle/>
          <a:p>
            <a:pPr algn="l">
              <a:buFont typeface="Wingdings" panose="05000000000000000000" pitchFamily="2" charset="2"/>
              <a:buChar char="Ø"/>
            </a:pPr>
            <a:r>
              <a:rPr lang="tr-TR" sz="2400" b="0" i="0" u="none" strike="noStrike" baseline="0" dirty="0">
                <a:solidFill>
                  <a:schemeClr val="tx1"/>
                </a:solidFill>
              </a:rPr>
              <a:t>SGLT2-İ grubu: </a:t>
            </a:r>
          </a:p>
          <a:p>
            <a:r>
              <a:rPr lang="tr-TR" sz="2400" b="0" i="0" u="none" strike="noStrike" baseline="0" dirty="0">
                <a:solidFill>
                  <a:schemeClr val="tx1"/>
                </a:solidFill>
              </a:rPr>
              <a:t>Kontrendikasyon yoksa,</a:t>
            </a:r>
          </a:p>
          <a:p>
            <a:pPr algn="l"/>
            <a:r>
              <a:rPr lang="tr-TR" sz="2400" b="0" i="0" u="none" strike="noStrike" baseline="0" dirty="0">
                <a:solidFill>
                  <a:schemeClr val="tx1"/>
                </a:solidFill>
              </a:rPr>
              <a:t>Kanıtlanmış aterosklerotik KVH olan </a:t>
            </a:r>
          </a:p>
          <a:p>
            <a:pPr algn="l"/>
            <a:r>
              <a:rPr lang="tr-TR" sz="2400" b="0" i="0" u="none" strike="noStrike" baseline="0" dirty="0">
                <a:solidFill>
                  <a:schemeClr val="tx1"/>
                </a:solidFill>
              </a:rPr>
              <a:t>ya da KVH bakımından yüksek riskli hastalarda</a:t>
            </a:r>
          </a:p>
          <a:p>
            <a:pPr algn="l"/>
            <a:r>
              <a:rPr lang="tr-TR" sz="2400" b="0" i="0" u="none" strike="noStrike" baseline="0" dirty="0">
                <a:solidFill>
                  <a:schemeClr val="tx1"/>
                </a:solidFill>
              </a:rPr>
              <a:t>ve diyabetik böbrek hastalığı olan kişilerde </a:t>
            </a:r>
            <a:r>
              <a:rPr lang="tr-TR" sz="2400" b="0" i="0" u="none" strike="noStrike" baseline="0" dirty="0">
                <a:solidFill>
                  <a:schemeClr val="tx1"/>
                </a:solidFill>
                <a:sym typeface="Wingdings" panose="05000000000000000000" pitchFamily="2" charset="2"/>
              </a:rPr>
              <a:t>   </a:t>
            </a:r>
            <a:r>
              <a:rPr lang="tr-TR" sz="2400" b="0" i="0" u="none" strike="noStrike" baseline="0" dirty="0">
                <a:solidFill>
                  <a:schemeClr val="tx1"/>
                </a:solidFill>
              </a:rPr>
              <a:t>öncelikli </a:t>
            </a:r>
            <a:r>
              <a:rPr lang="tr-TR" sz="2400" dirty="0">
                <a:solidFill>
                  <a:schemeClr val="tx1"/>
                </a:solidFill>
              </a:rPr>
              <a:t> </a:t>
            </a:r>
            <a:r>
              <a:rPr lang="tr-TR" sz="2400" b="0" i="0" u="none" strike="noStrike" baseline="0" dirty="0">
                <a:solidFill>
                  <a:schemeClr val="tx1"/>
                </a:solidFill>
              </a:rPr>
              <a:t>tercih </a:t>
            </a:r>
          </a:p>
          <a:p>
            <a:pPr algn="l"/>
            <a:endParaRPr lang="tr-TR" sz="1800" b="0" i="0" u="none" strike="noStrike" baseline="0" dirty="0">
              <a:solidFill>
                <a:schemeClr val="tx1"/>
              </a:solidFill>
            </a:endParaRPr>
          </a:p>
          <a:p>
            <a:pPr algn="l">
              <a:buFont typeface="Wingdings" panose="05000000000000000000" pitchFamily="2" charset="2"/>
              <a:buChar char="Ø"/>
            </a:pPr>
            <a:r>
              <a:rPr lang="tr-TR" sz="2400" i="0" u="none" strike="noStrike" baseline="0" dirty="0">
                <a:solidFill>
                  <a:schemeClr val="tx1"/>
                </a:solidFill>
              </a:rPr>
              <a:t>Bu ilaçların:</a:t>
            </a:r>
          </a:p>
          <a:p>
            <a:r>
              <a:rPr lang="tr-TR" sz="2400" i="0" u="none" strike="noStrike" baseline="0" dirty="0">
                <a:solidFill>
                  <a:schemeClr val="tx1"/>
                </a:solidFill>
              </a:rPr>
              <a:t>kalp yetersizliği (New York Kalp Cemiyeti sınıflamasına göre sınıf II-IV) </a:t>
            </a:r>
          </a:p>
          <a:p>
            <a:r>
              <a:rPr lang="tr-TR" sz="2400" i="0" u="none" strike="noStrike" baseline="0" dirty="0">
                <a:solidFill>
                  <a:schemeClr val="tx1"/>
                </a:solidFill>
              </a:rPr>
              <a:t>ve azalmış ejeksiyon fraksiyonu olan hastalarda</a:t>
            </a:r>
          </a:p>
          <a:p>
            <a:r>
              <a:rPr lang="tr-TR" sz="2400" i="0" u="none" strike="noStrike" baseline="0" dirty="0">
                <a:solidFill>
                  <a:schemeClr val="tx1"/>
                </a:solidFill>
              </a:rPr>
              <a:t>diyabet endikasyonundan bağımsız olarak </a:t>
            </a:r>
            <a:r>
              <a:rPr lang="tr-TR" sz="2400" i="0" u="none" strike="noStrike" baseline="0" dirty="0">
                <a:solidFill>
                  <a:schemeClr val="tx1"/>
                </a:solidFill>
                <a:sym typeface="Wingdings" panose="05000000000000000000" pitchFamily="2" charset="2"/>
              </a:rPr>
              <a:t></a:t>
            </a:r>
            <a:r>
              <a:rPr lang="tr-TR" sz="2400" i="0" u="none" strike="noStrike" baseline="0" dirty="0">
                <a:solidFill>
                  <a:schemeClr val="tx1"/>
                </a:solidFill>
              </a:rPr>
              <a:t> kullanım onayı mevcut</a:t>
            </a:r>
            <a:endParaRPr lang="tr-TR" dirty="0">
              <a:solidFill>
                <a:schemeClr val="tx1"/>
              </a:solidFill>
            </a:endParaRPr>
          </a:p>
        </p:txBody>
      </p:sp>
    </p:spTree>
    <p:extLst>
      <p:ext uri="{BB962C8B-B14F-4D97-AF65-F5344CB8AC3E}">
        <p14:creationId xmlns:p14="http://schemas.microsoft.com/office/powerpoint/2010/main" val="17298617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7A02BAB7-DC06-AB34-B03B-7E1B7DCCDF8F}"/>
              </a:ext>
            </a:extLst>
          </p:cNvPr>
          <p:cNvPicPr>
            <a:picLocks noChangeAspect="1"/>
          </p:cNvPicPr>
          <p:nvPr/>
        </p:nvPicPr>
        <p:blipFill>
          <a:blip r:embed="rId3"/>
          <a:stretch>
            <a:fillRect/>
          </a:stretch>
        </p:blipFill>
        <p:spPr>
          <a:xfrm>
            <a:off x="357187" y="599910"/>
            <a:ext cx="11477625" cy="3505200"/>
          </a:xfrm>
          <a:prstGeom prst="rect">
            <a:avLst/>
          </a:prstGeom>
        </p:spPr>
      </p:pic>
      <p:pic>
        <p:nvPicPr>
          <p:cNvPr id="4" name="Resim 3">
            <a:extLst>
              <a:ext uri="{FF2B5EF4-FFF2-40B4-BE49-F238E27FC236}">
                <a16:creationId xmlns:a16="http://schemas.microsoft.com/office/drawing/2014/main" id="{E4C962AD-3AB4-EB95-325C-AD0FEC440289}"/>
              </a:ext>
            </a:extLst>
          </p:cNvPr>
          <p:cNvPicPr>
            <a:picLocks noChangeAspect="1"/>
          </p:cNvPicPr>
          <p:nvPr/>
        </p:nvPicPr>
        <p:blipFill>
          <a:blip r:embed="rId4"/>
          <a:stretch>
            <a:fillRect/>
          </a:stretch>
        </p:blipFill>
        <p:spPr>
          <a:xfrm>
            <a:off x="357187" y="4417839"/>
            <a:ext cx="11477625" cy="1704975"/>
          </a:xfrm>
          <a:prstGeom prst="rect">
            <a:avLst/>
          </a:prstGeom>
        </p:spPr>
      </p:pic>
    </p:spTree>
    <p:extLst>
      <p:ext uri="{BB962C8B-B14F-4D97-AF65-F5344CB8AC3E}">
        <p14:creationId xmlns:p14="http://schemas.microsoft.com/office/powerpoint/2010/main" val="41889213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p:txBody>
          <a:bodyPr/>
          <a:lstStyle/>
          <a:p>
            <a:r>
              <a:rPr lang="tr-TR" dirty="0">
                <a:solidFill>
                  <a:schemeClr val="tx1"/>
                </a:solidFill>
              </a:rPr>
              <a:t>SGLT2 inhibitörlerinin yan etkileri:</a:t>
            </a:r>
          </a:p>
        </p:txBody>
      </p:sp>
      <p:sp>
        <p:nvSpPr>
          <p:cNvPr id="4" name="İçerik Yer Tutucusu 3"/>
          <p:cNvSpPr>
            <a:spLocks noGrp="1"/>
          </p:cNvSpPr>
          <p:nvPr>
            <p:ph idx="1"/>
          </p:nvPr>
        </p:nvSpPr>
        <p:spPr>
          <a:xfrm>
            <a:off x="2231135" y="2296850"/>
            <a:ext cx="8618835" cy="4561150"/>
          </a:xfrm>
        </p:spPr>
        <p:txBody>
          <a:bodyPr>
            <a:normAutofit fontScale="92500" lnSpcReduction="10000"/>
          </a:bodyPr>
          <a:lstStyle/>
          <a:p>
            <a:pPr>
              <a:buFont typeface="Wingdings" panose="05000000000000000000" pitchFamily="2" charset="2"/>
              <a:buChar char="Ø"/>
            </a:pPr>
            <a:r>
              <a:rPr lang="tr-TR" sz="2200" b="1" dirty="0" err="1"/>
              <a:t>Poliürü</a:t>
            </a:r>
            <a:endParaRPr lang="tr-TR" sz="2200" b="1" dirty="0"/>
          </a:p>
          <a:p>
            <a:pPr>
              <a:buFont typeface="Wingdings" panose="05000000000000000000" pitchFamily="2" charset="2"/>
              <a:buChar char="Ø"/>
            </a:pPr>
            <a:r>
              <a:rPr lang="tr-TR" sz="2200" dirty="0">
                <a:solidFill>
                  <a:schemeClr val="tx1"/>
                </a:solidFill>
              </a:rPr>
              <a:t>Sıvı kaybı</a:t>
            </a:r>
          </a:p>
          <a:p>
            <a:pPr>
              <a:buFont typeface="Wingdings" panose="05000000000000000000" pitchFamily="2" charset="2"/>
              <a:buChar char="Ø"/>
            </a:pPr>
            <a:r>
              <a:rPr lang="tr-TR" sz="2200" dirty="0">
                <a:solidFill>
                  <a:schemeClr val="tx1"/>
                </a:solidFill>
              </a:rPr>
              <a:t>Hipotansiyon</a:t>
            </a:r>
          </a:p>
          <a:p>
            <a:pPr>
              <a:buFont typeface="Wingdings" panose="05000000000000000000" pitchFamily="2" charset="2"/>
              <a:buChar char="Ø"/>
            </a:pPr>
            <a:r>
              <a:rPr lang="tr-TR" sz="2200" b="1" dirty="0" err="1">
                <a:solidFill>
                  <a:schemeClr val="tx1"/>
                </a:solidFill>
              </a:rPr>
              <a:t>Genitoüriner</a:t>
            </a:r>
            <a:r>
              <a:rPr lang="tr-TR" sz="2200" b="1" dirty="0">
                <a:solidFill>
                  <a:schemeClr val="tx1"/>
                </a:solidFill>
              </a:rPr>
              <a:t> enfeksiyonlar</a:t>
            </a:r>
            <a:endParaRPr lang="tr-TR" sz="2200" dirty="0">
              <a:solidFill>
                <a:schemeClr val="tx1"/>
              </a:solidFill>
            </a:endParaRPr>
          </a:p>
          <a:p>
            <a:pPr>
              <a:buFont typeface="Wingdings" panose="05000000000000000000" pitchFamily="2" charset="2"/>
              <a:buChar char="Ø"/>
            </a:pPr>
            <a:r>
              <a:rPr lang="tr-TR" sz="2200" b="0" i="0" u="none" strike="noStrike" baseline="0" dirty="0" err="1">
                <a:solidFill>
                  <a:schemeClr val="tx1"/>
                </a:solidFill>
              </a:rPr>
              <a:t>Öglisemik</a:t>
            </a:r>
            <a:r>
              <a:rPr lang="tr-TR" sz="2200" b="0" i="0" u="none" strike="noStrike" baseline="0" dirty="0">
                <a:solidFill>
                  <a:schemeClr val="tx1"/>
                </a:solidFill>
              </a:rPr>
              <a:t> ketoasidoz</a:t>
            </a:r>
          </a:p>
          <a:p>
            <a:pPr>
              <a:buFont typeface="Wingdings" panose="05000000000000000000" pitchFamily="2" charset="2"/>
              <a:buChar char="Ø"/>
            </a:pPr>
            <a:r>
              <a:rPr lang="tr-TR" sz="2200" b="0" i="0" u="none" strike="noStrike" baseline="0" dirty="0">
                <a:solidFill>
                  <a:schemeClr val="tx1"/>
                </a:solidFill>
              </a:rPr>
              <a:t>Dehidratasyon (</a:t>
            </a:r>
            <a:r>
              <a:rPr lang="tr-TR" sz="2200" dirty="0" err="1">
                <a:solidFill>
                  <a:schemeClr val="tx1"/>
                </a:solidFill>
              </a:rPr>
              <a:t>Loop</a:t>
            </a:r>
            <a:r>
              <a:rPr lang="tr-TR" sz="2200" dirty="0">
                <a:solidFill>
                  <a:schemeClr val="tx1"/>
                </a:solidFill>
              </a:rPr>
              <a:t> diüretikleri kullananlarda ve yaşlı hastalarda </a:t>
            </a:r>
            <a:r>
              <a:rPr lang="tr-TR" sz="2200" b="0" i="0" u="none" strike="noStrike" baseline="0" dirty="0">
                <a:solidFill>
                  <a:schemeClr val="tx1"/>
                </a:solidFill>
              </a:rPr>
              <a:t>)</a:t>
            </a:r>
            <a:endParaRPr lang="tr-TR" sz="2200" dirty="0">
              <a:solidFill>
                <a:schemeClr val="tx1"/>
              </a:solidFill>
            </a:endParaRPr>
          </a:p>
          <a:p>
            <a:pPr>
              <a:buFont typeface="Wingdings" panose="05000000000000000000" pitchFamily="2" charset="2"/>
              <a:buChar char="Ø"/>
            </a:pPr>
            <a:r>
              <a:rPr lang="tr-TR" sz="2200" dirty="0">
                <a:solidFill>
                  <a:schemeClr val="tx1"/>
                </a:solidFill>
              </a:rPr>
              <a:t>Baş dönmesi</a:t>
            </a:r>
          </a:p>
          <a:p>
            <a:pPr>
              <a:buFont typeface="Wingdings" panose="05000000000000000000" pitchFamily="2" charset="2"/>
              <a:buChar char="Ø"/>
            </a:pPr>
            <a:r>
              <a:rPr lang="tr-TR" sz="2200" dirty="0">
                <a:solidFill>
                  <a:schemeClr val="tx1"/>
                </a:solidFill>
              </a:rPr>
              <a:t>LDL-kolesterol ve serum kreatinin düzeylerinde bir miktar (başlangıçta-geçici) artış</a:t>
            </a:r>
          </a:p>
          <a:p>
            <a:pPr>
              <a:buFont typeface="Wingdings" panose="05000000000000000000" pitchFamily="2" charset="2"/>
              <a:buChar char="Ø"/>
            </a:pPr>
            <a:r>
              <a:rPr lang="tr-TR" sz="2200" dirty="0" err="1">
                <a:solidFill>
                  <a:schemeClr val="tx1"/>
                </a:solidFill>
              </a:rPr>
              <a:t>Fournier</a:t>
            </a:r>
            <a:r>
              <a:rPr lang="tr-TR" sz="2200" dirty="0">
                <a:solidFill>
                  <a:schemeClr val="tx1"/>
                </a:solidFill>
              </a:rPr>
              <a:t> </a:t>
            </a:r>
            <a:r>
              <a:rPr lang="tr-TR" sz="2200" dirty="0" err="1">
                <a:solidFill>
                  <a:schemeClr val="tx1"/>
                </a:solidFill>
              </a:rPr>
              <a:t>gangreni</a:t>
            </a:r>
            <a:endParaRPr lang="tr-TR" sz="2200" dirty="0">
              <a:solidFill>
                <a:schemeClr val="tx1"/>
              </a:solidFill>
            </a:endParaRPr>
          </a:p>
          <a:p>
            <a:pPr>
              <a:buFont typeface="Wingdings" panose="05000000000000000000" pitchFamily="2" charset="2"/>
              <a:buChar char="Ø"/>
            </a:pPr>
            <a:r>
              <a:rPr lang="tr-TR" sz="2200" dirty="0" err="1">
                <a:solidFill>
                  <a:schemeClr val="tx1"/>
                </a:solidFill>
              </a:rPr>
              <a:t>Major</a:t>
            </a:r>
            <a:r>
              <a:rPr lang="tr-TR" sz="2200" dirty="0">
                <a:solidFill>
                  <a:schemeClr val="tx1"/>
                </a:solidFill>
              </a:rPr>
              <a:t> cerrahi, ciddi hastalık veya infeksiyon durumlarında </a:t>
            </a:r>
            <a:r>
              <a:rPr lang="tr-TR" sz="2200" dirty="0">
                <a:solidFill>
                  <a:schemeClr val="tx1"/>
                </a:solidFill>
                <a:sym typeface="Wingdings" panose="05000000000000000000" pitchFamily="2" charset="2"/>
              </a:rPr>
              <a:t> </a:t>
            </a:r>
            <a:r>
              <a:rPr lang="tr-TR" sz="2200" dirty="0">
                <a:solidFill>
                  <a:schemeClr val="tx1"/>
                </a:solidFill>
              </a:rPr>
              <a:t>kesilmeli</a:t>
            </a:r>
          </a:p>
          <a:p>
            <a:pPr>
              <a:buFont typeface="Wingdings" panose="05000000000000000000" pitchFamily="2" charset="2"/>
              <a:buChar char="Ø"/>
            </a:pPr>
            <a:endParaRPr lang="tr-TR" dirty="0"/>
          </a:p>
          <a:p>
            <a:endParaRPr lang="tr-TR" dirty="0"/>
          </a:p>
          <a:p>
            <a:endParaRPr lang="tr-TR" dirty="0"/>
          </a:p>
        </p:txBody>
      </p:sp>
    </p:spTree>
    <p:extLst>
      <p:ext uri="{BB962C8B-B14F-4D97-AF65-F5344CB8AC3E}">
        <p14:creationId xmlns:p14="http://schemas.microsoft.com/office/powerpoint/2010/main" val="2527079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a:solidFill>
                  <a:schemeClr val="tx1"/>
                </a:solidFill>
              </a:rPr>
              <a:t>SGLT2 inhibitörlerinin kontrendikasyonları</a:t>
            </a:r>
          </a:p>
        </p:txBody>
      </p:sp>
      <p:sp>
        <p:nvSpPr>
          <p:cNvPr id="3" name="İçerik Yer Tutucusu 2"/>
          <p:cNvSpPr>
            <a:spLocks noGrp="1"/>
          </p:cNvSpPr>
          <p:nvPr>
            <p:ph idx="1"/>
          </p:nvPr>
        </p:nvSpPr>
        <p:spPr/>
        <p:txBody>
          <a:bodyPr/>
          <a:lstStyle/>
          <a:p>
            <a:r>
              <a:rPr lang="tr-TR" sz="2200" dirty="0"/>
              <a:t>Tip1 DM</a:t>
            </a:r>
          </a:p>
          <a:p>
            <a:r>
              <a:rPr lang="tr-TR" sz="2200" dirty="0"/>
              <a:t>Gebelik </a:t>
            </a:r>
          </a:p>
          <a:p>
            <a:r>
              <a:rPr lang="tr-TR" sz="2200" dirty="0"/>
              <a:t>Laktasyon</a:t>
            </a:r>
          </a:p>
          <a:p>
            <a:r>
              <a:rPr lang="tr-TR" sz="2200" dirty="0"/>
              <a:t>Son dönem böbrek yetmezliği</a:t>
            </a:r>
          </a:p>
          <a:p>
            <a:endParaRPr lang="tr-TR" dirty="0"/>
          </a:p>
        </p:txBody>
      </p:sp>
    </p:spTree>
    <p:extLst>
      <p:ext uri="{BB962C8B-B14F-4D97-AF65-F5344CB8AC3E}">
        <p14:creationId xmlns:p14="http://schemas.microsoft.com/office/powerpoint/2010/main" val="7007995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5978BBE-C437-91A6-6688-B1797B1BF529}"/>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a16="http://schemas.microsoft.com/office/drawing/2014/main" id="{2D3A3EB1-E98D-A3F8-EC20-F51A9CE75030}"/>
              </a:ext>
            </a:extLst>
          </p:cNvPr>
          <p:cNvSpPr>
            <a:spLocks noGrp="1"/>
          </p:cNvSpPr>
          <p:nvPr>
            <p:ph idx="1"/>
          </p:nvPr>
        </p:nvSpPr>
        <p:spPr/>
        <p:txBody>
          <a:bodyPr/>
          <a:lstStyle/>
          <a:p>
            <a:endParaRPr lang="tr-TR"/>
          </a:p>
        </p:txBody>
      </p:sp>
      <p:pic>
        <p:nvPicPr>
          <p:cNvPr id="5" name="Resim 4">
            <a:extLst>
              <a:ext uri="{FF2B5EF4-FFF2-40B4-BE49-F238E27FC236}">
                <a16:creationId xmlns:a16="http://schemas.microsoft.com/office/drawing/2014/main" id="{8266E920-E4DB-736B-57BA-BB0A8059985F}"/>
              </a:ext>
            </a:extLst>
          </p:cNvPr>
          <p:cNvPicPr>
            <a:picLocks noChangeAspect="1"/>
          </p:cNvPicPr>
          <p:nvPr/>
        </p:nvPicPr>
        <p:blipFill>
          <a:blip r:embed="rId2"/>
          <a:stretch>
            <a:fillRect/>
          </a:stretch>
        </p:blipFill>
        <p:spPr>
          <a:xfrm>
            <a:off x="657998" y="0"/>
            <a:ext cx="10876003" cy="6858000"/>
          </a:xfrm>
          <a:prstGeom prst="rect">
            <a:avLst/>
          </a:prstGeom>
        </p:spPr>
      </p:pic>
    </p:spTree>
    <p:extLst>
      <p:ext uri="{BB962C8B-B14F-4D97-AF65-F5344CB8AC3E}">
        <p14:creationId xmlns:p14="http://schemas.microsoft.com/office/powerpoint/2010/main" val="39082987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E9DD600-0007-70A6-A7F1-C4B6198332C9}"/>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a16="http://schemas.microsoft.com/office/drawing/2014/main" id="{A0296476-D0BC-670C-9029-182A2FA7EA97}"/>
              </a:ext>
            </a:extLst>
          </p:cNvPr>
          <p:cNvSpPr>
            <a:spLocks noGrp="1"/>
          </p:cNvSpPr>
          <p:nvPr>
            <p:ph idx="1"/>
          </p:nvPr>
        </p:nvSpPr>
        <p:spPr/>
        <p:txBody>
          <a:bodyPr/>
          <a:lstStyle/>
          <a:p>
            <a:endParaRPr lang="tr-TR"/>
          </a:p>
        </p:txBody>
      </p:sp>
      <p:pic>
        <p:nvPicPr>
          <p:cNvPr id="7" name="Resim 6">
            <a:extLst>
              <a:ext uri="{FF2B5EF4-FFF2-40B4-BE49-F238E27FC236}">
                <a16:creationId xmlns:a16="http://schemas.microsoft.com/office/drawing/2014/main" id="{56C26986-718C-2B35-BE59-66FBF15F9313}"/>
              </a:ext>
            </a:extLst>
          </p:cNvPr>
          <p:cNvPicPr>
            <a:picLocks noChangeAspect="1"/>
          </p:cNvPicPr>
          <p:nvPr/>
        </p:nvPicPr>
        <p:blipFill>
          <a:blip r:embed="rId2"/>
          <a:stretch>
            <a:fillRect/>
          </a:stretch>
        </p:blipFill>
        <p:spPr>
          <a:xfrm>
            <a:off x="1095375" y="4762"/>
            <a:ext cx="10001250" cy="6848475"/>
          </a:xfrm>
          <a:prstGeom prst="rect">
            <a:avLst/>
          </a:prstGeom>
        </p:spPr>
      </p:pic>
    </p:spTree>
    <p:extLst>
      <p:ext uri="{BB962C8B-B14F-4D97-AF65-F5344CB8AC3E}">
        <p14:creationId xmlns:p14="http://schemas.microsoft.com/office/powerpoint/2010/main" val="4203260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idx="4294967295"/>
          </p:nvPr>
        </p:nvSpPr>
        <p:spPr>
          <a:xfrm>
            <a:off x="2396414" y="258060"/>
            <a:ext cx="7772400" cy="1143000"/>
          </a:xfrm>
        </p:spPr>
        <p:txBody>
          <a:bodyPr/>
          <a:lstStyle/>
          <a:p>
            <a:pPr eaLnBrk="1" hangingPunct="1">
              <a:defRPr/>
            </a:pPr>
            <a:r>
              <a:rPr lang="tr-TR" altLang="en-US" sz="2800" dirty="0">
                <a:solidFill>
                  <a:schemeClr val="tx1"/>
                </a:solidFill>
                <a:latin typeface="+mn-lt"/>
              </a:rPr>
              <a:t>Güncel Oral Tedaviler</a:t>
            </a:r>
            <a:r>
              <a:rPr lang="en-US" altLang="en-US" sz="2800" dirty="0">
                <a:solidFill>
                  <a:schemeClr val="tx1"/>
                </a:solidFill>
                <a:latin typeface="+mn-lt"/>
              </a:rPr>
              <a:t> </a:t>
            </a:r>
          </a:p>
        </p:txBody>
      </p:sp>
      <p:sp>
        <p:nvSpPr>
          <p:cNvPr id="24579" name="Line 3"/>
          <p:cNvSpPr>
            <a:spLocks noChangeShapeType="1"/>
          </p:cNvSpPr>
          <p:nvPr/>
        </p:nvSpPr>
        <p:spPr bwMode="auto">
          <a:xfrm>
            <a:off x="8008938" y="2789238"/>
            <a:ext cx="0" cy="2335212"/>
          </a:xfrm>
          <a:prstGeom prst="line">
            <a:avLst/>
          </a:prstGeom>
          <a:noFill/>
          <a:ln w="12700">
            <a:solidFill>
              <a:schemeClr val="accent5"/>
            </a:solidFill>
            <a:round/>
            <a:headEnd/>
            <a:tailEnd/>
          </a:ln>
        </p:spPr>
        <p:txBody>
          <a:bodyPr wrap="none" lIns="90000" tIns="46800" rIns="90000" bIns="46800" anchor="ctr"/>
          <a:lstStyle/>
          <a:p>
            <a:endParaRPr lang="tr-TR"/>
          </a:p>
        </p:txBody>
      </p:sp>
      <p:sp>
        <p:nvSpPr>
          <p:cNvPr id="24580" name="AutoShape 4"/>
          <p:cNvSpPr>
            <a:spLocks noChangeArrowheads="1"/>
          </p:cNvSpPr>
          <p:nvPr/>
        </p:nvSpPr>
        <p:spPr bwMode="auto">
          <a:xfrm>
            <a:off x="7223126" y="3390900"/>
            <a:ext cx="1571625" cy="393700"/>
          </a:xfrm>
          <a:prstGeom prst="flowChartAlternateProcess">
            <a:avLst/>
          </a:prstGeom>
          <a:solidFill>
            <a:schemeClr val="bg1"/>
          </a:solidFill>
          <a:ln w="12700">
            <a:solidFill>
              <a:schemeClr val="tx1"/>
            </a:solidFill>
            <a:miter lim="800000"/>
            <a:headEnd/>
            <a:tailEnd/>
          </a:ln>
        </p:spPr>
        <p:txBody>
          <a:bodyPr wrap="none" lIns="89756" tIns="46670" rIns="89756" bIns="46670" anchor="ctr"/>
          <a:lstStyle/>
          <a:p>
            <a:pPr algn="ctr" eaLnBrk="0" hangingPunct="0"/>
            <a:r>
              <a:rPr lang="en-US" altLang="en-US" sz="1600">
                <a:ea typeface="MS PGothic" pitchFamily="34" charset="-128"/>
                <a:sym typeface="Symbol" pitchFamily="18" charset="2"/>
              </a:rPr>
              <a:t>Sulfon</a:t>
            </a:r>
            <a:r>
              <a:rPr lang="tr-TR" altLang="en-US" sz="1600">
                <a:ea typeface="MS PGothic" pitchFamily="34" charset="-128"/>
                <a:sym typeface="Symbol" pitchFamily="18" charset="2"/>
              </a:rPr>
              <a:t>ilüreler</a:t>
            </a:r>
            <a:endParaRPr lang="en-US" altLang="en-US" sz="1600">
              <a:ea typeface="MS PGothic" pitchFamily="34" charset="-128"/>
              <a:sym typeface="Symbol" pitchFamily="18" charset="2"/>
            </a:endParaRPr>
          </a:p>
        </p:txBody>
      </p:sp>
      <p:sp>
        <p:nvSpPr>
          <p:cNvPr id="24581" name="AutoShape 5"/>
          <p:cNvSpPr>
            <a:spLocks noChangeArrowheads="1"/>
          </p:cNvSpPr>
          <p:nvPr/>
        </p:nvSpPr>
        <p:spPr bwMode="auto">
          <a:xfrm>
            <a:off x="7175501" y="4149725"/>
            <a:ext cx="1571625" cy="393700"/>
          </a:xfrm>
          <a:prstGeom prst="flowChartAlternateProcess">
            <a:avLst/>
          </a:prstGeom>
          <a:solidFill>
            <a:schemeClr val="bg1"/>
          </a:solidFill>
          <a:ln w="12700">
            <a:solidFill>
              <a:schemeClr val="tx1"/>
            </a:solidFill>
            <a:miter lim="800000"/>
            <a:headEnd/>
            <a:tailEnd/>
          </a:ln>
        </p:spPr>
        <p:txBody>
          <a:bodyPr wrap="none" lIns="89756" tIns="46670" rIns="89756" bIns="46670" anchor="ctr"/>
          <a:lstStyle/>
          <a:p>
            <a:pPr algn="ctr" eaLnBrk="0" hangingPunct="0"/>
            <a:r>
              <a:rPr lang="en-US" altLang="en-US" sz="1600">
                <a:ea typeface="MS PGothic" pitchFamily="34" charset="-128"/>
                <a:sym typeface="Symbol" pitchFamily="18" charset="2"/>
              </a:rPr>
              <a:t>Glinid</a:t>
            </a:r>
            <a:r>
              <a:rPr lang="tr-TR" altLang="en-US" sz="1600">
                <a:ea typeface="MS PGothic" pitchFamily="34" charset="-128"/>
                <a:sym typeface="Symbol" pitchFamily="18" charset="2"/>
              </a:rPr>
              <a:t>ler</a:t>
            </a:r>
            <a:endParaRPr lang="en-US" altLang="en-US" sz="1600">
              <a:ea typeface="MS PGothic" pitchFamily="34" charset="-128"/>
              <a:sym typeface="Symbol" pitchFamily="18" charset="2"/>
            </a:endParaRPr>
          </a:p>
        </p:txBody>
      </p:sp>
      <p:sp>
        <p:nvSpPr>
          <p:cNvPr id="24582" name="Line 6"/>
          <p:cNvSpPr>
            <a:spLocks noChangeShapeType="1"/>
          </p:cNvSpPr>
          <p:nvPr/>
        </p:nvSpPr>
        <p:spPr bwMode="auto">
          <a:xfrm>
            <a:off x="4233863" y="2768600"/>
            <a:ext cx="0" cy="2370138"/>
          </a:xfrm>
          <a:prstGeom prst="line">
            <a:avLst/>
          </a:prstGeom>
          <a:noFill/>
          <a:ln w="12700">
            <a:solidFill>
              <a:schemeClr val="accent5"/>
            </a:solidFill>
            <a:round/>
            <a:headEnd/>
            <a:tailEnd/>
          </a:ln>
        </p:spPr>
        <p:txBody>
          <a:bodyPr wrap="none" lIns="90000" tIns="46800" rIns="90000" bIns="46800" anchor="ctr"/>
          <a:lstStyle/>
          <a:p>
            <a:endParaRPr lang="tr-TR"/>
          </a:p>
        </p:txBody>
      </p:sp>
      <p:sp>
        <p:nvSpPr>
          <p:cNvPr id="24583" name="Line 7"/>
          <p:cNvSpPr>
            <a:spLocks noChangeShapeType="1"/>
          </p:cNvSpPr>
          <p:nvPr/>
        </p:nvSpPr>
        <p:spPr bwMode="auto">
          <a:xfrm>
            <a:off x="2438400" y="2757488"/>
            <a:ext cx="0" cy="2381250"/>
          </a:xfrm>
          <a:prstGeom prst="line">
            <a:avLst/>
          </a:prstGeom>
          <a:noFill/>
          <a:ln w="12700">
            <a:solidFill>
              <a:schemeClr val="accent5"/>
            </a:solidFill>
            <a:round/>
            <a:headEnd/>
            <a:tailEnd/>
          </a:ln>
        </p:spPr>
        <p:txBody>
          <a:bodyPr wrap="none" lIns="90000" tIns="46800" rIns="90000" bIns="46800" anchor="ctr"/>
          <a:lstStyle/>
          <a:p>
            <a:endParaRPr lang="tr-TR"/>
          </a:p>
        </p:txBody>
      </p:sp>
      <p:sp>
        <p:nvSpPr>
          <p:cNvPr id="24584" name="Line 8"/>
          <p:cNvSpPr>
            <a:spLocks noChangeShapeType="1"/>
          </p:cNvSpPr>
          <p:nvPr/>
        </p:nvSpPr>
        <p:spPr bwMode="auto">
          <a:xfrm>
            <a:off x="6127750" y="3135314"/>
            <a:ext cx="0" cy="2427287"/>
          </a:xfrm>
          <a:prstGeom prst="line">
            <a:avLst/>
          </a:prstGeom>
          <a:noFill/>
          <a:ln w="12700">
            <a:solidFill>
              <a:schemeClr val="accent5"/>
            </a:solidFill>
            <a:round/>
            <a:headEnd/>
            <a:tailEnd/>
          </a:ln>
        </p:spPr>
        <p:txBody>
          <a:bodyPr wrap="none" lIns="90000" tIns="46800" rIns="90000" bIns="46800" anchor="ctr"/>
          <a:lstStyle/>
          <a:p>
            <a:endParaRPr lang="tr-TR"/>
          </a:p>
        </p:txBody>
      </p:sp>
      <p:sp>
        <p:nvSpPr>
          <p:cNvPr id="24585" name="Line 9"/>
          <p:cNvSpPr>
            <a:spLocks noChangeShapeType="1"/>
          </p:cNvSpPr>
          <p:nvPr/>
        </p:nvSpPr>
        <p:spPr bwMode="auto">
          <a:xfrm>
            <a:off x="9775825" y="2635250"/>
            <a:ext cx="0" cy="2503488"/>
          </a:xfrm>
          <a:prstGeom prst="line">
            <a:avLst/>
          </a:prstGeom>
          <a:noFill/>
          <a:ln w="12700">
            <a:solidFill>
              <a:schemeClr val="accent5"/>
            </a:solidFill>
            <a:round/>
            <a:headEnd/>
            <a:tailEnd/>
          </a:ln>
        </p:spPr>
        <p:txBody>
          <a:bodyPr wrap="none" lIns="90000" tIns="46800" rIns="90000" bIns="46800" anchor="ctr"/>
          <a:lstStyle/>
          <a:p>
            <a:endParaRPr lang="tr-TR"/>
          </a:p>
        </p:txBody>
      </p:sp>
      <p:sp>
        <p:nvSpPr>
          <p:cNvPr id="364554" name="AutoShape 10"/>
          <p:cNvSpPr>
            <a:spLocks noChangeArrowheads="1"/>
          </p:cNvSpPr>
          <p:nvPr/>
        </p:nvSpPr>
        <p:spPr bwMode="auto">
          <a:xfrm>
            <a:off x="3449639" y="1925638"/>
            <a:ext cx="1570037" cy="1047750"/>
          </a:xfrm>
          <a:prstGeom prst="flowChartAlternateProcess">
            <a:avLst/>
          </a:prstGeom>
          <a:gradFill rotWithShape="1">
            <a:gsLst>
              <a:gs pos="0">
                <a:schemeClr val="folHlink">
                  <a:gamma/>
                  <a:shade val="46275"/>
                  <a:invGamma/>
                </a:schemeClr>
              </a:gs>
              <a:gs pos="50000">
                <a:schemeClr val="folHlink"/>
              </a:gs>
              <a:gs pos="100000">
                <a:schemeClr val="folHlink">
                  <a:gamma/>
                  <a:shade val="46275"/>
                  <a:invGamma/>
                </a:schemeClr>
              </a:gs>
            </a:gsLst>
            <a:lin ang="5400000" scaled="1"/>
          </a:gradFill>
          <a:ln w="12700">
            <a:solidFill>
              <a:schemeClr val="tx1"/>
            </a:solidFill>
            <a:miter lim="800000"/>
            <a:headEnd/>
            <a:tailEnd/>
          </a:ln>
          <a:effectLst/>
        </p:spPr>
        <p:txBody>
          <a:bodyPr wrap="none" lIns="89756" tIns="46670" rIns="89756" bIns="46670" anchor="ctr"/>
          <a:lstStyle/>
          <a:p>
            <a:pPr algn="ctr" eaLnBrk="0" hangingPunct="0">
              <a:defRPr/>
            </a:pPr>
            <a:r>
              <a:rPr lang="tr-TR" altLang="en-US" sz="2000">
                <a:solidFill>
                  <a:srgbClr val="333399"/>
                </a:solidFill>
                <a:ea typeface="MS PGothic" pitchFamily="34" charset="-128"/>
              </a:rPr>
              <a:t>İnsulin</a:t>
            </a:r>
          </a:p>
          <a:p>
            <a:pPr algn="ctr" eaLnBrk="0" hangingPunct="0">
              <a:defRPr/>
            </a:pPr>
            <a:r>
              <a:rPr lang="tr-TR" altLang="en-US" sz="2000">
                <a:solidFill>
                  <a:srgbClr val="333399"/>
                </a:solidFill>
                <a:ea typeface="MS PGothic" pitchFamily="34" charset="-128"/>
              </a:rPr>
              <a:t>etkisinde </a:t>
            </a:r>
          </a:p>
          <a:p>
            <a:pPr algn="ctr" eaLnBrk="0" hangingPunct="0">
              <a:defRPr/>
            </a:pPr>
            <a:r>
              <a:rPr lang="tr-TR" altLang="en-US" sz="2000">
                <a:solidFill>
                  <a:srgbClr val="333399"/>
                </a:solidFill>
                <a:ea typeface="MS PGothic" pitchFamily="34" charset="-128"/>
              </a:rPr>
              <a:t>azalma</a:t>
            </a:r>
            <a:endParaRPr lang="en-US" altLang="en-US" sz="2000">
              <a:solidFill>
                <a:srgbClr val="333399"/>
              </a:solidFill>
              <a:ea typeface="MS PGothic" pitchFamily="34" charset="-128"/>
            </a:endParaRPr>
          </a:p>
        </p:txBody>
      </p:sp>
      <p:sp>
        <p:nvSpPr>
          <p:cNvPr id="24587" name="AutoShape 11"/>
          <p:cNvSpPr>
            <a:spLocks noChangeArrowheads="1"/>
          </p:cNvSpPr>
          <p:nvPr/>
        </p:nvSpPr>
        <p:spPr bwMode="auto">
          <a:xfrm>
            <a:off x="5159375" y="1916113"/>
            <a:ext cx="1822450" cy="1071562"/>
          </a:xfrm>
          <a:prstGeom prst="flowChartAlternateProcess">
            <a:avLst/>
          </a:prstGeom>
          <a:gradFill rotWithShape="1">
            <a:gsLst>
              <a:gs pos="0">
                <a:srgbClr val="66CCFF"/>
              </a:gs>
              <a:gs pos="100000">
                <a:schemeClr val="hlink"/>
              </a:gs>
            </a:gsLst>
            <a:path path="shape">
              <a:fillToRect l="50000" t="50000" r="50000" b="50000"/>
            </a:path>
          </a:gradFill>
          <a:ln w="12700">
            <a:solidFill>
              <a:schemeClr val="tx1"/>
            </a:solidFill>
            <a:miter lim="800000"/>
            <a:headEnd/>
            <a:tailEnd/>
          </a:ln>
        </p:spPr>
        <p:txBody>
          <a:bodyPr wrap="none" lIns="89756" tIns="0" rIns="89756" bIns="46670" anchor="ctr"/>
          <a:lstStyle/>
          <a:p>
            <a:pPr algn="ctr" eaLnBrk="0" hangingPunct="0">
              <a:lnSpc>
                <a:spcPct val="80000"/>
              </a:lnSpc>
            </a:pPr>
            <a:r>
              <a:rPr lang="tr-TR" altLang="en-US" b="1">
                <a:solidFill>
                  <a:srgbClr val="333399"/>
                </a:solidFill>
                <a:ea typeface="MS PGothic" pitchFamily="34" charset="-128"/>
              </a:rPr>
              <a:t>Glukagonun </a:t>
            </a:r>
          </a:p>
          <a:p>
            <a:pPr algn="ctr" eaLnBrk="0" hangingPunct="0">
              <a:lnSpc>
                <a:spcPct val="80000"/>
              </a:lnSpc>
            </a:pPr>
            <a:r>
              <a:rPr lang="en-US" altLang="en-US" b="1">
                <a:solidFill>
                  <a:srgbClr val="333399"/>
                </a:solidFill>
                <a:ea typeface="MS PGothic" pitchFamily="34" charset="-128"/>
              </a:rPr>
              <a:t>y</a:t>
            </a:r>
            <a:r>
              <a:rPr lang="tr-TR" altLang="en-US" b="1">
                <a:solidFill>
                  <a:srgbClr val="333399"/>
                </a:solidFill>
                <a:ea typeface="MS PGothic" pitchFamily="34" charset="-128"/>
              </a:rPr>
              <a:t>etersiz</a:t>
            </a:r>
            <a:endParaRPr lang="en-US" altLang="en-US" b="1">
              <a:solidFill>
                <a:srgbClr val="333399"/>
              </a:solidFill>
              <a:ea typeface="MS PGothic" pitchFamily="34" charset="-128"/>
            </a:endParaRPr>
          </a:p>
          <a:p>
            <a:pPr algn="ctr" eaLnBrk="0" hangingPunct="0">
              <a:lnSpc>
                <a:spcPct val="80000"/>
              </a:lnSpc>
            </a:pPr>
            <a:r>
              <a:rPr lang="tr-TR" altLang="en-US" b="1">
                <a:solidFill>
                  <a:srgbClr val="333399"/>
                </a:solidFill>
                <a:ea typeface="MS PGothic" pitchFamily="34" charset="-128"/>
              </a:rPr>
              <a:t>baskılanması</a:t>
            </a:r>
          </a:p>
          <a:p>
            <a:pPr algn="ctr" eaLnBrk="0" hangingPunct="0">
              <a:lnSpc>
                <a:spcPct val="80000"/>
              </a:lnSpc>
            </a:pPr>
            <a:r>
              <a:rPr lang="en-US" altLang="en-US" b="1">
                <a:solidFill>
                  <a:srgbClr val="333399"/>
                </a:solidFill>
                <a:ea typeface="MS PGothic" pitchFamily="34" charset="-128"/>
              </a:rPr>
              <a:t>(</a:t>
            </a:r>
            <a:r>
              <a:rPr lang="en-US" altLang="en-US" b="1">
                <a:solidFill>
                  <a:srgbClr val="333399"/>
                </a:solidFill>
                <a:ea typeface="MS PGothic" pitchFamily="34" charset="-128"/>
                <a:sym typeface="Symbol" pitchFamily="18" charset="2"/>
              </a:rPr>
              <a:t>-</a:t>
            </a:r>
            <a:r>
              <a:rPr lang="tr-TR" altLang="en-US" b="1">
                <a:solidFill>
                  <a:srgbClr val="333399"/>
                </a:solidFill>
                <a:ea typeface="MS PGothic" pitchFamily="34" charset="-128"/>
                <a:sym typeface="Symbol" pitchFamily="18" charset="2"/>
              </a:rPr>
              <a:t>hüc</a:t>
            </a:r>
            <a:r>
              <a:rPr lang="en-US" altLang="en-US" b="1">
                <a:solidFill>
                  <a:srgbClr val="333399"/>
                </a:solidFill>
                <a:sym typeface="Symbol" pitchFamily="18" charset="2"/>
              </a:rPr>
              <a:t>.</a:t>
            </a:r>
            <a:r>
              <a:rPr lang="en-US" altLang="en-US" b="1">
                <a:solidFill>
                  <a:srgbClr val="333399"/>
                </a:solidFill>
                <a:ea typeface="MS PGothic" pitchFamily="34" charset="-128"/>
                <a:sym typeface="Symbol" pitchFamily="18" charset="2"/>
              </a:rPr>
              <a:t>d</a:t>
            </a:r>
            <a:r>
              <a:rPr lang="tr-TR" altLang="en-US" b="1">
                <a:solidFill>
                  <a:srgbClr val="333399"/>
                </a:solidFill>
                <a:ea typeface="MS PGothic" pitchFamily="34" charset="-128"/>
                <a:sym typeface="Symbol" pitchFamily="18" charset="2"/>
              </a:rPr>
              <a:t>is</a:t>
            </a:r>
            <a:r>
              <a:rPr lang="en-US" altLang="en-US" b="1">
                <a:solidFill>
                  <a:srgbClr val="333399"/>
                </a:solidFill>
                <a:ea typeface="MS PGothic" pitchFamily="34" charset="-128"/>
                <a:sym typeface="Symbol" pitchFamily="18" charset="2"/>
              </a:rPr>
              <a:t>f</a:t>
            </a:r>
            <a:r>
              <a:rPr lang="tr-TR" altLang="en-US" b="1">
                <a:solidFill>
                  <a:srgbClr val="333399"/>
                </a:solidFill>
                <a:ea typeface="MS PGothic" pitchFamily="34" charset="-128"/>
                <a:sym typeface="Symbol" pitchFamily="18" charset="2"/>
              </a:rPr>
              <a:t>o</a:t>
            </a:r>
            <a:r>
              <a:rPr lang="en-US" altLang="en-US" b="1">
                <a:solidFill>
                  <a:srgbClr val="333399"/>
                </a:solidFill>
                <a:sym typeface="Symbol" pitchFamily="18" charset="2"/>
              </a:rPr>
              <a:t>n</a:t>
            </a:r>
            <a:r>
              <a:rPr lang="en-US" altLang="en-US" b="1">
                <a:solidFill>
                  <a:srgbClr val="333399"/>
                </a:solidFill>
                <a:ea typeface="MS PGothic" pitchFamily="34" charset="-128"/>
                <a:sym typeface="Symbol" pitchFamily="18" charset="2"/>
              </a:rPr>
              <a:t>)</a:t>
            </a:r>
          </a:p>
        </p:txBody>
      </p:sp>
      <p:sp>
        <p:nvSpPr>
          <p:cNvPr id="24588" name="AutoShape 12"/>
          <p:cNvSpPr>
            <a:spLocks noChangeArrowheads="1"/>
          </p:cNvSpPr>
          <p:nvPr/>
        </p:nvSpPr>
        <p:spPr bwMode="auto">
          <a:xfrm>
            <a:off x="1595439" y="1916113"/>
            <a:ext cx="1692275" cy="1008062"/>
          </a:xfrm>
          <a:prstGeom prst="flowChartAlternateProcess">
            <a:avLst/>
          </a:prstGeom>
          <a:gradFill rotWithShape="1">
            <a:gsLst>
              <a:gs pos="0">
                <a:srgbClr val="CCCC00"/>
              </a:gs>
              <a:gs pos="100000">
                <a:srgbClr val="CC9900"/>
              </a:gs>
            </a:gsLst>
            <a:path path="shape">
              <a:fillToRect l="50000" t="50000" r="50000" b="50000"/>
            </a:path>
          </a:gradFill>
          <a:ln w="12700">
            <a:solidFill>
              <a:schemeClr val="tx1"/>
            </a:solidFill>
            <a:miter lim="800000"/>
            <a:headEnd/>
            <a:tailEnd/>
          </a:ln>
        </p:spPr>
        <p:txBody>
          <a:bodyPr wrap="none" lIns="89756" tIns="46670" rIns="89756" bIns="46670" anchor="ctr"/>
          <a:lstStyle/>
          <a:p>
            <a:pPr algn="ctr" eaLnBrk="0" hangingPunct="0">
              <a:lnSpc>
                <a:spcPct val="80000"/>
              </a:lnSpc>
            </a:pPr>
            <a:r>
              <a:rPr lang="tr-TR" altLang="en-US" sz="1900">
                <a:solidFill>
                  <a:srgbClr val="333399"/>
                </a:solidFill>
                <a:ea typeface="MS PGothic" pitchFamily="34" charset="-128"/>
                <a:sym typeface="Symbol" pitchFamily="18" charset="2"/>
              </a:rPr>
              <a:t>GI </a:t>
            </a:r>
            <a:r>
              <a:rPr lang="en-US" altLang="en-US" sz="1900">
                <a:solidFill>
                  <a:srgbClr val="333399"/>
                </a:solidFill>
                <a:ea typeface="MS PGothic" pitchFamily="34" charset="-128"/>
                <a:sym typeface="Symbol" pitchFamily="18" charset="2"/>
              </a:rPr>
              <a:t>t</a:t>
            </a:r>
            <a:r>
              <a:rPr lang="tr-TR" altLang="en-US" sz="1900">
                <a:solidFill>
                  <a:srgbClr val="333399"/>
                </a:solidFill>
                <a:ea typeface="MS PGothic" pitchFamily="34" charset="-128"/>
                <a:sym typeface="Symbol" pitchFamily="18" charset="2"/>
              </a:rPr>
              <a:t>raktustan </a:t>
            </a:r>
          </a:p>
          <a:p>
            <a:pPr algn="ctr" eaLnBrk="0" hangingPunct="0">
              <a:lnSpc>
                <a:spcPct val="80000"/>
              </a:lnSpc>
            </a:pPr>
            <a:r>
              <a:rPr lang="tr-TR" altLang="en-US" sz="1900">
                <a:solidFill>
                  <a:srgbClr val="333399"/>
                </a:solidFill>
                <a:ea typeface="MS PGothic" pitchFamily="34" charset="-128"/>
                <a:sym typeface="Symbol" pitchFamily="18" charset="2"/>
              </a:rPr>
              <a:t>glukoz </a:t>
            </a:r>
          </a:p>
          <a:p>
            <a:pPr algn="ctr" eaLnBrk="0" hangingPunct="0">
              <a:lnSpc>
                <a:spcPct val="80000"/>
              </a:lnSpc>
            </a:pPr>
            <a:r>
              <a:rPr lang="tr-TR" altLang="en-US" sz="1900">
                <a:solidFill>
                  <a:srgbClr val="333399"/>
                </a:solidFill>
                <a:ea typeface="MS PGothic" pitchFamily="34" charset="-128"/>
                <a:sym typeface="Symbol" pitchFamily="18" charset="2"/>
              </a:rPr>
              <a:t>geçişi</a:t>
            </a:r>
            <a:endParaRPr lang="en-US" altLang="en-US" sz="1900">
              <a:solidFill>
                <a:srgbClr val="333399"/>
              </a:solidFill>
              <a:ea typeface="MS PGothic" pitchFamily="34" charset="-128"/>
            </a:endParaRPr>
          </a:p>
        </p:txBody>
      </p:sp>
      <p:sp>
        <p:nvSpPr>
          <p:cNvPr id="24589" name="AutoShape 13"/>
          <p:cNvSpPr>
            <a:spLocks noChangeArrowheads="1"/>
          </p:cNvSpPr>
          <p:nvPr/>
        </p:nvSpPr>
        <p:spPr bwMode="auto">
          <a:xfrm>
            <a:off x="1655764" y="3390901"/>
            <a:ext cx="1571625" cy="671513"/>
          </a:xfrm>
          <a:prstGeom prst="flowChartAlternateProcess">
            <a:avLst/>
          </a:prstGeom>
          <a:solidFill>
            <a:schemeClr val="bg1"/>
          </a:solidFill>
          <a:ln w="12700">
            <a:solidFill>
              <a:schemeClr val="tx1"/>
            </a:solidFill>
            <a:miter lim="800000"/>
            <a:headEnd/>
            <a:tailEnd/>
          </a:ln>
        </p:spPr>
        <p:txBody>
          <a:bodyPr wrap="none" lIns="89756" tIns="46670" rIns="89756" bIns="46670" anchor="ctr"/>
          <a:lstStyle/>
          <a:p>
            <a:pPr algn="ctr" eaLnBrk="0" hangingPunct="0"/>
            <a:r>
              <a:rPr lang="en-US" altLang="en-US" sz="1600">
                <a:ea typeface="MS PGothic" pitchFamily="34" charset="-128"/>
                <a:sym typeface="Symbol" pitchFamily="18" charset="2"/>
              </a:rPr>
              <a:t>α-Glu</a:t>
            </a:r>
            <a:r>
              <a:rPr lang="tr-TR" altLang="en-US" sz="1600">
                <a:ea typeface="MS PGothic" pitchFamily="34" charset="-128"/>
                <a:sym typeface="Symbol" pitchFamily="18" charset="2"/>
              </a:rPr>
              <a:t>k</a:t>
            </a:r>
            <a:r>
              <a:rPr lang="en-US" altLang="en-US" sz="1600">
                <a:ea typeface="MS PGothic" pitchFamily="34" charset="-128"/>
                <a:sym typeface="Symbol" pitchFamily="18" charset="2"/>
              </a:rPr>
              <a:t>o</a:t>
            </a:r>
            <a:r>
              <a:rPr lang="tr-TR" altLang="en-US" sz="1600">
                <a:ea typeface="MS PGothic" pitchFamily="34" charset="-128"/>
                <a:sym typeface="Symbol" pitchFamily="18" charset="2"/>
              </a:rPr>
              <a:t>zidaz</a:t>
            </a:r>
            <a:br>
              <a:rPr lang="en-US" altLang="en-US" sz="1600">
                <a:ea typeface="MS PGothic" pitchFamily="34" charset="-128"/>
                <a:sym typeface="Symbol" pitchFamily="18" charset="2"/>
              </a:rPr>
            </a:br>
            <a:r>
              <a:rPr lang="en-US" altLang="en-US" sz="1600">
                <a:ea typeface="MS PGothic" pitchFamily="34" charset="-128"/>
                <a:sym typeface="Symbol" pitchFamily="18" charset="2"/>
              </a:rPr>
              <a:t>inhibitor</a:t>
            </a:r>
            <a:r>
              <a:rPr lang="tr-TR" altLang="en-US" sz="1600">
                <a:ea typeface="MS PGothic" pitchFamily="34" charset="-128"/>
                <a:sym typeface="Symbol" pitchFamily="18" charset="2"/>
              </a:rPr>
              <a:t>leri</a:t>
            </a:r>
            <a:endParaRPr lang="en-US" altLang="en-US" sz="1600">
              <a:ea typeface="MS PGothic" pitchFamily="34" charset="-128"/>
              <a:sym typeface="Symbol" pitchFamily="18" charset="2"/>
            </a:endParaRPr>
          </a:p>
        </p:txBody>
      </p:sp>
      <p:sp>
        <p:nvSpPr>
          <p:cNvPr id="24590" name="AutoShape 14"/>
          <p:cNvSpPr>
            <a:spLocks noChangeArrowheads="1"/>
          </p:cNvSpPr>
          <p:nvPr/>
        </p:nvSpPr>
        <p:spPr bwMode="auto">
          <a:xfrm>
            <a:off x="3448051" y="3390900"/>
            <a:ext cx="1573213" cy="393700"/>
          </a:xfrm>
          <a:prstGeom prst="flowChartAlternateProcess">
            <a:avLst/>
          </a:prstGeom>
          <a:solidFill>
            <a:schemeClr val="bg1"/>
          </a:solidFill>
          <a:ln w="12700">
            <a:solidFill>
              <a:schemeClr val="tx1"/>
            </a:solidFill>
            <a:miter lim="800000"/>
            <a:headEnd/>
            <a:tailEnd/>
          </a:ln>
        </p:spPr>
        <p:txBody>
          <a:bodyPr wrap="none" lIns="89756" tIns="46670" rIns="89756" bIns="46670" anchor="ctr"/>
          <a:lstStyle/>
          <a:p>
            <a:pPr algn="ctr" eaLnBrk="0" hangingPunct="0"/>
            <a:r>
              <a:rPr lang="en-US" altLang="en-US" sz="1600">
                <a:ea typeface="MS PGothic" pitchFamily="34" charset="-128"/>
                <a:sym typeface="Symbol" pitchFamily="18" charset="2"/>
              </a:rPr>
              <a:t>TZDs</a:t>
            </a:r>
          </a:p>
        </p:txBody>
      </p:sp>
      <p:sp>
        <p:nvSpPr>
          <p:cNvPr id="24591" name="AutoShape 15"/>
          <p:cNvSpPr>
            <a:spLocks noChangeArrowheads="1"/>
          </p:cNvSpPr>
          <p:nvPr/>
        </p:nvSpPr>
        <p:spPr bwMode="auto">
          <a:xfrm>
            <a:off x="3448051" y="4125913"/>
            <a:ext cx="1571625" cy="393700"/>
          </a:xfrm>
          <a:prstGeom prst="flowChartAlternateProcess">
            <a:avLst/>
          </a:prstGeom>
          <a:solidFill>
            <a:schemeClr val="bg1"/>
          </a:solidFill>
          <a:ln w="12700">
            <a:solidFill>
              <a:schemeClr val="tx1"/>
            </a:solidFill>
            <a:miter lim="800000"/>
            <a:headEnd/>
            <a:tailEnd/>
          </a:ln>
        </p:spPr>
        <p:txBody>
          <a:bodyPr wrap="none" lIns="89756" tIns="46670" rIns="89756" bIns="46670" anchor="ctr"/>
          <a:lstStyle/>
          <a:p>
            <a:pPr algn="ctr" eaLnBrk="0" hangingPunct="0"/>
            <a:r>
              <a:rPr lang="en-US" altLang="en-US" sz="1600">
                <a:ea typeface="MS PGothic" pitchFamily="34" charset="-128"/>
                <a:sym typeface="Symbol" pitchFamily="18" charset="2"/>
              </a:rPr>
              <a:t>Metformin</a:t>
            </a:r>
          </a:p>
        </p:txBody>
      </p:sp>
      <p:sp>
        <p:nvSpPr>
          <p:cNvPr id="24592" name="AutoShape 16"/>
          <p:cNvSpPr>
            <a:spLocks noChangeArrowheads="1"/>
          </p:cNvSpPr>
          <p:nvPr/>
        </p:nvSpPr>
        <p:spPr bwMode="auto">
          <a:xfrm>
            <a:off x="8988426" y="1925638"/>
            <a:ext cx="1571625" cy="914400"/>
          </a:xfrm>
          <a:prstGeom prst="flowChartAlternateProcess">
            <a:avLst/>
          </a:prstGeom>
          <a:gradFill rotWithShape="0">
            <a:gsLst>
              <a:gs pos="0">
                <a:srgbClr val="00FFCC"/>
              </a:gs>
              <a:gs pos="100000">
                <a:srgbClr val="009999"/>
              </a:gs>
            </a:gsLst>
            <a:path path="shape">
              <a:fillToRect l="50000" t="50000" r="50000" b="50000"/>
            </a:path>
          </a:gradFill>
          <a:ln w="12700">
            <a:solidFill>
              <a:schemeClr val="tx1"/>
            </a:solidFill>
            <a:miter lim="800000"/>
            <a:headEnd/>
            <a:tailEnd/>
          </a:ln>
        </p:spPr>
        <p:txBody>
          <a:bodyPr wrap="none" lIns="89756" tIns="46670" rIns="89756" bIns="46670" anchor="ctr"/>
          <a:lstStyle/>
          <a:p>
            <a:pPr algn="ctr" eaLnBrk="0" hangingPunct="0"/>
            <a:r>
              <a:rPr lang="tr-TR" altLang="en-US" b="1" dirty="0">
                <a:solidFill>
                  <a:srgbClr val="333399"/>
                </a:solidFill>
                <a:ea typeface="MS PGothic" pitchFamily="34" charset="-128"/>
                <a:cs typeface="Arial" pitchFamily="34" charset="0"/>
                <a:sym typeface="Symbol" pitchFamily="18" charset="2"/>
              </a:rPr>
              <a:t>Glikozüri</a:t>
            </a:r>
          </a:p>
        </p:txBody>
      </p:sp>
      <p:sp>
        <p:nvSpPr>
          <p:cNvPr id="24593" name="AutoShape 17"/>
          <p:cNvSpPr>
            <a:spLocks noChangeArrowheads="1"/>
          </p:cNvSpPr>
          <p:nvPr/>
        </p:nvSpPr>
        <p:spPr bwMode="auto">
          <a:xfrm>
            <a:off x="4627564" y="5473700"/>
            <a:ext cx="3000375" cy="515938"/>
          </a:xfrm>
          <a:prstGeom prst="flowChartAlternateProcess">
            <a:avLst/>
          </a:prstGeom>
          <a:solidFill>
            <a:srgbClr val="FCCC46"/>
          </a:solidFill>
          <a:ln w="12700">
            <a:solidFill>
              <a:schemeClr val="tx1"/>
            </a:solidFill>
            <a:miter lim="800000"/>
            <a:headEnd/>
            <a:tailEnd/>
          </a:ln>
        </p:spPr>
        <p:txBody>
          <a:bodyPr wrap="none" lIns="89756" tIns="46670" rIns="89756" bIns="46670" anchor="ctr"/>
          <a:lstStyle/>
          <a:p>
            <a:pPr algn="ctr" eaLnBrk="0" hangingPunct="0"/>
            <a:r>
              <a:rPr lang="en-US" altLang="en-US" sz="2400" b="1">
                <a:solidFill>
                  <a:srgbClr val="333399"/>
                </a:solidFill>
                <a:ea typeface="MS PGothic" pitchFamily="34" charset="-128"/>
                <a:sym typeface="Symbol" pitchFamily="18" charset="2"/>
              </a:rPr>
              <a:t> </a:t>
            </a:r>
            <a:r>
              <a:rPr lang="en-US" altLang="en-US" sz="2400" b="1">
                <a:solidFill>
                  <a:srgbClr val="333399"/>
                </a:solidFill>
                <a:ea typeface="MS PGothic" pitchFamily="34" charset="-128"/>
              </a:rPr>
              <a:t>Plasma </a:t>
            </a:r>
            <a:r>
              <a:rPr lang="tr-TR" altLang="en-US" sz="2400" b="1">
                <a:solidFill>
                  <a:srgbClr val="333399"/>
                </a:solidFill>
                <a:ea typeface="MS PGothic" pitchFamily="34" charset="-128"/>
              </a:rPr>
              <a:t>glukozu</a:t>
            </a:r>
            <a:endParaRPr lang="en-US" altLang="en-US" sz="2400" b="1">
              <a:solidFill>
                <a:srgbClr val="333399"/>
              </a:solidFill>
              <a:ea typeface="MS PGothic" pitchFamily="34" charset="-128"/>
            </a:endParaRPr>
          </a:p>
        </p:txBody>
      </p:sp>
      <p:sp>
        <p:nvSpPr>
          <p:cNvPr id="24594" name="AutoShape 18"/>
          <p:cNvSpPr>
            <a:spLocks noChangeArrowheads="1"/>
          </p:cNvSpPr>
          <p:nvPr/>
        </p:nvSpPr>
        <p:spPr bwMode="auto">
          <a:xfrm>
            <a:off x="7162801" y="1925638"/>
            <a:ext cx="1768475" cy="914400"/>
          </a:xfrm>
          <a:prstGeom prst="flowChartAlternateProcess">
            <a:avLst/>
          </a:prstGeom>
          <a:gradFill rotWithShape="1">
            <a:gsLst>
              <a:gs pos="0">
                <a:srgbClr val="FFCCFF"/>
              </a:gs>
              <a:gs pos="100000">
                <a:srgbClr val="FF99FF"/>
              </a:gs>
            </a:gsLst>
            <a:path path="shape">
              <a:fillToRect l="50000" t="50000" r="50000" b="50000"/>
            </a:path>
          </a:gradFill>
          <a:ln w="12700">
            <a:solidFill>
              <a:schemeClr val="tx1"/>
            </a:solidFill>
            <a:miter lim="800000"/>
            <a:headEnd/>
            <a:tailEnd/>
          </a:ln>
        </p:spPr>
        <p:txBody>
          <a:bodyPr wrap="none" lIns="89756" tIns="46670" rIns="89756" bIns="46670" anchor="ctr"/>
          <a:lstStyle/>
          <a:p>
            <a:pPr algn="ctr" eaLnBrk="0" hangingPunct="0"/>
            <a:r>
              <a:rPr lang="en-US" altLang="en-US" sz="1700" b="1">
                <a:solidFill>
                  <a:srgbClr val="333399"/>
                </a:solidFill>
                <a:ea typeface="MS PGothic" pitchFamily="34" charset="-128"/>
                <a:sym typeface="Symbol" pitchFamily="18" charset="2"/>
              </a:rPr>
              <a:t>A</a:t>
            </a:r>
            <a:r>
              <a:rPr lang="tr-TR" altLang="en-US" sz="1700" b="1">
                <a:solidFill>
                  <a:srgbClr val="333399"/>
                </a:solidFill>
                <a:ea typeface="MS PGothic" pitchFamily="34" charset="-128"/>
                <a:sym typeface="Symbol" pitchFamily="18" charset="2"/>
              </a:rPr>
              <a:t>kut</a:t>
            </a:r>
            <a:br>
              <a:rPr lang="en-US" altLang="en-US" sz="1700" b="1">
                <a:solidFill>
                  <a:srgbClr val="333399"/>
                </a:solidFill>
                <a:ea typeface="MS PGothic" pitchFamily="34" charset="-128"/>
                <a:sym typeface="Symbol" pitchFamily="18" charset="2"/>
              </a:rPr>
            </a:br>
            <a:r>
              <a:rPr lang="el-GR" altLang="en-US" sz="1700" b="1">
                <a:solidFill>
                  <a:srgbClr val="333399"/>
                </a:solidFill>
                <a:ea typeface="MS PGothic" pitchFamily="34" charset="-128"/>
                <a:sym typeface="Symbol" pitchFamily="18" charset="2"/>
              </a:rPr>
              <a:t>β</a:t>
            </a:r>
            <a:r>
              <a:rPr lang="en-US" altLang="en-US" sz="1700" b="1">
                <a:solidFill>
                  <a:srgbClr val="333399"/>
                </a:solidFill>
                <a:ea typeface="MS PGothic" pitchFamily="34" charset="-128"/>
                <a:sym typeface="Symbol" pitchFamily="18" charset="2"/>
              </a:rPr>
              <a:t>-</a:t>
            </a:r>
            <a:r>
              <a:rPr lang="tr-TR" altLang="en-US" sz="1700" b="1">
                <a:solidFill>
                  <a:srgbClr val="333399"/>
                </a:solidFill>
                <a:ea typeface="MS PGothic" pitchFamily="34" charset="-128"/>
                <a:sym typeface="Symbol" pitchFamily="18" charset="2"/>
              </a:rPr>
              <a:t>hücre</a:t>
            </a:r>
            <a:br>
              <a:rPr lang="en-US" altLang="en-US" sz="1700" b="1">
                <a:solidFill>
                  <a:srgbClr val="333399"/>
                </a:solidFill>
                <a:ea typeface="MS PGothic" pitchFamily="34" charset="-128"/>
                <a:sym typeface="Symbol" pitchFamily="18" charset="2"/>
              </a:rPr>
            </a:br>
            <a:r>
              <a:rPr lang="en-US" altLang="en-US" sz="1700" b="1">
                <a:solidFill>
                  <a:srgbClr val="333399"/>
                </a:solidFill>
                <a:ea typeface="MS PGothic" pitchFamily="34" charset="-128"/>
                <a:sym typeface="Symbol" pitchFamily="18" charset="2"/>
              </a:rPr>
              <a:t>d</a:t>
            </a:r>
            <a:r>
              <a:rPr lang="tr-TR" altLang="en-US" sz="1700" b="1">
                <a:solidFill>
                  <a:srgbClr val="333399"/>
                </a:solidFill>
                <a:ea typeface="MS PGothic" pitchFamily="34" charset="-128"/>
                <a:sym typeface="Symbol" pitchFamily="18" charset="2"/>
              </a:rPr>
              <a:t>isfonksiyonu</a:t>
            </a:r>
            <a:endParaRPr lang="en-US" altLang="en-US" sz="1700" b="1">
              <a:solidFill>
                <a:srgbClr val="333399"/>
              </a:solidFill>
              <a:ea typeface="MS PGothic" pitchFamily="34" charset="-128"/>
              <a:sym typeface="Symbol" pitchFamily="18" charset="2"/>
            </a:endParaRPr>
          </a:p>
        </p:txBody>
      </p:sp>
      <p:sp>
        <p:nvSpPr>
          <p:cNvPr id="24595" name="Line 19"/>
          <p:cNvSpPr>
            <a:spLocks noChangeShapeType="1"/>
          </p:cNvSpPr>
          <p:nvPr/>
        </p:nvSpPr>
        <p:spPr bwMode="auto">
          <a:xfrm>
            <a:off x="2438401" y="5138738"/>
            <a:ext cx="7331075" cy="0"/>
          </a:xfrm>
          <a:prstGeom prst="line">
            <a:avLst/>
          </a:prstGeom>
          <a:noFill/>
          <a:ln w="12700">
            <a:solidFill>
              <a:schemeClr val="accent5">
                <a:lumMod val="75000"/>
              </a:schemeClr>
            </a:solidFill>
            <a:round/>
            <a:headEnd/>
            <a:tailEnd/>
          </a:ln>
        </p:spPr>
        <p:txBody>
          <a:bodyPr wrap="none" lIns="90000" tIns="46800" rIns="90000" bIns="46800" anchor="ctr"/>
          <a:lstStyle/>
          <a:p>
            <a:endParaRPr lang="tr-TR"/>
          </a:p>
        </p:txBody>
      </p:sp>
      <p:sp>
        <p:nvSpPr>
          <p:cNvPr id="24596" name="AutoShape 20"/>
          <p:cNvSpPr>
            <a:spLocks noChangeArrowheads="1"/>
          </p:cNvSpPr>
          <p:nvPr/>
        </p:nvSpPr>
        <p:spPr bwMode="auto">
          <a:xfrm>
            <a:off x="5341939" y="3390900"/>
            <a:ext cx="1571625" cy="393700"/>
          </a:xfrm>
          <a:prstGeom prst="flowChartAlternateProcess">
            <a:avLst/>
          </a:prstGeom>
          <a:solidFill>
            <a:schemeClr val="bg1"/>
          </a:solidFill>
          <a:ln w="12700">
            <a:solidFill>
              <a:schemeClr val="tx1"/>
            </a:solidFill>
            <a:miter lim="800000"/>
            <a:headEnd/>
            <a:tailEnd/>
          </a:ln>
        </p:spPr>
        <p:txBody>
          <a:bodyPr wrap="none" lIns="89756" tIns="46670" rIns="89756" bIns="46670" anchor="ctr"/>
          <a:lstStyle/>
          <a:p>
            <a:pPr algn="ctr" eaLnBrk="0" hangingPunct="0"/>
            <a:r>
              <a:rPr lang="en-US" altLang="en-US">
                <a:sym typeface="Symbol" pitchFamily="18" charset="2"/>
              </a:rPr>
              <a:t>İ</a:t>
            </a:r>
            <a:r>
              <a:rPr lang="tr-TR" altLang="en-US">
                <a:sym typeface="Symbol" pitchFamily="18" charset="2"/>
              </a:rPr>
              <a:t>nkretin BT</a:t>
            </a:r>
            <a:endParaRPr lang="en-US" altLang="en-US">
              <a:sym typeface="Symbol" pitchFamily="18" charset="2"/>
            </a:endParaRPr>
          </a:p>
        </p:txBody>
      </p:sp>
      <p:sp>
        <p:nvSpPr>
          <p:cNvPr id="24597" name="AutoShape 21"/>
          <p:cNvSpPr>
            <a:spLocks noChangeArrowheads="1"/>
          </p:cNvSpPr>
          <p:nvPr/>
        </p:nvSpPr>
        <p:spPr bwMode="auto">
          <a:xfrm>
            <a:off x="8990014" y="3284984"/>
            <a:ext cx="1571625" cy="648072"/>
          </a:xfrm>
          <a:prstGeom prst="flowChartAlternateProcess">
            <a:avLst/>
          </a:prstGeom>
          <a:solidFill>
            <a:schemeClr val="bg1"/>
          </a:solidFill>
          <a:ln w="12700">
            <a:solidFill>
              <a:schemeClr val="tx1"/>
            </a:solidFill>
            <a:miter lim="800000"/>
            <a:headEnd/>
            <a:tailEnd/>
          </a:ln>
        </p:spPr>
        <p:txBody>
          <a:bodyPr wrap="none" lIns="89756" tIns="46670" rIns="89756" bIns="46670" anchor="ctr"/>
          <a:lstStyle/>
          <a:p>
            <a:pPr algn="ctr" eaLnBrk="0" hangingPunct="0"/>
            <a:r>
              <a:rPr lang="tr-TR" altLang="en-US" dirty="0">
                <a:sym typeface="Symbol" pitchFamily="18" charset="2"/>
              </a:rPr>
              <a:t>SGLT2</a:t>
            </a:r>
          </a:p>
          <a:p>
            <a:pPr algn="ctr" eaLnBrk="0" hangingPunct="0"/>
            <a:r>
              <a:rPr lang="tr-TR" altLang="en-US" dirty="0">
                <a:sym typeface="Symbol" pitchFamily="18" charset="2"/>
              </a:rPr>
              <a:t> inhibitörleri</a:t>
            </a:r>
            <a:endParaRPr lang="en-US" altLang="en-US" dirty="0">
              <a:sym typeface="Symbol" pitchFamily="18" charset="2"/>
            </a:endParaRPr>
          </a:p>
        </p:txBody>
      </p:sp>
      <p:sp>
        <p:nvSpPr>
          <p:cNvPr id="24598" name="Text Box 22"/>
          <p:cNvSpPr txBox="1">
            <a:spLocks noChangeArrowheads="1"/>
          </p:cNvSpPr>
          <p:nvPr/>
        </p:nvSpPr>
        <p:spPr bwMode="auto">
          <a:xfrm>
            <a:off x="2015251" y="6217246"/>
            <a:ext cx="4267363" cy="309958"/>
          </a:xfrm>
          <a:prstGeom prst="rect">
            <a:avLst/>
          </a:prstGeom>
          <a:noFill/>
          <a:ln w="12700">
            <a:noFill/>
            <a:miter lim="800000"/>
            <a:headEnd/>
            <a:tailEnd/>
          </a:ln>
        </p:spPr>
        <p:txBody>
          <a:bodyPr wrap="none" lIns="90000" tIns="46800" rIns="90000" bIns="46800" anchor="ctr">
            <a:spAutoFit/>
          </a:bodyPr>
          <a:lstStyle/>
          <a:p>
            <a:pPr algn="ctr" eaLnBrk="0" hangingPunct="0">
              <a:spcAft>
                <a:spcPct val="40000"/>
              </a:spcAft>
            </a:pPr>
            <a:r>
              <a:rPr lang="en-US" altLang="en-US" sz="1400">
                <a:solidFill>
                  <a:srgbClr val="FFFFFF"/>
                </a:solidFill>
                <a:ea typeface="MS PGothic" pitchFamily="34" charset="-128"/>
              </a:rPr>
              <a:t>TZD= thiazolidinedione; T2DM= type 2 diabetes mellitus</a:t>
            </a:r>
          </a:p>
        </p:txBody>
      </p:sp>
      <p:sp>
        <p:nvSpPr>
          <p:cNvPr id="24599" name="Text Box 23"/>
          <p:cNvSpPr txBox="1">
            <a:spLocks noChangeArrowheads="1"/>
          </p:cNvSpPr>
          <p:nvPr/>
        </p:nvSpPr>
        <p:spPr bwMode="auto">
          <a:xfrm>
            <a:off x="1865314" y="6497638"/>
            <a:ext cx="4926005" cy="279180"/>
          </a:xfrm>
          <a:prstGeom prst="rect">
            <a:avLst/>
          </a:prstGeom>
          <a:noFill/>
          <a:ln w="12700">
            <a:noFill/>
            <a:miter lim="800000"/>
            <a:headEnd/>
            <a:tailEnd/>
          </a:ln>
        </p:spPr>
        <p:txBody>
          <a:bodyPr wrap="none" lIns="90000" tIns="46800" rIns="90000" bIns="46800">
            <a:spAutoFit/>
          </a:bodyPr>
          <a:lstStyle/>
          <a:p>
            <a:pPr eaLnBrk="0" hangingPunct="0">
              <a:spcAft>
                <a:spcPct val="40000"/>
              </a:spcAft>
            </a:pPr>
            <a:r>
              <a:rPr lang="pt-BR" altLang="en-US" sz="1200">
                <a:solidFill>
                  <a:srgbClr val="FFFFFF"/>
                </a:solidFill>
                <a:ea typeface="MS PGothic" pitchFamily="34" charset="-128"/>
              </a:rPr>
              <a:t>Adapted from DeFronzo RA. </a:t>
            </a:r>
            <a:r>
              <a:rPr lang="pt-BR" altLang="en-US" sz="1200" i="1">
                <a:solidFill>
                  <a:srgbClr val="FFFFFF"/>
                </a:solidFill>
                <a:ea typeface="MS PGothic" pitchFamily="34" charset="-128"/>
              </a:rPr>
              <a:t>Br J Diabetes Vasc Dis. </a:t>
            </a:r>
            <a:r>
              <a:rPr lang="pt-BR" altLang="en-US" sz="1200">
                <a:solidFill>
                  <a:srgbClr val="FFFFFF"/>
                </a:solidFill>
                <a:ea typeface="MS PGothic" pitchFamily="34" charset="-128"/>
              </a:rPr>
              <a:t>2003;3(suppl 1):S24–S40</a:t>
            </a:r>
            <a:endParaRPr lang="en-US" sz="1200">
              <a:solidFill>
                <a:srgbClr val="FFFFFF"/>
              </a:solidFill>
              <a:ea typeface="MS PGothic" pitchFamily="34" charset="-128"/>
            </a:endParaRPr>
          </a:p>
        </p:txBody>
      </p:sp>
      <p:pic>
        <p:nvPicPr>
          <p:cNvPr id="2" name="Picture 2">
            <a:extLst>
              <a:ext uri="{FF2B5EF4-FFF2-40B4-BE49-F238E27FC236}">
                <a16:creationId xmlns:a16="http://schemas.microsoft.com/office/drawing/2014/main" id="{75E1F03B-AD8E-1E4E-843D-52A08794C4DB}"/>
              </a:ext>
            </a:extLst>
          </p:cNvPr>
          <p:cNvPicPr>
            <a:picLocks noChangeAspect="1" noChangeArrowheads="1"/>
          </p:cNvPicPr>
          <p:nvPr/>
        </p:nvPicPr>
        <p:blipFill>
          <a:blip r:embed="rId3" cstate="print"/>
          <a:srcRect/>
          <a:stretch>
            <a:fillRect/>
          </a:stretch>
        </p:blipFill>
        <p:spPr bwMode="auto">
          <a:xfrm>
            <a:off x="966669" y="38883"/>
            <a:ext cx="10207861" cy="6780660"/>
          </a:xfrm>
          <a:prstGeom prst="rect">
            <a:avLst/>
          </a:prstGeom>
          <a:noFill/>
          <a:ln w="9525">
            <a:noFill/>
            <a:miter lim="800000"/>
            <a:headEnd/>
            <a:tailEnd/>
          </a:ln>
        </p:spPr>
      </p:pic>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9AACB59-1C37-AD8D-A404-1869680F22D6}"/>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a16="http://schemas.microsoft.com/office/drawing/2014/main" id="{9D85B572-13EC-3A28-B14A-677ECE65AC5F}"/>
              </a:ext>
            </a:extLst>
          </p:cNvPr>
          <p:cNvSpPr>
            <a:spLocks noGrp="1"/>
          </p:cNvSpPr>
          <p:nvPr>
            <p:ph idx="1"/>
          </p:nvPr>
        </p:nvSpPr>
        <p:spPr/>
        <p:txBody>
          <a:bodyPr/>
          <a:lstStyle/>
          <a:p>
            <a:endParaRPr lang="tr-TR"/>
          </a:p>
        </p:txBody>
      </p:sp>
      <p:pic>
        <p:nvPicPr>
          <p:cNvPr id="5" name="Resim 4">
            <a:extLst>
              <a:ext uri="{FF2B5EF4-FFF2-40B4-BE49-F238E27FC236}">
                <a16:creationId xmlns:a16="http://schemas.microsoft.com/office/drawing/2014/main" id="{1B7AA92C-9700-66B0-7400-0BD45C736F6F}"/>
              </a:ext>
            </a:extLst>
          </p:cNvPr>
          <p:cNvPicPr>
            <a:picLocks noChangeAspect="1"/>
          </p:cNvPicPr>
          <p:nvPr/>
        </p:nvPicPr>
        <p:blipFill>
          <a:blip r:embed="rId2"/>
          <a:stretch>
            <a:fillRect/>
          </a:stretch>
        </p:blipFill>
        <p:spPr>
          <a:xfrm>
            <a:off x="1138237" y="509587"/>
            <a:ext cx="9915525" cy="5838825"/>
          </a:xfrm>
          <a:prstGeom prst="rect">
            <a:avLst/>
          </a:prstGeom>
        </p:spPr>
      </p:pic>
    </p:spTree>
    <p:extLst>
      <p:ext uri="{BB962C8B-B14F-4D97-AF65-F5344CB8AC3E}">
        <p14:creationId xmlns:p14="http://schemas.microsoft.com/office/powerpoint/2010/main" val="29883601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75337E1-9B79-1A5A-074A-70CD5DB257B5}"/>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0010C788-81C6-7C7D-6F2E-F4CDB940C8D5}"/>
              </a:ext>
            </a:extLst>
          </p:cNvPr>
          <p:cNvSpPr>
            <a:spLocks noGrp="1"/>
          </p:cNvSpPr>
          <p:nvPr>
            <p:ph idx="1"/>
          </p:nvPr>
        </p:nvSpPr>
        <p:spPr/>
        <p:txBody>
          <a:bodyPr/>
          <a:lstStyle/>
          <a:p>
            <a:endParaRPr lang="tr-TR" dirty="0"/>
          </a:p>
        </p:txBody>
      </p:sp>
      <p:pic>
        <p:nvPicPr>
          <p:cNvPr id="7170" name="Picture 2" descr="İnsülin - Tıpacı">
            <a:extLst>
              <a:ext uri="{FF2B5EF4-FFF2-40B4-BE49-F238E27FC236}">
                <a16:creationId xmlns:a16="http://schemas.microsoft.com/office/drawing/2014/main" id="{EDEC5F3F-B4FB-5AA5-55DE-9ADC2B8E88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38660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chemeClr val="tx1"/>
                </a:solidFill>
              </a:rPr>
              <a:t>İnsülinin etki mekanizması </a:t>
            </a:r>
          </a:p>
        </p:txBody>
      </p:sp>
      <p:sp>
        <p:nvSpPr>
          <p:cNvPr id="3" name="İçerik Yer Tutucusu 2"/>
          <p:cNvSpPr>
            <a:spLocks noGrp="1"/>
          </p:cNvSpPr>
          <p:nvPr>
            <p:ph idx="1"/>
          </p:nvPr>
        </p:nvSpPr>
        <p:spPr/>
        <p:txBody>
          <a:bodyPr>
            <a:normAutofit/>
          </a:bodyPr>
          <a:lstStyle/>
          <a:p>
            <a:pPr>
              <a:buFont typeface="Wingdings" panose="05000000000000000000" pitchFamily="2" charset="2"/>
              <a:buChar char="Ø"/>
            </a:pPr>
            <a:r>
              <a:rPr lang="tr-TR" sz="2200" dirty="0"/>
              <a:t>Glukozun hücre içine girişini sağlar</a:t>
            </a:r>
          </a:p>
          <a:p>
            <a:pPr>
              <a:buFont typeface="Wingdings" panose="05000000000000000000" pitchFamily="2" charset="2"/>
              <a:buChar char="Ø"/>
            </a:pPr>
            <a:r>
              <a:rPr lang="tr-TR" sz="2200" dirty="0"/>
              <a:t>Glikojen depolanmasını arttırır</a:t>
            </a:r>
          </a:p>
          <a:p>
            <a:pPr>
              <a:buFont typeface="Wingdings" panose="05000000000000000000" pitchFamily="2" charset="2"/>
              <a:buChar char="Ø"/>
            </a:pPr>
            <a:r>
              <a:rPr lang="tr-TR" sz="2200" dirty="0"/>
              <a:t>Hepatik glukoz çıkışını baskılar </a:t>
            </a:r>
          </a:p>
          <a:p>
            <a:pPr>
              <a:buFont typeface="Wingdings" panose="05000000000000000000" pitchFamily="2" charset="2"/>
              <a:buChar char="Ø"/>
            </a:pPr>
            <a:r>
              <a:rPr lang="tr-TR" sz="2200" dirty="0"/>
              <a:t>Periferik ve hepatik insülin duyarlılığını arttırır</a:t>
            </a:r>
          </a:p>
          <a:p>
            <a:pPr>
              <a:buFont typeface="Wingdings" panose="05000000000000000000" pitchFamily="2" charset="2"/>
              <a:buChar char="Ø"/>
            </a:pPr>
            <a:r>
              <a:rPr lang="tr-TR" sz="2200" dirty="0"/>
              <a:t>Yağ ve proteinlerin yıkımını inhibe eder</a:t>
            </a:r>
          </a:p>
        </p:txBody>
      </p:sp>
    </p:spTree>
    <p:extLst>
      <p:ext uri="{BB962C8B-B14F-4D97-AF65-F5344CB8AC3E}">
        <p14:creationId xmlns:p14="http://schemas.microsoft.com/office/powerpoint/2010/main" val="27730083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chemeClr val="tx1"/>
                </a:solidFill>
              </a:rPr>
              <a:t>İnsülin tedavisi </a:t>
            </a:r>
          </a:p>
        </p:txBody>
      </p:sp>
      <p:sp>
        <p:nvSpPr>
          <p:cNvPr id="3" name="İçerik Yer Tutucusu 2"/>
          <p:cNvSpPr>
            <a:spLocks noGrp="1"/>
          </p:cNvSpPr>
          <p:nvPr>
            <p:ph idx="1"/>
          </p:nvPr>
        </p:nvSpPr>
        <p:spPr>
          <a:xfrm>
            <a:off x="2231136" y="2474269"/>
            <a:ext cx="7729728" cy="4213133"/>
          </a:xfrm>
        </p:spPr>
        <p:txBody>
          <a:bodyPr>
            <a:noAutofit/>
          </a:bodyPr>
          <a:lstStyle/>
          <a:p>
            <a:pPr marL="0" indent="0">
              <a:buNone/>
            </a:pPr>
            <a:r>
              <a:rPr lang="tr-TR" sz="2200" dirty="0">
                <a:solidFill>
                  <a:schemeClr val="tx1"/>
                </a:solidFill>
              </a:rPr>
              <a:t>Amaç:</a:t>
            </a:r>
          </a:p>
          <a:p>
            <a:pPr>
              <a:buFont typeface="Wingdings" panose="05000000000000000000" pitchFamily="2" charset="2"/>
              <a:buChar char="Ø"/>
            </a:pPr>
            <a:r>
              <a:rPr lang="tr-TR" sz="2200" dirty="0">
                <a:solidFill>
                  <a:schemeClr val="tx1"/>
                </a:solidFill>
              </a:rPr>
              <a:t>İnsülin replasmanı: </a:t>
            </a:r>
          </a:p>
          <a:p>
            <a:r>
              <a:rPr lang="tr-TR" sz="2200" dirty="0">
                <a:solidFill>
                  <a:schemeClr val="tx1"/>
                </a:solidFill>
              </a:rPr>
              <a:t>Tip 1 </a:t>
            </a:r>
            <a:r>
              <a:rPr lang="tr-TR" sz="2200" dirty="0" err="1">
                <a:solidFill>
                  <a:schemeClr val="tx1"/>
                </a:solidFill>
              </a:rPr>
              <a:t>DM’li</a:t>
            </a:r>
            <a:r>
              <a:rPr lang="tr-TR" sz="2200" dirty="0">
                <a:solidFill>
                  <a:schemeClr val="tx1"/>
                </a:solidFill>
              </a:rPr>
              <a:t> veya insülin rezervi azalmış Tip 2 diyabet hastalarında </a:t>
            </a:r>
          </a:p>
          <a:p>
            <a:r>
              <a:rPr lang="tr-TR" sz="2200" dirty="0">
                <a:solidFill>
                  <a:schemeClr val="tx1"/>
                </a:solidFill>
              </a:rPr>
              <a:t>genellikle bazal-</a:t>
            </a:r>
            <a:r>
              <a:rPr lang="tr-TR" sz="2200" dirty="0" err="1">
                <a:solidFill>
                  <a:schemeClr val="tx1"/>
                </a:solidFill>
              </a:rPr>
              <a:t>bolus</a:t>
            </a:r>
            <a:r>
              <a:rPr lang="tr-TR" sz="2200" dirty="0">
                <a:solidFill>
                  <a:schemeClr val="tx1"/>
                </a:solidFill>
              </a:rPr>
              <a:t> uygulama şeklinde</a:t>
            </a:r>
          </a:p>
          <a:p>
            <a:pPr marL="0" indent="0">
              <a:buNone/>
            </a:pPr>
            <a:endParaRPr lang="tr-TR" sz="2200" dirty="0">
              <a:solidFill>
                <a:schemeClr val="tx1"/>
              </a:solidFill>
            </a:endParaRPr>
          </a:p>
          <a:p>
            <a:pPr>
              <a:buFont typeface="Wingdings" panose="05000000000000000000" pitchFamily="2" charset="2"/>
              <a:buChar char="Ø"/>
            </a:pPr>
            <a:r>
              <a:rPr lang="tr-TR" sz="2200" dirty="0">
                <a:solidFill>
                  <a:schemeClr val="tx1"/>
                </a:solidFill>
              </a:rPr>
              <a:t>İnsülin desteği: </a:t>
            </a:r>
          </a:p>
          <a:p>
            <a:r>
              <a:rPr lang="tr-TR" sz="2200" dirty="0">
                <a:solidFill>
                  <a:schemeClr val="tx1"/>
                </a:solidFill>
              </a:rPr>
              <a:t>Bazal insülin desteği ile tedaviye başlanır</a:t>
            </a:r>
          </a:p>
          <a:p>
            <a:r>
              <a:rPr lang="tr-TR" sz="2200" dirty="0">
                <a:solidFill>
                  <a:schemeClr val="tx1"/>
                </a:solidFill>
              </a:rPr>
              <a:t>gerektiğinde günde 2 dozla tedaviye geçilir</a:t>
            </a:r>
          </a:p>
          <a:p>
            <a:r>
              <a:rPr lang="tr-TR" sz="2200" dirty="0">
                <a:solidFill>
                  <a:schemeClr val="tx1"/>
                </a:solidFill>
              </a:rPr>
              <a:t>Zamanla replasmana ihtiyaç duyulabilir</a:t>
            </a:r>
          </a:p>
        </p:txBody>
      </p:sp>
    </p:spTree>
    <p:extLst>
      <p:ext uri="{BB962C8B-B14F-4D97-AF65-F5344CB8AC3E}">
        <p14:creationId xmlns:p14="http://schemas.microsoft.com/office/powerpoint/2010/main" val="31182521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chemeClr val="tx1"/>
                </a:solidFill>
              </a:rPr>
              <a:t>İnsülin endikasyonları</a:t>
            </a:r>
          </a:p>
        </p:txBody>
      </p:sp>
      <p:sp>
        <p:nvSpPr>
          <p:cNvPr id="3" name="İçerik Yer Tutucusu 2"/>
          <p:cNvSpPr>
            <a:spLocks noGrp="1"/>
          </p:cNvSpPr>
          <p:nvPr>
            <p:ph idx="1"/>
          </p:nvPr>
        </p:nvSpPr>
        <p:spPr>
          <a:xfrm>
            <a:off x="2231136" y="2702257"/>
            <a:ext cx="9137449" cy="4572000"/>
          </a:xfrm>
        </p:spPr>
        <p:txBody>
          <a:bodyPr>
            <a:normAutofit/>
          </a:bodyPr>
          <a:lstStyle/>
          <a:p>
            <a:pPr algn="l">
              <a:buFont typeface="Wingdings" panose="05000000000000000000" pitchFamily="2" charset="2"/>
              <a:buChar char="Ø"/>
            </a:pPr>
            <a:r>
              <a:rPr lang="tr-TR" sz="2400" b="0" i="0" u="none" strike="noStrike" baseline="0" dirty="0"/>
              <a:t>Tip 1 </a:t>
            </a:r>
            <a:r>
              <a:rPr lang="tr-TR" sz="2400" b="0" i="0" u="none" strike="noStrike" baseline="0" dirty="0" err="1"/>
              <a:t>diabetes</a:t>
            </a:r>
            <a:r>
              <a:rPr lang="tr-TR" sz="2400" b="0" i="0" u="none" strike="noStrike" baseline="0" dirty="0"/>
              <a:t> </a:t>
            </a:r>
            <a:r>
              <a:rPr lang="tr-TR" sz="2400" b="0" i="0" u="none" strike="noStrike" baseline="0" dirty="0" err="1"/>
              <a:t>mellitus</a:t>
            </a:r>
            <a:endParaRPr lang="tr-TR" sz="2400" b="0" i="0" u="none" strike="noStrike" baseline="0" dirty="0"/>
          </a:p>
          <a:p>
            <a:pPr algn="l">
              <a:buFont typeface="Wingdings" panose="05000000000000000000" pitchFamily="2" charset="2"/>
              <a:buChar char="Ø"/>
            </a:pPr>
            <a:r>
              <a:rPr lang="tr-TR" sz="2400" b="0" i="0" u="none" strike="noStrike" baseline="0" dirty="0"/>
              <a:t>Başlangıçta yavaş seyirli yetişkin </a:t>
            </a:r>
            <a:r>
              <a:rPr lang="tr-TR" sz="2400" b="0" i="0" u="none" strike="noStrike" baseline="0" dirty="0" err="1"/>
              <a:t>otoimmun</a:t>
            </a:r>
            <a:r>
              <a:rPr lang="tr-TR" sz="2400" b="0" i="0" u="none" strike="noStrike" baseline="0" dirty="0"/>
              <a:t> diyabetliler (LADA)</a:t>
            </a:r>
          </a:p>
          <a:p>
            <a:pPr algn="l">
              <a:buFont typeface="Wingdings" panose="05000000000000000000" pitchFamily="2" charset="2"/>
              <a:buChar char="Ø"/>
            </a:pPr>
            <a:r>
              <a:rPr lang="tr-TR" sz="2400" b="0" i="0" u="none" strike="noStrike" baseline="0" dirty="0"/>
              <a:t>Diyet ile kontrol altına alınamayan GDM</a:t>
            </a:r>
          </a:p>
          <a:p>
            <a:pPr>
              <a:buFont typeface="Wingdings" panose="05000000000000000000" pitchFamily="2" charset="2"/>
              <a:buChar char="Ø"/>
            </a:pPr>
            <a:r>
              <a:rPr lang="tr-TR" sz="2400" b="0" i="0" u="none" strike="noStrike" baseline="0" dirty="0"/>
              <a:t>Tip 2 </a:t>
            </a:r>
            <a:r>
              <a:rPr lang="tr-TR" sz="2400" b="0" i="0" u="none" strike="noStrike" baseline="0" dirty="0" err="1"/>
              <a:t>diabetes</a:t>
            </a:r>
            <a:r>
              <a:rPr lang="tr-TR" sz="2400" b="0" i="0" u="none" strike="noStrike" baseline="0" dirty="0"/>
              <a:t> </a:t>
            </a:r>
            <a:r>
              <a:rPr lang="tr-TR" sz="2400" b="0" i="0" u="none" strike="noStrike" baseline="0" dirty="0" err="1"/>
              <a:t>mellituslu</a:t>
            </a:r>
            <a:r>
              <a:rPr lang="tr-TR" sz="2400" b="0" i="0" u="none" strike="noStrike" baseline="0" dirty="0"/>
              <a:t> hastalarda insülin tedavisi gerektiren durumlar</a:t>
            </a:r>
          </a:p>
          <a:p>
            <a:pPr algn="l"/>
            <a:endParaRPr lang="tr-TR" sz="2400" dirty="0"/>
          </a:p>
          <a:p>
            <a:endParaRPr lang="tr-TR" dirty="0"/>
          </a:p>
        </p:txBody>
      </p:sp>
    </p:spTree>
    <p:extLst>
      <p:ext uri="{BB962C8B-B14F-4D97-AF65-F5344CB8AC3E}">
        <p14:creationId xmlns:p14="http://schemas.microsoft.com/office/powerpoint/2010/main" val="10517935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Tip 2 </a:t>
            </a:r>
            <a:r>
              <a:rPr lang="tr-TR" dirty="0" err="1"/>
              <a:t>DM’de</a:t>
            </a:r>
            <a:r>
              <a:rPr lang="tr-TR" dirty="0"/>
              <a:t> insülin tedavi endikasyonları </a:t>
            </a:r>
          </a:p>
        </p:txBody>
      </p:sp>
      <p:sp>
        <p:nvSpPr>
          <p:cNvPr id="3" name="İçerik Yer Tutucusu 2"/>
          <p:cNvSpPr>
            <a:spLocks noGrp="1"/>
          </p:cNvSpPr>
          <p:nvPr>
            <p:ph idx="1"/>
          </p:nvPr>
        </p:nvSpPr>
        <p:spPr>
          <a:xfrm>
            <a:off x="1698873" y="2352295"/>
            <a:ext cx="9410404" cy="4704588"/>
          </a:xfrm>
        </p:spPr>
        <p:txBody>
          <a:bodyPr>
            <a:normAutofit fontScale="62500" lnSpcReduction="20000"/>
          </a:bodyPr>
          <a:lstStyle/>
          <a:p>
            <a:pPr algn="l"/>
            <a:r>
              <a:rPr lang="tr-TR" sz="2900" b="0" i="0" u="none" strike="noStrike" baseline="0" dirty="0"/>
              <a:t> İnsülin dışı anti-hiperglisemik ilaçlarla hedeflenen glisemik kontrolün sağlanamaması</a:t>
            </a:r>
          </a:p>
          <a:p>
            <a:pPr algn="l"/>
            <a:r>
              <a:rPr lang="tr-TR" sz="2900" b="0" i="0" u="none" strike="noStrike" baseline="0" dirty="0"/>
              <a:t> İnsülin eksikliği düşündüren bulgular (aşırı kilo kaybı, aşikar </a:t>
            </a:r>
            <a:r>
              <a:rPr lang="tr-TR" sz="2900" b="0" i="0" u="none" strike="noStrike" baseline="0" dirty="0" err="1"/>
              <a:t>hipertrigliseridemi</a:t>
            </a:r>
            <a:r>
              <a:rPr lang="tr-TR" sz="2900" b="0" i="0" u="none" strike="noStrike" baseline="0" dirty="0"/>
              <a:t> ve ketozis)</a:t>
            </a:r>
          </a:p>
          <a:p>
            <a:pPr algn="l"/>
            <a:r>
              <a:rPr lang="tr-TR" sz="2900" dirty="0"/>
              <a:t> </a:t>
            </a:r>
            <a:r>
              <a:rPr lang="tr-TR" sz="2900" b="0" i="0" u="none" strike="noStrike" baseline="0" dirty="0"/>
              <a:t>Ağır hiperglisemik semptomlar (</a:t>
            </a:r>
            <a:r>
              <a:rPr lang="tr-TR" sz="2900" b="0" i="0" u="none" strike="noStrike" baseline="0" dirty="0" err="1"/>
              <a:t>poliüri</a:t>
            </a:r>
            <a:r>
              <a:rPr lang="tr-TR" sz="2900" b="0" i="0" u="none" strike="noStrike" baseline="0" dirty="0"/>
              <a:t>, polidipsi)</a:t>
            </a:r>
          </a:p>
          <a:p>
            <a:pPr algn="l"/>
            <a:r>
              <a:rPr lang="tr-TR" sz="2900" b="0" i="0" u="none" strike="noStrike" baseline="0" dirty="0"/>
              <a:t> Hiperglisemik aciller (diyabetik ketoasidoz; DKA, ve </a:t>
            </a:r>
            <a:r>
              <a:rPr lang="tr-TR" sz="2900" b="0" i="0" u="none" strike="noStrike" baseline="0" dirty="0" err="1"/>
              <a:t>hiperozmolar</a:t>
            </a:r>
            <a:r>
              <a:rPr lang="tr-TR" sz="2900" b="0" i="0" u="none" strike="noStrike" baseline="0" dirty="0"/>
              <a:t> hiperglisemik durum; HHD)</a:t>
            </a:r>
          </a:p>
          <a:p>
            <a:pPr algn="l"/>
            <a:r>
              <a:rPr lang="tr-TR" sz="2900" b="0" i="0" u="none" strike="noStrike" baseline="0" dirty="0"/>
              <a:t> Akut miyokard infarktüsü (Mİ)</a:t>
            </a:r>
          </a:p>
          <a:p>
            <a:pPr algn="l"/>
            <a:r>
              <a:rPr lang="nb-NO" sz="2900" b="0" i="0" u="none" strike="noStrike" baseline="0" dirty="0"/>
              <a:t> Akut, ateşli ve sistemik hastalıklar</a:t>
            </a:r>
          </a:p>
          <a:p>
            <a:pPr algn="l"/>
            <a:r>
              <a:rPr lang="tr-TR" sz="2900" b="0" i="0" u="none" strike="noStrike" baseline="0" dirty="0"/>
              <a:t> </a:t>
            </a:r>
            <a:r>
              <a:rPr lang="tr-TR" sz="2900" b="0" i="0" u="none" strike="noStrike" baseline="0" dirty="0" err="1"/>
              <a:t>Major</a:t>
            </a:r>
            <a:r>
              <a:rPr lang="tr-TR" sz="2900" b="0" i="0" u="none" strike="noStrike" baseline="0" dirty="0"/>
              <a:t> cerrahi operasyonlar</a:t>
            </a:r>
          </a:p>
          <a:p>
            <a:pPr algn="l"/>
            <a:r>
              <a:rPr lang="tr-TR" sz="2900" b="0" i="0" u="none" strike="noStrike" baseline="0" dirty="0"/>
              <a:t> Gebelik ve laktasyon</a:t>
            </a:r>
          </a:p>
          <a:p>
            <a:pPr algn="l"/>
            <a:r>
              <a:rPr lang="tr-TR" sz="2900" b="0" i="0" u="none" strike="noStrike" baseline="0" dirty="0"/>
              <a:t> Ağır karaciğer ve böbrek yetersizliği</a:t>
            </a:r>
          </a:p>
          <a:p>
            <a:pPr algn="l"/>
            <a:r>
              <a:rPr lang="tr-TR" sz="2900" b="0" i="0" u="none" strike="noStrike" baseline="0" dirty="0"/>
              <a:t> Pankreas yetersizliği (</a:t>
            </a:r>
            <a:r>
              <a:rPr lang="tr-TR" sz="2900" b="0" i="0" u="none" strike="noStrike" baseline="0" dirty="0" err="1"/>
              <a:t>Pankreatektomi</a:t>
            </a:r>
            <a:r>
              <a:rPr lang="tr-TR" sz="2900" b="0" i="0" u="none" strike="noStrike" baseline="0" dirty="0"/>
              <a:t>, kronik pankreatit </a:t>
            </a:r>
            <a:r>
              <a:rPr lang="tr-TR" sz="2900" b="0" i="0" u="none" strike="noStrike" baseline="0" dirty="0" err="1"/>
              <a:t>vb</a:t>
            </a:r>
            <a:r>
              <a:rPr lang="tr-TR" sz="2900" b="0" i="0" u="none" strike="noStrike" baseline="0" dirty="0"/>
              <a:t>)</a:t>
            </a:r>
          </a:p>
          <a:p>
            <a:pPr algn="l"/>
            <a:r>
              <a:rPr lang="tr-TR" sz="2900" b="0" i="0" u="none" strike="noStrike" baseline="0" dirty="0"/>
              <a:t> İnsülin dışı </a:t>
            </a:r>
            <a:r>
              <a:rPr lang="tr-TR" sz="2900" b="0" i="0" u="none" strike="noStrike" baseline="0" dirty="0" err="1"/>
              <a:t>antihiperglisemik</a:t>
            </a:r>
            <a:r>
              <a:rPr lang="tr-TR" sz="2900" b="0" i="0" u="none" strike="noStrike" baseline="0" dirty="0"/>
              <a:t> ilaçlara alerji ve ağır yan etkiler</a:t>
            </a:r>
          </a:p>
          <a:p>
            <a:pPr algn="l"/>
            <a:r>
              <a:rPr lang="tr-TR" sz="2900" b="0" i="0" u="none" strike="noStrike" baseline="0" dirty="0"/>
              <a:t> Klinik olarak ciddi insülin rezistansı</a:t>
            </a:r>
          </a:p>
          <a:p>
            <a:pPr algn="l"/>
            <a:r>
              <a:rPr lang="tr-TR" sz="2900" b="0" i="0" u="none" strike="noStrike" baseline="0" dirty="0"/>
              <a:t> Uzun süreli yüksek doz kortikosteroid kullanımı</a:t>
            </a:r>
          </a:p>
          <a:p>
            <a:endParaRPr lang="tr-TR" dirty="0"/>
          </a:p>
          <a:p>
            <a:endParaRPr lang="tr-TR" dirty="0"/>
          </a:p>
          <a:p>
            <a:pPr marL="0" indent="0">
              <a:buNone/>
            </a:pPr>
            <a:endParaRPr lang="tr-TR" dirty="0"/>
          </a:p>
          <a:p>
            <a:endParaRPr lang="tr-TR" dirty="0"/>
          </a:p>
        </p:txBody>
      </p:sp>
    </p:spTree>
    <p:extLst>
      <p:ext uri="{BB962C8B-B14F-4D97-AF65-F5344CB8AC3E}">
        <p14:creationId xmlns:p14="http://schemas.microsoft.com/office/powerpoint/2010/main" val="35686893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İnsülinin absorpsiyonu</a:t>
            </a:r>
            <a:br>
              <a:rPr lang="tr-TR" dirty="0"/>
            </a:br>
            <a:r>
              <a:rPr lang="tr-TR" dirty="0"/>
              <a:t>ve saklanması  </a:t>
            </a:r>
          </a:p>
        </p:txBody>
      </p:sp>
      <p:sp>
        <p:nvSpPr>
          <p:cNvPr id="3" name="İçerik Yer Tutucusu 2"/>
          <p:cNvSpPr>
            <a:spLocks noGrp="1"/>
          </p:cNvSpPr>
          <p:nvPr>
            <p:ph idx="1"/>
          </p:nvPr>
        </p:nvSpPr>
        <p:spPr>
          <a:xfrm>
            <a:off x="1555844" y="2770522"/>
            <a:ext cx="10208526" cy="4878067"/>
          </a:xfrm>
        </p:spPr>
        <p:txBody>
          <a:bodyPr>
            <a:normAutofit/>
          </a:bodyPr>
          <a:lstStyle/>
          <a:p>
            <a:pPr>
              <a:buFont typeface="Wingdings" panose="05000000000000000000" pitchFamily="2" charset="2"/>
              <a:buChar char="Ø"/>
            </a:pPr>
            <a:r>
              <a:rPr lang="tr-TR" sz="2200" dirty="0" err="1">
                <a:solidFill>
                  <a:schemeClr val="tx1"/>
                </a:solidFill>
              </a:rPr>
              <a:t>Recombinant</a:t>
            </a:r>
            <a:r>
              <a:rPr lang="tr-TR" sz="2200" dirty="0">
                <a:solidFill>
                  <a:schemeClr val="tx1"/>
                </a:solidFill>
              </a:rPr>
              <a:t> DNA tekniği (insan insülini, insülin analogları)</a:t>
            </a:r>
          </a:p>
          <a:p>
            <a:pPr>
              <a:buFont typeface="Wingdings" panose="05000000000000000000" pitchFamily="2" charset="2"/>
              <a:buChar char="Ø"/>
            </a:pPr>
            <a:r>
              <a:rPr lang="tr-TR" sz="2200" dirty="0">
                <a:solidFill>
                  <a:schemeClr val="tx1"/>
                </a:solidFill>
              </a:rPr>
              <a:t>Genel olarak U-100 insülinler kullanılmakta</a:t>
            </a:r>
          </a:p>
          <a:p>
            <a:pPr>
              <a:buFont typeface="Wingdings" panose="05000000000000000000" pitchFamily="2" charset="2"/>
              <a:buChar char="Ø"/>
            </a:pPr>
            <a:r>
              <a:rPr lang="tr-TR" sz="2200" dirty="0">
                <a:solidFill>
                  <a:schemeClr val="tx1"/>
                </a:solidFill>
              </a:rPr>
              <a:t>Genel olarak cilt altı (</a:t>
            </a:r>
            <a:r>
              <a:rPr lang="tr-TR" sz="2200" dirty="0" err="1">
                <a:solidFill>
                  <a:schemeClr val="tx1"/>
                </a:solidFill>
              </a:rPr>
              <a:t>s.c</a:t>
            </a:r>
            <a:r>
              <a:rPr lang="tr-TR" sz="2200" dirty="0">
                <a:solidFill>
                  <a:schemeClr val="tx1"/>
                </a:solidFill>
              </a:rPr>
              <a:t>.) injeksiyon </a:t>
            </a:r>
          </a:p>
          <a:p>
            <a:pPr>
              <a:buFont typeface="Wingdings" panose="05000000000000000000" pitchFamily="2" charset="2"/>
              <a:buChar char="Ø"/>
            </a:pPr>
            <a:r>
              <a:rPr lang="tr-TR" sz="2200" dirty="0">
                <a:solidFill>
                  <a:schemeClr val="tx1"/>
                </a:solidFill>
              </a:rPr>
              <a:t>En hızlı emilimden yavaş emilime doğru sıralama: abdomen, kol, uyluk ve kalça</a:t>
            </a:r>
          </a:p>
          <a:p>
            <a:pPr>
              <a:buFont typeface="Wingdings" panose="05000000000000000000" pitchFamily="2" charset="2"/>
              <a:buChar char="Ø"/>
            </a:pPr>
            <a:r>
              <a:rPr lang="tr-TR" sz="2200" b="0" i="0" u="none" strike="noStrike" baseline="0" dirty="0" err="1">
                <a:solidFill>
                  <a:schemeClr val="tx1"/>
                </a:solidFill>
              </a:rPr>
              <a:t>Lipohipertrofi</a:t>
            </a:r>
            <a:r>
              <a:rPr lang="tr-TR" sz="2200" b="0" i="0" u="none" strike="noStrike" baseline="0" dirty="0">
                <a:solidFill>
                  <a:schemeClr val="tx1"/>
                </a:solidFill>
              </a:rPr>
              <a:t> ve atrofi emilimi etkiler</a:t>
            </a:r>
          </a:p>
          <a:p>
            <a:pPr>
              <a:buFont typeface="Wingdings" panose="05000000000000000000" pitchFamily="2" charset="2"/>
              <a:buChar char="Ø"/>
            </a:pPr>
            <a:r>
              <a:rPr lang="tr-TR" sz="2200" b="0" i="0" u="none" strike="noStrike" kern="1200" baseline="0" dirty="0">
                <a:solidFill>
                  <a:schemeClr val="tx1"/>
                </a:solidFill>
                <a:latin typeface="+mn-lt"/>
                <a:ea typeface="+mn-ea"/>
                <a:cs typeface="+mn-cs"/>
              </a:rPr>
              <a:t>Sıcakta insülin absorpsiyonu daha çabuk, soğukta daha yavaştır</a:t>
            </a:r>
            <a:endParaRPr lang="tr-TR" sz="2200" b="0" i="0" u="none" strike="noStrike" baseline="0" dirty="0">
              <a:solidFill>
                <a:schemeClr val="tx1"/>
              </a:solidFill>
            </a:endParaRPr>
          </a:p>
          <a:p>
            <a:pPr>
              <a:buFont typeface="Wingdings" panose="05000000000000000000" pitchFamily="2" charset="2"/>
              <a:buChar char="Ø"/>
            </a:pPr>
            <a:r>
              <a:rPr lang="tr-TR" sz="2200" b="0" i="0" u="none" strike="noStrike" baseline="0" dirty="0">
                <a:solidFill>
                  <a:schemeClr val="tx1"/>
                </a:solidFill>
              </a:rPr>
              <a:t>Egzersiz, ateş veya injeksiyon bölgesine masaj uygulanması insülinin emilim hızını ↑ </a:t>
            </a:r>
          </a:p>
          <a:p>
            <a:pPr>
              <a:buFont typeface="Wingdings" panose="05000000000000000000" pitchFamily="2" charset="2"/>
              <a:buChar char="Ø"/>
            </a:pPr>
            <a:endParaRPr lang="tr-TR" sz="2200" b="0" i="0" u="none" strike="noStrike" baseline="0" dirty="0"/>
          </a:p>
          <a:p>
            <a:pPr marL="0" indent="0">
              <a:buNone/>
            </a:pPr>
            <a:endParaRPr lang="tr-TR" dirty="0"/>
          </a:p>
        </p:txBody>
      </p:sp>
    </p:spTree>
    <p:extLst>
      <p:ext uri="{BB962C8B-B14F-4D97-AF65-F5344CB8AC3E}">
        <p14:creationId xmlns:p14="http://schemas.microsoft.com/office/powerpoint/2010/main" val="7849639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İnsülin tipleri </a:t>
            </a:r>
          </a:p>
        </p:txBody>
      </p:sp>
      <p:sp>
        <p:nvSpPr>
          <p:cNvPr id="3" name="İçerik Yer Tutucusu 2"/>
          <p:cNvSpPr>
            <a:spLocks noGrp="1"/>
          </p:cNvSpPr>
          <p:nvPr>
            <p:ph idx="1"/>
          </p:nvPr>
        </p:nvSpPr>
        <p:spPr>
          <a:xfrm>
            <a:off x="2231136" y="2638044"/>
            <a:ext cx="8168458" cy="3101983"/>
          </a:xfrm>
        </p:spPr>
        <p:txBody>
          <a:bodyPr>
            <a:normAutofit/>
          </a:bodyPr>
          <a:lstStyle/>
          <a:p>
            <a:pPr marL="0" indent="0">
              <a:buNone/>
            </a:pPr>
            <a:r>
              <a:rPr lang="tr-TR" sz="2200" dirty="0">
                <a:solidFill>
                  <a:schemeClr val="tx1"/>
                </a:solidFill>
              </a:rPr>
              <a:t>Etki profillerine göre 3 gruba ayrılırlar :</a:t>
            </a:r>
          </a:p>
          <a:p>
            <a:pPr>
              <a:buFont typeface="Wingdings" panose="05000000000000000000" pitchFamily="2" charset="2"/>
              <a:buChar char="Ø"/>
            </a:pPr>
            <a:r>
              <a:rPr lang="tr-TR" sz="2200" dirty="0">
                <a:solidFill>
                  <a:schemeClr val="tx1"/>
                </a:solidFill>
              </a:rPr>
              <a:t>Kısa/ hızlı/ çok hızlı etkili veya </a:t>
            </a:r>
            <a:r>
              <a:rPr lang="tr-TR" sz="2200" dirty="0" err="1">
                <a:solidFill>
                  <a:schemeClr val="tx1"/>
                </a:solidFill>
              </a:rPr>
              <a:t>inhaler</a:t>
            </a:r>
            <a:r>
              <a:rPr lang="tr-TR" sz="2200" dirty="0">
                <a:solidFill>
                  <a:schemeClr val="tx1"/>
                </a:solidFill>
              </a:rPr>
              <a:t>                       PRANDİYAL </a:t>
            </a:r>
          </a:p>
          <a:p>
            <a:pPr>
              <a:buFont typeface="Wingdings" panose="05000000000000000000" pitchFamily="2" charset="2"/>
              <a:buChar char="Ø"/>
            </a:pPr>
            <a:r>
              <a:rPr lang="tr-TR" sz="2200" dirty="0">
                <a:solidFill>
                  <a:schemeClr val="tx1"/>
                </a:solidFill>
              </a:rPr>
              <a:t>Orta etkili                    BAZAL  </a:t>
            </a:r>
          </a:p>
          <a:p>
            <a:pPr>
              <a:buFont typeface="Wingdings" panose="05000000000000000000" pitchFamily="2" charset="2"/>
              <a:buChar char="Ø"/>
            </a:pPr>
            <a:r>
              <a:rPr lang="tr-TR" sz="2200" dirty="0">
                <a:solidFill>
                  <a:schemeClr val="tx1"/>
                </a:solidFill>
              </a:rPr>
              <a:t>Uzun /çok uzun etkili                       BAZAL </a:t>
            </a:r>
          </a:p>
        </p:txBody>
      </p:sp>
      <p:sp>
        <p:nvSpPr>
          <p:cNvPr id="4" name="Sağ Ok 3"/>
          <p:cNvSpPr/>
          <p:nvPr/>
        </p:nvSpPr>
        <p:spPr>
          <a:xfrm>
            <a:off x="5083336" y="4056955"/>
            <a:ext cx="1463040" cy="2641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Sağ Ok 4"/>
          <p:cNvSpPr/>
          <p:nvPr/>
        </p:nvSpPr>
        <p:spPr>
          <a:xfrm>
            <a:off x="3884456" y="3624511"/>
            <a:ext cx="1198880" cy="2641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Resim 5"/>
          <p:cNvPicPr>
            <a:picLocks noChangeAspect="1"/>
          </p:cNvPicPr>
          <p:nvPr/>
        </p:nvPicPr>
        <p:blipFill>
          <a:blip r:embed="rId3"/>
          <a:stretch>
            <a:fillRect/>
          </a:stretch>
        </p:blipFill>
        <p:spPr>
          <a:xfrm>
            <a:off x="6846825" y="3195212"/>
            <a:ext cx="1589417" cy="314881"/>
          </a:xfrm>
          <a:prstGeom prst="rect">
            <a:avLst/>
          </a:prstGeom>
        </p:spPr>
      </p:pic>
    </p:spTree>
    <p:extLst>
      <p:ext uri="{BB962C8B-B14F-4D97-AF65-F5344CB8AC3E}">
        <p14:creationId xmlns:p14="http://schemas.microsoft.com/office/powerpoint/2010/main" val="18769025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D768EACC-EC8D-E383-00BF-FD09C6CD4289}"/>
              </a:ext>
            </a:extLst>
          </p:cNvPr>
          <p:cNvPicPr>
            <a:picLocks noChangeAspect="1"/>
          </p:cNvPicPr>
          <p:nvPr/>
        </p:nvPicPr>
        <p:blipFill>
          <a:blip r:embed="rId2"/>
          <a:stretch>
            <a:fillRect/>
          </a:stretch>
        </p:blipFill>
        <p:spPr>
          <a:xfrm>
            <a:off x="1085850" y="1114425"/>
            <a:ext cx="10020300" cy="4629150"/>
          </a:xfrm>
          <a:prstGeom prst="rect">
            <a:avLst/>
          </a:prstGeom>
        </p:spPr>
      </p:pic>
    </p:spTree>
    <p:extLst>
      <p:ext uri="{BB962C8B-B14F-4D97-AF65-F5344CB8AC3E}">
        <p14:creationId xmlns:p14="http://schemas.microsoft.com/office/powerpoint/2010/main" val="27804987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708D14F9-197A-DD35-C2EF-0DB462D25B35}"/>
              </a:ext>
            </a:extLst>
          </p:cNvPr>
          <p:cNvPicPr>
            <a:picLocks noChangeAspect="1"/>
          </p:cNvPicPr>
          <p:nvPr/>
        </p:nvPicPr>
        <p:blipFill>
          <a:blip r:embed="rId2"/>
          <a:stretch>
            <a:fillRect/>
          </a:stretch>
        </p:blipFill>
        <p:spPr>
          <a:xfrm>
            <a:off x="1905000" y="95250"/>
            <a:ext cx="8382000" cy="6667500"/>
          </a:xfrm>
          <a:prstGeom prst="rect">
            <a:avLst/>
          </a:prstGeom>
        </p:spPr>
      </p:pic>
    </p:spTree>
    <p:extLst>
      <p:ext uri="{BB962C8B-B14F-4D97-AF65-F5344CB8AC3E}">
        <p14:creationId xmlns:p14="http://schemas.microsoft.com/office/powerpoint/2010/main" val="29683313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DBC6F48-93BC-E24E-1568-F40DE30CB8BA}"/>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F2FCD3C8-D3EC-D88C-ACD2-8B6C76AC695B}"/>
              </a:ext>
            </a:extLst>
          </p:cNvPr>
          <p:cNvSpPr>
            <a:spLocks noGrp="1"/>
          </p:cNvSpPr>
          <p:nvPr>
            <p:ph idx="1"/>
          </p:nvPr>
        </p:nvSpPr>
        <p:spPr/>
        <p:txBody>
          <a:bodyPr/>
          <a:lstStyle/>
          <a:p>
            <a:endParaRPr lang="tr-TR"/>
          </a:p>
        </p:txBody>
      </p:sp>
      <p:pic>
        <p:nvPicPr>
          <p:cNvPr id="2050" name="Picture 2" descr="Diabetes mellitus KBY nin en sık sebebidir - PDF Free Download">
            <a:extLst>
              <a:ext uri="{FF2B5EF4-FFF2-40B4-BE49-F238E27FC236}">
                <a16:creationId xmlns:a16="http://schemas.microsoft.com/office/drawing/2014/main" id="{7A589E97-588F-B060-8F58-97E963A54E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1475" y="0"/>
            <a:ext cx="89090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32074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16352" y="4164647"/>
            <a:ext cx="2092960" cy="1188720"/>
          </a:xfrm>
          <a:prstGeom prst="rect">
            <a:avLst/>
          </a:prstGeom>
        </p:spPr>
      </p:pic>
      <p:pic>
        <p:nvPicPr>
          <p:cNvPr id="5" name="Resi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78240" y="205738"/>
            <a:ext cx="2369185" cy="1801812"/>
          </a:xfrm>
          <a:prstGeom prst="rect">
            <a:avLst/>
          </a:prstGeom>
        </p:spPr>
      </p:pic>
      <p:pic>
        <p:nvPicPr>
          <p:cNvPr id="6" name="Resim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93992" y="2423797"/>
            <a:ext cx="1986280" cy="1435100"/>
          </a:xfrm>
          <a:prstGeom prst="rect">
            <a:avLst/>
          </a:prstGeom>
        </p:spPr>
      </p:pic>
      <p:pic>
        <p:nvPicPr>
          <p:cNvPr id="7" name="Resim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6590" y="5654112"/>
            <a:ext cx="3147169" cy="1203887"/>
          </a:xfrm>
          <a:prstGeom prst="rect">
            <a:avLst/>
          </a:prstGeom>
        </p:spPr>
      </p:pic>
      <p:pic>
        <p:nvPicPr>
          <p:cNvPr id="8" name="Resim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71769" y="5659117"/>
            <a:ext cx="3893073" cy="1198883"/>
          </a:xfrm>
          <a:prstGeom prst="rect">
            <a:avLst/>
          </a:prstGeom>
        </p:spPr>
      </p:pic>
      <p:pic>
        <p:nvPicPr>
          <p:cNvPr id="10" name="Resim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75611" y="5770876"/>
            <a:ext cx="2534306" cy="1041687"/>
          </a:xfrm>
          <a:prstGeom prst="rect">
            <a:avLst/>
          </a:prstGeom>
        </p:spPr>
      </p:pic>
      <p:pic>
        <p:nvPicPr>
          <p:cNvPr id="11" name="Resim 10">
            <a:extLst>
              <a:ext uri="{FF2B5EF4-FFF2-40B4-BE49-F238E27FC236}">
                <a16:creationId xmlns:a16="http://schemas.microsoft.com/office/drawing/2014/main" id="{65B3FC87-3834-5EC0-FB40-2ED39C2A42EF}"/>
              </a:ext>
            </a:extLst>
          </p:cNvPr>
          <p:cNvPicPr>
            <a:picLocks noChangeAspect="1"/>
          </p:cNvPicPr>
          <p:nvPr/>
        </p:nvPicPr>
        <p:blipFill>
          <a:blip r:embed="rId9"/>
          <a:stretch>
            <a:fillRect/>
          </a:stretch>
        </p:blipFill>
        <p:spPr>
          <a:xfrm>
            <a:off x="786475" y="0"/>
            <a:ext cx="7619927" cy="5745183"/>
          </a:xfrm>
          <a:prstGeom prst="rect">
            <a:avLst/>
          </a:prstGeom>
        </p:spPr>
      </p:pic>
    </p:spTree>
    <p:extLst>
      <p:ext uri="{BB962C8B-B14F-4D97-AF65-F5344CB8AC3E}">
        <p14:creationId xmlns:p14="http://schemas.microsoft.com/office/powerpoint/2010/main" val="78815386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57920" y="71120"/>
            <a:ext cx="2519680" cy="2326640"/>
          </a:xfrm>
          <a:prstGeom prst="rect">
            <a:avLst/>
          </a:prstGeom>
        </p:spPr>
      </p:pic>
      <p:pic>
        <p:nvPicPr>
          <p:cNvPr id="4" name="Resim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04003" y="5857240"/>
            <a:ext cx="2371944" cy="1026160"/>
          </a:xfrm>
          <a:prstGeom prst="rect">
            <a:avLst/>
          </a:prstGeom>
        </p:spPr>
      </p:pic>
      <p:pic>
        <p:nvPicPr>
          <p:cNvPr id="5" name="Resim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18880" y="2214880"/>
            <a:ext cx="2458720" cy="2156527"/>
          </a:xfrm>
          <a:prstGeom prst="rect">
            <a:avLst/>
          </a:prstGeom>
        </p:spPr>
      </p:pic>
      <p:pic>
        <p:nvPicPr>
          <p:cNvPr id="6" name="Resim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42400" y="4371406"/>
            <a:ext cx="2842260" cy="2486593"/>
          </a:xfrm>
          <a:prstGeom prst="rect">
            <a:avLst/>
          </a:prstGeom>
        </p:spPr>
      </p:pic>
      <p:pic>
        <p:nvPicPr>
          <p:cNvPr id="8" name="Resim 7">
            <a:extLst>
              <a:ext uri="{FF2B5EF4-FFF2-40B4-BE49-F238E27FC236}">
                <a16:creationId xmlns:a16="http://schemas.microsoft.com/office/drawing/2014/main" id="{3E7A5160-2D10-C0CB-1990-1FF0E6EF6CE0}"/>
              </a:ext>
            </a:extLst>
          </p:cNvPr>
          <p:cNvPicPr>
            <a:picLocks noChangeAspect="1"/>
          </p:cNvPicPr>
          <p:nvPr/>
        </p:nvPicPr>
        <p:blipFill>
          <a:blip r:embed="rId7"/>
          <a:stretch>
            <a:fillRect/>
          </a:stretch>
        </p:blipFill>
        <p:spPr>
          <a:xfrm>
            <a:off x="158124" y="66040"/>
            <a:ext cx="8401050" cy="5791200"/>
          </a:xfrm>
          <a:prstGeom prst="rect">
            <a:avLst/>
          </a:prstGeom>
        </p:spPr>
      </p:pic>
    </p:spTree>
    <p:extLst>
      <p:ext uri="{BB962C8B-B14F-4D97-AF65-F5344CB8AC3E}">
        <p14:creationId xmlns:p14="http://schemas.microsoft.com/office/powerpoint/2010/main" val="26136504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a:t>İnsülin tedavisinin komplikasyonları </a:t>
            </a:r>
          </a:p>
        </p:txBody>
      </p:sp>
      <p:sp>
        <p:nvSpPr>
          <p:cNvPr id="3" name="İçerik Yer Tutucusu 2"/>
          <p:cNvSpPr>
            <a:spLocks noGrp="1"/>
          </p:cNvSpPr>
          <p:nvPr>
            <p:ph idx="1"/>
          </p:nvPr>
        </p:nvSpPr>
        <p:spPr>
          <a:xfrm>
            <a:off x="2231136" y="2638044"/>
            <a:ext cx="8072924" cy="4090302"/>
          </a:xfrm>
        </p:spPr>
        <p:txBody>
          <a:bodyPr>
            <a:normAutofit/>
          </a:bodyPr>
          <a:lstStyle/>
          <a:p>
            <a:r>
              <a:rPr lang="tr-TR" sz="2200" dirty="0"/>
              <a:t>Hipoglisemi (en önemli ve en sık komplikasyon)</a:t>
            </a:r>
          </a:p>
          <a:p>
            <a:r>
              <a:rPr lang="tr-TR" sz="2200" dirty="0"/>
              <a:t>Kilo artışı </a:t>
            </a:r>
          </a:p>
          <a:p>
            <a:r>
              <a:rPr lang="tr-TR" sz="2200" dirty="0"/>
              <a:t>Ödem </a:t>
            </a:r>
          </a:p>
          <a:p>
            <a:r>
              <a:rPr lang="tr-TR" sz="2200" dirty="0" err="1"/>
              <a:t>Lipohipertrofi</a:t>
            </a:r>
            <a:r>
              <a:rPr lang="tr-TR" sz="2200" dirty="0"/>
              <a:t>-atrofi</a:t>
            </a:r>
          </a:p>
          <a:p>
            <a:r>
              <a:rPr lang="tr-TR" sz="2200" dirty="0"/>
              <a:t>Kanama, sızma ve ağrı </a:t>
            </a:r>
          </a:p>
          <a:p>
            <a:r>
              <a:rPr lang="tr-TR" sz="2200" dirty="0"/>
              <a:t>Masif hepatomegali (nadir)</a:t>
            </a:r>
          </a:p>
          <a:p>
            <a:r>
              <a:rPr lang="tr-TR" sz="2200" dirty="0" err="1"/>
              <a:t>İmmünojenisite</a:t>
            </a:r>
            <a:r>
              <a:rPr lang="tr-TR" sz="2200" dirty="0"/>
              <a:t> (nadir)</a:t>
            </a:r>
          </a:p>
          <a:p>
            <a:r>
              <a:rPr lang="tr-TR" sz="2200" i="0" u="none" strike="noStrike" baseline="0" dirty="0"/>
              <a:t>Hiperinsülinemi ile ateroskleroz ve kanser riski</a:t>
            </a:r>
            <a:r>
              <a:rPr lang="tr-TR" sz="2200" i="0" u="none" strike="noStrike" baseline="0" dirty="0">
                <a:sym typeface="Wingdings" panose="05000000000000000000" pitchFamily="2" charset="2"/>
              </a:rPr>
              <a:t> kanıtlar yetersiz</a:t>
            </a:r>
            <a:endParaRPr lang="tr-TR" sz="2200" dirty="0"/>
          </a:p>
          <a:p>
            <a:endParaRPr lang="tr-TR" sz="2200" dirty="0"/>
          </a:p>
          <a:p>
            <a:endParaRPr lang="tr-TR" sz="2200" dirty="0"/>
          </a:p>
          <a:p>
            <a:endParaRPr lang="tr-TR" sz="2200" dirty="0"/>
          </a:p>
          <a:p>
            <a:endParaRPr lang="tr-TR" dirty="0"/>
          </a:p>
          <a:p>
            <a:endParaRPr lang="tr-TR" dirty="0"/>
          </a:p>
        </p:txBody>
      </p:sp>
    </p:spTree>
    <p:extLst>
      <p:ext uri="{BB962C8B-B14F-4D97-AF65-F5344CB8AC3E}">
        <p14:creationId xmlns:p14="http://schemas.microsoft.com/office/powerpoint/2010/main" val="263394086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İnsülin tedavi protokolleri </a:t>
            </a:r>
          </a:p>
        </p:txBody>
      </p:sp>
      <p:sp>
        <p:nvSpPr>
          <p:cNvPr id="3" name="İçerik Yer Tutucusu 2"/>
          <p:cNvSpPr>
            <a:spLocks noGrp="1"/>
          </p:cNvSpPr>
          <p:nvPr>
            <p:ph idx="1"/>
          </p:nvPr>
        </p:nvSpPr>
        <p:spPr>
          <a:xfrm>
            <a:off x="2231136" y="2552131"/>
            <a:ext cx="7963742" cy="4163489"/>
          </a:xfrm>
        </p:spPr>
        <p:txBody>
          <a:bodyPr>
            <a:normAutofit/>
          </a:bodyPr>
          <a:lstStyle/>
          <a:p>
            <a:pPr marL="0" indent="0">
              <a:buNone/>
            </a:pPr>
            <a:r>
              <a:rPr lang="tr-TR" sz="2400" b="1" dirty="0"/>
              <a:t>İnsülin destek tedavisi : </a:t>
            </a:r>
          </a:p>
          <a:p>
            <a:pPr>
              <a:buFont typeface="Wingdings" panose="05000000000000000000" pitchFamily="2" charset="2"/>
              <a:buChar char="Ø"/>
            </a:pPr>
            <a:r>
              <a:rPr lang="tr-TR" sz="2200" dirty="0">
                <a:solidFill>
                  <a:schemeClr val="tx1"/>
                </a:solidFill>
              </a:rPr>
              <a:t>Bazal veya bifazik insülinler </a:t>
            </a:r>
          </a:p>
          <a:p>
            <a:pPr>
              <a:buFont typeface="Wingdings" panose="05000000000000000000" pitchFamily="2" charset="2"/>
              <a:buChar char="Ø"/>
            </a:pPr>
            <a:r>
              <a:rPr lang="tr-TR" sz="2200" dirty="0">
                <a:solidFill>
                  <a:schemeClr val="tx1"/>
                </a:solidFill>
              </a:rPr>
              <a:t>Bazal insülin desteği:</a:t>
            </a:r>
          </a:p>
          <a:p>
            <a:pPr marL="0" indent="0">
              <a:buNone/>
            </a:pPr>
            <a:r>
              <a:rPr lang="tr-TR" sz="2000" dirty="0">
                <a:solidFill>
                  <a:schemeClr val="tx1"/>
                </a:solidFill>
              </a:rPr>
              <a:t>günde 1 veya 2 doz orta veya uzun etkili bazal insülin desteği olarak tip 2 diyabetlilerde ve bazı GDM olgularında kullanılmakta</a:t>
            </a:r>
          </a:p>
          <a:p>
            <a:pPr>
              <a:buFont typeface="Wingdings" panose="05000000000000000000" pitchFamily="2" charset="2"/>
              <a:buChar char="Ø"/>
            </a:pPr>
            <a:r>
              <a:rPr lang="tr-TR" sz="2200" dirty="0">
                <a:solidFill>
                  <a:schemeClr val="tx1"/>
                </a:solidFill>
              </a:rPr>
              <a:t>Bifazik karışım insülin tedavisi:</a:t>
            </a:r>
          </a:p>
          <a:p>
            <a:pPr marL="0" indent="0">
              <a:buNone/>
            </a:pPr>
            <a:r>
              <a:rPr lang="tr-TR" sz="2200" dirty="0">
                <a:solidFill>
                  <a:schemeClr val="tx1"/>
                </a:solidFill>
              </a:rPr>
              <a:t> </a:t>
            </a:r>
            <a:r>
              <a:rPr lang="tr-TR" sz="2000" dirty="0">
                <a:solidFill>
                  <a:schemeClr val="tx1"/>
                </a:solidFill>
              </a:rPr>
              <a:t>günde 2 doz orta/uzun etkili + hızlı/kısa etkili karışım insülin</a:t>
            </a:r>
          </a:p>
          <a:p>
            <a:pPr>
              <a:buFont typeface="Wingdings" panose="05000000000000000000" pitchFamily="2" charset="2"/>
              <a:buChar char="Ø"/>
            </a:pPr>
            <a:r>
              <a:rPr lang="tr-TR" sz="2200" i="0" strike="noStrike" baseline="0" dirty="0">
                <a:solidFill>
                  <a:schemeClr val="tx1"/>
                </a:solidFill>
              </a:rPr>
              <a:t>Bazal İnsülin ve GLP-1 Analoğu Hazır Kombinasyonu:</a:t>
            </a:r>
          </a:p>
          <a:p>
            <a:pPr marL="0" indent="0" algn="l">
              <a:buNone/>
            </a:pPr>
            <a:r>
              <a:rPr lang="tr-TR" sz="2000" i="0" strike="noStrike" baseline="0" dirty="0">
                <a:solidFill>
                  <a:schemeClr val="tx1"/>
                </a:solidFill>
              </a:rPr>
              <a:t>Tip 2 diyabetli hastalarda, günde bir kez</a:t>
            </a:r>
            <a:endParaRPr lang="tr-TR" sz="2000" dirty="0">
              <a:solidFill>
                <a:schemeClr val="tx1"/>
              </a:solidFill>
            </a:endParaRPr>
          </a:p>
        </p:txBody>
      </p:sp>
    </p:spTree>
    <p:extLst>
      <p:ext uri="{BB962C8B-B14F-4D97-AF65-F5344CB8AC3E}">
        <p14:creationId xmlns:p14="http://schemas.microsoft.com/office/powerpoint/2010/main" val="295211035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chemeClr val="tx1"/>
                </a:solidFill>
              </a:rPr>
              <a:t>İnsülin tedavi protokolleri </a:t>
            </a:r>
          </a:p>
        </p:txBody>
      </p:sp>
      <p:sp>
        <p:nvSpPr>
          <p:cNvPr id="3" name="İçerik Yer Tutucusu 2"/>
          <p:cNvSpPr>
            <a:spLocks noGrp="1"/>
          </p:cNvSpPr>
          <p:nvPr>
            <p:ph idx="1"/>
          </p:nvPr>
        </p:nvSpPr>
        <p:spPr>
          <a:xfrm>
            <a:off x="2231136" y="2638044"/>
            <a:ext cx="7729728" cy="3885586"/>
          </a:xfrm>
        </p:spPr>
        <p:txBody>
          <a:bodyPr>
            <a:noAutofit/>
          </a:bodyPr>
          <a:lstStyle/>
          <a:p>
            <a:pPr marL="0" indent="0">
              <a:buNone/>
            </a:pPr>
            <a:r>
              <a:rPr lang="tr-TR" sz="2400" b="1" dirty="0"/>
              <a:t>İnsülin replasman tedavisi: </a:t>
            </a:r>
          </a:p>
          <a:p>
            <a:r>
              <a:rPr lang="tr-TR" sz="2200" dirty="0">
                <a:solidFill>
                  <a:schemeClr val="tx1"/>
                </a:solidFill>
              </a:rPr>
              <a:t>Tip 1 diyabetlilerde </a:t>
            </a:r>
          </a:p>
          <a:p>
            <a:r>
              <a:rPr lang="tr-TR" sz="2200" dirty="0">
                <a:solidFill>
                  <a:schemeClr val="tx1"/>
                </a:solidFill>
              </a:rPr>
              <a:t>Diyet ile kontrol altına alınamayan GDM </a:t>
            </a:r>
          </a:p>
          <a:p>
            <a:r>
              <a:rPr lang="tr-TR" sz="2200" dirty="0">
                <a:solidFill>
                  <a:schemeClr val="tx1"/>
                </a:solidFill>
              </a:rPr>
              <a:t>Endojen insülin rezervi azalmış tip 2 diyabetlilerde</a:t>
            </a:r>
          </a:p>
          <a:p>
            <a:endParaRPr lang="tr-TR" sz="2200" b="1" dirty="0">
              <a:solidFill>
                <a:schemeClr val="tx1"/>
              </a:solidFill>
            </a:endParaRPr>
          </a:p>
          <a:p>
            <a:pPr>
              <a:buFont typeface="Wingdings" panose="05000000000000000000" pitchFamily="2" charset="2"/>
              <a:buChar char="Ø"/>
            </a:pPr>
            <a:r>
              <a:rPr lang="tr-TR" sz="2200" dirty="0">
                <a:solidFill>
                  <a:schemeClr val="tx1"/>
                </a:solidFill>
              </a:rPr>
              <a:t>Multiple (çoklu) doz insülin enjeksiyonları (Bazal-</a:t>
            </a:r>
            <a:r>
              <a:rPr lang="tr-TR" sz="2200" dirty="0" err="1">
                <a:solidFill>
                  <a:schemeClr val="tx1"/>
                </a:solidFill>
              </a:rPr>
              <a:t>bolus</a:t>
            </a:r>
            <a:r>
              <a:rPr lang="tr-TR" sz="2200" dirty="0">
                <a:solidFill>
                  <a:schemeClr val="tx1"/>
                </a:solidFill>
              </a:rPr>
              <a:t>)</a:t>
            </a:r>
          </a:p>
          <a:p>
            <a:pPr>
              <a:buFont typeface="Wingdings" panose="05000000000000000000" pitchFamily="2" charset="2"/>
              <a:buChar char="Ø"/>
            </a:pPr>
            <a:r>
              <a:rPr lang="tr-TR" sz="2200" dirty="0">
                <a:solidFill>
                  <a:schemeClr val="tx1"/>
                </a:solidFill>
              </a:rPr>
              <a:t>Sürekli cilt altı insülin infüzyonu tedavisi </a:t>
            </a:r>
          </a:p>
        </p:txBody>
      </p:sp>
    </p:spTree>
    <p:extLst>
      <p:ext uri="{BB962C8B-B14F-4D97-AF65-F5344CB8AC3E}">
        <p14:creationId xmlns:p14="http://schemas.microsoft.com/office/powerpoint/2010/main" val="180556105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chemeClr val="tx1"/>
                </a:solidFill>
              </a:rPr>
              <a:t>Bazal-</a:t>
            </a:r>
            <a:r>
              <a:rPr lang="tr-TR" dirty="0" err="1">
                <a:solidFill>
                  <a:schemeClr val="tx1"/>
                </a:solidFill>
              </a:rPr>
              <a:t>bolus</a:t>
            </a:r>
            <a:r>
              <a:rPr lang="tr-TR" dirty="0">
                <a:solidFill>
                  <a:schemeClr val="tx1"/>
                </a:solidFill>
              </a:rPr>
              <a:t> tedavi </a:t>
            </a:r>
          </a:p>
        </p:txBody>
      </p:sp>
      <p:sp>
        <p:nvSpPr>
          <p:cNvPr id="3" name="İçerik Yer Tutucusu 2"/>
          <p:cNvSpPr>
            <a:spLocks noGrp="1"/>
          </p:cNvSpPr>
          <p:nvPr>
            <p:ph idx="1"/>
          </p:nvPr>
        </p:nvSpPr>
        <p:spPr>
          <a:xfrm>
            <a:off x="1787857" y="2638044"/>
            <a:ext cx="8761862" cy="4219956"/>
          </a:xfrm>
        </p:spPr>
        <p:txBody>
          <a:bodyPr>
            <a:normAutofit/>
          </a:bodyPr>
          <a:lstStyle/>
          <a:p>
            <a:pPr>
              <a:lnSpc>
                <a:spcPct val="80000"/>
              </a:lnSpc>
            </a:pPr>
            <a:r>
              <a:rPr lang="tr-TR" altLang="tr-TR" sz="2200" dirty="0">
                <a:solidFill>
                  <a:schemeClr val="tx1"/>
                </a:solidFill>
              </a:rPr>
              <a:t>Günde 3 kez öğün öncesi </a:t>
            </a:r>
            <a:r>
              <a:rPr lang="tr-TR" altLang="tr-TR" sz="2200" dirty="0" err="1">
                <a:solidFill>
                  <a:schemeClr val="tx1"/>
                </a:solidFill>
              </a:rPr>
              <a:t>bolus</a:t>
            </a:r>
            <a:r>
              <a:rPr lang="tr-TR" altLang="tr-TR" sz="2200" dirty="0">
                <a:solidFill>
                  <a:schemeClr val="tx1"/>
                </a:solidFill>
              </a:rPr>
              <a:t> insülin + günde 1 kez bazal insülin</a:t>
            </a:r>
          </a:p>
          <a:p>
            <a:pPr>
              <a:lnSpc>
                <a:spcPct val="80000"/>
              </a:lnSpc>
            </a:pPr>
            <a:r>
              <a:rPr lang="tr-TR" altLang="tr-TR" sz="2200" dirty="0">
                <a:solidFill>
                  <a:schemeClr val="tx1"/>
                </a:solidFill>
              </a:rPr>
              <a:t>Günde 3 kez öğün öncesi </a:t>
            </a:r>
            <a:r>
              <a:rPr lang="tr-TR" altLang="tr-TR" sz="2200" dirty="0" err="1">
                <a:solidFill>
                  <a:schemeClr val="tx1"/>
                </a:solidFill>
              </a:rPr>
              <a:t>bolus</a:t>
            </a:r>
            <a:r>
              <a:rPr lang="tr-TR" altLang="tr-TR" sz="2200" dirty="0">
                <a:solidFill>
                  <a:schemeClr val="tx1"/>
                </a:solidFill>
              </a:rPr>
              <a:t> insülin + günde 2 kez bazal insülin</a:t>
            </a:r>
          </a:p>
          <a:p>
            <a:pPr>
              <a:lnSpc>
                <a:spcPct val="80000"/>
              </a:lnSpc>
            </a:pPr>
            <a:endParaRPr lang="tr-TR" altLang="tr-TR" sz="2200" dirty="0">
              <a:solidFill>
                <a:schemeClr val="tx1"/>
              </a:solidFill>
            </a:endParaRPr>
          </a:p>
          <a:p>
            <a:pPr>
              <a:lnSpc>
                <a:spcPct val="80000"/>
              </a:lnSpc>
            </a:pPr>
            <a:r>
              <a:rPr lang="tr-TR" sz="2200" dirty="0">
                <a:solidFill>
                  <a:schemeClr val="tx1"/>
                </a:solidFill>
                <a:cs typeface="Times New Roman" panose="02020603050405020304" pitchFamily="18" charset="0"/>
              </a:rPr>
              <a:t>Tip 2 </a:t>
            </a:r>
            <a:r>
              <a:rPr lang="tr-TR" sz="2200" dirty="0" err="1">
                <a:solidFill>
                  <a:schemeClr val="tx1"/>
                </a:solidFill>
                <a:cs typeface="Times New Roman" panose="02020603050405020304" pitchFamily="18" charset="0"/>
              </a:rPr>
              <a:t>DM’li</a:t>
            </a:r>
            <a:r>
              <a:rPr lang="tr-TR" sz="2200" dirty="0">
                <a:solidFill>
                  <a:schemeClr val="tx1"/>
                </a:solidFill>
                <a:cs typeface="Times New Roman" panose="02020603050405020304" pitchFamily="18" charset="0"/>
              </a:rPr>
              <a:t> hastalarda bazal-</a:t>
            </a:r>
            <a:r>
              <a:rPr lang="tr-TR" sz="2200" dirty="0" err="1">
                <a:solidFill>
                  <a:schemeClr val="tx1"/>
                </a:solidFill>
                <a:cs typeface="Times New Roman" panose="02020603050405020304" pitchFamily="18" charset="0"/>
              </a:rPr>
              <a:t>bolus</a:t>
            </a:r>
            <a:r>
              <a:rPr lang="tr-TR" sz="2200" dirty="0">
                <a:solidFill>
                  <a:schemeClr val="tx1"/>
                </a:solidFill>
                <a:cs typeface="Times New Roman" panose="02020603050405020304" pitchFamily="18" charset="0"/>
              </a:rPr>
              <a:t> tedaviye kademeli olarak da geçilebilir:</a:t>
            </a:r>
          </a:p>
          <a:p>
            <a:pPr marL="0" indent="0">
              <a:lnSpc>
                <a:spcPct val="80000"/>
              </a:lnSpc>
              <a:buNone/>
            </a:pPr>
            <a:r>
              <a:rPr lang="tr-TR" sz="2200" dirty="0">
                <a:solidFill>
                  <a:schemeClr val="tx1"/>
                </a:solidFill>
                <a:cs typeface="Times New Roman" panose="02020603050405020304" pitchFamily="18" charset="0"/>
              </a:rPr>
              <a:t>En büyük öğün öncesinde </a:t>
            </a:r>
            <a:r>
              <a:rPr lang="tr-TR" sz="2200" dirty="0" err="1">
                <a:solidFill>
                  <a:schemeClr val="tx1"/>
                </a:solidFill>
                <a:cs typeface="Times New Roman" panose="02020603050405020304" pitchFamily="18" charset="0"/>
              </a:rPr>
              <a:t>bolus</a:t>
            </a:r>
            <a:r>
              <a:rPr lang="tr-TR" sz="2200" dirty="0">
                <a:solidFill>
                  <a:schemeClr val="tx1"/>
                </a:solidFill>
                <a:cs typeface="Times New Roman" panose="02020603050405020304" pitchFamily="18" charset="0"/>
              </a:rPr>
              <a:t> insülin; yetersiz kaldığında  2. ve 3. </a:t>
            </a:r>
            <a:r>
              <a:rPr lang="tr-TR" sz="2200" dirty="0" err="1">
                <a:solidFill>
                  <a:schemeClr val="tx1"/>
                </a:solidFill>
                <a:cs typeface="Times New Roman" panose="02020603050405020304" pitchFamily="18" charset="0"/>
              </a:rPr>
              <a:t>bolus</a:t>
            </a:r>
            <a:endParaRPr lang="tr-TR" sz="2200" dirty="0">
              <a:solidFill>
                <a:schemeClr val="tx1"/>
              </a:solidFill>
              <a:cs typeface="Times New Roman" panose="02020603050405020304" pitchFamily="18" charset="0"/>
            </a:endParaRPr>
          </a:p>
          <a:p>
            <a:pPr marL="0" indent="0">
              <a:lnSpc>
                <a:spcPct val="80000"/>
              </a:lnSpc>
              <a:buNone/>
            </a:pPr>
            <a:endParaRPr lang="tr-TR" altLang="tr-TR" sz="2200" dirty="0">
              <a:solidFill>
                <a:schemeClr val="tx1"/>
              </a:solidFill>
            </a:endParaRPr>
          </a:p>
          <a:p>
            <a:pPr>
              <a:lnSpc>
                <a:spcPct val="80000"/>
              </a:lnSpc>
            </a:pPr>
            <a:r>
              <a:rPr lang="tr-TR" altLang="tr-TR" sz="2200" dirty="0">
                <a:solidFill>
                  <a:schemeClr val="tx1"/>
                </a:solidFill>
              </a:rPr>
              <a:t>Bazal-</a:t>
            </a:r>
            <a:r>
              <a:rPr lang="tr-TR" altLang="tr-TR" sz="2200" dirty="0" err="1">
                <a:solidFill>
                  <a:schemeClr val="tx1"/>
                </a:solidFill>
              </a:rPr>
              <a:t>bolus</a:t>
            </a:r>
            <a:r>
              <a:rPr lang="tr-TR" altLang="tr-TR" sz="2200" dirty="0">
                <a:solidFill>
                  <a:schemeClr val="tx1"/>
                </a:solidFill>
              </a:rPr>
              <a:t> insülin tedavisini uygulamakta zorluk çeken bazı tip 2 diyabetli kişilerde, analog karışım insülin</a:t>
            </a:r>
            <a:r>
              <a:rPr lang="tr-TR" altLang="tr-TR" sz="2200" dirty="0">
                <a:solidFill>
                  <a:schemeClr val="tx1"/>
                </a:solidFill>
                <a:sym typeface="Wingdings" panose="05000000000000000000" pitchFamily="2" charset="2"/>
              </a:rPr>
              <a:t> 3 doz/gün</a:t>
            </a:r>
            <a:r>
              <a:rPr lang="tr-TR" altLang="tr-TR" sz="2200" dirty="0">
                <a:solidFill>
                  <a:schemeClr val="tx1"/>
                </a:solidFill>
              </a:rPr>
              <a:t> </a:t>
            </a:r>
          </a:p>
          <a:p>
            <a:endParaRPr lang="tr-TR" dirty="0"/>
          </a:p>
        </p:txBody>
      </p:sp>
    </p:spTree>
    <p:extLst>
      <p:ext uri="{BB962C8B-B14F-4D97-AF65-F5344CB8AC3E}">
        <p14:creationId xmlns:p14="http://schemas.microsoft.com/office/powerpoint/2010/main" val="192643758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chemeClr val="tx1"/>
                </a:solidFill>
              </a:rPr>
              <a:t>İnsülin dozunun hesaplanması </a:t>
            </a:r>
          </a:p>
        </p:txBody>
      </p:sp>
      <p:sp>
        <p:nvSpPr>
          <p:cNvPr id="3" name="İçerik Yer Tutucusu 2"/>
          <p:cNvSpPr>
            <a:spLocks noGrp="1"/>
          </p:cNvSpPr>
          <p:nvPr>
            <p:ph idx="1"/>
          </p:nvPr>
        </p:nvSpPr>
        <p:spPr>
          <a:xfrm>
            <a:off x="2231135" y="2388358"/>
            <a:ext cx="8441413" cy="4367284"/>
          </a:xfrm>
        </p:spPr>
        <p:txBody>
          <a:bodyPr>
            <a:normAutofit lnSpcReduction="10000"/>
          </a:bodyPr>
          <a:lstStyle/>
          <a:p>
            <a:pPr>
              <a:buFont typeface="Wingdings" panose="05000000000000000000" pitchFamily="2" charset="2"/>
              <a:buChar char="Ø"/>
            </a:pPr>
            <a:r>
              <a:rPr lang="tr-TR" sz="2200" dirty="0">
                <a:solidFill>
                  <a:schemeClr val="tx1"/>
                </a:solidFill>
              </a:rPr>
              <a:t>Genel olarak tip 1 ve tip 2 diyabetli bireyler için idame dozlar:</a:t>
            </a:r>
          </a:p>
          <a:p>
            <a:r>
              <a:rPr lang="tr-TR" sz="2200" dirty="0">
                <a:solidFill>
                  <a:schemeClr val="tx1"/>
                </a:solidFill>
              </a:rPr>
              <a:t>Tip 1 diyabette </a:t>
            </a:r>
            <a:r>
              <a:rPr lang="tr-TR" sz="2200" b="1" dirty="0">
                <a:solidFill>
                  <a:schemeClr val="tx1"/>
                </a:solidFill>
              </a:rPr>
              <a:t>0.4-1.0</a:t>
            </a:r>
            <a:r>
              <a:rPr lang="tr-TR" sz="2200" dirty="0">
                <a:solidFill>
                  <a:schemeClr val="tx1"/>
                </a:solidFill>
              </a:rPr>
              <a:t> IU/kg/gün</a:t>
            </a:r>
          </a:p>
          <a:p>
            <a:r>
              <a:rPr lang="tr-TR" sz="2200" dirty="0">
                <a:solidFill>
                  <a:schemeClr val="tx1"/>
                </a:solidFill>
              </a:rPr>
              <a:t>Tip 2 diyabette</a:t>
            </a:r>
            <a:r>
              <a:rPr lang="tr-TR" sz="2200" b="1" dirty="0">
                <a:solidFill>
                  <a:schemeClr val="tx1"/>
                </a:solidFill>
              </a:rPr>
              <a:t> 0.3-1.2 </a:t>
            </a:r>
            <a:r>
              <a:rPr lang="tr-TR" sz="2200" dirty="0">
                <a:solidFill>
                  <a:schemeClr val="tx1"/>
                </a:solidFill>
              </a:rPr>
              <a:t>IU/kg/gün</a:t>
            </a:r>
          </a:p>
          <a:p>
            <a:endParaRPr lang="tr-TR" sz="2200" dirty="0">
              <a:solidFill>
                <a:schemeClr val="tx1"/>
              </a:solidFill>
            </a:endParaRPr>
          </a:p>
          <a:p>
            <a:pPr>
              <a:buFont typeface="Wingdings" panose="05000000000000000000" pitchFamily="2" charset="2"/>
              <a:buChar char="Ø"/>
            </a:pPr>
            <a:r>
              <a:rPr lang="tr-TR" sz="2200" dirty="0">
                <a:solidFill>
                  <a:schemeClr val="tx1"/>
                </a:solidFill>
              </a:rPr>
              <a:t>Bazal-</a:t>
            </a:r>
            <a:r>
              <a:rPr lang="tr-TR" sz="2200" dirty="0" err="1">
                <a:solidFill>
                  <a:schemeClr val="tx1"/>
                </a:solidFill>
              </a:rPr>
              <a:t>bolus</a:t>
            </a:r>
            <a:r>
              <a:rPr lang="tr-TR" sz="2200" dirty="0">
                <a:solidFill>
                  <a:schemeClr val="tx1"/>
                </a:solidFill>
              </a:rPr>
              <a:t> insülin rejimlerinde:</a:t>
            </a:r>
          </a:p>
          <a:p>
            <a:r>
              <a:rPr lang="tr-TR" sz="2200" dirty="0">
                <a:solidFill>
                  <a:schemeClr val="tx1"/>
                </a:solidFill>
              </a:rPr>
              <a:t>günlük gereksinimin yaklaşık yarısı (%40-60)  bazal</a:t>
            </a:r>
          </a:p>
          <a:p>
            <a:r>
              <a:rPr lang="tr-TR" sz="2200" dirty="0">
                <a:solidFill>
                  <a:schemeClr val="tx1"/>
                </a:solidFill>
              </a:rPr>
              <a:t>geri kalan yarısı (%40-60) ise </a:t>
            </a:r>
            <a:r>
              <a:rPr lang="tr-TR" sz="2200" dirty="0" err="1">
                <a:solidFill>
                  <a:schemeClr val="tx1"/>
                </a:solidFill>
              </a:rPr>
              <a:t>bolus</a:t>
            </a:r>
            <a:endParaRPr lang="tr-TR" sz="2200" dirty="0">
              <a:solidFill>
                <a:schemeClr val="tx1"/>
              </a:solidFill>
            </a:endParaRPr>
          </a:p>
          <a:p>
            <a:pPr>
              <a:buFont typeface="Wingdings" panose="05000000000000000000" pitchFamily="2" charset="2"/>
              <a:buChar char="Ø"/>
            </a:pPr>
            <a:endParaRPr lang="tr-TR" sz="2200" dirty="0">
              <a:solidFill>
                <a:schemeClr val="tx1"/>
              </a:solidFill>
            </a:endParaRPr>
          </a:p>
          <a:p>
            <a:pPr>
              <a:buFont typeface="Wingdings" panose="05000000000000000000" pitchFamily="2" charset="2"/>
              <a:buChar char="Ø"/>
            </a:pPr>
            <a:r>
              <a:rPr lang="tr-TR" sz="2200" dirty="0">
                <a:solidFill>
                  <a:schemeClr val="tx1"/>
                </a:solidFill>
              </a:rPr>
              <a:t>Daha önce insülin kullanmamış hastalarda:</a:t>
            </a:r>
          </a:p>
          <a:p>
            <a:r>
              <a:rPr lang="tr-TR" sz="2200" dirty="0">
                <a:solidFill>
                  <a:schemeClr val="tx1"/>
                </a:solidFill>
              </a:rPr>
              <a:t>bazal insülin desteği </a:t>
            </a:r>
            <a:r>
              <a:rPr lang="tr-TR" sz="2200" b="1" dirty="0">
                <a:solidFill>
                  <a:schemeClr val="tx1"/>
                </a:solidFill>
              </a:rPr>
              <a:t>0.1-0.2</a:t>
            </a:r>
            <a:r>
              <a:rPr lang="tr-TR" sz="2200" dirty="0">
                <a:solidFill>
                  <a:schemeClr val="tx1"/>
                </a:solidFill>
              </a:rPr>
              <a:t> IU/kg/gün dozunda başlanabilir</a:t>
            </a:r>
          </a:p>
        </p:txBody>
      </p:sp>
    </p:spTree>
    <p:extLst>
      <p:ext uri="{BB962C8B-B14F-4D97-AF65-F5344CB8AC3E}">
        <p14:creationId xmlns:p14="http://schemas.microsoft.com/office/powerpoint/2010/main" val="207707026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FC4C00DB-5573-5741-CCA7-0F95FF4452EE}"/>
              </a:ext>
            </a:extLst>
          </p:cNvPr>
          <p:cNvPicPr>
            <a:picLocks noChangeAspect="1"/>
          </p:cNvPicPr>
          <p:nvPr/>
        </p:nvPicPr>
        <p:blipFill>
          <a:blip r:embed="rId2"/>
          <a:stretch>
            <a:fillRect/>
          </a:stretch>
        </p:blipFill>
        <p:spPr>
          <a:xfrm>
            <a:off x="414337" y="152400"/>
            <a:ext cx="11363325" cy="6553200"/>
          </a:xfrm>
          <a:prstGeom prst="rect">
            <a:avLst/>
          </a:prstGeom>
        </p:spPr>
      </p:pic>
    </p:spTree>
    <p:extLst>
      <p:ext uri="{BB962C8B-B14F-4D97-AF65-F5344CB8AC3E}">
        <p14:creationId xmlns:p14="http://schemas.microsoft.com/office/powerpoint/2010/main" val="11321843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İnsülin injeksiyon zamanı</a:t>
            </a:r>
          </a:p>
        </p:txBody>
      </p:sp>
      <p:sp>
        <p:nvSpPr>
          <p:cNvPr id="3" name="İçerik Yer Tutucusu 2"/>
          <p:cNvSpPr>
            <a:spLocks noGrp="1"/>
          </p:cNvSpPr>
          <p:nvPr>
            <p:ph idx="1"/>
          </p:nvPr>
        </p:nvSpPr>
        <p:spPr>
          <a:xfrm>
            <a:off x="2231136" y="2477427"/>
            <a:ext cx="8536948" cy="4066675"/>
          </a:xfrm>
        </p:spPr>
        <p:txBody>
          <a:bodyPr>
            <a:normAutofit/>
          </a:bodyPr>
          <a:lstStyle/>
          <a:p>
            <a:pPr>
              <a:buFont typeface="Wingdings" panose="05000000000000000000" pitchFamily="2" charset="2"/>
              <a:buChar char="Ø"/>
            </a:pPr>
            <a:r>
              <a:rPr lang="tr-TR" sz="2200" dirty="0">
                <a:solidFill>
                  <a:schemeClr val="tx1"/>
                </a:solidFill>
              </a:rPr>
              <a:t>Hızlı etkili insülinler </a:t>
            </a:r>
            <a:r>
              <a:rPr lang="tr-TR" sz="2200" dirty="0">
                <a:solidFill>
                  <a:schemeClr val="tx1"/>
                </a:solidFill>
                <a:sym typeface="Wingdings" panose="05000000000000000000" pitchFamily="2" charset="2"/>
              </a:rPr>
              <a:t> </a:t>
            </a:r>
            <a:r>
              <a:rPr lang="tr-TR" sz="2200" dirty="0">
                <a:solidFill>
                  <a:schemeClr val="tx1"/>
                </a:solidFill>
              </a:rPr>
              <a:t>yemekten 5-15 dk önce</a:t>
            </a:r>
          </a:p>
          <a:p>
            <a:pPr>
              <a:buFont typeface="Wingdings" panose="05000000000000000000" pitchFamily="2" charset="2"/>
              <a:buChar char="Ø"/>
            </a:pPr>
            <a:r>
              <a:rPr lang="tr-TR" sz="2200" dirty="0">
                <a:solidFill>
                  <a:schemeClr val="tx1"/>
                </a:solidFill>
              </a:rPr>
              <a:t>Kısa etkililer </a:t>
            </a:r>
            <a:r>
              <a:rPr lang="tr-TR" sz="2200" dirty="0">
                <a:solidFill>
                  <a:schemeClr val="tx1"/>
                </a:solidFill>
                <a:sym typeface="Wingdings" panose="05000000000000000000" pitchFamily="2" charset="2"/>
              </a:rPr>
              <a:t> </a:t>
            </a:r>
            <a:r>
              <a:rPr lang="tr-TR" sz="2200" dirty="0">
                <a:solidFill>
                  <a:schemeClr val="tx1"/>
                </a:solidFill>
              </a:rPr>
              <a:t>yemekten 30 dk önce </a:t>
            </a:r>
          </a:p>
          <a:p>
            <a:pPr algn="l">
              <a:buFont typeface="Wingdings" panose="05000000000000000000" pitchFamily="2" charset="2"/>
              <a:buChar char="Ø"/>
            </a:pPr>
            <a:r>
              <a:rPr lang="tr-TR" sz="2200" b="0" i="0" u="none" strike="noStrike" baseline="0" dirty="0">
                <a:solidFill>
                  <a:schemeClr val="tx1"/>
                </a:solidFill>
              </a:rPr>
              <a:t>Çok hızlı etkililer </a:t>
            </a:r>
            <a:r>
              <a:rPr lang="tr-TR" sz="2200" b="0" i="0" u="none" strike="noStrike" baseline="0" dirty="0">
                <a:solidFill>
                  <a:schemeClr val="tx1"/>
                </a:solidFill>
                <a:sym typeface="Wingdings" panose="05000000000000000000" pitchFamily="2" charset="2"/>
              </a:rPr>
              <a:t> </a:t>
            </a:r>
            <a:r>
              <a:rPr lang="tr-TR" sz="2200" b="0" i="0" u="none" strike="noStrike" baseline="0" dirty="0">
                <a:solidFill>
                  <a:schemeClr val="tx1"/>
                </a:solidFill>
              </a:rPr>
              <a:t>yemeğin başlangıcında veya yemekte</a:t>
            </a:r>
          </a:p>
          <a:p>
            <a:pPr algn="l">
              <a:buFont typeface="Wingdings" panose="05000000000000000000" pitchFamily="2" charset="2"/>
              <a:buChar char="Ø"/>
            </a:pPr>
            <a:endParaRPr lang="tr-TR" sz="2200" dirty="0">
              <a:solidFill>
                <a:schemeClr val="tx1"/>
              </a:solidFill>
            </a:endParaRPr>
          </a:p>
          <a:p>
            <a:pPr algn="l">
              <a:buFont typeface="Wingdings" panose="05000000000000000000" pitchFamily="2" charset="2"/>
              <a:buChar char="Ø"/>
            </a:pPr>
            <a:r>
              <a:rPr lang="tr-TR" sz="2200" b="0" i="0" u="none" strike="noStrike" kern="1200" baseline="0" dirty="0">
                <a:solidFill>
                  <a:schemeClr val="tx1"/>
                </a:solidFill>
                <a:ea typeface="+mn-ea"/>
                <a:cs typeface="+mn-cs"/>
              </a:rPr>
              <a:t>Kan glukoz düzeylerine göre de insülin injeksiyon zamanı değiştirilebilir</a:t>
            </a:r>
          </a:p>
          <a:p>
            <a:pPr algn="l">
              <a:buFont typeface="Wingdings" panose="05000000000000000000" pitchFamily="2" charset="2"/>
              <a:buChar char="Ø"/>
            </a:pPr>
            <a:endParaRPr lang="tr-TR" sz="2200" b="0" i="0" u="none" strike="noStrike" kern="1200" baseline="0" dirty="0">
              <a:solidFill>
                <a:schemeClr val="tx1"/>
              </a:solidFill>
              <a:ea typeface="+mn-ea"/>
              <a:cs typeface="+mn-cs"/>
            </a:endParaRPr>
          </a:p>
          <a:p>
            <a:pPr algn="l">
              <a:buFont typeface="Wingdings" panose="05000000000000000000" pitchFamily="2" charset="2"/>
              <a:buChar char="Ø"/>
            </a:pPr>
            <a:r>
              <a:rPr lang="tr-TR" sz="2200" b="0" i="0" u="none" strike="noStrike" baseline="0" dirty="0">
                <a:solidFill>
                  <a:schemeClr val="tx1"/>
                </a:solidFill>
              </a:rPr>
              <a:t>Mide boşalma zamanı aşırı uzamış diyabetli bireylerde:</a:t>
            </a:r>
          </a:p>
          <a:p>
            <a:pPr marL="0" indent="0" algn="l">
              <a:buNone/>
            </a:pPr>
            <a:r>
              <a:rPr lang="tr-TR" sz="2200" b="0" i="0" u="none" strike="noStrike" baseline="0" dirty="0">
                <a:solidFill>
                  <a:schemeClr val="tx1"/>
                </a:solidFill>
              </a:rPr>
              <a:t>hipoglisemiden kaçınmak için injeksiyon yemekten sonraya geciktirilebilir</a:t>
            </a:r>
            <a:endParaRPr lang="tr-TR" sz="2200" b="0" i="0" u="none" strike="noStrike" kern="1200" baseline="0" dirty="0">
              <a:solidFill>
                <a:schemeClr val="tx1"/>
              </a:solidFill>
              <a:ea typeface="+mn-ea"/>
              <a:cs typeface="+mn-cs"/>
            </a:endParaRPr>
          </a:p>
          <a:p>
            <a:pPr algn="l">
              <a:buFont typeface="Wingdings" panose="05000000000000000000" pitchFamily="2" charset="2"/>
              <a:buChar char="Ø"/>
            </a:pPr>
            <a:endParaRPr lang="tr-TR" sz="2200" dirty="0"/>
          </a:p>
        </p:txBody>
      </p:sp>
    </p:spTree>
    <p:extLst>
      <p:ext uri="{BB962C8B-B14F-4D97-AF65-F5344CB8AC3E}">
        <p14:creationId xmlns:p14="http://schemas.microsoft.com/office/powerpoint/2010/main" val="236723992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İnsülin uygulama yöntemleri</a:t>
            </a:r>
          </a:p>
        </p:txBody>
      </p:sp>
      <p:sp>
        <p:nvSpPr>
          <p:cNvPr id="3" name="İçerik Yer Tutucusu 2"/>
          <p:cNvSpPr>
            <a:spLocks noGrp="1"/>
          </p:cNvSpPr>
          <p:nvPr>
            <p:ph idx="1"/>
          </p:nvPr>
        </p:nvSpPr>
        <p:spPr>
          <a:xfrm>
            <a:off x="1886556" y="2391293"/>
            <a:ext cx="9239534" cy="4626591"/>
          </a:xfrm>
        </p:spPr>
        <p:txBody>
          <a:bodyPr>
            <a:normAutofit/>
          </a:bodyPr>
          <a:lstStyle/>
          <a:p>
            <a:pPr marL="0" indent="0">
              <a:buNone/>
            </a:pPr>
            <a:r>
              <a:rPr lang="tr-TR" sz="2200" b="1" dirty="0"/>
              <a:t>Kalem </a:t>
            </a:r>
          </a:p>
          <a:p>
            <a:r>
              <a:rPr lang="tr-TR" sz="2000" dirty="0"/>
              <a:t>Pratik, güvenli ve doğru insülin uygulama olanağı </a:t>
            </a:r>
          </a:p>
          <a:p>
            <a:r>
              <a:rPr lang="tr-TR" sz="2000" dirty="0"/>
              <a:t> Aralık:1 IU (</a:t>
            </a:r>
            <a:r>
              <a:rPr lang="tr-TR" sz="2000" i="0" u="none" strike="noStrike" kern="1200" baseline="0" dirty="0">
                <a:solidFill>
                  <a:schemeClr val="tx1"/>
                </a:solidFill>
                <a:latin typeface="+mn-lt"/>
                <a:ea typeface="+mn-ea"/>
                <a:cs typeface="+mn-cs"/>
              </a:rPr>
              <a:t>çocuklar için 0.5 </a:t>
            </a:r>
            <a:r>
              <a:rPr lang="tr-TR" sz="2000" i="0" u="none" strike="noStrike" kern="1200" baseline="0" dirty="0" err="1">
                <a:solidFill>
                  <a:schemeClr val="tx1"/>
                </a:solidFill>
                <a:latin typeface="+mn-lt"/>
                <a:ea typeface="+mn-ea"/>
                <a:cs typeface="+mn-cs"/>
              </a:rPr>
              <a:t>IU’lik</a:t>
            </a:r>
            <a:r>
              <a:rPr lang="tr-TR" sz="2000" i="0" u="none" strike="noStrike" kern="1200" baseline="0" dirty="0">
                <a:solidFill>
                  <a:schemeClr val="tx1"/>
                </a:solidFill>
                <a:latin typeface="+mn-lt"/>
                <a:ea typeface="+mn-ea"/>
                <a:cs typeface="+mn-cs"/>
              </a:rPr>
              <a:t> kalemler mevcut</a:t>
            </a:r>
            <a:r>
              <a:rPr lang="tr-TR" sz="2000" dirty="0"/>
              <a:t>) </a:t>
            </a:r>
          </a:p>
          <a:p>
            <a:r>
              <a:rPr lang="tr-TR" sz="2000" dirty="0"/>
              <a:t>Kalem iğneleri 4 mm, 5 mm, 6 mm, 8 mm veya 12.7 mm’lik</a:t>
            </a:r>
          </a:p>
          <a:p>
            <a:r>
              <a:rPr lang="tr-TR" sz="2000" i="0" u="none" strike="noStrike" baseline="0" dirty="0">
                <a:solidFill>
                  <a:schemeClr val="tx1"/>
                </a:solidFill>
              </a:rPr>
              <a:t>Açılmamış insülin flakon ve kartuşları buzdolabında +2 ile +8 </a:t>
            </a:r>
            <a:r>
              <a:rPr lang="tr-TR" sz="2000" i="0" u="none" strike="noStrike" baseline="0" dirty="0" err="1">
                <a:solidFill>
                  <a:schemeClr val="tx1"/>
                </a:solidFill>
              </a:rPr>
              <a:t>ûC</a:t>
            </a:r>
            <a:r>
              <a:rPr lang="tr-TR" sz="2000" i="0" u="none" strike="noStrike" baseline="0" dirty="0">
                <a:solidFill>
                  <a:schemeClr val="tx1"/>
                </a:solidFill>
              </a:rPr>
              <a:t> arasında saklanmalı </a:t>
            </a:r>
          </a:p>
          <a:p>
            <a:r>
              <a:rPr lang="tr-TR" sz="2000" i="0" u="none" strike="noStrike" baseline="0" dirty="0">
                <a:solidFill>
                  <a:schemeClr val="tx1"/>
                </a:solidFill>
              </a:rPr>
              <a:t>Açılmış kartuş ve flakonlar</a:t>
            </a:r>
            <a:r>
              <a:rPr lang="tr-TR" sz="2000" i="0" u="none" strike="noStrike" baseline="0" dirty="0">
                <a:solidFill>
                  <a:schemeClr val="tx1"/>
                </a:solidFill>
                <a:sym typeface="Wingdings" panose="05000000000000000000" pitchFamily="2" charset="2"/>
              </a:rPr>
              <a:t> </a:t>
            </a:r>
            <a:r>
              <a:rPr lang="tr-TR" sz="2000" i="0" u="none" strike="noStrike" baseline="0" dirty="0">
                <a:solidFill>
                  <a:schemeClr val="tx1"/>
                </a:solidFill>
              </a:rPr>
              <a:t>aşırı sıcak olmamak koşulu ile oda ısısında 30 gün</a:t>
            </a:r>
            <a:endParaRPr lang="tr-TR" sz="2000" dirty="0"/>
          </a:p>
          <a:p>
            <a:pPr marL="0" indent="0">
              <a:buNone/>
            </a:pPr>
            <a:r>
              <a:rPr lang="tr-TR" sz="2200" b="1" dirty="0" err="1"/>
              <a:t>İnjektör</a:t>
            </a:r>
            <a:endParaRPr lang="tr-TR" sz="2200" b="1" dirty="0"/>
          </a:p>
          <a:p>
            <a:pPr marL="0" indent="0">
              <a:buNone/>
            </a:pPr>
            <a:r>
              <a:rPr lang="tr-TR" sz="2200" b="1" dirty="0" err="1"/>
              <a:t>Popma</a:t>
            </a:r>
            <a:endParaRPr lang="tr-TR" sz="2200" b="1" dirty="0"/>
          </a:p>
          <a:p>
            <a:pPr marL="0" indent="0">
              <a:buNone/>
            </a:pPr>
            <a:r>
              <a:rPr lang="tr-TR" sz="2200" b="1" dirty="0" err="1"/>
              <a:t>İnhaler</a:t>
            </a:r>
            <a:r>
              <a:rPr lang="tr-TR" sz="2200" b="1" dirty="0"/>
              <a:t> insülin </a:t>
            </a:r>
          </a:p>
        </p:txBody>
      </p:sp>
      <p:pic>
        <p:nvPicPr>
          <p:cNvPr id="2050" name="Picture 2" descr="2Q== (300×168)">
            <a:extLst>
              <a:ext uri="{FF2B5EF4-FFF2-40B4-BE49-F238E27FC236}">
                <a16:creationId xmlns:a16="http://schemas.microsoft.com/office/drawing/2014/main" id="{0902DEDB-0452-B975-06FC-E7A08F4AD7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9406" y="2391293"/>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3951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C3E3C7C-A853-190E-75C0-673A251A9A46}"/>
              </a:ext>
            </a:extLst>
          </p:cNvPr>
          <p:cNvSpPr>
            <a:spLocks noGrp="1"/>
          </p:cNvSpPr>
          <p:nvPr>
            <p:ph type="title"/>
          </p:nvPr>
        </p:nvSpPr>
        <p:spPr>
          <a:xfrm>
            <a:off x="2231136" y="394410"/>
            <a:ext cx="7729728" cy="1188720"/>
          </a:xfrm>
        </p:spPr>
        <p:txBody>
          <a:bodyPr/>
          <a:lstStyle/>
          <a:p>
            <a:r>
              <a:rPr lang="tr-TR" dirty="0" err="1">
                <a:solidFill>
                  <a:schemeClr val="tx1"/>
                </a:solidFill>
              </a:rPr>
              <a:t>Biguanid</a:t>
            </a:r>
            <a:r>
              <a:rPr lang="tr-TR" dirty="0">
                <a:solidFill>
                  <a:schemeClr val="tx1"/>
                </a:solidFill>
              </a:rPr>
              <a:t> grubu ilaçlar</a:t>
            </a:r>
            <a:br>
              <a:rPr lang="tr-TR" dirty="0"/>
            </a:br>
            <a:r>
              <a:rPr lang="tr-TR" b="1" dirty="0">
                <a:solidFill>
                  <a:srgbClr val="FF0000"/>
                </a:solidFill>
              </a:rPr>
              <a:t> METFORMİN</a:t>
            </a:r>
            <a:endParaRPr lang="tr-TR" dirty="0"/>
          </a:p>
        </p:txBody>
      </p:sp>
      <p:sp>
        <p:nvSpPr>
          <p:cNvPr id="12" name="İçerik Yer Tutucusu 11">
            <a:extLst>
              <a:ext uri="{FF2B5EF4-FFF2-40B4-BE49-F238E27FC236}">
                <a16:creationId xmlns:a16="http://schemas.microsoft.com/office/drawing/2014/main" id="{48E55DD8-9D43-C583-4619-D43F9FB37319}"/>
              </a:ext>
            </a:extLst>
          </p:cNvPr>
          <p:cNvSpPr>
            <a:spLocks noGrp="1"/>
          </p:cNvSpPr>
          <p:nvPr>
            <p:ph idx="1"/>
          </p:nvPr>
        </p:nvSpPr>
        <p:spPr>
          <a:xfrm>
            <a:off x="622852" y="5446643"/>
            <a:ext cx="11569147" cy="1411357"/>
          </a:xfrm>
        </p:spPr>
        <p:txBody>
          <a:bodyPr>
            <a:normAutofit fontScale="92500"/>
          </a:bodyPr>
          <a:lstStyle/>
          <a:p>
            <a:pPr defTabSz="914400">
              <a:buFont typeface="Wingdings" panose="05000000000000000000" pitchFamily="2" charset="2"/>
              <a:buChar char="Ø"/>
              <a:defRPr/>
            </a:pPr>
            <a:r>
              <a:rPr lang="tr-TR" sz="2200" dirty="0">
                <a:solidFill>
                  <a:schemeClr val="tx1"/>
                </a:solidFill>
              </a:rPr>
              <a:t>Etki </a:t>
            </a:r>
            <a:r>
              <a:rPr lang="tr-TR" sz="2200" b="0" i="0" u="none" strike="noStrike" kern="1200" baseline="0" dirty="0">
                <a:solidFill>
                  <a:schemeClr val="tx1"/>
                </a:solidFill>
                <a:latin typeface="+mn-lt"/>
                <a:ea typeface="+mn-ea"/>
                <a:cs typeface="+mn-cs"/>
              </a:rPr>
              <a:t>mekanizması:</a:t>
            </a:r>
          </a:p>
          <a:p>
            <a:pPr>
              <a:defRPr/>
            </a:pPr>
            <a:r>
              <a:rPr lang="tr-TR" sz="2200" dirty="0">
                <a:solidFill>
                  <a:schemeClr val="tx1"/>
                </a:solidFill>
              </a:rPr>
              <a:t>H</a:t>
            </a:r>
            <a:r>
              <a:rPr lang="tr-TR" sz="2200" b="0" i="0" u="none" strike="noStrike" kern="1200" baseline="0" dirty="0">
                <a:solidFill>
                  <a:schemeClr val="tx1"/>
                </a:solidFill>
                <a:latin typeface="+mn-lt"/>
                <a:ea typeface="+mn-ea"/>
                <a:cs typeface="+mn-cs"/>
              </a:rPr>
              <a:t>ücresel düzeyde 5’-adenozin monofosfat-aktive protein kinaz (AMPK) enzimini dolaylı yoldan aktive ederek</a:t>
            </a:r>
          </a:p>
          <a:p>
            <a:pPr>
              <a:defRPr/>
            </a:pPr>
            <a:r>
              <a:rPr lang="tr-TR" sz="2200" b="0" i="0" u="none" strike="noStrike" kern="1200" baseline="0" dirty="0">
                <a:solidFill>
                  <a:schemeClr val="tx1"/>
                </a:solidFill>
                <a:latin typeface="+mn-lt"/>
                <a:ea typeface="+mn-ea"/>
                <a:cs typeface="+mn-cs"/>
              </a:rPr>
              <a:t>Kısmen de mitokondriyal </a:t>
            </a:r>
            <a:r>
              <a:rPr lang="tr-TR" sz="2200" b="0" i="0" u="none" strike="noStrike" kern="1200" baseline="0" dirty="0" err="1">
                <a:solidFill>
                  <a:schemeClr val="tx1"/>
                </a:solidFill>
                <a:latin typeface="+mn-lt"/>
                <a:ea typeface="+mn-ea"/>
                <a:cs typeface="+mn-cs"/>
              </a:rPr>
              <a:t>gliserofosfat</a:t>
            </a:r>
            <a:r>
              <a:rPr lang="tr-TR" sz="2200" b="0" i="0" u="none" strike="noStrike" kern="1200" baseline="0" dirty="0">
                <a:solidFill>
                  <a:schemeClr val="tx1"/>
                </a:solidFill>
                <a:latin typeface="+mn-lt"/>
                <a:ea typeface="+mn-ea"/>
                <a:cs typeface="+mn-cs"/>
              </a:rPr>
              <a:t> dehidrogenaz (</a:t>
            </a:r>
            <a:r>
              <a:rPr lang="tr-TR" sz="2200" b="0" i="0" u="none" strike="noStrike" kern="1200" baseline="0" dirty="0" err="1">
                <a:solidFill>
                  <a:schemeClr val="tx1"/>
                </a:solidFill>
                <a:latin typeface="+mn-lt"/>
                <a:ea typeface="+mn-ea"/>
                <a:cs typeface="+mn-cs"/>
              </a:rPr>
              <a:t>mGDP</a:t>
            </a:r>
            <a:r>
              <a:rPr lang="tr-TR" sz="2200" b="0" i="0" u="none" strike="noStrike" kern="1200" baseline="0" dirty="0">
                <a:solidFill>
                  <a:schemeClr val="tx1"/>
                </a:solidFill>
                <a:latin typeface="+mn-lt"/>
                <a:ea typeface="+mn-ea"/>
                <a:cs typeface="+mn-cs"/>
              </a:rPr>
              <a:t>) enzimini inhibe eder</a:t>
            </a:r>
            <a:r>
              <a:rPr lang="tr-TR" sz="2200" dirty="0">
                <a:solidFill>
                  <a:schemeClr val="tx1"/>
                </a:solidFill>
              </a:rPr>
              <a:t>ek</a:t>
            </a:r>
            <a:endParaRPr lang="tr-TR" sz="2200" b="0" i="0" u="none" strike="noStrike" kern="1200" baseline="0" dirty="0">
              <a:solidFill>
                <a:schemeClr val="tx1"/>
              </a:solidFill>
              <a:latin typeface="+mn-lt"/>
              <a:ea typeface="+mn-ea"/>
              <a:cs typeface="+mn-cs"/>
            </a:endParaRPr>
          </a:p>
          <a:p>
            <a:endParaRPr lang="tr-TR" dirty="0"/>
          </a:p>
        </p:txBody>
      </p:sp>
      <p:pic>
        <p:nvPicPr>
          <p:cNvPr id="8" name="Resim 7">
            <a:extLst>
              <a:ext uri="{FF2B5EF4-FFF2-40B4-BE49-F238E27FC236}">
                <a16:creationId xmlns:a16="http://schemas.microsoft.com/office/drawing/2014/main" id="{021FFC8B-54D4-E0AD-0C6E-4B3386B2941F}"/>
              </a:ext>
            </a:extLst>
          </p:cNvPr>
          <p:cNvPicPr>
            <a:picLocks noChangeAspect="1"/>
          </p:cNvPicPr>
          <p:nvPr/>
        </p:nvPicPr>
        <p:blipFill>
          <a:blip r:embed="rId3"/>
          <a:stretch>
            <a:fillRect/>
          </a:stretch>
        </p:blipFill>
        <p:spPr>
          <a:xfrm>
            <a:off x="2171700" y="1662274"/>
            <a:ext cx="7848600" cy="3705225"/>
          </a:xfrm>
          <a:prstGeom prst="rect">
            <a:avLst/>
          </a:prstGeom>
        </p:spPr>
      </p:pic>
    </p:spTree>
    <p:extLst>
      <p:ext uri="{BB962C8B-B14F-4D97-AF65-F5344CB8AC3E}">
        <p14:creationId xmlns:p14="http://schemas.microsoft.com/office/powerpoint/2010/main" val="81983361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Tip 1 diyabette güncel tedavi </a:t>
            </a:r>
          </a:p>
        </p:txBody>
      </p:sp>
      <p:sp>
        <p:nvSpPr>
          <p:cNvPr id="3" name="İçerik Yer Tutucusu 2"/>
          <p:cNvSpPr>
            <a:spLocks noGrp="1"/>
          </p:cNvSpPr>
          <p:nvPr>
            <p:ph idx="1"/>
          </p:nvPr>
        </p:nvSpPr>
        <p:spPr>
          <a:xfrm>
            <a:off x="1555274" y="2498896"/>
            <a:ext cx="10636725" cy="4359104"/>
          </a:xfrm>
        </p:spPr>
        <p:txBody>
          <a:bodyPr>
            <a:normAutofit/>
          </a:bodyPr>
          <a:lstStyle/>
          <a:p>
            <a:pPr>
              <a:buFont typeface="Wingdings" panose="05000000000000000000" pitchFamily="2" charset="2"/>
              <a:buChar char="Ø"/>
            </a:pPr>
            <a:r>
              <a:rPr lang="tr-TR" sz="2200" dirty="0"/>
              <a:t>Tip 1 diyabetli yetişkinlerde glisemik kontrol hedefleri:</a:t>
            </a:r>
          </a:p>
          <a:p>
            <a:r>
              <a:rPr lang="tr-TR" sz="2000" dirty="0"/>
              <a:t>A1C hedefi ≤%7, </a:t>
            </a:r>
          </a:p>
          <a:p>
            <a:r>
              <a:rPr lang="tr-TR" sz="2000" dirty="0"/>
              <a:t>açlık ve öğün öncesi PG 80-130 mg/dl</a:t>
            </a:r>
          </a:p>
          <a:p>
            <a:r>
              <a:rPr lang="tr-TR" sz="2000" dirty="0"/>
              <a:t>öğün sonrası 2.st PG ise &lt;160 mg/dl </a:t>
            </a:r>
          </a:p>
          <a:p>
            <a:pPr>
              <a:buFont typeface="Wingdings" panose="05000000000000000000" pitchFamily="2" charset="2"/>
              <a:buChar char="Ø"/>
            </a:pPr>
            <a:r>
              <a:rPr lang="tr-TR" sz="2200" dirty="0"/>
              <a:t>Tip 1 diyabetli hastalarda 3 ayda bir A1C bakılmalı</a:t>
            </a:r>
          </a:p>
          <a:p>
            <a:pPr>
              <a:buFont typeface="Wingdings" panose="05000000000000000000" pitchFamily="2" charset="2"/>
              <a:buChar char="Ø"/>
            </a:pPr>
            <a:r>
              <a:rPr lang="tr-TR" sz="2200" dirty="0"/>
              <a:t>Bazal ve </a:t>
            </a:r>
            <a:r>
              <a:rPr lang="tr-TR" sz="2200" dirty="0" err="1"/>
              <a:t>bolus</a:t>
            </a:r>
            <a:r>
              <a:rPr lang="tr-TR" sz="2200" dirty="0"/>
              <a:t> insülin injeksiyonları </a:t>
            </a:r>
            <a:r>
              <a:rPr lang="tr-TR" sz="2200" dirty="0" err="1"/>
              <a:t>ile</a:t>
            </a:r>
            <a:r>
              <a:rPr lang="tr-TR" sz="2200" dirty="0" err="1">
                <a:sym typeface="Wingdings" panose="05000000000000000000" pitchFamily="2" charset="2"/>
              </a:rPr>
              <a:t></a:t>
            </a:r>
            <a:r>
              <a:rPr lang="tr-TR" sz="2200" dirty="0" err="1"/>
              <a:t>normal</a:t>
            </a:r>
            <a:r>
              <a:rPr lang="tr-TR" sz="2200" dirty="0"/>
              <a:t> fizyolojik insülin salınımı taklit edilir</a:t>
            </a:r>
          </a:p>
          <a:p>
            <a:pPr>
              <a:buFont typeface="Wingdings" panose="05000000000000000000" pitchFamily="2" charset="2"/>
              <a:buChar char="Ø"/>
            </a:pPr>
            <a:r>
              <a:rPr lang="tr-TR" sz="2200" dirty="0"/>
              <a:t>Genel olarak tip 1 diyabette insülin ihtiyacı </a:t>
            </a:r>
            <a:r>
              <a:rPr lang="tr-TR" sz="2200" dirty="0">
                <a:sym typeface="Wingdings" panose="05000000000000000000" pitchFamily="2" charset="2"/>
              </a:rPr>
              <a:t></a:t>
            </a:r>
            <a:r>
              <a:rPr lang="tr-TR" sz="2200" dirty="0"/>
              <a:t>0.4-1.0 IU/kg/gün arasında</a:t>
            </a:r>
          </a:p>
          <a:p>
            <a:pPr marL="0" indent="0">
              <a:buNone/>
            </a:pPr>
            <a:r>
              <a:rPr lang="tr-TR" sz="2200" dirty="0"/>
              <a:t>                                                                  </a:t>
            </a:r>
            <a:r>
              <a:rPr lang="tr-TR" sz="2200" dirty="0">
                <a:sym typeface="Wingdings" panose="05000000000000000000" pitchFamily="2" charset="2"/>
              </a:rPr>
              <a:t> </a:t>
            </a:r>
            <a:r>
              <a:rPr lang="tr-TR" sz="2200" dirty="0"/>
              <a:t>Ortalama doz 0.5 IU/kg/gün</a:t>
            </a:r>
            <a:endParaRPr lang="tr-TR" dirty="0"/>
          </a:p>
        </p:txBody>
      </p:sp>
      <p:pic>
        <p:nvPicPr>
          <p:cNvPr id="1026" name="Picture 2" descr="Z (341×148)">
            <a:extLst>
              <a:ext uri="{FF2B5EF4-FFF2-40B4-BE49-F238E27FC236}">
                <a16:creationId xmlns:a16="http://schemas.microsoft.com/office/drawing/2014/main" id="{1C2B33A1-FEF8-FD3F-E0F6-4E7DBAB83A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6851" y="2989194"/>
            <a:ext cx="3248025" cy="1409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048909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Tip 1 diyabette güncel tedavi </a:t>
            </a:r>
          </a:p>
        </p:txBody>
      </p:sp>
      <p:sp>
        <p:nvSpPr>
          <p:cNvPr id="3" name="İçerik Yer Tutucusu 2"/>
          <p:cNvSpPr>
            <a:spLocks noGrp="1"/>
          </p:cNvSpPr>
          <p:nvPr>
            <p:ph idx="1"/>
          </p:nvPr>
        </p:nvSpPr>
        <p:spPr>
          <a:xfrm>
            <a:off x="2085362" y="2373001"/>
            <a:ext cx="8542881" cy="4484999"/>
          </a:xfrm>
        </p:spPr>
        <p:txBody>
          <a:bodyPr>
            <a:normAutofit fontScale="92500" lnSpcReduction="10000"/>
          </a:bodyPr>
          <a:lstStyle/>
          <a:p>
            <a:pPr>
              <a:buFont typeface="Wingdings" panose="05000000000000000000" pitchFamily="2" charset="2"/>
              <a:buChar char="Ø"/>
            </a:pPr>
            <a:r>
              <a:rPr lang="tr-TR" sz="2400" dirty="0"/>
              <a:t>Bazal insülin olarak uzun etkili insülin analogları tercih edilmeli</a:t>
            </a:r>
          </a:p>
          <a:p>
            <a:pPr>
              <a:buFont typeface="Wingdings" panose="05000000000000000000" pitchFamily="2" charset="2"/>
              <a:buChar char="Ø"/>
            </a:pPr>
            <a:r>
              <a:rPr lang="tr-TR" sz="2400" dirty="0" err="1"/>
              <a:t>Bolus</a:t>
            </a:r>
            <a:r>
              <a:rPr lang="tr-TR" sz="2400" dirty="0"/>
              <a:t> insülin dozları öğünün içerdiği KH miktarına ve fiziksel aktivite durumuna göre ayarlanmalı</a:t>
            </a:r>
          </a:p>
          <a:p>
            <a:pPr>
              <a:buFont typeface="Wingdings" panose="05000000000000000000" pitchFamily="2" charset="2"/>
              <a:buChar char="Ø"/>
            </a:pPr>
            <a:endParaRPr lang="tr-TR" sz="2200" dirty="0"/>
          </a:p>
          <a:p>
            <a:pPr>
              <a:buFont typeface="Wingdings" panose="05000000000000000000" pitchFamily="2" charset="2"/>
              <a:buChar char="Ø"/>
            </a:pPr>
            <a:r>
              <a:rPr lang="tr-TR" sz="2400" dirty="0"/>
              <a:t>Tip 1 diyabetli tüm hastalara:</a:t>
            </a:r>
          </a:p>
          <a:p>
            <a:r>
              <a:rPr lang="tr-TR" sz="2200" dirty="0"/>
              <a:t>Diyabet kimlik kartı verilmeli</a:t>
            </a:r>
          </a:p>
          <a:p>
            <a:r>
              <a:rPr lang="tr-TR" sz="2200" b="0" i="0" u="none" strike="noStrike" baseline="0" dirty="0"/>
              <a:t>KH sayımı eğitimi verilmeli</a:t>
            </a:r>
            <a:endParaRPr lang="tr-TR" sz="2200" dirty="0"/>
          </a:p>
          <a:p>
            <a:pPr>
              <a:buFont typeface="Wingdings" panose="05000000000000000000" pitchFamily="2" charset="2"/>
              <a:buChar char="Ø"/>
            </a:pPr>
            <a:endParaRPr lang="tr-TR" sz="2200" dirty="0"/>
          </a:p>
          <a:p>
            <a:pPr>
              <a:buFont typeface="Wingdings" panose="05000000000000000000" pitchFamily="2" charset="2"/>
              <a:buChar char="Ø"/>
            </a:pPr>
            <a:r>
              <a:rPr lang="tr-TR" sz="2400" dirty="0"/>
              <a:t>Tip 1 diyabetli hastalar ve yakınları:</a:t>
            </a:r>
          </a:p>
          <a:p>
            <a:r>
              <a:rPr lang="tr-TR" sz="2200" dirty="0"/>
              <a:t>hipoglisemi belirtileri ve tedavisi konusunda eğitilmeli</a:t>
            </a:r>
          </a:p>
          <a:p>
            <a:r>
              <a:rPr lang="tr-TR" sz="2200" dirty="0"/>
              <a:t>glukagon injeksiyonu yapmayı bilmeli</a:t>
            </a:r>
            <a:endParaRPr lang="tr-TR" sz="2000" dirty="0"/>
          </a:p>
          <a:p>
            <a:endParaRPr lang="tr-TR" dirty="0"/>
          </a:p>
        </p:txBody>
      </p:sp>
    </p:spTree>
    <p:extLst>
      <p:ext uri="{BB962C8B-B14F-4D97-AF65-F5344CB8AC3E}">
        <p14:creationId xmlns:p14="http://schemas.microsoft.com/office/powerpoint/2010/main" val="393743031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Tip2 diyabette güncel tedavi </a:t>
            </a:r>
          </a:p>
        </p:txBody>
      </p:sp>
      <p:sp>
        <p:nvSpPr>
          <p:cNvPr id="3" name="İçerik Yer Tutucusu 2"/>
          <p:cNvSpPr>
            <a:spLocks noGrp="1"/>
          </p:cNvSpPr>
          <p:nvPr>
            <p:ph idx="1"/>
          </p:nvPr>
        </p:nvSpPr>
        <p:spPr>
          <a:xfrm>
            <a:off x="1961322" y="2402024"/>
            <a:ext cx="8998226" cy="4605130"/>
          </a:xfrm>
        </p:spPr>
        <p:txBody>
          <a:bodyPr>
            <a:normAutofit/>
          </a:bodyPr>
          <a:lstStyle/>
          <a:p>
            <a:pPr>
              <a:buFont typeface="Wingdings" panose="05000000000000000000" pitchFamily="2" charset="2"/>
              <a:buChar char="Ø"/>
            </a:pPr>
            <a:r>
              <a:rPr lang="tr-TR" sz="2000" dirty="0"/>
              <a:t>Hastalarda, hipoglisemi riskini artıran özel bir durum yoksa </a:t>
            </a:r>
          </a:p>
          <a:p>
            <a:r>
              <a:rPr lang="tr-TR" sz="2000" dirty="0"/>
              <a:t>yaşam beklentisi yeteri kadar uzunsa</a:t>
            </a:r>
          </a:p>
          <a:p>
            <a:pPr marL="0" indent="0">
              <a:buNone/>
            </a:pPr>
            <a:r>
              <a:rPr lang="tr-TR" sz="2000" dirty="0"/>
              <a:t>                    </a:t>
            </a:r>
            <a:r>
              <a:rPr lang="tr-TR" sz="2000" dirty="0">
                <a:sym typeface="Wingdings" panose="05000000000000000000" pitchFamily="2" charset="2"/>
              </a:rPr>
              <a:t>  </a:t>
            </a:r>
            <a:r>
              <a:rPr lang="tr-TR" sz="2000" dirty="0"/>
              <a:t>A1C hedefi:  ≤%7 </a:t>
            </a:r>
          </a:p>
          <a:p>
            <a:pPr algn="l">
              <a:buFont typeface="Wingdings" panose="05000000000000000000" pitchFamily="2" charset="2"/>
              <a:buChar char="Ø"/>
            </a:pPr>
            <a:r>
              <a:rPr lang="tr-TR" sz="2000" dirty="0"/>
              <a:t>T</a:t>
            </a:r>
            <a:r>
              <a:rPr lang="tr-TR" sz="2000" b="0" i="0" u="none" strike="noStrike" baseline="0" dirty="0"/>
              <a:t>edaviye uyumu iyi olan hastalarda ve</a:t>
            </a:r>
          </a:p>
          <a:p>
            <a:pPr algn="l"/>
            <a:r>
              <a:rPr lang="tr-TR" sz="2000" b="0" i="0" u="none" strike="noStrike" baseline="0" dirty="0"/>
              <a:t>bazı özel durumlarda (</a:t>
            </a:r>
            <a:r>
              <a:rPr lang="tr-TR" sz="2000" b="0" i="0" u="none" strike="noStrike" baseline="0" dirty="0" err="1"/>
              <a:t>örn</a:t>
            </a:r>
            <a:r>
              <a:rPr lang="tr-TR" sz="2000" b="0" i="0" u="none" strike="noStrike" baseline="0" dirty="0"/>
              <a:t>. gebelik (mikrovasküler komplikasyonları bulunmayan tip 1 diyabetli genç hastalarda da …))</a:t>
            </a:r>
          </a:p>
          <a:p>
            <a:pPr marL="0" indent="0" algn="l">
              <a:buNone/>
            </a:pPr>
            <a:r>
              <a:rPr lang="tr-TR" sz="2000" dirty="0"/>
              <a:t>                    </a:t>
            </a:r>
            <a:r>
              <a:rPr lang="tr-TR" sz="2000" dirty="0">
                <a:sym typeface="Wingdings" panose="05000000000000000000" pitchFamily="2" charset="2"/>
              </a:rPr>
              <a:t></a:t>
            </a:r>
            <a:r>
              <a:rPr lang="tr-TR" sz="2000" b="0" i="0" u="none" strike="noStrike" baseline="0" dirty="0"/>
              <a:t> A1C hedefi &lt;%6-6.5 </a:t>
            </a:r>
            <a:endParaRPr lang="tr-TR" sz="2000" dirty="0"/>
          </a:p>
          <a:p>
            <a:pPr>
              <a:buFont typeface="Wingdings" panose="05000000000000000000" pitchFamily="2" charset="2"/>
              <a:buChar char="Ø"/>
            </a:pPr>
            <a:r>
              <a:rPr lang="tr-TR" sz="2000" b="0" i="0" u="none" strike="noStrike" kern="1200" baseline="0" dirty="0">
                <a:solidFill>
                  <a:schemeClr val="tx1"/>
                </a:solidFill>
                <a:latin typeface="+mn-lt"/>
                <a:ea typeface="+mn-ea"/>
                <a:cs typeface="+mn-cs"/>
              </a:rPr>
              <a:t>Yaş ≥ 65 olan diyabetlilerde: hipoglisemi riski ↑</a:t>
            </a:r>
          </a:p>
          <a:p>
            <a:r>
              <a:rPr lang="tr-TR" sz="2000" b="0" i="0" u="none" strike="noStrike" kern="1200" baseline="0" dirty="0">
                <a:solidFill>
                  <a:schemeClr val="tx1"/>
                </a:solidFill>
                <a:latin typeface="+mn-lt"/>
                <a:ea typeface="+mn-ea"/>
                <a:cs typeface="+mn-cs"/>
              </a:rPr>
              <a:t>diyabet ile ilişkili durumu, ek sağlık sorunları ve fonksiyonel kapasitesine göre </a:t>
            </a:r>
          </a:p>
          <a:p>
            <a:pPr marL="0" indent="0">
              <a:buNone/>
            </a:pPr>
            <a:r>
              <a:rPr lang="tr-TR" sz="2000" b="0" i="0" u="none" strike="noStrike" kern="1200" baseline="0" dirty="0">
                <a:solidFill>
                  <a:schemeClr val="tx1"/>
                </a:solidFill>
                <a:latin typeface="+mn-lt"/>
                <a:ea typeface="+mn-ea"/>
                <a:cs typeface="+mn-cs"/>
              </a:rPr>
              <a:t>                    </a:t>
            </a:r>
            <a:r>
              <a:rPr lang="tr-TR" sz="2000" b="0" i="0" u="none" strike="noStrike" kern="1200" baseline="0" dirty="0">
                <a:solidFill>
                  <a:schemeClr val="tx1"/>
                </a:solidFill>
                <a:latin typeface="+mn-lt"/>
                <a:ea typeface="+mn-ea"/>
                <a:cs typeface="+mn-cs"/>
                <a:sym typeface="Wingdings" panose="05000000000000000000" pitchFamily="2" charset="2"/>
              </a:rPr>
              <a:t>  </a:t>
            </a:r>
            <a:r>
              <a:rPr lang="tr-TR" sz="2000" b="0" i="0" u="none" strike="noStrike" kern="1200" baseline="0" dirty="0">
                <a:solidFill>
                  <a:schemeClr val="tx1"/>
                </a:solidFill>
                <a:latin typeface="+mn-lt"/>
                <a:ea typeface="+mn-ea"/>
                <a:cs typeface="+mn-cs"/>
              </a:rPr>
              <a:t>A1C </a:t>
            </a:r>
            <a:r>
              <a:rPr lang="tr-TR" sz="2000" dirty="0"/>
              <a:t>hedefi:</a:t>
            </a:r>
            <a:r>
              <a:rPr lang="tr-TR" sz="2000" b="0" i="0" u="none" strike="noStrike" kern="1200" baseline="0" dirty="0">
                <a:solidFill>
                  <a:schemeClr val="tx1"/>
                </a:solidFill>
                <a:latin typeface="+mn-lt"/>
                <a:ea typeface="+mn-ea"/>
                <a:cs typeface="+mn-cs"/>
              </a:rPr>
              <a:t> %7.5-8.5 </a:t>
            </a:r>
          </a:p>
        </p:txBody>
      </p:sp>
    </p:spTree>
    <p:extLst>
      <p:ext uri="{BB962C8B-B14F-4D97-AF65-F5344CB8AC3E}">
        <p14:creationId xmlns:p14="http://schemas.microsoft.com/office/powerpoint/2010/main" val="135188067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Tip2 diyabette güncel tedavi </a:t>
            </a:r>
          </a:p>
        </p:txBody>
      </p:sp>
      <p:sp>
        <p:nvSpPr>
          <p:cNvPr id="3" name="İçerik Yer Tutucusu 2"/>
          <p:cNvSpPr>
            <a:spLocks noGrp="1"/>
          </p:cNvSpPr>
          <p:nvPr>
            <p:ph idx="1"/>
          </p:nvPr>
        </p:nvSpPr>
        <p:spPr>
          <a:xfrm>
            <a:off x="2231136" y="2638044"/>
            <a:ext cx="7729728" cy="4219956"/>
          </a:xfrm>
        </p:spPr>
        <p:txBody>
          <a:bodyPr>
            <a:normAutofit/>
          </a:bodyPr>
          <a:lstStyle/>
          <a:p>
            <a:pPr>
              <a:buFont typeface="Wingdings" panose="05000000000000000000" pitchFamily="2" charset="2"/>
              <a:buChar char="Ø"/>
            </a:pPr>
            <a:r>
              <a:rPr lang="tr-TR" sz="2200" dirty="0"/>
              <a:t>Yaşam tarzı düzenlemelerine rağmen A1C &gt;%7 ise:</a:t>
            </a:r>
          </a:p>
          <a:p>
            <a:pPr marL="0" indent="0">
              <a:buNone/>
            </a:pPr>
            <a:r>
              <a:rPr lang="tr-TR" sz="2200" dirty="0"/>
              <a:t>                           </a:t>
            </a:r>
            <a:r>
              <a:rPr lang="tr-TR" sz="2200" dirty="0">
                <a:sym typeface="Wingdings" panose="05000000000000000000" pitchFamily="2" charset="2"/>
              </a:rPr>
              <a:t></a:t>
            </a:r>
            <a:r>
              <a:rPr lang="tr-TR" sz="2200" dirty="0"/>
              <a:t>tedavide yeni düzenlemeler yapılmalı</a:t>
            </a:r>
          </a:p>
          <a:p>
            <a:pPr>
              <a:buFont typeface="Wingdings" panose="05000000000000000000" pitchFamily="2" charset="2"/>
              <a:buChar char="Ø"/>
            </a:pPr>
            <a:r>
              <a:rPr lang="tr-TR" sz="2200" dirty="0"/>
              <a:t>A1C:</a:t>
            </a:r>
          </a:p>
          <a:p>
            <a:r>
              <a:rPr lang="tr-TR" sz="2200" dirty="0"/>
              <a:t>hedef değere ulaşılana dek 3 ayda bir</a:t>
            </a:r>
          </a:p>
          <a:p>
            <a:r>
              <a:rPr lang="tr-TR" sz="2200" dirty="0"/>
              <a:t>hedefe ulaşıldıktan sonra ise 6 ayda bir </a:t>
            </a:r>
          </a:p>
          <a:p>
            <a:endParaRPr lang="tr-TR" sz="2200" dirty="0"/>
          </a:p>
          <a:p>
            <a:pPr>
              <a:buFont typeface="Wingdings" panose="05000000000000000000" pitchFamily="2" charset="2"/>
              <a:buChar char="Ø"/>
            </a:pPr>
            <a:r>
              <a:rPr lang="tr-TR" sz="2200" dirty="0"/>
              <a:t>Öğün öncesi ve APG hedefi  </a:t>
            </a:r>
            <a:r>
              <a:rPr lang="tr-TR" sz="2200" dirty="0">
                <a:sym typeface="Wingdings" panose="05000000000000000000" pitchFamily="2" charset="2"/>
              </a:rPr>
              <a:t></a:t>
            </a:r>
            <a:r>
              <a:rPr lang="tr-TR" sz="2200" dirty="0"/>
              <a:t> 80-130 mg/dl </a:t>
            </a:r>
          </a:p>
          <a:p>
            <a:pPr>
              <a:buFont typeface="Wingdings" panose="05000000000000000000" pitchFamily="2" charset="2"/>
              <a:buChar char="Ø"/>
            </a:pPr>
            <a:r>
              <a:rPr lang="tr-TR" sz="2200" dirty="0"/>
              <a:t>Yemekten 2 saat sonraki tokluk PG hedefi </a:t>
            </a:r>
            <a:r>
              <a:rPr lang="tr-TR" sz="2200" dirty="0">
                <a:sym typeface="Wingdings" panose="05000000000000000000" pitchFamily="2" charset="2"/>
              </a:rPr>
              <a:t> </a:t>
            </a:r>
            <a:r>
              <a:rPr lang="tr-TR" sz="2200" dirty="0"/>
              <a:t> &lt;160 mg/dl </a:t>
            </a:r>
          </a:p>
        </p:txBody>
      </p:sp>
    </p:spTree>
    <p:extLst>
      <p:ext uri="{BB962C8B-B14F-4D97-AF65-F5344CB8AC3E}">
        <p14:creationId xmlns:p14="http://schemas.microsoft.com/office/powerpoint/2010/main" val="351110530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B91C5283-6E33-58ED-61B9-97322A6A41FB}"/>
              </a:ext>
            </a:extLst>
          </p:cNvPr>
          <p:cNvPicPr>
            <a:picLocks noChangeAspect="1"/>
          </p:cNvPicPr>
          <p:nvPr/>
        </p:nvPicPr>
        <p:blipFill>
          <a:blip r:embed="rId3"/>
          <a:stretch>
            <a:fillRect/>
          </a:stretch>
        </p:blipFill>
        <p:spPr>
          <a:xfrm>
            <a:off x="879953" y="238540"/>
            <a:ext cx="10371143" cy="6343640"/>
          </a:xfrm>
          <a:prstGeom prst="rect">
            <a:avLst/>
          </a:prstGeom>
        </p:spPr>
      </p:pic>
    </p:spTree>
    <p:extLst>
      <p:ext uri="{BB962C8B-B14F-4D97-AF65-F5344CB8AC3E}">
        <p14:creationId xmlns:p14="http://schemas.microsoft.com/office/powerpoint/2010/main" val="414498422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4B605F13-0C7F-B778-038D-B8909430E778}"/>
              </a:ext>
            </a:extLst>
          </p:cNvPr>
          <p:cNvPicPr>
            <a:picLocks noChangeAspect="1"/>
          </p:cNvPicPr>
          <p:nvPr/>
        </p:nvPicPr>
        <p:blipFill>
          <a:blip r:embed="rId3"/>
          <a:stretch>
            <a:fillRect/>
          </a:stretch>
        </p:blipFill>
        <p:spPr>
          <a:xfrm>
            <a:off x="695739" y="204765"/>
            <a:ext cx="10800522" cy="6448469"/>
          </a:xfrm>
          <a:prstGeom prst="rect">
            <a:avLst/>
          </a:prstGeom>
        </p:spPr>
      </p:pic>
    </p:spTree>
    <p:extLst>
      <p:ext uri="{BB962C8B-B14F-4D97-AF65-F5344CB8AC3E}">
        <p14:creationId xmlns:p14="http://schemas.microsoft.com/office/powerpoint/2010/main" val="216154621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799EBCE-F801-E765-C728-7440A1ED1142}"/>
              </a:ext>
            </a:extLst>
          </p:cNvPr>
          <p:cNvSpPr>
            <a:spLocks noGrp="1"/>
          </p:cNvSpPr>
          <p:nvPr>
            <p:ph type="title"/>
          </p:nvPr>
        </p:nvSpPr>
        <p:spPr/>
        <p:txBody>
          <a:bodyPr>
            <a:normAutofit/>
          </a:bodyPr>
          <a:lstStyle/>
          <a:p>
            <a:r>
              <a:rPr lang="tr-TR" i="0" u="none" strike="noStrike" baseline="0" dirty="0">
                <a:latin typeface="+mn-lt"/>
              </a:rPr>
              <a:t>Yeni tanı konulan hasta</a:t>
            </a:r>
            <a:endParaRPr lang="tr-TR" dirty="0">
              <a:latin typeface="+mn-lt"/>
            </a:endParaRPr>
          </a:p>
        </p:txBody>
      </p:sp>
      <p:sp>
        <p:nvSpPr>
          <p:cNvPr id="3" name="İçerik Yer Tutucusu 2">
            <a:extLst>
              <a:ext uri="{FF2B5EF4-FFF2-40B4-BE49-F238E27FC236}">
                <a16:creationId xmlns:a16="http://schemas.microsoft.com/office/drawing/2014/main" id="{19E1B61A-1D17-2789-DEBF-AD7562338284}"/>
              </a:ext>
            </a:extLst>
          </p:cNvPr>
          <p:cNvSpPr>
            <a:spLocks noGrp="1"/>
          </p:cNvSpPr>
          <p:nvPr>
            <p:ph idx="1"/>
          </p:nvPr>
        </p:nvSpPr>
        <p:spPr>
          <a:xfrm>
            <a:off x="801667" y="2580362"/>
            <a:ext cx="10145356" cy="4503107"/>
          </a:xfrm>
        </p:spPr>
        <p:txBody>
          <a:bodyPr>
            <a:noAutofit/>
          </a:bodyPr>
          <a:lstStyle/>
          <a:p>
            <a:pPr algn="l">
              <a:buFont typeface="Wingdings" panose="05000000000000000000" pitchFamily="2" charset="2"/>
              <a:buChar char="Ø"/>
            </a:pPr>
            <a:r>
              <a:rPr lang="tr-TR" sz="2200" b="0" i="0" u="none" strike="noStrike" baseline="0" dirty="0"/>
              <a:t>Metformin yerine insülin </a:t>
            </a:r>
            <a:r>
              <a:rPr lang="tr-TR" sz="2200" b="0" i="0" u="none" strike="noStrike" baseline="0" dirty="0" err="1"/>
              <a:t>sekretogog</a:t>
            </a:r>
            <a:r>
              <a:rPr lang="tr-TR" sz="2200" dirty="0"/>
              <a:t> </a:t>
            </a:r>
            <a:r>
              <a:rPr lang="tr-TR" sz="2200" b="0" i="0" u="none" strike="noStrike" baseline="0" dirty="0"/>
              <a:t>verilecekse:</a:t>
            </a:r>
          </a:p>
          <a:p>
            <a:r>
              <a:rPr lang="tr-TR" sz="2000" dirty="0" err="1"/>
              <a:t>G</a:t>
            </a:r>
            <a:r>
              <a:rPr lang="tr-TR" sz="2000" b="0" i="0" u="none" strike="noStrike" baseline="0" dirty="0" err="1"/>
              <a:t>libenklamid</a:t>
            </a:r>
            <a:r>
              <a:rPr lang="tr-TR" sz="2000" b="0" i="0" u="none" strike="noStrike" baseline="0" dirty="0"/>
              <a:t> gibi görece uzun etki süreli bir </a:t>
            </a:r>
            <a:r>
              <a:rPr lang="tr-TR" sz="2000" b="0" i="0" u="none" strike="noStrike" baseline="0" dirty="0" err="1"/>
              <a:t>sulfonilüre</a:t>
            </a:r>
            <a:r>
              <a:rPr lang="tr-TR" sz="2000" b="0" i="0" u="none" strike="noStrike" baseline="0" dirty="0"/>
              <a:t> (SU) verilmemeli; </a:t>
            </a:r>
          </a:p>
          <a:p>
            <a:r>
              <a:rPr lang="tr-TR" sz="2000" dirty="0"/>
              <a:t>Y</a:t>
            </a:r>
            <a:r>
              <a:rPr lang="tr-TR" sz="2000" b="0" i="0" u="none" strike="noStrike" baseline="0" dirty="0"/>
              <a:t>erine uzatılmış salınımlı </a:t>
            </a:r>
            <a:r>
              <a:rPr lang="tr-TR" sz="2000" b="0" i="0" u="none" strike="noStrike" baseline="0" dirty="0" err="1"/>
              <a:t>gliklazid</a:t>
            </a:r>
            <a:r>
              <a:rPr lang="tr-TR" sz="2000" b="0" i="0" u="none" strike="noStrike" baseline="0" dirty="0"/>
              <a:t> ya da </a:t>
            </a:r>
            <a:r>
              <a:rPr lang="tr-TR" sz="2000" b="0" i="0" u="none" strike="noStrike" baseline="0" dirty="0" err="1"/>
              <a:t>glimeprid</a:t>
            </a:r>
            <a:r>
              <a:rPr lang="tr-TR" sz="2000" b="0" i="0" u="none" strike="noStrike" baseline="0" dirty="0"/>
              <a:t> gibi bir SU veya </a:t>
            </a:r>
          </a:p>
          <a:p>
            <a:r>
              <a:rPr lang="tr-TR" sz="2000" dirty="0"/>
              <a:t>K</a:t>
            </a:r>
            <a:r>
              <a:rPr lang="tr-TR" sz="2000" b="0" i="0" u="none" strike="noStrike" baseline="0" dirty="0"/>
              <a:t>ısa etki süreli </a:t>
            </a:r>
            <a:r>
              <a:rPr lang="tr-TR" sz="2000" b="0" i="0" u="none" strike="noStrike" baseline="0" dirty="0" err="1"/>
              <a:t>repaglinid</a:t>
            </a:r>
            <a:r>
              <a:rPr lang="tr-TR" sz="2000" b="0" i="0" u="none" strike="noStrike" baseline="0" dirty="0"/>
              <a:t> veya </a:t>
            </a:r>
            <a:r>
              <a:rPr lang="tr-TR" sz="2000" b="0" i="0" u="none" strike="noStrike" baseline="0" dirty="0" err="1"/>
              <a:t>nateglinid</a:t>
            </a:r>
            <a:r>
              <a:rPr lang="tr-TR" sz="2000" b="0" i="0" u="none" strike="noStrike" baseline="0" dirty="0"/>
              <a:t> gibi bir </a:t>
            </a:r>
            <a:r>
              <a:rPr lang="tr-TR" sz="2000" b="0" i="0" u="none" strike="noStrike" baseline="0" dirty="0" err="1"/>
              <a:t>glinid</a:t>
            </a:r>
            <a:r>
              <a:rPr lang="tr-TR" sz="2000" b="0" i="0" u="none" strike="noStrike" baseline="0" dirty="0"/>
              <a:t> (GLN) tercih edilmeli</a:t>
            </a:r>
          </a:p>
          <a:p>
            <a:endParaRPr lang="tr-TR" sz="2000" b="0" i="0" u="none" strike="noStrike" baseline="0" dirty="0"/>
          </a:p>
          <a:p>
            <a:pPr>
              <a:buFont typeface="Wingdings" panose="05000000000000000000" pitchFamily="2" charset="2"/>
              <a:buChar char="Ø"/>
            </a:pPr>
            <a:r>
              <a:rPr lang="tr-TR" sz="2200" b="0" i="0" u="none" strike="noStrike" baseline="0" dirty="0"/>
              <a:t>Başlangıçta haftada 3 gün APG ölçülmeli</a:t>
            </a:r>
          </a:p>
          <a:p>
            <a:pPr>
              <a:buFont typeface="Wingdings" panose="05000000000000000000" pitchFamily="2" charset="2"/>
              <a:buChar char="Ø"/>
            </a:pPr>
            <a:endParaRPr lang="tr-TR" sz="2200" dirty="0"/>
          </a:p>
          <a:p>
            <a:pPr algn="l">
              <a:buFont typeface="Wingdings" panose="05000000000000000000" pitchFamily="2" charset="2"/>
              <a:buChar char="Ø"/>
            </a:pPr>
            <a:r>
              <a:rPr lang="es-ES" sz="2200" b="0" i="0" u="none" strike="noStrike" baseline="0" dirty="0"/>
              <a:t>Fazla kilolu ya da obez hastalarda</a:t>
            </a:r>
            <a:r>
              <a:rPr lang="tr-TR" sz="2200" dirty="0"/>
              <a:t> </a:t>
            </a:r>
            <a:r>
              <a:rPr lang="tr-TR" sz="2200" b="0" i="0" u="none" strike="noStrike" baseline="0" dirty="0"/>
              <a:t>ilacın kilo üzerindeki etkileri de dikkate alınmalı</a:t>
            </a:r>
          </a:p>
        </p:txBody>
      </p:sp>
    </p:spTree>
    <p:extLst>
      <p:ext uri="{BB962C8B-B14F-4D97-AF65-F5344CB8AC3E}">
        <p14:creationId xmlns:p14="http://schemas.microsoft.com/office/powerpoint/2010/main" val="189393329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015247E8-52CF-6FC5-D966-AE196E07CECF}"/>
              </a:ext>
            </a:extLst>
          </p:cNvPr>
          <p:cNvSpPr>
            <a:spLocks noGrp="1"/>
          </p:cNvSpPr>
          <p:nvPr>
            <p:ph type="title"/>
          </p:nvPr>
        </p:nvSpPr>
        <p:spPr/>
        <p:txBody>
          <a:bodyPr/>
          <a:lstStyle/>
          <a:p>
            <a:r>
              <a:rPr lang="tr-TR" i="0" u="none" strike="noStrike" baseline="0" dirty="0">
                <a:latin typeface="+mn-lt"/>
              </a:rPr>
              <a:t>Yeni tanı konulan hasta</a:t>
            </a:r>
            <a:endParaRPr lang="tr-TR" dirty="0"/>
          </a:p>
        </p:txBody>
      </p:sp>
      <p:sp>
        <p:nvSpPr>
          <p:cNvPr id="5" name="İçerik Yer Tutucusu 4">
            <a:extLst>
              <a:ext uri="{FF2B5EF4-FFF2-40B4-BE49-F238E27FC236}">
                <a16:creationId xmlns:a16="http://schemas.microsoft.com/office/drawing/2014/main" id="{8D658761-CE2B-B6AB-0F72-202BC2223046}"/>
              </a:ext>
            </a:extLst>
          </p:cNvPr>
          <p:cNvSpPr>
            <a:spLocks noGrp="1"/>
          </p:cNvSpPr>
          <p:nvPr>
            <p:ph idx="1"/>
          </p:nvPr>
        </p:nvSpPr>
        <p:spPr>
          <a:xfrm>
            <a:off x="1017447" y="2425101"/>
            <a:ext cx="10157106" cy="4219956"/>
          </a:xfrm>
        </p:spPr>
        <p:txBody>
          <a:bodyPr>
            <a:noAutofit/>
          </a:bodyPr>
          <a:lstStyle/>
          <a:p>
            <a:pPr algn="l">
              <a:buFont typeface="Wingdings" panose="05000000000000000000" pitchFamily="2" charset="2"/>
              <a:buChar char="Ø"/>
            </a:pPr>
            <a:r>
              <a:rPr lang="tr-TR" sz="2000" b="0" i="0" u="none" strike="noStrike" baseline="0" dirty="0"/>
              <a:t>Diyabet başlangıcında </a:t>
            </a:r>
            <a:r>
              <a:rPr lang="tr-TR" sz="2000" b="1" i="1" u="none" strike="noStrike" baseline="0" dirty="0"/>
              <a:t>A1C %8.5-10</a:t>
            </a:r>
            <a:r>
              <a:rPr lang="tr-TR" sz="2000" b="1" i="1" dirty="0"/>
              <a:t> </a:t>
            </a:r>
            <a:r>
              <a:rPr lang="tr-TR" sz="2000" dirty="0"/>
              <a:t>ve</a:t>
            </a:r>
            <a:r>
              <a:rPr lang="tr-TR" sz="2000" b="1" i="1" dirty="0"/>
              <a:t> </a:t>
            </a:r>
            <a:r>
              <a:rPr lang="tr-TR" sz="2000" dirty="0"/>
              <a:t>c</a:t>
            </a:r>
            <a:r>
              <a:rPr lang="tr-TR" sz="2000" strike="noStrike" baseline="0" dirty="0"/>
              <a:t>i</a:t>
            </a:r>
            <a:r>
              <a:rPr lang="tr-TR" sz="2000" b="0" i="0" u="none" strike="noStrike" baseline="0" dirty="0"/>
              <a:t>ddi hiperglisemik semptomları bulunmayan hastalarda:</a:t>
            </a:r>
          </a:p>
          <a:p>
            <a:pPr algn="l"/>
            <a:r>
              <a:rPr lang="tr-TR" sz="2000" b="0" i="0" u="none" strike="noStrike" baseline="0" dirty="0"/>
              <a:t>kilo üzerine etkisi nötr olan ve hipoglisemi riski düşük olan DPP4-İ grubundan veya </a:t>
            </a:r>
          </a:p>
          <a:p>
            <a:pPr algn="l"/>
            <a:r>
              <a:rPr lang="tr-TR" sz="2000" b="0" i="0" u="none" strike="noStrike" baseline="0" dirty="0"/>
              <a:t>yine hipoglisemi riski düşük ve 2-3 kg kadar ağırlık kaybı da sağlayan SGLT2-İ grubu seçilebilir</a:t>
            </a:r>
          </a:p>
          <a:p>
            <a:pPr algn="l"/>
            <a:endParaRPr lang="tr-TR" sz="2000" b="0" i="0" u="none" strike="noStrike" baseline="0" dirty="0"/>
          </a:p>
          <a:p>
            <a:pPr algn="l">
              <a:buFont typeface="Wingdings" panose="05000000000000000000" pitchFamily="2" charset="2"/>
              <a:buChar char="Ø"/>
            </a:pPr>
            <a:r>
              <a:rPr lang="tr-TR" sz="2000" b="0" i="0" u="none" strike="noStrike" baseline="0" dirty="0"/>
              <a:t>Aşikar insülin direnci olan hastalarda:</a:t>
            </a:r>
          </a:p>
          <a:p>
            <a:pPr algn="l"/>
            <a:r>
              <a:rPr lang="tr-TR" sz="2000" b="0" i="0" u="none" strike="noStrike" baseline="0" dirty="0"/>
              <a:t>hipoglisemi riski düşük olan PİO </a:t>
            </a:r>
            <a:r>
              <a:rPr lang="tr-TR" sz="2000" dirty="0"/>
              <a:t>seçilebilir</a:t>
            </a:r>
            <a:endParaRPr lang="tr-TR" sz="2000" b="0" i="0" u="none" strike="noStrike" baseline="0" dirty="0"/>
          </a:p>
          <a:p>
            <a:pPr algn="l"/>
            <a:endParaRPr lang="tr-TR" sz="2000" b="0" i="0" u="none" strike="noStrike" baseline="0" dirty="0"/>
          </a:p>
          <a:p>
            <a:pPr algn="l">
              <a:buFont typeface="Wingdings" panose="05000000000000000000" pitchFamily="2" charset="2"/>
              <a:buChar char="Ø"/>
            </a:pPr>
            <a:r>
              <a:rPr lang="tr-TR" sz="2000" dirty="0"/>
              <a:t>K</a:t>
            </a:r>
            <a:r>
              <a:rPr lang="tr-TR" sz="2000" b="0" i="0" u="none" strike="noStrike" baseline="0" dirty="0"/>
              <a:t>ilolu/obez hastalarda:</a:t>
            </a:r>
          </a:p>
          <a:p>
            <a:pPr algn="l"/>
            <a:r>
              <a:rPr lang="tr-TR" sz="2000" b="0" i="0" u="none" strike="noStrike" baseline="0" dirty="0"/>
              <a:t>hipoglisemi riski düşük ve kilo verdirici özelliği olan GLP-1A grubundan bir ilaç tercih edilebilir</a:t>
            </a:r>
          </a:p>
        </p:txBody>
      </p:sp>
    </p:spTree>
    <p:extLst>
      <p:ext uri="{BB962C8B-B14F-4D97-AF65-F5344CB8AC3E}">
        <p14:creationId xmlns:p14="http://schemas.microsoft.com/office/powerpoint/2010/main" val="316367052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EF6298C-B7DA-DB42-4548-EBC4F3458D5B}"/>
              </a:ext>
            </a:extLst>
          </p:cNvPr>
          <p:cNvSpPr>
            <a:spLocks noGrp="1"/>
          </p:cNvSpPr>
          <p:nvPr>
            <p:ph type="title"/>
          </p:nvPr>
        </p:nvSpPr>
        <p:spPr/>
        <p:txBody>
          <a:bodyPr/>
          <a:lstStyle/>
          <a:p>
            <a:r>
              <a:rPr lang="tr-TR" i="0" u="none" strike="noStrike" baseline="0" dirty="0">
                <a:latin typeface="+mn-lt"/>
              </a:rPr>
              <a:t>Yeni tanı konulan hasta</a:t>
            </a:r>
            <a:endParaRPr lang="tr-TR" dirty="0"/>
          </a:p>
        </p:txBody>
      </p:sp>
      <p:sp>
        <p:nvSpPr>
          <p:cNvPr id="3" name="İçerik Yer Tutucusu 2">
            <a:extLst>
              <a:ext uri="{FF2B5EF4-FFF2-40B4-BE49-F238E27FC236}">
                <a16:creationId xmlns:a16="http://schemas.microsoft.com/office/drawing/2014/main" id="{21BD2FFD-508A-EE2E-24C0-BBD8852913EE}"/>
              </a:ext>
            </a:extLst>
          </p:cNvPr>
          <p:cNvSpPr>
            <a:spLocks noGrp="1"/>
          </p:cNvSpPr>
          <p:nvPr>
            <p:ph idx="1"/>
          </p:nvPr>
        </p:nvSpPr>
        <p:spPr>
          <a:xfrm>
            <a:off x="1515649" y="2963720"/>
            <a:ext cx="9394521" cy="3101983"/>
          </a:xfrm>
        </p:spPr>
        <p:txBody>
          <a:bodyPr/>
          <a:lstStyle/>
          <a:p>
            <a:pPr algn="l">
              <a:buFont typeface="Wingdings" panose="05000000000000000000" pitchFamily="2" charset="2"/>
              <a:buChar char="Ø"/>
            </a:pPr>
            <a:r>
              <a:rPr lang="tr-TR" sz="2200" b="0" i="0" u="none" strike="noStrike" baseline="0" dirty="0" err="1"/>
              <a:t>İnsülinli</a:t>
            </a:r>
            <a:r>
              <a:rPr lang="tr-TR" sz="2200" b="0" i="0" u="none" strike="noStrike" baseline="0" dirty="0"/>
              <a:t> kombinasyon ya da metformin ile birlikte </a:t>
            </a:r>
            <a:r>
              <a:rPr lang="tr-TR" sz="2200" b="0" i="0" u="none" strike="noStrike" baseline="0" dirty="0" err="1"/>
              <a:t>sekretogog</a:t>
            </a:r>
            <a:r>
              <a:rPr lang="tr-TR" sz="2200" b="0" i="0" u="none" strike="noStrike" baseline="0" dirty="0"/>
              <a:t> verilen hasta:</a:t>
            </a:r>
          </a:p>
          <a:p>
            <a:pPr algn="l"/>
            <a:r>
              <a:rPr lang="tr-TR" sz="2000" b="0" i="0" u="none" strike="noStrike" baseline="0" dirty="0"/>
              <a:t>yakın takip edilmeli </a:t>
            </a:r>
            <a:endParaRPr lang="tr-TR" sz="2000" dirty="0"/>
          </a:p>
          <a:p>
            <a:pPr algn="l"/>
            <a:r>
              <a:rPr lang="tr-TR" sz="2000" b="0" i="0" u="none" strike="noStrike" baseline="0" dirty="0"/>
              <a:t>glisemik kontrol sağlandığında gerekiyorsa dozlar azaltılmalı</a:t>
            </a:r>
          </a:p>
          <a:p>
            <a:pPr algn="l"/>
            <a:r>
              <a:rPr lang="tr-TR" sz="2000" b="0" i="0" u="none" strike="noStrike" baseline="0" dirty="0"/>
              <a:t>Bö</a:t>
            </a:r>
            <a:r>
              <a:rPr lang="tr-TR" sz="2000" dirty="0"/>
              <a:t>ylelikle:</a:t>
            </a:r>
            <a:endParaRPr lang="tr-TR" sz="2000" b="0" i="0" u="none" strike="noStrike" baseline="0" dirty="0"/>
          </a:p>
          <a:p>
            <a:pPr marL="0" indent="0" algn="l">
              <a:buNone/>
            </a:pPr>
            <a:r>
              <a:rPr lang="tr-TR" dirty="0">
                <a:sym typeface="Wingdings" panose="05000000000000000000" pitchFamily="2" charset="2"/>
              </a:rPr>
              <a:t>    </a:t>
            </a:r>
            <a:r>
              <a:rPr lang="tr-TR" sz="2200" b="0" i="0" u="none" strike="noStrike" baseline="0" dirty="0">
                <a:sym typeface="Wingdings" panose="05000000000000000000" pitchFamily="2" charset="2"/>
              </a:rPr>
              <a:t></a:t>
            </a:r>
            <a:r>
              <a:rPr lang="tr-TR" sz="2200" dirty="0">
                <a:sym typeface="Wingdings" panose="05000000000000000000" pitchFamily="2" charset="2"/>
              </a:rPr>
              <a:t>H</a:t>
            </a:r>
            <a:r>
              <a:rPr lang="tr-TR" sz="2200" b="0" i="0" u="none" strike="noStrike" baseline="0" dirty="0"/>
              <a:t>astanın hipoglisemilere maruz kalması ve aşırı kilo alması önlenebilir</a:t>
            </a:r>
            <a:endParaRPr lang="tr-TR" sz="2200" dirty="0"/>
          </a:p>
          <a:p>
            <a:endParaRPr lang="tr-TR" dirty="0"/>
          </a:p>
        </p:txBody>
      </p:sp>
    </p:spTree>
    <p:extLst>
      <p:ext uri="{BB962C8B-B14F-4D97-AF65-F5344CB8AC3E}">
        <p14:creationId xmlns:p14="http://schemas.microsoft.com/office/powerpoint/2010/main" val="286635113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50A7C4C-BA80-B2C2-E671-06B36858BF19}"/>
              </a:ext>
            </a:extLst>
          </p:cNvPr>
          <p:cNvSpPr>
            <a:spLocks noGrp="1"/>
          </p:cNvSpPr>
          <p:nvPr>
            <p:ph type="title"/>
          </p:nvPr>
        </p:nvSpPr>
        <p:spPr/>
        <p:txBody>
          <a:bodyPr/>
          <a:lstStyle/>
          <a:p>
            <a:r>
              <a:rPr lang="tr-TR" i="0" u="none" strike="noStrike" baseline="0" dirty="0">
                <a:latin typeface="+mn-lt"/>
              </a:rPr>
              <a:t>Yeni tanı konulan hasta</a:t>
            </a:r>
            <a:endParaRPr lang="tr-TR" dirty="0"/>
          </a:p>
        </p:txBody>
      </p:sp>
      <p:sp>
        <p:nvSpPr>
          <p:cNvPr id="3" name="İçerik Yer Tutucusu 2">
            <a:extLst>
              <a:ext uri="{FF2B5EF4-FFF2-40B4-BE49-F238E27FC236}">
                <a16:creationId xmlns:a16="http://schemas.microsoft.com/office/drawing/2014/main" id="{EB21BDD1-EA30-2E08-E059-13CD5588C9FE}"/>
              </a:ext>
            </a:extLst>
          </p:cNvPr>
          <p:cNvSpPr>
            <a:spLocks noGrp="1"/>
          </p:cNvSpPr>
          <p:nvPr>
            <p:ph idx="1"/>
          </p:nvPr>
        </p:nvSpPr>
        <p:spPr>
          <a:xfrm>
            <a:off x="1390389" y="2475205"/>
            <a:ext cx="10158608" cy="4263798"/>
          </a:xfrm>
        </p:spPr>
        <p:txBody>
          <a:bodyPr>
            <a:noAutofit/>
          </a:bodyPr>
          <a:lstStyle/>
          <a:p>
            <a:pPr algn="l"/>
            <a:r>
              <a:rPr lang="tr-TR" sz="2000" u="none" strike="noStrike" baseline="0" dirty="0"/>
              <a:t>A1C ≥%10 </a:t>
            </a:r>
          </a:p>
          <a:p>
            <a:pPr algn="l"/>
            <a:r>
              <a:rPr lang="tr-TR" sz="2000" b="0" i="0" u="none" strike="noStrike" baseline="0" dirty="0"/>
              <a:t>APG &gt;250 mg/dl veya </a:t>
            </a:r>
          </a:p>
          <a:p>
            <a:pPr algn="l"/>
            <a:r>
              <a:rPr lang="tr-TR" sz="2000" b="0" i="0" u="none" strike="noStrike" baseline="0" dirty="0"/>
              <a:t>random PG &gt;300 mg/dl olan ya da </a:t>
            </a:r>
          </a:p>
          <a:p>
            <a:pPr algn="l"/>
            <a:r>
              <a:rPr lang="tr-TR" sz="2000" b="0" i="0" u="none" strike="noStrike" baseline="0" dirty="0" err="1"/>
              <a:t>poliüri</a:t>
            </a:r>
            <a:r>
              <a:rPr lang="tr-TR" sz="2000" b="0" i="0" u="none" strike="noStrike" baseline="0" dirty="0"/>
              <a:t>, polidipsi ve </a:t>
            </a:r>
            <a:r>
              <a:rPr lang="tr-TR" sz="2000" b="0" i="0" u="none" strike="noStrike" baseline="0" dirty="0" err="1"/>
              <a:t>noktüri</a:t>
            </a:r>
            <a:r>
              <a:rPr lang="tr-TR" sz="2000" b="0" i="0" u="none" strike="noStrike" baseline="0" dirty="0"/>
              <a:t> gibi hiperglisemik semptomları bulunan;</a:t>
            </a:r>
          </a:p>
          <a:p>
            <a:pPr algn="l"/>
            <a:r>
              <a:rPr lang="tr-TR" sz="2000" b="0" i="0" u="none" strike="noStrike" baseline="0" dirty="0"/>
              <a:t>kilo kaybı olan veya klinik tablosu katastrofik (</a:t>
            </a:r>
            <a:r>
              <a:rPr lang="tr-TR" sz="2000" b="0" i="0" u="none" strike="noStrike" baseline="0" dirty="0" err="1"/>
              <a:t>hipertrigliseridemi</a:t>
            </a:r>
            <a:r>
              <a:rPr lang="tr-TR" sz="2000" b="0" i="0" u="none" strike="noStrike" baseline="0" dirty="0"/>
              <a:t>, DKA, HHD) olan hastalarda</a:t>
            </a:r>
            <a:endParaRPr lang="tr-TR" sz="2000" dirty="0"/>
          </a:p>
          <a:p>
            <a:pPr marL="0" indent="0" algn="l">
              <a:buNone/>
            </a:pPr>
            <a:r>
              <a:rPr lang="tr-TR" sz="2000" b="0" i="0" u="none" strike="noStrike" baseline="0" dirty="0"/>
              <a:t>                           </a:t>
            </a:r>
            <a:r>
              <a:rPr lang="tr-TR" sz="2200" b="0" i="0" u="none" strike="noStrike" baseline="0" dirty="0">
                <a:sym typeface="Wingdings" panose="05000000000000000000" pitchFamily="2" charset="2"/>
              </a:rPr>
              <a:t></a:t>
            </a:r>
            <a:r>
              <a:rPr lang="tr-TR" sz="2200" b="0" i="0" u="none" strike="noStrike" baseline="0" dirty="0"/>
              <a:t>tedaviye insülin ile başlanmalı</a:t>
            </a:r>
          </a:p>
          <a:p>
            <a:pPr algn="l">
              <a:buFont typeface="Wingdings" panose="05000000000000000000" pitchFamily="2" charset="2"/>
              <a:buChar char="Ø"/>
            </a:pPr>
            <a:r>
              <a:rPr lang="tr-TR" sz="2000" dirty="0"/>
              <a:t>İ</a:t>
            </a:r>
            <a:r>
              <a:rPr lang="tr-TR" sz="2000" b="0" i="0" u="none" strike="noStrike" baseline="0" dirty="0"/>
              <a:t>nsülin tedavisi:</a:t>
            </a:r>
          </a:p>
          <a:p>
            <a:pPr algn="l"/>
            <a:r>
              <a:rPr lang="tr-TR" sz="2000" b="0" i="0" u="none" strike="noStrike" baseline="0" dirty="0"/>
              <a:t>tercihen bazal-</a:t>
            </a:r>
            <a:r>
              <a:rPr lang="tr-TR" sz="2000" b="0" i="0" u="none" strike="noStrike" baseline="0" dirty="0" err="1"/>
              <a:t>bolus</a:t>
            </a:r>
            <a:r>
              <a:rPr lang="tr-TR" sz="2000" b="0" i="0" u="none" strike="noStrike" baseline="0" dirty="0"/>
              <a:t> (veya karışım) insülin ile yapılmalı </a:t>
            </a:r>
            <a:endParaRPr lang="tr-TR" sz="2000" dirty="0"/>
          </a:p>
          <a:p>
            <a:pPr algn="l"/>
            <a:r>
              <a:rPr lang="tr-TR" sz="2000" b="0" i="0" u="none" strike="noStrike" baseline="0" dirty="0"/>
              <a:t>beraberinde mümkünse metformin de verilmeli</a:t>
            </a:r>
            <a:endParaRPr lang="tr-TR" sz="2000" dirty="0"/>
          </a:p>
        </p:txBody>
      </p:sp>
    </p:spTree>
    <p:extLst>
      <p:ext uri="{BB962C8B-B14F-4D97-AF65-F5344CB8AC3E}">
        <p14:creationId xmlns:p14="http://schemas.microsoft.com/office/powerpoint/2010/main" val="117194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231136" y="212701"/>
            <a:ext cx="7729728" cy="933711"/>
          </a:xfrm>
        </p:spPr>
        <p:txBody>
          <a:bodyPr>
            <a:noAutofit/>
          </a:bodyPr>
          <a:lstStyle/>
          <a:p>
            <a:r>
              <a:rPr lang="tr-TR" dirty="0" err="1">
                <a:solidFill>
                  <a:schemeClr val="tx1"/>
                </a:solidFill>
              </a:rPr>
              <a:t>Biguanid</a:t>
            </a:r>
            <a:r>
              <a:rPr lang="tr-TR" dirty="0">
                <a:solidFill>
                  <a:schemeClr val="tx1"/>
                </a:solidFill>
              </a:rPr>
              <a:t> grubu ilaçlar</a:t>
            </a:r>
            <a:br>
              <a:rPr lang="tr-TR" dirty="0"/>
            </a:br>
            <a:r>
              <a:rPr lang="tr-TR" b="1" dirty="0">
                <a:solidFill>
                  <a:srgbClr val="FF0000"/>
                </a:solidFill>
              </a:rPr>
              <a:t> METFORMİN</a:t>
            </a:r>
            <a:endParaRPr lang="tr-TR" dirty="0"/>
          </a:p>
        </p:txBody>
      </p:sp>
      <p:sp>
        <p:nvSpPr>
          <p:cNvPr id="3" name="İçerik Yer Tutucusu 2"/>
          <p:cNvSpPr>
            <a:spLocks noGrp="1"/>
          </p:cNvSpPr>
          <p:nvPr>
            <p:ph idx="1"/>
          </p:nvPr>
        </p:nvSpPr>
        <p:spPr>
          <a:xfrm>
            <a:off x="1577009" y="1547092"/>
            <a:ext cx="8570884" cy="5144280"/>
          </a:xfrm>
        </p:spPr>
        <p:txBody>
          <a:bodyPr>
            <a:normAutofit lnSpcReduction="10000"/>
          </a:bodyPr>
          <a:lstStyle/>
          <a:p>
            <a:pPr>
              <a:buFont typeface="Wingdings" panose="05000000000000000000" pitchFamily="2" charset="2"/>
              <a:buChar char="Ø"/>
            </a:pPr>
            <a:r>
              <a:rPr lang="tr-TR" sz="2200" dirty="0">
                <a:solidFill>
                  <a:schemeClr val="tx1"/>
                </a:solidFill>
                <a:sym typeface="Wingdings" panose="05000000000000000000" pitchFamily="2" charset="2"/>
              </a:rPr>
              <a:t> </a:t>
            </a:r>
            <a:r>
              <a:rPr lang="tr-TR" sz="2200" dirty="0" err="1">
                <a:solidFill>
                  <a:schemeClr val="tx1"/>
                </a:solidFill>
              </a:rPr>
              <a:t>Barsaktan</a:t>
            </a:r>
            <a:r>
              <a:rPr lang="tr-TR" sz="2200" dirty="0">
                <a:solidFill>
                  <a:schemeClr val="tx1"/>
                </a:solidFill>
              </a:rPr>
              <a:t> glukoz absorpsiyonunu azaltma </a:t>
            </a:r>
          </a:p>
          <a:p>
            <a:pPr>
              <a:buFont typeface="Wingdings" panose="05000000000000000000" pitchFamily="2" charset="2"/>
              <a:buChar char="Ø"/>
            </a:pPr>
            <a:r>
              <a:rPr lang="tr-TR" sz="2200" dirty="0">
                <a:solidFill>
                  <a:schemeClr val="tx1"/>
                </a:solidFill>
                <a:sym typeface="Wingdings" panose="05000000000000000000" pitchFamily="2" charset="2"/>
              </a:rPr>
              <a:t> </a:t>
            </a:r>
            <a:r>
              <a:rPr lang="tr-TR" sz="2200" dirty="0">
                <a:solidFill>
                  <a:schemeClr val="tx1"/>
                </a:solidFill>
              </a:rPr>
              <a:t>İştahı baskılama</a:t>
            </a:r>
          </a:p>
          <a:p>
            <a:pPr>
              <a:buFont typeface="Wingdings" panose="05000000000000000000" pitchFamily="2" charset="2"/>
              <a:buChar char="Ø"/>
            </a:pPr>
            <a:endParaRPr lang="tr-TR" sz="2200" b="1" dirty="0">
              <a:solidFill>
                <a:schemeClr val="tx1"/>
              </a:solidFill>
            </a:endParaRPr>
          </a:p>
          <a:p>
            <a:pPr>
              <a:buFont typeface="Wingdings" panose="05000000000000000000" pitchFamily="2" charset="2"/>
              <a:buChar char="Ø"/>
            </a:pPr>
            <a:r>
              <a:rPr lang="tr-TR" sz="2200" dirty="0">
                <a:solidFill>
                  <a:schemeClr val="tx1"/>
                </a:solidFill>
              </a:rPr>
              <a:t>İnsülin direncini azalttığı yönündeki bilgiler    </a:t>
            </a:r>
            <a:r>
              <a:rPr lang="tr-TR" sz="2200" dirty="0">
                <a:solidFill>
                  <a:schemeClr val="tx1"/>
                </a:solidFill>
                <a:sym typeface="Wingdings" panose="05000000000000000000" pitchFamily="2" charset="2"/>
              </a:rPr>
              <a:t> </a:t>
            </a:r>
            <a:r>
              <a:rPr lang="tr-TR" sz="2200" dirty="0">
                <a:solidFill>
                  <a:schemeClr val="tx1"/>
                </a:solidFill>
              </a:rPr>
              <a:t>tartışmalı</a:t>
            </a:r>
          </a:p>
          <a:p>
            <a:pPr marL="0" indent="0">
              <a:buNone/>
            </a:pPr>
            <a:endParaRPr lang="tr-TR" sz="2000" dirty="0">
              <a:solidFill>
                <a:schemeClr val="tx1"/>
              </a:solidFill>
            </a:endParaRPr>
          </a:p>
          <a:p>
            <a:r>
              <a:rPr lang="tr-TR" sz="2000" dirty="0">
                <a:solidFill>
                  <a:schemeClr val="tx1"/>
                </a:solidFill>
              </a:rPr>
              <a:t>Uzun süredir kullanım</a:t>
            </a:r>
          </a:p>
          <a:p>
            <a:r>
              <a:rPr lang="tr-TR" sz="2000" dirty="0">
                <a:solidFill>
                  <a:schemeClr val="tx1"/>
                </a:solidFill>
              </a:rPr>
              <a:t>Geniş klinik deneyim                                            </a:t>
            </a:r>
          </a:p>
          <a:p>
            <a:r>
              <a:rPr lang="tr-TR" sz="2000" dirty="0">
                <a:solidFill>
                  <a:schemeClr val="tx1"/>
                </a:solidFill>
              </a:rPr>
              <a:t>Düşük maliyet                  </a:t>
            </a:r>
          </a:p>
          <a:p>
            <a:r>
              <a:rPr lang="tr-TR" sz="2000" dirty="0">
                <a:solidFill>
                  <a:schemeClr val="tx1"/>
                </a:solidFill>
              </a:rPr>
              <a:t>Hipoglisemi riski düşük</a:t>
            </a:r>
          </a:p>
          <a:p>
            <a:r>
              <a:rPr lang="tr-TR" sz="2000" dirty="0">
                <a:solidFill>
                  <a:schemeClr val="tx1"/>
                </a:solidFill>
              </a:rPr>
              <a:t>Kilo açısından nötr ya da hafif kilo kaybı </a:t>
            </a:r>
          </a:p>
          <a:p>
            <a:r>
              <a:rPr lang="tr-TR" sz="2000" dirty="0">
                <a:solidFill>
                  <a:schemeClr val="tx1"/>
                </a:solidFill>
              </a:rPr>
              <a:t>KV olay riskini azaltma</a:t>
            </a:r>
          </a:p>
          <a:p>
            <a:r>
              <a:rPr lang="tr-TR" sz="2000" dirty="0">
                <a:solidFill>
                  <a:schemeClr val="tx1"/>
                </a:solidFill>
              </a:rPr>
              <a:t>M</a:t>
            </a:r>
            <a:r>
              <a:rPr lang="tr-TR" sz="2000" b="0" i="0" u="none" strike="noStrike" baseline="0" dirty="0">
                <a:solidFill>
                  <a:schemeClr val="tx1"/>
                </a:solidFill>
              </a:rPr>
              <a:t>ikrobiyota üzerine de olumlu etki</a:t>
            </a:r>
            <a:endParaRPr lang="tr-TR" sz="2000" dirty="0">
              <a:solidFill>
                <a:schemeClr val="tx1"/>
              </a:solidFill>
            </a:endParaRPr>
          </a:p>
        </p:txBody>
      </p:sp>
      <p:sp>
        <p:nvSpPr>
          <p:cNvPr id="5" name="Metin kutusu 4">
            <a:extLst>
              <a:ext uri="{FF2B5EF4-FFF2-40B4-BE49-F238E27FC236}">
                <a16:creationId xmlns:a16="http://schemas.microsoft.com/office/drawing/2014/main" id="{7BABDB56-C724-4030-2EE5-CFBDDF285E57}"/>
              </a:ext>
            </a:extLst>
          </p:cNvPr>
          <p:cNvSpPr txBox="1"/>
          <p:nvPr/>
        </p:nvSpPr>
        <p:spPr>
          <a:xfrm>
            <a:off x="5390640" y="4621060"/>
            <a:ext cx="8052179" cy="523220"/>
          </a:xfrm>
          <a:prstGeom prst="rect">
            <a:avLst/>
          </a:prstGeom>
          <a:noFill/>
        </p:spPr>
        <p:txBody>
          <a:bodyPr wrap="square">
            <a:spAutoFit/>
          </a:bodyPr>
          <a:lstStyle/>
          <a:p>
            <a:r>
              <a:rPr lang="tr-TR" sz="2800" dirty="0">
                <a:sym typeface="Wingdings" panose="05000000000000000000" pitchFamily="2" charset="2"/>
              </a:rPr>
              <a:t></a:t>
            </a:r>
            <a:r>
              <a:rPr lang="tr-TR" sz="2800" dirty="0"/>
              <a:t> kullanım avantajları</a:t>
            </a:r>
          </a:p>
        </p:txBody>
      </p:sp>
      <p:pic>
        <p:nvPicPr>
          <p:cNvPr id="7" name="Resim 6">
            <a:extLst>
              <a:ext uri="{FF2B5EF4-FFF2-40B4-BE49-F238E27FC236}">
                <a16:creationId xmlns:a16="http://schemas.microsoft.com/office/drawing/2014/main" id="{8D8B77A0-D46B-44E6-851B-12EE373AF8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6729" y="5036536"/>
            <a:ext cx="2026089" cy="1431712"/>
          </a:xfrm>
          <a:prstGeom prst="rect">
            <a:avLst/>
          </a:prstGeom>
        </p:spPr>
      </p:pic>
      <p:pic>
        <p:nvPicPr>
          <p:cNvPr id="8" name="Resim 7">
            <a:extLst>
              <a:ext uri="{FF2B5EF4-FFF2-40B4-BE49-F238E27FC236}">
                <a16:creationId xmlns:a16="http://schemas.microsoft.com/office/drawing/2014/main" id="{6E65BE00-EF16-0008-146E-10FAF8777E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03684" y="3152398"/>
            <a:ext cx="2026089" cy="1676400"/>
          </a:xfrm>
          <a:prstGeom prst="rect">
            <a:avLst/>
          </a:prstGeom>
        </p:spPr>
      </p:pic>
      <p:pic>
        <p:nvPicPr>
          <p:cNvPr id="9" name="Resim 8">
            <a:extLst>
              <a:ext uri="{FF2B5EF4-FFF2-40B4-BE49-F238E27FC236}">
                <a16:creationId xmlns:a16="http://schemas.microsoft.com/office/drawing/2014/main" id="{F64D2DAF-80E8-3C0D-B3E9-2F264A973E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40749" y="1713720"/>
            <a:ext cx="1937070" cy="1025049"/>
          </a:xfrm>
          <a:prstGeom prst="rect">
            <a:avLst/>
          </a:prstGeom>
        </p:spPr>
      </p:pic>
    </p:spTree>
    <p:extLst>
      <p:ext uri="{BB962C8B-B14F-4D97-AF65-F5344CB8AC3E}">
        <p14:creationId xmlns:p14="http://schemas.microsoft.com/office/powerpoint/2010/main" val="116827901"/>
      </p:ext>
    </p:extLst>
  </p:cSld>
  <p:clrMapOvr>
    <a:masterClrMapping/>
  </p:clrMapOvr>
  <p:transition spd="slow">
    <p:wipe/>
  </p:transition>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Resim 1"/>
          <p:cNvPicPr>
            <a:picLocks noChangeAspect="1"/>
          </p:cNvPicPr>
          <p:nvPr/>
        </p:nvPicPr>
        <p:blipFill>
          <a:blip r:embed="rId3"/>
          <a:stretch>
            <a:fillRect/>
          </a:stretch>
        </p:blipFill>
        <p:spPr>
          <a:xfrm>
            <a:off x="690880" y="345441"/>
            <a:ext cx="10993120" cy="5140960"/>
          </a:xfrm>
          <a:prstGeom prst="rect">
            <a:avLst/>
          </a:prstGeom>
        </p:spPr>
      </p:pic>
      <p:pic>
        <p:nvPicPr>
          <p:cNvPr id="3" name="Resim 2"/>
          <p:cNvPicPr>
            <a:picLocks noChangeAspect="1"/>
          </p:cNvPicPr>
          <p:nvPr/>
        </p:nvPicPr>
        <p:blipFill>
          <a:blip r:embed="rId4"/>
          <a:stretch>
            <a:fillRect/>
          </a:stretch>
        </p:blipFill>
        <p:spPr>
          <a:xfrm>
            <a:off x="1645920" y="5486401"/>
            <a:ext cx="8778240" cy="1371600"/>
          </a:xfrm>
          <a:prstGeom prst="rect">
            <a:avLst/>
          </a:prstGeom>
        </p:spPr>
      </p:pic>
    </p:spTree>
    <p:extLst>
      <p:ext uri="{BB962C8B-B14F-4D97-AF65-F5344CB8AC3E}">
        <p14:creationId xmlns:p14="http://schemas.microsoft.com/office/powerpoint/2010/main" val="312800623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7AF8F381-A21F-844D-1C75-FAB5401AF63D}"/>
              </a:ext>
            </a:extLst>
          </p:cNvPr>
          <p:cNvPicPr>
            <a:picLocks noChangeAspect="1"/>
          </p:cNvPicPr>
          <p:nvPr/>
        </p:nvPicPr>
        <p:blipFill>
          <a:blip r:embed="rId2"/>
          <a:stretch>
            <a:fillRect/>
          </a:stretch>
        </p:blipFill>
        <p:spPr>
          <a:xfrm>
            <a:off x="1444487" y="172941"/>
            <a:ext cx="9303026" cy="6512118"/>
          </a:xfrm>
          <a:prstGeom prst="rect">
            <a:avLst/>
          </a:prstGeom>
        </p:spPr>
      </p:pic>
    </p:spTree>
    <p:extLst>
      <p:ext uri="{BB962C8B-B14F-4D97-AF65-F5344CB8AC3E}">
        <p14:creationId xmlns:p14="http://schemas.microsoft.com/office/powerpoint/2010/main" val="348999548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Resim 1"/>
          <p:cNvPicPr>
            <a:picLocks noChangeAspect="1"/>
          </p:cNvPicPr>
          <p:nvPr/>
        </p:nvPicPr>
        <p:blipFill>
          <a:blip r:embed="rId3"/>
          <a:stretch>
            <a:fillRect/>
          </a:stretch>
        </p:blipFill>
        <p:spPr>
          <a:xfrm>
            <a:off x="993178" y="240702"/>
            <a:ext cx="10038080" cy="5669280"/>
          </a:xfrm>
          <a:prstGeom prst="rect">
            <a:avLst/>
          </a:prstGeom>
        </p:spPr>
      </p:pic>
      <p:pic>
        <p:nvPicPr>
          <p:cNvPr id="3" name="Resim 2"/>
          <p:cNvPicPr>
            <a:picLocks noChangeAspect="1"/>
          </p:cNvPicPr>
          <p:nvPr/>
        </p:nvPicPr>
        <p:blipFill>
          <a:blip r:embed="rId4"/>
          <a:stretch>
            <a:fillRect/>
          </a:stretch>
        </p:blipFill>
        <p:spPr>
          <a:xfrm>
            <a:off x="993178" y="5909982"/>
            <a:ext cx="8059573" cy="653378"/>
          </a:xfrm>
          <a:prstGeom prst="rect">
            <a:avLst/>
          </a:prstGeom>
        </p:spPr>
      </p:pic>
    </p:spTree>
    <p:extLst>
      <p:ext uri="{BB962C8B-B14F-4D97-AF65-F5344CB8AC3E}">
        <p14:creationId xmlns:p14="http://schemas.microsoft.com/office/powerpoint/2010/main" val="164692249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C1E4913-35F2-580C-9C56-371A4B7A6CE6}"/>
              </a:ext>
            </a:extLst>
          </p:cNvPr>
          <p:cNvSpPr>
            <a:spLocks noGrp="1"/>
          </p:cNvSpPr>
          <p:nvPr>
            <p:ph type="title"/>
          </p:nvPr>
        </p:nvSpPr>
        <p:spPr/>
        <p:txBody>
          <a:bodyPr/>
          <a:lstStyle/>
          <a:p>
            <a:r>
              <a:rPr lang="tr-TR" dirty="0">
                <a:solidFill>
                  <a:schemeClr val="tx1"/>
                </a:solidFill>
              </a:rPr>
              <a:t>Takip altındaki hasta </a:t>
            </a:r>
          </a:p>
        </p:txBody>
      </p:sp>
      <p:sp>
        <p:nvSpPr>
          <p:cNvPr id="3" name="İçerik Yer Tutucusu 2">
            <a:extLst>
              <a:ext uri="{FF2B5EF4-FFF2-40B4-BE49-F238E27FC236}">
                <a16:creationId xmlns:a16="http://schemas.microsoft.com/office/drawing/2014/main" id="{4304F5E1-D441-C5F4-5B5B-A28F0C87C316}"/>
              </a:ext>
            </a:extLst>
          </p:cNvPr>
          <p:cNvSpPr>
            <a:spLocks noGrp="1"/>
          </p:cNvSpPr>
          <p:nvPr>
            <p:ph idx="1"/>
          </p:nvPr>
        </p:nvSpPr>
        <p:spPr>
          <a:xfrm>
            <a:off x="964504" y="2518411"/>
            <a:ext cx="11110586" cy="4372356"/>
          </a:xfrm>
        </p:spPr>
        <p:txBody>
          <a:bodyPr>
            <a:normAutofit/>
          </a:bodyPr>
          <a:lstStyle/>
          <a:p>
            <a:pPr algn="l">
              <a:buFont typeface="Wingdings" panose="05000000000000000000" pitchFamily="2" charset="2"/>
              <a:buChar char="Ø"/>
            </a:pPr>
            <a:r>
              <a:rPr lang="tr-TR" sz="2000" i="0" u="none" strike="noStrike" baseline="0" dirty="0">
                <a:solidFill>
                  <a:schemeClr val="tx1"/>
                </a:solidFill>
              </a:rPr>
              <a:t>Yaşam tarzı değişikliği ve 2000 mg/gün dozunda metformin ile 3 ay sonra: </a:t>
            </a:r>
          </a:p>
          <a:p>
            <a:pPr algn="l"/>
            <a:r>
              <a:rPr lang="tr-TR" sz="2000" i="0" u="none" strike="noStrike" baseline="0" dirty="0">
                <a:solidFill>
                  <a:schemeClr val="tx1"/>
                </a:solidFill>
              </a:rPr>
              <a:t>A1C %7-7.5 ise yaşam tarzı yeniden gözden geçirilmeli</a:t>
            </a:r>
          </a:p>
          <a:p>
            <a:pPr algn="l"/>
            <a:r>
              <a:rPr lang="tr-TR" sz="2000" i="0" u="none" strike="noStrike" baseline="0" dirty="0">
                <a:solidFill>
                  <a:schemeClr val="tx1"/>
                </a:solidFill>
              </a:rPr>
              <a:t>A1C &gt;%7.5 ise veya yaşam tarzı düzenlemelerine rağmen bireysel glisemik hedeflere ulaşılamazsa tedaviye ikinci bir ilaç eklenmeli</a:t>
            </a:r>
          </a:p>
          <a:p>
            <a:pPr algn="l"/>
            <a:endParaRPr lang="tr-TR" sz="2000" i="0" u="none" strike="noStrike" baseline="0" dirty="0">
              <a:solidFill>
                <a:schemeClr val="tx1"/>
              </a:solidFill>
            </a:endParaRPr>
          </a:p>
          <a:p>
            <a:pPr algn="l">
              <a:buFont typeface="Wingdings" panose="05000000000000000000" pitchFamily="2" charset="2"/>
              <a:buChar char="Ø"/>
            </a:pPr>
            <a:r>
              <a:rPr lang="tr-TR" sz="2000" i="0" u="none" strike="noStrike" baseline="0" dirty="0">
                <a:solidFill>
                  <a:schemeClr val="tx1"/>
                </a:solidFill>
              </a:rPr>
              <a:t>Özellikle tokluk glisemi kontrolü hedefleniyorsa GLN, DPP4-İ, AGİ veya GLP-1 RA seçilebilir</a:t>
            </a:r>
          </a:p>
          <a:p>
            <a:pPr algn="l">
              <a:buFont typeface="Wingdings" panose="05000000000000000000" pitchFamily="2" charset="2"/>
              <a:buChar char="Ø"/>
            </a:pPr>
            <a:r>
              <a:rPr lang="tr-TR" sz="2000" i="0" u="none" strike="noStrike" baseline="0" dirty="0">
                <a:solidFill>
                  <a:schemeClr val="tx1"/>
                </a:solidFill>
              </a:rPr>
              <a:t>DPP4-İ </a:t>
            </a:r>
            <a:r>
              <a:rPr lang="tr-TR" sz="2000" i="0" u="none" strike="noStrike" baseline="0" dirty="0">
                <a:solidFill>
                  <a:schemeClr val="tx1"/>
                </a:solidFill>
                <a:sym typeface="Wingdings" panose="05000000000000000000" pitchFamily="2" charset="2"/>
              </a:rPr>
              <a:t></a:t>
            </a:r>
            <a:r>
              <a:rPr lang="tr-TR" sz="2000" i="0" u="none" strike="noStrike" baseline="0" dirty="0">
                <a:solidFill>
                  <a:schemeClr val="tx1"/>
                </a:solidFill>
              </a:rPr>
              <a:t>hipoglisemi riski, insülin ve </a:t>
            </a:r>
            <a:r>
              <a:rPr lang="tr-TR" sz="2000" i="0" u="none" strike="noStrike" baseline="0" dirty="0" err="1">
                <a:solidFill>
                  <a:schemeClr val="tx1"/>
                </a:solidFill>
              </a:rPr>
              <a:t>SU’ya</a:t>
            </a:r>
            <a:r>
              <a:rPr lang="tr-TR" sz="2000" i="0" u="none" strike="noStrike" baseline="0" dirty="0">
                <a:solidFill>
                  <a:schemeClr val="tx1"/>
                </a:solidFill>
              </a:rPr>
              <a:t> göre daha düşük olmakla birlikte</a:t>
            </a:r>
          </a:p>
          <a:p>
            <a:pPr marL="0" indent="0" algn="l">
              <a:buNone/>
            </a:pPr>
            <a:r>
              <a:rPr lang="tr-TR" sz="2000" dirty="0">
                <a:solidFill>
                  <a:schemeClr val="tx1"/>
                </a:solidFill>
              </a:rPr>
              <a:t> </a:t>
            </a:r>
            <a:r>
              <a:rPr lang="tr-TR" sz="2000" i="0" u="none" strike="noStrike" baseline="0" dirty="0">
                <a:solidFill>
                  <a:schemeClr val="tx1"/>
                </a:solidFill>
              </a:rPr>
              <a:t>              </a:t>
            </a:r>
            <a:r>
              <a:rPr lang="tr-TR" sz="2000" i="0" u="none" strike="noStrike" baseline="0" dirty="0">
                <a:solidFill>
                  <a:schemeClr val="tx1"/>
                </a:solidFill>
                <a:sym typeface="Wingdings" panose="05000000000000000000" pitchFamily="2" charset="2"/>
              </a:rPr>
              <a:t></a:t>
            </a:r>
            <a:r>
              <a:rPr lang="tr-TR" sz="2000" i="0" u="none" strike="noStrike" baseline="0" dirty="0">
                <a:solidFill>
                  <a:schemeClr val="tx1"/>
                </a:solidFill>
              </a:rPr>
              <a:t>A1C’yi azaltma gücü biraz daha düşük</a:t>
            </a:r>
          </a:p>
          <a:p>
            <a:pPr algn="l">
              <a:buFont typeface="Wingdings" panose="05000000000000000000" pitchFamily="2" charset="2"/>
              <a:buChar char="Ø"/>
            </a:pPr>
            <a:r>
              <a:rPr lang="tr-TR" sz="2000" dirty="0">
                <a:solidFill>
                  <a:schemeClr val="tx1"/>
                </a:solidFill>
              </a:rPr>
              <a:t>K</a:t>
            </a:r>
            <a:r>
              <a:rPr lang="tr-TR" sz="2000" i="0" u="none" strike="noStrike" baseline="0" dirty="0">
                <a:solidFill>
                  <a:schemeClr val="tx1"/>
                </a:solidFill>
              </a:rPr>
              <a:t>ilo kaybının yararlı olacağı düşünülen hastalarda GLP-1 RA veya SGLT2-İ kullanılabilir</a:t>
            </a:r>
            <a:endParaRPr lang="tr-TR" sz="2000" dirty="0">
              <a:solidFill>
                <a:schemeClr val="tx1"/>
              </a:solidFill>
            </a:endParaRPr>
          </a:p>
        </p:txBody>
      </p:sp>
    </p:spTree>
    <p:extLst>
      <p:ext uri="{BB962C8B-B14F-4D97-AF65-F5344CB8AC3E}">
        <p14:creationId xmlns:p14="http://schemas.microsoft.com/office/powerpoint/2010/main" val="299890574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A2DB5A9-FBBE-26A4-7709-9170B38D9C32}"/>
              </a:ext>
            </a:extLst>
          </p:cNvPr>
          <p:cNvSpPr>
            <a:spLocks noGrp="1"/>
          </p:cNvSpPr>
          <p:nvPr>
            <p:ph type="title"/>
          </p:nvPr>
        </p:nvSpPr>
        <p:spPr/>
        <p:txBody>
          <a:bodyPr/>
          <a:lstStyle/>
          <a:p>
            <a:r>
              <a:rPr lang="tr-TR" dirty="0">
                <a:solidFill>
                  <a:schemeClr val="tx1"/>
                </a:solidFill>
              </a:rPr>
              <a:t>Takip altındaki hasta </a:t>
            </a:r>
          </a:p>
        </p:txBody>
      </p:sp>
      <p:sp>
        <p:nvSpPr>
          <p:cNvPr id="3" name="İçerik Yer Tutucusu 2">
            <a:extLst>
              <a:ext uri="{FF2B5EF4-FFF2-40B4-BE49-F238E27FC236}">
                <a16:creationId xmlns:a16="http://schemas.microsoft.com/office/drawing/2014/main" id="{30C3FB54-635D-22B6-9B77-4246BF2D7B38}"/>
              </a:ext>
            </a:extLst>
          </p:cNvPr>
          <p:cNvSpPr>
            <a:spLocks noGrp="1"/>
          </p:cNvSpPr>
          <p:nvPr>
            <p:ph idx="1"/>
          </p:nvPr>
        </p:nvSpPr>
        <p:spPr>
          <a:xfrm>
            <a:off x="1941534" y="2249737"/>
            <a:ext cx="9857984" cy="4608263"/>
          </a:xfrm>
        </p:spPr>
        <p:txBody>
          <a:bodyPr>
            <a:normAutofit fontScale="85000" lnSpcReduction="20000"/>
          </a:bodyPr>
          <a:lstStyle/>
          <a:p>
            <a:pPr algn="l">
              <a:buFont typeface="Wingdings" panose="05000000000000000000" pitchFamily="2" charset="2"/>
              <a:buChar char="Ø"/>
            </a:pPr>
            <a:r>
              <a:rPr lang="tr-TR" sz="2400" b="0" i="0" u="none" strike="noStrike" baseline="0" dirty="0"/>
              <a:t> </a:t>
            </a:r>
            <a:r>
              <a:rPr lang="tr-TR" sz="2400" b="0" i="0" u="none" strike="noStrike" baseline="0" dirty="0">
                <a:solidFill>
                  <a:schemeClr val="tx1"/>
                </a:solidFill>
              </a:rPr>
              <a:t>Metformine ikinci bir OAD eklendikten 3 ay sonra A1C &gt;%8.5 ise veya</a:t>
            </a:r>
          </a:p>
          <a:p>
            <a:pPr algn="l"/>
            <a:r>
              <a:rPr lang="tr-TR" sz="2400" b="0" i="0" u="none" strike="noStrike" baseline="0" dirty="0">
                <a:solidFill>
                  <a:schemeClr val="tx1"/>
                </a:solidFill>
              </a:rPr>
              <a:t>hastaya özgü glisemik hedeflere ulaşılamıyorsa ve </a:t>
            </a:r>
          </a:p>
          <a:p>
            <a:pPr algn="l"/>
            <a:r>
              <a:rPr lang="tr-TR" sz="2400" b="0" i="0" u="none" strike="noStrike" baseline="0" dirty="0">
                <a:solidFill>
                  <a:schemeClr val="tx1"/>
                </a:solidFill>
              </a:rPr>
              <a:t>hasta kilolu veya obez ise </a:t>
            </a:r>
          </a:p>
          <a:p>
            <a:pPr algn="l"/>
            <a:r>
              <a:rPr lang="tr-TR" sz="2400" b="0" i="0" u="none" strike="noStrike" baseline="0" dirty="0">
                <a:solidFill>
                  <a:schemeClr val="tx1"/>
                </a:solidFill>
              </a:rPr>
              <a:t>injeksiyon tedavisi olarak GLP-1A tercih edilmesi</a:t>
            </a:r>
          </a:p>
          <a:p>
            <a:pPr marL="0" indent="0" algn="l">
              <a:buNone/>
            </a:pPr>
            <a:r>
              <a:rPr lang="tr-TR" sz="2400" dirty="0">
                <a:solidFill>
                  <a:schemeClr val="tx1"/>
                </a:solidFill>
              </a:rPr>
              <a:t>                      </a:t>
            </a:r>
            <a:r>
              <a:rPr lang="tr-TR" sz="2400" dirty="0">
                <a:solidFill>
                  <a:schemeClr val="tx1"/>
                </a:solidFill>
                <a:sym typeface="Wingdings" panose="05000000000000000000" pitchFamily="2" charset="2"/>
              </a:rPr>
              <a:t></a:t>
            </a:r>
            <a:r>
              <a:rPr lang="tr-TR" sz="2400" b="0" i="0" u="none" strike="noStrike" baseline="0" dirty="0">
                <a:solidFill>
                  <a:schemeClr val="tx1"/>
                </a:solidFill>
              </a:rPr>
              <a:t>ciddi hipoglisemi riskine yol açmadan ve </a:t>
            </a:r>
          </a:p>
          <a:p>
            <a:pPr marL="0" indent="0" algn="l">
              <a:buNone/>
            </a:pPr>
            <a:r>
              <a:rPr lang="tr-TR" sz="2400" dirty="0">
                <a:solidFill>
                  <a:schemeClr val="tx1"/>
                </a:solidFill>
              </a:rPr>
              <a:t>                      </a:t>
            </a:r>
            <a:r>
              <a:rPr lang="tr-TR" sz="2400" dirty="0">
                <a:solidFill>
                  <a:schemeClr val="tx1"/>
                </a:solidFill>
                <a:sym typeface="Wingdings" panose="05000000000000000000" pitchFamily="2" charset="2"/>
              </a:rPr>
              <a:t></a:t>
            </a:r>
            <a:r>
              <a:rPr lang="tr-TR" sz="2400" b="0" i="0" u="none" strike="noStrike" baseline="0" dirty="0">
                <a:solidFill>
                  <a:schemeClr val="tx1"/>
                </a:solidFill>
              </a:rPr>
              <a:t>vücut ağırlığını da birkaç kg kadar azaltarak</a:t>
            </a:r>
          </a:p>
          <a:p>
            <a:pPr marL="0" indent="0" algn="l">
              <a:buNone/>
            </a:pPr>
            <a:r>
              <a:rPr lang="tr-TR" sz="2400" b="0" i="0" u="none" strike="noStrike" baseline="0" dirty="0">
                <a:solidFill>
                  <a:schemeClr val="tx1"/>
                </a:solidFill>
              </a:rPr>
              <a:t>                      </a:t>
            </a:r>
            <a:r>
              <a:rPr lang="tr-TR" sz="2400" b="0" i="0" u="none" strike="noStrike" baseline="0" dirty="0">
                <a:solidFill>
                  <a:schemeClr val="tx1"/>
                </a:solidFill>
                <a:sym typeface="Wingdings" panose="05000000000000000000" pitchFamily="2" charset="2"/>
              </a:rPr>
              <a:t></a:t>
            </a:r>
            <a:r>
              <a:rPr lang="tr-TR" sz="2400" b="0" i="0" u="none" strike="noStrike" baseline="0" dirty="0">
                <a:solidFill>
                  <a:schemeClr val="tx1"/>
                </a:solidFill>
              </a:rPr>
              <a:t> A1C’yi etkin bir şekilde düşürebilir</a:t>
            </a:r>
          </a:p>
          <a:p>
            <a:pPr algn="l">
              <a:buFont typeface="Wingdings" panose="05000000000000000000" pitchFamily="2" charset="2"/>
              <a:buChar char="Ø"/>
            </a:pPr>
            <a:endParaRPr lang="tr-TR" sz="2400" b="0" i="0" u="none" strike="noStrike" baseline="0" dirty="0">
              <a:solidFill>
                <a:schemeClr val="tx1"/>
              </a:solidFill>
            </a:endParaRPr>
          </a:p>
          <a:p>
            <a:pPr algn="l">
              <a:buFont typeface="Wingdings" panose="05000000000000000000" pitchFamily="2" charset="2"/>
              <a:buChar char="Ø"/>
            </a:pPr>
            <a:r>
              <a:rPr lang="tr-TR" sz="2400" b="0" i="0" u="none" strike="noStrike" baseline="0" dirty="0">
                <a:solidFill>
                  <a:schemeClr val="tx1"/>
                </a:solidFill>
              </a:rPr>
              <a:t>Metformine iki ilaç eklenmesinden sonra A1C %7.1-8.5 ise </a:t>
            </a:r>
          </a:p>
          <a:p>
            <a:pPr algn="l"/>
            <a:r>
              <a:rPr lang="tr-TR" sz="2400" b="0" i="0" u="none" strike="noStrike" baseline="0" dirty="0">
                <a:solidFill>
                  <a:schemeClr val="tx1"/>
                </a:solidFill>
              </a:rPr>
              <a:t>tedaviye üçüncü bir OAD eklenebilir</a:t>
            </a:r>
          </a:p>
          <a:p>
            <a:pPr algn="l"/>
            <a:r>
              <a:rPr lang="tr-TR" sz="2400" b="0" i="0" u="none" strike="noStrike" baseline="0" dirty="0">
                <a:solidFill>
                  <a:schemeClr val="tx1"/>
                </a:solidFill>
              </a:rPr>
              <a:t>Ancak, bu durumda tedavi maliyeti yükselir</a:t>
            </a:r>
          </a:p>
          <a:p>
            <a:pPr algn="l"/>
            <a:r>
              <a:rPr lang="tr-TR" sz="2400" b="0" i="0" u="none" strike="noStrike" baseline="0" dirty="0">
                <a:solidFill>
                  <a:schemeClr val="tx1"/>
                </a:solidFill>
              </a:rPr>
              <a:t>Ve bu tedavinin etkinliği insüline kıyasla daha düşüktür</a:t>
            </a:r>
            <a:endParaRPr lang="tr-TR" sz="2400" dirty="0">
              <a:solidFill>
                <a:schemeClr val="tx1"/>
              </a:solidFill>
            </a:endParaRPr>
          </a:p>
          <a:p>
            <a:endParaRPr lang="tr-TR" dirty="0"/>
          </a:p>
        </p:txBody>
      </p:sp>
    </p:spTree>
    <p:extLst>
      <p:ext uri="{BB962C8B-B14F-4D97-AF65-F5344CB8AC3E}">
        <p14:creationId xmlns:p14="http://schemas.microsoft.com/office/powerpoint/2010/main" val="173600869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39B62DC-4758-8738-2CB8-FD0CD4CDA8EB}"/>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C94B018D-5FB7-6FC7-1B47-1304D1E12D48}"/>
              </a:ext>
            </a:extLst>
          </p:cNvPr>
          <p:cNvSpPr>
            <a:spLocks noGrp="1"/>
          </p:cNvSpPr>
          <p:nvPr>
            <p:ph idx="1"/>
          </p:nvPr>
        </p:nvSpPr>
        <p:spPr/>
        <p:txBody>
          <a:bodyPr/>
          <a:lstStyle/>
          <a:p>
            <a:endParaRPr lang="tr-TR"/>
          </a:p>
        </p:txBody>
      </p:sp>
      <p:pic>
        <p:nvPicPr>
          <p:cNvPr id="5" name="Resim 4">
            <a:extLst>
              <a:ext uri="{FF2B5EF4-FFF2-40B4-BE49-F238E27FC236}">
                <a16:creationId xmlns:a16="http://schemas.microsoft.com/office/drawing/2014/main" id="{53149758-1FD1-E288-1644-B210F5D1B709}"/>
              </a:ext>
            </a:extLst>
          </p:cNvPr>
          <p:cNvPicPr>
            <a:picLocks noChangeAspect="1"/>
          </p:cNvPicPr>
          <p:nvPr/>
        </p:nvPicPr>
        <p:blipFill>
          <a:blip r:embed="rId2"/>
          <a:stretch>
            <a:fillRect/>
          </a:stretch>
        </p:blipFill>
        <p:spPr>
          <a:xfrm>
            <a:off x="1866900" y="71437"/>
            <a:ext cx="8458200" cy="6715125"/>
          </a:xfrm>
          <a:prstGeom prst="rect">
            <a:avLst/>
          </a:prstGeom>
        </p:spPr>
      </p:pic>
    </p:spTree>
    <p:extLst>
      <p:ext uri="{BB962C8B-B14F-4D97-AF65-F5344CB8AC3E}">
        <p14:creationId xmlns:p14="http://schemas.microsoft.com/office/powerpoint/2010/main" val="393544450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Tip2 diyabette insülin tedavisi</a:t>
            </a:r>
          </a:p>
        </p:txBody>
      </p:sp>
      <p:sp>
        <p:nvSpPr>
          <p:cNvPr id="3" name="İçerik Yer Tutucusu 2"/>
          <p:cNvSpPr>
            <a:spLocks noGrp="1"/>
          </p:cNvSpPr>
          <p:nvPr>
            <p:ph idx="1"/>
          </p:nvPr>
        </p:nvSpPr>
        <p:spPr>
          <a:xfrm>
            <a:off x="1948549" y="2368734"/>
            <a:ext cx="8294902" cy="4489266"/>
          </a:xfrm>
        </p:spPr>
        <p:txBody>
          <a:bodyPr>
            <a:normAutofit/>
          </a:bodyPr>
          <a:lstStyle/>
          <a:p>
            <a:pPr>
              <a:buFont typeface="Wingdings" panose="05000000000000000000" pitchFamily="2" charset="2"/>
              <a:buChar char="Ø"/>
            </a:pPr>
            <a:r>
              <a:rPr lang="tr-TR" sz="2000" dirty="0">
                <a:solidFill>
                  <a:schemeClr val="tx1"/>
                </a:solidFill>
              </a:rPr>
              <a:t>İnsülin tedavisine başlarken öncelikle </a:t>
            </a:r>
            <a:r>
              <a:rPr lang="tr-TR" sz="2000" dirty="0">
                <a:solidFill>
                  <a:schemeClr val="tx1"/>
                </a:solidFill>
                <a:sym typeface="Wingdings" panose="05000000000000000000" pitchFamily="2" charset="2"/>
              </a:rPr>
              <a:t></a:t>
            </a:r>
            <a:r>
              <a:rPr lang="tr-TR" sz="2000" dirty="0">
                <a:solidFill>
                  <a:schemeClr val="tx1"/>
                </a:solidFill>
              </a:rPr>
              <a:t> tek doz bazal insülin</a:t>
            </a:r>
          </a:p>
          <a:p>
            <a:pPr>
              <a:buFont typeface="Wingdings" panose="05000000000000000000" pitchFamily="2" charset="2"/>
              <a:buChar char="Ø"/>
            </a:pPr>
            <a:endParaRPr lang="tr-TR" sz="2000" dirty="0">
              <a:solidFill>
                <a:schemeClr val="tx1"/>
              </a:solidFill>
            </a:endParaRPr>
          </a:p>
          <a:p>
            <a:pPr>
              <a:buFont typeface="Wingdings" panose="05000000000000000000" pitchFamily="2" charset="2"/>
              <a:buChar char="Ø"/>
            </a:pPr>
            <a:r>
              <a:rPr lang="tr-TR" sz="2000" dirty="0">
                <a:solidFill>
                  <a:schemeClr val="tx1"/>
                </a:solidFill>
              </a:rPr>
              <a:t>Yeni geliştirilen ultra uzun etkili veya konsantre insülin analogları :</a:t>
            </a:r>
          </a:p>
          <a:p>
            <a:r>
              <a:rPr lang="tr-TR" sz="2000" dirty="0" err="1">
                <a:solidFill>
                  <a:schemeClr val="tx1"/>
                </a:solidFill>
              </a:rPr>
              <a:t>degludec</a:t>
            </a:r>
            <a:r>
              <a:rPr lang="tr-TR" sz="2000" dirty="0">
                <a:solidFill>
                  <a:schemeClr val="tx1"/>
                </a:solidFill>
              </a:rPr>
              <a:t> (U100 ve U200) ve U300 </a:t>
            </a:r>
            <a:r>
              <a:rPr lang="tr-TR" sz="2000" dirty="0" err="1">
                <a:solidFill>
                  <a:schemeClr val="tx1"/>
                </a:solidFill>
              </a:rPr>
              <a:t>glargin</a:t>
            </a:r>
            <a:endParaRPr lang="tr-TR" sz="2000" dirty="0">
              <a:solidFill>
                <a:schemeClr val="tx1"/>
              </a:solidFill>
            </a:endParaRPr>
          </a:p>
          <a:p>
            <a:pPr marL="0" indent="0">
              <a:buNone/>
            </a:pPr>
            <a:r>
              <a:rPr lang="tr-TR" sz="2000" dirty="0">
                <a:solidFill>
                  <a:schemeClr val="tx1"/>
                </a:solidFill>
              </a:rPr>
              <a:t>                 </a:t>
            </a:r>
            <a:r>
              <a:rPr lang="tr-TR" sz="2000" dirty="0">
                <a:solidFill>
                  <a:schemeClr val="tx1"/>
                </a:solidFill>
                <a:sym typeface="Wingdings" panose="05000000000000000000" pitchFamily="2" charset="2"/>
              </a:rPr>
              <a:t></a:t>
            </a:r>
            <a:r>
              <a:rPr lang="tr-TR" sz="2000" dirty="0">
                <a:solidFill>
                  <a:schemeClr val="tx1"/>
                </a:solidFill>
              </a:rPr>
              <a:t>bazal insülin olarak genellikle günde tek doz yeterli</a:t>
            </a:r>
          </a:p>
          <a:p>
            <a:pPr marL="0" indent="0">
              <a:buNone/>
            </a:pPr>
            <a:endParaRPr lang="tr-TR" sz="2000" dirty="0">
              <a:solidFill>
                <a:schemeClr val="tx1"/>
              </a:solidFill>
            </a:endParaRPr>
          </a:p>
          <a:p>
            <a:r>
              <a:rPr lang="tr-TR" sz="2000" dirty="0">
                <a:solidFill>
                  <a:schemeClr val="tx1"/>
                </a:solidFill>
              </a:rPr>
              <a:t>Gece, akşam ya da sabah </a:t>
            </a:r>
          </a:p>
          <a:p>
            <a:r>
              <a:rPr lang="tr-TR" sz="2000" dirty="0">
                <a:solidFill>
                  <a:schemeClr val="tx1"/>
                </a:solidFill>
              </a:rPr>
              <a:t>0.2 IU/kg (obez hastalarda 0.3-0.4) dozunda     </a:t>
            </a:r>
            <a:r>
              <a:rPr lang="tr-TR" sz="2000" dirty="0">
                <a:solidFill>
                  <a:schemeClr val="tx1"/>
                </a:solidFill>
                <a:sym typeface="Wingdings" panose="05000000000000000000" pitchFamily="2" charset="2"/>
              </a:rPr>
              <a:t> başlanır</a:t>
            </a:r>
            <a:endParaRPr lang="tr-TR" sz="2000" dirty="0">
              <a:solidFill>
                <a:schemeClr val="tx1"/>
              </a:solidFill>
            </a:endParaRPr>
          </a:p>
        </p:txBody>
      </p:sp>
    </p:spTree>
    <p:extLst>
      <p:ext uri="{BB962C8B-B14F-4D97-AF65-F5344CB8AC3E}">
        <p14:creationId xmlns:p14="http://schemas.microsoft.com/office/powerpoint/2010/main" val="416412730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chemeClr val="tx1"/>
                </a:solidFill>
              </a:rPr>
              <a:t>Tip2 diyabette insülin tedavisi</a:t>
            </a:r>
          </a:p>
        </p:txBody>
      </p:sp>
      <p:sp>
        <p:nvSpPr>
          <p:cNvPr id="3" name="İçerik Yer Tutucusu 2"/>
          <p:cNvSpPr>
            <a:spLocks noGrp="1"/>
          </p:cNvSpPr>
          <p:nvPr>
            <p:ph idx="1"/>
          </p:nvPr>
        </p:nvSpPr>
        <p:spPr>
          <a:xfrm>
            <a:off x="1654938" y="2352295"/>
            <a:ext cx="10344995" cy="4704588"/>
          </a:xfrm>
        </p:spPr>
        <p:txBody>
          <a:bodyPr>
            <a:normAutofit lnSpcReduction="10000"/>
          </a:bodyPr>
          <a:lstStyle/>
          <a:p>
            <a:pPr>
              <a:buFont typeface="Wingdings" panose="05000000000000000000" pitchFamily="2" charset="2"/>
              <a:buChar char="Ø"/>
            </a:pPr>
            <a:r>
              <a:rPr lang="tr-TR" sz="2000" dirty="0">
                <a:solidFill>
                  <a:schemeClr val="tx1"/>
                </a:solidFill>
              </a:rPr>
              <a:t>Bazal insülinlere erişimin kısıtlı olduğu durumlarda</a:t>
            </a:r>
          </a:p>
          <a:p>
            <a:pPr marL="0" indent="0">
              <a:buNone/>
            </a:pPr>
            <a:r>
              <a:rPr lang="tr-TR" sz="2000" dirty="0">
                <a:solidFill>
                  <a:schemeClr val="tx1"/>
                </a:solidFill>
              </a:rPr>
              <a:t>     </a:t>
            </a:r>
            <a:r>
              <a:rPr lang="tr-TR" sz="2000" dirty="0">
                <a:solidFill>
                  <a:schemeClr val="tx1"/>
                </a:solidFill>
                <a:sym typeface="Wingdings" panose="05000000000000000000" pitchFamily="2" charset="2"/>
              </a:rPr>
              <a:t> </a:t>
            </a:r>
            <a:r>
              <a:rPr lang="tr-TR" sz="2000" dirty="0">
                <a:solidFill>
                  <a:schemeClr val="tx1"/>
                </a:solidFill>
              </a:rPr>
              <a:t>gece tek doz NPH  insülin </a:t>
            </a:r>
            <a:r>
              <a:rPr lang="tr-TR" sz="2000" b="1" u="sng" dirty="0">
                <a:solidFill>
                  <a:schemeClr val="tx1"/>
                </a:solidFill>
              </a:rPr>
              <a:t>0.1-0.2 IU/kg </a:t>
            </a:r>
            <a:r>
              <a:rPr lang="tr-TR" sz="2000" dirty="0">
                <a:solidFill>
                  <a:schemeClr val="tx1"/>
                </a:solidFill>
              </a:rPr>
              <a:t>verilebilir</a:t>
            </a:r>
          </a:p>
          <a:p>
            <a:pPr marL="0" indent="0">
              <a:buNone/>
            </a:pPr>
            <a:endParaRPr lang="tr-TR" sz="2000" dirty="0">
              <a:solidFill>
                <a:schemeClr val="tx1"/>
              </a:solidFill>
            </a:endParaRPr>
          </a:p>
          <a:p>
            <a:pPr>
              <a:buFont typeface="Wingdings" panose="05000000000000000000" pitchFamily="2" charset="2"/>
              <a:buChar char="Ø"/>
            </a:pPr>
            <a:r>
              <a:rPr lang="tr-TR" sz="2000" dirty="0">
                <a:solidFill>
                  <a:schemeClr val="tx1"/>
                </a:solidFill>
              </a:rPr>
              <a:t>Bazal insülin:</a:t>
            </a:r>
          </a:p>
          <a:p>
            <a:pPr marL="0" indent="0">
              <a:buNone/>
            </a:pPr>
            <a:r>
              <a:rPr lang="tr-TR" sz="2000" dirty="0">
                <a:solidFill>
                  <a:schemeClr val="tx1"/>
                </a:solidFill>
              </a:rPr>
              <a:t>     </a:t>
            </a:r>
            <a:r>
              <a:rPr lang="tr-TR" sz="2000" dirty="0">
                <a:solidFill>
                  <a:schemeClr val="tx1"/>
                </a:solidFill>
                <a:sym typeface="Wingdings" panose="05000000000000000000" pitchFamily="2" charset="2"/>
              </a:rPr>
              <a:t> </a:t>
            </a:r>
            <a:r>
              <a:rPr lang="tr-TR" sz="2000" dirty="0">
                <a:solidFill>
                  <a:schemeClr val="tx1"/>
                </a:solidFill>
              </a:rPr>
              <a:t>APG≤120 mg/dl olana kadar 3 günde bir 2 IU artırılır (APG &gt;180 mg/dl ise 4 IU artırılır)</a:t>
            </a:r>
          </a:p>
          <a:p>
            <a:endParaRPr lang="tr-TR" sz="2000" dirty="0">
              <a:solidFill>
                <a:schemeClr val="tx1"/>
              </a:solidFill>
            </a:endParaRPr>
          </a:p>
          <a:p>
            <a:pPr>
              <a:buFont typeface="Wingdings" panose="05000000000000000000" pitchFamily="2" charset="2"/>
              <a:buChar char="Ø"/>
            </a:pPr>
            <a:r>
              <a:rPr lang="tr-TR" sz="2000" dirty="0">
                <a:solidFill>
                  <a:schemeClr val="tx1"/>
                </a:solidFill>
              </a:rPr>
              <a:t>Hipoglisemi olursa veya gece insülin kullanan hastalarda:</a:t>
            </a:r>
          </a:p>
          <a:p>
            <a:pPr marL="0" indent="0">
              <a:buNone/>
            </a:pPr>
            <a:r>
              <a:rPr lang="tr-TR" sz="2000" dirty="0">
                <a:solidFill>
                  <a:schemeClr val="tx1"/>
                </a:solidFill>
              </a:rPr>
              <a:t>     </a:t>
            </a:r>
            <a:r>
              <a:rPr lang="tr-TR" sz="2000" dirty="0">
                <a:solidFill>
                  <a:schemeClr val="tx1"/>
                </a:solidFill>
                <a:sym typeface="Wingdings" panose="05000000000000000000" pitchFamily="2" charset="2"/>
              </a:rPr>
              <a:t> </a:t>
            </a:r>
            <a:r>
              <a:rPr lang="tr-TR" sz="2000" dirty="0">
                <a:solidFill>
                  <a:schemeClr val="tx1"/>
                </a:solidFill>
              </a:rPr>
              <a:t>APG &lt;80 mg/dl ise, insülin dozu 4 IU azaltılır</a:t>
            </a:r>
          </a:p>
          <a:p>
            <a:endParaRPr lang="tr-TR" sz="2000" dirty="0">
              <a:solidFill>
                <a:schemeClr val="tx1"/>
              </a:solidFill>
            </a:endParaRPr>
          </a:p>
          <a:p>
            <a:pPr algn="l">
              <a:buFont typeface="Wingdings" panose="05000000000000000000" pitchFamily="2" charset="2"/>
              <a:buChar char="Ø"/>
            </a:pPr>
            <a:r>
              <a:rPr lang="tr-TR" sz="2000" dirty="0">
                <a:solidFill>
                  <a:schemeClr val="tx1"/>
                </a:solidFill>
              </a:rPr>
              <a:t>K</a:t>
            </a:r>
            <a:r>
              <a:rPr lang="tr-TR" sz="2000" b="0" i="0" u="none" strike="noStrike" baseline="0" dirty="0">
                <a:solidFill>
                  <a:schemeClr val="tx1"/>
                </a:solidFill>
              </a:rPr>
              <a:t>oroner sorunu olan, demanslı veya yaşlı hastalarda: </a:t>
            </a:r>
          </a:p>
          <a:p>
            <a:pPr marL="0" indent="0" algn="l">
              <a:buNone/>
            </a:pPr>
            <a:r>
              <a:rPr lang="tr-TR" sz="2000" b="0" i="0" u="none" strike="noStrike" baseline="0" dirty="0">
                <a:solidFill>
                  <a:schemeClr val="tx1"/>
                </a:solidFill>
              </a:rPr>
              <a:t>     </a:t>
            </a:r>
            <a:r>
              <a:rPr lang="tr-TR" sz="2000" b="0" i="0" u="none" strike="noStrike" baseline="0" dirty="0">
                <a:solidFill>
                  <a:schemeClr val="tx1"/>
                </a:solidFill>
                <a:sym typeface="Wingdings" panose="05000000000000000000" pitchFamily="2" charset="2"/>
              </a:rPr>
              <a:t> </a:t>
            </a:r>
            <a:r>
              <a:rPr lang="tr-TR" sz="2000" b="0" i="0" u="none" strike="noStrike" baseline="0" dirty="0">
                <a:solidFill>
                  <a:schemeClr val="tx1"/>
                </a:solidFill>
              </a:rPr>
              <a:t>APG &lt;100 mg/dl ise </a:t>
            </a:r>
            <a:r>
              <a:rPr lang="tr-TR" sz="2000" b="0" i="0" u="none" strike="noStrike" baseline="0" dirty="0">
                <a:solidFill>
                  <a:schemeClr val="tx1"/>
                </a:solidFill>
                <a:sym typeface="Wingdings" panose="05000000000000000000" pitchFamily="2" charset="2"/>
              </a:rPr>
              <a:t> </a:t>
            </a:r>
            <a:r>
              <a:rPr lang="tr-TR" sz="2000" b="0" i="0" u="none" strike="noStrike" baseline="0" dirty="0">
                <a:solidFill>
                  <a:schemeClr val="tx1"/>
                </a:solidFill>
              </a:rPr>
              <a:t>gece veya akşam insülin dozları </a:t>
            </a:r>
            <a:r>
              <a:rPr lang="tr-TR" sz="2000" b="0" i="0" u="none" strike="noStrike" baseline="0" dirty="0" err="1">
                <a:solidFill>
                  <a:schemeClr val="tx1"/>
                </a:solidFill>
              </a:rPr>
              <a:t>azatılmalı</a:t>
            </a:r>
            <a:endParaRPr lang="tr-TR" sz="2000" dirty="0">
              <a:solidFill>
                <a:schemeClr val="tx1"/>
              </a:solidFill>
            </a:endParaRPr>
          </a:p>
        </p:txBody>
      </p:sp>
    </p:spTree>
    <p:extLst>
      <p:ext uri="{BB962C8B-B14F-4D97-AF65-F5344CB8AC3E}">
        <p14:creationId xmlns:p14="http://schemas.microsoft.com/office/powerpoint/2010/main" val="313003026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Tip2 diyabette insülin tedavisi</a:t>
            </a:r>
          </a:p>
        </p:txBody>
      </p:sp>
      <p:sp>
        <p:nvSpPr>
          <p:cNvPr id="3" name="İçerik Yer Tutucusu 2"/>
          <p:cNvSpPr>
            <a:spLocks noGrp="1"/>
          </p:cNvSpPr>
          <p:nvPr>
            <p:ph idx="1"/>
          </p:nvPr>
        </p:nvSpPr>
        <p:spPr>
          <a:xfrm>
            <a:off x="1578279" y="2650570"/>
            <a:ext cx="9507255" cy="3650022"/>
          </a:xfrm>
        </p:spPr>
        <p:txBody>
          <a:bodyPr>
            <a:normAutofit/>
          </a:bodyPr>
          <a:lstStyle/>
          <a:p>
            <a:pPr marL="0" indent="0">
              <a:buNone/>
            </a:pPr>
            <a:r>
              <a:rPr lang="tr-TR" sz="2000" dirty="0">
                <a:solidFill>
                  <a:schemeClr val="tx1"/>
                </a:solidFill>
              </a:rPr>
              <a:t>Tedavinin yoğunlaştırılması: </a:t>
            </a:r>
          </a:p>
          <a:p>
            <a:r>
              <a:rPr lang="tr-TR" sz="2000" dirty="0">
                <a:solidFill>
                  <a:schemeClr val="tx1"/>
                </a:solidFill>
              </a:rPr>
              <a:t>Bazal insülin gereksinimi yüksek (&gt;0.5 IU/kg) olan hastalarda</a:t>
            </a:r>
          </a:p>
          <a:p>
            <a:r>
              <a:rPr lang="tr-TR" sz="2000" dirty="0">
                <a:solidFill>
                  <a:schemeClr val="tx1"/>
                </a:solidFill>
              </a:rPr>
              <a:t>Bazal </a:t>
            </a:r>
            <a:r>
              <a:rPr lang="tr-TR" sz="2000" dirty="0" err="1">
                <a:solidFill>
                  <a:schemeClr val="tx1"/>
                </a:solidFill>
              </a:rPr>
              <a:t>plus</a:t>
            </a:r>
            <a:r>
              <a:rPr lang="tr-TR" sz="2000" dirty="0">
                <a:solidFill>
                  <a:schemeClr val="tx1"/>
                </a:solidFill>
              </a:rPr>
              <a:t>, bifazik insülin tedavisi veya daha önce kullanılmamışsa GLP-1A eklenmesi düşünülmeli</a:t>
            </a:r>
          </a:p>
          <a:p>
            <a:r>
              <a:rPr lang="tr-TR" sz="2000" dirty="0">
                <a:solidFill>
                  <a:schemeClr val="tx1"/>
                </a:solidFill>
              </a:rPr>
              <a:t>Hiperglisemi semptomları bulunan hastalarda ise </a:t>
            </a:r>
          </a:p>
          <a:p>
            <a:pPr marL="0" indent="0">
              <a:buNone/>
            </a:pPr>
            <a:r>
              <a:rPr lang="tr-TR" sz="2000" dirty="0">
                <a:solidFill>
                  <a:schemeClr val="tx1"/>
                </a:solidFill>
              </a:rPr>
              <a:t>            </a:t>
            </a:r>
            <a:r>
              <a:rPr lang="tr-TR" sz="2000" dirty="0">
                <a:solidFill>
                  <a:schemeClr val="tx1"/>
                </a:solidFill>
                <a:sym typeface="Wingdings" panose="05000000000000000000" pitchFamily="2" charset="2"/>
              </a:rPr>
              <a:t></a:t>
            </a:r>
            <a:r>
              <a:rPr lang="tr-TR" sz="2000" dirty="0">
                <a:solidFill>
                  <a:schemeClr val="tx1"/>
                </a:solidFill>
              </a:rPr>
              <a:t>bazal-</a:t>
            </a:r>
            <a:r>
              <a:rPr lang="tr-TR" sz="2000" dirty="0" err="1">
                <a:solidFill>
                  <a:schemeClr val="tx1"/>
                </a:solidFill>
              </a:rPr>
              <a:t>bolus</a:t>
            </a:r>
            <a:r>
              <a:rPr lang="tr-TR" sz="2000" dirty="0">
                <a:solidFill>
                  <a:schemeClr val="tx1"/>
                </a:solidFill>
              </a:rPr>
              <a:t> insülin rejimine geçilmesi tercih edilmeli</a:t>
            </a:r>
          </a:p>
        </p:txBody>
      </p:sp>
    </p:spTree>
    <p:extLst>
      <p:ext uri="{BB962C8B-B14F-4D97-AF65-F5344CB8AC3E}">
        <p14:creationId xmlns:p14="http://schemas.microsoft.com/office/powerpoint/2010/main" val="202019004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Tip2 diyabette insülin tedavisi</a:t>
            </a:r>
          </a:p>
        </p:txBody>
      </p:sp>
      <p:sp>
        <p:nvSpPr>
          <p:cNvPr id="3" name="İçerik Yer Tutucusu 2"/>
          <p:cNvSpPr>
            <a:spLocks noGrp="1"/>
          </p:cNvSpPr>
          <p:nvPr>
            <p:ph idx="1"/>
          </p:nvPr>
        </p:nvSpPr>
        <p:spPr>
          <a:xfrm>
            <a:off x="1177447" y="2638044"/>
            <a:ext cx="9695145" cy="3925594"/>
          </a:xfrm>
        </p:spPr>
        <p:txBody>
          <a:bodyPr>
            <a:normAutofit/>
          </a:bodyPr>
          <a:lstStyle/>
          <a:p>
            <a:pPr>
              <a:buFont typeface="Wingdings" panose="05000000000000000000" pitchFamily="2" charset="2"/>
              <a:buChar char="Ø"/>
            </a:pPr>
            <a:r>
              <a:rPr lang="tr-TR" sz="2000" dirty="0">
                <a:solidFill>
                  <a:schemeClr val="tx1"/>
                </a:solidFill>
              </a:rPr>
              <a:t>Bazal insülin tedavisine başlandıktan sonra gün içinde 2.st PPG hedefleri karşılanamıyor veya A1C &gt;%7.5 ise; </a:t>
            </a:r>
          </a:p>
          <a:p>
            <a:pPr marL="0" indent="0">
              <a:buNone/>
            </a:pPr>
            <a:r>
              <a:rPr lang="tr-TR" sz="2000" dirty="0">
                <a:solidFill>
                  <a:schemeClr val="tx1"/>
                </a:solidFill>
              </a:rPr>
              <a:t>   </a:t>
            </a:r>
            <a:r>
              <a:rPr lang="tr-TR" sz="2000" dirty="0">
                <a:solidFill>
                  <a:schemeClr val="tx1"/>
                </a:solidFill>
                <a:sym typeface="Wingdings" panose="05000000000000000000" pitchFamily="2" charset="2"/>
              </a:rPr>
              <a:t></a:t>
            </a:r>
            <a:r>
              <a:rPr lang="tr-TR" sz="2000" dirty="0">
                <a:solidFill>
                  <a:schemeClr val="tx1"/>
                </a:solidFill>
              </a:rPr>
              <a:t>En yüksek öğünden başlayarak, PPG ölçümüne göre </a:t>
            </a:r>
            <a:r>
              <a:rPr lang="tr-TR" sz="2000" b="1" dirty="0">
                <a:solidFill>
                  <a:schemeClr val="tx1"/>
                </a:solidFill>
              </a:rPr>
              <a:t>4 IU </a:t>
            </a:r>
            <a:r>
              <a:rPr lang="tr-TR" sz="2000" dirty="0">
                <a:solidFill>
                  <a:schemeClr val="tx1"/>
                </a:solidFill>
              </a:rPr>
              <a:t>hızlı/kısa etkili insülin başlanır</a:t>
            </a:r>
          </a:p>
          <a:p>
            <a:pPr marL="0" indent="0">
              <a:buNone/>
            </a:pPr>
            <a:r>
              <a:rPr lang="tr-TR" sz="2000" dirty="0">
                <a:solidFill>
                  <a:schemeClr val="tx1"/>
                </a:solidFill>
              </a:rPr>
              <a:t>   </a:t>
            </a:r>
            <a:r>
              <a:rPr lang="tr-TR" sz="2000" dirty="0">
                <a:solidFill>
                  <a:schemeClr val="tx1"/>
                </a:solidFill>
                <a:sym typeface="Wingdings" panose="05000000000000000000" pitchFamily="2" charset="2"/>
              </a:rPr>
              <a:t></a:t>
            </a:r>
            <a:r>
              <a:rPr lang="tr-TR" sz="2000" dirty="0">
                <a:solidFill>
                  <a:schemeClr val="tx1"/>
                </a:solidFill>
              </a:rPr>
              <a:t>PPG ≤160 mg/dl olana kadar 3 günde bir 2 IU artırılır</a:t>
            </a:r>
          </a:p>
          <a:p>
            <a:endParaRPr lang="tr-TR" sz="2000" dirty="0">
              <a:solidFill>
                <a:schemeClr val="tx1"/>
              </a:solidFill>
            </a:endParaRPr>
          </a:p>
          <a:p>
            <a:pPr>
              <a:buFont typeface="Wingdings" panose="05000000000000000000" pitchFamily="2" charset="2"/>
              <a:buChar char="Ø"/>
            </a:pPr>
            <a:r>
              <a:rPr lang="tr-TR" sz="2000" dirty="0">
                <a:solidFill>
                  <a:schemeClr val="tx1"/>
                </a:solidFill>
              </a:rPr>
              <a:t>Bazal + 1 doz </a:t>
            </a:r>
            <a:r>
              <a:rPr lang="tr-TR" sz="2000" dirty="0" err="1">
                <a:solidFill>
                  <a:schemeClr val="tx1"/>
                </a:solidFill>
              </a:rPr>
              <a:t>bolus</a:t>
            </a:r>
            <a:r>
              <a:rPr lang="tr-TR" sz="2000" dirty="0">
                <a:solidFill>
                  <a:schemeClr val="tx1"/>
                </a:solidFill>
              </a:rPr>
              <a:t> durumunda A1C &gt;%7.5 veya bireysel hedeflere ulaşılamadıysa 2. doz </a:t>
            </a:r>
            <a:r>
              <a:rPr lang="tr-TR" sz="2000" dirty="0" err="1">
                <a:solidFill>
                  <a:schemeClr val="tx1"/>
                </a:solidFill>
              </a:rPr>
              <a:t>bolus</a:t>
            </a:r>
            <a:r>
              <a:rPr lang="tr-TR" sz="2000" dirty="0">
                <a:solidFill>
                  <a:schemeClr val="tx1"/>
                </a:solidFill>
              </a:rPr>
              <a:t> eklenebilir</a:t>
            </a:r>
          </a:p>
          <a:p>
            <a:pPr>
              <a:buFont typeface="Wingdings" panose="05000000000000000000" pitchFamily="2" charset="2"/>
              <a:buChar char="Ø"/>
            </a:pPr>
            <a:r>
              <a:rPr lang="tr-TR" sz="2000" dirty="0">
                <a:solidFill>
                  <a:schemeClr val="tx1"/>
                </a:solidFill>
              </a:rPr>
              <a:t>Böylece kademeli olarak bazal-</a:t>
            </a:r>
            <a:r>
              <a:rPr lang="tr-TR" sz="2000" dirty="0" err="1">
                <a:solidFill>
                  <a:schemeClr val="tx1"/>
                </a:solidFill>
              </a:rPr>
              <a:t>bolus</a:t>
            </a:r>
            <a:r>
              <a:rPr lang="tr-TR" sz="2000" dirty="0">
                <a:solidFill>
                  <a:schemeClr val="tx1"/>
                </a:solidFill>
              </a:rPr>
              <a:t> tedaviye geçilebilir</a:t>
            </a:r>
          </a:p>
          <a:p>
            <a:pPr>
              <a:buFont typeface="Wingdings" panose="05000000000000000000" pitchFamily="2" charset="2"/>
              <a:buChar char="Ø"/>
            </a:pPr>
            <a:r>
              <a:rPr lang="tr-TR" sz="2000" dirty="0">
                <a:solidFill>
                  <a:schemeClr val="tx1"/>
                </a:solidFill>
              </a:rPr>
              <a:t>Özellikle hızlı/kısa etkili insülinler kullanıldığında, insülin salgılatıcı ilaçlar SU/GLN kesilmeli</a:t>
            </a:r>
          </a:p>
          <a:p>
            <a:endParaRPr lang="tr-TR" dirty="0"/>
          </a:p>
        </p:txBody>
      </p:sp>
    </p:spTree>
    <p:extLst>
      <p:ext uri="{BB962C8B-B14F-4D97-AF65-F5344CB8AC3E}">
        <p14:creationId xmlns:p14="http://schemas.microsoft.com/office/powerpoint/2010/main" val="3459026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03C54B2-F7C3-4A28-EF7F-C66A6A5BB441}"/>
              </a:ext>
            </a:extLst>
          </p:cNvPr>
          <p:cNvSpPr>
            <a:spLocks noGrp="1"/>
          </p:cNvSpPr>
          <p:nvPr>
            <p:ph type="title"/>
          </p:nvPr>
        </p:nvSpPr>
        <p:spPr/>
        <p:txBody>
          <a:bodyPr/>
          <a:lstStyle/>
          <a:p>
            <a:r>
              <a:rPr lang="tr-TR" dirty="0">
                <a:solidFill>
                  <a:schemeClr val="tx1"/>
                </a:solidFill>
              </a:rPr>
              <a:t>metformin</a:t>
            </a:r>
          </a:p>
        </p:txBody>
      </p:sp>
      <p:sp>
        <p:nvSpPr>
          <p:cNvPr id="3" name="İçerik Yer Tutucusu 2">
            <a:extLst>
              <a:ext uri="{FF2B5EF4-FFF2-40B4-BE49-F238E27FC236}">
                <a16:creationId xmlns:a16="http://schemas.microsoft.com/office/drawing/2014/main" id="{16EFC5A1-58CF-CC47-1AF4-7085857BE323}"/>
              </a:ext>
            </a:extLst>
          </p:cNvPr>
          <p:cNvSpPr>
            <a:spLocks noGrp="1"/>
          </p:cNvSpPr>
          <p:nvPr>
            <p:ph idx="1"/>
          </p:nvPr>
        </p:nvSpPr>
        <p:spPr>
          <a:xfrm>
            <a:off x="2231136" y="2638044"/>
            <a:ext cx="7729728" cy="3882026"/>
          </a:xfrm>
        </p:spPr>
        <p:txBody>
          <a:bodyPr/>
          <a:lstStyle/>
          <a:p>
            <a:pPr>
              <a:buFont typeface="Wingdings" panose="05000000000000000000" pitchFamily="2" charset="2"/>
              <a:buChar char="Ø"/>
            </a:pPr>
            <a:r>
              <a:rPr lang="tr-TR" sz="2200" b="0" i="0" u="none" strike="noStrike" baseline="0" dirty="0">
                <a:solidFill>
                  <a:schemeClr val="tx1"/>
                </a:solidFill>
              </a:rPr>
              <a:t>Öğünün ilk 10 dakikası içinde alındığında biyoyararlanımı:</a:t>
            </a:r>
          </a:p>
          <a:p>
            <a:pPr marL="0" indent="0">
              <a:buNone/>
            </a:pPr>
            <a:r>
              <a:rPr lang="tr-TR" sz="2200" b="0" i="0" u="none" strike="noStrike" baseline="0" dirty="0">
                <a:solidFill>
                  <a:schemeClr val="tx1"/>
                </a:solidFill>
              </a:rPr>
              <a:t>tok karına alınmasına göre  </a:t>
            </a:r>
            <a:r>
              <a:rPr lang="tr-TR" sz="2200" b="0" i="0" u="none" strike="noStrike" baseline="0" dirty="0">
                <a:solidFill>
                  <a:schemeClr val="tx1"/>
                </a:solidFill>
                <a:sym typeface="Wingdings" panose="05000000000000000000" pitchFamily="2" charset="2"/>
              </a:rPr>
              <a:t> </a:t>
            </a:r>
            <a:r>
              <a:rPr lang="tr-TR" sz="2200" b="1" i="0" u="none" strike="noStrike" baseline="0" dirty="0">
                <a:solidFill>
                  <a:schemeClr val="tx1"/>
                </a:solidFill>
              </a:rPr>
              <a:t>daha yüksek </a:t>
            </a:r>
          </a:p>
          <a:p>
            <a:pPr marL="0" indent="0">
              <a:buNone/>
            </a:pPr>
            <a:endParaRPr lang="tr-TR" sz="2200" b="1" i="0" u="none" strike="noStrike" baseline="0" dirty="0">
              <a:solidFill>
                <a:schemeClr val="tx1"/>
              </a:solidFill>
            </a:endParaRPr>
          </a:p>
          <a:p>
            <a:pPr>
              <a:buFont typeface="Wingdings" panose="05000000000000000000" pitchFamily="2" charset="2"/>
              <a:buChar char="Ø"/>
            </a:pPr>
            <a:r>
              <a:rPr lang="tr-TR" sz="2200" b="1" i="0" u="none" strike="noStrike" baseline="0" dirty="0">
                <a:solidFill>
                  <a:schemeClr val="tx1"/>
                </a:solidFill>
              </a:rPr>
              <a:t> </a:t>
            </a:r>
            <a:r>
              <a:rPr lang="tr-TR" sz="2200" i="0" u="none" strike="noStrike" baseline="0" dirty="0">
                <a:solidFill>
                  <a:schemeClr val="tx1"/>
                </a:solidFill>
              </a:rPr>
              <a:t>GIS yan etkilerini azaltmak için:</a:t>
            </a:r>
            <a:endParaRPr lang="tr-TR" sz="2200" b="1" i="0" u="none" strike="noStrike" baseline="0" dirty="0">
              <a:solidFill>
                <a:schemeClr val="tx1"/>
              </a:solidFill>
            </a:endParaRPr>
          </a:p>
          <a:p>
            <a:r>
              <a:rPr lang="tr-TR" sz="2200" i="0" u="none" strike="noStrike" baseline="0" dirty="0">
                <a:solidFill>
                  <a:schemeClr val="tx1"/>
                </a:solidFill>
              </a:rPr>
              <a:t>1x500 mg olarak başlanmalı</a:t>
            </a:r>
          </a:p>
          <a:p>
            <a:r>
              <a:rPr lang="tr-TR" sz="2200" i="0" u="none" strike="noStrike" baseline="0" dirty="0">
                <a:solidFill>
                  <a:schemeClr val="tx1"/>
                </a:solidFill>
              </a:rPr>
              <a:t>1-2 haftada bir 500 mg artırılarak </a:t>
            </a:r>
          </a:p>
          <a:p>
            <a:r>
              <a:rPr lang="tr-TR" sz="2200" i="0" u="none" strike="noStrike" baseline="0" dirty="0">
                <a:solidFill>
                  <a:schemeClr val="tx1"/>
                </a:solidFill>
              </a:rPr>
              <a:t>1-2 ay içinde optimal doz olan 2x1000 mg’a çıkılmalı</a:t>
            </a:r>
          </a:p>
          <a:p>
            <a:endParaRPr lang="tr-TR" dirty="0"/>
          </a:p>
        </p:txBody>
      </p:sp>
    </p:spTree>
    <p:extLst>
      <p:ext uri="{BB962C8B-B14F-4D97-AF65-F5344CB8AC3E}">
        <p14:creationId xmlns:p14="http://schemas.microsoft.com/office/powerpoint/2010/main" val="78847085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chemeClr val="tx1"/>
                </a:solidFill>
              </a:rPr>
              <a:t>Tip2 diyabette insülin tedavisi</a:t>
            </a:r>
          </a:p>
        </p:txBody>
      </p:sp>
      <p:sp>
        <p:nvSpPr>
          <p:cNvPr id="3" name="İçerik Yer Tutucusu 2"/>
          <p:cNvSpPr>
            <a:spLocks noGrp="1"/>
          </p:cNvSpPr>
          <p:nvPr>
            <p:ph idx="1"/>
          </p:nvPr>
        </p:nvSpPr>
        <p:spPr>
          <a:xfrm>
            <a:off x="1968088" y="2587940"/>
            <a:ext cx="9042289" cy="3888016"/>
          </a:xfrm>
        </p:spPr>
        <p:txBody>
          <a:bodyPr>
            <a:normAutofit/>
          </a:bodyPr>
          <a:lstStyle/>
          <a:p>
            <a:pPr marL="0" indent="0">
              <a:buNone/>
            </a:pPr>
            <a:r>
              <a:rPr lang="tr-TR" sz="2200" dirty="0">
                <a:solidFill>
                  <a:schemeClr val="tx1"/>
                </a:solidFill>
              </a:rPr>
              <a:t>Tip 2 diyabetli hastalarda</a:t>
            </a:r>
          </a:p>
          <a:p>
            <a:pPr>
              <a:buFont typeface="Wingdings" panose="05000000000000000000" pitchFamily="2" charset="2"/>
              <a:buChar char="Ø"/>
            </a:pPr>
            <a:r>
              <a:rPr lang="tr-TR" sz="2000" dirty="0">
                <a:solidFill>
                  <a:schemeClr val="tx1"/>
                </a:solidFill>
              </a:rPr>
              <a:t> Araya giren ve insülin ihtiyacını artıran diğer hastalıklar </a:t>
            </a:r>
          </a:p>
          <a:p>
            <a:pPr>
              <a:buFont typeface="Wingdings" panose="05000000000000000000" pitchFamily="2" charset="2"/>
              <a:buChar char="Ø"/>
            </a:pPr>
            <a:r>
              <a:rPr lang="tr-TR" sz="2000" dirty="0">
                <a:solidFill>
                  <a:schemeClr val="tx1"/>
                </a:solidFill>
              </a:rPr>
              <a:t>Ağır insülin direnci </a:t>
            </a:r>
          </a:p>
          <a:p>
            <a:pPr>
              <a:buFont typeface="Wingdings" panose="05000000000000000000" pitchFamily="2" charset="2"/>
              <a:buChar char="Ø"/>
            </a:pPr>
            <a:r>
              <a:rPr lang="tr-TR" sz="2000" dirty="0">
                <a:solidFill>
                  <a:schemeClr val="tx1"/>
                </a:solidFill>
              </a:rPr>
              <a:t>Akut metabolik </a:t>
            </a:r>
            <a:r>
              <a:rPr lang="tr-TR" sz="2000" dirty="0" err="1">
                <a:solidFill>
                  <a:schemeClr val="tx1"/>
                </a:solidFill>
              </a:rPr>
              <a:t>dekompansasyon</a:t>
            </a:r>
            <a:r>
              <a:rPr lang="tr-TR" sz="2000" dirty="0">
                <a:solidFill>
                  <a:schemeClr val="tx1"/>
                </a:solidFill>
              </a:rPr>
              <a:t> (DKA, HHD) </a:t>
            </a:r>
          </a:p>
          <a:p>
            <a:pPr>
              <a:buFont typeface="Wingdings" panose="05000000000000000000" pitchFamily="2" charset="2"/>
              <a:buChar char="Ø"/>
            </a:pPr>
            <a:r>
              <a:rPr lang="tr-TR" sz="2000" dirty="0">
                <a:solidFill>
                  <a:schemeClr val="tx1"/>
                </a:solidFill>
              </a:rPr>
              <a:t>Cerrahi</a:t>
            </a:r>
          </a:p>
          <a:p>
            <a:pPr>
              <a:buFont typeface="Wingdings" panose="05000000000000000000" pitchFamily="2" charset="2"/>
              <a:buChar char="Ø"/>
            </a:pPr>
            <a:r>
              <a:rPr lang="tr-TR" sz="2000" dirty="0">
                <a:solidFill>
                  <a:schemeClr val="tx1"/>
                </a:solidFill>
              </a:rPr>
              <a:t>gebelik </a:t>
            </a:r>
          </a:p>
          <a:p>
            <a:pPr>
              <a:buFont typeface="Wingdings" panose="05000000000000000000" pitchFamily="2" charset="2"/>
              <a:buChar char="Ø"/>
            </a:pPr>
            <a:r>
              <a:rPr lang="tr-TR" sz="2000" dirty="0">
                <a:solidFill>
                  <a:schemeClr val="tx1"/>
                </a:solidFill>
              </a:rPr>
              <a:t>diyabet komplikasyonlarının ilerlemesi gibi durumlarda </a:t>
            </a:r>
          </a:p>
          <a:p>
            <a:pPr marL="0" indent="0">
              <a:buNone/>
            </a:pPr>
            <a:r>
              <a:rPr lang="tr-TR" sz="2200" dirty="0">
                <a:solidFill>
                  <a:schemeClr val="tx1"/>
                </a:solidFill>
              </a:rPr>
              <a:t>                     </a:t>
            </a:r>
            <a:r>
              <a:rPr lang="tr-TR" sz="2200" dirty="0">
                <a:solidFill>
                  <a:schemeClr val="tx1"/>
                </a:solidFill>
                <a:sym typeface="Wingdings" panose="05000000000000000000" pitchFamily="2" charset="2"/>
              </a:rPr>
              <a:t></a:t>
            </a:r>
            <a:r>
              <a:rPr lang="tr-TR" sz="2200" dirty="0">
                <a:solidFill>
                  <a:schemeClr val="tx1"/>
                </a:solidFill>
              </a:rPr>
              <a:t>bazal-</a:t>
            </a:r>
            <a:r>
              <a:rPr lang="tr-TR" sz="2200" dirty="0" err="1">
                <a:solidFill>
                  <a:schemeClr val="tx1"/>
                </a:solidFill>
              </a:rPr>
              <a:t>bolus</a:t>
            </a:r>
            <a:r>
              <a:rPr lang="tr-TR" sz="2200" dirty="0">
                <a:solidFill>
                  <a:schemeClr val="tx1"/>
                </a:solidFill>
              </a:rPr>
              <a:t> insülin tedavisine başlanmalı</a:t>
            </a:r>
          </a:p>
        </p:txBody>
      </p:sp>
    </p:spTree>
    <p:extLst>
      <p:ext uri="{BB962C8B-B14F-4D97-AF65-F5344CB8AC3E}">
        <p14:creationId xmlns:p14="http://schemas.microsoft.com/office/powerpoint/2010/main" val="146110700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0168E308-9B05-D00F-9713-4BBFA9BDD451}"/>
              </a:ext>
            </a:extLst>
          </p:cNvPr>
          <p:cNvPicPr>
            <a:picLocks noChangeAspect="1"/>
          </p:cNvPicPr>
          <p:nvPr/>
        </p:nvPicPr>
        <p:blipFill>
          <a:blip r:embed="rId3"/>
          <a:stretch>
            <a:fillRect/>
          </a:stretch>
        </p:blipFill>
        <p:spPr>
          <a:xfrm>
            <a:off x="1871662" y="981075"/>
            <a:ext cx="8448675" cy="4895850"/>
          </a:xfrm>
          <a:prstGeom prst="rect">
            <a:avLst/>
          </a:prstGeom>
        </p:spPr>
      </p:pic>
      <p:pic>
        <p:nvPicPr>
          <p:cNvPr id="6" name="Resim 5">
            <a:extLst>
              <a:ext uri="{FF2B5EF4-FFF2-40B4-BE49-F238E27FC236}">
                <a16:creationId xmlns:a16="http://schemas.microsoft.com/office/drawing/2014/main" id="{49F9238E-E2CE-CE7D-34A5-608F48A15EDC}"/>
              </a:ext>
            </a:extLst>
          </p:cNvPr>
          <p:cNvPicPr>
            <a:picLocks noChangeAspect="1"/>
          </p:cNvPicPr>
          <p:nvPr/>
        </p:nvPicPr>
        <p:blipFill>
          <a:blip r:embed="rId4"/>
          <a:stretch>
            <a:fillRect/>
          </a:stretch>
        </p:blipFill>
        <p:spPr>
          <a:xfrm>
            <a:off x="1305059" y="857655"/>
            <a:ext cx="9581882" cy="5142689"/>
          </a:xfrm>
          <a:prstGeom prst="rect">
            <a:avLst/>
          </a:prstGeom>
        </p:spPr>
      </p:pic>
    </p:spTree>
    <p:extLst>
      <p:ext uri="{BB962C8B-B14F-4D97-AF65-F5344CB8AC3E}">
        <p14:creationId xmlns:p14="http://schemas.microsoft.com/office/powerpoint/2010/main" val="382585094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5">
            <a:extLst>
              <a:ext uri="{FF2B5EF4-FFF2-40B4-BE49-F238E27FC236}">
                <a16:creationId xmlns:a16="http://schemas.microsoft.com/office/drawing/2014/main" id="{60DEF0DB-F6CA-018E-F2BF-52E323C7D77A}"/>
              </a:ext>
            </a:extLst>
          </p:cNvPr>
          <p:cNvSpPr>
            <a:spLocks noGrp="1"/>
          </p:cNvSpPr>
          <p:nvPr>
            <p:ph type="title"/>
          </p:nvPr>
        </p:nvSpPr>
        <p:spPr/>
        <p:txBody>
          <a:bodyPr/>
          <a:lstStyle/>
          <a:p>
            <a:r>
              <a:rPr lang="tr-TR" dirty="0">
                <a:solidFill>
                  <a:schemeClr val="tx1"/>
                </a:solidFill>
              </a:rPr>
              <a:t>Vaka 1</a:t>
            </a:r>
          </a:p>
        </p:txBody>
      </p:sp>
      <p:sp>
        <p:nvSpPr>
          <p:cNvPr id="7" name="İçerik Yer Tutucusu 6">
            <a:extLst>
              <a:ext uri="{FF2B5EF4-FFF2-40B4-BE49-F238E27FC236}">
                <a16:creationId xmlns:a16="http://schemas.microsoft.com/office/drawing/2014/main" id="{C10A1212-E824-5C8B-8A59-3A479644BBFF}"/>
              </a:ext>
            </a:extLst>
          </p:cNvPr>
          <p:cNvSpPr>
            <a:spLocks noGrp="1"/>
          </p:cNvSpPr>
          <p:nvPr>
            <p:ph idx="1"/>
          </p:nvPr>
        </p:nvSpPr>
        <p:spPr>
          <a:xfrm>
            <a:off x="2231136" y="2638044"/>
            <a:ext cx="7729728" cy="3800334"/>
          </a:xfrm>
        </p:spPr>
        <p:txBody>
          <a:bodyPr>
            <a:normAutofit lnSpcReduction="10000"/>
          </a:bodyPr>
          <a:lstStyle/>
          <a:p>
            <a:pPr eaLnBrk="1" hangingPunct="1">
              <a:lnSpc>
                <a:spcPct val="90000"/>
              </a:lnSpc>
            </a:pPr>
            <a:r>
              <a:rPr lang="tr-TR" altLang="tr-TR" sz="2200" dirty="0">
                <a:solidFill>
                  <a:schemeClr val="tx1"/>
                </a:solidFill>
              </a:rPr>
              <a:t>41 yaş kadın hasta </a:t>
            </a:r>
          </a:p>
          <a:p>
            <a:pPr eaLnBrk="1" hangingPunct="1">
              <a:lnSpc>
                <a:spcPct val="90000"/>
              </a:lnSpc>
            </a:pPr>
            <a:r>
              <a:rPr lang="tr-TR" altLang="tr-TR" sz="2200" dirty="0">
                <a:solidFill>
                  <a:schemeClr val="tx1"/>
                </a:solidFill>
              </a:rPr>
              <a:t>2 aydır çok su içme-idrara çıkma-ağız kuruluğu şikayetleri varmış</a:t>
            </a:r>
          </a:p>
          <a:p>
            <a:pPr>
              <a:lnSpc>
                <a:spcPct val="90000"/>
              </a:lnSpc>
            </a:pPr>
            <a:r>
              <a:rPr lang="tr-TR" altLang="tr-TR" sz="2200" dirty="0">
                <a:solidFill>
                  <a:schemeClr val="tx1"/>
                </a:solidFill>
              </a:rPr>
              <a:t>Aç kalmaya tahammülsüzlük, tatlı yedikten sonra ellerde titreme, çarpıntı ve yemek sonralarında uyku isteği oluyormuş</a:t>
            </a:r>
          </a:p>
          <a:p>
            <a:r>
              <a:rPr lang="tr-TR" altLang="tr-TR" sz="2200" dirty="0">
                <a:solidFill>
                  <a:schemeClr val="tx1"/>
                </a:solidFill>
              </a:rPr>
              <a:t>Ev içinde kısıtlı hareketli bir yaşamı varmış</a:t>
            </a:r>
          </a:p>
          <a:p>
            <a:r>
              <a:rPr lang="tr-TR" altLang="tr-TR" sz="2200" dirty="0">
                <a:solidFill>
                  <a:schemeClr val="tx1"/>
                </a:solidFill>
              </a:rPr>
              <a:t>Sigara –alkol tüketimi yokmuş</a:t>
            </a:r>
          </a:p>
          <a:p>
            <a:r>
              <a:rPr lang="tr-TR" altLang="tr-TR" sz="2200" dirty="0">
                <a:solidFill>
                  <a:schemeClr val="tx1"/>
                </a:solidFill>
              </a:rPr>
              <a:t>Ek hastalığı yokmuş</a:t>
            </a:r>
          </a:p>
          <a:p>
            <a:r>
              <a:rPr lang="tr-TR" altLang="tr-TR" sz="2200" dirty="0">
                <a:solidFill>
                  <a:schemeClr val="tx1"/>
                </a:solidFill>
              </a:rPr>
              <a:t>Anne obez ve tip 2 DM</a:t>
            </a:r>
          </a:p>
          <a:p>
            <a:r>
              <a:rPr lang="tr-TR" altLang="tr-TR" sz="2200" dirty="0">
                <a:solidFill>
                  <a:schemeClr val="tx1"/>
                </a:solidFill>
              </a:rPr>
              <a:t>Boy:159cm Kilo:81 kg</a:t>
            </a:r>
          </a:p>
          <a:p>
            <a:pPr marL="0" indent="0">
              <a:buNone/>
            </a:pPr>
            <a:endParaRPr lang="tr-TR" dirty="0"/>
          </a:p>
        </p:txBody>
      </p:sp>
    </p:spTree>
    <p:extLst>
      <p:ext uri="{BB962C8B-B14F-4D97-AF65-F5344CB8AC3E}">
        <p14:creationId xmlns:p14="http://schemas.microsoft.com/office/powerpoint/2010/main" val="252927616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0AF19EF-7C61-F071-758F-C7E56BE64BF3}"/>
              </a:ext>
            </a:extLst>
          </p:cNvPr>
          <p:cNvSpPr>
            <a:spLocks noGrp="1"/>
          </p:cNvSpPr>
          <p:nvPr>
            <p:ph type="title"/>
          </p:nvPr>
        </p:nvSpPr>
        <p:spPr/>
        <p:txBody>
          <a:bodyPr/>
          <a:lstStyle/>
          <a:p>
            <a:r>
              <a:rPr lang="tr-TR" dirty="0"/>
              <a:t>Vaka 1</a:t>
            </a:r>
          </a:p>
        </p:txBody>
      </p:sp>
      <p:sp>
        <p:nvSpPr>
          <p:cNvPr id="3" name="İçerik Yer Tutucusu 2">
            <a:extLst>
              <a:ext uri="{FF2B5EF4-FFF2-40B4-BE49-F238E27FC236}">
                <a16:creationId xmlns:a16="http://schemas.microsoft.com/office/drawing/2014/main" id="{9C81865B-E9D3-67BA-A2DD-4FC1298DFB47}"/>
              </a:ext>
            </a:extLst>
          </p:cNvPr>
          <p:cNvSpPr>
            <a:spLocks noGrp="1"/>
          </p:cNvSpPr>
          <p:nvPr>
            <p:ph sz="half" idx="1"/>
          </p:nvPr>
        </p:nvSpPr>
        <p:spPr>
          <a:xfrm>
            <a:off x="2118402" y="2594611"/>
            <a:ext cx="4271771" cy="4038329"/>
          </a:xfrm>
        </p:spPr>
        <p:txBody>
          <a:bodyPr>
            <a:normAutofit/>
          </a:bodyPr>
          <a:lstStyle/>
          <a:p>
            <a:pPr>
              <a:buFont typeface="Wingdings" panose="05000000000000000000" pitchFamily="2" charset="2"/>
              <a:buChar char="Ø"/>
            </a:pPr>
            <a:r>
              <a:rPr lang="tr-TR" sz="2000" dirty="0">
                <a:solidFill>
                  <a:schemeClr val="tx1"/>
                </a:solidFill>
              </a:rPr>
              <a:t>FM:</a:t>
            </a:r>
          </a:p>
          <a:p>
            <a:r>
              <a:rPr lang="tr-TR" altLang="tr-TR" sz="2000" dirty="0">
                <a:solidFill>
                  <a:schemeClr val="tx1"/>
                </a:solidFill>
              </a:rPr>
              <a:t>KB:125/80mmHg</a:t>
            </a:r>
          </a:p>
          <a:p>
            <a:r>
              <a:rPr lang="tr-TR" sz="2000" dirty="0">
                <a:solidFill>
                  <a:schemeClr val="tx1"/>
                </a:solidFill>
              </a:rPr>
              <a:t>BMI: 32,04 </a:t>
            </a:r>
          </a:p>
          <a:p>
            <a:r>
              <a:rPr lang="tr-TR" sz="2000" dirty="0">
                <a:solidFill>
                  <a:schemeClr val="tx1"/>
                </a:solidFill>
              </a:rPr>
              <a:t>Bel çevresi:94 cm</a:t>
            </a:r>
          </a:p>
          <a:p>
            <a:r>
              <a:rPr lang="tr-TR" sz="2000" dirty="0" err="1">
                <a:solidFill>
                  <a:schemeClr val="tx1"/>
                </a:solidFill>
              </a:rPr>
              <a:t>Akantozis</a:t>
            </a:r>
            <a:r>
              <a:rPr lang="tr-TR" sz="2000" dirty="0">
                <a:solidFill>
                  <a:schemeClr val="tx1"/>
                </a:solidFill>
              </a:rPr>
              <a:t> </a:t>
            </a:r>
            <a:r>
              <a:rPr lang="tr-TR" sz="2000" dirty="0" err="1">
                <a:solidFill>
                  <a:schemeClr val="tx1"/>
                </a:solidFill>
              </a:rPr>
              <a:t>nigrikans</a:t>
            </a:r>
            <a:r>
              <a:rPr lang="tr-TR" sz="2000" dirty="0">
                <a:solidFill>
                  <a:schemeClr val="tx1"/>
                </a:solidFill>
              </a:rPr>
              <a:t> mevcut</a:t>
            </a:r>
          </a:p>
          <a:p>
            <a:r>
              <a:rPr lang="tr-TR" sz="2000" dirty="0">
                <a:solidFill>
                  <a:schemeClr val="tx1"/>
                </a:solidFill>
              </a:rPr>
              <a:t>Diğer sistemik muayeneleri doğal </a:t>
            </a:r>
          </a:p>
          <a:p>
            <a:endParaRPr lang="tr-TR" sz="2000" dirty="0">
              <a:solidFill>
                <a:schemeClr val="tx1"/>
              </a:solidFill>
            </a:endParaRPr>
          </a:p>
          <a:p>
            <a:endParaRPr lang="tr-TR" sz="2000" dirty="0">
              <a:solidFill>
                <a:schemeClr val="tx1"/>
              </a:solidFill>
            </a:endParaRPr>
          </a:p>
          <a:p>
            <a:r>
              <a:rPr lang="tr-TR" sz="2000" dirty="0"/>
              <a:t>NELER YAPILABİLİR????</a:t>
            </a:r>
          </a:p>
          <a:p>
            <a:endParaRPr lang="tr-TR" sz="2000" dirty="0">
              <a:solidFill>
                <a:schemeClr val="tx1"/>
              </a:solidFill>
            </a:endParaRPr>
          </a:p>
        </p:txBody>
      </p:sp>
      <p:sp>
        <p:nvSpPr>
          <p:cNvPr id="4" name="İçerik Yer Tutucusu 3">
            <a:extLst>
              <a:ext uri="{FF2B5EF4-FFF2-40B4-BE49-F238E27FC236}">
                <a16:creationId xmlns:a16="http://schemas.microsoft.com/office/drawing/2014/main" id="{82724809-8093-BA34-B2AE-66DAC4BC544A}"/>
              </a:ext>
            </a:extLst>
          </p:cNvPr>
          <p:cNvSpPr>
            <a:spLocks noGrp="1"/>
          </p:cNvSpPr>
          <p:nvPr>
            <p:ph sz="half" idx="2"/>
          </p:nvPr>
        </p:nvSpPr>
        <p:spPr>
          <a:xfrm>
            <a:off x="6739148" y="2594611"/>
            <a:ext cx="4270247" cy="4219956"/>
          </a:xfrm>
        </p:spPr>
        <p:txBody>
          <a:bodyPr>
            <a:normAutofit/>
          </a:bodyPr>
          <a:lstStyle/>
          <a:p>
            <a:pPr>
              <a:buFont typeface="Wingdings" panose="05000000000000000000" pitchFamily="2" charset="2"/>
              <a:buChar char="Ø"/>
            </a:pPr>
            <a:r>
              <a:rPr lang="tr-TR" altLang="tr-TR" sz="2000" dirty="0">
                <a:solidFill>
                  <a:schemeClr val="tx1"/>
                </a:solidFill>
              </a:rPr>
              <a:t>Laboratuvar:</a:t>
            </a:r>
          </a:p>
          <a:p>
            <a:r>
              <a:rPr lang="tr-TR" altLang="tr-TR" sz="2000" dirty="0">
                <a:solidFill>
                  <a:schemeClr val="tx1"/>
                </a:solidFill>
              </a:rPr>
              <a:t>AKŞ:132 mg/dl</a:t>
            </a:r>
          </a:p>
          <a:p>
            <a:r>
              <a:rPr lang="tr-TR" altLang="tr-TR" sz="2000" dirty="0">
                <a:solidFill>
                  <a:schemeClr val="tx1"/>
                </a:solidFill>
              </a:rPr>
              <a:t>TKŞ:216 mg/dl</a:t>
            </a:r>
          </a:p>
          <a:p>
            <a:r>
              <a:rPr lang="tr-TR" altLang="tr-TR" sz="2000" dirty="0">
                <a:solidFill>
                  <a:schemeClr val="tx1"/>
                </a:solidFill>
              </a:rPr>
              <a:t>Total kolesterol:234 mg/dl</a:t>
            </a:r>
          </a:p>
          <a:p>
            <a:r>
              <a:rPr lang="tr-TR" altLang="tr-TR" sz="2000" dirty="0">
                <a:solidFill>
                  <a:schemeClr val="tx1"/>
                </a:solidFill>
              </a:rPr>
              <a:t>Trigliserit:284 mg/dl</a:t>
            </a:r>
          </a:p>
          <a:p>
            <a:r>
              <a:rPr lang="tr-TR" altLang="tr-TR" sz="2000" dirty="0">
                <a:solidFill>
                  <a:schemeClr val="tx1"/>
                </a:solidFill>
              </a:rPr>
              <a:t>HDL:34 mg/dl</a:t>
            </a:r>
          </a:p>
          <a:p>
            <a:r>
              <a:rPr lang="tr-TR" altLang="tr-TR" sz="2000" dirty="0">
                <a:solidFill>
                  <a:schemeClr val="tx1"/>
                </a:solidFill>
              </a:rPr>
              <a:t>HbA1c:%7.8</a:t>
            </a:r>
          </a:p>
          <a:p>
            <a:r>
              <a:rPr lang="tr-TR" altLang="tr-TR" sz="2000" dirty="0" err="1">
                <a:solidFill>
                  <a:schemeClr val="tx1"/>
                </a:solidFill>
              </a:rPr>
              <a:t>İdrar:Normal</a:t>
            </a:r>
            <a:endParaRPr lang="tr-TR" altLang="tr-TR" sz="2000" dirty="0">
              <a:solidFill>
                <a:schemeClr val="tx1"/>
              </a:solidFill>
            </a:endParaRPr>
          </a:p>
          <a:p>
            <a:r>
              <a:rPr lang="tr-TR" altLang="tr-TR" sz="2000" dirty="0" err="1">
                <a:solidFill>
                  <a:schemeClr val="tx1"/>
                </a:solidFill>
              </a:rPr>
              <a:t>Ekg:Normal</a:t>
            </a:r>
            <a:endParaRPr lang="tr-TR" altLang="tr-TR" sz="2000" dirty="0">
              <a:solidFill>
                <a:schemeClr val="tx1"/>
              </a:solidFill>
            </a:endParaRPr>
          </a:p>
          <a:p>
            <a:endParaRPr lang="tr-TR" dirty="0"/>
          </a:p>
        </p:txBody>
      </p:sp>
    </p:spTree>
    <p:extLst>
      <p:ext uri="{BB962C8B-B14F-4D97-AF65-F5344CB8AC3E}">
        <p14:creationId xmlns:p14="http://schemas.microsoft.com/office/powerpoint/2010/main" val="347771829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4895F78-5A20-7B57-DA24-361364AA07B5}"/>
              </a:ext>
            </a:extLst>
          </p:cNvPr>
          <p:cNvSpPr>
            <a:spLocks noGrp="1"/>
          </p:cNvSpPr>
          <p:nvPr>
            <p:ph type="title"/>
          </p:nvPr>
        </p:nvSpPr>
        <p:spPr/>
        <p:txBody>
          <a:bodyPr/>
          <a:lstStyle/>
          <a:p>
            <a:r>
              <a:rPr lang="tr-TR" dirty="0"/>
              <a:t>Vaka </a:t>
            </a:r>
          </a:p>
        </p:txBody>
      </p:sp>
      <p:sp>
        <p:nvSpPr>
          <p:cNvPr id="3" name="İçerik Yer Tutucusu 2">
            <a:extLst>
              <a:ext uri="{FF2B5EF4-FFF2-40B4-BE49-F238E27FC236}">
                <a16:creationId xmlns:a16="http://schemas.microsoft.com/office/drawing/2014/main" id="{FACD3283-AF29-B6FE-7E46-D74A1F2BDE72}"/>
              </a:ext>
            </a:extLst>
          </p:cNvPr>
          <p:cNvSpPr>
            <a:spLocks noGrp="1"/>
          </p:cNvSpPr>
          <p:nvPr>
            <p:ph idx="1"/>
          </p:nvPr>
        </p:nvSpPr>
        <p:spPr/>
        <p:txBody>
          <a:bodyPr>
            <a:normAutofit/>
          </a:bodyPr>
          <a:lstStyle/>
          <a:p>
            <a:r>
              <a:rPr lang="tr-TR" sz="2000" dirty="0">
                <a:solidFill>
                  <a:schemeClr val="tx1"/>
                </a:solidFill>
              </a:rPr>
              <a:t>Yaşam tarzı değişiklikleri</a:t>
            </a:r>
          </a:p>
          <a:p>
            <a:r>
              <a:rPr lang="tr-TR" sz="2000" dirty="0">
                <a:solidFill>
                  <a:schemeClr val="tx1"/>
                </a:solidFill>
              </a:rPr>
              <a:t>Diyet ve egzersiz önerileri </a:t>
            </a:r>
          </a:p>
          <a:p>
            <a:r>
              <a:rPr lang="tr-TR" sz="2000" dirty="0">
                <a:solidFill>
                  <a:schemeClr val="tx1"/>
                </a:solidFill>
              </a:rPr>
              <a:t>Metformin 2x1000 mg başlanması </a:t>
            </a:r>
          </a:p>
          <a:p>
            <a:r>
              <a:rPr lang="tr-TR" sz="2000" dirty="0">
                <a:solidFill>
                  <a:schemeClr val="tx1"/>
                </a:solidFill>
              </a:rPr>
              <a:t>3 ay sonra glukoz ve lipit profili kontrolü </a:t>
            </a:r>
          </a:p>
          <a:p>
            <a:r>
              <a:rPr lang="tr-TR" sz="2000" dirty="0"/>
              <a:t>…</a:t>
            </a:r>
          </a:p>
        </p:txBody>
      </p:sp>
    </p:spTree>
    <p:extLst>
      <p:ext uri="{BB962C8B-B14F-4D97-AF65-F5344CB8AC3E}">
        <p14:creationId xmlns:p14="http://schemas.microsoft.com/office/powerpoint/2010/main" val="49050908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6">
            <a:extLst>
              <a:ext uri="{FF2B5EF4-FFF2-40B4-BE49-F238E27FC236}">
                <a16:creationId xmlns:a16="http://schemas.microsoft.com/office/drawing/2014/main" id="{1F0C0A17-3719-8C66-1CD8-67739D1BFB94}"/>
              </a:ext>
            </a:extLst>
          </p:cNvPr>
          <p:cNvSpPr>
            <a:spLocks noGrp="1"/>
          </p:cNvSpPr>
          <p:nvPr>
            <p:ph type="title"/>
          </p:nvPr>
        </p:nvSpPr>
        <p:spPr/>
        <p:txBody>
          <a:bodyPr/>
          <a:lstStyle/>
          <a:p>
            <a:r>
              <a:rPr lang="tr-TR" dirty="0"/>
              <a:t>Vaka - kontrol</a:t>
            </a:r>
          </a:p>
        </p:txBody>
      </p:sp>
      <p:sp>
        <p:nvSpPr>
          <p:cNvPr id="8" name="İçerik Yer Tutucusu 7">
            <a:extLst>
              <a:ext uri="{FF2B5EF4-FFF2-40B4-BE49-F238E27FC236}">
                <a16:creationId xmlns:a16="http://schemas.microsoft.com/office/drawing/2014/main" id="{4BDF74BB-73F8-333A-B113-ABB3A608E378}"/>
              </a:ext>
            </a:extLst>
          </p:cNvPr>
          <p:cNvSpPr>
            <a:spLocks noGrp="1"/>
          </p:cNvSpPr>
          <p:nvPr>
            <p:ph sz="half" idx="1"/>
          </p:nvPr>
        </p:nvSpPr>
        <p:spPr>
          <a:xfrm>
            <a:off x="1945167" y="2638045"/>
            <a:ext cx="4271771" cy="4219955"/>
          </a:xfrm>
        </p:spPr>
        <p:txBody>
          <a:bodyPr>
            <a:normAutofit/>
          </a:bodyPr>
          <a:lstStyle/>
          <a:p>
            <a:r>
              <a:rPr lang="tr-TR" sz="2000" dirty="0">
                <a:solidFill>
                  <a:schemeClr val="tx1"/>
                </a:solidFill>
              </a:rPr>
              <a:t>3 ay sonraki kontrolde :</a:t>
            </a:r>
          </a:p>
          <a:p>
            <a:r>
              <a:rPr lang="tr-TR" sz="2000" dirty="0">
                <a:solidFill>
                  <a:schemeClr val="tx1"/>
                </a:solidFill>
              </a:rPr>
              <a:t>Hasta diyetine 5/10 uyum sağlamış</a:t>
            </a:r>
          </a:p>
          <a:p>
            <a:r>
              <a:rPr lang="tr-TR" sz="2000" dirty="0">
                <a:solidFill>
                  <a:schemeClr val="tx1"/>
                </a:solidFill>
              </a:rPr>
              <a:t>Egzersiz yapamamış</a:t>
            </a:r>
          </a:p>
          <a:p>
            <a:r>
              <a:rPr lang="tr-TR" sz="2000" dirty="0">
                <a:solidFill>
                  <a:schemeClr val="tx1"/>
                </a:solidFill>
              </a:rPr>
              <a:t>1 kg vermiş</a:t>
            </a:r>
          </a:p>
          <a:p>
            <a:endParaRPr lang="tr-TR" sz="2000" dirty="0"/>
          </a:p>
          <a:p>
            <a:endParaRPr lang="tr-TR" sz="2000" dirty="0"/>
          </a:p>
          <a:p>
            <a:r>
              <a:rPr lang="tr-TR" sz="2000" dirty="0"/>
              <a:t>NELER YAPILABİLİR????</a:t>
            </a:r>
          </a:p>
          <a:p>
            <a:endParaRPr lang="tr-TR" dirty="0"/>
          </a:p>
        </p:txBody>
      </p:sp>
      <p:sp>
        <p:nvSpPr>
          <p:cNvPr id="9" name="İçerik Yer Tutucusu 8">
            <a:extLst>
              <a:ext uri="{FF2B5EF4-FFF2-40B4-BE49-F238E27FC236}">
                <a16:creationId xmlns:a16="http://schemas.microsoft.com/office/drawing/2014/main" id="{33D6ACD4-BF2D-3B87-04B5-0B8E2809BA4C}"/>
              </a:ext>
            </a:extLst>
          </p:cNvPr>
          <p:cNvSpPr>
            <a:spLocks noGrp="1"/>
          </p:cNvSpPr>
          <p:nvPr>
            <p:ph sz="half" idx="2"/>
          </p:nvPr>
        </p:nvSpPr>
        <p:spPr>
          <a:xfrm>
            <a:off x="6338315" y="2638044"/>
            <a:ext cx="4270247" cy="4219956"/>
          </a:xfrm>
        </p:spPr>
        <p:txBody>
          <a:bodyPr>
            <a:normAutofit/>
          </a:bodyPr>
          <a:lstStyle/>
          <a:p>
            <a:pPr>
              <a:buFont typeface="Wingdings" panose="05000000000000000000" pitchFamily="2" charset="2"/>
              <a:buChar char="Ø"/>
            </a:pPr>
            <a:r>
              <a:rPr lang="tr-TR" altLang="tr-TR" sz="2000" dirty="0">
                <a:solidFill>
                  <a:schemeClr val="tx1"/>
                </a:solidFill>
              </a:rPr>
              <a:t>Laboratuvar:</a:t>
            </a:r>
          </a:p>
          <a:p>
            <a:r>
              <a:rPr lang="tr-TR" altLang="tr-TR" sz="2000" dirty="0">
                <a:solidFill>
                  <a:schemeClr val="tx1"/>
                </a:solidFill>
              </a:rPr>
              <a:t>AKŞ:126 mg/dl</a:t>
            </a:r>
          </a:p>
          <a:p>
            <a:r>
              <a:rPr lang="tr-TR" altLang="tr-TR" sz="2000" dirty="0">
                <a:solidFill>
                  <a:schemeClr val="tx1"/>
                </a:solidFill>
              </a:rPr>
              <a:t>TKŞ: 172 mg/dl</a:t>
            </a:r>
          </a:p>
          <a:p>
            <a:r>
              <a:rPr lang="tr-TR" altLang="tr-TR" sz="2000" dirty="0">
                <a:solidFill>
                  <a:schemeClr val="tx1"/>
                </a:solidFill>
              </a:rPr>
              <a:t>Total kolesterol:218 mg/dl</a:t>
            </a:r>
          </a:p>
          <a:p>
            <a:r>
              <a:rPr lang="tr-TR" altLang="tr-TR" sz="2000" dirty="0">
                <a:solidFill>
                  <a:schemeClr val="tx1"/>
                </a:solidFill>
              </a:rPr>
              <a:t>Trigliserit:246 mg/dl</a:t>
            </a:r>
          </a:p>
          <a:p>
            <a:r>
              <a:rPr lang="tr-TR" altLang="tr-TR" sz="2000" dirty="0">
                <a:solidFill>
                  <a:schemeClr val="tx1"/>
                </a:solidFill>
              </a:rPr>
              <a:t>HDL:39 mg/dl</a:t>
            </a:r>
          </a:p>
          <a:p>
            <a:r>
              <a:rPr lang="tr-TR" altLang="tr-TR" sz="2000" dirty="0">
                <a:solidFill>
                  <a:schemeClr val="tx1"/>
                </a:solidFill>
              </a:rPr>
              <a:t>HbA1c:%7.4</a:t>
            </a:r>
          </a:p>
          <a:p>
            <a:r>
              <a:rPr lang="tr-TR" altLang="tr-TR" sz="2000" dirty="0" err="1">
                <a:solidFill>
                  <a:schemeClr val="tx1"/>
                </a:solidFill>
              </a:rPr>
              <a:t>İdrar:Normal</a:t>
            </a:r>
            <a:endParaRPr lang="tr-TR" altLang="tr-TR" sz="2000" dirty="0">
              <a:solidFill>
                <a:schemeClr val="tx1"/>
              </a:solidFill>
            </a:endParaRPr>
          </a:p>
          <a:p>
            <a:r>
              <a:rPr lang="tr-TR" altLang="tr-TR" sz="2000" dirty="0" err="1">
                <a:solidFill>
                  <a:schemeClr val="tx1"/>
                </a:solidFill>
              </a:rPr>
              <a:t>Ekg:Normal</a:t>
            </a:r>
            <a:endParaRPr lang="tr-TR" altLang="tr-TR" sz="2000" dirty="0">
              <a:solidFill>
                <a:schemeClr val="tx1"/>
              </a:solidFill>
            </a:endParaRPr>
          </a:p>
          <a:p>
            <a:endParaRPr lang="tr-TR" dirty="0"/>
          </a:p>
        </p:txBody>
      </p:sp>
    </p:spTree>
    <p:extLst>
      <p:ext uri="{BB962C8B-B14F-4D97-AF65-F5344CB8AC3E}">
        <p14:creationId xmlns:p14="http://schemas.microsoft.com/office/powerpoint/2010/main" val="286855313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18E7A78-A682-CD17-366B-FBACEB17B412}"/>
              </a:ext>
            </a:extLst>
          </p:cNvPr>
          <p:cNvSpPr>
            <a:spLocks noGrp="1"/>
          </p:cNvSpPr>
          <p:nvPr>
            <p:ph sz="half" idx="2"/>
          </p:nvPr>
        </p:nvSpPr>
        <p:spPr>
          <a:xfrm>
            <a:off x="1909113" y="2697605"/>
            <a:ext cx="4754880" cy="3232498"/>
          </a:xfrm>
        </p:spPr>
        <p:txBody>
          <a:bodyPr>
            <a:normAutofit/>
          </a:bodyPr>
          <a:lstStyle/>
          <a:p>
            <a:r>
              <a:rPr lang="tr-TR" sz="2000" dirty="0"/>
              <a:t>3 ay sonraki kontrolde :</a:t>
            </a:r>
          </a:p>
          <a:p>
            <a:r>
              <a:rPr lang="tr-TR" sz="2000" dirty="0"/>
              <a:t>Hasta diyetine 7/10 uyum sağlamış</a:t>
            </a:r>
          </a:p>
          <a:p>
            <a:r>
              <a:rPr lang="tr-TR" sz="2000" dirty="0"/>
              <a:t>Haftada 3 gün 45 dk kadar yürümüş</a:t>
            </a:r>
          </a:p>
          <a:p>
            <a:r>
              <a:rPr lang="tr-TR" sz="2000" dirty="0"/>
              <a:t>2 kg vermiş</a:t>
            </a:r>
          </a:p>
          <a:p>
            <a:endParaRPr lang="tr-TR" sz="2000" dirty="0"/>
          </a:p>
          <a:p>
            <a:endParaRPr lang="tr-TR" sz="2000" dirty="0"/>
          </a:p>
          <a:p>
            <a:r>
              <a:rPr lang="tr-TR" sz="2000" dirty="0"/>
              <a:t>NELER YAPILABİLİR????</a:t>
            </a:r>
          </a:p>
          <a:p>
            <a:endParaRPr lang="tr-TR" dirty="0"/>
          </a:p>
        </p:txBody>
      </p:sp>
      <p:sp>
        <p:nvSpPr>
          <p:cNvPr id="5" name="İçerik Yer Tutucusu 4">
            <a:extLst>
              <a:ext uri="{FF2B5EF4-FFF2-40B4-BE49-F238E27FC236}">
                <a16:creationId xmlns:a16="http://schemas.microsoft.com/office/drawing/2014/main" id="{B80E707E-46DA-2686-2355-9F612C48E49A}"/>
              </a:ext>
            </a:extLst>
          </p:cNvPr>
          <p:cNvSpPr>
            <a:spLocks noGrp="1"/>
          </p:cNvSpPr>
          <p:nvPr>
            <p:ph sz="quarter" idx="4"/>
          </p:nvPr>
        </p:nvSpPr>
        <p:spPr>
          <a:xfrm>
            <a:off x="6663993" y="2697605"/>
            <a:ext cx="4253484" cy="4160395"/>
          </a:xfrm>
        </p:spPr>
        <p:txBody>
          <a:bodyPr>
            <a:normAutofit/>
          </a:bodyPr>
          <a:lstStyle/>
          <a:p>
            <a:pPr>
              <a:buFont typeface="Wingdings" panose="05000000000000000000" pitchFamily="2" charset="2"/>
              <a:buChar char="Ø"/>
            </a:pPr>
            <a:r>
              <a:rPr lang="tr-TR" altLang="tr-TR" sz="2000" dirty="0">
                <a:solidFill>
                  <a:schemeClr val="tx1"/>
                </a:solidFill>
              </a:rPr>
              <a:t>Laboratuvar:</a:t>
            </a:r>
          </a:p>
          <a:p>
            <a:r>
              <a:rPr lang="tr-TR" altLang="tr-TR" sz="2000" dirty="0">
                <a:solidFill>
                  <a:schemeClr val="tx1"/>
                </a:solidFill>
              </a:rPr>
              <a:t>AKŞ:128 mg/dl</a:t>
            </a:r>
          </a:p>
          <a:p>
            <a:r>
              <a:rPr lang="tr-TR" altLang="tr-TR" sz="2000" dirty="0">
                <a:solidFill>
                  <a:schemeClr val="tx1"/>
                </a:solidFill>
              </a:rPr>
              <a:t>TKŞ:207 mg/dl</a:t>
            </a:r>
          </a:p>
          <a:p>
            <a:r>
              <a:rPr lang="tr-TR" altLang="tr-TR" sz="2000" dirty="0">
                <a:solidFill>
                  <a:schemeClr val="tx1"/>
                </a:solidFill>
              </a:rPr>
              <a:t>Total kolesterol:226 mg/dl</a:t>
            </a:r>
          </a:p>
          <a:p>
            <a:r>
              <a:rPr lang="tr-TR" altLang="tr-TR" sz="2000" dirty="0">
                <a:solidFill>
                  <a:schemeClr val="tx1"/>
                </a:solidFill>
              </a:rPr>
              <a:t>Trigliserit:289 mg/dl</a:t>
            </a:r>
          </a:p>
          <a:p>
            <a:r>
              <a:rPr lang="tr-TR" altLang="tr-TR" sz="2000" dirty="0">
                <a:solidFill>
                  <a:schemeClr val="tx1"/>
                </a:solidFill>
              </a:rPr>
              <a:t>HDL:37 mg/dl</a:t>
            </a:r>
          </a:p>
          <a:p>
            <a:r>
              <a:rPr lang="tr-TR" altLang="tr-TR" sz="2000" dirty="0">
                <a:solidFill>
                  <a:schemeClr val="tx1"/>
                </a:solidFill>
              </a:rPr>
              <a:t>HbA1c:%7.8</a:t>
            </a:r>
          </a:p>
          <a:p>
            <a:r>
              <a:rPr lang="tr-TR" altLang="tr-TR" sz="2000" dirty="0" err="1">
                <a:solidFill>
                  <a:schemeClr val="tx1"/>
                </a:solidFill>
              </a:rPr>
              <a:t>İdrar:Normal</a:t>
            </a:r>
            <a:endParaRPr lang="tr-TR" altLang="tr-TR" sz="2000" dirty="0">
              <a:solidFill>
                <a:schemeClr val="tx1"/>
              </a:solidFill>
            </a:endParaRPr>
          </a:p>
          <a:p>
            <a:r>
              <a:rPr lang="tr-TR" altLang="tr-TR" sz="2000" dirty="0" err="1">
                <a:solidFill>
                  <a:schemeClr val="tx1"/>
                </a:solidFill>
              </a:rPr>
              <a:t>Ekg:Normal</a:t>
            </a:r>
            <a:endParaRPr lang="tr-TR" altLang="tr-TR" sz="2000" dirty="0">
              <a:solidFill>
                <a:schemeClr val="tx1"/>
              </a:solidFill>
            </a:endParaRPr>
          </a:p>
          <a:p>
            <a:endParaRPr lang="tr-TR" dirty="0"/>
          </a:p>
        </p:txBody>
      </p:sp>
      <p:sp>
        <p:nvSpPr>
          <p:cNvPr id="2" name="Başlık 1">
            <a:extLst>
              <a:ext uri="{FF2B5EF4-FFF2-40B4-BE49-F238E27FC236}">
                <a16:creationId xmlns:a16="http://schemas.microsoft.com/office/drawing/2014/main" id="{5668A664-5395-5DEE-D0C2-52BA726C8914}"/>
              </a:ext>
            </a:extLst>
          </p:cNvPr>
          <p:cNvSpPr>
            <a:spLocks noGrp="1"/>
          </p:cNvSpPr>
          <p:nvPr>
            <p:ph type="title"/>
          </p:nvPr>
        </p:nvSpPr>
        <p:spPr>
          <a:xfrm>
            <a:off x="2231136" y="927897"/>
            <a:ext cx="7729728" cy="1188720"/>
          </a:xfrm>
        </p:spPr>
        <p:txBody>
          <a:bodyPr/>
          <a:lstStyle/>
          <a:p>
            <a:r>
              <a:rPr lang="tr-TR" dirty="0"/>
              <a:t>Vaka -kontrol</a:t>
            </a:r>
          </a:p>
        </p:txBody>
      </p:sp>
    </p:spTree>
    <p:extLst>
      <p:ext uri="{BB962C8B-B14F-4D97-AF65-F5344CB8AC3E}">
        <p14:creationId xmlns:p14="http://schemas.microsoft.com/office/powerpoint/2010/main" val="419360898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18E7A78-A682-CD17-366B-FBACEB17B412}"/>
              </a:ext>
            </a:extLst>
          </p:cNvPr>
          <p:cNvSpPr>
            <a:spLocks noGrp="1"/>
          </p:cNvSpPr>
          <p:nvPr>
            <p:ph sz="half" idx="2"/>
          </p:nvPr>
        </p:nvSpPr>
        <p:spPr>
          <a:xfrm>
            <a:off x="1909113" y="2697605"/>
            <a:ext cx="4754880" cy="3978768"/>
          </a:xfrm>
        </p:spPr>
        <p:txBody>
          <a:bodyPr>
            <a:normAutofit/>
          </a:bodyPr>
          <a:lstStyle/>
          <a:p>
            <a:r>
              <a:rPr lang="tr-TR" sz="2000" dirty="0">
                <a:solidFill>
                  <a:schemeClr val="tx1"/>
                </a:solidFill>
              </a:rPr>
              <a:t>3 ay sonraki kontrolde :</a:t>
            </a:r>
          </a:p>
          <a:p>
            <a:r>
              <a:rPr lang="tr-TR" sz="2000" dirty="0">
                <a:solidFill>
                  <a:schemeClr val="tx1"/>
                </a:solidFill>
              </a:rPr>
              <a:t>Hasta diyetine uyum sağlayamamış</a:t>
            </a:r>
          </a:p>
          <a:p>
            <a:r>
              <a:rPr lang="tr-TR" sz="2000" dirty="0">
                <a:solidFill>
                  <a:schemeClr val="tx1"/>
                </a:solidFill>
              </a:rPr>
              <a:t>Haftada 2 gün 45 dk kadar yürümüş</a:t>
            </a:r>
          </a:p>
          <a:p>
            <a:r>
              <a:rPr lang="tr-TR" sz="2000" dirty="0">
                <a:solidFill>
                  <a:schemeClr val="tx1"/>
                </a:solidFill>
              </a:rPr>
              <a:t>2 ay önce ürtiker sebebiyle 3 gün IM kortikosteroid tedavisi görmüş</a:t>
            </a:r>
          </a:p>
          <a:p>
            <a:r>
              <a:rPr lang="tr-TR" sz="2000" dirty="0">
                <a:solidFill>
                  <a:schemeClr val="tx1"/>
                </a:solidFill>
              </a:rPr>
              <a:t>İştahı artmış, ağız kuruluğu artmış</a:t>
            </a:r>
          </a:p>
          <a:p>
            <a:r>
              <a:rPr lang="tr-TR" sz="2000" dirty="0">
                <a:solidFill>
                  <a:schemeClr val="tx1"/>
                </a:solidFill>
              </a:rPr>
              <a:t>2 kg almış</a:t>
            </a:r>
          </a:p>
          <a:p>
            <a:pPr marL="0" indent="0">
              <a:buNone/>
            </a:pPr>
            <a:r>
              <a:rPr lang="tr-TR" sz="2000" dirty="0">
                <a:solidFill>
                  <a:schemeClr val="tx1"/>
                </a:solidFill>
              </a:rPr>
              <a:t> </a:t>
            </a:r>
          </a:p>
          <a:p>
            <a:r>
              <a:rPr lang="tr-TR" sz="2000" dirty="0">
                <a:solidFill>
                  <a:schemeClr val="tx1"/>
                </a:solidFill>
              </a:rPr>
              <a:t>NELER YAPILABİLİR????</a:t>
            </a:r>
          </a:p>
          <a:p>
            <a:endParaRPr lang="tr-TR" dirty="0"/>
          </a:p>
        </p:txBody>
      </p:sp>
      <p:sp>
        <p:nvSpPr>
          <p:cNvPr id="5" name="İçerik Yer Tutucusu 4">
            <a:extLst>
              <a:ext uri="{FF2B5EF4-FFF2-40B4-BE49-F238E27FC236}">
                <a16:creationId xmlns:a16="http://schemas.microsoft.com/office/drawing/2014/main" id="{B80E707E-46DA-2686-2355-9F612C48E49A}"/>
              </a:ext>
            </a:extLst>
          </p:cNvPr>
          <p:cNvSpPr>
            <a:spLocks noGrp="1"/>
          </p:cNvSpPr>
          <p:nvPr>
            <p:ph sz="quarter" idx="4"/>
          </p:nvPr>
        </p:nvSpPr>
        <p:spPr>
          <a:xfrm>
            <a:off x="6663993" y="2697605"/>
            <a:ext cx="4253484" cy="4160395"/>
          </a:xfrm>
        </p:spPr>
        <p:txBody>
          <a:bodyPr>
            <a:normAutofit/>
          </a:bodyPr>
          <a:lstStyle/>
          <a:p>
            <a:pPr>
              <a:buFont typeface="Wingdings" panose="05000000000000000000" pitchFamily="2" charset="2"/>
              <a:buChar char="Ø"/>
            </a:pPr>
            <a:r>
              <a:rPr lang="tr-TR" altLang="tr-TR" sz="2000" dirty="0">
                <a:solidFill>
                  <a:schemeClr val="tx1"/>
                </a:solidFill>
              </a:rPr>
              <a:t>Laboratuvar:</a:t>
            </a:r>
          </a:p>
          <a:p>
            <a:r>
              <a:rPr lang="tr-TR" altLang="tr-TR" sz="2000" dirty="0">
                <a:solidFill>
                  <a:schemeClr val="tx1"/>
                </a:solidFill>
              </a:rPr>
              <a:t>AKŞ:156 mg/dl</a:t>
            </a:r>
          </a:p>
          <a:p>
            <a:r>
              <a:rPr lang="tr-TR" altLang="tr-TR" sz="2000" dirty="0">
                <a:solidFill>
                  <a:schemeClr val="tx1"/>
                </a:solidFill>
              </a:rPr>
              <a:t>TKŞ: 302 mg/dl</a:t>
            </a:r>
          </a:p>
          <a:p>
            <a:r>
              <a:rPr lang="tr-TR" altLang="tr-TR" sz="2000" dirty="0">
                <a:solidFill>
                  <a:schemeClr val="tx1"/>
                </a:solidFill>
              </a:rPr>
              <a:t>Total kolesterol:246 mg/dl</a:t>
            </a:r>
          </a:p>
          <a:p>
            <a:r>
              <a:rPr lang="tr-TR" altLang="tr-TR" sz="2000" dirty="0">
                <a:solidFill>
                  <a:schemeClr val="tx1"/>
                </a:solidFill>
              </a:rPr>
              <a:t>Trigliserit:287 mg/dl</a:t>
            </a:r>
          </a:p>
          <a:p>
            <a:r>
              <a:rPr lang="tr-TR" altLang="tr-TR" sz="2000" dirty="0">
                <a:solidFill>
                  <a:schemeClr val="tx1"/>
                </a:solidFill>
              </a:rPr>
              <a:t>HDL:40 mg/dl</a:t>
            </a:r>
          </a:p>
          <a:p>
            <a:r>
              <a:rPr lang="tr-TR" altLang="tr-TR" sz="2000" dirty="0">
                <a:solidFill>
                  <a:schemeClr val="tx1"/>
                </a:solidFill>
              </a:rPr>
              <a:t>HbA1c:% 10,2</a:t>
            </a:r>
          </a:p>
          <a:p>
            <a:r>
              <a:rPr lang="tr-TR" altLang="tr-TR" sz="2000" dirty="0">
                <a:solidFill>
                  <a:schemeClr val="tx1"/>
                </a:solidFill>
              </a:rPr>
              <a:t>İdrar: glikozüri</a:t>
            </a:r>
          </a:p>
          <a:p>
            <a:r>
              <a:rPr lang="tr-TR" altLang="tr-TR" sz="2000" dirty="0" err="1">
                <a:solidFill>
                  <a:schemeClr val="tx1"/>
                </a:solidFill>
              </a:rPr>
              <a:t>Ekg</a:t>
            </a:r>
            <a:r>
              <a:rPr lang="tr-TR" altLang="tr-TR" sz="2000" dirty="0">
                <a:solidFill>
                  <a:schemeClr val="tx1"/>
                </a:solidFill>
              </a:rPr>
              <a:t>: Normal</a:t>
            </a:r>
          </a:p>
          <a:p>
            <a:endParaRPr lang="tr-TR" dirty="0"/>
          </a:p>
        </p:txBody>
      </p:sp>
      <p:sp>
        <p:nvSpPr>
          <p:cNvPr id="2" name="Başlık 1">
            <a:extLst>
              <a:ext uri="{FF2B5EF4-FFF2-40B4-BE49-F238E27FC236}">
                <a16:creationId xmlns:a16="http://schemas.microsoft.com/office/drawing/2014/main" id="{5668A664-5395-5DEE-D0C2-52BA726C8914}"/>
              </a:ext>
            </a:extLst>
          </p:cNvPr>
          <p:cNvSpPr>
            <a:spLocks noGrp="1"/>
          </p:cNvSpPr>
          <p:nvPr>
            <p:ph type="title"/>
          </p:nvPr>
        </p:nvSpPr>
        <p:spPr>
          <a:xfrm>
            <a:off x="2231136" y="927897"/>
            <a:ext cx="7729728" cy="1188720"/>
          </a:xfrm>
        </p:spPr>
        <p:txBody>
          <a:bodyPr/>
          <a:lstStyle/>
          <a:p>
            <a:r>
              <a:rPr lang="tr-TR" dirty="0"/>
              <a:t>Vaka -kontrol</a:t>
            </a:r>
          </a:p>
        </p:txBody>
      </p:sp>
    </p:spTree>
    <p:extLst>
      <p:ext uri="{BB962C8B-B14F-4D97-AF65-F5344CB8AC3E}">
        <p14:creationId xmlns:p14="http://schemas.microsoft.com/office/powerpoint/2010/main" val="181590690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6">
            <a:extLst>
              <a:ext uri="{FF2B5EF4-FFF2-40B4-BE49-F238E27FC236}">
                <a16:creationId xmlns:a16="http://schemas.microsoft.com/office/drawing/2014/main" id="{CF5DB2E3-F463-65D4-4A43-3342443BCD6D}"/>
              </a:ext>
            </a:extLst>
          </p:cNvPr>
          <p:cNvSpPr>
            <a:spLocks noGrp="1"/>
          </p:cNvSpPr>
          <p:nvPr>
            <p:ph type="title"/>
          </p:nvPr>
        </p:nvSpPr>
        <p:spPr/>
        <p:txBody>
          <a:bodyPr/>
          <a:lstStyle/>
          <a:p>
            <a:r>
              <a:rPr lang="tr-TR" dirty="0"/>
              <a:t>Güncel ilaç rehberi   </a:t>
            </a:r>
          </a:p>
        </p:txBody>
      </p:sp>
      <p:sp>
        <p:nvSpPr>
          <p:cNvPr id="8" name="İçerik Yer Tutucusu 7">
            <a:extLst>
              <a:ext uri="{FF2B5EF4-FFF2-40B4-BE49-F238E27FC236}">
                <a16:creationId xmlns:a16="http://schemas.microsoft.com/office/drawing/2014/main" id="{D95FEB0A-CBA1-703F-8FAD-74D4B332D7DD}"/>
              </a:ext>
            </a:extLst>
          </p:cNvPr>
          <p:cNvSpPr>
            <a:spLocks noGrp="1"/>
          </p:cNvSpPr>
          <p:nvPr>
            <p:ph idx="1"/>
          </p:nvPr>
        </p:nvSpPr>
        <p:spPr/>
        <p:txBody>
          <a:bodyPr>
            <a:normAutofit/>
          </a:bodyPr>
          <a:lstStyle/>
          <a:p>
            <a:r>
              <a:rPr lang="tr-TR" sz="2000" b="0" i="0" dirty="0">
                <a:solidFill>
                  <a:schemeClr val="tx1"/>
                </a:solidFill>
                <a:effectLst/>
                <a:latin typeface="+mj-lt"/>
              </a:rPr>
              <a:t>Metformin, </a:t>
            </a:r>
            <a:r>
              <a:rPr lang="tr-TR" sz="2000" b="0" i="0" dirty="0" err="1">
                <a:solidFill>
                  <a:schemeClr val="tx1"/>
                </a:solidFill>
                <a:effectLst/>
                <a:latin typeface="+mj-lt"/>
              </a:rPr>
              <a:t>sulfonilüreler</a:t>
            </a:r>
            <a:r>
              <a:rPr lang="tr-TR" sz="2000" b="0" i="0" dirty="0">
                <a:solidFill>
                  <a:schemeClr val="tx1"/>
                </a:solidFill>
                <a:effectLst/>
                <a:latin typeface="+mj-lt"/>
              </a:rPr>
              <a:t>, </a:t>
            </a:r>
            <a:r>
              <a:rPr lang="tr-TR" sz="2000" b="0" i="0" dirty="0" err="1">
                <a:solidFill>
                  <a:schemeClr val="tx1"/>
                </a:solidFill>
                <a:effectLst/>
                <a:latin typeface="+mj-lt"/>
              </a:rPr>
              <a:t>metformin+sulfonilüre</a:t>
            </a:r>
            <a:r>
              <a:rPr lang="tr-TR" sz="2000" b="0" i="0" dirty="0">
                <a:solidFill>
                  <a:schemeClr val="tx1"/>
                </a:solidFill>
                <a:effectLst/>
                <a:latin typeface="+mj-lt"/>
              </a:rPr>
              <a:t> kombinasyonları, alfa </a:t>
            </a:r>
            <a:r>
              <a:rPr lang="tr-TR" sz="2000" b="0" i="0" dirty="0" err="1">
                <a:solidFill>
                  <a:schemeClr val="tx1"/>
                </a:solidFill>
                <a:effectLst/>
                <a:latin typeface="+mj-lt"/>
              </a:rPr>
              <a:t>glukozidaz</a:t>
            </a:r>
            <a:r>
              <a:rPr lang="tr-TR" sz="2000" b="0" i="0" dirty="0">
                <a:solidFill>
                  <a:schemeClr val="tx1"/>
                </a:solidFill>
                <a:effectLst/>
                <a:latin typeface="+mj-lt"/>
              </a:rPr>
              <a:t> inhibitörleri ve insan insülinleri tüm hekimler tarafından reçete edilebilir. </a:t>
            </a:r>
          </a:p>
          <a:p>
            <a:r>
              <a:rPr lang="tr-TR" sz="2000" b="0" i="0" dirty="0" err="1">
                <a:solidFill>
                  <a:schemeClr val="tx1"/>
                </a:solidFill>
                <a:effectLst/>
                <a:latin typeface="+mj-lt"/>
              </a:rPr>
              <a:t>Repaglinid</a:t>
            </a:r>
            <a:r>
              <a:rPr lang="tr-TR" sz="2000" b="0" i="0" dirty="0">
                <a:solidFill>
                  <a:schemeClr val="tx1"/>
                </a:solidFill>
                <a:effectLst/>
                <a:latin typeface="+mj-lt"/>
              </a:rPr>
              <a:t> (kombinasyonları dahil) , </a:t>
            </a:r>
            <a:r>
              <a:rPr lang="tr-TR" sz="2000" b="0" i="0" dirty="0" err="1">
                <a:solidFill>
                  <a:schemeClr val="tx1"/>
                </a:solidFill>
                <a:effectLst/>
                <a:latin typeface="+mj-lt"/>
              </a:rPr>
              <a:t>nateglinid</a:t>
            </a:r>
            <a:r>
              <a:rPr lang="tr-TR" sz="2000" b="0" i="0" dirty="0">
                <a:solidFill>
                  <a:schemeClr val="tx1"/>
                </a:solidFill>
                <a:effectLst/>
                <a:latin typeface="+mj-lt"/>
              </a:rPr>
              <a:t> ve diğer oral antidiyabetiklerin kombine </a:t>
            </a:r>
            <a:r>
              <a:rPr lang="tr-TR" sz="2000" b="0" i="0" dirty="0" err="1">
                <a:solidFill>
                  <a:schemeClr val="tx1"/>
                </a:solidFill>
                <a:effectLst/>
                <a:latin typeface="+mj-lt"/>
              </a:rPr>
              <a:t>preperatları</a:t>
            </a:r>
            <a:r>
              <a:rPr lang="tr-TR" sz="2000" b="0" i="0" dirty="0">
                <a:solidFill>
                  <a:schemeClr val="tx1"/>
                </a:solidFill>
                <a:effectLst/>
                <a:latin typeface="+mj-lt"/>
              </a:rPr>
              <a:t>; aile hekimliği uzman hekimlerince veya bu hekimlerce düzenlenen uzman hekim raporuna dayanılarak tüm hekimlerce reçete edilebilir. </a:t>
            </a:r>
            <a:endParaRPr lang="tr-TR" sz="2000" dirty="0">
              <a:solidFill>
                <a:schemeClr val="tx1"/>
              </a:solidFill>
              <a:latin typeface="+mj-lt"/>
            </a:endParaRPr>
          </a:p>
        </p:txBody>
      </p:sp>
      <p:sp>
        <p:nvSpPr>
          <p:cNvPr id="10" name="Metin kutusu 9">
            <a:extLst>
              <a:ext uri="{FF2B5EF4-FFF2-40B4-BE49-F238E27FC236}">
                <a16:creationId xmlns:a16="http://schemas.microsoft.com/office/drawing/2014/main" id="{F818141C-FFDB-BD06-3C69-AEB7B04EAB6A}"/>
              </a:ext>
            </a:extLst>
          </p:cNvPr>
          <p:cNvSpPr txBox="1"/>
          <p:nvPr/>
        </p:nvSpPr>
        <p:spPr>
          <a:xfrm>
            <a:off x="9372600" y="6488668"/>
            <a:ext cx="6093912" cy="369332"/>
          </a:xfrm>
          <a:prstGeom prst="rect">
            <a:avLst/>
          </a:prstGeom>
          <a:noFill/>
        </p:spPr>
        <p:txBody>
          <a:bodyPr wrap="square">
            <a:spAutoFit/>
          </a:bodyPr>
          <a:lstStyle/>
          <a:p>
            <a:r>
              <a:rPr lang="tr-TR" dirty="0"/>
              <a:t>medeczane.sgk.gov.tr</a:t>
            </a:r>
          </a:p>
        </p:txBody>
      </p:sp>
    </p:spTree>
    <p:extLst>
      <p:ext uri="{BB962C8B-B14F-4D97-AF65-F5344CB8AC3E}">
        <p14:creationId xmlns:p14="http://schemas.microsoft.com/office/powerpoint/2010/main" val="214466566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chemeClr val="tx1"/>
                </a:solidFill>
              </a:rPr>
              <a:t>Kaynak</a:t>
            </a:r>
            <a:r>
              <a:rPr lang="tr-TR" dirty="0"/>
              <a:t> </a:t>
            </a:r>
          </a:p>
        </p:txBody>
      </p:sp>
      <p:sp>
        <p:nvSpPr>
          <p:cNvPr id="3" name="İçerik Yer Tutucusu 2"/>
          <p:cNvSpPr>
            <a:spLocks noGrp="1"/>
          </p:cNvSpPr>
          <p:nvPr>
            <p:ph idx="1"/>
          </p:nvPr>
        </p:nvSpPr>
        <p:spPr>
          <a:xfrm>
            <a:off x="1553227" y="2700674"/>
            <a:ext cx="8931057" cy="3101983"/>
          </a:xfrm>
        </p:spPr>
        <p:txBody>
          <a:bodyPr/>
          <a:lstStyle/>
          <a:p>
            <a:r>
              <a:rPr lang="tr-TR" sz="2200" dirty="0">
                <a:solidFill>
                  <a:schemeClr val="tx1"/>
                </a:solidFill>
              </a:rPr>
              <a:t>Türkiye Endokrin ve Metabolizma Derneği </a:t>
            </a:r>
            <a:r>
              <a:rPr lang="tr-TR" sz="2200" dirty="0" err="1">
                <a:solidFill>
                  <a:schemeClr val="tx1"/>
                </a:solidFill>
              </a:rPr>
              <a:t>Diabetes</a:t>
            </a:r>
            <a:r>
              <a:rPr lang="tr-TR" sz="2200" dirty="0">
                <a:solidFill>
                  <a:schemeClr val="tx1"/>
                </a:solidFill>
              </a:rPr>
              <a:t> </a:t>
            </a:r>
            <a:r>
              <a:rPr lang="tr-TR" sz="2200" dirty="0" err="1">
                <a:solidFill>
                  <a:schemeClr val="tx1"/>
                </a:solidFill>
              </a:rPr>
              <a:t>Mellitus</a:t>
            </a:r>
            <a:r>
              <a:rPr lang="tr-TR" sz="2200" dirty="0">
                <a:solidFill>
                  <a:schemeClr val="tx1"/>
                </a:solidFill>
              </a:rPr>
              <a:t> ve Komplikasyonlarının Tanı, Tedavi ve İzlem </a:t>
            </a:r>
            <a:r>
              <a:rPr lang="tr-TR" sz="2200" dirty="0" err="1">
                <a:solidFill>
                  <a:schemeClr val="tx1"/>
                </a:solidFill>
              </a:rPr>
              <a:t>Klavuzu</a:t>
            </a:r>
            <a:r>
              <a:rPr lang="tr-TR" sz="2200" dirty="0">
                <a:solidFill>
                  <a:schemeClr val="tx1"/>
                </a:solidFill>
              </a:rPr>
              <a:t>, 2022</a:t>
            </a:r>
          </a:p>
          <a:p>
            <a:r>
              <a:rPr lang="tr-TR" sz="2200" dirty="0">
                <a:solidFill>
                  <a:schemeClr val="tx1"/>
                </a:solidFill>
                <a:cs typeface="Times New Roman" panose="02020603050405020304" pitchFamily="18" charset="0"/>
              </a:rPr>
              <a:t>South-</a:t>
            </a:r>
            <a:r>
              <a:rPr lang="tr-TR" sz="2200" dirty="0" err="1">
                <a:solidFill>
                  <a:schemeClr val="tx1"/>
                </a:solidFill>
                <a:cs typeface="Times New Roman" panose="02020603050405020304" pitchFamily="18" charset="0"/>
              </a:rPr>
              <a:t>Paul,J</a:t>
            </a:r>
            <a:r>
              <a:rPr lang="tr-TR" sz="2200" dirty="0">
                <a:solidFill>
                  <a:schemeClr val="tx1"/>
                </a:solidFill>
                <a:cs typeface="Times New Roman" panose="02020603050405020304" pitchFamily="18" charset="0"/>
              </a:rPr>
              <a:t>., </a:t>
            </a:r>
            <a:r>
              <a:rPr lang="tr-TR" sz="2200" dirty="0" err="1">
                <a:solidFill>
                  <a:schemeClr val="tx1"/>
                </a:solidFill>
                <a:cs typeface="Times New Roman" panose="02020603050405020304" pitchFamily="18" charset="0"/>
              </a:rPr>
              <a:t>Matheny,S</a:t>
            </a:r>
            <a:r>
              <a:rPr lang="tr-TR" sz="2200" dirty="0">
                <a:solidFill>
                  <a:schemeClr val="tx1"/>
                </a:solidFill>
                <a:cs typeface="Times New Roman" panose="02020603050405020304" pitchFamily="18" charset="0"/>
              </a:rPr>
              <a:t>., &amp; </a:t>
            </a:r>
            <a:r>
              <a:rPr lang="tr-TR" sz="2200" dirty="0" err="1">
                <a:solidFill>
                  <a:schemeClr val="tx1"/>
                </a:solidFill>
                <a:cs typeface="Times New Roman" panose="02020603050405020304" pitchFamily="18" charset="0"/>
              </a:rPr>
              <a:t>Lewis,E</a:t>
            </a:r>
            <a:r>
              <a:rPr lang="tr-TR" sz="2200" dirty="0">
                <a:solidFill>
                  <a:schemeClr val="tx1"/>
                </a:solidFill>
                <a:cs typeface="Times New Roman" panose="02020603050405020304" pitchFamily="18" charset="0"/>
              </a:rPr>
              <a:t>. (2014).</a:t>
            </a:r>
            <a:r>
              <a:rPr lang="tr-TR" sz="2200" dirty="0" err="1">
                <a:solidFill>
                  <a:schemeClr val="tx1"/>
                </a:solidFill>
                <a:cs typeface="Times New Roman" panose="02020603050405020304" pitchFamily="18" charset="0"/>
              </a:rPr>
              <a:t>Lange</a:t>
            </a:r>
            <a:r>
              <a:rPr lang="tr-TR" sz="2200" dirty="0">
                <a:solidFill>
                  <a:schemeClr val="tx1"/>
                </a:solidFill>
                <a:cs typeface="Times New Roman" panose="02020603050405020304" pitchFamily="18" charset="0"/>
              </a:rPr>
              <a:t> </a:t>
            </a:r>
            <a:r>
              <a:rPr lang="tr-TR" sz="2200" i="1" dirty="0">
                <a:solidFill>
                  <a:schemeClr val="tx1"/>
                </a:solidFill>
                <a:cs typeface="Times New Roman" panose="02020603050405020304" pitchFamily="18" charset="0"/>
              </a:rPr>
              <a:t>Aile Hekimliği Tanı ve Tedavi </a:t>
            </a:r>
            <a:endParaRPr lang="tr-TR" sz="2200" dirty="0">
              <a:solidFill>
                <a:schemeClr val="tx1"/>
              </a:solidFill>
              <a:cs typeface="Times New Roman" panose="02020603050405020304" pitchFamily="18" charset="0"/>
            </a:endParaRPr>
          </a:p>
          <a:p>
            <a:r>
              <a:rPr lang="tr-TR" sz="2200" dirty="0">
                <a:solidFill>
                  <a:schemeClr val="tx1"/>
                </a:solidFill>
                <a:cs typeface="Times New Roman" panose="02020603050405020304" pitchFamily="18" charset="0"/>
              </a:rPr>
              <a:t>Robert E. </a:t>
            </a:r>
            <a:r>
              <a:rPr lang="tr-TR" sz="2200" dirty="0" err="1">
                <a:solidFill>
                  <a:schemeClr val="tx1"/>
                </a:solidFill>
                <a:cs typeface="Times New Roman" panose="02020603050405020304" pitchFamily="18" charset="0"/>
              </a:rPr>
              <a:t>Rakel</a:t>
            </a:r>
            <a:r>
              <a:rPr lang="tr-TR" sz="2200" dirty="0">
                <a:solidFill>
                  <a:schemeClr val="tx1"/>
                </a:solidFill>
                <a:cs typeface="Times New Roman" panose="02020603050405020304" pitchFamily="18" charset="0"/>
              </a:rPr>
              <a:t>, MD, David P. </a:t>
            </a:r>
            <a:r>
              <a:rPr lang="tr-TR" sz="2200" dirty="0" err="1">
                <a:solidFill>
                  <a:schemeClr val="tx1"/>
                </a:solidFill>
                <a:cs typeface="Times New Roman" panose="02020603050405020304" pitchFamily="18" charset="0"/>
              </a:rPr>
              <a:t>Rakel</a:t>
            </a:r>
            <a:r>
              <a:rPr lang="tr-TR" sz="2200" dirty="0">
                <a:solidFill>
                  <a:schemeClr val="tx1"/>
                </a:solidFill>
                <a:cs typeface="Times New Roman" panose="02020603050405020304" pitchFamily="18" charset="0"/>
              </a:rPr>
              <a:t>, MD, </a:t>
            </a:r>
            <a:r>
              <a:rPr lang="tr-TR" sz="2200" i="1" dirty="0">
                <a:solidFill>
                  <a:schemeClr val="tx1"/>
                </a:solidFill>
                <a:cs typeface="Times New Roman" panose="02020603050405020304" pitchFamily="18" charset="0"/>
              </a:rPr>
              <a:t>Aile Hekimliği </a:t>
            </a:r>
            <a:r>
              <a:rPr lang="tr-TR" sz="2200" dirty="0" err="1">
                <a:solidFill>
                  <a:schemeClr val="tx1"/>
                </a:solidFill>
                <a:cs typeface="Times New Roman" panose="02020603050405020304" pitchFamily="18" charset="0"/>
              </a:rPr>
              <a:t>syf</a:t>
            </a:r>
            <a:r>
              <a:rPr lang="tr-TR" sz="2200" dirty="0">
                <a:solidFill>
                  <a:schemeClr val="tx1"/>
                </a:solidFill>
                <a:cs typeface="Times New Roman" panose="02020603050405020304" pitchFamily="18" charset="0"/>
              </a:rPr>
              <a:t> 976-803</a:t>
            </a:r>
            <a:endParaRPr lang="tr-TR" sz="2200" dirty="0">
              <a:solidFill>
                <a:schemeClr val="tx1"/>
              </a:solidFill>
            </a:endParaRPr>
          </a:p>
          <a:p>
            <a:endParaRPr lang="tr-TR" dirty="0"/>
          </a:p>
          <a:p>
            <a:endParaRPr lang="tr-TR" dirty="0"/>
          </a:p>
        </p:txBody>
      </p:sp>
    </p:spTree>
    <p:extLst>
      <p:ext uri="{BB962C8B-B14F-4D97-AF65-F5344CB8AC3E}">
        <p14:creationId xmlns:p14="http://schemas.microsoft.com/office/powerpoint/2010/main" val="1421268044"/>
      </p:ext>
    </p:extLst>
  </p:cSld>
  <p:clrMapOvr>
    <a:masterClrMapping/>
  </p:clrMapOvr>
</p:sld>
</file>

<file path=ppt/theme/theme1.xml><?xml version="1.0" encoding="utf-8"?>
<a:theme xmlns:a="http://schemas.openxmlformats.org/drawingml/2006/main" name="Paket">
  <a:themeElements>
    <a:clrScheme name="Özel 33">
      <a:dk1>
        <a:srgbClr val="000000"/>
      </a:dk1>
      <a:lt1>
        <a:srgbClr val="FEFCFD"/>
      </a:lt1>
      <a:dk2>
        <a:srgbClr val="000000"/>
      </a:dk2>
      <a:lt2>
        <a:srgbClr val="ECCAE2"/>
      </a:lt2>
      <a:accent1>
        <a:srgbClr val="72295D"/>
      </a:accent1>
      <a:accent2>
        <a:srgbClr val="98387D"/>
      </a:accent2>
      <a:accent3>
        <a:srgbClr val="72295D"/>
      </a:accent3>
      <a:accent4>
        <a:srgbClr val="9CA383"/>
      </a:accent4>
      <a:accent5>
        <a:srgbClr val="87795D"/>
      </a:accent5>
      <a:accent6>
        <a:srgbClr val="A0988C"/>
      </a:accent6>
      <a:hlink>
        <a:srgbClr val="00B0F0"/>
      </a:hlink>
      <a:folHlink>
        <a:srgbClr val="738F97"/>
      </a:folHlink>
    </a:clrScheme>
    <a:fontScheme name="Pake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ket">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