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62" r:id="rId5"/>
    <p:sldId id="260" r:id="rId6"/>
    <p:sldId id="261" r:id="rId7"/>
    <p:sldId id="259"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82" d="100"/>
          <a:sy n="82" d="100"/>
        </p:scale>
        <p:origin x="7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tr-TR"/>
              <a:t>Asıl başlık stili için tıklatın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4854F3C-3BB5-425F-A767-817D4F04D27B}"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255346" y="2750337"/>
            <a:ext cx="1171888" cy="1356442"/>
          </a:xfrm>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40156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4854F3C-3BB5-425F-A767-817D4F04D27B}"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309"/>
            <a:ext cx="1154151" cy="1090789"/>
          </a:xfrm>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376310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4854F3C-3BB5-425F-A767-817D4F04D27B}"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615"/>
            <a:ext cx="1154151" cy="1090789"/>
          </a:xfrm>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380419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4854F3C-3BB5-425F-A767-817D4F04D27B}"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A9ACE5C6-F308-47D4-96F9-9AA54D5815E8}" type="slidenum">
              <a:rPr lang="en-GB" smtClean="0"/>
              <a:t>‹#›</a:t>
            </a:fld>
            <a:endParaRPr lang="en-GB"/>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644372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4854F3C-3BB5-425F-A767-817D4F04D27B}"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2970855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94854F3C-3BB5-425F-A767-817D4F04D27B}" type="datetimeFigureOut">
              <a:rPr lang="en-GB" smtClean="0"/>
              <a:t>27/06/2021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40554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94854F3C-3BB5-425F-A767-817D4F04D27B}" type="datetimeFigureOut">
              <a:rPr lang="en-GB" smtClean="0"/>
              <a:t>27/06/2021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116272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4854F3C-3BB5-425F-A767-817D4F04D27B}"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807063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4854F3C-3BB5-425F-A767-817D4F04D27B}" type="datetimeFigureOut">
              <a:rPr lang="en-GB" smtClean="0"/>
              <a:t>27/06/2021</a:t>
            </a:fld>
            <a:endParaRPr lang="en-GB"/>
          </a:p>
        </p:txBody>
      </p:sp>
      <p:sp>
        <p:nvSpPr>
          <p:cNvPr id="5" name="Footer Placeholder 4"/>
          <p:cNvSpPr>
            <a:spLocks noGrp="1"/>
          </p:cNvSpPr>
          <p:nvPr>
            <p:ph type="ftr" sz="quarter" idx="11"/>
          </p:nvPr>
        </p:nvSpPr>
        <p:spPr>
          <a:xfrm>
            <a:off x="680321" y="5936188"/>
            <a:ext cx="6126805" cy="365125"/>
          </a:xfrm>
        </p:spPr>
        <p:txBody>
          <a:bodyPr/>
          <a:lstStyle/>
          <a:p>
            <a:endParaRPr lang="en-GB"/>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9ACE5C6-F308-47D4-96F9-9AA54D5815E8}" type="slidenum">
              <a:rPr lang="en-GB" smtClean="0"/>
              <a:t>‹#›</a:t>
            </a:fld>
            <a:endParaRPr lang="en-GB"/>
          </a:p>
        </p:txBody>
      </p:sp>
    </p:spTree>
    <p:extLst>
      <p:ext uri="{BB962C8B-B14F-4D97-AF65-F5344CB8AC3E}">
        <p14:creationId xmlns:p14="http://schemas.microsoft.com/office/powerpoint/2010/main" val="84009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4854F3C-3BB5-425F-A767-817D4F04D27B}"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336665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tr-TR"/>
              <a:t>Asıl başlık stili için tıklatın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4854F3C-3BB5-425F-A767-817D4F04D27B}"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729455" y="2869895"/>
            <a:ext cx="1154151" cy="1090789"/>
          </a:xfrm>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277824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4854F3C-3BB5-425F-A767-817D4F04D27B}"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294031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0322" y="3030008"/>
            <a:ext cx="4698355" cy="290617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594123" y="3030008"/>
            <a:ext cx="4700059" cy="290617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4854F3C-3BB5-425F-A767-817D4F04D27B}" type="datetimeFigureOut">
              <a:rPr lang="en-GB" smtClean="0"/>
              <a:t>27/06/2021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422217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94854F3C-3BB5-425F-A767-817D4F04D27B}" type="datetimeFigureOut">
              <a:rPr lang="en-GB" smtClean="0"/>
              <a:t>27/06/2021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4565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4854F3C-3BB5-425F-A767-817D4F04D27B}" type="datetimeFigureOut">
              <a:rPr lang="en-GB" smtClean="0"/>
              <a:t>27/06/2021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383057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4854F3C-3BB5-425F-A767-817D4F04D27B}"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92561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94854F3C-3BB5-425F-A767-817D4F04D27B}"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ACE5C6-F308-47D4-96F9-9AA54D5815E8}" type="slidenum">
              <a:rPr lang="en-GB" smtClean="0"/>
              <a:t>‹#›</a:t>
            </a:fld>
            <a:endParaRPr lang="en-GB"/>
          </a:p>
        </p:txBody>
      </p:sp>
    </p:spTree>
    <p:extLst>
      <p:ext uri="{BB962C8B-B14F-4D97-AF65-F5344CB8AC3E}">
        <p14:creationId xmlns:p14="http://schemas.microsoft.com/office/powerpoint/2010/main" val="332873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4854F3C-3BB5-425F-A767-817D4F04D27B}" type="datetimeFigureOut">
              <a:rPr lang="en-GB" smtClean="0"/>
              <a:t>27/06/2021</a:t>
            </a:fld>
            <a:endParaRPr lang="en-GB"/>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9ACE5C6-F308-47D4-96F9-9AA54D5815E8}" type="slidenum">
              <a:rPr lang="en-GB" smtClean="0"/>
              <a:t>‹#›</a:t>
            </a:fld>
            <a:endParaRPr lang="en-GB"/>
          </a:p>
        </p:txBody>
      </p:sp>
    </p:spTree>
    <p:extLst>
      <p:ext uri="{BB962C8B-B14F-4D97-AF65-F5344CB8AC3E}">
        <p14:creationId xmlns:p14="http://schemas.microsoft.com/office/powerpoint/2010/main" val="367553276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48640" y="2987041"/>
            <a:ext cx="8214856" cy="806229"/>
          </a:xfrm>
        </p:spPr>
        <p:txBody>
          <a:bodyPr>
            <a:normAutofit/>
          </a:bodyPr>
          <a:lstStyle/>
          <a:p>
            <a:r>
              <a:rPr lang="tr-TR" sz="4400" dirty="0"/>
              <a:t>TEZ400 BİTİRME PROJE SUNUMU </a:t>
            </a:r>
            <a:endParaRPr lang="en-GB" sz="4400" dirty="0"/>
          </a:p>
        </p:txBody>
      </p:sp>
      <p:sp>
        <p:nvSpPr>
          <p:cNvPr id="3" name="Alt Başlık 2"/>
          <p:cNvSpPr>
            <a:spLocks noGrp="1"/>
          </p:cNvSpPr>
          <p:nvPr>
            <p:ph type="subTitle" idx="1"/>
          </p:nvPr>
        </p:nvSpPr>
        <p:spPr>
          <a:xfrm>
            <a:off x="217714" y="5347627"/>
            <a:ext cx="2812869" cy="1371036"/>
          </a:xfrm>
        </p:spPr>
        <p:txBody>
          <a:bodyPr>
            <a:normAutofit/>
          </a:bodyPr>
          <a:lstStyle/>
          <a:p>
            <a:pPr algn="ctr"/>
            <a:r>
              <a:rPr lang="tr-TR" sz="1400" u="sng" dirty="0"/>
              <a:t>Hazırlayan Kişiler;</a:t>
            </a:r>
          </a:p>
          <a:p>
            <a:pPr algn="l"/>
            <a:r>
              <a:rPr lang="tr-TR" sz="1400" dirty="0"/>
              <a:t>258465 – Yasin CANBAZ</a:t>
            </a:r>
          </a:p>
          <a:p>
            <a:pPr algn="l"/>
            <a:r>
              <a:rPr lang="tr-TR" sz="1400" dirty="0"/>
              <a:t>258509 – Bedirhan AKGÜN</a:t>
            </a:r>
          </a:p>
          <a:p>
            <a:pPr algn="l"/>
            <a:r>
              <a:rPr lang="tr-TR" sz="1400" dirty="0"/>
              <a:t>303884 - Mert IŞIK</a:t>
            </a:r>
            <a:endParaRPr lang="en-GB" sz="1400" dirty="0"/>
          </a:p>
        </p:txBody>
      </p:sp>
      <p:sp>
        <p:nvSpPr>
          <p:cNvPr id="4" name="Metin kutusu 3"/>
          <p:cNvSpPr txBox="1"/>
          <p:nvPr/>
        </p:nvSpPr>
        <p:spPr>
          <a:xfrm>
            <a:off x="0" y="2201606"/>
            <a:ext cx="8090263" cy="369332"/>
          </a:xfrm>
          <a:prstGeom prst="rect">
            <a:avLst/>
          </a:prstGeom>
          <a:noFill/>
        </p:spPr>
        <p:txBody>
          <a:bodyPr wrap="square" rtlCol="0">
            <a:spAutoFit/>
          </a:bodyPr>
          <a:lstStyle/>
          <a:p>
            <a:r>
              <a:rPr lang="tr-TR" dirty="0"/>
              <a:t>KARADENİZ TEKNİK ÜNİVERSİTESİ MAKİNA MÜHENDİSLİĞİ BÖLÜMÜ</a:t>
            </a:r>
            <a:endParaRPr lang="en-GB" dirty="0"/>
          </a:p>
        </p:txBody>
      </p:sp>
      <p:sp>
        <p:nvSpPr>
          <p:cNvPr id="5" name="Alt Başlık 2"/>
          <p:cNvSpPr txBox="1">
            <a:spLocks/>
          </p:cNvSpPr>
          <p:nvPr/>
        </p:nvSpPr>
        <p:spPr>
          <a:xfrm>
            <a:off x="9022079" y="6033145"/>
            <a:ext cx="2812869" cy="1371036"/>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tr-TR" sz="1400" u="sng" dirty="0"/>
              <a:t>Danışman;</a:t>
            </a:r>
          </a:p>
          <a:p>
            <a:pPr algn="ctr"/>
            <a:r>
              <a:rPr lang="tr-TR" sz="1400" dirty="0"/>
              <a:t>Dr. </a:t>
            </a:r>
            <a:r>
              <a:rPr lang="tr-TR" sz="1400" dirty="0" err="1"/>
              <a:t>Öğr</a:t>
            </a:r>
            <a:r>
              <a:rPr lang="tr-TR" sz="1400" dirty="0"/>
              <a:t>. Üyesi Cevdet DEMİRTAŞ</a:t>
            </a:r>
          </a:p>
        </p:txBody>
      </p:sp>
      <p:pic>
        <p:nvPicPr>
          <p:cNvPr id="6" name="Resim 5"/>
          <p:cNvPicPr/>
          <p:nvPr/>
        </p:nvPicPr>
        <p:blipFill>
          <a:blip r:embed="rId2">
            <a:extLst>
              <a:ext uri="{28A0092B-C50C-407E-A947-70E740481C1C}">
                <a14:useLocalDpi xmlns:a14="http://schemas.microsoft.com/office/drawing/2010/main" val="0"/>
              </a:ext>
            </a:extLst>
          </a:blip>
          <a:stretch>
            <a:fillRect/>
          </a:stretch>
        </p:blipFill>
        <p:spPr>
          <a:xfrm>
            <a:off x="9422003" y="0"/>
            <a:ext cx="2587786" cy="2661796"/>
          </a:xfrm>
          <a:prstGeom prst="ellipse">
            <a:avLst/>
          </a:prstGeom>
          <a:ln>
            <a:noFill/>
          </a:ln>
          <a:effectLst>
            <a:softEdge rad="112500"/>
          </a:effectLst>
        </p:spPr>
      </p:pic>
      <p:sp>
        <p:nvSpPr>
          <p:cNvPr id="7" name="Metin kutusu 6"/>
          <p:cNvSpPr txBox="1"/>
          <p:nvPr/>
        </p:nvSpPr>
        <p:spPr>
          <a:xfrm>
            <a:off x="2124891" y="3895300"/>
            <a:ext cx="7184571" cy="369332"/>
          </a:xfrm>
          <a:prstGeom prst="rect">
            <a:avLst/>
          </a:prstGeom>
          <a:noFill/>
        </p:spPr>
        <p:txBody>
          <a:bodyPr wrap="square" rtlCol="0">
            <a:spAutoFit/>
          </a:bodyPr>
          <a:lstStyle/>
          <a:p>
            <a:r>
              <a:rPr lang="tr-TR" dirty="0"/>
              <a:t>KİMYASAL NEM ALMA SİSTEMLERİ VE ENDÜSTRİDEKİ KULLANIMLARI</a:t>
            </a:r>
            <a:endParaRPr lang="en-GB" dirty="0"/>
          </a:p>
        </p:txBody>
      </p:sp>
    </p:spTree>
    <p:extLst>
      <p:ext uri="{BB962C8B-B14F-4D97-AF65-F5344CB8AC3E}">
        <p14:creationId xmlns:p14="http://schemas.microsoft.com/office/powerpoint/2010/main" val="32306684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SİSTEM FAKTÖRLERİ - HAVA</a:t>
            </a:r>
            <a:endParaRPr lang="en-GB" dirty="0"/>
          </a:p>
        </p:txBody>
      </p:sp>
      <p:sp>
        <p:nvSpPr>
          <p:cNvPr id="3" name="İçerik Yer Tutucusu 2"/>
          <p:cNvSpPr>
            <a:spLocks noGrp="1"/>
          </p:cNvSpPr>
          <p:nvPr>
            <p:ph idx="1"/>
          </p:nvPr>
        </p:nvSpPr>
        <p:spPr>
          <a:xfrm>
            <a:off x="79429" y="2084323"/>
            <a:ext cx="11929691" cy="4455813"/>
          </a:xfrm>
        </p:spPr>
        <p:txBody>
          <a:bodyPr>
            <a:normAutofit lnSpcReduction="10000"/>
          </a:bodyPr>
          <a:lstStyle/>
          <a:p>
            <a:pPr>
              <a:buFont typeface="Courier New" panose="02070309020205020404" pitchFamily="49" charset="0"/>
              <a:buChar char="o"/>
            </a:pPr>
            <a:r>
              <a:rPr lang="tr-TR" sz="2200" dirty="0">
                <a:latin typeface="Times New Roman" panose="02020603050405020304" pitchFamily="18" charset="0"/>
                <a:cs typeface="Times New Roman" panose="02020603050405020304" pitchFamily="18" charset="0"/>
              </a:rPr>
              <a:t>Su Buharı</a:t>
            </a:r>
          </a:p>
          <a:p>
            <a:pPr marL="0" indent="0">
              <a:lnSpc>
                <a:spcPct val="150000"/>
              </a:lnSpc>
              <a:buNone/>
            </a:pPr>
            <a:r>
              <a:rPr lang="tr-TR" sz="1800" dirty="0">
                <a:latin typeface="Times New Roman" panose="02020603050405020304" pitchFamily="18" charset="0"/>
                <a:ea typeface="Calibri" panose="020F0502020204030204" pitchFamily="34" charset="0"/>
              </a:rPr>
              <a:t>Birçok madde de olduğu gibi su da üç fazda bulunmaktadır: katı, sıvı ve gaz Suyun en büyük özelliği bu her üç fazın da günlük yaşamımızda görülebilmesi ve izlenebilmesidir.</a:t>
            </a:r>
            <a:r>
              <a:rPr lang="tr-TR" sz="1800" dirty="0">
                <a:solidFill>
                  <a:srgbClr val="1A1A1A"/>
                </a:solidFill>
                <a:latin typeface="Georgia" panose="02040502050405020303" pitchFamily="18" charset="0"/>
                <a:ea typeface="Calibri" panose="020F0502020204030204" pitchFamily="34" charset="0"/>
                <a:cs typeface="Times New Roman" panose="02020603050405020304" pitchFamily="18" charset="0"/>
              </a:rPr>
              <a:t> </a:t>
            </a:r>
            <a:r>
              <a:rPr lang="tr-TR" sz="1800" dirty="0">
                <a:latin typeface="Times New Roman" panose="02020603050405020304" pitchFamily="18" charset="0"/>
                <a:ea typeface="Calibri" panose="020F0502020204030204" pitchFamily="34" charset="0"/>
              </a:rPr>
              <a:t>Normal atmosferik şartlarda hava içinde bulunabilen maksimum su buharı kuru termometre </a:t>
            </a:r>
            <a:r>
              <a:rPr lang="tr-TR" sz="1800" dirty="0" err="1">
                <a:latin typeface="Times New Roman" panose="02020603050405020304" pitchFamily="18" charset="0"/>
                <a:ea typeface="Calibri" panose="020F0502020204030204" pitchFamily="34" charset="0"/>
              </a:rPr>
              <a:t>sıcaklılığna</a:t>
            </a:r>
            <a:r>
              <a:rPr lang="tr-TR" sz="1800" dirty="0">
                <a:latin typeface="Times New Roman" panose="02020603050405020304" pitchFamily="18" charset="0"/>
                <a:ea typeface="Calibri" panose="020F0502020204030204" pitchFamily="34" charset="0"/>
              </a:rPr>
              <a:t> bağlı olarak değişiklikler gösterir. Sıcaklık düştükçe hava içinde bulunabilecek su buharı miktarı azalmaktadır.</a:t>
            </a:r>
          </a:p>
          <a:p>
            <a:pPr>
              <a:lnSpc>
                <a:spcPct val="150000"/>
              </a:lnSpc>
              <a:buFont typeface="Courier New" panose="02070309020205020404" pitchFamily="49" charset="0"/>
              <a:buChar char="o"/>
            </a:pPr>
            <a:r>
              <a:rPr lang="tr-TR" sz="2200" dirty="0">
                <a:latin typeface="Times New Roman" panose="02020603050405020304" pitchFamily="18" charset="0"/>
              </a:rPr>
              <a:t>Nemli Hava</a:t>
            </a:r>
          </a:p>
          <a:p>
            <a:pPr marL="0" indent="0">
              <a:lnSpc>
                <a:spcPct val="150000"/>
              </a:lnSpc>
              <a:buNone/>
            </a:pPr>
            <a:r>
              <a:rPr lang="tr-TR" sz="1800" dirty="0">
                <a:latin typeface="Times New Roman" panose="02020603050405020304" pitchFamily="18" charset="0"/>
                <a:ea typeface="Calibri" panose="020F0502020204030204" pitchFamily="34" charset="0"/>
              </a:rPr>
              <a:t>Nemli hava; su buharı ile kuru havanın ikili karışımından oluşur. Kuru havanın homojene yakın karışımına karşılık su buharı ve kuru havanın karışımından oluşan hava homojen değildir. Sıcaklık ve irtifaya göre farklılıklar gösterir. Örnek olarak -40</a:t>
            </a:r>
            <a:r>
              <a:rPr lang="tr-TR" sz="1800" baseline="30000" dirty="0">
                <a:latin typeface="Times New Roman" panose="02020603050405020304" pitchFamily="18" charset="0"/>
                <a:ea typeface="Calibri" panose="020F0502020204030204" pitchFamily="34" charset="0"/>
              </a:rPr>
              <a:t>o</a:t>
            </a:r>
            <a:r>
              <a:rPr lang="tr-TR" sz="1800" dirty="0">
                <a:latin typeface="Times New Roman" panose="02020603050405020304" pitchFamily="18" charset="0"/>
                <a:ea typeface="Calibri" panose="020F0502020204030204" pitchFamily="34" charset="0"/>
              </a:rPr>
              <a:t>C’tan daha düşük sıcaklıklarda hava içindeki su buharı oranı sıfıra yakındır. Sıcaklık ve basınca bağlı olarak çok yüksek değerlere ulaşabilmektedir.</a:t>
            </a:r>
            <a:endParaRPr lang="en-GB" sz="1800" dirty="0"/>
          </a:p>
        </p:txBody>
      </p:sp>
    </p:spTree>
    <p:extLst>
      <p:ext uri="{BB962C8B-B14F-4D97-AF65-F5344CB8AC3E}">
        <p14:creationId xmlns:p14="http://schemas.microsoft.com/office/powerpoint/2010/main" val="366582697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SİSTEM FAKTÖRLERİ - HAVA</a:t>
            </a:r>
            <a:endParaRPr lang="en-GB" dirty="0"/>
          </a:p>
        </p:txBody>
      </p:sp>
      <p:sp>
        <p:nvSpPr>
          <p:cNvPr id="3" name="İçerik Yer Tutucusu 2"/>
          <p:cNvSpPr>
            <a:spLocks noGrp="1"/>
          </p:cNvSpPr>
          <p:nvPr>
            <p:ph idx="1"/>
          </p:nvPr>
        </p:nvSpPr>
        <p:spPr>
          <a:xfrm>
            <a:off x="166515" y="2424238"/>
            <a:ext cx="5415679" cy="3750419"/>
          </a:xfrm>
        </p:spPr>
        <p:txBody>
          <a:bodyPr>
            <a:normAutofit/>
          </a:bodyPr>
          <a:lstStyle/>
          <a:p>
            <a:pPr>
              <a:buFont typeface="Courier New" panose="02070309020205020404" pitchFamily="49" charset="0"/>
              <a:buChar char="o"/>
            </a:pPr>
            <a:r>
              <a:rPr lang="tr-TR" sz="22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Psikometrik</a:t>
            </a:r>
            <a:r>
              <a:rPr lang="tr-TR" sz="2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Diyagramlar</a:t>
            </a:r>
          </a:p>
          <a:p>
            <a:pPr marL="0" indent="0">
              <a:lnSpc>
                <a:spcPct val="150000"/>
              </a:lnSpc>
              <a:buNone/>
            </a:pPr>
            <a:r>
              <a:rPr lang="tr-TR" sz="1800" dirty="0" err="1">
                <a:latin typeface="Times New Roman" panose="02020603050405020304" pitchFamily="18" charset="0"/>
                <a:ea typeface="Calibri" panose="020F0502020204030204" pitchFamily="34" charset="0"/>
              </a:rPr>
              <a:t>Psikrometrik</a:t>
            </a:r>
            <a:r>
              <a:rPr lang="tr-TR" sz="1800" dirty="0">
                <a:latin typeface="Times New Roman" panose="02020603050405020304" pitchFamily="18" charset="0"/>
                <a:ea typeface="Calibri" panose="020F0502020204030204" pitchFamily="34" charset="0"/>
              </a:rPr>
              <a:t> Diyagramlar nemli havanın termodinamik özelliklerinin yansıtıldığı tablolardır. Klima proseslerinin en doğru ve/veya irtifa açısından en yakın </a:t>
            </a:r>
            <a:r>
              <a:rPr lang="tr-TR" sz="1800" dirty="0" err="1">
                <a:latin typeface="Times New Roman" panose="02020603050405020304" pitchFamily="18" charset="0"/>
                <a:ea typeface="Calibri" panose="020F0502020204030204" pitchFamily="34" charset="0"/>
              </a:rPr>
              <a:t>psikrometrik</a:t>
            </a:r>
            <a:r>
              <a:rPr lang="tr-TR" sz="1800" dirty="0">
                <a:latin typeface="Times New Roman" panose="02020603050405020304" pitchFamily="18" charset="0"/>
                <a:ea typeface="Calibri" panose="020F0502020204030204" pitchFamily="34" charset="0"/>
              </a:rPr>
              <a:t> diyagramlara işlenmesi, örneğin ısıtma-soğutma yükleri, nemlendirme miktarı, nem alma işlemi için gereken soğutma yüklerinin bu diyagramlarda belirlenmesi şarttır. </a:t>
            </a:r>
            <a:endParaRPr lang="en-GB" sz="1800" dirty="0">
              <a:latin typeface="Times New Roman" panose="02020603050405020304" pitchFamily="18" charset="0"/>
              <a:cs typeface="Times New Roman" panose="02020603050405020304" pitchFamily="18" charset="0"/>
            </a:endParaRPr>
          </a:p>
        </p:txBody>
      </p:sp>
      <p:pic>
        <p:nvPicPr>
          <p:cNvPr id="4" name="Resim 3"/>
          <p:cNvPicPr/>
          <p:nvPr/>
        </p:nvPicPr>
        <p:blipFill>
          <a:blip r:embed="rId2"/>
          <a:stretch>
            <a:fillRect/>
          </a:stretch>
        </p:blipFill>
        <p:spPr>
          <a:xfrm>
            <a:off x="5773783" y="2328725"/>
            <a:ext cx="6186215" cy="3941446"/>
          </a:xfrm>
          <a:prstGeom prst="rect">
            <a:avLst/>
          </a:prstGeom>
        </p:spPr>
      </p:pic>
    </p:spTree>
    <p:extLst>
      <p:ext uri="{BB962C8B-B14F-4D97-AF65-F5344CB8AC3E}">
        <p14:creationId xmlns:p14="http://schemas.microsoft.com/office/powerpoint/2010/main" val="1237945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SİSTEM FAKTÖRLERİ - NEM</a:t>
            </a:r>
            <a:endParaRPr lang="en-GB" dirty="0"/>
          </a:p>
        </p:txBody>
      </p:sp>
      <p:sp>
        <p:nvSpPr>
          <p:cNvPr id="3" name="İçerik Yer Tutucusu 2"/>
          <p:cNvSpPr>
            <a:spLocks noGrp="1"/>
          </p:cNvSpPr>
          <p:nvPr>
            <p:ph idx="1"/>
          </p:nvPr>
        </p:nvSpPr>
        <p:spPr>
          <a:xfrm>
            <a:off x="157807" y="2302037"/>
            <a:ext cx="11825187" cy="4307767"/>
          </a:xfrm>
        </p:spPr>
        <p:txBody>
          <a:bodyPr>
            <a:normAutofit/>
          </a:bodyPr>
          <a:lstStyle/>
          <a:p>
            <a:pPr>
              <a:lnSpc>
                <a:spcPct val="150000"/>
              </a:lnSpc>
              <a:buFont typeface="Courier New" panose="02070309020205020404" pitchFamily="49" charset="0"/>
              <a:buChar char="o"/>
            </a:pPr>
            <a:r>
              <a:rPr lang="tr-TR" sz="1800" dirty="0">
                <a:latin typeface="Times New Roman" panose="02020603050405020304" pitchFamily="18" charset="0"/>
                <a:cs typeface="Times New Roman" panose="02020603050405020304" pitchFamily="18" charset="0"/>
              </a:rPr>
              <a:t>Literatüre bakıldığında nem;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havada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bulunan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su</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buharına</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denir</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Nem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ölçümlerinde</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mutlak</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nem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bağıl</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nem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ve</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spesifik</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nem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hesaplanır</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Mutlak</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nem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birim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hacimdeki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nem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miktarıdır</a:t>
            </a:r>
            <a:r>
              <a:rPr lang="en-GB" sz="1800" dirty="0">
                <a:latin typeface="Times New Roman" panose="02020603050405020304" pitchFamily="18" charset="0"/>
                <a:cs typeface="Times New Roman" panose="02020603050405020304" pitchFamily="18" charset="0"/>
              </a:rPr>
              <a:t>. Gram/</a:t>
            </a:r>
            <a:r>
              <a:rPr lang="en-GB" sz="1800" dirty="0" err="1">
                <a:latin typeface="Times New Roman" panose="02020603050405020304" pitchFamily="18" charset="0"/>
                <a:cs typeface="Times New Roman" panose="02020603050405020304" pitchFamily="18" charset="0"/>
              </a:rPr>
              <a:t>metreküp</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olarak</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verilir</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Bağıl</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nem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havadaki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nem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miktarının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havanın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alabileceği</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maksimum</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neme</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olan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oranıdır</a:t>
            </a:r>
            <a:r>
              <a:rPr lang="en-GB" sz="1800" dirty="0">
                <a:latin typeface="Times New Roman" panose="02020603050405020304" pitchFamily="18" charset="0"/>
                <a:cs typeface="Times New Roman" panose="02020603050405020304" pitchFamily="18" charset="0"/>
              </a:rPr>
              <a:t>.</a:t>
            </a:r>
            <a:r>
              <a:rPr lang="tr-TR" sz="1800" dirty="0">
                <a:latin typeface="Times New Roman" panose="02020603050405020304" pitchFamily="18" charset="0"/>
                <a:cs typeface="Times New Roman" panose="02020603050405020304" pitchFamily="18" charset="0"/>
              </a:rPr>
              <a:t> </a:t>
            </a:r>
          </a:p>
          <a:p>
            <a:pPr>
              <a:lnSpc>
                <a:spcPct val="150000"/>
              </a:lnSpc>
              <a:buFont typeface="Courier New" panose="02070309020205020404" pitchFamily="49" charset="0"/>
              <a:buChar char="o"/>
            </a:pPr>
            <a:r>
              <a:rPr lang="tr-TR" sz="1800" dirty="0">
                <a:latin typeface="Times New Roman" panose="02020603050405020304" pitchFamily="18" charset="0"/>
                <a:cs typeface="Times New Roman" panose="02020603050405020304" pitchFamily="18" charset="0"/>
              </a:rPr>
              <a:t>Havadaki nem oranı arttıkça insanların yaşam standartları, bina yapıları, endüstriyel fabrikalardaki süreç işleyişleri hatta ürün kalite oranları ciddi şekilde zarar görmektedir. Bu sebeple havadaki nem oranının azaltılması için bazı sistemler geliştirilmektedir. Örneğin</a:t>
            </a:r>
            <a:r>
              <a:rPr lang="tr-TR" sz="1800" dirty="0">
                <a:latin typeface="Times New Roman" panose="02020603050405020304" pitchFamily="18" charset="0"/>
                <a:ea typeface="Calibri" panose="020F0502020204030204" pitchFamily="34" charset="0"/>
              </a:rPr>
              <a:t> günümüzde yaygın olarak konvansiyonel buhar sıkıştırmalı sistemler kullanılmaktadır ancak yüksek enerji harcaması sebebiyle alternatif sistemler araştırılmış ve kimyasal nem alma sistemlerinin kullanımına başlanmıştır.</a:t>
            </a: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388045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SİSTEM FAKTÖRLERİ – NEM</a:t>
            </a:r>
            <a:endParaRPr lang="en-GB" dirty="0"/>
          </a:p>
        </p:txBody>
      </p:sp>
      <p:sp>
        <p:nvSpPr>
          <p:cNvPr id="3" name="İçerik Yer Tutucusu 2"/>
          <p:cNvSpPr>
            <a:spLocks noGrp="1"/>
          </p:cNvSpPr>
          <p:nvPr>
            <p:ph idx="1"/>
          </p:nvPr>
        </p:nvSpPr>
        <p:spPr>
          <a:xfrm>
            <a:off x="78378" y="2185852"/>
            <a:ext cx="11965576" cy="2107474"/>
          </a:xfrm>
        </p:spPr>
        <p:txBody>
          <a:bodyPr>
            <a:normAutofit fontScale="92500" lnSpcReduction="20000"/>
          </a:bodyPr>
          <a:lstStyle/>
          <a:p>
            <a:pPr marL="0" indent="0">
              <a:buNone/>
            </a:pPr>
            <a:r>
              <a:rPr lang="tr-TR" sz="1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Nemin Etkileri</a:t>
            </a:r>
          </a:p>
          <a:p>
            <a:pPr marL="0" indent="0">
              <a:buNone/>
            </a:pPr>
            <a:endParaRPr lang="tr-TR" sz="1800" b="1" u="sng"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tr-TR" sz="1800" dirty="0">
                <a:latin typeface="Times New Roman" panose="02020603050405020304" pitchFamily="18" charset="0"/>
                <a:cs typeface="Times New Roman" panose="02020603050405020304" pitchFamily="18" charset="0"/>
              </a:rPr>
              <a:t>Korozyon</a:t>
            </a:r>
          </a:p>
          <a:p>
            <a:pPr marL="0" indent="0">
              <a:lnSpc>
                <a:spcPct val="150000"/>
              </a:lnSpc>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Havadaki su molekülleri metal yüzeyin üzerinden akmaktadır ancak yüksek momentuma sahipse yüzeyden sıçrayabilir, soğuk yüzeye çarptığında ise yüzeye yapışmaktadır. Yüzeyin üzerinde hava doymuş noktaya ulaşınca daha fazla su molekülü yüzeye yapışmaktadır. Suyun yüzeyde artmasına bağlı olarak elektrolit tabaka oluşacaktır ve buna bağlı olarak korozyon artacaktır. </a:t>
            </a:r>
          </a:p>
        </p:txBody>
      </p:sp>
      <p:sp>
        <p:nvSpPr>
          <p:cNvPr id="4" name="Metin kutusu 3"/>
          <p:cNvSpPr txBox="1"/>
          <p:nvPr/>
        </p:nvSpPr>
        <p:spPr>
          <a:xfrm>
            <a:off x="78378" y="4476206"/>
            <a:ext cx="5878285" cy="2169825"/>
          </a:xfrm>
          <a:prstGeom prst="rect">
            <a:avLst/>
          </a:prstGeom>
          <a:noFill/>
        </p:spPr>
        <p:txBody>
          <a:bodyPr wrap="square" rtlCol="0">
            <a:spAutoFit/>
          </a:bodyPr>
          <a:lstStyle/>
          <a:p>
            <a:pPr>
              <a:lnSpc>
                <a:spcPct val="150000"/>
              </a:lnSpc>
              <a:buFont typeface="Courier New" panose="02070309020205020404" pitchFamily="49" charset="0"/>
              <a:buChar char="o"/>
            </a:pPr>
            <a:r>
              <a:rPr lang="tr-TR" dirty="0">
                <a:latin typeface="Times New Roman" panose="02020603050405020304" pitchFamily="18" charset="0"/>
                <a:ea typeface="Calibri" panose="020F0502020204030204" pitchFamily="34" charset="0"/>
                <a:cs typeface="Times New Roman" panose="02020603050405020304" pitchFamily="18" charset="0"/>
              </a:rPr>
              <a:t> Elektrostatik</a:t>
            </a:r>
          </a:p>
          <a:p>
            <a:pPr>
              <a:lnSpc>
                <a:spcPct val="150000"/>
              </a:lnSpc>
            </a:pPr>
            <a:r>
              <a:rPr lang="tr-TR" dirty="0">
                <a:latin typeface="Times New Roman" panose="02020603050405020304" pitchFamily="18" charset="0"/>
                <a:ea typeface="Calibri" panose="020F0502020204030204" pitchFamily="34" charset="0"/>
              </a:rPr>
              <a:t>Bağıl nem yükseldikçe yüzeye daha çok nem bağlanmaktadır. Buna bağlı olarak elektrik direnci düşmektedir. Özellikle hastane gibi oksijen bakımından zenginleştirilmiş gazların bulunduğu binalarda voltajı düşük tutmak önemlidir.</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p:cNvPicPr/>
          <p:nvPr/>
        </p:nvPicPr>
        <p:blipFill>
          <a:blip r:embed="rId2">
            <a:extLst>
              <a:ext uri="{28A0092B-C50C-407E-A947-70E740481C1C}">
                <a14:useLocalDpi xmlns:a14="http://schemas.microsoft.com/office/drawing/2010/main" val="0"/>
              </a:ext>
            </a:extLst>
          </a:blip>
          <a:stretch>
            <a:fillRect/>
          </a:stretch>
        </p:blipFill>
        <p:spPr>
          <a:xfrm>
            <a:off x="6844937" y="4415246"/>
            <a:ext cx="4754880" cy="2230785"/>
          </a:xfrm>
          <a:prstGeom prst="rect">
            <a:avLst/>
          </a:prstGeom>
        </p:spPr>
      </p:pic>
    </p:spTree>
    <p:extLst>
      <p:ext uri="{BB962C8B-B14F-4D97-AF65-F5344CB8AC3E}">
        <p14:creationId xmlns:p14="http://schemas.microsoft.com/office/powerpoint/2010/main" val="3804815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SİSTEM FAKTÖRLERİ – NEM</a:t>
            </a:r>
            <a:endParaRPr lang="en-GB" dirty="0"/>
          </a:p>
        </p:txBody>
      </p:sp>
      <p:sp>
        <p:nvSpPr>
          <p:cNvPr id="4" name="İçerik Yer Tutucusu 2"/>
          <p:cNvSpPr txBox="1">
            <a:spLocks/>
          </p:cNvSpPr>
          <p:nvPr/>
        </p:nvSpPr>
        <p:spPr>
          <a:xfrm>
            <a:off x="78378" y="2185851"/>
            <a:ext cx="11965576" cy="50335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tr-TR" sz="1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Nemin Etkileri</a:t>
            </a:r>
          </a:p>
          <a:p>
            <a:pPr>
              <a:buFont typeface="Courier New" panose="02070309020205020404" pitchFamily="49" charset="0"/>
              <a:buChar char="o"/>
            </a:pPr>
            <a:r>
              <a:rPr lang="tr-TR" sz="1600" dirty="0">
                <a:latin typeface="Times New Roman" panose="02020603050405020304" pitchFamily="18" charset="0"/>
                <a:cs typeface="Times New Roman" panose="02020603050405020304" pitchFamily="18" charset="0"/>
              </a:rPr>
              <a:t>Küf</a:t>
            </a:r>
          </a:p>
          <a:p>
            <a:pPr marL="0" indent="0">
              <a:lnSpc>
                <a:spcPct val="150000"/>
              </a:lnSpc>
              <a:buNone/>
            </a:pPr>
            <a:r>
              <a:rPr lang="tr-TR" sz="1600" dirty="0">
                <a:latin typeface="Times New Roman" panose="02020603050405020304" pitchFamily="18" charset="0"/>
                <a:ea typeface="Calibri" panose="020F0502020204030204" pitchFamily="34" charset="0"/>
              </a:rPr>
              <a:t>Mantarların büyümesi için uygun sıcaklık, besin ve nem gereklidir. Bu süreçteki en önemli gereksinim nemdir. Besin </a:t>
            </a:r>
            <a:r>
              <a:rPr lang="tr-TR" sz="1600" dirty="0" err="1">
                <a:latin typeface="Times New Roman" panose="02020603050405020304" pitchFamily="18" charset="0"/>
                <a:ea typeface="Calibri" panose="020F0502020204030204" pitchFamily="34" charset="0"/>
              </a:rPr>
              <a:t>metabolize</a:t>
            </a:r>
            <a:r>
              <a:rPr lang="tr-TR" sz="1600" dirty="0">
                <a:latin typeface="Times New Roman" panose="02020603050405020304" pitchFamily="18" charset="0"/>
                <a:ea typeface="Calibri" panose="020F0502020204030204" pitchFamily="34" charset="0"/>
              </a:rPr>
              <a:t> edildikçe nem açığa çıkmaktadır ve bu açığa çıkan nem diğer besinlerin </a:t>
            </a:r>
            <a:r>
              <a:rPr lang="tr-TR" sz="1600" dirty="0" err="1">
                <a:latin typeface="Times New Roman" panose="02020603050405020304" pitchFamily="18" charset="0"/>
                <a:ea typeface="Calibri" panose="020F0502020204030204" pitchFamily="34" charset="0"/>
              </a:rPr>
              <a:t>metabolize</a:t>
            </a:r>
            <a:r>
              <a:rPr lang="tr-TR" sz="1600" dirty="0">
                <a:latin typeface="Times New Roman" panose="02020603050405020304" pitchFamily="18" charset="0"/>
                <a:ea typeface="Calibri" panose="020F0502020204030204" pitchFamily="34" charset="0"/>
              </a:rPr>
              <a:t> edilmesinde kullanılmaktadır. </a:t>
            </a:r>
            <a:r>
              <a:rPr lang="tr-TR" sz="1600" dirty="0">
                <a:latin typeface="Times New Roman" panose="02020603050405020304" pitchFamily="18" charset="0"/>
                <a:ea typeface="Calibri" panose="020F0502020204030204" pitchFamily="34" charset="0"/>
                <a:cs typeface="Times New Roman" panose="02020603050405020304" pitchFamily="18" charset="0"/>
              </a:rPr>
              <a:t>Uygun ortamlarda küf oluşma hızı oldukça yüksektir. </a:t>
            </a:r>
          </a:p>
          <a:p>
            <a:pPr>
              <a:lnSpc>
                <a:spcPct val="160000"/>
              </a:lnSpc>
              <a:buFont typeface="Courier New" panose="02070309020205020404" pitchFamily="49" charset="0"/>
              <a:buChar char="o"/>
            </a:pPr>
            <a:r>
              <a:rPr lang="tr-TR" sz="1600" dirty="0">
                <a:latin typeface="Times New Roman" panose="02020603050405020304" pitchFamily="18" charset="0"/>
                <a:ea typeface="Calibri" panose="020F0502020204030204" pitchFamily="34" charset="0"/>
                <a:cs typeface="Times New Roman" panose="02020603050405020304" pitchFamily="18" charset="0"/>
              </a:rPr>
              <a:t>Akarlar</a:t>
            </a:r>
          </a:p>
          <a:p>
            <a:pPr marL="0" indent="0">
              <a:lnSpc>
                <a:spcPct val="160000"/>
              </a:lnSpc>
              <a:buNone/>
            </a:pPr>
            <a:r>
              <a:rPr lang="tr-TR" sz="1600" dirty="0">
                <a:latin typeface="Times New Roman" panose="02020603050405020304" pitchFamily="18" charset="0"/>
                <a:ea typeface="Calibri" panose="020F0502020204030204" pitchFamily="34" charset="0"/>
              </a:rPr>
              <a:t>Alerjik reaksiyonlara sebep olan mantarın uygun yiyeceği bulduğu bir diğer ortam akarlardır. Nemin azaltılmasıyla birlikte binalardaki akar sayıları da azaltılmaktadır.</a:t>
            </a:r>
          </a:p>
          <a:p>
            <a:pPr>
              <a:lnSpc>
                <a:spcPct val="160000"/>
              </a:lnSpc>
              <a:buFont typeface="Courier New" panose="02070309020205020404" pitchFamily="49" charset="0"/>
              <a:buChar char="o"/>
            </a:pPr>
            <a:r>
              <a:rPr lang="tr-TR" sz="1600" dirty="0">
                <a:latin typeface="Times New Roman" panose="02020603050405020304" pitchFamily="18" charset="0"/>
                <a:ea typeface="Calibri" panose="020F0502020204030204" pitchFamily="34" charset="0"/>
                <a:cs typeface="Times New Roman" panose="02020603050405020304" pitchFamily="18" charset="0"/>
              </a:rPr>
              <a:t>Bakteriler ve Virüsler</a:t>
            </a:r>
          </a:p>
          <a:p>
            <a:pPr marL="0" indent="0">
              <a:lnSpc>
                <a:spcPct val="160000"/>
              </a:lnSpc>
              <a:buNone/>
            </a:pPr>
            <a:r>
              <a:rPr lang="tr-TR" sz="1600" dirty="0">
                <a:latin typeface="Times New Roman" panose="02020603050405020304" pitchFamily="18" charset="0"/>
                <a:ea typeface="Calibri" panose="020F0502020204030204" pitchFamily="34" charset="0"/>
              </a:rPr>
              <a:t>Bakteri ve virüs yapılarının hayatta kalabilmeleri için en önemli unsurların bağıl nem, sıcaklık, ışık, dış ortamdaki gaz yapısı olduğu bilinmektedir. </a:t>
            </a:r>
            <a:endParaRPr lang="tr-TR"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60000"/>
              </a:lnSpc>
              <a:buNone/>
            </a:pP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60000"/>
              </a:lnSpc>
              <a:buNone/>
            </a:pPr>
            <a:endParaRPr lang="tr-TR"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149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ALICI MALZEMELER</a:t>
            </a:r>
            <a:endParaRPr lang="en-GB"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2013" y="2441376"/>
            <a:ext cx="11973233" cy="3088567"/>
          </a:xfrm>
        </p:spPr>
        <p:txBody>
          <a:bodyPr>
            <a:normAutofit/>
          </a:bodyPr>
          <a:lstStyle/>
          <a:p>
            <a:pPr>
              <a:lnSpc>
                <a:spcPct val="150000"/>
              </a:lnSpc>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rPr>
              <a:t>Bir çok malzeme nem tutma özelliğine sahiptir. Tahta, lifler, kil ve bazı sentetik malzemeler nemi yapısına hapsederek kimyasal nem alıcı gibi davranmaktadır ancak kapasiteleri sınırlıdır. Ticari nem alıcılar ise tiplerine ve ortama bağlı olarak ağırlığının %1100’üne kadar nem tutmaktadırlar</a:t>
            </a:r>
            <a:r>
              <a:rPr lang="tr-TR" dirty="0">
                <a:latin typeface="Times New Roman" panose="02020603050405020304" pitchFamily="18" charset="0"/>
                <a:ea typeface="Calibri" panose="020F0502020204030204" pitchFamily="34" charset="0"/>
              </a:rPr>
              <a:t>. </a:t>
            </a:r>
          </a:p>
          <a:p>
            <a:pPr>
              <a:lnSpc>
                <a:spcPct val="150000"/>
              </a:lnSpc>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rPr>
              <a:t>Ticari nem alıcılar; dış ortamla denge sağlanana kadar nem çekmektedirler daha sonra nem alıcıdan nem ısıtılarak çıkartılmaktadır. Nem alıcı madde kuruduktan sonra normal sıcaklığına ulaşması amacıyla soğutulmaktadır. Nem alma sırasında gizli ısı duyulur ısıya dönüştürülmektedir. Bu ısı nem alıcıya ve havaya transfer edilmektedir. </a:t>
            </a:r>
            <a:endParaRPr lang="en-GB" sz="1800" dirty="0">
              <a:latin typeface="Times New Roman" panose="02020603050405020304" pitchFamily="18" charset="0"/>
              <a:ea typeface="Calibri" panose="020F0502020204030204" pitchFamily="34" charset="0"/>
            </a:endParaRPr>
          </a:p>
          <a:p>
            <a:pPr marL="0" indent="0">
              <a:lnSpc>
                <a:spcPct val="150000"/>
              </a:lnSpc>
              <a:buNone/>
            </a:pPr>
            <a:endParaRPr lang="en-GB" dirty="0"/>
          </a:p>
        </p:txBody>
      </p:sp>
    </p:spTree>
    <p:extLst>
      <p:ext uri="{BB962C8B-B14F-4D97-AF65-F5344CB8AC3E}">
        <p14:creationId xmlns:p14="http://schemas.microsoft.com/office/powerpoint/2010/main" val="51475912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ALICI MALZEMELER</a:t>
            </a:r>
            <a:endParaRPr lang="en-GB" dirty="0"/>
          </a:p>
        </p:txBody>
      </p:sp>
      <p:sp>
        <p:nvSpPr>
          <p:cNvPr id="3" name="İçerik Yer Tutucusu 2"/>
          <p:cNvSpPr>
            <a:spLocks noGrp="1"/>
          </p:cNvSpPr>
          <p:nvPr>
            <p:ph idx="1"/>
          </p:nvPr>
        </p:nvSpPr>
        <p:spPr>
          <a:xfrm>
            <a:off x="0" y="2572004"/>
            <a:ext cx="12192000" cy="3599316"/>
          </a:xfrm>
        </p:spPr>
        <p:txBody>
          <a:bodyPr>
            <a:normAutofit/>
          </a:body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Sıvı Nem Alıcı </a:t>
            </a:r>
          </a:p>
          <a:p>
            <a:pPr marL="0" indent="0">
              <a:lnSpc>
                <a:spcPct val="150000"/>
              </a:lnSpc>
              <a:buNone/>
            </a:pPr>
            <a:r>
              <a:rPr lang="tr-TR" sz="1800" dirty="0">
                <a:latin typeface="Times New Roman" panose="02020603050405020304" pitchFamily="18" charset="0"/>
                <a:ea typeface="Calibri" panose="020F0502020204030204" pitchFamily="34" charset="0"/>
              </a:rPr>
              <a:t>Sıvı nem alıcı sistemler hava ile temas etmektedir. Aynı sıcaklıkta düşük buhar basıncına sahip olan sıvı nem alıcı sistemler, havanın buhar basıncına yaklaşana kadar havadan nemi çekmektedir. Sıvı nem alıcıların buhar basıncı sıcaklık ile doğru ve konsantrasyon ile ters orantılıdır. Böylece süreç içerisinde daha çok nem emilmektedir ve daha düşük nem oranları oluşmaktadır. Ticari sıvı nem alıcı sistemler yüksek su buharı çekme kapasitelerine sahiptir. Nem çekme işlemi yüzey alanına ve reaksiyon sırasındaki temasına bağlıdır. Yüzey alanı ve temas zamanının arttırılması ile kapasiteye ulaşılması kolaylaştırılmaktadır.</a:t>
            </a:r>
            <a:endParaRPr lang="en-GB" sz="1800" dirty="0"/>
          </a:p>
        </p:txBody>
      </p:sp>
    </p:spTree>
    <p:extLst>
      <p:ext uri="{BB962C8B-B14F-4D97-AF65-F5344CB8AC3E}">
        <p14:creationId xmlns:p14="http://schemas.microsoft.com/office/powerpoint/2010/main" val="3949449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ALICI MALZEMELER</a:t>
            </a:r>
            <a:endParaRPr lang="en-GB" dirty="0"/>
          </a:p>
        </p:txBody>
      </p:sp>
      <p:sp>
        <p:nvSpPr>
          <p:cNvPr id="4" name="İçerik Yer Tutucusu 2"/>
          <p:cNvSpPr txBox="1">
            <a:spLocks/>
          </p:cNvSpPr>
          <p:nvPr/>
        </p:nvSpPr>
        <p:spPr>
          <a:xfrm>
            <a:off x="0" y="2572004"/>
            <a:ext cx="12192000"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Katı Nem Alıcı </a:t>
            </a:r>
          </a:p>
          <a:p>
            <a:pPr marL="0" indent="0">
              <a:lnSpc>
                <a:spcPct val="150000"/>
              </a:lnSpc>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Katı nem alıcı malzemelerin en büyük avantajı iç yüzey alanlarının oldukça yüksek olmasıdır. Katı nem alıcı </a:t>
            </a:r>
            <a:r>
              <a:rPr lang="tr-TR" sz="1800" dirty="0" err="1">
                <a:latin typeface="Times New Roman" panose="02020603050405020304" pitchFamily="18" charset="0"/>
                <a:ea typeface="Calibri" panose="020F0502020204030204" pitchFamily="34" charset="0"/>
                <a:cs typeface="Times New Roman" panose="02020603050405020304" pitchFamily="18" charset="0"/>
              </a:rPr>
              <a:t>malzemler</a:t>
            </a:r>
            <a:r>
              <a:rPr lang="tr-TR" sz="1800" dirty="0">
                <a:latin typeface="Times New Roman" panose="02020603050405020304" pitchFamily="18" charset="0"/>
                <a:ea typeface="Calibri" panose="020F0502020204030204" pitchFamily="34" charset="0"/>
                <a:cs typeface="Times New Roman" panose="02020603050405020304" pitchFamily="18" charset="0"/>
              </a:rPr>
              <a:t> nemi elektrik alanından yardım alarak çekmektedirler. Zıt yüke sahip olan katı nem alıcı malzemeler suyu kendilerine çekmektedirler. Bütün yüzeyleri dolduğunda dahi katı nem alıcı sistemler su çekmeye devam edebilmektedir çünkü ilk tabakadaki su buharı </a:t>
            </a:r>
            <a:r>
              <a:rPr lang="tr-TR" sz="1800" dirty="0" err="1">
                <a:latin typeface="Times New Roman" panose="02020603050405020304" pitchFamily="18" charset="0"/>
                <a:ea typeface="Calibri" panose="020F0502020204030204" pitchFamily="34" charset="0"/>
                <a:cs typeface="Times New Roman" panose="02020603050405020304" pitchFamily="18" charset="0"/>
              </a:rPr>
              <a:t>yoğuşmaktadır</a:t>
            </a:r>
            <a:r>
              <a:rPr lang="tr-TR" sz="1800" dirty="0">
                <a:latin typeface="Times New Roman" panose="02020603050405020304" pitchFamily="18" charset="0"/>
                <a:ea typeface="Calibri" panose="020F0502020204030204" pitchFamily="34" charset="0"/>
                <a:cs typeface="Times New Roman" panose="02020603050405020304" pitchFamily="18" charset="0"/>
              </a:rPr>
              <a:t> ve </a:t>
            </a:r>
            <a:r>
              <a:rPr lang="tr-TR" sz="1800" dirty="0" err="1">
                <a:latin typeface="Times New Roman" panose="02020603050405020304" pitchFamily="18" charset="0"/>
                <a:ea typeface="Calibri" panose="020F0502020204030204" pitchFamily="34" charset="0"/>
                <a:cs typeface="Times New Roman" panose="02020603050405020304" pitchFamily="18" charset="0"/>
              </a:rPr>
              <a:t>ve</a:t>
            </a:r>
            <a:r>
              <a:rPr lang="tr-TR" sz="1800" dirty="0">
                <a:latin typeface="Times New Roman" panose="02020603050405020304" pitchFamily="18" charset="0"/>
                <a:ea typeface="Calibri" panose="020F0502020204030204" pitchFamily="34" charset="0"/>
                <a:cs typeface="Times New Roman" panose="02020603050405020304" pitchFamily="18" charset="0"/>
              </a:rPr>
              <a:t> kılcal katmanları doldurmaktadır. Sıvı nem alıcı sistemlerde olduğu gibi katı nem alıcı sistemlerde de nem çekme kapasitesini etkileyen en önemli etken hava ile yüzey arasındaki basınç farkıdır. </a:t>
            </a:r>
          </a:p>
          <a:p>
            <a:pPr marL="0" indent="0">
              <a:lnSpc>
                <a:spcPct val="150000"/>
              </a:lnSpc>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Malzeme örnekleri; Silika jel, </a:t>
            </a:r>
            <a:r>
              <a:rPr lang="tr-TR" sz="1800" dirty="0" err="1">
                <a:latin typeface="Times New Roman" panose="02020603050405020304" pitchFamily="18" charset="0"/>
                <a:ea typeface="Calibri" panose="020F0502020204030204" pitchFamily="34" charset="0"/>
                <a:cs typeface="Times New Roman" panose="02020603050405020304" pitchFamily="18" charset="0"/>
              </a:rPr>
              <a:t>zeolit</a:t>
            </a:r>
            <a:r>
              <a:rPr lang="tr-TR" sz="1800" dirty="0">
                <a:latin typeface="Times New Roman" panose="02020603050405020304" pitchFamily="18" charset="0"/>
                <a:ea typeface="Calibri" panose="020F0502020204030204" pitchFamily="34" charset="0"/>
                <a:cs typeface="Times New Roman" panose="02020603050405020304" pitchFamily="18" charset="0"/>
              </a:rPr>
              <a:t>, aktive edilmiş alüminyum, karbon</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7296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80321" y="2188828"/>
            <a:ext cx="10031222" cy="1335967"/>
          </a:xfrm>
        </p:spPr>
        <p:txBody>
          <a:bodyPr>
            <a:normAutofit/>
          </a:bodyPr>
          <a:lstStyle/>
          <a:p>
            <a:pPr marL="0" indent="0">
              <a:lnSpc>
                <a:spcPct val="150000"/>
              </a:lnSpc>
              <a:buNone/>
            </a:pPr>
            <a:r>
              <a:rPr lang="tr-TR" sz="1800" dirty="0">
                <a:latin typeface="Times New Roman" panose="02020603050405020304" pitchFamily="18" charset="0"/>
                <a:ea typeface="Calibri" panose="020F0502020204030204" pitchFamily="34" charset="0"/>
              </a:rPr>
              <a:t>Sıcaklığın artması ile doğru orantılı olarak nem seviyesi de artmaktadır. Ancak yüksek nem insanlara ve eşyalara zarar vermektedir. Ev, tekne, bina gibi yapılarda nem arttığı zaman küf, yosun ve zararlı bakteriler hızlı şekilde yayılmaktadır. Yüksek nem vücudun fizyolojik yapısını bozmaktadır.</a:t>
            </a:r>
          </a:p>
          <a:p>
            <a:pPr marL="0" indent="0">
              <a:lnSpc>
                <a:spcPct val="150000"/>
              </a:lnSpc>
              <a:buNone/>
            </a:pPr>
            <a:endParaRPr lang="en-GB" sz="1800" dirty="0"/>
          </a:p>
        </p:txBody>
      </p:sp>
      <p:pic>
        <p:nvPicPr>
          <p:cNvPr id="5" name="Resim 4"/>
          <p:cNvPicPr/>
          <p:nvPr/>
        </p:nvPicPr>
        <p:blipFill>
          <a:blip r:embed="rId2">
            <a:extLst>
              <a:ext uri="{28A0092B-C50C-407E-A947-70E740481C1C}">
                <a14:useLocalDpi xmlns:a14="http://schemas.microsoft.com/office/drawing/2010/main" val="0"/>
              </a:ext>
            </a:extLst>
          </a:blip>
          <a:stretch>
            <a:fillRect/>
          </a:stretch>
        </p:blipFill>
        <p:spPr>
          <a:xfrm>
            <a:off x="2969623" y="3524795"/>
            <a:ext cx="6226628" cy="3067594"/>
          </a:xfrm>
          <a:prstGeom prst="rect">
            <a:avLst/>
          </a:prstGeom>
        </p:spPr>
      </p:pic>
    </p:spTree>
    <p:extLst>
      <p:ext uri="{BB962C8B-B14F-4D97-AF65-F5344CB8AC3E}">
        <p14:creationId xmlns:p14="http://schemas.microsoft.com/office/powerpoint/2010/main" val="1289072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p:txBody>
          <a:bodyPr>
            <a:normAutofit fontScale="92500"/>
          </a:body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Mekanik Nem Alma</a:t>
            </a:r>
            <a:r>
              <a:rPr lang="tr-TR" sz="2200" b="1" dirty="0">
                <a:latin typeface="Times New Roman" panose="02020603050405020304" pitchFamily="18" charset="0"/>
                <a:cs typeface="Times New Roman" panose="02020603050405020304" pitchFamily="18" charset="0"/>
              </a:rPr>
              <a:t> </a:t>
            </a:r>
          </a:p>
          <a:p>
            <a:pPr marL="0" indent="0">
              <a:lnSpc>
                <a:spcPct val="150000"/>
              </a:lnSpc>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Mekanik nem alma işleminde soğutma işlemi yapılarak nem havadan çekilmektedir. Havanın soğutulması ile bağıl nem yükselmektedir. Havanın </a:t>
            </a:r>
            <a:r>
              <a:rPr lang="tr-TR" sz="1800" dirty="0" err="1">
                <a:latin typeface="Times New Roman" panose="02020603050405020304" pitchFamily="18" charset="0"/>
                <a:ea typeface="Calibri" panose="020F0502020204030204" pitchFamily="34" charset="0"/>
                <a:cs typeface="Times New Roman" panose="02020603050405020304" pitchFamily="18" charset="0"/>
              </a:rPr>
              <a:t>yoğuşma</a:t>
            </a:r>
            <a:r>
              <a:rPr lang="tr-TR" sz="1800" dirty="0">
                <a:latin typeface="Times New Roman" panose="02020603050405020304" pitchFamily="18" charset="0"/>
                <a:ea typeface="Calibri" panose="020F0502020204030204" pitchFamily="34" charset="0"/>
                <a:cs typeface="Times New Roman" panose="02020603050405020304" pitchFamily="18" charset="0"/>
              </a:rPr>
              <a:t> süreci arttıkça buharlaşma ısısını dışarı vermektedir. Bu ısıya gizli ısı adı verilmektedir. Bu çıkan gizli ısı sistem içerisindeki soğutma sistemi tarafından çekilmektedir. Aynı zamanda havadan duyulur ısının da bir miktarı soğutma sistemi tarafından çekilmektedir.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Mekanik nem alma sistemleri kapalı bir sistemdir ve bu sistemde ısı içeride kalmaktadır. Dolayısıyla bu sistemin kullanıldığı durumlarda kompresöre eklenen ısı sebebiyle en son sıcaklık ilk sıcaklıktan yüksek olmaktadır. Eklenen ısı soğutma çevriminin verimine bağlıdır.</a:t>
            </a:r>
            <a:endParaRPr lang="en-GB"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2064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mn-lt"/>
                <a:cs typeface="Times New Roman" panose="02020603050405020304" pitchFamily="18" charset="0"/>
              </a:rPr>
              <a:t>İçindekiler</a:t>
            </a:r>
            <a:endParaRPr lang="en-GB" dirty="0">
              <a:latin typeface="+mn-lt"/>
              <a:cs typeface="Times New Roman" panose="02020603050405020304" pitchFamily="18" charset="0"/>
            </a:endParaRPr>
          </a:p>
        </p:txBody>
      </p:sp>
      <p:sp>
        <p:nvSpPr>
          <p:cNvPr id="3" name="İçerik Yer Tutucusu 2"/>
          <p:cNvSpPr>
            <a:spLocks noGrp="1"/>
          </p:cNvSpPr>
          <p:nvPr>
            <p:ph idx="1"/>
          </p:nvPr>
        </p:nvSpPr>
        <p:spPr>
          <a:xfrm>
            <a:off x="680321" y="1968137"/>
            <a:ext cx="4440319" cy="4807131"/>
          </a:xfrm>
        </p:spPr>
        <p:txBody>
          <a:bodyPr>
            <a:noAutofit/>
          </a:bodyPr>
          <a:lstStyle/>
          <a:p>
            <a:pPr>
              <a:lnSpc>
                <a:spcPct val="170000"/>
              </a:lnSpc>
              <a:buFont typeface="Wingdings" panose="05000000000000000000" pitchFamily="2" charset="2"/>
              <a:buChar char="v"/>
            </a:pPr>
            <a:r>
              <a:rPr lang="tr-TR" sz="1400" dirty="0"/>
              <a:t>Giriş</a:t>
            </a:r>
          </a:p>
          <a:p>
            <a:pPr>
              <a:lnSpc>
                <a:spcPct val="170000"/>
              </a:lnSpc>
              <a:buFont typeface="Wingdings" panose="05000000000000000000" pitchFamily="2" charset="2"/>
              <a:buChar char="v"/>
            </a:pPr>
            <a:r>
              <a:rPr lang="tr-TR" sz="1400" dirty="0"/>
              <a:t>Literatür</a:t>
            </a:r>
          </a:p>
          <a:p>
            <a:pPr>
              <a:lnSpc>
                <a:spcPct val="170000"/>
              </a:lnSpc>
              <a:buFont typeface="Wingdings" panose="05000000000000000000" pitchFamily="2" charset="2"/>
              <a:buChar char="v"/>
            </a:pPr>
            <a:r>
              <a:rPr lang="tr-TR" sz="1400" dirty="0"/>
              <a:t>Sistem Faktörleri – Hava</a:t>
            </a:r>
          </a:p>
          <a:p>
            <a:pPr>
              <a:lnSpc>
                <a:spcPct val="170000"/>
              </a:lnSpc>
              <a:buFont typeface="Wingdings" panose="05000000000000000000" pitchFamily="2" charset="2"/>
              <a:buChar char="v"/>
            </a:pPr>
            <a:r>
              <a:rPr lang="tr-TR" sz="1400" dirty="0"/>
              <a:t>Sistem Faktörleri – Nem</a:t>
            </a:r>
          </a:p>
          <a:p>
            <a:pPr>
              <a:lnSpc>
                <a:spcPct val="170000"/>
              </a:lnSpc>
              <a:buFont typeface="Wingdings" panose="05000000000000000000" pitchFamily="2" charset="2"/>
              <a:buChar char="v"/>
            </a:pPr>
            <a:r>
              <a:rPr lang="tr-TR" sz="1400" dirty="0"/>
              <a:t>Nem Alıcı Malzemeler</a:t>
            </a:r>
          </a:p>
          <a:p>
            <a:pPr>
              <a:lnSpc>
                <a:spcPct val="170000"/>
              </a:lnSpc>
              <a:buFont typeface="Wingdings" panose="05000000000000000000" pitchFamily="2" charset="2"/>
              <a:buChar char="v"/>
            </a:pPr>
            <a:r>
              <a:rPr lang="tr-TR" sz="1400" dirty="0"/>
              <a:t>Nem Alma Sistemleri</a:t>
            </a:r>
          </a:p>
          <a:p>
            <a:pPr>
              <a:lnSpc>
                <a:spcPct val="170000"/>
              </a:lnSpc>
              <a:buFont typeface="Wingdings" panose="05000000000000000000" pitchFamily="2" charset="2"/>
              <a:buChar char="v"/>
            </a:pPr>
            <a:r>
              <a:rPr lang="tr-TR" sz="1400" dirty="0"/>
              <a:t>Kimyasal Nem Alma Örnekleri</a:t>
            </a:r>
          </a:p>
          <a:p>
            <a:pPr>
              <a:lnSpc>
                <a:spcPct val="170000"/>
              </a:lnSpc>
              <a:buFont typeface="Wingdings" panose="05000000000000000000" pitchFamily="2" charset="2"/>
              <a:buChar char="v"/>
            </a:pPr>
            <a:r>
              <a:rPr lang="tr-TR" sz="1400" dirty="0"/>
              <a:t>Kimyasal Nem Alma Uygulama Alanları</a:t>
            </a:r>
          </a:p>
          <a:p>
            <a:pPr>
              <a:lnSpc>
                <a:spcPct val="170000"/>
              </a:lnSpc>
              <a:buFont typeface="Wingdings" panose="05000000000000000000" pitchFamily="2" charset="2"/>
              <a:buChar char="v"/>
            </a:pPr>
            <a:r>
              <a:rPr lang="tr-TR" sz="1400" dirty="0"/>
              <a:t>Uygulama – Maliyet Analizi</a:t>
            </a:r>
          </a:p>
          <a:p>
            <a:pPr>
              <a:lnSpc>
                <a:spcPct val="170000"/>
              </a:lnSpc>
              <a:buFont typeface="Wingdings" panose="05000000000000000000" pitchFamily="2" charset="2"/>
              <a:buChar char="v"/>
            </a:pPr>
            <a:r>
              <a:rPr lang="tr-TR" sz="1400" dirty="0"/>
              <a:t>Sonuç</a:t>
            </a:r>
            <a:endParaRPr lang="en-GB" sz="1400" dirty="0"/>
          </a:p>
        </p:txBody>
      </p:sp>
    </p:spTree>
    <p:extLst>
      <p:ext uri="{BB962C8B-B14F-4D97-AF65-F5344CB8AC3E}">
        <p14:creationId xmlns:p14="http://schemas.microsoft.com/office/powerpoint/2010/main" val="423535299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a:xfrm>
            <a:off x="680321" y="2120509"/>
            <a:ext cx="9613861" cy="2243836"/>
          </a:xfrm>
        </p:spPr>
        <p:txBody>
          <a:bodyPr>
            <a:normAutofit lnSpcReduction="10000"/>
          </a:bodyPr>
          <a:lstStyle/>
          <a:p>
            <a:pPr>
              <a:lnSpc>
                <a:spcPct val="150000"/>
              </a:lnSpc>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rPr>
              <a:t>Mekanik nem alıcı sistemden ayrılan havanın nem oranı, cihazın serpantininin </a:t>
            </a:r>
            <a:r>
              <a:rPr lang="tr-TR" sz="1800" dirty="0" err="1">
                <a:latin typeface="Times New Roman" panose="02020603050405020304" pitchFamily="18" charset="0"/>
                <a:ea typeface="Calibri" panose="020F0502020204030204" pitchFamily="34" charset="0"/>
              </a:rPr>
              <a:t>yoğuşma</a:t>
            </a:r>
            <a:r>
              <a:rPr lang="tr-TR" sz="1800" dirty="0">
                <a:latin typeface="Times New Roman" panose="02020603050405020304" pitchFamily="18" charset="0"/>
                <a:ea typeface="Calibri" panose="020F0502020204030204" pitchFamily="34" charset="0"/>
              </a:rPr>
              <a:t> noktasına bağlı olarak değişmektedir. Bu durum ise serpantinin içerisindeki akışkanın basıncı ile ilgilidir. </a:t>
            </a:r>
          </a:p>
          <a:p>
            <a:pPr>
              <a:lnSpc>
                <a:spcPct val="150000"/>
              </a:lnSpc>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cs typeface="Times New Roman" panose="02020603050405020304" pitchFamily="18" charset="0"/>
              </a:rPr>
              <a:t>Nem alıcı sistemlerin performansını anlamak için duyulur ısı oranını (SHR) bilmek yeterlidir. Genellikle soğutucular 0,8 SHR oranına sahipken, mekanik nem alıcılar 0,4-0,7 SHR oranına sahiptirler. SHR oranı gizli ısının toplam ısıya oranı ile bulunmaktadır.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Metin kutusu 3"/>
          <p:cNvSpPr txBox="1"/>
          <p:nvPr/>
        </p:nvSpPr>
        <p:spPr>
          <a:xfrm>
            <a:off x="2004025" y="4815842"/>
            <a:ext cx="2907610"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Hava filtresi</a:t>
            </a:r>
          </a:p>
          <a:p>
            <a:pPr marL="285750" indent="-285750">
              <a:lnSpc>
                <a:spcPct val="150000"/>
              </a:lnSpc>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Buharlaştırıcı serpantin</a:t>
            </a:r>
          </a:p>
          <a:p>
            <a:pPr marL="285750" indent="-285750">
              <a:lnSpc>
                <a:spcPct val="150000"/>
              </a:lnSpc>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Fan motoru</a:t>
            </a:r>
          </a:p>
          <a:p>
            <a:pPr marL="285750" indent="-285750">
              <a:lnSpc>
                <a:spcPct val="150000"/>
              </a:lnSpc>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Genişleme valfi</a:t>
            </a:r>
          </a:p>
        </p:txBody>
      </p:sp>
      <p:sp>
        <p:nvSpPr>
          <p:cNvPr id="5" name="Metin kutusu 4"/>
          <p:cNvSpPr txBox="1"/>
          <p:nvPr/>
        </p:nvSpPr>
        <p:spPr>
          <a:xfrm>
            <a:off x="4911635" y="4980159"/>
            <a:ext cx="4206240" cy="1289071"/>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Kompresör</a:t>
            </a:r>
          </a:p>
          <a:p>
            <a:pPr marL="285750" indent="-285750">
              <a:lnSpc>
                <a:spcPct val="150000"/>
              </a:lnSpc>
              <a:buFont typeface="Wingdings" panose="05000000000000000000" pitchFamily="2" charset="2"/>
              <a:buChar char="v"/>
            </a:pPr>
            <a:r>
              <a:rPr lang="tr-TR" dirty="0" err="1">
                <a:latin typeface="Times New Roman" panose="02020603050405020304" pitchFamily="18" charset="0"/>
                <a:cs typeface="Times New Roman" panose="02020603050405020304" pitchFamily="18" charset="0"/>
              </a:rPr>
              <a:t>Opsiyonel</a:t>
            </a:r>
            <a:r>
              <a:rPr lang="tr-TR" dirty="0">
                <a:latin typeface="Times New Roman" panose="02020603050405020304" pitchFamily="18" charset="0"/>
                <a:cs typeface="Times New Roman" panose="02020603050405020304" pitchFamily="18" charset="0"/>
              </a:rPr>
              <a:t> ikinci </a:t>
            </a:r>
            <a:r>
              <a:rPr lang="tr-TR" dirty="0" err="1">
                <a:latin typeface="Times New Roman" panose="02020603050405020304" pitchFamily="18" charset="0"/>
                <a:cs typeface="Times New Roman" panose="02020603050405020304" pitchFamily="18" charset="0"/>
              </a:rPr>
              <a:t>yoğuşturucu</a:t>
            </a: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v"/>
            </a:pPr>
            <a:r>
              <a:rPr lang="tr-TR" dirty="0">
                <a:latin typeface="Times New Roman" panose="02020603050405020304" pitchFamily="18" charset="0"/>
                <a:cs typeface="Times New Roman" panose="02020603050405020304" pitchFamily="18" charset="0"/>
              </a:rPr>
              <a:t>Kontrol mekanizması</a:t>
            </a:r>
            <a:endParaRPr lang="en-GB"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3378925" y="4400468"/>
            <a:ext cx="3230880" cy="707886"/>
          </a:xfrm>
          <a:prstGeom prst="rect">
            <a:avLst/>
          </a:prstGeom>
          <a:noFill/>
        </p:spPr>
        <p:txBody>
          <a:bodyPr wrap="square" rtlCol="0">
            <a:spAutoFit/>
          </a:bodyPr>
          <a:lstStyle/>
          <a:p>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Sistem Elemanları;</a:t>
            </a:r>
          </a:p>
          <a:p>
            <a:endParaRPr lang="en-GB" dirty="0"/>
          </a:p>
        </p:txBody>
      </p:sp>
    </p:spTree>
    <p:extLst>
      <p:ext uri="{BB962C8B-B14F-4D97-AF65-F5344CB8AC3E}">
        <p14:creationId xmlns:p14="http://schemas.microsoft.com/office/powerpoint/2010/main" val="2396855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p:txBody>
          <a:bodyPr>
            <a:normAutofit/>
          </a:body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Kimyasal Nem Alma</a:t>
            </a:r>
          </a:p>
          <a:p>
            <a:pPr marL="0" indent="0">
              <a:lnSpc>
                <a:spcPct val="150000"/>
              </a:lnSpc>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Havadaki nemi emerek alan sistemlere kimyasal nem alma sistemi denilmektedir. Nem alıcıların yüzeyindeki su buhar basıncı havadaki neme göre düşük olduğunda nem, nem alıcı malzemeye geçmektedir. Hava bu işlem sürecinde, ilk haline göre daha kuru bir şekilde sistemden çıkmaktadır. Endüstriyel alanlarda sıvı ve katı nem alıcıları tercih edilirken, ticari kullanımda katı nem alıcılar tercih edilmektedir.</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083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a:xfrm>
            <a:off x="0" y="2014655"/>
            <a:ext cx="7167153" cy="4717072"/>
          </a:xfrm>
        </p:spPr>
        <p:txBody>
          <a:bodyPr>
            <a:normAutofit lnSpcReduction="10000"/>
          </a:bodyPr>
          <a:lstStyle/>
          <a:p>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Sıvı Kimyasal Nem Alma</a:t>
            </a:r>
          </a:p>
          <a:p>
            <a:pPr marL="0" indent="0">
              <a:lnSpc>
                <a:spcPct val="150000"/>
              </a:lnSpc>
              <a:buNone/>
            </a:pPr>
            <a:r>
              <a:rPr lang="tr-TR" sz="1900" dirty="0">
                <a:latin typeface="Times New Roman" panose="02020603050405020304" pitchFamily="18" charset="0"/>
                <a:ea typeface="Calibri" panose="020F0502020204030204" pitchFamily="34" charset="0"/>
                <a:cs typeface="Times New Roman" panose="02020603050405020304" pitchFamily="18" charset="0"/>
              </a:rPr>
              <a:t>Sıvı nem alma sistemlerinin su buharı çekme yeteneği sıcaklık ve solüsyonun </a:t>
            </a:r>
            <a:r>
              <a:rPr lang="tr-TR" sz="1900" dirty="0" err="1">
                <a:latin typeface="Times New Roman" panose="02020603050405020304" pitchFamily="18" charset="0"/>
                <a:ea typeface="Calibri" panose="020F0502020204030204" pitchFamily="34" charset="0"/>
                <a:cs typeface="Times New Roman" panose="02020603050405020304" pitchFamily="18" charset="0"/>
              </a:rPr>
              <a:t>konstrasyonuna</a:t>
            </a:r>
            <a:r>
              <a:rPr lang="tr-TR" sz="1900" dirty="0">
                <a:latin typeface="Times New Roman" panose="02020603050405020304" pitchFamily="18" charset="0"/>
                <a:ea typeface="Calibri" panose="020F0502020204030204" pitchFamily="34" charset="0"/>
                <a:cs typeface="Times New Roman" panose="02020603050405020304" pitchFamily="18" charset="0"/>
              </a:rPr>
              <a:t> bağlı olarak değişmektedir. Belirli bir sıvı nem alıcı konsantrasyonu ile düşük solüsyon sıcaklığı oluşturularak soğuk kuru hava elde edilmektedir. Yüksek solüsyon sıcaklığıyla ılık nemli hava ortama verilmektedir. Havanın soğutulması ve nemin alınması işlemi sıvı nem alıcıyla temas sırasında gerçekleşmektedir. Sıvı nem alıcı tarafından çekilen ısı, ısı değiştiricideki soğutucu akışkan akışı kontrol edilerek nem ve sıcaklık kontrolü sağlanmaktadır. Burada ısıtılmış solüsyonun hava akımı ile temasa geçilerek nemi havaya bırakması sağlanmaktadır, böylece konsantrasyonu tekrar artmaktadır. </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200" dirty="0">
              <a:latin typeface="Times New Roman" panose="02020603050405020304" pitchFamily="18" charset="0"/>
              <a:cs typeface="Times New Roman" panose="02020603050405020304" pitchFamily="18" charset="0"/>
            </a:endParaRPr>
          </a:p>
        </p:txBody>
      </p:sp>
      <p:pic>
        <p:nvPicPr>
          <p:cNvPr id="4" name="Resim 3"/>
          <p:cNvPicPr/>
          <p:nvPr/>
        </p:nvPicPr>
        <p:blipFill>
          <a:blip r:embed="rId2"/>
          <a:stretch>
            <a:fillRect/>
          </a:stretch>
        </p:blipFill>
        <p:spPr>
          <a:xfrm>
            <a:off x="7337697" y="2876176"/>
            <a:ext cx="4622800" cy="3054985"/>
          </a:xfrm>
          <a:prstGeom prst="rect">
            <a:avLst/>
          </a:prstGeom>
        </p:spPr>
      </p:pic>
    </p:spTree>
    <p:extLst>
      <p:ext uri="{BB962C8B-B14F-4D97-AF65-F5344CB8AC3E}">
        <p14:creationId xmlns:p14="http://schemas.microsoft.com/office/powerpoint/2010/main" val="1954692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p:nvPr/>
        </p:nvPicPr>
        <p:blipFill>
          <a:blip r:embed="rId2">
            <a:extLst>
              <a:ext uri="{28A0092B-C50C-407E-A947-70E740481C1C}">
                <a14:useLocalDpi xmlns:a14="http://schemas.microsoft.com/office/drawing/2010/main" val="0"/>
              </a:ext>
            </a:extLst>
          </a:blip>
          <a:stretch>
            <a:fillRect/>
          </a:stretch>
        </p:blipFill>
        <p:spPr>
          <a:xfrm>
            <a:off x="7237957" y="4399317"/>
            <a:ext cx="4013518" cy="1985554"/>
          </a:xfrm>
          <a:prstGeom prst="rect">
            <a:avLst/>
          </a:prstGeom>
        </p:spPr>
      </p:pic>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a:xfrm>
            <a:off x="122973" y="2023365"/>
            <a:ext cx="6330079" cy="4751904"/>
          </a:xfrm>
        </p:spPr>
        <p:txBody>
          <a:bodyPr>
            <a:normAutofit fontScale="92500" lnSpcReduction="10000"/>
          </a:body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Katı Kimyasal Nem Alma</a:t>
            </a:r>
          </a:p>
          <a:p>
            <a:pPr marL="0" indent="0">
              <a:lnSpc>
                <a:spcPct val="150000"/>
              </a:lnSpc>
              <a:buNone/>
            </a:pPr>
            <a:r>
              <a:rPr lang="tr-TR" sz="1800" u="sng" dirty="0">
                <a:latin typeface="Times New Roman" panose="02020603050405020304" pitchFamily="18" charset="0"/>
                <a:ea typeface="Calibri" panose="020F0502020204030204" pitchFamily="34" charset="0"/>
              </a:rPr>
              <a:t>Kullan-At Paketler: </a:t>
            </a:r>
            <a:r>
              <a:rPr lang="tr-TR" sz="1800" dirty="0">
                <a:latin typeface="Times New Roman" panose="02020603050405020304" pitchFamily="18" charset="0"/>
                <a:ea typeface="Calibri" panose="020F0502020204030204" pitchFamily="34" charset="0"/>
              </a:rPr>
              <a:t>Bu çeşit katı nem alıcı sistemler askeri malzemeleri, tüketim elektroniklerini, ilaç tabletlerini korumak amacıyla aletlerin konuldukları kutuya takılmaktadır. Bu sistemde nem çekme buhar basıncı farkı önemlidir.</a:t>
            </a:r>
          </a:p>
          <a:p>
            <a:pPr marL="0" indent="0">
              <a:lnSpc>
                <a:spcPct val="150000"/>
              </a:lnSpc>
              <a:buNone/>
            </a:pPr>
            <a:r>
              <a:rPr lang="tr-TR" sz="1800" u="sng" dirty="0">
                <a:latin typeface="Times New Roman" panose="02020603050405020304" pitchFamily="18" charset="0"/>
                <a:ea typeface="Calibri" panose="020F0502020204030204" pitchFamily="34" charset="0"/>
              </a:rPr>
              <a:t>Zamanla Yeniden Canlandırılan Paketler: </a:t>
            </a:r>
            <a:r>
              <a:rPr lang="tr-TR" sz="1800" dirty="0">
                <a:latin typeface="Times New Roman" panose="02020603050405020304" pitchFamily="18" charset="0"/>
                <a:ea typeface="Calibri" panose="020F0502020204030204" pitchFamily="34" charset="0"/>
              </a:rPr>
              <a:t>Bu tip paketler genellikle küçük yükler olduğu durumlarda kullanılmaktadır. Neme karşı dayanıksız olan malzemelerin nemden etkilenmemesi amaçlanmaktadır.</a:t>
            </a:r>
          </a:p>
          <a:p>
            <a:pPr marL="0" indent="0">
              <a:lnSpc>
                <a:spcPct val="150000"/>
              </a:lnSpc>
              <a:buNone/>
            </a:pPr>
            <a:r>
              <a:rPr lang="tr-TR" sz="1800" u="sng" dirty="0">
                <a:latin typeface="Times New Roman" panose="02020603050405020304" pitchFamily="18" charset="0"/>
                <a:ea typeface="Calibri" panose="020F0502020204030204" pitchFamily="34" charset="0"/>
              </a:rPr>
              <a:t>Devamlı Canlandırılan Nem Alıcılar: </a:t>
            </a:r>
            <a:r>
              <a:rPr lang="tr-TR" sz="1800" dirty="0">
                <a:latin typeface="Times New Roman" panose="02020603050405020304" pitchFamily="18" charset="0"/>
                <a:ea typeface="Calibri" panose="020F0502020204030204" pitchFamily="34" charset="0"/>
              </a:rPr>
              <a:t>Yüksek nem yükünün ve sabit nem şartının gerekli olduğu bine ve endüstriyel uygulamalarda kullanılmaktadır.</a:t>
            </a:r>
          </a:p>
          <a:p>
            <a:pPr marL="0" indent="0">
              <a:lnSpc>
                <a:spcPct val="150000"/>
              </a:lnSpc>
              <a:buNone/>
            </a:pPr>
            <a:endParaRPr lang="en-GB"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Dikdörtgen 4"/>
          <p:cNvSpPr/>
          <p:nvPr/>
        </p:nvSpPr>
        <p:spPr>
          <a:xfrm>
            <a:off x="6696890" y="2211977"/>
            <a:ext cx="5434149" cy="2159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Metin kutusu 3"/>
          <p:cNvSpPr txBox="1"/>
          <p:nvPr/>
        </p:nvSpPr>
        <p:spPr>
          <a:xfrm>
            <a:off x="6696891" y="2290353"/>
            <a:ext cx="5312230" cy="2031325"/>
          </a:xfrm>
          <a:prstGeom prst="rect">
            <a:avLst/>
          </a:prstGeom>
          <a:noFill/>
        </p:spPr>
        <p:txBody>
          <a:bodyPr wrap="square" rtlCol="0">
            <a:spAutoFit/>
          </a:bodyPr>
          <a:lstStyle/>
          <a:p>
            <a:pPr algn="just"/>
            <a:r>
              <a:rPr lang="tr-TR" dirty="0">
                <a:latin typeface="Times New Roman" panose="02020603050405020304" pitchFamily="18" charset="0"/>
                <a:ea typeface="Calibri" panose="020F0502020204030204" pitchFamily="34" charset="0"/>
              </a:rPr>
              <a:t>Katı nem alıcı malzemeler bal peteği şeklindeki </a:t>
            </a:r>
            <a:r>
              <a:rPr lang="tr-TR" dirty="0" err="1">
                <a:latin typeface="Times New Roman" panose="02020603050405020304" pitchFamily="18" charset="0"/>
                <a:ea typeface="Calibri" panose="020F0502020204030204" pitchFamily="34" charset="0"/>
              </a:rPr>
              <a:t>matrikse</a:t>
            </a:r>
            <a:r>
              <a:rPr lang="tr-TR" dirty="0">
                <a:latin typeface="Times New Roman" panose="02020603050405020304" pitchFamily="18" charset="0"/>
                <a:ea typeface="Calibri" panose="020F0502020204030204" pitchFamily="34" charset="0"/>
              </a:rPr>
              <a:t> emdirilmektedir. Katı nem alıcı malzemeye sahip bal peteği tekerlek şeklinde sokulmaktadır. Bu tekerlek iki akım arasına gelecek şekilde yerleştirilmektedir. İki akım arasındaki tekerlek bölgesinde bir yalıtım yapılarak akımların birbirine karışması engellenmektedir.</a:t>
            </a:r>
            <a:endParaRPr lang="en-GB" dirty="0"/>
          </a:p>
        </p:txBody>
      </p:sp>
    </p:spTree>
    <p:extLst>
      <p:ext uri="{BB962C8B-B14F-4D97-AF65-F5344CB8AC3E}">
        <p14:creationId xmlns:p14="http://schemas.microsoft.com/office/powerpoint/2010/main" val="90138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a:xfrm>
            <a:off x="120411" y="2113011"/>
            <a:ext cx="6698401" cy="4644839"/>
          </a:xfrm>
        </p:spPr>
        <p:txBody>
          <a:bodyPr>
            <a:normAutofit fontScale="77500" lnSpcReduction="20000"/>
          </a:bodyPr>
          <a:lstStyle/>
          <a:p>
            <a:pPr>
              <a:buFont typeface="Courier New" panose="02070309020205020404" pitchFamily="49" charset="0"/>
              <a:buChar char="o"/>
            </a:pPr>
            <a:r>
              <a:rPr lang="tr-TR" sz="2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Hibrit</a:t>
            </a: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Kimyasal Nem Alma</a:t>
            </a:r>
          </a:p>
          <a:p>
            <a:pPr marL="0" indent="0">
              <a:lnSpc>
                <a:spcPct val="170000"/>
              </a:lnSpc>
              <a:buNone/>
            </a:pPr>
            <a:r>
              <a:rPr lang="tr-TR" sz="1900" dirty="0">
                <a:latin typeface="Times New Roman" panose="02020603050405020304" pitchFamily="18" charset="0"/>
                <a:ea typeface="Calibri" panose="020F0502020204030204" pitchFamily="34" charset="0"/>
              </a:rPr>
              <a:t>Katı nem alıcı sistemlerin düşük enerji kaynakları kullanarak çalıştıkları durumlarda  verimler artmaktadır. Elektrik ücretleri yüksek, yeniden canlandırma işlemi için gerekli enerji hazır ve SHR oranı %25’ten yüksekse bu sistemleri kullanmak oldukça mantıklıdır. Bazı durumlarda ise kullanılması mecburidir. Bu durumlara; depolar, buz sahalar, askeri depolar, marketler veya hastane odaları örnek olarak gösterilebilir.</a:t>
            </a:r>
          </a:p>
          <a:p>
            <a:pPr marL="0" indent="0">
              <a:lnSpc>
                <a:spcPct val="170000"/>
              </a:lnSpc>
              <a:buNone/>
            </a:pPr>
            <a:r>
              <a:rPr lang="tr-TR" sz="1900" dirty="0" err="1">
                <a:latin typeface="Times New Roman" panose="02020603050405020304" pitchFamily="18" charset="0"/>
                <a:ea typeface="Calibri" panose="020F0502020204030204" pitchFamily="34" charset="0"/>
              </a:rPr>
              <a:t>Hibrit</a:t>
            </a:r>
            <a:r>
              <a:rPr lang="tr-TR" sz="1900" dirty="0">
                <a:latin typeface="Times New Roman" panose="02020603050405020304" pitchFamily="18" charset="0"/>
                <a:ea typeface="Calibri" panose="020F0502020204030204" pitchFamily="34" charset="0"/>
              </a:rPr>
              <a:t> sistemlerde dönen ısı tekerleği, veriş fanı, dönüş fanı, </a:t>
            </a:r>
            <a:r>
              <a:rPr lang="tr-TR" sz="1900" dirty="0" err="1">
                <a:latin typeface="Times New Roman" panose="02020603050405020304" pitchFamily="18" charset="0"/>
                <a:ea typeface="Calibri" panose="020F0502020204030204" pitchFamily="34" charset="0"/>
              </a:rPr>
              <a:t>rejenerasyon</a:t>
            </a:r>
            <a:r>
              <a:rPr lang="tr-TR" sz="1900" dirty="0">
                <a:latin typeface="Times New Roman" panose="02020603050405020304" pitchFamily="18" charset="0"/>
                <a:ea typeface="Calibri" panose="020F0502020204030204" pitchFamily="34" charset="0"/>
              </a:rPr>
              <a:t> için ısı kaynağı bulunmaktadır. Duyulur ısı tekerleği, ısıyı diğer hava akımına vermektedir. Bu tekerlek nemi çok az çekmektedir. Bu nedenle katı nem alıcıyı yeniden canlandırırken elektriğe karşı dirençli ısıtıcılar, güneş enerjili su ısıtıcı serpantinler, sıcak su veya </a:t>
            </a:r>
            <a:r>
              <a:rPr lang="tr-TR" sz="1900" dirty="0" err="1">
                <a:latin typeface="Times New Roman" panose="02020603050405020304" pitchFamily="18" charset="0"/>
                <a:ea typeface="Calibri" panose="020F0502020204030204" pitchFamily="34" charset="0"/>
              </a:rPr>
              <a:t>doğaz</a:t>
            </a:r>
            <a:r>
              <a:rPr lang="tr-TR" sz="1900" dirty="0">
                <a:latin typeface="Times New Roman" panose="02020603050405020304" pitchFamily="18" charset="0"/>
                <a:ea typeface="Calibri" panose="020F0502020204030204" pitchFamily="34" charset="0"/>
              </a:rPr>
              <a:t> gazdan yararlanılması gerekebilmektedir. Bu tip </a:t>
            </a:r>
            <a:r>
              <a:rPr lang="tr-TR" sz="1900" dirty="0" err="1">
                <a:latin typeface="Times New Roman" panose="02020603050405020304" pitchFamily="18" charset="0"/>
                <a:ea typeface="Calibri" panose="020F0502020204030204" pitchFamily="34" charset="0"/>
              </a:rPr>
              <a:t>hibrit</a:t>
            </a:r>
            <a:r>
              <a:rPr lang="tr-TR" sz="1900" dirty="0">
                <a:latin typeface="Times New Roman" panose="02020603050405020304" pitchFamily="18" charset="0"/>
                <a:ea typeface="Calibri" panose="020F0502020204030204" pitchFamily="34" charset="0"/>
              </a:rPr>
              <a:t> sistemlerin ilk yatırım maliyetleri yüksek olmasına rağmen süreç içerisindeki işletme maliyetleri oldukça düşüktür.</a:t>
            </a:r>
          </a:p>
          <a:p>
            <a:pPr marL="0" indent="0">
              <a:lnSpc>
                <a:spcPct val="170000"/>
              </a:lnSpc>
              <a:buNone/>
            </a:pPr>
            <a:endParaRPr lang="en-GB" sz="1800" dirty="0">
              <a:latin typeface="Times New Roman" panose="02020603050405020304" pitchFamily="18" charset="0"/>
              <a:cs typeface="Times New Roman" panose="02020603050405020304" pitchFamily="18" charset="0"/>
            </a:endParaRPr>
          </a:p>
        </p:txBody>
      </p:sp>
      <p:pic>
        <p:nvPicPr>
          <p:cNvPr id="4" name="Resim 3"/>
          <p:cNvPicPr/>
          <p:nvPr/>
        </p:nvPicPr>
        <p:blipFill>
          <a:blip r:embed="rId2">
            <a:extLst>
              <a:ext uri="{28A0092B-C50C-407E-A947-70E740481C1C}">
                <a14:useLocalDpi xmlns:a14="http://schemas.microsoft.com/office/drawing/2010/main" val="0"/>
              </a:ext>
            </a:extLst>
          </a:blip>
          <a:stretch>
            <a:fillRect/>
          </a:stretch>
        </p:blipFill>
        <p:spPr>
          <a:xfrm>
            <a:off x="7070349" y="3189899"/>
            <a:ext cx="4834255" cy="2133600"/>
          </a:xfrm>
          <a:prstGeom prst="rect">
            <a:avLst/>
          </a:prstGeom>
        </p:spPr>
      </p:pic>
    </p:spTree>
    <p:extLst>
      <p:ext uri="{BB962C8B-B14F-4D97-AF65-F5344CB8AC3E}">
        <p14:creationId xmlns:p14="http://schemas.microsoft.com/office/powerpoint/2010/main" val="486652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pic>
        <p:nvPicPr>
          <p:cNvPr id="4" name="Resim 3"/>
          <p:cNvPicPr/>
          <p:nvPr/>
        </p:nvPicPr>
        <p:blipFill>
          <a:blip r:embed="rId2">
            <a:extLst>
              <a:ext uri="{28A0092B-C50C-407E-A947-70E740481C1C}">
                <a14:useLocalDpi xmlns:a14="http://schemas.microsoft.com/office/drawing/2010/main" val="0"/>
              </a:ext>
            </a:extLst>
          </a:blip>
          <a:stretch>
            <a:fillRect/>
          </a:stretch>
        </p:blipFill>
        <p:spPr>
          <a:xfrm>
            <a:off x="165889" y="2064022"/>
            <a:ext cx="4932180" cy="3178151"/>
          </a:xfrm>
          <a:prstGeom prst="rect">
            <a:avLst/>
          </a:prstGeom>
        </p:spPr>
      </p:pic>
      <p:sp>
        <p:nvSpPr>
          <p:cNvPr id="5" name="Metin kutusu 4"/>
          <p:cNvSpPr txBox="1"/>
          <p:nvPr/>
        </p:nvSpPr>
        <p:spPr>
          <a:xfrm>
            <a:off x="64089" y="5242173"/>
            <a:ext cx="11286310" cy="1615827"/>
          </a:xfrm>
          <a:prstGeom prst="rect">
            <a:avLst/>
          </a:prstGeom>
          <a:noFill/>
        </p:spPr>
        <p:txBody>
          <a:bodyPr wrap="square" rtlCol="0">
            <a:spAutoFit/>
          </a:bodyPr>
          <a:lstStyle/>
          <a:p>
            <a:pPr marL="342900" lvl="0" indent="-342900" algn="just">
              <a:lnSpc>
                <a:spcPct val="150000"/>
              </a:lnSpc>
              <a:spcAft>
                <a:spcPts val="0"/>
              </a:spcAft>
              <a:buFont typeface="+mj-lt"/>
              <a:buAutoNum type="arabicPeriod"/>
            </a:pPr>
            <a:r>
              <a:rPr lang="tr-TR"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Nem Alma</a:t>
            </a:r>
            <a:endParaRPr lang="en-GB"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Courier New" panose="02070309020205020404" pitchFamily="49" charset="0"/>
              <a:buChar char="o"/>
            </a:pPr>
            <a:r>
              <a:rPr lang="tr-TR" sz="1600" dirty="0">
                <a:latin typeface="Times New Roman" panose="02020603050405020304" pitchFamily="18" charset="0"/>
                <a:ea typeface="Calibri" panose="020F0502020204030204" pitchFamily="34" charset="0"/>
                <a:cs typeface="Times New Roman" panose="02020603050405020304" pitchFamily="18" charset="0"/>
              </a:rPr>
              <a:t>Sıcak nemli hava katı nem alıcı sisteme A noktasında girmektedir.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800"/>
              </a:spcAft>
              <a:buFont typeface="Courier New" panose="02070309020205020404" pitchFamily="49" charset="0"/>
              <a:buChar char="o"/>
            </a:pPr>
            <a:r>
              <a:rPr lang="tr-TR" sz="1600" dirty="0">
                <a:latin typeface="Times New Roman" panose="02020603050405020304" pitchFamily="18" charset="0"/>
                <a:ea typeface="Calibri" panose="020F0502020204030204" pitchFamily="34" charset="0"/>
                <a:cs typeface="Times New Roman" panose="02020603050405020304" pitchFamily="18" charset="0"/>
              </a:rPr>
              <a:t>A-B dış hava nemi emerek almaktadır. Bu esnada nemini bırakırken ısı yayar ve bu ısı hava sıcaklığını yükseltmektedir. Gizli ısı duyulur ısıya çevrilmektedir. </a:t>
            </a:r>
            <a:r>
              <a:rPr lang="tr-TR" sz="1600" dirty="0" err="1">
                <a:latin typeface="Times New Roman" panose="02020603050405020304" pitchFamily="18" charset="0"/>
                <a:ea typeface="Calibri" panose="020F0502020204030204" pitchFamily="34" charset="0"/>
                <a:cs typeface="Times New Roman" panose="02020603050405020304" pitchFamily="18" charset="0"/>
              </a:rPr>
              <a:t>Entalpide</a:t>
            </a:r>
            <a:r>
              <a:rPr lang="tr-TR" sz="1600" dirty="0">
                <a:latin typeface="Times New Roman" panose="02020603050405020304" pitchFamily="18" charset="0"/>
                <a:ea typeface="Calibri" panose="020F0502020204030204" pitchFamily="34" charset="0"/>
                <a:cs typeface="Times New Roman" panose="02020603050405020304" pitchFamily="18" charset="0"/>
              </a:rPr>
              <a:t> hafif bir artış oluşmaktadır. B noktasında hava sıcaklık ve soğutulmadan ortama verilemez.</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Metin kutusu 6"/>
          <p:cNvSpPr txBox="1"/>
          <p:nvPr/>
        </p:nvSpPr>
        <p:spPr>
          <a:xfrm>
            <a:off x="5199868" y="2064022"/>
            <a:ext cx="6992132" cy="3565079"/>
          </a:xfrm>
          <a:prstGeom prst="rect">
            <a:avLst/>
          </a:prstGeom>
          <a:noFill/>
        </p:spPr>
        <p:txBody>
          <a:bodyPr wrap="square" rtlCol="0">
            <a:spAutoFit/>
          </a:bodyPr>
          <a:lstStyle/>
          <a:p>
            <a:pPr lvl="0" algn="just">
              <a:lnSpc>
                <a:spcPct val="150000"/>
              </a:lnSpc>
              <a:spcAft>
                <a:spcPts val="0"/>
              </a:spcAft>
            </a:pPr>
            <a:r>
              <a:rPr lang="tr-TR"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 Soğutma </a:t>
            </a:r>
            <a:endParaRPr lang="en-GB" sz="16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Courier New" panose="02070309020205020404" pitchFamily="49" charset="0"/>
              <a:buChar char="o"/>
            </a:pPr>
            <a:r>
              <a:rPr lang="tr-TR" sz="1600" dirty="0">
                <a:latin typeface="Times New Roman" panose="02020603050405020304" pitchFamily="18" charset="0"/>
                <a:ea typeface="Calibri" panose="020F0502020204030204" pitchFamily="34" charset="0"/>
                <a:cs typeface="Times New Roman" panose="02020603050405020304" pitchFamily="18" charset="0"/>
              </a:rPr>
              <a:t>B-C ısı kaybı ve soğutma işlemi gerçekleşmektedir. Nemi alınmış hava dönen ısı tekerleğine girmektedir. Isısının bir kısmı </a:t>
            </a:r>
            <a:r>
              <a:rPr lang="tr-TR" sz="1600" dirty="0" err="1">
                <a:latin typeface="Times New Roman" panose="02020603050405020304" pitchFamily="18" charset="0"/>
                <a:ea typeface="Calibri" panose="020F0502020204030204" pitchFamily="34" charset="0"/>
                <a:cs typeface="Times New Roman" panose="02020603050405020304" pitchFamily="18" charset="0"/>
              </a:rPr>
              <a:t>egzos</a:t>
            </a:r>
            <a:r>
              <a:rPr lang="tr-TR" sz="1600" dirty="0">
                <a:latin typeface="Times New Roman" panose="02020603050405020304" pitchFamily="18" charset="0"/>
                <a:ea typeface="Calibri" panose="020F0502020204030204" pitchFamily="34" charset="0"/>
                <a:cs typeface="Times New Roman" panose="02020603050405020304" pitchFamily="18" charset="0"/>
              </a:rPr>
              <a:t> havasına transfer edilmektedir. Bu işlem sırasında sıcak kuru hava soğurken, soğuk </a:t>
            </a:r>
            <a:r>
              <a:rPr lang="tr-TR" sz="1600" dirty="0" err="1">
                <a:latin typeface="Times New Roman" panose="02020603050405020304" pitchFamily="18" charset="0"/>
                <a:ea typeface="Calibri" panose="020F0502020204030204" pitchFamily="34" charset="0"/>
                <a:cs typeface="Times New Roman" panose="02020603050405020304" pitchFamily="18" charset="0"/>
              </a:rPr>
              <a:t>egzos</a:t>
            </a:r>
            <a:r>
              <a:rPr lang="tr-TR" sz="1600" dirty="0">
                <a:latin typeface="Times New Roman" panose="02020603050405020304" pitchFamily="18" charset="0"/>
                <a:ea typeface="Calibri" panose="020F0502020204030204" pitchFamily="34" charset="0"/>
                <a:cs typeface="Times New Roman" panose="02020603050405020304" pitchFamily="18" charset="0"/>
              </a:rPr>
              <a:t> havası yeniden canlandırma için ısıtılmıştır.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50000"/>
              </a:lnSpc>
              <a:spcAft>
                <a:spcPts val="800"/>
              </a:spcAft>
              <a:buFont typeface="Courier New" panose="02070309020205020404" pitchFamily="49" charset="0"/>
              <a:buChar char="o"/>
            </a:pPr>
            <a:r>
              <a:rPr lang="tr-TR" sz="1600" dirty="0">
                <a:latin typeface="Times New Roman" panose="02020603050405020304" pitchFamily="18" charset="0"/>
                <a:ea typeface="Calibri" panose="020F0502020204030204" pitchFamily="34" charset="0"/>
                <a:cs typeface="Times New Roman" panose="02020603050405020304" pitchFamily="18" charset="0"/>
              </a:rPr>
              <a:t>C-D ek soğutma işlemi gerçekleşmektedir. Her ne kadar B-C kısmında hava soğutulduysa da ortama havayı vermek yeterli değildir. Bu ek soğutma geleneksel soğutma yöntemleri ile sağlanmaktadır.</a:t>
            </a:r>
          </a:p>
          <a:p>
            <a:pPr marL="285750" lvl="0" indent="-285750" algn="just">
              <a:lnSpc>
                <a:spcPct val="150000"/>
              </a:lnSpc>
              <a:spcAft>
                <a:spcPts val="800"/>
              </a:spcAft>
              <a:buFont typeface="Courier New" panose="02070309020205020404" pitchFamily="49" charset="0"/>
              <a:buChar char="o"/>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D-E soğutma yüküdür.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3836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7186" y="2571931"/>
            <a:ext cx="5400065" cy="2958011"/>
          </a:xfrm>
          <a:prstGeom prst="rect">
            <a:avLst/>
          </a:prstGeom>
        </p:spPr>
      </p:pic>
      <p:sp>
        <p:nvSpPr>
          <p:cNvPr id="5" name="Metin kutusu 4"/>
          <p:cNvSpPr txBox="1"/>
          <p:nvPr/>
        </p:nvSpPr>
        <p:spPr>
          <a:xfrm>
            <a:off x="5721531" y="2136503"/>
            <a:ext cx="6148252" cy="4247317"/>
          </a:xfrm>
          <a:prstGeom prst="rect">
            <a:avLst/>
          </a:prstGeom>
          <a:noFill/>
        </p:spPr>
        <p:txBody>
          <a:bodyPr wrap="square" rtlCol="0">
            <a:spAutoFit/>
          </a:bodyPr>
          <a:lstStyle/>
          <a:p>
            <a:pPr lvl="0" algn="just">
              <a:lnSpc>
                <a:spcPct val="150000"/>
              </a:lnSpc>
              <a:spcAft>
                <a:spcPts val="0"/>
              </a:spcAft>
            </a:pPr>
            <a:r>
              <a:rPr lang="tr-TR"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 Yeniden Canlandırma </a:t>
            </a:r>
            <a:endParaRPr lang="en-GB"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tr-TR" dirty="0">
                <a:latin typeface="Times New Roman" panose="02020603050405020304" pitchFamily="18" charset="0"/>
                <a:ea typeface="Calibri" panose="020F0502020204030204" pitchFamily="34" charset="0"/>
                <a:cs typeface="Times New Roman" panose="02020603050405020304" pitchFamily="18" charset="0"/>
              </a:rPr>
              <a:t>E-H ısı kurtarma işlemidir. Dönen ısı tekerleğine egzoz girmektedir. Burada katı nem alıcı sistemden çıkan sıcak, kuru havayla ısı yer değiştirmektedir. B-C ile işaretlenen ısı transferlerinin bir kısmı burada kurtarılmaktadır.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ourier New" panose="02070309020205020404" pitchFamily="49" charset="0"/>
              <a:buChar char="o"/>
            </a:pPr>
            <a:r>
              <a:rPr lang="tr-TR" dirty="0">
                <a:latin typeface="Times New Roman" panose="02020603050405020304" pitchFamily="18" charset="0"/>
                <a:ea typeface="Calibri" panose="020F0502020204030204" pitchFamily="34" charset="0"/>
                <a:cs typeface="Times New Roman" panose="02020603050405020304" pitchFamily="18" charset="0"/>
              </a:rPr>
              <a:t>H-I ısı ilavesi işlemidir. Sıcak egzoz havası katı nem alıcının buhar basıncını yükseltebilmesi için ısıtılmaktadır.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Courier New" panose="02070309020205020404" pitchFamily="49" charset="0"/>
              <a:buChar char="o"/>
            </a:pPr>
            <a:r>
              <a:rPr lang="tr-TR" dirty="0">
                <a:latin typeface="Times New Roman" panose="02020603050405020304" pitchFamily="18" charset="0"/>
                <a:ea typeface="Calibri" panose="020F0502020204030204" pitchFamily="34" charset="0"/>
                <a:cs typeface="Times New Roman" panose="02020603050405020304" pitchFamily="18" charset="0"/>
              </a:rPr>
              <a:t>I-J yeniden canlandırma işlemidir. Sıcak egzoz havası doymuş nem alıcıyı kurutmaktadır ve yeniden canlandırma işlemi gerçekleşmektedir.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9561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0321" y="735811"/>
            <a:ext cx="9613861" cy="1080938"/>
          </a:xfrm>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a:xfrm>
            <a:off x="680321" y="2336873"/>
            <a:ext cx="10135725" cy="3706876"/>
          </a:xfrm>
        </p:spPr>
        <p:txBody>
          <a:bodyPr>
            <a:normAutofit/>
          </a:body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Nem Alma Sistem Kontrolleri</a:t>
            </a:r>
          </a:p>
          <a:p>
            <a:pPr marL="0" lvl="0" indent="0" algn="just">
              <a:lnSpc>
                <a:spcPct val="150000"/>
              </a:lnSpc>
              <a:spcAft>
                <a:spcPts val="0"/>
              </a:spcAft>
              <a:buNone/>
            </a:pPr>
            <a:r>
              <a:rPr lang="tr-TR" sz="1900" b="1" u="sng" dirty="0">
                <a:latin typeface="Times New Roman" panose="02020603050405020304" pitchFamily="18" charset="0"/>
                <a:ea typeface="Calibri" panose="020F0502020204030204" pitchFamily="34" charset="0"/>
                <a:cs typeface="Times New Roman" panose="02020603050405020304" pitchFamily="18" charset="0"/>
              </a:rPr>
              <a:t>İç Kontroller;</a:t>
            </a:r>
            <a:endParaRPr lang="en-GB" sz="1900" u="sng"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buFont typeface="Wingdings" panose="05000000000000000000" pitchFamily="2" charset="2"/>
              <a:buChar char="v"/>
            </a:pPr>
            <a:r>
              <a:rPr lang="tr-TR" sz="1900" dirty="0">
                <a:latin typeface="Times New Roman" panose="02020603050405020304" pitchFamily="18" charset="0"/>
                <a:ea typeface="Calibri" panose="020F0502020204030204" pitchFamily="34" charset="0"/>
                <a:cs typeface="Times New Roman" panose="02020603050405020304" pitchFamily="18" charset="0"/>
              </a:rPr>
              <a:t>Yeniden canlandırma hava akımı yoksa yeniden canlandırma ısıtıcısı kapalı olmalıdır.</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buFont typeface="Wingdings" panose="05000000000000000000" pitchFamily="2" charset="2"/>
              <a:buChar char="v"/>
            </a:pPr>
            <a:r>
              <a:rPr lang="tr-TR" sz="1900" dirty="0">
                <a:latin typeface="Times New Roman" panose="02020603050405020304" pitchFamily="18" charset="0"/>
                <a:ea typeface="Calibri" panose="020F0502020204030204" pitchFamily="34" charset="0"/>
                <a:cs typeface="Times New Roman" panose="02020603050405020304" pitchFamily="18" charset="0"/>
              </a:rPr>
              <a:t>Yeniden canlandırma fanı yeniden canlandırma ısıtıcısının soğuması amacıyla kapandıktan sonra bir müddet daha çalışmalıdır.</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buFont typeface="Wingdings" panose="05000000000000000000" pitchFamily="2" charset="2"/>
              <a:buChar char="v"/>
            </a:pPr>
            <a:r>
              <a:rPr lang="tr-TR" sz="1900" dirty="0">
                <a:latin typeface="Times New Roman" panose="02020603050405020304" pitchFamily="18" charset="0"/>
                <a:ea typeface="Calibri" panose="020F0502020204030204" pitchFamily="34" charset="0"/>
                <a:cs typeface="Times New Roman" panose="02020603050405020304" pitchFamily="18" charset="0"/>
              </a:rPr>
              <a:t>Giren veya çıkan havanın sıcaklığı yüksek ise yeniden canlandırma ısıtıcısı kapatılmalıdır. </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tr-TR" sz="1900" dirty="0">
                <a:latin typeface="Times New Roman" panose="02020603050405020304" pitchFamily="18" charset="0"/>
                <a:ea typeface="Calibri" panose="020F0502020204030204" pitchFamily="34" charset="0"/>
              </a:rPr>
              <a:t>Kimyasal nem alıcı tekerleği dönmüyorsa hata mesajı vermelidir</a:t>
            </a:r>
            <a:endParaRPr lang="en-GB" sz="19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762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p:txBody>
          <a:bodyPr>
            <a:normAutofit fontScale="85000" lnSpcReduction="20000"/>
          </a:body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Nem Alma Sistem Kontrolleri</a:t>
            </a:r>
          </a:p>
          <a:p>
            <a:pPr marL="0" lvl="0" indent="0" algn="just">
              <a:lnSpc>
                <a:spcPct val="150000"/>
              </a:lnSpc>
              <a:spcAft>
                <a:spcPts val="0"/>
              </a:spcAft>
              <a:buNone/>
            </a:pPr>
            <a:r>
              <a:rPr lang="tr-TR" b="1" u="sng" dirty="0">
                <a:latin typeface="Times New Roman" panose="02020603050405020304" pitchFamily="18" charset="0"/>
                <a:ea typeface="Calibri" panose="020F0502020204030204" pitchFamily="34" charset="0"/>
                <a:cs typeface="Times New Roman" panose="02020603050405020304" pitchFamily="18" charset="0"/>
              </a:rPr>
              <a:t>Nem Alma Kapasitesi Kontrolleri;</a:t>
            </a:r>
            <a:endParaRPr lang="en-GB" sz="2000" u="sng"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buFont typeface="Wingdings" panose="05000000000000000000" pitchFamily="2" charset="2"/>
              <a:buChar char="v"/>
            </a:pPr>
            <a:r>
              <a:rPr lang="tr-TR" dirty="0">
                <a:latin typeface="Times New Roman" panose="02020603050405020304" pitchFamily="18" charset="0"/>
                <a:ea typeface="Calibri" panose="020F0502020204030204" pitchFamily="34" charset="0"/>
                <a:cs typeface="Times New Roman" panose="02020603050405020304" pitchFamily="18" charset="0"/>
              </a:rPr>
              <a:t>Proses fan modeli sıkı tolerans ve düşük operasyon maliyeti olmalıdır.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buFont typeface="Wingdings" panose="05000000000000000000" pitchFamily="2" charset="2"/>
              <a:buChar char="v"/>
            </a:pPr>
            <a:r>
              <a:rPr lang="tr-TR" dirty="0">
                <a:latin typeface="Times New Roman" panose="02020603050405020304" pitchFamily="18" charset="0"/>
                <a:ea typeface="Calibri" panose="020F0502020204030204" pitchFamily="34" charset="0"/>
                <a:cs typeface="Times New Roman" panose="02020603050405020304" pitchFamily="18" charset="0"/>
              </a:rPr>
              <a:t>Değişken hava bypassı sıkı tolerans ve periyodik bakım yapılmalıdır.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buFont typeface="Wingdings" panose="05000000000000000000" pitchFamily="2" charset="2"/>
              <a:buChar char="v"/>
            </a:pPr>
            <a:r>
              <a:rPr lang="tr-TR" dirty="0">
                <a:latin typeface="Times New Roman" panose="02020603050405020304" pitchFamily="18" charset="0"/>
                <a:ea typeface="Calibri" panose="020F0502020204030204" pitchFamily="34" charset="0"/>
                <a:cs typeface="Times New Roman" panose="02020603050405020304" pitchFamily="18" charset="0"/>
              </a:rPr>
              <a:t>Yeniden canlandırma ve hava modeli orta tolerans ve düşük cihaz maliyeti olmalıdır.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buFont typeface="Wingdings" panose="05000000000000000000" pitchFamily="2" charset="2"/>
              <a:buChar char="v"/>
            </a:pPr>
            <a:r>
              <a:rPr lang="tr-TR" dirty="0">
                <a:latin typeface="Times New Roman" panose="02020603050405020304" pitchFamily="18" charset="0"/>
                <a:ea typeface="Calibri" panose="020F0502020204030204" pitchFamily="34" charset="0"/>
                <a:cs typeface="Times New Roman" panose="02020603050405020304" pitchFamily="18" charset="0"/>
              </a:rPr>
              <a:t>On-</a:t>
            </a:r>
            <a:r>
              <a:rPr lang="tr-TR" dirty="0" err="1">
                <a:latin typeface="Times New Roman" panose="02020603050405020304" pitchFamily="18" charset="0"/>
                <a:ea typeface="Calibri" panose="020F0502020204030204" pitchFamily="34" charset="0"/>
                <a:cs typeface="Times New Roman" panose="02020603050405020304" pitchFamily="18" charset="0"/>
              </a:rPr>
              <a:t>off</a:t>
            </a:r>
            <a:r>
              <a:rPr lang="tr-TR" dirty="0">
                <a:latin typeface="Times New Roman" panose="02020603050405020304" pitchFamily="18" charset="0"/>
                <a:ea typeface="Calibri" panose="020F0502020204030204" pitchFamily="34" charset="0"/>
                <a:cs typeface="Times New Roman" panose="02020603050405020304" pitchFamily="18" charset="0"/>
              </a:rPr>
              <a:t> yeniden canlandırma ısı kontrolü gevşek tolerans ve düşük cihaz maliyeti olmalıdır.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en-GB"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599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a:xfrm>
            <a:off x="470263" y="2255520"/>
            <a:ext cx="11025051" cy="4293325"/>
          </a:xfrm>
        </p:spPr>
        <p:txBody>
          <a:bodyPr>
            <a:normAutofit/>
          </a:body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Kimyasal Nem Alma Sistemlerini Etkileyen Parametreler</a:t>
            </a:r>
          </a:p>
          <a:p>
            <a:pPr marL="0" indent="0">
              <a:lnSpc>
                <a:spcPct val="150000"/>
              </a:lnSpc>
              <a:buNone/>
            </a:pPr>
            <a:r>
              <a:rPr lang="tr-TR" sz="1800" dirty="0">
                <a:latin typeface="Times New Roman" panose="02020603050405020304" pitchFamily="18" charset="0"/>
                <a:ea typeface="Calibri" panose="020F0502020204030204" pitchFamily="34" charset="0"/>
              </a:rPr>
              <a:t>Kimyasal nem alma sistemlerini etkileyen çeşitli parametreler mevcuttur. Ancak en önemli parametreler; proses hava nem miktarı, proses sıcaklığı, proses hava hızı, kimyasal nem alıcı miktarı, kimyasal nem alıcının özellikleridir.</a:t>
            </a:r>
          </a:p>
          <a:p>
            <a:pPr marL="0" indent="0">
              <a:lnSpc>
                <a:spcPct val="150000"/>
              </a:lnSpc>
              <a:buNone/>
            </a:pPr>
            <a:r>
              <a:rPr lang="tr-TR" sz="1800" u="sng" dirty="0">
                <a:latin typeface="Times New Roman" panose="02020603050405020304" pitchFamily="18" charset="0"/>
                <a:ea typeface="Calibri" panose="020F0502020204030204" pitchFamily="34" charset="0"/>
              </a:rPr>
              <a:t>Proses Havası Nem Miktarı: </a:t>
            </a:r>
            <a:r>
              <a:rPr lang="tr-TR" sz="1800" dirty="0">
                <a:latin typeface="Times New Roman" panose="02020603050405020304" pitchFamily="18" charset="0"/>
                <a:ea typeface="Calibri" panose="020F0502020204030204" pitchFamily="34" charset="0"/>
              </a:rPr>
              <a:t>Tüm değişkenler sabit ise kimyasal nem alıcıya düşük nemli giren hava, yüksek girene göre daha düşük nemle cihazdan çıkmaktadır[28]. Eğer gelen hava nemli ise proses havası beklenenden daha ılık çıkacaktır. Sistemin kontrol modeline göre böyle bir durumda ek bir soğutma işlemi gerekmektedir. </a:t>
            </a:r>
          </a:p>
          <a:p>
            <a:pPr marL="0" indent="0">
              <a:lnSpc>
                <a:spcPct val="150000"/>
              </a:lnSpc>
              <a:buNone/>
            </a:pPr>
            <a:r>
              <a:rPr lang="tr-TR" sz="1800" u="sng" dirty="0">
                <a:latin typeface="Times New Roman" panose="02020603050405020304" pitchFamily="18" charset="0"/>
                <a:ea typeface="Calibri" panose="020F0502020204030204" pitchFamily="34" charset="0"/>
              </a:rPr>
              <a:t>Proses Hava Sıcaklığı: </a:t>
            </a:r>
            <a:r>
              <a:rPr lang="tr-TR" sz="1800" dirty="0">
                <a:latin typeface="Times New Roman" panose="02020603050405020304" pitchFamily="18" charset="0"/>
                <a:ea typeface="Calibri" panose="020F0502020204030204" pitchFamily="34" charset="0"/>
              </a:rPr>
              <a:t>Bütün değişkenlerin sabit olduğu durumda düşük proses havası sıcaklığının artması kimyasal nem alıcıdan çıkan havada daha az nem anlamına gelmektedir. Sonuç olarak proses hava sıcaklığında yaşanacak yüksek artış fazla nem anlamına gelmektedir</a:t>
            </a:r>
          </a:p>
        </p:txBody>
      </p:sp>
    </p:spTree>
    <p:extLst>
      <p:ext uri="{BB962C8B-B14F-4D97-AF65-F5344CB8AC3E}">
        <p14:creationId xmlns:p14="http://schemas.microsoft.com/office/powerpoint/2010/main" val="1210075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Giriş</a:t>
            </a:r>
            <a:endParaRPr lang="en-GB"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80321" y="2336873"/>
            <a:ext cx="10536319" cy="3767836"/>
          </a:xfrm>
        </p:spPr>
        <p:txBody>
          <a:bodyPr>
            <a:normAutofit fontScale="92500" lnSpcReduction="10000"/>
          </a:bodyPr>
          <a:lstStyle/>
          <a:p>
            <a:pPr>
              <a:lnSpc>
                <a:spcPct val="150000"/>
              </a:lnSpc>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rPr>
              <a:t>Artan yaşam standartlarıyla beraber mekanlarda insanların iç konfor ihtiyacı da artmaktadır. Bu sebeple gereken iç konforun sağlanmasında, yani ısıtma ve soğutma işleminde, gün geçtikçe daha fazla enerji harcanmaktadır ve bu enerji tükenmekte olan fosil yakıtlardan sağlanmaktadır. Dolayısıyla özellikle insan sağlığına direkt etkili olan bir konudaki enerji harcama oranımız yükseldikçe kullandığımız değerli kaynaklarında tükenme hızı artmaktadır.</a:t>
            </a:r>
          </a:p>
          <a:p>
            <a:pPr>
              <a:lnSpc>
                <a:spcPct val="150000"/>
              </a:lnSpc>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rPr>
              <a:t>Isıtma ve soğutma işlemi günümüzde yaygın olarak konvansiyonel buhar sıkıştırmalı sistemlerle yapılmasına karşın, bu sistemlerin yüksek oranda elektrik enerjisine bağımlı olması, sınırlı nem kontrolü sağlaması ve iç havayı temizlemede yetersiz olması dikkat çekmektedir. </a:t>
            </a:r>
          </a:p>
          <a:p>
            <a:pPr>
              <a:lnSpc>
                <a:spcPct val="150000"/>
              </a:lnSpc>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cs typeface="Times New Roman" panose="02020603050405020304" pitchFamily="18" charset="0"/>
              </a:rPr>
              <a:t>Bu durumlar dikkate alındığında sıvı </a:t>
            </a:r>
            <a:r>
              <a:rPr lang="tr-TR" sz="1800" dirty="0" err="1">
                <a:latin typeface="Times New Roman" panose="02020603050405020304" pitchFamily="18" charset="0"/>
                <a:ea typeface="Calibri" panose="020F0502020204030204" pitchFamily="34" charset="0"/>
                <a:cs typeface="Times New Roman" panose="02020603050405020304" pitchFamily="18" charset="0"/>
              </a:rPr>
              <a:t>desikant</a:t>
            </a:r>
            <a:r>
              <a:rPr lang="tr-TR" sz="1800" dirty="0">
                <a:latin typeface="Times New Roman" panose="02020603050405020304" pitchFamily="18" charset="0"/>
                <a:ea typeface="Calibri" panose="020F0502020204030204" pitchFamily="34" charset="0"/>
                <a:cs typeface="Times New Roman" panose="02020603050405020304" pitchFamily="18" charset="0"/>
              </a:rPr>
              <a:t> nem alma sistemleri önemi artmıştır ve buna bağlı olarak nem alma sistemleri ile ilgili araştırmalar hız kazanmıştır.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Font typeface="Courier New" panose="02070309020205020404" pitchFamily="49" charset="0"/>
              <a:buChar char="o"/>
            </a:pPr>
            <a:endParaRPr lang="tr-TR" sz="1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8977041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a:xfrm>
            <a:off x="680321" y="2336873"/>
            <a:ext cx="10501485" cy="4011676"/>
          </a:xfrm>
        </p:spPr>
        <p:txBody>
          <a:bodyPr>
            <a:normAutofit lnSpcReduction="10000"/>
          </a:body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Kimyasal Nem Alma Sistemlerini Etkileyen Parametreler</a:t>
            </a:r>
          </a:p>
          <a:p>
            <a:pPr marL="0" indent="0">
              <a:lnSpc>
                <a:spcPct val="150000"/>
              </a:lnSpc>
              <a:buNone/>
            </a:pPr>
            <a:r>
              <a:rPr lang="tr-TR" sz="1800" u="sng" dirty="0">
                <a:latin typeface="Times New Roman" panose="02020603050405020304" pitchFamily="18" charset="0"/>
                <a:ea typeface="Calibri" panose="020F0502020204030204" pitchFamily="34" charset="0"/>
              </a:rPr>
              <a:t>Proses Hava Hızı</a:t>
            </a:r>
            <a:r>
              <a:rPr lang="tr-TR" sz="1800" b="1" dirty="0">
                <a:latin typeface="Times New Roman" panose="02020603050405020304" pitchFamily="18" charset="0"/>
                <a:ea typeface="Calibri" panose="020F0502020204030204" pitchFamily="34" charset="0"/>
              </a:rPr>
              <a:t>: </a:t>
            </a:r>
            <a:r>
              <a:rPr lang="tr-TR" sz="1800" dirty="0">
                <a:latin typeface="Times New Roman" panose="02020603050405020304" pitchFamily="18" charset="0"/>
                <a:ea typeface="Calibri" panose="020F0502020204030204" pitchFamily="34" charset="0"/>
              </a:rPr>
              <a:t>Kimyasal nem alıcıdan yavaşça geçen hava daha çok kurutulacağından ortama daha kuru hava verilmektedir. İklimlendirilen ortamda düşük nem isteniyorsa düşük hız olmalıdır. Ancak düşük hız olması yüksek maliyetli kimyasal nem alıcı tekerlek ihtiyacı oluşturmaktadır.</a:t>
            </a:r>
          </a:p>
          <a:p>
            <a:pPr marL="0" indent="0">
              <a:lnSpc>
                <a:spcPct val="150000"/>
              </a:lnSpc>
              <a:buNone/>
            </a:pPr>
            <a:r>
              <a:rPr lang="tr-TR" sz="1800" u="sng" dirty="0">
                <a:latin typeface="Times New Roman" panose="02020603050405020304" pitchFamily="18" charset="0"/>
                <a:ea typeface="Calibri" panose="020F0502020204030204" pitchFamily="34" charset="0"/>
              </a:rPr>
              <a:t>Kimyasal Nem Alıcı Miktarı: </a:t>
            </a:r>
            <a:r>
              <a:rPr lang="tr-TR" sz="1800" dirty="0">
                <a:latin typeface="Times New Roman" panose="02020603050405020304" pitchFamily="18" charset="0"/>
                <a:ea typeface="Calibri" panose="020F0502020204030204" pitchFamily="34" charset="0"/>
              </a:rPr>
              <a:t>Kimyasal nem alıcı miktarı sistemin nem alma kapasitesini direkt olarak etkilemektedir. Kimyasal nem alıcı miktarı arttırıldığında nem alıcı sistemin nem alma kapasitesi ve harcanan </a:t>
            </a:r>
            <a:r>
              <a:rPr lang="tr-TR" sz="1800" dirty="0" err="1">
                <a:latin typeface="Times New Roman" panose="02020603050405020304" pitchFamily="18" charset="0"/>
                <a:ea typeface="Calibri" panose="020F0502020204030204" pitchFamily="34" charset="0"/>
              </a:rPr>
              <a:t>reaktivasyon</a:t>
            </a:r>
            <a:r>
              <a:rPr lang="tr-TR" sz="1800" dirty="0">
                <a:latin typeface="Times New Roman" panose="02020603050405020304" pitchFamily="18" charset="0"/>
                <a:ea typeface="Calibri" panose="020F0502020204030204" pitchFamily="34" charset="0"/>
              </a:rPr>
              <a:t> enerji miktarı artmaktadır.</a:t>
            </a:r>
          </a:p>
          <a:p>
            <a:pPr marL="0" indent="0">
              <a:lnSpc>
                <a:spcPct val="150000"/>
              </a:lnSpc>
              <a:buNone/>
            </a:pPr>
            <a:r>
              <a:rPr lang="tr-TR" sz="1800" u="sng" dirty="0">
                <a:latin typeface="Times New Roman" panose="02020603050405020304" pitchFamily="18" charset="0"/>
                <a:ea typeface="Calibri" panose="020F0502020204030204" pitchFamily="34" charset="0"/>
              </a:rPr>
              <a:t>Kimyasal Nem Alıcı Özellikleri: </a:t>
            </a:r>
            <a:r>
              <a:rPr lang="tr-TR" sz="1800" dirty="0">
                <a:latin typeface="Times New Roman" panose="02020603050405020304" pitchFamily="18" charset="0"/>
                <a:ea typeface="Calibri" panose="020F0502020204030204" pitchFamily="34" charset="0"/>
              </a:rPr>
              <a:t>Nem alıcı sabit bir sıcaklıkta sabit bir emme özelliğine sahiptir. Üretici firmalar kimyasal nem alıcı seçimi sırasında belirli bir hava debisi ve tekerlek hızına göre tasarlamaktadırlar</a:t>
            </a:r>
            <a:endParaRPr lang="en-GB" sz="1800" dirty="0"/>
          </a:p>
        </p:txBody>
      </p:sp>
    </p:spTree>
    <p:extLst>
      <p:ext uri="{BB962C8B-B14F-4D97-AF65-F5344CB8AC3E}">
        <p14:creationId xmlns:p14="http://schemas.microsoft.com/office/powerpoint/2010/main" val="2148628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a:xfrm>
            <a:off x="305853" y="2188826"/>
            <a:ext cx="11590056" cy="3846213"/>
          </a:xfrm>
        </p:spPr>
        <p:txBody>
          <a:bodyPr>
            <a:normAutofit lnSpcReduction="10000"/>
          </a:body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Kimyasal Nem Alma Sistemlerini Etkileyen Parametrele</a:t>
            </a: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p>
          <a:p>
            <a:pPr marL="0" indent="0">
              <a:lnSpc>
                <a:spcPct val="150000"/>
              </a:lnSpc>
              <a:buNone/>
            </a:pPr>
            <a:r>
              <a:rPr lang="tr-TR" sz="1800" u="sng" dirty="0" err="1">
                <a:latin typeface="Times New Roman" panose="02020603050405020304" pitchFamily="18" charset="0"/>
                <a:ea typeface="Calibri" panose="020F0502020204030204" pitchFamily="34" charset="0"/>
              </a:rPr>
              <a:t>Reaktivasyon</a:t>
            </a:r>
            <a:r>
              <a:rPr lang="tr-TR" sz="1800" u="sng" dirty="0">
                <a:latin typeface="Times New Roman" panose="02020603050405020304" pitchFamily="18" charset="0"/>
                <a:ea typeface="Calibri" panose="020F0502020204030204" pitchFamily="34" charset="0"/>
              </a:rPr>
              <a:t> Havası Sıcaklığı: </a:t>
            </a:r>
            <a:r>
              <a:rPr lang="tr-TR" sz="1800" dirty="0">
                <a:latin typeface="Times New Roman" panose="02020603050405020304" pitchFamily="18" charset="0"/>
                <a:ea typeface="Calibri" panose="020F0502020204030204" pitchFamily="34" charset="0"/>
              </a:rPr>
              <a:t>Kimyasal nem alıcı sistemlerde kimyasal nem alıcı sistemden nemin atılması için dış ısı kaynağına ihtiyaç duyulmaktadır. Nemi alınacak havanın gizli ısısı kadar termal enerji gerekmektedir. Bu sebeple üretici firmalar </a:t>
            </a:r>
            <a:r>
              <a:rPr lang="tr-TR" sz="1800" dirty="0" err="1">
                <a:latin typeface="Times New Roman" panose="02020603050405020304" pitchFamily="18" charset="0"/>
                <a:ea typeface="Calibri" panose="020F0502020204030204" pitchFamily="34" charset="0"/>
              </a:rPr>
              <a:t>rejenerasyon</a:t>
            </a:r>
            <a:r>
              <a:rPr lang="tr-TR" sz="1800" dirty="0">
                <a:latin typeface="Times New Roman" panose="02020603050405020304" pitchFamily="18" charset="0"/>
                <a:ea typeface="Calibri" panose="020F0502020204030204" pitchFamily="34" charset="0"/>
              </a:rPr>
              <a:t> enerjisi ihtiyacını en küçüklemeye çalışmaktadırlar. Sıcaklık artışı kimyasal nem alıcı sistemin nem çekme kapasitesini arttırmaktadır.</a:t>
            </a:r>
          </a:p>
          <a:p>
            <a:pPr marL="0" indent="0">
              <a:lnSpc>
                <a:spcPct val="150000"/>
              </a:lnSpc>
              <a:buNone/>
            </a:pPr>
            <a:r>
              <a:rPr lang="tr-TR" sz="1800" u="sng" dirty="0" err="1">
                <a:latin typeface="Times New Roman" panose="02020603050405020304" pitchFamily="18" charset="0"/>
                <a:ea typeface="Calibri" panose="020F0502020204030204" pitchFamily="34" charset="0"/>
              </a:rPr>
              <a:t>Reaktivasyon</a:t>
            </a:r>
            <a:r>
              <a:rPr lang="tr-TR" sz="1800" u="sng" dirty="0">
                <a:latin typeface="Times New Roman" panose="02020603050405020304" pitchFamily="18" charset="0"/>
                <a:ea typeface="Calibri" panose="020F0502020204030204" pitchFamily="34" charset="0"/>
              </a:rPr>
              <a:t> Havası Nem Seviyesi: </a:t>
            </a:r>
            <a:r>
              <a:rPr lang="tr-TR" sz="1800" dirty="0">
                <a:latin typeface="Times New Roman" panose="02020603050405020304" pitchFamily="18" charset="0"/>
                <a:ea typeface="Calibri" panose="020F0502020204030204" pitchFamily="34" charset="0"/>
              </a:rPr>
              <a:t>Katı nem alıcı sistemler incelendiğinde bu kriter genellikle dikkate alınmamaktadır. Ancak </a:t>
            </a:r>
            <a:r>
              <a:rPr lang="tr-TR" sz="1800" dirty="0" err="1">
                <a:latin typeface="Times New Roman" panose="02020603050405020304" pitchFamily="18" charset="0"/>
                <a:ea typeface="Calibri" panose="020F0502020204030204" pitchFamily="34" charset="0"/>
              </a:rPr>
              <a:t>reaktivasyon</a:t>
            </a:r>
            <a:r>
              <a:rPr lang="tr-TR" sz="1800" dirty="0">
                <a:latin typeface="Times New Roman" panose="02020603050405020304" pitchFamily="18" charset="0"/>
                <a:ea typeface="Calibri" panose="020F0502020204030204" pitchFamily="34" charset="0"/>
              </a:rPr>
              <a:t> havasından proses havasına hava kaçağı olması durumda yeni bir yük oluşumu meydana gelmektedir. Bu tip nem alıcı sistemlerde proses ve </a:t>
            </a:r>
            <a:r>
              <a:rPr lang="tr-TR" sz="1800" dirty="0" err="1">
                <a:latin typeface="Times New Roman" panose="02020603050405020304" pitchFamily="18" charset="0"/>
                <a:ea typeface="Calibri" panose="020F0502020204030204" pitchFamily="34" charset="0"/>
              </a:rPr>
              <a:t>rejenerasyon</a:t>
            </a:r>
            <a:r>
              <a:rPr lang="tr-TR" sz="1800" dirty="0">
                <a:latin typeface="Times New Roman" panose="02020603050405020304" pitchFamily="18" charset="0"/>
                <a:ea typeface="Calibri" panose="020F0502020204030204" pitchFamily="34" charset="0"/>
              </a:rPr>
              <a:t> havası arasında pozitif basınç oluşturularak veya yalıtım yapılarak bu yük oluşumu engellenmektedir.</a:t>
            </a:r>
            <a:endParaRPr lang="en-GB" sz="1800" dirty="0"/>
          </a:p>
        </p:txBody>
      </p:sp>
    </p:spTree>
    <p:extLst>
      <p:ext uri="{BB962C8B-B14F-4D97-AF65-F5344CB8AC3E}">
        <p14:creationId xmlns:p14="http://schemas.microsoft.com/office/powerpoint/2010/main" val="2172681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a:xfrm>
            <a:off x="156754" y="2302038"/>
            <a:ext cx="11800115" cy="3599316"/>
          </a:xfrm>
        </p:spPr>
        <p:txBody>
          <a:bodyPr>
            <a:normAutofit fontScale="85000" lnSpcReduction="10000"/>
          </a:bodyPr>
          <a:lstStyle/>
          <a:p>
            <a:pPr>
              <a:lnSpc>
                <a:spcPct val="150000"/>
              </a:lnSpc>
              <a:buFont typeface="Courier New" panose="02070309020205020404" pitchFamily="49" charset="0"/>
              <a:buChar char="o"/>
            </a:pP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Kimyasal Nem Alma Sistemlerini Etkileyen Parametreler</a:t>
            </a:r>
            <a:endParaRPr lang="tr-TR" u="sng" dirty="0">
              <a:latin typeface="Times New Roman" panose="02020603050405020304" pitchFamily="18" charset="0"/>
              <a:ea typeface="Calibri" panose="020F0502020204030204" pitchFamily="34" charset="0"/>
            </a:endParaRPr>
          </a:p>
          <a:p>
            <a:pPr marL="0" indent="0">
              <a:lnSpc>
                <a:spcPct val="150000"/>
              </a:lnSpc>
              <a:buNone/>
            </a:pPr>
            <a:r>
              <a:rPr lang="tr-TR" sz="1800" u="sng" dirty="0" err="1">
                <a:latin typeface="Times New Roman" panose="02020603050405020304" pitchFamily="18" charset="0"/>
                <a:ea typeface="Calibri" panose="020F0502020204030204" pitchFamily="34" charset="0"/>
              </a:rPr>
              <a:t>Reaktivasyon</a:t>
            </a:r>
            <a:r>
              <a:rPr lang="tr-TR" sz="1800" u="sng" dirty="0">
                <a:latin typeface="Times New Roman" panose="02020603050405020304" pitchFamily="18" charset="0"/>
                <a:ea typeface="Calibri" panose="020F0502020204030204" pitchFamily="34" charset="0"/>
              </a:rPr>
              <a:t> Havası Hızı: </a:t>
            </a:r>
            <a:r>
              <a:rPr lang="tr-TR" sz="1800" dirty="0">
                <a:latin typeface="Times New Roman" panose="02020603050405020304" pitchFamily="18" charset="0"/>
                <a:ea typeface="Calibri" panose="020F0502020204030204" pitchFamily="34" charset="0"/>
              </a:rPr>
              <a:t>Kimyasal nem alıcı sistemdeki tekerlek ile </a:t>
            </a:r>
            <a:r>
              <a:rPr lang="tr-TR" sz="1800" dirty="0" err="1">
                <a:latin typeface="Times New Roman" panose="02020603050405020304" pitchFamily="18" charset="0"/>
                <a:ea typeface="Calibri" panose="020F0502020204030204" pitchFamily="34" charset="0"/>
              </a:rPr>
              <a:t>reaktivasyon</a:t>
            </a:r>
            <a:r>
              <a:rPr lang="tr-TR" sz="1800" dirty="0">
                <a:latin typeface="Times New Roman" panose="02020603050405020304" pitchFamily="18" charset="0"/>
                <a:ea typeface="Calibri" panose="020F0502020204030204" pitchFamily="34" charset="0"/>
              </a:rPr>
              <a:t> havası arasındaki sıcaklık farkı arttıkça kimyasal nem alıcı sistemin çekeceği nem miktarı o yönde artmaktadır. </a:t>
            </a:r>
            <a:r>
              <a:rPr lang="tr-TR" sz="1800" dirty="0" err="1">
                <a:latin typeface="Times New Roman" panose="02020603050405020304" pitchFamily="18" charset="0"/>
                <a:ea typeface="Calibri" panose="020F0502020204030204" pitchFamily="34" charset="0"/>
              </a:rPr>
              <a:t>reaktivasyon</a:t>
            </a:r>
            <a:r>
              <a:rPr lang="tr-TR" sz="1800" dirty="0">
                <a:latin typeface="Times New Roman" panose="02020603050405020304" pitchFamily="18" charset="0"/>
                <a:ea typeface="Calibri" panose="020F0502020204030204" pitchFamily="34" charset="0"/>
              </a:rPr>
              <a:t> havasının hızlı akması daha yüksek nem çekimini sağlarken </a:t>
            </a:r>
            <a:r>
              <a:rPr lang="tr-TR" sz="1800" dirty="0" err="1">
                <a:latin typeface="Times New Roman" panose="02020603050405020304" pitchFamily="18" charset="0"/>
                <a:ea typeface="Calibri" panose="020F0502020204030204" pitchFamily="34" charset="0"/>
              </a:rPr>
              <a:t>reaktivasyon</a:t>
            </a:r>
            <a:r>
              <a:rPr lang="tr-TR" sz="1800" dirty="0">
                <a:latin typeface="Times New Roman" panose="02020603050405020304" pitchFamily="18" charset="0"/>
                <a:ea typeface="Calibri" panose="020F0502020204030204" pitchFamily="34" charset="0"/>
              </a:rPr>
              <a:t> sıcaklığı debi artarken sabit olması durumunda daha fazla gereksiz ısı dışarı atılacağından dolayı verim düşmektedir.</a:t>
            </a:r>
          </a:p>
          <a:p>
            <a:pPr marL="0" indent="0">
              <a:lnSpc>
                <a:spcPct val="150000"/>
              </a:lnSpc>
              <a:buNone/>
            </a:pPr>
            <a:r>
              <a:rPr lang="tr-TR" sz="1800" u="sng" dirty="0">
                <a:latin typeface="Times New Roman" panose="02020603050405020304" pitchFamily="18" charset="0"/>
                <a:ea typeface="Calibri" panose="020F0502020204030204" pitchFamily="34" charset="0"/>
              </a:rPr>
              <a:t>Katı Nem Alıcı Tekerleğin Dönme Hızı: </a:t>
            </a:r>
            <a:r>
              <a:rPr lang="tr-TR" sz="1800" dirty="0">
                <a:latin typeface="Times New Roman" panose="02020603050405020304" pitchFamily="18" charset="0"/>
                <a:ea typeface="Calibri" panose="020F0502020204030204" pitchFamily="34" charset="0"/>
              </a:rPr>
              <a:t>Kimyasal nem alıcı sistem tekerlek hızının yüksek olması proses havasından nem almada veya </a:t>
            </a:r>
            <a:r>
              <a:rPr lang="tr-TR" sz="1800" dirty="0" err="1">
                <a:latin typeface="Times New Roman" panose="02020603050405020304" pitchFamily="18" charset="0"/>
                <a:ea typeface="Calibri" panose="020F0502020204030204" pitchFamily="34" charset="0"/>
              </a:rPr>
              <a:t>rejenerasyon</a:t>
            </a:r>
            <a:r>
              <a:rPr lang="tr-TR" sz="1800" dirty="0">
                <a:latin typeface="Times New Roman" panose="02020603050405020304" pitchFamily="18" charset="0"/>
                <a:ea typeface="Calibri" panose="020F0502020204030204" pitchFamily="34" charset="0"/>
              </a:rPr>
              <a:t> aşamasında nem çekme işleminde kimyasal nem alıcı sistemden yeterince verim alınamamaktadır. Kimyasal nem alıcı tekerlek hızları düşük olursa doymuş nem proses havasında çok kalırken </a:t>
            </a:r>
            <a:r>
              <a:rPr lang="tr-TR" sz="1800" dirty="0" err="1">
                <a:latin typeface="Times New Roman" panose="02020603050405020304" pitchFamily="18" charset="0"/>
                <a:ea typeface="Calibri" panose="020F0502020204030204" pitchFamily="34" charset="0"/>
              </a:rPr>
              <a:t>rejenerasyon</a:t>
            </a:r>
            <a:r>
              <a:rPr lang="tr-TR" sz="1800" dirty="0">
                <a:latin typeface="Times New Roman" panose="02020603050405020304" pitchFamily="18" charset="0"/>
                <a:ea typeface="Calibri" panose="020F0502020204030204" pitchFamily="34" charset="0"/>
              </a:rPr>
              <a:t> kısmında yaşanacak aşırı ısıtma ile ısı boşa akıtılır ve sistemde sorun çıkmaktadır. Düşük dönme hızında ağır nem alıcı sistemin gizli ısı kapasitesi yüksek olmaktadır. Bu durumun sebebi proses havasını kurutmak için gerekli zaman çok olduğundan nem alıcıyı doymuş hale geçirebilecek bütün nemi emmektedir.</a:t>
            </a:r>
          </a:p>
          <a:p>
            <a:pPr marL="0" indent="0">
              <a:lnSpc>
                <a:spcPct val="150000"/>
              </a:lnSpc>
              <a:buNone/>
            </a:pPr>
            <a:endParaRPr lang="en-GB" sz="1800" dirty="0"/>
          </a:p>
        </p:txBody>
      </p:sp>
    </p:spTree>
    <p:extLst>
      <p:ext uri="{BB962C8B-B14F-4D97-AF65-F5344CB8AC3E}">
        <p14:creationId xmlns:p14="http://schemas.microsoft.com/office/powerpoint/2010/main" val="800790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a:xfrm>
            <a:off x="166515" y="2058199"/>
            <a:ext cx="11894856" cy="1416521"/>
          </a:xfrm>
        </p:spPr>
        <p:txBody>
          <a:bodyPr>
            <a:normAutofit/>
          </a:body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Kimyasal Nem Alma Sistemlerinde Tasarruf</a:t>
            </a:r>
          </a:p>
          <a:p>
            <a:pPr marL="0" indent="0">
              <a:lnSpc>
                <a:spcPct val="150000"/>
              </a:lnSpc>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Nem alma sistemlerinde tasarruf sağlamak amacıyla bazı cihazlar kullanılmaktadır. Nem yükü cihaz seçimi ve sistemin metodolojisinde önemli bir değişkendir. </a:t>
            </a:r>
          </a:p>
          <a:p>
            <a:pPr marL="0" indent="0">
              <a:lnSpc>
                <a:spcPct val="150000"/>
              </a:lnSpc>
              <a:buNone/>
            </a:pPr>
            <a:endParaRPr lang="en-GB" sz="2200" dirty="0">
              <a:latin typeface="Times New Roman" panose="02020603050405020304" pitchFamily="18" charset="0"/>
              <a:cs typeface="Times New Roman" panose="02020603050405020304" pitchFamily="18" charset="0"/>
            </a:endParaRPr>
          </a:p>
        </p:txBody>
      </p:sp>
      <p:pic>
        <p:nvPicPr>
          <p:cNvPr id="4" name="Resim 3"/>
          <p:cNvPicPr/>
          <p:nvPr/>
        </p:nvPicPr>
        <p:blipFill>
          <a:blip r:embed="rId2"/>
          <a:stretch>
            <a:fillRect/>
          </a:stretch>
        </p:blipFill>
        <p:spPr>
          <a:xfrm>
            <a:off x="7573672" y="3474720"/>
            <a:ext cx="4487699" cy="3074126"/>
          </a:xfrm>
          <a:prstGeom prst="rect">
            <a:avLst/>
          </a:prstGeom>
        </p:spPr>
      </p:pic>
      <p:sp>
        <p:nvSpPr>
          <p:cNvPr id="5" name="Metin kutusu 4"/>
          <p:cNvSpPr txBox="1"/>
          <p:nvPr/>
        </p:nvSpPr>
        <p:spPr>
          <a:xfrm>
            <a:off x="166515" y="3474720"/>
            <a:ext cx="6810103" cy="3277820"/>
          </a:xfrm>
          <a:prstGeom prst="rect">
            <a:avLst/>
          </a:prstGeom>
          <a:noFill/>
        </p:spPr>
        <p:txBody>
          <a:bodyPr wrap="square" rtlCol="0">
            <a:spAutoFit/>
          </a:bodyPr>
          <a:lstStyle/>
          <a:p>
            <a:pPr>
              <a:lnSpc>
                <a:spcPct val="150000"/>
              </a:lnSpc>
            </a:pPr>
            <a:r>
              <a:rPr lang="tr-TR" u="sng" dirty="0">
                <a:latin typeface="Times New Roman" panose="02020603050405020304" pitchFamily="18" charset="0"/>
                <a:ea typeface="Calibri" panose="020F0502020204030204" pitchFamily="34" charset="0"/>
                <a:cs typeface="Times New Roman" panose="02020603050405020304" pitchFamily="18" charset="0"/>
              </a:rPr>
              <a:t>Enerji Koruyucu Tekerlek Teknolojisi </a:t>
            </a:r>
            <a:endParaRPr lang="tr-TR" u="sng"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tr-TR" dirty="0">
                <a:latin typeface="Times New Roman" panose="02020603050405020304" pitchFamily="18" charset="0"/>
                <a:ea typeface="Calibri" panose="020F0502020204030204" pitchFamily="34" charset="0"/>
                <a:cs typeface="Times New Roman" panose="02020603050405020304" pitchFamily="18" charset="0"/>
              </a:rPr>
              <a:t>Dış havalandırma havası yüksek bir nem kaynağıdır. Kışın hava kuru olmasına rağmen yazın veya bahar aylarında hava nemlidir. Dış havanın sistemden geçtiği noktaya egzoz havası getirildiği durumlarda sıcak havanın soğutulması veya soğuk havanın ısıtılması sağlanmaktadır. Enerji koruyucu tekerlekler bal peteğine benzer yapıda plastik, metal ve </a:t>
            </a:r>
            <a:r>
              <a:rPr lang="tr-TR" dirty="0" err="1">
                <a:latin typeface="Times New Roman" panose="02020603050405020304" pitchFamily="18" charset="0"/>
                <a:ea typeface="Calibri" panose="020F0502020204030204" pitchFamily="34" charset="0"/>
                <a:cs typeface="Times New Roman" panose="02020603050405020304" pitchFamily="18" charset="0"/>
              </a:rPr>
              <a:t>fiberglass</a:t>
            </a:r>
            <a:r>
              <a:rPr lang="tr-TR" dirty="0">
                <a:latin typeface="Times New Roman" panose="02020603050405020304" pitchFamily="18" charset="0"/>
                <a:ea typeface="Calibri" panose="020F0502020204030204" pitchFamily="34" charset="0"/>
                <a:cs typeface="Times New Roman" panose="02020603050405020304" pitchFamily="18" charset="0"/>
              </a:rPr>
              <a:t> malzemelerden yapılmıştır.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45427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a:xfrm>
            <a:off x="497441" y="2362998"/>
            <a:ext cx="11093668" cy="3724293"/>
          </a:xfrm>
        </p:spPr>
        <p:txBody>
          <a:bodyPr>
            <a:normAutofit/>
          </a:body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Kimyasal Nem Alma Sistemlerinde Tasarruf</a:t>
            </a:r>
          </a:p>
          <a:p>
            <a:pPr marL="0" indent="0">
              <a:lnSpc>
                <a:spcPct val="150000"/>
              </a:lnSpc>
              <a:buNone/>
            </a:pPr>
            <a:r>
              <a:rPr lang="tr-TR" sz="1800" u="sng" dirty="0">
                <a:latin typeface="Times New Roman" panose="02020603050405020304" pitchFamily="18" charset="0"/>
                <a:ea typeface="Calibri" panose="020F0502020204030204" pitchFamily="34" charset="0"/>
              </a:rPr>
              <a:t>Tekerlek Derinliği</a:t>
            </a:r>
            <a:r>
              <a:rPr lang="tr-TR" sz="1800" b="1" dirty="0">
                <a:latin typeface="Times New Roman" panose="02020603050405020304" pitchFamily="18" charset="0"/>
                <a:ea typeface="Calibri" panose="020F0502020204030204" pitchFamily="34" charset="0"/>
              </a:rPr>
              <a:t>:</a:t>
            </a:r>
            <a:r>
              <a:rPr lang="tr-TR" sz="1800" dirty="0">
                <a:latin typeface="Times New Roman" panose="02020603050405020304" pitchFamily="18" charset="0"/>
                <a:ea typeface="Calibri" panose="020F0502020204030204" pitchFamily="34" charset="0"/>
              </a:rPr>
              <a:t> Derin tekerleklerin nem transfer oranı daha yüksektir. Çapı büyük olan sistemlerde daha sert bir yapı oluşması sağlanmaktadır. İnce tekerlekler maliyet açısından daha avantajlıdır, daha az kimyasal nem alıcı malzemeye sahip olacağından dolayı daha hızlı döndürülenlere avantaj sağlanmaya çalışılmaktadır.</a:t>
            </a:r>
          </a:p>
          <a:p>
            <a:pPr marL="0" indent="0">
              <a:lnSpc>
                <a:spcPct val="150000"/>
              </a:lnSpc>
              <a:buNone/>
            </a:pPr>
            <a:r>
              <a:rPr lang="tr-TR" sz="1800" u="sng" dirty="0">
                <a:latin typeface="Times New Roman" panose="02020603050405020304" pitchFamily="18" charset="0"/>
                <a:ea typeface="Calibri" panose="020F0502020204030204" pitchFamily="34" charset="0"/>
                <a:cs typeface="Times New Roman" panose="02020603050405020304" pitchFamily="18" charset="0"/>
              </a:rPr>
              <a:t>Dönme Hızı: </a:t>
            </a:r>
            <a:r>
              <a:rPr lang="tr-TR" sz="1800" dirty="0">
                <a:latin typeface="Times New Roman" panose="02020603050405020304" pitchFamily="18" charset="0"/>
                <a:ea typeface="Calibri" panose="020F0502020204030204" pitchFamily="34" charset="0"/>
                <a:cs typeface="Times New Roman" panose="02020603050405020304" pitchFamily="18" charset="0"/>
              </a:rPr>
              <a:t>Belirli hızların üzerinde avantaj düşmektedir. Örneğin lityum </a:t>
            </a:r>
            <a:r>
              <a:rPr lang="tr-TR" sz="1800" dirty="0" err="1">
                <a:latin typeface="Times New Roman" panose="02020603050405020304" pitchFamily="18" charset="0"/>
                <a:ea typeface="Calibri" panose="020F0502020204030204" pitchFamily="34" charset="0"/>
                <a:cs typeface="Times New Roman" panose="02020603050405020304" pitchFamily="18" charset="0"/>
              </a:rPr>
              <a:t>klorit</a:t>
            </a:r>
            <a:r>
              <a:rPr lang="tr-TR" sz="1800" dirty="0">
                <a:latin typeface="Times New Roman" panose="02020603050405020304" pitchFamily="18" charset="0"/>
                <a:ea typeface="Calibri" panose="020F0502020204030204" pitchFamily="34" charset="0"/>
                <a:cs typeface="Times New Roman" panose="02020603050405020304" pitchFamily="18" charset="0"/>
              </a:rPr>
              <a:t> 10 devir/</a:t>
            </a:r>
            <a:r>
              <a:rPr lang="tr-TR" sz="1800" dirty="0" err="1">
                <a:latin typeface="Times New Roman" panose="02020603050405020304" pitchFamily="18" charset="0"/>
                <a:ea typeface="Calibri" panose="020F0502020204030204" pitchFamily="34" charset="0"/>
                <a:cs typeface="Times New Roman" panose="02020603050405020304" pitchFamily="18" charset="0"/>
              </a:rPr>
              <a:t>dk</a:t>
            </a:r>
            <a:r>
              <a:rPr lang="tr-TR" sz="1800" dirty="0">
                <a:latin typeface="Times New Roman" panose="02020603050405020304" pitchFamily="18" charset="0"/>
                <a:ea typeface="Calibri" panose="020F0502020204030204" pitchFamily="34" charset="0"/>
                <a:cs typeface="Times New Roman" panose="02020603050405020304" pitchFamily="18" charset="0"/>
              </a:rPr>
              <a:t> ‘da maksimum değere ulaşmaktadır. Aynı zamanda bir çok nem alıcının verimi 20 devir/</a:t>
            </a:r>
            <a:r>
              <a:rPr lang="tr-TR" sz="1800" dirty="0" err="1">
                <a:latin typeface="Times New Roman" panose="02020603050405020304" pitchFamily="18" charset="0"/>
                <a:ea typeface="Calibri" panose="020F0502020204030204" pitchFamily="34" charset="0"/>
                <a:cs typeface="Times New Roman" panose="02020603050405020304" pitchFamily="18" charset="0"/>
              </a:rPr>
              <a:t>dk’da</a:t>
            </a:r>
            <a:r>
              <a:rPr lang="tr-TR" sz="1800" dirty="0">
                <a:latin typeface="Times New Roman" panose="02020603050405020304" pitchFamily="18" charset="0"/>
                <a:ea typeface="Calibri" panose="020F0502020204030204" pitchFamily="34" charset="0"/>
                <a:cs typeface="Times New Roman" panose="02020603050405020304" pitchFamily="18" charset="0"/>
              </a:rPr>
              <a:t> düşmektedir.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GB" sz="1800" dirty="0"/>
          </a:p>
        </p:txBody>
      </p:sp>
    </p:spTree>
    <p:extLst>
      <p:ext uri="{BB962C8B-B14F-4D97-AF65-F5344CB8AC3E}">
        <p14:creationId xmlns:p14="http://schemas.microsoft.com/office/powerpoint/2010/main" val="4134825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a:xfrm>
            <a:off x="680321" y="2336873"/>
            <a:ext cx="10910788" cy="1416521"/>
          </a:xfrm>
        </p:spPr>
        <p:txBody>
          <a:bodyPr>
            <a:normAutofit/>
          </a:body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Kimyasal Nem Alma Sistemlerinde Tasarruf</a:t>
            </a:r>
          </a:p>
          <a:p>
            <a:pPr marL="0" indent="0">
              <a:lnSpc>
                <a:spcPct val="150000"/>
              </a:lnSpc>
              <a:buNone/>
            </a:pPr>
            <a:r>
              <a:rPr lang="tr-TR" sz="1800" u="sng" dirty="0">
                <a:latin typeface="Times New Roman" panose="02020603050405020304" pitchFamily="18" charset="0"/>
                <a:ea typeface="Calibri" panose="020F0502020204030204" pitchFamily="34" charset="0"/>
                <a:cs typeface="Times New Roman" panose="02020603050405020304" pitchFamily="18" charset="0"/>
              </a:rPr>
              <a:t>Hava Hızı: </a:t>
            </a:r>
            <a:r>
              <a:rPr lang="tr-TR" sz="1800" dirty="0">
                <a:latin typeface="Times New Roman" panose="02020603050405020304" pitchFamily="18" charset="0"/>
                <a:ea typeface="Calibri" panose="020F0502020204030204" pitchFamily="34" charset="0"/>
                <a:cs typeface="Times New Roman" panose="02020603050405020304" pitchFamily="18" charset="0"/>
              </a:rPr>
              <a:t>Düşük hava hızı yüksek dönme hızlarında pasif nem alıcılar iki akım arasında %90 nem transfer etmektedirler. Hava hızı yükseldikçe nem transfer potansiyeli düşmektedir.</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GB" dirty="0"/>
          </a:p>
        </p:txBody>
      </p:sp>
      <p:sp>
        <p:nvSpPr>
          <p:cNvPr id="6" name="Metin kutusu 5"/>
          <p:cNvSpPr txBox="1"/>
          <p:nvPr/>
        </p:nvSpPr>
        <p:spPr>
          <a:xfrm>
            <a:off x="459920" y="3927565"/>
            <a:ext cx="4850674" cy="2169825"/>
          </a:xfrm>
          <a:prstGeom prst="rect">
            <a:avLst/>
          </a:prstGeom>
          <a:noFill/>
        </p:spPr>
        <p:txBody>
          <a:bodyPr wrap="square" rtlCol="0">
            <a:spAutoFit/>
          </a:bodyPr>
          <a:lstStyle/>
          <a:p>
            <a:pPr indent="228600" algn="just">
              <a:lnSpc>
                <a:spcPct val="150000"/>
              </a:lnSpc>
              <a:spcAft>
                <a:spcPts val="800"/>
              </a:spcAft>
            </a:pPr>
            <a:r>
              <a:rPr lang="tr-TR" u="sng" dirty="0">
                <a:latin typeface="Times New Roman" panose="02020603050405020304" pitchFamily="18" charset="0"/>
                <a:ea typeface="Calibri" panose="020F0502020204030204" pitchFamily="34" charset="0"/>
                <a:cs typeface="Times New Roman" panose="02020603050405020304" pitchFamily="18" charset="0"/>
              </a:rPr>
              <a:t>Isı Boruları</a:t>
            </a:r>
            <a:r>
              <a:rPr lang="tr-TR" sz="1600" u="sng" dirty="0">
                <a:latin typeface="Calibri" panose="020F0502020204030204" pitchFamily="34"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Kimyasal veya mekanik nem alıcı sistemlerin performanslarını yükseltmek amacıyla kullanılmaktadırlar. Kimyasal nem alıcılardan sonra soğutma görevinde kullanıldıkları gibi ön soğutma veya ısıtma amaçlıda kullanılmaktadırlar.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Resim 6"/>
          <p:cNvPicPr/>
          <p:nvPr/>
        </p:nvPicPr>
        <p:blipFill>
          <a:blip r:embed="rId2">
            <a:extLst>
              <a:ext uri="{28A0092B-C50C-407E-A947-70E740481C1C}">
                <a14:useLocalDpi xmlns:a14="http://schemas.microsoft.com/office/drawing/2010/main" val="0"/>
              </a:ext>
            </a:extLst>
          </a:blip>
          <a:stretch>
            <a:fillRect/>
          </a:stretch>
        </p:blipFill>
        <p:spPr>
          <a:xfrm>
            <a:off x="5624104" y="3753394"/>
            <a:ext cx="5653495" cy="2778035"/>
          </a:xfrm>
          <a:prstGeom prst="rect">
            <a:avLst/>
          </a:prstGeom>
        </p:spPr>
      </p:pic>
    </p:spTree>
    <p:extLst>
      <p:ext uri="{BB962C8B-B14F-4D97-AF65-F5344CB8AC3E}">
        <p14:creationId xmlns:p14="http://schemas.microsoft.com/office/powerpoint/2010/main" val="128529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NEM ALMA SİSTEMLERİ</a:t>
            </a:r>
            <a:endParaRPr lang="en-GB" dirty="0"/>
          </a:p>
        </p:txBody>
      </p:sp>
      <p:sp>
        <p:nvSpPr>
          <p:cNvPr id="3" name="İçerik Yer Tutucusu 2"/>
          <p:cNvSpPr>
            <a:spLocks noGrp="1"/>
          </p:cNvSpPr>
          <p:nvPr>
            <p:ph idx="1"/>
          </p:nvPr>
        </p:nvSpPr>
        <p:spPr>
          <a:xfrm>
            <a:off x="227475" y="2110449"/>
            <a:ext cx="11851314" cy="4464521"/>
          </a:xfrm>
        </p:spPr>
        <p:txBody>
          <a:bodyPr>
            <a:normAutofit/>
          </a:bodyPr>
          <a:lstStyle/>
          <a:p>
            <a:pPr>
              <a:buFont typeface="Courier New" panose="02070309020205020404" pitchFamily="49" charset="0"/>
              <a:buChar char="o"/>
            </a:pPr>
            <a:r>
              <a:rPr lang="tr-T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Kimyasal Nem Alma Sistemlerinde Tasarruf</a:t>
            </a:r>
          </a:p>
          <a:p>
            <a:pPr marL="0" indent="0">
              <a:lnSpc>
                <a:spcPct val="150000"/>
              </a:lnSpc>
              <a:buNone/>
            </a:pPr>
            <a:r>
              <a:rPr lang="tr-TR" sz="1800" u="sng" dirty="0">
                <a:latin typeface="Times New Roman" panose="02020603050405020304" pitchFamily="18" charset="0"/>
                <a:cs typeface="Times New Roman" panose="02020603050405020304" pitchFamily="18" charset="0"/>
              </a:rPr>
              <a:t>Levha Tipi Isı Değiştiriciler: </a:t>
            </a:r>
            <a:r>
              <a:rPr lang="tr-TR" sz="1800" dirty="0">
                <a:latin typeface="Times New Roman" panose="02020603050405020304" pitchFamily="18" charset="0"/>
                <a:ea typeface="Calibri" panose="020F0502020204030204" pitchFamily="34" charset="0"/>
                <a:cs typeface="Times New Roman" panose="02020603050405020304" pitchFamily="18" charset="0"/>
              </a:rPr>
              <a:t>Maliyeti düşük olması ile birlikte işlevsel olarak ısı borularına benzemektedirler. Ancak ısı boruları kadar ıs transferi sağlayamamaktadırlar, kanalın dizaynı sırasında esneklik sağlanamadığından süreç kolay ilerleyememektedir. Isı </a:t>
            </a:r>
            <a:r>
              <a:rPr lang="tr-TR" sz="1800" dirty="0" err="1">
                <a:latin typeface="Times New Roman" panose="02020603050405020304" pitchFamily="18" charset="0"/>
                <a:ea typeface="Calibri" panose="020F0502020204030204" pitchFamily="34" charset="0"/>
                <a:cs typeface="Times New Roman" panose="02020603050405020304" pitchFamily="18" charset="0"/>
              </a:rPr>
              <a:t>değiştici</a:t>
            </a:r>
            <a:r>
              <a:rPr lang="tr-TR" sz="1800" dirty="0">
                <a:latin typeface="Times New Roman" panose="02020603050405020304" pitchFamily="18" charset="0"/>
                <a:ea typeface="Calibri" panose="020F0502020204030204" pitchFamily="34" charset="0"/>
                <a:cs typeface="Times New Roman" panose="02020603050405020304" pitchFamily="18" charset="0"/>
              </a:rPr>
              <a:t> sistemlerde sıcak ve soğuk hava ince levhalar ile ayrılmaktadır. Isı transferleri düşük olması ve </a:t>
            </a:r>
            <a:r>
              <a:rPr lang="tr-TR" sz="1800" dirty="0" err="1">
                <a:latin typeface="Times New Roman" panose="02020603050405020304" pitchFamily="18" charset="0"/>
                <a:ea typeface="Calibri" panose="020F0502020204030204" pitchFamily="34" charset="0"/>
                <a:cs typeface="Times New Roman" panose="02020603050405020304" pitchFamily="18" charset="0"/>
              </a:rPr>
              <a:t>ebatsal</a:t>
            </a:r>
            <a:r>
              <a:rPr lang="tr-TR" sz="1800" dirty="0">
                <a:latin typeface="Times New Roman" panose="02020603050405020304" pitchFamily="18" charset="0"/>
                <a:ea typeface="Calibri" panose="020F0502020204030204" pitchFamily="34" charset="0"/>
                <a:cs typeface="Times New Roman" panose="02020603050405020304" pitchFamily="18" charset="0"/>
              </a:rPr>
              <a:t> olarak çok fazla yer kaplaması sebebiyle ısı boruları daha çok tercih edilmektedir. </a:t>
            </a:r>
          </a:p>
          <a:p>
            <a:pPr marL="0" indent="0">
              <a:lnSpc>
                <a:spcPct val="150000"/>
              </a:lnSpc>
              <a:buNone/>
            </a:pPr>
            <a:r>
              <a:rPr lang="tr-TR" sz="1800" u="sng" dirty="0" err="1">
                <a:latin typeface="Times New Roman" panose="02020603050405020304" pitchFamily="18" charset="0"/>
                <a:ea typeface="Calibri" panose="020F0502020204030204" pitchFamily="34" charset="0"/>
                <a:cs typeface="Times New Roman" panose="02020603050405020304" pitchFamily="18" charset="0"/>
              </a:rPr>
              <a:t>Evaproratif</a:t>
            </a:r>
            <a:r>
              <a:rPr lang="tr-TR" sz="1800" u="sng" dirty="0">
                <a:latin typeface="Times New Roman" panose="02020603050405020304" pitchFamily="18" charset="0"/>
                <a:ea typeface="Calibri" panose="020F0502020204030204" pitchFamily="34" charset="0"/>
                <a:cs typeface="Times New Roman" panose="02020603050405020304" pitchFamily="18" charset="0"/>
              </a:rPr>
              <a:t> Soğutma Teknolojisi: </a:t>
            </a:r>
            <a:r>
              <a:rPr lang="tr-TR" sz="1800" dirty="0">
                <a:latin typeface="Times New Roman" panose="02020603050405020304" pitchFamily="18" charset="0"/>
                <a:ea typeface="Calibri" panose="020F0502020204030204" pitchFamily="34" charset="0"/>
              </a:rPr>
              <a:t>Kurak iklimin olduğu bölgelerde sıcaklıkların düşürülmesi amacıyla kullanılmaktadır. Bu süreçte gerçek soğutma yapılmadığından sıcaklık düşerken nem oranı artmaktadır. Kuru iklimli bölgelerde yüksek debilerde başarılı soğutma sağlansa da düşük debilerde nem çok yükselmektedir. </a:t>
            </a:r>
            <a:endParaRPr lang="en-GB" sz="1800" u="sng"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611498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Times New Roman" panose="02020603050405020304" pitchFamily="18" charset="0"/>
                <a:cs typeface="Times New Roman" panose="02020603050405020304" pitchFamily="18" charset="0"/>
              </a:rPr>
              <a:t>KİMYASAL NEM ALMA SİSTEM ÖRNEKLERİ</a:t>
            </a:r>
            <a:endParaRPr lang="en-GB"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2013" y="2014656"/>
            <a:ext cx="12008067" cy="2574761"/>
          </a:xfrm>
        </p:spPr>
        <p:txBody>
          <a:bodyPr>
            <a:normAutofit/>
          </a:bodyPr>
          <a:lstStyle/>
          <a:p>
            <a:pPr>
              <a:lnSpc>
                <a:spcPct val="150000"/>
              </a:lnSpc>
              <a:buFont typeface="Courier New" panose="02070309020205020404" pitchFamily="49" charset="0"/>
              <a:buChar char="o"/>
            </a:pPr>
            <a:r>
              <a:rPr lang="tr-TR" sz="1800" u="sng" dirty="0">
                <a:latin typeface="Times New Roman" panose="02020603050405020304" pitchFamily="18" charset="0"/>
                <a:ea typeface="Calibri" panose="020F0502020204030204" pitchFamily="34" charset="0"/>
              </a:rPr>
              <a:t>Geleneksel Soğutma Enerji Korumalı Sistem: </a:t>
            </a:r>
            <a:r>
              <a:rPr lang="tr-TR" sz="1800" dirty="0">
                <a:latin typeface="Times New Roman" panose="02020603050405020304" pitchFamily="18" charset="0"/>
                <a:ea typeface="Calibri" panose="020F0502020204030204" pitchFamily="34" charset="0"/>
              </a:rPr>
              <a:t>Sistem maliyetleri düşük olmasına rağmen kullanıldığı işletme için oluşturduğu maliyetler oldukça yüksektir. Diğer kullanılan sistemler ile kolayca entegrasyon sağlanmaktadır. Kullanılan model içerisinde egzoz sistemine ihtiyaç duyulmamaktadır ayrıca sistemde ısı boruları kullanılması ile sistem performansı oldukça arttırılmaktadır. Ancak bu kimyasal nem alma sistemi ile düşük nem seviyelerine ulaşmak oldukça zordur ve havadaki sert değişimlerde kullanımı verimsiz bir sistemdir.</a:t>
            </a:r>
            <a:endParaRPr lang="en-GB" sz="1800" dirty="0"/>
          </a:p>
        </p:txBody>
      </p:sp>
      <p:sp>
        <p:nvSpPr>
          <p:cNvPr id="4" name="Metin kutusu 3"/>
          <p:cNvSpPr txBox="1"/>
          <p:nvPr/>
        </p:nvSpPr>
        <p:spPr>
          <a:xfrm>
            <a:off x="62013" y="4299092"/>
            <a:ext cx="7080069" cy="2169825"/>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tr-TR" u="sng" dirty="0">
                <a:latin typeface="Times New Roman" panose="02020603050405020304" pitchFamily="18" charset="0"/>
                <a:ea typeface="Calibri" panose="020F0502020204030204" pitchFamily="34" charset="0"/>
              </a:rPr>
              <a:t>Enerji Tekerleği Soğutmalı Tekrar Isıtmalı Sistem: </a:t>
            </a:r>
            <a:r>
              <a:rPr lang="tr-TR" dirty="0">
                <a:latin typeface="Times New Roman" panose="02020603050405020304" pitchFamily="18" charset="0"/>
                <a:ea typeface="Calibri" panose="020F0502020204030204" pitchFamily="34" charset="0"/>
              </a:rPr>
              <a:t>Geleneksel soğutmalı sisteme göre daha verimli bir sistemdir. Bu sistemlerde serpantine giren hava sabit tutulduğundan soğutma serpantinlerinin kontrolü daha kolaydır. Ancak soğutma serpantininde meydana gelen </a:t>
            </a:r>
            <a:r>
              <a:rPr lang="tr-TR" dirty="0" err="1">
                <a:latin typeface="Times New Roman" panose="02020603050405020304" pitchFamily="18" charset="0"/>
                <a:ea typeface="Calibri" panose="020F0502020204030204" pitchFamily="34" charset="0"/>
              </a:rPr>
              <a:t>yoğuşma</a:t>
            </a:r>
            <a:r>
              <a:rPr lang="tr-TR" dirty="0">
                <a:latin typeface="Times New Roman" panose="02020603050405020304" pitchFamily="18" charset="0"/>
                <a:ea typeface="Calibri" panose="020F0502020204030204" pitchFamily="34" charset="0"/>
              </a:rPr>
              <a:t> yaklaşım geleneksel soğutma sistemine göre oldukça düşüktür </a:t>
            </a:r>
            <a:endParaRPr lang="en-GB" dirty="0"/>
          </a:p>
        </p:txBody>
      </p:sp>
      <p:pic>
        <p:nvPicPr>
          <p:cNvPr id="5" name="Resim 4"/>
          <p:cNvPicPr/>
          <p:nvPr/>
        </p:nvPicPr>
        <p:blipFill>
          <a:blip r:embed="rId2"/>
          <a:stretch>
            <a:fillRect/>
          </a:stretch>
        </p:blipFill>
        <p:spPr>
          <a:xfrm>
            <a:off x="7140501" y="4001451"/>
            <a:ext cx="4929052" cy="2381931"/>
          </a:xfrm>
          <a:prstGeom prst="rect">
            <a:avLst/>
          </a:prstGeom>
        </p:spPr>
      </p:pic>
    </p:spTree>
    <p:extLst>
      <p:ext uri="{BB962C8B-B14F-4D97-AF65-F5344CB8AC3E}">
        <p14:creationId xmlns:p14="http://schemas.microsoft.com/office/powerpoint/2010/main" val="2477506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Times New Roman" panose="02020603050405020304" pitchFamily="18" charset="0"/>
                <a:cs typeface="Times New Roman" panose="02020603050405020304" pitchFamily="18" charset="0"/>
              </a:rPr>
              <a:t>KİMYASAL NEM ALMA SİSTEM ÖRNEKLERİ</a:t>
            </a:r>
            <a:endParaRPr lang="en-GB" dirty="0"/>
          </a:p>
        </p:txBody>
      </p:sp>
      <p:sp>
        <p:nvSpPr>
          <p:cNvPr id="3" name="İçerik Yer Tutucusu 2"/>
          <p:cNvSpPr>
            <a:spLocks noGrp="1"/>
          </p:cNvSpPr>
          <p:nvPr>
            <p:ph idx="1"/>
          </p:nvPr>
        </p:nvSpPr>
        <p:spPr>
          <a:xfrm>
            <a:off x="88140" y="2023363"/>
            <a:ext cx="8890398" cy="4508065"/>
          </a:xfrm>
        </p:spPr>
        <p:txBody>
          <a:bodyPr>
            <a:noAutofit/>
          </a:bodyPr>
          <a:lstStyle/>
          <a:p>
            <a:pPr>
              <a:lnSpc>
                <a:spcPct val="150000"/>
              </a:lnSpc>
              <a:buFont typeface="Courier New" panose="02070309020205020404" pitchFamily="49" charset="0"/>
              <a:buChar char="o"/>
            </a:pPr>
            <a:r>
              <a:rPr lang="tr-TR" sz="1800" u="sng" dirty="0">
                <a:latin typeface="Times New Roman" panose="02020603050405020304" pitchFamily="18" charset="0"/>
                <a:ea typeface="Calibri" panose="020F0502020204030204" pitchFamily="34" charset="0"/>
              </a:rPr>
              <a:t>Çift Tekerlek Enerji Koruyucu Sistem</a:t>
            </a:r>
            <a:r>
              <a:rPr lang="tr-TR" sz="1800" b="1" dirty="0">
                <a:latin typeface="Times New Roman" panose="02020603050405020304" pitchFamily="18" charset="0"/>
                <a:ea typeface="Calibri" panose="020F0502020204030204" pitchFamily="34" charset="0"/>
              </a:rPr>
              <a:t>: </a:t>
            </a:r>
            <a:r>
              <a:rPr lang="tr-TR" sz="1800" dirty="0">
                <a:latin typeface="Times New Roman" panose="02020603050405020304" pitchFamily="18" charset="0"/>
                <a:ea typeface="Calibri" panose="020F0502020204030204" pitchFamily="34" charset="0"/>
              </a:rPr>
              <a:t>Belirtilen ikinci sisteme göre enerji verimi oldukça yüksektir. Duyulur ısı tekerleği ile verimli bir ısıtma sağlanmaktadır. Nem almak için gerekli enerji azaltılmaktadır </a:t>
            </a:r>
          </a:p>
          <a:p>
            <a:pPr marL="0" indent="0">
              <a:lnSpc>
                <a:spcPct val="150000"/>
              </a:lnSpc>
              <a:buNone/>
            </a:pPr>
            <a:endParaRPr lang="tr-TR" sz="1800" dirty="0">
              <a:latin typeface="Times New Roman" panose="02020603050405020304" pitchFamily="18" charset="0"/>
              <a:ea typeface="Calibri" panose="020F0502020204030204" pitchFamily="34" charset="0"/>
            </a:endParaRPr>
          </a:p>
          <a:p>
            <a:pPr>
              <a:lnSpc>
                <a:spcPct val="150000"/>
              </a:lnSpc>
              <a:buFont typeface="Courier New" panose="02070309020205020404" pitchFamily="49" charset="0"/>
              <a:buChar char="o"/>
            </a:pPr>
            <a:r>
              <a:rPr lang="tr-TR" sz="1800" u="sng" dirty="0">
                <a:latin typeface="Times New Roman" panose="02020603050405020304" pitchFamily="18" charset="0"/>
                <a:ea typeface="Calibri" panose="020F0502020204030204" pitchFamily="34" charset="0"/>
                <a:cs typeface="Times New Roman" panose="02020603050405020304" pitchFamily="18" charset="0"/>
              </a:rPr>
              <a:t>Çift Tekerlekli Kimyasal Nem Alıcılı Son Soğutmalı Sistem</a:t>
            </a:r>
            <a:r>
              <a:rPr lang="tr-TR" sz="1800" b="1" dirty="0">
                <a:latin typeface="Times New Roman" panose="02020603050405020304" pitchFamily="18" charset="0"/>
                <a:ea typeface="Calibri" panose="020F0502020204030204" pitchFamily="34" charset="0"/>
                <a:cs typeface="Times New Roman" panose="02020603050405020304" pitchFamily="18" charset="0"/>
              </a:rPr>
              <a:t>:</a:t>
            </a:r>
            <a:r>
              <a:rPr lang="tr-TR" sz="1800" dirty="0">
                <a:latin typeface="Times New Roman" panose="02020603050405020304" pitchFamily="18" charset="0"/>
                <a:ea typeface="Calibri" panose="020F0502020204030204" pitchFamily="34" charset="0"/>
                <a:cs typeface="Times New Roman" panose="02020603050405020304" pitchFamily="18" charset="0"/>
              </a:rPr>
              <a:t> Kimyasal nem alıcıyı </a:t>
            </a:r>
            <a:r>
              <a:rPr lang="tr-TR" sz="1800" dirty="0" err="1">
                <a:latin typeface="Times New Roman" panose="02020603050405020304" pitchFamily="18" charset="0"/>
                <a:ea typeface="Calibri" panose="020F0502020204030204" pitchFamily="34" charset="0"/>
                <a:cs typeface="Times New Roman" panose="02020603050405020304" pitchFamily="18" charset="0"/>
              </a:rPr>
              <a:t>rejenere</a:t>
            </a:r>
            <a:r>
              <a:rPr lang="tr-TR" sz="1800" dirty="0">
                <a:latin typeface="Times New Roman" panose="02020603050405020304" pitchFamily="18" charset="0"/>
                <a:ea typeface="Calibri" panose="020F0502020204030204" pitchFamily="34" charset="0"/>
                <a:cs typeface="Times New Roman" panose="02020603050405020304" pitchFamily="18" charset="0"/>
              </a:rPr>
              <a:t> etmek amacıyla gaz, buhar, atık ısı kullanılmaktadır. Duyulur ısı tekerleği </a:t>
            </a:r>
            <a:r>
              <a:rPr lang="tr-TR" sz="1800" dirty="0" err="1">
                <a:latin typeface="Times New Roman" panose="02020603050405020304" pitchFamily="18" charset="0"/>
                <a:ea typeface="Calibri" panose="020F0502020204030204" pitchFamily="34" charset="0"/>
                <a:cs typeface="Times New Roman" panose="02020603050405020304" pitchFamily="18" charset="0"/>
              </a:rPr>
              <a:t>rejenerasyon</a:t>
            </a:r>
            <a:r>
              <a:rPr lang="tr-TR" sz="1800" dirty="0">
                <a:latin typeface="Times New Roman" panose="02020603050405020304" pitchFamily="18" charset="0"/>
                <a:ea typeface="Calibri" panose="020F0502020204030204" pitchFamily="34" charset="0"/>
                <a:cs typeface="Times New Roman" panose="02020603050405020304" pitchFamily="18" charset="0"/>
              </a:rPr>
              <a:t> işleminde ortaya çıkan ısıyı atmak için kullanılmaktadır. Geleneksel soğutma sisteminden daha düşük bağıl nem seviyelerine ulaşmaktadırlar. Avantajlarına bakıldığında; kuru soğutma serpantinleri, yabancı partiküllerin girmemesi, azaltılmış enerjisini harcaması sayılmaktadır. Egzoz havası gereklidir ancak mecburi değildir.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buFont typeface="Courier New" panose="02070309020205020404" pitchFamily="49" charset="0"/>
              <a:buChar char="o"/>
            </a:pPr>
            <a:endParaRPr lang="en-GB" sz="1800" dirty="0"/>
          </a:p>
        </p:txBody>
      </p:sp>
      <p:pic>
        <p:nvPicPr>
          <p:cNvPr id="4" name="Resim 3"/>
          <p:cNvPicPr/>
          <p:nvPr/>
        </p:nvPicPr>
        <p:blipFill>
          <a:blip r:embed="rId2"/>
          <a:stretch>
            <a:fillRect/>
          </a:stretch>
        </p:blipFill>
        <p:spPr>
          <a:xfrm>
            <a:off x="8882743" y="2742291"/>
            <a:ext cx="3157310" cy="2822486"/>
          </a:xfrm>
          <a:prstGeom prst="rect">
            <a:avLst/>
          </a:prstGeom>
        </p:spPr>
      </p:pic>
      <p:cxnSp>
        <p:nvCxnSpPr>
          <p:cNvPr id="11" name="Eğri Bağlayıcı 10"/>
          <p:cNvCxnSpPr/>
          <p:nvPr/>
        </p:nvCxnSpPr>
        <p:spPr>
          <a:xfrm>
            <a:off x="8508274" y="2673531"/>
            <a:ext cx="574766" cy="470262"/>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542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Times New Roman" panose="02020603050405020304" pitchFamily="18" charset="0"/>
                <a:cs typeface="Times New Roman" panose="02020603050405020304" pitchFamily="18" charset="0"/>
              </a:rPr>
              <a:t>KİMYASAL NEM ALMA SİSTEM ÖRNEKLERİ</a:t>
            </a:r>
            <a:endParaRPr lang="en-GB" dirty="0"/>
          </a:p>
        </p:txBody>
      </p:sp>
      <p:sp>
        <p:nvSpPr>
          <p:cNvPr id="3" name="İçerik Yer Tutucusu 2"/>
          <p:cNvSpPr>
            <a:spLocks noGrp="1"/>
          </p:cNvSpPr>
          <p:nvPr>
            <p:ph idx="1"/>
          </p:nvPr>
        </p:nvSpPr>
        <p:spPr>
          <a:xfrm>
            <a:off x="-191589" y="2005947"/>
            <a:ext cx="6156960" cy="2139334"/>
          </a:xfrm>
        </p:spPr>
        <p:txBody>
          <a:bodyPr>
            <a:normAutofit fontScale="70000" lnSpcReduction="20000"/>
          </a:bodyPr>
          <a:lstStyle/>
          <a:p>
            <a:pPr marL="685800" indent="-457200">
              <a:lnSpc>
                <a:spcPct val="150000"/>
              </a:lnSpc>
              <a:spcAft>
                <a:spcPts val="800"/>
              </a:spcAft>
              <a:buFont typeface="Courier New" panose="02070309020205020404" pitchFamily="49" charset="0"/>
              <a:buChar char="o"/>
            </a:pPr>
            <a:r>
              <a:rPr lang="tr-TR" sz="2600" u="sng" dirty="0">
                <a:latin typeface="Times New Roman" panose="02020603050405020304" pitchFamily="18" charset="0"/>
                <a:ea typeface="Calibri" panose="020F0502020204030204" pitchFamily="34" charset="0"/>
                <a:cs typeface="Times New Roman" panose="02020603050405020304" pitchFamily="18" charset="0"/>
              </a:rPr>
              <a:t>Kimyasal Nem Almalı Toplam Isı Korumalı Sistem:</a:t>
            </a:r>
          </a:p>
          <a:p>
            <a:pPr indent="0">
              <a:lnSpc>
                <a:spcPct val="170000"/>
              </a:lnSpc>
              <a:spcAft>
                <a:spcPts val="800"/>
              </a:spcAft>
              <a:buNone/>
            </a:pPr>
            <a:r>
              <a:rPr lang="tr-TR" sz="2600" dirty="0">
                <a:latin typeface="Times New Roman" panose="02020603050405020304" pitchFamily="18" charset="0"/>
                <a:ea typeface="Calibri" panose="020F0502020204030204" pitchFamily="34" charset="0"/>
                <a:cs typeface="Times New Roman" panose="02020603050405020304" pitchFamily="18" charset="0"/>
              </a:rPr>
              <a:t>Düşük kurulukta hava sisteme verildiğinde çift tekerlekli sisteme göre daha az ısı ortaya çıkmaktadır. Ancak daha düşük </a:t>
            </a:r>
            <a:r>
              <a:rPr lang="tr-TR" sz="2600" dirty="0" err="1">
                <a:latin typeface="Times New Roman" panose="02020603050405020304" pitchFamily="18" charset="0"/>
                <a:ea typeface="Calibri" panose="020F0502020204030204" pitchFamily="34" charset="0"/>
                <a:cs typeface="Times New Roman" panose="02020603050405020304" pitchFamily="18" charset="0"/>
              </a:rPr>
              <a:t>yoğuşma</a:t>
            </a:r>
            <a:r>
              <a:rPr lang="tr-TR" sz="2600" dirty="0">
                <a:latin typeface="Times New Roman" panose="02020603050405020304" pitchFamily="18" charset="0"/>
                <a:ea typeface="Calibri" panose="020F0502020204030204" pitchFamily="34" charset="0"/>
                <a:cs typeface="Times New Roman" panose="02020603050405020304" pitchFamily="18" charset="0"/>
              </a:rPr>
              <a:t> sıcaklıklarında ulaşmak daha mümkündür. </a:t>
            </a:r>
          </a:p>
          <a:p>
            <a:pPr indent="449580" algn="just">
              <a:lnSpc>
                <a:spcPct val="150000"/>
              </a:lnSpc>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Dikdörtgen 3"/>
          <p:cNvSpPr/>
          <p:nvPr/>
        </p:nvSpPr>
        <p:spPr>
          <a:xfrm>
            <a:off x="6453051" y="2005947"/>
            <a:ext cx="5608320" cy="1338828"/>
          </a:xfrm>
          <a:prstGeom prst="rect">
            <a:avLst/>
          </a:prstGeom>
        </p:spPr>
        <p:txBody>
          <a:bodyPr wrap="square">
            <a:spAutoFit/>
          </a:bodyPr>
          <a:lstStyle/>
          <a:p>
            <a:pPr marL="285750" indent="-285750">
              <a:lnSpc>
                <a:spcPct val="150000"/>
              </a:lnSpc>
              <a:buFont typeface="Courier New" panose="02070309020205020404" pitchFamily="49" charset="0"/>
              <a:buChar char="o"/>
            </a:pPr>
            <a:r>
              <a:rPr lang="tr-TR" u="sng" dirty="0">
                <a:latin typeface="Times New Roman" panose="02020603050405020304" pitchFamily="18" charset="0"/>
                <a:ea typeface="Calibri" panose="020F0502020204030204" pitchFamily="34" charset="0"/>
              </a:rPr>
              <a:t>Çift Tekerlek DBC Toplam Isı Korumalı </a:t>
            </a:r>
            <a:r>
              <a:rPr lang="tr-TR" u="sng" dirty="0" err="1">
                <a:latin typeface="Times New Roman" panose="02020603050405020304" pitchFamily="18" charset="0"/>
                <a:ea typeface="Calibri" panose="020F0502020204030204" pitchFamily="34" charset="0"/>
              </a:rPr>
              <a:t>Hibrit</a:t>
            </a:r>
            <a:r>
              <a:rPr lang="tr-TR" u="sng" dirty="0">
                <a:latin typeface="Times New Roman" panose="02020603050405020304" pitchFamily="18" charset="0"/>
                <a:ea typeface="Calibri" panose="020F0502020204030204" pitchFamily="34" charset="0"/>
              </a:rPr>
              <a:t> Sistem</a:t>
            </a:r>
            <a:r>
              <a:rPr lang="tr-TR" b="1" dirty="0">
                <a:latin typeface="Times New Roman" panose="02020603050405020304" pitchFamily="18" charset="0"/>
                <a:ea typeface="Calibri" panose="020F0502020204030204" pitchFamily="34" charset="0"/>
              </a:rPr>
              <a:t>: </a:t>
            </a:r>
          </a:p>
          <a:p>
            <a:pPr>
              <a:lnSpc>
                <a:spcPct val="150000"/>
              </a:lnSpc>
            </a:pPr>
            <a:r>
              <a:rPr lang="tr-TR" dirty="0">
                <a:latin typeface="Times New Roman" panose="02020603050405020304" pitchFamily="18" charset="0"/>
                <a:ea typeface="Calibri" panose="020F0502020204030204" pitchFamily="34" charset="0"/>
              </a:rPr>
              <a:t>Bu sistemle </a:t>
            </a:r>
            <a:r>
              <a:rPr lang="tr-TR" dirty="0" err="1">
                <a:latin typeface="Times New Roman" panose="02020603050405020304" pitchFamily="18" charset="0"/>
                <a:ea typeface="Calibri" panose="020F0502020204030204" pitchFamily="34" charset="0"/>
              </a:rPr>
              <a:t>rejenerasyon</a:t>
            </a:r>
            <a:r>
              <a:rPr lang="tr-TR" dirty="0">
                <a:latin typeface="Times New Roman" panose="02020603050405020304" pitchFamily="18" charset="0"/>
                <a:ea typeface="Calibri" panose="020F0502020204030204" pitchFamily="34" charset="0"/>
              </a:rPr>
              <a:t> ısısı azaltılırken </a:t>
            </a:r>
            <a:r>
              <a:rPr lang="tr-TR" dirty="0" err="1">
                <a:latin typeface="Times New Roman" panose="02020603050405020304" pitchFamily="18" charset="0"/>
                <a:ea typeface="Calibri" panose="020F0502020204030204" pitchFamily="34" charset="0"/>
              </a:rPr>
              <a:t>COP’si</a:t>
            </a:r>
            <a:r>
              <a:rPr lang="tr-TR" dirty="0">
                <a:latin typeface="Times New Roman" panose="02020603050405020304" pitchFamily="18" charset="0"/>
                <a:ea typeface="Calibri" panose="020F0502020204030204" pitchFamily="34" charset="0"/>
              </a:rPr>
              <a:t> diğer sistemlere göre daha yüksektir. </a:t>
            </a:r>
            <a:endParaRPr lang="en-GB" dirty="0"/>
          </a:p>
        </p:txBody>
      </p:sp>
      <p:pic>
        <p:nvPicPr>
          <p:cNvPr id="5" name="Resim 4"/>
          <p:cNvPicPr/>
          <p:nvPr/>
        </p:nvPicPr>
        <p:blipFill>
          <a:blip r:embed="rId2">
            <a:extLst>
              <a:ext uri="{28A0092B-C50C-407E-A947-70E740481C1C}">
                <a14:useLocalDpi xmlns:a14="http://schemas.microsoft.com/office/drawing/2010/main" val="0"/>
              </a:ext>
            </a:extLst>
          </a:blip>
          <a:stretch>
            <a:fillRect/>
          </a:stretch>
        </p:blipFill>
        <p:spPr>
          <a:xfrm>
            <a:off x="1085124" y="4066904"/>
            <a:ext cx="3817801" cy="2490650"/>
          </a:xfrm>
          <a:prstGeom prst="rect">
            <a:avLst/>
          </a:prstGeom>
        </p:spPr>
      </p:pic>
      <p:pic>
        <p:nvPicPr>
          <p:cNvPr id="6" name="Resim 5"/>
          <p:cNvPicPr/>
          <p:nvPr/>
        </p:nvPicPr>
        <p:blipFill>
          <a:blip r:embed="rId3">
            <a:extLst>
              <a:ext uri="{28A0092B-C50C-407E-A947-70E740481C1C}">
                <a14:useLocalDpi xmlns:a14="http://schemas.microsoft.com/office/drawing/2010/main" val="0"/>
              </a:ext>
            </a:extLst>
          </a:blip>
          <a:stretch>
            <a:fillRect/>
          </a:stretch>
        </p:blipFill>
        <p:spPr>
          <a:xfrm>
            <a:off x="7516993" y="3516556"/>
            <a:ext cx="4100241" cy="2814575"/>
          </a:xfrm>
          <a:prstGeom prst="rect">
            <a:avLst/>
          </a:prstGeom>
        </p:spPr>
      </p:pic>
    </p:spTree>
    <p:extLst>
      <p:ext uri="{BB962C8B-B14F-4D97-AF65-F5344CB8AC3E}">
        <p14:creationId xmlns:p14="http://schemas.microsoft.com/office/powerpoint/2010/main" val="4256806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Literatür</a:t>
            </a:r>
            <a:endParaRPr lang="en-GB"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2571" y="2918211"/>
            <a:ext cx="6460708" cy="3599316"/>
          </a:xfrm>
        </p:spPr>
        <p:txBody>
          <a:bodyPr>
            <a:normAutofit fontScale="92500"/>
          </a:bodyPr>
          <a:lstStyle/>
          <a:p>
            <a:pPr>
              <a:lnSpc>
                <a:spcPct val="150000"/>
              </a:lnSpc>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rPr>
              <a:t>Çalışmalarında seralarda kullanılan otomasyon sistemleri, iklim ve sulama-gübreleme sistemleri şeklinde genel olarak incelemiş, ülkemizdeki seraların teknolojik seviyelerinin ve üreticinin konfor seviyesinin yükseltilmesine katkı sağlayabilecek laboratuvar bazlı bir iklim kontrol çalışmasının sonuçlarını vermişlerdir. Sıcaklık, nem, ışık, rüzgâr, yağmur gibi bitki yetiştiriciliğinde önemli parametrelerin kontrolü ve tehlike sınırlarında uyarı amaçlı geri beslemeli bir otomasyon sistemi laboratuvar ortamında bir sera maketi üzerinde yaparak ve denemişlerdir. </a:t>
            </a:r>
            <a:endParaRPr lang="en-GB" sz="1800" dirty="0"/>
          </a:p>
        </p:txBody>
      </p:sp>
      <p:graphicFrame>
        <p:nvGraphicFramePr>
          <p:cNvPr id="5" name="Tablo 4"/>
          <p:cNvGraphicFramePr>
            <a:graphicFrameLocks noGrp="1"/>
          </p:cNvGraphicFramePr>
          <p:nvPr>
            <p:extLst>
              <p:ext uri="{D42A27DB-BD31-4B8C-83A1-F6EECF244321}">
                <p14:modId xmlns:p14="http://schemas.microsoft.com/office/powerpoint/2010/main" val="1995411778"/>
              </p:ext>
            </p:extLst>
          </p:nvPr>
        </p:nvGraphicFramePr>
        <p:xfrm>
          <a:off x="72571" y="2200123"/>
          <a:ext cx="12014925" cy="370840"/>
        </p:xfrm>
        <a:graphic>
          <a:graphicData uri="http://schemas.openxmlformats.org/drawingml/2006/table">
            <a:tbl>
              <a:tblPr firstRow="1" bandRow="1">
                <a:tableStyleId>{5C22544A-7EE6-4342-B048-85BDC9FD1C3A}</a:tableStyleId>
              </a:tblPr>
              <a:tblGrid>
                <a:gridCol w="2592252">
                  <a:extLst>
                    <a:ext uri="{9D8B030D-6E8A-4147-A177-3AD203B41FA5}">
                      <a16:colId xmlns:a16="http://schemas.microsoft.com/office/drawing/2014/main" val="3219158596"/>
                    </a:ext>
                  </a:extLst>
                </a:gridCol>
                <a:gridCol w="7837714">
                  <a:extLst>
                    <a:ext uri="{9D8B030D-6E8A-4147-A177-3AD203B41FA5}">
                      <a16:colId xmlns:a16="http://schemas.microsoft.com/office/drawing/2014/main" val="4030350500"/>
                    </a:ext>
                  </a:extLst>
                </a:gridCol>
                <a:gridCol w="1584959">
                  <a:extLst>
                    <a:ext uri="{9D8B030D-6E8A-4147-A177-3AD203B41FA5}">
                      <a16:colId xmlns:a16="http://schemas.microsoft.com/office/drawing/2014/main" val="2796550558"/>
                    </a:ext>
                  </a:extLst>
                </a:gridCol>
              </a:tblGrid>
              <a:tr h="370840">
                <a:tc>
                  <a:txBody>
                    <a:bodyPr/>
                    <a:lstStyle/>
                    <a:p>
                      <a:r>
                        <a:rPr lang="tr-TR" sz="1800" dirty="0">
                          <a:effectLst/>
                          <a:latin typeface="Times New Roman" panose="02020603050405020304" pitchFamily="18" charset="0"/>
                          <a:ea typeface="Calibri" panose="020F0502020204030204" pitchFamily="34" charset="0"/>
                        </a:rPr>
                        <a:t>Kürklü A., Çağlayan N.</a:t>
                      </a:r>
                      <a:endParaRPr lang="en-GB" dirty="0"/>
                    </a:p>
                  </a:txBody>
                  <a:tcPr/>
                </a:tc>
                <a:tc>
                  <a:txBody>
                    <a:bodyPr/>
                    <a:lstStyle/>
                    <a:p>
                      <a:r>
                        <a:rPr lang="tr-TR" sz="1800" dirty="0">
                          <a:effectLst/>
                          <a:latin typeface="Times New Roman" panose="02020603050405020304" pitchFamily="18" charset="0"/>
                          <a:ea typeface="Calibri" panose="020F0502020204030204" pitchFamily="34" charset="0"/>
                        </a:rPr>
                        <a:t>Sera Otomasyon Sistemlerinin Geliştirilmesine Yönelik Bir Çalışma</a:t>
                      </a:r>
                      <a:endParaRPr lang="en-GB" dirty="0"/>
                    </a:p>
                  </a:txBody>
                  <a:tcPr/>
                </a:tc>
                <a:tc>
                  <a:txBody>
                    <a:bodyPr/>
                    <a:lstStyle/>
                    <a:p>
                      <a:r>
                        <a:rPr lang="tr-TR" sz="1800" b="1" kern="1200" dirty="0">
                          <a:solidFill>
                            <a:schemeClr val="lt1"/>
                          </a:solidFill>
                          <a:effectLst/>
                          <a:latin typeface="Times New Roman" panose="02020603050405020304" pitchFamily="18" charset="0"/>
                          <a:ea typeface="Calibri" panose="020F0502020204030204" pitchFamily="34" charset="0"/>
                          <a:cs typeface="+mn-cs"/>
                        </a:rPr>
                        <a:t>2005</a:t>
                      </a:r>
                      <a:endParaRPr lang="en-GB" sz="1800" b="1" kern="1200" dirty="0">
                        <a:solidFill>
                          <a:schemeClr val="lt1"/>
                        </a:solidFill>
                        <a:effectLst/>
                        <a:latin typeface="Times New Roman" panose="02020603050405020304" pitchFamily="18" charset="0"/>
                        <a:ea typeface="Calibri" panose="020F0502020204030204" pitchFamily="34" charset="0"/>
                        <a:cs typeface="+mn-cs"/>
                      </a:endParaRPr>
                    </a:p>
                  </a:txBody>
                  <a:tcPr/>
                </a:tc>
                <a:extLst>
                  <a:ext uri="{0D108BD9-81ED-4DB2-BD59-A6C34878D82A}">
                    <a16:rowId xmlns:a16="http://schemas.microsoft.com/office/drawing/2014/main" val="2670156279"/>
                  </a:ext>
                </a:extLst>
              </a:tr>
            </a:tbl>
          </a:graphicData>
        </a:graphic>
      </p:graphicFrame>
      <p:pic>
        <p:nvPicPr>
          <p:cNvPr id="6" name="Resim 5"/>
          <p:cNvPicPr>
            <a:picLocks noChangeAspect="1"/>
          </p:cNvPicPr>
          <p:nvPr/>
        </p:nvPicPr>
        <p:blipFill>
          <a:blip r:embed="rId2"/>
          <a:stretch>
            <a:fillRect/>
          </a:stretch>
        </p:blipFill>
        <p:spPr>
          <a:xfrm>
            <a:off x="6932023" y="2641419"/>
            <a:ext cx="4876800" cy="4152900"/>
          </a:xfrm>
          <a:prstGeom prst="rect">
            <a:avLst/>
          </a:prstGeom>
        </p:spPr>
      </p:pic>
    </p:spTree>
    <p:extLst>
      <p:ext uri="{BB962C8B-B14F-4D97-AF65-F5344CB8AC3E}">
        <p14:creationId xmlns:p14="http://schemas.microsoft.com/office/powerpoint/2010/main" val="1545968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Times New Roman" panose="02020603050405020304" pitchFamily="18" charset="0"/>
                <a:cs typeface="Times New Roman" panose="02020603050405020304" pitchFamily="18" charset="0"/>
              </a:rPr>
              <a:t>KİMYASAL NEM ALMA SİSTEM ÖRNEKLERİ</a:t>
            </a:r>
            <a:endParaRPr lang="en-GB" dirty="0"/>
          </a:p>
        </p:txBody>
      </p:sp>
      <p:sp>
        <p:nvSpPr>
          <p:cNvPr id="3" name="İçerik Yer Tutucusu 2"/>
          <p:cNvSpPr>
            <a:spLocks noGrp="1"/>
          </p:cNvSpPr>
          <p:nvPr>
            <p:ph idx="1"/>
          </p:nvPr>
        </p:nvSpPr>
        <p:spPr>
          <a:xfrm>
            <a:off x="18794" y="2049491"/>
            <a:ext cx="12077412" cy="1024636"/>
          </a:xfrm>
        </p:spPr>
        <p:txBody>
          <a:bodyPr>
            <a:normAutofit/>
          </a:bodyPr>
          <a:lstStyle/>
          <a:p>
            <a:pPr>
              <a:lnSpc>
                <a:spcPct val="150000"/>
              </a:lnSpc>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rPr>
              <a:t>1985 yılında kurulan </a:t>
            </a:r>
            <a:r>
              <a:rPr lang="tr-TR" sz="1800" dirty="0" err="1">
                <a:latin typeface="Times New Roman" panose="02020603050405020304" pitchFamily="18" charset="0"/>
                <a:ea typeface="Calibri" panose="020F0502020204030204" pitchFamily="34" charset="0"/>
              </a:rPr>
              <a:t>Seibu</a:t>
            </a:r>
            <a:r>
              <a:rPr lang="tr-TR" sz="1800" dirty="0">
                <a:latin typeface="Times New Roman" panose="02020603050405020304" pitchFamily="18" charset="0"/>
                <a:ea typeface="Calibri" panose="020F0502020204030204" pitchFamily="34" charset="0"/>
              </a:rPr>
              <a:t> </a:t>
            </a:r>
            <a:r>
              <a:rPr lang="tr-TR" sz="1800" dirty="0" err="1">
                <a:latin typeface="Times New Roman" panose="02020603050405020304" pitchFamily="18" charset="0"/>
                <a:ea typeface="Calibri" panose="020F0502020204030204" pitchFamily="34" charset="0"/>
              </a:rPr>
              <a:t>Giken</a:t>
            </a:r>
            <a:r>
              <a:rPr lang="tr-TR" sz="1800" dirty="0">
                <a:latin typeface="Times New Roman" panose="02020603050405020304" pitchFamily="18" charset="0"/>
                <a:ea typeface="Calibri" panose="020F0502020204030204" pitchFamily="34" charset="0"/>
              </a:rPr>
              <a:t> DST firması günümüzde uluslararası kurutucu nem alma tedarikçilerindendir. DST ürün gamı özellikle ticari ve endüstriyel uygulamalarda nem problemlerini çözmek amacıyla özel olarak tasarımlar yapmıştır.</a:t>
            </a:r>
            <a:endParaRPr lang="en-GB" sz="1800" dirty="0"/>
          </a:p>
        </p:txBody>
      </p:sp>
      <p:sp>
        <p:nvSpPr>
          <p:cNvPr id="4" name="Metin kutusu 3"/>
          <p:cNvSpPr txBox="1"/>
          <p:nvPr/>
        </p:nvSpPr>
        <p:spPr>
          <a:xfrm>
            <a:off x="296092" y="3074127"/>
            <a:ext cx="3666309" cy="1477328"/>
          </a:xfrm>
          <a:prstGeom prst="rect">
            <a:avLst/>
          </a:prstGeom>
          <a:noFill/>
          <a:ln w="76200">
            <a:solidFill>
              <a:srgbClr val="F09415"/>
            </a:solidFill>
          </a:ln>
        </p:spPr>
        <p:txBody>
          <a:bodyPr wrap="square" rtlCol="0">
            <a:spAutoFit/>
          </a:bodyPr>
          <a:lstStyle>
            <a:defPPr>
              <a:defRPr lang="en-US"/>
            </a:defPPr>
            <a:lvl1pPr>
              <a:defRPr>
                <a:latin typeface="Times New Roman" panose="02020603050405020304" pitchFamily="18" charset="0"/>
                <a:ea typeface="Calibri" panose="020F0502020204030204" pitchFamily="34" charset="0"/>
              </a:defRPr>
            </a:lvl1pPr>
          </a:lstStyle>
          <a:p>
            <a:r>
              <a:rPr lang="tr-TR" u="sng" dirty="0" err="1"/>
              <a:t>RecusorbR</a:t>
            </a:r>
            <a:r>
              <a:rPr lang="tr-TR" u="sng" dirty="0"/>
              <a:t>: </a:t>
            </a:r>
            <a:r>
              <a:rPr lang="tr-TR" dirty="0"/>
              <a:t>Enerji harcamasını azaltıcı sistemiyle çok düşük nem seviyelerine inilebilmektedir. Uygun </a:t>
            </a:r>
            <a:r>
              <a:rPr lang="tr-TR" dirty="0" err="1"/>
              <a:t>rejenerasyon</a:t>
            </a:r>
            <a:r>
              <a:rPr lang="tr-TR" dirty="0"/>
              <a:t> sıcaklığına ulaşmak için gerekli ısı miktarı azdır. </a:t>
            </a:r>
            <a:endParaRPr lang="en-GB" dirty="0"/>
          </a:p>
        </p:txBody>
      </p:sp>
      <p:sp>
        <p:nvSpPr>
          <p:cNvPr id="5" name="Metin kutusu 4"/>
          <p:cNvSpPr txBox="1"/>
          <p:nvPr/>
        </p:nvSpPr>
        <p:spPr>
          <a:xfrm>
            <a:off x="4441696" y="3048003"/>
            <a:ext cx="3422468" cy="1477328"/>
          </a:xfrm>
          <a:prstGeom prst="rect">
            <a:avLst/>
          </a:prstGeom>
          <a:noFill/>
          <a:ln w="76200">
            <a:solidFill>
              <a:srgbClr val="F09415"/>
            </a:solidFill>
          </a:ln>
        </p:spPr>
        <p:txBody>
          <a:bodyPr wrap="square" rtlCol="0">
            <a:spAutoFit/>
          </a:bodyPr>
          <a:lstStyle>
            <a:defPPr>
              <a:defRPr lang="en-US"/>
            </a:defPPr>
            <a:lvl1pPr>
              <a:defRPr>
                <a:latin typeface="Times New Roman" panose="02020603050405020304" pitchFamily="18" charset="0"/>
                <a:ea typeface="Calibri" panose="020F0502020204030204" pitchFamily="34" charset="0"/>
              </a:defRPr>
            </a:lvl1pPr>
          </a:lstStyle>
          <a:p>
            <a:r>
              <a:rPr lang="tr-TR" u="sng" dirty="0" err="1"/>
              <a:t>RecusorbDr</a:t>
            </a:r>
            <a:r>
              <a:rPr lang="tr-TR" u="sng" dirty="0"/>
              <a:t>:</a:t>
            </a:r>
            <a:r>
              <a:rPr lang="tr-TR" dirty="0"/>
              <a:t> Kuru ve ıslak hava için tek fana sahiptir. Bu özelliği iklimlendirilen ortamın basınçlandırılmasına kolaylık sağlanmaktadır. </a:t>
            </a:r>
            <a:endParaRPr lang="en-GB" dirty="0"/>
          </a:p>
        </p:txBody>
      </p:sp>
      <p:sp>
        <p:nvSpPr>
          <p:cNvPr id="6" name="Metin kutusu 5"/>
          <p:cNvSpPr txBox="1"/>
          <p:nvPr/>
        </p:nvSpPr>
        <p:spPr>
          <a:xfrm>
            <a:off x="8385303" y="3048003"/>
            <a:ext cx="3466666" cy="1477328"/>
          </a:xfrm>
          <a:prstGeom prst="rect">
            <a:avLst/>
          </a:prstGeom>
          <a:noFill/>
          <a:ln w="76200">
            <a:solidFill>
              <a:srgbClr val="F09415"/>
            </a:solidFill>
          </a:ln>
        </p:spPr>
        <p:txBody>
          <a:bodyPr wrap="square" rtlCol="0">
            <a:spAutoFit/>
          </a:bodyPr>
          <a:lstStyle>
            <a:defPPr>
              <a:defRPr lang="en-US"/>
            </a:defPPr>
            <a:lvl1pPr>
              <a:defRPr>
                <a:latin typeface="Times New Roman" panose="02020603050405020304" pitchFamily="18" charset="0"/>
                <a:ea typeface="Calibri" panose="020F0502020204030204" pitchFamily="34" charset="0"/>
              </a:defRPr>
            </a:lvl1pPr>
          </a:lstStyle>
          <a:p>
            <a:r>
              <a:rPr lang="tr-TR" u="sng" dirty="0" err="1"/>
              <a:t>Consorb</a:t>
            </a:r>
            <a:r>
              <a:rPr lang="tr-TR" u="sng" dirty="0"/>
              <a:t>:</a:t>
            </a:r>
            <a:r>
              <a:rPr lang="tr-TR" dirty="0"/>
              <a:t> Temel kimyasal nem alma </a:t>
            </a:r>
            <a:r>
              <a:rPr lang="tr-TR" dirty="0" err="1"/>
              <a:t>işlemidir.Bu</a:t>
            </a:r>
            <a:r>
              <a:rPr lang="tr-TR" dirty="0"/>
              <a:t> tip </a:t>
            </a:r>
            <a:r>
              <a:rPr lang="tr-TR" dirty="0" err="1"/>
              <a:t>sistmeler</a:t>
            </a:r>
            <a:r>
              <a:rPr lang="tr-TR" dirty="0"/>
              <a:t> çok nemli iklime sahip veya düşük </a:t>
            </a:r>
            <a:r>
              <a:rPr lang="tr-TR" dirty="0" err="1"/>
              <a:t>rejenerasyon</a:t>
            </a:r>
            <a:r>
              <a:rPr lang="tr-TR" dirty="0"/>
              <a:t> sıcaklığı kullanılacak uygulamalarda kullanılmaktadır</a:t>
            </a:r>
            <a:endParaRPr lang="en-GB" dirty="0"/>
          </a:p>
        </p:txBody>
      </p:sp>
      <p:sp>
        <p:nvSpPr>
          <p:cNvPr id="7" name="Metin kutusu 6"/>
          <p:cNvSpPr txBox="1"/>
          <p:nvPr/>
        </p:nvSpPr>
        <p:spPr>
          <a:xfrm>
            <a:off x="174818" y="4789476"/>
            <a:ext cx="4014651" cy="1754326"/>
          </a:xfrm>
          <a:prstGeom prst="rect">
            <a:avLst/>
          </a:prstGeom>
          <a:noFill/>
          <a:ln w="76200">
            <a:solidFill>
              <a:srgbClr val="F09415"/>
            </a:solidFill>
          </a:ln>
        </p:spPr>
        <p:txBody>
          <a:bodyPr wrap="square" rtlCol="0">
            <a:spAutoFit/>
          </a:bodyPr>
          <a:lstStyle>
            <a:defPPr>
              <a:defRPr lang="en-US"/>
            </a:defPPr>
            <a:lvl1pPr>
              <a:defRPr>
                <a:latin typeface="Times New Roman" panose="02020603050405020304" pitchFamily="18" charset="0"/>
                <a:ea typeface="Calibri" panose="020F0502020204030204" pitchFamily="34" charset="0"/>
              </a:defRPr>
            </a:lvl1pPr>
          </a:lstStyle>
          <a:p>
            <a:r>
              <a:rPr lang="tr-TR" u="sng" dirty="0" err="1"/>
              <a:t>Frigosorb</a:t>
            </a:r>
            <a:r>
              <a:rPr lang="tr-TR" u="sng" dirty="0"/>
              <a:t>:</a:t>
            </a:r>
            <a:r>
              <a:rPr lang="tr-TR" dirty="0"/>
              <a:t> Islak havayı dışarı atmanın zor olduğu uygulamalarda kullanılmaktadır. Bu sistemlerde ısı pompası olması sistemin en önemli </a:t>
            </a:r>
            <a:r>
              <a:rPr lang="tr-TR" dirty="0" err="1"/>
              <a:t>özelliğidir.Normal</a:t>
            </a:r>
            <a:r>
              <a:rPr lang="tr-TR" dirty="0"/>
              <a:t> kimyasal nem alıcı sisteme göre enerji kullanımı oldukça düşüktür. </a:t>
            </a:r>
            <a:endParaRPr lang="en-GB" dirty="0"/>
          </a:p>
        </p:txBody>
      </p:sp>
      <p:sp>
        <p:nvSpPr>
          <p:cNvPr id="8" name="Metin kutusu 7"/>
          <p:cNvSpPr txBox="1"/>
          <p:nvPr/>
        </p:nvSpPr>
        <p:spPr>
          <a:xfrm>
            <a:off x="4507010" y="4780529"/>
            <a:ext cx="3291840" cy="1754326"/>
          </a:xfrm>
          <a:prstGeom prst="rect">
            <a:avLst/>
          </a:prstGeom>
          <a:noFill/>
          <a:ln w="76200">
            <a:solidFill>
              <a:srgbClr val="F09415"/>
            </a:solidFill>
          </a:ln>
        </p:spPr>
        <p:txBody>
          <a:bodyPr wrap="square" rtlCol="0">
            <a:spAutoFit/>
          </a:bodyPr>
          <a:lstStyle>
            <a:defPPr>
              <a:defRPr lang="en-US"/>
            </a:defPPr>
            <a:lvl1pPr>
              <a:defRPr>
                <a:latin typeface="Times New Roman" panose="02020603050405020304" pitchFamily="18" charset="0"/>
                <a:ea typeface="Calibri" panose="020F0502020204030204" pitchFamily="34" charset="0"/>
              </a:defRPr>
            </a:lvl1pPr>
          </a:lstStyle>
          <a:p>
            <a:r>
              <a:rPr lang="tr-TR" u="sng" dirty="0" err="1"/>
              <a:t>Econosorb</a:t>
            </a:r>
            <a:r>
              <a:rPr lang="tr-TR" u="sng" dirty="0"/>
              <a:t>: </a:t>
            </a:r>
            <a:r>
              <a:rPr lang="tr-TR" dirty="0" err="1"/>
              <a:t>Frigosorb</a:t>
            </a:r>
            <a:r>
              <a:rPr lang="tr-TR" dirty="0"/>
              <a:t> modeline benzemektedir ancak ıslak hava </a:t>
            </a:r>
            <a:r>
              <a:rPr lang="tr-TR" dirty="0" err="1"/>
              <a:t>buharlaştırıcadan</a:t>
            </a:r>
            <a:r>
              <a:rPr lang="tr-TR" dirty="0"/>
              <a:t> geçmemektedir. Normal kimyasal nem alıcı sistemlerin çok daha altında enerji kullanımı ile çalışmaktadır</a:t>
            </a:r>
            <a:endParaRPr lang="en-GB" dirty="0"/>
          </a:p>
        </p:txBody>
      </p:sp>
      <p:sp>
        <p:nvSpPr>
          <p:cNvPr id="9" name="Metin kutusu 8"/>
          <p:cNvSpPr txBox="1"/>
          <p:nvPr/>
        </p:nvSpPr>
        <p:spPr>
          <a:xfrm>
            <a:off x="8194042" y="4789476"/>
            <a:ext cx="3849187" cy="1754326"/>
          </a:xfrm>
          <a:prstGeom prst="rect">
            <a:avLst/>
          </a:prstGeom>
          <a:noFill/>
          <a:ln w="76200">
            <a:solidFill>
              <a:srgbClr val="F09415"/>
            </a:solidFill>
          </a:ln>
        </p:spPr>
        <p:txBody>
          <a:bodyPr wrap="square" rtlCol="0">
            <a:spAutoFit/>
          </a:bodyPr>
          <a:lstStyle>
            <a:defPPr>
              <a:defRPr lang="en-US"/>
            </a:defPPr>
            <a:lvl1pPr>
              <a:defRPr>
                <a:latin typeface="Times New Roman" panose="02020603050405020304" pitchFamily="18" charset="0"/>
                <a:ea typeface="Calibri" panose="020F0502020204030204" pitchFamily="34" charset="0"/>
              </a:defRPr>
            </a:lvl1pPr>
          </a:lstStyle>
          <a:p>
            <a:r>
              <a:rPr lang="tr-TR" u="sng" dirty="0" err="1"/>
              <a:t>Aquasorb</a:t>
            </a:r>
            <a:r>
              <a:rPr lang="tr-TR" dirty="0"/>
              <a:t>: Sistemde ıslak hava egzozuna gerek yoktur. Hem kimyasal nem alıcı sistemden çıkan kuru hava hem de </a:t>
            </a:r>
            <a:r>
              <a:rPr lang="tr-TR" dirty="0" err="1"/>
              <a:t>yoğuşturucudan</a:t>
            </a:r>
            <a:r>
              <a:rPr lang="tr-TR" dirty="0"/>
              <a:t> çıkan ılık hava büyük tek bir hava oluşturmak için toplanmaktadır.</a:t>
            </a:r>
            <a:endParaRPr lang="en-GB" dirty="0"/>
          </a:p>
        </p:txBody>
      </p:sp>
    </p:spTree>
    <p:extLst>
      <p:ext uri="{BB962C8B-B14F-4D97-AF65-F5344CB8AC3E}">
        <p14:creationId xmlns:p14="http://schemas.microsoft.com/office/powerpoint/2010/main" val="4285493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47" y="753228"/>
            <a:ext cx="10301188" cy="1080938"/>
          </a:xfrm>
        </p:spPr>
        <p:txBody>
          <a:bodyPr>
            <a:normAutofit/>
          </a:bodyPr>
          <a:lstStyle/>
          <a:p>
            <a:r>
              <a:rPr lang="tr-TR" dirty="0">
                <a:latin typeface="Times New Roman" panose="02020603050405020304" pitchFamily="18" charset="0"/>
                <a:cs typeface="Times New Roman" panose="02020603050405020304" pitchFamily="18" charset="0"/>
              </a:rPr>
              <a:t>KİMYASAL NEM ALMA UYGULAMA ALANLARI</a:t>
            </a:r>
            <a:endParaRPr lang="en-GB"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96847" y="2728758"/>
            <a:ext cx="11538856" cy="2679265"/>
          </a:xfrm>
        </p:spPr>
        <p:txBody>
          <a:bodyPr>
            <a:normAutofit/>
          </a:bodyPr>
          <a:lstStyle/>
          <a:p>
            <a:pPr marL="571500" indent="-342900" algn="just">
              <a:lnSpc>
                <a:spcPct val="150000"/>
              </a:lnSpc>
              <a:spcAft>
                <a:spcPts val="800"/>
              </a:spcAft>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cs typeface="Times New Roman" panose="02020603050405020304" pitchFamily="18" charset="0"/>
              </a:rPr>
              <a:t>Aktif kimyasal nem alıcı sistemler derin nem alma özelliğine sahiptirler. Bu nedenle endüstriyel ve ticari anlamda bir çok alanda kullanımları yüksektir. Özellikle hastane, sağlık kuruluşları, araştırma kurumları gibi ortam durumunun önem arz ettiği alanlardaki kullanımları daha önemlidir. Endüstriyel veya ticari alanlarda kimyasal nem alma sistemlerinin asıl kullanılma sebepleri yüksek dış hava ihtiyacı ve nem seviyesinin %50 seviyesinin altında tutulması gerekmesidir. Ayrıca bu süreç boyunca işletme maliyetlerini ve ilk yatırım maliyetlerini düşük tutmak gerekmektedir.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46581390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753228"/>
            <a:ext cx="10294182" cy="1080938"/>
          </a:xfrm>
        </p:spPr>
        <p:txBody>
          <a:bodyPr>
            <a:normAutofit/>
          </a:bodyPr>
          <a:lstStyle/>
          <a:p>
            <a:r>
              <a:rPr lang="tr-TR" dirty="0">
                <a:latin typeface="Times New Roman" panose="02020603050405020304" pitchFamily="18" charset="0"/>
                <a:cs typeface="Times New Roman" panose="02020603050405020304" pitchFamily="18" charset="0"/>
              </a:rPr>
              <a:t>KİMYASAL NEM ALMA UYGULAMA ALANLARI</a:t>
            </a:r>
            <a:endParaRPr lang="en-GB" dirty="0"/>
          </a:p>
        </p:txBody>
      </p:sp>
      <p:sp>
        <p:nvSpPr>
          <p:cNvPr id="4" name="Yuvarlatılmış Çapraz Köşeli Dikdörtgen 3"/>
          <p:cNvSpPr/>
          <p:nvPr/>
        </p:nvSpPr>
        <p:spPr>
          <a:xfrm>
            <a:off x="165463" y="2255519"/>
            <a:ext cx="5773783" cy="409302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tr-TR"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Hastane</a:t>
            </a:r>
          </a:p>
          <a:p>
            <a:pPr>
              <a:lnSpc>
                <a:spcPct val="150000"/>
              </a:lnSpc>
            </a:pPr>
            <a:r>
              <a:rPr lang="tr-TR" dirty="0">
                <a:latin typeface="Times New Roman" panose="02020603050405020304" pitchFamily="18" charset="0"/>
                <a:ea typeface="Calibri" panose="020F0502020204030204" pitchFamily="34" charset="0"/>
              </a:rPr>
              <a:t>Nem kontrolünün en önemli olduğu ortamlardan biri hastanelerdir. Bakteri, antraks, lejyoner gibi havadan bulaşan mikroplar hastalıklara neden olmaktadır. Hijyen ortamının mecburi sağlanması gereken hastane gibi ortamlarda mikrop üremesine ortam hazırlayan geleneksel soğutma yöntemleri tercih edilmemelidir. Kimyasal nem alma sistemleri sayesinde ortamın sıcaklığı 17-20 derecede tutulurken bağıl nem %40-50 seviyelerinde tutulmaktadır.</a:t>
            </a:r>
            <a:endParaRPr lang="en-GB" dirty="0"/>
          </a:p>
        </p:txBody>
      </p:sp>
      <p:sp>
        <p:nvSpPr>
          <p:cNvPr id="6" name="Yuvarlatılmış Çapraz Köşeli Dikdörtgen 5"/>
          <p:cNvSpPr/>
          <p:nvPr/>
        </p:nvSpPr>
        <p:spPr>
          <a:xfrm>
            <a:off x="6156960" y="2255518"/>
            <a:ext cx="5721531" cy="409302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etin kutusu 6"/>
          <p:cNvSpPr txBox="1"/>
          <p:nvPr/>
        </p:nvSpPr>
        <p:spPr>
          <a:xfrm>
            <a:off x="6126479" y="2178373"/>
            <a:ext cx="5782491" cy="4247317"/>
          </a:xfrm>
          <a:prstGeom prst="rect">
            <a:avLst/>
          </a:prstGeom>
          <a:noFill/>
        </p:spPr>
        <p:txBody>
          <a:bodyPr wrap="square" rtlCol="0">
            <a:spAutoFit/>
          </a:bodyPr>
          <a:lstStyle/>
          <a:p>
            <a:pPr algn="ctr">
              <a:lnSpc>
                <a:spcPct val="150000"/>
              </a:lnSpc>
            </a:pPr>
            <a:r>
              <a:rPr lang="tr-TR"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Bakım Odaları</a:t>
            </a:r>
          </a:p>
          <a:p>
            <a:pPr>
              <a:lnSpc>
                <a:spcPct val="150000"/>
              </a:lnSpc>
            </a:pPr>
            <a:r>
              <a:rPr lang="tr-TR" dirty="0">
                <a:latin typeface="Times New Roman" panose="02020603050405020304" pitchFamily="18" charset="0"/>
                <a:ea typeface="Calibri" panose="020F0502020204030204" pitchFamily="34" charset="0"/>
              </a:rPr>
              <a:t>Kritik bakıma muhtaç veya yaşlı bakımları için kullanılan ortamlarda hastane kuruluşlarına benzer ortam özelliklerine sahip olmalıdır. Bu ortamlarda bakıma muhtaç hastalıkların bakımı yapılması veya yaşlılar gibi hızlı mikrop kapan zayıf bünye bakımları yapılması dolayısıyla nem kontrolü ve iç hava kalitesi önem arz etmektedir. Bu ortamlardaki fark ise bazı durumlarda kişilerin konforlarının arttırılması amacıyla yüksek sıcaklıklara çıkılması gerekmektedir ancak bağıl nem oranları %50 civarında tutulmaktadır</a:t>
            </a:r>
            <a:endParaRPr lang="en-GB" dirty="0"/>
          </a:p>
        </p:txBody>
      </p:sp>
    </p:spTree>
    <p:extLst>
      <p:ext uri="{BB962C8B-B14F-4D97-AF65-F5344CB8AC3E}">
        <p14:creationId xmlns:p14="http://schemas.microsoft.com/office/powerpoint/2010/main" val="1393567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753228"/>
            <a:ext cx="10294182" cy="1080938"/>
          </a:xfrm>
        </p:spPr>
        <p:txBody>
          <a:bodyPr>
            <a:normAutofit/>
          </a:bodyPr>
          <a:lstStyle/>
          <a:p>
            <a:r>
              <a:rPr lang="tr-TR" dirty="0">
                <a:latin typeface="Times New Roman" panose="02020603050405020304" pitchFamily="18" charset="0"/>
                <a:cs typeface="Times New Roman" panose="02020603050405020304" pitchFamily="18" charset="0"/>
              </a:rPr>
              <a:t>KİMYASAL NEM ALMA UYGULAMA ALANLARI</a:t>
            </a:r>
            <a:endParaRPr lang="en-GB" dirty="0"/>
          </a:p>
        </p:txBody>
      </p:sp>
      <p:sp>
        <p:nvSpPr>
          <p:cNvPr id="4" name="Metin kutusu 3"/>
          <p:cNvSpPr txBox="1"/>
          <p:nvPr/>
        </p:nvSpPr>
        <p:spPr>
          <a:xfrm>
            <a:off x="505098" y="2917371"/>
            <a:ext cx="5512525" cy="2585323"/>
          </a:xfrm>
          <a:prstGeom prst="rect">
            <a:avLst/>
          </a:prstGeom>
          <a:noFill/>
          <a:ln w="76200">
            <a:solidFill>
              <a:srgbClr val="F09415"/>
            </a:solidFill>
          </a:ln>
          <a:effectLst>
            <a:outerShdw blurRad="50800" dist="38100" dir="18900000" algn="bl" rotWithShape="0">
              <a:prstClr val="black">
                <a:alpha val="40000"/>
              </a:prstClr>
            </a:outerShdw>
          </a:effectLst>
        </p:spPr>
        <p:txBody>
          <a:bodyPr wrap="square" rtlCol="0">
            <a:spAutoFit/>
          </a:bodyPr>
          <a:lstStyle/>
          <a:p>
            <a:pPr>
              <a:lnSpc>
                <a:spcPct val="150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Oteller de genellikle hastaneler ve bakım odalarındaki gibi kritik öneme sahip kişiler konaklamadığından nem kontrolü de aynı kritik öneme sahip olmamaktadır</a:t>
            </a:r>
            <a:r>
              <a:rPr lang="tr-TR" dirty="0">
                <a:latin typeface="Calibri" panose="020F0502020204030204" pitchFamily="34" charset="0"/>
                <a:ea typeface="Calibri" panose="020F0502020204030204" pitchFamily="34" charset="0"/>
                <a:cs typeface="Times New Roman" panose="02020603050405020304" pitchFamily="18" charset="0"/>
              </a:rPr>
              <a:t>. Ancak </a:t>
            </a:r>
            <a:r>
              <a:rPr lang="tr-TR" dirty="0">
                <a:latin typeface="Times New Roman" panose="02020603050405020304" pitchFamily="18" charset="0"/>
                <a:ea typeface="Calibri" panose="020F0502020204030204" pitchFamily="34" charset="0"/>
                <a:cs typeface="Times New Roman" panose="02020603050405020304" pitchFamily="18" charset="0"/>
              </a:rPr>
              <a:t>müşteri kaybına sebep olmaması için iç hava kalitesini ve nem seviyesini sabit tutmak amacıyla çeşitli nem alma sistemleri kullanmak gerekmektedir.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p:cNvPicPr/>
          <p:nvPr/>
        </p:nvPicPr>
        <p:blipFill>
          <a:blip r:embed="rId2">
            <a:extLst>
              <a:ext uri="{28A0092B-C50C-407E-A947-70E740481C1C}">
                <a14:useLocalDpi xmlns:a14="http://schemas.microsoft.com/office/drawing/2010/main" val="0"/>
              </a:ext>
            </a:extLst>
          </a:blip>
          <a:stretch>
            <a:fillRect/>
          </a:stretch>
        </p:blipFill>
        <p:spPr>
          <a:xfrm>
            <a:off x="6669131" y="2555812"/>
            <a:ext cx="4451713" cy="3174428"/>
          </a:xfrm>
          <a:prstGeom prst="rect">
            <a:avLst/>
          </a:prstGeom>
        </p:spPr>
      </p:pic>
    </p:spTree>
    <p:extLst>
      <p:ext uri="{BB962C8B-B14F-4D97-AF65-F5344CB8AC3E}">
        <p14:creationId xmlns:p14="http://schemas.microsoft.com/office/powerpoint/2010/main" val="391733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753228"/>
            <a:ext cx="10294182" cy="1080938"/>
          </a:xfrm>
        </p:spPr>
        <p:txBody>
          <a:bodyPr>
            <a:normAutofit/>
          </a:bodyPr>
          <a:lstStyle/>
          <a:p>
            <a:r>
              <a:rPr lang="tr-TR" dirty="0">
                <a:latin typeface="Times New Roman" panose="02020603050405020304" pitchFamily="18" charset="0"/>
                <a:cs typeface="Times New Roman" panose="02020603050405020304" pitchFamily="18" charset="0"/>
              </a:rPr>
              <a:t>KİMYASAL NEM ALMA UYGULAMA ALANLARI</a:t>
            </a:r>
            <a:endParaRPr lang="en-GB" dirty="0"/>
          </a:p>
        </p:txBody>
      </p:sp>
      <p:sp>
        <p:nvSpPr>
          <p:cNvPr id="4" name="Metin kutusu 3"/>
          <p:cNvSpPr txBox="1"/>
          <p:nvPr/>
        </p:nvSpPr>
        <p:spPr>
          <a:xfrm>
            <a:off x="513806" y="2377440"/>
            <a:ext cx="5947954" cy="3796937"/>
          </a:xfrm>
          <a:prstGeom prst="rect">
            <a:avLst/>
          </a:prstGeom>
          <a:noFill/>
          <a:ln w="57150">
            <a:solidFill>
              <a:srgbClr val="F09415"/>
            </a:solidFill>
          </a:ln>
          <a:effectLst>
            <a:outerShdw blurRad="50800" dist="38100" dir="18900000" algn="bl" rotWithShape="0">
              <a:prstClr val="black">
                <a:alpha val="40000"/>
              </a:prstClr>
            </a:outerShdw>
          </a:effectLst>
        </p:spPr>
        <p:txBody>
          <a:bodyPr wrap="square" rtlCol="0">
            <a:spAutoFit/>
          </a:bodyPr>
          <a:lstStyle/>
          <a:p>
            <a:pPr>
              <a:lnSpc>
                <a:spcPct val="150000"/>
              </a:lnSpc>
            </a:pPr>
            <a:r>
              <a:rPr lang="tr-TR" dirty="0">
                <a:latin typeface="Times New Roman" panose="02020603050405020304" pitchFamily="18" charset="0"/>
                <a:ea typeface="Calibri" panose="020F0502020204030204" pitchFamily="34" charset="0"/>
              </a:rPr>
              <a:t>Bilimsel aletler, ilaç üretimi, tıp aletleri için tasarlanan steril odaların hava dağıtım kanallarında, üretim alanlarında, soğuk noktalarda meydana gelecek </a:t>
            </a:r>
            <a:r>
              <a:rPr lang="tr-TR" dirty="0" err="1">
                <a:latin typeface="Times New Roman" panose="02020603050405020304" pitchFamily="18" charset="0"/>
                <a:ea typeface="Calibri" panose="020F0502020204030204" pitchFamily="34" charset="0"/>
              </a:rPr>
              <a:t>yoğuşmaların</a:t>
            </a:r>
            <a:r>
              <a:rPr lang="tr-TR" dirty="0">
                <a:latin typeface="Times New Roman" panose="02020603050405020304" pitchFamily="18" charset="0"/>
                <a:ea typeface="Calibri" panose="020F0502020204030204" pitchFamily="34" charset="0"/>
              </a:rPr>
              <a:t> bakteriyel üreme, küf ve mantar oluşumlarına neden olmaması ve odalarda çalışan kişilerin konfor şartlarının yüksek tutulması amacıyla nem seviyesi kontrol altıda tutulmaktadır. Steril odalar genellikle 21 derece sıcaklık seviyelerinde tutulmaktadır. Bağıl nem oranları ise steril odaların kullanım oranlarına göre değişkenlik göstermektedir .</a:t>
            </a:r>
            <a:endParaRPr lang="en-GB" dirty="0"/>
          </a:p>
        </p:txBody>
      </p:sp>
      <p:pic>
        <p:nvPicPr>
          <p:cNvPr id="5" name="Resim 4"/>
          <p:cNvPicPr/>
          <p:nvPr/>
        </p:nvPicPr>
        <p:blipFill>
          <a:blip r:embed="rId2"/>
          <a:stretch>
            <a:fillRect/>
          </a:stretch>
        </p:blipFill>
        <p:spPr>
          <a:xfrm>
            <a:off x="7195456" y="2856117"/>
            <a:ext cx="4360817" cy="2726078"/>
          </a:xfrm>
          <a:prstGeom prst="rect">
            <a:avLst/>
          </a:prstGeom>
        </p:spPr>
      </p:pic>
    </p:spTree>
    <p:extLst>
      <p:ext uri="{BB962C8B-B14F-4D97-AF65-F5344CB8AC3E}">
        <p14:creationId xmlns:p14="http://schemas.microsoft.com/office/powerpoint/2010/main" val="4012310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753228"/>
            <a:ext cx="10433519" cy="1080938"/>
          </a:xfrm>
        </p:spPr>
        <p:txBody>
          <a:bodyPr>
            <a:normAutofit/>
          </a:bodyPr>
          <a:lstStyle/>
          <a:p>
            <a:r>
              <a:rPr lang="tr-TR" dirty="0">
                <a:latin typeface="Times New Roman" panose="02020603050405020304" pitchFamily="18" charset="0"/>
                <a:cs typeface="Times New Roman" panose="02020603050405020304" pitchFamily="18" charset="0"/>
              </a:rPr>
              <a:t>KİMYASAL NEM ALMA UYGULAMA ALANLARI</a:t>
            </a:r>
            <a:endParaRPr lang="en-GB" dirty="0"/>
          </a:p>
        </p:txBody>
      </p:sp>
      <p:sp>
        <p:nvSpPr>
          <p:cNvPr id="4" name="Metin kutusu 3"/>
          <p:cNvSpPr txBox="1"/>
          <p:nvPr/>
        </p:nvSpPr>
        <p:spPr>
          <a:xfrm>
            <a:off x="409303" y="2499361"/>
            <a:ext cx="5512526" cy="3416320"/>
          </a:xfrm>
          <a:prstGeom prst="rect">
            <a:avLst/>
          </a:prstGeom>
          <a:noFill/>
          <a:ln w="57150">
            <a:solidFill>
              <a:srgbClr val="F09415"/>
            </a:solidFill>
          </a:ln>
          <a:effectLst>
            <a:outerShdw blurRad="63500" sx="102000" sy="102000" algn="ctr" rotWithShape="0">
              <a:prstClr val="black">
                <a:alpha val="40000"/>
              </a:prstClr>
            </a:outerShdw>
          </a:effectLst>
        </p:spPr>
        <p:txBody>
          <a:bodyPr wrap="square" rtlCol="0">
            <a:spAutoFit/>
          </a:bodyPr>
          <a:lstStyle/>
          <a:p>
            <a:pPr>
              <a:lnSpc>
                <a:spcPct val="150000"/>
              </a:lnSpc>
            </a:pPr>
            <a:r>
              <a:rPr lang="tr-TR" dirty="0">
                <a:latin typeface="Times New Roman" panose="02020603050405020304" pitchFamily="18" charset="0"/>
                <a:ea typeface="Calibri" panose="020F0502020204030204" pitchFamily="34" charset="0"/>
              </a:rPr>
              <a:t>Kalıp hattının neminin alınması su bazlı kalıp </a:t>
            </a:r>
            <a:r>
              <a:rPr lang="tr-TR" dirty="0" err="1">
                <a:latin typeface="Times New Roman" panose="02020603050405020304" pitchFamily="18" charset="0"/>
                <a:ea typeface="Calibri" panose="020F0502020204030204" pitchFamily="34" charset="0"/>
              </a:rPr>
              <a:t>siliplerinin</a:t>
            </a:r>
            <a:r>
              <a:rPr lang="tr-TR" dirty="0">
                <a:latin typeface="Times New Roman" panose="02020603050405020304" pitchFamily="18" charset="0"/>
                <a:ea typeface="Calibri" panose="020F0502020204030204" pitchFamily="34" charset="0"/>
              </a:rPr>
              <a:t> daha kolay kurumasını sağlayacağından üretimi olumlu yönde etkilemektedir. Bu nedenle ortamdaki bağıl nemin sürekli olarak kontrol noktası alınması gerekmektedir. Bağıl nem seviyelerini belli bir oranda tutmak amacıyla nem alma sistemleri kullanılmaktadır. Döküm süreci veya kalıpların test edilmeden önce ortamın mutlaka nem alma sistemleriyle kurutulması gerekmektedir</a:t>
            </a:r>
            <a:endParaRPr lang="en-GB" dirty="0"/>
          </a:p>
        </p:txBody>
      </p:sp>
      <p:pic>
        <p:nvPicPr>
          <p:cNvPr id="5" name="Resim 4"/>
          <p:cNvPicPr/>
          <p:nvPr/>
        </p:nvPicPr>
        <p:blipFill>
          <a:blip r:embed="rId2">
            <a:extLst>
              <a:ext uri="{28A0092B-C50C-407E-A947-70E740481C1C}">
                <a14:useLocalDpi xmlns:a14="http://schemas.microsoft.com/office/drawing/2010/main" val="0"/>
              </a:ext>
            </a:extLst>
          </a:blip>
          <a:stretch>
            <a:fillRect/>
          </a:stretch>
        </p:blipFill>
        <p:spPr>
          <a:xfrm>
            <a:off x="7355039" y="2499361"/>
            <a:ext cx="3939978" cy="3522163"/>
          </a:xfrm>
          <a:prstGeom prst="rect">
            <a:avLst/>
          </a:prstGeom>
        </p:spPr>
      </p:pic>
    </p:spTree>
    <p:extLst>
      <p:ext uri="{BB962C8B-B14F-4D97-AF65-F5344CB8AC3E}">
        <p14:creationId xmlns:p14="http://schemas.microsoft.com/office/powerpoint/2010/main" val="596226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753228"/>
            <a:ext cx="10294182" cy="1080938"/>
          </a:xfrm>
        </p:spPr>
        <p:txBody>
          <a:bodyPr>
            <a:normAutofit/>
          </a:bodyPr>
          <a:lstStyle/>
          <a:p>
            <a:r>
              <a:rPr lang="tr-TR" dirty="0">
                <a:latin typeface="Times New Roman" panose="02020603050405020304" pitchFamily="18" charset="0"/>
                <a:cs typeface="Times New Roman" panose="02020603050405020304" pitchFamily="18" charset="0"/>
              </a:rPr>
              <a:t>KİMYASAL NEM ALMA UYGULAMA ALANLARI</a:t>
            </a:r>
            <a:endParaRPr lang="en-GB" dirty="0"/>
          </a:p>
        </p:txBody>
      </p:sp>
      <p:sp>
        <p:nvSpPr>
          <p:cNvPr id="4" name="Metin kutusu 3"/>
          <p:cNvSpPr txBox="1"/>
          <p:nvPr/>
        </p:nvSpPr>
        <p:spPr>
          <a:xfrm>
            <a:off x="766354" y="2142308"/>
            <a:ext cx="5547360" cy="4247317"/>
          </a:xfrm>
          <a:prstGeom prst="rect">
            <a:avLst/>
          </a:prstGeom>
          <a:noFill/>
          <a:ln w="57150">
            <a:solidFill>
              <a:srgbClr val="F09415"/>
            </a:solidFill>
          </a:ln>
          <a:effectLst>
            <a:outerShdw blurRad="50800" dist="38100" dir="2700000" algn="tl" rotWithShape="0">
              <a:prstClr val="black">
                <a:alpha val="40000"/>
              </a:prstClr>
            </a:outerShdw>
          </a:effectLst>
        </p:spPr>
        <p:txBody>
          <a:bodyPr wrap="square" rtlCol="0">
            <a:spAutoFit/>
          </a:bodyPr>
          <a:lstStyle/>
          <a:p>
            <a:pPr>
              <a:lnSpc>
                <a:spcPct val="150000"/>
              </a:lnSpc>
            </a:pPr>
            <a:r>
              <a:rPr lang="tr-TR" dirty="0">
                <a:latin typeface="Times New Roman" panose="02020603050405020304" pitchFamily="18" charset="0"/>
                <a:ea typeface="Calibri" panose="020F0502020204030204" pitchFamily="34" charset="0"/>
              </a:rPr>
              <a:t>Nem alma işlemleri ile dış hava şartlarına bağlı meydana gelebilecek </a:t>
            </a:r>
            <a:r>
              <a:rPr lang="tr-TR" dirty="0" err="1">
                <a:latin typeface="Times New Roman" panose="02020603050405020304" pitchFamily="18" charset="0"/>
                <a:ea typeface="Calibri" panose="020F0502020204030204" pitchFamily="34" charset="0"/>
              </a:rPr>
              <a:t>yoğuşmayı</a:t>
            </a:r>
            <a:r>
              <a:rPr lang="tr-TR" dirty="0">
                <a:latin typeface="Times New Roman" panose="02020603050405020304" pitchFamily="18" charset="0"/>
                <a:ea typeface="Calibri" panose="020F0502020204030204" pitchFamily="34" charset="0"/>
              </a:rPr>
              <a:t> engelleyerek yüzeydeki kabarcıklar ve bitmiş hatalı ürün ihtimali ortadan kaldırılmaktadır. Genellikle bu süreçlerde yüksek soğutma kapasitesi nedeniyle glikol tercih edilmektedir. Soğutulmuş su kalıp soğutma ceketinde 7-8 derece sıcaklık arasında olmaktadır. Döküm esnasında etrafını saran havanın </a:t>
            </a:r>
            <a:r>
              <a:rPr lang="tr-TR" dirty="0" err="1">
                <a:latin typeface="Times New Roman" panose="02020603050405020304" pitchFamily="18" charset="0"/>
                <a:ea typeface="Calibri" panose="020F0502020204030204" pitchFamily="34" charset="0"/>
              </a:rPr>
              <a:t>yoğuşma</a:t>
            </a:r>
            <a:r>
              <a:rPr lang="tr-TR" dirty="0">
                <a:latin typeface="Times New Roman" panose="02020603050405020304" pitchFamily="18" charset="0"/>
                <a:ea typeface="Calibri" panose="020F0502020204030204" pitchFamily="34" charset="0"/>
              </a:rPr>
              <a:t> sıcaklığı soğutucu akışkanın sıcaklığından daha düşük olmalıdır. Döküm makinasında havanın nasıl dağıtılacağı da hava debisi ile ilgilidir</a:t>
            </a:r>
            <a:endParaRPr lang="en-GB" dirty="0"/>
          </a:p>
        </p:txBody>
      </p:sp>
      <p:pic>
        <p:nvPicPr>
          <p:cNvPr id="5" name="Resim 4"/>
          <p:cNvPicPr/>
          <p:nvPr/>
        </p:nvPicPr>
        <p:blipFill>
          <a:blip r:embed="rId2">
            <a:extLst>
              <a:ext uri="{28A0092B-C50C-407E-A947-70E740481C1C}">
                <a14:useLocalDpi xmlns:a14="http://schemas.microsoft.com/office/drawing/2010/main" val="0"/>
              </a:ext>
            </a:extLst>
          </a:blip>
          <a:stretch>
            <a:fillRect/>
          </a:stretch>
        </p:blipFill>
        <p:spPr>
          <a:xfrm>
            <a:off x="6558870" y="3068136"/>
            <a:ext cx="5441542" cy="2305051"/>
          </a:xfrm>
          <a:prstGeom prst="rect">
            <a:avLst/>
          </a:prstGeom>
        </p:spPr>
      </p:pic>
    </p:spTree>
    <p:extLst>
      <p:ext uri="{BB962C8B-B14F-4D97-AF65-F5344CB8AC3E}">
        <p14:creationId xmlns:p14="http://schemas.microsoft.com/office/powerpoint/2010/main" val="77190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753228"/>
            <a:ext cx="10294182" cy="1080938"/>
          </a:xfrm>
        </p:spPr>
        <p:txBody>
          <a:bodyPr>
            <a:normAutofit/>
          </a:bodyPr>
          <a:lstStyle/>
          <a:p>
            <a:r>
              <a:rPr lang="tr-TR" dirty="0">
                <a:latin typeface="Times New Roman" panose="02020603050405020304" pitchFamily="18" charset="0"/>
                <a:cs typeface="Times New Roman" panose="02020603050405020304" pitchFamily="18" charset="0"/>
              </a:rPr>
              <a:t>KİMYASAL NEM ALMA UYGULAMA ALANLARI</a:t>
            </a:r>
            <a:endParaRPr lang="en-GB" dirty="0"/>
          </a:p>
        </p:txBody>
      </p:sp>
      <p:sp>
        <p:nvSpPr>
          <p:cNvPr id="4" name="Metin kutusu 3"/>
          <p:cNvSpPr txBox="1"/>
          <p:nvPr/>
        </p:nvSpPr>
        <p:spPr>
          <a:xfrm>
            <a:off x="862148" y="2264229"/>
            <a:ext cx="5364479" cy="4247317"/>
          </a:xfrm>
          <a:prstGeom prst="rect">
            <a:avLst/>
          </a:prstGeom>
          <a:noFill/>
          <a:ln w="38100">
            <a:solidFill>
              <a:srgbClr val="F09415"/>
            </a:solidFill>
            <a:prstDash val="dash"/>
          </a:ln>
        </p:spPr>
        <p:txBody>
          <a:bodyPr wrap="square" rtlCol="0">
            <a:spAutoFit/>
          </a:bodyPr>
          <a:lstStyle/>
          <a:p>
            <a:pPr>
              <a:lnSpc>
                <a:spcPct val="150000"/>
              </a:lnSpc>
            </a:pPr>
            <a:r>
              <a:rPr lang="tr-TR" dirty="0">
                <a:latin typeface="Times New Roman" panose="02020603050405020304" pitchFamily="18" charset="0"/>
                <a:ea typeface="Calibri" panose="020F0502020204030204" pitchFamily="34" charset="0"/>
              </a:rPr>
              <a:t>Çay endüstrilerindeki atık ısıların veya değişik şekillerdeki enerjinin bu tip soğutma sistemlerinde kullanılmasıyla yaz aylarında ortam ve yaşam mahallerinin iklimlendirmesinde kullanılmasının, termodinamik kullanılabilirliğinin alt ve üst limitleri belirlenmesi amacıyla nem alma sistemleri kullanılmaktadır. Çay fabrikalarından atılan atık havanın doğrudan </a:t>
            </a:r>
            <a:r>
              <a:rPr lang="tr-TR" dirty="0" err="1">
                <a:latin typeface="Times New Roman" panose="02020603050405020304" pitchFamily="18" charset="0"/>
                <a:ea typeface="Calibri" panose="020F0502020204030204" pitchFamily="34" charset="0"/>
              </a:rPr>
              <a:t>rejenerasyon</a:t>
            </a:r>
            <a:r>
              <a:rPr lang="tr-TR" dirty="0">
                <a:latin typeface="Times New Roman" panose="02020603050405020304" pitchFamily="18" charset="0"/>
                <a:ea typeface="Calibri" panose="020F0502020204030204" pitchFamily="34" charset="0"/>
              </a:rPr>
              <a:t> havası olarak kullanılması dış havanın neminin konfor şartlarına getirilmesinde büyük katkı sağladığı görülmektedir </a:t>
            </a:r>
            <a:endParaRPr lang="en-GB" dirty="0"/>
          </a:p>
        </p:txBody>
      </p:sp>
      <p:pic>
        <p:nvPicPr>
          <p:cNvPr id="5" name="Resim 4"/>
          <p:cNvPicPr/>
          <p:nvPr/>
        </p:nvPicPr>
        <p:blipFill>
          <a:blip r:embed="rId2"/>
          <a:stretch>
            <a:fillRect/>
          </a:stretch>
        </p:blipFill>
        <p:spPr>
          <a:xfrm>
            <a:off x="6794999" y="2568620"/>
            <a:ext cx="4924425" cy="3514725"/>
          </a:xfrm>
          <a:prstGeom prst="rect">
            <a:avLst/>
          </a:prstGeom>
        </p:spPr>
      </p:pic>
    </p:spTree>
    <p:extLst>
      <p:ext uri="{BB962C8B-B14F-4D97-AF65-F5344CB8AC3E}">
        <p14:creationId xmlns:p14="http://schemas.microsoft.com/office/powerpoint/2010/main" val="2402185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şgen 6"/>
          <p:cNvSpPr/>
          <p:nvPr/>
        </p:nvSpPr>
        <p:spPr>
          <a:xfrm>
            <a:off x="121920" y="2886295"/>
            <a:ext cx="5965371" cy="3867551"/>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Unvan 1"/>
          <p:cNvSpPr>
            <a:spLocks noGrp="1"/>
          </p:cNvSpPr>
          <p:nvPr>
            <p:ph type="title"/>
          </p:nvPr>
        </p:nvSpPr>
        <p:spPr/>
        <p:txBody>
          <a:bodyPr>
            <a:normAutofit/>
          </a:bodyPr>
          <a:lstStyle/>
          <a:p>
            <a:r>
              <a:rPr lang="tr-TR" dirty="0">
                <a:latin typeface="Times New Roman" panose="02020603050405020304" pitchFamily="18" charset="0"/>
                <a:cs typeface="Times New Roman" panose="02020603050405020304" pitchFamily="18" charset="0"/>
              </a:rPr>
              <a:t>UYGULAMA – MALİYET ANALİZİ</a:t>
            </a:r>
            <a:endParaRPr lang="en-GB"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0" y="2037025"/>
            <a:ext cx="12061371" cy="849270"/>
          </a:xfrm>
        </p:spPr>
        <p:txBody>
          <a:bodyPr>
            <a:normAutofit fontScale="92500" lnSpcReduction="10000"/>
          </a:bodyPr>
          <a:lstStyle/>
          <a:p>
            <a:pPr marL="0" indent="0">
              <a:lnSpc>
                <a:spcPct val="150000"/>
              </a:lnSpc>
              <a:buNone/>
            </a:pPr>
            <a:r>
              <a:rPr lang="tr-TR" sz="1800" dirty="0">
                <a:latin typeface="Times New Roman" panose="02020603050405020304" pitchFamily="18" charset="0"/>
                <a:cs typeface="Times New Roman" panose="02020603050405020304" pitchFamily="18" charset="0"/>
              </a:rPr>
              <a:t>Termik santrallerdeki kömür neminin kurutulması üzerine yapışmış olan bir çalışma incelendiğinde kömür neminin kurutulmasının sağladığı kazanımlar değerlendirilmiştir;</a:t>
            </a:r>
          </a:p>
          <a:p>
            <a:pPr marL="0" indent="0">
              <a:lnSpc>
                <a:spcPct val="150000"/>
              </a:lnSpc>
              <a:buNone/>
            </a:pPr>
            <a:endParaRPr lang="tr-TR" sz="1800" dirty="0"/>
          </a:p>
          <a:p>
            <a:pPr>
              <a:lnSpc>
                <a:spcPct val="150000"/>
              </a:lnSpc>
              <a:buFont typeface="Courier New" panose="02070309020205020404" pitchFamily="49" charset="0"/>
              <a:buChar char="o"/>
            </a:pPr>
            <a:endParaRPr lang="en-GB" sz="1800" dirty="0"/>
          </a:p>
        </p:txBody>
      </p:sp>
      <p:sp>
        <p:nvSpPr>
          <p:cNvPr id="4" name="Metin kutusu 3"/>
          <p:cNvSpPr txBox="1"/>
          <p:nvPr/>
        </p:nvSpPr>
        <p:spPr>
          <a:xfrm>
            <a:off x="121920" y="3207909"/>
            <a:ext cx="4659087" cy="3046988"/>
          </a:xfrm>
          <a:prstGeom prst="rect">
            <a:avLst/>
          </a:prstGeom>
          <a:noFill/>
          <a:ln w="76200">
            <a:noFill/>
          </a:ln>
        </p:spPr>
        <p:txBody>
          <a:bodyPr wrap="square" rtlCol="0">
            <a:spAutoFit/>
          </a:bodyPr>
          <a:lstStyle/>
          <a:p>
            <a:pPr>
              <a:lnSpc>
                <a:spcPct val="150000"/>
              </a:lnSpc>
            </a:pPr>
            <a:r>
              <a:rPr lang="tr-TR" sz="1600" dirty="0">
                <a:latin typeface="Times New Roman" panose="02020603050405020304" pitchFamily="18" charset="0"/>
                <a:ea typeface="Calibri" panose="020F0502020204030204" pitchFamily="34" charset="0"/>
              </a:rPr>
              <a:t>Kömür neminin azaltılmasına bağlı olarak kömürün alt ısıl değeri artmıştır. Kömürün alt ısıl değerinin artmasına bağlı olarak kazan verimi artmış buna bağlı olarak daha az yakıt kullanılarak istenilen kazan sıcaklıklarına ulaşılması söz konusu olmuştur. Buna bağlı değirmenlerin ve fanların harcamış olduğu enerji miktarı azalmış ve bacadan çıkan emisyon miktarında da kayda değer düşüşler </a:t>
            </a:r>
            <a:r>
              <a:rPr lang="tr-TR" sz="1600" dirty="0" err="1">
                <a:latin typeface="Times New Roman" panose="02020603050405020304" pitchFamily="18" charset="0"/>
                <a:ea typeface="Calibri" panose="020F0502020204030204" pitchFamily="34" charset="0"/>
              </a:rPr>
              <a:t>maydana</a:t>
            </a:r>
            <a:r>
              <a:rPr lang="tr-TR" sz="1600" dirty="0">
                <a:latin typeface="Times New Roman" panose="02020603050405020304" pitchFamily="18" charset="0"/>
                <a:ea typeface="Calibri" panose="020F0502020204030204" pitchFamily="34" charset="0"/>
              </a:rPr>
              <a:t> gelmiştir.</a:t>
            </a:r>
            <a:endParaRPr lang="en-GB" sz="1600" dirty="0"/>
          </a:p>
        </p:txBody>
      </p:sp>
      <p:pic>
        <p:nvPicPr>
          <p:cNvPr id="6" name="Resim 5"/>
          <p:cNvPicPr>
            <a:picLocks noChangeAspect="1"/>
          </p:cNvPicPr>
          <p:nvPr/>
        </p:nvPicPr>
        <p:blipFill>
          <a:blip r:embed="rId2"/>
          <a:stretch>
            <a:fillRect/>
          </a:stretch>
        </p:blipFill>
        <p:spPr>
          <a:xfrm>
            <a:off x="6272756" y="2754903"/>
            <a:ext cx="4996135" cy="3777174"/>
          </a:xfrm>
          <a:prstGeom prst="rect">
            <a:avLst/>
          </a:prstGeom>
        </p:spPr>
      </p:pic>
    </p:spTree>
    <p:extLst>
      <p:ext uri="{BB962C8B-B14F-4D97-AF65-F5344CB8AC3E}">
        <p14:creationId xmlns:p14="http://schemas.microsoft.com/office/powerpoint/2010/main" val="62296744"/>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1350" y="2351314"/>
            <a:ext cx="6025279" cy="33266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Unvan 1"/>
          <p:cNvSpPr>
            <a:spLocks noGrp="1"/>
          </p:cNvSpPr>
          <p:nvPr>
            <p:ph type="title"/>
          </p:nvPr>
        </p:nvSpPr>
        <p:spPr/>
        <p:txBody>
          <a:bodyPr>
            <a:normAutofit/>
          </a:bodyPr>
          <a:lstStyle/>
          <a:p>
            <a:r>
              <a:rPr lang="tr-TR" dirty="0">
                <a:latin typeface="Times New Roman" panose="02020603050405020304" pitchFamily="18" charset="0"/>
                <a:cs typeface="Times New Roman" panose="02020603050405020304" pitchFamily="18" charset="0"/>
              </a:rPr>
              <a:t>UYGULAMA – MALİYET ANALİZİ</a:t>
            </a:r>
            <a:endParaRPr lang="en-GB" dirty="0"/>
          </a:p>
        </p:txBody>
      </p:sp>
      <p:sp>
        <p:nvSpPr>
          <p:cNvPr id="3" name="İçerik Yer Tutucusu 2"/>
          <p:cNvSpPr>
            <a:spLocks noGrp="1"/>
          </p:cNvSpPr>
          <p:nvPr>
            <p:ph idx="1"/>
          </p:nvPr>
        </p:nvSpPr>
        <p:spPr>
          <a:xfrm>
            <a:off x="310206" y="2661956"/>
            <a:ext cx="5807565" cy="2548636"/>
          </a:xfrm>
        </p:spPr>
        <p:txBody>
          <a:bodyPr>
            <a:normAutofit lnSpcReduction="10000"/>
          </a:bodyPr>
          <a:lstStyle/>
          <a:p>
            <a:pPr marL="0" indent="0">
              <a:lnSpc>
                <a:spcPct val="150000"/>
              </a:lnSpc>
              <a:buNone/>
            </a:pPr>
            <a:r>
              <a:rPr lang="tr-TR" sz="1800" dirty="0">
                <a:latin typeface="Times New Roman" panose="02020603050405020304" pitchFamily="18" charset="0"/>
                <a:ea typeface="Calibri" panose="020F0502020204030204" pitchFamily="34" charset="0"/>
              </a:rPr>
              <a:t>Kömürün yapısında bulunan nem miktarı kömürü fiziksel ve kimyasal özellikleri bakımından etkileyen en önemli parametrelerden biridir. Özellikle kömürün nem oranının bünye neminin altına düşürüldüğü durumlarda, artan öğütülebilme ve </a:t>
            </a:r>
            <a:r>
              <a:rPr lang="tr-TR" sz="1800" dirty="0" err="1">
                <a:latin typeface="Times New Roman" panose="02020603050405020304" pitchFamily="18" charset="0"/>
                <a:ea typeface="Calibri" panose="020F0502020204030204" pitchFamily="34" charset="0"/>
              </a:rPr>
              <a:t>pülverize</a:t>
            </a:r>
            <a:r>
              <a:rPr lang="tr-TR" sz="1800" dirty="0">
                <a:latin typeface="Times New Roman" panose="02020603050405020304" pitchFamily="18" charset="0"/>
                <a:ea typeface="Calibri" panose="020F0502020204030204" pitchFamily="34" charset="0"/>
              </a:rPr>
              <a:t> edilebilme özelliğine bağlı olarak kömürün kalitesinin de önemli ölçüde artacağı belirlenmiştir. </a:t>
            </a:r>
            <a:endParaRPr lang="en-GB" sz="1800" dirty="0"/>
          </a:p>
        </p:txBody>
      </p:sp>
      <p:pic>
        <p:nvPicPr>
          <p:cNvPr id="5" name="Resim 4"/>
          <p:cNvPicPr/>
          <p:nvPr/>
        </p:nvPicPr>
        <p:blipFill>
          <a:blip r:embed="rId2"/>
          <a:stretch>
            <a:fillRect/>
          </a:stretch>
        </p:blipFill>
        <p:spPr>
          <a:xfrm>
            <a:off x="7150824" y="2557280"/>
            <a:ext cx="4431575" cy="2763657"/>
          </a:xfrm>
          <a:prstGeom prst="rect">
            <a:avLst/>
          </a:prstGeom>
        </p:spPr>
      </p:pic>
    </p:spTree>
    <p:extLst>
      <p:ext uri="{BB962C8B-B14F-4D97-AF65-F5344CB8AC3E}">
        <p14:creationId xmlns:p14="http://schemas.microsoft.com/office/powerpoint/2010/main" val="20067352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Literatür</a:t>
            </a:r>
            <a:endParaRPr lang="en-GB"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56754" y="3172895"/>
            <a:ext cx="6035040" cy="2583471"/>
          </a:xfrm>
        </p:spPr>
        <p:txBody>
          <a:bodyPr>
            <a:normAutofit/>
          </a:bodyPr>
          <a:lstStyle/>
          <a:p>
            <a:pPr indent="228600" algn="just">
              <a:lnSpc>
                <a:spcPct val="150000"/>
              </a:lnSpc>
              <a:spcAft>
                <a:spcPts val="800"/>
              </a:spcAft>
            </a:pPr>
            <a:r>
              <a:rPr lang="tr-TR" sz="1800" dirty="0">
                <a:latin typeface="Times New Roman" panose="02020603050405020304" pitchFamily="18" charset="0"/>
                <a:ea typeface="Calibri" panose="020F0502020204030204" pitchFamily="34" charset="0"/>
                <a:cs typeface="Times New Roman" panose="02020603050405020304" pitchFamily="18" charset="0"/>
              </a:rPr>
              <a:t>Çalışmalarında insanların bulundukları binalar için en iyi ısıl konforu isteği üzerinden yola çıkarak iklimlendirme ve ısıtma-soğutma sistemleri ile ilgili analiz çalışmaları yapmışlardır. Oluşturdukları teorik modeli </a:t>
            </a:r>
            <a:r>
              <a:rPr lang="tr-TR" sz="1800" dirty="0" err="1">
                <a:latin typeface="Times New Roman" panose="02020603050405020304" pitchFamily="18" charset="0"/>
                <a:ea typeface="Calibri" panose="020F0502020204030204" pitchFamily="34" charset="0"/>
                <a:cs typeface="Times New Roman" panose="02020603050405020304" pitchFamily="18" charset="0"/>
              </a:rPr>
              <a:t>psikometrik</a:t>
            </a:r>
            <a:r>
              <a:rPr lang="tr-TR" sz="1800" dirty="0">
                <a:latin typeface="Times New Roman" panose="02020603050405020304" pitchFamily="18" charset="0"/>
                <a:ea typeface="Calibri" panose="020F0502020204030204" pitchFamily="34" charset="0"/>
                <a:cs typeface="Times New Roman" panose="02020603050405020304" pitchFamily="18" charset="0"/>
              </a:rPr>
              <a:t> açıdan analiz ederek değerlendirmişlerdir</a:t>
            </a:r>
            <a:r>
              <a:rPr lang="tr-TR" sz="1900" dirty="0">
                <a:latin typeface="Times New Roman" panose="02020603050405020304" pitchFamily="18" charset="0"/>
                <a:ea typeface="Calibri" panose="020F0502020204030204" pitchFamily="34" charset="0"/>
                <a:cs typeface="Times New Roman" panose="02020603050405020304" pitchFamily="18" charset="0"/>
              </a:rPr>
              <a:t>.</a:t>
            </a:r>
            <a:endParaRPr lang="en-GB" dirty="0"/>
          </a:p>
        </p:txBody>
      </p:sp>
      <p:graphicFrame>
        <p:nvGraphicFramePr>
          <p:cNvPr id="4" name="Tablo 3"/>
          <p:cNvGraphicFramePr>
            <a:graphicFrameLocks noGrp="1"/>
          </p:cNvGraphicFramePr>
          <p:nvPr>
            <p:extLst>
              <p:ext uri="{D42A27DB-BD31-4B8C-83A1-F6EECF244321}">
                <p14:modId xmlns:p14="http://schemas.microsoft.com/office/powerpoint/2010/main" val="327741244"/>
              </p:ext>
            </p:extLst>
          </p:nvPr>
        </p:nvGraphicFramePr>
        <p:xfrm>
          <a:off x="65842" y="2264045"/>
          <a:ext cx="12021655" cy="365944"/>
        </p:xfrm>
        <a:graphic>
          <a:graphicData uri="http://schemas.openxmlformats.org/drawingml/2006/table">
            <a:tbl>
              <a:tblPr firstRow="1" bandRow="1">
                <a:tableStyleId>{5C22544A-7EE6-4342-B048-85BDC9FD1C3A}</a:tableStyleId>
              </a:tblPr>
              <a:tblGrid>
                <a:gridCol w="4213623">
                  <a:extLst>
                    <a:ext uri="{9D8B030D-6E8A-4147-A177-3AD203B41FA5}">
                      <a16:colId xmlns:a16="http://schemas.microsoft.com/office/drawing/2014/main" val="1391077921"/>
                    </a:ext>
                  </a:extLst>
                </a:gridCol>
                <a:gridCol w="5961815">
                  <a:extLst>
                    <a:ext uri="{9D8B030D-6E8A-4147-A177-3AD203B41FA5}">
                      <a16:colId xmlns:a16="http://schemas.microsoft.com/office/drawing/2014/main" val="3653986246"/>
                    </a:ext>
                  </a:extLst>
                </a:gridCol>
                <a:gridCol w="1846217">
                  <a:extLst>
                    <a:ext uri="{9D8B030D-6E8A-4147-A177-3AD203B41FA5}">
                      <a16:colId xmlns:a16="http://schemas.microsoft.com/office/drawing/2014/main" val="517238879"/>
                    </a:ext>
                  </a:extLst>
                </a:gridCol>
              </a:tblGrid>
              <a:tr h="365944">
                <a:tc>
                  <a:txBody>
                    <a:bodyPr/>
                    <a:lstStyle/>
                    <a:p>
                      <a:r>
                        <a:rPr lang="tr-TR" sz="1800" dirty="0" err="1">
                          <a:effectLst/>
                          <a:latin typeface="Times New Roman" panose="02020603050405020304" pitchFamily="18" charset="0"/>
                          <a:ea typeface="Calibri" panose="020F0502020204030204" pitchFamily="34" charset="0"/>
                        </a:rPr>
                        <a:t>Hürdoğan</a:t>
                      </a:r>
                      <a:r>
                        <a:rPr lang="tr-TR" sz="1800" dirty="0">
                          <a:effectLst/>
                          <a:latin typeface="Times New Roman" panose="02020603050405020304" pitchFamily="18" charset="0"/>
                          <a:ea typeface="Calibri" panose="020F0502020204030204" pitchFamily="34" charset="0"/>
                        </a:rPr>
                        <a:t> E., </a:t>
                      </a:r>
                      <a:r>
                        <a:rPr lang="tr-TR" sz="1800" dirty="0" err="1">
                          <a:effectLst/>
                          <a:latin typeface="Times New Roman" panose="02020603050405020304" pitchFamily="18" charset="0"/>
                          <a:ea typeface="Calibri" panose="020F0502020204030204" pitchFamily="34" charset="0"/>
                        </a:rPr>
                        <a:t>Büyükalaca</a:t>
                      </a:r>
                      <a:r>
                        <a:rPr lang="tr-TR" sz="1800" dirty="0">
                          <a:effectLst/>
                          <a:latin typeface="Times New Roman" panose="02020603050405020304" pitchFamily="18" charset="0"/>
                          <a:ea typeface="Calibri" panose="020F0502020204030204" pitchFamily="34" charset="0"/>
                        </a:rPr>
                        <a:t> O., Uçkan İ</a:t>
                      </a:r>
                      <a:endParaRPr lang="en-GB" sz="1800" dirty="0"/>
                    </a:p>
                  </a:txBody>
                  <a:tcPr/>
                </a:tc>
                <a:tc>
                  <a:txBody>
                    <a:bodyPr/>
                    <a:lstStyle/>
                    <a:p>
                      <a:r>
                        <a:rPr lang="tr-TR" sz="1800" dirty="0">
                          <a:effectLst/>
                          <a:latin typeface="Times New Roman" panose="02020603050405020304" pitchFamily="18" charset="0"/>
                          <a:ea typeface="Calibri" panose="020F0502020204030204" pitchFamily="34" charset="0"/>
                        </a:rPr>
                        <a:t>Nem Almalı Bir İklimlendirme Sisteminin Analizi</a:t>
                      </a:r>
                      <a:endParaRPr lang="en-GB" sz="1800" dirty="0"/>
                    </a:p>
                  </a:txBody>
                  <a:tcPr/>
                </a:tc>
                <a:tc>
                  <a:txBody>
                    <a:bodyPr/>
                    <a:lstStyle/>
                    <a:p>
                      <a:r>
                        <a:rPr lang="tr-TR" sz="1800" b="1" kern="1200" dirty="0">
                          <a:solidFill>
                            <a:schemeClr val="lt1"/>
                          </a:solidFill>
                          <a:effectLst/>
                          <a:latin typeface="Times New Roman" panose="02020603050405020304" pitchFamily="18" charset="0"/>
                          <a:ea typeface="Calibri" panose="020F0502020204030204" pitchFamily="34" charset="0"/>
                          <a:cs typeface="+mn-cs"/>
                        </a:rPr>
                        <a:t>2011</a:t>
                      </a:r>
                      <a:endParaRPr lang="en-GB" sz="1800" b="1" kern="1200" dirty="0">
                        <a:solidFill>
                          <a:schemeClr val="lt1"/>
                        </a:solidFill>
                        <a:effectLst/>
                        <a:latin typeface="Times New Roman" panose="02020603050405020304" pitchFamily="18" charset="0"/>
                        <a:ea typeface="Calibri" panose="020F0502020204030204" pitchFamily="34" charset="0"/>
                        <a:cs typeface="+mn-cs"/>
                      </a:endParaRPr>
                    </a:p>
                  </a:txBody>
                  <a:tcPr/>
                </a:tc>
                <a:extLst>
                  <a:ext uri="{0D108BD9-81ED-4DB2-BD59-A6C34878D82A}">
                    <a16:rowId xmlns:a16="http://schemas.microsoft.com/office/drawing/2014/main" val="3994789765"/>
                  </a:ext>
                </a:extLst>
              </a:tr>
            </a:tbl>
          </a:graphicData>
        </a:graphic>
      </p:graphicFrame>
      <p:pic>
        <p:nvPicPr>
          <p:cNvPr id="5" name="Resim 4"/>
          <p:cNvPicPr>
            <a:picLocks noChangeAspect="1"/>
          </p:cNvPicPr>
          <p:nvPr/>
        </p:nvPicPr>
        <p:blipFill>
          <a:blip r:embed="rId2"/>
          <a:stretch>
            <a:fillRect/>
          </a:stretch>
        </p:blipFill>
        <p:spPr>
          <a:xfrm>
            <a:off x="6789013" y="2951180"/>
            <a:ext cx="5093023" cy="3684751"/>
          </a:xfrm>
          <a:prstGeom prst="rect">
            <a:avLst/>
          </a:prstGeom>
        </p:spPr>
      </p:pic>
    </p:spTree>
    <p:extLst>
      <p:ext uri="{BB962C8B-B14F-4D97-AF65-F5344CB8AC3E}">
        <p14:creationId xmlns:p14="http://schemas.microsoft.com/office/powerpoint/2010/main" val="4153567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Times New Roman" panose="02020603050405020304" pitchFamily="18" charset="0"/>
                <a:cs typeface="Times New Roman" panose="02020603050405020304" pitchFamily="18" charset="0"/>
              </a:rPr>
              <a:t>UYGULAMA – MALİYET ANALİZİ</a:t>
            </a:r>
            <a:endParaRPr lang="en-GB" dirty="0"/>
          </a:p>
        </p:txBody>
      </p:sp>
      <p:sp>
        <p:nvSpPr>
          <p:cNvPr id="3" name="İçerik Yer Tutucusu 2"/>
          <p:cNvSpPr>
            <a:spLocks noGrp="1"/>
          </p:cNvSpPr>
          <p:nvPr>
            <p:ph idx="1"/>
          </p:nvPr>
        </p:nvSpPr>
        <p:spPr>
          <a:xfrm>
            <a:off x="806393" y="2332618"/>
            <a:ext cx="9797144" cy="808636"/>
          </a:xfrm>
        </p:spPr>
        <p:txBody>
          <a:bodyPr>
            <a:normAutofit fontScale="47500" lnSpcReduction="20000"/>
          </a:bodyPr>
          <a:lstStyle/>
          <a:p>
            <a:pPr indent="0">
              <a:lnSpc>
                <a:spcPct val="150000"/>
              </a:lnSpc>
              <a:spcAft>
                <a:spcPts val="800"/>
              </a:spcAft>
              <a:buNone/>
            </a:pPr>
            <a:r>
              <a:rPr lang="tr-TR" sz="3800" dirty="0">
                <a:latin typeface="Times New Roman" panose="02020603050405020304" pitchFamily="18" charset="0"/>
                <a:ea typeface="Calibri" panose="020F0502020204030204" pitchFamily="34" charset="0"/>
                <a:cs typeface="Times New Roman" panose="02020603050405020304" pitchFamily="18" charset="0"/>
              </a:rPr>
              <a:t>Kurutma işlemi sonucu santrale giren yakıt miktarındaki azalma miktarı aşağıdaki formül ile bulunmaktadır;</a:t>
            </a:r>
            <a:endParaRPr lang="en-GB" dirty="0"/>
          </a:p>
        </p:txBody>
      </p:sp>
      <p:sp>
        <p:nvSpPr>
          <p:cNvPr id="4" name="Metin kutusu 3"/>
          <p:cNvSpPr txBox="1"/>
          <p:nvPr/>
        </p:nvSpPr>
        <p:spPr>
          <a:xfrm>
            <a:off x="4406537" y="3428030"/>
            <a:ext cx="2473234" cy="507831"/>
          </a:xfrm>
          <a:prstGeom prst="rect">
            <a:avLst/>
          </a:prstGeom>
          <a:noFill/>
          <a:ln w="38100">
            <a:solidFill>
              <a:srgbClr val="F09415"/>
            </a:solidFill>
          </a:ln>
        </p:spPr>
        <p:txBody>
          <a:bodyPr wrap="square" rtlCol="0">
            <a:spAutoFit/>
          </a:bodyPr>
          <a:lstStyle/>
          <a:p>
            <a:pPr indent="228600">
              <a:lnSpc>
                <a:spcPct val="150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a:t>
            </a:r>
            <a:r>
              <a:rPr lang="tr-TR" dirty="0" err="1">
                <a:latin typeface="Times New Roman" panose="02020603050405020304" pitchFamily="18" charset="0"/>
                <a:ea typeface="Calibri" panose="020F0502020204030204" pitchFamily="34" charset="0"/>
                <a:cs typeface="Times New Roman" panose="02020603050405020304" pitchFamily="18" charset="0"/>
              </a:rPr>
              <a:t>Fs</a:t>
            </a:r>
            <a:r>
              <a:rPr lang="tr-TR" dirty="0">
                <a:latin typeface="Times New Roman" panose="02020603050405020304" pitchFamily="18" charset="0"/>
                <a:ea typeface="Calibri" panose="020F0502020204030204" pitchFamily="34" charset="0"/>
                <a:cs typeface="Times New Roman" panose="02020603050405020304" pitchFamily="18" charset="0"/>
              </a:rPr>
              <a:t>=</a:t>
            </a:r>
            <a:r>
              <a:rPr lang="tr-TR" dirty="0" err="1">
                <a:latin typeface="Times New Roman" panose="02020603050405020304" pitchFamily="18" charset="0"/>
                <a:ea typeface="Calibri" panose="020F0502020204030204" pitchFamily="34" charset="0"/>
                <a:cs typeface="Times New Roman" panose="02020603050405020304" pitchFamily="18" charset="0"/>
              </a:rPr>
              <a:t>Filk-Fson</a:t>
            </a:r>
            <a:r>
              <a:rPr lang="tr-TR" dirty="0">
                <a:latin typeface="Times New Roman" panose="02020603050405020304" pitchFamily="18" charset="0"/>
                <a:ea typeface="Calibri" panose="020F0502020204030204" pitchFamily="34" charset="0"/>
                <a:cs typeface="Times New Roman" panose="02020603050405020304" pitchFamily="18" charset="0"/>
              </a:rPr>
              <a:t> (ton)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Metin kutusu 5"/>
          <p:cNvSpPr txBox="1"/>
          <p:nvPr/>
        </p:nvSpPr>
        <p:spPr>
          <a:xfrm>
            <a:off x="391885" y="4159061"/>
            <a:ext cx="11146971" cy="923330"/>
          </a:xfrm>
          <a:prstGeom prst="rect">
            <a:avLst/>
          </a:prstGeom>
          <a:noFill/>
        </p:spPr>
        <p:txBody>
          <a:bodyPr wrap="square" rtlCol="0">
            <a:spAutoFit/>
          </a:bodyPr>
          <a:lstStyle/>
          <a:p>
            <a:pPr indent="228600">
              <a:lnSpc>
                <a:spcPct val="150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	Santralin kullandığı kömürün birim ton fiyatı (∆P) dönem şartlarına göre belirlenerek bu işlemden ekonomik 	kazanım miktarı  aşağıdaki formül ile hesaplanmaktadır.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Metin kutusu 6"/>
          <p:cNvSpPr txBox="1"/>
          <p:nvPr/>
        </p:nvSpPr>
        <p:spPr>
          <a:xfrm>
            <a:off x="4063925" y="5450803"/>
            <a:ext cx="3282079" cy="463397"/>
          </a:xfrm>
          <a:prstGeom prst="rect">
            <a:avLst/>
          </a:prstGeom>
          <a:noFill/>
          <a:ln w="38100">
            <a:solidFill>
              <a:srgbClr val="00B050"/>
            </a:solidFill>
          </a:ln>
        </p:spPr>
        <p:txBody>
          <a:bodyPr wrap="square" rtlCol="0">
            <a:spAutoFit/>
          </a:bodyPr>
          <a:lstStyle/>
          <a:p>
            <a:pPr indent="228600" algn="ctr">
              <a:lnSpc>
                <a:spcPct val="150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∆MY= ∆</a:t>
            </a:r>
            <a:r>
              <a:rPr lang="tr-TR" dirty="0" err="1">
                <a:latin typeface="Times New Roman" panose="02020603050405020304" pitchFamily="18" charset="0"/>
                <a:ea typeface="Calibri" panose="020F0502020204030204" pitchFamily="34" charset="0"/>
                <a:cs typeface="Times New Roman" panose="02020603050405020304" pitchFamily="18" charset="0"/>
              </a:rPr>
              <a:t>Fs</a:t>
            </a:r>
            <a:r>
              <a:rPr lang="tr-TR" dirty="0">
                <a:latin typeface="Times New Roman" panose="02020603050405020304" pitchFamily="18" charset="0"/>
                <a:ea typeface="Calibri" panose="020F0502020204030204" pitchFamily="34" charset="0"/>
                <a:cs typeface="Times New Roman" panose="02020603050405020304" pitchFamily="18" charset="0"/>
              </a:rPr>
              <a:t> × ∆P (TL)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Oval 24"/>
          <p:cNvSpPr/>
          <p:nvPr/>
        </p:nvSpPr>
        <p:spPr>
          <a:xfrm>
            <a:off x="3457302" y="5466149"/>
            <a:ext cx="383177" cy="40167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Metin kutusu 25"/>
          <p:cNvSpPr txBox="1"/>
          <p:nvPr/>
        </p:nvSpPr>
        <p:spPr>
          <a:xfrm>
            <a:off x="3487781" y="5482320"/>
            <a:ext cx="322217" cy="369332"/>
          </a:xfrm>
          <a:prstGeom prst="rect">
            <a:avLst/>
          </a:prstGeom>
          <a:noFill/>
        </p:spPr>
        <p:txBody>
          <a:bodyPr wrap="square" rtlCol="0">
            <a:spAutoFit/>
          </a:bodyPr>
          <a:lstStyle/>
          <a:p>
            <a:r>
              <a:rPr lang="tr-TR" dirty="0"/>
              <a:t>1</a:t>
            </a:r>
            <a:endParaRPr lang="en-GB" dirty="0"/>
          </a:p>
        </p:txBody>
      </p:sp>
    </p:spTree>
    <p:extLst>
      <p:ext uri="{BB962C8B-B14F-4D97-AF65-F5344CB8AC3E}">
        <p14:creationId xmlns:p14="http://schemas.microsoft.com/office/powerpoint/2010/main" val="13054284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Times New Roman" panose="02020603050405020304" pitchFamily="18" charset="0"/>
                <a:cs typeface="Times New Roman" panose="02020603050405020304" pitchFamily="18" charset="0"/>
              </a:rPr>
              <a:t>UYGULAMA – MALİYET ANALİZİ</a:t>
            </a:r>
            <a:endParaRPr lang="en-GB" dirty="0"/>
          </a:p>
        </p:txBody>
      </p:sp>
      <p:sp>
        <p:nvSpPr>
          <p:cNvPr id="4" name="İçerik Yer Tutucusu 3"/>
          <p:cNvSpPr txBox="1">
            <a:spLocks noGrp="1"/>
          </p:cNvSpPr>
          <p:nvPr>
            <p:ph idx="1"/>
          </p:nvPr>
        </p:nvSpPr>
        <p:spPr>
          <a:xfrm>
            <a:off x="610653" y="2115895"/>
            <a:ext cx="10632113" cy="1288879"/>
          </a:xfrm>
          <a:prstGeom prst="rect">
            <a:avLst/>
          </a:prstGeom>
          <a:noFill/>
        </p:spPr>
        <p:txBody>
          <a:bodyPr wrap="square" rtlCol="0">
            <a:spAutoFit/>
          </a:bodyPr>
          <a:lstStyle/>
          <a:p>
            <a:pPr marL="0" indent="0">
              <a:lnSpc>
                <a:spcPct val="150000"/>
              </a:lnSpc>
              <a:buNone/>
            </a:pPr>
            <a:r>
              <a:rPr lang="tr-TR" sz="1800" dirty="0">
                <a:latin typeface="Times New Roman" panose="02020603050405020304" pitchFamily="18" charset="0"/>
                <a:ea typeface="Calibri" panose="020F0502020204030204" pitchFamily="34" charset="0"/>
              </a:rPr>
              <a:t>Ayrıca sistem içerisinde yakıt miktarıyla orantılı olarak değirmenlerin yaptığı işte azalma olmaktadır. Hatta bazı durumlarda değirmenlerden bazılarının devre dışı kaldığı görülmektedir. Buna göre bir değirmenin devre dışı kaldığı düşünülerek elde edilecek ekonomik kazanımlar hesaplanmaktadır. </a:t>
            </a:r>
            <a:endParaRPr lang="en-GB" sz="1800" dirty="0"/>
          </a:p>
        </p:txBody>
      </p:sp>
      <p:sp>
        <p:nvSpPr>
          <p:cNvPr id="5" name="Metin kutusu 4"/>
          <p:cNvSpPr txBox="1"/>
          <p:nvPr/>
        </p:nvSpPr>
        <p:spPr>
          <a:xfrm>
            <a:off x="3918857" y="3672373"/>
            <a:ext cx="3474720" cy="369332"/>
          </a:xfrm>
          <a:prstGeom prst="rect">
            <a:avLst/>
          </a:prstGeom>
          <a:noFill/>
          <a:ln w="28575">
            <a:solidFill>
              <a:srgbClr val="F09415"/>
            </a:solidFill>
          </a:ln>
        </p:spPr>
        <p:txBody>
          <a:bodyPr wrap="square" rtlCol="0">
            <a:spAutoFit/>
          </a:bodyPr>
          <a:lstStyle/>
          <a:p>
            <a:r>
              <a:rPr lang="tr-TR" dirty="0">
                <a:latin typeface="Times New Roman" panose="02020603050405020304" pitchFamily="18" charset="0"/>
                <a:ea typeface="Calibri" panose="020F0502020204030204" pitchFamily="34" charset="0"/>
              </a:rPr>
              <a:t>∆NDT=∆ND × KF × 8760 (</a:t>
            </a:r>
            <a:r>
              <a:rPr lang="tr-TR" dirty="0" err="1">
                <a:latin typeface="Times New Roman" panose="02020603050405020304" pitchFamily="18" charset="0"/>
                <a:ea typeface="Calibri" panose="020F0502020204030204" pitchFamily="34" charset="0"/>
              </a:rPr>
              <a:t>KWeh</a:t>
            </a:r>
            <a:r>
              <a:rPr lang="tr-TR" dirty="0">
                <a:latin typeface="Times New Roman" panose="02020603050405020304" pitchFamily="18" charset="0"/>
                <a:ea typeface="Calibri" panose="020F0502020204030204" pitchFamily="34" charset="0"/>
              </a:rPr>
              <a:t>) </a:t>
            </a:r>
            <a:endParaRPr lang="en-GB" dirty="0"/>
          </a:p>
        </p:txBody>
      </p:sp>
      <p:sp>
        <p:nvSpPr>
          <p:cNvPr id="7" name="Metin kutusu 6"/>
          <p:cNvSpPr txBox="1"/>
          <p:nvPr/>
        </p:nvSpPr>
        <p:spPr>
          <a:xfrm>
            <a:off x="4554583" y="4491431"/>
            <a:ext cx="1793965" cy="338554"/>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Değirmenin gücü</a:t>
            </a:r>
            <a:endParaRPr lang="en-GB" sz="1600" dirty="0">
              <a:latin typeface="Times New Roman" panose="02020603050405020304" pitchFamily="18" charset="0"/>
              <a:cs typeface="Times New Roman" panose="02020603050405020304" pitchFamily="18" charset="0"/>
            </a:endParaRPr>
          </a:p>
        </p:txBody>
      </p:sp>
      <p:cxnSp>
        <p:nvCxnSpPr>
          <p:cNvPr id="8" name="Düz Ok Bağlayıcısı 7"/>
          <p:cNvCxnSpPr>
            <a:endCxn id="7" idx="0"/>
          </p:cNvCxnSpPr>
          <p:nvPr/>
        </p:nvCxnSpPr>
        <p:spPr>
          <a:xfrm>
            <a:off x="5050972" y="4114602"/>
            <a:ext cx="400594" cy="376829"/>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6195623" y="4476415"/>
            <a:ext cx="1793965" cy="338554"/>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Kullanım faktörü</a:t>
            </a:r>
            <a:endParaRPr lang="en-GB" sz="1600" dirty="0">
              <a:latin typeface="Times New Roman" panose="02020603050405020304" pitchFamily="18" charset="0"/>
              <a:cs typeface="Times New Roman" panose="02020603050405020304" pitchFamily="18" charset="0"/>
            </a:endParaRPr>
          </a:p>
        </p:txBody>
      </p:sp>
      <p:cxnSp>
        <p:nvCxnSpPr>
          <p:cNvPr id="10" name="Düz Ok Bağlayıcısı 9"/>
          <p:cNvCxnSpPr>
            <a:stCxn id="5" idx="2"/>
            <a:endCxn id="9" idx="0"/>
          </p:cNvCxnSpPr>
          <p:nvPr/>
        </p:nvCxnSpPr>
        <p:spPr>
          <a:xfrm>
            <a:off x="5656217" y="4041705"/>
            <a:ext cx="1436389" cy="43471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1543331" y="4423260"/>
            <a:ext cx="2462612" cy="338554"/>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Yıl boyunca harcanan güç</a:t>
            </a:r>
            <a:endParaRPr lang="en-GB" sz="1600" dirty="0">
              <a:latin typeface="Times New Roman" panose="02020603050405020304" pitchFamily="18" charset="0"/>
              <a:cs typeface="Times New Roman" panose="02020603050405020304" pitchFamily="18" charset="0"/>
            </a:endParaRPr>
          </a:p>
        </p:txBody>
      </p:sp>
      <p:cxnSp>
        <p:nvCxnSpPr>
          <p:cNvPr id="12" name="Düz Ok Bağlayıcısı 11"/>
          <p:cNvCxnSpPr>
            <a:endCxn id="11" idx="0"/>
          </p:cNvCxnSpPr>
          <p:nvPr/>
        </p:nvCxnSpPr>
        <p:spPr>
          <a:xfrm flipH="1">
            <a:off x="2774637" y="3968717"/>
            <a:ext cx="1340690" cy="454543"/>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680321" y="4877803"/>
            <a:ext cx="10785566" cy="923330"/>
          </a:xfrm>
          <a:prstGeom prst="rect">
            <a:avLst/>
          </a:prstGeom>
          <a:noFill/>
        </p:spPr>
        <p:txBody>
          <a:bodyPr vert="horz" wrap="square" lIns="91440" tIns="45720" rIns="91440" bIns="45720" rtlCol="0">
            <a:spAutoFit/>
          </a:bodyPr>
          <a:lstStyle>
            <a:lvl1pPr indent="0" defTabSz="914400">
              <a:lnSpc>
                <a:spcPct val="150000"/>
              </a:lnSpc>
              <a:spcBef>
                <a:spcPts val="1000"/>
              </a:spcBef>
              <a:buFont typeface="Arial" panose="020B0604020202020204" pitchFamily="34" charset="0"/>
              <a:buNone/>
              <a:defRPr>
                <a:latin typeface="Times New Roman" panose="02020603050405020304" pitchFamily="18" charset="0"/>
                <a:ea typeface="Calibri" panose="020F0502020204030204" pitchFamily="34" charset="0"/>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lvl3pPr>
            <a:lvl4pPr marL="1600200" indent="-228600" defTabSz="914400">
              <a:lnSpc>
                <a:spcPct val="90000"/>
              </a:lnSpc>
              <a:spcBef>
                <a:spcPts val="500"/>
              </a:spcBef>
              <a:buFont typeface="Arial" panose="020B0604020202020204" pitchFamily="34" charset="0"/>
              <a:buChar char="•"/>
              <a:defRPr sz="1600"/>
            </a:lvl4pPr>
            <a:lvl5pPr marL="2057400" indent="-228600" defTabSz="914400">
              <a:lnSpc>
                <a:spcPct val="90000"/>
              </a:lnSpc>
              <a:spcBef>
                <a:spcPts val="500"/>
              </a:spcBef>
              <a:buFont typeface="Arial" panose="020B0604020202020204" pitchFamily="34" charset="0"/>
              <a:buChar char="•"/>
              <a:defRPr sz="1600"/>
            </a:lvl5pPr>
            <a:lvl6pPr marL="2514600" indent="-228600" defTabSz="914400">
              <a:lnSpc>
                <a:spcPct val="90000"/>
              </a:lnSpc>
              <a:spcBef>
                <a:spcPts val="500"/>
              </a:spcBef>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defRPr sz="1400"/>
            </a:lvl7pPr>
            <a:lvl8pPr marL="3429000" indent="-228600" defTabSz="914400">
              <a:lnSpc>
                <a:spcPct val="90000"/>
              </a:lnSpc>
              <a:spcBef>
                <a:spcPts val="500"/>
              </a:spcBef>
              <a:buFont typeface="Arial" panose="020B0604020202020204" pitchFamily="34" charset="0"/>
              <a:buChar char="•"/>
              <a:defRPr sz="1400"/>
            </a:lvl8pPr>
            <a:lvl9pPr marL="3886200" indent="-228600" defTabSz="914400">
              <a:lnSpc>
                <a:spcPct val="90000"/>
              </a:lnSpc>
              <a:spcBef>
                <a:spcPts val="500"/>
              </a:spcBef>
              <a:buFont typeface="Arial" panose="020B0604020202020204" pitchFamily="34" charset="0"/>
              <a:buChar char="•"/>
              <a:defRPr sz="1400"/>
            </a:lvl9pPr>
          </a:lstStyle>
          <a:p>
            <a:r>
              <a:rPr lang="tr-TR" dirty="0"/>
              <a:t>Hesaplanan bu değer santralde tüketilmeyecek işi ifade etmekle beraber sağlanan ekonomik tasarrufu temsil etmektedir. Bu mali kazanım;</a:t>
            </a:r>
            <a:endParaRPr lang="en-GB" dirty="0"/>
          </a:p>
        </p:txBody>
      </p:sp>
      <p:sp>
        <p:nvSpPr>
          <p:cNvPr id="15" name="Metin kutusu 14"/>
          <p:cNvSpPr txBox="1"/>
          <p:nvPr/>
        </p:nvSpPr>
        <p:spPr>
          <a:xfrm>
            <a:off x="4219828" y="5695528"/>
            <a:ext cx="3173749" cy="507831"/>
          </a:xfrm>
          <a:prstGeom prst="rect">
            <a:avLst/>
          </a:prstGeom>
          <a:noFill/>
          <a:ln w="57150">
            <a:solidFill>
              <a:srgbClr val="00B050"/>
            </a:solidFill>
          </a:ln>
        </p:spPr>
        <p:txBody>
          <a:bodyPr wrap="square" rtlCol="0">
            <a:spAutoFit/>
          </a:bodyPr>
          <a:lstStyle/>
          <a:p>
            <a:pPr indent="228600">
              <a:lnSpc>
                <a:spcPct val="150000"/>
              </a:lnSpc>
              <a:spcAft>
                <a:spcPts val="800"/>
              </a:spcAft>
            </a:pPr>
            <a:r>
              <a:rPr lang="tr-TR">
                <a:latin typeface="Times New Roman" panose="02020603050405020304" pitchFamily="18" charset="0"/>
                <a:ea typeface="Calibri" panose="020F0502020204030204" pitchFamily="34" charset="0"/>
                <a:cs typeface="Times New Roman" panose="02020603050405020304" pitchFamily="18" charset="0"/>
              </a:rPr>
              <a:t>∆MD =∆NDT × ∆Me (TL)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Oval 15"/>
          <p:cNvSpPr/>
          <p:nvPr/>
        </p:nvSpPr>
        <p:spPr>
          <a:xfrm>
            <a:off x="3622766" y="5748606"/>
            <a:ext cx="383177" cy="40167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Metin kutusu 16"/>
          <p:cNvSpPr txBox="1"/>
          <p:nvPr/>
        </p:nvSpPr>
        <p:spPr>
          <a:xfrm>
            <a:off x="3657599" y="5764777"/>
            <a:ext cx="261258" cy="369332"/>
          </a:xfrm>
          <a:prstGeom prst="rect">
            <a:avLst/>
          </a:prstGeom>
          <a:noFill/>
        </p:spPr>
        <p:txBody>
          <a:bodyPr wrap="square" rtlCol="0">
            <a:spAutoFit/>
          </a:bodyPr>
          <a:lstStyle/>
          <a:p>
            <a:r>
              <a:rPr lang="tr-TR" dirty="0"/>
              <a:t>2</a:t>
            </a:r>
            <a:endParaRPr lang="en-GB" dirty="0"/>
          </a:p>
        </p:txBody>
      </p:sp>
    </p:spTree>
    <p:extLst>
      <p:ext uri="{BB962C8B-B14F-4D97-AF65-F5344CB8AC3E}">
        <p14:creationId xmlns:p14="http://schemas.microsoft.com/office/powerpoint/2010/main" val="935175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Times New Roman" panose="02020603050405020304" pitchFamily="18" charset="0"/>
                <a:cs typeface="Times New Roman" panose="02020603050405020304" pitchFamily="18" charset="0"/>
              </a:rPr>
              <a:t>UYGULAMA – MALİYET ANALİZİ</a:t>
            </a:r>
            <a:endParaRPr lang="en-GB" dirty="0"/>
          </a:p>
        </p:txBody>
      </p:sp>
      <p:sp>
        <p:nvSpPr>
          <p:cNvPr id="3" name="İçerik Yer Tutucusu 2"/>
          <p:cNvSpPr>
            <a:spLocks noGrp="1"/>
          </p:cNvSpPr>
          <p:nvPr>
            <p:ph idx="1"/>
          </p:nvPr>
        </p:nvSpPr>
        <p:spPr>
          <a:xfrm>
            <a:off x="0" y="2093033"/>
            <a:ext cx="12026536" cy="954967"/>
          </a:xfrm>
        </p:spPr>
        <p:txBody>
          <a:bodyPr>
            <a:normAutofit fontScale="92500" lnSpcReduction="10000"/>
          </a:bodyPr>
          <a:lstStyle/>
          <a:p>
            <a:pPr indent="0">
              <a:lnSpc>
                <a:spcPct val="150000"/>
              </a:lnSpc>
              <a:spcAft>
                <a:spcPts val="800"/>
              </a:spcAft>
              <a:buNone/>
            </a:pPr>
            <a:r>
              <a:rPr lang="tr-TR" sz="1800" dirty="0">
                <a:latin typeface="Times New Roman" panose="02020603050405020304" pitchFamily="18" charset="0"/>
                <a:ea typeface="Calibri" panose="020F0502020204030204" pitchFamily="34" charset="0"/>
                <a:cs typeface="Times New Roman" panose="02020603050405020304" pitchFamily="18" charset="0"/>
              </a:rPr>
              <a:t>Giren yakıt miktarındaki azalmaya bağlı görülen bir diğer iyileşmede yakıtla birlikte girecek olan hava miktarındaki azalmadır. Kömürün kurutulması sonucu elde edilecek hava miktarındaki azalma;</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Metin kutusu 3"/>
          <p:cNvSpPr txBox="1"/>
          <p:nvPr/>
        </p:nvSpPr>
        <p:spPr>
          <a:xfrm>
            <a:off x="3570515" y="3048000"/>
            <a:ext cx="3291840" cy="369332"/>
          </a:xfrm>
          <a:prstGeom prst="rect">
            <a:avLst/>
          </a:prstGeom>
          <a:noFill/>
          <a:ln w="28575">
            <a:solidFill>
              <a:srgbClr val="F09415"/>
            </a:solidFill>
          </a:ln>
        </p:spPr>
        <p:txBody>
          <a:bodyPr wrap="square" rtlCol="0">
            <a:spAutoFit/>
          </a:bodyPr>
          <a:lstStyle/>
          <a:p>
            <a:r>
              <a:rPr lang="tr-TR" dirty="0">
                <a:latin typeface="Times New Roman" panose="02020603050405020304" pitchFamily="18" charset="0"/>
                <a:ea typeface="Calibri" panose="020F0502020204030204" pitchFamily="34" charset="0"/>
              </a:rPr>
              <a:t>∆</a:t>
            </a:r>
            <a:r>
              <a:rPr lang="tr-TR" dirty="0" err="1">
                <a:latin typeface="Times New Roman" panose="02020603050405020304" pitchFamily="18" charset="0"/>
                <a:ea typeface="Calibri" panose="020F0502020204030204" pitchFamily="34" charset="0"/>
              </a:rPr>
              <a:t>Hs</a:t>
            </a:r>
            <a:r>
              <a:rPr lang="tr-TR" dirty="0">
                <a:latin typeface="Times New Roman" panose="02020603050405020304" pitchFamily="18" charset="0"/>
                <a:ea typeface="Calibri" panose="020F0502020204030204" pitchFamily="34" charset="0"/>
              </a:rPr>
              <a:t> =∆</a:t>
            </a:r>
            <a:r>
              <a:rPr lang="tr-TR" dirty="0" err="1">
                <a:latin typeface="Times New Roman" panose="02020603050405020304" pitchFamily="18" charset="0"/>
                <a:ea typeface="Calibri" panose="020F0502020204030204" pitchFamily="34" charset="0"/>
              </a:rPr>
              <a:t>Hilk</a:t>
            </a:r>
            <a:r>
              <a:rPr lang="tr-TR" dirty="0">
                <a:latin typeface="Times New Roman" panose="02020603050405020304" pitchFamily="18" charset="0"/>
                <a:ea typeface="Calibri" panose="020F0502020204030204" pitchFamily="34" charset="0"/>
              </a:rPr>
              <a:t> - ∆</a:t>
            </a:r>
            <a:r>
              <a:rPr lang="tr-TR" dirty="0" err="1">
                <a:latin typeface="Times New Roman" panose="02020603050405020304" pitchFamily="18" charset="0"/>
                <a:ea typeface="Calibri" panose="020F0502020204030204" pitchFamily="34" charset="0"/>
              </a:rPr>
              <a:t>Hson</a:t>
            </a:r>
            <a:r>
              <a:rPr lang="tr-TR" dirty="0">
                <a:latin typeface="Times New Roman" panose="02020603050405020304" pitchFamily="18" charset="0"/>
                <a:ea typeface="Calibri" panose="020F0502020204030204" pitchFamily="34" charset="0"/>
              </a:rPr>
              <a:t> ( ton\ yıl) </a:t>
            </a:r>
            <a:endParaRPr lang="en-GB" dirty="0"/>
          </a:p>
        </p:txBody>
      </p:sp>
      <p:sp>
        <p:nvSpPr>
          <p:cNvPr id="5" name="Metin kutusu 4"/>
          <p:cNvSpPr txBox="1"/>
          <p:nvPr/>
        </p:nvSpPr>
        <p:spPr>
          <a:xfrm>
            <a:off x="0" y="3524867"/>
            <a:ext cx="11664280" cy="956199"/>
          </a:xfrm>
          <a:prstGeom prst="rect">
            <a:avLst/>
          </a:prstGeom>
        </p:spPr>
        <p:txBody>
          <a:bodyPr vert="horz" lIns="91440" tIns="45720" rIns="91440" bIns="45720" rtlCol="0">
            <a:normAutofit/>
          </a:bodyPr>
          <a:lstStyle>
            <a:lvl1pPr marL="228600" indent="0" defTabSz="914400">
              <a:lnSpc>
                <a:spcPct val="150000"/>
              </a:lnSpc>
              <a:spcBef>
                <a:spcPts val="1000"/>
              </a:spcBef>
              <a:spcAft>
                <a:spcPts val="800"/>
              </a:spcAft>
              <a:buFont typeface="Arial" panose="020B0604020202020204" pitchFamily="34" charset="0"/>
              <a:buNone/>
              <a:defRPr>
                <a:latin typeface="Times New Roman" panose="02020603050405020304" pitchFamily="18" charset="0"/>
                <a:ea typeface="Calibri" panose="020F0502020204030204" pitchFamily="34" charset="0"/>
                <a:cs typeface="Times New Roman" panose="02020603050405020304" pitchFamily="18" charset="0"/>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lvl3pPr>
            <a:lvl4pPr marL="1600200" indent="-228600" defTabSz="914400">
              <a:lnSpc>
                <a:spcPct val="90000"/>
              </a:lnSpc>
              <a:spcBef>
                <a:spcPts val="500"/>
              </a:spcBef>
              <a:buFont typeface="Arial" panose="020B0604020202020204" pitchFamily="34" charset="0"/>
              <a:buChar char="•"/>
              <a:defRPr sz="1600"/>
            </a:lvl4pPr>
            <a:lvl5pPr marL="2057400" indent="-228600" defTabSz="914400">
              <a:lnSpc>
                <a:spcPct val="90000"/>
              </a:lnSpc>
              <a:spcBef>
                <a:spcPts val="500"/>
              </a:spcBef>
              <a:buFont typeface="Arial" panose="020B0604020202020204" pitchFamily="34" charset="0"/>
              <a:buChar char="•"/>
              <a:defRPr sz="1600"/>
            </a:lvl5pPr>
            <a:lvl6pPr marL="2514600" indent="-228600" defTabSz="914400">
              <a:lnSpc>
                <a:spcPct val="90000"/>
              </a:lnSpc>
              <a:spcBef>
                <a:spcPts val="500"/>
              </a:spcBef>
              <a:buFont typeface="Arial" panose="020B0604020202020204" pitchFamily="34" charset="0"/>
              <a:buChar char="•"/>
              <a:defRPr sz="1400"/>
            </a:lvl6pPr>
            <a:lvl7pPr marL="2971800" indent="-228600" defTabSz="914400">
              <a:lnSpc>
                <a:spcPct val="90000"/>
              </a:lnSpc>
              <a:spcBef>
                <a:spcPts val="500"/>
              </a:spcBef>
              <a:buFont typeface="Arial" panose="020B0604020202020204" pitchFamily="34" charset="0"/>
              <a:buChar char="•"/>
              <a:defRPr sz="1400"/>
            </a:lvl7pPr>
            <a:lvl8pPr marL="3429000" indent="-228600" defTabSz="914400">
              <a:lnSpc>
                <a:spcPct val="90000"/>
              </a:lnSpc>
              <a:spcBef>
                <a:spcPts val="500"/>
              </a:spcBef>
              <a:buFont typeface="Arial" panose="020B0604020202020204" pitchFamily="34" charset="0"/>
              <a:buChar char="•"/>
              <a:defRPr sz="1400"/>
            </a:lvl8pPr>
            <a:lvl9pPr marL="3886200" indent="-228600" defTabSz="914400">
              <a:lnSpc>
                <a:spcPct val="90000"/>
              </a:lnSpc>
              <a:spcBef>
                <a:spcPts val="500"/>
              </a:spcBef>
              <a:buFont typeface="Arial" panose="020B0604020202020204" pitchFamily="34" charset="0"/>
              <a:buChar char="•"/>
              <a:defRPr sz="1400"/>
            </a:lvl9pPr>
          </a:lstStyle>
          <a:p>
            <a:r>
              <a:rPr lang="tr-TR" dirty="0"/>
              <a:t>Harcanan havanın azalmasına bağlı olarak azalan fan gücü (∆NF) hesaplanır. Değirmen hesabına benzer şekilde fan için de KF kullanım faktörü olarak alınırsa fanın yıl boyunca harcadığı toplam güç (∆NFT) aşağıdaki şekilde hesaplanır;</a:t>
            </a:r>
            <a:endParaRPr lang="en-GB" dirty="0"/>
          </a:p>
        </p:txBody>
      </p:sp>
      <p:sp>
        <p:nvSpPr>
          <p:cNvPr id="6" name="Metin kutusu 5"/>
          <p:cNvSpPr txBox="1"/>
          <p:nvPr/>
        </p:nvSpPr>
        <p:spPr>
          <a:xfrm>
            <a:off x="3570515" y="4588601"/>
            <a:ext cx="3535680" cy="369332"/>
          </a:xfrm>
          <a:prstGeom prst="rect">
            <a:avLst/>
          </a:prstGeom>
          <a:noFill/>
          <a:ln w="28575">
            <a:solidFill>
              <a:srgbClr val="F09415"/>
            </a:solidFill>
          </a:ln>
        </p:spPr>
        <p:txBody>
          <a:bodyPr wrap="square" rtlCol="0">
            <a:spAutoFit/>
          </a:bodyPr>
          <a:lstStyle/>
          <a:p>
            <a:r>
              <a:rPr lang="tr-TR" dirty="0">
                <a:latin typeface="Times New Roman" panose="02020603050405020304" pitchFamily="18" charset="0"/>
                <a:ea typeface="Calibri" panose="020F0502020204030204" pitchFamily="34" charset="0"/>
              </a:rPr>
              <a:t>∆NFT=∆NF × KF × 8760 (</a:t>
            </a:r>
            <a:r>
              <a:rPr lang="tr-TR" dirty="0" err="1">
                <a:latin typeface="Times New Roman" panose="02020603050405020304" pitchFamily="18" charset="0"/>
                <a:ea typeface="Calibri" panose="020F0502020204030204" pitchFamily="34" charset="0"/>
              </a:rPr>
              <a:t>KWeh</a:t>
            </a:r>
            <a:r>
              <a:rPr lang="tr-TR" dirty="0">
                <a:latin typeface="Times New Roman" panose="02020603050405020304" pitchFamily="18" charset="0"/>
                <a:ea typeface="Calibri" panose="020F0502020204030204" pitchFamily="34" charset="0"/>
              </a:rPr>
              <a:t>) </a:t>
            </a:r>
            <a:endParaRPr lang="en-GB" dirty="0"/>
          </a:p>
        </p:txBody>
      </p:sp>
      <p:sp>
        <p:nvSpPr>
          <p:cNvPr id="7" name="Metin kutusu 6"/>
          <p:cNvSpPr txBox="1"/>
          <p:nvPr/>
        </p:nvSpPr>
        <p:spPr>
          <a:xfrm>
            <a:off x="305853" y="5065468"/>
            <a:ext cx="8855565" cy="369332"/>
          </a:xfrm>
          <a:prstGeom prst="rect">
            <a:avLst/>
          </a:prstGeom>
          <a:noFill/>
        </p:spPr>
        <p:txBody>
          <a:bodyPr wrap="square" rtlCol="0">
            <a:spAutoFit/>
          </a:bodyPr>
          <a:lstStyle/>
          <a:p>
            <a:r>
              <a:rPr lang="tr-TR" dirty="0">
                <a:latin typeface="Times New Roman" panose="02020603050405020304" pitchFamily="18" charset="0"/>
                <a:ea typeface="Calibri" panose="020F0502020204030204" pitchFamily="34" charset="0"/>
              </a:rPr>
              <a:t>Fan gücünden yola çıkılarak ekonomik olarak elde edilecek kazanımlar belirlenmektedir;</a:t>
            </a:r>
            <a:endParaRPr lang="en-GB" dirty="0"/>
          </a:p>
        </p:txBody>
      </p:sp>
      <p:sp>
        <p:nvSpPr>
          <p:cNvPr id="8" name="Metin kutusu 7"/>
          <p:cNvSpPr txBox="1"/>
          <p:nvPr/>
        </p:nvSpPr>
        <p:spPr>
          <a:xfrm>
            <a:off x="3779521" y="5634445"/>
            <a:ext cx="3117668" cy="507831"/>
          </a:xfrm>
          <a:prstGeom prst="rect">
            <a:avLst/>
          </a:prstGeom>
          <a:noFill/>
          <a:ln w="38100">
            <a:solidFill>
              <a:srgbClr val="00B050"/>
            </a:solidFill>
          </a:ln>
        </p:spPr>
        <p:txBody>
          <a:bodyPr wrap="square" rtlCol="0">
            <a:spAutoFit/>
          </a:bodyPr>
          <a:lstStyle/>
          <a:p>
            <a:pPr indent="228600">
              <a:lnSpc>
                <a:spcPct val="150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∆MF =∆NFT × ∆Me (TL)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Oval 8"/>
          <p:cNvSpPr/>
          <p:nvPr/>
        </p:nvSpPr>
        <p:spPr>
          <a:xfrm>
            <a:off x="3187338" y="5689430"/>
            <a:ext cx="383177" cy="40167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Metin kutusu 9"/>
          <p:cNvSpPr txBox="1"/>
          <p:nvPr/>
        </p:nvSpPr>
        <p:spPr>
          <a:xfrm>
            <a:off x="3204754" y="5721772"/>
            <a:ext cx="365761" cy="369332"/>
          </a:xfrm>
          <a:prstGeom prst="rect">
            <a:avLst/>
          </a:prstGeom>
          <a:noFill/>
        </p:spPr>
        <p:txBody>
          <a:bodyPr wrap="square" rtlCol="0">
            <a:spAutoFit/>
          </a:bodyPr>
          <a:lstStyle/>
          <a:p>
            <a:r>
              <a:rPr lang="tr-TR" dirty="0"/>
              <a:t>3</a:t>
            </a:r>
            <a:endParaRPr lang="en-GB" dirty="0"/>
          </a:p>
        </p:txBody>
      </p:sp>
    </p:spTree>
    <p:extLst>
      <p:ext uri="{BB962C8B-B14F-4D97-AF65-F5344CB8AC3E}">
        <p14:creationId xmlns:p14="http://schemas.microsoft.com/office/powerpoint/2010/main" val="4801015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Times New Roman" panose="02020603050405020304" pitchFamily="18" charset="0"/>
                <a:cs typeface="Times New Roman" panose="02020603050405020304" pitchFamily="18" charset="0"/>
              </a:rPr>
              <a:t>UYGULAMA – MALİYET ANALİZİ</a:t>
            </a:r>
            <a:endParaRPr lang="en-GB" dirty="0"/>
          </a:p>
        </p:txBody>
      </p:sp>
      <p:sp>
        <p:nvSpPr>
          <p:cNvPr id="3" name="İçerik Yer Tutucusu 2"/>
          <p:cNvSpPr>
            <a:spLocks noGrp="1"/>
          </p:cNvSpPr>
          <p:nvPr>
            <p:ph idx="1"/>
          </p:nvPr>
        </p:nvSpPr>
        <p:spPr>
          <a:xfrm>
            <a:off x="1037373" y="2293330"/>
            <a:ext cx="9613861" cy="3599316"/>
          </a:xfrm>
        </p:spPr>
        <p:txBody>
          <a:bodyPr/>
          <a:lstStyle/>
          <a:p>
            <a:pPr marL="0" indent="0">
              <a:lnSpc>
                <a:spcPct val="150000"/>
              </a:lnSpc>
              <a:buNone/>
            </a:pPr>
            <a:r>
              <a:rPr lang="tr-TR" dirty="0">
                <a:latin typeface="Times New Roman" panose="02020603050405020304" pitchFamily="18" charset="0"/>
                <a:cs typeface="Times New Roman" panose="02020603050405020304" pitchFamily="18" charset="0"/>
              </a:rPr>
              <a:t>Literatüre geçen termik santrallerde kömür neminin alınması işleminde belirtilen 3 formül üzerinden kazanımların </a:t>
            </a:r>
            <a:r>
              <a:rPr lang="tr-TR" dirty="0" err="1">
                <a:latin typeface="Times New Roman" panose="02020603050405020304" pitchFamily="18" charset="0"/>
                <a:cs typeface="Times New Roman" panose="02020603050405020304" pitchFamily="18" charset="0"/>
              </a:rPr>
              <a:t>maliyetsel</a:t>
            </a:r>
            <a:r>
              <a:rPr lang="tr-TR" dirty="0">
                <a:latin typeface="Times New Roman" panose="02020603050405020304" pitchFamily="18" charset="0"/>
                <a:cs typeface="Times New Roman" panose="02020603050405020304" pitchFamily="18" charset="0"/>
              </a:rPr>
              <a:t> ifadeleri bulunur. Hesaplanan TL tutarları dönemin kurları ve birim fiyatları baz alınarak hazırlanmıştır.</a:t>
            </a:r>
          </a:p>
          <a:p>
            <a:pPr marL="0" indent="0">
              <a:buNone/>
            </a:pPr>
            <a:endParaRPr lang="en-GB" dirty="0"/>
          </a:p>
        </p:txBody>
      </p:sp>
      <p:graphicFrame>
        <p:nvGraphicFramePr>
          <p:cNvPr id="4" name="Tablo 3"/>
          <p:cNvGraphicFramePr>
            <a:graphicFrameLocks noGrp="1"/>
          </p:cNvGraphicFramePr>
          <p:nvPr>
            <p:extLst>
              <p:ext uri="{D42A27DB-BD31-4B8C-83A1-F6EECF244321}">
                <p14:modId xmlns:p14="http://schemas.microsoft.com/office/powerpoint/2010/main" val="4294732242"/>
              </p:ext>
            </p:extLst>
          </p:nvPr>
        </p:nvGraphicFramePr>
        <p:xfrm>
          <a:off x="3650560" y="4613615"/>
          <a:ext cx="4387486" cy="1412715"/>
        </p:xfrm>
        <a:graphic>
          <a:graphicData uri="http://schemas.openxmlformats.org/drawingml/2006/table">
            <a:tbl>
              <a:tblPr firstRow="1" firstCol="1" bandRow="1">
                <a:tableStyleId>{5C22544A-7EE6-4342-B048-85BDC9FD1C3A}</a:tableStyleId>
              </a:tblPr>
              <a:tblGrid>
                <a:gridCol w="2504342">
                  <a:extLst>
                    <a:ext uri="{9D8B030D-6E8A-4147-A177-3AD203B41FA5}">
                      <a16:colId xmlns:a16="http://schemas.microsoft.com/office/drawing/2014/main" val="941171618"/>
                    </a:ext>
                  </a:extLst>
                </a:gridCol>
                <a:gridCol w="1883144">
                  <a:extLst>
                    <a:ext uri="{9D8B030D-6E8A-4147-A177-3AD203B41FA5}">
                      <a16:colId xmlns:a16="http://schemas.microsoft.com/office/drawing/2014/main" val="4092440616"/>
                    </a:ext>
                  </a:extLst>
                </a:gridCol>
              </a:tblGrid>
              <a:tr h="282543">
                <a:tc>
                  <a:txBody>
                    <a:bodyPr/>
                    <a:lstStyle/>
                    <a:p>
                      <a:pPr>
                        <a:lnSpc>
                          <a:spcPct val="107000"/>
                        </a:lnSpc>
                        <a:spcAft>
                          <a:spcPts val="0"/>
                        </a:spcAft>
                      </a:pPr>
                      <a:r>
                        <a:rPr lang="en-GB" sz="1200">
                          <a:effectLst/>
                        </a:rPr>
                        <a:t>Kazanç Türü</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200" dirty="0" err="1">
                          <a:effectLst/>
                        </a:rPr>
                        <a:t>Kazanç</a:t>
                      </a:r>
                      <a:r>
                        <a:rPr lang="en-GB" sz="1200" dirty="0">
                          <a:effectLst/>
                        </a:rPr>
                        <a:t> TL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24532794"/>
                  </a:ext>
                </a:extLst>
              </a:tr>
              <a:tr h="282543">
                <a:tc>
                  <a:txBody>
                    <a:bodyPr/>
                    <a:lstStyle/>
                    <a:p>
                      <a:pPr>
                        <a:lnSpc>
                          <a:spcPct val="107000"/>
                        </a:lnSpc>
                        <a:spcAft>
                          <a:spcPts val="0"/>
                        </a:spcAft>
                      </a:pPr>
                      <a:r>
                        <a:rPr lang="en-GB" sz="1200">
                          <a:effectLst/>
                        </a:rPr>
                        <a:t>Yakıttan, ∆MY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200" dirty="0">
                          <a:effectLst/>
                        </a:rPr>
                        <a:t>₺11.659.384,00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01370212"/>
                  </a:ext>
                </a:extLst>
              </a:tr>
              <a:tr h="282543">
                <a:tc>
                  <a:txBody>
                    <a:bodyPr/>
                    <a:lstStyle/>
                    <a:p>
                      <a:pPr>
                        <a:lnSpc>
                          <a:spcPct val="107000"/>
                        </a:lnSpc>
                        <a:spcAft>
                          <a:spcPts val="0"/>
                        </a:spcAft>
                      </a:pPr>
                      <a:r>
                        <a:rPr lang="en-GB" sz="1200">
                          <a:effectLst/>
                        </a:rPr>
                        <a:t>Değirmenlerden, ∆MD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200">
                          <a:effectLst/>
                        </a:rPr>
                        <a:t>₺796.021,00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45087078"/>
                  </a:ext>
                </a:extLst>
              </a:tr>
              <a:tr h="282543">
                <a:tc>
                  <a:txBody>
                    <a:bodyPr/>
                    <a:lstStyle/>
                    <a:p>
                      <a:pPr>
                        <a:lnSpc>
                          <a:spcPct val="107000"/>
                        </a:lnSpc>
                        <a:spcAft>
                          <a:spcPts val="0"/>
                        </a:spcAft>
                      </a:pPr>
                      <a:r>
                        <a:rPr lang="en-GB" sz="1200">
                          <a:effectLst/>
                        </a:rPr>
                        <a:t>Fanlardan, ∆MF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200" dirty="0">
                          <a:effectLst/>
                        </a:rPr>
                        <a:t>₺650.196,00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38093564"/>
                  </a:ext>
                </a:extLst>
              </a:tr>
              <a:tr h="282543">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GB" sz="1200" b="1" dirty="0">
                          <a:solidFill>
                            <a:schemeClr val="accent3">
                              <a:lumMod val="60000"/>
                              <a:lumOff val="40000"/>
                            </a:schemeClr>
                          </a:solidFill>
                          <a:effectLst/>
                        </a:rPr>
                        <a:t>₺13.105.601,00</a:t>
                      </a:r>
                      <a:endParaRPr lang="en-GB" sz="1100" b="1" dirty="0">
                        <a:solidFill>
                          <a:schemeClr val="accent3">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23368597"/>
                  </a:ext>
                </a:extLst>
              </a:tr>
            </a:tbl>
          </a:graphicData>
        </a:graphic>
      </p:graphicFrame>
    </p:spTree>
    <p:extLst>
      <p:ext uri="{BB962C8B-B14F-4D97-AF65-F5344CB8AC3E}">
        <p14:creationId xmlns:p14="http://schemas.microsoft.com/office/powerpoint/2010/main" val="156107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Times New Roman" panose="02020603050405020304" pitchFamily="18" charset="0"/>
                <a:cs typeface="Times New Roman" panose="02020603050405020304" pitchFamily="18" charset="0"/>
              </a:rPr>
              <a:t>UYGULAMA – MALİYET ANALİZİ</a:t>
            </a:r>
            <a:endParaRPr lang="en-GB" dirty="0"/>
          </a:p>
        </p:txBody>
      </p:sp>
      <p:sp>
        <p:nvSpPr>
          <p:cNvPr id="3" name="İçerik Yer Tutucusu 2"/>
          <p:cNvSpPr>
            <a:spLocks noGrp="1"/>
          </p:cNvSpPr>
          <p:nvPr>
            <p:ph idx="1"/>
          </p:nvPr>
        </p:nvSpPr>
        <p:spPr>
          <a:xfrm>
            <a:off x="680319" y="2462378"/>
            <a:ext cx="10780159" cy="1825824"/>
          </a:xfrm>
        </p:spPr>
        <p:txBody>
          <a:bodyPr>
            <a:normAutofit/>
          </a:bodyPr>
          <a:lstStyle/>
          <a:p>
            <a:pPr marL="0" indent="0">
              <a:lnSpc>
                <a:spcPct val="150000"/>
              </a:lnSpc>
              <a:buNone/>
            </a:pPr>
            <a:r>
              <a:rPr lang="tr-TR" sz="1800" dirty="0">
                <a:latin typeface="Times New Roman" panose="02020603050405020304" pitchFamily="18" charset="0"/>
                <a:ea typeface="Calibri" panose="020F0502020204030204" pitchFamily="34" charset="0"/>
              </a:rPr>
              <a:t>Santralin çalışma ömrü 20 yıl, yıllık faiz oranı %12, yakıt ve birim elektrik fiyatı için yıllık artış miktarı %5 olarak kabul edilerek, yapılacak olan kurutma sistemi dizaynı için </a:t>
            </a:r>
            <a:r>
              <a:rPr lang="tr-TR" sz="1800" b="1" u="sng" dirty="0">
                <a:latin typeface="Times New Roman" panose="02020603050405020304" pitchFamily="18" charset="0"/>
                <a:ea typeface="Calibri" panose="020F0502020204030204" pitchFamily="34" charset="0"/>
              </a:rPr>
              <a:t>ekonomik bir sınır noktası belirlenmesi gerekmektedir</a:t>
            </a:r>
            <a:r>
              <a:rPr lang="tr-TR" sz="1800" dirty="0">
                <a:latin typeface="Times New Roman" panose="02020603050405020304" pitchFamily="18" charset="0"/>
                <a:ea typeface="Calibri" panose="020F0502020204030204" pitchFamily="34" charset="0"/>
              </a:rPr>
              <a:t>. Bu işlem 20 yıllık santral ömrü için elde edilecek tasarrufların %12 </a:t>
            </a:r>
            <a:r>
              <a:rPr lang="tr-TR" sz="1800" dirty="0" err="1">
                <a:latin typeface="Times New Roman" panose="02020603050405020304" pitchFamily="18" charset="0"/>
                <a:ea typeface="Calibri" panose="020F0502020204030204" pitchFamily="34" charset="0"/>
              </a:rPr>
              <a:t>lik</a:t>
            </a:r>
            <a:r>
              <a:rPr lang="tr-TR" sz="1800" dirty="0">
                <a:latin typeface="Times New Roman" panose="02020603050405020304" pitchFamily="18" charset="0"/>
                <a:ea typeface="Calibri" panose="020F0502020204030204" pitchFamily="34" charset="0"/>
              </a:rPr>
              <a:t> faiz oranında şimdiki değerlerinin (TL) olarak bulunmasıyla aşağıdaki şekilde hesaplanmaktadır;</a:t>
            </a:r>
            <a:endParaRPr lang="en-GB" sz="1800" dirty="0"/>
          </a:p>
        </p:txBody>
      </p:sp>
      <p:sp>
        <p:nvSpPr>
          <p:cNvPr id="4" name="Metin kutusu 3"/>
          <p:cNvSpPr txBox="1"/>
          <p:nvPr/>
        </p:nvSpPr>
        <p:spPr>
          <a:xfrm>
            <a:off x="2295231" y="4420876"/>
            <a:ext cx="6700723" cy="507831"/>
          </a:xfrm>
          <a:prstGeom prst="rect">
            <a:avLst/>
          </a:prstGeom>
          <a:noFill/>
          <a:ln w="57150">
            <a:solidFill>
              <a:schemeClr val="accent3">
                <a:lumMod val="75000"/>
              </a:schemeClr>
            </a:solidFill>
          </a:ln>
        </p:spPr>
        <p:txBody>
          <a:bodyPr wrap="square" rtlCol="0">
            <a:spAutoFit/>
          </a:bodyPr>
          <a:lstStyle/>
          <a:p>
            <a:pPr indent="228600">
              <a:lnSpc>
                <a:spcPct val="150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∆M20= [∆M\ (i-k)] × *1-(1+k)n ×(1+i)-n ] = 135.725.587 TL’dir.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Metin kutusu 4"/>
          <p:cNvSpPr txBox="1"/>
          <p:nvPr/>
        </p:nvSpPr>
        <p:spPr>
          <a:xfrm>
            <a:off x="0" y="6581001"/>
            <a:ext cx="10659291" cy="276999"/>
          </a:xfrm>
          <a:prstGeom prst="rect">
            <a:avLst/>
          </a:prstGeom>
          <a:noFill/>
        </p:spPr>
        <p:txBody>
          <a:bodyPr wrap="square" rtlCol="0">
            <a:spAutoFit/>
          </a:bodyPr>
          <a:lstStyle/>
          <a:p>
            <a:r>
              <a:rPr lang="tr-TR" sz="1200" dirty="0">
                <a:solidFill>
                  <a:prstClr val="white"/>
                </a:solidFill>
                <a:latin typeface="Times New Roman" panose="02020603050405020304" pitchFamily="18" charset="0"/>
                <a:ea typeface="Calibri" panose="020F0502020204030204" pitchFamily="34" charset="0"/>
              </a:rPr>
              <a:t>**Burada, ∆M20 tasarrufların (20 yıl için) şimdiki değerini, i yıllık faiz oranını, k ise yakıt ve elektriğin birim fiyatı için yıllık eskalasyon miktarını belirtmektedir.</a:t>
            </a:r>
            <a:endParaRPr lang="en-GB" sz="1200" dirty="0"/>
          </a:p>
        </p:txBody>
      </p:sp>
    </p:spTree>
    <p:extLst>
      <p:ext uri="{BB962C8B-B14F-4D97-AF65-F5344CB8AC3E}">
        <p14:creationId xmlns:p14="http://schemas.microsoft.com/office/powerpoint/2010/main" val="42039856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latin typeface="Times New Roman" panose="02020603050405020304" pitchFamily="18" charset="0"/>
                <a:cs typeface="Times New Roman" panose="02020603050405020304" pitchFamily="18" charset="0"/>
              </a:rPr>
              <a:t>UYGULAMA – MALİYET ANALİZİ</a:t>
            </a:r>
            <a:endParaRPr lang="en-GB" dirty="0"/>
          </a:p>
        </p:txBody>
      </p:sp>
      <p:sp>
        <p:nvSpPr>
          <p:cNvPr id="3" name="İçerik Yer Tutucusu 2"/>
          <p:cNvSpPr>
            <a:spLocks noGrp="1"/>
          </p:cNvSpPr>
          <p:nvPr>
            <p:ph idx="1"/>
          </p:nvPr>
        </p:nvSpPr>
        <p:spPr>
          <a:xfrm>
            <a:off x="680321" y="2336873"/>
            <a:ext cx="10484068" cy="3599316"/>
          </a:xfrm>
        </p:spPr>
        <p:txBody>
          <a:bodyPr>
            <a:normAutofit/>
          </a:bodyPr>
          <a:lstStyle/>
          <a:p>
            <a:pPr>
              <a:buFont typeface="Courier New" panose="02070309020205020404" pitchFamily="49" charset="0"/>
              <a:buChar char="o"/>
            </a:pPr>
            <a:r>
              <a:rPr lang="tr-TR" sz="2200" dirty="0">
                <a:effectLst>
                  <a:outerShdw blurRad="38100" dist="38100" dir="2700000" algn="tl">
                    <a:srgbClr val="000000">
                      <a:alpha val="43137"/>
                    </a:srgbClr>
                  </a:outerShdw>
                </a:effectLst>
              </a:rPr>
              <a:t>Sonuç olarak;</a:t>
            </a:r>
          </a:p>
          <a:p>
            <a:pPr marL="0" indent="0">
              <a:buNone/>
            </a:pPr>
            <a:endParaRPr lang="tr-TR" sz="2200" dirty="0">
              <a:effectLst>
                <a:outerShdw blurRad="38100" dist="38100" dir="2700000" algn="tl">
                  <a:srgbClr val="000000">
                    <a:alpha val="43137"/>
                  </a:srgbClr>
                </a:outerShdw>
              </a:effectLst>
            </a:endParaRPr>
          </a:p>
          <a:p>
            <a:pPr marL="0" indent="0">
              <a:lnSpc>
                <a:spcPct val="150000"/>
              </a:lnSpc>
              <a:buNone/>
            </a:pPr>
            <a:r>
              <a:rPr lang="tr-TR" sz="1800" dirty="0">
                <a:latin typeface="Times New Roman" panose="02020603050405020304" pitchFamily="18" charset="0"/>
                <a:ea typeface="Calibri" panose="020F0502020204030204" pitchFamily="34" charset="0"/>
              </a:rPr>
              <a:t>Yapılan bu çalışmalar ve bulunan değerler dikkate alındığında santrallin verimli kullanılabilmesi amacıyla kömür nem alma işlemi için harcanabilecek </a:t>
            </a:r>
            <a:r>
              <a:rPr lang="tr-TR" sz="1800" b="1" u="sng" dirty="0">
                <a:latin typeface="Times New Roman" panose="02020603050405020304" pitchFamily="18" charset="0"/>
                <a:ea typeface="Calibri" panose="020F0502020204030204" pitchFamily="34" charset="0"/>
              </a:rPr>
              <a:t>maksimum yatırım maliyeti bulunmuştur. </a:t>
            </a:r>
            <a:r>
              <a:rPr lang="tr-TR" sz="1800" dirty="0">
                <a:latin typeface="Times New Roman" panose="02020603050405020304" pitchFamily="18" charset="0"/>
                <a:ea typeface="Calibri" panose="020F0502020204030204" pitchFamily="34" charset="0"/>
                <a:cs typeface="Times New Roman" panose="02020603050405020304" pitchFamily="18" charset="0"/>
              </a:rPr>
              <a:t>Yapılacak yatırım, gerekecek ekipman tutarları için üst sınır belirlenerek uygun nem alma sistemi seçilmesi gerekmektedir. Bu şekilde doğru yatırım maliyeti ile uzun yıllar içinde verimli şekilde santrallerden faydalanılabilir. Ayrıca kömürden nem alma işlemi ile sadece maliyet olarak değil kömürün kullanım standartlarındaki kalite artışı da talebi olumlu yönde arttıracaktır.</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303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SONUÇ</a:t>
            </a:r>
            <a:endParaRPr lang="en-GB"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05555" y="2458793"/>
            <a:ext cx="11929691" cy="3599316"/>
          </a:xfrm>
        </p:spPr>
        <p:txBody>
          <a:bodyPr>
            <a:normAutofit fontScale="92500"/>
          </a:bodyPr>
          <a:lstStyle/>
          <a:p>
            <a:pPr>
              <a:lnSpc>
                <a:spcPct val="150000"/>
              </a:lnSpc>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rPr>
              <a:t>İklimlendirme ihtiyacının artışı ile birlikte bu sistemlerin mükemmelleştirilmesi üzerine sürekli çalışmalar yapılmaktadır. İklimlendirmenin sadece konfor için değil üretim ve sağlık açısından faydaları gün geçtikçe netlik kazanmaktadır. Bu ihtiyacın karşılanması için daha önce kullanılan konvansiyonel buhar sıkıştırmalı sistemler yeterince verimli olmamakla birlikte aşırı enerji sarfiyatına sebep olduğundan kimyasal nem alma sistemlerinin kullanımı yaygınlaşmıştır. </a:t>
            </a:r>
          </a:p>
          <a:p>
            <a:pPr>
              <a:lnSpc>
                <a:spcPct val="150000"/>
              </a:lnSpc>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rPr>
              <a:t>Kimyasal nem alma konvansiyonel soğutma sistemlerini daha düşük kapasiteli seçilmesine müsaade ederler çünkü soğutma yükünün ciddi bir kısmını oluşturan gizli ısı yükünü azaltırlar. </a:t>
            </a:r>
            <a:r>
              <a:rPr lang="tr-TR" sz="1800" dirty="0" err="1">
                <a:latin typeface="Times New Roman" panose="02020603050405020304" pitchFamily="18" charset="0"/>
                <a:ea typeface="Calibri" panose="020F0502020204030204" pitchFamily="34" charset="0"/>
              </a:rPr>
              <a:t>Hibrit</a:t>
            </a:r>
            <a:r>
              <a:rPr lang="tr-TR" sz="1800" dirty="0">
                <a:latin typeface="Times New Roman" panose="02020603050405020304" pitchFamily="18" charset="0"/>
                <a:ea typeface="Calibri" panose="020F0502020204030204" pitchFamily="34" charset="0"/>
              </a:rPr>
              <a:t> sistemlerde sıcaklık ve nem birbirinden bağımsız olarak kontrol edilebilirken konvansiyonel soğutma sistemlerinde sadece sıcaklık doğrudan kontrol edilmekte, nem ise değişebilmektedir. Nem alma sistemleri kontrol hacmindeki nemi önceden </a:t>
            </a:r>
            <a:r>
              <a:rPr lang="tr-TR" sz="1800" dirty="0" err="1">
                <a:latin typeface="Times New Roman" panose="02020603050405020304" pitchFamily="18" charset="0"/>
                <a:ea typeface="Calibri" panose="020F0502020204030204" pitchFamily="34" charset="0"/>
              </a:rPr>
              <a:t>tesbiti</a:t>
            </a:r>
            <a:r>
              <a:rPr lang="tr-TR" sz="1800" dirty="0">
                <a:latin typeface="Times New Roman" panose="02020603050405020304" pitchFamily="18" charset="0"/>
                <a:ea typeface="Calibri" panose="020F0502020204030204" pitchFamily="34" charset="0"/>
              </a:rPr>
              <a:t> yapılmış değerlerde tuttuğu için iç hava kalitesini de yükseltmektedirler.</a:t>
            </a:r>
            <a:endParaRPr lang="en-GB" sz="1800" dirty="0"/>
          </a:p>
        </p:txBody>
      </p:sp>
    </p:spTree>
    <p:extLst>
      <p:ext uri="{BB962C8B-B14F-4D97-AF65-F5344CB8AC3E}">
        <p14:creationId xmlns:p14="http://schemas.microsoft.com/office/powerpoint/2010/main" val="2238010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Literatür</a:t>
            </a:r>
            <a:endParaRPr lang="en-GB"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35131" y="2710496"/>
            <a:ext cx="6043748" cy="4352155"/>
          </a:xfrm>
        </p:spPr>
        <p:txBody>
          <a:bodyPr>
            <a:normAutofit fontScale="25000" lnSpcReduction="20000"/>
          </a:bodyPr>
          <a:lstStyle/>
          <a:p>
            <a:pPr marL="571500" indent="-342900" algn="just">
              <a:lnSpc>
                <a:spcPct val="170000"/>
              </a:lnSpc>
              <a:spcAft>
                <a:spcPts val="800"/>
              </a:spcAft>
              <a:buFont typeface="Courier New" panose="02070309020205020404" pitchFamily="49" charset="0"/>
              <a:buChar char="o"/>
            </a:pPr>
            <a:r>
              <a:rPr lang="tr-TR" sz="7200" dirty="0">
                <a:latin typeface="Times New Roman" panose="02020603050405020304" pitchFamily="18" charset="0"/>
                <a:ea typeface="Calibri" panose="020F0502020204030204" pitchFamily="34" charset="0"/>
                <a:cs typeface="Times New Roman" panose="02020603050405020304" pitchFamily="18" charset="0"/>
              </a:rPr>
              <a:t>Çalışmalarında gıda kurutma süreçlerini inceleyerek nem alma sistemleri kullanımına uygun sistem geliştirmişlerdir. Düşük sıcaklıkta gıda kurutması uygulamalarında uzun kurutma zamanlarını kısaltmak için kurutulacak ürün üzerine mümkün olduğunca kuru hava göndermek gerekmektedir. Düşük sıcaklıkta kuru halde hava elde etmek ise hava içerisindeki nemin kurutma havasından uzaklaştırılması ile mümkün olmaktadır. Hava kurutmanın yollarından biri havanın nemini almak için nem alıcı kimyasallar kullanılmasıdır.</a:t>
            </a:r>
            <a:endParaRPr lang="en-GB" sz="72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graphicFrame>
        <p:nvGraphicFramePr>
          <p:cNvPr id="4" name="Tablo 3"/>
          <p:cNvGraphicFramePr>
            <a:graphicFrameLocks noGrp="1"/>
          </p:cNvGraphicFramePr>
          <p:nvPr>
            <p:extLst>
              <p:ext uri="{D42A27DB-BD31-4B8C-83A1-F6EECF244321}">
                <p14:modId xmlns:p14="http://schemas.microsoft.com/office/powerpoint/2010/main" val="3383424496"/>
              </p:ext>
            </p:extLst>
          </p:nvPr>
        </p:nvGraphicFramePr>
        <p:xfrm>
          <a:off x="70722" y="2070416"/>
          <a:ext cx="12060317" cy="640080"/>
        </p:xfrm>
        <a:graphic>
          <a:graphicData uri="http://schemas.openxmlformats.org/drawingml/2006/table">
            <a:tbl>
              <a:tblPr firstRow="1" bandRow="1">
                <a:tableStyleId>{5C22544A-7EE6-4342-B048-85BDC9FD1C3A}</a:tableStyleId>
              </a:tblPr>
              <a:tblGrid>
                <a:gridCol w="3808256">
                  <a:extLst>
                    <a:ext uri="{9D8B030D-6E8A-4147-A177-3AD203B41FA5}">
                      <a16:colId xmlns:a16="http://schemas.microsoft.com/office/drawing/2014/main" val="1675369621"/>
                    </a:ext>
                  </a:extLst>
                </a:gridCol>
                <a:gridCol w="7451488">
                  <a:extLst>
                    <a:ext uri="{9D8B030D-6E8A-4147-A177-3AD203B41FA5}">
                      <a16:colId xmlns:a16="http://schemas.microsoft.com/office/drawing/2014/main" val="233284418"/>
                    </a:ext>
                  </a:extLst>
                </a:gridCol>
                <a:gridCol w="800573">
                  <a:extLst>
                    <a:ext uri="{9D8B030D-6E8A-4147-A177-3AD203B41FA5}">
                      <a16:colId xmlns:a16="http://schemas.microsoft.com/office/drawing/2014/main" val="78981466"/>
                    </a:ext>
                  </a:extLst>
                </a:gridCol>
              </a:tblGrid>
              <a:tr h="370840">
                <a:tc>
                  <a:txBody>
                    <a:bodyPr/>
                    <a:lstStyle/>
                    <a:p>
                      <a:r>
                        <a:rPr lang="tr-TR" sz="1800" dirty="0" err="1">
                          <a:effectLst/>
                          <a:latin typeface="Times New Roman" panose="02020603050405020304" pitchFamily="18" charset="0"/>
                          <a:ea typeface="Calibri" panose="020F0502020204030204" pitchFamily="34" charset="0"/>
                        </a:rPr>
                        <a:t>Hürdoğan</a:t>
                      </a:r>
                      <a:r>
                        <a:rPr lang="tr-TR" sz="1800" dirty="0">
                          <a:effectLst/>
                          <a:latin typeface="Times New Roman" panose="02020603050405020304" pitchFamily="18" charset="0"/>
                          <a:ea typeface="Calibri" panose="020F0502020204030204" pitchFamily="34" charset="0"/>
                        </a:rPr>
                        <a:t> E., </a:t>
                      </a:r>
                      <a:r>
                        <a:rPr lang="tr-TR" sz="1800" dirty="0" err="1">
                          <a:effectLst/>
                          <a:latin typeface="Times New Roman" panose="02020603050405020304" pitchFamily="18" charset="0"/>
                          <a:ea typeface="Calibri" panose="020F0502020204030204" pitchFamily="34" charset="0"/>
                        </a:rPr>
                        <a:t>Kaşka</a:t>
                      </a:r>
                      <a:r>
                        <a:rPr lang="tr-TR" sz="1800" dirty="0">
                          <a:effectLst/>
                          <a:latin typeface="Times New Roman" panose="02020603050405020304" pitchFamily="18" charset="0"/>
                          <a:ea typeface="Calibri" panose="020F0502020204030204" pitchFamily="34" charset="0"/>
                        </a:rPr>
                        <a:t> Ö., Yılmaz T., </a:t>
                      </a:r>
                      <a:r>
                        <a:rPr lang="tr-TR" sz="1800" dirty="0" err="1">
                          <a:effectLst/>
                          <a:latin typeface="Times New Roman" panose="02020603050405020304" pitchFamily="18" charset="0"/>
                          <a:ea typeface="Calibri" panose="020F0502020204030204" pitchFamily="34" charset="0"/>
                        </a:rPr>
                        <a:t>Büyükalaca</a:t>
                      </a:r>
                      <a:r>
                        <a:rPr lang="tr-TR" sz="1800" dirty="0">
                          <a:effectLst/>
                          <a:latin typeface="Times New Roman" panose="02020603050405020304" pitchFamily="18" charset="0"/>
                          <a:ea typeface="Calibri" panose="020F0502020204030204" pitchFamily="34" charset="0"/>
                        </a:rPr>
                        <a:t> O.</a:t>
                      </a:r>
                      <a:endParaRPr lang="en-GB" dirty="0"/>
                    </a:p>
                  </a:txBody>
                  <a:tcPr/>
                </a:tc>
                <a:tc>
                  <a:txBody>
                    <a:bodyPr/>
                    <a:lstStyle/>
                    <a:p>
                      <a:r>
                        <a:rPr lang="tr-TR" sz="1800" dirty="0">
                          <a:effectLst/>
                          <a:latin typeface="Times New Roman" panose="02020603050405020304" pitchFamily="18" charset="0"/>
                          <a:ea typeface="Calibri" panose="020F0502020204030204" pitchFamily="34" charset="0"/>
                        </a:rPr>
                        <a:t>Düşük Sıcaklıkta Gıda Kurutmak İçin Güneş Enerjisi Destekli </a:t>
                      </a:r>
                      <a:r>
                        <a:rPr lang="tr-TR" sz="1800" dirty="0" err="1">
                          <a:effectLst/>
                          <a:latin typeface="Times New Roman" panose="02020603050405020304" pitchFamily="18" charset="0"/>
                          <a:ea typeface="Calibri" panose="020F0502020204030204" pitchFamily="34" charset="0"/>
                        </a:rPr>
                        <a:t>Desisif</a:t>
                      </a:r>
                      <a:r>
                        <a:rPr lang="tr-TR" sz="1800" dirty="0">
                          <a:effectLst/>
                          <a:latin typeface="Times New Roman" panose="02020603050405020304" pitchFamily="18" charset="0"/>
                          <a:ea typeface="Calibri" panose="020F0502020204030204" pitchFamily="34" charset="0"/>
                        </a:rPr>
                        <a:t> Bir Kurutma Sisteminin Uygulanabilirliğinin Araştırılması</a:t>
                      </a:r>
                      <a:endParaRPr lang="en-GB" dirty="0"/>
                    </a:p>
                  </a:txBody>
                  <a:tcPr/>
                </a:tc>
                <a:tc>
                  <a:txBody>
                    <a:bodyPr/>
                    <a:lstStyle/>
                    <a:p>
                      <a:r>
                        <a:rPr lang="tr-TR" sz="1800" b="1" kern="1200" dirty="0">
                          <a:solidFill>
                            <a:schemeClr val="lt1"/>
                          </a:solidFill>
                          <a:effectLst/>
                          <a:latin typeface="Times New Roman" panose="02020603050405020304" pitchFamily="18" charset="0"/>
                          <a:ea typeface="Calibri" panose="020F0502020204030204" pitchFamily="34" charset="0"/>
                          <a:cs typeface="+mn-cs"/>
                        </a:rPr>
                        <a:t>2013</a:t>
                      </a:r>
                      <a:endParaRPr lang="en-GB" sz="1800" b="1" kern="1200" dirty="0">
                        <a:solidFill>
                          <a:schemeClr val="lt1"/>
                        </a:solidFill>
                        <a:effectLst/>
                        <a:latin typeface="Times New Roman" panose="02020603050405020304" pitchFamily="18" charset="0"/>
                        <a:ea typeface="Calibri" panose="020F0502020204030204" pitchFamily="34" charset="0"/>
                        <a:cs typeface="+mn-cs"/>
                      </a:endParaRPr>
                    </a:p>
                  </a:txBody>
                  <a:tcPr/>
                </a:tc>
                <a:extLst>
                  <a:ext uri="{0D108BD9-81ED-4DB2-BD59-A6C34878D82A}">
                    <a16:rowId xmlns:a16="http://schemas.microsoft.com/office/drawing/2014/main" val="672311735"/>
                  </a:ext>
                </a:extLst>
              </a:tr>
            </a:tbl>
          </a:graphicData>
        </a:graphic>
      </p:graphicFrame>
      <p:pic>
        <p:nvPicPr>
          <p:cNvPr id="5" name="Resim 4"/>
          <p:cNvPicPr>
            <a:picLocks noChangeAspect="1"/>
          </p:cNvPicPr>
          <p:nvPr/>
        </p:nvPicPr>
        <p:blipFill>
          <a:blip r:embed="rId2"/>
          <a:stretch>
            <a:fillRect/>
          </a:stretch>
        </p:blipFill>
        <p:spPr>
          <a:xfrm>
            <a:off x="5913120" y="2838994"/>
            <a:ext cx="6113416" cy="3824560"/>
          </a:xfrm>
          <a:prstGeom prst="rect">
            <a:avLst/>
          </a:prstGeom>
        </p:spPr>
      </p:pic>
    </p:spTree>
    <p:extLst>
      <p:ext uri="{BB962C8B-B14F-4D97-AF65-F5344CB8AC3E}">
        <p14:creationId xmlns:p14="http://schemas.microsoft.com/office/powerpoint/2010/main" val="2712499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Literatür</a:t>
            </a:r>
            <a:endParaRPr lang="en-GB" dirty="0">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0642531"/>
              </p:ext>
            </p:extLst>
          </p:nvPr>
        </p:nvGraphicFramePr>
        <p:xfrm>
          <a:off x="226423" y="2328091"/>
          <a:ext cx="11887200" cy="640080"/>
        </p:xfrm>
        <a:graphic>
          <a:graphicData uri="http://schemas.openxmlformats.org/drawingml/2006/table">
            <a:tbl>
              <a:tblPr firstRow="1" bandRow="1">
                <a:tableStyleId>{5C22544A-7EE6-4342-B048-85BDC9FD1C3A}</a:tableStyleId>
              </a:tblPr>
              <a:tblGrid>
                <a:gridCol w="1236490">
                  <a:extLst>
                    <a:ext uri="{9D8B030D-6E8A-4147-A177-3AD203B41FA5}">
                      <a16:colId xmlns:a16="http://schemas.microsoft.com/office/drawing/2014/main" val="2825009510"/>
                    </a:ext>
                  </a:extLst>
                </a:gridCol>
                <a:gridCol w="9610015">
                  <a:extLst>
                    <a:ext uri="{9D8B030D-6E8A-4147-A177-3AD203B41FA5}">
                      <a16:colId xmlns:a16="http://schemas.microsoft.com/office/drawing/2014/main" val="1763306620"/>
                    </a:ext>
                  </a:extLst>
                </a:gridCol>
                <a:gridCol w="1040695">
                  <a:extLst>
                    <a:ext uri="{9D8B030D-6E8A-4147-A177-3AD203B41FA5}">
                      <a16:colId xmlns:a16="http://schemas.microsoft.com/office/drawing/2014/main" val="3260060391"/>
                    </a:ext>
                  </a:extLst>
                </a:gridCol>
              </a:tblGrid>
              <a:tr h="370840">
                <a:tc>
                  <a:txBody>
                    <a:bodyPr/>
                    <a:lstStyle/>
                    <a:p>
                      <a:r>
                        <a:rPr lang="tr-TR" sz="1800" b="1" kern="1200" dirty="0">
                          <a:solidFill>
                            <a:schemeClr val="lt1"/>
                          </a:solidFill>
                          <a:effectLst/>
                          <a:latin typeface="Times New Roman" panose="02020603050405020304" pitchFamily="18" charset="0"/>
                          <a:ea typeface="Calibri" panose="020F0502020204030204" pitchFamily="34" charset="0"/>
                          <a:cs typeface="+mn-cs"/>
                        </a:rPr>
                        <a:t>Saraç, B.</a:t>
                      </a:r>
                      <a:endParaRPr lang="en-GB" sz="1800" b="1" kern="1200" dirty="0">
                        <a:solidFill>
                          <a:schemeClr val="lt1"/>
                        </a:solidFill>
                        <a:effectLst/>
                        <a:latin typeface="Times New Roman" panose="02020603050405020304" pitchFamily="18" charset="0"/>
                        <a:ea typeface="Calibri" panose="020F0502020204030204" pitchFamily="34" charset="0"/>
                        <a:cs typeface="+mn-cs"/>
                      </a:endParaRPr>
                    </a:p>
                  </a:txBody>
                  <a:tcPr/>
                </a:tc>
                <a:tc>
                  <a:txBody>
                    <a:bodyPr/>
                    <a:lstStyle/>
                    <a:p>
                      <a:r>
                        <a:rPr lang="tr-TR" sz="1800" dirty="0">
                          <a:effectLst/>
                          <a:latin typeface="Times New Roman" panose="02020603050405020304" pitchFamily="18" charset="0"/>
                          <a:ea typeface="Calibri" panose="020F0502020204030204" pitchFamily="34" charset="0"/>
                        </a:rPr>
                        <a:t>Nem-Alıcı ve Buharlaşma-Soğutmalı Hava Şartlandırma Sistemlerinin Çay Fabrikalarında Kullanılabilirliğinin Termodinamik Analizi</a:t>
                      </a:r>
                      <a:endParaRPr lang="en-GB" sz="1800" dirty="0"/>
                    </a:p>
                  </a:txBody>
                  <a:tcPr/>
                </a:tc>
                <a:tc>
                  <a:txBody>
                    <a:bodyPr/>
                    <a:lstStyle/>
                    <a:p>
                      <a:r>
                        <a:rPr lang="tr-TR" sz="1800" b="1" kern="1200" dirty="0">
                          <a:solidFill>
                            <a:schemeClr val="lt1"/>
                          </a:solidFill>
                          <a:effectLst/>
                          <a:latin typeface="Times New Roman" panose="02020603050405020304" pitchFamily="18" charset="0"/>
                          <a:ea typeface="Calibri" panose="020F0502020204030204" pitchFamily="34" charset="0"/>
                          <a:cs typeface="+mn-cs"/>
                        </a:rPr>
                        <a:t>2017</a:t>
                      </a:r>
                      <a:endParaRPr lang="en-GB" sz="1800" b="1" kern="1200" dirty="0">
                        <a:solidFill>
                          <a:schemeClr val="lt1"/>
                        </a:solidFill>
                        <a:effectLst/>
                        <a:latin typeface="Times New Roman" panose="02020603050405020304" pitchFamily="18" charset="0"/>
                        <a:ea typeface="Calibri" panose="020F0502020204030204" pitchFamily="34" charset="0"/>
                        <a:cs typeface="+mn-cs"/>
                      </a:endParaRPr>
                    </a:p>
                  </a:txBody>
                  <a:tcPr/>
                </a:tc>
                <a:extLst>
                  <a:ext uri="{0D108BD9-81ED-4DB2-BD59-A6C34878D82A}">
                    <a16:rowId xmlns:a16="http://schemas.microsoft.com/office/drawing/2014/main" val="2615962280"/>
                  </a:ext>
                </a:extLst>
              </a:tr>
            </a:tbl>
          </a:graphicData>
        </a:graphic>
      </p:graphicFrame>
      <p:sp>
        <p:nvSpPr>
          <p:cNvPr id="5" name="Metin kutusu 4"/>
          <p:cNvSpPr txBox="1"/>
          <p:nvPr/>
        </p:nvSpPr>
        <p:spPr>
          <a:xfrm>
            <a:off x="313508" y="3257006"/>
            <a:ext cx="6601097" cy="3416320"/>
          </a:xfrm>
          <a:prstGeom prst="rect">
            <a:avLst/>
          </a:prstGeom>
          <a:noFill/>
        </p:spPr>
        <p:txBody>
          <a:bodyPr wrap="square" rtlCol="0">
            <a:spAutoFit/>
          </a:bodyPr>
          <a:lstStyle/>
          <a:p>
            <a:pPr marL="285750" indent="-285750" algn="just">
              <a:lnSpc>
                <a:spcPct val="150000"/>
              </a:lnSpc>
              <a:spcAft>
                <a:spcPts val="800"/>
              </a:spcAft>
              <a:buFont typeface="Courier New" panose="02070309020205020404" pitchFamily="49" charset="0"/>
              <a:buChar char="o"/>
            </a:pPr>
            <a:r>
              <a:rPr lang="tr-TR" dirty="0">
                <a:latin typeface="Times New Roman" panose="02020603050405020304" pitchFamily="18" charset="0"/>
                <a:ea typeface="Calibri" panose="020F0502020204030204" pitchFamily="34" charset="0"/>
                <a:cs typeface="Times New Roman" panose="02020603050405020304" pitchFamily="18" charset="0"/>
              </a:rPr>
              <a:t>Çalışmasında Doğu Karadeniz’de (Rize) mevcut çay endüstrilerindeki atık ısıların veya değişik şekillerdeki enerjinin bu tip soğutma sistemlerinde kullanılmasıyla yaz aylarında ortam ve yaşam mahallerinin iklimlendirmesinde kullanılmasının, termodinamik </a:t>
            </a:r>
            <a:r>
              <a:rPr lang="tr-TR" dirty="0" err="1">
                <a:latin typeface="Times New Roman" panose="02020603050405020304" pitchFamily="18" charset="0"/>
                <a:ea typeface="Calibri" panose="020F0502020204030204" pitchFamily="34" charset="0"/>
                <a:cs typeface="Times New Roman" panose="02020603050405020304" pitchFamily="18" charset="0"/>
              </a:rPr>
              <a:t>kullanılabilirliliğinin</a:t>
            </a:r>
            <a:r>
              <a:rPr lang="tr-TR" dirty="0">
                <a:latin typeface="Times New Roman" panose="02020603050405020304" pitchFamily="18" charset="0"/>
                <a:ea typeface="Calibri" panose="020F0502020204030204" pitchFamily="34" charset="0"/>
                <a:cs typeface="Times New Roman" panose="02020603050405020304" pitchFamily="18" charset="0"/>
              </a:rPr>
              <a:t> alt ve üst limitlerini belirleyerek çay fabrikalarından atılan atık havaların doğrudan </a:t>
            </a:r>
            <a:r>
              <a:rPr lang="tr-TR" dirty="0" err="1">
                <a:latin typeface="Times New Roman" panose="02020603050405020304" pitchFamily="18" charset="0"/>
                <a:ea typeface="Calibri" panose="020F0502020204030204" pitchFamily="34" charset="0"/>
                <a:cs typeface="Times New Roman" panose="02020603050405020304" pitchFamily="18" charset="0"/>
              </a:rPr>
              <a:t>rejenerasyon</a:t>
            </a:r>
            <a:r>
              <a:rPr lang="tr-TR" dirty="0">
                <a:latin typeface="Times New Roman" panose="02020603050405020304" pitchFamily="18" charset="0"/>
                <a:ea typeface="Calibri" panose="020F0502020204030204" pitchFamily="34" charset="0"/>
                <a:cs typeface="Times New Roman" panose="02020603050405020304" pitchFamily="18" charset="0"/>
              </a:rPr>
              <a:t> havası olarak kullanılması dış havanın neminin konfor şartlarına getirilmesine büyük katkı sağladığı görülmüştür.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Resim 5"/>
          <p:cNvPicPr/>
          <p:nvPr/>
        </p:nvPicPr>
        <p:blipFill>
          <a:blip r:embed="rId2"/>
          <a:stretch>
            <a:fillRect/>
          </a:stretch>
        </p:blipFill>
        <p:spPr>
          <a:xfrm>
            <a:off x="7201990" y="3206906"/>
            <a:ext cx="4754880" cy="3466420"/>
          </a:xfrm>
          <a:prstGeom prst="rect">
            <a:avLst/>
          </a:prstGeom>
        </p:spPr>
      </p:pic>
    </p:spTree>
    <p:extLst>
      <p:ext uri="{BB962C8B-B14F-4D97-AF65-F5344CB8AC3E}">
        <p14:creationId xmlns:p14="http://schemas.microsoft.com/office/powerpoint/2010/main" val="3714221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Literatür</a:t>
            </a:r>
            <a:endParaRPr lang="en-GB" dirty="0">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67822727"/>
              </p:ext>
            </p:extLst>
          </p:nvPr>
        </p:nvGraphicFramePr>
        <p:xfrm>
          <a:off x="95794" y="2229531"/>
          <a:ext cx="11948159" cy="640080"/>
        </p:xfrm>
        <a:graphic>
          <a:graphicData uri="http://schemas.openxmlformats.org/drawingml/2006/table">
            <a:tbl>
              <a:tblPr firstRow="1" bandRow="1">
                <a:tableStyleId>{5C22544A-7EE6-4342-B048-85BDC9FD1C3A}</a:tableStyleId>
              </a:tblPr>
              <a:tblGrid>
                <a:gridCol w="2912381">
                  <a:extLst>
                    <a:ext uri="{9D8B030D-6E8A-4147-A177-3AD203B41FA5}">
                      <a16:colId xmlns:a16="http://schemas.microsoft.com/office/drawing/2014/main" val="4199736009"/>
                    </a:ext>
                  </a:extLst>
                </a:gridCol>
                <a:gridCol w="8274780">
                  <a:extLst>
                    <a:ext uri="{9D8B030D-6E8A-4147-A177-3AD203B41FA5}">
                      <a16:colId xmlns:a16="http://schemas.microsoft.com/office/drawing/2014/main" val="3677297051"/>
                    </a:ext>
                  </a:extLst>
                </a:gridCol>
                <a:gridCol w="760998">
                  <a:extLst>
                    <a:ext uri="{9D8B030D-6E8A-4147-A177-3AD203B41FA5}">
                      <a16:colId xmlns:a16="http://schemas.microsoft.com/office/drawing/2014/main" val="81531477"/>
                    </a:ext>
                  </a:extLst>
                </a:gridCol>
              </a:tblGrid>
              <a:tr h="370840">
                <a:tc>
                  <a:txBody>
                    <a:bodyPr/>
                    <a:lstStyle/>
                    <a:p>
                      <a:r>
                        <a:rPr lang="tr-TR" sz="1800" dirty="0" err="1">
                          <a:effectLst/>
                          <a:latin typeface="Times New Roman" panose="02020603050405020304" pitchFamily="18" charset="0"/>
                          <a:ea typeface="Calibri" panose="020F0502020204030204" pitchFamily="34" charset="0"/>
                        </a:rPr>
                        <a:t>Kavasoğulları</a:t>
                      </a:r>
                      <a:r>
                        <a:rPr lang="tr-TR" sz="1800" dirty="0">
                          <a:effectLst/>
                          <a:latin typeface="Times New Roman" panose="02020603050405020304" pitchFamily="18" charset="0"/>
                          <a:ea typeface="Calibri" panose="020F0502020204030204" pitchFamily="34" charset="0"/>
                        </a:rPr>
                        <a:t> B., Cihan E., Demir H.</a:t>
                      </a:r>
                      <a:endParaRPr lang="en-GB" dirty="0"/>
                    </a:p>
                  </a:txBody>
                  <a:tcPr/>
                </a:tc>
                <a:tc>
                  <a:txBody>
                    <a:bodyPr/>
                    <a:lstStyle/>
                    <a:p>
                      <a:r>
                        <a:rPr lang="tr-TR" sz="1800" dirty="0">
                          <a:effectLst/>
                          <a:latin typeface="Times New Roman" panose="02020603050405020304" pitchFamily="18" charset="0"/>
                          <a:ea typeface="Calibri" panose="020F0502020204030204" pitchFamily="34" charset="0"/>
                        </a:rPr>
                        <a:t>Açık </a:t>
                      </a:r>
                      <a:r>
                        <a:rPr lang="tr-TR" sz="1800" dirty="0" err="1">
                          <a:effectLst/>
                          <a:latin typeface="Times New Roman" panose="02020603050405020304" pitchFamily="18" charset="0"/>
                          <a:ea typeface="Calibri" panose="020F0502020204030204" pitchFamily="34" charset="0"/>
                        </a:rPr>
                        <a:t>LiBr</a:t>
                      </a:r>
                      <a:r>
                        <a:rPr lang="tr-TR" sz="1800" dirty="0">
                          <a:effectLst/>
                          <a:latin typeface="Times New Roman" panose="02020603050405020304" pitchFamily="18" charset="0"/>
                          <a:ea typeface="Calibri" panose="020F0502020204030204" pitchFamily="34" charset="0"/>
                        </a:rPr>
                        <a:t>-su Nem Alma Sisteminde Akış Hızlarının ve Dolgu Kanal Açılarının Sistem Performansı Üzerine Etkisi</a:t>
                      </a:r>
                      <a:endParaRPr lang="en-GB" dirty="0"/>
                    </a:p>
                  </a:txBody>
                  <a:tcPr/>
                </a:tc>
                <a:tc>
                  <a:txBody>
                    <a:bodyPr/>
                    <a:lstStyle/>
                    <a:p>
                      <a:r>
                        <a:rPr lang="tr-TR" sz="1800" b="1" kern="1200" dirty="0">
                          <a:solidFill>
                            <a:schemeClr val="lt1"/>
                          </a:solidFill>
                          <a:effectLst/>
                          <a:latin typeface="Times New Roman" panose="02020603050405020304" pitchFamily="18" charset="0"/>
                          <a:ea typeface="Calibri" panose="020F0502020204030204" pitchFamily="34" charset="0"/>
                          <a:cs typeface="+mn-cs"/>
                        </a:rPr>
                        <a:t>2019</a:t>
                      </a:r>
                      <a:endParaRPr lang="en-GB" sz="1800" b="1" kern="1200" dirty="0">
                        <a:solidFill>
                          <a:schemeClr val="lt1"/>
                        </a:solidFill>
                        <a:effectLst/>
                        <a:latin typeface="Times New Roman" panose="02020603050405020304" pitchFamily="18" charset="0"/>
                        <a:ea typeface="Calibri" panose="020F0502020204030204" pitchFamily="34" charset="0"/>
                        <a:cs typeface="+mn-cs"/>
                      </a:endParaRPr>
                    </a:p>
                  </a:txBody>
                  <a:tcPr/>
                </a:tc>
                <a:extLst>
                  <a:ext uri="{0D108BD9-81ED-4DB2-BD59-A6C34878D82A}">
                    <a16:rowId xmlns:a16="http://schemas.microsoft.com/office/drawing/2014/main" val="1321394418"/>
                  </a:ext>
                </a:extLst>
              </a:tr>
            </a:tbl>
          </a:graphicData>
        </a:graphic>
      </p:graphicFrame>
      <p:sp>
        <p:nvSpPr>
          <p:cNvPr id="6" name="İçerik Yer Tutucusu 2"/>
          <p:cNvSpPr txBox="1">
            <a:spLocks/>
          </p:cNvSpPr>
          <p:nvPr/>
        </p:nvSpPr>
        <p:spPr>
          <a:xfrm>
            <a:off x="72571" y="2918211"/>
            <a:ext cx="6460708"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50000"/>
              </a:lnSpc>
            </a:pPr>
            <a:endParaRPr lang="en-GB" sz="1800" dirty="0"/>
          </a:p>
        </p:txBody>
      </p:sp>
      <p:sp>
        <p:nvSpPr>
          <p:cNvPr id="7" name="Dikdörtgen 6"/>
          <p:cNvSpPr/>
          <p:nvPr/>
        </p:nvSpPr>
        <p:spPr>
          <a:xfrm>
            <a:off x="-391887" y="3474823"/>
            <a:ext cx="5024845" cy="2585323"/>
          </a:xfrm>
          <a:prstGeom prst="rect">
            <a:avLst/>
          </a:prstGeom>
        </p:spPr>
        <p:txBody>
          <a:bodyPr wrap="square">
            <a:spAutoFit/>
          </a:bodyPr>
          <a:lstStyle/>
          <a:p>
            <a:pPr marL="742950" lvl="1" indent="-285750">
              <a:lnSpc>
                <a:spcPct val="150000"/>
              </a:lnSpc>
              <a:buFont typeface="Courier New" panose="02070309020205020404" pitchFamily="49" charset="0"/>
              <a:buChar char="o"/>
            </a:pPr>
            <a:r>
              <a:rPr lang="tr-TR" dirty="0">
                <a:latin typeface="Times New Roman" panose="02020603050405020304" pitchFamily="18" charset="0"/>
                <a:ea typeface="Calibri" panose="020F0502020204030204" pitchFamily="34" charset="0"/>
              </a:rPr>
              <a:t>Çalışmalarında mekanik nem alma sistemlerinin yerine kullanılabilecek, nem alma ve </a:t>
            </a:r>
            <a:r>
              <a:rPr lang="tr-TR" dirty="0" err="1">
                <a:latin typeface="Times New Roman" panose="02020603050405020304" pitchFamily="18" charset="0"/>
                <a:ea typeface="Calibri" panose="020F0502020204030204" pitchFamily="34" charset="0"/>
              </a:rPr>
              <a:t>rejenerasyon</a:t>
            </a:r>
            <a:r>
              <a:rPr lang="tr-TR" dirty="0">
                <a:latin typeface="Times New Roman" panose="02020603050405020304" pitchFamily="18" charset="0"/>
                <a:ea typeface="Calibri" panose="020F0502020204030204" pitchFamily="34" charset="0"/>
              </a:rPr>
              <a:t> kolonlarında, daha önce kullanılmamış, </a:t>
            </a:r>
            <a:r>
              <a:rPr lang="tr-TR" dirty="0" err="1">
                <a:latin typeface="Times New Roman" panose="02020603050405020304" pitchFamily="18" charset="0"/>
                <a:ea typeface="Calibri" panose="020F0502020204030204" pitchFamily="34" charset="0"/>
              </a:rPr>
              <a:t>polikarbonat</a:t>
            </a:r>
            <a:r>
              <a:rPr lang="tr-TR" dirty="0">
                <a:latin typeface="Times New Roman" panose="02020603050405020304" pitchFamily="18" charset="0"/>
                <a:ea typeface="Calibri" panose="020F0502020204030204" pitchFamily="34" charset="0"/>
              </a:rPr>
              <a:t> dolgu malzemesi kullanılan bir açık sıvı nem alma sistemi deneysel olarak incelemişlerdir</a:t>
            </a:r>
            <a:endParaRPr lang="en-GB" dirty="0"/>
          </a:p>
        </p:txBody>
      </p:sp>
      <p:pic>
        <p:nvPicPr>
          <p:cNvPr id="8" name="Resim 7"/>
          <p:cNvPicPr>
            <a:picLocks noChangeAspect="1"/>
          </p:cNvPicPr>
          <p:nvPr/>
        </p:nvPicPr>
        <p:blipFill>
          <a:blip r:embed="rId2"/>
          <a:stretch>
            <a:fillRect/>
          </a:stretch>
        </p:blipFill>
        <p:spPr>
          <a:xfrm>
            <a:off x="4792617" y="3004559"/>
            <a:ext cx="7066285" cy="3489092"/>
          </a:xfrm>
          <a:prstGeom prst="rect">
            <a:avLst/>
          </a:prstGeom>
        </p:spPr>
      </p:pic>
    </p:spTree>
    <p:extLst>
      <p:ext uri="{BB962C8B-B14F-4D97-AF65-F5344CB8AC3E}">
        <p14:creationId xmlns:p14="http://schemas.microsoft.com/office/powerpoint/2010/main" val="342351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SİSTEM FAKTÖRLERİ - HAVA</a:t>
            </a:r>
            <a:endParaRPr lang="en-GB"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80321" y="2336873"/>
            <a:ext cx="10379565" cy="3599316"/>
          </a:xfrm>
        </p:spPr>
        <p:txBody>
          <a:bodyPr>
            <a:normAutofit/>
          </a:bodyPr>
          <a:lstStyle/>
          <a:p>
            <a:pPr marL="571500" indent="-342900">
              <a:lnSpc>
                <a:spcPct val="150000"/>
              </a:lnSpc>
              <a:spcAft>
                <a:spcPts val="800"/>
              </a:spcAft>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cs typeface="Times New Roman" panose="02020603050405020304" pitchFamily="18" charset="0"/>
              </a:rPr>
              <a:t>Dünya’yı çevreleyen azot ve oksijen gibi gazlardan oluşan renksiz ve kokusuz gaz kütlesidir. Ancak tüm canlılar yaşamlarını sürdürebilmek için havaya ihtiyaç duymaktadırlar. </a:t>
            </a:r>
          </a:p>
          <a:p>
            <a:pPr marL="514350" indent="-285750">
              <a:lnSpc>
                <a:spcPct val="150000"/>
              </a:lnSpc>
              <a:spcAft>
                <a:spcPts val="800"/>
              </a:spcAft>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cs typeface="Times New Roman" panose="02020603050405020304" pitchFamily="18" charset="0"/>
              </a:rPr>
              <a:t>Aynı zamanda atmosferde yer alan hava Dünyamızı aşırı soğumadan veya ısınmadan koruyan bir yalıtım katmanıdır. İçerisinde bulunan ozon gazı ile canlıları Güneş ışınlarının zararlı etkilerinden korumaktadır.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50000"/>
              </a:lnSpc>
              <a:spcAft>
                <a:spcPts val="800"/>
              </a:spcAft>
              <a:buFont typeface="Courier New" panose="02070309020205020404" pitchFamily="49" charset="0"/>
              <a:buChar char="o"/>
            </a:pPr>
            <a:r>
              <a:rPr lang="tr-TR" sz="1800" dirty="0">
                <a:latin typeface="Times New Roman" panose="02020603050405020304" pitchFamily="18" charset="0"/>
                <a:ea typeface="Calibri" panose="020F0502020204030204" pitchFamily="34" charset="0"/>
                <a:cs typeface="Times New Roman" panose="02020603050405020304" pitchFamily="18" charset="0"/>
              </a:rPr>
              <a:t>Atmosfer azot, oksijen, küçük miktarlarda başka gazlar, su buharı ve duman, polenler, ve havayı kirleten atık gazlardan oluşmaktadır.  Bu karışım bazı kitaplarda “atmosferik hava” veya “nemli hava” olarak adlandırılmaktadır.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50000"/>
              </a:lnSpc>
              <a:spcAft>
                <a:spcPts val="800"/>
              </a:spcAft>
              <a:buFont typeface="Courier New" panose="02070309020205020404" pitchFamily="49" charset="0"/>
              <a:buChar char="o"/>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478796643"/>
      </p:ext>
    </p:extLst>
  </p:cSld>
  <p:clrMapOvr>
    <a:masterClrMapping/>
  </p:clrMapOvr>
  <p:transition spd="slow">
    <p:push dir="u"/>
  </p:transition>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421</TotalTime>
  <Words>5085</Words>
  <Application>Microsoft Office PowerPoint</Application>
  <PresentationFormat>Geniş ekran</PresentationFormat>
  <Paragraphs>272</Paragraphs>
  <Slides>56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56</vt:i4>
      </vt:variant>
    </vt:vector>
  </HeadingPairs>
  <TitlesOfParts>
    <vt:vector size="64" baseType="lpstr">
      <vt:lpstr>Arial</vt:lpstr>
      <vt:lpstr>Calibri</vt:lpstr>
      <vt:lpstr>Courier New</vt:lpstr>
      <vt:lpstr>Georgia</vt:lpstr>
      <vt:lpstr>Times New Roman</vt:lpstr>
      <vt:lpstr>Trebuchet MS</vt:lpstr>
      <vt:lpstr>Wingdings</vt:lpstr>
      <vt:lpstr>Berlin</vt:lpstr>
      <vt:lpstr>TEZ400 BİTİRME PROJE SUNUMU </vt:lpstr>
      <vt:lpstr>İçindekiler</vt:lpstr>
      <vt:lpstr>Giriş</vt:lpstr>
      <vt:lpstr>Literatür</vt:lpstr>
      <vt:lpstr>Literatür</vt:lpstr>
      <vt:lpstr>Literatür</vt:lpstr>
      <vt:lpstr>Literatür</vt:lpstr>
      <vt:lpstr>Literatür</vt:lpstr>
      <vt:lpstr>SİSTEM FAKTÖRLERİ - HAVA</vt:lpstr>
      <vt:lpstr>SİSTEM FAKTÖRLERİ - HAVA</vt:lpstr>
      <vt:lpstr>SİSTEM FAKTÖRLERİ - HAVA</vt:lpstr>
      <vt:lpstr>SİSTEM FAKTÖRLERİ - NEM</vt:lpstr>
      <vt:lpstr>SİSTEM FAKTÖRLERİ – NEM</vt:lpstr>
      <vt:lpstr>SİSTEM FAKTÖRLERİ – NEM</vt:lpstr>
      <vt:lpstr>NEM ALICI MALZEMELER</vt:lpstr>
      <vt:lpstr>NEM ALICI MALZEMELER</vt:lpstr>
      <vt:lpstr>NEM ALICI MALZEMELER</vt:lpstr>
      <vt:lpstr>NEM ALMA SİSTEMLERİ</vt:lpstr>
      <vt:lpstr>NEM ALMA SİSTEMLERİ</vt:lpstr>
      <vt:lpstr>NEM ALMA SİSTEMLERİ</vt:lpstr>
      <vt:lpstr>NEM ALMA SİSTEMLERİ</vt:lpstr>
      <vt:lpstr>NEM ALMA SİSTEMLERİ</vt:lpstr>
      <vt:lpstr>NEM ALMA SİSTEMLERİ</vt:lpstr>
      <vt:lpstr>NEM ALMA SİSTEMLERİ</vt:lpstr>
      <vt:lpstr>NEM ALMA SİSTEMLERİ</vt:lpstr>
      <vt:lpstr>NEM ALMA SİSTEMLERİ</vt:lpstr>
      <vt:lpstr>NEM ALMA SİSTEMLERİ</vt:lpstr>
      <vt:lpstr>NEM ALMA SİSTEMLERİ</vt:lpstr>
      <vt:lpstr>NEM ALMA SİSTEMLERİ</vt:lpstr>
      <vt:lpstr>NEM ALMA SİSTEMLERİ</vt:lpstr>
      <vt:lpstr>NEM ALMA SİSTEMLERİ</vt:lpstr>
      <vt:lpstr>NEM ALMA SİSTEMLERİ</vt:lpstr>
      <vt:lpstr>NEM ALMA SİSTEMLERİ</vt:lpstr>
      <vt:lpstr>NEM ALMA SİSTEMLERİ</vt:lpstr>
      <vt:lpstr>NEM ALMA SİSTEMLERİ</vt:lpstr>
      <vt:lpstr>NEM ALMA SİSTEMLERİ</vt:lpstr>
      <vt:lpstr>KİMYASAL NEM ALMA SİSTEM ÖRNEKLERİ</vt:lpstr>
      <vt:lpstr>KİMYASAL NEM ALMA SİSTEM ÖRNEKLERİ</vt:lpstr>
      <vt:lpstr>KİMYASAL NEM ALMA SİSTEM ÖRNEKLERİ</vt:lpstr>
      <vt:lpstr>KİMYASAL NEM ALMA SİSTEM ÖRNEKLERİ</vt:lpstr>
      <vt:lpstr>KİMYASAL NEM ALMA UYGULAMA ALANLARI</vt:lpstr>
      <vt:lpstr>KİMYASAL NEM ALMA UYGULAMA ALANLARI</vt:lpstr>
      <vt:lpstr>KİMYASAL NEM ALMA UYGULAMA ALANLARI</vt:lpstr>
      <vt:lpstr>KİMYASAL NEM ALMA UYGULAMA ALANLARI</vt:lpstr>
      <vt:lpstr>KİMYASAL NEM ALMA UYGULAMA ALANLARI</vt:lpstr>
      <vt:lpstr>KİMYASAL NEM ALMA UYGULAMA ALANLARI</vt:lpstr>
      <vt:lpstr>KİMYASAL NEM ALMA UYGULAMA ALANLARI</vt:lpstr>
      <vt:lpstr>UYGULAMA – MALİYET ANALİZİ</vt:lpstr>
      <vt:lpstr>UYGULAMA – MALİYET ANALİZİ</vt:lpstr>
      <vt:lpstr>UYGULAMA – MALİYET ANALİZİ</vt:lpstr>
      <vt:lpstr>UYGULAMA – MALİYET ANALİZİ</vt:lpstr>
      <vt:lpstr>UYGULAMA – MALİYET ANALİZİ</vt:lpstr>
      <vt:lpstr>UYGULAMA – MALİYET ANALİZİ</vt:lpstr>
      <vt:lpstr>UYGULAMA – MALİYET ANALİZİ</vt:lpstr>
      <vt:lpstr>UYGULAMA – MALİYET ANALİZİ</vt:lpstr>
      <vt:lpstr>SONUÇ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TEZ400 BİTİRME PROJE SUNUMU</dc:title>
  <dc:creator>Yasin</dc:creator>
  <cp:lastModifiedBy>Yasin</cp:lastModifiedBy>
  <cp:revision>116</cp:revision>
  <dcterms:created xsi:type="dcterms:W3CDTF">2021-06-24T13:21:07Z</dcterms:created>
  <dcterms:modified xsi:type="dcterms:W3CDTF">2021-06-27T08:34:39Z</dcterms:modified>
</cp:coreProperties>
</file>