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226" autoAdjust="0"/>
  </p:normalViewPr>
  <p:slideViewPr>
    <p:cSldViewPr snapToGrid="0">
      <p:cViewPr varScale="1">
        <p:scale>
          <a:sx n="16" d="100"/>
          <a:sy n="16" d="100"/>
        </p:scale>
        <p:origin x="2827"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tr-TR"/>
              <a:t>Asıl başlık stilini düzenlemek için tıklayın</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ADB5E77-C3E4-44B6-B2C9-8AE590FFC1E3}" type="datetimeFigureOut">
              <a:rPr lang="tr-TR" smtClean="0"/>
              <a:t>17.06.2021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44746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ADB5E77-C3E4-44B6-B2C9-8AE590FFC1E3}" type="datetimeFigureOut">
              <a:rPr lang="tr-TR" smtClean="0"/>
              <a:t>17.06.2021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29383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ADB5E77-C3E4-44B6-B2C9-8AE590FFC1E3}" type="datetimeFigureOut">
              <a:rPr lang="tr-TR" smtClean="0"/>
              <a:t>17.06.2021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88531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ADB5E77-C3E4-44B6-B2C9-8AE590FFC1E3}" type="datetimeFigureOut">
              <a:rPr lang="tr-TR" smtClean="0"/>
              <a:t>17.06.2021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60566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ADB5E77-C3E4-44B6-B2C9-8AE590FFC1E3}" type="datetimeFigureOut">
              <a:rPr lang="tr-TR" smtClean="0"/>
              <a:t>17.06.2021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255995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ADB5E77-C3E4-44B6-B2C9-8AE590FFC1E3}" type="datetimeFigureOut">
              <a:rPr lang="tr-TR" smtClean="0"/>
              <a:t>17.06.2021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130035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tr-TR"/>
              <a:t>Asıl metin stillerini düzenlemek için tıklayın</a:t>
            </a:r>
          </a:p>
        </p:txBody>
      </p:sp>
      <p:sp>
        <p:nvSpPr>
          <p:cNvPr id="4" name="Content Placeholder 3"/>
          <p:cNvSpPr>
            <a:spLocks noGrp="1"/>
          </p:cNvSpPr>
          <p:nvPr>
            <p:ph sz="half" idx="2"/>
          </p:nvPr>
        </p:nvSpPr>
        <p:spPr>
          <a:xfrm>
            <a:off x="1983784" y="13149904"/>
            <a:ext cx="12183928"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tr-TR"/>
              <a:t>Asıl metin stillerini düzenlemek için tıklayın</a:t>
            </a:r>
          </a:p>
        </p:txBody>
      </p:sp>
      <p:sp>
        <p:nvSpPr>
          <p:cNvPr id="6" name="Content Placeholder 5"/>
          <p:cNvSpPr>
            <a:spLocks noGrp="1"/>
          </p:cNvSpPr>
          <p:nvPr>
            <p:ph sz="quarter" idx="4"/>
          </p:nvPr>
        </p:nvSpPr>
        <p:spPr>
          <a:xfrm>
            <a:off x="14580217" y="13149904"/>
            <a:ext cx="12243932"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ADB5E77-C3E4-44B6-B2C9-8AE590FFC1E3}" type="datetimeFigureOut">
              <a:rPr lang="tr-TR" smtClean="0"/>
              <a:t>17.06.2021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122179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ADB5E77-C3E4-44B6-B2C9-8AE590FFC1E3}" type="datetimeFigureOut">
              <a:rPr lang="tr-TR" smtClean="0"/>
              <a:t>17.06.2021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264907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B5E77-C3E4-44B6-B2C9-8AE590FFC1E3}" type="datetimeFigureOut">
              <a:rPr lang="tr-TR" smtClean="0"/>
              <a:t>17.06.2021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130042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tr-TR"/>
              <a:t>Asıl başlık stilini düzenlemek için tıklayın</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DB5E77-C3E4-44B6-B2C9-8AE590FFC1E3}" type="datetimeFigureOut">
              <a:rPr lang="tr-TR" smtClean="0"/>
              <a:t>17.06.2021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324081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tr-TR"/>
              <a:t>Resim eklemek için simgeye tıklayın</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ADB5E77-C3E4-44B6-B2C9-8AE590FFC1E3}" type="datetimeFigureOut">
              <a:rPr lang="tr-TR" smtClean="0"/>
              <a:t>17.06.2021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323D8D-913C-46BB-B5DF-FA39BD04BD18}" type="slidenum">
              <a:rPr lang="tr-TR" smtClean="0"/>
              <a:t>‹#›</a:t>
            </a:fld>
            <a:endParaRPr lang="tr-TR"/>
          </a:p>
        </p:txBody>
      </p:sp>
    </p:spTree>
    <p:extLst>
      <p:ext uri="{BB962C8B-B14F-4D97-AF65-F5344CB8AC3E}">
        <p14:creationId xmlns:p14="http://schemas.microsoft.com/office/powerpoint/2010/main" val="5777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DADB5E77-C3E4-44B6-B2C9-8AE590FFC1E3}" type="datetimeFigureOut">
              <a:rPr lang="tr-TR" smtClean="0"/>
              <a:t>17.06.2021</a:t>
            </a:fld>
            <a:endParaRPr lang="tr-TR"/>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DC323D8D-913C-46BB-B5DF-FA39BD04BD18}" type="slidenum">
              <a:rPr lang="tr-TR" smtClean="0"/>
              <a:t>‹#›</a:t>
            </a:fld>
            <a:endParaRPr lang="tr-TR"/>
          </a:p>
        </p:txBody>
      </p:sp>
    </p:spTree>
    <p:extLst>
      <p:ext uri="{BB962C8B-B14F-4D97-AF65-F5344CB8AC3E}">
        <p14:creationId xmlns:p14="http://schemas.microsoft.com/office/powerpoint/2010/main" val="2530617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ikdörtgen: Köşeleri Yuvarlatılmış 37">
            <a:extLst>
              <a:ext uri="{FF2B5EF4-FFF2-40B4-BE49-F238E27FC236}">
                <a16:creationId xmlns:a16="http://schemas.microsoft.com/office/drawing/2014/main" id="{9826697D-99FB-4EA6-B937-4A03FD7D8953}"/>
              </a:ext>
            </a:extLst>
          </p:cNvPr>
          <p:cNvSpPr/>
          <p:nvPr/>
        </p:nvSpPr>
        <p:spPr>
          <a:xfrm>
            <a:off x="647522" y="32228416"/>
            <a:ext cx="13752690" cy="36609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dirty="0">
              <a:solidFill>
                <a:schemeClr val="tx1"/>
              </a:solidFill>
              <a:latin typeface="Times New Roman" panose="02020603050405020304" pitchFamily="18" charset="0"/>
              <a:cs typeface="Times New Roman" panose="02020603050405020304" pitchFamily="18" charset="0"/>
            </a:endParaRPr>
          </a:p>
        </p:txBody>
      </p:sp>
      <p:sp>
        <p:nvSpPr>
          <p:cNvPr id="39" name="Dikdörtgen: Köşeleri Yuvarlatılmış 38">
            <a:extLst>
              <a:ext uri="{FF2B5EF4-FFF2-40B4-BE49-F238E27FC236}">
                <a16:creationId xmlns:a16="http://schemas.microsoft.com/office/drawing/2014/main" id="{704020D9-79C2-47E6-B086-499934383553}"/>
              </a:ext>
            </a:extLst>
          </p:cNvPr>
          <p:cNvSpPr/>
          <p:nvPr/>
        </p:nvSpPr>
        <p:spPr>
          <a:xfrm>
            <a:off x="14923578" y="32426766"/>
            <a:ext cx="13514262" cy="32642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latin typeface="Times New Roman" panose="02020603050405020304" pitchFamily="18" charset="0"/>
                <a:cs typeface="Times New Roman" panose="02020603050405020304" pitchFamily="18" charset="0"/>
              </a:rPr>
              <a:t>Bu tasarım da uluslararası yarışmalardaki genel boyutlandırma ölçüleri referans alınarak tasarım başlatılmıştır. Yapılacak tasarım için ön plan yapılmıştır. Yapılan ön plana bağlı kalınıp hesap ve tasarımlar sonuçlanmıştır. Hesaplamalar sonucunda herhangi bir sorun belirlenmemiştir. Tasarımda sadece makine mühendisliği değil elektrik elektronik mühendisliği, bilgisayar mühendisliği gibi birçok farklı alanda tasarımcıya ihtiyaç duyulmaktadır. </a:t>
            </a:r>
          </a:p>
        </p:txBody>
      </p:sp>
      <mc:AlternateContent xmlns:mc="http://schemas.openxmlformats.org/markup-compatibility/2006">
        <mc:Choice xmlns:a14="http://schemas.microsoft.com/office/drawing/2010/main" Requires="a14">
          <p:sp>
            <p:nvSpPr>
              <p:cNvPr id="18" name="Dikdörtgen: Köşeleri Yuvarlatılmış 17">
                <a:extLst>
                  <a:ext uri="{FF2B5EF4-FFF2-40B4-BE49-F238E27FC236}">
                    <a16:creationId xmlns:a16="http://schemas.microsoft.com/office/drawing/2014/main" id="{3D632117-BF19-4767-8821-0997803C82F5}"/>
                  </a:ext>
                </a:extLst>
              </p:cNvPr>
              <p:cNvSpPr/>
              <p:nvPr/>
            </p:nvSpPr>
            <p:spPr>
              <a:xfrm>
                <a:off x="14871066" y="8183962"/>
                <a:ext cx="13566774" cy="80629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a:solidFill>
                      <a:schemeClr val="tx1"/>
                    </a:solidFill>
                    <a:latin typeface="Times New Roman" panose="02020603050405020304" pitchFamily="18" charset="0"/>
                    <a:cs typeface="Times New Roman" panose="02020603050405020304" pitchFamily="18" charset="0"/>
                  </a:rPr>
                  <a:t>Projemiz dört rotorlu döner kanatlı insansız hava aracı tasarımı olup amacımız bu proje ile birlikte meraklıların kolaylıkla ulaşabileceği, amacına uygun, hayatımızı kolaylaştıracak ve geliştirilmeye açık Dört Rotorlu Döner Kanatlı İnsansız Hava Aracı üretmektir. Projemizin temel amacı insansız hava aracımızda olabildiğince hafifliği sağlayarak en fazla sürede havada kalmayı sağlamaktır. Bu yüzden tasarımda gerek gövdemizin tasarımı gerekse seçtiğimiz motor ve gövde malzemelerinin hafifliği esas alınmıştır. Motor seçiminde tek bir motorun kaldırabileceği yükün ağırlığının en yüksek olması hedeflenmiştir ve bunun yanında motorun verimliliğinin de yüksek olması kriter olarak belirlenmiştir. Yapılan hesaplamalarda itki kuvvetinin büyük olması dolayısıyla motorların gücünün yüksek olması amaçlanmıştır ve     </a:t>
                </a:r>
                <a14:m>
                  <m:oMath xmlns:m="http://schemas.openxmlformats.org/officeDocument/2006/math">
                    <m:r>
                      <a:rPr lang="tr-TR" sz="3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r>
                      <a:rPr lang="tr-TR" sz="3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3200" i="1">
                            <a:solidFill>
                              <a:schemeClr val="tx1"/>
                            </a:solidFill>
                            <a:effectLst/>
                            <a:latin typeface="Cambria Math" panose="02040503050406030204" pitchFamily="18" charset="0"/>
                            <a:cs typeface="Times New Roman" panose="02020603050405020304" pitchFamily="18" charset="0"/>
                          </a:rPr>
                        </m:ctrlPr>
                      </m:sSubPr>
                      <m:e>
                        <m:r>
                          <a:rPr lang="tr-TR"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tr-TR"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f>
                      <m:fPr>
                        <m:ctrlPr>
                          <a:rPr lang="tr-T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tr-TR" sz="32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tr-TR" sz="3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ρ</m:t>
                            </m:r>
                          </m:e>
                          <m:sup>
                            <m:r>
                              <a:rPr lang="tr-TR" sz="320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4</m:t>
                            </m:r>
                          </m:sup>
                        </m:sSup>
                      </m:num>
                      <m:den>
                        <m:sSup>
                          <m:sSupPr>
                            <m:ctrlPr>
                              <a:rPr lang="tr-T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e>
                          <m:sup>
                            <m:r>
                              <a:rPr lang="tr-T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sSup>
                      <m:sSupPr>
                        <m:ctrlPr>
                          <a:rPr lang="tr-T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𝑤</m:t>
                        </m:r>
                      </m:e>
                      <m:sup>
                        <m:r>
                          <a:rPr lang="tr-TR"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tr-TR" sz="3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formülünden yararlanılmıştır. Sonuç olarak yapılan tasarımda ise gövdenin hafif ve estetik olması amaçlanmıştır. Tasarım sırasında Solidworks programından yararlanılmıştır.</a:t>
                </a:r>
              </a:p>
            </p:txBody>
          </p:sp>
        </mc:Choice>
        <mc:Fallback>
          <p:sp>
            <p:nvSpPr>
              <p:cNvPr id="18" name="Dikdörtgen: Köşeleri Yuvarlatılmış 17">
                <a:extLst>
                  <a:ext uri="{FF2B5EF4-FFF2-40B4-BE49-F238E27FC236}">
                    <a16:creationId xmlns:a16="http://schemas.microsoft.com/office/drawing/2014/main" id="{3D632117-BF19-4767-8821-0997803C82F5}"/>
                  </a:ext>
                </a:extLst>
              </p:cNvPr>
              <p:cNvSpPr>
                <a:spLocks noRot="1" noChangeAspect="1" noMove="1" noResize="1" noEditPoints="1" noAdjustHandles="1" noChangeArrowheads="1" noChangeShapeType="1" noTextEdit="1"/>
              </p:cNvSpPr>
              <p:nvPr/>
            </p:nvSpPr>
            <p:spPr>
              <a:xfrm>
                <a:off x="14871066" y="8183962"/>
                <a:ext cx="13566774" cy="8062914"/>
              </a:xfrm>
              <a:prstGeom prst="roundRect">
                <a:avLst/>
              </a:prstGeom>
              <a:blipFill>
                <a:blip r:embed="rId2"/>
                <a:stretch>
                  <a:fillRect/>
                </a:stretch>
              </a:blipFill>
            </p:spPr>
            <p:txBody>
              <a:bodyPr/>
              <a:lstStyle/>
              <a:p>
                <a:r>
                  <a:rPr lang="tr-TR">
                    <a:noFill/>
                  </a:rPr>
                  <a:t> </a:t>
                </a:r>
              </a:p>
            </p:txBody>
          </p:sp>
        </mc:Fallback>
      </mc:AlternateContent>
      <p:sp>
        <p:nvSpPr>
          <p:cNvPr id="16" name="Dikdörtgen: Köşeleri Yuvarlatılmış 15">
            <a:extLst>
              <a:ext uri="{FF2B5EF4-FFF2-40B4-BE49-F238E27FC236}">
                <a16:creationId xmlns:a16="http://schemas.microsoft.com/office/drawing/2014/main" id="{C4A6880E-38FD-4F66-AAC5-A2ADAC5F98CB}"/>
              </a:ext>
            </a:extLst>
          </p:cNvPr>
          <p:cNvSpPr/>
          <p:nvPr/>
        </p:nvSpPr>
        <p:spPr>
          <a:xfrm>
            <a:off x="488383" y="14495583"/>
            <a:ext cx="13752690" cy="122730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tr-T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Son yıllarda robotlara ve otonom sistemlere olan ilgi giderek artmakta ve bu cihazların kullanımı insan hayatını oldukça kolaylaştırıp daha pratik çözümler sağlar. Endüstiyel kullanım alanlarında tehlikeli veya zorlu görevlerde oldukça fayda sağlayan robotik cihazlar günümüzde oldukça önemli bir yer kaplamaktadır.</a:t>
            </a:r>
          </a:p>
          <a:p>
            <a:pPr>
              <a:lnSpc>
                <a:spcPct val="150000"/>
              </a:lnSpc>
              <a:spcAft>
                <a:spcPts val="1200"/>
              </a:spcAft>
            </a:pPr>
            <a:r>
              <a:rPr lang="tr-T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İnsansız Hava Araçlarında motor ve pervane uyumu oldukça önemlidir. Pervanelerin eşit hızda döndüğü durumda İHA merkezinde oluşan tork dengelenir ve kendi ekseni etrafında dönme açısı olan yönelme açısı sabit kalır. Sağ ve sol pervanelerin hızları birbirinden farklı olduğu durumda kaldırma kuvvetleri arasında bir fark oluşur ve yalpalama açısı değişir. Aynı şekilde ön ve arka pervanelerin hızlarının birbirinden farklı olduğu durumda da yunuslama açısı değişir. Aynı yönde hareket eden pervanelerin hızlarının, diğer yönde dönen iki pervanenin hızlarına göre değiştirilmesi ise döner kanat İHA' nın kendi ekseni etrafında dönmesini sağlar.</a:t>
            </a:r>
          </a:p>
        </p:txBody>
      </p:sp>
      <p:sp>
        <p:nvSpPr>
          <p:cNvPr id="15" name="Dikdörtgen: Köşeleri Yuvarlatılmış 14">
            <a:extLst>
              <a:ext uri="{FF2B5EF4-FFF2-40B4-BE49-F238E27FC236}">
                <a16:creationId xmlns:a16="http://schemas.microsoft.com/office/drawing/2014/main" id="{ABD18B62-C066-4A81-B6D3-2EB3C3DEAADA}"/>
              </a:ext>
            </a:extLst>
          </p:cNvPr>
          <p:cNvSpPr/>
          <p:nvPr/>
        </p:nvSpPr>
        <p:spPr>
          <a:xfrm>
            <a:off x="800098" y="8021546"/>
            <a:ext cx="13129261" cy="557183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Çağımızda İHA’ </a:t>
            </a:r>
            <a:r>
              <a:rPr lang="tr-TR"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lar</a:t>
            </a:r>
            <a:r>
              <a:rPr lang="tr-T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uydu sistemleri veya kumanda ile kontrolü sağlanarak gerek askeri gerekse sivil alanlarda gözlem yapma, arama kurtarma, ürün teslimi veya taşıması, hedef tespit etme, haritalama ve takip gibi birçok farklı görevlerde kullanılmaktadır. Çünkü İHA’ ların tehlike arz eden durumlarda havada uzun süre kalabilmeleri ve insan yaşamını riske atma durumu olmamakla birlikte maliyetleri de oldukça düşüktür. Bu sebeple ileri dönemlerde insanlı uçaklar yerine kullanılmaya başlayacakları çoğu insan tarafından ön görülmektedir. </a:t>
            </a:r>
            <a:endParaRPr lang="tr-TR" sz="3200" dirty="0">
              <a:solidFill>
                <a:schemeClr val="tx1"/>
              </a:solidFill>
              <a:latin typeface="Times New Roman" panose="02020603050405020304" pitchFamily="18" charset="0"/>
              <a:cs typeface="Times New Roman" panose="02020603050405020304" pitchFamily="18" charset="0"/>
            </a:endParaRPr>
          </a:p>
        </p:txBody>
      </p:sp>
      <p:sp>
        <p:nvSpPr>
          <p:cNvPr id="10" name="Dikdörtgen: Köşeleri Yuvarlatılmış 9">
            <a:extLst>
              <a:ext uri="{FF2B5EF4-FFF2-40B4-BE49-F238E27FC236}">
                <a16:creationId xmlns:a16="http://schemas.microsoft.com/office/drawing/2014/main" id="{D75023FC-4497-453B-AAA3-7693B2BD5A90}"/>
              </a:ext>
            </a:extLst>
          </p:cNvPr>
          <p:cNvSpPr/>
          <p:nvPr/>
        </p:nvSpPr>
        <p:spPr>
          <a:xfrm>
            <a:off x="21457920" y="3735208"/>
            <a:ext cx="6553200" cy="216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latin typeface="Times New Roman" panose="02020603050405020304" pitchFamily="18" charset="0"/>
                <a:cs typeface="Times New Roman" panose="02020603050405020304" pitchFamily="18" charset="0"/>
              </a:rPr>
              <a:t>PROF.DR. LEVENT GÜMÜŞEL</a:t>
            </a:r>
          </a:p>
        </p:txBody>
      </p:sp>
      <p:sp>
        <p:nvSpPr>
          <p:cNvPr id="9" name="Dikdörtgen: Köşeleri Yuvarlatılmış 8">
            <a:extLst>
              <a:ext uri="{FF2B5EF4-FFF2-40B4-BE49-F238E27FC236}">
                <a16:creationId xmlns:a16="http://schemas.microsoft.com/office/drawing/2014/main" id="{56E8B80A-68A9-44B0-B689-0E4067628B2F}"/>
              </a:ext>
            </a:extLst>
          </p:cNvPr>
          <p:cNvSpPr/>
          <p:nvPr/>
        </p:nvSpPr>
        <p:spPr>
          <a:xfrm>
            <a:off x="7985760" y="3688597"/>
            <a:ext cx="13228320" cy="216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800" dirty="0">
                <a:latin typeface="Times New Roman" panose="02020603050405020304" pitchFamily="18" charset="0"/>
                <a:cs typeface="Times New Roman" panose="02020603050405020304" pitchFamily="18" charset="0"/>
              </a:rPr>
              <a:t>ZEHRA AY                    NURDAN BORAN</a:t>
            </a:r>
          </a:p>
          <a:p>
            <a:r>
              <a:rPr lang="tr-TR" sz="4800" dirty="0">
                <a:latin typeface="Times New Roman" panose="02020603050405020304" pitchFamily="18" charset="0"/>
                <a:cs typeface="Times New Roman" panose="02020603050405020304" pitchFamily="18" charset="0"/>
              </a:rPr>
              <a:t>ESRA AVŞAR               MUHAMMET YALÇIN</a:t>
            </a:r>
          </a:p>
        </p:txBody>
      </p:sp>
      <p:sp>
        <p:nvSpPr>
          <p:cNvPr id="8" name="Dikdörtgen: Köşeleri Yuvarlatılmış 7">
            <a:extLst>
              <a:ext uri="{FF2B5EF4-FFF2-40B4-BE49-F238E27FC236}">
                <a16:creationId xmlns:a16="http://schemas.microsoft.com/office/drawing/2014/main" id="{22A10367-78E5-4E84-83B4-5B22AC5A540E}"/>
              </a:ext>
            </a:extLst>
          </p:cNvPr>
          <p:cNvSpPr/>
          <p:nvPr/>
        </p:nvSpPr>
        <p:spPr>
          <a:xfrm>
            <a:off x="7985760" y="1867604"/>
            <a:ext cx="20350523" cy="1561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200" dirty="0">
                <a:latin typeface="Times New Roman" panose="02020603050405020304" pitchFamily="18" charset="0"/>
                <a:cs typeface="Times New Roman" panose="02020603050405020304" pitchFamily="18" charset="0"/>
              </a:rPr>
              <a:t>DÖRT ROTORLU DÖNER KANATLI İNSANSIZ HAVA ARACI</a:t>
            </a:r>
          </a:p>
          <a:p>
            <a:pPr algn="ctr"/>
            <a:r>
              <a:rPr lang="tr-TR" sz="5200" b="1" dirty="0">
                <a:effectLst/>
                <a:latin typeface="Times New Roman" panose="02020603050405020304" pitchFamily="18" charset="0"/>
                <a:ea typeface="Calibri" panose="020F0502020204030204" pitchFamily="34" charset="0"/>
              </a:rPr>
              <a:t>MM4006 </a:t>
            </a:r>
            <a:r>
              <a:rPr lang="tr-TR" sz="5200" dirty="0">
                <a:effectLst/>
                <a:latin typeface="Times New Roman" panose="02020603050405020304" pitchFamily="18" charset="0"/>
                <a:ea typeface="Calibri" panose="020F0502020204030204" pitchFamily="34" charset="0"/>
              </a:rPr>
              <a:t>BİTİRME PROJESİ | MAKİNA MÜHENDİSLİĞİ</a:t>
            </a:r>
            <a:endParaRPr lang="tr-TR" sz="5200" dirty="0">
              <a:latin typeface="Times New Roman" panose="02020603050405020304" pitchFamily="18" charset="0"/>
              <a:cs typeface="Times New Roman" panose="02020603050405020304" pitchFamily="18" charset="0"/>
            </a:endParaRPr>
          </a:p>
        </p:txBody>
      </p:sp>
      <p:sp>
        <p:nvSpPr>
          <p:cNvPr id="6" name="Rectangle 7">
            <a:extLst>
              <a:ext uri="{FF2B5EF4-FFF2-40B4-BE49-F238E27FC236}">
                <a16:creationId xmlns:a16="http://schemas.microsoft.com/office/drawing/2014/main" id="{626984A9-B037-483A-B7B3-1E1B0FDE4B80}"/>
              </a:ext>
            </a:extLst>
          </p:cNvPr>
          <p:cNvSpPr/>
          <p:nvPr/>
        </p:nvSpPr>
        <p:spPr>
          <a:xfrm>
            <a:off x="0" y="0"/>
            <a:ext cx="28803600" cy="13573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5000" b="1" dirty="0">
                <a:latin typeface="Times New Roman" panose="02020603050405020304" pitchFamily="18" charset="0"/>
                <a:cs typeface="Times New Roman" panose="02020603050405020304" pitchFamily="18" charset="0"/>
              </a:rPr>
              <a:t>KARADENİZ TEKNİK ÜNİVERSİTESİ </a:t>
            </a:r>
          </a:p>
          <a:p>
            <a:pPr algn="ctr" fontAlgn="auto">
              <a:spcBef>
                <a:spcPts val="0"/>
              </a:spcBef>
              <a:spcAft>
                <a:spcPts val="0"/>
              </a:spcAft>
              <a:defRPr/>
            </a:pPr>
            <a:r>
              <a:rPr lang="tr-TR" sz="5000" b="1" dirty="0">
                <a:latin typeface="Times New Roman" panose="02020603050405020304" pitchFamily="18" charset="0"/>
                <a:cs typeface="Times New Roman" panose="02020603050405020304" pitchFamily="18" charset="0"/>
              </a:rPr>
              <a:t>MAKİNA MÜHENDİSLİĞİ BÖLÜMÜ</a:t>
            </a:r>
          </a:p>
        </p:txBody>
      </p:sp>
      <p:pic>
        <p:nvPicPr>
          <p:cNvPr id="4" name="Picture 6" descr="ktulogotr_01.gif">
            <a:extLst>
              <a:ext uri="{FF2B5EF4-FFF2-40B4-BE49-F238E27FC236}">
                <a16:creationId xmlns:a16="http://schemas.microsoft.com/office/drawing/2014/main" id="{6ADA8A29-30EF-4589-BB3A-81EABFD492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344" y="2017861"/>
            <a:ext cx="4196615" cy="329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B8851F30-4AE1-47B2-8E3E-46F9561BF80D}"/>
              </a:ext>
            </a:extLst>
          </p:cNvPr>
          <p:cNvSpPr txBox="1"/>
          <p:nvPr/>
        </p:nvSpPr>
        <p:spPr>
          <a:xfrm>
            <a:off x="-3175" y="5483345"/>
            <a:ext cx="7294369" cy="738664"/>
          </a:xfrm>
          <a:prstGeom prst="rect">
            <a:avLst/>
          </a:prstGeom>
          <a:noFill/>
        </p:spPr>
        <p:txBody>
          <a:bodyPr wrap="none" rtlCol="0">
            <a:spAutoFit/>
          </a:bodyPr>
          <a:lstStyle/>
          <a:p>
            <a:r>
              <a:rPr lang="tr-TR" sz="4200" b="1" dirty="0">
                <a:latin typeface="Times New Roman" panose="02020603050405020304" pitchFamily="18" charset="0"/>
                <a:cs typeface="Times New Roman" panose="02020603050405020304" pitchFamily="18" charset="0"/>
              </a:rPr>
              <a:t>MÜHENDİSLİK FAKÜLTESİ</a:t>
            </a:r>
          </a:p>
        </p:txBody>
      </p:sp>
      <p:sp>
        <p:nvSpPr>
          <p:cNvPr id="11" name="Dikdörtgen 10">
            <a:extLst>
              <a:ext uri="{FF2B5EF4-FFF2-40B4-BE49-F238E27FC236}">
                <a16:creationId xmlns:a16="http://schemas.microsoft.com/office/drawing/2014/main" id="{6ABEF461-804F-409C-87DF-1C58C236E4B1}"/>
              </a:ext>
            </a:extLst>
          </p:cNvPr>
          <p:cNvSpPr/>
          <p:nvPr/>
        </p:nvSpPr>
        <p:spPr>
          <a:xfrm>
            <a:off x="-155463" y="6316357"/>
            <a:ext cx="28800425" cy="3352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a:extLst>
              <a:ext uri="{FF2B5EF4-FFF2-40B4-BE49-F238E27FC236}">
                <a16:creationId xmlns:a16="http://schemas.microsoft.com/office/drawing/2014/main" id="{EAAD4AB4-2D5A-406E-AE2A-E1CD117D80BB}"/>
              </a:ext>
            </a:extLst>
          </p:cNvPr>
          <p:cNvSpPr/>
          <p:nvPr/>
        </p:nvSpPr>
        <p:spPr>
          <a:xfrm>
            <a:off x="6220879" y="7758371"/>
            <a:ext cx="2617165" cy="515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latin typeface="Times New Roman" panose="02020603050405020304" pitchFamily="18" charset="0"/>
                <a:cs typeface="Times New Roman" panose="02020603050405020304" pitchFamily="18" charset="0"/>
              </a:rPr>
              <a:t>ÖZET</a:t>
            </a:r>
          </a:p>
        </p:txBody>
      </p:sp>
      <p:sp>
        <p:nvSpPr>
          <p:cNvPr id="17" name="Dikdörtgen 16">
            <a:extLst>
              <a:ext uri="{FF2B5EF4-FFF2-40B4-BE49-F238E27FC236}">
                <a16:creationId xmlns:a16="http://schemas.microsoft.com/office/drawing/2014/main" id="{84F49416-6AE5-4FE5-BF6E-EBA426B441F4}"/>
              </a:ext>
            </a:extLst>
          </p:cNvPr>
          <p:cNvSpPr/>
          <p:nvPr/>
        </p:nvSpPr>
        <p:spPr>
          <a:xfrm>
            <a:off x="6217790" y="14014769"/>
            <a:ext cx="2620255" cy="708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latin typeface="Times New Roman" panose="02020603050405020304" pitchFamily="18" charset="0"/>
                <a:cs typeface="Times New Roman" panose="02020603050405020304" pitchFamily="18" charset="0"/>
              </a:rPr>
              <a:t>GİRİŞ</a:t>
            </a:r>
          </a:p>
        </p:txBody>
      </p:sp>
      <p:sp>
        <p:nvSpPr>
          <p:cNvPr id="19" name="Dikdörtgen 18">
            <a:extLst>
              <a:ext uri="{FF2B5EF4-FFF2-40B4-BE49-F238E27FC236}">
                <a16:creationId xmlns:a16="http://schemas.microsoft.com/office/drawing/2014/main" id="{D8D29502-0B5B-41A6-AB46-1DC88EB8492A}"/>
              </a:ext>
            </a:extLst>
          </p:cNvPr>
          <p:cNvSpPr/>
          <p:nvPr/>
        </p:nvSpPr>
        <p:spPr>
          <a:xfrm>
            <a:off x="18460444" y="7485074"/>
            <a:ext cx="6765291" cy="11936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latin typeface="Times New Roman" panose="02020603050405020304" pitchFamily="18" charset="0"/>
                <a:cs typeface="Times New Roman" panose="02020603050405020304" pitchFamily="18" charset="0"/>
              </a:rPr>
              <a:t>İNSANSIZ HAVA ARACININ TASARIMI</a:t>
            </a:r>
          </a:p>
        </p:txBody>
      </p:sp>
      <p:pic>
        <p:nvPicPr>
          <p:cNvPr id="23" name="Resim 22" descr="LEGO, oyuncak içeren bir resim&#10;&#10;Açıklama otomatik olarak oluşturuldu">
            <a:extLst>
              <a:ext uri="{FF2B5EF4-FFF2-40B4-BE49-F238E27FC236}">
                <a16:creationId xmlns:a16="http://schemas.microsoft.com/office/drawing/2014/main" id="{10F40400-D9AB-4A85-B172-C1F3C3277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4750" y="16820924"/>
            <a:ext cx="6814100" cy="4702201"/>
          </a:xfrm>
          <a:prstGeom prst="rect">
            <a:avLst/>
          </a:prstGeom>
        </p:spPr>
      </p:pic>
      <p:pic>
        <p:nvPicPr>
          <p:cNvPr id="25" name="Resim 24">
            <a:extLst>
              <a:ext uri="{FF2B5EF4-FFF2-40B4-BE49-F238E27FC236}">
                <a16:creationId xmlns:a16="http://schemas.microsoft.com/office/drawing/2014/main" id="{55F7C319-EE37-4DD6-848B-51059C05F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86325" y="16863288"/>
            <a:ext cx="6814100" cy="4583017"/>
          </a:xfrm>
          <a:prstGeom prst="rect">
            <a:avLst/>
          </a:prstGeom>
        </p:spPr>
      </p:pic>
      <p:sp>
        <p:nvSpPr>
          <p:cNvPr id="26" name="Dikdörtgen: Köşeleri Yuvarlatılmış 25">
            <a:extLst>
              <a:ext uri="{FF2B5EF4-FFF2-40B4-BE49-F238E27FC236}">
                <a16:creationId xmlns:a16="http://schemas.microsoft.com/office/drawing/2014/main" id="{CF49A6B5-3798-4989-AE36-7E283EDEC168}"/>
              </a:ext>
            </a:extLst>
          </p:cNvPr>
          <p:cNvSpPr/>
          <p:nvPr/>
        </p:nvSpPr>
        <p:spPr>
          <a:xfrm>
            <a:off x="14700789" y="22394131"/>
            <a:ext cx="13514262" cy="42805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latin typeface="Times New Roman" panose="02020603050405020304" pitchFamily="18" charset="0"/>
                <a:cs typeface="Times New Roman" panose="02020603050405020304" pitchFamily="18" charset="0"/>
              </a:rPr>
              <a:t>Üretim kısmında öncelikle gövdeye uygun şekilde ESC’ ler lehimlenir. Daha sonra gövdenin kollarına motorlar vidalanır. Motorların bağlantılarıyla ESC’ nin bağlantıları lehimlenir ve gövdenin üzerine kablolar sarkmayacak şekilde sabitlenir. Uçuş kartı gövde üzerine çift taraflı bantla bantlanır ve motorlar doğru şekilde uçuş kartına bağlanır. Kumanda alıcısının da kartla bağlantısı yapılır. Daha sonra alıcı gövde üstüne bantlanır. Batarya gövdenin alt kısmına yerleştirilir. Pervaneler motorlar üzerine montajlanır.</a:t>
            </a:r>
          </a:p>
        </p:txBody>
      </p:sp>
      <p:sp>
        <p:nvSpPr>
          <p:cNvPr id="27" name="Dikdörtgen 26">
            <a:extLst>
              <a:ext uri="{FF2B5EF4-FFF2-40B4-BE49-F238E27FC236}">
                <a16:creationId xmlns:a16="http://schemas.microsoft.com/office/drawing/2014/main" id="{8E118740-9CD1-47B1-8B00-4E0F7045DFDC}"/>
              </a:ext>
            </a:extLst>
          </p:cNvPr>
          <p:cNvSpPr/>
          <p:nvPr/>
        </p:nvSpPr>
        <p:spPr>
          <a:xfrm>
            <a:off x="20212409" y="22139537"/>
            <a:ext cx="3261360" cy="816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latin typeface="Times New Roman" panose="02020603050405020304" pitchFamily="18" charset="0"/>
                <a:cs typeface="Times New Roman" panose="02020603050405020304" pitchFamily="18" charset="0"/>
              </a:rPr>
              <a:t>ÜRETİM</a:t>
            </a:r>
          </a:p>
        </p:txBody>
      </p:sp>
      <p:pic>
        <p:nvPicPr>
          <p:cNvPr id="29" name="Resim 28">
            <a:extLst>
              <a:ext uri="{FF2B5EF4-FFF2-40B4-BE49-F238E27FC236}">
                <a16:creationId xmlns:a16="http://schemas.microsoft.com/office/drawing/2014/main" id="{8538048F-5155-491C-92DA-F9E6F53387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4099" y="27117134"/>
            <a:ext cx="7453948" cy="4283410"/>
          </a:xfrm>
          <a:prstGeom prst="rect">
            <a:avLst/>
          </a:prstGeom>
        </p:spPr>
      </p:pic>
      <p:pic>
        <p:nvPicPr>
          <p:cNvPr id="33" name="Resim 32" descr="zemin, açık hava, böcek içeren bir resim&#10;&#10;Açıklama otomatik olarak oluşturuldu">
            <a:extLst>
              <a:ext uri="{FF2B5EF4-FFF2-40B4-BE49-F238E27FC236}">
                <a16:creationId xmlns:a16="http://schemas.microsoft.com/office/drawing/2014/main" id="{7CE147F9-2F22-402F-8BFD-F03C5B544C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098" y="27232910"/>
            <a:ext cx="8313422" cy="4283410"/>
          </a:xfrm>
          <a:prstGeom prst="rect">
            <a:avLst/>
          </a:prstGeom>
        </p:spPr>
      </p:pic>
      <p:pic>
        <p:nvPicPr>
          <p:cNvPr id="35" name="Resim 34" descr="silah, kirli içeren bir resim&#10;&#10;Açıklama otomatik olarak oluşturuldu">
            <a:extLst>
              <a:ext uri="{FF2B5EF4-FFF2-40B4-BE49-F238E27FC236}">
                <a16:creationId xmlns:a16="http://schemas.microsoft.com/office/drawing/2014/main" id="{5DC4295B-DE52-44B3-A429-609DF4C3A3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89915" y="27232910"/>
            <a:ext cx="7911148" cy="4246030"/>
          </a:xfrm>
          <a:prstGeom prst="rect">
            <a:avLst/>
          </a:prstGeom>
        </p:spPr>
      </p:pic>
      <p:sp>
        <p:nvSpPr>
          <p:cNvPr id="36" name="Dikdörtgen 35">
            <a:extLst>
              <a:ext uri="{FF2B5EF4-FFF2-40B4-BE49-F238E27FC236}">
                <a16:creationId xmlns:a16="http://schemas.microsoft.com/office/drawing/2014/main" id="{E529879A-D6BC-4925-989C-1FEF8F3A0763}"/>
              </a:ext>
            </a:extLst>
          </p:cNvPr>
          <p:cNvSpPr/>
          <p:nvPr/>
        </p:nvSpPr>
        <p:spPr>
          <a:xfrm>
            <a:off x="5520622" y="31559604"/>
            <a:ext cx="3592898" cy="11955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latin typeface="Times New Roman" panose="02020603050405020304" pitchFamily="18" charset="0"/>
                <a:cs typeface="Times New Roman" panose="02020603050405020304" pitchFamily="18" charset="0"/>
              </a:rPr>
              <a:t>NELER YAPABİLİRİZ?</a:t>
            </a:r>
          </a:p>
        </p:txBody>
      </p:sp>
      <p:sp>
        <p:nvSpPr>
          <p:cNvPr id="37" name="Dikdörtgen 36">
            <a:extLst>
              <a:ext uri="{FF2B5EF4-FFF2-40B4-BE49-F238E27FC236}">
                <a16:creationId xmlns:a16="http://schemas.microsoft.com/office/drawing/2014/main" id="{F64ABD84-A33A-43A9-9C20-7FCC183BBCEB}"/>
              </a:ext>
            </a:extLst>
          </p:cNvPr>
          <p:cNvSpPr/>
          <p:nvPr/>
        </p:nvSpPr>
        <p:spPr>
          <a:xfrm>
            <a:off x="20273647" y="31752852"/>
            <a:ext cx="3592898" cy="8179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latin typeface="Times New Roman" panose="02020603050405020304" pitchFamily="18" charset="0"/>
                <a:cs typeface="Times New Roman" panose="02020603050405020304" pitchFamily="18" charset="0"/>
              </a:rPr>
              <a:t>SONUÇ</a:t>
            </a:r>
          </a:p>
        </p:txBody>
      </p:sp>
      <p:pic>
        <p:nvPicPr>
          <p:cNvPr id="52" name="Grafik 51" descr="Kalkış düz dolguyla">
            <a:extLst>
              <a:ext uri="{FF2B5EF4-FFF2-40B4-BE49-F238E27FC236}">
                <a16:creationId xmlns:a16="http://schemas.microsoft.com/office/drawing/2014/main" id="{42C398A8-C3ED-4085-8EB4-331D9D2139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38314" y="32570815"/>
            <a:ext cx="1578497" cy="1578497"/>
          </a:xfrm>
          <a:prstGeom prst="rect">
            <a:avLst/>
          </a:prstGeom>
        </p:spPr>
      </p:pic>
      <p:pic>
        <p:nvPicPr>
          <p:cNvPr id="53" name="Grafik 52" descr="Kum Saati Bitti düz dolguyla">
            <a:extLst>
              <a:ext uri="{FF2B5EF4-FFF2-40B4-BE49-F238E27FC236}">
                <a16:creationId xmlns:a16="http://schemas.microsoft.com/office/drawing/2014/main" id="{8C06F27E-0022-4D92-90C9-1B6470B320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75449" y="32755134"/>
            <a:ext cx="1209860" cy="1209860"/>
          </a:xfrm>
          <a:prstGeom prst="rect">
            <a:avLst/>
          </a:prstGeom>
        </p:spPr>
      </p:pic>
      <p:pic>
        <p:nvPicPr>
          <p:cNvPr id="54" name="Grafik 53" descr="Ev masanızdan çalış düz dolguyla">
            <a:extLst>
              <a:ext uri="{FF2B5EF4-FFF2-40B4-BE49-F238E27FC236}">
                <a16:creationId xmlns:a16="http://schemas.microsoft.com/office/drawing/2014/main" id="{C8E89F56-455B-4025-9BE7-B6F1B111DC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238277" y="32694563"/>
            <a:ext cx="1236628" cy="1236628"/>
          </a:xfrm>
          <a:prstGeom prst="rect">
            <a:avLst/>
          </a:prstGeom>
        </p:spPr>
      </p:pic>
      <p:pic>
        <p:nvPicPr>
          <p:cNvPr id="55" name="Grafik 54" descr="Programcı dişi düz dolguyla">
            <a:extLst>
              <a:ext uri="{FF2B5EF4-FFF2-40B4-BE49-F238E27FC236}">
                <a16:creationId xmlns:a16="http://schemas.microsoft.com/office/drawing/2014/main" id="{71E2DC6C-A266-4073-A2FD-336ECE722E9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38045" y="32511215"/>
            <a:ext cx="1311449" cy="1311449"/>
          </a:xfrm>
          <a:prstGeom prst="rect">
            <a:avLst/>
          </a:prstGeom>
        </p:spPr>
      </p:pic>
      <p:sp>
        <p:nvSpPr>
          <p:cNvPr id="56" name="Metin kutusu 55">
            <a:extLst>
              <a:ext uri="{FF2B5EF4-FFF2-40B4-BE49-F238E27FC236}">
                <a16:creationId xmlns:a16="http://schemas.microsoft.com/office/drawing/2014/main" id="{7B861CB0-1FA4-40F2-8CA4-A5D7072378AD}"/>
              </a:ext>
            </a:extLst>
          </p:cNvPr>
          <p:cNvSpPr txBox="1"/>
          <p:nvPr/>
        </p:nvSpPr>
        <p:spPr>
          <a:xfrm>
            <a:off x="702282" y="33961521"/>
            <a:ext cx="3852496" cy="1015663"/>
          </a:xfrm>
          <a:prstGeom prst="rect">
            <a:avLst/>
          </a:prstGeom>
          <a:noFill/>
        </p:spPr>
        <p:txBody>
          <a:bodyPr wrap="square" rtlCol="0">
            <a:spAutoFit/>
          </a:bodyPr>
          <a:lstStyle/>
          <a:p>
            <a:r>
              <a:rPr lang="tr-TR" sz="3000" dirty="0">
                <a:latin typeface="Times New Roman" panose="02020603050405020304" pitchFamily="18" charset="0"/>
                <a:cs typeface="Times New Roman" panose="02020603050405020304" pitchFamily="18" charset="0"/>
              </a:rPr>
              <a:t>Profesyonel İnsansız Hava Araçları Üretimi</a:t>
            </a:r>
          </a:p>
        </p:txBody>
      </p:sp>
      <p:sp>
        <p:nvSpPr>
          <p:cNvPr id="57" name="Metin kutusu 56">
            <a:extLst>
              <a:ext uri="{FF2B5EF4-FFF2-40B4-BE49-F238E27FC236}">
                <a16:creationId xmlns:a16="http://schemas.microsoft.com/office/drawing/2014/main" id="{8C030CEE-5352-40A2-A338-F96C417B80B8}"/>
              </a:ext>
            </a:extLst>
          </p:cNvPr>
          <p:cNvSpPr txBox="1"/>
          <p:nvPr/>
        </p:nvSpPr>
        <p:spPr>
          <a:xfrm>
            <a:off x="4554778" y="33931191"/>
            <a:ext cx="3743929" cy="1477328"/>
          </a:xfrm>
          <a:prstGeom prst="rect">
            <a:avLst/>
          </a:prstGeom>
          <a:noFill/>
        </p:spPr>
        <p:txBody>
          <a:bodyPr wrap="square" rtlCol="0">
            <a:spAutoFit/>
          </a:bodyPr>
          <a:lstStyle/>
          <a:p>
            <a:r>
              <a:rPr lang="tr-TR" sz="3000" dirty="0">
                <a:latin typeface="Times New Roman" panose="02020603050405020304" pitchFamily="18" charset="0"/>
                <a:cs typeface="Times New Roman" panose="02020603050405020304" pitchFamily="18" charset="0"/>
              </a:rPr>
              <a:t>Taşıma kapasitesi arttırılmış insansız hava araçları üretimi</a:t>
            </a:r>
          </a:p>
        </p:txBody>
      </p:sp>
      <p:sp>
        <p:nvSpPr>
          <p:cNvPr id="58" name="Metin kutusu 57">
            <a:extLst>
              <a:ext uri="{FF2B5EF4-FFF2-40B4-BE49-F238E27FC236}">
                <a16:creationId xmlns:a16="http://schemas.microsoft.com/office/drawing/2014/main" id="{CC0609AA-938C-4787-A745-8192DA844F14}"/>
              </a:ext>
            </a:extLst>
          </p:cNvPr>
          <p:cNvSpPr txBox="1"/>
          <p:nvPr/>
        </p:nvSpPr>
        <p:spPr>
          <a:xfrm>
            <a:off x="8435826" y="33865948"/>
            <a:ext cx="2743903" cy="1938992"/>
          </a:xfrm>
          <a:prstGeom prst="rect">
            <a:avLst/>
          </a:prstGeom>
          <a:noFill/>
        </p:spPr>
        <p:txBody>
          <a:bodyPr wrap="square" rtlCol="0">
            <a:spAutoFit/>
          </a:bodyPr>
          <a:lstStyle/>
          <a:p>
            <a:r>
              <a:rPr lang="tr-TR" sz="3000" dirty="0">
                <a:latin typeface="Times New Roman" panose="02020603050405020304" pitchFamily="18" charset="0"/>
                <a:cs typeface="Times New Roman" panose="02020603050405020304" pitchFamily="18" charset="0"/>
              </a:rPr>
              <a:t>Yerli ve milli yazılımların hayata geçirilmesi</a:t>
            </a:r>
          </a:p>
        </p:txBody>
      </p:sp>
      <p:sp>
        <p:nvSpPr>
          <p:cNvPr id="59" name="Metin kutusu 58">
            <a:extLst>
              <a:ext uri="{FF2B5EF4-FFF2-40B4-BE49-F238E27FC236}">
                <a16:creationId xmlns:a16="http://schemas.microsoft.com/office/drawing/2014/main" id="{A27C52D6-5390-4AFA-97E8-BD1474051B43}"/>
              </a:ext>
            </a:extLst>
          </p:cNvPr>
          <p:cNvSpPr txBox="1"/>
          <p:nvPr/>
        </p:nvSpPr>
        <p:spPr>
          <a:xfrm>
            <a:off x="11674218" y="33931191"/>
            <a:ext cx="2323682" cy="1077218"/>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Proje danışmanlığı</a:t>
            </a:r>
          </a:p>
        </p:txBody>
      </p:sp>
      <p:sp>
        <p:nvSpPr>
          <p:cNvPr id="60" name="Metin kutusu 59">
            <a:extLst>
              <a:ext uri="{FF2B5EF4-FFF2-40B4-BE49-F238E27FC236}">
                <a16:creationId xmlns:a16="http://schemas.microsoft.com/office/drawing/2014/main" id="{CADBA70A-22C8-4750-AB92-536BCBB21302}"/>
              </a:ext>
            </a:extLst>
          </p:cNvPr>
          <p:cNvSpPr txBox="1"/>
          <p:nvPr/>
        </p:nvSpPr>
        <p:spPr>
          <a:xfrm>
            <a:off x="25484220" y="574302"/>
            <a:ext cx="2852063" cy="830997"/>
          </a:xfrm>
          <a:prstGeom prst="rect">
            <a:avLst/>
          </a:prstGeom>
          <a:noFill/>
        </p:spPr>
        <p:txBody>
          <a:bodyPr wrap="none" rtlCol="0">
            <a:spAutoFit/>
          </a:bodyPr>
          <a:lstStyle/>
          <a:p>
            <a:r>
              <a:rPr lang="tr-TR" sz="4800" b="1" dirty="0">
                <a:solidFill>
                  <a:schemeClr val="bg1"/>
                </a:solidFill>
                <a:latin typeface="Times New Roman" panose="02020603050405020304" pitchFamily="18" charset="0"/>
                <a:cs typeface="Times New Roman" panose="02020603050405020304" pitchFamily="18" charset="0"/>
              </a:rPr>
              <a:t>2020-2021</a:t>
            </a:r>
          </a:p>
        </p:txBody>
      </p:sp>
    </p:spTree>
    <p:extLst>
      <p:ext uri="{BB962C8B-B14F-4D97-AF65-F5344CB8AC3E}">
        <p14:creationId xmlns:p14="http://schemas.microsoft.com/office/powerpoint/2010/main" val="3346737428"/>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546</Words>
  <Application>Microsoft Office PowerPoint</Application>
  <PresentationFormat>Özel</PresentationFormat>
  <Paragraphs>25</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Calibri Light</vt:lpstr>
      <vt:lpstr>Cambria Math</vt:lpstr>
      <vt:lpstr>Times New Roman</vt:lpstr>
      <vt:lpstr>Office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muhammet yalcin</dc:creator>
  <cp:lastModifiedBy>muhammet yalcin</cp:lastModifiedBy>
  <cp:revision>16</cp:revision>
  <dcterms:created xsi:type="dcterms:W3CDTF">2021-06-14T11:34:13Z</dcterms:created>
  <dcterms:modified xsi:type="dcterms:W3CDTF">2021-06-17T08:39:54Z</dcterms:modified>
</cp:coreProperties>
</file>