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xlsx" ContentType="application/vnd.openxmlformats-officedocument.spreadsheetml.sheet"/>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5" r:id="rId1"/>
  </p:sldMasterIdLst>
  <p:sldIdLst>
    <p:sldId id="256" r:id="rId2"/>
    <p:sldId id="257" r:id="rId3"/>
    <p:sldId id="293" r:id="rId4"/>
    <p:sldId id="258" r:id="rId5"/>
    <p:sldId id="259" r:id="rId6"/>
    <p:sldId id="265" r:id="rId7"/>
    <p:sldId id="261" r:id="rId8"/>
    <p:sldId id="262" r:id="rId9"/>
    <p:sldId id="263" r:id="rId10"/>
    <p:sldId id="264" r:id="rId11"/>
    <p:sldId id="266" r:id="rId12"/>
    <p:sldId id="267" r:id="rId13"/>
    <p:sldId id="292" r:id="rId14"/>
    <p:sldId id="268" r:id="rId15"/>
    <p:sldId id="277" r:id="rId16"/>
    <p:sldId id="290" r:id="rId17"/>
    <p:sldId id="291" r:id="rId18"/>
    <p:sldId id="281" r:id="rId19"/>
    <p:sldId id="282" r:id="rId20"/>
    <p:sldId id="283" r:id="rId21"/>
    <p:sldId id="288" r:id="rId22"/>
    <p:sldId id="284"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0" d="100"/>
          <a:sy n="110" d="100"/>
        </p:scale>
        <p:origin x="59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package" Target="../embeddings/Microsoft_Excel__al__ma_Sayfas_1.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30"/>
      <c:rotY val="0"/>
      <c:rAngAx val="0"/>
    </c:view3D>
    <c:floor>
      <c:thickness val="0"/>
    </c:floor>
    <c:sideWall>
      <c:thickness val="0"/>
    </c:sideWall>
    <c:backWall>
      <c:thickness val="0"/>
    </c:backWall>
    <c:plotArea>
      <c:layout/>
      <c:pie3DChart>
        <c:varyColors val="1"/>
        <c:dLbls>
          <c:showLegendKey val="0"/>
          <c:showVal val="1"/>
          <c:showCatName val="1"/>
          <c:showSerName val="0"/>
          <c:showPercent val="0"/>
          <c:showBubbleSize val="0"/>
          <c:showLeaderLines val="0"/>
        </c:dLbls>
      </c:pie3DChart>
    </c:plotArea>
    <c:plotVisOnly val="1"/>
    <c:dispBlanksAs val="gap"/>
    <c:showDLblsOverMax val="0"/>
  </c:chart>
  <c:txPr>
    <a:bodyPr/>
    <a:lstStyle/>
    <a:p>
      <a:pPr algn="ctr">
        <a:defRPr sz="1800"/>
      </a:pPr>
      <a:endParaRPr lang="tr-TR"/>
    </a:p>
  </c:txPr>
  <c:externalData r:id="rId2">
    <c:autoUpdate val="0"/>
  </c:externalData>
  <c:userShapes r:id="rId3"/>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4AF461-0B68-4ADC-A859-5F9B30BA143E}" type="doc">
      <dgm:prSet loTypeId="urn:microsoft.com/office/officeart/2005/8/layout/vList3" loCatId="list" qsTypeId="urn:microsoft.com/office/officeart/2005/8/quickstyle/simple1" qsCatId="simple" csTypeId="urn:microsoft.com/office/officeart/2005/8/colors/accent1_2" csCatId="accent1" phldr="1"/>
      <dgm:spPr/>
    </dgm:pt>
    <dgm:pt modelId="{FEE0B192-6C98-4B1F-B5D7-78AABC9D1DA4}">
      <dgm:prSet phldrT="[Metin]"/>
      <dgm:spPr/>
      <dgm:t>
        <a:bodyPr/>
        <a:lstStyle/>
        <a:p>
          <a:r>
            <a:rPr lang="tr-TR" dirty="0" smtClean="0"/>
            <a:t>Öğrenci Öğrenim </a:t>
          </a:r>
          <a:endParaRPr lang="tr-TR" dirty="0"/>
        </a:p>
      </dgm:t>
    </dgm:pt>
    <dgm:pt modelId="{1283E37A-72E8-42D5-89F6-74BB07FD6C5A}" type="parTrans" cxnId="{73C8B7EA-0CE0-4800-8730-3A26000A3BDF}">
      <dgm:prSet/>
      <dgm:spPr/>
      <dgm:t>
        <a:bodyPr/>
        <a:lstStyle/>
        <a:p>
          <a:endParaRPr lang="tr-TR"/>
        </a:p>
      </dgm:t>
    </dgm:pt>
    <dgm:pt modelId="{A640F5FE-24B9-4EE9-A44C-531179CF107C}" type="sibTrans" cxnId="{73C8B7EA-0CE0-4800-8730-3A26000A3BDF}">
      <dgm:prSet/>
      <dgm:spPr/>
      <dgm:t>
        <a:bodyPr/>
        <a:lstStyle/>
        <a:p>
          <a:endParaRPr lang="tr-TR"/>
        </a:p>
      </dgm:t>
    </dgm:pt>
    <dgm:pt modelId="{7D1DE33A-9370-4A2F-B79E-32A9152EC805}">
      <dgm:prSet phldrT="[Metin]"/>
      <dgm:spPr/>
      <dgm:t>
        <a:bodyPr/>
        <a:lstStyle/>
        <a:p>
          <a:r>
            <a:rPr lang="tr-TR" dirty="0" smtClean="0"/>
            <a:t>Öğrenci Staj</a:t>
          </a:r>
          <a:endParaRPr lang="tr-TR" dirty="0"/>
        </a:p>
      </dgm:t>
    </dgm:pt>
    <dgm:pt modelId="{FF622509-2705-4098-8602-67664127CC3C}" type="parTrans" cxnId="{21CF5D27-83D6-4211-A502-DFB478371B18}">
      <dgm:prSet/>
      <dgm:spPr/>
      <dgm:t>
        <a:bodyPr/>
        <a:lstStyle/>
        <a:p>
          <a:endParaRPr lang="tr-TR"/>
        </a:p>
      </dgm:t>
    </dgm:pt>
    <dgm:pt modelId="{B7ACAEF1-1DBA-4E3E-9211-8D3FA68E5026}" type="sibTrans" cxnId="{21CF5D27-83D6-4211-A502-DFB478371B18}">
      <dgm:prSet/>
      <dgm:spPr/>
      <dgm:t>
        <a:bodyPr/>
        <a:lstStyle/>
        <a:p>
          <a:endParaRPr lang="tr-TR"/>
        </a:p>
      </dgm:t>
    </dgm:pt>
    <dgm:pt modelId="{ADCB8D29-A356-4929-B146-2DEACF6B80F0}">
      <dgm:prSet phldrT="[Metin]"/>
      <dgm:spPr/>
      <dgm:t>
        <a:bodyPr/>
        <a:lstStyle/>
        <a:p>
          <a:r>
            <a:rPr lang="tr-TR" dirty="0" smtClean="0"/>
            <a:t>Personel Ders Verme</a:t>
          </a:r>
          <a:endParaRPr lang="tr-TR" dirty="0"/>
        </a:p>
      </dgm:t>
    </dgm:pt>
    <dgm:pt modelId="{042692A5-C5AC-4B47-8026-00E9441AFE4B}" type="parTrans" cxnId="{C774BF16-DA7B-4EF2-BAAF-8A29DCBF5674}">
      <dgm:prSet/>
      <dgm:spPr/>
      <dgm:t>
        <a:bodyPr/>
        <a:lstStyle/>
        <a:p>
          <a:endParaRPr lang="tr-TR"/>
        </a:p>
      </dgm:t>
    </dgm:pt>
    <dgm:pt modelId="{1A8679AE-B6BB-46B2-BF04-EDE1BE24C045}" type="sibTrans" cxnId="{C774BF16-DA7B-4EF2-BAAF-8A29DCBF5674}">
      <dgm:prSet/>
      <dgm:spPr/>
      <dgm:t>
        <a:bodyPr/>
        <a:lstStyle/>
        <a:p>
          <a:endParaRPr lang="tr-TR"/>
        </a:p>
      </dgm:t>
    </dgm:pt>
    <dgm:pt modelId="{05A4042B-4D89-455C-B2D3-DAB5870FBE77}">
      <dgm:prSet/>
      <dgm:spPr/>
      <dgm:t>
        <a:bodyPr/>
        <a:lstStyle/>
        <a:p>
          <a:r>
            <a:rPr lang="tr-TR" dirty="0" smtClean="0"/>
            <a:t>Personel Eğitim Alma</a:t>
          </a:r>
          <a:endParaRPr lang="tr-TR" dirty="0"/>
        </a:p>
      </dgm:t>
    </dgm:pt>
    <dgm:pt modelId="{07D29CDF-E61D-4FBB-8016-E0C4F62A06A8}" type="parTrans" cxnId="{D40BEC66-7A04-41FC-B822-D77366750FFA}">
      <dgm:prSet/>
      <dgm:spPr/>
      <dgm:t>
        <a:bodyPr/>
        <a:lstStyle/>
        <a:p>
          <a:endParaRPr lang="tr-TR"/>
        </a:p>
      </dgm:t>
    </dgm:pt>
    <dgm:pt modelId="{36408079-5AC9-4B72-8B35-6F1E55A5A024}" type="sibTrans" cxnId="{D40BEC66-7A04-41FC-B822-D77366750FFA}">
      <dgm:prSet/>
      <dgm:spPr/>
      <dgm:t>
        <a:bodyPr/>
        <a:lstStyle/>
        <a:p>
          <a:endParaRPr lang="tr-TR"/>
        </a:p>
      </dgm:t>
    </dgm:pt>
    <dgm:pt modelId="{40716E7B-DF6B-4C1D-A353-C1E93AED61A8}" type="pres">
      <dgm:prSet presAssocID="{724AF461-0B68-4ADC-A859-5F9B30BA143E}" presName="linearFlow" presStyleCnt="0">
        <dgm:presLayoutVars>
          <dgm:dir/>
          <dgm:resizeHandles val="exact"/>
        </dgm:presLayoutVars>
      </dgm:prSet>
      <dgm:spPr/>
    </dgm:pt>
    <dgm:pt modelId="{3DD9BD5A-FC8F-4DE5-BA50-5E41E9BCB6A2}" type="pres">
      <dgm:prSet presAssocID="{FEE0B192-6C98-4B1F-B5D7-78AABC9D1DA4}" presName="composite" presStyleCnt="0"/>
      <dgm:spPr/>
    </dgm:pt>
    <dgm:pt modelId="{E238AB9F-EC2F-4451-B171-FC9809D006D6}" type="pres">
      <dgm:prSet presAssocID="{FEE0B192-6C98-4B1F-B5D7-78AABC9D1DA4}" presName="imgShp" presStyleLbl="fgImgPlace1" presStyleIdx="0" presStyleCnt="4"/>
      <dgm:spPr>
        <a:solidFill>
          <a:schemeClr val="accent1">
            <a:tint val="50000"/>
            <a:hueOff val="0"/>
            <a:satOff val="0"/>
            <a:lumOff val="0"/>
          </a:schemeClr>
        </a:solidFill>
      </dgm:spPr>
    </dgm:pt>
    <dgm:pt modelId="{AEBB5A01-5201-462A-9B3D-1156FC2EDBC7}" type="pres">
      <dgm:prSet presAssocID="{FEE0B192-6C98-4B1F-B5D7-78AABC9D1DA4}" presName="txShp" presStyleLbl="node1" presStyleIdx="0" presStyleCnt="4">
        <dgm:presLayoutVars>
          <dgm:bulletEnabled val="1"/>
        </dgm:presLayoutVars>
      </dgm:prSet>
      <dgm:spPr/>
      <dgm:t>
        <a:bodyPr/>
        <a:lstStyle/>
        <a:p>
          <a:endParaRPr lang="tr-TR"/>
        </a:p>
      </dgm:t>
    </dgm:pt>
    <dgm:pt modelId="{44947E18-4D18-4C9D-AA63-6C242E12E8ED}" type="pres">
      <dgm:prSet presAssocID="{A640F5FE-24B9-4EE9-A44C-531179CF107C}" presName="spacing" presStyleCnt="0"/>
      <dgm:spPr/>
    </dgm:pt>
    <dgm:pt modelId="{D342254E-230C-4475-9934-90438858B794}" type="pres">
      <dgm:prSet presAssocID="{7D1DE33A-9370-4A2F-B79E-32A9152EC805}" presName="composite" presStyleCnt="0"/>
      <dgm:spPr/>
    </dgm:pt>
    <dgm:pt modelId="{8885ACD2-DB5B-4F4A-8E25-53F98177E015}" type="pres">
      <dgm:prSet presAssocID="{7D1DE33A-9370-4A2F-B79E-32A9152EC805}" presName="imgShp" presStyleLbl="fgImgPlace1" presStyleIdx="1" presStyleCnt="4"/>
      <dgm:spPr>
        <a:solidFill>
          <a:schemeClr val="accent1">
            <a:tint val="50000"/>
            <a:hueOff val="0"/>
            <a:satOff val="0"/>
            <a:lumOff val="0"/>
          </a:schemeClr>
        </a:solidFill>
      </dgm:spPr>
    </dgm:pt>
    <dgm:pt modelId="{4CDA10D1-655D-47F4-B240-F680E43B2FD5}" type="pres">
      <dgm:prSet presAssocID="{7D1DE33A-9370-4A2F-B79E-32A9152EC805}" presName="txShp" presStyleLbl="node1" presStyleIdx="1" presStyleCnt="4">
        <dgm:presLayoutVars>
          <dgm:bulletEnabled val="1"/>
        </dgm:presLayoutVars>
      </dgm:prSet>
      <dgm:spPr/>
      <dgm:t>
        <a:bodyPr/>
        <a:lstStyle/>
        <a:p>
          <a:endParaRPr lang="tr-TR"/>
        </a:p>
      </dgm:t>
    </dgm:pt>
    <dgm:pt modelId="{31C88473-9252-4F49-8779-D36C91661604}" type="pres">
      <dgm:prSet presAssocID="{B7ACAEF1-1DBA-4E3E-9211-8D3FA68E5026}" presName="spacing" presStyleCnt="0"/>
      <dgm:spPr/>
    </dgm:pt>
    <dgm:pt modelId="{15017CD0-8596-4429-A39D-DD7361E237AE}" type="pres">
      <dgm:prSet presAssocID="{ADCB8D29-A356-4929-B146-2DEACF6B80F0}" presName="composite" presStyleCnt="0"/>
      <dgm:spPr/>
    </dgm:pt>
    <dgm:pt modelId="{D4F6B4BE-AC1C-44DC-B956-6970E8882CFD}" type="pres">
      <dgm:prSet presAssocID="{ADCB8D29-A356-4929-B146-2DEACF6B80F0}" presName="imgShp" presStyleLbl="fgImgPlace1" presStyleIdx="2" presStyleCnt="4"/>
      <dgm:spPr>
        <a:solidFill>
          <a:schemeClr val="accent1">
            <a:tint val="50000"/>
            <a:hueOff val="0"/>
            <a:satOff val="0"/>
            <a:lumOff val="0"/>
          </a:schemeClr>
        </a:solidFill>
      </dgm:spPr>
    </dgm:pt>
    <dgm:pt modelId="{EB0958A6-A33E-43E1-81BF-084F79885E61}" type="pres">
      <dgm:prSet presAssocID="{ADCB8D29-A356-4929-B146-2DEACF6B80F0}" presName="txShp" presStyleLbl="node1" presStyleIdx="2" presStyleCnt="4">
        <dgm:presLayoutVars>
          <dgm:bulletEnabled val="1"/>
        </dgm:presLayoutVars>
      </dgm:prSet>
      <dgm:spPr/>
      <dgm:t>
        <a:bodyPr/>
        <a:lstStyle/>
        <a:p>
          <a:endParaRPr lang="tr-TR"/>
        </a:p>
      </dgm:t>
    </dgm:pt>
    <dgm:pt modelId="{F46DACFE-4666-488C-A728-02EDBBBCF171}" type="pres">
      <dgm:prSet presAssocID="{1A8679AE-B6BB-46B2-BF04-EDE1BE24C045}" presName="spacing" presStyleCnt="0"/>
      <dgm:spPr/>
    </dgm:pt>
    <dgm:pt modelId="{A74837DA-BB4D-4DB9-8C9A-E6FA37026653}" type="pres">
      <dgm:prSet presAssocID="{05A4042B-4D89-455C-B2D3-DAB5870FBE77}" presName="composite" presStyleCnt="0"/>
      <dgm:spPr/>
    </dgm:pt>
    <dgm:pt modelId="{BFB47534-5BAD-4122-8B29-E96D37BC545B}" type="pres">
      <dgm:prSet presAssocID="{05A4042B-4D89-455C-B2D3-DAB5870FBE77}" presName="imgShp" presStyleLbl="fgImgPlace1" presStyleIdx="3" presStyleCnt="4"/>
      <dgm:spPr>
        <a:solidFill>
          <a:schemeClr val="accent1">
            <a:tint val="50000"/>
            <a:hueOff val="0"/>
            <a:satOff val="0"/>
            <a:lumOff val="0"/>
          </a:schemeClr>
        </a:solidFill>
      </dgm:spPr>
    </dgm:pt>
    <dgm:pt modelId="{DE86AAE0-F2E9-49FB-9918-73358F360E35}" type="pres">
      <dgm:prSet presAssocID="{05A4042B-4D89-455C-B2D3-DAB5870FBE77}" presName="txShp" presStyleLbl="node1" presStyleIdx="3" presStyleCnt="4">
        <dgm:presLayoutVars>
          <dgm:bulletEnabled val="1"/>
        </dgm:presLayoutVars>
      </dgm:prSet>
      <dgm:spPr/>
      <dgm:t>
        <a:bodyPr/>
        <a:lstStyle/>
        <a:p>
          <a:endParaRPr lang="tr-TR"/>
        </a:p>
      </dgm:t>
    </dgm:pt>
  </dgm:ptLst>
  <dgm:cxnLst>
    <dgm:cxn modelId="{73C8B7EA-0CE0-4800-8730-3A26000A3BDF}" srcId="{724AF461-0B68-4ADC-A859-5F9B30BA143E}" destId="{FEE0B192-6C98-4B1F-B5D7-78AABC9D1DA4}" srcOrd="0" destOrd="0" parTransId="{1283E37A-72E8-42D5-89F6-74BB07FD6C5A}" sibTransId="{A640F5FE-24B9-4EE9-A44C-531179CF107C}"/>
    <dgm:cxn modelId="{B0E43ECA-5813-4361-BC85-687A8F58A4B7}" type="presOf" srcId="{ADCB8D29-A356-4929-B146-2DEACF6B80F0}" destId="{EB0958A6-A33E-43E1-81BF-084F79885E61}" srcOrd="0" destOrd="0" presId="urn:microsoft.com/office/officeart/2005/8/layout/vList3"/>
    <dgm:cxn modelId="{C774BF16-DA7B-4EF2-BAAF-8A29DCBF5674}" srcId="{724AF461-0B68-4ADC-A859-5F9B30BA143E}" destId="{ADCB8D29-A356-4929-B146-2DEACF6B80F0}" srcOrd="2" destOrd="0" parTransId="{042692A5-C5AC-4B47-8026-00E9441AFE4B}" sibTransId="{1A8679AE-B6BB-46B2-BF04-EDE1BE24C045}"/>
    <dgm:cxn modelId="{A025C8DC-8EF0-4DB0-B71F-981EC112D849}" type="presOf" srcId="{FEE0B192-6C98-4B1F-B5D7-78AABC9D1DA4}" destId="{AEBB5A01-5201-462A-9B3D-1156FC2EDBC7}" srcOrd="0" destOrd="0" presId="urn:microsoft.com/office/officeart/2005/8/layout/vList3"/>
    <dgm:cxn modelId="{842216AA-F21C-492A-916E-3C7292650F6B}" type="presOf" srcId="{7D1DE33A-9370-4A2F-B79E-32A9152EC805}" destId="{4CDA10D1-655D-47F4-B240-F680E43B2FD5}" srcOrd="0" destOrd="0" presId="urn:microsoft.com/office/officeart/2005/8/layout/vList3"/>
    <dgm:cxn modelId="{C3B2B015-50BE-4C8C-81F3-D89AE4BFDFF2}" type="presOf" srcId="{05A4042B-4D89-455C-B2D3-DAB5870FBE77}" destId="{DE86AAE0-F2E9-49FB-9918-73358F360E35}" srcOrd="0" destOrd="0" presId="urn:microsoft.com/office/officeart/2005/8/layout/vList3"/>
    <dgm:cxn modelId="{CBC7763A-B113-4A42-9F30-B90007B44333}" type="presOf" srcId="{724AF461-0B68-4ADC-A859-5F9B30BA143E}" destId="{40716E7B-DF6B-4C1D-A353-C1E93AED61A8}" srcOrd="0" destOrd="0" presId="urn:microsoft.com/office/officeart/2005/8/layout/vList3"/>
    <dgm:cxn modelId="{21CF5D27-83D6-4211-A502-DFB478371B18}" srcId="{724AF461-0B68-4ADC-A859-5F9B30BA143E}" destId="{7D1DE33A-9370-4A2F-B79E-32A9152EC805}" srcOrd="1" destOrd="0" parTransId="{FF622509-2705-4098-8602-67664127CC3C}" sibTransId="{B7ACAEF1-1DBA-4E3E-9211-8D3FA68E5026}"/>
    <dgm:cxn modelId="{D40BEC66-7A04-41FC-B822-D77366750FFA}" srcId="{724AF461-0B68-4ADC-A859-5F9B30BA143E}" destId="{05A4042B-4D89-455C-B2D3-DAB5870FBE77}" srcOrd="3" destOrd="0" parTransId="{07D29CDF-E61D-4FBB-8016-E0C4F62A06A8}" sibTransId="{36408079-5AC9-4B72-8B35-6F1E55A5A024}"/>
    <dgm:cxn modelId="{782A9DAD-A8C8-41F4-8D5A-D95709F212EF}" type="presParOf" srcId="{40716E7B-DF6B-4C1D-A353-C1E93AED61A8}" destId="{3DD9BD5A-FC8F-4DE5-BA50-5E41E9BCB6A2}" srcOrd="0" destOrd="0" presId="urn:microsoft.com/office/officeart/2005/8/layout/vList3"/>
    <dgm:cxn modelId="{1E29BB7B-0682-4F0B-A3FD-5D107F16E461}" type="presParOf" srcId="{3DD9BD5A-FC8F-4DE5-BA50-5E41E9BCB6A2}" destId="{E238AB9F-EC2F-4451-B171-FC9809D006D6}" srcOrd="0" destOrd="0" presId="urn:microsoft.com/office/officeart/2005/8/layout/vList3"/>
    <dgm:cxn modelId="{872507E4-A927-483F-95AE-818370803ADA}" type="presParOf" srcId="{3DD9BD5A-FC8F-4DE5-BA50-5E41E9BCB6A2}" destId="{AEBB5A01-5201-462A-9B3D-1156FC2EDBC7}" srcOrd="1" destOrd="0" presId="urn:microsoft.com/office/officeart/2005/8/layout/vList3"/>
    <dgm:cxn modelId="{549D8B5A-1786-40D3-B07F-0958354F0D76}" type="presParOf" srcId="{40716E7B-DF6B-4C1D-A353-C1E93AED61A8}" destId="{44947E18-4D18-4C9D-AA63-6C242E12E8ED}" srcOrd="1" destOrd="0" presId="urn:microsoft.com/office/officeart/2005/8/layout/vList3"/>
    <dgm:cxn modelId="{1AE62302-2F77-48B4-9D1C-AA512E873D37}" type="presParOf" srcId="{40716E7B-DF6B-4C1D-A353-C1E93AED61A8}" destId="{D342254E-230C-4475-9934-90438858B794}" srcOrd="2" destOrd="0" presId="urn:microsoft.com/office/officeart/2005/8/layout/vList3"/>
    <dgm:cxn modelId="{C3EC3D13-3FA7-4BE5-83F8-B3E5D342FACC}" type="presParOf" srcId="{D342254E-230C-4475-9934-90438858B794}" destId="{8885ACD2-DB5B-4F4A-8E25-53F98177E015}" srcOrd="0" destOrd="0" presId="urn:microsoft.com/office/officeart/2005/8/layout/vList3"/>
    <dgm:cxn modelId="{5FC45BB5-95C5-4E1B-9D58-F3724F51E892}" type="presParOf" srcId="{D342254E-230C-4475-9934-90438858B794}" destId="{4CDA10D1-655D-47F4-B240-F680E43B2FD5}" srcOrd="1" destOrd="0" presId="urn:microsoft.com/office/officeart/2005/8/layout/vList3"/>
    <dgm:cxn modelId="{6A7CB75A-10A7-4B47-BAA3-0DD5BD55246D}" type="presParOf" srcId="{40716E7B-DF6B-4C1D-A353-C1E93AED61A8}" destId="{31C88473-9252-4F49-8779-D36C91661604}" srcOrd="3" destOrd="0" presId="urn:microsoft.com/office/officeart/2005/8/layout/vList3"/>
    <dgm:cxn modelId="{D586F23E-A7D8-4C4D-BE70-546D26971B93}" type="presParOf" srcId="{40716E7B-DF6B-4C1D-A353-C1E93AED61A8}" destId="{15017CD0-8596-4429-A39D-DD7361E237AE}" srcOrd="4" destOrd="0" presId="urn:microsoft.com/office/officeart/2005/8/layout/vList3"/>
    <dgm:cxn modelId="{2426522B-41AA-454E-B32C-F4610C614150}" type="presParOf" srcId="{15017CD0-8596-4429-A39D-DD7361E237AE}" destId="{D4F6B4BE-AC1C-44DC-B956-6970E8882CFD}" srcOrd="0" destOrd="0" presId="urn:microsoft.com/office/officeart/2005/8/layout/vList3"/>
    <dgm:cxn modelId="{31B22222-8138-486E-8318-90FDA14B8E42}" type="presParOf" srcId="{15017CD0-8596-4429-A39D-DD7361E237AE}" destId="{EB0958A6-A33E-43E1-81BF-084F79885E61}" srcOrd="1" destOrd="0" presId="urn:microsoft.com/office/officeart/2005/8/layout/vList3"/>
    <dgm:cxn modelId="{B0FB46D9-2601-4341-9C7D-3B7A223C7377}" type="presParOf" srcId="{40716E7B-DF6B-4C1D-A353-C1E93AED61A8}" destId="{F46DACFE-4666-488C-A728-02EDBBBCF171}" srcOrd="5" destOrd="0" presId="urn:microsoft.com/office/officeart/2005/8/layout/vList3"/>
    <dgm:cxn modelId="{BA8D47C0-5DD8-459F-9B62-4C06BEDC9A72}" type="presParOf" srcId="{40716E7B-DF6B-4C1D-A353-C1E93AED61A8}" destId="{A74837DA-BB4D-4DB9-8C9A-E6FA37026653}" srcOrd="6" destOrd="0" presId="urn:microsoft.com/office/officeart/2005/8/layout/vList3"/>
    <dgm:cxn modelId="{7FB81122-5882-45E8-8B09-733C42B488F2}" type="presParOf" srcId="{A74837DA-BB4D-4DB9-8C9A-E6FA37026653}" destId="{BFB47534-5BAD-4122-8B29-E96D37BC545B}" srcOrd="0" destOrd="0" presId="urn:microsoft.com/office/officeart/2005/8/layout/vList3"/>
    <dgm:cxn modelId="{BA0D78EA-6DE2-41BE-A617-12F9D290C802}" type="presParOf" srcId="{A74837DA-BB4D-4DB9-8C9A-E6FA37026653}" destId="{DE86AAE0-F2E9-49FB-9918-73358F360E35}" srcOrd="1" destOrd="0" presId="urn:microsoft.com/office/officeart/2005/8/layout/vList3"/>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drawing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image" Target="../media/image2.png"/></Relationships>
</file>

<file path=ppt/drawings/drawing1.xml><?xml version="1.0" encoding="utf-8"?>
<c:userShapes xmlns:c="http://schemas.openxmlformats.org/drawingml/2006/chart">
  <cdr:relSizeAnchor xmlns:cdr="http://schemas.openxmlformats.org/drawingml/2006/chartDrawing">
    <cdr:from>
      <cdr:x>0.05375</cdr:x>
      <cdr:y>0.17516</cdr:y>
    </cdr:from>
    <cdr:to>
      <cdr:x>0.94625</cdr:x>
      <cdr:y>0.91107</cdr:y>
    </cdr:to>
    <cdr:sp macro="" textlink="">
      <cdr:nvSpPr>
        <cdr:cNvPr id="3" name="Metin kutusu 2"/>
        <cdr:cNvSpPr txBox="1"/>
      </cdr:nvSpPr>
      <cdr:spPr>
        <a:xfrm xmlns:a="http://schemas.openxmlformats.org/drawingml/2006/main">
          <a:off x="493379" y="1096735"/>
          <a:ext cx="8192928" cy="460792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endParaRPr lang="tr-TR" sz="2400" b="1" dirty="0" smtClean="0">
            <a:solidFill>
              <a:srgbClr val="003399"/>
            </a:solidFill>
          </a:endParaRPr>
        </a:p>
        <a:p xmlns:a="http://schemas.openxmlformats.org/drawingml/2006/main">
          <a:pPr algn="ctr"/>
          <a:r>
            <a:rPr lang="tr-TR" sz="2400" b="1" dirty="0" smtClean="0">
              <a:solidFill>
                <a:srgbClr val="003399"/>
              </a:solidFill>
            </a:rPr>
            <a:t>KARADENİZ TEKNİK ÜNİVERSİTESİ </a:t>
          </a:r>
        </a:p>
        <a:p xmlns:a="http://schemas.openxmlformats.org/drawingml/2006/main">
          <a:pPr algn="ctr"/>
          <a:endParaRPr lang="tr-TR" sz="2400" b="1" dirty="0" smtClean="0">
            <a:solidFill>
              <a:srgbClr val="003399"/>
            </a:solidFill>
          </a:endParaRPr>
        </a:p>
        <a:p xmlns:a="http://schemas.openxmlformats.org/drawingml/2006/main">
          <a:pPr algn="ctr"/>
          <a:r>
            <a:rPr lang="tr-TR" sz="2400" b="1" dirty="0" smtClean="0">
              <a:solidFill>
                <a:srgbClr val="003399"/>
              </a:solidFill>
            </a:rPr>
            <a:t>DEĞİŞİM PROGRAMLARI KOORDİNATÖRLÜĞÜ </a:t>
          </a:r>
        </a:p>
        <a:p xmlns:a="http://schemas.openxmlformats.org/drawingml/2006/main">
          <a:pPr algn="ctr"/>
          <a:r>
            <a:rPr lang="tr-TR" sz="2400" b="1" dirty="0" smtClean="0">
              <a:solidFill>
                <a:srgbClr val="003399"/>
              </a:solidFill>
            </a:rPr>
            <a:t>ERASMUS+ OFİSİ</a:t>
          </a:r>
        </a:p>
        <a:p xmlns:a="http://schemas.openxmlformats.org/drawingml/2006/main">
          <a:pPr algn="ctr"/>
          <a:endParaRPr lang="tr-TR" sz="2400" b="1" dirty="0" smtClean="0">
            <a:solidFill>
              <a:srgbClr val="003399"/>
            </a:solidFill>
          </a:endParaRPr>
        </a:p>
        <a:p xmlns:a="http://schemas.openxmlformats.org/drawingml/2006/main">
          <a:pPr algn="ctr"/>
          <a:r>
            <a:rPr lang="tr-TR" sz="2400" b="1" dirty="0" smtClean="0">
              <a:solidFill>
                <a:srgbClr val="003399"/>
              </a:solidFill>
            </a:rPr>
            <a:t>KA171 ULUSLARARASI KREDİ HAREKETLİLİĞİ</a:t>
          </a:r>
        </a:p>
        <a:p xmlns:a="http://schemas.openxmlformats.org/drawingml/2006/main">
          <a:pPr algn="ctr"/>
          <a:endParaRPr lang="tr-TR" sz="2400" b="1" dirty="0" smtClean="0">
            <a:solidFill>
              <a:srgbClr val="003399"/>
            </a:solidFill>
          </a:endParaRPr>
        </a:p>
        <a:p xmlns:a="http://schemas.openxmlformats.org/drawingml/2006/main">
          <a:pPr algn="ctr"/>
          <a:r>
            <a:rPr lang="tr-TR" sz="2400" b="1" dirty="0" smtClean="0">
              <a:solidFill>
                <a:srgbClr val="003399"/>
              </a:solidFill>
            </a:rPr>
            <a:t>BİLGİLENDİRME SUNUMU</a:t>
          </a:r>
          <a:endParaRPr lang="tr-TR" sz="2400" b="1" dirty="0">
            <a:solidFill>
              <a:srgbClr val="003399"/>
            </a:solidFill>
          </a:endParaRPr>
        </a:p>
      </cdr:txBody>
    </cdr:sp>
  </cdr:relSizeAnchor>
  <cdr:relSizeAnchor xmlns:cdr="http://schemas.openxmlformats.org/drawingml/2006/chartDrawing">
    <cdr:from>
      <cdr:x>0.22199</cdr:x>
      <cdr:y>0.88595</cdr:y>
    </cdr:from>
    <cdr:to>
      <cdr:x>0.34153</cdr:x>
      <cdr:y>0.98137</cdr:y>
    </cdr:to>
    <cdr:pic>
      <cdr:nvPicPr>
        <cdr:cNvPr id="4" name="chart"/>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2037806" y="5547361"/>
          <a:ext cx="1097375" cy="597460"/>
        </a:xfrm>
        <a:prstGeom xmlns:a="http://schemas.openxmlformats.org/drawingml/2006/main" prst="rect">
          <a:avLst/>
        </a:prstGeom>
      </cdr:spPr>
    </cdr:pic>
  </cdr:relSizeAnchor>
  <cdr:relSizeAnchor xmlns:cdr="http://schemas.openxmlformats.org/drawingml/2006/chartDrawing">
    <cdr:from>
      <cdr:x>0.36904</cdr:x>
      <cdr:y>0.89291</cdr:y>
    </cdr:from>
    <cdr:to>
      <cdr:x>0.59418</cdr:x>
      <cdr:y>0.98735</cdr:y>
    </cdr:to>
    <cdr:pic>
      <cdr:nvPicPr>
        <cdr:cNvPr id="5" name="chart"/>
        <cdr:cNvPicPr>
          <a:picLocks xmlns:a="http://schemas.openxmlformats.org/drawingml/2006/main" noChangeAspect="1"/>
        </cdr:cNvPicPr>
      </cdr:nvPicPr>
      <cdr:blipFill>
        <a:blip xmlns:a="http://schemas.openxmlformats.org/drawingml/2006/main" xmlns:r="http://schemas.openxmlformats.org/officeDocument/2006/relationships" r:embed="rId2"/>
        <a:stretch xmlns:a="http://schemas.openxmlformats.org/drawingml/2006/main">
          <a:fillRect/>
        </a:stretch>
      </cdr:blipFill>
      <cdr:spPr>
        <a:xfrm xmlns:a="http://schemas.openxmlformats.org/drawingml/2006/main">
          <a:off x="3387635" y="5590903"/>
          <a:ext cx="2066723" cy="591363"/>
        </a:xfrm>
        <a:prstGeom xmlns:a="http://schemas.openxmlformats.org/drawingml/2006/main" prst="rect">
          <a:avLst/>
        </a:prstGeom>
      </cdr:spPr>
    </cdr:pic>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tr-TR" smtClean="0"/>
              <a:t>Asıl başlık stili için tıklatın</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lvl1pPr algn="l">
              <a:defRPr/>
            </a:lvl1pPr>
          </a:lstStyle>
          <a:p>
            <a:fld id="{7D067D35-A65F-4606-BE3D-DBD70F4348A6}" type="datetimeFigureOut">
              <a:rPr lang="tr-TR" smtClean="0"/>
              <a:t>28.11.2024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23B496A-3780-4B24-B0D9-CFBFE278CD26}" type="slidenum">
              <a:rPr lang="tr-TR" smtClean="0"/>
              <a:t>‹#›</a:t>
            </a:fld>
            <a:endParaRPr lang="tr-TR"/>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377358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D067D35-A65F-4606-BE3D-DBD70F4348A6}" type="datetimeFigureOut">
              <a:rPr lang="tr-TR" smtClean="0"/>
              <a:t>28.11.2024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23B496A-3780-4B24-B0D9-CFBFE278CD26}" type="slidenum">
              <a:rPr lang="tr-TR" smtClean="0"/>
              <a:t>‹#›</a:t>
            </a:fld>
            <a:endParaRPr lang="tr-TR"/>
          </a:p>
        </p:txBody>
      </p:sp>
    </p:spTree>
    <p:extLst>
      <p:ext uri="{BB962C8B-B14F-4D97-AF65-F5344CB8AC3E}">
        <p14:creationId xmlns:p14="http://schemas.microsoft.com/office/powerpoint/2010/main" val="33527253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D067D35-A65F-4606-BE3D-DBD70F4348A6}" type="datetimeFigureOut">
              <a:rPr lang="tr-TR" smtClean="0"/>
              <a:t>28.11.2024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23B496A-3780-4B24-B0D9-CFBFE278CD26}" type="slidenum">
              <a:rPr lang="tr-TR" smtClean="0"/>
              <a:t>‹#›</a:t>
            </a:fld>
            <a:endParaRPr lang="tr-TR"/>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42683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D067D35-A65F-4606-BE3D-DBD70F4348A6}" type="datetimeFigureOut">
              <a:rPr lang="tr-TR" smtClean="0"/>
              <a:t>28.11.2024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23B496A-3780-4B24-B0D9-CFBFE278CD26}" type="slidenum">
              <a:rPr lang="tr-TR" smtClean="0"/>
              <a:t>‹#›</a:t>
            </a:fld>
            <a:endParaRPr lang="tr-TR"/>
          </a:p>
        </p:txBody>
      </p:sp>
    </p:spTree>
    <p:extLst>
      <p:ext uri="{BB962C8B-B14F-4D97-AF65-F5344CB8AC3E}">
        <p14:creationId xmlns:p14="http://schemas.microsoft.com/office/powerpoint/2010/main" val="2749317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tr-TR" smtClean="0"/>
              <a:t>Asıl başlık stili için tıklatın</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7D067D35-A65F-4606-BE3D-DBD70F4348A6}" type="datetimeFigureOut">
              <a:rPr lang="tr-TR" smtClean="0"/>
              <a:t>28.11.2024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23B496A-3780-4B24-B0D9-CFBFE278CD26}" type="slidenum">
              <a:rPr lang="tr-TR" smtClean="0"/>
              <a:t>‹#›</a:t>
            </a:fld>
            <a:endParaRPr lang="tr-TR"/>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300317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7D067D35-A65F-4606-BE3D-DBD70F4348A6}" type="datetimeFigureOut">
              <a:rPr lang="tr-TR" smtClean="0"/>
              <a:t>28.11.2024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23B496A-3780-4B24-B0D9-CFBFE278CD26}" type="slidenum">
              <a:rPr lang="tr-TR" smtClean="0"/>
              <a:t>‹#›</a:t>
            </a:fld>
            <a:endParaRPr lang="tr-TR"/>
          </a:p>
        </p:txBody>
      </p:sp>
    </p:spTree>
    <p:extLst>
      <p:ext uri="{BB962C8B-B14F-4D97-AF65-F5344CB8AC3E}">
        <p14:creationId xmlns:p14="http://schemas.microsoft.com/office/powerpoint/2010/main" val="39146386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24128" y="2967788"/>
            <a:ext cx="4754880" cy="334157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tr-TR" smtClean="0"/>
              <a:t>Asıl metin stillerini düzenlemek için tıklatın</a:t>
            </a:r>
          </a:p>
        </p:txBody>
      </p:sp>
      <p:sp>
        <p:nvSpPr>
          <p:cNvPr id="6" name="Content Placeholder 5"/>
          <p:cNvSpPr>
            <a:spLocks noGrp="1"/>
          </p:cNvSpPr>
          <p:nvPr>
            <p:ph sz="quarter" idx="4"/>
          </p:nvPr>
        </p:nvSpPr>
        <p:spPr>
          <a:xfrm>
            <a:off x="5990888" y="2967788"/>
            <a:ext cx="4754880" cy="334157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7D067D35-A65F-4606-BE3D-DBD70F4348A6}" type="datetimeFigureOut">
              <a:rPr lang="tr-TR" smtClean="0"/>
              <a:t>28.11.2024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23B496A-3780-4B24-B0D9-CFBFE278CD26}" type="slidenum">
              <a:rPr lang="tr-TR" smtClean="0"/>
              <a:t>‹#›</a:t>
            </a:fld>
            <a:endParaRPr lang="tr-TR"/>
          </a:p>
        </p:txBody>
      </p:sp>
    </p:spTree>
    <p:extLst>
      <p:ext uri="{BB962C8B-B14F-4D97-AF65-F5344CB8AC3E}">
        <p14:creationId xmlns:p14="http://schemas.microsoft.com/office/powerpoint/2010/main" val="2035497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7D067D35-A65F-4606-BE3D-DBD70F4348A6}" type="datetimeFigureOut">
              <a:rPr lang="tr-TR" smtClean="0"/>
              <a:t>28.11.2024</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23B496A-3780-4B24-B0D9-CFBFE278CD26}" type="slidenum">
              <a:rPr lang="tr-TR" smtClean="0"/>
              <a:t>‹#›</a:t>
            </a:fld>
            <a:endParaRPr lang="tr-TR"/>
          </a:p>
        </p:txBody>
      </p:sp>
    </p:spTree>
    <p:extLst>
      <p:ext uri="{BB962C8B-B14F-4D97-AF65-F5344CB8AC3E}">
        <p14:creationId xmlns:p14="http://schemas.microsoft.com/office/powerpoint/2010/main" val="37223452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067D35-A65F-4606-BE3D-DBD70F4348A6}" type="datetimeFigureOut">
              <a:rPr lang="tr-TR" smtClean="0"/>
              <a:t>28.11.2024</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823B496A-3780-4B24-B0D9-CFBFE278CD26}" type="slidenum">
              <a:rPr lang="tr-TR" smtClean="0"/>
              <a:t>‹#›</a:t>
            </a:fld>
            <a:endParaRPr lang="tr-TR"/>
          </a:p>
        </p:txBody>
      </p:sp>
    </p:spTree>
    <p:extLst>
      <p:ext uri="{BB962C8B-B14F-4D97-AF65-F5344CB8AC3E}">
        <p14:creationId xmlns:p14="http://schemas.microsoft.com/office/powerpoint/2010/main" val="36106609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tr-TR" smtClean="0"/>
              <a:t>Asıl başlık stili için tıklatın</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7D067D35-A65F-4606-BE3D-DBD70F4348A6}" type="datetimeFigureOut">
              <a:rPr lang="tr-TR" smtClean="0"/>
              <a:t>28.11.2024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23B496A-3780-4B24-B0D9-CFBFE278CD26}" type="slidenum">
              <a:rPr lang="tr-TR" smtClean="0"/>
              <a:t>‹#›</a:t>
            </a:fld>
            <a:endParaRPr lang="tr-TR"/>
          </a:p>
        </p:txBody>
      </p:sp>
    </p:spTree>
    <p:extLst>
      <p:ext uri="{BB962C8B-B14F-4D97-AF65-F5344CB8AC3E}">
        <p14:creationId xmlns:p14="http://schemas.microsoft.com/office/powerpoint/2010/main" val="31540767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7D067D35-A65F-4606-BE3D-DBD70F4348A6}" type="datetimeFigureOut">
              <a:rPr lang="tr-TR" smtClean="0"/>
              <a:t>28.11.2024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23B496A-3780-4B24-B0D9-CFBFE278CD26}" type="slidenum">
              <a:rPr lang="tr-TR" smtClean="0"/>
              <a:t>‹#›</a:t>
            </a:fld>
            <a:endParaRPr lang="tr-TR"/>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321136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7D067D35-A65F-4606-BE3D-DBD70F4348A6}" type="datetimeFigureOut">
              <a:rPr lang="tr-TR" smtClean="0"/>
              <a:t>28.11.2024</a:t>
            </a:fld>
            <a:endParaRPr lang="tr-TR"/>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tr-TR"/>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823B496A-3780-4B24-B0D9-CFBFE278CD26}" type="slidenum">
              <a:rPr lang="tr-TR" smtClean="0"/>
              <a:t>‹#›</a:t>
            </a:fld>
            <a:endParaRPr lang="tr-TR"/>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31795303"/>
      </p:ext>
    </p:extLst>
  </p:cSld>
  <p:clrMap bg1="lt1" tx1="dk1" bg2="lt2" tx2="dk2" accent1="accent1" accent2="accent2" accent3="accent3" accent4="accent4" accent5="accent5" accent6="accent6" hlink="hlink" folHlink="folHlink"/>
  <p:sldLayoutIdLst>
    <p:sldLayoutId id="2147483786" r:id="rId1"/>
    <p:sldLayoutId id="2147483787" r:id="rId2"/>
    <p:sldLayoutId id="2147483788" r:id="rId3"/>
    <p:sldLayoutId id="2147483789" r:id="rId4"/>
    <p:sldLayoutId id="2147483790" r:id="rId5"/>
    <p:sldLayoutId id="2147483791" r:id="rId6"/>
    <p:sldLayoutId id="2147483792" r:id="rId7"/>
    <p:sldLayoutId id="2147483793" r:id="rId8"/>
    <p:sldLayoutId id="2147483794" r:id="rId9"/>
    <p:sldLayoutId id="2147483795" r:id="rId10"/>
    <p:sldLayoutId id="2147483796"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12.jpg"/><Relationship Id="rId5" Type="http://schemas.openxmlformats.org/officeDocument/2006/relationships/image" Target="../media/image9.jpg"/><Relationship Id="rId4" Type="http://schemas.openxmlformats.org/officeDocument/2006/relationships/image" Target="../media/image10.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17.emf"/><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18.emf"/></Relationships>
</file>

<file path=ppt/slides/_rels/slide19.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1.jpg"/><Relationship Id="rId2" Type="http://schemas.openxmlformats.org/officeDocument/2006/relationships/image" Target="../media/image20.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6.png"/><Relationship Id="rId7" Type="http://schemas.openxmlformats.org/officeDocument/2006/relationships/diagramQuickStyle" Target="../diagrams/quickStyle1.xml"/><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7.png"/><Relationship Id="rId9" Type="http://schemas.microsoft.com/office/2007/relationships/diagramDrawing" Target="../diagrams/drawing1.xml"/></Relationships>
</file>

<file path=ppt/slides/_rels/slide7.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2.xml"/><Relationship Id="rId4" Type="http://schemas.openxmlformats.org/officeDocument/2006/relationships/image" Target="../media/image11.jpg"/></Relationships>
</file>

<file path=ppt/slides/_rels/slide8.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11.jpg"/><Relationship Id="rId1" Type="http://schemas.openxmlformats.org/officeDocument/2006/relationships/slideLayout" Target="../slideLayouts/slideLayout2.xml"/><Relationship Id="rId5" Type="http://schemas.openxmlformats.org/officeDocument/2006/relationships/image" Target="../media/image12.jpg"/><Relationship Id="rId4" Type="http://schemas.openxmlformats.org/officeDocument/2006/relationships/image" Target="../media/image10.jpg"/></Relationships>
</file>

<file path=ppt/slides/_rels/slide9.xml.rels><?xml version="1.0" encoding="UTF-8" standalone="yes"?>
<Relationships xmlns="http://schemas.openxmlformats.org/package/2006/relationships"><Relationship Id="rId8" Type="http://schemas.openxmlformats.org/officeDocument/2006/relationships/image" Target="../media/image10.jpg"/><Relationship Id="rId3" Type="http://schemas.openxmlformats.org/officeDocument/2006/relationships/image" Target="../media/image5.jpeg"/><Relationship Id="rId7" Type="http://schemas.openxmlformats.org/officeDocument/2006/relationships/image" Target="../media/image14.png"/><Relationship Id="rId2" Type="http://schemas.openxmlformats.org/officeDocument/2006/relationships/image" Target="../media/image8.jpeg"/><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jpg"/><Relationship Id="rId4" Type="http://schemas.openxmlformats.org/officeDocument/2006/relationships/image" Target="../media/image11.jpg"/><Relationship Id="rId9" Type="http://schemas.openxmlformats.org/officeDocument/2006/relationships/image" Target="../media/image9.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txBox="1">
            <a:spLocks/>
          </p:cNvSpPr>
          <p:nvPr/>
        </p:nvSpPr>
        <p:spPr>
          <a:xfrm>
            <a:off x="3723181" y="992177"/>
            <a:ext cx="4745638" cy="438353"/>
          </a:xfrm>
          <a:prstGeom prst="rect">
            <a:avLst/>
          </a:prstGeom>
        </p:spPr>
        <p:txBody>
          <a:bodyPr vert="horz" lIns="72726" tIns="36363" rIns="72726" bIns="36363"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sz="1800" b="1" i="0" u="none" strike="noStrike" kern="1200" baseline="0">
                <a:solidFill>
                  <a:prstClr val="black"/>
                </a:solidFill>
                <a:latin typeface="+mn-lt"/>
                <a:ea typeface="+mn-ea"/>
                <a:cs typeface="+mn-cs"/>
              </a:defRPr>
            </a:pPr>
            <a:endParaRPr lang="tr-TR" sz="2227" b="1" dirty="0">
              <a:latin typeface="Myriad Pro Semibold" charset="-94"/>
              <a:ea typeface="Myriad Pro Semibold" charset="-94"/>
              <a:cs typeface="Myriad Pro Semibold" charset="-94"/>
            </a:endParaRPr>
          </a:p>
        </p:txBody>
      </p:sp>
      <p:graphicFrame>
        <p:nvGraphicFramePr>
          <p:cNvPr id="8" name="Grafik 7"/>
          <p:cNvGraphicFramePr/>
          <p:nvPr>
            <p:extLst>
              <p:ext uri="{D42A27DB-BD31-4B8C-83A1-F6EECF244321}">
                <p14:modId xmlns:p14="http://schemas.microsoft.com/office/powerpoint/2010/main" val="3918092428"/>
              </p:ext>
            </p:extLst>
          </p:nvPr>
        </p:nvGraphicFramePr>
        <p:xfrm>
          <a:off x="1349828" y="243839"/>
          <a:ext cx="9179687" cy="6261463"/>
        </p:xfrm>
        <a:graphic>
          <a:graphicData uri="http://schemas.openxmlformats.org/drawingml/2006/chart">
            <c:chart xmlns:c="http://schemas.openxmlformats.org/drawingml/2006/chart" xmlns:r="http://schemas.openxmlformats.org/officeDocument/2006/relationships" r:id="rId2"/>
          </a:graphicData>
        </a:graphic>
      </p:graphicFrame>
      <p:pic>
        <p:nvPicPr>
          <p:cNvPr id="3" name="Resim 2"/>
          <p:cNvPicPr>
            <a:picLocks noChangeAspect="1"/>
          </p:cNvPicPr>
          <p:nvPr/>
        </p:nvPicPr>
        <p:blipFill>
          <a:blip r:embed="rId3"/>
          <a:stretch>
            <a:fillRect/>
          </a:stretch>
        </p:blipFill>
        <p:spPr>
          <a:xfrm>
            <a:off x="6932875" y="5836865"/>
            <a:ext cx="1139971" cy="598484"/>
          </a:xfrm>
          <a:prstGeom prst="rect">
            <a:avLst/>
          </a:prstGeom>
        </p:spPr>
      </p:pic>
    </p:spTree>
    <p:extLst>
      <p:ext uri="{BB962C8B-B14F-4D97-AF65-F5344CB8AC3E}">
        <p14:creationId xmlns:p14="http://schemas.microsoft.com/office/powerpoint/2010/main" val="8972370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2178771" y="1490216"/>
            <a:ext cx="8098968" cy="1745221"/>
          </a:xfrm>
          <a:prstGeom prst="rect">
            <a:avLst/>
          </a:prstGeom>
        </p:spPr>
        <p:txBody>
          <a:bodyPr wrap="square">
            <a:spAutoFit/>
          </a:bodyPr>
          <a:lstStyle/>
          <a:p>
            <a:pPr marL="227272" indent="-227272">
              <a:lnSpc>
                <a:spcPct val="150000"/>
              </a:lnSpc>
              <a:buFont typeface="Arial" charset="-94"/>
              <a:buChar char="•"/>
            </a:pPr>
            <a:endParaRPr lang="tr-TR" sz="1432" dirty="0">
              <a:latin typeface="Myriad Pro" charset="-94"/>
              <a:ea typeface="Myriad Pro" charset="-94"/>
              <a:cs typeface="Myriad Pro" charset="-94"/>
            </a:endParaRPr>
          </a:p>
          <a:p>
            <a:endParaRPr lang="tr-TR" sz="1432" dirty="0"/>
          </a:p>
          <a:p>
            <a:endParaRPr lang="tr-TR" sz="1432" dirty="0"/>
          </a:p>
          <a:p>
            <a:endParaRPr lang="tr-TR" sz="1432" dirty="0"/>
          </a:p>
          <a:p>
            <a:endParaRPr lang="tr-TR" sz="1432" dirty="0"/>
          </a:p>
          <a:p>
            <a:endParaRPr lang="tr-TR" sz="1432" dirty="0"/>
          </a:p>
          <a:p>
            <a:endParaRPr lang="tr-TR" sz="1432" dirty="0"/>
          </a:p>
        </p:txBody>
      </p:sp>
      <p:pic>
        <p:nvPicPr>
          <p:cNvPr id="1026" name="Resim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15648" y="5194352"/>
            <a:ext cx="1712088" cy="492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object 2"/>
          <p:cNvSpPr txBox="1">
            <a:spLocks/>
          </p:cNvSpPr>
          <p:nvPr/>
        </p:nvSpPr>
        <p:spPr>
          <a:xfrm>
            <a:off x="1726692" y="469629"/>
            <a:ext cx="6600190" cy="366767"/>
          </a:xfrm>
          <a:prstGeom prst="rect">
            <a:avLst/>
          </a:prstGeom>
        </p:spPr>
        <p:txBody>
          <a:bodyPr vert="horz" wrap="square" lIns="0" tIns="12700" rIns="0" bIns="0" rtlCol="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12700" algn="ctr">
              <a:lnSpc>
                <a:spcPct val="100000"/>
              </a:lnSpc>
              <a:spcBef>
                <a:spcPts val="100"/>
              </a:spcBef>
            </a:pPr>
            <a:r>
              <a:rPr lang="tr-TR" sz="2300" spc="-5" dirty="0" smtClean="0">
                <a:solidFill>
                  <a:srgbClr val="003399"/>
                </a:solidFill>
                <a:latin typeface="Arial"/>
                <a:cs typeface="Arial"/>
              </a:rPr>
              <a:t>Personel </a:t>
            </a:r>
            <a:r>
              <a:rPr lang="tr-TR" sz="2300" dirty="0" smtClean="0">
                <a:solidFill>
                  <a:srgbClr val="003399"/>
                </a:solidFill>
                <a:latin typeface="Arial"/>
                <a:cs typeface="Arial"/>
              </a:rPr>
              <a:t>Eğitim Alma</a:t>
            </a:r>
            <a:r>
              <a:rPr lang="tr-TR" sz="2300" spc="-225" dirty="0" smtClean="0">
                <a:solidFill>
                  <a:srgbClr val="003399"/>
                </a:solidFill>
                <a:latin typeface="Arial"/>
                <a:cs typeface="Arial"/>
              </a:rPr>
              <a:t> </a:t>
            </a:r>
            <a:r>
              <a:rPr lang="tr-TR" sz="2300" spc="-5" dirty="0" smtClean="0">
                <a:solidFill>
                  <a:srgbClr val="003399"/>
                </a:solidFill>
                <a:latin typeface="Arial"/>
                <a:cs typeface="Arial"/>
              </a:rPr>
              <a:t>Hareketliliği</a:t>
            </a:r>
            <a:endParaRPr lang="tr-TR" sz="2300" dirty="0">
              <a:solidFill>
                <a:srgbClr val="003399"/>
              </a:solidFill>
              <a:latin typeface="Arial"/>
              <a:cs typeface="Arial"/>
            </a:endParaRPr>
          </a:p>
        </p:txBody>
      </p:sp>
      <p:grpSp>
        <p:nvGrpSpPr>
          <p:cNvPr id="9" name="object 7"/>
          <p:cNvGrpSpPr/>
          <p:nvPr/>
        </p:nvGrpSpPr>
        <p:grpSpPr>
          <a:xfrm>
            <a:off x="5794247" y="1447800"/>
            <a:ext cx="2607945" cy="2524125"/>
            <a:chOff x="5794247" y="1447800"/>
            <a:chExt cx="2607945" cy="2524125"/>
          </a:xfrm>
        </p:grpSpPr>
        <p:sp>
          <p:nvSpPr>
            <p:cNvPr id="10" name="object 8"/>
            <p:cNvSpPr/>
            <p:nvPr/>
          </p:nvSpPr>
          <p:spPr>
            <a:xfrm>
              <a:off x="6563867" y="3057144"/>
              <a:ext cx="1066800" cy="914400"/>
            </a:xfrm>
            <a:prstGeom prst="rect">
              <a:avLst/>
            </a:prstGeom>
            <a:blipFill>
              <a:blip r:embed="rId3" cstate="print"/>
              <a:stretch>
                <a:fillRect/>
              </a:stretch>
            </a:blipFill>
          </p:spPr>
          <p:txBody>
            <a:bodyPr wrap="square" lIns="0" tIns="0" rIns="0" bIns="0" rtlCol="0"/>
            <a:lstStyle/>
            <a:p>
              <a:endParaRPr/>
            </a:p>
          </p:txBody>
        </p:sp>
        <p:sp>
          <p:nvSpPr>
            <p:cNvPr id="11" name="object 9"/>
            <p:cNvSpPr/>
            <p:nvPr/>
          </p:nvSpPr>
          <p:spPr>
            <a:xfrm>
              <a:off x="5794247" y="1447800"/>
              <a:ext cx="2607563" cy="1600200"/>
            </a:xfrm>
            <a:prstGeom prst="rect">
              <a:avLst/>
            </a:prstGeom>
            <a:blipFill>
              <a:blip r:embed="rId4" cstate="print"/>
              <a:stretch>
                <a:fillRect/>
              </a:stretch>
            </a:blipFill>
          </p:spPr>
          <p:txBody>
            <a:bodyPr wrap="square" lIns="0" tIns="0" rIns="0" bIns="0" rtlCol="0"/>
            <a:lstStyle/>
            <a:p>
              <a:endParaRPr/>
            </a:p>
          </p:txBody>
        </p:sp>
      </p:grpSp>
      <p:grpSp>
        <p:nvGrpSpPr>
          <p:cNvPr id="12" name="object 10"/>
          <p:cNvGrpSpPr/>
          <p:nvPr/>
        </p:nvGrpSpPr>
        <p:grpSpPr>
          <a:xfrm>
            <a:off x="1603257" y="2255456"/>
            <a:ext cx="1742439" cy="1603375"/>
            <a:chOff x="1469136" y="2331720"/>
            <a:chExt cx="1742439" cy="1603375"/>
          </a:xfrm>
        </p:grpSpPr>
        <p:sp>
          <p:nvSpPr>
            <p:cNvPr id="13" name="object 11"/>
            <p:cNvSpPr/>
            <p:nvPr/>
          </p:nvSpPr>
          <p:spPr>
            <a:xfrm>
              <a:off x="1769363" y="3020568"/>
              <a:ext cx="1066800" cy="914400"/>
            </a:xfrm>
            <a:prstGeom prst="rect">
              <a:avLst/>
            </a:prstGeom>
            <a:blipFill>
              <a:blip r:embed="rId3" cstate="print"/>
              <a:stretch>
                <a:fillRect/>
              </a:stretch>
            </a:blipFill>
          </p:spPr>
          <p:txBody>
            <a:bodyPr wrap="square" lIns="0" tIns="0" rIns="0" bIns="0" rtlCol="0"/>
            <a:lstStyle/>
            <a:p>
              <a:endParaRPr/>
            </a:p>
          </p:txBody>
        </p:sp>
        <p:sp>
          <p:nvSpPr>
            <p:cNvPr id="14" name="object 12"/>
            <p:cNvSpPr/>
            <p:nvPr/>
          </p:nvSpPr>
          <p:spPr>
            <a:xfrm>
              <a:off x="1469136" y="2331720"/>
              <a:ext cx="1741932" cy="819911"/>
            </a:xfrm>
            <a:prstGeom prst="rect">
              <a:avLst/>
            </a:prstGeom>
            <a:blipFill>
              <a:blip r:embed="rId5" cstate="print"/>
              <a:stretch>
                <a:fillRect/>
              </a:stretch>
            </a:blipFill>
          </p:spPr>
          <p:txBody>
            <a:bodyPr wrap="square" lIns="0" tIns="0" rIns="0" bIns="0" rtlCol="0"/>
            <a:lstStyle/>
            <a:p>
              <a:endParaRPr/>
            </a:p>
          </p:txBody>
        </p:sp>
      </p:grpSp>
      <p:sp>
        <p:nvSpPr>
          <p:cNvPr id="15" name="object 3"/>
          <p:cNvSpPr/>
          <p:nvPr/>
        </p:nvSpPr>
        <p:spPr>
          <a:xfrm>
            <a:off x="3259835" y="3314700"/>
            <a:ext cx="2999740" cy="152400"/>
          </a:xfrm>
          <a:custGeom>
            <a:avLst/>
            <a:gdLst/>
            <a:ahLst/>
            <a:cxnLst/>
            <a:rect l="l" t="t" r="r" b="b"/>
            <a:pathLst>
              <a:path w="2999740" h="152400">
                <a:moveTo>
                  <a:pt x="2846832" y="152400"/>
                </a:moveTo>
                <a:lnTo>
                  <a:pt x="2846832" y="0"/>
                </a:lnTo>
                <a:lnTo>
                  <a:pt x="2947416" y="50292"/>
                </a:lnTo>
                <a:lnTo>
                  <a:pt x="2872740" y="50292"/>
                </a:lnTo>
                <a:lnTo>
                  <a:pt x="2872740" y="102108"/>
                </a:lnTo>
                <a:lnTo>
                  <a:pt x="2947416" y="102108"/>
                </a:lnTo>
                <a:lnTo>
                  <a:pt x="2846832" y="152400"/>
                </a:lnTo>
                <a:close/>
              </a:path>
              <a:path w="2999740" h="152400">
                <a:moveTo>
                  <a:pt x="2846832" y="102108"/>
                </a:moveTo>
                <a:lnTo>
                  <a:pt x="0" y="102108"/>
                </a:lnTo>
                <a:lnTo>
                  <a:pt x="0" y="50292"/>
                </a:lnTo>
                <a:lnTo>
                  <a:pt x="2846832" y="50292"/>
                </a:lnTo>
                <a:lnTo>
                  <a:pt x="2846832" y="102108"/>
                </a:lnTo>
                <a:close/>
              </a:path>
              <a:path w="2999740" h="152400">
                <a:moveTo>
                  <a:pt x="2947416" y="102108"/>
                </a:moveTo>
                <a:lnTo>
                  <a:pt x="2872740" y="102108"/>
                </a:lnTo>
                <a:lnTo>
                  <a:pt x="2872740" y="50292"/>
                </a:lnTo>
                <a:lnTo>
                  <a:pt x="2947416" y="50292"/>
                </a:lnTo>
                <a:lnTo>
                  <a:pt x="2999232" y="76200"/>
                </a:lnTo>
                <a:lnTo>
                  <a:pt x="2947416" y="102108"/>
                </a:lnTo>
                <a:close/>
              </a:path>
            </a:pathLst>
          </a:custGeom>
          <a:solidFill>
            <a:srgbClr val="BF0000"/>
          </a:solidFill>
        </p:spPr>
        <p:txBody>
          <a:bodyPr wrap="square" lIns="0" tIns="0" rIns="0" bIns="0" rtlCol="0"/>
          <a:lstStyle/>
          <a:p>
            <a:endParaRPr/>
          </a:p>
        </p:txBody>
      </p:sp>
      <p:sp>
        <p:nvSpPr>
          <p:cNvPr id="16" name="object 6"/>
          <p:cNvSpPr/>
          <p:nvPr/>
        </p:nvSpPr>
        <p:spPr>
          <a:xfrm>
            <a:off x="3259835" y="3560064"/>
            <a:ext cx="2962910" cy="152400"/>
          </a:xfrm>
          <a:custGeom>
            <a:avLst/>
            <a:gdLst/>
            <a:ahLst/>
            <a:cxnLst/>
            <a:rect l="l" t="t" r="r" b="b"/>
            <a:pathLst>
              <a:path w="2962910" h="152400">
                <a:moveTo>
                  <a:pt x="152400" y="152400"/>
                </a:moveTo>
                <a:lnTo>
                  <a:pt x="0" y="76200"/>
                </a:lnTo>
                <a:lnTo>
                  <a:pt x="152400" y="0"/>
                </a:lnTo>
                <a:lnTo>
                  <a:pt x="152400" y="50292"/>
                </a:lnTo>
                <a:lnTo>
                  <a:pt x="126492" y="50292"/>
                </a:lnTo>
                <a:lnTo>
                  <a:pt x="126492" y="100584"/>
                </a:lnTo>
                <a:lnTo>
                  <a:pt x="152400" y="100584"/>
                </a:lnTo>
                <a:lnTo>
                  <a:pt x="152400" y="152400"/>
                </a:lnTo>
                <a:close/>
              </a:path>
              <a:path w="2962910" h="152400">
                <a:moveTo>
                  <a:pt x="152400" y="100584"/>
                </a:moveTo>
                <a:lnTo>
                  <a:pt x="126492" y="100584"/>
                </a:lnTo>
                <a:lnTo>
                  <a:pt x="126492" y="50292"/>
                </a:lnTo>
                <a:lnTo>
                  <a:pt x="152400" y="50292"/>
                </a:lnTo>
                <a:lnTo>
                  <a:pt x="152400" y="100584"/>
                </a:lnTo>
                <a:close/>
              </a:path>
              <a:path w="2962910" h="152400">
                <a:moveTo>
                  <a:pt x="2962656" y="100584"/>
                </a:moveTo>
                <a:lnTo>
                  <a:pt x="152400" y="100584"/>
                </a:lnTo>
                <a:lnTo>
                  <a:pt x="152400" y="50292"/>
                </a:lnTo>
                <a:lnTo>
                  <a:pt x="2962656" y="50292"/>
                </a:lnTo>
                <a:lnTo>
                  <a:pt x="2962656" y="100584"/>
                </a:lnTo>
                <a:close/>
              </a:path>
            </a:pathLst>
          </a:custGeom>
          <a:solidFill>
            <a:srgbClr val="BF0000"/>
          </a:solidFill>
        </p:spPr>
        <p:txBody>
          <a:bodyPr wrap="square" lIns="0" tIns="0" rIns="0" bIns="0" rtlCol="0"/>
          <a:lstStyle/>
          <a:p>
            <a:endParaRPr/>
          </a:p>
        </p:txBody>
      </p:sp>
      <p:sp>
        <p:nvSpPr>
          <p:cNvPr id="17" name="object 14"/>
          <p:cNvSpPr/>
          <p:nvPr/>
        </p:nvSpPr>
        <p:spPr>
          <a:xfrm>
            <a:off x="3272027" y="3761232"/>
            <a:ext cx="2973705" cy="1146175"/>
          </a:xfrm>
          <a:custGeom>
            <a:avLst/>
            <a:gdLst/>
            <a:ahLst/>
            <a:cxnLst/>
            <a:rect l="l" t="t" r="r" b="b"/>
            <a:pathLst>
              <a:path w="2973704" h="1146175">
                <a:moveTo>
                  <a:pt x="170355" y="1091812"/>
                </a:moveTo>
                <a:lnTo>
                  <a:pt x="150543" y="1038472"/>
                </a:lnTo>
                <a:lnTo>
                  <a:pt x="2953512" y="0"/>
                </a:lnTo>
                <a:lnTo>
                  <a:pt x="2973324" y="53340"/>
                </a:lnTo>
                <a:lnTo>
                  <a:pt x="170355" y="1091812"/>
                </a:lnTo>
                <a:close/>
              </a:path>
              <a:path w="2973704" h="1146175">
                <a:moveTo>
                  <a:pt x="190500" y="1146048"/>
                </a:moveTo>
                <a:lnTo>
                  <a:pt x="0" y="1124712"/>
                </a:lnTo>
                <a:lnTo>
                  <a:pt x="131064" y="986028"/>
                </a:lnTo>
                <a:lnTo>
                  <a:pt x="150543" y="1038472"/>
                </a:lnTo>
                <a:lnTo>
                  <a:pt x="123444" y="1048512"/>
                </a:lnTo>
                <a:lnTo>
                  <a:pt x="143256" y="1101852"/>
                </a:lnTo>
                <a:lnTo>
                  <a:pt x="174084" y="1101852"/>
                </a:lnTo>
                <a:lnTo>
                  <a:pt x="190500" y="1146048"/>
                </a:lnTo>
                <a:close/>
              </a:path>
              <a:path w="2973704" h="1146175">
                <a:moveTo>
                  <a:pt x="143256" y="1101852"/>
                </a:moveTo>
                <a:lnTo>
                  <a:pt x="123444" y="1048512"/>
                </a:lnTo>
                <a:lnTo>
                  <a:pt x="150543" y="1038472"/>
                </a:lnTo>
                <a:lnTo>
                  <a:pt x="170355" y="1091812"/>
                </a:lnTo>
                <a:lnTo>
                  <a:pt x="143256" y="1101852"/>
                </a:lnTo>
                <a:close/>
              </a:path>
              <a:path w="2973704" h="1146175">
                <a:moveTo>
                  <a:pt x="174084" y="1101852"/>
                </a:moveTo>
                <a:lnTo>
                  <a:pt x="143256" y="1101852"/>
                </a:lnTo>
                <a:lnTo>
                  <a:pt x="170355" y="1091812"/>
                </a:lnTo>
                <a:lnTo>
                  <a:pt x="174084" y="1101852"/>
                </a:lnTo>
                <a:close/>
              </a:path>
            </a:pathLst>
          </a:custGeom>
          <a:solidFill>
            <a:srgbClr val="BF0000"/>
          </a:solidFill>
        </p:spPr>
        <p:txBody>
          <a:bodyPr wrap="square" lIns="0" tIns="0" rIns="0" bIns="0" rtlCol="0"/>
          <a:lstStyle/>
          <a:p>
            <a:endParaRPr/>
          </a:p>
        </p:txBody>
      </p:sp>
      <p:sp>
        <p:nvSpPr>
          <p:cNvPr id="18" name="object 5"/>
          <p:cNvSpPr/>
          <p:nvPr/>
        </p:nvSpPr>
        <p:spPr>
          <a:xfrm>
            <a:off x="1726692" y="4200144"/>
            <a:ext cx="1179576" cy="914400"/>
          </a:xfrm>
          <a:prstGeom prst="rect">
            <a:avLst/>
          </a:prstGeom>
          <a:blipFill>
            <a:blip r:embed="rId6" cstate="print"/>
            <a:stretch>
              <a:fillRect/>
            </a:stretch>
          </a:blipFill>
        </p:spPr>
        <p:txBody>
          <a:bodyPr wrap="square" lIns="0" tIns="0" rIns="0" bIns="0" rtlCol="0"/>
          <a:lstStyle/>
          <a:p>
            <a:endParaRPr/>
          </a:p>
        </p:txBody>
      </p:sp>
      <p:sp>
        <p:nvSpPr>
          <p:cNvPr id="19" name="object 4"/>
          <p:cNvSpPr/>
          <p:nvPr/>
        </p:nvSpPr>
        <p:spPr>
          <a:xfrm>
            <a:off x="6563868" y="4200144"/>
            <a:ext cx="1181100" cy="914400"/>
          </a:xfrm>
          <a:prstGeom prst="rect">
            <a:avLst/>
          </a:prstGeom>
          <a:blipFill>
            <a:blip r:embed="rId6" cstate="print"/>
            <a:stretch>
              <a:fillRect/>
            </a:stretch>
          </a:blipFill>
        </p:spPr>
        <p:txBody>
          <a:bodyPr wrap="square" lIns="0" tIns="0" rIns="0" bIns="0" rtlCol="0"/>
          <a:lstStyle/>
          <a:p>
            <a:endParaRPr/>
          </a:p>
        </p:txBody>
      </p:sp>
      <p:sp>
        <p:nvSpPr>
          <p:cNvPr id="20" name="object 13"/>
          <p:cNvSpPr txBox="1"/>
          <p:nvPr/>
        </p:nvSpPr>
        <p:spPr>
          <a:xfrm>
            <a:off x="474785" y="5283708"/>
            <a:ext cx="9422070" cy="1095813"/>
          </a:xfrm>
          <a:prstGeom prst="rect">
            <a:avLst/>
          </a:prstGeom>
          <a:solidFill>
            <a:srgbClr val="FFFFFF"/>
          </a:solidFill>
        </p:spPr>
        <p:txBody>
          <a:bodyPr vert="horz" wrap="square" lIns="0" tIns="33655" rIns="0" bIns="0" rtlCol="0">
            <a:spAutoFit/>
          </a:bodyPr>
          <a:lstStyle/>
          <a:p>
            <a:pPr marL="379095" indent="-287020" algn="ctr">
              <a:lnSpc>
                <a:spcPct val="100000"/>
              </a:lnSpc>
              <a:spcBef>
                <a:spcPts val="265"/>
              </a:spcBef>
              <a:buFont typeface="Georgia"/>
              <a:buChar char=""/>
              <a:tabLst>
                <a:tab pos="379095" algn="l"/>
                <a:tab pos="379730" algn="l"/>
              </a:tabLst>
            </a:pPr>
            <a:r>
              <a:rPr sz="1400" b="1" spc="-10" dirty="0">
                <a:latin typeface="Carlito"/>
                <a:cs typeface="Carlito"/>
              </a:rPr>
              <a:t>Yükseköğretim </a:t>
            </a:r>
            <a:r>
              <a:rPr sz="1400" b="1" spc="-5" dirty="0">
                <a:latin typeface="Carlito"/>
                <a:cs typeface="Carlito"/>
              </a:rPr>
              <a:t>kurumunda </a:t>
            </a:r>
            <a:r>
              <a:rPr sz="1400" b="1" spc="-10" dirty="0">
                <a:latin typeface="Carlito"/>
                <a:cs typeface="Carlito"/>
              </a:rPr>
              <a:t>görevli </a:t>
            </a:r>
            <a:r>
              <a:rPr sz="1400" b="1" dirty="0">
                <a:latin typeface="Carlito"/>
                <a:cs typeface="Carlito"/>
              </a:rPr>
              <a:t>personel</a:t>
            </a:r>
            <a:r>
              <a:rPr sz="1400" b="1" spc="-130" dirty="0">
                <a:latin typeface="Carlito"/>
                <a:cs typeface="Carlito"/>
              </a:rPr>
              <a:t> </a:t>
            </a:r>
            <a:r>
              <a:rPr sz="1400" b="1" spc="-5" dirty="0">
                <a:latin typeface="Carlito"/>
                <a:cs typeface="Carlito"/>
              </a:rPr>
              <a:t>(akademik/idari)</a:t>
            </a:r>
            <a:endParaRPr sz="1400" dirty="0">
              <a:latin typeface="Carlito"/>
              <a:cs typeface="Carlito"/>
            </a:endParaRPr>
          </a:p>
          <a:p>
            <a:pPr algn="ctr">
              <a:lnSpc>
                <a:spcPct val="100000"/>
              </a:lnSpc>
              <a:spcBef>
                <a:spcPts val="35"/>
              </a:spcBef>
              <a:buFont typeface="Georgia"/>
              <a:buChar char=""/>
            </a:pPr>
            <a:endParaRPr sz="1350" dirty="0">
              <a:latin typeface="Carlito"/>
              <a:cs typeface="Carlito"/>
            </a:endParaRPr>
          </a:p>
          <a:p>
            <a:pPr marL="379095" indent="-287020" algn="ctr">
              <a:lnSpc>
                <a:spcPct val="100000"/>
              </a:lnSpc>
              <a:buFont typeface="Georgia"/>
              <a:buChar char=""/>
              <a:tabLst>
                <a:tab pos="379095" algn="l"/>
                <a:tab pos="379730" algn="l"/>
              </a:tabLst>
            </a:pPr>
            <a:r>
              <a:rPr sz="1400" b="1" dirty="0">
                <a:latin typeface="Carlito"/>
                <a:cs typeface="Carlito"/>
              </a:rPr>
              <a:t>5 </a:t>
            </a:r>
            <a:r>
              <a:rPr sz="1400" b="1" spc="-5" dirty="0">
                <a:latin typeface="Carlito"/>
                <a:cs typeface="Carlito"/>
              </a:rPr>
              <a:t>gün-2 </a:t>
            </a:r>
            <a:r>
              <a:rPr sz="1400" b="1" spc="-10" dirty="0">
                <a:latin typeface="Carlito"/>
                <a:cs typeface="Carlito"/>
              </a:rPr>
              <a:t>ay </a:t>
            </a:r>
            <a:r>
              <a:rPr sz="1400" b="1" spc="-5" dirty="0">
                <a:latin typeface="Carlito"/>
                <a:cs typeface="Carlito"/>
              </a:rPr>
              <a:t>(5 gün </a:t>
            </a:r>
            <a:r>
              <a:rPr sz="1400" b="1" dirty="0">
                <a:latin typeface="Carlito"/>
                <a:cs typeface="Carlito"/>
              </a:rPr>
              <a:t>ardışık</a:t>
            </a:r>
            <a:r>
              <a:rPr sz="1400" b="1" spc="-70" dirty="0">
                <a:latin typeface="Carlito"/>
                <a:cs typeface="Carlito"/>
              </a:rPr>
              <a:t> </a:t>
            </a:r>
            <a:r>
              <a:rPr sz="1400" b="1" dirty="0">
                <a:latin typeface="Carlito"/>
                <a:cs typeface="Carlito"/>
              </a:rPr>
              <a:t>olmalıdır)</a:t>
            </a:r>
            <a:endParaRPr sz="1400" dirty="0">
              <a:latin typeface="Carlito"/>
              <a:cs typeface="Carlito"/>
            </a:endParaRPr>
          </a:p>
          <a:p>
            <a:pPr algn="ctr">
              <a:lnSpc>
                <a:spcPct val="100000"/>
              </a:lnSpc>
              <a:spcBef>
                <a:spcPts val="30"/>
              </a:spcBef>
              <a:buFont typeface="Georgia"/>
              <a:buChar char=""/>
            </a:pPr>
            <a:endParaRPr sz="1350" dirty="0">
              <a:latin typeface="Carlito"/>
              <a:cs typeface="Carlito"/>
            </a:endParaRPr>
          </a:p>
          <a:p>
            <a:pPr marL="379095" indent="-287020" algn="ctr">
              <a:lnSpc>
                <a:spcPct val="100000"/>
              </a:lnSpc>
              <a:buFont typeface="Georgia"/>
              <a:buChar char=""/>
              <a:tabLst>
                <a:tab pos="379095" algn="l"/>
                <a:tab pos="379730" algn="l"/>
              </a:tabLst>
            </a:pPr>
            <a:r>
              <a:rPr sz="1400" b="1" spc="-5" dirty="0">
                <a:latin typeface="Carlito"/>
                <a:cs typeface="Carlito"/>
              </a:rPr>
              <a:t>Ülkemizdeki</a:t>
            </a:r>
            <a:r>
              <a:rPr sz="1400" b="1" spc="-20" dirty="0">
                <a:latin typeface="Carlito"/>
                <a:cs typeface="Carlito"/>
              </a:rPr>
              <a:t> </a:t>
            </a:r>
            <a:r>
              <a:rPr sz="1400" b="1" spc="-5" dirty="0">
                <a:latin typeface="Carlito"/>
                <a:cs typeface="Carlito"/>
              </a:rPr>
              <a:t>üniversite</a:t>
            </a:r>
            <a:r>
              <a:rPr sz="1400" b="1" spc="-40" dirty="0">
                <a:latin typeface="Carlito"/>
                <a:cs typeface="Carlito"/>
              </a:rPr>
              <a:t> </a:t>
            </a:r>
            <a:r>
              <a:rPr sz="1400" b="1" spc="-5" dirty="0">
                <a:latin typeface="Carlito"/>
                <a:cs typeface="Carlito"/>
              </a:rPr>
              <a:t>personeli</a:t>
            </a:r>
            <a:r>
              <a:rPr sz="1400" b="1" spc="-20" dirty="0">
                <a:latin typeface="Carlito"/>
                <a:cs typeface="Carlito"/>
              </a:rPr>
              <a:t> </a:t>
            </a:r>
            <a:r>
              <a:rPr sz="1400" b="1" spc="-5" dirty="0">
                <a:latin typeface="Carlito"/>
                <a:cs typeface="Carlito"/>
              </a:rPr>
              <a:t>ortak</a:t>
            </a:r>
            <a:r>
              <a:rPr sz="1400" b="1" spc="-35" dirty="0">
                <a:latin typeface="Carlito"/>
                <a:cs typeface="Carlito"/>
              </a:rPr>
              <a:t> </a:t>
            </a:r>
            <a:r>
              <a:rPr sz="1400" b="1" spc="-5" dirty="0">
                <a:latin typeface="Carlito"/>
                <a:cs typeface="Carlito"/>
              </a:rPr>
              <a:t>ülkedeki</a:t>
            </a:r>
            <a:r>
              <a:rPr sz="1400" b="1" spc="-25" dirty="0">
                <a:latin typeface="Carlito"/>
                <a:cs typeface="Carlito"/>
              </a:rPr>
              <a:t> </a:t>
            </a:r>
            <a:r>
              <a:rPr sz="1400" b="1" spc="-10" dirty="0">
                <a:latin typeface="Carlito"/>
                <a:cs typeface="Carlito"/>
              </a:rPr>
              <a:t>kamu/özel</a:t>
            </a:r>
            <a:r>
              <a:rPr sz="1400" b="1" spc="-30" dirty="0">
                <a:latin typeface="Carlito"/>
                <a:cs typeface="Carlito"/>
              </a:rPr>
              <a:t> </a:t>
            </a:r>
            <a:r>
              <a:rPr sz="1400" b="1" dirty="0">
                <a:latin typeface="Carlito"/>
                <a:cs typeface="Carlito"/>
              </a:rPr>
              <a:t>bir</a:t>
            </a:r>
            <a:r>
              <a:rPr sz="1400" b="1" spc="-15" dirty="0">
                <a:latin typeface="Carlito"/>
                <a:cs typeface="Carlito"/>
              </a:rPr>
              <a:t> </a:t>
            </a:r>
            <a:r>
              <a:rPr sz="1400" b="1" spc="-5" dirty="0">
                <a:latin typeface="Carlito"/>
                <a:cs typeface="Carlito"/>
              </a:rPr>
              <a:t>kurum/kuruluşa</a:t>
            </a:r>
            <a:r>
              <a:rPr sz="1400" b="1" spc="-40" dirty="0">
                <a:latin typeface="Carlito"/>
                <a:cs typeface="Carlito"/>
              </a:rPr>
              <a:t> </a:t>
            </a:r>
            <a:r>
              <a:rPr sz="1400" b="1" dirty="0">
                <a:latin typeface="Carlito"/>
                <a:cs typeface="Carlito"/>
              </a:rPr>
              <a:t>eğitim</a:t>
            </a:r>
            <a:r>
              <a:rPr sz="1400" b="1" spc="-15" dirty="0">
                <a:latin typeface="Carlito"/>
                <a:cs typeface="Carlito"/>
              </a:rPr>
              <a:t> </a:t>
            </a:r>
            <a:r>
              <a:rPr sz="1400" b="1" dirty="0">
                <a:latin typeface="Carlito"/>
                <a:cs typeface="Carlito"/>
              </a:rPr>
              <a:t>almak</a:t>
            </a:r>
            <a:r>
              <a:rPr sz="1400" b="1" spc="-20" dirty="0">
                <a:latin typeface="Carlito"/>
                <a:cs typeface="Carlito"/>
              </a:rPr>
              <a:t> </a:t>
            </a:r>
            <a:r>
              <a:rPr sz="1400" b="1" spc="-5" dirty="0">
                <a:latin typeface="Carlito"/>
                <a:cs typeface="Carlito"/>
              </a:rPr>
              <a:t>üzere</a:t>
            </a:r>
            <a:r>
              <a:rPr sz="1400" b="1" u="sng" spc="-40" dirty="0">
                <a:uFill>
                  <a:solidFill>
                    <a:srgbClr val="000000"/>
                  </a:solidFill>
                </a:uFill>
                <a:latin typeface="Carlito"/>
                <a:cs typeface="Carlito"/>
              </a:rPr>
              <a:t> </a:t>
            </a:r>
            <a:r>
              <a:rPr sz="1400" b="1" u="sng" spc="-5" dirty="0">
                <a:uFill>
                  <a:solidFill>
                    <a:srgbClr val="000000"/>
                  </a:solidFill>
                </a:uFill>
                <a:latin typeface="Carlito"/>
                <a:cs typeface="Carlito"/>
              </a:rPr>
              <a:t>gidemez</a:t>
            </a:r>
            <a:r>
              <a:rPr sz="1400" b="1" spc="-5" dirty="0">
                <a:latin typeface="Carlito"/>
                <a:cs typeface="Carlito"/>
              </a:rPr>
              <a:t>.</a:t>
            </a:r>
            <a:endParaRPr sz="1400" dirty="0">
              <a:latin typeface="Carlito"/>
              <a:cs typeface="Carlito"/>
            </a:endParaRPr>
          </a:p>
        </p:txBody>
      </p:sp>
    </p:spTree>
    <p:extLst>
      <p:ext uri="{BB962C8B-B14F-4D97-AF65-F5344CB8AC3E}">
        <p14:creationId xmlns:p14="http://schemas.microsoft.com/office/powerpoint/2010/main" val="4736991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2178771" y="1490216"/>
            <a:ext cx="8098968" cy="1745221"/>
          </a:xfrm>
          <a:prstGeom prst="rect">
            <a:avLst/>
          </a:prstGeom>
        </p:spPr>
        <p:txBody>
          <a:bodyPr wrap="square">
            <a:spAutoFit/>
          </a:bodyPr>
          <a:lstStyle/>
          <a:p>
            <a:pPr marL="227272" indent="-227272">
              <a:lnSpc>
                <a:spcPct val="150000"/>
              </a:lnSpc>
              <a:buFont typeface="Arial" charset="-94"/>
              <a:buChar char="•"/>
            </a:pPr>
            <a:endParaRPr lang="tr-TR" sz="1432" dirty="0">
              <a:latin typeface="Myriad Pro" charset="-94"/>
              <a:ea typeface="Myriad Pro" charset="-94"/>
              <a:cs typeface="Myriad Pro" charset="-94"/>
            </a:endParaRPr>
          </a:p>
          <a:p>
            <a:endParaRPr lang="tr-TR" sz="1432" dirty="0"/>
          </a:p>
          <a:p>
            <a:endParaRPr lang="tr-TR" sz="1432" dirty="0"/>
          </a:p>
          <a:p>
            <a:endParaRPr lang="tr-TR" sz="1432" dirty="0"/>
          </a:p>
          <a:p>
            <a:endParaRPr lang="tr-TR" sz="1432" dirty="0"/>
          </a:p>
          <a:p>
            <a:endParaRPr lang="tr-TR" sz="1432" dirty="0"/>
          </a:p>
          <a:p>
            <a:endParaRPr lang="tr-TR" sz="1432" dirty="0"/>
          </a:p>
        </p:txBody>
      </p:sp>
      <p:sp>
        <p:nvSpPr>
          <p:cNvPr id="8" name="object 3"/>
          <p:cNvSpPr txBox="1">
            <a:spLocks/>
          </p:cNvSpPr>
          <p:nvPr/>
        </p:nvSpPr>
        <p:spPr>
          <a:xfrm>
            <a:off x="4428484" y="347081"/>
            <a:ext cx="2641600" cy="513715"/>
          </a:xfrm>
          <a:prstGeom prst="rect">
            <a:avLst/>
          </a:prstGeom>
        </p:spPr>
        <p:txBody>
          <a:bodyPr vert="horz" wrap="square" lIns="0" tIns="12700" rIns="0" bIns="0" rtlCol="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12700" algn="ctr">
              <a:lnSpc>
                <a:spcPct val="100000"/>
              </a:lnSpc>
              <a:spcBef>
                <a:spcPts val="100"/>
              </a:spcBef>
            </a:pPr>
            <a:r>
              <a:rPr lang="tr-TR" sz="3200" spc="-45" dirty="0" smtClean="0">
                <a:solidFill>
                  <a:srgbClr val="003399"/>
                </a:solidFill>
                <a:latin typeface="Arial"/>
                <a:cs typeface="Arial"/>
              </a:rPr>
              <a:t>Fırsatlar</a:t>
            </a:r>
            <a:endParaRPr lang="tr-TR" sz="3200" dirty="0">
              <a:solidFill>
                <a:srgbClr val="003399"/>
              </a:solidFill>
              <a:latin typeface="Arial"/>
              <a:cs typeface="Arial"/>
            </a:endParaRPr>
          </a:p>
        </p:txBody>
      </p:sp>
      <p:sp>
        <p:nvSpPr>
          <p:cNvPr id="9" name="object 2"/>
          <p:cNvSpPr txBox="1"/>
          <p:nvPr/>
        </p:nvSpPr>
        <p:spPr>
          <a:xfrm>
            <a:off x="1742123" y="1241841"/>
            <a:ext cx="9575531" cy="4859664"/>
          </a:xfrm>
          <a:prstGeom prst="rect">
            <a:avLst/>
          </a:prstGeom>
        </p:spPr>
        <p:txBody>
          <a:bodyPr vert="horz" wrap="square" lIns="0" tIns="12065" rIns="0" bIns="0" rtlCol="0">
            <a:spAutoFit/>
          </a:bodyPr>
          <a:lstStyle/>
          <a:p>
            <a:pPr marL="12700">
              <a:lnSpc>
                <a:spcPct val="100000"/>
              </a:lnSpc>
              <a:spcBef>
                <a:spcPts val="95"/>
              </a:spcBef>
            </a:pPr>
            <a:r>
              <a:rPr sz="1600" b="1" spc="-15" dirty="0">
                <a:solidFill>
                  <a:srgbClr val="BF0000"/>
                </a:solidFill>
                <a:latin typeface="Carlito"/>
                <a:cs typeface="Carlito"/>
              </a:rPr>
              <a:t>Doktora</a:t>
            </a:r>
            <a:r>
              <a:rPr sz="1600" b="1" spc="-10" dirty="0">
                <a:solidFill>
                  <a:srgbClr val="BF0000"/>
                </a:solidFill>
                <a:latin typeface="Carlito"/>
                <a:cs typeface="Carlito"/>
              </a:rPr>
              <a:t> Hareketliliği</a:t>
            </a:r>
            <a:endParaRPr sz="1600" dirty="0">
              <a:latin typeface="Carlito"/>
              <a:cs typeface="Carlito"/>
            </a:endParaRPr>
          </a:p>
          <a:p>
            <a:pPr>
              <a:lnSpc>
                <a:spcPct val="100000"/>
              </a:lnSpc>
            </a:pPr>
            <a:endParaRPr sz="2200" dirty="0">
              <a:latin typeface="Carlito"/>
              <a:cs typeface="Carlito"/>
            </a:endParaRPr>
          </a:p>
          <a:p>
            <a:pPr marL="354965" indent="-342900">
              <a:lnSpc>
                <a:spcPct val="100000"/>
              </a:lnSpc>
              <a:buFont typeface="Georgia"/>
              <a:buChar char=""/>
              <a:tabLst>
                <a:tab pos="354965" algn="l"/>
                <a:tab pos="355600" algn="l"/>
              </a:tabLst>
            </a:pPr>
            <a:r>
              <a:rPr lang="tr-TR" sz="1600" b="1" spc="-15" dirty="0" smtClean="0">
                <a:latin typeface="Carlito"/>
                <a:cs typeface="Carlito"/>
              </a:rPr>
              <a:t>Doktora </a:t>
            </a:r>
            <a:r>
              <a:rPr lang="tr-TR" sz="1600" b="1" spc="-15" dirty="0">
                <a:latin typeface="Carlito"/>
                <a:cs typeface="Carlito"/>
              </a:rPr>
              <a:t>öğrencileri ve doktoradan yeni mezun olanlar için sunulan bir fırsattır</a:t>
            </a:r>
            <a:r>
              <a:rPr lang="tr-TR" sz="1600" b="1" spc="-15" dirty="0" smtClean="0">
                <a:latin typeface="Carlito"/>
                <a:cs typeface="Carlito"/>
              </a:rPr>
              <a:t>.</a:t>
            </a:r>
          </a:p>
          <a:p>
            <a:pPr marL="12065">
              <a:lnSpc>
                <a:spcPct val="100000"/>
              </a:lnSpc>
              <a:tabLst>
                <a:tab pos="354965" algn="l"/>
                <a:tab pos="355600" algn="l"/>
              </a:tabLst>
            </a:pPr>
            <a:endParaRPr lang="tr-TR" sz="1600" b="1" spc="-15" dirty="0">
              <a:latin typeface="Carlito"/>
              <a:cs typeface="Carlito"/>
            </a:endParaRPr>
          </a:p>
          <a:p>
            <a:pPr marL="354965" indent="-342900">
              <a:lnSpc>
                <a:spcPct val="100000"/>
              </a:lnSpc>
              <a:buFont typeface="Georgia"/>
              <a:buChar char=""/>
              <a:tabLst>
                <a:tab pos="354965" algn="l"/>
                <a:tab pos="355600" algn="l"/>
              </a:tabLst>
            </a:pPr>
            <a:r>
              <a:rPr lang="tr-TR" sz="1600" b="1" spc="-15" dirty="0" smtClean="0">
                <a:latin typeface="Carlito"/>
                <a:cs typeface="Carlito"/>
              </a:rPr>
              <a:t>Doktora </a:t>
            </a:r>
            <a:r>
              <a:rPr lang="tr-TR" sz="1600" b="1" spc="-15" dirty="0">
                <a:latin typeface="Carlito"/>
                <a:cs typeface="Carlito"/>
              </a:rPr>
              <a:t>öğrencileri, kısa veya uzun dönem öğrenim/staj hareketliliği gerçekleştirebilirler</a:t>
            </a:r>
            <a:r>
              <a:rPr lang="tr-TR" sz="1600" b="1" spc="-15" dirty="0" smtClean="0">
                <a:latin typeface="Carlito"/>
                <a:cs typeface="Carlito"/>
              </a:rPr>
              <a:t>.</a:t>
            </a:r>
          </a:p>
          <a:p>
            <a:pPr marL="12065">
              <a:lnSpc>
                <a:spcPct val="100000"/>
              </a:lnSpc>
              <a:tabLst>
                <a:tab pos="354965" algn="l"/>
                <a:tab pos="355600" algn="l"/>
              </a:tabLst>
            </a:pPr>
            <a:endParaRPr lang="tr-TR" sz="1600" b="1" spc="-15" dirty="0">
              <a:latin typeface="Carlito"/>
              <a:cs typeface="Carlito"/>
            </a:endParaRPr>
          </a:p>
          <a:p>
            <a:pPr marL="354965" indent="-342900">
              <a:lnSpc>
                <a:spcPct val="100000"/>
              </a:lnSpc>
              <a:buFont typeface="Georgia"/>
              <a:buChar char=""/>
              <a:tabLst>
                <a:tab pos="354965" algn="l"/>
                <a:tab pos="355600" algn="l"/>
              </a:tabLst>
            </a:pPr>
            <a:r>
              <a:rPr lang="tr-TR" sz="1600" b="1" spc="-15" dirty="0" smtClean="0">
                <a:latin typeface="Carlito"/>
                <a:cs typeface="Carlito"/>
              </a:rPr>
              <a:t>Doktoradan </a:t>
            </a:r>
            <a:r>
              <a:rPr lang="tr-TR" sz="1600" b="1" spc="-15" dirty="0">
                <a:latin typeface="Carlito"/>
                <a:cs typeface="Carlito"/>
              </a:rPr>
              <a:t>yeni mezun olanlar ise, kısa veya uzun dönem staj hareketliliği yapabilirler</a:t>
            </a:r>
            <a:r>
              <a:rPr lang="tr-TR" sz="1600" b="1" spc="-15" dirty="0" smtClean="0">
                <a:latin typeface="Carlito"/>
                <a:cs typeface="Carlito"/>
              </a:rPr>
              <a:t>.</a:t>
            </a:r>
          </a:p>
          <a:p>
            <a:pPr marL="12065">
              <a:lnSpc>
                <a:spcPct val="100000"/>
              </a:lnSpc>
              <a:tabLst>
                <a:tab pos="354965" algn="l"/>
                <a:tab pos="355600" algn="l"/>
              </a:tabLst>
            </a:pPr>
            <a:endParaRPr lang="tr-TR" sz="1600" b="1" spc="-15" dirty="0">
              <a:latin typeface="Carlito"/>
              <a:cs typeface="Carlito"/>
            </a:endParaRPr>
          </a:p>
          <a:p>
            <a:pPr marL="354965" indent="-342900">
              <a:lnSpc>
                <a:spcPct val="100000"/>
              </a:lnSpc>
              <a:buFont typeface="Georgia"/>
              <a:buChar char=""/>
              <a:tabLst>
                <a:tab pos="354965" algn="l"/>
                <a:tab pos="355600" algn="l"/>
              </a:tabLst>
            </a:pPr>
            <a:r>
              <a:rPr lang="tr-TR" sz="1600" b="1" spc="-15" dirty="0" smtClean="0">
                <a:latin typeface="Carlito"/>
                <a:cs typeface="Carlito"/>
              </a:rPr>
              <a:t>Kısa </a:t>
            </a:r>
            <a:r>
              <a:rPr lang="tr-TR" sz="1600" b="1" spc="-15" dirty="0">
                <a:latin typeface="Carlito"/>
                <a:cs typeface="Carlito"/>
              </a:rPr>
              <a:t>dönem faaliyet için 5-30 gün arası fiziksel hareketlilik yapılması gerekmektedir</a:t>
            </a:r>
            <a:r>
              <a:rPr lang="tr-TR" sz="1600" b="1" spc="-15" dirty="0" smtClean="0">
                <a:latin typeface="Carlito"/>
                <a:cs typeface="Carlito"/>
              </a:rPr>
              <a:t>.</a:t>
            </a:r>
          </a:p>
          <a:p>
            <a:pPr marL="12065">
              <a:lnSpc>
                <a:spcPct val="100000"/>
              </a:lnSpc>
              <a:tabLst>
                <a:tab pos="354965" algn="l"/>
                <a:tab pos="355600" algn="l"/>
              </a:tabLst>
            </a:pPr>
            <a:endParaRPr lang="tr-TR" sz="1600" b="1" spc="-15" dirty="0">
              <a:latin typeface="Carlito"/>
              <a:cs typeface="Carlito"/>
            </a:endParaRPr>
          </a:p>
          <a:p>
            <a:pPr marL="354965" indent="-342900">
              <a:lnSpc>
                <a:spcPct val="100000"/>
              </a:lnSpc>
              <a:buFont typeface="Georgia"/>
              <a:buChar char=""/>
              <a:tabLst>
                <a:tab pos="354965" algn="l"/>
                <a:tab pos="355600" algn="l"/>
              </a:tabLst>
            </a:pPr>
            <a:r>
              <a:rPr lang="tr-TR" sz="1600" b="1" spc="-15" dirty="0" smtClean="0">
                <a:latin typeface="Carlito"/>
                <a:cs typeface="Carlito"/>
              </a:rPr>
              <a:t>Fiziksel </a:t>
            </a:r>
            <a:r>
              <a:rPr lang="tr-TR" sz="1600" b="1" spc="-15" dirty="0">
                <a:latin typeface="Carlito"/>
                <a:cs typeface="Carlito"/>
              </a:rPr>
              <a:t>hareketliliğe sanal hareketlilik de eklenmesi mümkündür</a:t>
            </a:r>
            <a:r>
              <a:rPr lang="tr-TR" sz="1600" b="1" spc="-15" dirty="0" smtClean="0">
                <a:latin typeface="Carlito"/>
                <a:cs typeface="Carlito"/>
              </a:rPr>
              <a:t>.</a:t>
            </a:r>
          </a:p>
          <a:p>
            <a:pPr marL="12065">
              <a:lnSpc>
                <a:spcPct val="100000"/>
              </a:lnSpc>
              <a:tabLst>
                <a:tab pos="354965" algn="l"/>
                <a:tab pos="355600" algn="l"/>
              </a:tabLst>
            </a:pPr>
            <a:endParaRPr sz="2200" dirty="0" smtClean="0">
              <a:latin typeface="Carlito"/>
              <a:cs typeface="Carlito"/>
            </a:endParaRPr>
          </a:p>
          <a:p>
            <a:pPr marL="12700">
              <a:lnSpc>
                <a:spcPct val="100000"/>
              </a:lnSpc>
            </a:pPr>
            <a:r>
              <a:rPr sz="1600" b="1" spc="-10" dirty="0" smtClean="0">
                <a:solidFill>
                  <a:srgbClr val="BF0000"/>
                </a:solidFill>
                <a:latin typeface="Carlito"/>
                <a:cs typeface="Carlito"/>
              </a:rPr>
              <a:t>Karma </a:t>
            </a:r>
            <a:r>
              <a:rPr sz="1600" b="1" spc="-5" dirty="0">
                <a:solidFill>
                  <a:srgbClr val="BF0000"/>
                </a:solidFill>
                <a:latin typeface="Carlito"/>
                <a:cs typeface="Carlito"/>
              </a:rPr>
              <a:t>(Blended) </a:t>
            </a:r>
            <a:r>
              <a:rPr sz="1600" b="1" spc="-10" dirty="0">
                <a:solidFill>
                  <a:srgbClr val="BF0000"/>
                </a:solidFill>
                <a:latin typeface="Carlito"/>
                <a:cs typeface="Carlito"/>
              </a:rPr>
              <a:t>Hareketlilikler (Fiziksel hareketlilik </a:t>
            </a:r>
            <a:r>
              <a:rPr sz="1600" b="1" spc="-5" dirty="0">
                <a:solidFill>
                  <a:srgbClr val="BF0000"/>
                </a:solidFill>
                <a:latin typeface="Carlito"/>
                <a:cs typeface="Carlito"/>
              </a:rPr>
              <a:t>+ Sanal</a:t>
            </a:r>
            <a:r>
              <a:rPr sz="1600" b="1" spc="20" dirty="0">
                <a:solidFill>
                  <a:srgbClr val="BF0000"/>
                </a:solidFill>
                <a:latin typeface="Carlito"/>
                <a:cs typeface="Carlito"/>
              </a:rPr>
              <a:t> </a:t>
            </a:r>
            <a:r>
              <a:rPr sz="1600" b="1" spc="-10" dirty="0">
                <a:solidFill>
                  <a:srgbClr val="BF0000"/>
                </a:solidFill>
                <a:latin typeface="Carlito"/>
                <a:cs typeface="Carlito"/>
              </a:rPr>
              <a:t>hareketlilik)</a:t>
            </a:r>
            <a:endParaRPr sz="1600" dirty="0">
              <a:latin typeface="Carlito"/>
              <a:cs typeface="Carlito"/>
            </a:endParaRPr>
          </a:p>
          <a:p>
            <a:pPr>
              <a:lnSpc>
                <a:spcPct val="100000"/>
              </a:lnSpc>
              <a:spcBef>
                <a:spcPts val="5"/>
              </a:spcBef>
            </a:pPr>
            <a:endParaRPr sz="2200" dirty="0">
              <a:latin typeface="Carlito"/>
              <a:cs typeface="Carlito"/>
            </a:endParaRPr>
          </a:p>
          <a:p>
            <a:pPr marL="354965" indent="-342900">
              <a:lnSpc>
                <a:spcPct val="100000"/>
              </a:lnSpc>
              <a:buFont typeface="Georgia"/>
              <a:buChar char=""/>
              <a:tabLst>
                <a:tab pos="354965" algn="l"/>
                <a:tab pos="355600" algn="l"/>
              </a:tabLst>
            </a:pPr>
            <a:r>
              <a:rPr sz="1600" b="1" spc="-10" dirty="0">
                <a:latin typeface="Carlito"/>
                <a:cs typeface="Carlito"/>
              </a:rPr>
              <a:t>Uzun dönem hareketlilik </a:t>
            </a:r>
            <a:r>
              <a:rPr sz="1600" b="1" spc="-15" dirty="0">
                <a:latin typeface="Carlito"/>
                <a:cs typeface="Carlito"/>
              </a:rPr>
              <a:t>yapamayacak </a:t>
            </a:r>
            <a:r>
              <a:rPr sz="1600" b="1" spc="-5" dirty="0">
                <a:latin typeface="Carlito"/>
                <a:cs typeface="Carlito"/>
              </a:rPr>
              <a:t>kişileri dahil edebilmek </a:t>
            </a:r>
            <a:r>
              <a:rPr sz="1600" b="1" spc="-15" dirty="0">
                <a:latin typeface="Carlito"/>
                <a:cs typeface="Carlito"/>
              </a:rPr>
              <a:t>üzere </a:t>
            </a:r>
            <a:r>
              <a:rPr sz="1600" b="1" spc="-5" dirty="0">
                <a:latin typeface="Carlito"/>
                <a:cs typeface="Carlito"/>
              </a:rPr>
              <a:t>tasarlanmış bir</a:t>
            </a:r>
            <a:r>
              <a:rPr sz="1600" b="1" spc="185" dirty="0">
                <a:latin typeface="Carlito"/>
                <a:cs typeface="Carlito"/>
              </a:rPr>
              <a:t> </a:t>
            </a:r>
            <a:r>
              <a:rPr sz="1600" b="1" spc="-30" dirty="0">
                <a:latin typeface="Carlito"/>
                <a:cs typeface="Carlito"/>
              </a:rPr>
              <a:t>fırsattır.</a:t>
            </a:r>
            <a:endParaRPr sz="1600" dirty="0">
              <a:latin typeface="Carlito"/>
              <a:cs typeface="Carlito"/>
            </a:endParaRPr>
          </a:p>
          <a:p>
            <a:pPr marL="354965" indent="-342900">
              <a:lnSpc>
                <a:spcPct val="100000"/>
              </a:lnSpc>
              <a:spcBef>
                <a:spcPts val="1535"/>
              </a:spcBef>
              <a:buFont typeface="Georgia"/>
              <a:buChar char=""/>
              <a:tabLst>
                <a:tab pos="354965" algn="l"/>
                <a:tab pos="355600" algn="l"/>
              </a:tabLst>
            </a:pPr>
            <a:r>
              <a:rPr sz="1600" b="1" spc="-10" dirty="0">
                <a:latin typeface="Carlito"/>
                <a:cs typeface="Carlito"/>
              </a:rPr>
              <a:t>Zorunlu </a:t>
            </a:r>
            <a:r>
              <a:rPr sz="1600" b="1" spc="-5" dirty="0">
                <a:latin typeface="Carlito"/>
                <a:cs typeface="Carlito"/>
              </a:rPr>
              <a:t>sanal bileşeni </a:t>
            </a:r>
            <a:r>
              <a:rPr sz="1600" b="1" dirty="0">
                <a:latin typeface="Carlito"/>
                <a:cs typeface="Carlito"/>
              </a:rPr>
              <a:t>olan </a:t>
            </a:r>
            <a:r>
              <a:rPr sz="1600" b="1" spc="-5" dirty="0">
                <a:latin typeface="Carlito"/>
                <a:cs typeface="Carlito"/>
              </a:rPr>
              <a:t>kısa dönem </a:t>
            </a:r>
            <a:r>
              <a:rPr sz="1600" b="1" spc="-10" dirty="0">
                <a:latin typeface="Carlito"/>
                <a:cs typeface="Carlito"/>
              </a:rPr>
              <a:t>fiziksel</a:t>
            </a:r>
            <a:r>
              <a:rPr sz="1600" b="1" dirty="0">
                <a:latin typeface="Carlito"/>
                <a:cs typeface="Carlito"/>
              </a:rPr>
              <a:t> </a:t>
            </a:r>
            <a:r>
              <a:rPr sz="1600" b="1" spc="-20" dirty="0">
                <a:latin typeface="Carlito"/>
                <a:cs typeface="Carlito"/>
              </a:rPr>
              <a:t>hareketliliktir.</a:t>
            </a:r>
            <a:endParaRPr sz="1600" dirty="0">
              <a:latin typeface="Carlito"/>
              <a:cs typeface="Carlito"/>
            </a:endParaRPr>
          </a:p>
          <a:p>
            <a:pPr marL="354965" indent="-342900">
              <a:lnSpc>
                <a:spcPct val="100000"/>
              </a:lnSpc>
              <a:spcBef>
                <a:spcPts val="1535"/>
              </a:spcBef>
              <a:buFont typeface="Georgia"/>
              <a:buChar char=""/>
              <a:tabLst>
                <a:tab pos="354965" algn="l"/>
                <a:tab pos="355600" algn="l"/>
              </a:tabLst>
            </a:pPr>
            <a:r>
              <a:rPr sz="1600" b="1" spc="-5" dirty="0">
                <a:latin typeface="Carlito"/>
                <a:cs typeface="Carlito"/>
              </a:rPr>
              <a:t>5-30 gün </a:t>
            </a:r>
            <a:r>
              <a:rPr sz="1600" b="1" spc="-10" dirty="0">
                <a:latin typeface="Carlito"/>
                <a:cs typeface="Carlito"/>
              </a:rPr>
              <a:t>arası fiziksel hareketlilik yapılması</a:t>
            </a:r>
            <a:r>
              <a:rPr sz="1600" b="1" spc="15" dirty="0">
                <a:latin typeface="Carlito"/>
                <a:cs typeface="Carlito"/>
              </a:rPr>
              <a:t> </a:t>
            </a:r>
            <a:r>
              <a:rPr sz="1600" b="1" spc="-20" dirty="0">
                <a:latin typeface="Carlito"/>
                <a:cs typeface="Carlito"/>
              </a:rPr>
              <a:t>gerekmektedir.</a:t>
            </a:r>
            <a:endParaRPr sz="1600" dirty="0">
              <a:latin typeface="Carlito"/>
              <a:cs typeface="Carlito"/>
            </a:endParaRPr>
          </a:p>
        </p:txBody>
      </p:sp>
    </p:spTree>
    <p:extLst>
      <p:ext uri="{BB962C8B-B14F-4D97-AF65-F5344CB8AC3E}">
        <p14:creationId xmlns:p14="http://schemas.microsoft.com/office/powerpoint/2010/main" val="20709956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168085" y="1837620"/>
            <a:ext cx="5855829" cy="390729"/>
          </a:xfrm>
        </p:spPr>
        <p:txBody>
          <a:bodyPr>
            <a:normAutofit fontScale="90000"/>
          </a:bodyPr>
          <a:lstStyle/>
          <a:p>
            <a:endParaRPr lang="en-US"/>
          </a:p>
        </p:txBody>
      </p:sp>
      <p:sp>
        <p:nvSpPr>
          <p:cNvPr id="3" name="İçerik Yer Tutucusu 2"/>
          <p:cNvSpPr>
            <a:spLocks noGrp="1"/>
          </p:cNvSpPr>
          <p:nvPr>
            <p:ph idx="1"/>
          </p:nvPr>
        </p:nvSpPr>
        <p:spPr>
          <a:xfrm>
            <a:off x="2083695" y="1351562"/>
            <a:ext cx="8024033" cy="251183"/>
          </a:xfrm>
        </p:spPr>
        <p:txBody>
          <a:bodyPr>
            <a:normAutofit fontScale="62500" lnSpcReduction="20000"/>
          </a:bodyPr>
          <a:lstStyle/>
          <a:p>
            <a:endParaRPr lang="en-US"/>
          </a:p>
        </p:txBody>
      </p:sp>
      <p:sp>
        <p:nvSpPr>
          <p:cNvPr id="5" name="Dikdörtgen 4"/>
          <p:cNvSpPr/>
          <p:nvPr/>
        </p:nvSpPr>
        <p:spPr>
          <a:xfrm>
            <a:off x="2178771" y="1490216"/>
            <a:ext cx="8098968" cy="1745221"/>
          </a:xfrm>
          <a:prstGeom prst="rect">
            <a:avLst/>
          </a:prstGeom>
        </p:spPr>
        <p:txBody>
          <a:bodyPr wrap="square">
            <a:spAutoFit/>
          </a:bodyPr>
          <a:lstStyle/>
          <a:p>
            <a:pPr marL="227272" indent="-227272">
              <a:lnSpc>
                <a:spcPct val="150000"/>
              </a:lnSpc>
              <a:buFont typeface="Arial" charset="-94"/>
              <a:buChar char="•"/>
            </a:pPr>
            <a:endParaRPr lang="tr-TR" sz="1432" dirty="0">
              <a:latin typeface="Myriad Pro" charset="-94"/>
              <a:ea typeface="Myriad Pro" charset="-94"/>
              <a:cs typeface="Myriad Pro" charset="-94"/>
            </a:endParaRPr>
          </a:p>
          <a:p>
            <a:endParaRPr lang="tr-TR" sz="1432" dirty="0"/>
          </a:p>
          <a:p>
            <a:endParaRPr lang="tr-TR" sz="1432" dirty="0"/>
          </a:p>
          <a:p>
            <a:endParaRPr lang="tr-TR" sz="1432" dirty="0"/>
          </a:p>
          <a:p>
            <a:endParaRPr lang="tr-TR" sz="1432" dirty="0"/>
          </a:p>
          <a:p>
            <a:endParaRPr lang="tr-TR" sz="1432" dirty="0"/>
          </a:p>
          <a:p>
            <a:endParaRPr lang="tr-TR" sz="1432" dirty="0"/>
          </a:p>
        </p:txBody>
      </p:sp>
      <p:pic>
        <p:nvPicPr>
          <p:cNvPr id="1026" name="Resim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48545" y="132804"/>
            <a:ext cx="1712088" cy="492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object 2"/>
          <p:cNvSpPr txBox="1">
            <a:spLocks/>
          </p:cNvSpPr>
          <p:nvPr/>
        </p:nvSpPr>
        <p:spPr>
          <a:xfrm>
            <a:off x="3275960" y="53576"/>
            <a:ext cx="5595620" cy="513715"/>
          </a:xfrm>
          <a:prstGeom prst="rect">
            <a:avLst/>
          </a:prstGeom>
        </p:spPr>
        <p:txBody>
          <a:bodyPr vert="horz" wrap="square" lIns="0" tIns="12700" rIns="0" bIns="0" rtlCol="0" anchor="t">
            <a:sp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12700">
              <a:spcBef>
                <a:spcPts val="100"/>
              </a:spcBef>
            </a:pPr>
            <a:r>
              <a:rPr lang="tr-TR" sz="3200" spc="-5" dirty="0" smtClean="0">
                <a:solidFill>
                  <a:srgbClr val="FF0000"/>
                </a:solidFill>
                <a:latin typeface="Arial"/>
                <a:cs typeface="Arial"/>
              </a:rPr>
              <a:t>Hareketlilik </a:t>
            </a:r>
            <a:r>
              <a:rPr lang="tr-TR" sz="3200" spc="-5" dirty="0" err="1">
                <a:solidFill>
                  <a:srgbClr val="FF0000"/>
                </a:solidFill>
                <a:latin typeface="Arial"/>
                <a:cs typeface="Arial"/>
              </a:rPr>
              <a:t>K</a:t>
            </a:r>
            <a:r>
              <a:rPr lang="tr-TR" sz="3200" spc="-5" dirty="0" err="1" smtClean="0">
                <a:solidFill>
                  <a:srgbClr val="FF0000"/>
                </a:solidFill>
                <a:latin typeface="Arial"/>
                <a:cs typeface="Arial"/>
              </a:rPr>
              <a:t>ısıtı</a:t>
            </a:r>
            <a:r>
              <a:rPr lang="tr-TR" sz="3200" spc="-5" dirty="0" smtClean="0">
                <a:solidFill>
                  <a:srgbClr val="FF0000"/>
                </a:solidFill>
                <a:latin typeface="Arial"/>
                <a:cs typeface="Arial"/>
              </a:rPr>
              <a:t> Olan</a:t>
            </a:r>
            <a:r>
              <a:rPr lang="tr-TR" sz="3200" spc="-80" dirty="0" smtClean="0">
                <a:solidFill>
                  <a:srgbClr val="FF0000"/>
                </a:solidFill>
                <a:latin typeface="Arial"/>
                <a:cs typeface="Arial"/>
              </a:rPr>
              <a:t> </a:t>
            </a:r>
            <a:r>
              <a:rPr lang="tr-TR" sz="3200" spc="-5" dirty="0">
                <a:solidFill>
                  <a:srgbClr val="FF0000"/>
                </a:solidFill>
                <a:latin typeface="Arial"/>
                <a:cs typeface="Arial"/>
              </a:rPr>
              <a:t>Ü</a:t>
            </a:r>
            <a:r>
              <a:rPr lang="tr-TR" sz="3200" spc="-5" dirty="0" smtClean="0">
                <a:solidFill>
                  <a:srgbClr val="FF0000"/>
                </a:solidFill>
                <a:latin typeface="Arial"/>
                <a:cs typeface="Arial"/>
              </a:rPr>
              <a:t>lkeler</a:t>
            </a:r>
            <a:endParaRPr lang="tr-TR" sz="3200" dirty="0">
              <a:solidFill>
                <a:srgbClr val="FF0000"/>
              </a:solidFill>
              <a:latin typeface="Arial"/>
              <a:cs typeface="Arial"/>
            </a:endParaRPr>
          </a:p>
        </p:txBody>
      </p:sp>
      <p:sp>
        <p:nvSpPr>
          <p:cNvPr id="10" name="object 4"/>
          <p:cNvSpPr txBox="1"/>
          <p:nvPr/>
        </p:nvSpPr>
        <p:spPr>
          <a:xfrm>
            <a:off x="1714498" y="5408307"/>
            <a:ext cx="10220087" cy="1097736"/>
          </a:xfrm>
          <a:prstGeom prst="rect">
            <a:avLst/>
          </a:prstGeom>
          <a:solidFill>
            <a:srgbClr val="FFFFFF"/>
          </a:solidFill>
        </p:spPr>
        <p:txBody>
          <a:bodyPr vert="horz" wrap="square" lIns="0" tIns="35560" rIns="0" bIns="0" rtlCol="0">
            <a:spAutoFit/>
          </a:bodyPr>
          <a:lstStyle/>
          <a:p>
            <a:pPr marL="264795" indent="-172720">
              <a:lnSpc>
                <a:spcPct val="100000"/>
              </a:lnSpc>
              <a:spcBef>
                <a:spcPts val="280"/>
              </a:spcBef>
              <a:buFont typeface="Georgia"/>
              <a:buChar char=""/>
              <a:tabLst>
                <a:tab pos="265430" algn="l"/>
              </a:tabLst>
            </a:pPr>
            <a:r>
              <a:rPr sz="1000" b="1" spc="-10" dirty="0">
                <a:solidFill>
                  <a:srgbClr val="FF0000"/>
                </a:solidFill>
                <a:latin typeface="Carlito"/>
                <a:cs typeface="Carlito"/>
              </a:rPr>
              <a:t>Kırmızı ile </a:t>
            </a:r>
            <a:r>
              <a:rPr sz="1000" b="1" spc="-5" dirty="0">
                <a:solidFill>
                  <a:srgbClr val="FF0000"/>
                </a:solidFill>
                <a:latin typeface="Carlito"/>
                <a:cs typeface="Carlito"/>
              </a:rPr>
              <a:t>renklendirilen ülkelere sadece personel ve doktora seviyesinde öğrenci</a:t>
            </a:r>
            <a:r>
              <a:rPr sz="1000" b="1" spc="20" dirty="0">
                <a:solidFill>
                  <a:srgbClr val="FF0000"/>
                </a:solidFill>
                <a:latin typeface="Carlito"/>
                <a:cs typeface="Carlito"/>
              </a:rPr>
              <a:t> </a:t>
            </a:r>
            <a:r>
              <a:rPr sz="1000" b="1" spc="-5" dirty="0">
                <a:solidFill>
                  <a:srgbClr val="FF0000"/>
                </a:solidFill>
                <a:latin typeface="Carlito"/>
                <a:cs typeface="Carlito"/>
              </a:rPr>
              <a:t>gönderilebilir.</a:t>
            </a:r>
            <a:endParaRPr sz="1000" dirty="0">
              <a:latin typeface="Carlito"/>
              <a:cs typeface="Carlito"/>
            </a:endParaRPr>
          </a:p>
          <a:p>
            <a:pPr>
              <a:lnSpc>
                <a:spcPct val="100000"/>
              </a:lnSpc>
              <a:spcBef>
                <a:spcPts val="40"/>
              </a:spcBef>
              <a:buChar char=""/>
            </a:pPr>
            <a:endParaRPr sz="950" dirty="0">
              <a:latin typeface="Carlito"/>
              <a:cs typeface="Carlito"/>
            </a:endParaRPr>
          </a:p>
          <a:p>
            <a:pPr marL="264795" indent="-172720">
              <a:lnSpc>
                <a:spcPct val="100000"/>
              </a:lnSpc>
              <a:buFont typeface="Georgia"/>
              <a:buChar char=""/>
              <a:tabLst>
                <a:tab pos="265430" algn="l"/>
              </a:tabLst>
            </a:pPr>
            <a:r>
              <a:rPr sz="1000" b="1" spc="-5" dirty="0">
                <a:solidFill>
                  <a:srgbClr val="FF0000"/>
                </a:solidFill>
                <a:latin typeface="Carlito"/>
                <a:cs typeface="Carlito"/>
              </a:rPr>
              <a:t>Gelen yönlü hareketlilik </a:t>
            </a:r>
            <a:r>
              <a:rPr sz="1000" b="1" spc="-10" dirty="0">
                <a:solidFill>
                  <a:srgbClr val="FF0000"/>
                </a:solidFill>
                <a:latin typeface="Carlito"/>
                <a:cs typeface="Carlito"/>
              </a:rPr>
              <a:t>için </a:t>
            </a:r>
            <a:r>
              <a:rPr sz="1000" b="1" spc="-5" dirty="0">
                <a:solidFill>
                  <a:srgbClr val="FF0000"/>
                </a:solidFill>
                <a:latin typeface="Carlito"/>
                <a:cs typeface="Carlito"/>
              </a:rPr>
              <a:t>bir kısıtlama</a:t>
            </a:r>
            <a:r>
              <a:rPr sz="1000" b="1" spc="90" dirty="0">
                <a:solidFill>
                  <a:srgbClr val="FF0000"/>
                </a:solidFill>
                <a:latin typeface="Carlito"/>
                <a:cs typeface="Carlito"/>
              </a:rPr>
              <a:t> </a:t>
            </a:r>
            <a:r>
              <a:rPr sz="1000" b="1" spc="-5" dirty="0">
                <a:solidFill>
                  <a:srgbClr val="FF0000"/>
                </a:solidFill>
                <a:latin typeface="Carlito"/>
                <a:cs typeface="Carlito"/>
              </a:rPr>
              <a:t>bulunmamaktadır.</a:t>
            </a:r>
            <a:endParaRPr sz="1000" dirty="0">
              <a:latin typeface="Carlito"/>
              <a:cs typeface="Carlito"/>
            </a:endParaRPr>
          </a:p>
          <a:p>
            <a:pPr>
              <a:lnSpc>
                <a:spcPct val="100000"/>
              </a:lnSpc>
              <a:spcBef>
                <a:spcPts val="40"/>
              </a:spcBef>
              <a:buChar char=""/>
            </a:pPr>
            <a:endParaRPr sz="950" dirty="0">
              <a:latin typeface="Carlito"/>
              <a:cs typeface="Carlito"/>
            </a:endParaRPr>
          </a:p>
          <a:p>
            <a:pPr marL="264795" indent="-172720">
              <a:lnSpc>
                <a:spcPct val="100000"/>
              </a:lnSpc>
              <a:spcBef>
                <a:spcPts val="5"/>
              </a:spcBef>
              <a:buFont typeface="Georgia"/>
              <a:buChar char=""/>
              <a:tabLst>
                <a:tab pos="265430" algn="l"/>
              </a:tabLst>
            </a:pPr>
            <a:r>
              <a:rPr sz="1000" b="1" spc="-10" dirty="0">
                <a:latin typeface="Carlito"/>
                <a:cs typeface="Carlito"/>
              </a:rPr>
              <a:t>Kırmızı ile </a:t>
            </a:r>
            <a:r>
              <a:rPr sz="1000" b="1" spc="-5" dirty="0">
                <a:latin typeface="Carlito"/>
                <a:cs typeface="Carlito"/>
              </a:rPr>
              <a:t>işaretli ülkeler </a:t>
            </a:r>
            <a:r>
              <a:rPr sz="1000" b="1" spc="-10" dirty="0">
                <a:latin typeface="Carlito"/>
                <a:cs typeface="Carlito"/>
              </a:rPr>
              <a:t>OECD </a:t>
            </a:r>
            <a:r>
              <a:rPr sz="1000" b="1" spc="-5" dirty="0">
                <a:latin typeface="Carlito"/>
                <a:cs typeface="Carlito"/>
              </a:rPr>
              <a:t>Kalkınma Yardımı Komitesi tarafından </a:t>
            </a:r>
            <a:r>
              <a:rPr sz="1000" b="1" dirty="0">
                <a:latin typeface="Carlito"/>
                <a:cs typeface="Carlito"/>
              </a:rPr>
              <a:t>resmi </a:t>
            </a:r>
            <a:r>
              <a:rPr sz="1000" b="1" spc="-5" dirty="0">
                <a:latin typeface="Carlito"/>
                <a:cs typeface="Carlito"/>
              </a:rPr>
              <a:t>kalkınma yardımı sağlanan</a:t>
            </a:r>
            <a:r>
              <a:rPr sz="1000" b="1" spc="125" dirty="0">
                <a:latin typeface="Carlito"/>
                <a:cs typeface="Carlito"/>
              </a:rPr>
              <a:t> </a:t>
            </a:r>
            <a:r>
              <a:rPr sz="1000" b="1" spc="-5" dirty="0">
                <a:latin typeface="Carlito"/>
                <a:cs typeface="Carlito"/>
              </a:rPr>
              <a:t>ülkelerdir.</a:t>
            </a:r>
            <a:endParaRPr sz="1000" dirty="0">
              <a:latin typeface="Carlito"/>
              <a:cs typeface="Carlito"/>
            </a:endParaRPr>
          </a:p>
          <a:p>
            <a:pPr marL="263525" marR="1609090" indent="-170815">
              <a:lnSpc>
                <a:spcPct val="100000"/>
              </a:lnSpc>
              <a:spcBef>
                <a:spcPts val="5"/>
              </a:spcBef>
              <a:buFont typeface="Georgia"/>
              <a:buChar char=""/>
              <a:tabLst>
                <a:tab pos="265430" algn="l"/>
              </a:tabLst>
            </a:pPr>
            <a:endParaRPr lang="tr-TR" sz="1000" b="1" spc="-5" dirty="0">
              <a:latin typeface="Carlito"/>
              <a:cs typeface="Carlito"/>
            </a:endParaRPr>
          </a:p>
          <a:p>
            <a:pPr marL="92710" marR="1609090">
              <a:lnSpc>
                <a:spcPct val="100000"/>
              </a:lnSpc>
              <a:spcBef>
                <a:spcPts val="5"/>
              </a:spcBef>
              <a:tabLst>
                <a:tab pos="265430" algn="l"/>
              </a:tabLst>
            </a:pPr>
            <a:r>
              <a:rPr lang="tr-TR" sz="1000" dirty="0">
                <a:solidFill>
                  <a:srgbClr val="FF0000"/>
                </a:solidFill>
              </a:rPr>
              <a:t>* Nisan 2018 tarihli Konsey Kararları doğrultusunda Suriye kamu kurumları ve üniversiteleri Erasmus+ kapsamında finansman sağlanması için uygun değildir.</a:t>
            </a:r>
            <a:endParaRPr lang="tr-TR" sz="1000" b="1" spc="-5" dirty="0" smtClean="0">
              <a:solidFill>
                <a:srgbClr val="FF0000"/>
              </a:solidFill>
              <a:latin typeface="Carlito"/>
              <a:cs typeface="Carlito"/>
            </a:endParaRPr>
          </a:p>
        </p:txBody>
      </p:sp>
      <p:pic>
        <p:nvPicPr>
          <p:cNvPr id="4" name="Resim 3"/>
          <p:cNvPicPr>
            <a:picLocks noChangeAspect="1"/>
          </p:cNvPicPr>
          <p:nvPr/>
        </p:nvPicPr>
        <p:blipFill>
          <a:blip r:embed="rId3"/>
          <a:stretch>
            <a:fillRect/>
          </a:stretch>
        </p:blipFill>
        <p:spPr>
          <a:xfrm>
            <a:off x="922018" y="625219"/>
            <a:ext cx="9426527" cy="4515610"/>
          </a:xfrm>
          <a:prstGeom prst="rect">
            <a:avLst/>
          </a:prstGeom>
        </p:spPr>
      </p:pic>
    </p:spTree>
    <p:extLst>
      <p:ext uri="{BB962C8B-B14F-4D97-AF65-F5344CB8AC3E}">
        <p14:creationId xmlns:p14="http://schemas.microsoft.com/office/powerpoint/2010/main" val="4522513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23831" y="576507"/>
            <a:ext cx="9720072" cy="459813"/>
          </a:xfrm>
        </p:spPr>
        <p:txBody>
          <a:bodyPr>
            <a:normAutofit/>
          </a:bodyPr>
          <a:lstStyle/>
          <a:p>
            <a:pPr algn="ctr"/>
            <a:r>
              <a:rPr lang="tr-TR" sz="2300" b="1" cap="none" dirty="0" smtClean="0">
                <a:solidFill>
                  <a:srgbClr val="003399"/>
                </a:solidFill>
                <a:latin typeface="Times New Roman" panose="02020603050405020304" pitchFamily="18" charset="0"/>
                <a:cs typeface="Times New Roman" panose="02020603050405020304" pitchFamily="18" charset="0"/>
              </a:rPr>
              <a:t>2023 Dönemi Türkiye’nin Bölgelere Göre KA171 Bütçesi</a:t>
            </a:r>
            <a:endParaRPr lang="tr-TR" sz="2300" cap="none" dirty="0">
              <a:solidFill>
                <a:srgbClr val="003399"/>
              </a:solidFill>
              <a:latin typeface="Times New Roman" panose="02020603050405020304" pitchFamily="18" charset="0"/>
              <a:cs typeface="Times New Roman" panose="02020603050405020304" pitchFamily="18" charset="0"/>
            </a:endParaRPr>
          </a:p>
        </p:txBody>
      </p:sp>
      <p:pic>
        <p:nvPicPr>
          <p:cNvPr id="4" name="İçerik Yer Tutucusu 3"/>
          <p:cNvPicPr>
            <a:picLocks noGrp="1" noChangeAspect="1"/>
          </p:cNvPicPr>
          <p:nvPr>
            <p:ph idx="1"/>
          </p:nvPr>
        </p:nvPicPr>
        <p:blipFill>
          <a:blip r:embed="rId2"/>
          <a:stretch>
            <a:fillRect/>
          </a:stretch>
        </p:blipFill>
        <p:spPr>
          <a:xfrm>
            <a:off x="1493813" y="1634250"/>
            <a:ext cx="8712633" cy="4789704"/>
          </a:xfrm>
          <a:prstGeom prst="rect">
            <a:avLst/>
          </a:prstGeom>
        </p:spPr>
      </p:pic>
    </p:spTree>
    <p:extLst>
      <p:ext uri="{BB962C8B-B14F-4D97-AF65-F5344CB8AC3E}">
        <p14:creationId xmlns:p14="http://schemas.microsoft.com/office/powerpoint/2010/main" val="13824630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2178771" y="1490216"/>
            <a:ext cx="8098968" cy="1745221"/>
          </a:xfrm>
          <a:prstGeom prst="rect">
            <a:avLst/>
          </a:prstGeom>
        </p:spPr>
        <p:txBody>
          <a:bodyPr wrap="square">
            <a:spAutoFit/>
          </a:bodyPr>
          <a:lstStyle/>
          <a:p>
            <a:pPr marL="227272" indent="-227272">
              <a:lnSpc>
                <a:spcPct val="150000"/>
              </a:lnSpc>
              <a:buFont typeface="Arial" charset="-94"/>
              <a:buChar char="•"/>
            </a:pPr>
            <a:endParaRPr lang="tr-TR" sz="1432" dirty="0">
              <a:latin typeface="Myriad Pro" charset="-94"/>
              <a:ea typeface="Myriad Pro" charset="-94"/>
              <a:cs typeface="Myriad Pro" charset="-94"/>
            </a:endParaRPr>
          </a:p>
          <a:p>
            <a:endParaRPr lang="tr-TR" sz="1432" dirty="0"/>
          </a:p>
          <a:p>
            <a:endParaRPr lang="tr-TR" sz="1432" dirty="0"/>
          </a:p>
          <a:p>
            <a:endParaRPr lang="tr-TR" sz="1432" dirty="0"/>
          </a:p>
          <a:p>
            <a:endParaRPr lang="tr-TR" sz="1432" dirty="0"/>
          </a:p>
          <a:p>
            <a:endParaRPr lang="tr-TR" sz="1432" dirty="0"/>
          </a:p>
          <a:p>
            <a:endParaRPr lang="tr-TR" sz="1432" dirty="0"/>
          </a:p>
        </p:txBody>
      </p:sp>
      <p:sp>
        <p:nvSpPr>
          <p:cNvPr id="8" name="object 2"/>
          <p:cNvSpPr txBox="1">
            <a:spLocks/>
          </p:cNvSpPr>
          <p:nvPr/>
        </p:nvSpPr>
        <p:spPr>
          <a:xfrm>
            <a:off x="844731" y="344330"/>
            <a:ext cx="8961120" cy="733534"/>
          </a:xfrm>
          <a:prstGeom prst="rect">
            <a:avLst/>
          </a:prstGeom>
        </p:spPr>
        <p:txBody>
          <a:bodyPr vert="horz" wrap="square" lIns="0" tIns="12700" rIns="0" bIns="0" rtlCol="0" anchor="t">
            <a:sp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12700" algn="ctr">
              <a:spcBef>
                <a:spcPts val="100"/>
              </a:spcBef>
            </a:pPr>
            <a:r>
              <a:rPr lang="tr-TR" sz="2300" spc="-5" dirty="0" smtClean="0">
                <a:solidFill>
                  <a:srgbClr val="003399"/>
                </a:solidFill>
                <a:latin typeface="Arial"/>
                <a:cs typeface="Arial"/>
              </a:rPr>
              <a:t>KA171 Hibe</a:t>
            </a:r>
            <a:r>
              <a:rPr lang="tr-TR" sz="2300" spc="-70" dirty="0" smtClean="0">
                <a:solidFill>
                  <a:srgbClr val="003399"/>
                </a:solidFill>
                <a:latin typeface="Arial"/>
                <a:cs typeface="Arial"/>
              </a:rPr>
              <a:t> </a:t>
            </a:r>
            <a:r>
              <a:rPr lang="tr-TR" sz="2300" spc="-5" dirty="0" smtClean="0">
                <a:solidFill>
                  <a:srgbClr val="003399"/>
                </a:solidFill>
                <a:latin typeface="Arial"/>
                <a:cs typeface="Arial"/>
              </a:rPr>
              <a:t>Destekleri</a:t>
            </a:r>
          </a:p>
          <a:p>
            <a:pPr marL="12700" algn="ctr">
              <a:spcBef>
                <a:spcPts val="100"/>
              </a:spcBef>
            </a:pPr>
            <a:r>
              <a:rPr lang="tr-TR" sz="2300" spc="-5" dirty="0" smtClean="0">
                <a:solidFill>
                  <a:srgbClr val="003399"/>
                </a:solidFill>
                <a:latin typeface="Arial"/>
                <a:cs typeface="Arial"/>
              </a:rPr>
              <a:t>(2025 yılı Uygulama El Kitabında Değişiklik Olabilir)</a:t>
            </a:r>
            <a:endParaRPr lang="tr-TR" sz="2300" dirty="0">
              <a:solidFill>
                <a:srgbClr val="003399"/>
              </a:solidFill>
              <a:latin typeface="Arial"/>
              <a:cs typeface="Arial"/>
            </a:endParaRPr>
          </a:p>
        </p:txBody>
      </p:sp>
      <p:pic>
        <p:nvPicPr>
          <p:cNvPr id="10" name="Resim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88601" y="5550351"/>
            <a:ext cx="2068142" cy="594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Resim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91022" y="5481402"/>
            <a:ext cx="1096546" cy="602222"/>
          </a:xfrm>
          <a:prstGeom prst="rect">
            <a:avLst/>
          </a:prstGeom>
        </p:spPr>
      </p:pic>
      <p:pic>
        <p:nvPicPr>
          <p:cNvPr id="12" name="Resim 11"/>
          <p:cNvPicPr>
            <a:picLocks noChangeAspect="1"/>
          </p:cNvPicPr>
          <p:nvPr/>
        </p:nvPicPr>
        <p:blipFill>
          <a:blip r:embed="rId4"/>
          <a:stretch>
            <a:fillRect/>
          </a:stretch>
        </p:blipFill>
        <p:spPr>
          <a:xfrm>
            <a:off x="4220615" y="5438899"/>
            <a:ext cx="1220783" cy="644726"/>
          </a:xfrm>
          <a:prstGeom prst="rect">
            <a:avLst/>
          </a:prstGeom>
        </p:spPr>
      </p:pic>
      <p:pic>
        <p:nvPicPr>
          <p:cNvPr id="2" name="Resim 1"/>
          <p:cNvPicPr>
            <a:picLocks noChangeAspect="1"/>
          </p:cNvPicPr>
          <p:nvPr/>
        </p:nvPicPr>
        <p:blipFill>
          <a:blip r:embed="rId5"/>
          <a:stretch>
            <a:fillRect/>
          </a:stretch>
        </p:blipFill>
        <p:spPr>
          <a:xfrm>
            <a:off x="1221363" y="1118706"/>
            <a:ext cx="9134476" cy="5739294"/>
          </a:xfrm>
          <a:prstGeom prst="rect">
            <a:avLst/>
          </a:prstGeom>
        </p:spPr>
      </p:pic>
    </p:spTree>
    <p:extLst>
      <p:ext uri="{BB962C8B-B14F-4D97-AF65-F5344CB8AC3E}">
        <p14:creationId xmlns:p14="http://schemas.microsoft.com/office/powerpoint/2010/main" val="16474886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2178771" y="1490216"/>
            <a:ext cx="8098968" cy="1745221"/>
          </a:xfrm>
          <a:prstGeom prst="rect">
            <a:avLst/>
          </a:prstGeom>
        </p:spPr>
        <p:txBody>
          <a:bodyPr wrap="square">
            <a:spAutoFit/>
          </a:bodyPr>
          <a:lstStyle/>
          <a:p>
            <a:pPr marL="227272" indent="-227272">
              <a:lnSpc>
                <a:spcPct val="150000"/>
              </a:lnSpc>
              <a:buFont typeface="Arial" charset="-94"/>
              <a:buChar char="•"/>
            </a:pPr>
            <a:endParaRPr lang="tr-TR" sz="1432" dirty="0">
              <a:latin typeface="Myriad Pro" charset="-94"/>
              <a:ea typeface="Myriad Pro" charset="-94"/>
              <a:cs typeface="Myriad Pro" charset="-94"/>
            </a:endParaRPr>
          </a:p>
          <a:p>
            <a:endParaRPr lang="tr-TR" sz="1432" dirty="0"/>
          </a:p>
          <a:p>
            <a:endParaRPr lang="tr-TR" sz="1432" dirty="0"/>
          </a:p>
          <a:p>
            <a:endParaRPr lang="tr-TR" sz="1432" dirty="0"/>
          </a:p>
          <a:p>
            <a:endParaRPr lang="tr-TR" sz="1432" dirty="0"/>
          </a:p>
          <a:p>
            <a:endParaRPr lang="tr-TR" sz="1432" dirty="0"/>
          </a:p>
          <a:p>
            <a:endParaRPr lang="tr-TR" sz="1432" dirty="0"/>
          </a:p>
        </p:txBody>
      </p:sp>
      <p:sp>
        <p:nvSpPr>
          <p:cNvPr id="8" name="object 2"/>
          <p:cNvSpPr txBox="1">
            <a:spLocks/>
          </p:cNvSpPr>
          <p:nvPr/>
        </p:nvSpPr>
        <p:spPr>
          <a:xfrm>
            <a:off x="3865226" y="887377"/>
            <a:ext cx="5155565" cy="391160"/>
          </a:xfrm>
          <a:prstGeom prst="rect">
            <a:avLst/>
          </a:prstGeom>
        </p:spPr>
        <p:txBody>
          <a:bodyPr vert="horz" wrap="square" lIns="0" tIns="12700" rIns="0" bIns="0" rtlCol="0" anchor="t">
            <a:sp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12700">
              <a:spcBef>
                <a:spcPts val="100"/>
              </a:spcBef>
            </a:pPr>
            <a:r>
              <a:rPr lang="tr-TR" sz="2400" spc="-5" dirty="0" smtClean="0">
                <a:solidFill>
                  <a:srgbClr val="FF0000"/>
                </a:solidFill>
                <a:latin typeface="Arial"/>
                <a:cs typeface="Arial"/>
              </a:rPr>
              <a:t>Kimler </a:t>
            </a:r>
            <a:r>
              <a:rPr lang="tr-TR" sz="2400" spc="-10" dirty="0" smtClean="0">
                <a:solidFill>
                  <a:srgbClr val="FF0000"/>
                </a:solidFill>
                <a:latin typeface="Arial"/>
                <a:cs typeface="Arial"/>
              </a:rPr>
              <a:t>KA171 </a:t>
            </a:r>
            <a:r>
              <a:rPr lang="tr-TR" sz="2400" spc="-5" dirty="0" smtClean="0">
                <a:solidFill>
                  <a:srgbClr val="FF0000"/>
                </a:solidFill>
                <a:latin typeface="Arial"/>
                <a:cs typeface="Arial"/>
              </a:rPr>
              <a:t>başvurusu</a:t>
            </a:r>
            <a:r>
              <a:rPr lang="tr-TR" sz="2400" spc="15" dirty="0" smtClean="0">
                <a:solidFill>
                  <a:srgbClr val="FF0000"/>
                </a:solidFill>
                <a:latin typeface="Arial"/>
                <a:cs typeface="Arial"/>
              </a:rPr>
              <a:t> </a:t>
            </a:r>
            <a:r>
              <a:rPr lang="tr-TR" sz="2400" spc="-5" dirty="0" smtClean="0">
                <a:solidFill>
                  <a:srgbClr val="FF0000"/>
                </a:solidFill>
                <a:latin typeface="Arial"/>
                <a:cs typeface="Arial"/>
              </a:rPr>
              <a:t>yapabilir?</a:t>
            </a:r>
            <a:endParaRPr lang="tr-TR" sz="2400" dirty="0">
              <a:solidFill>
                <a:srgbClr val="FF0000"/>
              </a:solidFill>
              <a:latin typeface="Arial"/>
              <a:cs typeface="Arial"/>
            </a:endParaRPr>
          </a:p>
        </p:txBody>
      </p:sp>
      <p:sp>
        <p:nvSpPr>
          <p:cNvPr id="9" name="object 3"/>
          <p:cNvSpPr txBox="1"/>
          <p:nvPr/>
        </p:nvSpPr>
        <p:spPr>
          <a:xfrm>
            <a:off x="1834586" y="2667824"/>
            <a:ext cx="7479030" cy="854075"/>
          </a:xfrm>
          <a:prstGeom prst="rect">
            <a:avLst/>
          </a:prstGeom>
        </p:spPr>
        <p:txBody>
          <a:bodyPr vert="horz" wrap="square" lIns="0" tIns="12065" rIns="0" bIns="0" rtlCol="0">
            <a:spAutoFit/>
          </a:bodyPr>
          <a:lstStyle/>
          <a:p>
            <a:pPr marL="354965" indent="-342900">
              <a:lnSpc>
                <a:spcPct val="100000"/>
              </a:lnSpc>
              <a:spcBef>
                <a:spcPts val="95"/>
              </a:spcBef>
              <a:buFont typeface="Arial"/>
              <a:buChar char="•"/>
              <a:tabLst>
                <a:tab pos="354965" algn="l"/>
                <a:tab pos="355600" algn="l"/>
              </a:tabLst>
            </a:pPr>
            <a:r>
              <a:rPr sz="1600" b="1" spc="-15" dirty="0">
                <a:latin typeface="Carlito"/>
                <a:cs typeface="Carlito"/>
              </a:rPr>
              <a:t>ECHE </a:t>
            </a:r>
            <a:r>
              <a:rPr sz="1600" b="1" spc="-5" dirty="0">
                <a:latin typeface="Carlito"/>
                <a:cs typeface="Carlito"/>
              </a:rPr>
              <a:t>sahibi olan </a:t>
            </a:r>
            <a:r>
              <a:rPr sz="1600" b="1" spc="-10" dirty="0">
                <a:latin typeface="Carlito"/>
                <a:cs typeface="Carlito"/>
              </a:rPr>
              <a:t>yükseköğretim</a:t>
            </a:r>
            <a:r>
              <a:rPr sz="1600" b="1" spc="20" dirty="0">
                <a:latin typeface="Carlito"/>
                <a:cs typeface="Carlito"/>
              </a:rPr>
              <a:t> </a:t>
            </a:r>
            <a:r>
              <a:rPr sz="1600" b="1" spc="-10" dirty="0">
                <a:latin typeface="Carlito"/>
                <a:cs typeface="Carlito"/>
              </a:rPr>
              <a:t>kurumları</a:t>
            </a:r>
            <a:endParaRPr sz="1600" dirty="0">
              <a:latin typeface="Carlito"/>
              <a:cs typeface="Carlito"/>
            </a:endParaRPr>
          </a:p>
          <a:p>
            <a:pPr>
              <a:lnSpc>
                <a:spcPct val="100000"/>
              </a:lnSpc>
              <a:buFont typeface="Arial"/>
              <a:buChar char="•"/>
            </a:pPr>
            <a:endParaRPr sz="2200" dirty="0">
              <a:latin typeface="Carlito"/>
              <a:cs typeface="Carlito"/>
            </a:endParaRPr>
          </a:p>
          <a:p>
            <a:pPr marL="354965" indent="-342900">
              <a:lnSpc>
                <a:spcPct val="100000"/>
              </a:lnSpc>
              <a:buFont typeface="Arial"/>
              <a:buChar char="•"/>
              <a:tabLst>
                <a:tab pos="354965" algn="l"/>
                <a:tab pos="355600" algn="l"/>
              </a:tabLst>
            </a:pPr>
            <a:r>
              <a:rPr sz="1600" b="1" spc="-10" dirty="0">
                <a:latin typeface="Carlito"/>
                <a:cs typeface="Carlito"/>
              </a:rPr>
              <a:t>Akredite </a:t>
            </a:r>
            <a:r>
              <a:rPr sz="1600" b="1" dirty="0">
                <a:latin typeface="Carlito"/>
                <a:cs typeface="Carlito"/>
              </a:rPr>
              <a:t>olan </a:t>
            </a:r>
            <a:r>
              <a:rPr sz="1600" b="1" spc="-15" dirty="0">
                <a:latin typeface="Carlito"/>
                <a:cs typeface="Carlito"/>
              </a:rPr>
              <a:t>ya </a:t>
            </a:r>
            <a:r>
              <a:rPr sz="1600" b="1" spc="-10" dirty="0">
                <a:latin typeface="Carlito"/>
                <a:cs typeface="Carlito"/>
              </a:rPr>
              <a:t>da akredite </a:t>
            </a:r>
            <a:r>
              <a:rPr sz="1600" b="1" spc="-5" dirty="0">
                <a:latin typeface="Carlito"/>
                <a:cs typeface="Carlito"/>
              </a:rPr>
              <a:t>olmak </a:t>
            </a:r>
            <a:r>
              <a:rPr sz="1600" b="1" dirty="0">
                <a:latin typeface="Carlito"/>
                <a:cs typeface="Carlito"/>
              </a:rPr>
              <a:t>için </a:t>
            </a:r>
            <a:r>
              <a:rPr sz="1600" b="1" spc="-10" dirty="0">
                <a:latin typeface="Carlito"/>
                <a:cs typeface="Carlito"/>
              </a:rPr>
              <a:t>başvuruda </a:t>
            </a:r>
            <a:r>
              <a:rPr sz="1600" b="1" spc="-5" dirty="0">
                <a:latin typeface="Carlito"/>
                <a:cs typeface="Carlito"/>
              </a:rPr>
              <a:t>bulunan </a:t>
            </a:r>
            <a:r>
              <a:rPr sz="1600" b="1" spc="-10" dirty="0">
                <a:latin typeface="Carlito"/>
                <a:cs typeface="Carlito"/>
              </a:rPr>
              <a:t>konsorsiyumlar*</a:t>
            </a:r>
            <a:r>
              <a:rPr sz="1600" b="1" spc="135" dirty="0">
                <a:latin typeface="Carlito"/>
                <a:cs typeface="Carlito"/>
              </a:rPr>
              <a:t> </a:t>
            </a:r>
            <a:r>
              <a:rPr sz="1600" b="1" spc="-5" dirty="0">
                <a:latin typeface="Carlito"/>
                <a:cs typeface="Carlito"/>
              </a:rPr>
              <a:t>(KA130)</a:t>
            </a:r>
            <a:endParaRPr sz="1600" dirty="0">
              <a:latin typeface="Carlito"/>
              <a:cs typeface="Carlito"/>
            </a:endParaRPr>
          </a:p>
        </p:txBody>
      </p:sp>
      <p:sp>
        <p:nvSpPr>
          <p:cNvPr id="10" name="object 4"/>
          <p:cNvSpPr txBox="1"/>
          <p:nvPr/>
        </p:nvSpPr>
        <p:spPr>
          <a:xfrm>
            <a:off x="2818656" y="4412121"/>
            <a:ext cx="5088890" cy="239395"/>
          </a:xfrm>
          <a:prstGeom prst="rect">
            <a:avLst/>
          </a:prstGeom>
        </p:spPr>
        <p:txBody>
          <a:bodyPr vert="horz" wrap="square" lIns="0" tIns="13335" rIns="0" bIns="0" rtlCol="0">
            <a:spAutoFit/>
          </a:bodyPr>
          <a:lstStyle/>
          <a:p>
            <a:pPr marL="12700">
              <a:lnSpc>
                <a:spcPct val="100000"/>
              </a:lnSpc>
              <a:spcBef>
                <a:spcPts val="105"/>
              </a:spcBef>
            </a:pPr>
            <a:r>
              <a:rPr sz="1400" i="1" spc="-10" dirty="0">
                <a:latin typeface="Carlito"/>
                <a:cs typeface="Carlito"/>
              </a:rPr>
              <a:t>*En </a:t>
            </a:r>
            <a:r>
              <a:rPr sz="1400" i="1" spc="-5" dirty="0">
                <a:latin typeface="Carlito"/>
                <a:cs typeface="Carlito"/>
              </a:rPr>
              <a:t>az ikisi </a:t>
            </a:r>
            <a:r>
              <a:rPr sz="1400" i="1" spc="-10" dirty="0">
                <a:latin typeface="Carlito"/>
                <a:cs typeface="Carlito"/>
              </a:rPr>
              <a:t>ECHE </a:t>
            </a:r>
            <a:r>
              <a:rPr sz="1400" i="1" spc="-5" dirty="0">
                <a:latin typeface="Carlito"/>
                <a:cs typeface="Carlito"/>
              </a:rPr>
              <a:t>sahibi HEI </a:t>
            </a:r>
            <a:r>
              <a:rPr sz="1400" i="1" dirty="0">
                <a:latin typeface="Carlito"/>
                <a:cs typeface="Carlito"/>
              </a:rPr>
              <a:t>olmak </a:t>
            </a:r>
            <a:r>
              <a:rPr sz="1400" i="1" spc="-10" dirty="0">
                <a:latin typeface="Carlito"/>
                <a:cs typeface="Carlito"/>
              </a:rPr>
              <a:t>üzere </a:t>
            </a:r>
            <a:r>
              <a:rPr sz="1400" i="1" dirty="0">
                <a:latin typeface="Carlito"/>
                <a:cs typeface="Carlito"/>
              </a:rPr>
              <a:t>asgari 3 </a:t>
            </a:r>
            <a:r>
              <a:rPr sz="1400" i="1" spc="-10" dirty="0">
                <a:latin typeface="Carlito"/>
                <a:cs typeface="Carlito"/>
              </a:rPr>
              <a:t>ortaktan </a:t>
            </a:r>
            <a:r>
              <a:rPr sz="1400" i="1" spc="-5" dirty="0">
                <a:latin typeface="Carlito"/>
                <a:cs typeface="Carlito"/>
              </a:rPr>
              <a:t>oluşan</a:t>
            </a:r>
            <a:r>
              <a:rPr sz="1400" i="1" spc="120" dirty="0">
                <a:latin typeface="Carlito"/>
                <a:cs typeface="Carlito"/>
              </a:rPr>
              <a:t> </a:t>
            </a:r>
            <a:r>
              <a:rPr sz="1400" i="1" spc="-5" dirty="0">
                <a:latin typeface="Carlito"/>
                <a:cs typeface="Carlito"/>
              </a:rPr>
              <a:t>yapı!</a:t>
            </a:r>
            <a:endParaRPr sz="1400">
              <a:latin typeface="Carlito"/>
              <a:cs typeface="Carlito"/>
            </a:endParaRPr>
          </a:p>
        </p:txBody>
      </p:sp>
    </p:spTree>
    <p:extLst>
      <p:ext uri="{BB962C8B-B14F-4D97-AF65-F5344CB8AC3E}">
        <p14:creationId xmlns:p14="http://schemas.microsoft.com/office/powerpoint/2010/main" val="32900457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24128" y="872599"/>
            <a:ext cx="9720072" cy="1499616"/>
          </a:xfrm>
        </p:spPr>
        <p:txBody>
          <a:bodyPr>
            <a:normAutofit fontScale="90000"/>
          </a:bodyPr>
          <a:lstStyle/>
          <a:p>
            <a:pPr algn="ctr"/>
            <a:r>
              <a:rPr lang="tr-TR" sz="4000" dirty="0">
                <a:solidFill>
                  <a:srgbClr val="003399"/>
                </a:solidFill>
                <a:latin typeface="Times New Roman" panose="02020603050405020304" pitchFamily="18" charset="0"/>
                <a:cs typeface="Times New Roman" panose="02020603050405020304" pitchFamily="18" charset="0"/>
              </a:rPr>
              <a:t>Erasmus+ </a:t>
            </a:r>
            <a:r>
              <a:rPr lang="tr-TR" sz="4000" dirty="0" smtClean="0">
                <a:solidFill>
                  <a:srgbClr val="003399"/>
                </a:solidFill>
                <a:latin typeface="Times New Roman" panose="02020603050405020304" pitchFamily="18" charset="0"/>
                <a:cs typeface="Times New Roman" panose="02020603050405020304" pitchFamily="18" charset="0"/>
              </a:rPr>
              <a:t>Öncelikleri </a:t>
            </a:r>
            <a:r>
              <a:rPr lang="tr-TR" sz="4000" dirty="0">
                <a:solidFill>
                  <a:srgbClr val="003399"/>
                </a:solidFill>
                <a:latin typeface="Times New Roman" panose="02020603050405020304" pitchFamily="18" charset="0"/>
                <a:cs typeface="Times New Roman" panose="02020603050405020304" pitchFamily="18" charset="0"/>
              </a:rPr>
              <a:t/>
            </a:r>
            <a:br>
              <a:rPr lang="tr-TR" sz="4000" dirty="0">
                <a:solidFill>
                  <a:srgbClr val="003399"/>
                </a:solidFill>
                <a:latin typeface="Times New Roman" panose="02020603050405020304" pitchFamily="18" charset="0"/>
                <a:cs typeface="Times New Roman" panose="02020603050405020304" pitchFamily="18" charset="0"/>
              </a:rPr>
            </a:br>
            <a:r>
              <a:rPr lang="tr-TR" sz="4000" dirty="0">
                <a:solidFill>
                  <a:srgbClr val="003399"/>
                </a:solidFill>
                <a:latin typeface="Times New Roman" panose="02020603050405020304" pitchFamily="18" charset="0"/>
                <a:cs typeface="Times New Roman" panose="02020603050405020304" pitchFamily="18" charset="0"/>
              </a:rPr>
              <a:t/>
            </a:r>
            <a:br>
              <a:rPr lang="tr-TR" sz="4000" dirty="0">
                <a:solidFill>
                  <a:srgbClr val="003399"/>
                </a:solidFill>
                <a:latin typeface="Times New Roman" panose="02020603050405020304" pitchFamily="18" charset="0"/>
                <a:cs typeface="Times New Roman" panose="02020603050405020304" pitchFamily="18" charset="0"/>
              </a:rPr>
            </a:br>
            <a:r>
              <a:rPr lang="tr-TR" sz="1600" dirty="0" smtClean="0">
                <a:solidFill>
                  <a:srgbClr val="FF0000"/>
                </a:solidFill>
                <a:latin typeface="Times New Roman" panose="02020603050405020304" pitchFamily="18" charset="0"/>
                <a:cs typeface="Times New Roman" panose="02020603050405020304" pitchFamily="18" charset="0"/>
              </a:rPr>
              <a:t>Bu</a:t>
            </a:r>
            <a:r>
              <a:rPr lang="tr-TR" sz="1600" dirty="0">
                <a:solidFill>
                  <a:srgbClr val="FF0000"/>
                </a:solidFill>
                <a:latin typeface="Times New Roman" panose="02020603050405020304" pitchFamily="18" charset="0"/>
                <a:cs typeface="Times New Roman" panose="02020603050405020304" pitchFamily="18" charset="0"/>
              </a:rPr>
              <a:t/>
            </a:r>
            <a:br>
              <a:rPr lang="tr-TR" sz="1600" dirty="0">
                <a:solidFill>
                  <a:srgbClr val="FF0000"/>
                </a:solidFill>
                <a:latin typeface="Times New Roman" panose="02020603050405020304" pitchFamily="18" charset="0"/>
                <a:cs typeface="Times New Roman" panose="02020603050405020304" pitchFamily="18" charset="0"/>
              </a:rPr>
            </a:br>
            <a:r>
              <a:rPr lang="tr-TR" sz="1600" dirty="0">
                <a:solidFill>
                  <a:srgbClr val="FF0000"/>
                </a:solidFill>
                <a:latin typeface="Times New Roman" panose="02020603050405020304" pitchFamily="18" charset="0"/>
                <a:cs typeface="Times New Roman" panose="02020603050405020304" pitchFamily="18" charset="0"/>
              </a:rPr>
              <a:t>önceliklerin planlanan faaliyetlerle ilişkilendirilmesi , değerlendirme</a:t>
            </a:r>
            <a:br>
              <a:rPr lang="tr-TR" sz="1600" dirty="0">
                <a:solidFill>
                  <a:srgbClr val="FF0000"/>
                </a:solidFill>
                <a:latin typeface="Times New Roman" panose="02020603050405020304" pitchFamily="18" charset="0"/>
                <a:cs typeface="Times New Roman" panose="02020603050405020304" pitchFamily="18" charset="0"/>
              </a:rPr>
            </a:br>
            <a:r>
              <a:rPr lang="tr-TR" sz="1600" dirty="0">
                <a:solidFill>
                  <a:srgbClr val="FF0000"/>
                </a:solidFill>
                <a:latin typeface="Times New Roman" panose="02020603050405020304" pitchFamily="18" charset="0"/>
                <a:cs typeface="Times New Roman" panose="02020603050405020304" pitchFamily="18" charset="0"/>
              </a:rPr>
              <a:t>aşamasında projenizi öne çıkaracaktır</a:t>
            </a:r>
          </a:p>
        </p:txBody>
      </p:sp>
      <p:sp>
        <p:nvSpPr>
          <p:cNvPr id="3" name="İçerik Yer Tutucusu 2"/>
          <p:cNvSpPr>
            <a:spLocks noGrp="1"/>
          </p:cNvSpPr>
          <p:nvPr>
            <p:ph idx="1"/>
          </p:nvPr>
        </p:nvSpPr>
        <p:spPr>
          <a:xfrm>
            <a:off x="1024128" y="2669177"/>
            <a:ext cx="9720073" cy="4023360"/>
          </a:xfrm>
        </p:spPr>
        <p:txBody>
          <a:bodyPr>
            <a:normAutofit/>
          </a:bodyPr>
          <a:lstStyle/>
          <a:p>
            <a:pPr marL="0" indent="0">
              <a:buNone/>
            </a:pPr>
            <a:r>
              <a:rPr lang="tr-TR" b="1" dirty="0" smtClean="0"/>
              <a:t>İçerme </a:t>
            </a:r>
            <a:r>
              <a:rPr lang="tr-TR" b="1" dirty="0"/>
              <a:t>ve Çeşitlilik </a:t>
            </a:r>
            <a:endParaRPr lang="tr-TR" b="1" dirty="0" smtClean="0"/>
          </a:p>
          <a:p>
            <a:pPr marL="0" indent="0">
              <a:buNone/>
            </a:pPr>
            <a:r>
              <a:rPr lang="tr-TR" dirty="0" smtClean="0"/>
              <a:t>• </a:t>
            </a:r>
            <a:r>
              <a:rPr lang="tr-TR" dirty="0"/>
              <a:t>İçerme ve çeşitlilik stratejisi paralelinde planlama yapılması, imkanı kısıtlı kişilere özel önem vererek, tüm geçmişlerden mevcut ve potansiyel katılımcılara eşit ve adil erişim ve fırsatlar sağlanması, bunlara ilişkin destek mekanizmaları paralelinde ulaşılabilir hedefler belirlenmesi, kısa dönem ve karma hareketlilikler planlanması vb. </a:t>
            </a:r>
          </a:p>
          <a:p>
            <a:pPr marL="0" indent="0">
              <a:buNone/>
            </a:pPr>
            <a:r>
              <a:rPr lang="tr-TR" b="1" dirty="0" smtClean="0"/>
              <a:t>Dijital </a:t>
            </a:r>
            <a:r>
              <a:rPr lang="tr-TR" b="1" dirty="0"/>
              <a:t>Dönüşüm </a:t>
            </a:r>
            <a:endParaRPr lang="tr-TR" b="1" dirty="0" smtClean="0"/>
          </a:p>
          <a:p>
            <a:pPr marL="0" indent="0">
              <a:buNone/>
            </a:pPr>
            <a:r>
              <a:rPr lang="tr-TR" dirty="0" smtClean="0"/>
              <a:t>• </a:t>
            </a:r>
            <a:r>
              <a:rPr lang="tr-TR" dirty="0"/>
              <a:t>Sanal bileşeni olan karma hareketlilikler planlanması, dijital araçların kullanımının arttırılması, </a:t>
            </a:r>
            <a:r>
              <a:rPr lang="tr-TR" dirty="0" smtClean="0"/>
              <a:t>hareketliliklerde </a:t>
            </a:r>
            <a:r>
              <a:rPr lang="tr-TR" dirty="0"/>
              <a:t>dijital yeteneklerin arttırılmasına yönelik planlama vb. </a:t>
            </a:r>
          </a:p>
        </p:txBody>
      </p:sp>
    </p:spTree>
    <p:extLst>
      <p:ext uri="{BB962C8B-B14F-4D97-AF65-F5344CB8AC3E}">
        <p14:creationId xmlns:p14="http://schemas.microsoft.com/office/powerpoint/2010/main" val="16634362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4000" dirty="0">
                <a:solidFill>
                  <a:srgbClr val="003399"/>
                </a:solidFill>
                <a:latin typeface="Times New Roman" panose="02020603050405020304" pitchFamily="18" charset="0"/>
                <a:cs typeface="Times New Roman" panose="02020603050405020304" pitchFamily="18" charset="0"/>
              </a:rPr>
              <a:t>Erasmus+ Öncelikleri-II</a:t>
            </a:r>
          </a:p>
        </p:txBody>
      </p:sp>
      <p:sp>
        <p:nvSpPr>
          <p:cNvPr id="3" name="İçerik Yer Tutucusu 2"/>
          <p:cNvSpPr>
            <a:spLocks noGrp="1"/>
          </p:cNvSpPr>
          <p:nvPr>
            <p:ph idx="1"/>
          </p:nvPr>
        </p:nvSpPr>
        <p:spPr/>
        <p:txBody>
          <a:bodyPr/>
          <a:lstStyle/>
          <a:p>
            <a:pPr marL="0" indent="0">
              <a:buNone/>
            </a:pPr>
            <a:r>
              <a:rPr lang="tr-TR" b="1" dirty="0" smtClean="0"/>
              <a:t>Çevre </a:t>
            </a:r>
            <a:r>
              <a:rPr lang="tr-TR" b="1" dirty="0"/>
              <a:t>ve İklim Değişikliği İle Mücadele </a:t>
            </a:r>
            <a:endParaRPr lang="tr-TR" b="1" dirty="0" smtClean="0"/>
          </a:p>
          <a:p>
            <a:pPr marL="0" indent="0">
              <a:buNone/>
            </a:pPr>
            <a:r>
              <a:rPr lang="tr-TR" dirty="0" smtClean="0"/>
              <a:t>• </a:t>
            </a:r>
            <a:r>
              <a:rPr lang="tr-TR" dirty="0"/>
              <a:t>Bu alana ilişkin hareketlilikler planlanması, hareketliliklerde sürdürülebilir ulaşım araçlarının ve yeşil seyahatin teşvik edilmesi, enerji kullanımının azaltılması, sürdürülebilir kalkınma, bu alana ilişkin bilgi ve duyarlılığın arttırılması vb. </a:t>
            </a:r>
            <a:endParaRPr lang="tr-TR" dirty="0" smtClean="0"/>
          </a:p>
          <a:p>
            <a:pPr marL="0" indent="0">
              <a:buNone/>
            </a:pPr>
            <a:r>
              <a:rPr lang="tr-TR" b="1" dirty="0" smtClean="0"/>
              <a:t>Demokratik </a:t>
            </a:r>
            <a:r>
              <a:rPr lang="tr-TR" b="1" dirty="0"/>
              <a:t>Yaşama Katılım, Ortak Değerler ve Sivil Katılım </a:t>
            </a:r>
            <a:endParaRPr lang="tr-TR" b="1" dirty="0" smtClean="0"/>
          </a:p>
          <a:p>
            <a:pPr marL="0" indent="0">
              <a:buNone/>
            </a:pPr>
            <a:r>
              <a:rPr lang="tr-TR" dirty="0" smtClean="0"/>
              <a:t>• </a:t>
            </a:r>
            <a:r>
              <a:rPr lang="tr-TR" dirty="0"/>
              <a:t>AB’ye ve AB’nin ortak değerlerine ilişkin bilgi düzeyinin arttırılması, sosyal, kültürel yeteneklerin, eleştirel düşünmenin ve medya okuryazarlığının geliştirilmesi vb.</a:t>
            </a:r>
          </a:p>
        </p:txBody>
      </p:sp>
    </p:spTree>
    <p:extLst>
      <p:ext uri="{BB962C8B-B14F-4D97-AF65-F5344CB8AC3E}">
        <p14:creationId xmlns:p14="http://schemas.microsoft.com/office/powerpoint/2010/main" val="2378408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2178771" y="1490216"/>
            <a:ext cx="8098968" cy="1745221"/>
          </a:xfrm>
          <a:prstGeom prst="rect">
            <a:avLst/>
          </a:prstGeom>
        </p:spPr>
        <p:txBody>
          <a:bodyPr wrap="square">
            <a:spAutoFit/>
          </a:bodyPr>
          <a:lstStyle/>
          <a:p>
            <a:pPr marL="227272" indent="-227272">
              <a:lnSpc>
                <a:spcPct val="150000"/>
              </a:lnSpc>
              <a:buFont typeface="Arial" charset="-94"/>
              <a:buChar char="•"/>
            </a:pPr>
            <a:endParaRPr lang="tr-TR" sz="1432" dirty="0">
              <a:latin typeface="Myriad Pro" charset="-94"/>
              <a:ea typeface="Myriad Pro" charset="-94"/>
              <a:cs typeface="Myriad Pro" charset="-94"/>
            </a:endParaRPr>
          </a:p>
          <a:p>
            <a:endParaRPr lang="tr-TR" sz="1432" dirty="0"/>
          </a:p>
          <a:p>
            <a:endParaRPr lang="tr-TR" sz="1432" dirty="0"/>
          </a:p>
          <a:p>
            <a:endParaRPr lang="tr-TR" sz="1432" dirty="0"/>
          </a:p>
          <a:p>
            <a:endParaRPr lang="tr-TR" sz="1432" dirty="0"/>
          </a:p>
          <a:p>
            <a:endParaRPr lang="tr-TR" sz="1432" dirty="0"/>
          </a:p>
          <a:p>
            <a:endParaRPr lang="tr-TR" sz="1432" dirty="0"/>
          </a:p>
        </p:txBody>
      </p:sp>
      <p:pic>
        <p:nvPicPr>
          <p:cNvPr id="7" name="Picture 9" descr="C:\Users\ŞENAY\Desktop\images.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78424" y="4979774"/>
            <a:ext cx="2522680" cy="859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Resim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15648" y="5194352"/>
            <a:ext cx="1712088" cy="492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object 3"/>
          <p:cNvSpPr txBox="1">
            <a:spLocks/>
          </p:cNvSpPr>
          <p:nvPr/>
        </p:nvSpPr>
        <p:spPr>
          <a:xfrm>
            <a:off x="597623" y="218814"/>
            <a:ext cx="4518025" cy="391160"/>
          </a:xfrm>
          <a:prstGeom prst="rect">
            <a:avLst/>
          </a:prstGeom>
        </p:spPr>
        <p:txBody>
          <a:bodyPr vert="horz" wrap="square" lIns="0" tIns="12700" rIns="0" bIns="0" rtlCol="0" anchor="t">
            <a:sp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12700">
              <a:spcBef>
                <a:spcPts val="100"/>
              </a:spcBef>
            </a:pPr>
            <a:r>
              <a:rPr lang="tr-TR" sz="2400" spc="-5" dirty="0" smtClean="0">
                <a:solidFill>
                  <a:srgbClr val="FF0000"/>
                </a:solidFill>
                <a:latin typeface="Arial"/>
                <a:cs typeface="Arial"/>
              </a:rPr>
              <a:t>2021-2027 dönemi </a:t>
            </a:r>
            <a:r>
              <a:rPr lang="tr-TR" sz="2400" spc="-10" dirty="0" smtClean="0">
                <a:solidFill>
                  <a:srgbClr val="FF0000"/>
                </a:solidFill>
                <a:latin typeface="Arial"/>
                <a:cs typeface="Arial"/>
              </a:rPr>
              <a:t>EU</a:t>
            </a:r>
            <a:r>
              <a:rPr lang="tr-TR" sz="2400" spc="-25" dirty="0" smtClean="0">
                <a:solidFill>
                  <a:srgbClr val="FF0000"/>
                </a:solidFill>
                <a:latin typeface="Arial"/>
                <a:cs typeface="Arial"/>
              </a:rPr>
              <a:t> </a:t>
            </a:r>
            <a:r>
              <a:rPr lang="tr-TR" sz="2400" dirty="0" smtClean="0">
                <a:solidFill>
                  <a:srgbClr val="FF0000"/>
                </a:solidFill>
                <a:latin typeface="Arial"/>
                <a:cs typeface="Arial"/>
              </a:rPr>
              <a:t>hedefleri</a:t>
            </a:r>
            <a:endParaRPr lang="tr-TR" sz="2400" dirty="0">
              <a:solidFill>
                <a:srgbClr val="FF0000"/>
              </a:solidFill>
              <a:latin typeface="Arial"/>
              <a:cs typeface="Arial"/>
            </a:endParaRPr>
          </a:p>
        </p:txBody>
      </p:sp>
      <p:pic>
        <p:nvPicPr>
          <p:cNvPr id="3" name="Resim 2"/>
          <p:cNvPicPr>
            <a:picLocks noChangeAspect="1"/>
          </p:cNvPicPr>
          <p:nvPr/>
        </p:nvPicPr>
        <p:blipFill>
          <a:blip r:embed="rId4"/>
          <a:stretch>
            <a:fillRect/>
          </a:stretch>
        </p:blipFill>
        <p:spPr>
          <a:xfrm>
            <a:off x="377268" y="827957"/>
            <a:ext cx="10464166" cy="5629993"/>
          </a:xfrm>
          <a:prstGeom prst="rect">
            <a:avLst/>
          </a:prstGeom>
        </p:spPr>
      </p:pic>
    </p:spTree>
    <p:extLst>
      <p:ext uri="{BB962C8B-B14F-4D97-AF65-F5344CB8AC3E}">
        <p14:creationId xmlns:p14="http://schemas.microsoft.com/office/powerpoint/2010/main" val="18341312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2178771" y="1490216"/>
            <a:ext cx="8098968" cy="1745221"/>
          </a:xfrm>
          <a:prstGeom prst="rect">
            <a:avLst/>
          </a:prstGeom>
        </p:spPr>
        <p:txBody>
          <a:bodyPr wrap="square">
            <a:spAutoFit/>
          </a:bodyPr>
          <a:lstStyle/>
          <a:p>
            <a:pPr marL="227272" indent="-227272">
              <a:lnSpc>
                <a:spcPct val="150000"/>
              </a:lnSpc>
              <a:buFont typeface="Arial" charset="-94"/>
              <a:buChar char="•"/>
            </a:pPr>
            <a:endParaRPr lang="tr-TR" sz="1432" dirty="0">
              <a:latin typeface="Myriad Pro" charset="-94"/>
              <a:ea typeface="Myriad Pro" charset="-94"/>
              <a:cs typeface="Myriad Pro" charset="-94"/>
            </a:endParaRPr>
          </a:p>
          <a:p>
            <a:endParaRPr lang="tr-TR" sz="1432" dirty="0"/>
          </a:p>
          <a:p>
            <a:endParaRPr lang="tr-TR" sz="1432" dirty="0"/>
          </a:p>
          <a:p>
            <a:endParaRPr lang="tr-TR" sz="1432" dirty="0"/>
          </a:p>
          <a:p>
            <a:endParaRPr lang="tr-TR" sz="1432" dirty="0"/>
          </a:p>
          <a:p>
            <a:endParaRPr lang="tr-TR" sz="1432" dirty="0"/>
          </a:p>
          <a:p>
            <a:endParaRPr lang="tr-TR" sz="1432" dirty="0"/>
          </a:p>
        </p:txBody>
      </p:sp>
      <p:sp>
        <p:nvSpPr>
          <p:cNvPr id="8" name="object 2"/>
          <p:cNvSpPr txBox="1">
            <a:spLocks/>
          </p:cNvSpPr>
          <p:nvPr/>
        </p:nvSpPr>
        <p:spPr>
          <a:xfrm>
            <a:off x="637572" y="494252"/>
            <a:ext cx="10622611" cy="351378"/>
          </a:xfrm>
          <a:prstGeom prst="rect">
            <a:avLst/>
          </a:prstGeom>
        </p:spPr>
        <p:txBody>
          <a:bodyPr vert="horz" wrap="square" lIns="0" tIns="12700" rIns="0" bIns="0" rtlCol="0" anchor="t">
            <a:sp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12700" marR="5080">
              <a:spcBef>
                <a:spcPts val="100"/>
              </a:spcBef>
            </a:pPr>
            <a:r>
              <a:rPr lang="tr-TR" sz="2200" spc="-5" dirty="0" smtClean="0">
                <a:solidFill>
                  <a:srgbClr val="003399"/>
                </a:solidFill>
                <a:latin typeface="Arial"/>
                <a:cs typeface="Arial"/>
              </a:rPr>
              <a:t>2021-2027 Dönemi </a:t>
            </a:r>
            <a:r>
              <a:rPr lang="tr-TR" sz="2200" dirty="0" smtClean="0">
                <a:solidFill>
                  <a:srgbClr val="003399"/>
                </a:solidFill>
                <a:latin typeface="Arial"/>
                <a:cs typeface="Arial"/>
              </a:rPr>
              <a:t>EU </a:t>
            </a:r>
            <a:r>
              <a:rPr lang="tr-TR" sz="2200" spc="-5" dirty="0" smtClean="0">
                <a:solidFill>
                  <a:srgbClr val="003399"/>
                </a:solidFill>
                <a:latin typeface="Arial"/>
                <a:cs typeface="Arial"/>
              </a:rPr>
              <a:t>hedefleri </a:t>
            </a:r>
            <a:r>
              <a:rPr lang="tr-TR" sz="2200" dirty="0" smtClean="0">
                <a:solidFill>
                  <a:srgbClr val="003399"/>
                </a:solidFill>
                <a:latin typeface="Arial"/>
                <a:cs typeface="Arial"/>
              </a:rPr>
              <a:t>ile ilgili  </a:t>
            </a:r>
            <a:r>
              <a:rPr lang="tr-TR" sz="2200" spc="-5" dirty="0" smtClean="0">
                <a:solidFill>
                  <a:srgbClr val="003399"/>
                </a:solidFill>
                <a:latin typeface="Arial"/>
                <a:cs typeface="Arial"/>
              </a:rPr>
              <a:t>olarak ihtiyaç </a:t>
            </a:r>
            <a:r>
              <a:rPr lang="tr-TR" sz="2200" spc="-10" dirty="0" smtClean="0">
                <a:solidFill>
                  <a:srgbClr val="003399"/>
                </a:solidFill>
                <a:latin typeface="Arial"/>
                <a:cs typeface="Arial"/>
              </a:rPr>
              <a:t>duyulacak </a:t>
            </a:r>
            <a:r>
              <a:rPr lang="tr-TR" sz="2200" dirty="0" smtClean="0">
                <a:solidFill>
                  <a:srgbClr val="003399"/>
                </a:solidFill>
                <a:latin typeface="Arial"/>
                <a:cs typeface="Arial"/>
              </a:rPr>
              <a:t>ülke kategorileri</a:t>
            </a:r>
            <a:endParaRPr lang="tr-TR" sz="2200" dirty="0">
              <a:solidFill>
                <a:srgbClr val="003399"/>
              </a:solidFill>
              <a:latin typeface="Arial"/>
              <a:cs typeface="Arial"/>
            </a:endParaRPr>
          </a:p>
        </p:txBody>
      </p:sp>
      <p:pic>
        <p:nvPicPr>
          <p:cNvPr id="3" name="Resim 2"/>
          <p:cNvPicPr>
            <a:picLocks noChangeAspect="1"/>
          </p:cNvPicPr>
          <p:nvPr/>
        </p:nvPicPr>
        <p:blipFill>
          <a:blip r:embed="rId2"/>
          <a:stretch>
            <a:fillRect/>
          </a:stretch>
        </p:blipFill>
        <p:spPr>
          <a:xfrm>
            <a:off x="419858" y="1265854"/>
            <a:ext cx="10914892" cy="5404289"/>
          </a:xfrm>
          <a:prstGeom prst="rect">
            <a:avLst/>
          </a:prstGeom>
        </p:spPr>
      </p:pic>
    </p:spTree>
    <p:extLst>
      <p:ext uri="{BB962C8B-B14F-4D97-AF65-F5344CB8AC3E}">
        <p14:creationId xmlns:p14="http://schemas.microsoft.com/office/powerpoint/2010/main" val="20302827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2178771" y="1490216"/>
            <a:ext cx="8098968" cy="1745221"/>
          </a:xfrm>
          <a:prstGeom prst="rect">
            <a:avLst/>
          </a:prstGeom>
        </p:spPr>
        <p:txBody>
          <a:bodyPr wrap="square">
            <a:spAutoFit/>
          </a:bodyPr>
          <a:lstStyle/>
          <a:p>
            <a:pPr marL="227272" indent="-227272">
              <a:lnSpc>
                <a:spcPct val="150000"/>
              </a:lnSpc>
              <a:buFont typeface="Arial" charset="-94"/>
              <a:buChar char="•"/>
            </a:pPr>
            <a:endParaRPr lang="tr-TR" sz="1432" dirty="0">
              <a:latin typeface="Myriad Pro" charset="-94"/>
              <a:ea typeface="Myriad Pro" charset="-94"/>
              <a:cs typeface="Myriad Pro" charset="-94"/>
            </a:endParaRPr>
          </a:p>
          <a:p>
            <a:endParaRPr lang="tr-TR" sz="1432" dirty="0"/>
          </a:p>
          <a:p>
            <a:endParaRPr lang="tr-TR" sz="1432" dirty="0"/>
          </a:p>
          <a:p>
            <a:endParaRPr lang="tr-TR" sz="1432" dirty="0"/>
          </a:p>
          <a:p>
            <a:endParaRPr lang="tr-TR" sz="1432" dirty="0"/>
          </a:p>
          <a:p>
            <a:endParaRPr lang="tr-TR" sz="1432" dirty="0"/>
          </a:p>
          <a:p>
            <a:endParaRPr lang="tr-TR" sz="1432" dirty="0"/>
          </a:p>
        </p:txBody>
      </p:sp>
      <p:pic>
        <p:nvPicPr>
          <p:cNvPr id="1026" name="Resim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32834" y="6099960"/>
            <a:ext cx="2068142" cy="594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object 2"/>
          <p:cNvSpPr txBox="1">
            <a:spLocks/>
          </p:cNvSpPr>
          <p:nvPr/>
        </p:nvSpPr>
        <p:spPr>
          <a:xfrm>
            <a:off x="3222172" y="630732"/>
            <a:ext cx="3989929" cy="625243"/>
          </a:xfrm>
          <a:prstGeom prst="rect">
            <a:avLst/>
          </a:prstGeom>
        </p:spPr>
        <p:txBody>
          <a:bodyPr vert="horz" wrap="square" lIns="0" tIns="9596" rIns="0" bIns="0" rtlCol="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10101" algn="ctr">
              <a:lnSpc>
                <a:spcPct val="100000"/>
              </a:lnSpc>
              <a:spcBef>
                <a:spcPts val="75"/>
              </a:spcBef>
            </a:pPr>
            <a:r>
              <a:rPr lang="tr-TR" sz="4000" spc="-8" dirty="0">
                <a:solidFill>
                  <a:srgbClr val="003399"/>
                </a:solidFill>
                <a:latin typeface="Times New Roman" panose="02020603050405020304" pitchFamily="18" charset="0"/>
                <a:cs typeface="Times New Roman" panose="02020603050405020304" pitchFamily="18" charset="0"/>
              </a:rPr>
              <a:t>KA171</a:t>
            </a:r>
            <a:r>
              <a:rPr lang="tr-TR" sz="4000" spc="-40" dirty="0">
                <a:solidFill>
                  <a:srgbClr val="003399"/>
                </a:solidFill>
                <a:latin typeface="Times New Roman" panose="02020603050405020304" pitchFamily="18" charset="0"/>
                <a:cs typeface="Times New Roman" panose="02020603050405020304" pitchFamily="18" charset="0"/>
              </a:rPr>
              <a:t> </a:t>
            </a:r>
            <a:r>
              <a:rPr lang="tr-TR" sz="4000" spc="-8" dirty="0" smtClean="0">
                <a:solidFill>
                  <a:srgbClr val="003399"/>
                </a:solidFill>
                <a:latin typeface="Times New Roman" panose="02020603050405020304" pitchFamily="18" charset="0"/>
                <a:cs typeface="Times New Roman" panose="02020603050405020304" pitchFamily="18" charset="0"/>
              </a:rPr>
              <a:t>NEDİR?</a:t>
            </a:r>
            <a:endParaRPr lang="tr-TR" sz="4000" dirty="0">
              <a:solidFill>
                <a:srgbClr val="003399"/>
              </a:solidFill>
              <a:latin typeface="Times New Roman" panose="02020603050405020304" pitchFamily="18" charset="0"/>
              <a:cs typeface="Times New Roman" panose="02020603050405020304" pitchFamily="18" charset="0"/>
            </a:endParaRPr>
          </a:p>
        </p:txBody>
      </p:sp>
      <p:sp>
        <p:nvSpPr>
          <p:cNvPr id="9" name="object 3"/>
          <p:cNvSpPr txBox="1"/>
          <p:nvPr/>
        </p:nvSpPr>
        <p:spPr>
          <a:xfrm>
            <a:off x="2262604" y="2082515"/>
            <a:ext cx="7000372" cy="3410361"/>
          </a:xfrm>
          <a:prstGeom prst="rect">
            <a:avLst/>
          </a:prstGeom>
        </p:spPr>
        <p:txBody>
          <a:bodyPr vert="horz" wrap="square" lIns="0" tIns="10101" rIns="0" bIns="0" rtlCol="0">
            <a:spAutoFit/>
          </a:bodyPr>
          <a:lstStyle/>
          <a:p>
            <a:pPr marL="214141">
              <a:spcBef>
                <a:spcPts val="80"/>
              </a:spcBef>
            </a:pPr>
            <a:r>
              <a:rPr sz="1272" spc="-4" dirty="0">
                <a:latin typeface="Arial"/>
                <a:cs typeface="Arial"/>
              </a:rPr>
              <a:t>KA1</a:t>
            </a:r>
            <a:r>
              <a:rPr lang="tr-TR" sz="1272" spc="-4" dirty="0">
                <a:latin typeface="Arial"/>
                <a:cs typeface="Arial"/>
              </a:rPr>
              <a:t>31</a:t>
            </a:r>
            <a:r>
              <a:rPr sz="1272" spc="-4" dirty="0">
                <a:latin typeface="Arial"/>
                <a:cs typeface="Arial"/>
              </a:rPr>
              <a:t> faaliyetine benzeyen ama ayrıştığı noktalar bulunan bir hareketlilik</a:t>
            </a:r>
            <a:r>
              <a:rPr sz="1272" spc="28" dirty="0">
                <a:latin typeface="Arial"/>
                <a:cs typeface="Arial"/>
              </a:rPr>
              <a:t> </a:t>
            </a:r>
            <a:r>
              <a:rPr sz="1272" spc="-4" dirty="0" err="1">
                <a:latin typeface="Arial"/>
                <a:cs typeface="Arial"/>
              </a:rPr>
              <a:t>projesidir</a:t>
            </a:r>
            <a:r>
              <a:rPr lang="tr-TR" sz="1272" spc="-4" dirty="0" smtClean="0">
                <a:latin typeface="Arial"/>
                <a:cs typeface="Arial"/>
              </a:rPr>
              <a:t>. Avrupa Dışı ülkeleri kapsayan projelerdir. </a:t>
            </a:r>
            <a:endParaRPr sz="1272" dirty="0">
              <a:latin typeface="Arial"/>
              <a:cs typeface="Arial"/>
            </a:endParaRPr>
          </a:p>
          <a:p>
            <a:pPr>
              <a:spcBef>
                <a:spcPts val="4"/>
              </a:spcBef>
            </a:pPr>
            <a:endParaRPr sz="1989" dirty="0">
              <a:latin typeface="Times New Roman"/>
              <a:cs typeface="Times New Roman"/>
            </a:endParaRPr>
          </a:p>
          <a:p>
            <a:pPr marL="211616"/>
            <a:r>
              <a:rPr sz="1432" b="1" spc="-4" dirty="0">
                <a:solidFill>
                  <a:srgbClr val="C00000"/>
                </a:solidFill>
                <a:latin typeface="Arial"/>
                <a:cs typeface="Arial"/>
              </a:rPr>
              <a:t>KA1</a:t>
            </a:r>
            <a:r>
              <a:rPr lang="tr-TR" sz="1432" b="1" spc="-4" dirty="0">
                <a:solidFill>
                  <a:srgbClr val="C00000"/>
                </a:solidFill>
                <a:latin typeface="Arial"/>
                <a:cs typeface="Arial"/>
              </a:rPr>
              <a:t>31</a:t>
            </a:r>
            <a:r>
              <a:rPr sz="1432" b="1" spc="-4" dirty="0">
                <a:solidFill>
                  <a:srgbClr val="C00000"/>
                </a:solidFill>
                <a:latin typeface="Arial"/>
                <a:cs typeface="Arial"/>
              </a:rPr>
              <a:t> faaliyetinden ayrılan en temel</a:t>
            </a:r>
            <a:r>
              <a:rPr sz="1432" b="1" spc="-12" dirty="0">
                <a:solidFill>
                  <a:srgbClr val="C00000"/>
                </a:solidFill>
                <a:latin typeface="Arial"/>
                <a:cs typeface="Arial"/>
              </a:rPr>
              <a:t> </a:t>
            </a:r>
            <a:r>
              <a:rPr sz="1432" b="1" dirty="0">
                <a:solidFill>
                  <a:srgbClr val="C00000"/>
                </a:solidFill>
                <a:latin typeface="Arial"/>
                <a:cs typeface="Arial"/>
              </a:rPr>
              <a:t>noktalar:</a:t>
            </a:r>
            <a:endParaRPr sz="1432" dirty="0">
              <a:latin typeface="Arial"/>
              <a:cs typeface="Arial"/>
            </a:endParaRPr>
          </a:p>
          <a:p>
            <a:pPr marL="236869" indent="-226767">
              <a:spcBef>
                <a:spcPts val="1260"/>
              </a:spcBef>
              <a:buChar char="•"/>
              <a:tabLst>
                <a:tab pos="236869" algn="l"/>
                <a:tab pos="237373" algn="l"/>
              </a:tabLst>
            </a:pPr>
            <a:r>
              <a:rPr sz="1432" spc="-4" dirty="0">
                <a:latin typeface="Arial"/>
                <a:cs typeface="Arial"/>
              </a:rPr>
              <a:t>Gerçekleştirilen </a:t>
            </a:r>
            <a:r>
              <a:rPr sz="1432" dirty="0">
                <a:latin typeface="Arial"/>
                <a:cs typeface="Arial"/>
              </a:rPr>
              <a:t>faaliyet </a:t>
            </a:r>
            <a:r>
              <a:rPr sz="1432" dirty="0" err="1">
                <a:latin typeface="Arial"/>
                <a:cs typeface="Arial"/>
              </a:rPr>
              <a:t>türleri</a:t>
            </a:r>
            <a:r>
              <a:rPr sz="1432" dirty="0">
                <a:latin typeface="Arial"/>
                <a:cs typeface="Arial"/>
              </a:rPr>
              <a:t> KA1</a:t>
            </a:r>
            <a:r>
              <a:rPr lang="tr-TR" sz="1432" dirty="0">
                <a:latin typeface="Arial"/>
                <a:cs typeface="Arial"/>
              </a:rPr>
              <a:t>31</a:t>
            </a:r>
            <a:r>
              <a:rPr sz="1432" dirty="0">
                <a:latin typeface="Arial"/>
                <a:cs typeface="Arial"/>
              </a:rPr>
              <a:t>’e</a:t>
            </a:r>
            <a:r>
              <a:rPr sz="1432" spc="-28" dirty="0">
                <a:latin typeface="Arial"/>
                <a:cs typeface="Arial"/>
              </a:rPr>
              <a:t> </a:t>
            </a:r>
            <a:r>
              <a:rPr sz="1432" dirty="0" err="1">
                <a:latin typeface="Arial"/>
                <a:cs typeface="Arial"/>
              </a:rPr>
              <a:t>benzer</a:t>
            </a:r>
            <a:r>
              <a:rPr lang="tr-TR" sz="1432" dirty="0">
                <a:latin typeface="Arial"/>
                <a:cs typeface="Arial"/>
              </a:rPr>
              <a:t>.</a:t>
            </a:r>
            <a:endParaRPr sz="1432" dirty="0">
              <a:latin typeface="Arial"/>
              <a:cs typeface="Arial"/>
            </a:endParaRPr>
          </a:p>
          <a:p>
            <a:pPr marL="252020">
              <a:spcBef>
                <a:spcPts val="342"/>
              </a:spcBef>
            </a:pPr>
            <a:r>
              <a:rPr sz="1432" dirty="0">
                <a:latin typeface="Arial"/>
                <a:cs typeface="Arial"/>
              </a:rPr>
              <a:t>Ama sadece outgoing değil, incoming hareketlilikler de var ve tüm </a:t>
            </a:r>
            <a:r>
              <a:rPr sz="1432" dirty="0" err="1">
                <a:latin typeface="Arial"/>
                <a:cs typeface="Arial"/>
              </a:rPr>
              <a:t>sorumluluk</a:t>
            </a:r>
            <a:r>
              <a:rPr sz="1432" spc="-135" dirty="0">
                <a:latin typeface="Arial"/>
                <a:cs typeface="Arial"/>
              </a:rPr>
              <a:t> </a:t>
            </a:r>
            <a:r>
              <a:rPr lang="tr-TR" sz="1432" dirty="0">
                <a:latin typeface="Arial"/>
                <a:cs typeface="Arial"/>
              </a:rPr>
              <a:t>üniversitede.</a:t>
            </a:r>
            <a:endParaRPr sz="1432" dirty="0">
              <a:latin typeface="Arial"/>
              <a:cs typeface="Arial"/>
            </a:endParaRPr>
          </a:p>
          <a:p>
            <a:pPr>
              <a:spcBef>
                <a:spcPts val="28"/>
              </a:spcBef>
            </a:pPr>
            <a:endParaRPr sz="2068" dirty="0">
              <a:latin typeface="Times New Roman"/>
              <a:cs typeface="Times New Roman"/>
            </a:endParaRPr>
          </a:p>
          <a:p>
            <a:pPr marL="236869" indent="-226767">
              <a:buChar char="•"/>
              <a:tabLst>
                <a:tab pos="236869" algn="l"/>
                <a:tab pos="237373" algn="l"/>
              </a:tabLst>
            </a:pPr>
            <a:r>
              <a:rPr sz="1432" spc="-4" dirty="0">
                <a:latin typeface="Arial"/>
                <a:cs typeface="Arial"/>
              </a:rPr>
              <a:t>Ortaklık </a:t>
            </a:r>
            <a:r>
              <a:rPr sz="1432" dirty="0">
                <a:latin typeface="Arial"/>
                <a:cs typeface="Arial"/>
              </a:rPr>
              <a:t>kurulan </a:t>
            </a:r>
            <a:r>
              <a:rPr sz="1432" spc="-4" dirty="0" err="1">
                <a:latin typeface="Arial"/>
                <a:cs typeface="Arial"/>
              </a:rPr>
              <a:t>ülkeler</a:t>
            </a:r>
            <a:r>
              <a:rPr sz="1432" spc="-12" dirty="0">
                <a:latin typeface="Arial"/>
                <a:cs typeface="Arial"/>
              </a:rPr>
              <a:t> </a:t>
            </a:r>
            <a:r>
              <a:rPr sz="1432" dirty="0" err="1">
                <a:latin typeface="Arial"/>
                <a:cs typeface="Arial"/>
              </a:rPr>
              <a:t>farklı</a:t>
            </a:r>
            <a:r>
              <a:rPr lang="tr-TR" sz="1432" dirty="0">
                <a:latin typeface="Arial"/>
                <a:cs typeface="Arial"/>
              </a:rPr>
              <a:t>.</a:t>
            </a:r>
            <a:endParaRPr sz="1432" dirty="0">
              <a:latin typeface="Arial"/>
              <a:cs typeface="Arial"/>
            </a:endParaRPr>
          </a:p>
          <a:p>
            <a:pPr>
              <a:spcBef>
                <a:spcPts val="24"/>
              </a:spcBef>
            </a:pPr>
            <a:endParaRPr sz="2068" dirty="0">
              <a:latin typeface="Times New Roman"/>
              <a:cs typeface="Times New Roman"/>
            </a:endParaRPr>
          </a:p>
          <a:p>
            <a:pPr marL="236869" indent="-226767">
              <a:spcBef>
                <a:spcPts val="4"/>
              </a:spcBef>
              <a:buChar char="•"/>
              <a:tabLst>
                <a:tab pos="236869" algn="l"/>
                <a:tab pos="237373" algn="l"/>
              </a:tabLst>
            </a:pPr>
            <a:r>
              <a:rPr sz="1432" spc="-4" dirty="0">
                <a:latin typeface="Arial"/>
                <a:cs typeface="Arial"/>
              </a:rPr>
              <a:t>Bir </a:t>
            </a:r>
            <a:r>
              <a:rPr sz="1432" dirty="0">
                <a:latin typeface="Arial"/>
                <a:cs typeface="Arial"/>
              </a:rPr>
              <a:t>ülke için tahsis edilen hibe başka bir ülke </a:t>
            </a:r>
            <a:r>
              <a:rPr sz="1432" dirty="0" err="1">
                <a:latin typeface="Arial"/>
                <a:cs typeface="Arial"/>
              </a:rPr>
              <a:t>için</a:t>
            </a:r>
            <a:r>
              <a:rPr sz="1432" spc="-68" dirty="0">
                <a:latin typeface="Arial"/>
                <a:cs typeface="Arial"/>
              </a:rPr>
              <a:t> </a:t>
            </a:r>
            <a:r>
              <a:rPr sz="1432" dirty="0" err="1">
                <a:latin typeface="Arial"/>
                <a:cs typeface="Arial"/>
              </a:rPr>
              <a:t>kullanılamıyor</a:t>
            </a:r>
            <a:r>
              <a:rPr lang="tr-TR" sz="1432" dirty="0">
                <a:latin typeface="Arial"/>
                <a:cs typeface="Arial"/>
              </a:rPr>
              <a:t>.</a:t>
            </a:r>
            <a:endParaRPr sz="1432" dirty="0">
              <a:latin typeface="Arial"/>
              <a:cs typeface="Arial"/>
            </a:endParaRPr>
          </a:p>
          <a:p>
            <a:pPr>
              <a:spcBef>
                <a:spcPts val="24"/>
              </a:spcBef>
              <a:buFont typeface="Arial"/>
              <a:buChar char="•"/>
            </a:pPr>
            <a:endParaRPr sz="2068" dirty="0">
              <a:latin typeface="Times New Roman"/>
              <a:cs typeface="Times New Roman"/>
            </a:endParaRPr>
          </a:p>
          <a:p>
            <a:pPr marL="236869" indent="-226767">
              <a:buChar char="•"/>
              <a:tabLst>
                <a:tab pos="236869" algn="l"/>
                <a:tab pos="237373" algn="l"/>
              </a:tabLst>
            </a:pPr>
            <a:r>
              <a:rPr sz="1432" spc="-4" dirty="0">
                <a:latin typeface="Arial"/>
                <a:cs typeface="Arial"/>
              </a:rPr>
              <a:t>Mali </a:t>
            </a:r>
            <a:r>
              <a:rPr sz="1432" spc="-4" dirty="0" err="1">
                <a:latin typeface="Arial"/>
                <a:cs typeface="Arial"/>
              </a:rPr>
              <a:t>kaynaklar</a:t>
            </a:r>
            <a:r>
              <a:rPr sz="1432" spc="-12" dirty="0">
                <a:latin typeface="Arial"/>
                <a:cs typeface="Arial"/>
              </a:rPr>
              <a:t> </a:t>
            </a:r>
            <a:r>
              <a:rPr sz="1432" spc="-4" dirty="0" err="1">
                <a:latin typeface="Arial"/>
                <a:cs typeface="Arial"/>
              </a:rPr>
              <a:t>kısıtlı</a:t>
            </a:r>
            <a:r>
              <a:rPr lang="tr-TR" sz="1432" spc="-4" dirty="0">
                <a:latin typeface="Arial"/>
                <a:cs typeface="Arial"/>
              </a:rPr>
              <a:t>.</a:t>
            </a:r>
            <a:endParaRPr sz="1432" dirty="0">
              <a:latin typeface="Arial"/>
              <a:cs typeface="Arial"/>
            </a:endParaRPr>
          </a:p>
        </p:txBody>
      </p:sp>
      <p:pic>
        <p:nvPicPr>
          <p:cNvPr id="4" name="Resim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12101" y="6142464"/>
            <a:ext cx="1096546" cy="602222"/>
          </a:xfrm>
          <a:prstGeom prst="rect">
            <a:avLst/>
          </a:prstGeom>
        </p:spPr>
      </p:pic>
      <p:pic>
        <p:nvPicPr>
          <p:cNvPr id="6" name="Resim 5"/>
          <p:cNvPicPr>
            <a:picLocks noChangeAspect="1"/>
          </p:cNvPicPr>
          <p:nvPr/>
        </p:nvPicPr>
        <p:blipFill>
          <a:blip r:embed="rId4"/>
          <a:stretch>
            <a:fillRect/>
          </a:stretch>
        </p:blipFill>
        <p:spPr>
          <a:xfrm>
            <a:off x="10692116" y="6099960"/>
            <a:ext cx="1220783" cy="644726"/>
          </a:xfrm>
          <a:prstGeom prst="rect">
            <a:avLst/>
          </a:prstGeom>
        </p:spPr>
      </p:pic>
    </p:spTree>
    <p:extLst>
      <p:ext uri="{BB962C8B-B14F-4D97-AF65-F5344CB8AC3E}">
        <p14:creationId xmlns:p14="http://schemas.microsoft.com/office/powerpoint/2010/main" val="293320173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49947" y="951143"/>
            <a:ext cx="8024033" cy="686783"/>
          </a:xfrm>
        </p:spPr>
        <p:txBody>
          <a:bodyPr>
            <a:normAutofit fontScale="55000" lnSpcReduction="20000"/>
          </a:bodyPr>
          <a:lstStyle/>
          <a:p>
            <a:r>
              <a:rPr lang="tr-TR" b="1" dirty="0" smtClean="0">
                <a:solidFill>
                  <a:srgbClr val="003399"/>
                </a:solidFill>
              </a:rPr>
              <a:t>BAŞVURULAR ÜLKE DEĞİL BÖLGE TEMELLİ YAPILACAKTIR</a:t>
            </a:r>
          </a:p>
          <a:p>
            <a:r>
              <a:rPr lang="tr-TR" dirty="0" smtClean="0">
                <a:solidFill>
                  <a:srgbClr val="003399"/>
                </a:solidFill>
              </a:rPr>
              <a:t>Konuyla ilgili gerekli bilgileri toplamak için hocalarımıza ve partner kurumlara yönelik bilgi formları hazırlanmıştır. </a:t>
            </a:r>
            <a:br>
              <a:rPr lang="tr-TR" dirty="0" smtClean="0">
                <a:solidFill>
                  <a:srgbClr val="003399"/>
                </a:solidFill>
              </a:rPr>
            </a:br>
            <a:r>
              <a:rPr lang="tr-TR" dirty="0" smtClean="0">
                <a:solidFill>
                  <a:srgbClr val="003399"/>
                </a:solidFill>
              </a:rPr>
              <a:t>Bu formların doldurulup </a:t>
            </a:r>
            <a:r>
              <a:rPr lang="tr-TR" dirty="0" err="1" smtClean="0">
                <a:solidFill>
                  <a:srgbClr val="003399"/>
                </a:solidFill>
              </a:rPr>
              <a:t>Erasmus</a:t>
            </a:r>
            <a:r>
              <a:rPr lang="tr-TR" dirty="0" smtClean="0">
                <a:solidFill>
                  <a:srgbClr val="003399"/>
                </a:solidFill>
              </a:rPr>
              <a:t> Ofisi’ne iletilmesi gerekmektedir.</a:t>
            </a:r>
          </a:p>
          <a:p>
            <a:endParaRPr lang="tr-TR" b="1" dirty="0" smtClean="0">
              <a:solidFill>
                <a:srgbClr val="003399"/>
              </a:solidFill>
            </a:endParaRPr>
          </a:p>
          <a:p>
            <a:endParaRPr lang="en-US" b="1" dirty="0">
              <a:solidFill>
                <a:srgbClr val="003399"/>
              </a:solidFill>
            </a:endParaRPr>
          </a:p>
        </p:txBody>
      </p:sp>
      <p:sp>
        <p:nvSpPr>
          <p:cNvPr id="5" name="Dikdörtgen 4"/>
          <p:cNvSpPr/>
          <p:nvPr/>
        </p:nvSpPr>
        <p:spPr>
          <a:xfrm>
            <a:off x="2178771" y="1490216"/>
            <a:ext cx="8098968" cy="1745221"/>
          </a:xfrm>
          <a:prstGeom prst="rect">
            <a:avLst/>
          </a:prstGeom>
        </p:spPr>
        <p:txBody>
          <a:bodyPr wrap="square">
            <a:spAutoFit/>
          </a:bodyPr>
          <a:lstStyle/>
          <a:p>
            <a:pPr marL="227272" indent="-227272">
              <a:lnSpc>
                <a:spcPct val="150000"/>
              </a:lnSpc>
              <a:buFont typeface="Arial" charset="-94"/>
              <a:buChar char="•"/>
            </a:pPr>
            <a:endParaRPr lang="tr-TR" sz="1432" dirty="0">
              <a:latin typeface="Myriad Pro" charset="-94"/>
              <a:ea typeface="Myriad Pro" charset="-94"/>
              <a:cs typeface="Myriad Pro" charset="-94"/>
            </a:endParaRPr>
          </a:p>
          <a:p>
            <a:endParaRPr lang="tr-TR" sz="1432" dirty="0"/>
          </a:p>
          <a:p>
            <a:endParaRPr lang="tr-TR" sz="1432" dirty="0"/>
          </a:p>
          <a:p>
            <a:endParaRPr lang="tr-TR" sz="1432" dirty="0"/>
          </a:p>
          <a:p>
            <a:endParaRPr lang="tr-TR" sz="1432" dirty="0"/>
          </a:p>
          <a:p>
            <a:endParaRPr lang="tr-TR" sz="1432" dirty="0"/>
          </a:p>
          <a:p>
            <a:endParaRPr lang="tr-TR" sz="1432" dirty="0"/>
          </a:p>
        </p:txBody>
      </p:sp>
      <p:sp>
        <p:nvSpPr>
          <p:cNvPr id="13" name="object 2"/>
          <p:cNvSpPr txBox="1">
            <a:spLocks/>
          </p:cNvSpPr>
          <p:nvPr/>
        </p:nvSpPr>
        <p:spPr>
          <a:xfrm>
            <a:off x="2076193" y="299451"/>
            <a:ext cx="5971540" cy="382156"/>
          </a:xfrm>
          <a:prstGeom prst="rect">
            <a:avLst/>
          </a:prstGeom>
        </p:spPr>
        <p:txBody>
          <a:bodyPr vert="horz" wrap="square" lIns="0" tIns="12700" rIns="0" bIns="0" rtlCol="0" anchor="t">
            <a:sp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12700" marR="5080" algn="ctr">
              <a:spcBef>
                <a:spcPts val="100"/>
              </a:spcBef>
            </a:pPr>
            <a:r>
              <a:rPr lang="tr-TR" sz="2400" spc="-5" dirty="0" smtClean="0">
                <a:solidFill>
                  <a:srgbClr val="003399"/>
                </a:solidFill>
                <a:latin typeface="Arial"/>
                <a:cs typeface="Arial"/>
              </a:rPr>
              <a:t>Başvuru Süreci</a:t>
            </a:r>
            <a:endParaRPr lang="tr-TR" sz="2400" dirty="0">
              <a:solidFill>
                <a:srgbClr val="003399"/>
              </a:solidFill>
              <a:latin typeface="Arial"/>
              <a:cs typeface="Arial"/>
            </a:endParaRPr>
          </a:p>
        </p:txBody>
      </p:sp>
      <p:grpSp>
        <p:nvGrpSpPr>
          <p:cNvPr id="14" name="object 3"/>
          <p:cNvGrpSpPr/>
          <p:nvPr/>
        </p:nvGrpSpPr>
        <p:grpSpPr>
          <a:xfrm>
            <a:off x="3170682" y="1664207"/>
            <a:ext cx="3946525" cy="2749550"/>
            <a:chOff x="3170682" y="1664207"/>
            <a:chExt cx="3946525" cy="2749550"/>
          </a:xfrm>
        </p:grpSpPr>
        <p:sp>
          <p:nvSpPr>
            <p:cNvPr id="15" name="object 4"/>
            <p:cNvSpPr/>
            <p:nvPr/>
          </p:nvSpPr>
          <p:spPr>
            <a:xfrm>
              <a:off x="3528060" y="3351275"/>
              <a:ext cx="3291840" cy="1050290"/>
            </a:xfrm>
            <a:custGeom>
              <a:avLst/>
              <a:gdLst/>
              <a:ahLst/>
              <a:cxnLst/>
              <a:rect l="l" t="t" r="r" b="b"/>
              <a:pathLst>
                <a:path w="3291840" h="1050289">
                  <a:moveTo>
                    <a:pt x="3291840" y="874776"/>
                  </a:moveTo>
                  <a:lnTo>
                    <a:pt x="3291840" y="174497"/>
                  </a:lnTo>
                  <a:lnTo>
                    <a:pt x="3285634" y="127970"/>
                  </a:lnTo>
                  <a:lnTo>
                    <a:pt x="3268105" y="86247"/>
                  </a:lnTo>
                  <a:lnTo>
                    <a:pt x="3240881" y="50958"/>
                  </a:lnTo>
                  <a:lnTo>
                    <a:pt x="3205592" y="23734"/>
                  </a:lnTo>
                  <a:lnTo>
                    <a:pt x="3163869" y="6205"/>
                  </a:lnTo>
                  <a:lnTo>
                    <a:pt x="3117342" y="0"/>
                  </a:lnTo>
                  <a:lnTo>
                    <a:pt x="175260" y="0"/>
                  </a:lnTo>
                  <a:lnTo>
                    <a:pt x="128675" y="6205"/>
                  </a:lnTo>
                  <a:lnTo>
                    <a:pt x="86811" y="23734"/>
                  </a:lnTo>
                  <a:lnTo>
                    <a:pt x="51339" y="50958"/>
                  </a:lnTo>
                  <a:lnTo>
                    <a:pt x="23932" y="86247"/>
                  </a:lnTo>
                  <a:lnTo>
                    <a:pt x="6261" y="127970"/>
                  </a:lnTo>
                  <a:lnTo>
                    <a:pt x="0" y="174498"/>
                  </a:lnTo>
                  <a:lnTo>
                    <a:pt x="0" y="874776"/>
                  </a:lnTo>
                  <a:lnTo>
                    <a:pt x="6261" y="921360"/>
                  </a:lnTo>
                  <a:lnTo>
                    <a:pt x="23932" y="963224"/>
                  </a:lnTo>
                  <a:lnTo>
                    <a:pt x="51339" y="998696"/>
                  </a:lnTo>
                  <a:lnTo>
                    <a:pt x="86811" y="1026103"/>
                  </a:lnTo>
                  <a:lnTo>
                    <a:pt x="128675" y="1043774"/>
                  </a:lnTo>
                  <a:lnTo>
                    <a:pt x="175260" y="1050036"/>
                  </a:lnTo>
                  <a:lnTo>
                    <a:pt x="3117342" y="1050036"/>
                  </a:lnTo>
                  <a:lnTo>
                    <a:pt x="3163869" y="1043774"/>
                  </a:lnTo>
                  <a:lnTo>
                    <a:pt x="3205592" y="1026103"/>
                  </a:lnTo>
                  <a:lnTo>
                    <a:pt x="3240881" y="998696"/>
                  </a:lnTo>
                  <a:lnTo>
                    <a:pt x="3268105" y="963224"/>
                  </a:lnTo>
                  <a:lnTo>
                    <a:pt x="3285634" y="921360"/>
                  </a:lnTo>
                  <a:lnTo>
                    <a:pt x="3291840" y="874776"/>
                  </a:lnTo>
                  <a:close/>
                </a:path>
              </a:pathLst>
            </a:custGeom>
            <a:solidFill>
              <a:srgbClr val="C0504D"/>
            </a:solidFill>
          </p:spPr>
          <p:txBody>
            <a:bodyPr wrap="square" lIns="0" tIns="0" rIns="0" bIns="0" rtlCol="0"/>
            <a:lstStyle/>
            <a:p>
              <a:endParaRPr/>
            </a:p>
          </p:txBody>
        </p:sp>
        <p:sp>
          <p:nvSpPr>
            <p:cNvPr id="16" name="object 5"/>
            <p:cNvSpPr/>
            <p:nvPr/>
          </p:nvSpPr>
          <p:spPr>
            <a:xfrm>
              <a:off x="3515106" y="3338322"/>
              <a:ext cx="3317875" cy="1075690"/>
            </a:xfrm>
            <a:custGeom>
              <a:avLst/>
              <a:gdLst/>
              <a:ahLst/>
              <a:cxnLst/>
              <a:rect l="l" t="t" r="r" b="b"/>
              <a:pathLst>
                <a:path w="3317875" h="1075689">
                  <a:moveTo>
                    <a:pt x="3317748" y="896873"/>
                  </a:moveTo>
                  <a:lnTo>
                    <a:pt x="3317748" y="177545"/>
                  </a:lnTo>
                  <a:lnTo>
                    <a:pt x="3316986" y="168401"/>
                  </a:lnTo>
                  <a:lnTo>
                    <a:pt x="3306811" y="123986"/>
                  </a:lnTo>
                  <a:lnTo>
                    <a:pt x="3287169" y="84632"/>
                  </a:lnTo>
                  <a:lnTo>
                    <a:pt x="3259335" y="51449"/>
                  </a:lnTo>
                  <a:lnTo>
                    <a:pt x="3224586" y="25543"/>
                  </a:lnTo>
                  <a:lnTo>
                    <a:pt x="3184141" y="8015"/>
                  </a:lnTo>
                  <a:lnTo>
                    <a:pt x="3139440" y="0"/>
                  </a:lnTo>
                  <a:lnTo>
                    <a:pt x="187451" y="0"/>
                  </a:lnTo>
                  <a:lnTo>
                    <a:pt x="142471" y="5540"/>
                  </a:lnTo>
                  <a:lnTo>
                    <a:pt x="101377" y="21056"/>
                  </a:lnTo>
                  <a:lnTo>
                    <a:pt x="65489" y="45367"/>
                  </a:lnTo>
                  <a:lnTo>
                    <a:pt x="36130" y="77292"/>
                  </a:lnTo>
                  <a:lnTo>
                    <a:pt x="14621" y="115649"/>
                  </a:lnTo>
                  <a:lnTo>
                    <a:pt x="2285" y="159257"/>
                  </a:lnTo>
                  <a:lnTo>
                    <a:pt x="0" y="187451"/>
                  </a:lnTo>
                  <a:lnTo>
                    <a:pt x="0" y="887729"/>
                  </a:lnTo>
                  <a:lnTo>
                    <a:pt x="4572" y="925829"/>
                  </a:lnTo>
                  <a:lnTo>
                    <a:pt x="24965" y="980708"/>
                  </a:lnTo>
                  <a:lnTo>
                    <a:pt x="25908" y="982088"/>
                  </a:lnTo>
                  <a:lnTo>
                    <a:pt x="25908" y="179069"/>
                  </a:lnTo>
                  <a:lnTo>
                    <a:pt x="27432" y="162305"/>
                  </a:lnTo>
                  <a:lnTo>
                    <a:pt x="47305" y="106941"/>
                  </a:lnTo>
                  <a:lnTo>
                    <a:pt x="79247" y="67055"/>
                  </a:lnTo>
                  <a:lnTo>
                    <a:pt x="85343" y="62483"/>
                  </a:lnTo>
                  <a:lnTo>
                    <a:pt x="91439" y="57149"/>
                  </a:lnTo>
                  <a:lnTo>
                    <a:pt x="137336" y="33499"/>
                  </a:lnTo>
                  <a:lnTo>
                    <a:pt x="187452" y="25208"/>
                  </a:lnTo>
                  <a:lnTo>
                    <a:pt x="3130296" y="25145"/>
                  </a:lnTo>
                  <a:lnTo>
                    <a:pt x="3137916" y="25838"/>
                  </a:lnTo>
                  <a:lnTo>
                    <a:pt x="3147060" y="25907"/>
                  </a:lnTo>
                  <a:lnTo>
                    <a:pt x="3192804" y="37796"/>
                  </a:lnTo>
                  <a:lnTo>
                    <a:pt x="3231739" y="60853"/>
                  </a:lnTo>
                  <a:lnTo>
                    <a:pt x="3262356" y="93359"/>
                  </a:lnTo>
                  <a:lnTo>
                    <a:pt x="3283147" y="133592"/>
                  </a:lnTo>
                  <a:lnTo>
                    <a:pt x="3292602" y="179831"/>
                  </a:lnTo>
                  <a:lnTo>
                    <a:pt x="3292602" y="981282"/>
                  </a:lnTo>
                  <a:lnTo>
                    <a:pt x="3309747" y="941696"/>
                  </a:lnTo>
                  <a:lnTo>
                    <a:pt x="3317748" y="896873"/>
                  </a:lnTo>
                  <a:close/>
                </a:path>
                <a:path w="3317875" h="1075689">
                  <a:moveTo>
                    <a:pt x="3292602" y="981282"/>
                  </a:moveTo>
                  <a:lnTo>
                    <a:pt x="3292602" y="896111"/>
                  </a:lnTo>
                  <a:lnTo>
                    <a:pt x="3291840" y="904493"/>
                  </a:lnTo>
                  <a:lnTo>
                    <a:pt x="3279989" y="950206"/>
                  </a:lnTo>
                  <a:lnTo>
                    <a:pt x="3256925" y="989169"/>
                  </a:lnTo>
                  <a:lnTo>
                    <a:pt x="3224393" y="1019830"/>
                  </a:lnTo>
                  <a:lnTo>
                    <a:pt x="3184141" y="1040637"/>
                  </a:lnTo>
                  <a:lnTo>
                    <a:pt x="3138678" y="1049881"/>
                  </a:lnTo>
                  <a:lnTo>
                    <a:pt x="187452" y="1049923"/>
                  </a:lnTo>
                  <a:lnTo>
                    <a:pt x="141746" y="1043180"/>
                  </a:lnTo>
                  <a:lnTo>
                    <a:pt x="100399" y="1024226"/>
                  </a:lnTo>
                  <a:lnTo>
                    <a:pt x="66207" y="994908"/>
                  </a:lnTo>
                  <a:lnTo>
                    <a:pt x="41206" y="956959"/>
                  </a:lnTo>
                  <a:lnTo>
                    <a:pt x="27432" y="912113"/>
                  </a:lnTo>
                  <a:lnTo>
                    <a:pt x="25908" y="895350"/>
                  </a:lnTo>
                  <a:lnTo>
                    <a:pt x="25908" y="982088"/>
                  </a:lnTo>
                  <a:lnTo>
                    <a:pt x="61722" y="1026413"/>
                  </a:lnTo>
                  <a:lnTo>
                    <a:pt x="101622" y="1054399"/>
                  </a:lnTo>
                  <a:lnTo>
                    <a:pt x="158383" y="1072883"/>
                  </a:lnTo>
                  <a:lnTo>
                    <a:pt x="3140202" y="1075181"/>
                  </a:lnTo>
                  <a:lnTo>
                    <a:pt x="3149346" y="1074419"/>
                  </a:lnTo>
                  <a:lnTo>
                    <a:pt x="3193800" y="1064237"/>
                  </a:lnTo>
                  <a:lnTo>
                    <a:pt x="3233171" y="1044620"/>
                  </a:lnTo>
                  <a:lnTo>
                    <a:pt x="3266355" y="1016822"/>
                  </a:lnTo>
                  <a:lnTo>
                    <a:pt x="3292249" y="982096"/>
                  </a:lnTo>
                  <a:lnTo>
                    <a:pt x="3292602" y="981282"/>
                  </a:lnTo>
                  <a:close/>
                </a:path>
              </a:pathLst>
            </a:custGeom>
            <a:solidFill>
              <a:srgbClr val="FFFFFF"/>
            </a:solidFill>
          </p:spPr>
          <p:txBody>
            <a:bodyPr wrap="square" lIns="0" tIns="0" rIns="0" bIns="0" rtlCol="0"/>
            <a:lstStyle/>
            <a:p>
              <a:endParaRPr/>
            </a:p>
          </p:txBody>
        </p:sp>
        <p:sp>
          <p:nvSpPr>
            <p:cNvPr id="17" name="object 6"/>
            <p:cNvSpPr/>
            <p:nvPr/>
          </p:nvSpPr>
          <p:spPr>
            <a:xfrm>
              <a:off x="5140452" y="2722625"/>
              <a:ext cx="36830" cy="628650"/>
            </a:xfrm>
            <a:custGeom>
              <a:avLst/>
              <a:gdLst/>
              <a:ahLst/>
              <a:cxnLst/>
              <a:rect l="l" t="t" r="r" b="b"/>
              <a:pathLst>
                <a:path w="36829" h="628650">
                  <a:moveTo>
                    <a:pt x="36575" y="627888"/>
                  </a:moveTo>
                  <a:lnTo>
                    <a:pt x="25907" y="0"/>
                  </a:lnTo>
                  <a:lnTo>
                    <a:pt x="0" y="762"/>
                  </a:lnTo>
                  <a:lnTo>
                    <a:pt x="11429" y="628650"/>
                  </a:lnTo>
                  <a:lnTo>
                    <a:pt x="36575" y="627888"/>
                  </a:lnTo>
                  <a:close/>
                </a:path>
              </a:pathLst>
            </a:custGeom>
            <a:solidFill>
              <a:srgbClr val="9BBB59"/>
            </a:solidFill>
          </p:spPr>
          <p:txBody>
            <a:bodyPr wrap="square" lIns="0" tIns="0" rIns="0" bIns="0" rtlCol="0"/>
            <a:lstStyle/>
            <a:p>
              <a:endParaRPr/>
            </a:p>
          </p:txBody>
        </p:sp>
        <p:sp>
          <p:nvSpPr>
            <p:cNvPr id="18" name="object 7"/>
            <p:cNvSpPr/>
            <p:nvPr/>
          </p:nvSpPr>
          <p:spPr>
            <a:xfrm>
              <a:off x="3182874" y="1676399"/>
              <a:ext cx="3922395" cy="1046480"/>
            </a:xfrm>
            <a:custGeom>
              <a:avLst/>
              <a:gdLst/>
              <a:ahLst/>
              <a:cxnLst/>
              <a:rect l="l" t="t" r="r" b="b"/>
              <a:pathLst>
                <a:path w="3922395" h="1046480">
                  <a:moveTo>
                    <a:pt x="3922014" y="872489"/>
                  </a:moveTo>
                  <a:lnTo>
                    <a:pt x="3922014" y="174497"/>
                  </a:lnTo>
                  <a:lnTo>
                    <a:pt x="3915755" y="128234"/>
                  </a:lnTo>
                  <a:lnTo>
                    <a:pt x="3898109" y="86585"/>
                  </a:lnTo>
                  <a:lnTo>
                    <a:pt x="3870769" y="51244"/>
                  </a:lnTo>
                  <a:lnTo>
                    <a:pt x="3835428" y="23904"/>
                  </a:lnTo>
                  <a:lnTo>
                    <a:pt x="3793779" y="6258"/>
                  </a:lnTo>
                  <a:lnTo>
                    <a:pt x="3747516" y="0"/>
                  </a:lnTo>
                  <a:lnTo>
                    <a:pt x="174498" y="0"/>
                  </a:lnTo>
                  <a:lnTo>
                    <a:pt x="128234" y="6258"/>
                  </a:lnTo>
                  <a:lnTo>
                    <a:pt x="86585" y="23904"/>
                  </a:lnTo>
                  <a:lnTo>
                    <a:pt x="51244" y="51244"/>
                  </a:lnTo>
                  <a:lnTo>
                    <a:pt x="23904" y="86585"/>
                  </a:lnTo>
                  <a:lnTo>
                    <a:pt x="6258" y="128234"/>
                  </a:lnTo>
                  <a:lnTo>
                    <a:pt x="0" y="174498"/>
                  </a:lnTo>
                  <a:lnTo>
                    <a:pt x="0" y="872490"/>
                  </a:lnTo>
                  <a:lnTo>
                    <a:pt x="6258" y="918696"/>
                  </a:lnTo>
                  <a:lnTo>
                    <a:pt x="23904" y="960204"/>
                  </a:lnTo>
                  <a:lnTo>
                    <a:pt x="51244" y="995362"/>
                  </a:lnTo>
                  <a:lnTo>
                    <a:pt x="86585" y="1022519"/>
                  </a:lnTo>
                  <a:lnTo>
                    <a:pt x="128234" y="1040024"/>
                  </a:lnTo>
                  <a:lnTo>
                    <a:pt x="174498" y="1046226"/>
                  </a:lnTo>
                  <a:lnTo>
                    <a:pt x="3747516" y="1046226"/>
                  </a:lnTo>
                  <a:lnTo>
                    <a:pt x="3793779" y="1040024"/>
                  </a:lnTo>
                  <a:lnTo>
                    <a:pt x="3835428" y="1022519"/>
                  </a:lnTo>
                  <a:lnTo>
                    <a:pt x="3870769" y="995362"/>
                  </a:lnTo>
                  <a:lnTo>
                    <a:pt x="3898109" y="960204"/>
                  </a:lnTo>
                  <a:lnTo>
                    <a:pt x="3915755" y="918696"/>
                  </a:lnTo>
                  <a:lnTo>
                    <a:pt x="3922014" y="872489"/>
                  </a:lnTo>
                  <a:close/>
                </a:path>
              </a:pathLst>
            </a:custGeom>
            <a:solidFill>
              <a:srgbClr val="BE8351"/>
            </a:solidFill>
          </p:spPr>
          <p:txBody>
            <a:bodyPr wrap="square" lIns="0" tIns="0" rIns="0" bIns="0" rtlCol="0"/>
            <a:lstStyle/>
            <a:p>
              <a:endParaRPr/>
            </a:p>
          </p:txBody>
        </p:sp>
        <p:sp>
          <p:nvSpPr>
            <p:cNvPr id="19" name="object 8"/>
            <p:cNvSpPr/>
            <p:nvPr/>
          </p:nvSpPr>
          <p:spPr>
            <a:xfrm>
              <a:off x="3170682" y="1664207"/>
              <a:ext cx="3946525" cy="1071880"/>
            </a:xfrm>
            <a:custGeom>
              <a:avLst/>
              <a:gdLst/>
              <a:ahLst/>
              <a:cxnLst/>
              <a:rect l="l" t="t" r="r" b="b"/>
              <a:pathLst>
                <a:path w="3946525" h="1071880">
                  <a:moveTo>
                    <a:pt x="3946398" y="893826"/>
                  </a:moveTo>
                  <a:lnTo>
                    <a:pt x="3946398" y="176784"/>
                  </a:lnTo>
                  <a:lnTo>
                    <a:pt x="3945636" y="167640"/>
                  </a:lnTo>
                  <a:lnTo>
                    <a:pt x="3935660" y="123706"/>
                  </a:lnTo>
                  <a:lnTo>
                    <a:pt x="3916126" y="84474"/>
                  </a:lnTo>
                  <a:lnTo>
                    <a:pt x="3888357" y="51215"/>
                  </a:lnTo>
                  <a:lnTo>
                    <a:pt x="3853673" y="25202"/>
                  </a:lnTo>
                  <a:lnTo>
                    <a:pt x="3813398" y="7706"/>
                  </a:lnTo>
                  <a:lnTo>
                    <a:pt x="3768852" y="0"/>
                  </a:lnTo>
                  <a:lnTo>
                    <a:pt x="186689" y="0"/>
                  </a:lnTo>
                  <a:lnTo>
                    <a:pt x="141905" y="5329"/>
                  </a:lnTo>
                  <a:lnTo>
                    <a:pt x="100877" y="20754"/>
                  </a:lnTo>
                  <a:lnTo>
                    <a:pt x="64965" y="45029"/>
                  </a:lnTo>
                  <a:lnTo>
                    <a:pt x="35528" y="76908"/>
                  </a:lnTo>
                  <a:lnTo>
                    <a:pt x="13928" y="115145"/>
                  </a:lnTo>
                  <a:lnTo>
                    <a:pt x="1523" y="158496"/>
                  </a:lnTo>
                  <a:lnTo>
                    <a:pt x="0" y="177546"/>
                  </a:lnTo>
                  <a:lnTo>
                    <a:pt x="0" y="894588"/>
                  </a:lnTo>
                  <a:lnTo>
                    <a:pt x="11907" y="951239"/>
                  </a:lnTo>
                  <a:lnTo>
                    <a:pt x="25146" y="978406"/>
                  </a:lnTo>
                  <a:lnTo>
                    <a:pt x="25146" y="178308"/>
                  </a:lnTo>
                  <a:lnTo>
                    <a:pt x="26670" y="162306"/>
                  </a:lnTo>
                  <a:lnTo>
                    <a:pt x="46548" y="106437"/>
                  </a:lnTo>
                  <a:lnTo>
                    <a:pt x="78485" y="67056"/>
                  </a:lnTo>
                  <a:lnTo>
                    <a:pt x="112187" y="43600"/>
                  </a:lnTo>
                  <a:lnTo>
                    <a:pt x="161487" y="27201"/>
                  </a:lnTo>
                  <a:lnTo>
                    <a:pt x="186690" y="25206"/>
                  </a:lnTo>
                  <a:lnTo>
                    <a:pt x="3769614" y="25284"/>
                  </a:lnTo>
                  <a:lnTo>
                    <a:pt x="3821547" y="37690"/>
                  </a:lnTo>
                  <a:lnTo>
                    <a:pt x="3860521" y="60843"/>
                  </a:lnTo>
                  <a:lnTo>
                    <a:pt x="3891435" y="93421"/>
                  </a:lnTo>
                  <a:lnTo>
                    <a:pt x="3912332" y="133479"/>
                  </a:lnTo>
                  <a:lnTo>
                    <a:pt x="3921252" y="179070"/>
                  </a:lnTo>
                  <a:lnTo>
                    <a:pt x="3921252" y="978758"/>
                  </a:lnTo>
                  <a:lnTo>
                    <a:pt x="3921500" y="978427"/>
                  </a:lnTo>
                  <a:lnTo>
                    <a:pt x="3938937" y="938208"/>
                  </a:lnTo>
                  <a:lnTo>
                    <a:pt x="3946398" y="893826"/>
                  </a:lnTo>
                  <a:close/>
                </a:path>
                <a:path w="3946525" h="1071880">
                  <a:moveTo>
                    <a:pt x="3921252" y="978758"/>
                  </a:moveTo>
                  <a:lnTo>
                    <a:pt x="3921252" y="893064"/>
                  </a:lnTo>
                  <a:lnTo>
                    <a:pt x="3920490" y="901446"/>
                  </a:lnTo>
                  <a:lnTo>
                    <a:pt x="3908672" y="947045"/>
                  </a:lnTo>
                  <a:lnTo>
                    <a:pt x="3885795" y="985760"/>
                  </a:lnTo>
                  <a:lnTo>
                    <a:pt x="3853512" y="1016153"/>
                  </a:lnTo>
                  <a:lnTo>
                    <a:pt x="3813472" y="1036788"/>
                  </a:lnTo>
                  <a:lnTo>
                    <a:pt x="3767328" y="1046226"/>
                  </a:lnTo>
                  <a:lnTo>
                    <a:pt x="186690" y="1046226"/>
                  </a:lnTo>
                  <a:lnTo>
                    <a:pt x="140611" y="1039341"/>
                  </a:lnTo>
                  <a:lnTo>
                    <a:pt x="99542" y="1020386"/>
                  </a:lnTo>
                  <a:lnTo>
                    <a:pt x="65510" y="991159"/>
                  </a:lnTo>
                  <a:lnTo>
                    <a:pt x="40543" y="953453"/>
                  </a:lnTo>
                  <a:lnTo>
                    <a:pt x="26670" y="909066"/>
                  </a:lnTo>
                  <a:lnTo>
                    <a:pt x="25146" y="892302"/>
                  </a:lnTo>
                  <a:lnTo>
                    <a:pt x="25146" y="978406"/>
                  </a:lnTo>
                  <a:lnTo>
                    <a:pt x="41032" y="1001495"/>
                  </a:lnTo>
                  <a:lnTo>
                    <a:pt x="60960" y="1023366"/>
                  </a:lnTo>
                  <a:lnTo>
                    <a:pt x="67818" y="1028700"/>
                  </a:lnTo>
                  <a:lnTo>
                    <a:pt x="75438" y="1034796"/>
                  </a:lnTo>
                  <a:lnTo>
                    <a:pt x="100652" y="1050574"/>
                  </a:lnTo>
                  <a:lnTo>
                    <a:pt x="128106" y="1062089"/>
                  </a:lnTo>
                  <a:lnTo>
                    <a:pt x="157039" y="1069102"/>
                  </a:lnTo>
                  <a:lnTo>
                    <a:pt x="186690" y="1071372"/>
                  </a:lnTo>
                  <a:lnTo>
                    <a:pt x="3769614" y="1071372"/>
                  </a:lnTo>
                  <a:lnTo>
                    <a:pt x="3778758" y="1070610"/>
                  </a:lnTo>
                  <a:lnTo>
                    <a:pt x="3822714" y="1060576"/>
                  </a:lnTo>
                  <a:lnTo>
                    <a:pt x="3862050" y="1040965"/>
                  </a:lnTo>
                  <a:lnTo>
                    <a:pt x="3895424" y="1013131"/>
                  </a:lnTo>
                  <a:lnTo>
                    <a:pt x="3921252" y="978758"/>
                  </a:lnTo>
                  <a:close/>
                </a:path>
              </a:pathLst>
            </a:custGeom>
            <a:solidFill>
              <a:srgbClr val="FFFFFF"/>
            </a:solidFill>
          </p:spPr>
          <p:txBody>
            <a:bodyPr wrap="square" lIns="0" tIns="0" rIns="0" bIns="0" rtlCol="0"/>
            <a:lstStyle/>
            <a:p>
              <a:endParaRPr/>
            </a:p>
          </p:txBody>
        </p:sp>
      </p:grpSp>
      <p:sp>
        <p:nvSpPr>
          <p:cNvPr id="4" name="Dikdörtgen 3"/>
          <p:cNvSpPr/>
          <p:nvPr/>
        </p:nvSpPr>
        <p:spPr>
          <a:xfrm>
            <a:off x="3124263" y="1812419"/>
            <a:ext cx="4069207" cy="630942"/>
          </a:xfrm>
          <a:prstGeom prst="rect">
            <a:avLst/>
          </a:prstGeom>
        </p:spPr>
        <p:txBody>
          <a:bodyPr wrap="square">
            <a:spAutoFit/>
          </a:bodyPr>
          <a:lstStyle/>
          <a:p>
            <a:pPr marL="12700" marR="5080" indent="-635" algn="ctr">
              <a:lnSpc>
                <a:spcPts val="2070"/>
              </a:lnSpc>
              <a:spcBef>
                <a:spcPts val="440"/>
              </a:spcBef>
            </a:pPr>
            <a:r>
              <a:rPr lang="tr-TR" spc="-5" dirty="0">
                <a:latin typeface="Times New Roman"/>
                <a:cs typeface="Times New Roman"/>
              </a:rPr>
              <a:t>Proje </a:t>
            </a:r>
            <a:r>
              <a:rPr lang="tr-TR" spc="-20" dirty="0">
                <a:latin typeface="Times New Roman"/>
                <a:cs typeface="Times New Roman"/>
              </a:rPr>
              <a:t>Tasarımı </a:t>
            </a:r>
            <a:r>
              <a:rPr lang="tr-TR" spc="-5" dirty="0">
                <a:latin typeface="Times New Roman"/>
                <a:cs typeface="Times New Roman"/>
              </a:rPr>
              <a:t>ve İşbirliği  Düzenlemelerinin Kalitesi (max.40  puan</a:t>
            </a:r>
            <a:r>
              <a:rPr lang="tr-TR" sz="1600" spc="-5" dirty="0">
                <a:latin typeface="Times New Roman"/>
                <a:cs typeface="Times New Roman"/>
              </a:rPr>
              <a:t>)</a:t>
            </a:r>
            <a:endParaRPr lang="tr-TR" sz="1600" dirty="0">
              <a:latin typeface="Times New Roman"/>
              <a:cs typeface="Times New Roman"/>
            </a:endParaRPr>
          </a:p>
        </p:txBody>
      </p:sp>
      <p:grpSp>
        <p:nvGrpSpPr>
          <p:cNvPr id="20" name="object 3"/>
          <p:cNvGrpSpPr/>
          <p:nvPr/>
        </p:nvGrpSpPr>
        <p:grpSpPr>
          <a:xfrm>
            <a:off x="3170682" y="1664207"/>
            <a:ext cx="3946525" cy="2749550"/>
            <a:chOff x="3170682" y="1664207"/>
            <a:chExt cx="3946525" cy="2749550"/>
          </a:xfrm>
        </p:grpSpPr>
        <p:sp>
          <p:nvSpPr>
            <p:cNvPr id="21" name="object 4"/>
            <p:cNvSpPr/>
            <p:nvPr/>
          </p:nvSpPr>
          <p:spPr>
            <a:xfrm>
              <a:off x="3528060" y="3351275"/>
              <a:ext cx="3291840" cy="1050290"/>
            </a:xfrm>
            <a:custGeom>
              <a:avLst/>
              <a:gdLst/>
              <a:ahLst/>
              <a:cxnLst/>
              <a:rect l="l" t="t" r="r" b="b"/>
              <a:pathLst>
                <a:path w="3291840" h="1050289">
                  <a:moveTo>
                    <a:pt x="3291840" y="874776"/>
                  </a:moveTo>
                  <a:lnTo>
                    <a:pt x="3291840" y="174497"/>
                  </a:lnTo>
                  <a:lnTo>
                    <a:pt x="3285634" y="127970"/>
                  </a:lnTo>
                  <a:lnTo>
                    <a:pt x="3268105" y="86247"/>
                  </a:lnTo>
                  <a:lnTo>
                    <a:pt x="3240881" y="50958"/>
                  </a:lnTo>
                  <a:lnTo>
                    <a:pt x="3205592" y="23734"/>
                  </a:lnTo>
                  <a:lnTo>
                    <a:pt x="3163869" y="6205"/>
                  </a:lnTo>
                  <a:lnTo>
                    <a:pt x="3117342" y="0"/>
                  </a:lnTo>
                  <a:lnTo>
                    <a:pt x="175260" y="0"/>
                  </a:lnTo>
                  <a:lnTo>
                    <a:pt x="128675" y="6205"/>
                  </a:lnTo>
                  <a:lnTo>
                    <a:pt x="86811" y="23734"/>
                  </a:lnTo>
                  <a:lnTo>
                    <a:pt x="51339" y="50958"/>
                  </a:lnTo>
                  <a:lnTo>
                    <a:pt x="23932" y="86247"/>
                  </a:lnTo>
                  <a:lnTo>
                    <a:pt x="6261" y="127970"/>
                  </a:lnTo>
                  <a:lnTo>
                    <a:pt x="0" y="174498"/>
                  </a:lnTo>
                  <a:lnTo>
                    <a:pt x="0" y="874776"/>
                  </a:lnTo>
                  <a:lnTo>
                    <a:pt x="6261" y="921360"/>
                  </a:lnTo>
                  <a:lnTo>
                    <a:pt x="23932" y="963224"/>
                  </a:lnTo>
                  <a:lnTo>
                    <a:pt x="51339" y="998696"/>
                  </a:lnTo>
                  <a:lnTo>
                    <a:pt x="86811" y="1026103"/>
                  </a:lnTo>
                  <a:lnTo>
                    <a:pt x="128675" y="1043774"/>
                  </a:lnTo>
                  <a:lnTo>
                    <a:pt x="175260" y="1050036"/>
                  </a:lnTo>
                  <a:lnTo>
                    <a:pt x="3117342" y="1050036"/>
                  </a:lnTo>
                  <a:lnTo>
                    <a:pt x="3163869" y="1043774"/>
                  </a:lnTo>
                  <a:lnTo>
                    <a:pt x="3205592" y="1026103"/>
                  </a:lnTo>
                  <a:lnTo>
                    <a:pt x="3240881" y="998696"/>
                  </a:lnTo>
                  <a:lnTo>
                    <a:pt x="3268105" y="963224"/>
                  </a:lnTo>
                  <a:lnTo>
                    <a:pt x="3285634" y="921360"/>
                  </a:lnTo>
                  <a:lnTo>
                    <a:pt x="3291840" y="874776"/>
                  </a:lnTo>
                  <a:close/>
                </a:path>
              </a:pathLst>
            </a:custGeom>
            <a:solidFill>
              <a:srgbClr val="C0504D"/>
            </a:solidFill>
          </p:spPr>
          <p:txBody>
            <a:bodyPr wrap="square" lIns="0" tIns="0" rIns="0" bIns="0" rtlCol="0"/>
            <a:lstStyle/>
            <a:p>
              <a:endParaRPr/>
            </a:p>
          </p:txBody>
        </p:sp>
        <p:sp>
          <p:nvSpPr>
            <p:cNvPr id="22" name="object 5"/>
            <p:cNvSpPr/>
            <p:nvPr/>
          </p:nvSpPr>
          <p:spPr>
            <a:xfrm>
              <a:off x="3515106" y="3338322"/>
              <a:ext cx="3317875" cy="1075690"/>
            </a:xfrm>
            <a:custGeom>
              <a:avLst/>
              <a:gdLst/>
              <a:ahLst/>
              <a:cxnLst/>
              <a:rect l="l" t="t" r="r" b="b"/>
              <a:pathLst>
                <a:path w="3317875" h="1075689">
                  <a:moveTo>
                    <a:pt x="3317748" y="896873"/>
                  </a:moveTo>
                  <a:lnTo>
                    <a:pt x="3317748" y="177545"/>
                  </a:lnTo>
                  <a:lnTo>
                    <a:pt x="3316986" y="168401"/>
                  </a:lnTo>
                  <a:lnTo>
                    <a:pt x="3306811" y="123986"/>
                  </a:lnTo>
                  <a:lnTo>
                    <a:pt x="3287169" y="84632"/>
                  </a:lnTo>
                  <a:lnTo>
                    <a:pt x="3259335" y="51449"/>
                  </a:lnTo>
                  <a:lnTo>
                    <a:pt x="3224586" y="25543"/>
                  </a:lnTo>
                  <a:lnTo>
                    <a:pt x="3184141" y="8015"/>
                  </a:lnTo>
                  <a:lnTo>
                    <a:pt x="3139440" y="0"/>
                  </a:lnTo>
                  <a:lnTo>
                    <a:pt x="187451" y="0"/>
                  </a:lnTo>
                  <a:lnTo>
                    <a:pt x="142471" y="5540"/>
                  </a:lnTo>
                  <a:lnTo>
                    <a:pt x="101377" y="21056"/>
                  </a:lnTo>
                  <a:lnTo>
                    <a:pt x="65489" y="45367"/>
                  </a:lnTo>
                  <a:lnTo>
                    <a:pt x="36130" y="77292"/>
                  </a:lnTo>
                  <a:lnTo>
                    <a:pt x="14621" y="115649"/>
                  </a:lnTo>
                  <a:lnTo>
                    <a:pt x="2285" y="159257"/>
                  </a:lnTo>
                  <a:lnTo>
                    <a:pt x="0" y="187451"/>
                  </a:lnTo>
                  <a:lnTo>
                    <a:pt x="0" y="887729"/>
                  </a:lnTo>
                  <a:lnTo>
                    <a:pt x="4572" y="925829"/>
                  </a:lnTo>
                  <a:lnTo>
                    <a:pt x="24965" y="980708"/>
                  </a:lnTo>
                  <a:lnTo>
                    <a:pt x="25908" y="982088"/>
                  </a:lnTo>
                  <a:lnTo>
                    <a:pt x="25908" y="179069"/>
                  </a:lnTo>
                  <a:lnTo>
                    <a:pt x="27432" y="162305"/>
                  </a:lnTo>
                  <a:lnTo>
                    <a:pt x="47305" y="106941"/>
                  </a:lnTo>
                  <a:lnTo>
                    <a:pt x="79247" y="67055"/>
                  </a:lnTo>
                  <a:lnTo>
                    <a:pt x="85343" y="62483"/>
                  </a:lnTo>
                  <a:lnTo>
                    <a:pt x="91439" y="57149"/>
                  </a:lnTo>
                  <a:lnTo>
                    <a:pt x="137336" y="33499"/>
                  </a:lnTo>
                  <a:lnTo>
                    <a:pt x="187452" y="25208"/>
                  </a:lnTo>
                  <a:lnTo>
                    <a:pt x="3130296" y="25145"/>
                  </a:lnTo>
                  <a:lnTo>
                    <a:pt x="3137916" y="25838"/>
                  </a:lnTo>
                  <a:lnTo>
                    <a:pt x="3147060" y="25907"/>
                  </a:lnTo>
                  <a:lnTo>
                    <a:pt x="3192804" y="37796"/>
                  </a:lnTo>
                  <a:lnTo>
                    <a:pt x="3231739" y="60853"/>
                  </a:lnTo>
                  <a:lnTo>
                    <a:pt x="3262356" y="93359"/>
                  </a:lnTo>
                  <a:lnTo>
                    <a:pt x="3283147" y="133592"/>
                  </a:lnTo>
                  <a:lnTo>
                    <a:pt x="3292602" y="179831"/>
                  </a:lnTo>
                  <a:lnTo>
                    <a:pt x="3292602" y="981282"/>
                  </a:lnTo>
                  <a:lnTo>
                    <a:pt x="3309747" y="941696"/>
                  </a:lnTo>
                  <a:lnTo>
                    <a:pt x="3317748" y="896873"/>
                  </a:lnTo>
                  <a:close/>
                </a:path>
                <a:path w="3317875" h="1075689">
                  <a:moveTo>
                    <a:pt x="3292602" y="981282"/>
                  </a:moveTo>
                  <a:lnTo>
                    <a:pt x="3292602" y="896111"/>
                  </a:lnTo>
                  <a:lnTo>
                    <a:pt x="3291840" y="904493"/>
                  </a:lnTo>
                  <a:lnTo>
                    <a:pt x="3279989" y="950206"/>
                  </a:lnTo>
                  <a:lnTo>
                    <a:pt x="3256925" y="989169"/>
                  </a:lnTo>
                  <a:lnTo>
                    <a:pt x="3224393" y="1019830"/>
                  </a:lnTo>
                  <a:lnTo>
                    <a:pt x="3184141" y="1040637"/>
                  </a:lnTo>
                  <a:lnTo>
                    <a:pt x="3138678" y="1049881"/>
                  </a:lnTo>
                  <a:lnTo>
                    <a:pt x="187452" y="1049923"/>
                  </a:lnTo>
                  <a:lnTo>
                    <a:pt x="141746" y="1043180"/>
                  </a:lnTo>
                  <a:lnTo>
                    <a:pt x="100399" y="1024226"/>
                  </a:lnTo>
                  <a:lnTo>
                    <a:pt x="66207" y="994908"/>
                  </a:lnTo>
                  <a:lnTo>
                    <a:pt x="41206" y="956959"/>
                  </a:lnTo>
                  <a:lnTo>
                    <a:pt x="27432" y="912113"/>
                  </a:lnTo>
                  <a:lnTo>
                    <a:pt x="25908" y="895350"/>
                  </a:lnTo>
                  <a:lnTo>
                    <a:pt x="25908" y="982088"/>
                  </a:lnTo>
                  <a:lnTo>
                    <a:pt x="61722" y="1026413"/>
                  </a:lnTo>
                  <a:lnTo>
                    <a:pt x="101622" y="1054399"/>
                  </a:lnTo>
                  <a:lnTo>
                    <a:pt x="158383" y="1072883"/>
                  </a:lnTo>
                  <a:lnTo>
                    <a:pt x="3140202" y="1075181"/>
                  </a:lnTo>
                  <a:lnTo>
                    <a:pt x="3149346" y="1074419"/>
                  </a:lnTo>
                  <a:lnTo>
                    <a:pt x="3193800" y="1064237"/>
                  </a:lnTo>
                  <a:lnTo>
                    <a:pt x="3233171" y="1044620"/>
                  </a:lnTo>
                  <a:lnTo>
                    <a:pt x="3266355" y="1016822"/>
                  </a:lnTo>
                  <a:lnTo>
                    <a:pt x="3292249" y="982096"/>
                  </a:lnTo>
                  <a:lnTo>
                    <a:pt x="3292602" y="981282"/>
                  </a:lnTo>
                  <a:close/>
                </a:path>
              </a:pathLst>
            </a:custGeom>
            <a:solidFill>
              <a:srgbClr val="FFFFFF"/>
            </a:solidFill>
          </p:spPr>
          <p:txBody>
            <a:bodyPr wrap="square" lIns="0" tIns="0" rIns="0" bIns="0" rtlCol="0"/>
            <a:lstStyle/>
            <a:p>
              <a:endParaRPr/>
            </a:p>
          </p:txBody>
        </p:sp>
        <p:sp>
          <p:nvSpPr>
            <p:cNvPr id="23" name="object 6"/>
            <p:cNvSpPr/>
            <p:nvPr/>
          </p:nvSpPr>
          <p:spPr>
            <a:xfrm>
              <a:off x="5140452" y="2722625"/>
              <a:ext cx="36830" cy="628650"/>
            </a:xfrm>
            <a:custGeom>
              <a:avLst/>
              <a:gdLst/>
              <a:ahLst/>
              <a:cxnLst/>
              <a:rect l="l" t="t" r="r" b="b"/>
              <a:pathLst>
                <a:path w="36829" h="628650">
                  <a:moveTo>
                    <a:pt x="36575" y="627888"/>
                  </a:moveTo>
                  <a:lnTo>
                    <a:pt x="25907" y="0"/>
                  </a:lnTo>
                  <a:lnTo>
                    <a:pt x="0" y="762"/>
                  </a:lnTo>
                  <a:lnTo>
                    <a:pt x="11429" y="628650"/>
                  </a:lnTo>
                  <a:lnTo>
                    <a:pt x="36575" y="627888"/>
                  </a:lnTo>
                  <a:close/>
                </a:path>
              </a:pathLst>
            </a:custGeom>
            <a:solidFill>
              <a:srgbClr val="9BBB59"/>
            </a:solidFill>
          </p:spPr>
          <p:txBody>
            <a:bodyPr wrap="square" lIns="0" tIns="0" rIns="0" bIns="0" rtlCol="0"/>
            <a:lstStyle/>
            <a:p>
              <a:endParaRPr/>
            </a:p>
          </p:txBody>
        </p:sp>
        <p:sp>
          <p:nvSpPr>
            <p:cNvPr id="24" name="object 7"/>
            <p:cNvSpPr/>
            <p:nvPr/>
          </p:nvSpPr>
          <p:spPr>
            <a:xfrm>
              <a:off x="3182874" y="1676399"/>
              <a:ext cx="3922395" cy="1046480"/>
            </a:xfrm>
            <a:custGeom>
              <a:avLst/>
              <a:gdLst/>
              <a:ahLst/>
              <a:cxnLst/>
              <a:rect l="l" t="t" r="r" b="b"/>
              <a:pathLst>
                <a:path w="3922395" h="1046480">
                  <a:moveTo>
                    <a:pt x="3922014" y="872489"/>
                  </a:moveTo>
                  <a:lnTo>
                    <a:pt x="3922014" y="174497"/>
                  </a:lnTo>
                  <a:lnTo>
                    <a:pt x="3915755" y="128234"/>
                  </a:lnTo>
                  <a:lnTo>
                    <a:pt x="3898109" y="86585"/>
                  </a:lnTo>
                  <a:lnTo>
                    <a:pt x="3870769" y="51244"/>
                  </a:lnTo>
                  <a:lnTo>
                    <a:pt x="3835428" y="23904"/>
                  </a:lnTo>
                  <a:lnTo>
                    <a:pt x="3793779" y="6258"/>
                  </a:lnTo>
                  <a:lnTo>
                    <a:pt x="3747516" y="0"/>
                  </a:lnTo>
                  <a:lnTo>
                    <a:pt x="174498" y="0"/>
                  </a:lnTo>
                  <a:lnTo>
                    <a:pt x="128234" y="6258"/>
                  </a:lnTo>
                  <a:lnTo>
                    <a:pt x="86585" y="23904"/>
                  </a:lnTo>
                  <a:lnTo>
                    <a:pt x="51244" y="51244"/>
                  </a:lnTo>
                  <a:lnTo>
                    <a:pt x="23904" y="86585"/>
                  </a:lnTo>
                  <a:lnTo>
                    <a:pt x="6258" y="128234"/>
                  </a:lnTo>
                  <a:lnTo>
                    <a:pt x="0" y="174498"/>
                  </a:lnTo>
                  <a:lnTo>
                    <a:pt x="0" y="872490"/>
                  </a:lnTo>
                  <a:lnTo>
                    <a:pt x="6258" y="918696"/>
                  </a:lnTo>
                  <a:lnTo>
                    <a:pt x="23904" y="960204"/>
                  </a:lnTo>
                  <a:lnTo>
                    <a:pt x="51244" y="995362"/>
                  </a:lnTo>
                  <a:lnTo>
                    <a:pt x="86585" y="1022519"/>
                  </a:lnTo>
                  <a:lnTo>
                    <a:pt x="128234" y="1040024"/>
                  </a:lnTo>
                  <a:lnTo>
                    <a:pt x="174498" y="1046226"/>
                  </a:lnTo>
                  <a:lnTo>
                    <a:pt x="3747516" y="1046226"/>
                  </a:lnTo>
                  <a:lnTo>
                    <a:pt x="3793779" y="1040024"/>
                  </a:lnTo>
                  <a:lnTo>
                    <a:pt x="3835428" y="1022519"/>
                  </a:lnTo>
                  <a:lnTo>
                    <a:pt x="3870769" y="995362"/>
                  </a:lnTo>
                  <a:lnTo>
                    <a:pt x="3898109" y="960204"/>
                  </a:lnTo>
                  <a:lnTo>
                    <a:pt x="3915755" y="918696"/>
                  </a:lnTo>
                  <a:lnTo>
                    <a:pt x="3922014" y="872489"/>
                  </a:lnTo>
                  <a:close/>
                </a:path>
              </a:pathLst>
            </a:custGeom>
            <a:solidFill>
              <a:srgbClr val="BE8351"/>
            </a:solidFill>
          </p:spPr>
          <p:txBody>
            <a:bodyPr wrap="square" lIns="0" tIns="0" rIns="0" bIns="0" rtlCol="0"/>
            <a:lstStyle/>
            <a:p>
              <a:endParaRPr/>
            </a:p>
          </p:txBody>
        </p:sp>
        <p:sp>
          <p:nvSpPr>
            <p:cNvPr id="25" name="object 8"/>
            <p:cNvSpPr/>
            <p:nvPr/>
          </p:nvSpPr>
          <p:spPr>
            <a:xfrm>
              <a:off x="3170682" y="1664207"/>
              <a:ext cx="3946525" cy="1071880"/>
            </a:xfrm>
            <a:custGeom>
              <a:avLst/>
              <a:gdLst/>
              <a:ahLst/>
              <a:cxnLst/>
              <a:rect l="l" t="t" r="r" b="b"/>
              <a:pathLst>
                <a:path w="3946525" h="1071880">
                  <a:moveTo>
                    <a:pt x="3946398" y="893826"/>
                  </a:moveTo>
                  <a:lnTo>
                    <a:pt x="3946398" y="176784"/>
                  </a:lnTo>
                  <a:lnTo>
                    <a:pt x="3945636" y="167640"/>
                  </a:lnTo>
                  <a:lnTo>
                    <a:pt x="3935660" y="123706"/>
                  </a:lnTo>
                  <a:lnTo>
                    <a:pt x="3916126" y="84474"/>
                  </a:lnTo>
                  <a:lnTo>
                    <a:pt x="3888357" y="51215"/>
                  </a:lnTo>
                  <a:lnTo>
                    <a:pt x="3853673" y="25202"/>
                  </a:lnTo>
                  <a:lnTo>
                    <a:pt x="3813398" y="7706"/>
                  </a:lnTo>
                  <a:lnTo>
                    <a:pt x="3768852" y="0"/>
                  </a:lnTo>
                  <a:lnTo>
                    <a:pt x="186689" y="0"/>
                  </a:lnTo>
                  <a:lnTo>
                    <a:pt x="141905" y="5329"/>
                  </a:lnTo>
                  <a:lnTo>
                    <a:pt x="100877" y="20754"/>
                  </a:lnTo>
                  <a:lnTo>
                    <a:pt x="64965" y="45029"/>
                  </a:lnTo>
                  <a:lnTo>
                    <a:pt x="35528" y="76908"/>
                  </a:lnTo>
                  <a:lnTo>
                    <a:pt x="13928" y="115145"/>
                  </a:lnTo>
                  <a:lnTo>
                    <a:pt x="1523" y="158496"/>
                  </a:lnTo>
                  <a:lnTo>
                    <a:pt x="0" y="177546"/>
                  </a:lnTo>
                  <a:lnTo>
                    <a:pt x="0" y="894588"/>
                  </a:lnTo>
                  <a:lnTo>
                    <a:pt x="11907" y="951239"/>
                  </a:lnTo>
                  <a:lnTo>
                    <a:pt x="25146" y="978406"/>
                  </a:lnTo>
                  <a:lnTo>
                    <a:pt x="25146" y="178308"/>
                  </a:lnTo>
                  <a:lnTo>
                    <a:pt x="26670" y="162306"/>
                  </a:lnTo>
                  <a:lnTo>
                    <a:pt x="46548" y="106437"/>
                  </a:lnTo>
                  <a:lnTo>
                    <a:pt x="78485" y="67056"/>
                  </a:lnTo>
                  <a:lnTo>
                    <a:pt x="112187" y="43600"/>
                  </a:lnTo>
                  <a:lnTo>
                    <a:pt x="161487" y="27201"/>
                  </a:lnTo>
                  <a:lnTo>
                    <a:pt x="186690" y="25206"/>
                  </a:lnTo>
                  <a:lnTo>
                    <a:pt x="3769614" y="25284"/>
                  </a:lnTo>
                  <a:lnTo>
                    <a:pt x="3821547" y="37690"/>
                  </a:lnTo>
                  <a:lnTo>
                    <a:pt x="3860521" y="60843"/>
                  </a:lnTo>
                  <a:lnTo>
                    <a:pt x="3891435" y="93421"/>
                  </a:lnTo>
                  <a:lnTo>
                    <a:pt x="3912332" y="133479"/>
                  </a:lnTo>
                  <a:lnTo>
                    <a:pt x="3921252" y="179070"/>
                  </a:lnTo>
                  <a:lnTo>
                    <a:pt x="3921252" y="978758"/>
                  </a:lnTo>
                  <a:lnTo>
                    <a:pt x="3921500" y="978427"/>
                  </a:lnTo>
                  <a:lnTo>
                    <a:pt x="3938937" y="938208"/>
                  </a:lnTo>
                  <a:lnTo>
                    <a:pt x="3946398" y="893826"/>
                  </a:lnTo>
                  <a:close/>
                </a:path>
                <a:path w="3946525" h="1071880">
                  <a:moveTo>
                    <a:pt x="3921252" y="978758"/>
                  </a:moveTo>
                  <a:lnTo>
                    <a:pt x="3921252" y="893064"/>
                  </a:lnTo>
                  <a:lnTo>
                    <a:pt x="3920490" y="901446"/>
                  </a:lnTo>
                  <a:lnTo>
                    <a:pt x="3908672" y="947045"/>
                  </a:lnTo>
                  <a:lnTo>
                    <a:pt x="3885795" y="985760"/>
                  </a:lnTo>
                  <a:lnTo>
                    <a:pt x="3853512" y="1016153"/>
                  </a:lnTo>
                  <a:lnTo>
                    <a:pt x="3813472" y="1036788"/>
                  </a:lnTo>
                  <a:lnTo>
                    <a:pt x="3767328" y="1046226"/>
                  </a:lnTo>
                  <a:lnTo>
                    <a:pt x="186690" y="1046226"/>
                  </a:lnTo>
                  <a:lnTo>
                    <a:pt x="140611" y="1039341"/>
                  </a:lnTo>
                  <a:lnTo>
                    <a:pt x="99542" y="1020386"/>
                  </a:lnTo>
                  <a:lnTo>
                    <a:pt x="65510" y="991159"/>
                  </a:lnTo>
                  <a:lnTo>
                    <a:pt x="40543" y="953453"/>
                  </a:lnTo>
                  <a:lnTo>
                    <a:pt x="26670" y="909066"/>
                  </a:lnTo>
                  <a:lnTo>
                    <a:pt x="25146" y="892302"/>
                  </a:lnTo>
                  <a:lnTo>
                    <a:pt x="25146" y="978406"/>
                  </a:lnTo>
                  <a:lnTo>
                    <a:pt x="41032" y="1001495"/>
                  </a:lnTo>
                  <a:lnTo>
                    <a:pt x="60960" y="1023366"/>
                  </a:lnTo>
                  <a:lnTo>
                    <a:pt x="67818" y="1028700"/>
                  </a:lnTo>
                  <a:lnTo>
                    <a:pt x="75438" y="1034796"/>
                  </a:lnTo>
                  <a:lnTo>
                    <a:pt x="100652" y="1050574"/>
                  </a:lnTo>
                  <a:lnTo>
                    <a:pt x="128106" y="1062089"/>
                  </a:lnTo>
                  <a:lnTo>
                    <a:pt x="157039" y="1069102"/>
                  </a:lnTo>
                  <a:lnTo>
                    <a:pt x="186690" y="1071372"/>
                  </a:lnTo>
                  <a:lnTo>
                    <a:pt x="3769614" y="1071372"/>
                  </a:lnTo>
                  <a:lnTo>
                    <a:pt x="3778758" y="1070610"/>
                  </a:lnTo>
                  <a:lnTo>
                    <a:pt x="3822714" y="1060576"/>
                  </a:lnTo>
                  <a:lnTo>
                    <a:pt x="3862050" y="1040965"/>
                  </a:lnTo>
                  <a:lnTo>
                    <a:pt x="3895424" y="1013131"/>
                  </a:lnTo>
                  <a:lnTo>
                    <a:pt x="3921252" y="978758"/>
                  </a:lnTo>
                  <a:close/>
                </a:path>
              </a:pathLst>
            </a:custGeom>
            <a:solidFill>
              <a:srgbClr val="FFFFFF"/>
            </a:solidFill>
          </p:spPr>
          <p:txBody>
            <a:bodyPr wrap="square" lIns="0" tIns="0" rIns="0" bIns="0" rtlCol="0"/>
            <a:lstStyle/>
            <a:p>
              <a:endParaRPr/>
            </a:p>
          </p:txBody>
        </p:sp>
      </p:grpSp>
      <p:sp>
        <p:nvSpPr>
          <p:cNvPr id="26" name="object 9"/>
          <p:cNvSpPr txBox="1"/>
          <p:nvPr/>
        </p:nvSpPr>
        <p:spPr>
          <a:xfrm>
            <a:off x="3343152" y="1746757"/>
            <a:ext cx="3600450" cy="855980"/>
          </a:xfrm>
          <a:prstGeom prst="rect">
            <a:avLst/>
          </a:prstGeom>
        </p:spPr>
        <p:txBody>
          <a:bodyPr vert="horz" wrap="square" lIns="0" tIns="55880" rIns="0" bIns="0" rtlCol="0">
            <a:spAutoFit/>
          </a:bodyPr>
          <a:lstStyle/>
          <a:p>
            <a:pPr marL="12700" marR="5080" indent="-635" algn="ctr">
              <a:lnSpc>
                <a:spcPts val="2070"/>
              </a:lnSpc>
              <a:spcBef>
                <a:spcPts val="440"/>
              </a:spcBef>
            </a:pPr>
            <a:r>
              <a:rPr sz="2000" spc="-5" dirty="0">
                <a:latin typeface="Times New Roman"/>
                <a:cs typeface="Times New Roman"/>
              </a:rPr>
              <a:t>Proje </a:t>
            </a:r>
            <a:r>
              <a:rPr sz="2000" spc="-20" dirty="0">
                <a:latin typeface="Times New Roman"/>
                <a:cs typeface="Times New Roman"/>
              </a:rPr>
              <a:t>Tasarımı </a:t>
            </a:r>
            <a:r>
              <a:rPr sz="2000" spc="-5" dirty="0">
                <a:latin typeface="Times New Roman"/>
                <a:cs typeface="Times New Roman"/>
              </a:rPr>
              <a:t>ve İşbirliği  Düzenlemelerinin Kalitesi (max.40  puan</a:t>
            </a:r>
            <a:r>
              <a:rPr sz="1800" spc="-5" dirty="0">
                <a:latin typeface="Times New Roman"/>
                <a:cs typeface="Times New Roman"/>
              </a:rPr>
              <a:t>)</a:t>
            </a:r>
            <a:endParaRPr sz="1800" dirty="0">
              <a:latin typeface="Times New Roman"/>
              <a:cs typeface="Times New Roman"/>
            </a:endParaRPr>
          </a:p>
        </p:txBody>
      </p:sp>
      <p:grpSp>
        <p:nvGrpSpPr>
          <p:cNvPr id="27" name="object 10"/>
          <p:cNvGrpSpPr/>
          <p:nvPr/>
        </p:nvGrpSpPr>
        <p:grpSpPr>
          <a:xfrm>
            <a:off x="6083808" y="4389882"/>
            <a:ext cx="3068955" cy="1397000"/>
            <a:chOff x="6083808" y="4389882"/>
            <a:chExt cx="3068955" cy="1397000"/>
          </a:xfrm>
        </p:grpSpPr>
        <p:sp>
          <p:nvSpPr>
            <p:cNvPr id="28" name="object 11"/>
            <p:cNvSpPr/>
            <p:nvPr/>
          </p:nvSpPr>
          <p:spPr>
            <a:xfrm>
              <a:off x="6083808" y="4389882"/>
              <a:ext cx="959485" cy="565150"/>
            </a:xfrm>
            <a:custGeom>
              <a:avLst/>
              <a:gdLst/>
              <a:ahLst/>
              <a:cxnLst/>
              <a:rect l="l" t="t" r="r" b="b"/>
              <a:pathLst>
                <a:path w="959484" h="565150">
                  <a:moveTo>
                    <a:pt x="959357" y="542543"/>
                  </a:moveTo>
                  <a:lnTo>
                    <a:pt x="12953" y="0"/>
                  </a:lnTo>
                  <a:lnTo>
                    <a:pt x="0" y="22098"/>
                  </a:lnTo>
                  <a:lnTo>
                    <a:pt x="946403" y="564641"/>
                  </a:lnTo>
                  <a:lnTo>
                    <a:pt x="959357" y="542543"/>
                  </a:lnTo>
                  <a:close/>
                </a:path>
              </a:pathLst>
            </a:custGeom>
            <a:solidFill>
              <a:srgbClr val="9BBB59"/>
            </a:solidFill>
          </p:spPr>
          <p:txBody>
            <a:bodyPr wrap="square" lIns="0" tIns="0" rIns="0" bIns="0" rtlCol="0"/>
            <a:lstStyle/>
            <a:p>
              <a:endParaRPr/>
            </a:p>
          </p:txBody>
        </p:sp>
        <p:sp>
          <p:nvSpPr>
            <p:cNvPr id="29" name="object 12"/>
            <p:cNvSpPr/>
            <p:nvPr/>
          </p:nvSpPr>
          <p:spPr>
            <a:xfrm>
              <a:off x="6383274" y="4943856"/>
              <a:ext cx="2756535" cy="830580"/>
            </a:xfrm>
            <a:custGeom>
              <a:avLst/>
              <a:gdLst/>
              <a:ahLst/>
              <a:cxnLst/>
              <a:rect l="l" t="t" r="r" b="b"/>
              <a:pathLst>
                <a:path w="2756534" h="830579">
                  <a:moveTo>
                    <a:pt x="2756154" y="691896"/>
                  </a:moveTo>
                  <a:lnTo>
                    <a:pt x="2756154" y="137922"/>
                  </a:lnTo>
                  <a:lnTo>
                    <a:pt x="2749125" y="94317"/>
                  </a:lnTo>
                  <a:lnTo>
                    <a:pt x="2729551" y="56455"/>
                  </a:lnTo>
                  <a:lnTo>
                    <a:pt x="2699698" y="26602"/>
                  </a:lnTo>
                  <a:lnTo>
                    <a:pt x="2661836" y="7028"/>
                  </a:lnTo>
                  <a:lnTo>
                    <a:pt x="2618232" y="0"/>
                  </a:lnTo>
                  <a:lnTo>
                    <a:pt x="138684" y="0"/>
                  </a:lnTo>
                  <a:lnTo>
                    <a:pt x="94707" y="7028"/>
                  </a:lnTo>
                  <a:lnTo>
                    <a:pt x="56619" y="26602"/>
                  </a:lnTo>
                  <a:lnTo>
                    <a:pt x="26651" y="56455"/>
                  </a:lnTo>
                  <a:lnTo>
                    <a:pt x="7034" y="94317"/>
                  </a:lnTo>
                  <a:lnTo>
                    <a:pt x="0" y="137922"/>
                  </a:lnTo>
                  <a:lnTo>
                    <a:pt x="0" y="691896"/>
                  </a:lnTo>
                  <a:lnTo>
                    <a:pt x="7034" y="735579"/>
                  </a:lnTo>
                  <a:lnTo>
                    <a:pt x="26651" y="773631"/>
                  </a:lnTo>
                  <a:lnTo>
                    <a:pt x="56619" y="803708"/>
                  </a:lnTo>
                  <a:lnTo>
                    <a:pt x="94707" y="823472"/>
                  </a:lnTo>
                  <a:lnTo>
                    <a:pt x="138684" y="830580"/>
                  </a:lnTo>
                  <a:lnTo>
                    <a:pt x="2618232" y="830580"/>
                  </a:lnTo>
                  <a:lnTo>
                    <a:pt x="2661836" y="823472"/>
                  </a:lnTo>
                  <a:lnTo>
                    <a:pt x="2699698" y="803708"/>
                  </a:lnTo>
                  <a:lnTo>
                    <a:pt x="2729551" y="773631"/>
                  </a:lnTo>
                  <a:lnTo>
                    <a:pt x="2749125" y="735579"/>
                  </a:lnTo>
                  <a:lnTo>
                    <a:pt x="2756154" y="691896"/>
                  </a:lnTo>
                  <a:close/>
                </a:path>
              </a:pathLst>
            </a:custGeom>
            <a:solidFill>
              <a:srgbClr val="BDB255"/>
            </a:solidFill>
          </p:spPr>
          <p:txBody>
            <a:bodyPr wrap="square" lIns="0" tIns="0" rIns="0" bIns="0" rtlCol="0"/>
            <a:lstStyle/>
            <a:p>
              <a:endParaRPr/>
            </a:p>
          </p:txBody>
        </p:sp>
        <p:sp>
          <p:nvSpPr>
            <p:cNvPr id="30" name="object 13"/>
            <p:cNvSpPr/>
            <p:nvPr/>
          </p:nvSpPr>
          <p:spPr>
            <a:xfrm>
              <a:off x="6370320" y="4930902"/>
              <a:ext cx="2782570" cy="855980"/>
            </a:xfrm>
            <a:custGeom>
              <a:avLst/>
              <a:gdLst/>
              <a:ahLst/>
              <a:cxnLst/>
              <a:rect l="l" t="t" r="r" b="b"/>
              <a:pathLst>
                <a:path w="2782570" h="855979">
                  <a:moveTo>
                    <a:pt x="762" y="713232"/>
                  </a:moveTo>
                  <a:lnTo>
                    <a:pt x="761" y="143256"/>
                  </a:lnTo>
                  <a:lnTo>
                    <a:pt x="0" y="150876"/>
                  </a:lnTo>
                  <a:lnTo>
                    <a:pt x="0" y="704850"/>
                  </a:lnTo>
                  <a:lnTo>
                    <a:pt x="762" y="713232"/>
                  </a:lnTo>
                  <a:close/>
                </a:path>
                <a:path w="2782570" h="855979">
                  <a:moveTo>
                    <a:pt x="2782062" y="712470"/>
                  </a:moveTo>
                  <a:lnTo>
                    <a:pt x="2782062" y="143256"/>
                  </a:lnTo>
                  <a:lnTo>
                    <a:pt x="2781300" y="135636"/>
                  </a:lnTo>
                  <a:lnTo>
                    <a:pt x="2770861" y="93596"/>
                  </a:lnTo>
                  <a:lnTo>
                    <a:pt x="2749145" y="57018"/>
                  </a:lnTo>
                  <a:lnTo>
                    <a:pt x="2718323" y="27895"/>
                  </a:lnTo>
                  <a:lnTo>
                    <a:pt x="2680566" y="8224"/>
                  </a:lnTo>
                  <a:lnTo>
                    <a:pt x="2638044" y="0"/>
                  </a:lnTo>
                  <a:lnTo>
                    <a:pt x="150876" y="0"/>
                  </a:lnTo>
                  <a:lnTo>
                    <a:pt x="108551" y="5928"/>
                  </a:lnTo>
                  <a:lnTo>
                    <a:pt x="70024" y="23858"/>
                  </a:lnTo>
                  <a:lnTo>
                    <a:pt x="37801" y="51625"/>
                  </a:lnTo>
                  <a:lnTo>
                    <a:pt x="14386" y="87065"/>
                  </a:lnTo>
                  <a:lnTo>
                    <a:pt x="2285" y="128016"/>
                  </a:lnTo>
                  <a:lnTo>
                    <a:pt x="761" y="135636"/>
                  </a:lnTo>
                  <a:lnTo>
                    <a:pt x="762" y="720852"/>
                  </a:lnTo>
                  <a:lnTo>
                    <a:pt x="2286" y="728472"/>
                  </a:lnTo>
                  <a:lnTo>
                    <a:pt x="3048" y="735330"/>
                  </a:lnTo>
                  <a:lnTo>
                    <a:pt x="10590" y="759806"/>
                  </a:lnTo>
                  <a:lnTo>
                    <a:pt x="22045" y="782888"/>
                  </a:lnTo>
                  <a:lnTo>
                    <a:pt x="25908" y="788215"/>
                  </a:lnTo>
                  <a:lnTo>
                    <a:pt x="25908" y="137922"/>
                  </a:lnTo>
                  <a:lnTo>
                    <a:pt x="27432" y="131826"/>
                  </a:lnTo>
                  <a:lnTo>
                    <a:pt x="44038" y="85605"/>
                  </a:lnTo>
                  <a:lnTo>
                    <a:pt x="71627" y="53340"/>
                  </a:lnTo>
                  <a:lnTo>
                    <a:pt x="105225" y="33945"/>
                  </a:lnTo>
                  <a:lnTo>
                    <a:pt x="150876" y="25188"/>
                  </a:lnTo>
                  <a:lnTo>
                    <a:pt x="2638806" y="25241"/>
                  </a:lnTo>
                  <a:lnTo>
                    <a:pt x="2687206" y="38468"/>
                  </a:lnTo>
                  <a:lnTo>
                    <a:pt x="2722454" y="64679"/>
                  </a:lnTo>
                  <a:lnTo>
                    <a:pt x="2746549" y="101222"/>
                  </a:lnTo>
                  <a:lnTo>
                    <a:pt x="2756154" y="144780"/>
                  </a:lnTo>
                  <a:lnTo>
                    <a:pt x="2756916" y="151638"/>
                  </a:lnTo>
                  <a:lnTo>
                    <a:pt x="2756916" y="786368"/>
                  </a:lnTo>
                  <a:lnTo>
                    <a:pt x="2773431" y="754916"/>
                  </a:lnTo>
                  <a:lnTo>
                    <a:pt x="2782062" y="712470"/>
                  </a:lnTo>
                  <a:close/>
                </a:path>
                <a:path w="2782570" h="855979">
                  <a:moveTo>
                    <a:pt x="2756916" y="786368"/>
                  </a:moveTo>
                  <a:lnTo>
                    <a:pt x="2756916" y="704850"/>
                  </a:lnTo>
                  <a:lnTo>
                    <a:pt x="2756154" y="711708"/>
                  </a:lnTo>
                  <a:lnTo>
                    <a:pt x="2756154" y="717804"/>
                  </a:lnTo>
                  <a:lnTo>
                    <a:pt x="2743339" y="761240"/>
                  </a:lnTo>
                  <a:lnTo>
                    <a:pt x="2717430" y="796123"/>
                  </a:lnTo>
                  <a:lnTo>
                    <a:pt x="2681164" y="820039"/>
                  </a:lnTo>
                  <a:lnTo>
                    <a:pt x="2637282" y="830580"/>
                  </a:lnTo>
                  <a:lnTo>
                    <a:pt x="151638" y="830580"/>
                  </a:lnTo>
                  <a:lnTo>
                    <a:pt x="107237" y="822519"/>
                  </a:lnTo>
                  <a:lnTo>
                    <a:pt x="69656" y="800395"/>
                  </a:lnTo>
                  <a:lnTo>
                    <a:pt x="41824" y="766693"/>
                  </a:lnTo>
                  <a:lnTo>
                    <a:pt x="26670" y="723900"/>
                  </a:lnTo>
                  <a:lnTo>
                    <a:pt x="25908" y="717042"/>
                  </a:lnTo>
                  <a:lnTo>
                    <a:pt x="25908" y="788215"/>
                  </a:lnTo>
                  <a:lnTo>
                    <a:pt x="55626" y="821436"/>
                  </a:lnTo>
                  <a:lnTo>
                    <a:pt x="96009" y="845358"/>
                  </a:lnTo>
                  <a:lnTo>
                    <a:pt x="133119" y="854699"/>
                  </a:lnTo>
                  <a:lnTo>
                    <a:pt x="2638806" y="855726"/>
                  </a:lnTo>
                  <a:lnTo>
                    <a:pt x="2646426" y="854964"/>
                  </a:lnTo>
                  <a:lnTo>
                    <a:pt x="2688432" y="844454"/>
                  </a:lnTo>
                  <a:lnTo>
                    <a:pt x="2724807" y="822929"/>
                  </a:lnTo>
                  <a:lnTo>
                    <a:pt x="2753743" y="792409"/>
                  </a:lnTo>
                  <a:lnTo>
                    <a:pt x="2756916" y="786368"/>
                  </a:lnTo>
                  <a:close/>
                </a:path>
              </a:pathLst>
            </a:custGeom>
            <a:solidFill>
              <a:srgbClr val="FFFFFF"/>
            </a:solidFill>
          </p:spPr>
          <p:txBody>
            <a:bodyPr wrap="square" lIns="0" tIns="0" rIns="0" bIns="0" rtlCol="0"/>
            <a:lstStyle/>
            <a:p>
              <a:endParaRPr/>
            </a:p>
          </p:txBody>
        </p:sp>
      </p:grpSp>
      <p:sp>
        <p:nvSpPr>
          <p:cNvPr id="31" name="object 14"/>
          <p:cNvSpPr txBox="1"/>
          <p:nvPr/>
        </p:nvSpPr>
        <p:spPr>
          <a:xfrm>
            <a:off x="6471158" y="5005832"/>
            <a:ext cx="2581910" cy="650875"/>
          </a:xfrm>
          <a:prstGeom prst="rect">
            <a:avLst/>
          </a:prstGeom>
        </p:spPr>
        <p:txBody>
          <a:bodyPr vert="horz" wrap="square" lIns="0" tIns="60325" rIns="0" bIns="0" rtlCol="0">
            <a:spAutoFit/>
          </a:bodyPr>
          <a:lstStyle/>
          <a:p>
            <a:pPr marL="440055" marR="5080" indent="-427990">
              <a:lnSpc>
                <a:spcPts val="2280"/>
              </a:lnSpc>
              <a:spcBef>
                <a:spcPts val="475"/>
              </a:spcBef>
            </a:pPr>
            <a:r>
              <a:rPr sz="2200" dirty="0">
                <a:latin typeface="Times New Roman"/>
                <a:cs typeface="Times New Roman"/>
              </a:rPr>
              <a:t>Etki ve</a:t>
            </a:r>
            <a:r>
              <a:rPr sz="2200" spc="-120" dirty="0">
                <a:latin typeface="Times New Roman"/>
                <a:cs typeface="Times New Roman"/>
              </a:rPr>
              <a:t> </a:t>
            </a:r>
            <a:r>
              <a:rPr sz="2200" spc="-20" dirty="0">
                <a:latin typeface="Times New Roman"/>
                <a:cs typeface="Times New Roman"/>
              </a:rPr>
              <a:t>Yaygınlaştırma  </a:t>
            </a:r>
            <a:r>
              <a:rPr sz="2200" dirty="0">
                <a:latin typeface="Times New Roman"/>
                <a:cs typeface="Times New Roman"/>
              </a:rPr>
              <a:t>(max. 20</a:t>
            </a:r>
            <a:r>
              <a:rPr sz="2200" spc="-35" dirty="0">
                <a:latin typeface="Times New Roman"/>
                <a:cs typeface="Times New Roman"/>
              </a:rPr>
              <a:t> </a:t>
            </a:r>
            <a:r>
              <a:rPr sz="2200" dirty="0">
                <a:latin typeface="Times New Roman"/>
                <a:cs typeface="Times New Roman"/>
              </a:rPr>
              <a:t>puan)</a:t>
            </a:r>
            <a:endParaRPr sz="2200">
              <a:latin typeface="Times New Roman"/>
              <a:cs typeface="Times New Roman"/>
            </a:endParaRPr>
          </a:p>
        </p:txBody>
      </p:sp>
      <p:grpSp>
        <p:nvGrpSpPr>
          <p:cNvPr id="32" name="object 15"/>
          <p:cNvGrpSpPr/>
          <p:nvPr/>
        </p:nvGrpSpPr>
        <p:grpSpPr>
          <a:xfrm>
            <a:off x="1016508" y="4389882"/>
            <a:ext cx="3213735" cy="1431925"/>
            <a:chOff x="1016508" y="4389882"/>
            <a:chExt cx="3213735" cy="1431925"/>
          </a:xfrm>
        </p:grpSpPr>
        <p:sp>
          <p:nvSpPr>
            <p:cNvPr id="33" name="object 16"/>
            <p:cNvSpPr/>
            <p:nvPr/>
          </p:nvSpPr>
          <p:spPr>
            <a:xfrm>
              <a:off x="1028700" y="4389881"/>
              <a:ext cx="3201670" cy="1419225"/>
            </a:xfrm>
            <a:custGeom>
              <a:avLst/>
              <a:gdLst/>
              <a:ahLst/>
              <a:cxnLst/>
              <a:rect l="l" t="t" r="r" b="b"/>
              <a:pathLst>
                <a:path w="3201670" h="1419225">
                  <a:moveTo>
                    <a:pt x="3201162" y="22098"/>
                  </a:moveTo>
                  <a:lnTo>
                    <a:pt x="3188970" y="0"/>
                  </a:lnTo>
                  <a:lnTo>
                    <a:pt x="2144268" y="577596"/>
                  </a:lnTo>
                  <a:lnTo>
                    <a:pt x="2150148" y="588264"/>
                  </a:lnTo>
                  <a:lnTo>
                    <a:pt x="138684" y="588264"/>
                  </a:lnTo>
                  <a:lnTo>
                    <a:pt x="94996" y="595376"/>
                  </a:lnTo>
                  <a:lnTo>
                    <a:pt x="56946" y="615137"/>
                  </a:lnTo>
                  <a:lnTo>
                    <a:pt x="26860" y="645223"/>
                  </a:lnTo>
                  <a:lnTo>
                    <a:pt x="7099" y="683272"/>
                  </a:lnTo>
                  <a:lnTo>
                    <a:pt x="0" y="726948"/>
                  </a:lnTo>
                  <a:lnTo>
                    <a:pt x="0" y="1280922"/>
                  </a:lnTo>
                  <a:lnTo>
                    <a:pt x="7099" y="1324533"/>
                  </a:lnTo>
                  <a:lnTo>
                    <a:pt x="26860" y="1362392"/>
                  </a:lnTo>
                  <a:lnTo>
                    <a:pt x="56946" y="1392250"/>
                  </a:lnTo>
                  <a:lnTo>
                    <a:pt x="94996" y="1411820"/>
                  </a:lnTo>
                  <a:lnTo>
                    <a:pt x="138684" y="1418844"/>
                  </a:lnTo>
                  <a:lnTo>
                    <a:pt x="2658618" y="1418844"/>
                  </a:lnTo>
                  <a:lnTo>
                    <a:pt x="2702217" y="1411820"/>
                  </a:lnTo>
                  <a:lnTo>
                    <a:pt x="2740075" y="1392250"/>
                  </a:lnTo>
                  <a:lnTo>
                    <a:pt x="2769933" y="1362392"/>
                  </a:lnTo>
                  <a:lnTo>
                    <a:pt x="2789504" y="1324533"/>
                  </a:lnTo>
                  <a:lnTo>
                    <a:pt x="2796540" y="1280922"/>
                  </a:lnTo>
                  <a:lnTo>
                    <a:pt x="2796540" y="726948"/>
                  </a:lnTo>
                  <a:lnTo>
                    <a:pt x="2789504" y="683272"/>
                  </a:lnTo>
                  <a:lnTo>
                    <a:pt x="2769933" y="645223"/>
                  </a:lnTo>
                  <a:lnTo>
                    <a:pt x="2740075" y="615137"/>
                  </a:lnTo>
                  <a:lnTo>
                    <a:pt x="2702217" y="595376"/>
                  </a:lnTo>
                  <a:lnTo>
                    <a:pt x="2658618" y="588264"/>
                  </a:lnTo>
                  <a:lnTo>
                    <a:pt x="2177123" y="588264"/>
                  </a:lnTo>
                  <a:lnTo>
                    <a:pt x="3201162" y="22098"/>
                  </a:lnTo>
                  <a:close/>
                </a:path>
              </a:pathLst>
            </a:custGeom>
            <a:solidFill>
              <a:srgbClr val="9BBB59"/>
            </a:solidFill>
          </p:spPr>
          <p:txBody>
            <a:bodyPr wrap="square" lIns="0" tIns="0" rIns="0" bIns="0" rtlCol="0"/>
            <a:lstStyle/>
            <a:p>
              <a:endParaRPr/>
            </a:p>
          </p:txBody>
        </p:sp>
        <p:sp>
          <p:nvSpPr>
            <p:cNvPr id="34" name="object 17"/>
            <p:cNvSpPr/>
            <p:nvPr/>
          </p:nvSpPr>
          <p:spPr>
            <a:xfrm>
              <a:off x="1016508" y="4965954"/>
              <a:ext cx="2821940" cy="855980"/>
            </a:xfrm>
            <a:custGeom>
              <a:avLst/>
              <a:gdLst/>
              <a:ahLst/>
              <a:cxnLst/>
              <a:rect l="l" t="t" r="r" b="b"/>
              <a:pathLst>
                <a:path w="2821940" h="855979">
                  <a:moveTo>
                    <a:pt x="2821686" y="712469"/>
                  </a:moveTo>
                  <a:lnTo>
                    <a:pt x="2821686" y="142493"/>
                  </a:lnTo>
                  <a:lnTo>
                    <a:pt x="2820924" y="134873"/>
                  </a:lnTo>
                  <a:lnTo>
                    <a:pt x="2810098" y="92828"/>
                  </a:lnTo>
                  <a:lnTo>
                    <a:pt x="2788692" y="56643"/>
                  </a:lnTo>
                  <a:lnTo>
                    <a:pt x="2758448" y="27993"/>
                  </a:lnTo>
                  <a:lnTo>
                    <a:pt x="2721112" y="8553"/>
                  </a:lnTo>
                  <a:lnTo>
                    <a:pt x="2678430" y="0"/>
                  </a:lnTo>
                  <a:lnTo>
                    <a:pt x="150876" y="0"/>
                  </a:lnTo>
                  <a:lnTo>
                    <a:pt x="107823" y="6044"/>
                  </a:lnTo>
                  <a:lnTo>
                    <a:pt x="69447" y="23629"/>
                  </a:lnTo>
                  <a:lnTo>
                    <a:pt x="37662" y="50994"/>
                  </a:lnTo>
                  <a:lnTo>
                    <a:pt x="14382" y="86376"/>
                  </a:lnTo>
                  <a:lnTo>
                    <a:pt x="1523" y="128015"/>
                  </a:lnTo>
                  <a:lnTo>
                    <a:pt x="0" y="143255"/>
                  </a:lnTo>
                  <a:lnTo>
                    <a:pt x="0" y="712469"/>
                  </a:lnTo>
                  <a:lnTo>
                    <a:pt x="10252" y="759340"/>
                  </a:lnTo>
                  <a:lnTo>
                    <a:pt x="25146" y="787650"/>
                  </a:lnTo>
                  <a:lnTo>
                    <a:pt x="25146" y="144017"/>
                  </a:lnTo>
                  <a:lnTo>
                    <a:pt x="26670" y="131825"/>
                  </a:lnTo>
                  <a:lnTo>
                    <a:pt x="43634" y="85348"/>
                  </a:lnTo>
                  <a:lnTo>
                    <a:pt x="71627" y="53339"/>
                  </a:lnTo>
                  <a:lnTo>
                    <a:pt x="105388" y="33586"/>
                  </a:lnTo>
                  <a:lnTo>
                    <a:pt x="150876" y="25145"/>
                  </a:lnTo>
                  <a:lnTo>
                    <a:pt x="2678430" y="25241"/>
                  </a:lnTo>
                  <a:lnTo>
                    <a:pt x="2726606" y="38297"/>
                  </a:lnTo>
                  <a:lnTo>
                    <a:pt x="2761988" y="64650"/>
                  </a:lnTo>
                  <a:lnTo>
                    <a:pt x="2786260" y="101351"/>
                  </a:lnTo>
                  <a:lnTo>
                    <a:pt x="2795778" y="144779"/>
                  </a:lnTo>
                  <a:lnTo>
                    <a:pt x="2796540" y="151637"/>
                  </a:lnTo>
                  <a:lnTo>
                    <a:pt x="2796540" y="786559"/>
                  </a:lnTo>
                  <a:lnTo>
                    <a:pt x="2813244" y="754812"/>
                  </a:lnTo>
                  <a:lnTo>
                    <a:pt x="2821686" y="712469"/>
                  </a:lnTo>
                  <a:close/>
                </a:path>
                <a:path w="2821940" h="855979">
                  <a:moveTo>
                    <a:pt x="2796540" y="786559"/>
                  </a:moveTo>
                  <a:lnTo>
                    <a:pt x="2796540" y="704849"/>
                  </a:lnTo>
                  <a:lnTo>
                    <a:pt x="2795778" y="711707"/>
                  </a:lnTo>
                  <a:lnTo>
                    <a:pt x="2795778" y="717803"/>
                  </a:lnTo>
                  <a:lnTo>
                    <a:pt x="2782894" y="761385"/>
                  </a:lnTo>
                  <a:lnTo>
                    <a:pt x="2757077" y="796166"/>
                  </a:lnTo>
                  <a:lnTo>
                    <a:pt x="2720893" y="819959"/>
                  </a:lnTo>
                  <a:lnTo>
                    <a:pt x="2676906" y="830579"/>
                  </a:lnTo>
                  <a:lnTo>
                    <a:pt x="150876" y="830580"/>
                  </a:lnTo>
                  <a:lnTo>
                    <a:pt x="106435" y="822241"/>
                  </a:lnTo>
                  <a:lnTo>
                    <a:pt x="68727" y="799799"/>
                  </a:lnTo>
                  <a:lnTo>
                    <a:pt x="41042" y="765887"/>
                  </a:lnTo>
                  <a:lnTo>
                    <a:pt x="26670" y="723138"/>
                  </a:lnTo>
                  <a:lnTo>
                    <a:pt x="25146" y="710946"/>
                  </a:lnTo>
                  <a:lnTo>
                    <a:pt x="25146" y="787650"/>
                  </a:lnTo>
                  <a:lnTo>
                    <a:pt x="55626" y="821435"/>
                  </a:lnTo>
                  <a:lnTo>
                    <a:pt x="94977" y="845151"/>
                  </a:lnTo>
                  <a:lnTo>
                    <a:pt x="133324" y="854791"/>
                  </a:lnTo>
                  <a:lnTo>
                    <a:pt x="150876" y="855726"/>
                  </a:lnTo>
                  <a:lnTo>
                    <a:pt x="2678430" y="855725"/>
                  </a:lnTo>
                  <a:lnTo>
                    <a:pt x="2686050" y="854963"/>
                  </a:lnTo>
                  <a:lnTo>
                    <a:pt x="2727934" y="844533"/>
                  </a:lnTo>
                  <a:lnTo>
                    <a:pt x="2764404" y="822956"/>
                  </a:lnTo>
                  <a:lnTo>
                    <a:pt x="2793495" y="792345"/>
                  </a:lnTo>
                  <a:lnTo>
                    <a:pt x="2796540" y="786559"/>
                  </a:lnTo>
                  <a:close/>
                </a:path>
              </a:pathLst>
            </a:custGeom>
            <a:solidFill>
              <a:srgbClr val="FFFFFF"/>
            </a:solidFill>
          </p:spPr>
          <p:txBody>
            <a:bodyPr wrap="square" lIns="0" tIns="0" rIns="0" bIns="0" rtlCol="0"/>
            <a:lstStyle/>
            <a:p>
              <a:endParaRPr/>
            </a:p>
          </p:txBody>
        </p:sp>
      </p:grpSp>
      <p:sp>
        <p:nvSpPr>
          <p:cNvPr id="35" name="object 18"/>
          <p:cNvSpPr txBox="1"/>
          <p:nvPr/>
        </p:nvSpPr>
        <p:spPr>
          <a:xfrm>
            <a:off x="1339850" y="5040884"/>
            <a:ext cx="2176145" cy="650875"/>
          </a:xfrm>
          <a:prstGeom prst="rect">
            <a:avLst/>
          </a:prstGeom>
        </p:spPr>
        <p:txBody>
          <a:bodyPr vert="horz" wrap="square" lIns="0" tIns="60325" rIns="0" bIns="0" rtlCol="0">
            <a:spAutoFit/>
          </a:bodyPr>
          <a:lstStyle/>
          <a:p>
            <a:pPr marL="236854" marR="5080" indent="-224790">
              <a:lnSpc>
                <a:spcPts val="2280"/>
              </a:lnSpc>
              <a:spcBef>
                <a:spcPts val="475"/>
              </a:spcBef>
            </a:pPr>
            <a:r>
              <a:rPr sz="2200" dirty="0">
                <a:latin typeface="Times New Roman"/>
                <a:cs typeface="Times New Roman"/>
              </a:rPr>
              <a:t>Stratejinin</a:t>
            </a:r>
            <a:r>
              <a:rPr sz="2200" spc="-105" dirty="0">
                <a:latin typeface="Times New Roman"/>
                <a:cs typeface="Times New Roman"/>
              </a:rPr>
              <a:t> </a:t>
            </a:r>
            <a:r>
              <a:rPr sz="2200" dirty="0">
                <a:latin typeface="Times New Roman"/>
                <a:cs typeface="Times New Roman"/>
              </a:rPr>
              <a:t>İlgililiği  (max. 40</a:t>
            </a:r>
            <a:r>
              <a:rPr sz="2200" spc="-45" dirty="0">
                <a:latin typeface="Times New Roman"/>
                <a:cs typeface="Times New Roman"/>
              </a:rPr>
              <a:t> </a:t>
            </a:r>
            <a:r>
              <a:rPr sz="2200" dirty="0">
                <a:latin typeface="Times New Roman"/>
                <a:cs typeface="Times New Roman"/>
              </a:rPr>
              <a:t>puan)</a:t>
            </a:r>
            <a:endParaRPr sz="2200">
              <a:latin typeface="Times New Roman"/>
              <a:cs typeface="Times New Roman"/>
            </a:endParaRPr>
          </a:p>
        </p:txBody>
      </p:sp>
      <p:sp>
        <p:nvSpPr>
          <p:cNvPr id="36" name="object 19"/>
          <p:cNvSpPr txBox="1"/>
          <p:nvPr/>
        </p:nvSpPr>
        <p:spPr>
          <a:xfrm>
            <a:off x="3730255" y="3377438"/>
            <a:ext cx="2828925" cy="939800"/>
          </a:xfrm>
          <a:prstGeom prst="rect">
            <a:avLst/>
          </a:prstGeom>
        </p:spPr>
        <p:txBody>
          <a:bodyPr vert="horz" wrap="square" lIns="0" tIns="12065" rIns="0" bIns="0" rtlCol="0">
            <a:spAutoFit/>
          </a:bodyPr>
          <a:lstStyle/>
          <a:p>
            <a:pPr algn="ctr">
              <a:lnSpc>
                <a:spcPct val="100000"/>
              </a:lnSpc>
              <a:spcBef>
                <a:spcPts val="95"/>
              </a:spcBef>
            </a:pPr>
            <a:r>
              <a:rPr sz="2000" spc="-5" dirty="0">
                <a:latin typeface="Times New Roman"/>
                <a:cs typeface="Times New Roman"/>
              </a:rPr>
              <a:t>Kalite</a:t>
            </a:r>
            <a:r>
              <a:rPr sz="2000" spc="-25" dirty="0">
                <a:latin typeface="Times New Roman"/>
                <a:cs typeface="Times New Roman"/>
              </a:rPr>
              <a:t> </a:t>
            </a:r>
            <a:r>
              <a:rPr sz="2000" spc="-5" dirty="0">
                <a:latin typeface="Times New Roman"/>
                <a:cs typeface="Times New Roman"/>
              </a:rPr>
              <a:t>Değerlendirmesi</a:t>
            </a:r>
            <a:endParaRPr sz="2000" dirty="0">
              <a:latin typeface="Times New Roman"/>
              <a:cs typeface="Times New Roman"/>
            </a:endParaRPr>
          </a:p>
          <a:p>
            <a:pPr algn="ctr">
              <a:lnSpc>
                <a:spcPct val="100000"/>
              </a:lnSpc>
            </a:pPr>
            <a:r>
              <a:rPr sz="2000" spc="-5" dirty="0">
                <a:latin typeface="Times New Roman"/>
                <a:cs typeface="Times New Roman"/>
              </a:rPr>
              <a:t>*Her bölge için toplam</a:t>
            </a:r>
            <a:r>
              <a:rPr sz="2000" spc="-50" dirty="0">
                <a:latin typeface="Times New Roman"/>
                <a:cs typeface="Times New Roman"/>
              </a:rPr>
              <a:t> </a:t>
            </a:r>
            <a:r>
              <a:rPr sz="2000" spc="-5" dirty="0">
                <a:latin typeface="Times New Roman"/>
                <a:cs typeface="Times New Roman"/>
              </a:rPr>
              <a:t>≥60</a:t>
            </a:r>
            <a:endParaRPr sz="2000" dirty="0">
              <a:latin typeface="Times New Roman"/>
              <a:cs typeface="Times New Roman"/>
            </a:endParaRPr>
          </a:p>
          <a:p>
            <a:pPr algn="ctr">
              <a:lnSpc>
                <a:spcPct val="100000"/>
              </a:lnSpc>
            </a:pPr>
            <a:r>
              <a:rPr sz="2000" spc="-5" dirty="0">
                <a:latin typeface="Times New Roman"/>
                <a:cs typeface="Times New Roman"/>
              </a:rPr>
              <a:t>*Her kriter için</a:t>
            </a:r>
            <a:r>
              <a:rPr sz="2000" spc="-45" dirty="0">
                <a:latin typeface="Times New Roman"/>
                <a:cs typeface="Times New Roman"/>
              </a:rPr>
              <a:t> </a:t>
            </a:r>
            <a:r>
              <a:rPr sz="2000" spc="-5" dirty="0">
                <a:latin typeface="Times New Roman"/>
                <a:cs typeface="Times New Roman"/>
              </a:rPr>
              <a:t>%50</a:t>
            </a:r>
            <a:endParaRPr sz="2000" dirty="0">
              <a:latin typeface="Times New Roman"/>
              <a:cs typeface="Times New Roman"/>
            </a:endParaRPr>
          </a:p>
        </p:txBody>
      </p:sp>
      <p:sp>
        <p:nvSpPr>
          <p:cNvPr id="37" name="object 25"/>
          <p:cNvSpPr txBox="1"/>
          <p:nvPr/>
        </p:nvSpPr>
        <p:spPr>
          <a:xfrm>
            <a:off x="7117207" y="1741152"/>
            <a:ext cx="1141730" cy="878840"/>
          </a:xfrm>
          <a:prstGeom prst="rect">
            <a:avLst/>
          </a:prstGeom>
        </p:spPr>
        <p:txBody>
          <a:bodyPr vert="horz" wrap="square" lIns="0" tIns="12065" rIns="0" bIns="0" rtlCol="0">
            <a:spAutoFit/>
          </a:bodyPr>
          <a:lstStyle/>
          <a:p>
            <a:pPr algn="ctr">
              <a:lnSpc>
                <a:spcPct val="100000"/>
              </a:lnSpc>
              <a:spcBef>
                <a:spcPts val="95"/>
              </a:spcBef>
            </a:pPr>
            <a:r>
              <a:rPr sz="1400" spc="-5" dirty="0">
                <a:latin typeface="Times New Roman"/>
                <a:cs typeface="Times New Roman"/>
              </a:rPr>
              <a:t>TÜM</a:t>
            </a:r>
            <a:r>
              <a:rPr sz="1400" spc="-25" dirty="0">
                <a:latin typeface="Times New Roman"/>
                <a:cs typeface="Times New Roman"/>
              </a:rPr>
              <a:t> </a:t>
            </a:r>
            <a:r>
              <a:rPr sz="1400" spc="-10" dirty="0">
                <a:latin typeface="Times New Roman"/>
                <a:cs typeface="Times New Roman"/>
              </a:rPr>
              <a:t>PROJE</a:t>
            </a:r>
            <a:endParaRPr sz="1400" dirty="0">
              <a:latin typeface="Times New Roman"/>
              <a:cs typeface="Times New Roman"/>
            </a:endParaRPr>
          </a:p>
          <a:p>
            <a:pPr marL="12700" marR="5080" indent="-1270" algn="ctr">
              <a:lnSpc>
                <a:spcPct val="100000"/>
              </a:lnSpc>
            </a:pPr>
            <a:r>
              <a:rPr sz="1400" spc="-5" dirty="0">
                <a:latin typeface="Times New Roman"/>
                <a:cs typeface="Times New Roman"/>
              </a:rPr>
              <a:t>için yalnız </a:t>
            </a:r>
            <a:r>
              <a:rPr sz="1400" spc="-10" dirty="0">
                <a:latin typeface="Times New Roman"/>
                <a:cs typeface="Times New Roman"/>
              </a:rPr>
              <a:t>BİR  kez      </a:t>
            </a:r>
            <a:r>
              <a:rPr sz="1400" spc="-5" dirty="0">
                <a:latin typeface="Times New Roman"/>
                <a:cs typeface="Times New Roman"/>
              </a:rPr>
              <a:t>cevaplanacaktır</a:t>
            </a:r>
            <a:endParaRPr sz="1400" dirty="0">
              <a:latin typeface="Times New Roman"/>
              <a:cs typeface="Times New Roman"/>
            </a:endParaRPr>
          </a:p>
        </p:txBody>
      </p:sp>
      <p:sp>
        <p:nvSpPr>
          <p:cNvPr id="38" name="object 31"/>
          <p:cNvSpPr txBox="1"/>
          <p:nvPr/>
        </p:nvSpPr>
        <p:spPr>
          <a:xfrm>
            <a:off x="4473954" y="5126227"/>
            <a:ext cx="1176020" cy="452120"/>
          </a:xfrm>
          <a:prstGeom prst="rect">
            <a:avLst/>
          </a:prstGeom>
        </p:spPr>
        <p:txBody>
          <a:bodyPr vert="horz" wrap="square" lIns="0" tIns="12065" rIns="0" bIns="0" rtlCol="0">
            <a:spAutoFit/>
          </a:bodyPr>
          <a:lstStyle/>
          <a:p>
            <a:pPr marL="12700" marR="5080" indent="66040">
              <a:lnSpc>
                <a:spcPct val="100000"/>
              </a:lnSpc>
              <a:spcBef>
                <a:spcPts val="95"/>
              </a:spcBef>
            </a:pPr>
            <a:r>
              <a:rPr sz="1400" spc="-5" dirty="0">
                <a:latin typeface="Times New Roman"/>
                <a:cs typeface="Times New Roman"/>
              </a:rPr>
              <a:t>Her bölge için  cevaplanacaktı</a:t>
            </a:r>
            <a:r>
              <a:rPr sz="1400" spc="-85" dirty="0">
                <a:latin typeface="Times New Roman"/>
                <a:cs typeface="Times New Roman"/>
              </a:rPr>
              <a:t>r</a:t>
            </a:r>
            <a:r>
              <a:rPr sz="1400" spc="-5" dirty="0">
                <a:latin typeface="Times New Roman"/>
                <a:cs typeface="Times New Roman"/>
              </a:rPr>
              <a:t>.</a:t>
            </a:r>
            <a:endParaRPr sz="1400" dirty="0">
              <a:latin typeface="Times New Roman"/>
              <a:cs typeface="Times New Roman"/>
            </a:endParaRPr>
          </a:p>
        </p:txBody>
      </p:sp>
    </p:spTree>
    <p:extLst>
      <p:ext uri="{BB962C8B-B14F-4D97-AF65-F5344CB8AC3E}">
        <p14:creationId xmlns:p14="http://schemas.microsoft.com/office/powerpoint/2010/main" val="226943316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2178771" y="1490216"/>
            <a:ext cx="8098968" cy="2400657"/>
          </a:xfrm>
          <a:prstGeom prst="rect">
            <a:avLst/>
          </a:prstGeom>
        </p:spPr>
        <p:txBody>
          <a:bodyPr wrap="square">
            <a:spAutoFit/>
          </a:bodyPr>
          <a:lstStyle/>
          <a:p>
            <a:pPr marL="227272" indent="-227272">
              <a:lnSpc>
                <a:spcPct val="150000"/>
              </a:lnSpc>
              <a:buFont typeface="Arial" charset="-94"/>
              <a:buChar char="•"/>
            </a:pPr>
            <a:endParaRPr lang="tr-TR" sz="2000" dirty="0">
              <a:latin typeface="Myriad Pro" charset="-94"/>
              <a:ea typeface="Myriad Pro" charset="-94"/>
              <a:cs typeface="Myriad Pro" charset="-94"/>
            </a:endParaRPr>
          </a:p>
          <a:p>
            <a:endParaRPr lang="tr-TR" sz="2000" dirty="0"/>
          </a:p>
          <a:p>
            <a:endParaRPr lang="tr-TR" sz="2000" dirty="0"/>
          </a:p>
          <a:p>
            <a:endParaRPr lang="tr-TR" sz="2000" dirty="0"/>
          </a:p>
          <a:p>
            <a:endParaRPr lang="tr-TR" sz="2000" dirty="0"/>
          </a:p>
          <a:p>
            <a:endParaRPr lang="tr-TR" sz="2000" dirty="0"/>
          </a:p>
          <a:p>
            <a:endParaRPr lang="tr-TR" sz="2000" dirty="0"/>
          </a:p>
        </p:txBody>
      </p:sp>
      <p:sp>
        <p:nvSpPr>
          <p:cNvPr id="8" name="object 2"/>
          <p:cNvSpPr txBox="1">
            <a:spLocks/>
          </p:cNvSpPr>
          <p:nvPr/>
        </p:nvSpPr>
        <p:spPr>
          <a:xfrm>
            <a:off x="2385940" y="1292674"/>
            <a:ext cx="6501659" cy="566822"/>
          </a:xfrm>
          <a:prstGeom prst="rect">
            <a:avLst/>
          </a:prstGeom>
        </p:spPr>
        <p:txBody>
          <a:bodyPr vert="horz" wrap="square" lIns="0" tIns="12700" rIns="0" bIns="0" rtlCol="0" anchor="t">
            <a:sp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12700">
              <a:spcBef>
                <a:spcPts val="100"/>
              </a:spcBef>
            </a:pPr>
            <a:r>
              <a:rPr lang="tr-TR" spc="-5" dirty="0" smtClean="0">
                <a:solidFill>
                  <a:srgbClr val="003399"/>
                </a:solidFill>
                <a:latin typeface="Arial"/>
                <a:cs typeface="Arial"/>
              </a:rPr>
              <a:t>Yükseköğretim</a:t>
            </a:r>
            <a:r>
              <a:rPr lang="tr-TR" spc="-55" dirty="0" smtClean="0">
                <a:solidFill>
                  <a:srgbClr val="003399"/>
                </a:solidFill>
                <a:latin typeface="Arial"/>
                <a:cs typeface="Arial"/>
              </a:rPr>
              <a:t> </a:t>
            </a:r>
            <a:r>
              <a:rPr lang="tr-TR" spc="-5" dirty="0" smtClean="0">
                <a:solidFill>
                  <a:srgbClr val="003399"/>
                </a:solidFill>
                <a:latin typeface="Arial"/>
                <a:cs typeface="Arial"/>
              </a:rPr>
              <a:t>projelerinde:</a:t>
            </a:r>
            <a:endParaRPr lang="tr-TR" dirty="0">
              <a:solidFill>
                <a:srgbClr val="003399"/>
              </a:solidFill>
              <a:latin typeface="Arial"/>
              <a:cs typeface="Arial"/>
            </a:endParaRPr>
          </a:p>
        </p:txBody>
      </p:sp>
      <p:sp>
        <p:nvSpPr>
          <p:cNvPr id="9" name="object 9"/>
          <p:cNvSpPr txBox="1"/>
          <p:nvPr/>
        </p:nvSpPr>
        <p:spPr>
          <a:xfrm>
            <a:off x="1670539" y="2527703"/>
            <a:ext cx="7641193" cy="571054"/>
          </a:xfrm>
          <a:prstGeom prst="rect">
            <a:avLst/>
          </a:prstGeom>
        </p:spPr>
        <p:txBody>
          <a:bodyPr vert="horz" wrap="square" lIns="0" tIns="41275" rIns="0" bIns="0" rtlCol="0">
            <a:spAutoFit/>
          </a:bodyPr>
          <a:lstStyle/>
          <a:p>
            <a:pPr marL="12065" marR="5080">
              <a:lnSpc>
                <a:spcPct val="86300"/>
              </a:lnSpc>
              <a:spcBef>
                <a:spcPts val="325"/>
              </a:spcBef>
            </a:pPr>
            <a:r>
              <a:rPr sz="2000" spc="-5" dirty="0">
                <a:latin typeface="Times New Roman"/>
                <a:cs typeface="Times New Roman"/>
              </a:rPr>
              <a:t>Proje fikrinin  faaliyetlerinde çevre  dostu uygulamalara</a:t>
            </a:r>
            <a:r>
              <a:rPr sz="2000" spc="325" dirty="0">
                <a:latin typeface="Times New Roman"/>
                <a:cs typeface="Times New Roman"/>
              </a:rPr>
              <a:t> </a:t>
            </a:r>
            <a:r>
              <a:rPr sz="2000" spc="-5" dirty="0">
                <a:latin typeface="Times New Roman"/>
                <a:cs typeface="Times New Roman"/>
              </a:rPr>
              <a:t>yer  </a:t>
            </a:r>
            <a:r>
              <a:rPr sz="2000" spc="-10" dirty="0">
                <a:latin typeface="Times New Roman"/>
                <a:cs typeface="Times New Roman"/>
              </a:rPr>
              <a:t>vermesi, </a:t>
            </a:r>
            <a:r>
              <a:rPr sz="2000" spc="-5" dirty="0">
                <a:latin typeface="Times New Roman"/>
                <a:cs typeface="Times New Roman"/>
              </a:rPr>
              <a:t>çevresel  sorunlara dikkat  </a:t>
            </a:r>
            <a:r>
              <a:rPr sz="2000" spc="-10" dirty="0">
                <a:latin typeface="Times New Roman"/>
                <a:cs typeface="Times New Roman"/>
              </a:rPr>
              <a:t>çekmesi</a:t>
            </a:r>
            <a:endParaRPr sz="2000" dirty="0">
              <a:latin typeface="Times New Roman"/>
              <a:cs typeface="Times New Roman"/>
            </a:endParaRPr>
          </a:p>
        </p:txBody>
      </p:sp>
      <p:sp>
        <p:nvSpPr>
          <p:cNvPr id="10" name="object 16"/>
          <p:cNvSpPr txBox="1"/>
          <p:nvPr/>
        </p:nvSpPr>
        <p:spPr>
          <a:xfrm>
            <a:off x="1670539" y="4605503"/>
            <a:ext cx="7149867" cy="835742"/>
          </a:xfrm>
          <a:prstGeom prst="rect">
            <a:avLst/>
          </a:prstGeom>
        </p:spPr>
        <p:txBody>
          <a:bodyPr vert="horz" wrap="square" lIns="0" tIns="41275" rIns="0" bIns="0" rtlCol="0">
            <a:spAutoFit/>
          </a:bodyPr>
          <a:lstStyle/>
          <a:p>
            <a:pPr marL="12700" marR="5080" indent="-635">
              <a:lnSpc>
                <a:spcPct val="86300"/>
              </a:lnSpc>
              <a:spcBef>
                <a:spcPts val="325"/>
              </a:spcBef>
            </a:pPr>
            <a:r>
              <a:rPr sz="2000" spc="-5" dirty="0">
                <a:latin typeface="Times New Roman"/>
                <a:cs typeface="Times New Roman"/>
              </a:rPr>
              <a:t>Projenin dahil etme ve  çeşitlilik prensibine  uygun olarak; farklı  kesimlerden  katılımcıların, imkanı  kısıtlı kişilerin,  faaliyetlere </a:t>
            </a:r>
            <a:r>
              <a:rPr sz="2000" spc="-5" dirty="0" err="1">
                <a:latin typeface="Times New Roman"/>
                <a:cs typeface="Times New Roman"/>
              </a:rPr>
              <a:t>erişimlerinin</a:t>
            </a:r>
            <a:r>
              <a:rPr sz="2000" spc="-5" dirty="0">
                <a:latin typeface="Times New Roman"/>
                <a:cs typeface="Times New Roman"/>
              </a:rPr>
              <a:t>  </a:t>
            </a:r>
            <a:r>
              <a:rPr sz="2000" spc="-5" dirty="0" err="1" smtClean="0">
                <a:latin typeface="Times New Roman"/>
                <a:cs typeface="Times New Roman"/>
              </a:rPr>
              <a:t>sağlanması</a:t>
            </a:r>
            <a:r>
              <a:rPr lang="tr-TR" sz="2000" spc="-5" smtClean="0">
                <a:latin typeface="Times New Roman"/>
                <a:cs typeface="Times New Roman"/>
              </a:rPr>
              <a:t> amaçlanır.</a:t>
            </a:r>
            <a:endParaRPr sz="2000" dirty="0">
              <a:latin typeface="Times New Roman"/>
              <a:cs typeface="Times New Roman"/>
            </a:endParaRPr>
          </a:p>
        </p:txBody>
      </p:sp>
      <p:sp>
        <p:nvSpPr>
          <p:cNvPr id="11" name="object 22"/>
          <p:cNvSpPr txBox="1"/>
          <p:nvPr/>
        </p:nvSpPr>
        <p:spPr>
          <a:xfrm>
            <a:off x="1670539" y="3412446"/>
            <a:ext cx="7311314" cy="835742"/>
          </a:xfrm>
          <a:prstGeom prst="rect">
            <a:avLst/>
          </a:prstGeom>
        </p:spPr>
        <p:txBody>
          <a:bodyPr vert="horz" wrap="square" lIns="0" tIns="41275" rIns="0" bIns="0" rtlCol="0">
            <a:spAutoFit/>
          </a:bodyPr>
          <a:lstStyle/>
          <a:p>
            <a:pPr marL="12700" marR="5080">
              <a:lnSpc>
                <a:spcPct val="86300"/>
              </a:lnSpc>
              <a:spcBef>
                <a:spcPts val="325"/>
              </a:spcBef>
            </a:pPr>
            <a:r>
              <a:rPr sz="2000" spc="-5" dirty="0">
                <a:latin typeface="Times New Roman"/>
                <a:cs typeface="Times New Roman"/>
              </a:rPr>
              <a:t>Proje kapsamında farklı  öğrenme araçlarının  (sanal/uzaktan ve /veya  karma) ve dijital  platformların  kullanımının teşvik  edilmesi dijital  becerilerin ve dijital  eğitim içeriklerinin  geliştirilmesi</a:t>
            </a:r>
            <a:endParaRPr sz="2000" dirty="0">
              <a:latin typeface="Times New Roman"/>
              <a:cs typeface="Times New Roman"/>
            </a:endParaRPr>
          </a:p>
        </p:txBody>
      </p:sp>
    </p:spTree>
    <p:extLst>
      <p:ext uri="{BB962C8B-B14F-4D97-AF65-F5344CB8AC3E}">
        <p14:creationId xmlns:p14="http://schemas.microsoft.com/office/powerpoint/2010/main" val="346161630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2220248" y="1490216"/>
            <a:ext cx="8098968" cy="1524841"/>
          </a:xfrm>
          <a:prstGeom prst="rect">
            <a:avLst/>
          </a:prstGeom>
        </p:spPr>
        <p:txBody>
          <a:bodyPr wrap="square">
            <a:spAutoFit/>
          </a:bodyPr>
          <a:lstStyle/>
          <a:p>
            <a:pPr>
              <a:lnSpc>
                <a:spcPct val="150000"/>
              </a:lnSpc>
            </a:pPr>
            <a:endParaRPr lang="tr-TR" sz="1432" dirty="0">
              <a:latin typeface="Myriad Pro" charset="-94"/>
              <a:ea typeface="Myriad Pro" charset="-94"/>
              <a:cs typeface="Myriad Pro" charset="-94"/>
            </a:endParaRPr>
          </a:p>
          <a:p>
            <a:endParaRPr lang="tr-TR" sz="1432" dirty="0"/>
          </a:p>
          <a:p>
            <a:endParaRPr lang="tr-TR" sz="1432" dirty="0"/>
          </a:p>
          <a:p>
            <a:endParaRPr lang="tr-TR" sz="1432" dirty="0"/>
          </a:p>
          <a:p>
            <a:endParaRPr lang="tr-TR" sz="1432" dirty="0"/>
          </a:p>
          <a:p>
            <a:endParaRPr lang="tr-TR" sz="1432" dirty="0"/>
          </a:p>
        </p:txBody>
      </p:sp>
      <p:sp>
        <p:nvSpPr>
          <p:cNvPr id="8" name="object 2"/>
          <p:cNvSpPr txBox="1"/>
          <p:nvPr/>
        </p:nvSpPr>
        <p:spPr>
          <a:xfrm>
            <a:off x="2387239" y="2301092"/>
            <a:ext cx="4133831" cy="289182"/>
          </a:xfrm>
          <a:prstGeom prst="rect">
            <a:avLst/>
          </a:prstGeom>
        </p:spPr>
        <p:txBody>
          <a:bodyPr vert="horz" wrap="square" lIns="0" tIns="12065" rIns="0" bIns="0" rtlCol="0">
            <a:spAutoFit/>
          </a:bodyPr>
          <a:lstStyle/>
          <a:p>
            <a:pPr marL="12700">
              <a:lnSpc>
                <a:spcPct val="100000"/>
              </a:lnSpc>
              <a:spcBef>
                <a:spcPts val="95"/>
              </a:spcBef>
            </a:pPr>
            <a:r>
              <a:rPr u="sng" spc="-470" dirty="0">
                <a:uFill>
                  <a:solidFill>
                    <a:srgbClr val="0000FF"/>
                  </a:solidFill>
                </a:uFill>
                <a:latin typeface="Arial" panose="020B0604020202020204" pitchFamily="34" charset="0"/>
                <a:cs typeface="Arial" panose="020B0604020202020204" pitchFamily="34" charset="0"/>
              </a:rPr>
              <a:t> </a:t>
            </a:r>
            <a:r>
              <a:rPr lang="tr-TR" b="1" u="sng" spc="-15" dirty="0" smtClean="0">
                <a:uFill>
                  <a:solidFill>
                    <a:srgbClr val="0000FF"/>
                  </a:solidFill>
                </a:uFill>
                <a:latin typeface="Arial" panose="020B0604020202020204" pitchFamily="34" charset="0"/>
                <a:cs typeface="Arial" panose="020B0604020202020204" pitchFamily="34" charset="0"/>
              </a:rPr>
              <a:t>bksaglam@ktu.edu.tr</a:t>
            </a:r>
            <a:endParaRPr lang="tr-TR" b="1" u="sng" spc="-15" dirty="0">
              <a:uFill>
                <a:solidFill>
                  <a:srgbClr val="0000FF"/>
                </a:solidFill>
              </a:uFill>
              <a:latin typeface="Arial" panose="020B0604020202020204" pitchFamily="34" charset="0"/>
              <a:cs typeface="Arial" panose="020B0604020202020204" pitchFamily="34" charset="0"/>
            </a:endParaRPr>
          </a:p>
        </p:txBody>
      </p:sp>
      <p:sp>
        <p:nvSpPr>
          <p:cNvPr id="9" name="object 3"/>
          <p:cNvSpPr txBox="1"/>
          <p:nvPr/>
        </p:nvSpPr>
        <p:spPr>
          <a:xfrm>
            <a:off x="2532301" y="4056005"/>
            <a:ext cx="3182699" cy="304571"/>
          </a:xfrm>
          <a:prstGeom prst="rect">
            <a:avLst/>
          </a:prstGeom>
        </p:spPr>
        <p:txBody>
          <a:bodyPr vert="horz" wrap="square" lIns="0" tIns="12065" rIns="0" bIns="0" rtlCol="0">
            <a:spAutoFit/>
          </a:bodyPr>
          <a:lstStyle/>
          <a:p>
            <a:pPr marL="12700">
              <a:lnSpc>
                <a:spcPct val="100000"/>
              </a:lnSpc>
              <a:spcBef>
                <a:spcPts val="95"/>
              </a:spcBef>
            </a:pPr>
            <a:r>
              <a:rPr lang="tr-TR" sz="1900" b="1" spc="-5" dirty="0" smtClean="0">
                <a:latin typeface="Carlito"/>
                <a:cs typeface="Carlito"/>
              </a:rPr>
              <a:t>0462 377 4201 - Dahili 18</a:t>
            </a:r>
            <a:endParaRPr sz="1900" dirty="0">
              <a:latin typeface="Carlito"/>
              <a:cs typeface="Carlito"/>
            </a:endParaRPr>
          </a:p>
        </p:txBody>
      </p:sp>
      <p:sp>
        <p:nvSpPr>
          <p:cNvPr id="10" name="object 4"/>
          <p:cNvSpPr txBox="1">
            <a:spLocks/>
          </p:cNvSpPr>
          <p:nvPr/>
        </p:nvSpPr>
        <p:spPr>
          <a:xfrm>
            <a:off x="1230904" y="828474"/>
            <a:ext cx="2312670" cy="391160"/>
          </a:xfrm>
          <a:prstGeom prst="rect">
            <a:avLst/>
          </a:prstGeom>
        </p:spPr>
        <p:txBody>
          <a:bodyPr vert="horz" wrap="square" lIns="0" tIns="12700" rIns="0" bIns="0" rtlCol="0" anchor="t">
            <a:sp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12700">
              <a:spcBef>
                <a:spcPts val="100"/>
              </a:spcBef>
            </a:pPr>
            <a:r>
              <a:rPr lang="tr-TR" sz="2400" spc="-5" dirty="0" smtClean="0">
                <a:solidFill>
                  <a:srgbClr val="FF0000"/>
                </a:solidFill>
                <a:latin typeface="Arial"/>
                <a:cs typeface="Arial"/>
              </a:rPr>
              <a:t>Sorularınız</a:t>
            </a:r>
            <a:r>
              <a:rPr lang="tr-TR" sz="2400" spc="-60" dirty="0" smtClean="0">
                <a:solidFill>
                  <a:srgbClr val="FF0000"/>
                </a:solidFill>
                <a:latin typeface="Arial"/>
                <a:cs typeface="Arial"/>
              </a:rPr>
              <a:t> </a:t>
            </a:r>
            <a:r>
              <a:rPr lang="tr-TR" sz="2400" dirty="0" smtClean="0">
                <a:solidFill>
                  <a:srgbClr val="FF0000"/>
                </a:solidFill>
                <a:latin typeface="Arial"/>
                <a:cs typeface="Arial"/>
              </a:rPr>
              <a:t>için:</a:t>
            </a:r>
            <a:endParaRPr lang="tr-TR" sz="2400" dirty="0">
              <a:solidFill>
                <a:srgbClr val="FF0000"/>
              </a:solidFill>
              <a:latin typeface="Arial"/>
              <a:cs typeface="Arial"/>
            </a:endParaRPr>
          </a:p>
        </p:txBody>
      </p:sp>
      <p:sp>
        <p:nvSpPr>
          <p:cNvPr id="11" name="object 5"/>
          <p:cNvSpPr/>
          <p:nvPr/>
        </p:nvSpPr>
        <p:spPr>
          <a:xfrm>
            <a:off x="1229867" y="2179320"/>
            <a:ext cx="990600" cy="990600"/>
          </a:xfrm>
          <a:prstGeom prst="rect">
            <a:avLst/>
          </a:prstGeom>
          <a:blipFill>
            <a:blip r:embed="rId2" cstate="print"/>
            <a:stretch>
              <a:fillRect/>
            </a:stretch>
          </a:blipFill>
        </p:spPr>
        <p:txBody>
          <a:bodyPr wrap="square" lIns="0" tIns="0" rIns="0" bIns="0" rtlCol="0"/>
          <a:lstStyle/>
          <a:p>
            <a:endParaRPr/>
          </a:p>
        </p:txBody>
      </p:sp>
      <p:sp>
        <p:nvSpPr>
          <p:cNvPr id="12" name="object 6"/>
          <p:cNvSpPr/>
          <p:nvPr/>
        </p:nvSpPr>
        <p:spPr>
          <a:xfrm>
            <a:off x="1205483" y="3703320"/>
            <a:ext cx="1039367" cy="1066800"/>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4075698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41545" y="1005840"/>
            <a:ext cx="9720073" cy="4023360"/>
          </a:xfrm>
        </p:spPr>
        <p:txBody>
          <a:bodyPr>
            <a:noAutofit/>
          </a:bodyPr>
          <a:lstStyle/>
          <a:p>
            <a:pPr>
              <a:buFont typeface="Wingdings" panose="05000000000000000000" pitchFamily="2" charset="2"/>
              <a:buChar char="ü"/>
            </a:pPr>
            <a:r>
              <a:rPr lang="tr-TR" sz="2000" dirty="0" smtClean="0"/>
              <a:t>KA171projeleri, AB dış politika fonları tarafından desteklenen hareketlilik projeleridir.</a:t>
            </a:r>
          </a:p>
          <a:p>
            <a:pPr>
              <a:buFont typeface="Wingdings" panose="05000000000000000000" pitchFamily="2" charset="2"/>
              <a:buChar char="ü"/>
            </a:pPr>
            <a:r>
              <a:rPr lang="tr-TR" sz="2000" dirty="0" smtClean="0"/>
              <a:t>Fonlar 12 farklı bölge için 12 farklı bütçe zarfına bölünmüştür ve her bütçe zarfının boyutu AB dış politika önceliklerine göre belirlenmektedir.</a:t>
            </a:r>
          </a:p>
          <a:p>
            <a:pPr>
              <a:buFont typeface="Wingdings" panose="05000000000000000000" pitchFamily="2" charset="2"/>
              <a:buChar char="ü"/>
            </a:pPr>
            <a:r>
              <a:rPr lang="tr-TR" sz="2000" dirty="0" smtClean="0"/>
              <a:t>Yalnızca ECHE sahibi yükseköğretim kurumları ve koordinatör kuruluşu ECHE sahibi yükseköğretim kurumu olan hareketlilik konsorsiyumları başvurabilir.</a:t>
            </a:r>
          </a:p>
          <a:p>
            <a:pPr>
              <a:buFont typeface="Wingdings" panose="05000000000000000000" pitchFamily="2" charset="2"/>
              <a:buChar char="ü"/>
            </a:pPr>
            <a:r>
              <a:rPr lang="tr-TR" sz="2000" dirty="0" smtClean="0"/>
              <a:t>Yılda sadece 1 defa teklif çağrısına çıkılır ve kurumlar sadece 1 defa başvuru yapabilir. </a:t>
            </a:r>
          </a:p>
          <a:p>
            <a:pPr>
              <a:buFont typeface="Wingdings" panose="05000000000000000000" pitchFamily="2" charset="2"/>
              <a:buChar char="ü"/>
            </a:pPr>
            <a:r>
              <a:rPr lang="tr-TR" sz="2000" dirty="0" smtClean="0"/>
              <a:t>Bir projenin süresi 24 ay veya 36 ay olabilir.</a:t>
            </a:r>
          </a:p>
          <a:p>
            <a:pPr>
              <a:buFont typeface="Wingdings" panose="05000000000000000000" pitchFamily="2" charset="2"/>
              <a:buChar char="ü"/>
            </a:pPr>
            <a:r>
              <a:rPr lang="tr-TR" sz="2000" dirty="0" smtClean="0"/>
              <a:t>%100 personel hareketliliği veya %100 öğrenci hareketliliği veya bunların herhangi bir kombinasyonu için başvurulabilir.</a:t>
            </a:r>
          </a:p>
          <a:p>
            <a:pPr>
              <a:buFont typeface="Wingdings" panose="05000000000000000000" pitchFamily="2" charset="2"/>
              <a:buChar char="ü"/>
            </a:pPr>
            <a:r>
              <a:rPr lang="tr-TR" sz="2000" dirty="0" smtClean="0"/>
              <a:t>Benzer şekilde %100 gelen yönlü veya %100 giden yönlü veya bunların herhangi bir kombinasyonu için başvurulabilir.</a:t>
            </a:r>
          </a:p>
          <a:p>
            <a:pPr>
              <a:buFont typeface="Wingdings" panose="05000000000000000000" pitchFamily="2" charset="2"/>
              <a:buChar char="ü"/>
            </a:pPr>
            <a:r>
              <a:rPr lang="tr-TR" sz="2000" dirty="0" smtClean="0"/>
              <a:t>Giden ve gelen hareketliliklere ilişkin tüm hibe ödemeleri koordinatör kurum tarafından yapılır.</a:t>
            </a:r>
          </a:p>
          <a:p>
            <a:pPr>
              <a:buFont typeface="Wingdings" panose="05000000000000000000" pitchFamily="2" charset="2"/>
              <a:buChar char="ü"/>
            </a:pP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234398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2788372" y="823368"/>
            <a:ext cx="8098968" cy="1745221"/>
          </a:xfrm>
          <a:prstGeom prst="rect">
            <a:avLst/>
          </a:prstGeom>
        </p:spPr>
        <p:txBody>
          <a:bodyPr wrap="square">
            <a:spAutoFit/>
          </a:bodyPr>
          <a:lstStyle/>
          <a:p>
            <a:pPr marL="227272" indent="-227272">
              <a:lnSpc>
                <a:spcPct val="150000"/>
              </a:lnSpc>
              <a:buFont typeface="Arial" charset="-94"/>
              <a:buChar char="•"/>
            </a:pPr>
            <a:endParaRPr lang="tr-TR" sz="1432" dirty="0">
              <a:latin typeface="Myriad Pro" charset="-94"/>
              <a:ea typeface="Myriad Pro" charset="-94"/>
              <a:cs typeface="Myriad Pro" charset="-94"/>
            </a:endParaRPr>
          </a:p>
          <a:p>
            <a:endParaRPr lang="tr-TR" sz="1432" dirty="0"/>
          </a:p>
          <a:p>
            <a:endParaRPr lang="tr-TR" sz="1432" dirty="0"/>
          </a:p>
          <a:p>
            <a:endParaRPr lang="tr-TR" sz="1432" dirty="0"/>
          </a:p>
          <a:p>
            <a:endParaRPr lang="tr-TR" sz="1432" dirty="0"/>
          </a:p>
          <a:p>
            <a:endParaRPr lang="tr-TR" sz="1432" dirty="0"/>
          </a:p>
          <a:p>
            <a:endParaRPr lang="tr-TR" sz="1432" dirty="0"/>
          </a:p>
        </p:txBody>
      </p:sp>
      <p:grpSp>
        <p:nvGrpSpPr>
          <p:cNvPr id="10" name="object 20"/>
          <p:cNvGrpSpPr/>
          <p:nvPr/>
        </p:nvGrpSpPr>
        <p:grpSpPr>
          <a:xfrm>
            <a:off x="4430350" y="1543726"/>
            <a:ext cx="2261240" cy="633401"/>
            <a:chOff x="4088891" y="1481328"/>
            <a:chExt cx="2493645" cy="698500"/>
          </a:xfrm>
        </p:grpSpPr>
        <p:sp>
          <p:nvSpPr>
            <p:cNvPr id="11" name="object 21"/>
            <p:cNvSpPr/>
            <p:nvPr/>
          </p:nvSpPr>
          <p:spPr>
            <a:xfrm>
              <a:off x="4088891" y="1481328"/>
              <a:ext cx="2493645" cy="466725"/>
            </a:xfrm>
            <a:custGeom>
              <a:avLst/>
              <a:gdLst/>
              <a:ahLst/>
              <a:cxnLst/>
              <a:rect l="l" t="t" r="r" b="b"/>
              <a:pathLst>
                <a:path w="2493645" h="466725">
                  <a:moveTo>
                    <a:pt x="2421636" y="466344"/>
                  </a:moveTo>
                  <a:lnTo>
                    <a:pt x="1524" y="466344"/>
                  </a:lnTo>
                  <a:lnTo>
                    <a:pt x="0" y="464820"/>
                  </a:lnTo>
                  <a:lnTo>
                    <a:pt x="0" y="73152"/>
                  </a:lnTo>
                  <a:lnTo>
                    <a:pt x="1524" y="64008"/>
                  </a:lnTo>
                  <a:lnTo>
                    <a:pt x="22860" y="24384"/>
                  </a:lnTo>
                  <a:lnTo>
                    <a:pt x="22860" y="22860"/>
                  </a:lnTo>
                  <a:lnTo>
                    <a:pt x="41148" y="9144"/>
                  </a:lnTo>
                  <a:lnTo>
                    <a:pt x="56388" y="3048"/>
                  </a:lnTo>
                  <a:lnTo>
                    <a:pt x="71628" y="0"/>
                  </a:lnTo>
                  <a:lnTo>
                    <a:pt x="2491740" y="0"/>
                  </a:lnTo>
                  <a:lnTo>
                    <a:pt x="2493264" y="1524"/>
                  </a:lnTo>
                  <a:lnTo>
                    <a:pt x="2493264" y="4572"/>
                  </a:lnTo>
                  <a:lnTo>
                    <a:pt x="2484120" y="4572"/>
                  </a:lnTo>
                  <a:lnTo>
                    <a:pt x="2484120" y="9144"/>
                  </a:lnTo>
                  <a:lnTo>
                    <a:pt x="73152" y="9144"/>
                  </a:lnTo>
                  <a:lnTo>
                    <a:pt x="65532" y="10668"/>
                  </a:lnTo>
                  <a:lnTo>
                    <a:pt x="59436" y="12192"/>
                  </a:lnTo>
                  <a:lnTo>
                    <a:pt x="53340" y="15240"/>
                  </a:lnTo>
                  <a:lnTo>
                    <a:pt x="45720" y="18288"/>
                  </a:lnTo>
                  <a:lnTo>
                    <a:pt x="39624" y="21336"/>
                  </a:lnTo>
                  <a:lnTo>
                    <a:pt x="41148" y="21336"/>
                  </a:lnTo>
                  <a:lnTo>
                    <a:pt x="28956" y="30480"/>
                  </a:lnTo>
                  <a:lnTo>
                    <a:pt x="30480" y="30480"/>
                  </a:lnTo>
                  <a:lnTo>
                    <a:pt x="21336" y="41148"/>
                  </a:lnTo>
                  <a:lnTo>
                    <a:pt x="12192" y="59436"/>
                  </a:lnTo>
                  <a:lnTo>
                    <a:pt x="10668" y="65532"/>
                  </a:lnTo>
                  <a:lnTo>
                    <a:pt x="9144" y="73152"/>
                  </a:lnTo>
                  <a:lnTo>
                    <a:pt x="9144" y="457200"/>
                  </a:lnTo>
                  <a:lnTo>
                    <a:pt x="4572" y="457200"/>
                  </a:lnTo>
                  <a:lnTo>
                    <a:pt x="9144" y="461772"/>
                  </a:lnTo>
                  <a:lnTo>
                    <a:pt x="2440686" y="461772"/>
                  </a:lnTo>
                  <a:lnTo>
                    <a:pt x="2436876" y="463296"/>
                  </a:lnTo>
                  <a:lnTo>
                    <a:pt x="2421636" y="466344"/>
                  </a:lnTo>
                  <a:close/>
                </a:path>
                <a:path w="2493645" h="466725">
                  <a:moveTo>
                    <a:pt x="2440686" y="461772"/>
                  </a:moveTo>
                  <a:lnTo>
                    <a:pt x="9144" y="461772"/>
                  </a:lnTo>
                  <a:lnTo>
                    <a:pt x="9144" y="457200"/>
                  </a:lnTo>
                  <a:lnTo>
                    <a:pt x="2420112" y="457200"/>
                  </a:lnTo>
                  <a:lnTo>
                    <a:pt x="2426208" y="455676"/>
                  </a:lnTo>
                  <a:lnTo>
                    <a:pt x="2462784" y="435864"/>
                  </a:lnTo>
                  <a:lnTo>
                    <a:pt x="2482596" y="400812"/>
                  </a:lnTo>
                  <a:lnTo>
                    <a:pt x="2484120" y="393192"/>
                  </a:lnTo>
                  <a:lnTo>
                    <a:pt x="2484120" y="4572"/>
                  </a:lnTo>
                  <a:lnTo>
                    <a:pt x="2488692" y="9144"/>
                  </a:lnTo>
                  <a:lnTo>
                    <a:pt x="2493264" y="9144"/>
                  </a:lnTo>
                  <a:lnTo>
                    <a:pt x="2493264" y="393192"/>
                  </a:lnTo>
                  <a:lnTo>
                    <a:pt x="2491740" y="400812"/>
                  </a:lnTo>
                  <a:lnTo>
                    <a:pt x="2490216" y="409956"/>
                  </a:lnTo>
                  <a:lnTo>
                    <a:pt x="2487168" y="416052"/>
                  </a:lnTo>
                  <a:lnTo>
                    <a:pt x="2484120" y="423672"/>
                  </a:lnTo>
                  <a:lnTo>
                    <a:pt x="2479548" y="431292"/>
                  </a:lnTo>
                  <a:lnTo>
                    <a:pt x="2470404" y="441960"/>
                  </a:lnTo>
                  <a:lnTo>
                    <a:pt x="2470404" y="443484"/>
                  </a:lnTo>
                  <a:lnTo>
                    <a:pt x="2468880" y="443484"/>
                  </a:lnTo>
                  <a:lnTo>
                    <a:pt x="2458212" y="452628"/>
                  </a:lnTo>
                  <a:lnTo>
                    <a:pt x="2450592" y="457200"/>
                  </a:lnTo>
                  <a:lnTo>
                    <a:pt x="2444496" y="460248"/>
                  </a:lnTo>
                  <a:lnTo>
                    <a:pt x="2440686" y="461772"/>
                  </a:lnTo>
                  <a:close/>
                </a:path>
                <a:path w="2493645" h="466725">
                  <a:moveTo>
                    <a:pt x="2493264" y="9144"/>
                  </a:moveTo>
                  <a:lnTo>
                    <a:pt x="2488692" y="9144"/>
                  </a:lnTo>
                  <a:lnTo>
                    <a:pt x="2484120" y="4572"/>
                  </a:lnTo>
                  <a:lnTo>
                    <a:pt x="2493264" y="4572"/>
                  </a:lnTo>
                  <a:lnTo>
                    <a:pt x="2493264" y="9144"/>
                  </a:lnTo>
                  <a:close/>
                </a:path>
                <a:path w="2493645" h="466725">
                  <a:moveTo>
                    <a:pt x="9144" y="461772"/>
                  </a:moveTo>
                  <a:lnTo>
                    <a:pt x="4572" y="457200"/>
                  </a:lnTo>
                  <a:lnTo>
                    <a:pt x="9144" y="457200"/>
                  </a:lnTo>
                  <a:lnTo>
                    <a:pt x="9144" y="461772"/>
                  </a:lnTo>
                  <a:close/>
                </a:path>
              </a:pathLst>
            </a:custGeom>
            <a:solidFill>
              <a:srgbClr val="497EBA"/>
            </a:solidFill>
          </p:spPr>
          <p:txBody>
            <a:bodyPr wrap="square" lIns="0" tIns="0" rIns="0" bIns="0" rtlCol="0"/>
            <a:lstStyle/>
            <a:p>
              <a:endParaRPr sz="1632"/>
            </a:p>
          </p:txBody>
        </p:sp>
        <p:sp>
          <p:nvSpPr>
            <p:cNvPr id="12" name="object 22"/>
            <p:cNvSpPr/>
            <p:nvPr/>
          </p:nvSpPr>
          <p:spPr>
            <a:xfrm>
              <a:off x="5018519" y="1932431"/>
              <a:ext cx="660400" cy="247015"/>
            </a:xfrm>
            <a:custGeom>
              <a:avLst/>
              <a:gdLst/>
              <a:ahLst/>
              <a:cxnLst/>
              <a:rect l="l" t="t" r="r" b="b"/>
              <a:pathLst>
                <a:path w="660400" h="247014">
                  <a:moveTo>
                    <a:pt x="312432" y="28968"/>
                  </a:moveTo>
                  <a:lnTo>
                    <a:pt x="297192" y="9144"/>
                  </a:lnTo>
                  <a:lnTo>
                    <a:pt x="54190" y="192138"/>
                  </a:lnTo>
                  <a:lnTo>
                    <a:pt x="38100" y="170700"/>
                  </a:lnTo>
                  <a:lnTo>
                    <a:pt x="0" y="246900"/>
                  </a:lnTo>
                  <a:lnTo>
                    <a:pt x="83820" y="231660"/>
                  </a:lnTo>
                  <a:lnTo>
                    <a:pt x="74676" y="219468"/>
                  </a:lnTo>
                  <a:lnTo>
                    <a:pt x="69176" y="212128"/>
                  </a:lnTo>
                  <a:lnTo>
                    <a:pt x="312432" y="28968"/>
                  </a:lnTo>
                  <a:close/>
                </a:path>
                <a:path w="660400" h="247014">
                  <a:moveTo>
                    <a:pt x="659904" y="246900"/>
                  </a:moveTo>
                  <a:lnTo>
                    <a:pt x="646468" y="222516"/>
                  </a:lnTo>
                  <a:lnTo>
                    <a:pt x="618756" y="172224"/>
                  </a:lnTo>
                  <a:lnTo>
                    <a:pt x="603758" y="193929"/>
                  </a:lnTo>
                  <a:lnTo>
                    <a:pt x="324624" y="0"/>
                  </a:lnTo>
                  <a:lnTo>
                    <a:pt x="309372" y="21348"/>
                  </a:lnTo>
                  <a:lnTo>
                    <a:pt x="589330" y="214820"/>
                  </a:lnTo>
                  <a:lnTo>
                    <a:pt x="574560" y="236232"/>
                  </a:lnTo>
                  <a:lnTo>
                    <a:pt x="659904" y="246900"/>
                  </a:lnTo>
                  <a:close/>
                </a:path>
              </a:pathLst>
            </a:custGeom>
            <a:solidFill>
              <a:srgbClr val="BF0000"/>
            </a:solidFill>
          </p:spPr>
          <p:txBody>
            <a:bodyPr wrap="square" lIns="0" tIns="0" rIns="0" bIns="0" rtlCol="0"/>
            <a:lstStyle/>
            <a:p>
              <a:endParaRPr sz="1632"/>
            </a:p>
          </p:txBody>
        </p:sp>
      </p:grpSp>
      <p:sp>
        <p:nvSpPr>
          <p:cNvPr id="6" name="Dikdörtgen 5"/>
          <p:cNvSpPr/>
          <p:nvPr/>
        </p:nvSpPr>
        <p:spPr>
          <a:xfrm>
            <a:off x="5029507" y="1629278"/>
            <a:ext cx="1175578" cy="343492"/>
          </a:xfrm>
          <a:prstGeom prst="rect">
            <a:avLst/>
          </a:prstGeom>
        </p:spPr>
        <p:txBody>
          <a:bodyPr wrap="none">
            <a:spAutoFit/>
          </a:bodyPr>
          <a:lstStyle/>
          <a:p>
            <a:pPr marL="11516">
              <a:spcBef>
                <a:spcPts val="91"/>
              </a:spcBef>
            </a:pPr>
            <a:r>
              <a:rPr lang="tr-TR" sz="1632" b="1" spc="-9" dirty="0">
                <a:solidFill>
                  <a:srgbClr val="BF0000"/>
                </a:solidFill>
                <a:latin typeface="Carlito"/>
                <a:cs typeface="Carlito"/>
              </a:rPr>
              <a:t>ÜLKELE</a:t>
            </a:r>
            <a:r>
              <a:rPr lang="tr-TR" sz="1632" b="1" spc="-9" dirty="0">
                <a:solidFill>
                  <a:srgbClr val="D20000"/>
                </a:solidFill>
                <a:latin typeface="Carlito"/>
                <a:cs typeface="Carlito"/>
              </a:rPr>
              <a:t>R</a:t>
            </a:r>
            <a:endParaRPr lang="tr-TR" sz="1632" dirty="0">
              <a:latin typeface="Carlito"/>
              <a:cs typeface="Carlito"/>
            </a:endParaRPr>
          </a:p>
        </p:txBody>
      </p:sp>
      <p:sp>
        <p:nvSpPr>
          <p:cNvPr id="13" name="object 7"/>
          <p:cNvSpPr/>
          <p:nvPr/>
        </p:nvSpPr>
        <p:spPr>
          <a:xfrm>
            <a:off x="1239011" y="2273808"/>
            <a:ext cx="4064635" cy="1042669"/>
          </a:xfrm>
          <a:custGeom>
            <a:avLst/>
            <a:gdLst/>
            <a:ahLst/>
            <a:cxnLst/>
            <a:rect l="l" t="t" r="r" b="b"/>
            <a:pathLst>
              <a:path w="4064635" h="1042670">
                <a:moveTo>
                  <a:pt x="4058412" y="1042416"/>
                </a:moveTo>
                <a:lnTo>
                  <a:pt x="6096" y="1042416"/>
                </a:lnTo>
                <a:lnTo>
                  <a:pt x="0" y="1036320"/>
                </a:lnTo>
                <a:lnTo>
                  <a:pt x="0" y="6096"/>
                </a:lnTo>
                <a:lnTo>
                  <a:pt x="6096" y="0"/>
                </a:lnTo>
                <a:lnTo>
                  <a:pt x="4058412" y="0"/>
                </a:lnTo>
                <a:lnTo>
                  <a:pt x="4064508" y="6096"/>
                </a:lnTo>
                <a:lnTo>
                  <a:pt x="4064508" y="13716"/>
                </a:lnTo>
                <a:lnTo>
                  <a:pt x="25908" y="13716"/>
                </a:lnTo>
                <a:lnTo>
                  <a:pt x="12192" y="25908"/>
                </a:lnTo>
                <a:lnTo>
                  <a:pt x="25908" y="25908"/>
                </a:lnTo>
                <a:lnTo>
                  <a:pt x="25908" y="1016508"/>
                </a:lnTo>
                <a:lnTo>
                  <a:pt x="12192" y="1016508"/>
                </a:lnTo>
                <a:lnTo>
                  <a:pt x="25908" y="1028700"/>
                </a:lnTo>
                <a:lnTo>
                  <a:pt x="4064508" y="1028700"/>
                </a:lnTo>
                <a:lnTo>
                  <a:pt x="4064508" y="1036320"/>
                </a:lnTo>
                <a:lnTo>
                  <a:pt x="4058412" y="1042416"/>
                </a:lnTo>
                <a:close/>
              </a:path>
              <a:path w="4064635" h="1042670">
                <a:moveTo>
                  <a:pt x="25908" y="25908"/>
                </a:moveTo>
                <a:lnTo>
                  <a:pt x="12192" y="25908"/>
                </a:lnTo>
                <a:lnTo>
                  <a:pt x="25908" y="13716"/>
                </a:lnTo>
                <a:lnTo>
                  <a:pt x="25908" y="25908"/>
                </a:lnTo>
                <a:close/>
              </a:path>
              <a:path w="4064635" h="1042670">
                <a:moveTo>
                  <a:pt x="4038600" y="25908"/>
                </a:moveTo>
                <a:lnTo>
                  <a:pt x="25908" y="25908"/>
                </a:lnTo>
                <a:lnTo>
                  <a:pt x="25908" y="13716"/>
                </a:lnTo>
                <a:lnTo>
                  <a:pt x="4038600" y="13716"/>
                </a:lnTo>
                <a:lnTo>
                  <a:pt x="4038600" y="25908"/>
                </a:lnTo>
                <a:close/>
              </a:path>
              <a:path w="4064635" h="1042670">
                <a:moveTo>
                  <a:pt x="4038600" y="1028700"/>
                </a:moveTo>
                <a:lnTo>
                  <a:pt x="4038600" y="13716"/>
                </a:lnTo>
                <a:lnTo>
                  <a:pt x="4050792" y="25908"/>
                </a:lnTo>
                <a:lnTo>
                  <a:pt x="4064508" y="25908"/>
                </a:lnTo>
                <a:lnTo>
                  <a:pt x="4064508" y="1016508"/>
                </a:lnTo>
                <a:lnTo>
                  <a:pt x="4050792" y="1016508"/>
                </a:lnTo>
                <a:lnTo>
                  <a:pt x="4038600" y="1028700"/>
                </a:lnTo>
                <a:close/>
              </a:path>
              <a:path w="4064635" h="1042670">
                <a:moveTo>
                  <a:pt x="4064508" y="25908"/>
                </a:moveTo>
                <a:lnTo>
                  <a:pt x="4050792" y="25908"/>
                </a:lnTo>
                <a:lnTo>
                  <a:pt x="4038600" y="13716"/>
                </a:lnTo>
                <a:lnTo>
                  <a:pt x="4064508" y="13716"/>
                </a:lnTo>
                <a:lnTo>
                  <a:pt x="4064508" y="25908"/>
                </a:lnTo>
                <a:close/>
              </a:path>
              <a:path w="4064635" h="1042670">
                <a:moveTo>
                  <a:pt x="25908" y="1028700"/>
                </a:moveTo>
                <a:lnTo>
                  <a:pt x="12192" y="1016508"/>
                </a:lnTo>
                <a:lnTo>
                  <a:pt x="25908" y="1016508"/>
                </a:lnTo>
                <a:lnTo>
                  <a:pt x="25908" y="1028700"/>
                </a:lnTo>
                <a:close/>
              </a:path>
              <a:path w="4064635" h="1042670">
                <a:moveTo>
                  <a:pt x="4038600" y="1028700"/>
                </a:moveTo>
                <a:lnTo>
                  <a:pt x="25908" y="1028700"/>
                </a:lnTo>
                <a:lnTo>
                  <a:pt x="25908" y="1016508"/>
                </a:lnTo>
                <a:lnTo>
                  <a:pt x="4038600" y="1016508"/>
                </a:lnTo>
                <a:lnTo>
                  <a:pt x="4038600" y="1028700"/>
                </a:lnTo>
                <a:close/>
              </a:path>
              <a:path w="4064635" h="1042670">
                <a:moveTo>
                  <a:pt x="4064508" y="1028700"/>
                </a:moveTo>
                <a:lnTo>
                  <a:pt x="4038600" y="1028700"/>
                </a:lnTo>
                <a:lnTo>
                  <a:pt x="4050792" y="1016508"/>
                </a:lnTo>
                <a:lnTo>
                  <a:pt x="4064508" y="1016508"/>
                </a:lnTo>
                <a:lnTo>
                  <a:pt x="4064508" y="1028700"/>
                </a:lnTo>
                <a:close/>
              </a:path>
            </a:pathLst>
          </a:custGeom>
          <a:solidFill>
            <a:srgbClr val="548ED4"/>
          </a:solidFill>
        </p:spPr>
        <p:txBody>
          <a:bodyPr wrap="square" lIns="0" tIns="0" rIns="0" bIns="0" rtlCol="0"/>
          <a:lstStyle/>
          <a:p>
            <a:pPr marL="12700">
              <a:lnSpc>
                <a:spcPct val="100000"/>
              </a:lnSpc>
              <a:spcBef>
                <a:spcPts val="100"/>
              </a:spcBef>
            </a:pPr>
            <a:r>
              <a:rPr lang="en-US" b="1" smtClean="0">
                <a:solidFill>
                  <a:srgbClr val="4F80BC"/>
                </a:solidFill>
                <a:latin typeface="Carlito"/>
                <a:cs typeface="Carlito"/>
              </a:rPr>
              <a:t>EU </a:t>
            </a:r>
            <a:r>
              <a:rPr lang="en-US" b="1" spc="-5" smtClean="0">
                <a:solidFill>
                  <a:srgbClr val="4F80BC"/>
                </a:solidFill>
                <a:latin typeface="Carlito"/>
                <a:cs typeface="Carlito"/>
              </a:rPr>
              <a:t>members </a:t>
            </a:r>
            <a:r>
              <a:rPr lang="en-US" b="1" smtClean="0">
                <a:solidFill>
                  <a:srgbClr val="4F80BC"/>
                </a:solidFill>
                <a:latin typeface="Carlito"/>
                <a:cs typeface="Carlito"/>
              </a:rPr>
              <a:t>&amp; </a:t>
            </a:r>
            <a:r>
              <a:rPr lang="en-US" b="1" spc="-5" smtClean="0">
                <a:solidFill>
                  <a:srgbClr val="4F80BC"/>
                </a:solidFill>
                <a:latin typeface="Carlito"/>
                <a:cs typeface="Carlito"/>
              </a:rPr>
              <a:t>third countries associated to </a:t>
            </a:r>
            <a:r>
              <a:rPr lang="en-US" b="1" smtClean="0">
                <a:solidFill>
                  <a:srgbClr val="4F80BC"/>
                </a:solidFill>
                <a:latin typeface="Carlito"/>
                <a:cs typeface="Carlito"/>
              </a:rPr>
              <a:t>the</a:t>
            </a:r>
            <a:r>
              <a:rPr lang="en-US" b="1" spc="-5" smtClean="0">
                <a:solidFill>
                  <a:srgbClr val="4F80BC"/>
                </a:solidFill>
                <a:latin typeface="Carlito"/>
                <a:cs typeface="Carlito"/>
              </a:rPr>
              <a:t> </a:t>
            </a:r>
            <a:r>
              <a:rPr lang="en-US" b="1" spc="-10" smtClean="0">
                <a:solidFill>
                  <a:srgbClr val="4F80BC"/>
                </a:solidFill>
                <a:latin typeface="Carlito"/>
                <a:cs typeface="Carlito"/>
              </a:rPr>
              <a:t>Programme</a:t>
            </a:r>
            <a:endParaRPr lang="en-US" dirty="0">
              <a:latin typeface="Carlito"/>
              <a:cs typeface="Carlito"/>
            </a:endParaRPr>
          </a:p>
        </p:txBody>
      </p:sp>
      <p:sp>
        <p:nvSpPr>
          <p:cNvPr id="9" name="Dikdörtgen 8"/>
          <p:cNvSpPr/>
          <p:nvPr/>
        </p:nvSpPr>
        <p:spPr>
          <a:xfrm>
            <a:off x="1162064" y="2848388"/>
            <a:ext cx="3878947" cy="307777"/>
          </a:xfrm>
          <a:prstGeom prst="rect">
            <a:avLst/>
          </a:prstGeom>
        </p:spPr>
        <p:txBody>
          <a:bodyPr wrap="none">
            <a:spAutoFit/>
          </a:bodyPr>
          <a:lstStyle/>
          <a:p>
            <a:pPr marL="12700">
              <a:lnSpc>
                <a:spcPct val="100000"/>
              </a:lnSpc>
              <a:spcBef>
                <a:spcPts val="100"/>
              </a:spcBef>
            </a:pPr>
            <a:r>
              <a:rPr lang="tr-TR" sz="1400" b="1" i="1" spc="-5" dirty="0">
                <a:solidFill>
                  <a:srgbClr val="FF0000"/>
                </a:solidFill>
                <a:latin typeface="Carlito"/>
                <a:cs typeface="Carlito"/>
              </a:rPr>
              <a:t>Eski terminoloji </a:t>
            </a:r>
            <a:r>
              <a:rPr lang="tr-TR" sz="1400" b="1" i="1" dirty="0">
                <a:solidFill>
                  <a:srgbClr val="FF0000"/>
                </a:solidFill>
                <a:latin typeface="Carlito"/>
                <a:cs typeface="Carlito"/>
              </a:rPr>
              <a:t>ile </a:t>
            </a:r>
            <a:r>
              <a:rPr lang="tr-TR" sz="1400" b="1" i="1" spc="-5" dirty="0">
                <a:solidFill>
                  <a:srgbClr val="FF0000"/>
                </a:solidFill>
                <a:latin typeface="Carlito"/>
                <a:cs typeface="Carlito"/>
              </a:rPr>
              <a:t>“</a:t>
            </a:r>
            <a:r>
              <a:rPr lang="tr-TR" sz="1400" b="1" i="1" spc="-5" dirty="0" err="1">
                <a:solidFill>
                  <a:srgbClr val="FF0000"/>
                </a:solidFill>
                <a:latin typeface="Carlito"/>
                <a:cs typeface="Carlito"/>
              </a:rPr>
              <a:t>Programme</a:t>
            </a:r>
            <a:r>
              <a:rPr lang="tr-TR" sz="1400" b="1" i="1" spc="80" dirty="0">
                <a:solidFill>
                  <a:srgbClr val="FF0000"/>
                </a:solidFill>
                <a:latin typeface="Carlito"/>
                <a:cs typeface="Carlito"/>
              </a:rPr>
              <a:t> </a:t>
            </a:r>
            <a:r>
              <a:rPr lang="tr-TR" sz="1400" b="1" i="1" spc="-5" dirty="0" err="1">
                <a:solidFill>
                  <a:srgbClr val="FF0000"/>
                </a:solidFill>
                <a:latin typeface="Carlito"/>
                <a:cs typeface="Carlito"/>
              </a:rPr>
              <a:t>Countries</a:t>
            </a:r>
            <a:r>
              <a:rPr lang="tr-TR" sz="1400" b="1" i="1" spc="-5" dirty="0">
                <a:solidFill>
                  <a:srgbClr val="FF0000"/>
                </a:solidFill>
                <a:latin typeface="Carlito"/>
                <a:cs typeface="Carlito"/>
              </a:rPr>
              <a:t>”</a:t>
            </a:r>
            <a:endParaRPr lang="tr-TR" sz="1400" dirty="0">
              <a:latin typeface="Carlito"/>
              <a:cs typeface="Carlito"/>
            </a:endParaRPr>
          </a:p>
        </p:txBody>
      </p:sp>
      <p:sp>
        <p:nvSpPr>
          <p:cNvPr id="16" name="object 24"/>
          <p:cNvSpPr/>
          <p:nvPr/>
        </p:nvSpPr>
        <p:spPr>
          <a:xfrm>
            <a:off x="1953755" y="3302507"/>
            <a:ext cx="2187575" cy="344805"/>
          </a:xfrm>
          <a:custGeom>
            <a:avLst/>
            <a:gdLst/>
            <a:ahLst/>
            <a:cxnLst/>
            <a:rect l="l" t="t" r="r" b="b"/>
            <a:pathLst>
              <a:path w="2187575" h="344804">
                <a:moveTo>
                  <a:pt x="76212" y="268236"/>
                </a:moveTo>
                <a:lnTo>
                  <a:pt x="51828" y="268236"/>
                </a:lnTo>
                <a:lnTo>
                  <a:pt x="51828" y="0"/>
                </a:lnTo>
                <a:lnTo>
                  <a:pt x="25908" y="0"/>
                </a:lnTo>
                <a:lnTo>
                  <a:pt x="25908" y="268236"/>
                </a:lnTo>
                <a:lnTo>
                  <a:pt x="0" y="268236"/>
                </a:lnTo>
                <a:lnTo>
                  <a:pt x="38100" y="344436"/>
                </a:lnTo>
                <a:lnTo>
                  <a:pt x="70116" y="280428"/>
                </a:lnTo>
                <a:lnTo>
                  <a:pt x="76212" y="268236"/>
                </a:lnTo>
                <a:close/>
              </a:path>
              <a:path w="2187575" h="344804">
                <a:moveTo>
                  <a:pt x="2186952" y="268236"/>
                </a:moveTo>
                <a:lnTo>
                  <a:pt x="2161044" y="268236"/>
                </a:lnTo>
                <a:lnTo>
                  <a:pt x="2161044" y="0"/>
                </a:lnTo>
                <a:lnTo>
                  <a:pt x="2136648" y="0"/>
                </a:lnTo>
                <a:lnTo>
                  <a:pt x="2136648" y="268236"/>
                </a:lnTo>
                <a:lnTo>
                  <a:pt x="2110740" y="268236"/>
                </a:lnTo>
                <a:lnTo>
                  <a:pt x="2148840" y="344436"/>
                </a:lnTo>
                <a:lnTo>
                  <a:pt x="2180856" y="280428"/>
                </a:lnTo>
                <a:lnTo>
                  <a:pt x="2186952" y="268236"/>
                </a:lnTo>
                <a:close/>
              </a:path>
            </a:pathLst>
          </a:custGeom>
          <a:solidFill>
            <a:srgbClr val="4F80BC"/>
          </a:solidFill>
        </p:spPr>
        <p:txBody>
          <a:bodyPr wrap="square" lIns="0" tIns="0" rIns="0" bIns="0" rtlCol="0"/>
          <a:lstStyle/>
          <a:p>
            <a:endParaRPr/>
          </a:p>
        </p:txBody>
      </p:sp>
      <p:sp>
        <p:nvSpPr>
          <p:cNvPr id="17" name="object 13"/>
          <p:cNvSpPr/>
          <p:nvPr/>
        </p:nvSpPr>
        <p:spPr>
          <a:xfrm>
            <a:off x="1066800" y="3633215"/>
            <a:ext cx="4188460" cy="2522855"/>
          </a:xfrm>
          <a:custGeom>
            <a:avLst/>
            <a:gdLst/>
            <a:ahLst/>
            <a:cxnLst/>
            <a:rect l="l" t="t" r="r" b="b"/>
            <a:pathLst>
              <a:path w="4188460" h="2522854">
                <a:moveTo>
                  <a:pt x="1886712" y="306324"/>
                </a:moveTo>
                <a:lnTo>
                  <a:pt x="1880616" y="257556"/>
                </a:lnTo>
                <a:lnTo>
                  <a:pt x="1866900" y="211836"/>
                </a:lnTo>
                <a:lnTo>
                  <a:pt x="1862328" y="198120"/>
                </a:lnTo>
                <a:lnTo>
                  <a:pt x="1862328" y="324624"/>
                </a:lnTo>
                <a:lnTo>
                  <a:pt x="1862328" y="2199144"/>
                </a:lnTo>
                <a:lnTo>
                  <a:pt x="1860804" y="2214384"/>
                </a:lnTo>
                <a:lnTo>
                  <a:pt x="1860804" y="2229624"/>
                </a:lnTo>
                <a:lnTo>
                  <a:pt x="1857756" y="2244864"/>
                </a:lnTo>
                <a:lnTo>
                  <a:pt x="1856232" y="2260104"/>
                </a:lnTo>
                <a:lnTo>
                  <a:pt x="1851660" y="2273820"/>
                </a:lnTo>
                <a:lnTo>
                  <a:pt x="1848612" y="2287536"/>
                </a:lnTo>
                <a:lnTo>
                  <a:pt x="1844040" y="2301252"/>
                </a:lnTo>
                <a:lnTo>
                  <a:pt x="1825752" y="2340876"/>
                </a:lnTo>
                <a:lnTo>
                  <a:pt x="1802892" y="2377452"/>
                </a:lnTo>
                <a:lnTo>
                  <a:pt x="1773936" y="2409456"/>
                </a:lnTo>
                <a:lnTo>
                  <a:pt x="1741932" y="2438412"/>
                </a:lnTo>
                <a:lnTo>
                  <a:pt x="1705356" y="2461272"/>
                </a:lnTo>
                <a:lnTo>
                  <a:pt x="1638300" y="2487180"/>
                </a:lnTo>
                <a:lnTo>
                  <a:pt x="1623060" y="2490228"/>
                </a:lnTo>
                <a:lnTo>
                  <a:pt x="1609344" y="2493276"/>
                </a:lnTo>
                <a:lnTo>
                  <a:pt x="1578864" y="2496324"/>
                </a:lnTo>
                <a:lnTo>
                  <a:pt x="307848" y="2496324"/>
                </a:lnTo>
                <a:lnTo>
                  <a:pt x="262128" y="2490228"/>
                </a:lnTo>
                <a:lnTo>
                  <a:pt x="207264" y="2473464"/>
                </a:lnTo>
                <a:lnTo>
                  <a:pt x="156972" y="2446032"/>
                </a:lnTo>
                <a:lnTo>
                  <a:pt x="112776" y="2409456"/>
                </a:lnTo>
                <a:lnTo>
                  <a:pt x="83820" y="2377452"/>
                </a:lnTo>
                <a:lnTo>
                  <a:pt x="60960" y="2340876"/>
                </a:lnTo>
                <a:lnTo>
                  <a:pt x="54864" y="2327160"/>
                </a:lnTo>
                <a:lnTo>
                  <a:pt x="48768" y="2314968"/>
                </a:lnTo>
                <a:lnTo>
                  <a:pt x="42672" y="2301252"/>
                </a:lnTo>
                <a:lnTo>
                  <a:pt x="38100" y="2287536"/>
                </a:lnTo>
                <a:lnTo>
                  <a:pt x="35052" y="2272296"/>
                </a:lnTo>
                <a:lnTo>
                  <a:pt x="32004" y="2258580"/>
                </a:lnTo>
                <a:lnTo>
                  <a:pt x="28956" y="2243340"/>
                </a:lnTo>
                <a:lnTo>
                  <a:pt x="27432" y="2229624"/>
                </a:lnTo>
                <a:lnTo>
                  <a:pt x="25908" y="2214384"/>
                </a:lnTo>
                <a:lnTo>
                  <a:pt x="25908" y="307848"/>
                </a:lnTo>
                <a:lnTo>
                  <a:pt x="28956" y="277368"/>
                </a:lnTo>
                <a:lnTo>
                  <a:pt x="32004" y="263652"/>
                </a:lnTo>
                <a:lnTo>
                  <a:pt x="35052" y="248412"/>
                </a:lnTo>
                <a:lnTo>
                  <a:pt x="48768" y="207264"/>
                </a:lnTo>
                <a:lnTo>
                  <a:pt x="54864" y="195072"/>
                </a:lnTo>
                <a:lnTo>
                  <a:pt x="60960" y="181356"/>
                </a:lnTo>
                <a:lnTo>
                  <a:pt x="76200" y="156972"/>
                </a:lnTo>
                <a:lnTo>
                  <a:pt x="85344" y="144780"/>
                </a:lnTo>
                <a:lnTo>
                  <a:pt x="92964" y="134112"/>
                </a:lnTo>
                <a:lnTo>
                  <a:pt x="112776" y="112776"/>
                </a:lnTo>
                <a:lnTo>
                  <a:pt x="134112" y="92964"/>
                </a:lnTo>
                <a:lnTo>
                  <a:pt x="144780" y="85344"/>
                </a:lnTo>
                <a:lnTo>
                  <a:pt x="156972" y="76200"/>
                </a:lnTo>
                <a:lnTo>
                  <a:pt x="193548" y="54864"/>
                </a:lnTo>
                <a:lnTo>
                  <a:pt x="248412" y="35052"/>
                </a:lnTo>
                <a:lnTo>
                  <a:pt x="263652" y="32004"/>
                </a:lnTo>
                <a:lnTo>
                  <a:pt x="277368" y="28956"/>
                </a:lnTo>
                <a:lnTo>
                  <a:pt x="307848" y="25908"/>
                </a:lnTo>
                <a:lnTo>
                  <a:pt x="1580388" y="25908"/>
                </a:lnTo>
                <a:lnTo>
                  <a:pt x="1624584" y="32004"/>
                </a:lnTo>
                <a:lnTo>
                  <a:pt x="1680972" y="48768"/>
                </a:lnTo>
                <a:lnTo>
                  <a:pt x="1706880" y="62484"/>
                </a:lnTo>
                <a:lnTo>
                  <a:pt x="1719072" y="68580"/>
                </a:lnTo>
                <a:lnTo>
                  <a:pt x="1731264" y="76200"/>
                </a:lnTo>
                <a:lnTo>
                  <a:pt x="1741932" y="85344"/>
                </a:lnTo>
                <a:lnTo>
                  <a:pt x="1754124" y="94488"/>
                </a:lnTo>
                <a:lnTo>
                  <a:pt x="1793748" y="134112"/>
                </a:lnTo>
                <a:lnTo>
                  <a:pt x="1825752" y="181356"/>
                </a:lnTo>
                <a:lnTo>
                  <a:pt x="1837944" y="208788"/>
                </a:lnTo>
                <a:lnTo>
                  <a:pt x="1844040" y="220980"/>
                </a:lnTo>
                <a:lnTo>
                  <a:pt x="1848612" y="234696"/>
                </a:lnTo>
                <a:lnTo>
                  <a:pt x="1853184" y="249936"/>
                </a:lnTo>
                <a:lnTo>
                  <a:pt x="1856232" y="263652"/>
                </a:lnTo>
                <a:lnTo>
                  <a:pt x="1857756" y="278892"/>
                </a:lnTo>
                <a:lnTo>
                  <a:pt x="1860804" y="294132"/>
                </a:lnTo>
                <a:lnTo>
                  <a:pt x="1860804" y="307848"/>
                </a:lnTo>
                <a:lnTo>
                  <a:pt x="1862328" y="324624"/>
                </a:lnTo>
                <a:lnTo>
                  <a:pt x="1862328" y="198120"/>
                </a:lnTo>
                <a:lnTo>
                  <a:pt x="1854708" y="182880"/>
                </a:lnTo>
                <a:lnTo>
                  <a:pt x="1848612" y="169164"/>
                </a:lnTo>
                <a:lnTo>
                  <a:pt x="1840992" y="155448"/>
                </a:lnTo>
                <a:lnTo>
                  <a:pt x="1831848" y="143256"/>
                </a:lnTo>
                <a:lnTo>
                  <a:pt x="1822704" y="129540"/>
                </a:lnTo>
                <a:lnTo>
                  <a:pt x="1792224" y="94488"/>
                </a:lnTo>
                <a:lnTo>
                  <a:pt x="1757172" y="64008"/>
                </a:lnTo>
                <a:lnTo>
                  <a:pt x="1703832" y="32004"/>
                </a:lnTo>
                <a:lnTo>
                  <a:pt x="1644396" y="10668"/>
                </a:lnTo>
                <a:lnTo>
                  <a:pt x="1612392" y="4572"/>
                </a:lnTo>
                <a:lnTo>
                  <a:pt x="1597152" y="1524"/>
                </a:lnTo>
                <a:lnTo>
                  <a:pt x="1580388" y="1524"/>
                </a:lnTo>
                <a:lnTo>
                  <a:pt x="1563624" y="0"/>
                </a:lnTo>
                <a:lnTo>
                  <a:pt x="323088" y="0"/>
                </a:lnTo>
                <a:lnTo>
                  <a:pt x="272796" y="4572"/>
                </a:lnTo>
                <a:lnTo>
                  <a:pt x="211836" y="19812"/>
                </a:lnTo>
                <a:lnTo>
                  <a:pt x="155448" y="47244"/>
                </a:lnTo>
                <a:lnTo>
                  <a:pt x="117348" y="74676"/>
                </a:lnTo>
                <a:lnTo>
                  <a:pt x="73152" y="118872"/>
                </a:lnTo>
                <a:lnTo>
                  <a:pt x="47244" y="156972"/>
                </a:lnTo>
                <a:lnTo>
                  <a:pt x="38100" y="169164"/>
                </a:lnTo>
                <a:lnTo>
                  <a:pt x="32004" y="184404"/>
                </a:lnTo>
                <a:lnTo>
                  <a:pt x="25908" y="198120"/>
                </a:lnTo>
                <a:lnTo>
                  <a:pt x="19812" y="213360"/>
                </a:lnTo>
                <a:lnTo>
                  <a:pt x="15240" y="227076"/>
                </a:lnTo>
                <a:lnTo>
                  <a:pt x="10668" y="243840"/>
                </a:lnTo>
                <a:lnTo>
                  <a:pt x="6096" y="259080"/>
                </a:lnTo>
                <a:lnTo>
                  <a:pt x="3048" y="274320"/>
                </a:lnTo>
                <a:lnTo>
                  <a:pt x="0" y="307848"/>
                </a:lnTo>
                <a:lnTo>
                  <a:pt x="0" y="2215908"/>
                </a:lnTo>
                <a:lnTo>
                  <a:pt x="6096" y="2264676"/>
                </a:lnTo>
                <a:lnTo>
                  <a:pt x="19812" y="2310396"/>
                </a:lnTo>
                <a:lnTo>
                  <a:pt x="54864" y="2380500"/>
                </a:lnTo>
                <a:lnTo>
                  <a:pt x="74676" y="2404884"/>
                </a:lnTo>
                <a:lnTo>
                  <a:pt x="94488" y="2427744"/>
                </a:lnTo>
                <a:lnTo>
                  <a:pt x="129540" y="2458224"/>
                </a:lnTo>
                <a:lnTo>
                  <a:pt x="182880" y="2490228"/>
                </a:lnTo>
                <a:lnTo>
                  <a:pt x="198120" y="2496324"/>
                </a:lnTo>
                <a:lnTo>
                  <a:pt x="211836" y="2502420"/>
                </a:lnTo>
                <a:lnTo>
                  <a:pt x="257556" y="2516136"/>
                </a:lnTo>
                <a:lnTo>
                  <a:pt x="274320" y="2517660"/>
                </a:lnTo>
                <a:lnTo>
                  <a:pt x="289560" y="2520708"/>
                </a:lnTo>
                <a:lnTo>
                  <a:pt x="306324" y="2522232"/>
                </a:lnTo>
                <a:lnTo>
                  <a:pt x="1580388" y="2522232"/>
                </a:lnTo>
                <a:lnTo>
                  <a:pt x="1597152" y="2520708"/>
                </a:lnTo>
                <a:lnTo>
                  <a:pt x="1613916" y="2517660"/>
                </a:lnTo>
                <a:lnTo>
                  <a:pt x="1629156" y="2516136"/>
                </a:lnTo>
                <a:lnTo>
                  <a:pt x="1674876" y="2502420"/>
                </a:lnTo>
                <a:lnTo>
                  <a:pt x="1719072" y="2482608"/>
                </a:lnTo>
                <a:lnTo>
                  <a:pt x="1731264" y="2474988"/>
                </a:lnTo>
                <a:lnTo>
                  <a:pt x="1744980" y="2467368"/>
                </a:lnTo>
                <a:lnTo>
                  <a:pt x="1793748" y="2426220"/>
                </a:lnTo>
                <a:lnTo>
                  <a:pt x="1822704" y="2392692"/>
                </a:lnTo>
                <a:lnTo>
                  <a:pt x="1831848" y="2378976"/>
                </a:lnTo>
                <a:lnTo>
                  <a:pt x="1840992" y="2366784"/>
                </a:lnTo>
                <a:lnTo>
                  <a:pt x="1848612" y="2353068"/>
                </a:lnTo>
                <a:lnTo>
                  <a:pt x="1854708" y="2339352"/>
                </a:lnTo>
                <a:lnTo>
                  <a:pt x="1862328" y="2324112"/>
                </a:lnTo>
                <a:lnTo>
                  <a:pt x="1866900" y="2310396"/>
                </a:lnTo>
                <a:lnTo>
                  <a:pt x="1872996" y="2295156"/>
                </a:lnTo>
                <a:lnTo>
                  <a:pt x="1877568" y="2279916"/>
                </a:lnTo>
                <a:lnTo>
                  <a:pt x="1880616" y="2263152"/>
                </a:lnTo>
                <a:lnTo>
                  <a:pt x="1883664" y="2247912"/>
                </a:lnTo>
                <a:lnTo>
                  <a:pt x="1885188" y="2231148"/>
                </a:lnTo>
                <a:lnTo>
                  <a:pt x="1886712" y="2215908"/>
                </a:lnTo>
                <a:lnTo>
                  <a:pt x="1886712" y="306324"/>
                </a:lnTo>
                <a:close/>
              </a:path>
              <a:path w="4188460" h="2522854">
                <a:moveTo>
                  <a:pt x="4187952" y="222504"/>
                </a:moveTo>
                <a:lnTo>
                  <a:pt x="4177284" y="164592"/>
                </a:lnTo>
                <a:lnTo>
                  <a:pt x="4162044" y="129108"/>
                </a:lnTo>
                <a:lnTo>
                  <a:pt x="4162044" y="214884"/>
                </a:lnTo>
                <a:lnTo>
                  <a:pt x="4162044" y="1143012"/>
                </a:lnTo>
                <a:lnTo>
                  <a:pt x="4152900" y="1184160"/>
                </a:lnTo>
                <a:lnTo>
                  <a:pt x="4137660" y="1222260"/>
                </a:lnTo>
                <a:lnTo>
                  <a:pt x="4114800" y="1254264"/>
                </a:lnTo>
                <a:lnTo>
                  <a:pt x="4085844" y="1283220"/>
                </a:lnTo>
                <a:lnTo>
                  <a:pt x="4052316" y="1306080"/>
                </a:lnTo>
                <a:lnTo>
                  <a:pt x="4015740" y="1321320"/>
                </a:lnTo>
                <a:lnTo>
                  <a:pt x="3974592" y="1328940"/>
                </a:lnTo>
                <a:lnTo>
                  <a:pt x="3963924" y="1330464"/>
                </a:lnTo>
                <a:lnTo>
                  <a:pt x="2279904" y="1330464"/>
                </a:lnTo>
                <a:lnTo>
                  <a:pt x="2270760" y="1328940"/>
                </a:lnTo>
                <a:lnTo>
                  <a:pt x="2249424" y="1325892"/>
                </a:lnTo>
                <a:lnTo>
                  <a:pt x="2209800" y="1313700"/>
                </a:lnTo>
                <a:lnTo>
                  <a:pt x="2174748" y="1293888"/>
                </a:lnTo>
                <a:lnTo>
                  <a:pt x="2144268" y="1269504"/>
                </a:lnTo>
                <a:lnTo>
                  <a:pt x="2118360" y="1237500"/>
                </a:lnTo>
                <a:lnTo>
                  <a:pt x="2098548" y="1202448"/>
                </a:lnTo>
                <a:lnTo>
                  <a:pt x="2086356" y="1162824"/>
                </a:lnTo>
                <a:lnTo>
                  <a:pt x="2083308" y="1143012"/>
                </a:lnTo>
                <a:lnTo>
                  <a:pt x="2083308" y="213360"/>
                </a:lnTo>
                <a:lnTo>
                  <a:pt x="2092452" y="172212"/>
                </a:lnTo>
                <a:lnTo>
                  <a:pt x="2107692" y="134112"/>
                </a:lnTo>
                <a:lnTo>
                  <a:pt x="2130552" y="102108"/>
                </a:lnTo>
                <a:lnTo>
                  <a:pt x="2159508" y="73152"/>
                </a:lnTo>
                <a:lnTo>
                  <a:pt x="2193036" y="50292"/>
                </a:lnTo>
                <a:lnTo>
                  <a:pt x="2229612" y="35052"/>
                </a:lnTo>
                <a:lnTo>
                  <a:pt x="2270760" y="27432"/>
                </a:lnTo>
                <a:lnTo>
                  <a:pt x="2281428" y="25908"/>
                </a:lnTo>
                <a:lnTo>
                  <a:pt x="3963924" y="25908"/>
                </a:lnTo>
                <a:lnTo>
                  <a:pt x="4015740" y="35052"/>
                </a:lnTo>
                <a:lnTo>
                  <a:pt x="4053840" y="51816"/>
                </a:lnTo>
                <a:lnTo>
                  <a:pt x="4087368" y="74676"/>
                </a:lnTo>
                <a:lnTo>
                  <a:pt x="4114800" y="102108"/>
                </a:lnTo>
                <a:lnTo>
                  <a:pt x="4137660" y="135636"/>
                </a:lnTo>
                <a:lnTo>
                  <a:pt x="4158996" y="193548"/>
                </a:lnTo>
                <a:lnTo>
                  <a:pt x="4162044" y="214884"/>
                </a:lnTo>
                <a:lnTo>
                  <a:pt x="4162044" y="129108"/>
                </a:lnTo>
                <a:lnTo>
                  <a:pt x="4134612" y="85344"/>
                </a:lnTo>
                <a:lnTo>
                  <a:pt x="4102608" y="53340"/>
                </a:lnTo>
                <a:lnTo>
                  <a:pt x="4058843" y="25908"/>
                </a:lnTo>
                <a:lnTo>
                  <a:pt x="4044696" y="18288"/>
                </a:lnTo>
                <a:lnTo>
                  <a:pt x="4021836" y="10668"/>
                </a:lnTo>
                <a:lnTo>
                  <a:pt x="4000500" y="4572"/>
                </a:lnTo>
                <a:lnTo>
                  <a:pt x="3977640" y="1524"/>
                </a:lnTo>
                <a:lnTo>
                  <a:pt x="3965448" y="1524"/>
                </a:lnTo>
                <a:lnTo>
                  <a:pt x="3953256" y="0"/>
                </a:lnTo>
                <a:lnTo>
                  <a:pt x="2292096" y="0"/>
                </a:lnTo>
                <a:lnTo>
                  <a:pt x="2279904" y="1524"/>
                </a:lnTo>
                <a:lnTo>
                  <a:pt x="2267712" y="1524"/>
                </a:lnTo>
                <a:lnTo>
                  <a:pt x="2221992" y="10668"/>
                </a:lnTo>
                <a:lnTo>
                  <a:pt x="2179320" y="28956"/>
                </a:lnTo>
                <a:lnTo>
                  <a:pt x="2142744" y="54864"/>
                </a:lnTo>
                <a:lnTo>
                  <a:pt x="2110740" y="86868"/>
                </a:lnTo>
                <a:lnTo>
                  <a:pt x="2084832" y="123444"/>
                </a:lnTo>
                <a:lnTo>
                  <a:pt x="2068068" y="166116"/>
                </a:lnTo>
                <a:lnTo>
                  <a:pt x="2058924" y="211836"/>
                </a:lnTo>
                <a:lnTo>
                  <a:pt x="2057400" y="222504"/>
                </a:lnTo>
                <a:lnTo>
                  <a:pt x="2057400" y="1133868"/>
                </a:lnTo>
                <a:lnTo>
                  <a:pt x="2058924" y="1146060"/>
                </a:lnTo>
                <a:lnTo>
                  <a:pt x="2068068" y="1191780"/>
                </a:lnTo>
                <a:lnTo>
                  <a:pt x="2086356" y="1234452"/>
                </a:lnTo>
                <a:lnTo>
                  <a:pt x="2110740" y="1271028"/>
                </a:lnTo>
                <a:lnTo>
                  <a:pt x="2142744" y="1303032"/>
                </a:lnTo>
                <a:lnTo>
                  <a:pt x="2200656" y="1338084"/>
                </a:lnTo>
                <a:lnTo>
                  <a:pt x="2244852" y="1351800"/>
                </a:lnTo>
                <a:lnTo>
                  <a:pt x="2267712" y="1354848"/>
                </a:lnTo>
                <a:lnTo>
                  <a:pt x="2279904" y="1354848"/>
                </a:lnTo>
                <a:lnTo>
                  <a:pt x="2292096" y="1356372"/>
                </a:lnTo>
                <a:lnTo>
                  <a:pt x="3953256" y="1356372"/>
                </a:lnTo>
                <a:lnTo>
                  <a:pt x="3965448" y="1354848"/>
                </a:lnTo>
                <a:lnTo>
                  <a:pt x="3977640" y="1354848"/>
                </a:lnTo>
                <a:lnTo>
                  <a:pt x="4002024" y="1350276"/>
                </a:lnTo>
                <a:lnTo>
                  <a:pt x="4023360" y="1345704"/>
                </a:lnTo>
                <a:lnTo>
                  <a:pt x="4058920" y="1330464"/>
                </a:lnTo>
                <a:lnTo>
                  <a:pt x="4066032" y="1327416"/>
                </a:lnTo>
                <a:lnTo>
                  <a:pt x="4102608" y="1301508"/>
                </a:lnTo>
                <a:lnTo>
                  <a:pt x="4134612" y="1269504"/>
                </a:lnTo>
                <a:lnTo>
                  <a:pt x="4160520" y="1232928"/>
                </a:lnTo>
                <a:lnTo>
                  <a:pt x="4177284" y="1190256"/>
                </a:lnTo>
                <a:lnTo>
                  <a:pt x="4186428" y="1144536"/>
                </a:lnTo>
                <a:lnTo>
                  <a:pt x="4187952" y="1133868"/>
                </a:lnTo>
                <a:lnTo>
                  <a:pt x="4187952" y="222504"/>
                </a:lnTo>
                <a:close/>
              </a:path>
            </a:pathLst>
          </a:custGeom>
          <a:solidFill>
            <a:srgbClr val="497EBA"/>
          </a:solidFill>
        </p:spPr>
        <p:txBody>
          <a:bodyPr wrap="square" lIns="0" tIns="0" rIns="0" bIns="0" rtlCol="0"/>
          <a:lstStyle/>
          <a:p>
            <a:endParaRPr/>
          </a:p>
        </p:txBody>
      </p:sp>
      <p:sp>
        <p:nvSpPr>
          <p:cNvPr id="19" name="object 17"/>
          <p:cNvSpPr txBox="1"/>
          <p:nvPr/>
        </p:nvSpPr>
        <p:spPr>
          <a:xfrm>
            <a:off x="1637788" y="3750063"/>
            <a:ext cx="841375" cy="147955"/>
          </a:xfrm>
          <a:prstGeom prst="rect">
            <a:avLst/>
          </a:prstGeom>
        </p:spPr>
        <p:txBody>
          <a:bodyPr vert="horz" wrap="square" lIns="0" tIns="13335" rIns="0" bIns="0" rtlCol="0">
            <a:spAutoFit/>
          </a:bodyPr>
          <a:lstStyle/>
          <a:p>
            <a:pPr marL="12700">
              <a:lnSpc>
                <a:spcPct val="100000"/>
              </a:lnSpc>
              <a:spcBef>
                <a:spcPts val="105"/>
              </a:spcBef>
            </a:pPr>
            <a:r>
              <a:rPr sz="800" b="1" spc="-20" dirty="0">
                <a:solidFill>
                  <a:srgbClr val="548ED4"/>
                </a:solidFill>
                <a:latin typeface="Arial"/>
                <a:cs typeface="Arial"/>
              </a:rPr>
              <a:t>AB </a:t>
            </a:r>
            <a:r>
              <a:rPr sz="800" b="1" spc="-10" dirty="0">
                <a:solidFill>
                  <a:srgbClr val="548ED4"/>
                </a:solidFill>
                <a:latin typeface="Arial"/>
                <a:cs typeface="Arial"/>
              </a:rPr>
              <a:t>Üyesi</a:t>
            </a:r>
            <a:r>
              <a:rPr sz="800" b="1" spc="55" dirty="0">
                <a:solidFill>
                  <a:srgbClr val="548ED4"/>
                </a:solidFill>
                <a:latin typeface="Arial"/>
                <a:cs typeface="Arial"/>
              </a:rPr>
              <a:t> </a:t>
            </a:r>
            <a:r>
              <a:rPr sz="800" b="1" spc="-5" dirty="0">
                <a:solidFill>
                  <a:srgbClr val="548ED4"/>
                </a:solidFill>
                <a:latin typeface="Arial"/>
                <a:cs typeface="Arial"/>
              </a:rPr>
              <a:t>Ülkeler</a:t>
            </a:r>
            <a:endParaRPr sz="800" dirty="0">
              <a:latin typeface="Arial"/>
              <a:cs typeface="Arial"/>
            </a:endParaRPr>
          </a:p>
        </p:txBody>
      </p:sp>
      <p:sp>
        <p:nvSpPr>
          <p:cNvPr id="20" name="object 6"/>
          <p:cNvSpPr txBox="1"/>
          <p:nvPr/>
        </p:nvSpPr>
        <p:spPr>
          <a:xfrm>
            <a:off x="1080030" y="4029552"/>
            <a:ext cx="1180465" cy="2073910"/>
          </a:xfrm>
          <a:prstGeom prst="rect">
            <a:avLst/>
          </a:prstGeom>
        </p:spPr>
        <p:txBody>
          <a:bodyPr vert="horz" wrap="square" lIns="0" tIns="12700" rIns="0" bIns="0" rtlCol="0">
            <a:spAutoFit/>
          </a:bodyPr>
          <a:lstStyle/>
          <a:p>
            <a:pPr marL="386080" marR="376555" indent="29845" algn="just">
              <a:lnSpc>
                <a:spcPct val="120000"/>
              </a:lnSpc>
              <a:spcBef>
                <a:spcPts val="100"/>
              </a:spcBef>
            </a:pPr>
            <a:r>
              <a:rPr sz="800" b="1" spc="-10" dirty="0">
                <a:latin typeface="Arial"/>
                <a:cs typeface="Arial"/>
              </a:rPr>
              <a:t>Austria  </a:t>
            </a:r>
            <a:r>
              <a:rPr sz="800" b="1" spc="-5" dirty="0">
                <a:latin typeface="Arial"/>
                <a:cs typeface="Arial"/>
              </a:rPr>
              <a:t>Be</a:t>
            </a:r>
            <a:r>
              <a:rPr sz="800" b="1" dirty="0">
                <a:latin typeface="Arial"/>
                <a:cs typeface="Arial"/>
              </a:rPr>
              <a:t>l</a:t>
            </a:r>
            <a:r>
              <a:rPr sz="800" b="1" spc="-5" dirty="0">
                <a:latin typeface="Arial"/>
                <a:cs typeface="Arial"/>
              </a:rPr>
              <a:t>g</a:t>
            </a:r>
            <a:r>
              <a:rPr sz="800" b="1" spc="5" dirty="0">
                <a:latin typeface="Arial"/>
                <a:cs typeface="Arial"/>
              </a:rPr>
              <a:t>i</a:t>
            </a:r>
            <a:r>
              <a:rPr sz="800" b="1" spc="-5" dirty="0">
                <a:latin typeface="Arial"/>
                <a:cs typeface="Arial"/>
              </a:rPr>
              <a:t>u</a:t>
            </a:r>
            <a:r>
              <a:rPr sz="800" b="1" dirty="0">
                <a:latin typeface="Arial"/>
                <a:cs typeface="Arial"/>
              </a:rPr>
              <a:t>m  </a:t>
            </a:r>
            <a:r>
              <a:rPr sz="800" b="1" spc="-5" dirty="0">
                <a:latin typeface="Arial"/>
                <a:cs typeface="Arial"/>
              </a:rPr>
              <a:t>Bu</a:t>
            </a:r>
            <a:r>
              <a:rPr sz="800" b="1" dirty="0">
                <a:latin typeface="Arial"/>
                <a:cs typeface="Arial"/>
              </a:rPr>
              <a:t>l</a:t>
            </a:r>
            <a:r>
              <a:rPr sz="800" b="1" spc="-5" dirty="0">
                <a:latin typeface="Arial"/>
                <a:cs typeface="Arial"/>
              </a:rPr>
              <a:t>g</a:t>
            </a:r>
            <a:r>
              <a:rPr sz="800" b="1" dirty="0">
                <a:latin typeface="Arial"/>
                <a:cs typeface="Arial"/>
              </a:rPr>
              <a:t>a</a:t>
            </a:r>
            <a:r>
              <a:rPr sz="800" b="1" spc="-10" dirty="0">
                <a:latin typeface="Arial"/>
                <a:cs typeface="Arial"/>
              </a:rPr>
              <a:t>r</a:t>
            </a:r>
            <a:r>
              <a:rPr sz="800" b="1" spc="5" dirty="0">
                <a:latin typeface="Arial"/>
                <a:cs typeface="Arial"/>
              </a:rPr>
              <a:t>i</a:t>
            </a:r>
            <a:r>
              <a:rPr sz="800" b="1" dirty="0">
                <a:latin typeface="Arial"/>
                <a:cs typeface="Arial"/>
              </a:rPr>
              <a:t>a  </a:t>
            </a:r>
            <a:r>
              <a:rPr sz="800" b="1" spc="-5" dirty="0">
                <a:latin typeface="Arial"/>
                <a:cs typeface="Arial"/>
              </a:rPr>
              <a:t>Croatia</a:t>
            </a:r>
            <a:endParaRPr sz="800" dirty="0">
              <a:latin typeface="Arial"/>
              <a:cs typeface="Arial"/>
            </a:endParaRPr>
          </a:p>
          <a:p>
            <a:pPr marL="208915" marR="5080" indent="-196850" algn="just">
              <a:lnSpc>
                <a:spcPct val="120000"/>
              </a:lnSpc>
            </a:pPr>
            <a:r>
              <a:rPr sz="800" b="1" dirty="0">
                <a:latin typeface="Arial"/>
                <a:cs typeface="Arial"/>
              </a:rPr>
              <a:t>G.A of </a:t>
            </a:r>
            <a:r>
              <a:rPr sz="800" b="1" spc="-5" dirty="0">
                <a:latin typeface="Arial"/>
                <a:cs typeface="Arial"/>
              </a:rPr>
              <a:t>Southern</a:t>
            </a:r>
            <a:r>
              <a:rPr sz="800" b="1" spc="-65" dirty="0">
                <a:latin typeface="Arial"/>
                <a:cs typeface="Arial"/>
              </a:rPr>
              <a:t> </a:t>
            </a:r>
            <a:r>
              <a:rPr sz="800" b="1" spc="-10" dirty="0">
                <a:latin typeface="Arial"/>
                <a:cs typeface="Arial"/>
              </a:rPr>
              <a:t>Cyprus  </a:t>
            </a:r>
            <a:r>
              <a:rPr sz="800" b="1" dirty="0">
                <a:latin typeface="Arial"/>
                <a:cs typeface="Arial"/>
              </a:rPr>
              <a:t>Czech</a:t>
            </a:r>
            <a:r>
              <a:rPr sz="800" b="1" spc="-15" dirty="0">
                <a:latin typeface="Arial"/>
                <a:cs typeface="Arial"/>
              </a:rPr>
              <a:t> </a:t>
            </a:r>
            <a:r>
              <a:rPr sz="800" b="1" dirty="0">
                <a:latin typeface="Arial"/>
                <a:cs typeface="Arial"/>
              </a:rPr>
              <a:t>Republic</a:t>
            </a:r>
            <a:endParaRPr sz="800" dirty="0">
              <a:latin typeface="Arial"/>
              <a:cs typeface="Arial"/>
            </a:endParaRPr>
          </a:p>
          <a:p>
            <a:pPr marL="370205" marR="358140" indent="-3175" algn="ctr">
              <a:lnSpc>
                <a:spcPct val="120000"/>
              </a:lnSpc>
            </a:pPr>
            <a:r>
              <a:rPr sz="800" b="1" spc="-5" dirty="0">
                <a:latin typeface="Arial"/>
                <a:cs typeface="Arial"/>
              </a:rPr>
              <a:t>Den</a:t>
            </a:r>
            <a:r>
              <a:rPr sz="800" b="1" spc="5" dirty="0">
                <a:latin typeface="Arial"/>
                <a:cs typeface="Arial"/>
              </a:rPr>
              <a:t>m</a:t>
            </a:r>
            <a:r>
              <a:rPr sz="800" b="1" spc="-5" dirty="0">
                <a:latin typeface="Arial"/>
                <a:cs typeface="Arial"/>
              </a:rPr>
              <a:t>a</a:t>
            </a:r>
            <a:r>
              <a:rPr sz="800" b="1" dirty="0">
                <a:latin typeface="Arial"/>
                <a:cs typeface="Arial"/>
              </a:rPr>
              <a:t>rk  Estonia  Finland  </a:t>
            </a:r>
            <a:r>
              <a:rPr sz="800" b="1" spc="-5" dirty="0">
                <a:latin typeface="Arial"/>
                <a:cs typeface="Arial"/>
              </a:rPr>
              <a:t>France  </a:t>
            </a:r>
            <a:r>
              <a:rPr sz="800" b="1" dirty="0">
                <a:latin typeface="Arial"/>
                <a:cs typeface="Arial"/>
              </a:rPr>
              <a:t>G</a:t>
            </a:r>
            <a:r>
              <a:rPr sz="800" b="1" spc="-5" dirty="0">
                <a:latin typeface="Arial"/>
                <a:cs typeface="Arial"/>
              </a:rPr>
              <a:t>e</a:t>
            </a:r>
            <a:r>
              <a:rPr sz="800" b="1" dirty="0">
                <a:latin typeface="Arial"/>
                <a:cs typeface="Arial"/>
              </a:rPr>
              <a:t>rm</a:t>
            </a:r>
            <a:r>
              <a:rPr sz="800" b="1" spc="-5" dirty="0">
                <a:latin typeface="Arial"/>
                <a:cs typeface="Arial"/>
              </a:rPr>
              <a:t>a</a:t>
            </a:r>
            <a:r>
              <a:rPr sz="800" b="1" spc="5" dirty="0">
                <a:latin typeface="Arial"/>
                <a:cs typeface="Arial"/>
              </a:rPr>
              <a:t>n</a:t>
            </a:r>
            <a:r>
              <a:rPr sz="800" b="1" dirty="0">
                <a:latin typeface="Arial"/>
                <a:cs typeface="Arial"/>
              </a:rPr>
              <a:t>y  </a:t>
            </a:r>
            <a:r>
              <a:rPr sz="800" b="1" spc="-5" dirty="0">
                <a:latin typeface="Arial"/>
                <a:cs typeface="Arial"/>
              </a:rPr>
              <a:t>Greece  Hungary  </a:t>
            </a:r>
            <a:r>
              <a:rPr sz="800" b="1" dirty="0">
                <a:latin typeface="Arial"/>
                <a:cs typeface="Arial"/>
              </a:rPr>
              <a:t>Ireland</a:t>
            </a:r>
            <a:endParaRPr sz="800" dirty="0">
              <a:latin typeface="Arial"/>
              <a:cs typeface="Arial"/>
            </a:endParaRPr>
          </a:p>
        </p:txBody>
      </p:sp>
      <p:sp>
        <p:nvSpPr>
          <p:cNvPr id="21" name="object 16"/>
          <p:cNvSpPr txBox="1"/>
          <p:nvPr/>
        </p:nvSpPr>
        <p:spPr>
          <a:xfrm>
            <a:off x="2256571" y="4040209"/>
            <a:ext cx="614680" cy="1927860"/>
          </a:xfrm>
          <a:prstGeom prst="rect">
            <a:avLst/>
          </a:prstGeom>
        </p:spPr>
        <p:txBody>
          <a:bodyPr vert="horz" wrap="square" lIns="0" tIns="12700" rIns="0" bIns="0" rtlCol="0">
            <a:spAutoFit/>
          </a:bodyPr>
          <a:lstStyle/>
          <a:p>
            <a:pPr marL="79375" marR="71755" indent="5715" algn="ctr">
              <a:lnSpc>
                <a:spcPct val="120000"/>
              </a:lnSpc>
              <a:spcBef>
                <a:spcPts val="100"/>
              </a:spcBef>
            </a:pPr>
            <a:r>
              <a:rPr sz="800" b="1" dirty="0">
                <a:latin typeface="Arial"/>
                <a:cs typeface="Arial"/>
              </a:rPr>
              <a:t>Italy  </a:t>
            </a:r>
            <a:r>
              <a:rPr sz="800" b="1" spc="-5" dirty="0">
                <a:latin typeface="Arial"/>
                <a:cs typeface="Arial"/>
              </a:rPr>
              <a:t>Latvia  L</a:t>
            </a:r>
            <a:r>
              <a:rPr sz="800" b="1" spc="5" dirty="0">
                <a:latin typeface="Arial"/>
                <a:cs typeface="Arial"/>
              </a:rPr>
              <a:t>i</a:t>
            </a:r>
            <a:r>
              <a:rPr sz="800" b="1" spc="-15" dirty="0">
                <a:latin typeface="Arial"/>
                <a:cs typeface="Arial"/>
              </a:rPr>
              <a:t>t</a:t>
            </a:r>
            <a:r>
              <a:rPr sz="800" b="1" spc="5" dirty="0">
                <a:latin typeface="Arial"/>
                <a:cs typeface="Arial"/>
              </a:rPr>
              <a:t>h</a:t>
            </a:r>
            <a:r>
              <a:rPr sz="800" b="1" spc="-5" dirty="0">
                <a:latin typeface="Arial"/>
                <a:cs typeface="Arial"/>
              </a:rPr>
              <a:t>uan</a:t>
            </a:r>
            <a:r>
              <a:rPr sz="800" b="1" spc="5" dirty="0">
                <a:latin typeface="Arial"/>
                <a:cs typeface="Arial"/>
              </a:rPr>
              <a:t>i</a:t>
            </a:r>
            <a:r>
              <a:rPr sz="800" b="1" dirty="0">
                <a:latin typeface="Arial"/>
                <a:cs typeface="Arial"/>
              </a:rPr>
              <a:t>a</a:t>
            </a:r>
            <a:endParaRPr sz="800" dirty="0">
              <a:latin typeface="Arial"/>
              <a:cs typeface="Arial"/>
            </a:endParaRPr>
          </a:p>
          <a:p>
            <a:pPr marL="12700" marR="5080" indent="1270" algn="ctr">
              <a:lnSpc>
                <a:spcPct val="120000"/>
              </a:lnSpc>
            </a:pPr>
            <a:r>
              <a:rPr sz="800" b="1" spc="-5" dirty="0">
                <a:latin typeface="Arial"/>
                <a:cs typeface="Arial"/>
              </a:rPr>
              <a:t>Lu</a:t>
            </a:r>
            <a:r>
              <a:rPr sz="800" b="1" dirty="0">
                <a:latin typeface="Arial"/>
                <a:cs typeface="Arial"/>
              </a:rPr>
              <a:t>x</a:t>
            </a:r>
            <a:r>
              <a:rPr sz="800" b="1" spc="-5" dirty="0">
                <a:latin typeface="Arial"/>
                <a:cs typeface="Arial"/>
              </a:rPr>
              <a:t>e</a:t>
            </a:r>
            <a:r>
              <a:rPr sz="800" b="1" dirty="0">
                <a:latin typeface="Arial"/>
                <a:cs typeface="Arial"/>
              </a:rPr>
              <a:t>m</a:t>
            </a:r>
            <a:r>
              <a:rPr sz="800" b="1" spc="5" dirty="0">
                <a:latin typeface="Arial"/>
                <a:cs typeface="Arial"/>
              </a:rPr>
              <a:t>b</a:t>
            </a:r>
            <a:r>
              <a:rPr sz="800" b="1" spc="-5" dirty="0">
                <a:latin typeface="Arial"/>
                <a:cs typeface="Arial"/>
              </a:rPr>
              <a:t>u</a:t>
            </a:r>
            <a:r>
              <a:rPr sz="800" b="1" dirty="0">
                <a:latin typeface="Arial"/>
                <a:cs typeface="Arial"/>
              </a:rPr>
              <a:t>rg  Malta  </a:t>
            </a:r>
            <a:r>
              <a:rPr sz="800" b="1" spc="-5" dirty="0">
                <a:latin typeface="Arial"/>
                <a:cs typeface="Arial"/>
              </a:rPr>
              <a:t>Nethe</a:t>
            </a:r>
            <a:r>
              <a:rPr sz="800" b="1" dirty="0">
                <a:latin typeface="Arial"/>
                <a:cs typeface="Arial"/>
              </a:rPr>
              <a:t>rl</a:t>
            </a:r>
            <a:r>
              <a:rPr sz="800" b="1" spc="-5" dirty="0">
                <a:latin typeface="Arial"/>
                <a:cs typeface="Arial"/>
              </a:rPr>
              <a:t>a</a:t>
            </a:r>
            <a:r>
              <a:rPr sz="800" b="1" spc="5" dirty="0">
                <a:latin typeface="Arial"/>
                <a:cs typeface="Arial"/>
              </a:rPr>
              <a:t>n</a:t>
            </a:r>
            <a:r>
              <a:rPr sz="800" b="1" spc="-5" dirty="0">
                <a:latin typeface="Arial"/>
                <a:cs typeface="Arial"/>
              </a:rPr>
              <a:t>d</a:t>
            </a:r>
            <a:r>
              <a:rPr sz="800" b="1" dirty="0">
                <a:latin typeface="Arial"/>
                <a:cs typeface="Arial"/>
              </a:rPr>
              <a:t>s  Poland  </a:t>
            </a:r>
            <a:r>
              <a:rPr sz="800" b="1" spc="-5" dirty="0">
                <a:latin typeface="Arial"/>
                <a:cs typeface="Arial"/>
              </a:rPr>
              <a:t>Portugal  </a:t>
            </a:r>
            <a:r>
              <a:rPr sz="800" b="1" dirty="0">
                <a:latin typeface="Arial"/>
                <a:cs typeface="Arial"/>
              </a:rPr>
              <a:t>Romania  Slovakia  Slovenia  Spain  Sweden</a:t>
            </a:r>
            <a:endParaRPr sz="800" dirty="0">
              <a:latin typeface="Arial"/>
              <a:cs typeface="Arial"/>
            </a:endParaRPr>
          </a:p>
        </p:txBody>
      </p:sp>
      <p:sp>
        <p:nvSpPr>
          <p:cNvPr id="22" name="object 4"/>
          <p:cNvSpPr txBox="1"/>
          <p:nvPr/>
        </p:nvSpPr>
        <p:spPr>
          <a:xfrm>
            <a:off x="3160303" y="3734857"/>
            <a:ext cx="1986280" cy="269875"/>
          </a:xfrm>
          <a:prstGeom prst="rect">
            <a:avLst/>
          </a:prstGeom>
        </p:spPr>
        <p:txBody>
          <a:bodyPr vert="horz" wrap="square" lIns="0" tIns="13335" rIns="0" bIns="0" rtlCol="0">
            <a:spAutoFit/>
          </a:bodyPr>
          <a:lstStyle/>
          <a:p>
            <a:pPr algn="ctr">
              <a:lnSpc>
                <a:spcPct val="100000"/>
              </a:lnSpc>
              <a:spcBef>
                <a:spcPts val="105"/>
              </a:spcBef>
            </a:pPr>
            <a:r>
              <a:rPr sz="800" b="1" spc="-20" dirty="0">
                <a:solidFill>
                  <a:srgbClr val="548ED4"/>
                </a:solidFill>
                <a:latin typeface="Arial"/>
                <a:cs typeface="Arial"/>
              </a:rPr>
              <a:t>AB </a:t>
            </a:r>
            <a:r>
              <a:rPr sz="800" b="1" spc="-10" dirty="0">
                <a:solidFill>
                  <a:srgbClr val="548ED4"/>
                </a:solidFill>
                <a:latin typeface="Arial"/>
                <a:cs typeface="Arial"/>
              </a:rPr>
              <a:t>üyesi</a:t>
            </a:r>
            <a:r>
              <a:rPr sz="800" b="1" spc="90" dirty="0">
                <a:solidFill>
                  <a:srgbClr val="548ED4"/>
                </a:solidFill>
                <a:latin typeface="Arial"/>
                <a:cs typeface="Arial"/>
              </a:rPr>
              <a:t> </a:t>
            </a:r>
            <a:r>
              <a:rPr sz="800" b="1" spc="-5" dirty="0">
                <a:solidFill>
                  <a:srgbClr val="548ED4"/>
                </a:solidFill>
                <a:latin typeface="Arial"/>
                <a:cs typeface="Arial"/>
              </a:rPr>
              <a:t>olmayıp,</a:t>
            </a:r>
            <a:endParaRPr sz="800" dirty="0">
              <a:latin typeface="Arial"/>
              <a:cs typeface="Arial"/>
            </a:endParaRPr>
          </a:p>
          <a:p>
            <a:pPr algn="ctr">
              <a:lnSpc>
                <a:spcPct val="100000"/>
              </a:lnSpc>
            </a:pPr>
            <a:r>
              <a:rPr sz="800" b="1" dirty="0">
                <a:solidFill>
                  <a:srgbClr val="548ED4"/>
                </a:solidFill>
                <a:latin typeface="Arial"/>
                <a:cs typeface="Arial"/>
              </a:rPr>
              <a:t>Erasmus+ Programına dahil olan</a:t>
            </a:r>
            <a:r>
              <a:rPr sz="800" b="1" spc="-55" dirty="0">
                <a:solidFill>
                  <a:srgbClr val="548ED4"/>
                </a:solidFill>
                <a:latin typeface="Arial"/>
                <a:cs typeface="Arial"/>
              </a:rPr>
              <a:t> </a:t>
            </a:r>
            <a:r>
              <a:rPr sz="800" b="1" spc="-5" dirty="0">
                <a:solidFill>
                  <a:srgbClr val="548ED4"/>
                </a:solidFill>
                <a:latin typeface="Arial"/>
                <a:cs typeface="Arial"/>
              </a:rPr>
              <a:t>Ülkeler</a:t>
            </a:r>
            <a:endParaRPr sz="800" dirty="0">
              <a:latin typeface="Arial"/>
              <a:cs typeface="Arial"/>
            </a:endParaRPr>
          </a:p>
        </p:txBody>
      </p:sp>
      <p:sp>
        <p:nvSpPr>
          <p:cNvPr id="23" name="object 5"/>
          <p:cNvSpPr txBox="1"/>
          <p:nvPr/>
        </p:nvSpPr>
        <p:spPr>
          <a:xfrm>
            <a:off x="3725689" y="4100594"/>
            <a:ext cx="853440" cy="758190"/>
          </a:xfrm>
          <a:prstGeom prst="rect">
            <a:avLst/>
          </a:prstGeom>
        </p:spPr>
        <p:txBody>
          <a:bodyPr vert="horz" wrap="square" lIns="0" tIns="13335" rIns="0" bIns="0" rtlCol="0">
            <a:spAutoFit/>
          </a:bodyPr>
          <a:lstStyle/>
          <a:p>
            <a:pPr marL="12700" marR="5080" algn="ctr">
              <a:lnSpc>
                <a:spcPct val="100000"/>
              </a:lnSpc>
              <a:spcBef>
                <a:spcPts val="105"/>
              </a:spcBef>
            </a:pPr>
            <a:r>
              <a:rPr sz="800" b="1" dirty="0">
                <a:latin typeface="Arial"/>
                <a:cs typeface="Arial"/>
              </a:rPr>
              <a:t>Iceland  </a:t>
            </a:r>
            <a:r>
              <a:rPr sz="800" b="1" spc="-5" dirty="0">
                <a:latin typeface="Arial"/>
                <a:cs typeface="Arial"/>
              </a:rPr>
              <a:t>Liechtenstein  North</a:t>
            </a:r>
            <a:r>
              <a:rPr sz="800" b="1" spc="-75" dirty="0">
                <a:latin typeface="Arial"/>
                <a:cs typeface="Arial"/>
              </a:rPr>
              <a:t> </a:t>
            </a:r>
            <a:r>
              <a:rPr sz="800" b="1" dirty="0">
                <a:latin typeface="Arial"/>
                <a:cs typeface="Arial"/>
              </a:rPr>
              <a:t>Macedonia  Norway</a:t>
            </a:r>
            <a:endParaRPr sz="800" dirty="0">
              <a:latin typeface="Arial"/>
              <a:cs typeface="Arial"/>
            </a:endParaRPr>
          </a:p>
          <a:p>
            <a:pPr marL="262255" marR="250190" indent="-4445" algn="ctr">
              <a:lnSpc>
                <a:spcPct val="100000"/>
              </a:lnSpc>
            </a:pPr>
            <a:r>
              <a:rPr sz="800" b="1" dirty="0">
                <a:latin typeface="Arial"/>
                <a:cs typeface="Arial"/>
              </a:rPr>
              <a:t>S</a:t>
            </a:r>
            <a:r>
              <a:rPr sz="800" b="1" spc="-5" dirty="0">
                <a:latin typeface="Arial"/>
                <a:cs typeface="Arial"/>
              </a:rPr>
              <a:t>e</a:t>
            </a:r>
            <a:r>
              <a:rPr sz="800" b="1" dirty="0">
                <a:latin typeface="Arial"/>
                <a:cs typeface="Arial"/>
              </a:rPr>
              <a:t>r</a:t>
            </a:r>
            <a:r>
              <a:rPr sz="800" b="1" spc="-5" dirty="0">
                <a:latin typeface="Arial"/>
                <a:cs typeface="Arial"/>
              </a:rPr>
              <a:t>b</a:t>
            </a:r>
            <a:r>
              <a:rPr sz="800" b="1" spc="5" dirty="0">
                <a:latin typeface="Arial"/>
                <a:cs typeface="Arial"/>
              </a:rPr>
              <a:t>i</a:t>
            </a:r>
            <a:r>
              <a:rPr sz="800" b="1" dirty="0">
                <a:latin typeface="Arial"/>
                <a:cs typeface="Arial"/>
              </a:rPr>
              <a:t>a  </a:t>
            </a:r>
            <a:r>
              <a:rPr sz="800" b="1" spc="-10" dirty="0">
                <a:latin typeface="Arial"/>
                <a:cs typeface="Arial"/>
              </a:rPr>
              <a:t>T</a:t>
            </a:r>
            <a:r>
              <a:rPr sz="800" b="1" spc="-5" dirty="0">
                <a:latin typeface="Arial"/>
                <a:cs typeface="Arial"/>
              </a:rPr>
              <a:t>u</a:t>
            </a:r>
            <a:r>
              <a:rPr sz="800" b="1" dirty="0">
                <a:latin typeface="Arial"/>
                <a:cs typeface="Arial"/>
              </a:rPr>
              <a:t>r</a:t>
            </a:r>
            <a:r>
              <a:rPr sz="800" b="1" spc="-5" dirty="0">
                <a:latin typeface="Arial"/>
                <a:cs typeface="Arial"/>
              </a:rPr>
              <a:t>ke</a:t>
            </a:r>
            <a:r>
              <a:rPr sz="800" b="1" dirty="0">
                <a:latin typeface="Arial"/>
                <a:cs typeface="Arial"/>
              </a:rPr>
              <a:t>y</a:t>
            </a:r>
            <a:endParaRPr sz="800" dirty="0">
              <a:latin typeface="Arial"/>
              <a:cs typeface="Arial"/>
            </a:endParaRPr>
          </a:p>
        </p:txBody>
      </p:sp>
      <p:sp>
        <p:nvSpPr>
          <p:cNvPr id="24" name="object 11"/>
          <p:cNvSpPr txBox="1"/>
          <p:nvPr/>
        </p:nvSpPr>
        <p:spPr>
          <a:xfrm>
            <a:off x="5994871" y="2309905"/>
            <a:ext cx="3118485" cy="208279"/>
          </a:xfrm>
          <a:prstGeom prst="rect">
            <a:avLst/>
          </a:prstGeom>
        </p:spPr>
        <p:txBody>
          <a:bodyPr vert="horz" wrap="square" lIns="0" tIns="12700" rIns="0" bIns="0" rtlCol="0">
            <a:spAutoFit/>
          </a:bodyPr>
          <a:lstStyle/>
          <a:p>
            <a:pPr marL="12700">
              <a:lnSpc>
                <a:spcPct val="100000"/>
              </a:lnSpc>
              <a:spcBef>
                <a:spcPts val="100"/>
              </a:spcBef>
            </a:pPr>
            <a:r>
              <a:rPr sz="1200" b="1" dirty="0">
                <a:latin typeface="Carlito"/>
                <a:cs typeface="Carlito"/>
              </a:rPr>
              <a:t>Third </a:t>
            </a:r>
            <a:r>
              <a:rPr sz="1200" b="1" spc="-5" dirty="0">
                <a:latin typeface="Carlito"/>
                <a:cs typeface="Carlito"/>
              </a:rPr>
              <a:t>countries </a:t>
            </a:r>
            <a:r>
              <a:rPr sz="1200" b="1" dirty="0">
                <a:solidFill>
                  <a:srgbClr val="BF0000"/>
                </a:solidFill>
                <a:latin typeface="Carlito"/>
                <a:cs typeface="Carlito"/>
              </a:rPr>
              <a:t>not </a:t>
            </a:r>
            <a:r>
              <a:rPr sz="1200" b="1" spc="-5" dirty="0">
                <a:latin typeface="Carlito"/>
                <a:cs typeface="Carlito"/>
              </a:rPr>
              <a:t>associated to </a:t>
            </a:r>
            <a:r>
              <a:rPr sz="1200" b="1" dirty="0">
                <a:latin typeface="Carlito"/>
                <a:cs typeface="Carlito"/>
              </a:rPr>
              <a:t>the</a:t>
            </a:r>
            <a:r>
              <a:rPr sz="1200" b="1" spc="-45" dirty="0">
                <a:latin typeface="Carlito"/>
                <a:cs typeface="Carlito"/>
              </a:rPr>
              <a:t> </a:t>
            </a:r>
            <a:r>
              <a:rPr sz="1200" b="1" spc="-10" dirty="0">
                <a:latin typeface="Carlito"/>
                <a:cs typeface="Carlito"/>
              </a:rPr>
              <a:t>Programme</a:t>
            </a:r>
            <a:endParaRPr sz="1200" dirty="0">
              <a:latin typeface="Carlito"/>
              <a:cs typeface="Carlito"/>
            </a:endParaRPr>
          </a:p>
        </p:txBody>
      </p:sp>
      <p:sp>
        <p:nvSpPr>
          <p:cNvPr id="25" name="object 10"/>
          <p:cNvSpPr/>
          <p:nvPr/>
        </p:nvSpPr>
        <p:spPr>
          <a:xfrm>
            <a:off x="5971692" y="2273808"/>
            <a:ext cx="4140835" cy="1042669"/>
          </a:xfrm>
          <a:custGeom>
            <a:avLst/>
            <a:gdLst/>
            <a:ahLst/>
            <a:cxnLst/>
            <a:rect l="l" t="t" r="r" b="b"/>
            <a:pathLst>
              <a:path w="4140834" h="1042670">
                <a:moveTo>
                  <a:pt x="4134612" y="1042416"/>
                </a:moveTo>
                <a:lnTo>
                  <a:pt x="6096" y="1042416"/>
                </a:lnTo>
                <a:lnTo>
                  <a:pt x="0" y="1036320"/>
                </a:lnTo>
                <a:lnTo>
                  <a:pt x="0" y="6096"/>
                </a:lnTo>
                <a:lnTo>
                  <a:pt x="6096" y="0"/>
                </a:lnTo>
                <a:lnTo>
                  <a:pt x="4134612" y="0"/>
                </a:lnTo>
                <a:lnTo>
                  <a:pt x="4140708" y="6096"/>
                </a:lnTo>
                <a:lnTo>
                  <a:pt x="4140708" y="13716"/>
                </a:lnTo>
                <a:lnTo>
                  <a:pt x="25908" y="13716"/>
                </a:lnTo>
                <a:lnTo>
                  <a:pt x="12192" y="25908"/>
                </a:lnTo>
                <a:lnTo>
                  <a:pt x="25908" y="25908"/>
                </a:lnTo>
                <a:lnTo>
                  <a:pt x="25908" y="1016508"/>
                </a:lnTo>
                <a:lnTo>
                  <a:pt x="12192" y="1016508"/>
                </a:lnTo>
                <a:lnTo>
                  <a:pt x="25908" y="1028700"/>
                </a:lnTo>
                <a:lnTo>
                  <a:pt x="4140708" y="1028700"/>
                </a:lnTo>
                <a:lnTo>
                  <a:pt x="4140708" y="1036320"/>
                </a:lnTo>
                <a:lnTo>
                  <a:pt x="4134612" y="1042416"/>
                </a:lnTo>
                <a:close/>
              </a:path>
              <a:path w="4140834" h="1042670">
                <a:moveTo>
                  <a:pt x="25908" y="25908"/>
                </a:moveTo>
                <a:lnTo>
                  <a:pt x="12192" y="25908"/>
                </a:lnTo>
                <a:lnTo>
                  <a:pt x="25908" y="13716"/>
                </a:lnTo>
                <a:lnTo>
                  <a:pt x="25908" y="25908"/>
                </a:lnTo>
                <a:close/>
              </a:path>
              <a:path w="4140834" h="1042670">
                <a:moveTo>
                  <a:pt x="4114800" y="25908"/>
                </a:moveTo>
                <a:lnTo>
                  <a:pt x="25908" y="25908"/>
                </a:lnTo>
                <a:lnTo>
                  <a:pt x="25908" y="13716"/>
                </a:lnTo>
                <a:lnTo>
                  <a:pt x="4114800" y="13716"/>
                </a:lnTo>
                <a:lnTo>
                  <a:pt x="4114800" y="25908"/>
                </a:lnTo>
                <a:close/>
              </a:path>
              <a:path w="4140834" h="1042670">
                <a:moveTo>
                  <a:pt x="4114800" y="1028700"/>
                </a:moveTo>
                <a:lnTo>
                  <a:pt x="4114800" y="13716"/>
                </a:lnTo>
                <a:lnTo>
                  <a:pt x="4126992" y="25908"/>
                </a:lnTo>
                <a:lnTo>
                  <a:pt x="4140708" y="25908"/>
                </a:lnTo>
                <a:lnTo>
                  <a:pt x="4140708" y="1016508"/>
                </a:lnTo>
                <a:lnTo>
                  <a:pt x="4126992" y="1016508"/>
                </a:lnTo>
                <a:lnTo>
                  <a:pt x="4114800" y="1028700"/>
                </a:lnTo>
                <a:close/>
              </a:path>
              <a:path w="4140834" h="1042670">
                <a:moveTo>
                  <a:pt x="4140708" y="25908"/>
                </a:moveTo>
                <a:lnTo>
                  <a:pt x="4126992" y="25908"/>
                </a:lnTo>
                <a:lnTo>
                  <a:pt x="4114800" y="13716"/>
                </a:lnTo>
                <a:lnTo>
                  <a:pt x="4140708" y="13716"/>
                </a:lnTo>
                <a:lnTo>
                  <a:pt x="4140708" y="25908"/>
                </a:lnTo>
                <a:close/>
              </a:path>
              <a:path w="4140834" h="1042670">
                <a:moveTo>
                  <a:pt x="25908" y="1028700"/>
                </a:moveTo>
                <a:lnTo>
                  <a:pt x="12192" y="1016508"/>
                </a:lnTo>
                <a:lnTo>
                  <a:pt x="25908" y="1016508"/>
                </a:lnTo>
                <a:lnTo>
                  <a:pt x="25908" y="1028700"/>
                </a:lnTo>
                <a:close/>
              </a:path>
              <a:path w="4140834" h="1042670">
                <a:moveTo>
                  <a:pt x="4114800" y="1028700"/>
                </a:moveTo>
                <a:lnTo>
                  <a:pt x="25908" y="1028700"/>
                </a:lnTo>
                <a:lnTo>
                  <a:pt x="25908" y="1016508"/>
                </a:lnTo>
                <a:lnTo>
                  <a:pt x="4114800" y="1016508"/>
                </a:lnTo>
                <a:lnTo>
                  <a:pt x="4114800" y="1028700"/>
                </a:lnTo>
                <a:close/>
              </a:path>
              <a:path w="4140834" h="1042670">
                <a:moveTo>
                  <a:pt x="4140708" y="1028700"/>
                </a:moveTo>
                <a:lnTo>
                  <a:pt x="4114800" y="1028700"/>
                </a:lnTo>
                <a:lnTo>
                  <a:pt x="4126992" y="1016508"/>
                </a:lnTo>
                <a:lnTo>
                  <a:pt x="4140708" y="1016508"/>
                </a:lnTo>
                <a:lnTo>
                  <a:pt x="4140708" y="1028700"/>
                </a:lnTo>
                <a:close/>
              </a:path>
            </a:pathLst>
          </a:custGeom>
          <a:solidFill>
            <a:srgbClr val="000000"/>
          </a:solidFill>
        </p:spPr>
        <p:txBody>
          <a:bodyPr wrap="square" lIns="0" tIns="0" rIns="0" bIns="0" rtlCol="0"/>
          <a:lstStyle/>
          <a:p>
            <a:endParaRPr/>
          </a:p>
        </p:txBody>
      </p:sp>
      <p:sp>
        <p:nvSpPr>
          <p:cNvPr id="26" name="object 12"/>
          <p:cNvSpPr txBox="1"/>
          <p:nvPr/>
        </p:nvSpPr>
        <p:spPr>
          <a:xfrm>
            <a:off x="6311874" y="2858484"/>
            <a:ext cx="2482850" cy="208279"/>
          </a:xfrm>
          <a:prstGeom prst="rect">
            <a:avLst/>
          </a:prstGeom>
        </p:spPr>
        <p:txBody>
          <a:bodyPr vert="horz" wrap="square" lIns="0" tIns="12700" rIns="0" bIns="0" rtlCol="0">
            <a:spAutoFit/>
          </a:bodyPr>
          <a:lstStyle/>
          <a:p>
            <a:pPr marL="12700">
              <a:lnSpc>
                <a:spcPct val="100000"/>
              </a:lnSpc>
              <a:spcBef>
                <a:spcPts val="100"/>
              </a:spcBef>
            </a:pPr>
            <a:r>
              <a:rPr sz="1200" b="1" i="1" spc="-5" dirty="0">
                <a:solidFill>
                  <a:srgbClr val="FF0000"/>
                </a:solidFill>
                <a:latin typeface="Carlito"/>
                <a:cs typeface="Carlito"/>
              </a:rPr>
              <a:t>Eski </a:t>
            </a:r>
            <a:r>
              <a:rPr sz="1200" b="1" i="1" spc="-10" dirty="0">
                <a:solidFill>
                  <a:srgbClr val="FF0000"/>
                </a:solidFill>
                <a:latin typeface="Carlito"/>
                <a:cs typeface="Carlito"/>
              </a:rPr>
              <a:t>Terminoloji </a:t>
            </a:r>
            <a:r>
              <a:rPr sz="1200" b="1" i="1" dirty="0">
                <a:solidFill>
                  <a:srgbClr val="FF0000"/>
                </a:solidFill>
                <a:latin typeface="Carlito"/>
                <a:cs typeface="Carlito"/>
              </a:rPr>
              <a:t>ile </a:t>
            </a:r>
            <a:r>
              <a:rPr sz="1200" b="1" i="1" spc="-5" dirty="0">
                <a:solidFill>
                  <a:srgbClr val="FF0000"/>
                </a:solidFill>
                <a:latin typeface="Carlito"/>
                <a:cs typeface="Carlito"/>
              </a:rPr>
              <a:t>“Partner</a:t>
            </a:r>
            <a:r>
              <a:rPr sz="1200" b="1" i="1" spc="45" dirty="0">
                <a:solidFill>
                  <a:srgbClr val="FF0000"/>
                </a:solidFill>
                <a:latin typeface="Carlito"/>
                <a:cs typeface="Carlito"/>
              </a:rPr>
              <a:t> </a:t>
            </a:r>
            <a:r>
              <a:rPr sz="1200" b="1" i="1" spc="-5" dirty="0">
                <a:solidFill>
                  <a:srgbClr val="FF0000"/>
                </a:solidFill>
                <a:latin typeface="Carlito"/>
                <a:cs typeface="Carlito"/>
              </a:rPr>
              <a:t>Countries”</a:t>
            </a:r>
            <a:endParaRPr sz="1200" dirty="0">
              <a:latin typeface="Carlito"/>
              <a:cs typeface="Carlito"/>
            </a:endParaRPr>
          </a:p>
        </p:txBody>
      </p:sp>
      <p:sp>
        <p:nvSpPr>
          <p:cNvPr id="27" name="object 23"/>
          <p:cNvSpPr/>
          <p:nvPr/>
        </p:nvSpPr>
        <p:spPr>
          <a:xfrm>
            <a:off x="7514843" y="3302508"/>
            <a:ext cx="76200" cy="344805"/>
          </a:xfrm>
          <a:custGeom>
            <a:avLst/>
            <a:gdLst/>
            <a:ahLst/>
            <a:cxnLst/>
            <a:rect l="l" t="t" r="r" b="b"/>
            <a:pathLst>
              <a:path w="76200" h="344804">
                <a:moveTo>
                  <a:pt x="51816" y="280416"/>
                </a:moveTo>
                <a:lnTo>
                  <a:pt x="25908" y="280416"/>
                </a:lnTo>
                <a:lnTo>
                  <a:pt x="25908" y="0"/>
                </a:lnTo>
                <a:lnTo>
                  <a:pt x="51816" y="0"/>
                </a:lnTo>
                <a:lnTo>
                  <a:pt x="51816" y="280416"/>
                </a:lnTo>
                <a:close/>
              </a:path>
              <a:path w="76200" h="344804">
                <a:moveTo>
                  <a:pt x="38100" y="344424"/>
                </a:moveTo>
                <a:lnTo>
                  <a:pt x="0" y="268224"/>
                </a:lnTo>
                <a:lnTo>
                  <a:pt x="25908" y="268224"/>
                </a:lnTo>
                <a:lnTo>
                  <a:pt x="25908" y="280416"/>
                </a:lnTo>
                <a:lnTo>
                  <a:pt x="70104" y="280416"/>
                </a:lnTo>
                <a:lnTo>
                  <a:pt x="38100" y="344424"/>
                </a:lnTo>
                <a:close/>
              </a:path>
              <a:path w="76200" h="344804">
                <a:moveTo>
                  <a:pt x="70104" y="280416"/>
                </a:moveTo>
                <a:lnTo>
                  <a:pt x="51816" y="280416"/>
                </a:lnTo>
                <a:lnTo>
                  <a:pt x="51816" y="268224"/>
                </a:lnTo>
                <a:lnTo>
                  <a:pt x="76200" y="268224"/>
                </a:lnTo>
                <a:lnTo>
                  <a:pt x="70104" y="280416"/>
                </a:lnTo>
                <a:close/>
              </a:path>
            </a:pathLst>
          </a:custGeom>
          <a:solidFill>
            <a:srgbClr val="4F80BC"/>
          </a:solidFill>
        </p:spPr>
        <p:txBody>
          <a:bodyPr wrap="square" lIns="0" tIns="0" rIns="0" bIns="0" rtlCol="0"/>
          <a:lstStyle/>
          <a:p>
            <a:endParaRPr/>
          </a:p>
        </p:txBody>
      </p:sp>
      <p:sp>
        <p:nvSpPr>
          <p:cNvPr id="28" name="object 14"/>
          <p:cNvSpPr/>
          <p:nvPr/>
        </p:nvSpPr>
        <p:spPr>
          <a:xfrm>
            <a:off x="6117335" y="3657600"/>
            <a:ext cx="3074035" cy="558165"/>
          </a:xfrm>
          <a:custGeom>
            <a:avLst/>
            <a:gdLst/>
            <a:ahLst/>
            <a:cxnLst/>
            <a:rect l="l" t="t" r="r" b="b"/>
            <a:pathLst>
              <a:path w="3074034" h="558164">
                <a:moveTo>
                  <a:pt x="2983992" y="557784"/>
                </a:moveTo>
                <a:lnTo>
                  <a:pt x="92964" y="557784"/>
                </a:lnTo>
                <a:lnTo>
                  <a:pt x="82296" y="556260"/>
                </a:lnTo>
                <a:lnTo>
                  <a:pt x="73152" y="554736"/>
                </a:lnTo>
                <a:lnTo>
                  <a:pt x="62484" y="550164"/>
                </a:lnTo>
                <a:lnTo>
                  <a:pt x="54864" y="547116"/>
                </a:lnTo>
                <a:lnTo>
                  <a:pt x="24384" y="522732"/>
                </a:lnTo>
                <a:lnTo>
                  <a:pt x="4572" y="487680"/>
                </a:lnTo>
                <a:lnTo>
                  <a:pt x="0" y="457200"/>
                </a:lnTo>
                <a:lnTo>
                  <a:pt x="0" y="100584"/>
                </a:lnTo>
                <a:lnTo>
                  <a:pt x="1524" y="91440"/>
                </a:lnTo>
                <a:lnTo>
                  <a:pt x="3048" y="80772"/>
                </a:lnTo>
                <a:lnTo>
                  <a:pt x="22860" y="36576"/>
                </a:lnTo>
                <a:lnTo>
                  <a:pt x="30480" y="30480"/>
                </a:lnTo>
                <a:lnTo>
                  <a:pt x="36576" y="22860"/>
                </a:lnTo>
                <a:lnTo>
                  <a:pt x="44196" y="16764"/>
                </a:lnTo>
                <a:lnTo>
                  <a:pt x="62484" y="7620"/>
                </a:lnTo>
                <a:lnTo>
                  <a:pt x="80772" y="1524"/>
                </a:lnTo>
                <a:lnTo>
                  <a:pt x="91440" y="0"/>
                </a:lnTo>
                <a:lnTo>
                  <a:pt x="2982468" y="0"/>
                </a:lnTo>
                <a:lnTo>
                  <a:pt x="3020568" y="12192"/>
                </a:lnTo>
                <a:lnTo>
                  <a:pt x="3037713" y="24384"/>
                </a:lnTo>
                <a:lnTo>
                  <a:pt x="102108" y="24384"/>
                </a:lnTo>
                <a:lnTo>
                  <a:pt x="94488" y="25908"/>
                </a:lnTo>
                <a:lnTo>
                  <a:pt x="86868" y="25908"/>
                </a:lnTo>
                <a:lnTo>
                  <a:pt x="79248" y="28956"/>
                </a:lnTo>
                <a:lnTo>
                  <a:pt x="73152" y="30480"/>
                </a:lnTo>
                <a:lnTo>
                  <a:pt x="65532" y="33528"/>
                </a:lnTo>
                <a:lnTo>
                  <a:pt x="59436" y="38100"/>
                </a:lnTo>
                <a:lnTo>
                  <a:pt x="54864" y="42672"/>
                </a:lnTo>
                <a:lnTo>
                  <a:pt x="48768" y="47244"/>
                </a:lnTo>
                <a:lnTo>
                  <a:pt x="44196" y="51816"/>
                </a:lnTo>
                <a:lnTo>
                  <a:pt x="35052" y="64008"/>
                </a:lnTo>
                <a:lnTo>
                  <a:pt x="32004" y="71628"/>
                </a:lnTo>
                <a:lnTo>
                  <a:pt x="28956" y="77724"/>
                </a:lnTo>
                <a:lnTo>
                  <a:pt x="25908" y="92964"/>
                </a:lnTo>
                <a:lnTo>
                  <a:pt x="25908" y="464820"/>
                </a:lnTo>
                <a:lnTo>
                  <a:pt x="27432" y="470916"/>
                </a:lnTo>
                <a:lnTo>
                  <a:pt x="28956" y="478536"/>
                </a:lnTo>
                <a:lnTo>
                  <a:pt x="65532" y="524256"/>
                </a:lnTo>
                <a:lnTo>
                  <a:pt x="79248" y="528828"/>
                </a:lnTo>
                <a:lnTo>
                  <a:pt x="85344" y="531876"/>
                </a:lnTo>
                <a:lnTo>
                  <a:pt x="92964" y="531876"/>
                </a:lnTo>
                <a:lnTo>
                  <a:pt x="102108" y="533400"/>
                </a:lnTo>
                <a:lnTo>
                  <a:pt x="3039237" y="533400"/>
                </a:lnTo>
                <a:lnTo>
                  <a:pt x="3029712" y="541020"/>
                </a:lnTo>
                <a:lnTo>
                  <a:pt x="3020568" y="545592"/>
                </a:lnTo>
                <a:lnTo>
                  <a:pt x="3012948" y="550164"/>
                </a:lnTo>
                <a:lnTo>
                  <a:pt x="3003804" y="553212"/>
                </a:lnTo>
                <a:lnTo>
                  <a:pt x="2993136" y="556260"/>
                </a:lnTo>
                <a:lnTo>
                  <a:pt x="2983992" y="557784"/>
                </a:lnTo>
                <a:close/>
              </a:path>
              <a:path w="3074034" h="558164">
                <a:moveTo>
                  <a:pt x="3039237" y="533400"/>
                </a:moveTo>
                <a:lnTo>
                  <a:pt x="2979420" y="533400"/>
                </a:lnTo>
                <a:lnTo>
                  <a:pt x="2994660" y="530352"/>
                </a:lnTo>
                <a:lnTo>
                  <a:pt x="3000756" y="527304"/>
                </a:lnTo>
                <a:lnTo>
                  <a:pt x="3008376" y="524256"/>
                </a:lnTo>
                <a:lnTo>
                  <a:pt x="3014472" y="519684"/>
                </a:lnTo>
                <a:lnTo>
                  <a:pt x="3020568" y="516636"/>
                </a:lnTo>
                <a:lnTo>
                  <a:pt x="3025140" y="510540"/>
                </a:lnTo>
                <a:lnTo>
                  <a:pt x="3031236" y="505968"/>
                </a:lnTo>
                <a:lnTo>
                  <a:pt x="3035808" y="499872"/>
                </a:lnTo>
                <a:lnTo>
                  <a:pt x="3041904" y="487680"/>
                </a:lnTo>
                <a:lnTo>
                  <a:pt x="3044952" y="480060"/>
                </a:lnTo>
                <a:lnTo>
                  <a:pt x="3048000" y="464820"/>
                </a:lnTo>
                <a:lnTo>
                  <a:pt x="3048000" y="94488"/>
                </a:lnTo>
                <a:lnTo>
                  <a:pt x="3043428" y="71628"/>
                </a:lnTo>
                <a:lnTo>
                  <a:pt x="3040380" y="65532"/>
                </a:lnTo>
                <a:lnTo>
                  <a:pt x="3026664" y="47244"/>
                </a:lnTo>
                <a:lnTo>
                  <a:pt x="3020568" y="42672"/>
                </a:lnTo>
                <a:lnTo>
                  <a:pt x="3015996" y="38100"/>
                </a:lnTo>
                <a:lnTo>
                  <a:pt x="3008376" y="35052"/>
                </a:lnTo>
                <a:lnTo>
                  <a:pt x="3002280" y="30480"/>
                </a:lnTo>
                <a:lnTo>
                  <a:pt x="2996184" y="28956"/>
                </a:lnTo>
                <a:lnTo>
                  <a:pt x="2980944" y="25908"/>
                </a:lnTo>
                <a:lnTo>
                  <a:pt x="2971800" y="24384"/>
                </a:lnTo>
                <a:lnTo>
                  <a:pt x="3037713" y="24384"/>
                </a:lnTo>
                <a:lnTo>
                  <a:pt x="3066288" y="60960"/>
                </a:lnTo>
                <a:lnTo>
                  <a:pt x="3073908" y="89916"/>
                </a:lnTo>
                <a:lnTo>
                  <a:pt x="3073908" y="466344"/>
                </a:lnTo>
                <a:lnTo>
                  <a:pt x="3072384" y="477012"/>
                </a:lnTo>
                <a:lnTo>
                  <a:pt x="3066288" y="495300"/>
                </a:lnTo>
                <a:lnTo>
                  <a:pt x="3057144" y="513588"/>
                </a:lnTo>
                <a:lnTo>
                  <a:pt x="3044952" y="528828"/>
                </a:lnTo>
                <a:lnTo>
                  <a:pt x="3039237" y="533400"/>
                </a:lnTo>
                <a:close/>
              </a:path>
            </a:pathLst>
          </a:custGeom>
          <a:solidFill>
            <a:srgbClr val="000000"/>
          </a:solidFill>
        </p:spPr>
        <p:txBody>
          <a:bodyPr wrap="square" lIns="0" tIns="0" rIns="0" bIns="0" rtlCol="0"/>
          <a:lstStyle/>
          <a:p>
            <a:endParaRPr/>
          </a:p>
        </p:txBody>
      </p:sp>
      <p:sp>
        <p:nvSpPr>
          <p:cNvPr id="29" name="object 15"/>
          <p:cNvSpPr txBox="1"/>
          <p:nvPr/>
        </p:nvSpPr>
        <p:spPr>
          <a:xfrm>
            <a:off x="6613636" y="3835383"/>
            <a:ext cx="2059305" cy="177800"/>
          </a:xfrm>
          <a:prstGeom prst="rect">
            <a:avLst/>
          </a:prstGeom>
        </p:spPr>
        <p:txBody>
          <a:bodyPr vert="horz" wrap="square" lIns="0" tIns="12065" rIns="0" bIns="0" rtlCol="0">
            <a:spAutoFit/>
          </a:bodyPr>
          <a:lstStyle/>
          <a:p>
            <a:pPr marL="12700">
              <a:lnSpc>
                <a:spcPct val="100000"/>
              </a:lnSpc>
              <a:spcBef>
                <a:spcPts val="95"/>
              </a:spcBef>
            </a:pPr>
            <a:r>
              <a:rPr sz="1000" b="1" spc="-10" dirty="0">
                <a:latin typeface="Arial"/>
                <a:cs typeface="Arial"/>
              </a:rPr>
              <a:t>14 farklı bölgeye ayrılmış 169</a:t>
            </a:r>
            <a:r>
              <a:rPr sz="1000" b="1" spc="15" dirty="0">
                <a:latin typeface="Arial"/>
                <a:cs typeface="Arial"/>
              </a:rPr>
              <a:t> </a:t>
            </a:r>
            <a:r>
              <a:rPr sz="1000" b="1" spc="-5" dirty="0">
                <a:latin typeface="Arial"/>
                <a:cs typeface="Arial"/>
              </a:rPr>
              <a:t>ülke</a:t>
            </a:r>
            <a:endParaRPr sz="1000" dirty="0">
              <a:latin typeface="Arial"/>
              <a:cs typeface="Arial"/>
            </a:endParaRPr>
          </a:p>
        </p:txBody>
      </p:sp>
      <p:pic>
        <p:nvPicPr>
          <p:cNvPr id="30" name="Resim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672941" y="6156070"/>
            <a:ext cx="2068142" cy="594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Resim 3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14843" y="6170295"/>
            <a:ext cx="1096546" cy="602222"/>
          </a:xfrm>
          <a:prstGeom prst="rect">
            <a:avLst/>
          </a:prstGeom>
        </p:spPr>
      </p:pic>
      <p:pic>
        <p:nvPicPr>
          <p:cNvPr id="32" name="Resim 31"/>
          <p:cNvPicPr>
            <a:picLocks noChangeAspect="1"/>
          </p:cNvPicPr>
          <p:nvPr/>
        </p:nvPicPr>
        <p:blipFill>
          <a:blip r:embed="rId4"/>
          <a:stretch>
            <a:fillRect/>
          </a:stretch>
        </p:blipFill>
        <p:spPr>
          <a:xfrm>
            <a:off x="10781211" y="6105190"/>
            <a:ext cx="1186307" cy="626518"/>
          </a:xfrm>
          <a:prstGeom prst="rect">
            <a:avLst/>
          </a:prstGeom>
        </p:spPr>
      </p:pic>
    </p:spTree>
    <p:extLst>
      <p:ext uri="{BB962C8B-B14F-4D97-AF65-F5344CB8AC3E}">
        <p14:creationId xmlns:p14="http://schemas.microsoft.com/office/powerpoint/2010/main" val="1003790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Unvan 5"/>
          <p:cNvSpPr>
            <a:spLocks noGrp="1"/>
          </p:cNvSpPr>
          <p:nvPr>
            <p:ph type="title"/>
          </p:nvPr>
        </p:nvSpPr>
        <p:spPr>
          <a:xfrm>
            <a:off x="140677" y="5901345"/>
            <a:ext cx="11781357" cy="835363"/>
          </a:xfrm>
        </p:spPr>
        <p:txBody>
          <a:bodyPr>
            <a:normAutofit/>
          </a:bodyPr>
          <a:lstStyle/>
          <a:p>
            <a:pPr algn="ctr"/>
            <a:r>
              <a:rPr lang="tr-TR" sz="1200" b="1" cap="none" dirty="0" smtClean="0">
                <a:solidFill>
                  <a:srgbClr val="FF0000"/>
                </a:solidFill>
                <a:latin typeface="Times New Roman" panose="02020603050405020304" pitchFamily="18" charset="0"/>
                <a:cs typeface="Times New Roman" panose="02020603050405020304" pitchFamily="18" charset="0"/>
              </a:rPr>
              <a:t>*  Koyu Renkte işaretlenmiş olan ülkelerle yalnızca doktora düzeyinde öğrenci değişimi ya da personel hareketliliği yapılabilir.</a:t>
            </a:r>
            <a:endParaRPr lang="tr-TR" sz="1200" b="1" cap="none" dirty="0">
              <a:solidFill>
                <a:srgbClr val="FF0000"/>
              </a:solidFill>
              <a:latin typeface="Times New Roman" panose="02020603050405020304" pitchFamily="18" charset="0"/>
              <a:cs typeface="Times New Roman" panose="02020603050405020304" pitchFamily="18" charset="0"/>
            </a:endParaRPr>
          </a:p>
        </p:txBody>
      </p:sp>
      <p:sp>
        <p:nvSpPr>
          <p:cNvPr id="5" name="Dikdörtgen 4"/>
          <p:cNvSpPr/>
          <p:nvPr/>
        </p:nvSpPr>
        <p:spPr>
          <a:xfrm>
            <a:off x="2178771" y="1490216"/>
            <a:ext cx="8098968" cy="1745221"/>
          </a:xfrm>
          <a:prstGeom prst="rect">
            <a:avLst/>
          </a:prstGeom>
        </p:spPr>
        <p:txBody>
          <a:bodyPr wrap="square">
            <a:spAutoFit/>
          </a:bodyPr>
          <a:lstStyle/>
          <a:p>
            <a:pPr marL="227272" indent="-227272">
              <a:lnSpc>
                <a:spcPct val="150000"/>
              </a:lnSpc>
              <a:buFont typeface="Arial" charset="-94"/>
              <a:buChar char="•"/>
            </a:pPr>
            <a:endParaRPr lang="tr-TR" sz="1432" dirty="0">
              <a:latin typeface="Myriad Pro" charset="-94"/>
              <a:ea typeface="Myriad Pro" charset="-94"/>
              <a:cs typeface="Myriad Pro" charset="-94"/>
            </a:endParaRPr>
          </a:p>
          <a:p>
            <a:endParaRPr lang="tr-TR" sz="1432" dirty="0"/>
          </a:p>
          <a:p>
            <a:endParaRPr lang="tr-TR" sz="1432" dirty="0"/>
          </a:p>
          <a:p>
            <a:endParaRPr lang="tr-TR" sz="1432" dirty="0"/>
          </a:p>
          <a:p>
            <a:endParaRPr lang="tr-TR" sz="1432" dirty="0"/>
          </a:p>
          <a:p>
            <a:endParaRPr lang="tr-TR" sz="1432" dirty="0"/>
          </a:p>
          <a:p>
            <a:endParaRPr lang="tr-TR" sz="1432" dirty="0"/>
          </a:p>
        </p:txBody>
      </p:sp>
      <p:pic>
        <p:nvPicPr>
          <p:cNvPr id="7" name="Picture 9" descr="C:\Users\ŞENAY\Desktop\images.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78424" y="4979774"/>
            <a:ext cx="2522680" cy="859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Resim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15648" y="5194352"/>
            <a:ext cx="1712088" cy="492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object 2"/>
          <p:cNvSpPr txBox="1">
            <a:spLocks/>
          </p:cNvSpPr>
          <p:nvPr/>
        </p:nvSpPr>
        <p:spPr>
          <a:xfrm>
            <a:off x="140678" y="107856"/>
            <a:ext cx="11781356" cy="805805"/>
          </a:xfrm>
          <a:prstGeom prst="rect">
            <a:avLst/>
          </a:prstGeom>
        </p:spPr>
        <p:txBody>
          <a:bodyPr vert="horz" wrap="square" lIns="0" tIns="9596" rIns="0" bIns="0" rtlCol="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10101" algn="ctr">
              <a:lnSpc>
                <a:spcPct val="100000"/>
              </a:lnSpc>
              <a:spcBef>
                <a:spcPts val="75"/>
              </a:spcBef>
            </a:pPr>
            <a:r>
              <a:rPr lang="tr-TR" sz="2545" spc="-8" dirty="0" smtClean="0">
                <a:solidFill>
                  <a:srgbClr val="003399"/>
                </a:solidFill>
              </a:rPr>
              <a:t>BÖLGELERE GÖRE ÜLKELER</a:t>
            </a:r>
          </a:p>
          <a:p>
            <a:pPr marL="10101">
              <a:lnSpc>
                <a:spcPct val="100000"/>
              </a:lnSpc>
              <a:spcBef>
                <a:spcPts val="75"/>
              </a:spcBef>
            </a:pPr>
            <a:endParaRPr lang="tr-TR" sz="2545" spc="-8" dirty="0">
              <a:solidFill>
                <a:srgbClr val="003399"/>
              </a:solidFill>
            </a:endParaRPr>
          </a:p>
        </p:txBody>
      </p:sp>
      <p:graphicFrame>
        <p:nvGraphicFramePr>
          <p:cNvPr id="31" name="object 3"/>
          <p:cNvGraphicFramePr>
            <a:graphicFrameLocks noGrp="1"/>
          </p:cNvGraphicFramePr>
          <p:nvPr>
            <p:extLst>
              <p:ext uri="{D42A27DB-BD31-4B8C-83A1-F6EECF244321}">
                <p14:modId xmlns:p14="http://schemas.microsoft.com/office/powerpoint/2010/main" val="3608684502"/>
              </p:ext>
            </p:extLst>
          </p:nvPr>
        </p:nvGraphicFramePr>
        <p:xfrm>
          <a:off x="140677" y="696685"/>
          <a:ext cx="11781357" cy="5152155"/>
        </p:xfrm>
        <a:graphic>
          <a:graphicData uri="http://schemas.openxmlformats.org/drawingml/2006/table">
            <a:tbl>
              <a:tblPr firstRow="1" bandRow="1">
                <a:tableStyleId>{2D5ABB26-0587-4C30-8999-92F81FD0307C}</a:tableStyleId>
              </a:tblPr>
              <a:tblGrid>
                <a:gridCol w="2646066">
                  <a:extLst>
                    <a:ext uri="{9D8B030D-6E8A-4147-A177-3AD203B41FA5}">
                      <a16:colId xmlns="" xmlns:a16="http://schemas.microsoft.com/office/drawing/2014/main" val="20000"/>
                    </a:ext>
                  </a:extLst>
                </a:gridCol>
                <a:gridCol w="9135291">
                  <a:extLst>
                    <a:ext uri="{9D8B030D-6E8A-4147-A177-3AD203B41FA5}">
                      <a16:colId xmlns="" xmlns:a16="http://schemas.microsoft.com/office/drawing/2014/main" val="20001"/>
                    </a:ext>
                  </a:extLst>
                </a:gridCol>
              </a:tblGrid>
              <a:tr h="400900">
                <a:tc>
                  <a:txBody>
                    <a:bodyPr/>
                    <a:lstStyle/>
                    <a:p>
                      <a:pPr marL="510540" marR="501650" indent="215900" algn="ctr">
                        <a:lnSpc>
                          <a:spcPts val="1200"/>
                        </a:lnSpc>
                        <a:spcBef>
                          <a:spcPts val="35"/>
                        </a:spcBef>
                      </a:pPr>
                      <a:r>
                        <a:rPr sz="1000" b="1" spc="-5" dirty="0">
                          <a:solidFill>
                            <a:srgbClr val="FFFFFF"/>
                          </a:solidFill>
                          <a:latin typeface="Carlito"/>
                          <a:cs typeface="Carlito"/>
                        </a:rPr>
                        <a:t>Region 1  </a:t>
                      </a:r>
                      <a:r>
                        <a:rPr sz="1000" b="1" spc="-5" dirty="0" smtClean="0">
                          <a:solidFill>
                            <a:srgbClr val="FFFFFF"/>
                          </a:solidFill>
                          <a:latin typeface="Carlito"/>
                          <a:cs typeface="Carlito"/>
                        </a:rPr>
                        <a:t>Western</a:t>
                      </a:r>
                      <a:r>
                        <a:rPr lang="tr-TR" sz="1000" b="1" spc="-60" baseline="0" dirty="0" smtClean="0">
                          <a:solidFill>
                            <a:srgbClr val="FFFFFF"/>
                          </a:solidFill>
                          <a:latin typeface="Carlito"/>
                          <a:cs typeface="Carlito"/>
                        </a:rPr>
                        <a:t> </a:t>
                      </a:r>
                      <a:r>
                        <a:rPr sz="1000" b="1" spc="-5" dirty="0" smtClean="0">
                          <a:solidFill>
                            <a:srgbClr val="FFFFFF"/>
                          </a:solidFill>
                          <a:latin typeface="Carlito"/>
                          <a:cs typeface="Carlito"/>
                        </a:rPr>
                        <a:t>Balkans</a:t>
                      </a:r>
                      <a:endParaRPr sz="1000" dirty="0">
                        <a:latin typeface="Carlito"/>
                        <a:cs typeface="Carlito"/>
                      </a:endParaRPr>
                    </a:p>
                  </a:txBody>
                  <a:tcPr marL="0" marR="0" marT="4445" marB="0" anchor="ctr">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1F4D77"/>
                    </a:solidFill>
                  </a:tcPr>
                </a:tc>
                <a:tc>
                  <a:txBody>
                    <a:bodyPr/>
                    <a:lstStyle/>
                    <a:p>
                      <a:pPr marL="635" algn="ctr">
                        <a:lnSpc>
                          <a:spcPct val="100000"/>
                        </a:lnSpc>
                        <a:spcBef>
                          <a:spcPts val="595"/>
                        </a:spcBef>
                      </a:pPr>
                      <a:r>
                        <a:rPr sz="1000" spc="-5" dirty="0">
                          <a:latin typeface="Carlito"/>
                          <a:cs typeface="Carlito"/>
                        </a:rPr>
                        <a:t>Albania, Bosnia </a:t>
                      </a:r>
                      <a:r>
                        <a:rPr sz="1000" dirty="0">
                          <a:latin typeface="Carlito"/>
                          <a:cs typeface="Carlito"/>
                        </a:rPr>
                        <a:t>and </a:t>
                      </a:r>
                      <a:r>
                        <a:rPr sz="1000" spc="-5" dirty="0">
                          <a:latin typeface="Carlito"/>
                          <a:cs typeface="Carlito"/>
                        </a:rPr>
                        <a:t>Herzegovina, Kosovo,</a:t>
                      </a:r>
                      <a:r>
                        <a:rPr sz="1000" spc="-15" dirty="0">
                          <a:latin typeface="Carlito"/>
                          <a:cs typeface="Carlito"/>
                        </a:rPr>
                        <a:t> </a:t>
                      </a:r>
                      <a:r>
                        <a:rPr sz="1000" spc="-5" dirty="0">
                          <a:latin typeface="Carlito"/>
                          <a:cs typeface="Carlito"/>
                        </a:rPr>
                        <a:t>Montenegro</a:t>
                      </a:r>
                      <a:endParaRPr sz="1000" dirty="0">
                        <a:latin typeface="Carlito"/>
                        <a:cs typeface="Carlito"/>
                      </a:endParaRPr>
                    </a:p>
                  </a:txBody>
                  <a:tcPr marL="0" marR="0" marT="75565" marB="0" anchor="ctr">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BCD6ED"/>
                    </a:solidFill>
                  </a:tcPr>
                </a:tc>
                <a:extLst>
                  <a:ext uri="{0D108BD9-81ED-4DB2-BD59-A6C34878D82A}">
                    <a16:rowId xmlns="" xmlns:a16="http://schemas.microsoft.com/office/drawing/2014/main" val="10000"/>
                  </a:ext>
                </a:extLst>
              </a:tr>
              <a:tr h="399796">
                <a:tc>
                  <a:txBody>
                    <a:bodyPr/>
                    <a:lstStyle/>
                    <a:p>
                      <a:pPr marL="449580" marR="440055" indent="276860" algn="ctr">
                        <a:lnSpc>
                          <a:spcPts val="1200"/>
                        </a:lnSpc>
                        <a:spcBef>
                          <a:spcPts val="25"/>
                        </a:spcBef>
                      </a:pPr>
                      <a:r>
                        <a:rPr sz="1000" b="1" spc="-5" dirty="0">
                          <a:solidFill>
                            <a:srgbClr val="FFFFFF"/>
                          </a:solidFill>
                          <a:latin typeface="Carlito"/>
                          <a:cs typeface="Carlito"/>
                        </a:rPr>
                        <a:t>Region 2  Neighborhood</a:t>
                      </a:r>
                      <a:r>
                        <a:rPr sz="1000" b="1" spc="-55" dirty="0">
                          <a:solidFill>
                            <a:srgbClr val="FFFFFF"/>
                          </a:solidFill>
                          <a:latin typeface="Carlito"/>
                          <a:cs typeface="Carlito"/>
                        </a:rPr>
                        <a:t> </a:t>
                      </a:r>
                      <a:r>
                        <a:rPr sz="1000" b="1" spc="-5" dirty="0">
                          <a:solidFill>
                            <a:srgbClr val="FFFFFF"/>
                          </a:solidFill>
                          <a:latin typeface="Carlito"/>
                          <a:cs typeface="Carlito"/>
                        </a:rPr>
                        <a:t>East</a:t>
                      </a:r>
                      <a:endParaRPr sz="1000" dirty="0">
                        <a:latin typeface="Carlito"/>
                        <a:cs typeface="Carlito"/>
                      </a:endParaRPr>
                    </a:p>
                  </a:txBody>
                  <a:tcPr marL="0" marR="0" marT="3175" marB="0" anchor="ctr">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1F4D77"/>
                    </a:solidFill>
                  </a:tcPr>
                </a:tc>
                <a:tc>
                  <a:txBody>
                    <a:bodyPr/>
                    <a:lstStyle/>
                    <a:p>
                      <a:pPr marL="1905" algn="ctr">
                        <a:lnSpc>
                          <a:spcPct val="100000"/>
                        </a:lnSpc>
                        <a:spcBef>
                          <a:spcPts val="580"/>
                        </a:spcBef>
                      </a:pPr>
                      <a:r>
                        <a:rPr sz="1000" b="1" spc="-5" dirty="0">
                          <a:latin typeface="Carlito"/>
                          <a:cs typeface="Carlito"/>
                        </a:rPr>
                        <a:t>Armenia, Azerbaijan, Belarus, Georgia, Moldova,</a:t>
                      </a:r>
                      <a:r>
                        <a:rPr sz="1000" b="1" spc="5" dirty="0">
                          <a:latin typeface="Carlito"/>
                          <a:cs typeface="Carlito"/>
                        </a:rPr>
                        <a:t> </a:t>
                      </a:r>
                      <a:r>
                        <a:rPr sz="1000" b="1" spc="-5" dirty="0">
                          <a:latin typeface="Carlito"/>
                          <a:cs typeface="Carlito"/>
                        </a:rPr>
                        <a:t>Ukraine</a:t>
                      </a:r>
                      <a:endParaRPr sz="1000" b="1" dirty="0">
                        <a:latin typeface="Carlito"/>
                        <a:cs typeface="Carlito"/>
                      </a:endParaRPr>
                    </a:p>
                  </a:txBody>
                  <a:tcPr marL="0" marR="0" marT="73660" marB="0" anchor="ctr">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DDEBF6"/>
                    </a:solidFill>
                  </a:tcPr>
                </a:tc>
                <a:extLst>
                  <a:ext uri="{0D108BD9-81ED-4DB2-BD59-A6C34878D82A}">
                    <a16:rowId xmlns="" xmlns:a16="http://schemas.microsoft.com/office/drawing/2014/main" val="10001"/>
                  </a:ext>
                </a:extLst>
              </a:tr>
              <a:tr h="322104">
                <a:tc>
                  <a:txBody>
                    <a:bodyPr/>
                    <a:lstStyle/>
                    <a:p>
                      <a:pPr marL="3175" algn="ctr">
                        <a:lnSpc>
                          <a:spcPct val="100000"/>
                        </a:lnSpc>
                        <a:spcBef>
                          <a:spcPts val="175"/>
                        </a:spcBef>
                      </a:pPr>
                      <a:r>
                        <a:rPr sz="1000" b="1" spc="-5" dirty="0">
                          <a:solidFill>
                            <a:srgbClr val="FFFFFF"/>
                          </a:solidFill>
                          <a:latin typeface="Carlito"/>
                          <a:cs typeface="Carlito"/>
                        </a:rPr>
                        <a:t>Region</a:t>
                      </a:r>
                      <a:r>
                        <a:rPr sz="1000" b="1" dirty="0">
                          <a:solidFill>
                            <a:srgbClr val="FFFFFF"/>
                          </a:solidFill>
                          <a:latin typeface="Carlito"/>
                          <a:cs typeface="Carlito"/>
                        </a:rPr>
                        <a:t> </a:t>
                      </a:r>
                      <a:r>
                        <a:rPr sz="1000" b="1" spc="-5" dirty="0">
                          <a:solidFill>
                            <a:srgbClr val="FFFFFF"/>
                          </a:solidFill>
                          <a:latin typeface="Carlito"/>
                          <a:cs typeface="Carlito"/>
                        </a:rPr>
                        <a:t>3</a:t>
                      </a:r>
                      <a:endParaRPr sz="1000" dirty="0">
                        <a:latin typeface="Carlito"/>
                        <a:cs typeface="Carlito"/>
                      </a:endParaRPr>
                    </a:p>
                    <a:p>
                      <a:pPr marL="1270" algn="ctr">
                        <a:lnSpc>
                          <a:spcPct val="100000"/>
                        </a:lnSpc>
                      </a:pPr>
                      <a:r>
                        <a:rPr sz="1000" b="1" spc="-5" dirty="0">
                          <a:solidFill>
                            <a:srgbClr val="FFFFFF"/>
                          </a:solidFill>
                          <a:latin typeface="Carlito"/>
                          <a:cs typeface="Carlito"/>
                        </a:rPr>
                        <a:t>South-Mediterranean</a:t>
                      </a:r>
                      <a:r>
                        <a:rPr sz="1000" b="1" spc="-30" dirty="0">
                          <a:solidFill>
                            <a:srgbClr val="FFFFFF"/>
                          </a:solidFill>
                          <a:latin typeface="Carlito"/>
                          <a:cs typeface="Carlito"/>
                        </a:rPr>
                        <a:t> </a:t>
                      </a:r>
                      <a:r>
                        <a:rPr sz="1000" b="1" spc="-5" dirty="0">
                          <a:solidFill>
                            <a:srgbClr val="FFFFFF"/>
                          </a:solidFill>
                          <a:latin typeface="Carlito"/>
                          <a:cs typeface="Carlito"/>
                        </a:rPr>
                        <a:t>Countries</a:t>
                      </a:r>
                      <a:endParaRPr sz="1000" dirty="0">
                        <a:latin typeface="Carlito"/>
                        <a:cs typeface="Carlito"/>
                      </a:endParaRPr>
                    </a:p>
                  </a:txBody>
                  <a:tcPr marL="0" marR="0" marT="22225" marB="0" anchor="ctr">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1F4D77"/>
                    </a:solidFill>
                  </a:tcPr>
                </a:tc>
                <a:tc>
                  <a:txBody>
                    <a:bodyPr/>
                    <a:lstStyle/>
                    <a:p>
                      <a:pPr algn="ctr">
                        <a:lnSpc>
                          <a:spcPct val="100000"/>
                        </a:lnSpc>
                        <a:spcBef>
                          <a:spcPts val="775"/>
                        </a:spcBef>
                      </a:pPr>
                      <a:r>
                        <a:rPr sz="1000" b="1" spc="-5" dirty="0">
                          <a:latin typeface="Carlito"/>
                          <a:cs typeface="Carlito"/>
                        </a:rPr>
                        <a:t>Algeria, Egypt</a:t>
                      </a:r>
                      <a:r>
                        <a:rPr sz="1000" b="0" spc="-5" dirty="0">
                          <a:latin typeface="Carlito"/>
                          <a:cs typeface="Carlito"/>
                        </a:rPr>
                        <a:t>, Israel</a:t>
                      </a:r>
                      <a:r>
                        <a:rPr sz="1000" b="1" spc="-5" dirty="0">
                          <a:latin typeface="Carlito"/>
                          <a:cs typeface="Carlito"/>
                        </a:rPr>
                        <a:t>, Jordan, Lebanon, Libya, Morocco, Palestine, Syria,</a:t>
                      </a:r>
                      <a:r>
                        <a:rPr sz="1000" b="1" dirty="0">
                          <a:latin typeface="Carlito"/>
                          <a:cs typeface="Carlito"/>
                        </a:rPr>
                        <a:t> </a:t>
                      </a:r>
                      <a:r>
                        <a:rPr sz="1000" b="1" spc="-10" dirty="0">
                          <a:latin typeface="Carlito"/>
                          <a:cs typeface="Carlito"/>
                        </a:rPr>
                        <a:t>Tunisia</a:t>
                      </a:r>
                      <a:endParaRPr sz="1000" b="1" dirty="0">
                        <a:latin typeface="Carlito"/>
                        <a:cs typeface="Carlito"/>
                      </a:endParaRPr>
                    </a:p>
                  </a:txBody>
                  <a:tcPr marL="0" marR="0" marT="98425" marB="0" anchor="ctr">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BCD6ED"/>
                    </a:solidFill>
                  </a:tcPr>
                </a:tc>
                <a:extLst>
                  <a:ext uri="{0D108BD9-81ED-4DB2-BD59-A6C34878D82A}">
                    <a16:rowId xmlns="" xmlns:a16="http://schemas.microsoft.com/office/drawing/2014/main" val="10002"/>
                  </a:ext>
                </a:extLst>
              </a:tr>
              <a:tr h="399245">
                <a:tc>
                  <a:txBody>
                    <a:bodyPr/>
                    <a:lstStyle/>
                    <a:p>
                      <a:pPr marL="726440" marR="715645" algn="ctr">
                        <a:lnSpc>
                          <a:spcPts val="1200"/>
                        </a:lnSpc>
                        <a:spcBef>
                          <a:spcPts val="20"/>
                        </a:spcBef>
                      </a:pPr>
                      <a:r>
                        <a:rPr sz="1000" b="1" spc="-5" dirty="0">
                          <a:solidFill>
                            <a:srgbClr val="FFFFFF"/>
                          </a:solidFill>
                          <a:latin typeface="Carlito"/>
                          <a:cs typeface="Carlito"/>
                        </a:rPr>
                        <a:t>Region</a:t>
                      </a:r>
                      <a:r>
                        <a:rPr sz="1000" b="1" spc="-75" dirty="0">
                          <a:solidFill>
                            <a:srgbClr val="FFFFFF"/>
                          </a:solidFill>
                          <a:latin typeface="Carlito"/>
                          <a:cs typeface="Carlito"/>
                        </a:rPr>
                        <a:t> </a:t>
                      </a:r>
                      <a:r>
                        <a:rPr sz="1000" b="1" spc="-5" dirty="0">
                          <a:solidFill>
                            <a:srgbClr val="FFFFFF"/>
                          </a:solidFill>
                          <a:latin typeface="Carlito"/>
                          <a:cs typeface="Carlito"/>
                        </a:rPr>
                        <a:t>4 </a:t>
                      </a:r>
                      <a:r>
                        <a:rPr sz="1000" b="1" dirty="0">
                          <a:solidFill>
                            <a:srgbClr val="FFFFFF"/>
                          </a:solidFill>
                          <a:latin typeface="Carlito"/>
                          <a:cs typeface="Carlito"/>
                        </a:rPr>
                        <a:t> </a:t>
                      </a:r>
                      <a:r>
                        <a:rPr sz="1000" b="1" spc="-5" dirty="0">
                          <a:solidFill>
                            <a:srgbClr val="FFFFFF"/>
                          </a:solidFill>
                          <a:latin typeface="Carlito"/>
                          <a:cs typeface="Carlito"/>
                        </a:rPr>
                        <a:t>Russia</a:t>
                      </a:r>
                      <a:endParaRPr sz="1000" dirty="0">
                        <a:latin typeface="Carlito"/>
                        <a:cs typeface="Carlito"/>
                      </a:endParaRPr>
                    </a:p>
                  </a:txBody>
                  <a:tcPr marL="0" marR="0" marT="2540" marB="0" anchor="ctr">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1F4D77"/>
                    </a:solidFill>
                  </a:tcPr>
                </a:tc>
                <a:tc>
                  <a:txBody>
                    <a:bodyPr/>
                    <a:lstStyle/>
                    <a:p>
                      <a:pPr marL="635" algn="ctr">
                        <a:lnSpc>
                          <a:spcPct val="100000"/>
                        </a:lnSpc>
                        <a:spcBef>
                          <a:spcPts val="580"/>
                        </a:spcBef>
                      </a:pPr>
                      <a:r>
                        <a:rPr sz="1000" spc="-10" dirty="0">
                          <a:latin typeface="Carlito"/>
                          <a:cs typeface="Carlito"/>
                        </a:rPr>
                        <a:t>Russia</a:t>
                      </a:r>
                      <a:endParaRPr sz="1000" dirty="0">
                        <a:latin typeface="Carlito"/>
                        <a:cs typeface="Carlito"/>
                      </a:endParaRPr>
                    </a:p>
                  </a:txBody>
                  <a:tcPr marL="0" marR="0" marT="73660" marB="0" anchor="ctr">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DDEBF6"/>
                    </a:solidFill>
                  </a:tcPr>
                </a:tc>
                <a:extLst>
                  <a:ext uri="{0D108BD9-81ED-4DB2-BD59-A6C34878D82A}">
                    <a16:rowId xmlns="" xmlns:a16="http://schemas.microsoft.com/office/drawing/2014/main" val="10003"/>
                  </a:ext>
                </a:extLst>
              </a:tr>
              <a:tr h="416340">
                <a:tc>
                  <a:txBody>
                    <a:bodyPr/>
                    <a:lstStyle/>
                    <a:p>
                      <a:pPr marL="726440" marR="715645" algn="ctr">
                        <a:lnSpc>
                          <a:spcPct val="100000"/>
                        </a:lnSpc>
                        <a:spcBef>
                          <a:spcPts val="175"/>
                        </a:spcBef>
                      </a:pPr>
                      <a:r>
                        <a:rPr sz="1000" b="1" spc="-5" dirty="0">
                          <a:solidFill>
                            <a:srgbClr val="FFFFFF"/>
                          </a:solidFill>
                          <a:latin typeface="Carlito"/>
                          <a:cs typeface="Carlito"/>
                        </a:rPr>
                        <a:t>Region</a:t>
                      </a:r>
                      <a:r>
                        <a:rPr sz="1000" b="1" spc="-75" dirty="0">
                          <a:solidFill>
                            <a:srgbClr val="FFFFFF"/>
                          </a:solidFill>
                          <a:latin typeface="Carlito"/>
                          <a:cs typeface="Carlito"/>
                        </a:rPr>
                        <a:t> </a:t>
                      </a:r>
                      <a:r>
                        <a:rPr sz="1000" b="1" spc="-5" dirty="0">
                          <a:solidFill>
                            <a:srgbClr val="FFFFFF"/>
                          </a:solidFill>
                          <a:latin typeface="Carlito"/>
                          <a:cs typeface="Carlito"/>
                        </a:rPr>
                        <a:t>5 </a:t>
                      </a:r>
                      <a:r>
                        <a:rPr sz="1000" b="1" dirty="0">
                          <a:solidFill>
                            <a:srgbClr val="FFFFFF"/>
                          </a:solidFill>
                          <a:latin typeface="Carlito"/>
                          <a:cs typeface="Carlito"/>
                        </a:rPr>
                        <a:t> </a:t>
                      </a:r>
                      <a:r>
                        <a:rPr sz="1000" b="1" spc="-10" dirty="0">
                          <a:solidFill>
                            <a:srgbClr val="FFFFFF"/>
                          </a:solidFill>
                          <a:latin typeface="Carlito"/>
                          <a:cs typeface="Carlito"/>
                        </a:rPr>
                        <a:t>Asia</a:t>
                      </a:r>
                      <a:endParaRPr sz="1000" dirty="0">
                        <a:latin typeface="Carlito"/>
                        <a:cs typeface="Carlito"/>
                      </a:endParaRPr>
                    </a:p>
                  </a:txBody>
                  <a:tcPr marL="0" marR="0" marT="22225" marB="0" anchor="ctr">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1F4D77"/>
                    </a:solidFill>
                  </a:tcPr>
                </a:tc>
                <a:tc>
                  <a:txBody>
                    <a:bodyPr/>
                    <a:lstStyle/>
                    <a:p>
                      <a:pPr marL="688340" marR="248285" indent="-433070">
                        <a:lnSpc>
                          <a:spcPct val="100000"/>
                        </a:lnSpc>
                        <a:spcBef>
                          <a:spcPts val="175"/>
                        </a:spcBef>
                      </a:pPr>
                      <a:r>
                        <a:rPr sz="1000" b="1" spc="-5" dirty="0">
                          <a:latin typeface="Carlito"/>
                          <a:cs typeface="Carlito"/>
                        </a:rPr>
                        <a:t>Bangladesh, Bhutan, </a:t>
                      </a:r>
                      <a:r>
                        <a:rPr sz="1000" b="0" spc="-5" dirty="0">
                          <a:latin typeface="Carlito"/>
                          <a:cs typeface="Carlito"/>
                        </a:rPr>
                        <a:t>Brunei</a:t>
                      </a:r>
                      <a:r>
                        <a:rPr sz="1000" b="1" spc="-5" dirty="0">
                          <a:latin typeface="Carlito"/>
                          <a:cs typeface="Carlito"/>
                        </a:rPr>
                        <a:t>, Cambodia, China, </a:t>
                      </a:r>
                      <a:r>
                        <a:rPr sz="1000" b="1" spc="-10" dirty="0">
                          <a:latin typeface="Carlito"/>
                          <a:cs typeface="Carlito"/>
                        </a:rPr>
                        <a:t>DPR </a:t>
                      </a:r>
                      <a:r>
                        <a:rPr sz="1000" b="1" spc="-5" dirty="0">
                          <a:latin typeface="Carlito"/>
                          <a:cs typeface="Carlito"/>
                        </a:rPr>
                        <a:t>Korea, </a:t>
                      </a:r>
                      <a:r>
                        <a:rPr sz="1000" b="0" spc="-5" dirty="0">
                          <a:latin typeface="Carlito"/>
                          <a:cs typeface="Carlito"/>
                        </a:rPr>
                        <a:t>Hong Kong</a:t>
                      </a:r>
                      <a:r>
                        <a:rPr sz="1000" b="1" spc="-5" dirty="0">
                          <a:latin typeface="Carlito"/>
                          <a:cs typeface="Carlito"/>
                        </a:rPr>
                        <a:t>, India, Indonesia</a:t>
                      </a:r>
                      <a:r>
                        <a:rPr sz="1000" b="0" spc="-5" dirty="0">
                          <a:latin typeface="Carlito"/>
                          <a:cs typeface="Carlito"/>
                        </a:rPr>
                        <a:t>, Japan, Korea</a:t>
                      </a:r>
                      <a:r>
                        <a:rPr sz="1000" b="1" spc="-5" dirty="0">
                          <a:latin typeface="Carlito"/>
                          <a:cs typeface="Carlito"/>
                        </a:rPr>
                        <a:t>, Laos, </a:t>
                      </a:r>
                      <a:r>
                        <a:rPr sz="1000" b="0" spc="-5" dirty="0">
                          <a:latin typeface="Carlito"/>
                          <a:cs typeface="Carlito"/>
                        </a:rPr>
                        <a:t>Macao</a:t>
                      </a:r>
                      <a:r>
                        <a:rPr sz="1000" b="1" spc="-5" dirty="0">
                          <a:latin typeface="Carlito"/>
                          <a:cs typeface="Carlito"/>
                        </a:rPr>
                        <a:t>, Malaysia,  Maldives, Mongolia, Myanmar, Nepal, Pakistan, Philippines, </a:t>
                      </a:r>
                      <a:r>
                        <a:rPr sz="1000" b="0" spc="-5" dirty="0">
                          <a:latin typeface="Carlito"/>
                          <a:cs typeface="Carlito"/>
                        </a:rPr>
                        <a:t>Singapore</a:t>
                      </a:r>
                      <a:r>
                        <a:rPr sz="1000" b="1" spc="-5" dirty="0">
                          <a:latin typeface="Carlito"/>
                          <a:cs typeface="Carlito"/>
                        </a:rPr>
                        <a:t>, Sri Lanka</a:t>
                      </a:r>
                      <a:r>
                        <a:rPr sz="1000" b="0" spc="-5" dirty="0">
                          <a:latin typeface="Carlito"/>
                          <a:cs typeface="Carlito"/>
                        </a:rPr>
                        <a:t>, Taiwan</a:t>
                      </a:r>
                      <a:r>
                        <a:rPr sz="1000" b="1" spc="-5" dirty="0">
                          <a:latin typeface="Carlito"/>
                          <a:cs typeface="Carlito"/>
                        </a:rPr>
                        <a:t>, Thailand,</a:t>
                      </a:r>
                      <a:r>
                        <a:rPr sz="1000" b="1" spc="-35" dirty="0">
                          <a:latin typeface="Carlito"/>
                          <a:cs typeface="Carlito"/>
                        </a:rPr>
                        <a:t> </a:t>
                      </a:r>
                      <a:r>
                        <a:rPr sz="1000" b="1" spc="-5" dirty="0">
                          <a:latin typeface="Carlito"/>
                          <a:cs typeface="Carlito"/>
                        </a:rPr>
                        <a:t>Vietnam</a:t>
                      </a:r>
                      <a:endParaRPr sz="1000" b="1" dirty="0">
                        <a:latin typeface="Carlito"/>
                        <a:cs typeface="Carlito"/>
                      </a:endParaRPr>
                    </a:p>
                  </a:txBody>
                  <a:tcPr marL="0" marR="0" marT="22225" marB="0" anchor="ctr">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BCD6ED"/>
                    </a:solidFill>
                  </a:tcPr>
                </a:tc>
                <a:extLst>
                  <a:ext uri="{0D108BD9-81ED-4DB2-BD59-A6C34878D82A}">
                    <a16:rowId xmlns="" xmlns:a16="http://schemas.microsoft.com/office/drawing/2014/main" val="10004"/>
                  </a:ext>
                </a:extLst>
              </a:tr>
              <a:tr h="399245">
                <a:tc>
                  <a:txBody>
                    <a:bodyPr/>
                    <a:lstStyle/>
                    <a:p>
                      <a:pPr marL="639445" marR="629285" indent="635" algn="ctr">
                        <a:lnSpc>
                          <a:spcPts val="1200"/>
                        </a:lnSpc>
                        <a:spcBef>
                          <a:spcPts val="20"/>
                        </a:spcBef>
                      </a:pPr>
                      <a:r>
                        <a:rPr sz="1000" b="1" spc="-5" dirty="0">
                          <a:solidFill>
                            <a:srgbClr val="FFFFFF"/>
                          </a:solidFill>
                          <a:latin typeface="Carlito"/>
                          <a:cs typeface="Carlito"/>
                        </a:rPr>
                        <a:t>Region 6  Central</a:t>
                      </a:r>
                      <a:r>
                        <a:rPr sz="1000" b="1" spc="-75" dirty="0">
                          <a:solidFill>
                            <a:srgbClr val="FFFFFF"/>
                          </a:solidFill>
                          <a:latin typeface="Carlito"/>
                          <a:cs typeface="Carlito"/>
                        </a:rPr>
                        <a:t> </a:t>
                      </a:r>
                      <a:r>
                        <a:rPr sz="1000" b="1" spc="-10" dirty="0">
                          <a:solidFill>
                            <a:srgbClr val="FFFFFF"/>
                          </a:solidFill>
                          <a:latin typeface="Carlito"/>
                          <a:cs typeface="Carlito"/>
                        </a:rPr>
                        <a:t>Asia</a:t>
                      </a:r>
                      <a:endParaRPr sz="1000" dirty="0">
                        <a:latin typeface="Carlito"/>
                        <a:cs typeface="Carlito"/>
                      </a:endParaRPr>
                    </a:p>
                  </a:txBody>
                  <a:tcPr marL="0" marR="0" marT="2540" marB="0" anchor="ctr">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1F4D77"/>
                    </a:solidFill>
                  </a:tcPr>
                </a:tc>
                <a:tc>
                  <a:txBody>
                    <a:bodyPr/>
                    <a:lstStyle/>
                    <a:p>
                      <a:pPr algn="ctr">
                        <a:lnSpc>
                          <a:spcPct val="100000"/>
                        </a:lnSpc>
                        <a:spcBef>
                          <a:spcPts val="580"/>
                        </a:spcBef>
                      </a:pPr>
                      <a:r>
                        <a:rPr sz="1000" b="1" spc="-5" dirty="0">
                          <a:latin typeface="Carlito"/>
                          <a:cs typeface="Carlito"/>
                        </a:rPr>
                        <a:t>Afghanistan, Kazakhstan, Kyrgyzstan, Tajikistan, Turkmenistan,</a:t>
                      </a:r>
                      <a:r>
                        <a:rPr sz="1000" b="1" spc="-10" dirty="0">
                          <a:latin typeface="Carlito"/>
                          <a:cs typeface="Carlito"/>
                        </a:rPr>
                        <a:t> </a:t>
                      </a:r>
                      <a:r>
                        <a:rPr sz="1000" b="1" spc="-5" dirty="0">
                          <a:latin typeface="Carlito"/>
                          <a:cs typeface="Carlito"/>
                        </a:rPr>
                        <a:t>Uzbekistan</a:t>
                      </a:r>
                      <a:endParaRPr sz="1000" b="1" dirty="0">
                        <a:latin typeface="Carlito"/>
                        <a:cs typeface="Carlito"/>
                      </a:endParaRPr>
                    </a:p>
                  </a:txBody>
                  <a:tcPr marL="0" marR="0" marT="73660" marB="0" anchor="ctr">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DDEBF6"/>
                    </a:solidFill>
                  </a:tcPr>
                </a:tc>
                <a:extLst>
                  <a:ext uri="{0D108BD9-81ED-4DB2-BD59-A6C34878D82A}">
                    <a16:rowId xmlns="" xmlns:a16="http://schemas.microsoft.com/office/drawing/2014/main" val="10005"/>
                  </a:ext>
                </a:extLst>
              </a:tr>
              <a:tr h="399245">
                <a:tc>
                  <a:txBody>
                    <a:bodyPr/>
                    <a:lstStyle/>
                    <a:p>
                      <a:pPr marL="642620" marR="633730" indent="1905" algn="ctr">
                        <a:lnSpc>
                          <a:spcPts val="1200"/>
                        </a:lnSpc>
                        <a:spcBef>
                          <a:spcPts val="20"/>
                        </a:spcBef>
                      </a:pPr>
                      <a:r>
                        <a:rPr sz="1000" b="1" spc="-5" dirty="0">
                          <a:solidFill>
                            <a:srgbClr val="FFFFFF"/>
                          </a:solidFill>
                          <a:latin typeface="Carlito"/>
                          <a:cs typeface="Carlito"/>
                        </a:rPr>
                        <a:t>Region 7  Middle</a:t>
                      </a:r>
                      <a:r>
                        <a:rPr sz="1000" b="1" spc="-70" dirty="0">
                          <a:solidFill>
                            <a:srgbClr val="FFFFFF"/>
                          </a:solidFill>
                          <a:latin typeface="Carlito"/>
                          <a:cs typeface="Carlito"/>
                        </a:rPr>
                        <a:t> </a:t>
                      </a:r>
                      <a:r>
                        <a:rPr sz="1000" b="1" spc="-5" dirty="0">
                          <a:solidFill>
                            <a:srgbClr val="FFFFFF"/>
                          </a:solidFill>
                          <a:latin typeface="Carlito"/>
                          <a:cs typeface="Carlito"/>
                        </a:rPr>
                        <a:t>East</a:t>
                      </a:r>
                      <a:endParaRPr sz="1000" dirty="0">
                        <a:latin typeface="Carlito"/>
                        <a:cs typeface="Carlito"/>
                      </a:endParaRPr>
                    </a:p>
                  </a:txBody>
                  <a:tcPr marL="0" marR="0" marT="2540" marB="0" anchor="ctr">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1F4D77"/>
                    </a:solidFill>
                  </a:tcPr>
                </a:tc>
                <a:tc>
                  <a:txBody>
                    <a:bodyPr/>
                    <a:lstStyle/>
                    <a:p>
                      <a:pPr algn="ctr">
                        <a:lnSpc>
                          <a:spcPct val="100000"/>
                        </a:lnSpc>
                        <a:spcBef>
                          <a:spcPts val="580"/>
                        </a:spcBef>
                      </a:pPr>
                      <a:r>
                        <a:rPr sz="1000" spc="-5" dirty="0">
                          <a:latin typeface="Carlito"/>
                          <a:cs typeface="Carlito"/>
                        </a:rPr>
                        <a:t>Bahrain, </a:t>
                      </a:r>
                      <a:r>
                        <a:rPr sz="1000" b="1" spc="-5" dirty="0">
                          <a:latin typeface="Carlito"/>
                          <a:cs typeface="Carlito"/>
                        </a:rPr>
                        <a:t>Iran, Iraq</a:t>
                      </a:r>
                      <a:r>
                        <a:rPr sz="1000" spc="-5" dirty="0">
                          <a:latin typeface="Carlito"/>
                          <a:cs typeface="Carlito"/>
                        </a:rPr>
                        <a:t>, Kuwait, Oman, </a:t>
                      </a:r>
                      <a:r>
                        <a:rPr sz="1000" dirty="0">
                          <a:latin typeface="Carlito"/>
                          <a:cs typeface="Carlito"/>
                        </a:rPr>
                        <a:t>Qatar, </a:t>
                      </a:r>
                      <a:r>
                        <a:rPr sz="1000" spc="-5" dirty="0">
                          <a:latin typeface="Carlito"/>
                          <a:cs typeface="Carlito"/>
                        </a:rPr>
                        <a:t>Saudi Arabia, United Arab Emirates, </a:t>
                      </a:r>
                      <a:r>
                        <a:rPr sz="1000" b="1" spc="-10" dirty="0">
                          <a:latin typeface="Carlito"/>
                          <a:cs typeface="Carlito"/>
                        </a:rPr>
                        <a:t>Yemen</a:t>
                      </a:r>
                      <a:endParaRPr sz="1000" b="1" dirty="0">
                        <a:latin typeface="Carlito"/>
                        <a:cs typeface="Carlito"/>
                      </a:endParaRPr>
                    </a:p>
                  </a:txBody>
                  <a:tcPr marL="0" marR="0" marT="73660" marB="0" anchor="ctr">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BCD6ED"/>
                    </a:solidFill>
                  </a:tcPr>
                </a:tc>
                <a:extLst>
                  <a:ext uri="{0D108BD9-81ED-4DB2-BD59-A6C34878D82A}">
                    <a16:rowId xmlns="" xmlns:a16="http://schemas.microsoft.com/office/drawing/2014/main" val="10006"/>
                  </a:ext>
                </a:extLst>
              </a:tr>
              <a:tr h="399245">
                <a:tc>
                  <a:txBody>
                    <a:bodyPr/>
                    <a:lstStyle/>
                    <a:p>
                      <a:pPr marL="726440" marR="715645" algn="ctr">
                        <a:lnSpc>
                          <a:spcPts val="1200"/>
                        </a:lnSpc>
                        <a:spcBef>
                          <a:spcPts val="20"/>
                        </a:spcBef>
                      </a:pPr>
                      <a:r>
                        <a:rPr sz="1000" b="1" spc="-5" dirty="0">
                          <a:solidFill>
                            <a:srgbClr val="FFFFFF"/>
                          </a:solidFill>
                          <a:latin typeface="Carlito"/>
                          <a:cs typeface="Carlito"/>
                        </a:rPr>
                        <a:t>Region</a:t>
                      </a:r>
                      <a:r>
                        <a:rPr sz="1000" b="1" spc="-75" dirty="0">
                          <a:solidFill>
                            <a:srgbClr val="FFFFFF"/>
                          </a:solidFill>
                          <a:latin typeface="Carlito"/>
                          <a:cs typeface="Carlito"/>
                        </a:rPr>
                        <a:t> </a:t>
                      </a:r>
                      <a:r>
                        <a:rPr sz="1000" b="1" spc="-5" dirty="0">
                          <a:solidFill>
                            <a:srgbClr val="FFFFFF"/>
                          </a:solidFill>
                          <a:latin typeface="Carlito"/>
                          <a:cs typeface="Carlito"/>
                        </a:rPr>
                        <a:t>8 </a:t>
                      </a:r>
                      <a:r>
                        <a:rPr sz="1000" b="1" dirty="0">
                          <a:solidFill>
                            <a:srgbClr val="FFFFFF"/>
                          </a:solidFill>
                          <a:latin typeface="Carlito"/>
                          <a:cs typeface="Carlito"/>
                        </a:rPr>
                        <a:t> </a:t>
                      </a:r>
                      <a:r>
                        <a:rPr sz="1000" b="1" spc="-10" dirty="0">
                          <a:solidFill>
                            <a:srgbClr val="FFFFFF"/>
                          </a:solidFill>
                          <a:latin typeface="Carlito"/>
                          <a:cs typeface="Carlito"/>
                        </a:rPr>
                        <a:t>Pacific</a:t>
                      </a:r>
                      <a:endParaRPr sz="1000" dirty="0">
                        <a:latin typeface="Carlito"/>
                        <a:cs typeface="Carlito"/>
                      </a:endParaRPr>
                    </a:p>
                  </a:txBody>
                  <a:tcPr marL="0" marR="0" marT="2540" marB="0" anchor="ctr">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1F4D77"/>
                    </a:solidFill>
                  </a:tcPr>
                </a:tc>
                <a:tc>
                  <a:txBody>
                    <a:bodyPr/>
                    <a:lstStyle/>
                    <a:p>
                      <a:pPr marL="2072005" marR="189865" indent="-1874520">
                        <a:lnSpc>
                          <a:spcPts val="1200"/>
                        </a:lnSpc>
                        <a:spcBef>
                          <a:spcPts val="20"/>
                        </a:spcBef>
                      </a:pPr>
                      <a:r>
                        <a:rPr sz="1000" spc="-5" dirty="0">
                          <a:latin typeface="Carlito"/>
                          <a:cs typeface="Carlito"/>
                        </a:rPr>
                        <a:t>Australia, Cook Islands, </a:t>
                      </a:r>
                      <a:r>
                        <a:rPr sz="1000" b="1" spc="-5" dirty="0">
                          <a:latin typeface="Carlito"/>
                          <a:cs typeface="Carlito"/>
                        </a:rPr>
                        <a:t>Fiji, Kiribati, Marshall Islands, Micronesia, Nauru</a:t>
                      </a:r>
                      <a:r>
                        <a:rPr sz="1000" spc="-5" dirty="0">
                          <a:latin typeface="Carlito"/>
                          <a:cs typeface="Carlito"/>
                        </a:rPr>
                        <a:t>, New Zealand, </a:t>
                      </a:r>
                      <a:r>
                        <a:rPr sz="1000" b="1" spc="-5" dirty="0">
                          <a:latin typeface="Carlito"/>
                          <a:cs typeface="Carlito"/>
                        </a:rPr>
                        <a:t>Niue</a:t>
                      </a:r>
                      <a:r>
                        <a:rPr sz="1000" spc="-5" dirty="0">
                          <a:latin typeface="Carlito"/>
                          <a:cs typeface="Carlito"/>
                        </a:rPr>
                        <a:t>, Palau, </a:t>
                      </a:r>
                      <a:r>
                        <a:rPr sz="1000" b="1" spc="-5" dirty="0">
                          <a:latin typeface="Carlito"/>
                          <a:cs typeface="Carlito"/>
                        </a:rPr>
                        <a:t>Papua </a:t>
                      </a:r>
                      <a:r>
                        <a:rPr sz="1000" b="1" spc="-10" dirty="0">
                          <a:latin typeface="Carlito"/>
                          <a:cs typeface="Carlito"/>
                        </a:rPr>
                        <a:t>New </a:t>
                      </a:r>
                      <a:r>
                        <a:rPr sz="1000" b="1" spc="-5" dirty="0" smtClean="0">
                          <a:latin typeface="Carlito"/>
                          <a:cs typeface="Carlito"/>
                        </a:rPr>
                        <a:t>Guinea</a:t>
                      </a:r>
                      <a:r>
                        <a:rPr sz="1000" b="1" spc="-5" dirty="0">
                          <a:latin typeface="Carlito"/>
                          <a:cs typeface="Carlito"/>
                        </a:rPr>
                        <a:t>, Samoa,  Solomon Islands, </a:t>
                      </a:r>
                      <a:r>
                        <a:rPr sz="1000" b="1" spc="-10" dirty="0">
                          <a:latin typeface="Carlito"/>
                          <a:cs typeface="Carlito"/>
                        </a:rPr>
                        <a:t>Timor-Leste, </a:t>
                      </a:r>
                      <a:r>
                        <a:rPr sz="1000" b="1" spc="-5" dirty="0">
                          <a:latin typeface="Carlito"/>
                          <a:cs typeface="Carlito"/>
                        </a:rPr>
                        <a:t>Tonga, Tuvalu,</a:t>
                      </a:r>
                      <a:r>
                        <a:rPr sz="1000" b="1" spc="40" dirty="0">
                          <a:latin typeface="Carlito"/>
                          <a:cs typeface="Carlito"/>
                        </a:rPr>
                        <a:t> </a:t>
                      </a:r>
                      <a:r>
                        <a:rPr sz="1000" b="1" spc="-5" dirty="0">
                          <a:latin typeface="Carlito"/>
                          <a:cs typeface="Carlito"/>
                        </a:rPr>
                        <a:t>Vanuatu</a:t>
                      </a:r>
                      <a:endParaRPr sz="1000" b="1" dirty="0">
                        <a:latin typeface="Carlito"/>
                        <a:cs typeface="Carlito"/>
                      </a:endParaRPr>
                    </a:p>
                  </a:txBody>
                  <a:tcPr marL="0" marR="0" marT="2540" marB="0" anchor="ctr">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DDEBF6"/>
                    </a:solidFill>
                  </a:tcPr>
                </a:tc>
                <a:extLst>
                  <a:ext uri="{0D108BD9-81ED-4DB2-BD59-A6C34878D82A}">
                    <a16:rowId xmlns="" xmlns:a16="http://schemas.microsoft.com/office/drawing/2014/main" val="10007"/>
                  </a:ext>
                </a:extLst>
              </a:tr>
              <a:tr h="663938">
                <a:tc>
                  <a:txBody>
                    <a:bodyPr/>
                    <a:lstStyle/>
                    <a:p>
                      <a:pPr algn="ctr">
                        <a:lnSpc>
                          <a:spcPct val="100000"/>
                        </a:lnSpc>
                      </a:pPr>
                      <a:endParaRPr sz="1000" dirty="0">
                        <a:latin typeface="Times New Roman"/>
                        <a:cs typeface="Times New Roman"/>
                      </a:endParaRPr>
                    </a:p>
                    <a:p>
                      <a:pPr marL="3175" algn="ctr">
                        <a:lnSpc>
                          <a:spcPct val="100000"/>
                        </a:lnSpc>
                        <a:spcBef>
                          <a:spcPts val="630"/>
                        </a:spcBef>
                      </a:pPr>
                      <a:r>
                        <a:rPr sz="1000" b="1" spc="-5" dirty="0">
                          <a:solidFill>
                            <a:srgbClr val="FFFFFF"/>
                          </a:solidFill>
                          <a:latin typeface="Carlito"/>
                          <a:cs typeface="Carlito"/>
                        </a:rPr>
                        <a:t>Region</a:t>
                      </a:r>
                      <a:r>
                        <a:rPr sz="1000" b="1" dirty="0">
                          <a:solidFill>
                            <a:srgbClr val="FFFFFF"/>
                          </a:solidFill>
                          <a:latin typeface="Carlito"/>
                          <a:cs typeface="Carlito"/>
                        </a:rPr>
                        <a:t> </a:t>
                      </a:r>
                      <a:r>
                        <a:rPr sz="1000" b="1" spc="-5" dirty="0">
                          <a:solidFill>
                            <a:srgbClr val="FFFFFF"/>
                          </a:solidFill>
                          <a:latin typeface="Carlito"/>
                          <a:cs typeface="Carlito"/>
                        </a:rPr>
                        <a:t>9</a:t>
                      </a:r>
                      <a:endParaRPr sz="1000" dirty="0">
                        <a:latin typeface="Carlito"/>
                        <a:cs typeface="Carlito"/>
                      </a:endParaRPr>
                    </a:p>
                    <a:p>
                      <a:pPr marL="3175" algn="ctr">
                        <a:lnSpc>
                          <a:spcPct val="100000"/>
                        </a:lnSpc>
                      </a:pPr>
                      <a:r>
                        <a:rPr sz="1000" b="1" spc="-5" dirty="0">
                          <a:solidFill>
                            <a:srgbClr val="FFFFFF"/>
                          </a:solidFill>
                          <a:latin typeface="Carlito"/>
                          <a:cs typeface="Carlito"/>
                        </a:rPr>
                        <a:t>Sub-Saharan</a:t>
                      </a:r>
                      <a:r>
                        <a:rPr sz="1000" b="1" spc="-20" dirty="0">
                          <a:solidFill>
                            <a:srgbClr val="FFFFFF"/>
                          </a:solidFill>
                          <a:latin typeface="Carlito"/>
                          <a:cs typeface="Carlito"/>
                        </a:rPr>
                        <a:t> </a:t>
                      </a:r>
                      <a:r>
                        <a:rPr sz="1000" b="1" spc="-5" dirty="0">
                          <a:solidFill>
                            <a:srgbClr val="FFFFFF"/>
                          </a:solidFill>
                          <a:latin typeface="Carlito"/>
                          <a:cs typeface="Carlito"/>
                        </a:rPr>
                        <a:t>Africa</a:t>
                      </a:r>
                      <a:endParaRPr sz="1000" dirty="0">
                        <a:latin typeface="Carlito"/>
                        <a:cs typeface="Carlito"/>
                      </a:endParaRPr>
                    </a:p>
                  </a:txBody>
                  <a:tcPr marL="0" marR="0" marT="0" marB="0" anchor="ctr">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1F4D77"/>
                    </a:solidFill>
                  </a:tcPr>
                </a:tc>
                <a:tc>
                  <a:txBody>
                    <a:bodyPr/>
                    <a:lstStyle/>
                    <a:p>
                      <a:pPr marL="111125" marR="100965" algn="ctr">
                        <a:lnSpc>
                          <a:spcPts val="1200"/>
                        </a:lnSpc>
                        <a:spcBef>
                          <a:spcPts val="20"/>
                        </a:spcBef>
                      </a:pPr>
                      <a:r>
                        <a:rPr sz="1000" b="1" spc="-5" dirty="0">
                          <a:latin typeface="Carlito"/>
                          <a:cs typeface="Carlito"/>
                        </a:rPr>
                        <a:t>Angola, Benin, Botswana, Burkina Faso, Burundi, Cameroon, Cape </a:t>
                      </a:r>
                      <a:r>
                        <a:rPr sz="1000" b="1" spc="-10" dirty="0">
                          <a:latin typeface="Carlito"/>
                          <a:cs typeface="Carlito"/>
                        </a:rPr>
                        <a:t>Verde, </a:t>
                      </a:r>
                      <a:r>
                        <a:rPr sz="1000" b="1" spc="-5" dirty="0">
                          <a:latin typeface="Carlito"/>
                          <a:cs typeface="Carlito"/>
                        </a:rPr>
                        <a:t>Central African Republic, Chad, Comoros, Congo, Congo -  Democratic Republic of the, Côte d’Ivoire, Djibouti, Equatorial Guinea, Eritrea, Eswatini, Ethiopia, Gabon, Gambia, Ghana, Guinea,  Guinea-Bissau, Kenya, Lesotho, Liberia, Madagascar, Malawi, Mali, Mauritania, Mauritius, Mozambique, Namibia, Niger, Nigeria,  Rwanda, Sao Tome and Principe, Senegal, </a:t>
                      </a:r>
                      <a:r>
                        <a:rPr sz="1000" b="0" spc="-5" dirty="0">
                          <a:latin typeface="Carlito"/>
                          <a:cs typeface="Carlito"/>
                        </a:rPr>
                        <a:t>Seychelles,</a:t>
                      </a:r>
                      <a:r>
                        <a:rPr sz="1000" b="1" spc="-5" dirty="0">
                          <a:latin typeface="Carlito"/>
                          <a:cs typeface="Carlito"/>
                        </a:rPr>
                        <a:t> Sierra Leone, Somalia, South Africa, South Sudan, Sudan, Tanzania, Togo,  Uganda, Zambia,</a:t>
                      </a:r>
                      <a:r>
                        <a:rPr sz="1000" b="1" spc="-30" dirty="0">
                          <a:latin typeface="Carlito"/>
                          <a:cs typeface="Carlito"/>
                        </a:rPr>
                        <a:t> </a:t>
                      </a:r>
                      <a:r>
                        <a:rPr sz="1000" b="1" spc="-5" dirty="0">
                          <a:latin typeface="Carlito"/>
                          <a:cs typeface="Carlito"/>
                        </a:rPr>
                        <a:t>Zimbabwe</a:t>
                      </a:r>
                      <a:endParaRPr sz="1000" b="1" dirty="0">
                        <a:latin typeface="Carlito"/>
                        <a:cs typeface="Carlito"/>
                      </a:endParaRPr>
                    </a:p>
                  </a:txBody>
                  <a:tcPr marL="0" marR="0" marT="2540" marB="0" anchor="ctr">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BCD6ED"/>
                    </a:solidFill>
                  </a:tcPr>
                </a:tc>
                <a:extLst>
                  <a:ext uri="{0D108BD9-81ED-4DB2-BD59-A6C34878D82A}">
                    <a16:rowId xmlns="" xmlns:a16="http://schemas.microsoft.com/office/drawing/2014/main" val="10008"/>
                  </a:ext>
                </a:extLst>
              </a:tr>
              <a:tr h="399245">
                <a:tc>
                  <a:txBody>
                    <a:bodyPr/>
                    <a:lstStyle/>
                    <a:p>
                      <a:pPr marL="591185" marR="582295" indent="103505" algn="ctr">
                        <a:lnSpc>
                          <a:spcPts val="1200"/>
                        </a:lnSpc>
                        <a:spcBef>
                          <a:spcPts val="20"/>
                        </a:spcBef>
                      </a:pPr>
                      <a:r>
                        <a:rPr sz="1000" b="1" spc="-5" dirty="0">
                          <a:solidFill>
                            <a:srgbClr val="FFFFFF"/>
                          </a:solidFill>
                          <a:latin typeface="Carlito"/>
                          <a:cs typeface="Carlito"/>
                        </a:rPr>
                        <a:t>Region </a:t>
                      </a:r>
                      <a:r>
                        <a:rPr sz="1000" b="1" spc="-10" dirty="0">
                          <a:solidFill>
                            <a:srgbClr val="FFFFFF"/>
                          </a:solidFill>
                          <a:latin typeface="Carlito"/>
                          <a:cs typeface="Carlito"/>
                        </a:rPr>
                        <a:t>10  </a:t>
                      </a:r>
                      <a:r>
                        <a:rPr sz="1000" b="1" spc="-5" dirty="0">
                          <a:solidFill>
                            <a:srgbClr val="FFFFFF"/>
                          </a:solidFill>
                          <a:latin typeface="Carlito"/>
                          <a:cs typeface="Carlito"/>
                        </a:rPr>
                        <a:t>Latin</a:t>
                      </a:r>
                      <a:r>
                        <a:rPr sz="1000" b="1" spc="-60" dirty="0">
                          <a:solidFill>
                            <a:srgbClr val="FFFFFF"/>
                          </a:solidFill>
                          <a:latin typeface="Carlito"/>
                          <a:cs typeface="Carlito"/>
                        </a:rPr>
                        <a:t> </a:t>
                      </a:r>
                      <a:r>
                        <a:rPr sz="1000" b="1" spc="-5" dirty="0">
                          <a:solidFill>
                            <a:srgbClr val="FFFFFF"/>
                          </a:solidFill>
                          <a:latin typeface="Carlito"/>
                          <a:cs typeface="Carlito"/>
                        </a:rPr>
                        <a:t>America</a:t>
                      </a:r>
                      <a:endParaRPr sz="1000" dirty="0">
                        <a:latin typeface="Carlito"/>
                        <a:cs typeface="Carlito"/>
                      </a:endParaRPr>
                    </a:p>
                  </a:txBody>
                  <a:tcPr marL="0" marR="0" marT="2540" marB="0" anchor="ctr">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1F4D77"/>
                    </a:solidFill>
                  </a:tcPr>
                </a:tc>
                <a:tc>
                  <a:txBody>
                    <a:bodyPr/>
                    <a:lstStyle/>
                    <a:p>
                      <a:pPr marL="2534285" marR="202565" indent="-2322830">
                        <a:lnSpc>
                          <a:spcPts val="1200"/>
                        </a:lnSpc>
                        <a:spcBef>
                          <a:spcPts val="20"/>
                        </a:spcBef>
                      </a:pPr>
                      <a:r>
                        <a:rPr sz="1000" b="1" spc="-5" dirty="0">
                          <a:latin typeface="Carlito"/>
                          <a:cs typeface="Carlito"/>
                        </a:rPr>
                        <a:t>Argentina, Bolivia, Brazil</a:t>
                      </a:r>
                      <a:r>
                        <a:rPr sz="1000" b="0" spc="-5" dirty="0">
                          <a:latin typeface="Carlito"/>
                          <a:cs typeface="Carlito"/>
                        </a:rPr>
                        <a:t>, Chile, </a:t>
                      </a:r>
                      <a:r>
                        <a:rPr sz="1000" b="1" spc="-5" dirty="0">
                          <a:latin typeface="Carlito"/>
                          <a:cs typeface="Carlito"/>
                        </a:rPr>
                        <a:t>Colombia, Costa Rica, Ecuador, El Salvador, Guatemala, Honduras, Mexico, Nicaragua, </a:t>
                      </a:r>
                      <a:r>
                        <a:rPr sz="1000" b="0" spc="-5" dirty="0">
                          <a:latin typeface="Carlito"/>
                          <a:cs typeface="Carlito"/>
                        </a:rPr>
                        <a:t>Panama,  </a:t>
                      </a:r>
                      <a:r>
                        <a:rPr sz="1000" b="1" spc="-5" dirty="0">
                          <a:latin typeface="Carlito"/>
                          <a:cs typeface="Carlito"/>
                        </a:rPr>
                        <a:t>Paraguay, Peru, </a:t>
                      </a:r>
                      <a:r>
                        <a:rPr sz="1000" b="0" spc="-5" dirty="0">
                          <a:latin typeface="Carlito"/>
                          <a:cs typeface="Carlito"/>
                        </a:rPr>
                        <a:t>Uruguay,</a:t>
                      </a:r>
                      <a:r>
                        <a:rPr sz="1000" b="0" spc="-25" dirty="0">
                          <a:latin typeface="Carlito"/>
                          <a:cs typeface="Carlito"/>
                        </a:rPr>
                        <a:t> </a:t>
                      </a:r>
                      <a:r>
                        <a:rPr sz="1000" b="1" spc="-5" dirty="0">
                          <a:latin typeface="Carlito"/>
                          <a:cs typeface="Carlito"/>
                        </a:rPr>
                        <a:t>Venezuela</a:t>
                      </a:r>
                      <a:endParaRPr sz="1000" b="1" dirty="0">
                        <a:latin typeface="Carlito"/>
                        <a:cs typeface="Carlito"/>
                      </a:endParaRPr>
                    </a:p>
                  </a:txBody>
                  <a:tcPr marL="0" marR="0" marT="2540" marB="0" anchor="ctr">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DDEBF6"/>
                    </a:solidFill>
                  </a:tcPr>
                </a:tc>
                <a:extLst>
                  <a:ext uri="{0D108BD9-81ED-4DB2-BD59-A6C34878D82A}">
                    <a16:rowId xmlns="" xmlns:a16="http://schemas.microsoft.com/office/drawing/2014/main" val="10009"/>
                  </a:ext>
                </a:extLst>
              </a:tr>
              <a:tr h="548686">
                <a:tc>
                  <a:txBody>
                    <a:bodyPr/>
                    <a:lstStyle/>
                    <a:p>
                      <a:pPr marL="694690" marR="683895" algn="ctr">
                        <a:lnSpc>
                          <a:spcPct val="100000"/>
                        </a:lnSpc>
                        <a:spcBef>
                          <a:spcPts val="175"/>
                        </a:spcBef>
                      </a:pPr>
                      <a:r>
                        <a:rPr sz="1000" b="1" spc="-5" dirty="0">
                          <a:solidFill>
                            <a:srgbClr val="FFFFFF"/>
                          </a:solidFill>
                          <a:latin typeface="Carlito"/>
                          <a:cs typeface="Carlito"/>
                        </a:rPr>
                        <a:t>Region</a:t>
                      </a:r>
                      <a:r>
                        <a:rPr sz="1000" b="1" spc="-75" dirty="0">
                          <a:solidFill>
                            <a:srgbClr val="FFFFFF"/>
                          </a:solidFill>
                          <a:latin typeface="Carlito"/>
                          <a:cs typeface="Carlito"/>
                        </a:rPr>
                        <a:t> </a:t>
                      </a:r>
                      <a:r>
                        <a:rPr sz="1000" b="1" spc="-10" dirty="0">
                          <a:solidFill>
                            <a:srgbClr val="FFFFFF"/>
                          </a:solidFill>
                          <a:latin typeface="Carlito"/>
                          <a:cs typeface="Carlito"/>
                        </a:rPr>
                        <a:t>11  </a:t>
                      </a:r>
                      <a:r>
                        <a:rPr sz="1000" b="1" dirty="0">
                          <a:solidFill>
                            <a:srgbClr val="FFFFFF"/>
                          </a:solidFill>
                          <a:latin typeface="Carlito"/>
                          <a:cs typeface="Carlito"/>
                        </a:rPr>
                        <a:t>C</a:t>
                      </a:r>
                      <a:r>
                        <a:rPr sz="1000" b="1" spc="-5" dirty="0">
                          <a:solidFill>
                            <a:srgbClr val="FFFFFF"/>
                          </a:solidFill>
                          <a:latin typeface="Carlito"/>
                          <a:cs typeface="Carlito"/>
                        </a:rPr>
                        <a:t>a</a:t>
                      </a:r>
                      <a:r>
                        <a:rPr sz="1000" b="1" spc="10" dirty="0">
                          <a:solidFill>
                            <a:srgbClr val="FFFFFF"/>
                          </a:solidFill>
                          <a:latin typeface="Carlito"/>
                          <a:cs typeface="Carlito"/>
                        </a:rPr>
                        <a:t>r</a:t>
                      </a:r>
                      <a:r>
                        <a:rPr sz="1000" b="1" dirty="0">
                          <a:solidFill>
                            <a:srgbClr val="FFFFFF"/>
                          </a:solidFill>
                          <a:latin typeface="Carlito"/>
                          <a:cs typeface="Carlito"/>
                        </a:rPr>
                        <a:t>r</a:t>
                      </a:r>
                      <a:r>
                        <a:rPr sz="1000" b="1" spc="-10" dirty="0">
                          <a:solidFill>
                            <a:srgbClr val="FFFFFF"/>
                          </a:solidFill>
                          <a:latin typeface="Carlito"/>
                          <a:cs typeface="Carlito"/>
                        </a:rPr>
                        <a:t>i</a:t>
                      </a:r>
                      <a:r>
                        <a:rPr sz="1000" b="1" dirty="0">
                          <a:solidFill>
                            <a:srgbClr val="FFFFFF"/>
                          </a:solidFill>
                          <a:latin typeface="Carlito"/>
                          <a:cs typeface="Carlito"/>
                        </a:rPr>
                        <a:t>b</a:t>
                      </a:r>
                      <a:r>
                        <a:rPr sz="1000" b="1" spc="5" dirty="0">
                          <a:solidFill>
                            <a:srgbClr val="FFFFFF"/>
                          </a:solidFill>
                          <a:latin typeface="Carlito"/>
                          <a:cs typeface="Carlito"/>
                        </a:rPr>
                        <a:t>e</a:t>
                      </a:r>
                      <a:r>
                        <a:rPr sz="1000" b="1" spc="-5" dirty="0">
                          <a:solidFill>
                            <a:srgbClr val="FFFFFF"/>
                          </a:solidFill>
                          <a:latin typeface="Carlito"/>
                          <a:cs typeface="Carlito"/>
                        </a:rPr>
                        <a:t>a</a:t>
                      </a:r>
                      <a:r>
                        <a:rPr sz="1000" b="1" dirty="0">
                          <a:solidFill>
                            <a:srgbClr val="FFFFFF"/>
                          </a:solidFill>
                          <a:latin typeface="Carlito"/>
                          <a:cs typeface="Carlito"/>
                        </a:rPr>
                        <a:t>n</a:t>
                      </a:r>
                      <a:endParaRPr sz="1000" dirty="0">
                        <a:latin typeface="Carlito"/>
                        <a:cs typeface="Carlito"/>
                      </a:endParaRPr>
                    </a:p>
                  </a:txBody>
                  <a:tcPr marL="0" marR="0" marT="22225" marB="0" anchor="ctr">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1F4D77"/>
                    </a:solidFill>
                  </a:tcPr>
                </a:tc>
                <a:tc>
                  <a:txBody>
                    <a:bodyPr/>
                    <a:lstStyle/>
                    <a:p>
                      <a:pPr marL="1659255" marR="50800" indent="-1600200">
                        <a:lnSpc>
                          <a:spcPct val="100000"/>
                        </a:lnSpc>
                        <a:spcBef>
                          <a:spcPts val="175"/>
                        </a:spcBef>
                      </a:pPr>
                      <a:r>
                        <a:rPr sz="1000" b="0" spc="-5" dirty="0">
                          <a:latin typeface="Carlito"/>
                          <a:cs typeface="Carlito"/>
                        </a:rPr>
                        <a:t>Antigua &amp; Barbuda , Bahamas , Barbados </a:t>
                      </a:r>
                      <a:r>
                        <a:rPr sz="1000" b="1" spc="-5" dirty="0">
                          <a:latin typeface="Carlito"/>
                          <a:cs typeface="Carlito"/>
                        </a:rPr>
                        <a:t>, Belize, Cuba, Dominica, Dominican Republic, Grenada, Guyana, </a:t>
                      </a:r>
                      <a:r>
                        <a:rPr sz="1000" b="1" dirty="0">
                          <a:latin typeface="Carlito"/>
                          <a:cs typeface="Carlito"/>
                        </a:rPr>
                        <a:t>Haiti, </a:t>
                      </a:r>
                      <a:r>
                        <a:rPr sz="1000" b="1" spc="-5" dirty="0">
                          <a:latin typeface="Carlito"/>
                          <a:cs typeface="Carlito"/>
                        </a:rPr>
                        <a:t>Jamaica, </a:t>
                      </a:r>
                      <a:r>
                        <a:rPr sz="1000" b="0" spc="-10" dirty="0">
                          <a:latin typeface="Carlito"/>
                          <a:cs typeface="Carlito"/>
                        </a:rPr>
                        <a:t>St </a:t>
                      </a:r>
                      <a:r>
                        <a:rPr sz="1000" b="0" spc="-5" dirty="0">
                          <a:latin typeface="Carlito"/>
                          <a:cs typeface="Carlito"/>
                        </a:rPr>
                        <a:t>Kitts and  Nevis</a:t>
                      </a:r>
                      <a:r>
                        <a:rPr sz="1000" b="1" spc="-5" dirty="0">
                          <a:latin typeface="Carlito"/>
                          <a:cs typeface="Carlito"/>
                        </a:rPr>
                        <a:t>, St Lucia, St Vincent &amp; Grenadines, Suriname, </a:t>
                      </a:r>
                      <a:r>
                        <a:rPr sz="1000" b="0" spc="-5" dirty="0">
                          <a:latin typeface="Carlito"/>
                          <a:cs typeface="Carlito"/>
                        </a:rPr>
                        <a:t>Trinidad &amp;</a:t>
                      </a:r>
                      <a:r>
                        <a:rPr sz="1000" b="0" spc="65" dirty="0">
                          <a:latin typeface="Carlito"/>
                          <a:cs typeface="Carlito"/>
                        </a:rPr>
                        <a:t> </a:t>
                      </a:r>
                      <a:r>
                        <a:rPr sz="1000" b="0" spc="-5" dirty="0">
                          <a:latin typeface="Carlito"/>
                          <a:cs typeface="Carlito"/>
                        </a:rPr>
                        <a:t>Tobago</a:t>
                      </a:r>
                      <a:endParaRPr sz="1000" b="0" dirty="0">
                        <a:latin typeface="Carlito"/>
                        <a:cs typeface="Carlito"/>
                      </a:endParaRPr>
                    </a:p>
                  </a:txBody>
                  <a:tcPr marL="0" marR="0" marT="22225" marB="0" anchor="ctr">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BCD6ED"/>
                    </a:solidFill>
                  </a:tcPr>
                </a:tc>
                <a:extLst>
                  <a:ext uri="{0D108BD9-81ED-4DB2-BD59-A6C34878D82A}">
                    <a16:rowId xmlns="" xmlns:a16="http://schemas.microsoft.com/office/drawing/2014/main" val="10010"/>
                  </a:ext>
                </a:extLst>
              </a:tr>
              <a:tr h="399245">
                <a:tc>
                  <a:txBody>
                    <a:bodyPr/>
                    <a:lstStyle/>
                    <a:p>
                      <a:pPr marL="614045" marR="603250" indent="80645" algn="ctr">
                        <a:lnSpc>
                          <a:spcPts val="1200"/>
                        </a:lnSpc>
                        <a:spcBef>
                          <a:spcPts val="20"/>
                        </a:spcBef>
                      </a:pPr>
                      <a:r>
                        <a:rPr sz="1000" b="1" spc="-5" dirty="0">
                          <a:solidFill>
                            <a:srgbClr val="FFFFFF"/>
                          </a:solidFill>
                          <a:latin typeface="Carlito"/>
                          <a:cs typeface="Carlito"/>
                        </a:rPr>
                        <a:t>Region </a:t>
                      </a:r>
                      <a:r>
                        <a:rPr sz="1000" b="1" spc="-10" dirty="0">
                          <a:solidFill>
                            <a:srgbClr val="FFFFFF"/>
                          </a:solidFill>
                          <a:latin typeface="Carlito"/>
                          <a:cs typeface="Carlito"/>
                        </a:rPr>
                        <a:t>12  </a:t>
                      </a:r>
                      <a:r>
                        <a:rPr sz="1000" b="1" spc="-5" dirty="0">
                          <a:solidFill>
                            <a:srgbClr val="FFFFFF"/>
                          </a:solidFill>
                          <a:latin typeface="Carlito"/>
                          <a:cs typeface="Carlito"/>
                        </a:rPr>
                        <a:t>US &amp;</a:t>
                      </a:r>
                      <a:r>
                        <a:rPr sz="1000" b="1" spc="-65" dirty="0">
                          <a:solidFill>
                            <a:srgbClr val="FFFFFF"/>
                          </a:solidFill>
                          <a:latin typeface="Carlito"/>
                          <a:cs typeface="Carlito"/>
                        </a:rPr>
                        <a:t> </a:t>
                      </a:r>
                      <a:r>
                        <a:rPr sz="1000" b="1" spc="-5" dirty="0">
                          <a:solidFill>
                            <a:srgbClr val="FFFFFF"/>
                          </a:solidFill>
                          <a:latin typeface="Carlito"/>
                          <a:cs typeface="Carlito"/>
                        </a:rPr>
                        <a:t>Canada</a:t>
                      </a:r>
                      <a:endParaRPr sz="1000" dirty="0">
                        <a:latin typeface="Carlito"/>
                        <a:cs typeface="Carlito"/>
                      </a:endParaRPr>
                    </a:p>
                  </a:txBody>
                  <a:tcPr marL="0" marR="0" marT="2540" marB="0" anchor="ctr">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1F4D77"/>
                    </a:solidFill>
                  </a:tcPr>
                </a:tc>
                <a:tc>
                  <a:txBody>
                    <a:bodyPr/>
                    <a:lstStyle/>
                    <a:p>
                      <a:pPr algn="ctr">
                        <a:lnSpc>
                          <a:spcPct val="100000"/>
                        </a:lnSpc>
                        <a:spcBef>
                          <a:spcPts val="580"/>
                        </a:spcBef>
                      </a:pPr>
                      <a:r>
                        <a:rPr sz="1000" spc="-5" dirty="0">
                          <a:latin typeface="Carlito"/>
                          <a:cs typeface="Carlito"/>
                        </a:rPr>
                        <a:t>United States of America,</a:t>
                      </a:r>
                      <a:r>
                        <a:rPr sz="1000" spc="10" dirty="0">
                          <a:latin typeface="Carlito"/>
                          <a:cs typeface="Carlito"/>
                        </a:rPr>
                        <a:t> </a:t>
                      </a:r>
                      <a:r>
                        <a:rPr sz="1000" spc="-5" dirty="0">
                          <a:latin typeface="Carlito"/>
                          <a:cs typeface="Carlito"/>
                        </a:rPr>
                        <a:t>Canada</a:t>
                      </a:r>
                      <a:endParaRPr sz="1000" dirty="0">
                        <a:latin typeface="Carlito"/>
                        <a:cs typeface="Carlito"/>
                      </a:endParaRPr>
                    </a:p>
                  </a:txBody>
                  <a:tcPr marL="0" marR="0" marT="73660" marB="0" anchor="ctr">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DDEBF6"/>
                    </a:solidFill>
                  </a:tcPr>
                </a:tc>
                <a:extLst>
                  <a:ext uri="{0D108BD9-81ED-4DB2-BD59-A6C34878D82A}">
                    <a16:rowId xmlns="" xmlns:a16="http://schemas.microsoft.com/office/drawing/2014/main" val="10011"/>
                  </a:ext>
                </a:extLst>
              </a:tr>
            </a:tbl>
          </a:graphicData>
        </a:graphic>
      </p:graphicFrame>
    </p:spTree>
    <p:extLst>
      <p:ext uri="{BB962C8B-B14F-4D97-AF65-F5344CB8AC3E}">
        <p14:creationId xmlns:p14="http://schemas.microsoft.com/office/powerpoint/2010/main" val="8017866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2178771" y="1490216"/>
            <a:ext cx="8098968" cy="1745221"/>
          </a:xfrm>
          <a:prstGeom prst="rect">
            <a:avLst/>
          </a:prstGeom>
        </p:spPr>
        <p:txBody>
          <a:bodyPr wrap="square">
            <a:spAutoFit/>
          </a:bodyPr>
          <a:lstStyle/>
          <a:p>
            <a:pPr marL="227272" indent="-227272">
              <a:lnSpc>
                <a:spcPct val="150000"/>
              </a:lnSpc>
              <a:buFont typeface="Arial" charset="-94"/>
              <a:buChar char="•"/>
            </a:pPr>
            <a:endParaRPr lang="tr-TR" sz="1432" dirty="0">
              <a:latin typeface="Myriad Pro" charset="-94"/>
              <a:ea typeface="Myriad Pro" charset="-94"/>
              <a:cs typeface="Myriad Pro" charset="-94"/>
            </a:endParaRPr>
          </a:p>
          <a:p>
            <a:endParaRPr lang="tr-TR" sz="1432" dirty="0"/>
          </a:p>
          <a:p>
            <a:endParaRPr lang="tr-TR" sz="1432" dirty="0"/>
          </a:p>
          <a:p>
            <a:endParaRPr lang="tr-TR" sz="1432" dirty="0"/>
          </a:p>
          <a:p>
            <a:endParaRPr lang="tr-TR" sz="1432" dirty="0"/>
          </a:p>
          <a:p>
            <a:endParaRPr lang="tr-TR" sz="1432" dirty="0"/>
          </a:p>
          <a:p>
            <a:endParaRPr lang="tr-TR" sz="1432" dirty="0"/>
          </a:p>
        </p:txBody>
      </p:sp>
      <p:sp>
        <p:nvSpPr>
          <p:cNvPr id="8" name="object 2"/>
          <p:cNvSpPr txBox="1">
            <a:spLocks/>
          </p:cNvSpPr>
          <p:nvPr/>
        </p:nvSpPr>
        <p:spPr>
          <a:xfrm>
            <a:off x="1731881" y="864263"/>
            <a:ext cx="8618220" cy="330835"/>
          </a:xfrm>
          <a:prstGeom prst="rect">
            <a:avLst/>
          </a:prstGeom>
        </p:spPr>
        <p:txBody>
          <a:bodyPr vert="horz" wrap="square" lIns="0" tIns="13335" rIns="0" bIns="0" rtlCol="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12700" algn="ctr">
              <a:lnSpc>
                <a:spcPct val="100000"/>
              </a:lnSpc>
              <a:spcBef>
                <a:spcPts val="105"/>
              </a:spcBef>
            </a:pPr>
            <a:r>
              <a:rPr lang="tr-TR" sz="2000" dirty="0" smtClean="0">
                <a:solidFill>
                  <a:srgbClr val="003399"/>
                </a:solidFill>
                <a:latin typeface="Arial"/>
                <a:cs typeface="Arial"/>
              </a:rPr>
              <a:t>KA171 KAPSAMINDA GERÇEKLEŞTİRİLEBİLECEK</a:t>
            </a:r>
            <a:r>
              <a:rPr lang="tr-TR" sz="2000" spc="-204" dirty="0" smtClean="0">
                <a:solidFill>
                  <a:srgbClr val="003399"/>
                </a:solidFill>
                <a:latin typeface="Arial"/>
                <a:cs typeface="Arial"/>
              </a:rPr>
              <a:t> </a:t>
            </a:r>
            <a:r>
              <a:rPr lang="tr-TR" sz="2000" dirty="0" smtClean="0">
                <a:solidFill>
                  <a:srgbClr val="003399"/>
                </a:solidFill>
                <a:latin typeface="Arial"/>
                <a:cs typeface="Arial"/>
              </a:rPr>
              <a:t>HAREKETLİLİKLER</a:t>
            </a:r>
            <a:endParaRPr lang="tr-TR" sz="2000" dirty="0">
              <a:solidFill>
                <a:srgbClr val="003399"/>
              </a:solidFill>
              <a:latin typeface="Arial"/>
              <a:cs typeface="Arial"/>
            </a:endParaRPr>
          </a:p>
        </p:txBody>
      </p:sp>
      <p:pic>
        <p:nvPicPr>
          <p:cNvPr id="9" name="Resim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12159" y="5959906"/>
            <a:ext cx="2068142" cy="594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Resim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91376" y="6053176"/>
            <a:ext cx="1096546" cy="602222"/>
          </a:xfrm>
          <a:prstGeom prst="rect">
            <a:avLst/>
          </a:prstGeom>
        </p:spPr>
      </p:pic>
      <p:pic>
        <p:nvPicPr>
          <p:cNvPr id="11" name="Resim 10"/>
          <p:cNvPicPr>
            <a:picLocks noChangeAspect="1"/>
          </p:cNvPicPr>
          <p:nvPr/>
        </p:nvPicPr>
        <p:blipFill>
          <a:blip r:embed="rId4"/>
          <a:stretch>
            <a:fillRect/>
          </a:stretch>
        </p:blipFill>
        <p:spPr>
          <a:xfrm>
            <a:off x="10580301" y="5959906"/>
            <a:ext cx="1220783" cy="644726"/>
          </a:xfrm>
          <a:prstGeom prst="rect">
            <a:avLst/>
          </a:prstGeom>
        </p:spPr>
      </p:pic>
      <p:graphicFrame>
        <p:nvGraphicFramePr>
          <p:cNvPr id="4" name="Diyagram 3"/>
          <p:cNvGraphicFramePr/>
          <p:nvPr>
            <p:extLst>
              <p:ext uri="{D42A27DB-BD31-4B8C-83A1-F6EECF244321}">
                <p14:modId xmlns:p14="http://schemas.microsoft.com/office/powerpoint/2010/main" val="2208529037"/>
              </p:ext>
            </p:extLst>
          </p:nvPr>
        </p:nvGraphicFramePr>
        <p:xfrm>
          <a:off x="1945204" y="2062944"/>
          <a:ext cx="8191574" cy="2810834"/>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32960575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2178771" y="1490216"/>
            <a:ext cx="8098968" cy="1745221"/>
          </a:xfrm>
          <a:prstGeom prst="rect">
            <a:avLst/>
          </a:prstGeom>
        </p:spPr>
        <p:txBody>
          <a:bodyPr wrap="square">
            <a:spAutoFit/>
          </a:bodyPr>
          <a:lstStyle/>
          <a:p>
            <a:pPr marL="227272" indent="-227272">
              <a:lnSpc>
                <a:spcPct val="150000"/>
              </a:lnSpc>
              <a:buFont typeface="Arial" charset="-94"/>
              <a:buChar char="•"/>
            </a:pPr>
            <a:endParaRPr lang="tr-TR" sz="1432" dirty="0">
              <a:latin typeface="Myriad Pro" charset="-94"/>
              <a:ea typeface="Myriad Pro" charset="-94"/>
              <a:cs typeface="Myriad Pro" charset="-94"/>
            </a:endParaRPr>
          </a:p>
          <a:p>
            <a:endParaRPr lang="tr-TR" sz="1432" dirty="0"/>
          </a:p>
          <a:p>
            <a:endParaRPr lang="tr-TR" sz="1432" dirty="0"/>
          </a:p>
          <a:p>
            <a:endParaRPr lang="tr-TR" sz="1432" dirty="0"/>
          </a:p>
          <a:p>
            <a:endParaRPr lang="tr-TR" sz="1432" dirty="0"/>
          </a:p>
          <a:p>
            <a:endParaRPr lang="tr-TR" sz="1432" dirty="0"/>
          </a:p>
          <a:p>
            <a:endParaRPr lang="tr-TR" sz="1432" dirty="0"/>
          </a:p>
        </p:txBody>
      </p:sp>
      <p:sp>
        <p:nvSpPr>
          <p:cNvPr id="9" name="object 2"/>
          <p:cNvSpPr txBox="1">
            <a:spLocks/>
          </p:cNvSpPr>
          <p:nvPr/>
        </p:nvSpPr>
        <p:spPr>
          <a:xfrm>
            <a:off x="1880602" y="687308"/>
            <a:ext cx="5758180" cy="382156"/>
          </a:xfrm>
          <a:prstGeom prst="rect">
            <a:avLst/>
          </a:prstGeom>
        </p:spPr>
        <p:txBody>
          <a:bodyPr vert="horz" wrap="square" lIns="0" tIns="12700" rIns="0" bIns="0" rtlCol="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12700" algn="ctr">
              <a:lnSpc>
                <a:spcPct val="100000"/>
              </a:lnSpc>
              <a:spcBef>
                <a:spcPts val="100"/>
              </a:spcBef>
            </a:pPr>
            <a:r>
              <a:rPr lang="tr-TR" sz="2400" dirty="0" smtClean="0">
                <a:solidFill>
                  <a:srgbClr val="003399"/>
                </a:solidFill>
                <a:latin typeface="Arial"/>
                <a:cs typeface="Arial"/>
              </a:rPr>
              <a:t>Öğrenci</a:t>
            </a:r>
            <a:r>
              <a:rPr lang="tr-TR" sz="2400" dirty="0" smtClean="0">
                <a:solidFill>
                  <a:srgbClr val="FF0000"/>
                </a:solidFill>
                <a:latin typeface="Arial"/>
                <a:cs typeface="Arial"/>
              </a:rPr>
              <a:t> </a:t>
            </a:r>
            <a:r>
              <a:rPr lang="tr-TR" sz="2400" dirty="0" smtClean="0">
                <a:solidFill>
                  <a:srgbClr val="003399"/>
                </a:solidFill>
                <a:latin typeface="Arial"/>
                <a:cs typeface="Arial"/>
              </a:rPr>
              <a:t>Öğrenim</a:t>
            </a:r>
            <a:r>
              <a:rPr lang="tr-TR" sz="2400" spc="-120" dirty="0" smtClean="0">
                <a:solidFill>
                  <a:srgbClr val="003399"/>
                </a:solidFill>
                <a:latin typeface="Arial"/>
                <a:cs typeface="Arial"/>
              </a:rPr>
              <a:t> </a:t>
            </a:r>
            <a:r>
              <a:rPr lang="tr-TR" sz="2400" spc="-5" dirty="0" smtClean="0">
                <a:solidFill>
                  <a:srgbClr val="003399"/>
                </a:solidFill>
                <a:latin typeface="Arial"/>
                <a:cs typeface="Arial"/>
              </a:rPr>
              <a:t>Hareketliliği</a:t>
            </a:r>
            <a:endParaRPr lang="tr-TR" sz="2400" dirty="0">
              <a:solidFill>
                <a:srgbClr val="003399"/>
              </a:solidFill>
              <a:latin typeface="Arial"/>
              <a:cs typeface="Arial"/>
            </a:endParaRPr>
          </a:p>
        </p:txBody>
      </p:sp>
      <p:sp>
        <p:nvSpPr>
          <p:cNvPr id="10" name="object 3"/>
          <p:cNvSpPr/>
          <p:nvPr/>
        </p:nvSpPr>
        <p:spPr>
          <a:xfrm>
            <a:off x="1469136" y="2331720"/>
            <a:ext cx="1741932" cy="819911"/>
          </a:xfrm>
          <a:prstGeom prst="rect">
            <a:avLst/>
          </a:prstGeom>
          <a:blipFill>
            <a:blip r:embed="rId2" cstate="print"/>
            <a:stretch>
              <a:fillRect/>
            </a:stretch>
          </a:blipFill>
        </p:spPr>
        <p:txBody>
          <a:bodyPr wrap="square" lIns="0" tIns="0" rIns="0" bIns="0" rtlCol="0"/>
          <a:lstStyle/>
          <a:p>
            <a:endParaRPr/>
          </a:p>
        </p:txBody>
      </p:sp>
      <p:grpSp>
        <p:nvGrpSpPr>
          <p:cNvPr id="11" name="object 5"/>
          <p:cNvGrpSpPr/>
          <p:nvPr/>
        </p:nvGrpSpPr>
        <p:grpSpPr>
          <a:xfrm>
            <a:off x="3259835" y="1712976"/>
            <a:ext cx="5142230" cy="2524125"/>
            <a:chOff x="3259835" y="1712976"/>
            <a:chExt cx="5142230" cy="2524125"/>
          </a:xfrm>
        </p:grpSpPr>
        <p:sp>
          <p:nvSpPr>
            <p:cNvPr id="12" name="object 6"/>
            <p:cNvSpPr/>
            <p:nvPr/>
          </p:nvSpPr>
          <p:spPr>
            <a:xfrm>
              <a:off x="5794248" y="1712976"/>
              <a:ext cx="2607563" cy="1600200"/>
            </a:xfrm>
            <a:prstGeom prst="rect">
              <a:avLst/>
            </a:prstGeom>
            <a:blipFill>
              <a:blip r:embed="rId3" cstate="print"/>
              <a:stretch>
                <a:fillRect/>
              </a:stretch>
            </a:blipFill>
          </p:spPr>
          <p:txBody>
            <a:bodyPr wrap="square" lIns="0" tIns="0" rIns="0" bIns="0" rtlCol="0"/>
            <a:lstStyle/>
            <a:p>
              <a:endParaRPr/>
            </a:p>
          </p:txBody>
        </p:sp>
        <p:sp>
          <p:nvSpPr>
            <p:cNvPr id="13" name="object 7"/>
            <p:cNvSpPr/>
            <p:nvPr/>
          </p:nvSpPr>
          <p:spPr>
            <a:xfrm>
              <a:off x="6563867" y="3322320"/>
              <a:ext cx="1066800" cy="914400"/>
            </a:xfrm>
            <a:prstGeom prst="rect">
              <a:avLst/>
            </a:prstGeom>
            <a:blipFill>
              <a:blip r:embed="rId4" cstate="print"/>
              <a:stretch>
                <a:fillRect/>
              </a:stretch>
            </a:blipFill>
          </p:spPr>
          <p:txBody>
            <a:bodyPr wrap="square" lIns="0" tIns="0" rIns="0" bIns="0" rtlCol="0"/>
            <a:lstStyle/>
            <a:p>
              <a:endParaRPr/>
            </a:p>
          </p:txBody>
        </p:sp>
        <p:sp>
          <p:nvSpPr>
            <p:cNvPr id="14" name="object 8"/>
            <p:cNvSpPr/>
            <p:nvPr/>
          </p:nvSpPr>
          <p:spPr>
            <a:xfrm>
              <a:off x="3259823" y="3579875"/>
              <a:ext cx="2999740" cy="398145"/>
            </a:xfrm>
            <a:custGeom>
              <a:avLst/>
              <a:gdLst/>
              <a:ahLst/>
              <a:cxnLst/>
              <a:rect l="l" t="t" r="r" b="b"/>
              <a:pathLst>
                <a:path w="2999740" h="398145">
                  <a:moveTo>
                    <a:pt x="2962668" y="295656"/>
                  </a:moveTo>
                  <a:lnTo>
                    <a:pt x="152400" y="295656"/>
                  </a:lnTo>
                  <a:lnTo>
                    <a:pt x="152400" y="245364"/>
                  </a:lnTo>
                  <a:lnTo>
                    <a:pt x="0" y="321576"/>
                  </a:lnTo>
                  <a:lnTo>
                    <a:pt x="152400" y="397776"/>
                  </a:lnTo>
                  <a:lnTo>
                    <a:pt x="152400" y="345960"/>
                  </a:lnTo>
                  <a:lnTo>
                    <a:pt x="2962668" y="345960"/>
                  </a:lnTo>
                  <a:lnTo>
                    <a:pt x="2962668" y="295656"/>
                  </a:lnTo>
                  <a:close/>
                </a:path>
                <a:path w="2999740" h="398145">
                  <a:moveTo>
                    <a:pt x="2999244" y="76212"/>
                  </a:moveTo>
                  <a:lnTo>
                    <a:pt x="2947428" y="50292"/>
                  </a:lnTo>
                  <a:lnTo>
                    <a:pt x="2846844" y="0"/>
                  </a:lnTo>
                  <a:lnTo>
                    <a:pt x="2846844" y="50292"/>
                  </a:lnTo>
                  <a:lnTo>
                    <a:pt x="12" y="50292"/>
                  </a:lnTo>
                  <a:lnTo>
                    <a:pt x="12" y="102120"/>
                  </a:lnTo>
                  <a:lnTo>
                    <a:pt x="2846844" y="102120"/>
                  </a:lnTo>
                  <a:lnTo>
                    <a:pt x="2846844" y="152412"/>
                  </a:lnTo>
                  <a:lnTo>
                    <a:pt x="2947428" y="102120"/>
                  </a:lnTo>
                  <a:lnTo>
                    <a:pt x="2999244" y="76212"/>
                  </a:lnTo>
                  <a:close/>
                </a:path>
              </a:pathLst>
            </a:custGeom>
            <a:solidFill>
              <a:srgbClr val="BF0000"/>
            </a:solidFill>
          </p:spPr>
          <p:txBody>
            <a:bodyPr wrap="square" lIns="0" tIns="0" rIns="0" bIns="0" rtlCol="0"/>
            <a:lstStyle/>
            <a:p>
              <a:endParaRPr/>
            </a:p>
          </p:txBody>
        </p:sp>
      </p:grpSp>
      <p:sp>
        <p:nvSpPr>
          <p:cNvPr id="15" name="object 4"/>
          <p:cNvSpPr/>
          <p:nvPr/>
        </p:nvSpPr>
        <p:spPr>
          <a:xfrm>
            <a:off x="1769364" y="3285744"/>
            <a:ext cx="1066800" cy="914400"/>
          </a:xfrm>
          <a:prstGeom prst="rect">
            <a:avLst/>
          </a:prstGeom>
          <a:blipFill>
            <a:blip r:embed="rId4" cstate="print"/>
            <a:stretch>
              <a:fillRect/>
            </a:stretch>
          </a:blipFill>
        </p:spPr>
        <p:txBody>
          <a:bodyPr wrap="square" lIns="0" tIns="0" rIns="0" bIns="0" rtlCol="0"/>
          <a:lstStyle/>
          <a:p>
            <a:endParaRPr/>
          </a:p>
        </p:txBody>
      </p:sp>
      <p:sp>
        <p:nvSpPr>
          <p:cNvPr id="16" name="object 9"/>
          <p:cNvSpPr txBox="1"/>
          <p:nvPr/>
        </p:nvSpPr>
        <p:spPr>
          <a:xfrm>
            <a:off x="4277913" y="5082657"/>
            <a:ext cx="963559" cy="756285"/>
          </a:xfrm>
          <a:prstGeom prst="rect">
            <a:avLst/>
          </a:prstGeom>
        </p:spPr>
        <p:txBody>
          <a:bodyPr vert="horz" wrap="square" lIns="0" tIns="12065" rIns="0" bIns="0" rtlCol="0">
            <a:spAutoFit/>
          </a:bodyPr>
          <a:lstStyle/>
          <a:p>
            <a:pPr marL="12700">
              <a:lnSpc>
                <a:spcPct val="100000"/>
              </a:lnSpc>
              <a:spcBef>
                <a:spcPts val="95"/>
              </a:spcBef>
            </a:pPr>
            <a:r>
              <a:rPr sz="1600" spc="-345" dirty="0">
                <a:latin typeface="Georgia"/>
                <a:cs typeface="Georgia"/>
              </a:rPr>
              <a:t></a:t>
            </a:r>
            <a:r>
              <a:rPr sz="1600" b="1" dirty="0">
                <a:latin typeface="Carlito"/>
                <a:cs typeface="Carlito"/>
              </a:rPr>
              <a:t>Ö</a:t>
            </a:r>
            <a:r>
              <a:rPr sz="1600" b="1" spc="-15" dirty="0">
                <a:latin typeface="Carlito"/>
                <a:cs typeface="Carlito"/>
              </a:rPr>
              <a:t>ğre</a:t>
            </a:r>
            <a:r>
              <a:rPr sz="1600" b="1" spc="-20" dirty="0">
                <a:latin typeface="Carlito"/>
                <a:cs typeface="Carlito"/>
              </a:rPr>
              <a:t>n</a:t>
            </a:r>
            <a:r>
              <a:rPr sz="1600" b="1" spc="-5" dirty="0">
                <a:latin typeface="Carlito"/>
                <a:cs typeface="Carlito"/>
              </a:rPr>
              <a:t>ci</a:t>
            </a:r>
            <a:endParaRPr sz="1600" dirty="0">
              <a:latin typeface="Carlito"/>
              <a:cs typeface="Carlito"/>
            </a:endParaRPr>
          </a:p>
          <a:p>
            <a:pPr>
              <a:lnSpc>
                <a:spcPct val="100000"/>
              </a:lnSpc>
              <a:spcBef>
                <a:spcPts val="25"/>
              </a:spcBef>
            </a:pPr>
            <a:endParaRPr sz="1550" dirty="0">
              <a:latin typeface="Carlito"/>
              <a:cs typeface="Carlito"/>
            </a:endParaRPr>
          </a:p>
          <a:p>
            <a:pPr marL="12700">
              <a:lnSpc>
                <a:spcPct val="100000"/>
              </a:lnSpc>
            </a:pPr>
            <a:r>
              <a:rPr sz="1600" spc="-75" dirty="0">
                <a:latin typeface="Georgia"/>
                <a:cs typeface="Georgia"/>
              </a:rPr>
              <a:t></a:t>
            </a:r>
            <a:r>
              <a:rPr sz="1600" b="1" spc="-75" dirty="0">
                <a:latin typeface="Carlito"/>
                <a:cs typeface="Carlito"/>
              </a:rPr>
              <a:t>2-12</a:t>
            </a:r>
            <a:r>
              <a:rPr sz="1600" b="1" spc="-30" dirty="0">
                <a:latin typeface="Carlito"/>
                <a:cs typeface="Carlito"/>
              </a:rPr>
              <a:t> </a:t>
            </a:r>
            <a:r>
              <a:rPr sz="1600" b="1" spc="-15" dirty="0">
                <a:latin typeface="Carlito"/>
                <a:cs typeface="Carlito"/>
              </a:rPr>
              <a:t>ay</a:t>
            </a:r>
            <a:endParaRPr sz="1600" dirty="0">
              <a:latin typeface="Carlito"/>
              <a:cs typeface="Carlito"/>
            </a:endParaRPr>
          </a:p>
        </p:txBody>
      </p:sp>
    </p:spTree>
    <p:extLst>
      <p:ext uri="{BB962C8B-B14F-4D97-AF65-F5344CB8AC3E}">
        <p14:creationId xmlns:p14="http://schemas.microsoft.com/office/powerpoint/2010/main" val="12949841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2178771" y="1490216"/>
            <a:ext cx="8098968" cy="1745221"/>
          </a:xfrm>
          <a:prstGeom prst="rect">
            <a:avLst/>
          </a:prstGeom>
        </p:spPr>
        <p:txBody>
          <a:bodyPr wrap="square">
            <a:spAutoFit/>
          </a:bodyPr>
          <a:lstStyle/>
          <a:p>
            <a:pPr marL="227272" indent="-227272">
              <a:lnSpc>
                <a:spcPct val="150000"/>
              </a:lnSpc>
              <a:buFont typeface="Arial" charset="-94"/>
              <a:buChar char="•"/>
            </a:pPr>
            <a:endParaRPr lang="tr-TR" sz="1432" dirty="0">
              <a:latin typeface="Myriad Pro" charset="-94"/>
              <a:ea typeface="Myriad Pro" charset="-94"/>
              <a:cs typeface="Myriad Pro" charset="-94"/>
            </a:endParaRPr>
          </a:p>
          <a:p>
            <a:endParaRPr lang="tr-TR" sz="1432" dirty="0"/>
          </a:p>
          <a:p>
            <a:endParaRPr lang="tr-TR" sz="1432" dirty="0"/>
          </a:p>
          <a:p>
            <a:endParaRPr lang="tr-TR" sz="1432" dirty="0"/>
          </a:p>
          <a:p>
            <a:endParaRPr lang="tr-TR" sz="1432" dirty="0"/>
          </a:p>
          <a:p>
            <a:endParaRPr lang="tr-TR" sz="1432" dirty="0"/>
          </a:p>
          <a:p>
            <a:endParaRPr lang="tr-TR" sz="1432" dirty="0"/>
          </a:p>
        </p:txBody>
      </p:sp>
      <p:sp>
        <p:nvSpPr>
          <p:cNvPr id="8" name="object 2"/>
          <p:cNvSpPr txBox="1">
            <a:spLocks/>
          </p:cNvSpPr>
          <p:nvPr/>
        </p:nvSpPr>
        <p:spPr>
          <a:xfrm>
            <a:off x="1271999" y="680925"/>
            <a:ext cx="7253692" cy="382156"/>
          </a:xfrm>
          <a:prstGeom prst="rect">
            <a:avLst/>
          </a:prstGeom>
        </p:spPr>
        <p:txBody>
          <a:bodyPr vert="horz" wrap="square" lIns="0" tIns="12700" rIns="0" bIns="0" rtlCol="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12700" algn="ctr">
              <a:lnSpc>
                <a:spcPct val="100000"/>
              </a:lnSpc>
              <a:spcBef>
                <a:spcPts val="100"/>
              </a:spcBef>
            </a:pPr>
            <a:r>
              <a:rPr lang="tr-TR" sz="2400" dirty="0" smtClean="0">
                <a:solidFill>
                  <a:srgbClr val="003399"/>
                </a:solidFill>
                <a:latin typeface="Arial"/>
                <a:cs typeface="Arial"/>
              </a:rPr>
              <a:t>Öğrenci</a:t>
            </a:r>
            <a:r>
              <a:rPr lang="tr-TR" sz="2400" dirty="0" smtClean="0">
                <a:solidFill>
                  <a:srgbClr val="FF0000"/>
                </a:solidFill>
                <a:latin typeface="Arial"/>
                <a:cs typeface="Arial"/>
              </a:rPr>
              <a:t> </a:t>
            </a:r>
            <a:r>
              <a:rPr lang="tr-TR" sz="2400" dirty="0" smtClean="0">
                <a:solidFill>
                  <a:srgbClr val="003399"/>
                </a:solidFill>
                <a:latin typeface="Arial"/>
                <a:cs typeface="Arial"/>
              </a:rPr>
              <a:t>Staj</a:t>
            </a:r>
            <a:r>
              <a:rPr lang="tr-TR" sz="2400" spc="-95" dirty="0" smtClean="0">
                <a:solidFill>
                  <a:srgbClr val="003399"/>
                </a:solidFill>
                <a:latin typeface="Arial"/>
                <a:cs typeface="Arial"/>
              </a:rPr>
              <a:t> </a:t>
            </a:r>
            <a:r>
              <a:rPr lang="tr-TR" sz="2400" spc="-5" dirty="0" smtClean="0">
                <a:solidFill>
                  <a:srgbClr val="003399"/>
                </a:solidFill>
                <a:latin typeface="Arial"/>
                <a:cs typeface="Arial"/>
              </a:rPr>
              <a:t>Hareketliliği</a:t>
            </a:r>
            <a:endParaRPr lang="tr-TR" sz="2400" dirty="0">
              <a:solidFill>
                <a:srgbClr val="003399"/>
              </a:solidFill>
              <a:latin typeface="Arial"/>
              <a:cs typeface="Arial"/>
            </a:endParaRPr>
          </a:p>
        </p:txBody>
      </p:sp>
      <p:grpSp>
        <p:nvGrpSpPr>
          <p:cNvPr id="9" name="object 10"/>
          <p:cNvGrpSpPr/>
          <p:nvPr/>
        </p:nvGrpSpPr>
        <p:grpSpPr>
          <a:xfrm>
            <a:off x="1469136" y="2331720"/>
            <a:ext cx="1742439" cy="1649095"/>
            <a:chOff x="1469136" y="2331720"/>
            <a:chExt cx="1742439" cy="1649095"/>
          </a:xfrm>
        </p:grpSpPr>
        <p:sp>
          <p:nvSpPr>
            <p:cNvPr id="10" name="object 11"/>
            <p:cNvSpPr/>
            <p:nvPr/>
          </p:nvSpPr>
          <p:spPr>
            <a:xfrm>
              <a:off x="1769363" y="3066288"/>
              <a:ext cx="1066800" cy="914400"/>
            </a:xfrm>
            <a:prstGeom prst="rect">
              <a:avLst/>
            </a:prstGeom>
            <a:blipFill>
              <a:blip r:embed="rId2" cstate="print"/>
              <a:stretch>
                <a:fillRect/>
              </a:stretch>
            </a:blipFill>
          </p:spPr>
          <p:txBody>
            <a:bodyPr wrap="square" lIns="0" tIns="0" rIns="0" bIns="0" rtlCol="0"/>
            <a:lstStyle/>
            <a:p>
              <a:endParaRPr/>
            </a:p>
          </p:txBody>
        </p:sp>
        <p:sp>
          <p:nvSpPr>
            <p:cNvPr id="11" name="object 12"/>
            <p:cNvSpPr/>
            <p:nvPr/>
          </p:nvSpPr>
          <p:spPr>
            <a:xfrm>
              <a:off x="1469136" y="2331720"/>
              <a:ext cx="1741932" cy="819911"/>
            </a:xfrm>
            <a:prstGeom prst="rect">
              <a:avLst/>
            </a:prstGeom>
            <a:blipFill>
              <a:blip r:embed="rId3" cstate="print"/>
              <a:stretch>
                <a:fillRect/>
              </a:stretch>
            </a:blipFill>
          </p:spPr>
          <p:txBody>
            <a:bodyPr wrap="square" lIns="0" tIns="0" rIns="0" bIns="0" rtlCol="0"/>
            <a:lstStyle/>
            <a:p>
              <a:endParaRPr/>
            </a:p>
          </p:txBody>
        </p:sp>
      </p:grpSp>
      <p:grpSp>
        <p:nvGrpSpPr>
          <p:cNvPr id="12" name="object 7"/>
          <p:cNvGrpSpPr/>
          <p:nvPr/>
        </p:nvGrpSpPr>
        <p:grpSpPr>
          <a:xfrm>
            <a:off x="5794247" y="1493520"/>
            <a:ext cx="2607945" cy="2525395"/>
            <a:chOff x="5794247" y="1493520"/>
            <a:chExt cx="2607945" cy="2525395"/>
          </a:xfrm>
        </p:grpSpPr>
        <p:sp>
          <p:nvSpPr>
            <p:cNvPr id="13" name="object 8"/>
            <p:cNvSpPr/>
            <p:nvPr/>
          </p:nvSpPr>
          <p:spPr>
            <a:xfrm>
              <a:off x="6563867" y="3104388"/>
              <a:ext cx="1066800" cy="914400"/>
            </a:xfrm>
            <a:prstGeom prst="rect">
              <a:avLst/>
            </a:prstGeom>
            <a:blipFill>
              <a:blip r:embed="rId2" cstate="print"/>
              <a:stretch>
                <a:fillRect/>
              </a:stretch>
            </a:blipFill>
          </p:spPr>
          <p:txBody>
            <a:bodyPr wrap="square" lIns="0" tIns="0" rIns="0" bIns="0" rtlCol="0"/>
            <a:lstStyle/>
            <a:p>
              <a:endParaRPr/>
            </a:p>
          </p:txBody>
        </p:sp>
        <p:sp>
          <p:nvSpPr>
            <p:cNvPr id="14" name="object 9"/>
            <p:cNvSpPr/>
            <p:nvPr/>
          </p:nvSpPr>
          <p:spPr>
            <a:xfrm>
              <a:off x="5794247" y="1493520"/>
              <a:ext cx="2607563" cy="1601723"/>
            </a:xfrm>
            <a:prstGeom prst="rect">
              <a:avLst/>
            </a:prstGeom>
            <a:blipFill>
              <a:blip r:embed="rId4" cstate="print"/>
              <a:stretch>
                <a:fillRect/>
              </a:stretch>
            </a:blipFill>
          </p:spPr>
          <p:txBody>
            <a:bodyPr wrap="square" lIns="0" tIns="0" rIns="0" bIns="0" rtlCol="0"/>
            <a:lstStyle/>
            <a:p>
              <a:endParaRPr/>
            </a:p>
          </p:txBody>
        </p:sp>
      </p:grpSp>
      <p:sp>
        <p:nvSpPr>
          <p:cNvPr id="15" name="object 3"/>
          <p:cNvSpPr/>
          <p:nvPr/>
        </p:nvSpPr>
        <p:spPr>
          <a:xfrm>
            <a:off x="3259835" y="3360420"/>
            <a:ext cx="2999740" cy="152400"/>
          </a:xfrm>
          <a:custGeom>
            <a:avLst/>
            <a:gdLst/>
            <a:ahLst/>
            <a:cxnLst/>
            <a:rect l="l" t="t" r="r" b="b"/>
            <a:pathLst>
              <a:path w="2999740" h="152400">
                <a:moveTo>
                  <a:pt x="2846832" y="152400"/>
                </a:moveTo>
                <a:lnTo>
                  <a:pt x="2846832" y="0"/>
                </a:lnTo>
                <a:lnTo>
                  <a:pt x="2950464" y="51816"/>
                </a:lnTo>
                <a:lnTo>
                  <a:pt x="2872740" y="51816"/>
                </a:lnTo>
                <a:lnTo>
                  <a:pt x="2872740" y="102108"/>
                </a:lnTo>
                <a:lnTo>
                  <a:pt x="2947416" y="102108"/>
                </a:lnTo>
                <a:lnTo>
                  <a:pt x="2846832" y="152400"/>
                </a:lnTo>
                <a:close/>
              </a:path>
              <a:path w="2999740" h="152400">
                <a:moveTo>
                  <a:pt x="2846832" y="102108"/>
                </a:moveTo>
                <a:lnTo>
                  <a:pt x="0" y="102108"/>
                </a:lnTo>
                <a:lnTo>
                  <a:pt x="0" y="51816"/>
                </a:lnTo>
                <a:lnTo>
                  <a:pt x="2846832" y="51816"/>
                </a:lnTo>
                <a:lnTo>
                  <a:pt x="2846832" y="102108"/>
                </a:lnTo>
                <a:close/>
              </a:path>
              <a:path w="2999740" h="152400">
                <a:moveTo>
                  <a:pt x="2947416" y="102108"/>
                </a:moveTo>
                <a:lnTo>
                  <a:pt x="2872740" y="102108"/>
                </a:lnTo>
                <a:lnTo>
                  <a:pt x="2872740" y="51816"/>
                </a:lnTo>
                <a:lnTo>
                  <a:pt x="2950464" y="51816"/>
                </a:lnTo>
                <a:lnTo>
                  <a:pt x="2999232" y="76200"/>
                </a:lnTo>
                <a:lnTo>
                  <a:pt x="2947416" y="102108"/>
                </a:lnTo>
                <a:close/>
              </a:path>
            </a:pathLst>
          </a:custGeom>
          <a:solidFill>
            <a:srgbClr val="BF0000"/>
          </a:solidFill>
        </p:spPr>
        <p:txBody>
          <a:bodyPr wrap="square" lIns="0" tIns="0" rIns="0" bIns="0" rtlCol="0"/>
          <a:lstStyle/>
          <a:p>
            <a:endParaRPr/>
          </a:p>
        </p:txBody>
      </p:sp>
      <p:sp>
        <p:nvSpPr>
          <p:cNvPr id="16" name="object 6"/>
          <p:cNvSpPr/>
          <p:nvPr/>
        </p:nvSpPr>
        <p:spPr>
          <a:xfrm>
            <a:off x="3250679" y="3605783"/>
            <a:ext cx="3018155" cy="1374775"/>
          </a:xfrm>
          <a:custGeom>
            <a:avLst/>
            <a:gdLst/>
            <a:ahLst/>
            <a:cxnLst/>
            <a:rect l="l" t="t" r="r" b="b"/>
            <a:pathLst>
              <a:path w="3018154" h="1374775">
                <a:moveTo>
                  <a:pt x="2971812" y="50292"/>
                </a:moveTo>
                <a:lnTo>
                  <a:pt x="161544" y="50292"/>
                </a:lnTo>
                <a:lnTo>
                  <a:pt x="161544" y="0"/>
                </a:lnTo>
                <a:lnTo>
                  <a:pt x="9144" y="76212"/>
                </a:lnTo>
                <a:lnTo>
                  <a:pt x="161544" y="152412"/>
                </a:lnTo>
                <a:lnTo>
                  <a:pt x="161544" y="102120"/>
                </a:lnTo>
                <a:lnTo>
                  <a:pt x="2971812" y="102120"/>
                </a:lnTo>
                <a:lnTo>
                  <a:pt x="2971812" y="50292"/>
                </a:lnTo>
                <a:close/>
              </a:path>
              <a:path w="3018154" h="1374775">
                <a:moveTo>
                  <a:pt x="3017532" y="216420"/>
                </a:moveTo>
                <a:lnTo>
                  <a:pt x="2999244" y="169164"/>
                </a:lnTo>
                <a:lnTo>
                  <a:pt x="1508760" y="748499"/>
                </a:lnTo>
                <a:lnTo>
                  <a:pt x="18288" y="169164"/>
                </a:lnTo>
                <a:lnTo>
                  <a:pt x="0" y="216420"/>
                </a:lnTo>
                <a:lnTo>
                  <a:pt x="1438833" y="775677"/>
                </a:lnTo>
                <a:lnTo>
                  <a:pt x="141630" y="1279880"/>
                </a:lnTo>
                <a:lnTo>
                  <a:pt x="123444" y="1232928"/>
                </a:lnTo>
                <a:lnTo>
                  <a:pt x="9144" y="1357896"/>
                </a:lnTo>
                <a:lnTo>
                  <a:pt x="178308" y="1374660"/>
                </a:lnTo>
                <a:lnTo>
                  <a:pt x="163563" y="1336560"/>
                </a:lnTo>
                <a:lnTo>
                  <a:pt x="159918" y="1327124"/>
                </a:lnTo>
                <a:lnTo>
                  <a:pt x="1508760" y="802855"/>
                </a:lnTo>
                <a:lnTo>
                  <a:pt x="2857614" y="1327124"/>
                </a:lnTo>
                <a:lnTo>
                  <a:pt x="2839224" y="1374660"/>
                </a:lnTo>
                <a:lnTo>
                  <a:pt x="3008388" y="1357896"/>
                </a:lnTo>
                <a:lnTo>
                  <a:pt x="2988868" y="1336560"/>
                </a:lnTo>
                <a:lnTo>
                  <a:pt x="2894088" y="1232928"/>
                </a:lnTo>
                <a:lnTo>
                  <a:pt x="2875902" y="1279880"/>
                </a:lnTo>
                <a:lnTo>
                  <a:pt x="1578686" y="775677"/>
                </a:lnTo>
                <a:lnTo>
                  <a:pt x="3017532" y="216420"/>
                </a:lnTo>
                <a:close/>
              </a:path>
            </a:pathLst>
          </a:custGeom>
          <a:solidFill>
            <a:srgbClr val="BF0000"/>
          </a:solidFill>
        </p:spPr>
        <p:txBody>
          <a:bodyPr wrap="square" lIns="0" tIns="0" rIns="0" bIns="0" rtlCol="0"/>
          <a:lstStyle/>
          <a:p>
            <a:endParaRPr/>
          </a:p>
        </p:txBody>
      </p:sp>
      <p:sp>
        <p:nvSpPr>
          <p:cNvPr id="17" name="object 5"/>
          <p:cNvSpPr/>
          <p:nvPr/>
        </p:nvSpPr>
        <p:spPr>
          <a:xfrm>
            <a:off x="1726692" y="4247388"/>
            <a:ext cx="1179576" cy="914399"/>
          </a:xfrm>
          <a:prstGeom prst="rect">
            <a:avLst/>
          </a:prstGeom>
          <a:blipFill>
            <a:blip r:embed="rId5" cstate="print"/>
            <a:stretch>
              <a:fillRect/>
            </a:stretch>
          </a:blipFill>
        </p:spPr>
        <p:txBody>
          <a:bodyPr wrap="square" lIns="0" tIns="0" rIns="0" bIns="0" rtlCol="0"/>
          <a:lstStyle/>
          <a:p>
            <a:endParaRPr/>
          </a:p>
        </p:txBody>
      </p:sp>
      <p:sp>
        <p:nvSpPr>
          <p:cNvPr id="18" name="object 4"/>
          <p:cNvSpPr/>
          <p:nvPr/>
        </p:nvSpPr>
        <p:spPr>
          <a:xfrm>
            <a:off x="6563868" y="4247388"/>
            <a:ext cx="1181100" cy="914399"/>
          </a:xfrm>
          <a:prstGeom prst="rect">
            <a:avLst/>
          </a:prstGeom>
          <a:blipFill>
            <a:blip r:embed="rId5" cstate="print"/>
            <a:stretch>
              <a:fillRect/>
            </a:stretch>
          </a:blipFill>
        </p:spPr>
        <p:txBody>
          <a:bodyPr wrap="square" lIns="0" tIns="0" rIns="0" bIns="0" rtlCol="0"/>
          <a:lstStyle/>
          <a:p>
            <a:endParaRPr/>
          </a:p>
        </p:txBody>
      </p:sp>
      <p:sp>
        <p:nvSpPr>
          <p:cNvPr id="19" name="object 13"/>
          <p:cNvSpPr txBox="1"/>
          <p:nvPr/>
        </p:nvSpPr>
        <p:spPr>
          <a:xfrm>
            <a:off x="3727905" y="5567150"/>
            <a:ext cx="2341880" cy="756285"/>
          </a:xfrm>
          <a:prstGeom prst="rect">
            <a:avLst/>
          </a:prstGeom>
        </p:spPr>
        <p:txBody>
          <a:bodyPr vert="horz" wrap="square" lIns="0" tIns="12065" rIns="0" bIns="0" rtlCol="0">
            <a:spAutoFit/>
          </a:bodyPr>
          <a:lstStyle/>
          <a:p>
            <a:pPr marL="12700">
              <a:lnSpc>
                <a:spcPct val="100000"/>
              </a:lnSpc>
              <a:spcBef>
                <a:spcPts val="95"/>
              </a:spcBef>
            </a:pPr>
            <a:r>
              <a:rPr sz="1600" spc="-50" dirty="0">
                <a:latin typeface="Georgia"/>
                <a:cs typeface="Georgia"/>
              </a:rPr>
              <a:t></a:t>
            </a:r>
            <a:r>
              <a:rPr sz="1600" b="1" spc="-50" dirty="0">
                <a:latin typeface="Carlito"/>
                <a:cs typeface="Carlito"/>
              </a:rPr>
              <a:t>Öğrenci </a:t>
            </a:r>
            <a:r>
              <a:rPr sz="1600" b="1" spc="-15" dirty="0">
                <a:latin typeface="Carlito"/>
                <a:cs typeface="Carlito"/>
              </a:rPr>
              <a:t>ya </a:t>
            </a:r>
            <a:r>
              <a:rPr sz="1600" b="1" dirty="0">
                <a:latin typeface="Carlito"/>
                <a:cs typeface="Carlito"/>
              </a:rPr>
              <a:t>da </a:t>
            </a:r>
            <a:r>
              <a:rPr sz="1600" b="1" spc="-10" dirty="0">
                <a:latin typeface="Carlito"/>
                <a:cs typeface="Carlito"/>
              </a:rPr>
              <a:t>yeni</a:t>
            </a:r>
            <a:r>
              <a:rPr sz="1600" b="1" spc="25" dirty="0">
                <a:latin typeface="Carlito"/>
                <a:cs typeface="Carlito"/>
              </a:rPr>
              <a:t> </a:t>
            </a:r>
            <a:r>
              <a:rPr sz="1600" b="1" spc="-10" dirty="0">
                <a:latin typeface="Carlito"/>
                <a:cs typeface="Carlito"/>
              </a:rPr>
              <a:t>mezun</a:t>
            </a:r>
            <a:endParaRPr sz="1600" dirty="0">
              <a:latin typeface="Carlito"/>
              <a:cs typeface="Carlito"/>
            </a:endParaRPr>
          </a:p>
          <a:p>
            <a:pPr>
              <a:lnSpc>
                <a:spcPct val="100000"/>
              </a:lnSpc>
              <a:spcBef>
                <a:spcPts val="25"/>
              </a:spcBef>
            </a:pPr>
            <a:endParaRPr sz="1550" dirty="0">
              <a:latin typeface="Carlito"/>
              <a:cs typeface="Carlito"/>
            </a:endParaRPr>
          </a:p>
          <a:p>
            <a:pPr marL="12700">
              <a:lnSpc>
                <a:spcPct val="100000"/>
              </a:lnSpc>
            </a:pPr>
            <a:r>
              <a:rPr sz="1600" spc="-75" dirty="0">
                <a:latin typeface="Georgia"/>
                <a:cs typeface="Georgia"/>
              </a:rPr>
              <a:t></a:t>
            </a:r>
            <a:r>
              <a:rPr sz="1600" b="1" spc="-75" dirty="0">
                <a:latin typeface="Carlito"/>
                <a:cs typeface="Carlito"/>
              </a:rPr>
              <a:t>2-12</a:t>
            </a:r>
            <a:r>
              <a:rPr sz="1600" b="1" spc="5" dirty="0">
                <a:latin typeface="Carlito"/>
                <a:cs typeface="Carlito"/>
              </a:rPr>
              <a:t> </a:t>
            </a:r>
            <a:r>
              <a:rPr sz="1600" b="1" spc="-15" dirty="0">
                <a:latin typeface="Carlito"/>
                <a:cs typeface="Carlito"/>
              </a:rPr>
              <a:t>ay</a:t>
            </a:r>
            <a:endParaRPr sz="1600" dirty="0">
              <a:latin typeface="Carlito"/>
              <a:cs typeface="Carlito"/>
            </a:endParaRPr>
          </a:p>
        </p:txBody>
      </p:sp>
    </p:spTree>
    <p:extLst>
      <p:ext uri="{BB962C8B-B14F-4D97-AF65-F5344CB8AC3E}">
        <p14:creationId xmlns:p14="http://schemas.microsoft.com/office/powerpoint/2010/main" val="15253941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2178771" y="1490216"/>
            <a:ext cx="8098968" cy="1745221"/>
          </a:xfrm>
          <a:prstGeom prst="rect">
            <a:avLst/>
          </a:prstGeom>
        </p:spPr>
        <p:txBody>
          <a:bodyPr wrap="square">
            <a:spAutoFit/>
          </a:bodyPr>
          <a:lstStyle/>
          <a:p>
            <a:pPr marL="227272" indent="-227272">
              <a:lnSpc>
                <a:spcPct val="150000"/>
              </a:lnSpc>
              <a:buFont typeface="Arial" charset="-94"/>
              <a:buChar char="•"/>
            </a:pPr>
            <a:endParaRPr lang="tr-TR" sz="1432" dirty="0">
              <a:latin typeface="Myriad Pro" charset="-94"/>
              <a:ea typeface="Myriad Pro" charset="-94"/>
              <a:cs typeface="Myriad Pro" charset="-94"/>
            </a:endParaRPr>
          </a:p>
          <a:p>
            <a:endParaRPr lang="tr-TR" sz="1432" dirty="0"/>
          </a:p>
          <a:p>
            <a:endParaRPr lang="tr-TR" sz="1432" dirty="0"/>
          </a:p>
          <a:p>
            <a:endParaRPr lang="tr-TR" sz="1432" dirty="0"/>
          </a:p>
          <a:p>
            <a:endParaRPr lang="tr-TR" sz="1432" dirty="0"/>
          </a:p>
          <a:p>
            <a:endParaRPr lang="tr-TR" sz="1432" dirty="0"/>
          </a:p>
          <a:p>
            <a:endParaRPr lang="tr-TR" sz="1432" dirty="0"/>
          </a:p>
        </p:txBody>
      </p:sp>
      <p:pic>
        <p:nvPicPr>
          <p:cNvPr id="7" name="Picture 9" descr="C:\Users\ŞENAY\Desktop\images.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78424" y="4979774"/>
            <a:ext cx="2522680" cy="859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Resim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15648" y="5194352"/>
            <a:ext cx="1712088" cy="492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8" name="object 5"/>
          <p:cNvGrpSpPr/>
          <p:nvPr/>
        </p:nvGrpSpPr>
        <p:grpSpPr>
          <a:xfrm>
            <a:off x="1829622" y="831237"/>
            <a:ext cx="6932930" cy="3668395"/>
            <a:chOff x="1469136" y="1466088"/>
            <a:chExt cx="6932930" cy="3668395"/>
          </a:xfrm>
        </p:grpSpPr>
        <p:sp>
          <p:nvSpPr>
            <p:cNvPr id="9" name="object 6"/>
            <p:cNvSpPr/>
            <p:nvPr/>
          </p:nvSpPr>
          <p:spPr>
            <a:xfrm>
              <a:off x="1769363" y="3038856"/>
              <a:ext cx="1066800" cy="914400"/>
            </a:xfrm>
            <a:prstGeom prst="rect">
              <a:avLst/>
            </a:prstGeom>
            <a:blipFill>
              <a:blip r:embed="rId4" cstate="print"/>
              <a:stretch>
                <a:fillRect/>
              </a:stretch>
            </a:blipFill>
          </p:spPr>
          <p:txBody>
            <a:bodyPr wrap="square" lIns="0" tIns="0" rIns="0" bIns="0" rtlCol="0"/>
            <a:lstStyle/>
            <a:p>
              <a:endParaRPr/>
            </a:p>
          </p:txBody>
        </p:sp>
        <p:sp>
          <p:nvSpPr>
            <p:cNvPr id="10" name="object 7"/>
            <p:cNvSpPr/>
            <p:nvPr/>
          </p:nvSpPr>
          <p:spPr>
            <a:xfrm>
              <a:off x="6563868" y="3076956"/>
              <a:ext cx="1066800" cy="914400"/>
            </a:xfrm>
            <a:prstGeom prst="rect">
              <a:avLst/>
            </a:prstGeom>
            <a:blipFill>
              <a:blip r:embed="rId4" cstate="print"/>
              <a:stretch>
                <a:fillRect/>
              </a:stretch>
            </a:blipFill>
          </p:spPr>
          <p:txBody>
            <a:bodyPr wrap="square" lIns="0" tIns="0" rIns="0" bIns="0" rtlCol="0"/>
            <a:lstStyle/>
            <a:p>
              <a:endParaRPr/>
            </a:p>
          </p:txBody>
        </p:sp>
        <p:sp>
          <p:nvSpPr>
            <p:cNvPr id="11" name="object 8"/>
            <p:cNvSpPr/>
            <p:nvPr/>
          </p:nvSpPr>
          <p:spPr>
            <a:xfrm>
              <a:off x="6563868" y="4219956"/>
              <a:ext cx="1181100" cy="914399"/>
            </a:xfrm>
            <a:prstGeom prst="rect">
              <a:avLst/>
            </a:prstGeom>
            <a:blipFill>
              <a:blip r:embed="rId5" cstate="print"/>
              <a:stretch>
                <a:fillRect/>
              </a:stretch>
            </a:blipFill>
          </p:spPr>
          <p:txBody>
            <a:bodyPr wrap="square" lIns="0" tIns="0" rIns="0" bIns="0" rtlCol="0"/>
            <a:lstStyle/>
            <a:p>
              <a:endParaRPr/>
            </a:p>
          </p:txBody>
        </p:sp>
        <p:sp>
          <p:nvSpPr>
            <p:cNvPr id="12" name="object 9"/>
            <p:cNvSpPr/>
            <p:nvPr/>
          </p:nvSpPr>
          <p:spPr>
            <a:xfrm>
              <a:off x="3200400" y="4290060"/>
              <a:ext cx="1118615" cy="579120"/>
            </a:xfrm>
            <a:prstGeom prst="rect">
              <a:avLst/>
            </a:prstGeom>
            <a:blipFill>
              <a:blip r:embed="rId6" cstate="print"/>
              <a:stretch>
                <a:fillRect/>
              </a:stretch>
            </a:blipFill>
          </p:spPr>
          <p:txBody>
            <a:bodyPr wrap="square" lIns="0" tIns="0" rIns="0" bIns="0" rtlCol="0"/>
            <a:lstStyle/>
            <a:p>
              <a:endParaRPr/>
            </a:p>
          </p:txBody>
        </p:sp>
        <p:sp>
          <p:nvSpPr>
            <p:cNvPr id="13" name="object 10"/>
            <p:cNvSpPr/>
            <p:nvPr/>
          </p:nvSpPr>
          <p:spPr>
            <a:xfrm>
              <a:off x="3259823" y="3578352"/>
              <a:ext cx="3260090" cy="1516380"/>
            </a:xfrm>
            <a:custGeom>
              <a:avLst/>
              <a:gdLst/>
              <a:ahLst/>
              <a:cxnLst/>
              <a:rect l="l" t="t" r="r" b="b"/>
              <a:pathLst>
                <a:path w="3260090" h="1516379">
                  <a:moveTo>
                    <a:pt x="2962668" y="50292"/>
                  </a:moveTo>
                  <a:lnTo>
                    <a:pt x="152400" y="50292"/>
                  </a:lnTo>
                  <a:lnTo>
                    <a:pt x="152400" y="0"/>
                  </a:lnTo>
                  <a:lnTo>
                    <a:pt x="0" y="76212"/>
                  </a:lnTo>
                  <a:lnTo>
                    <a:pt x="152400" y="152412"/>
                  </a:lnTo>
                  <a:lnTo>
                    <a:pt x="152400" y="100596"/>
                  </a:lnTo>
                  <a:lnTo>
                    <a:pt x="2962668" y="100596"/>
                  </a:lnTo>
                  <a:lnTo>
                    <a:pt x="2962668" y="50292"/>
                  </a:lnTo>
                  <a:close/>
                </a:path>
                <a:path w="3260090" h="1516379">
                  <a:moveTo>
                    <a:pt x="3259848" y="1452372"/>
                  </a:moveTo>
                  <a:lnTo>
                    <a:pt x="1592694" y="808570"/>
                  </a:lnTo>
                  <a:lnTo>
                    <a:pt x="2818015" y="245148"/>
                  </a:lnTo>
                  <a:lnTo>
                    <a:pt x="2839224" y="291084"/>
                  </a:lnTo>
                  <a:lnTo>
                    <a:pt x="2922600" y="187452"/>
                  </a:lnTo>
                  <a:lnTo>
                    <a:pt x="2945904" y="158496"/>
                  </a:lnTo>
                  <a:lnTo>
                    <a:pt x="2775216" y="152400"/>
                  </a:lnTo>
                  <a:lnTo>
                    <a:pt x="2796298" y="198094"/>
                  </a:lnTo>
                  <a:lnTo>
                    <a:pt x="1526082" y="782853"/>
                  </a:lnTo>
                  <a:lnTo>
                    <a:pt x="197700" y="269862"/>
                  </a:lnTo>
                  <a:lnTo>
                    <a:pt x="201244" y="260604"/>
                  </a:lnTo>
                  <a:lnTo>
                    <a:pt x="216408" y="220980"/>
                  </a:lnTo>
                  <a:lnTo>
                    <a:pt x="47244" y="237744"/>
                  </a:lnTo>
                  <a:lnTo>
                    <a:pt x="161544" y="364236"/>
                  </a:lnTo>
                  <a:lnTo>
                    <a:pt x="179578" y="317169"/>
                  </a:lnTo>
                  <a:lnTo>
                    <a:pt x="1461922" y="812380"/>
                  </a:lnTo>
                  <a:lnTo>
                    <a:pt x="32004" y="1470660"/>
                  </a:lnTo>
                  <a:lnTo>
                    <a:pt x="53352" y="1516380"/>
                  </a:lnTo>
                  <a:lnTo>
                    <a:pt x="1528495" y="838085"/>
                  </a:lnTo>
                  <a:lnTo>
                    <a:pt x="3241548" y="1499616"/>
                  </a:lnTo>
                  <a:lnTo>
                    <a:pt x="3259848" y="1452372"/>
                  </a:lnTo>
                  <a:close/>
                </a:path>
              </a:pathLst>
            </a:custGeom>
            <a:solidFill>
              <a:srgbClr val="BF0000"/>
            </a:solidFill>
          </p:spPr>
          <p:txBody>
            <a:bodyPr wrap="square" lIns="0" tIns="0" rIns="0" bIns="0" rtlCol="0"/>
            <a:lstStyle/>
            <a:p>
              <a:endParaRPr/>
            </a:p>
          </p:txBody>
        </p:sp>
        <p:sp>
          <p:nvSpPr>
            <p:cNvPr id="14" name="object 11"/>
            <p:cNvSpPr/>
            <p:nvPr/>
          </p:nvSpPr>
          <p:spPr>
            <a:xfrm>
              <a:off x="5369052" y="4256532"/>
              <a:ext cx="1124711" cy="576071"/>
            </a:xfrm>
            <a:prstGeom prst="rect">
              <a:avLst/>
            </a:prstGeom>
            <a:blipFill>
              <a:blip r:embed="rId7" cstate="print"/>
              <a:stretch>
                <a:fillRect/>
              </a:stretch>
            </a:blipFill>
          </p:spPr>
          <p:txBody>
            <a:bodyPr wrap="square" lIns="0" tIns="0" rIns="0" bIns="0" rtlCol="0"/>
            <a:lstStyle/>
            <a:p>
              <a:endParaRPr/>
            </a:p>
          </p:txBody>
        </p:sp>
        <p:sp>
          <p:nvSpPr>
            <p:cNvPr id="15" name="object 12"/>
            <p:cNvSpPr/>
            <p:nvPr/>
          </p:nvSpPr>
          <p:spPr>
            <a:xfrm>
              <a:off x="5794247" y="1466088"/>
              <a:ext cx="2607563" cy="1600200"/>
            </a:xfrm>
            <a:prstGeom prst="rect">
              <a:avLst/>
            </a:prstGeom>
            <a:blipFill>
              <a:blip r:embed="rId8" cstate="print"/>
              <a:stretch>
                <a:fillRect/>
              </a:stretch>
            </a:blipFill>
          </p:spPr>
          <p:txBody>
            <a:bodyPr wrap="square" lIns="0" tIns="0" rIns="0" bIns="0" rtlCol="0"/>
            <a:lstStyle/>
            <a:p>
              <a:endParaRPr/>
            </a:p>
          </p:txBody>
        </p:sp>
        <p:sp>
          <p:nvSpPr>
            <p:cNvPr id="16" name="object 13"/>
            <p:cNvSpPr/>
            <p:nvPr/>
          </p:nvSpPr>
          <p:spPr>
            <a:xfrm>
              <a:off x="1469136" y="2331720"/>
              <a:ext cx="1741932" cy="819911"/>
            </a:xfrm>
            <a:prstGeom prst="rect">
              <a:avLst/>
            </a:prstGeom>
            <a:blipFill>
              <a:blip r:embed="rId9" cstate="print"/>
              <a:stretch>
                <a:fillRect/>
              </a:stretch>
            </a:blipFill>
          </p:spPr>
          <p:txBody>
            <a:bodyPr wrap="square" lIns="0" tIns="0" rIns="0" bIns="0" rtlCol="0"/>
            <a:lstStyle/>
            <a:p>
              <a:endParaRPr/>
            </a:p>
          </p:txBody>
        </p:sp>
      </p:grpSp>
      <p:sp>
        <p:nvSpPr>
          <p:cNvPr id="26" name="object 2"/>
          <p:cNvSpPr txBox="1">
            <a:spLocks/>
          </p:cNvSpPr>
          <p:nvPr/>
        </p:nvSpPr>
        <p:spPr>
          <a:xfrm>
            <a:off x="1829622" y="290490"/>
            <a:ext cx="6506845" cy="382156"/>
          </a:xfrm>
          <a:prstGeom prst="rect">
            <a:avLst/>
          </a:prstGeom>
        </p:spPr>
        <p:txBody>
          <a:bodyPr vert="horz" wrap="square" lIns="0" tIns="12700" rIns="0" bIns="0" rtlCol="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12700" algn="ctr">
              <a:lnSpc>
                <a:spcPct val="100000"/>
              </a:lnSpc>
              <a:spcBef>
                <a:spcPts val="100"/>
              </a:spcBef>
            </a:pPr>
            <a:r>
              <a:rPr lang="tr-TR" sz="2400" spc="-5" dirty="0" smtClean="0">
                <a:solidFill>
                  <a:srgbClr val="003399"/>
                </a:solidFill>
                <a:latin typeface="Arial"/>
                <a:cs typeface="Arial"/>
              </a:rPr>
              <a:t>Personel </a:t>
            </a:r>
            <a:r>
              <a:rPr lang="tr-TR" sz="2400" dirty="0" smtClean="0">
                <a:solidFill>
                  <a:srgbClr val="003399"/>
                </a:solidFill>
                <a:latin typeface="Arial"/>
                <a:cs typeface="Arial"/>
              </a:rPr>
              <a:t>Ders </a:t>
            </a:r>
            <a:r>
              <a:rPr lang="tr-TR" sz="2400" spc="-40" dirty="0" smtClean="0">
                <a:solidFill>
                  <a:srgbClr val="003399"/>
                </a:solidFill>
                <a:latin typeface="Arial"/>
                <a:cs typeface="Arial"/>
              </a:rPr>
              <a:t>Verme</a:t>
            </a:r>
            <a:r>
              <a:rPr lang="tr-TR" sz="2400" spc="-45" dirty="0" smtClean="0">
                <a:solidFill>
                  <a:srgbClr val="003399"/>
                </a:solidFill>
                <a:latin typeface="Arial"/>
                <a:cs typeface="Arial"/>
              </a:rPr>
              <a:t> </a:t>
            </a:r>
            <a:r>
              <a:rPr lang="tr-TR" sz="2400" spc="-5" dirty="0" smtClean="0">
                <a:solidFill>
                  <a:srgbClr val="003399"/>
                </a:solidFill>
                <a:latin typeface="Arial"/>
                <a:cs typeface="Arial"/>
              </a:rPr>
              <a:t>Hareketliliği</a:t>
            </a:r>
            <a:endParaRPr lang="tr-TR" sz="2400" dirty="0">
              <a:solidFill>
                <a:srgbClr val="003399"/>
              </a:solidFill>
              <a:latin typeface="Arial"/>
              <a:cs typeface="Arial"/>
            </a:endParaRPr>
          </a:p>
        </p:txBody>
      </p:sp>
      <p:sp>
        <p:nvSpPr>
          <p:cNvPr id="28" name="object 14"/>
          <p:cNvSpPr txBox="1"/>
          <p:nvPr/>
        </p:nvSpPr>
        <p:spPr>
          <a:xfrm>
            <a:off x="1037945" y="5001386"/>
            <a:ext cx="8839200" cy="1325362"/>
          </a:xfrm>
          <a:prstGeom prst="rect">
            <a:avLst/>
          </a:prstGeom>
          <a:solidFill>
            <a:srgbClr val="FFFFFF"/>
          </a:solidFill>
        </p:spPr>
        <p:txBody>
          <a:bodyPr vert="horz" wrap="square" lIns="0" tIns="32384" rIns="0" bIns="0" rtlCol="0">
            <a:spAutoFit/>
          </a:bodyPr>
          <a:lstStyle/>
          <a:p>
            <a:pPr marL="377825" indent="-287655" algn="ctr">
              <a:lnSpc>
                <a:spcPct val="100000"/>
              </a:lnSpc>
              <a:spcBef>
                <a:spcPts val="254"/>
              </a:spcBef>
              <a:buFont typeface="Georgia"/>
              <a:buChar char=""/>
              <a:tabLst>
                <a:tab pos="377825" algn="l"/>
                <a:tab pos="378460" algn="l"/>
              </a:tabLst>
            </a:pPr>
            <a:r>
              <a:rPr sz="1200" b="1" spc="-10" dirty="0">
                <a:latin typeface="Carlito"/>
                <a:cs typeface="Carlito"/>
              </a:rPr>
              <a:t>Yükseköğretim </a:t>
            </a:r>
            <a:r>
              <a:rPr sz="1200" b="1" spc="-5" dirty="0">
                <a:latin typeface="Carlito"/>
                <a:cs typeface="Carlito"/>
              </a:rPr>
              <a:t>kurumunda </a:t>
            </a:r>
            <a:r>
              <a:rPr sz="1200" b="1" spc="-10" dirty="0">
                <a:latin typeface="Carlito"/>
                <a:cs typeface="Carlito"/>
              </a:rPr>
              <a:t>görevli </a:t>
            </a:r>
            <a:r>
              <a:rPr sz="1200" b="1" dirty="0">
                <a:latin typeface="Carlito"/>
                <a:cs typeface="Carlito"/>
              </a:rPr>
              <a:t>ders </a:t>
            </a:r>
            <a:r>
              <a:rPr sz="1200" b="1" spc="-5" dirty="0">
                <a:latin typeface="Carlito"/>
                <a:cs typeface="Carlito"/>
              </a:rPr>
              <a:t>veren personel </a:t>
            </a:r>
            <a:r>
              <a:rPr sz="1200" b="1" spc="-20" dirty="0">
                <a:latin typeface="Carlito"/>
                <a:cs typeface="Carlito"/>
              </a:rPr>
              <a:t>ya </a:t>
            </a:r>
            <a:r>
              <a:rPr sz="1200" b="1" dirty="0">
                <a:latin typeface="Carlito"/>
                <a:cs typeface="Carlito"/>
              </a:rPr>
              <a:t>da </a:t>
            </a:r>
            <a:r>
              <a:rPr sz="1200" b="1" spc="-15" dirty="0">
                <a:latin typeface="Carlito"/>
                <a:cs typeface="Carlito"/>
              </a:rPr>
              <a:t>kamu/özel </a:t>
            </a:r>
            <a:r>
              <a:rPr sz="1200" b="1" spc="-5" dirty="0">
                <a:latin typeface="Carlito"/>
                <a:cs typeface="Carlito"/>
              </a:rPr>
              <a:t>bir kurum/kuruluşta </a:t>
            </a:r>
            <a:r>
              <a:rPr sz="1200" b="1" dirty="0">
                <a:latin typeface="Carlito"/>
                <a:cs typeface="Carlito"/>
              </a:rPr>
              <a:t>çalışan</a:t>
            </a:r>
            <a:r>
              <a:rPr sz="1200" b="1" spc="-165" dirty="0">
                <a:latin typeface="Carlito"/>
                <a:cs typeface="Carlito"/>
              </a:rPr>
              <a:t> </a:t>
            </a:r>
            <a:r>
              <a:rPr sz="1200" b="1" spc="-5" dirty="0">
                <a:latin typeface="Carlito"/>
                <a:cs typeface="Carlito"/>
              </a:rPr>
              <a:t>personel</a:t>
            </a:r>
            <a:endParaRPr sz="1200" dirty="0">
              <a:latin typeface="Carlito"/>
              <a:cs typeface="Carlito"/>
            </a:endParaRPr>
          </a:p>
          <a:p>
            <a:pPr algn="ctr">
              <a:lnSpc>
                <a:spcPct val="100000"/>
              </a:lnSpc>
              <a:spcBef>
                <a:spcPts val="30"/>
              </a:spcBef>
              <a:buFont typeface="Georgia"/>
              <a:buChar char=""/>
            </a:pPr>
            <a:endParaRPr sz="1200" dirty="0">
              <a:latin typeface="Carlito"/>
              <a:cs typeface="Carlito"/>
            </a:endParaRPr>
          </a:p>
          <a:p>
            <a:pPr marL="377825" indent="-287655" algn="ctr">
              <a:lnSpc>
                <a:spcPct val="100000"/>
              </a:lnSpc>
              <a:buFont typeface="Georgia"/>
              <a:buChar char=""/>
              <a:tabLst>
                <a:tab pos="377825" algn="l"/>
                <a:tab pos="378460" algn="l"/>
              </a:tabLst>
            </a:pPr>
            <a:r>
              <a:rPr sz="1200" b="1" dirty="0">
                <a:latin typeface="Carlito"/>
                <a:cs typeface="Carlito"/>
              </a:rPr>
              <a:t>5 </a:t>
            </a:r>
            <a:r>
              <a:rPr sz="1200" b="1" spc="-5" dirty="0">
                <a:latin typeface="Carlito"/>
                <a:cs typeface="Carlito"/>
              </a:rPr>
              <a:t>gün-2 </a:t>
            </a:r>
            <a:r>
              <a:rPr sz="1200" b="1" spc="-10" dirty="0">
                <a:latin typeface="Carlito"/>
                <a:cs typeface="Carlito"/>
              </a:rPr>
              <a:t>ay </a:t>
            </a:r>
            <a:r>
              <a:rPr sz="1200" b="1" spc="-5" dirty="0">
                <a:latin typeface="Carlito"/>
                <a:cs typeface="Carlito"/>
              </a:rPr>
              <a:t>(5 gün </a:t>
            </a:r>
            <a:r>
              <a:rPr sz="1200" b="1" dirty="0">
                <a:latin typeface="Carlito"/>
                <a:cs typeface="Carlito"/>
              </a:rPr>
              <a:t>ardışık</a:t>
            </a:r>
            <a:r>
              <a:rPr sz="1200" b="1" spc="-70" dirty="0">
                <a:latin typeface="Carlito"/>
                <a:cs typeface="Carlito"/>
              </a:rPr>
              <a:t> </a:t>
            </a:r>
            <a:r>
              <a:rPr sz="1200" b="1" dirty="0">
                <a:latin typeface="Carlito"/>
                <a:cs typeface="Carlito"/>
              </a:rPr>
              <a:t>olmalıdır)</a:t>
            </a:r>
            <a:endParaRPr sz="1200" dirty="0">
              <a:latin typeface="Carlito"/>
              <a:cs typeface="Carlito"/>
            </a:endParaRPr>
          </a:p>
          <a:p>
            <a:pPr algn="ctr">
              <a:lnSpc>
                <a:spcPct val="100000"/>
              </a:lnSpc>
              <a:spcBef>
                <a:spcPts val="35"/>
              </a:spcBef>
              <a:buFont typeface="Georgia"/>
              <a:buChar char=""/>
            </a:pPr>
            <a:endParaRPr sz="1200" dirty="0">
              <a:latin typeface="Carlito"/>
              <a:cs typeface="Carlito"/>
            </a:endParaRPr>
          </a:p>
          <a:p>
            <a:pPr marL="377825" indent="-287655" algn="ctr">
              <a:lnSpc>
                <a:spcPct val="100000"/>
              </a:lnSpc>
              <a:buFont typeface="Georgia"/>
              <a:buChar char=""/>
              <a:tabLst>
                <a:tab pos="377825" algn="l"/>
                <a:tab pos="378460" algn="l"/>
              </a:tabLst>
            </a:pPr>
            <a:r>
              <a:rPr sz="1200" b="1" dirty="0">
                <a:latin typeface="Carlito"/>
                <a:cs typeface="Carlito"/>
              </a:rPr>
              <a:t>1 </a:t>
            </a:r>
            <a:r>
              <a:rPr sz="1200" b="1" spc="-5" dirty="0">
                <a:latin typeface="Carlito"/>
                <a:cs typeface="Carlito"/>
              </a:rPr>
              <a:t>hafta </a:t>
            </a:r>
            <a:r>
              <a:rPr sz="1200" b="1" spc="-10" dirty="0">
                <a:latin typeface="Carlito"/>
                <a:cs typeface="Carlito"/>
              </a:rPr>
              <a:t>ve </a:t>
            </a:r>
            <a:r>
              <a:rPr sz="1200" b="1" spc="-5" dirty="0">
                <a:latin typeface="Carlito"/>
                <a:cs typeface="Carlito"/>
              </a:rPr>
              <a:t>daha </a:t>
            </a:r>
            <a:r>
              <a:rPr sz="1200" b="1" dirty="0">
                <a:latin typeface="Carlito"/>
                <a:cs typeface="Carlito"/>
              </a:rPr>
              <a:t>kısa </a:t>
            </a:r>
            <a:r>
              <a:rPr sz="1200" b="1" spc="-5" dirty="0">
                <a:latin typeface="Carlito"/>
                <a:cs typeface="Carlito"/>
              </a:rPr>
              <a:t>süreli hareketliliklerde </a:t>
            </a:r>
            <a:r>
              <a:rPr sz="1200" b="1" dirty="0">
                <a:latin typeface="Carlito"/>
                <a:cs typeface="Carlito"/>
              </a:rPr>
              <a:t>8 saat ders</a:t>
            </a:r>
            <a:r>
              <a:rPr sz="1200" b="1" spc="-235" dirty="0">
                <a:latin typeface="Carlito"/>
                <a:cs typeface="Carlito"/>
              </a:rPr>
              <a:t> </a:t>
            </a:r>
            <a:r>
              <a:rPr sz="1200" b="1" dirty="0">
                <a:latin typeface="Carlito"/>
                <a:cs typeface="Carlito"/>
              </a:rPr>
              <a:t>verilmesi </a:t>
            </a:r>
            <a:r>
              <a:rPr sz="1200" b="1" spc="-5" dirty="0">
                <a:latin typeface="Carlito"/>
                <a:cs typeface="Carlito"/>
              </a:rPr>
              <a:t>koşulu </a:t>
            </a:r>
            <a:r>
              <a:rPr sz="1200" b="1" spc="-10" dirty="0">
                <a:latin typeface="Carlito"/>
                <a:cs typeface="Carlito"/>
              </a:rPr>
              <a:t>bulunmaktadır.</a:t>
            </a:r>
            <a:endParaRPr sz="1200" dirty="0">
              <a:latin typeface="Carlito"/>
              <a:cs typeface="Carlito"/>
            </a:endParaRPr>
          </a:p>
          <a:p>
            <a:pPr algn="ctr">
              <a:lnSpc>
                <a:spcPct val="100000"/>
              </a:lnSpc>
              <a:spcBef>
                <a:spcPts val="30"/>
              </a:spcBef>
              <a:buFont typeface="Georgia"/>
              <a:buChar char=""/>
            </a:pPr>
            <a:endParaRPr sz="1200" dirty="0">
              <a:latin typeface="Carlito"/>
              <a:cs typeface="Carlito"/>
            </a:endParaRPr>
          </a:p>
          <a:p>
            <a:pPr marL="377825" indent="-287655" algn="ctr">
              <a:lnSpc>
                <a:spcPct val="100000"/>
              </a:lnSpc>
              <a:buFont typeface="Georgia"/>
              <a:buChar char=""/>
              <a:tabLst>
                <a:tab pos="377825" algn="l"/>
                <a:tab pos="378460" algn="l"/>
              </a:tabLst>
            </a:pPr>
            <a:r>
              <a:rPr sz="1200" b="1" spc="-5" dirty="0">
                <a:latin typeface="Carlito"/>
                <a:cs typeface="Carlito"/>
              </a:rPr>
              <a:t>Personel </a:t>
            </a:r>
            <a:r>
              <a:rPr sz="1200" b="1" spc="-10" dirty="0">
                <a:latin typeface="Carlito"/>
                <a:cs typeface="Carlito"/>
              </a:rPr>
              <a:t>davet </a:t>
            </a:r>
            <a:r>
              <a:rPr sz="1200" b="1" dirty="0">
                <a:latin typeface="Carlito"/>
                <a:cs typeface="Carlito"/>
              </a:rPr>
              <a:t>edilen </a:t>
            </a:r>
            <a:r>
              <a:rPr sz="1200" b="1" spc="-5" dirty="0">
                <a:latin typeface="Carlito"/>
                <a:cs typeface="Carlito"/>
              </a:rPr>
              <a:t>durumlarda </a:t>
            </a:r>
            <a:r>
              <a:rPr sz="1200" b="1" dirty="0">
                <a:latin typeface="Carlito"/>
                <a:cs typeface="Carlito"/>
              </a:rPr>
              <a:t>minimum</a:t>
            </a:r>
            <a:r>
              <a:rPr sz="1200" b="1" spc="-229" dirty="0">
                <a:latin typeface="Carlito"/>
                <a:cs typeface="Carlito"/>
              </a:rPr>
              <a:t> </a:t>
            </a:r>
            <a:r>
              <a:rPr sz="1200" b="1" spc="-5" dirty="0">
                <a:latin typeface="Carlito"/>
                <a:cs typeface="Carlito"/>
              </a:rPr>
              <a:t>süre </a:t>
            </a:r>
            <a:r>
              <a:rPr sz="1200" b="1" dirty="0">
                <a:latin typeface="Carlito"/>
                <a:cs typeface="Carlito"/>
              </a:rPr>
              <a:t>1 </a:t>
            </a:r>
            <a:r>
              <a:rPr sz="1200" b="1" spc="-5" dirty="0">
                <a:latin typeface="Carlito"/>
                <a:cs typeface="Carlito"/>
              </a:rPr>
              <a:t>gün </a:t>
            </a:r>
            <a:r>
              <a:rPr sz="1200" b="1" spc="-10" dirty="0">
                <a:latin typeface="Carlito"/>
                <a:cs typeface="Carlito"/>
              </a:rPr>
              <a:t>olabilir, </a:t>
            </a:r>
            <a:r>
              <a:rPr sz="1200" b="1" spc="-5" dirty="0">
                <a:latin typeface="Carlito"/>
                <a:cs typeface="Carlito"/>
              </a:rPr>
              <a:t>saat </a:t>
            </a:r>
            <a:r>
              <a:rPr sz="1200" b="1" dirty="0">
                <a:latin typeface="Carlito"/>
                <a:cs typeface="Carlito"/>
              </a:rPr>
              <a:t>için minimum </a:t>
            </a:r>
            <a:r>
              <a:rPr sz="1200" b="1" spc="-25" dirty="0">
                <a:latin typeface="Carlito"/>
                <a:cs typeface="Carlito"/>
              </a:rPr>
              <a:t>yoktur.</a:t>
            </a:r>
            <a:endParaRPr sz="1200" dirty="0">
              <a:latin typeface="Carlito"/>
              <a:cs typeface="Carlito"/>
            </a:endParaRPr>
          </a:p>
        </p:txBody>
      </p:sp>
    </p:spTree>
    <p:extLst>
      <p:ext uri="{BB962C8B-B14F-4D97-AF65-F5344CB8AC3E}">
        <p14:creationId xmlns:p14="http://schemas.microsoft.com/office/powerpoint/2010/main" val="127353942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ntegral">
  <a:themeElements>
    <a:clrScheme name="E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E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Override1.xml><?xml version="1.0" encoding="utf-8"?>
<a:themeOverride xmlns:a="http://schemas.openxmlformats.org/drawingml/2006/main">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Integral</Template>
  <TotalTime>3085</TotalTime>
  <Words>1333</Words>
  <Application>Microsoft Office PowerPoint</Application>
  <PresentationFormat>Geniş ekran</PresentationFormat>
  <Paragraphs>251</Paragraphs>
  <Slides>22</Slides>
  <Notes>0</Notes>
  <HiddenSlides>0</HiddenSlides>
  <MMClips>0</MMClips>
  <ScaleCrop>false</ScaleCrop>
  <HeadingPairs>
    <vt:vector size="6" baseType="variant">
      <vt:variant>
        <vt:lpstr>Kullanılan Yazı Tipleri</vt:lpstr>
      </vt:variant>
      <vt:variant>
        <vt:i4>11</vt:i4>
      </vt:variant>
      <vt:variant>
        <vt:lpstr>Tema</vt:lpstr>
      </vt:variant>
      <vt:variant>
        <vt:i4>1</vt:i4>
      </vt:variant>
      <vt:variant>
        <vt:lpstr>Slayt Başlıkları</vt:lpstr>
      </vt:variant>
      <vt:variant>
        <vt:i4>22</vt:i4>
      </vt:variant>
    </vt:vector>
  </HeadingPairs>
  <TitlesOfParts>
    <vt:vector size="34" baseType="lpstr">
      <vt:lpstr>Arial</vt:lpstr>
      <vt:lpstr>Calibri</vt:lpstr>
      <vt:lpstr>Carlito</vt:lpstr>
      <vt:lpstr>Georgia</vt:lpstr>
      <vt:lpstr>Myriad Pro</vt:lpstr>
      <vt:lpstr>Myriad Pro Semibold</vt:lpstr>
      <vt:lpstr>Times New Roman</vt:lpstr>
      <vt:lpstr>Tw Cen MT</vt:lpstr>
      <vt:lpstr>Tw Cen MT Condensed</vt:lpstr>
      <vt:lpstr>Wingdings</vt:lpstr>
      <vt:lpstr>Wingdings 3</vt:lpstr>
      <vt:lpstr>Entegral</vt:lpstr>
      <vt:lpstr>PowerPoint Sunusu</vt:lpstr>
      <vt:lpstr>PowerPoint Sunusu</vt:lpstr>
      <vt:lpstr>PowerPoint Sunusu</vt:lpstr>
      <vt:lpstr>PowerPoint Sunusu</vt:lpstr>
      <vt:lpstr>*  Koyu Renkte işaretlenmiş olan ülkelerle yalnızca doktora düzeyinde öğrenci değişimi ya da personel hareketliliği yapılabilir.</vt:lpstr>
      <vt:lpstr>PowerPoint Sunusu</vt:lpstr>
      <vt:lpstr>PowerPoint Sunusu</vt:lpstr>
      <vt:lpstr>PowerPoint Sunusu</vt:lpstr>
      <vt:lpstr>PowerPoint Sunusu</vt:lpstr>
      <vt:lpstr>PowerPoint Sunusu</vt:lpstr>
      <vt:lpstr>PowerPoint Sunusu</vt:lpstr>
      <vt:lpstr>PowerPoint Sunusu</vt:lpstr>
      <vt:lpstr>2023 Dönemi Türkiye’nin Bölgelere Göre KA171 Bütçesi</vt:lpstr>
      <vt:lpstr>PowerPoint Sunusu</vt:lpstr>
      <vt:lpstr>PowerPoint Sunusu</vt:lpstr>
      <vt:lpstr>Erasmus+ Öncelikleri   Bu önceliklerin planlanan faaliyetlerle ilişkilendirilmesi , değerlendirme aşamasında projenizi öne çıkaracaktır</vt:lpstr>
      <vt:lpstr>Erasmus+ Öncelikleri-II</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Burçak Aydınlık</dc:creator>
  <cp:lastModifiedBy>erasmus-betul</cp:lastModifiedBy>
  <cp:revision>29</cp:revision>
  <dcterms:created xsi:type="dcterms:W3CDTF">2021-12-27T07:42:29Z</dcterms:created>
  <dcterms:modified xsi:type="dcterms:W3CDTF">2024-11-28T13:13:55Z</dcterms:modified>
</cp:coreProperties>
</file>