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3" autoAdjust="0"/>
    <p:restoredTop sz="95400" autoAdjust="0"/>
  </p:normalViewPr>
  <p:slideViewPr>
    <p:cSldViewPr snapToGrid="0">
      <p:cViewPr varScale="1">
        <p:scale>
          <a:sx n="88" d="100"/>
          <a:sy n="88" d="100"/>
        </p:scale>
        <p:origin x="5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EE67B-8E3D-4288-A2D9-EA48969DD088}" type="datetimeFigureOut">
              <a:rPr lang="tr-TR" smtClean="0"/>
              <a:t>2.04.2022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3E39C-45DE-4A62-ACFB-63BB02EF1019}" type="slidenum">
              <a:rPr lang="tr-TR" smtClean="0"/>
              <a:t>‹#›</a:t>
            </a:fld>
            <a:endParaRPr lang="tr-TR"/>
          </a:p>
        </p:txBody>
      </p:sp>
    </p:spTree>
    <p:extLst>
      <p:ext uri="{BB962C8B-B14F-4D97-AF65-F5344CB8AC3E}">
        <p14:creationId xmlns:p14="http://schemas.microsoft.com/office/powerpoint/2010/main" val="269875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7DEE126-7E15-4F9C-9594-66578E13B60C}"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225958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DEE126-7E15-4F9C-9594-66578E13B60C}"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381270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DEE126-7E15-4F9C-9594-66578E13B60C}"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233730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DEE126-7E15-4F9C-9594-66578E13B60C}"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328892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7DEE126-7E15-4F9C-9594-66578E13B60C}"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60316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7DEE126-7E15-4F9C-9594-66578E13B60C}" type="datetimeFigureOut">
              <a:rPr lang="tr-TR" smtClean="0"/>
              <a:t>2.04.2022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37037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DEE126-7E15-4F9C-9594-66578E13B60C}" type="datetimeFigureOut">
              <a:rPr lang="tr-TR" smtClean="0"/>
              <a:t>2.04.2022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254167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7DEE126-7E15-4F9C-9594-66578E13B60C}" type="datetimeFigureOut">
              <a:rPr lang="tr-TR" smtClean="0"/>
              <a:t>2.04.2022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201223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EE126-7E15-4F9C-9594-66578E13B60C}" type="datetimeFigureOut">
              <a:rPr lang="tr-TR" smtClean="0"/>
              <a:t>2.04.2022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42901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7DEE126-7E15-4F9C-9594-66578E13B60C}" type="datetimeFigureOut">
              <a:rPr lang="tr-TR" smtClean="0"/>
              <a:t>2.04.2022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426106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7DEE126-7E15-4F9C-9594-66578E13B60C}" type="datetimeFigureOut">
              <a:rPr lang="tr-TR" smtClean="0"/>
              <a:t>2.04.2022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D97256-6A77-4976-B789-5A54836071CF}" type="slidenum">
              <a:rPr lang="tr-TR" smtClean="0"/>
              <a:t>‹#›</a:t>
            </a:fld>
            <a:endParaRPr lang="tr-TR"/>
          </a:p>
        </p:txBody>
      </p:sp>
    </p:spTree>
    <p:extLst>
      <p:ext uri="{BB962C8B-B14F-4D97-AF65-F5344CB8AC3E}">
        <p14:creationId xmlns:p14="http://schemas.microsoft.com/office/powerpoint/2010/main" val="192585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EE126-7E15-4F9C-9594-66578E13B60C}" type="datetimeFigureOut">
              <a:rPr lang="tr-TR" smtClean="0"/>
              <a:t>2.04.2022</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97256-6A77-4976-B789-5A54836071CF}" type="slidenum">
              <a:rPr lang="tr-TR" smtClean="0"/>
              <a:t>‹#›</a:t>
            </a:fld>
            <a:endParaRPr lang="tr-TR"/>
          </a:p>
        </p:txBody>
      </p:sp>
    </p:spTree>
    <p:extLst>
      <p:ext uri="{BB962C8B-B14F-4D97-AF65-F5344CB8AC3E}">
        <p14:creationId xmlns:p14="http://schemas.microsoft.com/office/powerpoint/2010/main" val="1183288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tfwi.ktu.edu.t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www.ktu.edu.tr/ormankorum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Metin kutusu 8"/>
          <p:cNvSpPr txBox="1"/>
          <p:nvPr/>
        </p:nvSpPr>
        <p:spPr>
          <a:xfrm>
            <a:off x="-1" y="76828"/>
            <a:ext cx="8162925" cy="369332"/>
          </a:xfrm>
          <a:prstGeom prst="rect">
            <a:avLst/>
          </a:prstGeom>
          <a:noFill/>
        </p:spPr>
        <p:txBody>
          <a:bodyPr wrap="square" rtlCol="0">
            <a:spAutoFit/>
          </a:bodyPr>
          <a:lstStyle/>
          <a:p>
            <a:r>
              <a:rPr lang="tr-TR" dirty="0" smtClean="0">
                <a:solidFill>
                  <a:schemeClr val="bg1"/>
                </a:solidFill>
                <a:latin typeface="Arial" panose="020B0604020202020204" pitchFamily="34" charset="0"/>
                <a:cs typeface="Arial" panose="020B0604020202020204" pitchFamily="34" charset="0"/>
              </a:rPr>
              <a:t>2021-2022 Eğitim-Öğretim Yılı Bahar Yarıyılı Orman Koruma Dersi</a:t>
            </a:r>
            <a:endParaRPr lang="en-US" dirty="0" smtClean="0">
              <a:solidFill>
                <a:schemeClr val="bg1"/>
              </a:solidFill>
              <a:latin typeface="Arial" panose="020B0604020202020204" pitchFamily="34" charset="0"/>
              <a:cs typeface="Arial" panose="020B0604020202020204" pitchFamily="34" charset="0"/>
            </a:endParaRPr>
          </a:p>
        </p:txBody>
      </p:sp>
      <p:sp>
        <p:nvSpPr>
          <p:cNvPr id="10" name="Metin kutusu 9"/>
          <p:cNvSpPr txBox="1"/>
          <p:nvPr/>
        </p:nvSpPr>
        <p:spPr>
          <a:xfrm>
            <a:off x="4361094" y="5173441"/>
            <a:ext cx="4730350" cy="338554"/>
          </a:xfrm>
          <a:prstGeom prst="rect">
            <a:avLst/>
          </a:prstGeom>
          <a:noFill/>
        </p:spPr>
        <p:txBody>
          <a:bodyPr wrap="square" rtlCol="0">
            <a:spAutoFit/>
          </a:bodyPr>
          <a:lstStyle/>
          <a:p>
            <a:r>
              <a:rPr lang="tr-TR" sz="1600" dirty="0" smtClean="0">
                <a:solidFill>
                  <a:srgbClr val="002060"/>
                </a:solidFill>
                <a:latin typeface="Arial" panose="020B0604020202020204" pitchFamily="34" charset="0"/>
                <a:cs typeface="Arial" panose="020B0604020202020204" pitchFamily="34" charset="0"/>
              </a:rPr>
              <a:t>KTÜ Orman Entomolojisi ve Koruma Anabilim Dalı</a:t>
            </a:r>
            <a:endParaRPr lang="en-US" sz="1600" dirty="0">
              <a:solidFill>
                <a:srgbClr val="002060"/>
              </a:solidFill>
              <a:latin typeface="Arial" panose="020B0604020202020204" pitchFamily="34" charset="0"/>
              <a:cs typeface="Arial" panose="020B0604020202020204" pitchFamily="34" charset="0"/>
            </a:endParaRPr>
          </a:p>
        </p:txBody>
      </p:sp>
      <p:sp>
        <p:nvSpPr>
          <p:cNvPr id="4" name="Rectangle 4"/>
          <p:cNvSpPr>
            <a:spLocks noGrp="1" noChangeArrowheads="1"/>
          </p:cNvSpPr>
          <p:nvPr>
            <p:ph type="subTitle" idx="1"/>
          </p:nvPr>
        </p:nvSpPr>
        <p:spPr>
          <a:xfrm>
            <a:off x="1671502" y="5980748"/>
            <a:ext cx="6119813" cy="633412"/>
          </a:xfrm>
        </p:spPr>
        <p:txBody>
          <a:bodyPr>
            <a:normAutofit lnSpcReduction="10000"/>
          </a:bodyPr>
          <a:lstStyle/>
          <a:p>
            <a:pPr eaLnBrk="1" hangingPunct="1"/>
            <a:r>
              <a:rPr lang="tr-TR" altLang="tr-TR" sz="1800" b="1" dirty="0" smtClean="0"/>
              <a:t>Prof. Dr. Ertuğrul BİLGİLİ</a:t>
            </a:r>
          </a:p>
          <a:p>
            <a:pPr eaLnBrk="1" hangingPunct="1"/>
            <a:r>
              <a:rPr lang="tr-TR" altLang="tr-TR" sz="1300" b="1" dirty="0" smtClean="0"/>
              <a:t>Nisan 2022</a:t>
            </a:r>
          </a:p>
        </p:txBody>
      </p:sp>
      <p:sp>
        <p:nvSpPr>
          <p:cNvPr id="5" name="AutoShape 6"/>
          <p:cNvSpPr>
            <a:spLocks noChangeArrowheads="1"/>
          </p:cNvSpPr>
          <p:nvPr/>
        </p:nvSpPr>
        <p:spPr bwMode="auto">
          <a:xfrm>
            <a:off x="1513569" y="4217008"/>
            <a:ext cx="7218272" cy="795462"/>
          </a:xfrm>
          <a:prstGeom prst="flowChartAlternateProcess">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tr-TR" sz="2400" b="1" dirty="0">
                <a:solidFill>
                  <a:schemeClr val="bg1"/>
                </a:solidFill>
              </a:rPr>
              <a:t>YANGIN TEHLİKE ORANLARI SİSTEMİ</a:t>
            </a:r>
            <a:endParaRPr lang="tr-TR" sz="2400" dirty="0"/>
          </a:p>
        </p:txBody>
      </p:sp>
    </p:spTree>
    <p:extLst>
      <p:ext uri="{BB962C8B-B14F-4D97-AF65-F5344CB8AC3E}">
        <p14:creationId xmlns:p14="http://schemas.microsoft.com/office/powerpoint/2010/main" val="140125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979" y="1201431"/>
            <a:ext cx="3564072" cy="2520000"/>
          </a:xfrm>
          <a:prstGeom prst="rect">
            <a:avLst/>
          </a:prstGeom>
          <a:ln>
            <a:solidFill>
              <a:schemeClr val="tx1"/>
            </a:solidFill>
          </a:ln>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843" y="1201431"/>
            <a:ext cx="3564072" cy="2520000"/>
          </a:xfrm>
          <a:prstGeom prst="rect">
            <a:avLst/>
          </a:prstGeom>
          <a:ln>
            <a:solidFill>
              <a:schemeClr val="tx1"/>
            </a:solidFill>
          </a:ln>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4652" y="4101153"/>
            <a:ext cx="3564073" cy="2520000"/>
          </a:xfrm>
          <a:prstGeom prst="rect">
            <a:avLst/>
          </a:prstGeom>
          <a:ln>
            <a:solidFill>
              <a:schemeClr val="tx1"/>
            </a:solidFill>
          </a:ln>
        </p:spPr>
      </p:pic>
      <p:sp>
        <p:nvSpPr>
          <p:cNvPr id="7" name="Rectangle 2"/>
          <p:cNvSpPr txBox="1">
            <a:spLocks noChangeArrowheads="1"/>
          </p:cNvSpPr>
          <p:nvPr/>
        </p:nvSpPr>
        <p:spPr bwMode="auto">
          <a:xfrm>
            <a:off x="719138" y="265476"/>
            <a:ext cx="8156575" cy="67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pPr>
            <a:r>
              <a:rPr lang="tr-TR" b="1" kern="0" smtClean="0">
                <a:solidFill>
                  <a:schemeClr val="bg1"/>
                </a:solidFill>
              </a:rPr>
              <a:t>YANGIN TEHLİKE ORANLARI SİSTEMİ</a:t>
            </a:r>
            <a:endParaRPr lang="tr-TR" b="1" kern="0" dirty="0" smtClean="0">
              <a:solidFill>
                <a:schemeClr val="bg1"/>
              </a:solidFill>
            </a:endParaRPr>
          </a:p>
        </p:txBody>
      </p:sp>
      <p:sp>
        <p:nvSpPr>
          <p:cNvPr id="9" name="1 Başlık"/>
          <p:cNvSpPr txBox="1">
            <a:spLocks/>
          </p:cNvSpPr>
          <p:nvPr/>
        </p:nvSpPr>
        <p:spPr>
          <a:xfrm>
            <a:off x="1752717" y="766596"/>
            <a:ext cx="1122595" cy="521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1800" dirty="0" smtClean="0">
                <a:latin typeface="Arial" panose="020B0604020202020204" pitchFamily="34" charset="0"/>
                <a:cs typeface="Arial" panose="020B0604020202020204" pitchFamily="34" charset="0"/>
              </a:rPr>
              <a:t>1. Gün</a:t>
            </a:r>
            <a:endParaRPr lang="tr-TR" altLang="tr-TR" sz="1800" dirty="0">
              <a:latin typeface="Arial" panose="020B0604020202020204" pitchFamily="34" charset="0"/>
              <a:cs typeface="Arial" panose="020B0604020202020204" pitchFamily="34" charset="0"/>
            </a:endParaRPr>
          </a:p>
        </p:txBody>
      </p:sp>
      <p:sp>
        <p:nvSpPr>
          <p:cNvPr id="10" name="1 Başlık"/>
          <p:cNvSpPr txBox="1">
            <a:spLocks/>
          </p:cNvSpPr>
          <p:nvPr/>
        </p:nvSpPr>
        <p:spPr>
          <a:xfrm>
            <a:off x="5868144" y="766596"/>
            <a:ext cx="1122595" cy="521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1800" dirty="0" smtClean="0">
                <a:latin typeface="Arial" panose="020B0604020202020204" pitchFamily="34" charset="0"/>
                <a:cs typeface="Arial" panose="020B0604020202020204" pitchFamily="34" charset="0"/>
              </a:rPr>
              <a:t>2. Gün</a:t>
            </a:r>
            <a:endParaRPr lang="tr-TR" altLang="tr-TR" sz="1800" dirty="0">
              <a:latin typeface="Arial" panose="020B0604020202020204" pitchFamily="34" charset="0"/>
              <a:cs typeface="Arial" panose="020B0604020202020204" pitchFamily="34" charset="0"/>
            </a:endParaRPr>
          </a:p>
        </p:txBody>
      </p:sp>
      <p:sp>
        <p:nvSpPr>
          <p:cNvPr id="11" name="1 Başlık"/>
          <p:cNvSpPr txBox="1">
            <a:spLocks/>
          </p:cNvSpPr>
          <p:nvPr/>
        </p:nvSpPr>
        <p:spPr>
          <a:xfrm>
            <a:off x="3815390" y="3650497"/>
            <a:ext cx="1122595" cy="521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1800" dirty="0" smtClean="0">
                <a:latin typeface="Arial" panose="020B0604020202020204" pitchFamily="34" charset="0"/>
                <a:cs typeface="Arial" panose="020B0604020202020204" pitchFamily="34" charset="0"/>
              </a:rPr>
              <a:t>3. Gün</a:t>
            </a:r>
            <a:endParaRPr lang="tr-TR" alt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03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95262"/>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II. Meteorolojik Yangın İndeksi (MYI) Sistemi</a:t>
            </a:r>
            <a:r>
              <a:rPr lang="tr-TR"/>
              <a:t> </a:t>
            </a:r>
          </a:p>
        </p:txBody>
      </p:sp>
      <p:sp>
        <p:nvSpPr>
          <p:cNvPr id="8" name="Rectangle 6"/>
          <p:cNvSpPr>
            <a:spLocks noChangeArrowheads="1"/>
          </p:cNvSpPr>
          <p:nvPr/>
        </p:nvSpPr>
        <p:spPr bwMode="auto">
          <a:xfrm>
            <a:off x="900113" y="1800225"/>
            <a:ext cx="7848600" cy="4524375"/>
          </a:xfrm>
          <a:prstGeom prst="rect">
            <a:avLst/>
          </a:prstGeom>
          <a:noFill/>
          <a:ln w="9525">
            <a:noFill/>
            <a:miter lim="800000"/>
            <a:headEnd/>
            <a:tailEnd/>
          </a:ln>
        </p:spPr>
        <p:txBody>
          <a:bodyPr anchor="ctr">
            <a:spAutoFit/>
          </a:bodyPr>
          <a:lstStyle/>
          <a:p>
            <a:pPr lvl="1" algn="just">
              <a:buFontTx/>
              <a:buChar char="•"/>
            </a:pPr>
            <a:r>
              <a:rPr lang="tr-TR" b="1"/>
              <a:t>Yangın Davranış İndeksleri</a:t>
            </a:r>
          </a:p>
          <a:p>
            <a:pPr lvl="1" algn="just"/>
            <a:endParaRPr lang="tr-TR"/>
          </a:p>
          <a:p>
            <a:pPr algn="just"/>
            <a:r>
              <a:rPr lang="tr-TR" sz="1400" b="1" i="1"/>
              <a:t>Başlangıç Yayılma İndeksi (BYİ): </a:t>
            </a:r>
            <a:r>
              <a:rPr lang="tr-TR" sz="1400"/>
              <a:t>Başlangıç Yayılma İndeksi potansiyel yangın davranışının ilk göstergesidir. İnce Yanıcı Madde Nem Kodu ve rüzgara bağlı olarak beklenilen yangın yayılma oranını sayısal oran olarak veren bir MYİ indeksidir.  Muhtemel bir yangında yangının hızının bir göstergesi olduğundan oldukça önemlidir.</a:t>
            </a:r>
          </a:p>
          <a:p>
            <a:pPr algn="just"/>
            <a:endParaRPr lang="tr-TR" sz="1400"/>
          </a:p>
          <a:p>
            <a:pPr algn="just"/>
            <a:r>
              <a:rPr lang="tr-TR" sz="1400" b="1" i="1"/>
              <a:t>Birikmiş Yanıcı Madde İndeksi (BYMİ): </a:t>
            </a:r>
            <a:r>
              <a:rPr lang="tr-TR" sz="1400"/>
              <a:t>Birikmiş Yanıcı Madde İndeksi, HNK’una bağlı olarak hesaplanır.  Muhtemel bir yangında yanmaya elverişli yanıcı maddelerin toplam miktarının bir göstergesidir.  Toprağa en yakın yanıcı maddelerin nem oranlarının ve buna bağlı olarak yanabilir yanıcı madde miktarının bir göstergesi olması nedeniyle yangının kontrol güçlüğünün bir ifadesidir. </a:t>
            </a:r>
          </a:p>
          <a:p>
            <a:pPr algn="just"/>
            <a:endParaRPr lang="tr-TR" sz="1400"/>
          </a:p>
          <a:p>
            <a:pPr algn="just"/>
            <a:r>
              <a:rPr lang="tr-TR" sz="1400" b="1" i="1"/>
              <a:t>Meteorolojik Yangın İndeksi (MYİ): </a:t>
            </a:r>
            <a:r>
              <a:rPr lang="tr-TR" sz="1400"/>
              <a:t>MYİ, BYİ ve BYMİ’nin bir bileşkesi olup potansiyel yangın şiddetini relatif olarak ifade eden bir indekstir. MYİ Sistemi, yangını değişik yönleriyle göz önüne serip, yangın tehlikesi hakkında bilgiler verir. Bu da özellikle idari amaçların belirlenmesinde çok önemli bir yer tutar. Tespit edilecek idari amaçlar bakımından ele alındığında, MYİ Sistemi çok büyük bir öneme sahiptir.</a:t>
            </a:r>
          </a:p>
          <a:p>
            <a:pPr algn="just"/>
            <a:endParaRPr lang="tr-TR" sz="1400"/>
          </a:p>
          <a:p>
            <a:pPr algn="just"/>
            <a:endParaRPr lang="tr-TR" sz="1400"/>
          </a:p>
        </p:txBody>
      </p:sp>
    </p:spTree>
    <p:extLst>
      <p:ext uri="{BB962C8B-B14F-4D97-AF65-F5344CB8AC3E}">
        <p14:creationId xmlns:p14="http://schemas.microsoft.com/office/powerpoint/2010/main" val="67981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extLst>
              <p:ext uri="{D42A27DB-BD31-4B8C-83A1-F6EECF244321}">
                <p14:modId xmlns:p14="http://schemas.microsoft.com/office/powerpoint/2010/main" val="2611789249"/>
              </p:ext>
            </p:extLst>
          </p:nvPr>
        </p:nvGraphicFramePr>
        <p:xfrm>
          <a:off x="457200" y="1524000"/>
          <a:ext cx="8229600" cy="4678363"/>
        </p:xfrm>
        <a:graphic>
          <a:graphicData uri="http://schemas.openxmlformats.org/drawingml/2006/table">
            <a:tbl>
              <a:tblPr/>
              <a:tblGrid>
                <a:gridCol w="67151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071687">
                  <a:extLst>
                    <a:ext uri="{9D8B030D-6E8A-4147-A177-3AD203B41FA5}">
                      <a16:colId xmlns:a16="http://schemas.microsoft.com/office/drawing/2014/main" val="20003"/>
                    </a:ext>
                  </a:extLst>
                </a:gridCol>
                <a:gridCol w="3352800">
                  <a:extLst>
                    <a:ext uri="{9D8B030D-6E8A-4147-A177-3AD203B41FA5}">
                      <a16:colId xmlns:a16="http://schemas.microsoft.com/office/drawing/2014/main" val="20004"/>
                    </a:ext>
                  </a:extLst>
                </a:gridCol>
              </a:tblGrid>
              <a:tr h="630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mj-lt"/>
                          <a:cs typeface="Times New Roman" pitchFamily="18" charset="0"/>
                        </a:rPr>
                        <a:t>Yangın şiddeti Sınıfı</a:t>
                      </a:r>
                      <a:endParaRPr kumimoji="0" lang="tr-TR" sz="11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Başlangış Yangın Şiddeti</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Ağaçlara </a:t>
                      </a:r>
                      <a:br>
                        <a:rPr kumimoji="0" lang="tr-TR" sz="1100" b="1" i="0" u="none" strike="noStrike" cap="none" normalizeH="0" baseline="0" smtClean="0">
                          <a:ln>
                            <a:noFill/>
                          </a:ln>
                          <a:solidFill>
                            <a:schemeClr val="tx1"/>
                          </a:solidFill>
                          <a:effectLst/>
                          <a:latin typeface="+mj-lt"/>
                          <a:cs typeface="Times New Roman" pitchFamily="18" charset="0"/>
                        </a:rPr>
                      </a:br>
                      <a:r>
                        <a:rPr kumimoji="0" lang="tr-TR" sz="1100" b="1" i="0" u="none" strike="noStrike" cap="none" normalizeH="0" baseline="0" smtClean="0">
                          <a:ln>
                            <a:noFill/>
                          </a:ln>
                          <a:solidFill>
                            <a:schemeClr val="tx1"/>
                          </a:solidFill>
                          <a:effectLst/>
                          <a:latin typeface="+mj-lt"/>
                          <a:cs typeface="Times New Roman" pitchFamily="18" charset="0"/>
                        </a:rPr>
                        <a:t>Olan </a:t>
                      </a:r>
                      <a:br>
                        <a:rPr kumimoji="0" lang="tr-TR" sz="1100" b="1" i="0" u="none" strike="noStrike" cap="none" normalizeH="0" baseline="0" smtClean="0">
                          <a:ln>
                            <a:noFill/>
                          </a:ln>
                          <a:solidFill>
                            <a:schemeClr val="tx1"/>
                          </a:solidFill>
                          <a:effectLst/>
                          <a:latin typeface="+mj-lt"/>
                          <a:cs typeface="Times New Roman" pitchFamily="18" charset="0"/>
                        </a:rPr>
                      </a:br>
                      <a:r>
                        <a:rPr kumimoji="0" lang="tr-TR" sz="1100" b="1" i="0" u="none" strike="noStrike" cap="none" normalizeH="0" baseline="0" smtClean="0">
                          <a:ln>
                            <a:noFill/>
                          </a:ln>
                          <a:solidFill>
                            <a:schemeClr val="tx1"/>
                          </a:solidFill>
                          <a:effectLst/>
                          <a:latin typeface="+mj-lt"/>
                          <a:cs typeface="Times New Roman" pitchFamily="18" charset="0"/>
                        </a:rPr>
                        <a:t>Etkisi</a:t>
                      </a:r>
                      <a:endParaRPr kumimoji="0" lang="tr-TR" sz="11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Yangın Tipi ve Mücadele Zorluğu</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1</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&lt;10</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a:t>
                      </a:r>
                      <a:endParaRPr kumimoji="0" lang="tr-TR" sz="1100" b="1"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Yangının kendi başına devam etmesi zordur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0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2</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10-500</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Bazı ağaç ölümleri</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j-lt"/>
                          <a:cs typeface="Times New Roman" pitchFamily="18" charset="0"/>
                        </a:rPr>
                        <a:t>Yavaş ilerleyen düşük şiddetli örtü yangını. Baş ve yanlardan yangına direkt müdahale mümkündür. Açılan şeritler yangının kontrol altına alınmasında yeterli olmayabilir</a:t>
                      </a:r>
                      <a:endParaRPr kumimoji="0" lang="tr-TR" sz="11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0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3</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500-2000</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mj-lt"/>
                          <a:cs typeface="Times New Roman" pitchFamily="18" charset="0"/>
                        </a:rPr>
                        <a:t>Önemli derecede ağaç ölümleri</a:t>
                      </a:r>
                      <a:endParaRPr kumimoji="0" lang="tr-TR" sz="11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mj-lt"/>
                          <a:cs typeface="Times New Roman" pitchFamily="18" charset="0"/>
                        </a:rPr>
                        <a:t>Orta ve yüksek şiddetli örtü yangını.  El aletleriyle yapılmış şeritlerin yangını tutması zor olabilir.  Bu gibi yangınlarda dozer gibi ağır makinalarla uçak ve helikopterler önemlidir.</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4</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2000-4000</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mj-lt"/>
                          <a:cs typeface="Times New Roman" pitchFamily="18" charset="0"/>
                        </a:rPr>
                        <a:t>Hemen hemen tüm ağaçların ölümü</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mj-lt"/>
                          <a:cs typeface="Times New Roman" pitchFamily="18" charset="0"/>
                        </a:rPr>
                        <a:t>Yüksek şiddetli örtü yangını. Yangının baş kısmında yapılacak uğraşılar başarılı olamayabilir.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rgbClr val="000000"/>
                        </a:solidFill>
                        <a:effectLst/>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2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mj-lt"/>
                          <a:cs typeface="Times New Roman" pitchFamily="18" charset="0"/>
                        </a:rPr>
                        <a:t>5</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mj-lt"/>
                          <a:cs typeface="Times New Roman" pitchFamily="18" charset="0"/>
                        </a:rPr>
                        <a:t>&gt;4000</a:t>
                      </a:r>
                      <a:endParaRPr kumimoji="0" lang="tr-TR"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err="1" smtClean="0">
                          <a:ln>
                            <a:noFill/>
                          </a:ln>
                          <a:solidFill>
                            <a:srgbClr val="000000"/>
                          </a:solidFill>
                          <a:effectLst/>
                          <a:latin typeface="+mj-lt"/>
                          <a:cs typeface="Times New Roman" pitchFamily="18" charset="0"/>
                        </a:rPr>
                        <a:t>Tüm</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ağaçların</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ölümü</a:t>
                      </a:r>
                      <a:endParaRPr kumimoji="0" lang="de-DE" sz="11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mj-lt"/>
                          <a:cs typeface="Times New Roman" pitchFamily="18" charset="0"/>
                        </a:rPr>
                        <a:t>Orta derecede ve sonrasında aktif tepe yangını. Kontrol altına alınması çok zor. </a:t>
                      </a:r>
                      <a:r>
                        <a:rPr kumimoji="0" lang="de-DE" sz="1100" b="0" i="0" u="none" strike="noStrike" cap="none" normalizeH="0" baseline="0" dirty="0" err="1" smtClean="0">
                          <a:ln>
                            <a:noFill/>
                          </a:ln>
                          <a:solidFill>
                            <a:srgbClr val="000000"/>
                          </a:solidFill>
                          <a:effectLst/>
                          <a:latin typeface="+mj-lt"/>
                          <a:cs typeface="Times New Roman" pitchFamily="18" charset="0"/>
                        </a:rPr>
                        <a:t>Çalışmalar</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yanlara</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kaydırılmalı</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ve</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tr-TR" sz="1100" b="0" i="0" u="none" strike="noStrike" cap="none" normalizeH="0" baseline="0" dirty="0" smtClean="0">
                          <a:ln>
                            <a:noFill/>
                          </a:ln>
                          <a:solidFill>
                            <a:srgbClr val="000000"/>
                          </a:solidFill>
                          <a:effectLst/>
                          <a:latin typeface="+mj-lt"/>
                          <a:cs typeface="Times New Roman" pitchFamily="18" charset="0"/>
                        </a:rPr>
                        <a:t>dolaylı</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müdahale</a:t>
                      </a:r>
                      <a:r>
                        <a:rPr kumimoji="0" lang="de-DE" sz="1100" b="0" i="0" u="none" strike="noStrike" cap="none" normalizeH="0" baseline="0" dirty="0" smtClean="0">
                          <a:ln>
                            <a:noFill/>
                          </a:ln>
                          <a:solidFill>
                            <a:srgbClr val="000000"/>
                          </a:solidFill>
                          <a:effectLst/>
                          <a:latin typeface="+mj-lt"/>
                          <a:cs typeface="Times New Roman" pitchFamily="18" charset="0"/>
                        </a:rPr>
                        <a:t> </a:t>
                      </a:r>
                      <a:r>
                        <a:rPr kumimoji="0" lang="de-DE" sz="1100" b="0" i="0" u="none" strike="noStrike" cap="none" normalizeH="0" baseline="0" dirty="0" err="1" smtClean="0">
                          <a:ln>
                            <a:noFill/>
                          </a:ln>
                          <a:solidFill>
                            <a:srgbClr val="000000"/>
                          </a:solidFill>
                          <a:effectLst/>
                          <a:latin typeface="+mj-lt"/>
                          <a:cs typeface="Times New Roman" pitchFamily="18" charset="0"/>
                        </a:rPr>
                        <a:t>düşünülmeli</a:t>
                      </a:r>
                      <a:r>
                        <a:rPr kumimoji="0" lang="de-DE" sz="1100" b="0" i="0" u="none" strike="noStrike" cap="none" normalizeH="0" baseline="0" dirty="0" smtClean="0">
                          <a:ln>
                            <a:noFill/>
                          </a:ln>
                          <a:solidFill>
                            <a:srgbClr val="000000"/>
                          </a:solidFill>
                          <a:effectLst/>
                          <a:latin typeface="+mj-lt"/>
                          <a:cs typeface="Times New Roman" pitchFamily="18" charset="0"/>
                        </a:rPr>
                        <a:t>.</a:t>
                      </a:r>
                      <a:endParaRPr kumimoji="0" lang="de-DE" sz="11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5" name="Picture 46"/>
          <p:cNvPicPr>
            <a:picLocks noChangeAspect="1" noChangeArrowheads="1"/>
          </p:cNvPicPr>
          <p:nvPr/>
        </p:nvPicPr>
        <p:blipFill>
          <a:blip r:embed="rId2" cstate="print"/>
          <a:srcRect/>
          <a:stretch>
            <a:fillRect/>
          </a:stretch>
        </p:blipFill>
        <p:spPr bwMode="auto">
          <a:xfrm>
            <a:off x="2082800" y="5505450"/>
            <a:ext cx="1143000" cy="641350"/>
          </a:xfrm>
          <a:prstGeom prst="rect">
            <a:avLst/>
          </a:prstGeom>
          <a:noFill/>
          <a:ln w="9525">
            <a:noFill/>
            <a:miter lim="800000"/>
            <a:headEnd/>
            <a:tailEnd/>
          </a:ln>
        </p:spPr>
      </p:pic>
      <p:pic>
        <p:nvPicPr>
          <p:cNvPr id="6" name="Picture 47"/>
          <p:cNvPicPr>
            <a:picLocks noChangeAspect="1" noChangeArrowheads="1"/>
          </p:cNvPicPr>
          <p:nvPr/>
        </p:nvPicPr>
        <p:blipFill>
          <a:blip r:embed="rId3" cstate="print"/>
          <a:srcRect/>
          <a:stretch>
            <a:fillRect/>
          </a:stretch>
        </p:blipFill>
        <p:spPr bwMode="auto">
          <a:xfrm>
            <a:off x="2095500" y="2206625"/>
            <a:ext cx="1093788" cy="642938"/>
          </a:xfrm>
          <a:prstGeom prst="rect">
            <a:avLst/>
          </a:prstGeom>
          <a:noFill/>
          <a:ln w="9525">
            <a:noFill/>
            <a:miter lim="800000"/>
            <a:headEnd/>
            <a:tailEnd/>
          </a:ln>
        </p:spPr>
      </p:pic>
      <p:pic>
        <p:nvPicPr>
          <p:cNvPr id="7" name="Picture 48"/>
          <p:cNvPicPr>
            <a:picLocks noChangeAspect="1" noChangeArrowheads="1"/>
          </p:cNvPicPr>
          <p:nvPr/>
        </p:nvPicPr>
        <p:blipFill>
          <a:blip r:embed="rId4" cstate="print"/>
          <a:srcRect/>
          <a:stretch>
            <a:fillRect/>
          </a:stretch>
        </p:blipFill>
        <p:spPr bwMode="auto">
          <a:xfrm>
            <a:off x="2082800" y="2990850"/>
            <a:ext cx="1143000" cy="720725"/>
          </a:xfrm>
          <a:prstGeom prst="rect">
            <a:avLst/>
          </a:prstGeom>
          <a:noFill/>
          <a:ln w="9525">
            <a:noFill/>
            <a:miter lim="800000"/>
            <a:headEnd/>
            <a:tailEnd/>
          </a:ln>
        </p:spPr>
      </p:pic>
      <p:pic>
        <p:nvPicPr>
          <p:cNvPr id="8" name="Picture 49"/>
          <p:cNvPicPr>
            <a:picLocks noChangeAspect="1" noChangeArrowheads="1"/>
          </p:cNvPicPr>
          <p:nvPr/>
        </p:nvPicPr>
        <p:blipFill>
          <a:blip r:embed="rId5" cstate="print"/>
          <a:srcRect/>
          <a:stretch>
            <a:fillRect/>
          </a:stretch>
        </p:blipFill>
        <p:spPr bwMode="auto">
          <a:xfrm>
            <a:off x="2082800" y="4779963"/>
            <a:ext cx="1143000" cy="592137"/>
          </a:xfrm>
          <a:prstGeom prst="rect">
            <a:avLst/>
          </a:prstGeom>
          <a:noFill/>
          <a:ln w="9525">
            <a:noFill/>
            <a:miter lim="800000"/>
            <a:headEnd/>
            <a:tailEnd/>
          </a:ln>
        </p:spPr>
      </p:pic>
      <p:pic>
        <p:nvPicPr>
          <p:cNvPr id="9" name="Picture 50"/>
          <p:cNvPicPr>
            <a:picLocks noChangeAspect="1" noChangeArrowheads="1"/>
          </p:cNvPicPr>
          <p:nvPr/>
        </p:nvPicPr>
        <p:blipFill>
          <a:blip r:embed="rId6" cstate="print"/>
          <a:srcRect/>
          <a:stretch>
            <a:fillRect/>
          </a:stretch>
        </p:blipFill>
        <p:spPr bwMode="auto">
          <a:xfrm>
            <a:off x="2070100" y="3871913"/>
            <a:ext cx="1143000" cy="706437"/>
          </a:xfrm>
          <a:prstGeom prst="rect">
            <a:avLst/>
          </a:prstGeom>
          <a:noFill/>
          <a:ln w="9525">
            <a:noFill/>
            <a:miter lim="800000"/>
            <a:headEnd/>
            <a:tailEnd/>
          </a:ln>
        </p:spPr>
      </p:pic>
      <p:sp>
        <p:nvSpPr>
          <p:cNvPr id="10" name="Rectangle 4"/>
          <p:cNvSpPr>
            <a:spLocks noChangeArrowheads="1"/>
          </p:cNvSpPr>
          <p:nvPr/>
        </p:nvSpPr>
        <p:spPr bwMode="auto">
          <a:xfrm>
            <a:off x="898525" y="1111250"/>
            <a:ext cx="7607300" cy="366713"/>
          </a:xfrm>
          <a:prstGeom prst="rect">
            <a:avLst/>
          </a:prstGeom>
          <a:noFill/>
          <a:ln w="9525">
            <a:noFill/>
            <a:miter lim="800000"/>
            <a:headEnd/>
            <a:tailEnd/>
          </a:ln>
        </p:spPr>
        <p:txBody>
          <a:bodyPr anchor="ctr">
            <a:spAutoFit/>
          </a:bodyPr>
          <a:lstStyle/>
          <a:p>
            <a:pPr algn="just"/>
            <a:r>
              <a:rPr lang="tr-TR" b="1"/>
              <a:t>II. Meteorolojik Yangın İndeksi (MYI) Sistemi</a:t>
            </a:r>
            <a:r>
              <a:rPr lang="tr-TR"/>
              <a:t> </a:t>
            </a:r>
          </a:p>
        </p:txBody>
      </p:sp>
      <p:sp>
        <p:nvSpPr>
          <p:cNvPr id="12" name="Rectangle 485"/>
          <p:cNvSpPr txBox="1">
            <a:spLocks noChangeArrowheads="1"/>
          </p:cNvSpPr>
          <p:nvPr/>
        </p:nvSpPr>
        <p:spPr>
          <a:xfrm>
            <a:off x="710429" y="211138"/>
            <a:ext cx="8229600" cy="579437"/>
          </a:xfrm>
          <a:prstGeom prst="rect">
            <a:avLst/>
          </a:prstGeom>
          <a:noFill/>
          <a:ln/>
        </p:spPr>
        <p:txBody>
          <a:bodyPr/>
          <a:lstStyle/>
          <a:p>
            <a:pPr algn="ctr">
              <a:lnSpc>
                <a:spcPct val="90000"/>
              </a:lnSpc>
              <a:defRPr/>
            </a:pPr>
            <a:r>
              <a:rPr lang="tr-TR" sz="3200" b="1" kern="0" dirty="0">
                <a:solidFill>
                  <a:schemeClr val="bg1"/>
                </a:solidFill>
                <a:latin typeface="+mj-lt"/>
                <a:ea typeface="+mj-ea"/>
                <a:cs typeface="+mj-cs"/>
              </a:rPr>
              <a:t>YANGIN TEHLİKE ORANLARI SİSTEMİ</a:t>
            </a:r>
          </a:p>
        </p:txBody>
      </p:sp>
      <p:sp>
        <p:nvSpPr>
          <p:cNvPr id="13" name="Rectangle 517"/>
          <p:cNvSpPr>
            <a:spLocks noChangeArrowheads="1"/>
          </p:cNvSpPr>
          <p:nvPr/>
        </p:nvSpPr>
        <p:spPr bwMode="auto">
          <a:xfrm>
            <a:off x="857250" y="6286500"/>
            <a:ext cx="7689850" cy="304800"/>
          </a:xfrm>
          <a:prstGeom prst="rect">
            <a:avLst/>
          </a:prstGeom>
          <a:noFill/>
          <a:ln w="9525">
            <a:noFill/>
            <a:miter lim="800000"/>
            <a:headEnd/>
            <a:tailEnd/>
          </a:ln>
        </p:spPr>
        <p:txBody>
          <a:bodyPr wrap="none" anchor="ctr">
            <a:spAutoFit/>
          </a:bodyPr>
          <a:lstStyle/>
          <a:p>
            <a:r>
              <a:rPr lang="tr-TR" sz="1400"/>
              <a:t>Yangın şiddeti sınıflarına göre belirlenmiş yangın tipi ve yangınlarla mücadele zorluğu durumları</a:t>
            </a:r>
          </a:p>
        </p:txBody>
      </p:sp>
    </p:spTree>
    <p:extLst>
      <p:ext uri="{BB962C8B-B14F-4D97-AF65-F5344CB8AC3E}">
        <p14:creationId xmlns:p14="http://schemas.microsoft.com/office/powerpoint/2010/main" val="111457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5264" y="204471"/>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003822"/>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154385"/>
            <a:ext cx="7607300" cy="366712"/>
          </a:xfrm>
          <a:prstGeom prst="rect">
            <a:avLst/>
          </a:prstGeom>
          <a:noFill/>
          <a:ln w="9525">
            <a:noFill/>
            <a:miter lim="800000"/>
            <a:headEnd/>
            <a:tailEnd/>
          </a:ln>
        </p:spPr>
        <p:txBody>
          <a:bodyPr anchor="ctr">
            <a:spAutoFit/>
          </a:bodyPr>
          <a:lstStyle/>
          <a:p>
            <a:pPr algn="just"/>
            <a:r>
              <a:rPr lang="tr-TR" b="1"/>
              <a:t>III. Yangın Davranışını Tahmin (YDT) Sistemi</a:t>
            </a:r>
            <a:r>
              <a:rPr lang="tr-TR"/>
              <a:t> </a:t>
            </a:r>
          </a:p>
        </p:txBody>
      </p:sp>
      <p:sp>
        <p:nvSpPr>
          <p:cNvPr id="8" name="Rectangle 6"/>
          <p:cNvSpPr>
            <a:spLocks noChangeArrowheads="1"/>
          </p:cNvSpPr>
          <p:nvPr/>
        </p:nvSpPr>
        <p:spPr bwMode="auto">
          <a:xfrm>
            <a:off x="900113" y="1514747"/>
            <a:ext cx="7848600" cy="915988"/>
          </a:xfrm>
          <a:prstGeom prst="rect">
            <a:avLst/>
          </a:prstGeom>
          <a:noFill/>
          <a:ln w="9525">
            <a:noFill/>
            <a:miter lim="800000"/>
            <a:headEnd/>
            <a:tailEnd/>
          </a:ln>
        </p:spPr>
        <p:txBody>
          <a:bodyPr anchor="ctr">
            <a:spAutoFit/>
          </a:bodyPr>
          <a:lstStyle/>
          <a:p>
            <a:pPr algn="just"/>
            <a:r>
              <a:rPr lang="tr-TR"/>
              <a:t>Yangın Davranış Tahmini Sistemi her hangi bir yerde çıkabilecek bir yangının hava halleri, topografya ve yanıcı madde özelliklerinde bağlı olarak sergileyeceği davranışı sayısal olarak ortaya koyar. </a:t>
            </a:r>
          </a:p>
        </p:txBody>
      </p:sp>
      <p:grpSp>
        <p:nvGrpSpPr>
          <p:cNvPr id="9" name="Group 10"/>
          <p:cNvGrpSpPr>
            <a:grpSpLocks noChangeAspect="1"/>
          </p:cNvGrpSpPr>
          <p:nvPr/>
        </p:nvGrpSpPr>
        <p:grpSpPr bwMode="auto">
          <a:xfrm>
            <a:off x="1979613" y="2486297"/>
            <a:ext cx="4989512" cy="4151313"/>
            <a:chOff x="1247" y="1632"/>
            <a:chExt cx="3143" cy="2615"/>
          </a:xfrm>
        </p:grpSpPr>
        <p:sp>
          <p:nvSpPr>
            <p:cNvPr id="10" name="AutoShape 9"/>
            <p:cNvSpPr>
              <a:spLocks noChangeAspect="1" noChangeArrowheads="1" noTextEdit="1"/>
            </p:cNvSpPr>
            <p:nvPr/>
          </p:nvSpPr>
          <p:spPr bwMode="auto">
            <a:xfrm>
              <a:off x="1247" y="1641"/>
              <a:ext cx="3143" cy="2606"/>
            </a:xfrm>
            <a:prstGeom prst="rect">
              <a:avLst/>
            </a:prstGeom>
            <a:noFill/>
            <a:ln w="9525">
              <a:noFill/>
              <a:miter lim="800000"/>
              <a:headEnd/>
              <a:tailEnd/>
            </a:ln>
          </p:spPr>
          <p:txBody>
            <a:bodyPr/>
            <a:lstStyle/>
            <a:p>
              <a:endParaRPr lang="tr-TR"/>
            </a:p>
          </p:txBody>
        </p:sp>
        <p:sp>
          <p:nvSpPr>
            <p:cNvPr id="11" name="Rectangle 11"/>
            <p:cNvSpPr>
              <a:spLocks noChangeArrowheads="1"/>
            </p:cNvSpPr>
            <p:nvPr/>
          </p:nvSpPr>
          <p:spPr bwMode="auto">
            <a:xfrm>
              <a:off x="1247" y="1632"/>
              <a:ext cx="34" cy="163"/>
            </a:xfrm>
            <a:prstGeom prst="rect">
              <a:avLst/>
            </a:prstGeom>
            <a:noFill/>
            <a:ln w="9525">
              <a:noFill/>
              <a:miter lim="800000"/>
              <a:headEnd/>
              <a:tailEnd/>
            </a:ln>
          </p:spPr>
          <p:txBody>
            <a:bodyPr wrap="none" lIns="0" tIns="0" rIns="0" bIns="0">
              <a:spAutoFit/>
            </a:bodyPr>
            <a:lstStyle/>
            <a:p>
              <a:r>
                <a:rPr lang="tr-TR" sz="1700">
                  <a:solidFill>
                    <a:srgbClr val="000000"/>
                  </a:solidFill>
                  <a:latin typeface="Times New Roman" pitchFamily="18" charset="0"/>
                </a:rPr>
                <a:t> </a:t>
              </a:r>
              <a:endParaRPr lang="tr-TR"/>
            </a:p>
          </p:txBody>
        </p:sp>
        <p:sp>
          <p:nvSpPr>
            <p:cNvPr id="12" name="Rectangle 12"/>
            <p:cNvSpPr>
              <a:spLocks noChangeArrowheads="1"/>
            </p:cNvSpPr>
            <p:nvPr/>
          </p:nvSpPr>
          <p:spPr bwMode="auto">
            <a:xfrm>
              <a:off x="1889" y="1667"/>
              <a:ext cx="2474" cy="256"/>
            </a:xfrm>
            <a:prstGeom prst="rect">
              <a:avLst/>
            </a:prstGeom>
            <a:solidFill>
              <a:srgbClr val="808080"/>
            </a:solidFill>
            <a:ln w="9525">
              <a:noFill/>
              <a:miter lim="800000"/>
              <a:headEnd/>
              <a:tailEnd/>
            </a:ln>
          </p:spPr>
          <p:txBody>
            <a:bodyPr/>
            <a:lstStyle/>
            <a:p>
              <a:endParaRPr lang="tr-TR"/>
            </a:p>
          </p:txBody>
        </p:sp>
        <p:sp>
          <p:nvSpPr>
            <p:cNvPr id="13" name="Rectangle 13"/>
            <p:cNvSpPr>
              <a:spLocks noChangeArrowheads="1"/>
            </p:cNvSpPr>
            <p:nvPr/>
          </p:nvSpPr>
          <p:spPr bwMode="auto">
            <a:xfrm>
              <a:off x="1863" y="1641"/>
              <a:ext cx="2466" cy="248"/>
            </a:xfrm>
            <a:prstGeom prst="rect">
              <a:avLst/>
            </a:prstGeom>
            <a:solidFill>
              <a:srgbClr val="FFFFFF"/>
            </a:solidFill>
            <a:ln w="14288">
              <a:solidFill>
                <a:srgbClr val="000000"/>
              </a:solidFill>
              <a:miter lim="800000"/>
              <a:headEnd/>
              <a:tailEnd/>
            </a:ln>
          </p:spPr>
          <p:txBody>
            <a:bodyPr/>
            <a:lstStyle/>
            <a:p>
              <a:endParaRPr lang="tr-TR"/>
            </a:p>
          </p:txBody>
        </p:sp>
        <p:sp>
          <p:nvSpPr>
            <p:cNvPr id="14" name="Rectangle 14"/>
            <p:cNvSpPr>
              <a:spLocks noChangeArrowheads="1"/>
            </p:cNvSpPr>
            <p:nvPr/>
          </p:nvSpPr>
          <p:spPr bwMode="auto">
            <a:xfrm>
              <a:off x="2189" y="1684"/>
              <a:ext cx="403" cy="134"/>
            </a:xfrm>
            <a:prstGeom prst="rect">
              <a:avLst/>
            </a:prstGeom>
            <a:noFill/>
            <a:ln w="9525">
              <a:noFill/>
              <a:miter lim="800000"/>
              <a:headEnd/>
              <a:tailEnd/>
            </a:ln>
          </p:spPr>
          <p:txBody>
            <a:bodyPr wrap="none" lIns="0" tIns="0" rIns="0" bIns="0">
              <a:spAutoFit/>
            </a:bodyPr>
            <a:lstStyle/>
            <a:p>
              <a:r>
                <a:rPr lang="tr-TR" sz="1400" b="1">
                  <a:solidFill>
                    <a:srgbClr val="000000"/>
                  </a:solidFill>
                </a:rPr>
                <a:t>Yangın </a:t>
              </a:r>
              <a:endParaRPr lang="tr-TR"/>
            </a:p>
          </p:txBody>
        </p:sp>
        <p:sp>
          <p:nvSpPr>
            <p:cNvPr id="15" name="Rectangle 15"/>
            <p:cNvSpPr>
              <a:spLocks noChangeArrowheads="1"/>
            </p:cNvSpPr>
            <p:nvPr/>
          </p:nvSpPr>
          <p:spPr bwMode="auto">
            <a:xfrm>
              <a:off x="2600" y="1684"/>
              <a:ext cx="1360" cy="134"/>
            </a:xfrm>
            <a:prstGeom prst="rect">
              <a:avLst/>
            </a:prstGeom>
            <a:noFill/>
            <a:ln w="9525">
              <a:noFill/>
              <a:miter lim="800000"/>
              <a:headEnd/>
              <a:tailEnd/>
            </a:ln>
          </p:spPr>
          <p:txBody>
            <a:bodyPr wrap="none" lIns="0" tIns="0" rIns="0" bIns="0">
              <a:spAutoFit/>
            </a:bodyPr>
            <a:lstStyle/>
            <a:p>
              <a:r>
                <a:rPr lang="tr-TR" sz="1400" b="1">
                  <a:solidFill>
                    <a:srgbClr val="000000"/>
                  </a:solidFill>
                </a:rPr>
                <a:t>Davranışı Tahmin Sistemi</a:t>
              </a:r>
              <a:endParaRPr lang="tr-TR"/>
            </a:p>
          </p:txBody>
        </p:sp>
        <p:sp>
          <p:nvSpPr>
            <p:cNvPr id="16" name="Rectangle 16"/>
            <p:cNvSpPr>
              <a:spLocks noChangeArrowheads="1"/>
            </p:cNvSpPr>
            <p:nvPr/>
          </p:nvSpPr>
          <p:spPr bwMode="auto">
            <a:xfrm>
              <a:off x="3986" y="1684"/>
              <a:ext cx="31" cy="134"/>
            </a:xfrm>
            <a:prstGeom prst="rect">
              <a:avLst/>
            </a:prstGeom>
            <a:noFill/>
            <a:ln w="9525">
              <a:noFill/>
              <a:miter lim="800000"/>
              <a:headEnd/>
              <a:tailEnd/>
            </a:ln>
          </p:spPr>
          <p:txBody>
            <a:bodyPr wrap="none" lIns="0" tIns="0" rIns="0" bIns="0">
              <a:spAutoFit/>
            </a:bodyPr>
            <a:lstStyle/>
            <a:p>
              <a:r>
                <a:rPr lang="tr-TR" sz="1400" b="1">
                  <a:solidFill>
                    <a:srgbClr val="000000"/>
                  </a:solidFill>
                </a:rPr>
                <a:t> </a:t>
              </a:r>
              <a:endParaRPr lang="tr-TR"/>
            </a:p>
          </p:txBody>
        </p:sp>
        <p:sp>
          <p:nvSpPr>
            <p:cNvPr id="17" name="Rectangle 17"/>
            <p:cNvSpPr>
              <a:spLocks noChangeArrowheads="1"/>
            </p:cNvSpPr>
            <p:nvPr/>
          </p:nvSpPr>
          <p:spPr bwMode="auto">
            <a:xfrm>
              <a:off x="1915" y="2095"/>
              <a:ext cx="736" cy="325"/>
            </a:xfrm>
            <a:prstGeom prst="rect">
              <a:avLst/>
            </a:prstGeom>
            <a:solidFill>
              <a:srgbClr val="808080"/>
            </a:solidFill>
            <a:ln w="9525">
              <a:noFill/>
              <a:miter lim="800000"/>
              <a:headEnd/>
              <a:tailEnd/>
            </a:ln>
          </p:spPr>
          <p:txBody>
            <a:bodyPr/>
            <a:lstStyle/>
            <a:p>
              <a:endParaRPr lang="tr-TR"/>
            </a:p>
          </p:txBody>
        </p:sp>
        <p:sp>
          <p:nvSpPr>
            <p:cNvPr id="18" name="Rectangle 18"/>
            <p:cNvSpPr>
              <a:spLocks noChangeArrowheads="1"/>
            </p:cNvSpPr>
            <p:nvPr/>
          </p:nvSpPr>
          <p:spPr bwMode="auto">
            <a:xfrm>
              <a:off x="1898" y="2078"/>
              <a:ext cx="719" cy="308"/>
            </a:xfrm>
            <a:prstGeom prst="rect">
              <a:avLst/>
            </a:prstGeom>
            <a:solidFill>
              <a:srgbClr val="FFFFFF"/>
            </a:solidFill>
            <a:ln w="26988">
              <a:solidFill>
                <a:srgbClr val="000000"/>
              </a:solidFill>
              <a:miter lim="800000"/>
              <a:headEnd/>
              <a:tailEnd/>
            </a:ln>
          </p:spPr>
          <p:txBody>
            <a:bodyPr/>
            <a:lstStyle/>
            <a:p>
              <a:endParaRPr lang="tr-TR"/>
            </a:p>
          </p:txBody>
        </p:sp>
        <p:sp>
          <p:nvSpPr>
            <p:cNvPr id="19" name="Rectangle 19"/>
            <p:cNvSpPr>
              <a:spLocks noChangeArrowheads="1"/>
            </p:cNvSpPr>
            <p:nvPr/>
          </p:nvSpPr>
          <p:spPr bwMode="auto">
            <a:xfrm>
              <a:off x="2017" y="2103"/>
              <a:ext cx="512" cy="96"/>
            </a:xfrm>
            <a:prstGeom prst="rect">
              <a:avLst/>
            </a:prstGeom>
            <a:noFill/>
            <a:ln w="9525">
              <a:noFill/>
              <a:miter lim="800000"/>
              <a:headEnd/>
              <a:tailEnd/>
            </a:ln>
          </p:spPr>
          <p:txBody>
            <a:bodyPr wrap="none" lIns="0" tIns="0" rIns="0" bIns="0">
              <a:spAutoFit/>
            </a:bodyPr>
            <a:lstStyle/>
            <a:p>
              <a:r>
                <a:rPr lang="tr-TR" sz="1000">
                  <a:solidFill>
                    <a:srgbClr val="000000"/>
                  </a:solidFill>
                </a:rPr>
                <a:t>Yanıcı madde </a:t>
              </a:r>
              <a:endParaRPr lang="tr-TR"/>
            </a:p>
          </p:txBody>
        </p:sp>
        <p:sp>
          <p:nvSpPr>
            <p:cNvPr id="20" name="Rectangle 20"/>
            <p:cNvSpPr>
              <a:spLocks noChangeArrowheads="1"/>
            </p:cNvSpPr>
            <p:nvPr/>
          </p:nvSpPr>
          <p:spPr bwMode="auto">
            <a:xfrm>
              <a:off x="2163" y="2215"/>
              <a:ext cx="191" cy="96"/>
            </a:xfrm>
            <a:prstGeom prst="rect">
              <a:avLst/>
            </a:prstGeom>
            <a:noFill/>
            <a:ln w="9525">
              <a:noFill/>
              <a:miter lim="800000"/>
              <a:headEnd/>
              <a:tailEnd/>
            </a:ln>
          </p:spPr>
          <p:txBody>
            <a:bodyPr wrap="none" lIns="0" tIns="0" rIns="0" bIns="0">
              <a:spAutoFit/>
            </a:bodyPr>
            <a:lstStyle/>
            <a:p>
              <a:r>
                <a:rPr lang="tr-TR" sz="1000">
                  <a:solidFill>
                    <a:srgbClr val="000000"/>
                  </a:solidFill>
                </a:rPr>
                <a:t>tipleri</a:t>
              </a:r>
              <a:endParaRPr lang="tr-TR"/>
            </a:p>
          </p:txBody>
        </p:sp>
        <p:sp>
          <p:nvSpPr>
            <p:cNvPr id="21" name="Rectangle 21"/>
            <p:cNvSpPr>
              <a:spLocks noChangeArrowheads="1"/>
            </p:cNvSpPr>
            <p:nvPr/>
          </p:nvSpPr>
          <p:spPr bwMode="auto">
            <a:xfrm>
              <a:off x="2351" y="2215"/>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sp>
          <p:nvSpPr>
            <p:cNvPr id="22" name="Rectangle 22"/>
            <p:cNvSpPr>
              <a:spLocks noChangeArrowheads="1"/>
            </p:cNvSpPr>
            <p:nvPr/>
          </p:nvSpPr>
          <p:spPr bwMode="auto">
            <a:xfrm>
              <a:off x="1880" y="2608"/>
              <a:ext cx="839" cy="223"/>
            </a:xfrm>
            <a:prstGeom prst="rect">
              <a:avLst/>
            </a:prstGeom>
            <a:solidFill>
              <a:srgbClr val="808080"/>
            </a:solidFill>
            <a:ln w="9525">
              <a:noFill/>
              <a:miter lim="800000"/>
              <a:headEnd/>
              <a:tailEnd/>
            </a:ln>
          </p:spPr>
          <p:txBody>
            <a:bodyPr/>
            <a:lstStyle/>
            <a:p>
              <a:endParaRPr lang="tr-TR"/>
            </a:p>
          </p:txBody>
        </p:sp>
        <p:sp>
          <p:nvSpPr>
            <p:cNvPr id="23" name="Rectangle 23"/>
            <p:cNvSpPr>
              <a:spLocks noChangeArrowheads="1"/>
            </p:cNvSpPr>
            <p:nvPr/>
          </p:nvSpPr>
          <p:spPr bwMode="auto">
            <a:xfrm>
              <a:off x="1863" y="2591"/>
              <a:ext cx="822" cy="206"/>
            </a:xfrm>
            <a:prstGeom prst="rect">
              <a:avLst/>
            </a:prstGeom>
            <a:solidFill>
              <a:srgbClr val="FFFFFF"/>
            </a:solidFill>
            <a:ln w="26988">
              <a:solidFill>
                <a:srgbClr val="000000"/>
              </a:solidFill>
              <a:miter lim="800000"/>
              <a:headEnd/>
              <a:tailEnd/>
            </a:ln>
          </p:spPr>
          <p:txBody>
            <a:bodyPr/>
            <a:lstStyle/>
            <a:p>
              <a:endParaRPr lang="tr-TR"/>
            </a:p>
          </p:txBody>
        </p:sp>
        <p:sp>
          <p:nvSpPr>
            <p:cNvPr id="24" name="Rectangle 24"/>
            <p:cNvSpPr>
              <a:spLocks noChangeArrowheads="1"/>
            </p:cNvSpPr>
            <p:nvPr/>
          </p:nvSpPr>
          <p:spPr bwMode="auto">
            <a:xfrm>
              <a:off x="1992" y="2634"/>
              <a:ext cx="579" cy="96"/>
            </a:xfrm>
            <a:prstGeom prst="rect">
              <a:avLst/>
            </a:prstGeom>
            <a:noFill/>
            <a:ln w="9525">
              <a:noFill/>
              <a:miter lim="800000"/>
              <a:headEnd/>
              <a:tailEnd/>
            </a:ln>
          </p:spPr>
          <p:txBody>
            <a:bodyPr wrap="none" lIns="0" tIns="0" rIns="0" bIns="0">
              <a:spAutoFit/>
            </a:bodyPr>
            <a:lstStyle/>
            <a:p>
              <a:r>
                <a:rPr lang="tr-TR" sz="1000">
                  <a:solidFill>
                    <a:srgbClr val="000000"/>
                  </a:solidFill>
                </a:rPr>
                <a:t>Yanıcı Maddeler</a:t>
              </a:r>
              <a:endParaRPr lang="tr-TR"/>
            </a:p>
          </p:txBody>
        </p:sp>
        <p:sp>
          <p:nvSpPr>
            <p:cNvPr id="25" name="Rectangle 25"/>
            <p:cNvSpPr>
              <a:spLocks noChangeArrowheads="1"/>
            </p:cNvSpPr>
            <p:nvPr/>
          </p:nvSpPr>
          <p:spPr bwMode="auto">
            <a:xfrm>
              <a:off x="2557" y="2634"/>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sp>
          <p:nvSpPr>
            <p:cNvPr id="26" name="Rectangle 26"/>
            <p:cNvSpPr>
              <a:spLocks noChangeArrowheads="1"/>
            </p:cNvSpPr>
            <p:nvPr/>
          </p:nvSpPr>
          <p:spPr bwMode="auto">
            <a:xfrm>
              <a:off x="2702" y="2095"/>
              <a:ext cx="942" cy="325"/>
            </a:xfrm>
            <a:prstGeom prst="rect">
              <a:avLst/>
            </a:prstGeom>
            <a:solidFill>
              <a:srgbClr val="808080"/>
            </a:solidFill>
            <a:ln w="9525">
              <a:noFill/>
              <a:miter lim="800000"/>
              <a:headEnd/>
              <a:tailEnd/>
            </a:ln>
          </p:spPr>
          <p:txBody>
            <a:bodyPr/>
            <a:lstStyle/>
            <a:p>
              <a:endParaRPr lang="tr-TR"/>
            </a:p>
          </p:txBody>
        </p:sp>
        <p:sp>
          <p:nvSpPr>
            <p:cNvPr id="27" name="Rectangle 27"/>
            <p:cNvSpPr>
              <a:spLocks noChangeArrowheads="1"/>
            </p:cNvSpPr>
            <p:nvPr/>
          </p:nvSpPr>
          <p:spPr bwMode="auto">
            <a:xfrm>
              <a:off x="2685" y="2078"/>
              <a:ext cx="925" cy="308"/>
            </a:xfrm>
            <a:prstGeom prst="rect">
              <a:avLst/>
            </a:prstGeom>
            <a:solidFill>
              <a:srgbClr val="FFFFFF"/>
            </a:solidFill>
            <a:ln w="26988">
              <a:solidFill>
                <a:srgbClr val="000000"/>
              </a:solidFill>
              <a:miter lim="800000"/>
              <a:headEnd/>
              <a:tailEnd/>
            </a:ln>
          </p:spPr>
          <p:txBody>
            <a:bodyPr/>
            <a:lstStyle/>
            <a:p>
              <a:endParaRPr lang="tr-TR"/>
            </a:p>
          </p:txBody>
        </p:sp>
        <p:sp>
          <p:nvSpPr>
            <p:cNvPr id="28" name="Rectangle 28"/>
            <p:cNvSpPr>
              <a:spLocks noChangeArrowheads="1"/>
            </p:cNvSpPr>
            <p:nvPr/>
          </p:nvSpPr>
          <p:spPr bwMode="auto">
            <a:xfrm>
              <a:off x="2805" y="2103"/>
              <a:ext cx="686" cy="96"/>
            </a:xfrm>
            <a:prstGeom prst="rect">
              <a:avLst/>
            </a:prstGeom>
            <a:noFill/>
            <a:ln w="9525">
              <a:noFill/>
              <a:miter lim="800000"/>
              <a:headEnd/>
              <a:tailEnd/>
            </a:ln>
          </p:spPr>
          <p:txBody>
            <a:bodyPr wrap="none" lIns="0" tIns="0" rIns="0" bIns="0">
              <a:spAutoFit/>
            </a:bodyPr>
            <a:lstStyle/>
            <a:p>
              <a:r>
                <a:rPr lang="tr-TR" sz="1000">
                  <a:solidFill>
                    <a:srgbClr val="000000"/>
                  </a:solidFill>
                </a:rPr>
                <a:t>İYMNK, BYİ, BYMİ </a:t>
              </a:r>
              <a:endParaRPr lang="tr-TR"/>
            </a:p>
          </p:txBody>
        </p:sp>
        <p:sp>
          <p:nvSpPr>
            <p:cNvPr id="29" name="Rectangle 29"/>
            <p:cNvSpPr>
              <a:spLocks noChangeArrowheads="1"/>
            </p:cNvSpPr>
            <p:nvPr/>
          </p:nvSpPr>
          <p:spPr bwMode="auto">
            <a:xfrm>
              <a:off x="2779" y="2215"/>
              <a:ext cx="729" cy="96"/>
            </a:xfrm>
            <a:prstGeom prst="rect">
              <a:avLst/>
            </a:prstGeom>
            <a:noFill/>
            <a:ln w="9525">
              <a:noFill/>
              <a:miter lim="800000"/>
              <a:headEnd/>
              <a:tailEnd/>
            </a:ln>
          </p:spPr>
          <p:txBody>
            <a:bodyPr wrap="none" lIns="0" tIns="0" rIns="0" bIns="0">
              <a:spAutoFit/>
            </a:bodyPr>
            <a:lstStyle/>
            <a:p>
              <a:r>
                <a:rPr lang="tr-TR" sz="1000">
                  <a:solidFill>
                    <a:srgbClr val="000000"/>
                  </a:solidFill>
                </a:rPr>
                <a:t>Rüzgar hızı ve yönü,</a:t>
              </a:r>
              <a:endParaRPr lang="tr-TR"/>
            </a:p>
          </p:txBody>
        </p:sp>
        <p:sp>
          <p:nvSpPr>
            <p:cNvPr id="30" name="Rectangle 30"/>
            <p:cNvSpPr>
              <a:spLocks noChangeArrowheads="1"/>
            </p:cNvSpPr>
            <p:nvPr/>
          </p:nvSpPr>
          <p:spPr bwMode="auto">
            <a:xfrm>
              <a:off x="3515" y="2197"/>
              <a:ext cx="27" cy="115"/>
            </a:xfrm>
            <a:prstGeom prst="rect">
              <a:avLst/>
            </a:prstGeom>
            <a:noFill/>
            <a:ln w="9525">
              <a:noFill/>
              <a:miter lim="800000"/>
              <a:headEnd/>
              <a:tailEnd/>
            </a:ln>
          </p:spPr>
          <p:txBody>
            <a:bodyPr wrap="none" lIns="0" tIns="0" rIns="0" bIns="0">
              <a:spAutoFit/>
            </a:bodyPr>
            <a:lstStyle/>
            <a:p>
              <a:r>
                <a:rPr lang="tr-TR" sz="1200">
                  <a:solidFill>
                    <a:srgbClr val="000000"/>
                  </a:solidFill>
                </a:rPr>
                <a:t> </a:t>
              </a:r>
              <a:endParaRPr lang="tr-TR"/>
            </a:p>
          </p:txBody>
        </p:sp>
        <p:sp>
          <p:nvSpPr>
            <p:cNvPr id="31" name="Rectangle 31"/>
            <p:cNvSpPr>
              <a:spLocks noChangeArrowheads="1"/>
            </p:cNvSpPr>
            <p:nvPr/>
          </p:nvSpPr>
          <p:spPr bwMode="auto">
            <a:xfrm>
              <a:off x="2865" y="2608"/>
              <a:ext cx="719" cy="223"/>
            </a:xfrm>
            <a:prstGeom prst="rect">
              <a:avLst/>
            </a:prstGeom>
            <a:solidFill>
              <a:srgbClr val="808080"/>
            </a:solidFill>
            <a:ln w="9525">
              <a:noFill/>
              <a:miter lim="800000"/>
              <a:headEnd/>
              <a:tailEnd/>
            </a:ln>
          </p:spPr>
          <p:txBody>
            <a:bodyPr/>
            <a:lstStyle/>
            <a:p>
              <a:endParaRPr lang="tr-TR"/>
            </a:p>
          </p:txBody>
        </p:sp>
        <p:sp>
          <p:nvSpPr>
            <p:cNvPr id="32" name="Rectangle 32"/>
            <p:cNvSpPr>
              <a:spLocks noChangeArrowheads="1"/>
            </p:cNvSpPr>
            <p:nvPr/>
          </p:nvSpPr>
          <p:spPr bwMode="auto">
            <a:xfrm>
              <a:off x="2848" y="2591"/>
              <a:ext cx="702" cy="206"/>
            </a:xfrm>
            <a:prstGeom prst="rect">
              <a:avLst/>
            </a:prstGeom>
            <a:solidFill>
              <a:srgbClr val="FFFFFF"/>
            </a:solidFill>
            <a:ln w="26988">
              <a:solidFill>
                <a:srgbClr val="000000"/>
              </a:solidFill>
              <a:miter lim="800000"/>
              <a:headEnd/>
              <a:tailEnd/>
            </a:ln>
          </p:spPr>
          <p:txBody>
            <a:bodyPr/>
            <a:lstStyle/>
            <a:p>
              <a:endParaRPr lang="tr-TR"/>
            </a:p>
          </p:txBody>
        </p:sp>
        <p:sp>
          <p:nvSpPr>
            <p:cNvPr id="33" name="Rectangle 33"/>
            <p:cNvSpPr>
              <a:spLocks noChangeArrowheads="1"/>
            </p:cNvSpPr>
            <p:nvPr/>
          </p:nvSpPr>
          <p:spPr bwMode="auto">
            <a:xfrm>
              <a:off x="2976" y="2634"/>
              <a:ext cx="435" cy="96"/>
            </a:xfrm>
            <a:prstGeom prst="rect">
              <a:avLst/>
            </a:prstGeom>
            <a:noFill/>
            <a:ln w="9525">
              <a:noFill/>
              <a:miter lim="800000"/>
              <a:headEnd/>
              <a:tailEnd/>
            </a:ln>
          </p:spPr>
          <p:txBody>
            <a:bodyPr wrap="none" lIns="0" tIns="0" rIns="0" bIns="0">
              <a:spAutoFit/>
            </a:bodyPr>
            <a:lstStyle/>
            <a:p>
              <a:r>
                <a:rPr lang="tr-TR" sz="1000">
                  <a:solidFill>
                    <a:srgbClr val="000000"/>
                  </a:solidFill>
                </a:rPr>
                <a:t>Hava Halleri</a:t>
              </a:r>
              <a:endParaRPr lang="tr-TR"/>
            </a:p>
          </p:txBody>
        </p:sp>
        <p:sp>
          <p:nvSpPr>
            <p:cNvPr id="34" name="Rectangle 34"/>
            <p:cNvSpPr>
              <a:spLocks noChangeArrowheads="1"/>
            </p:cNvSpPr>
            <p:nvPr/>
          </p:nvSpPr>
          <p:spPr bwMode="auto">
            <a:xfrm>
              <a:off x="3421" y="2634"/>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sp>
          <p:nvSpPr>
            <p:cNvPr id="35" name="Rectangle 35"/>
            <p:cNvSpPr>
              <a:spLocks noChangeArrowheads="1"/>
            </p:cNvSpPr>
            <p:nvPr/>
          </p:nvSpPr>
          <p:spPr bwMode="auto">
            <a:xfrm>
              <a:off x="3729" y="2095"/>
              <a:ext cx="651" cy="325"/>
            </a:xfrm>
            <a:prstGeom prst="rect">
              <a:avLst/>
            </a:prstGeom>
            <a:solidFill>
              <a:srgbClr val="808080"/>
            </a:solidFill>
            <a:ln w="9525">
              <a:noFill/>
              <a:miter lim="800000"/>
              <a:headEnd/>
              <a:tailEnd/>
            </a:ln>
          </p:spPr>
          <p:txBody>
            <a:bodyPr/>
            <a:lstStyle/>
            <a:p>
              <a:endParaRPr lang="tr-TR"/>
            </a:p>
          </p:txBody>
        </p:sp>
        <p:sp>
          <p:nvSpPr>
            <p:cNvPr id="36" name="Rectangle 36"/>
            <p:cNvSpPr>
              <a:spLocks noChangeArrowheads="1"/>
            </p:cNvSpPr>
            <p:nvPr/>
          </p:nvSpPr>
          <p:spPr bwMode="auto">
            <a:xfrm>
              <a:off x="3712" y="2078"/>
              <a:ext cx="634" cy="308"/>
            </a:xfrm>
            <a:prstGeom prst="rect">
              <a:avLst/>
            </a:prstGeom>
            <a:solidFill>
              <a:srgbClr val="FFFFFF"/>
            </a:solidFill>
            <a:ln w="26988">
              <a:solidFill>
                <a:srgbClr val="000000"/>
              </a:solidFill>
              <a:miter lim="800000"/>
              <a:headEnd/>
              <a:tailEnd/>
            </a:ln>
          </p:spPr>
          <p:txBody>
            <a:bodyPr/>
            <a:lstStyle/>
            <a:p>
              <a:endParaRPr lang="tr-TR"/>
            </a:p>
          </p:txBody>
        </p:sp>
        <p:sp>
          <p:nvSpPr>
            <p:cNvPr id="37" name="Rectangle 37"/>
            <p:cNvSpPr>
              <a:spLocks noChangeArrowheads="1"/>
            </p:cNvSpPr>
            <p:nvPr/>
          </p:nvSpPr>
          <p:spPr bwMode="auto">
            <a:xfrm>
              <a:off x="4029" y="2060"/>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sp>
          <p:nvSpPr>
            <p:cNvPr id="38" name="Rectangle 38"/>
            <p:cNvSpPr>
              <a:spLocks noChangeArrowheads="1"/>
            </p:cNvSpPr>
            <p:nvPr/>
          </p:nvSpPr>
          <p:spPr bwMode="auto">
            <a:xfrm>
              <a:off x="3849" y="2172"/>
              <a:ext cx="182" cy="96"/>
            </a:xfrm>
            <a:prstGeom prst="rect">
              <a:avLst/>
            </a:prstGeom>
            <a:noFill/>
            <a:ln w="9525">
              <a:noFill/>
              <a:miter lim="800000"/>
              <a:headEnd/>
              <a:tailEnd/>
            </a:ln>
          </p:spPr>
          <p:txBody>
            <a:bodyPr wrap="none" lIns="0" tIns="0" rIns="0" bIns="0">
              <a:spAutoFit/>
            </a:bodyPr>
            <a:lstStyle/>
            <a:p>
              <a:r>
                <a:rPr lang="tr-TR" sz="1000">
                  <a:solidFill>
                    <a:srgbClr val="000000"/>
                  </a:solidFill>
                </a:rPr>
                <a:t>Eğim</a:t>
              </a:r>
              <a:endParaRPr lang="tr-TR"/>
            </a:p>
          </p:txBody>
        </p:sp>
        <p:sp>
          <p:nvSpPr>
            <p:cNvPr id="39" name="Rectangle 39"/>
            <p:cNvSpPr>
              <a:spLocks noChangeArrowheads="1"/>
            </p:cNvSpPr>
            <p:nvPr/>
          </p:nvSpPr>
          <p:spPr bwMode="auto">
            <a:xfrm>
              <a:off x="4029" y="2120"/>
              <a:ext cx="38" cy="163"/>
            </a:xfrm>
            <a:prstGeom prst="rect">
              <a:avLst/>
            </a:prstGeom>
            <a:noFill/>
            <a:ln w="9525">
              <a:noFill/>
              <a:miter lim="800000"/>
              <a:headEnd/>
              <a:tailEnd/>
            </a:ln>
          </p:spPr>
          <p:txBody>
            <a:bodyPr wrap="none" lIns="0" tIns="0" rIns="0" bIns="0">
              <a:spAutoFit/>
            </a:bodyPr>
            <a:lstStyle/>
            <a:p>
              <a:r>
                <a:rPr lang="tr-TR" sz="1700">
                  <a:solidFill>
                    <a:srgbClr val="000000"/>
                  </a:solidFill>
                </a:rPr>
                <a:t> </a:t>
              </a:r>
              <a:endParaRPr lang="tr-TR"/>
            </a:p>
          </p:txBody>
        </p:sp>
        <p:sp>
          <p:nvSpPr>
            <p:cNvPr id="40" name="Rectangle 40"/>
            <p:cNvSpPr>
              <a:spLocks noChangeArrowheads="1"/>
            </p:cNvSpPr>
            <p:nvPr/>
          </p:nvSpPr>
          <p:spPr bwMode="auto">
            <a:xfrm>
              <a:off x="4063" y="2172"/>
              <a:ext cx="150" cy="96"/>
            </a:xfrm>
            <a:prstGeom prst="rect">
              <a:avLst/>
            </a:prstGeom>
            <a:noFill/>
            <a:ln w="9525">
              <a:noFill/>
              <a:miter lim="800000"/>
              <a:headEnd/>
              <a:tailEnd/>
            </a:ln>
          </p:spPr>
          <p:txBody>
            <a:bodyPr wrap="none" lIns="0" tIns="0" rIns="0" bIns="0">
              <a:spAutoFit/>
            </a:bodyPr>
            <a:lstStyle/>
            <a:p>
              <a:r>
                <a:rPr lang="tr-TR" sz="1000">
                  <a:solidFill>
                    <a:srgbClr val="000000"/>
                  </a:solidFill>
                </a:rPr>
                <a:t>bakı</a:t>
              </a:r>
              <a:endParaRPr lang="tr-TR"/>
            </a:p>
          </p:txBody>
        </p:sp>
        <p:sp>
          <p:nvSpPr>
            <p:cNvPr id="41" name="Rectangle 41"/>
            <p:cNvSpPr>
              <a:spLocks noChangeArrowheads="1"/>
            </p:cNvSpPr>
            <p:nvPr/>
          </p:nvSpPr>
          <p:spPr bwMode="auto">
            <a:xfrm>
              <a:off x="4209" y="2172"/>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sp>
          <p:nvSpPr>
            <p:cNvPr id="42" name="Rectangle 42"/>
            <p:cNvSpPr>
              <a:spLocks noChangeArrowheads="1"/>
            </p:cNvSpPr>
            <p:nvPr/>
          </p:nvSpPr>
          <p:spPr bwMode="auto">
            <a:xfrm>
              <a:off x="3704" y="2608"/>
              <a:ext cx="659" cy="223"/>
            </a:xfrm>
            <a:prstGeom prst="rect">
              <a:avLst/>
            </a:prstGeom>
            <a:solidFill>
              <a:srgbClr val="808080"/>
            </a:solidFill>
            <a:ln w="9525">
              <a:noFill/>
              <a:miter lim="800000"/>
              <a:headEnd/>
              <a:tailEnd/>
            </a:ln>
          </p:spPr>
          <p:txBody>
            <a:bodyPr/>
            <a:lstStyle/>
            <a:p>
              <a:endParaRPr lang="tr-TR"/>
            </a:p>
          </p:txBody>
        </p:sp>
        <p:sp>
          <p:nvSpPr>
            <p:cNvPr id="43" name="Rectangle 43"/>
            <p:cNvSpPr>
              <a:spLocks noChangeArrowheads="1"/>
            </p:cNvSpPr>
            <p:nvPr/>
          </p:nvSpPr>
          <p:spPr bwMode="auto">
            <a:xfrm>
              <a:off x="3687" y="2591"/>
              <a:ext cx="642" cy="206"/>
            </a:xfrm>
            <a:prstGeom prst="rect">
              <a:avLst/>
            </a:prstGeom>
            <a:solidFill>
              <a:srgbClr val="FFFFFF"/>
            </a:solidFill>
            <a:ln w="26988">
              <a:solidFill>
                <a:srgbClr val="000000"/>
              </a:solidFill>
              <a:miter lim="800000"/>
              <a:headEnd/>
              <a:tailEnd/>
            </a:ln>
          </p:spPr>
          <p:txBody>
            <a:bodyPr/>
            <a:lstStyle/>
            <a:p>
              <a:endParaRPr lang="tr-TR"/>
            </a:p>
          </p:txBody>
        </p:sp>
        <p:sp>
          <p:nvSpPr>
            <p:cNvPr id="44" name="Rectangle 44"/>
            <p:cNvSpPr>
              <a:spLocks noChangeArrowheads="1"/>
            </p:cNvSpPr>
            <p:nvPr/>
          </p:nvSpPr>
          <p:spPr bwMode="auto">
            <a:xfrm>
              <a:off x="3781" y="2634"/>
              <a:ext cx="402" cy="96"/>
            </a:xfrm>
            <a:prstGeom prst="rect">
              <a:avLst/>
            </a:prstGeom>
            <a:noFill/>
            <a:ln w="9525">
              <a:noFill/>
              <a:miter lim="800000"/>
              <a:headEnd/>
              <a:tailEnd/>
            </a:ln>
          </p:spPr>
          <p:txBody>
            <a:bodyPr wrap="none" lIns="0" tIns="0" rIns="0" bIns="0">
              <a:spAutoFit/>
            </a:bodyPr>
            <a:lstStyle/>
            <a:p>
              <a:r>
                <a:rPr lang="tr-TR" sz="1000">
                  <a:solidFill>
                    <a:srgbClr val="000000"/>
                  </a:solidFill>
                </a:rPr>
                <a:t>Topografya</a:t>
              </a:r>
              <a:endParaRPr lang="tr-TR"/>
            </a:p>
          </p:txBody>
        </p:sp>
        <p:sp>
          <p:nvSpPr>
            <p:cNvPr id="45" name="Rectangle 45"/>
            <p:cNvSpPr>
              <a:spLocks noChangeArrowheads="1"/>
            </p:cNvSpPr>
            <p:nvPr/>
          </p:nvSpPr>
          <p:spPr bwMode="auto">
            <a:xfrm>
              <a:off x="4192" y="2634"/>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grpSp>
          <p:nvGrpSpPr>
            <p:cNvPr id="46" name="Group 48"/>
            <p:cNvGrpSpPr>
              <a:grpSpLocks/>
            </p:cNvGrpSpPr>
            <p:nvPr/>
          </p:nvGrpSpPr>
          <p:grpSpPr bwMode="auto">
            <a:xfrm>
              <a:off x="2231" y="2386"/>
              <a:ext cx="95" cy="214"/>
              <a:chOff x="2231" y="2386"/>
              <a:chExt cx="95" cy="214"/>
            </a:xfrm>
          </p:grpSpPr>
          <p:sp>
            <p:nvSpPr>
              <p:cNvPr id="90" name="Line 46"/>
              <p:cNvSpPr>
                <a:spLocks noChangeShapeType="1"/>
              </p:cNvSpPr>
              <p:nvPr/>
            </p:nvSpPr>
            <p:spPr bwMode="auto">
              <a:xfrm>
                <a:off x="2274" y="2386"/>
                <a:ext cx="1" cy="137"/>
              </a:xfrm>
              <a:prstGeom prst="line">
                <a:avLst/>
              </a:prstGeom>
              <a:noFill/>
              <a:ln w="14288">
                <a:solidFill>
                  <a:srgbClr val="000000"/>
                </a:solidFill>
                <a:round/>
                <a:headEnd/>
                <a:tailEnd/>
              </a:ln>
            </p:spPr>
            <p:txBody>
              <a:bodyPr/>
              <a:lstStyle/>
              <a:p>
                <a:endParaRPr lang="tr-TR"/>
              </a:p>
            </p:txBody>
          </p:sp>
          <p:sp>
            <p:nvSpPr>
              <p:cNvPr id="91" name="Freeform 47"/>
              <p:cNvSpPr>
                <a:spLocks/>
              </p:cNvSpPr>
              <p:nvPr/>
            </p:nvSpPr>
            <p:spPr bwMode="auto">
              <a:xfrm>
                <a:off x="2231" y="2506"/>
                <a:ext cx="95" cy="94"/>
              </a:xfrm>
              <a:custGeom>
                <a:avLst/>
                <a:gdLst>
                  <a:gd name="T0" fmla="*/ 0 w 95"/>
                  <a:gd name="T1" fmla="*/ 0 h 94"/>
                  <a:gd name="T2" fmla="*/ 43 w 95"/>
                  <a:gd name="T3" fmla="*/ 94 h 94"/>
                  <a:gd name="T4" fmla="*/ 95 w 95"/>
                  <a:gd name="T5" fmla="*/ 0 h 94"/>
                  <a:gd name="T6" fmla="*/ 0 w 95"/>
                  <a:gd name="T7" fmla="*/ 0 h 94"/>
                  <a:gd name="T8" fmla="*/ 0 60000 65536"/>
                  <a:gd name="T9" fmla="*/ 0 60000 65536"/>
                  <a:gd name="T10" fmla="*/ 0 60000 65536"/>
                  <a:gd name="T11" fmla="*/ 0 60000 65536"/>
                  <a:gd name="T12" fmla="*/ 0 w 95"/>
                  <a:gd name="T13" fmla="*/ 0 h 94"/>
                  <a:gd name="T14" fmla="*/ 95 w 95"/>
                  <a:gd name="T15" fmla="*/ 94 h 94"/>
                </a:gdLst>
                <a:ahLst/>
                <a:cxnLst>
                  <a:cxn ang="T8">
                    <a:pos x="T0" y="T1"/>
                  </a:cxn>
                  <a:cxn ang="T9">
                    <a:pos x="T2" y="T3"/>
                  </a:cxn>
                  <a:cxn ang="T10">
                    <a:pos x="T4" y="T5"/>
                  </a:cxn>
                  <a:cxn ang="T11">
                    <a:pos x="T6" y="T7"/>
                  </a:cxn>
                </a:cxnLst>
                <a:rect l="T12" t="T13" r="T14" b="T15"/>
                <a:pathLst>
                  <a:path w="95" h="94">
                    <a:moveTo>
                      <a:pt x="0" y="0"/>
                    </a:moveTo>
                    <a:lnTo>
                      <a:pt x="43" y="94"/>
                    </a:lnTo>
                    <a:lnTo>
                      <a:pt x="95" y="0"/>
                    </a:lnTo>
                    <a:lnTo>
                      <a:pt x="0" y="0"/>
                    </a:lnTo>
                    <a:close/>
                  </a:path>
                </a:pathLst>
              </a:custGeom>
              <a:solidFill>
                <a:srgbClr val="000000"/>
              </a:solidFill>
              <a:ln w="9525">
                <a:noFill/>
                <a:round/>
                <a:headEnd/>
                <a:tailEnd/>
              </a:ln>
            </p:spPr>
            <p:txBody>
              <a:bodyPr/>
              <a:lstStyle/>
              <a:p>
                <a:endParaRPr lang="tr-TR"/>
              </a:p>
            </p:txBody>
          </p:sp>
        </p:grpSp>
        <p:grpSp>
          <p:nvGrpSpPr>
            <p:cNvPr id="47" name="Group 51"/>
            <p:cNvGrpSpPr>
              <a:grpSpLocks/>
            </p:cNvGrpSpPr>
            <p:nvPr/>
          </p:nvGrpSpPr>
          <p:grpSpPr bwMode="auto">
            <a:xfrm>
              <a:off x="3079" y="2386"/>
              <a:ext cx="94" cy="214"/>
              <a:chOff x="3079" y="2386"/>
              <a:chExt cx="94" cy="214"/>
            </a:xfrm>
          </p:grpSpPr>
          <p:sp>
            <p:nvSpPr>
              <p:cNvPr id="88" name="Line 49"/>
              <p:cNvSpPr>
                <a:spLocks noChangeShapeType="1"/>
              </p:cNvSpPr>
              <p:nvPr/>
            </p:nvSpPr>
            <p:spPr bwMode="auto">
              <a:xfrm>
                <a:off x="3122" y="2386"/>
                <a:ext cx="1" cy="137"/>
              </a:xfrm>
              <a:prstGeom prst="line">
                <a:avLst/>
              </a:prstGeom>
              <a:noFill/>
              <a:ln w="14288">
                <a:solidFill>
                  <a:srgbClr val="000000"/>
                </a:solidFill>
                <a:round/>
                <a:headEnd/>
                <a:tailEnd/>
              </a:ln>
            </p:spPr>
            <p:txBody>
              <a:bodyPr/>
              <a:lstStyle/>
              <a:p>
                <a:endParaRPr lang="tr-TR"/>
              </a:p>
            </p:txBody>
          </p:sp>
          <p:sp>
            <p:nvSpPr>
              <p:cNvPr id="89" name="Freeform 50"/>
              <p:cNvSpPr>
                <a:spLocks/>
              </p:cNvSpPr>
              <p:nvPr/>
            </p:nvSpPr>
            <p:spPr bwMode="auto">
              <a:xfrm>
                <a:off x="3079" y="2506"/>
                <a:ext cx="94" cy="94"/>
              </a:xfrm>
              <a:custGeom>
                <a:avLst/>
                <a:gdLst>
                  <a:gd name="T0" fmla="*/ 0 w 94"/>
                  <a:gd name="T1" fmla="*/ 0 h 94"/>
                  <a:gd name="T2" fmla="*/ 51 w 94"/>
                  <a:gd name="T3" fmla="*/ 94 h 94"/>
                  <a:gd name="T4" fmla="*/ 94 w 94"/>
                  <a:gd name="T5" fmla="*/ 0 h 94"/>
                  <a:gd name="T6" fmla="*/ 0 w 94"/>
                  <a:gd name="T7" fmla="*/ 0 h 94"/>
                  <a:gd name="T8" fmla="*/ 0 60000 65536"/>
                  <a:gd name="T9" fmla="*/ 0 60000 65536"/>
                  <a:gd name="T10" fmla="*/ 0 60000 65536"/>
                  <a:gd name="T11" fmla="*/ 0 60000 65536"/>
                  <a:gd name="T12" fmla="*/ 0 w 94"/>
                  <a:gd name="T13" fmla="*/ 0 h 94"/>
                  <a:gd name="T14" fmla="*/ 94 w 94"/>
                  <a:gd name="T15" fmla="*/ 94 h 94"/>
                </a:gdLst>
                <a:ahLst/>
                <a:cxnLst>
                  <a:cxn ang="T8">
                    <a:pos x="T0" y="T1"/>
                  </a:cxn>
                  <a:cxn ang="T9">
                    <a:pos x="T2" y="T3"/>
                  </a:cxn>
                  <a:cxn ang="T10">
                    <a:pos x="T4" y="T5"/>
                  </a:cxn>
                  <a:cxn ang="T11">
                    <a:pos x="T6" y="T7"/>
                  </a:cxn>
                </a:cxnLst>
                <a:rect l="T12" t="T13" r="T14" b="T15"/>
                <a:pathLst>
                  <a:path w="94" h="94">
                    <a:moveTo>
                      <a:pt x="0" y="0"/>
                    </a:moveTo>
                    <a:lnTo>
                      <a:pt x="51" y="94"/>
                    </a:lnTo>
                    <a:lnTo>
                      <a:pt x="94" y="0"/>
                    </a:lnTo>
                    <a:lnTo>
                      <a:pt x="0" y="0"/>
                    </a:lnTo>
                    <a:close/>
                  </a:path>
                </a:pathLst>
              </a:custGeom>
              <a:solidFill>
                <a:srgbClr val="000000"/>
              </a:solidFill>
              <a:ln w="9525">
                <a:noFill/>
                <a:round/>
                <a:headEnd/>
                <a:tailEnd/>
              </a:ln>
            </p:spPr>
            <p:txBody>
              <a:bodyPr/>
              <a:lstStyle/>
              <a:p>
                <a:endParaRPr lang="tr-TR"/>
              </a:p>
            </p:txBody>
          </p:sp>
        </p:grpSp>
        <p:grpSp>
          <p:nvGrpSpPr>
            <p:cNvPr id="48" name="Group 54"/>
            <p:cNvGrpSpPr>
              <a:grpSpLocks/>
            </p:cNvGrpSpPr>
            <p:nvPr/>
          </p:nvGrpSpPr>
          <p:grpSpPr bwMode="auto">
            <a:xfrm>
              <a:off x="3978" y="2386"/>
              <a:ext cx="94" cy="214"/>
              <a:chOff x="3978" y="2386"/>
              <a:chExt cx="94" cy="214"/>
            </a:xfrm>
          </p:grpSpPr>
          <p:sp>
            <p:nvSpPr>
              <p:cNvPr id="86" name="Line 52"/>
              <p:cNvSpPr>
                <a:spLocks noChangeShapeType="1"/>
              </p:cNvSpPr>
              <p:nvPr/>
            </p:nvSpPr>
            <p:spPr bwMode="auto">
              <a:xfrm>
                <a:off x="4020" y="2386"/>
                <a:ext cx="1" cy="137"/>
              </a:xfrm>
              <a:prstGeom prst="line">
                <a:avLst/>
              </a:prstGeom>
              <a:noFill/>
              <a:ln w="14288">
                <a:solidFill>
                  <a:srgbClr val="000000"/>
                </a:solidFill>
                <a:round/>
                <a:headEnd/>
                <a:tailEnd/>
              </a:ln>
            </p:spPr>
            <p:txBody>
              <a:bodyPr/>
              <a:lstStyle/>
              <a:p>
                <a:endParaRPr lang="tr-TR"/>
              </a:p>
            </p:txBody>
          </p:sp>
          <p:sp>
            <p:nvSpPr>
              <p:cNvPr id="87" name="Freeform 53"/>
              <p:cNvSpPr>
                <a:spLocks/>
              </p:cNvSpPr>
              <p:nvPr/>
            </p:nvSpPr>
            <p:spPr bwMode="auto">
              <a:xfrm>
                <a:off x="3978" y="2506"/>
                <a:ext cx="94" cy="94"/>
              </a:xfrm>
              <a:custGeom>
                <a:avLst/>
                <a:gdLst>
                  <a:gd name="T0" fmla="*/ 0 w 94"/>
                  <a:gd name="T1" fmla="*/ 0 h 94"/>
                  <a:gd name="T2" fmla="*/ 42 w 94"/>
                  <a:gd name="T3" fmla="*/ 94 h 94"/>
                  <a:gd name="T4" fmla="*/ 94 w 94"/>
                  <a:gd name="T5" fmla="*/ 0 h 94"/>
                  <a:gd name="T6" fmla="*/ 0 w 94"/>
                  <a:gd name="T7" fmla="*/ 0 h 94"/>
                  <a:gd name="T8" fmla="*/ 0 60000 65536"/>
                  <a:gd name="T9" fmla="*/ 0 60000 65536"/>
                  <a:gd name="T10" fmla="*/ 0 60000 65536"/>
                  <a:gd name="T11" fmla="*/ 0 60000 65536"/>
                  <a:gd name="T12" fmla="*/ 0 w 94"/>
                  <a:gd name="T13" fmla="*/ 0 h 94"/>
                  <a:gd name="T14" fmla="*/ 94 w 94"/>
                  <a:gd name="T15" fmla="*/ 94 h 94"/>
                </a:gdLst>
                <a:ahLst/>
                <a:cxnLst>
                  <a:cxn ang="T8">
                    <a:pos x="T0" y="T1"/>
                  </a:cxn>
                  <a:cxn ang="T9">
                    <a:pos x="T2" y="T3"/>
                  </a:cxn>
                  <a:cxn ang="T10">
                    <a:pos x="T4" y="T5"/>
                  </a:cxn>
                  <a:cxn ang="T11">
                    <a:pos x="T6" y="T7"/>
                  </a:cxn>
                </a:cxnLst>
                <a:rect l="T12" t="T13" r="T14" b="T15"/>
                <a:pathLst>
                  <a:path w="94" h="94">
                    <a:moveTo>
                      <a:pt x="0" y="0"/>
                    </a:moveTo>
                    <a:lnTo>
                      <a:pt x="42" y="94"/>
                    </a:lnTo>
                    <a:lnTo>
                      <a:pt x="94" y="0"/>
                    </a:lnTo>
                    <a:lnTo>
                      <a:pt x="0" y="0"/>
                    </a:lnTo>
                    <a:close/>
                  </a:path>
                </a:pathLst>
              </a:custGeom>
              <a:solidFill>
                <a:srgbClr val="000000"/>
              </a:solidFill>
              <a:ln w="9525">
                <a:noFill/>
                <a:round/>
                <a:headEnd/>
                <a:tailEnd/>
              </a:ln>
            </p:spPr>
            <p:txBody>
              <a:bodyPr/>
              <a:lstStyle/>
              <a:p>
                <a:endParaRPr lang="tr-TR"/>
              </a:p>
            </p:txBody>
          </p:sp>
        </p:grpSp>
        <p:sp>
          <p:nvSpPr>
            <p:cNvPr id="49" name="Rectangle 55"/>
            <p:cNvSpPr>
              <a:spLocks noChangeArrowheads="1"/>
            </p:cNvSpPr>
            <p:nvPr/>
          </p:nvSpPr>
          <p:spPr bwMode="auto">
            <a:xfrm>
              <a:off x="2334" y="3139"/>
              <a:ext cx="1661" cy="325"/>
            </a:xfrm>
            <a:prstGeom prst="rect">
              <a:avLst/>
            </a:prstGeom>
            <a:solidFill>
              <a:srgbClr val="808080"/>
            </a:solidFill>
            <a:ln w="9525">
              <a:noFill/>
              <a:miter lim="800000"/>
              <a:headEnd/>
              <a:tailEnd/>
            </a:ln>
          </p:spPr>
          <p:txBody>
            <a:bodyPr/>
            <a:lstStyle/>
            <a:p>
              <a:endParaRPr lang="tr-TR"/>
            </a:p>
          </p:txBody>
        </p:sp>
        <p:sp>
          <p:nvSpPr>
            <p:cNvPr id="50" name="Rectangle 56"/>
            <p:cNvSpPr>
              <a:spLocks noChangeArrowheads="1"/>
            </p:cNvSpPr>
            <p:nvPr/>
          </p:nvSpPr>
          <p:spPr bwMode="auto">
            <a:xfrm>
              <a:off x="2317" y="3122"/>
              <a:ext cx="1644" cy="308"/>
            </a:xfrm>
            <a:prstGeom prst="rect">
              <a:avLst/>
            </a:prstGeom>
            <a:solidFill>
              <a:srgbClr val="FFFFFF"/>
            </a:solidFill>
            <a:ln w="26988">
              <a:solidFill>
                <a:srgbClr val="000000"/>
              </a:solidFill>
              <a:miter lim="800000"/>
              <a:headEnd/>
              <a:tailEnd/>
            </a:ln>
          </p:spPr>
          <p:txBody>
            <a:bodyPr/>
            <a:lstStyle/>
            <a:p>
              <a:endParaRPr lang="tr-TR"/>
            </a:p>
          </p:txBody>
        </p:sp>
        <p:sp>
          <p:nvSpPr>
            <p:cNvPr id="51" name="Rectangle 57"/>
            <p:cNvSpPr>
              <a:spLocks noChangeArrowheads="1"/>
            </p:cNvSpPr>
            <p:nvPr/>
          </p:nvSpPr>
          <p:spPr bwMode="auto">
            <a:xfrm>
              <a:off x="2548" y="3156"/>
              <a:ext cx="1275" cy="125"/>
            </a:xfrm>
            <a:prstGeom prst="rect">
              <a:avLst/>
            </a:prstGeom>
            <a:noFill/>
            <a:ln w="9525">
              <a:noFill/>
              <a:miter lim="800000"/>
              <a:headEnd/>
              <a:tailEnd/>
            </a:ln>
          </p:spPr>
          <p:txBody>
            <a:bodyPr wrap="none" lIns="0" tIns="0" rIns="0" bIns="0">
              <a:spAutoFit/>
            </a:bodyPr>
            <a:lstStyle/>
            <a:p>
              <a:r>
                <a:rPr lang="tr-TR" sz="1300" b="1">
                  <a:solidFill>
                    <a:srgbClr val="000000"/>
                  </a:solidFill>
                </a:rPr>
                <a:t>Yangın Davranışı Tahmin </a:t>
              </a:r>
              <a:endParaRPr lang="tr-TR"/>
            </a:p>
          </p:txBody>
        </p:sp>
        <p:sp>
          <p:nvSpPr>
            <p:cNvPr id="52" name="Rectangle 58"/>
            <p:cNvSpPr>
              <a:spLocks noChangeArrowheads="1"/>
            </p:cNvSpPr>
            <p:nvPr/>
          </p:nvSpPr>
          <p:spPr bwMode="auto">
            <a:xfrm>
              <a:off x="2959" y="3267"/>
              <a:ext cx="370" cy="125"/>
            </a:xfrm>
            <a:prstGeom prst="rect">
              <a:avLst/>
            </a:prstGeom>
            <a:noFill/>
            <a:ln w="9525">
              <a:noFill/>
              <a:miter lim="800000"/>
              <a:headEnd/>
              <a:tailEnd/>
            </a:ln>
          </p:spPr>
          <p:txBody>
            <a:bodyPr wrap="none" lIns="0" tIns="0" rIns="0" bIns="0">
              <a:spAutoFit/>
            </a:bodyPr>
            <a:lstStyle/>
            <a:p>
              <a:r>
                <a:rPr lang="tr-TR" sz="1300" b="1">
                  <a:solidFill>
                    <a:srgbClr val="000000"/>
                  </a:solidFill>
                </a:rPr>
                <a:t>Sistemi</a:t>
              </a:r>
              <a:endParaRPr lang="tr-TR"/>
            </a:p>
          </p:txBody>
        </p:sp>
        <p:sp>
          <p:nvSpPr>
            <p:cNvPr id="53" name="Rectangle 59"/>
            <p:cNvSpPr>
              <a:spLocks noChangeArrowheads="1"/>
            </p:cNvSpPr>
            <p:nvPr/>
          </p:nvSpPr>
          <p:spPr bwMode="auto">
            <a:xfrm>
              <a:off x="3327" y="3267"/>
              <a:ext cx="29" cy="125"/>
            </a:xfrm>
            <a:prstGeom prst="rect">
              <a:avLst/>
            </a:prstGeom>
            <a:noFill/>
            <a:ln w="9525">
              <a:noFill/>
              <a:miter lim="800000"/>
              <a:headEnd/>
              <a:tailEnd/>
            </a:ln>
          </p:spPr>
          <p:txBody>
            <a:bodyPr wrap="none" lIns="0" tIns="0" rIns="0" bIns="0">
              <a:spAutoFit/>
            </a:bodyPr>
            <a:lstStyle/>
            <a:p>
              <a:r>
                <a:rPr lang="tr-TR" sz="1300" b="1">
                  <a:solidFill>
                    <a:srgbClr val="000000"/>
                  </a:solidFill>
                </a:rPr>
                <a:t> </a:t>
              </a:r>
              <a:endParaRPr lang="tr-TR"/>
            </a:p>
          </p:txBody>
        </p:sp>
        <p:sp>
          <p:nvSpPr>
            <p:cNvPr id="54" name="Rectangle 60"/>
            <p:cNvSpPr>
              <a:spLocks noChangeArrowheads="1"/>
            </p:cNvSpPr>
            <p:nvPr/>
          </p:nvSpPr>
          <p:spPr bwMode="auto">
            <a:xfrm>
              <a:off x="1273" y="3481"/>
              <a:ext cx="539" cy="214"/>
            </a:xfrm>
            <a:prstGeom prst="rect">
              <a:avLst/>
            </a:prstGeom>
            <a:solidFill>
              <a:srgbClr val="808080"/>
            </a:solidFill>
            <a:ln w="9525">
              <a:noFill/>
              <a:miter lim="800000"/>
              <a:headEnd/>
              <a:tailEnd/>
            </a:ln>
          </p:spPr>
          <p:txBody>
            <a:bodyPr/>
            <a:lstStyle/>
            <a:p>
              <a:endParaRPr lang="tr-TR"/>
            </a:p>
          </p:txBody>
        </p:sp>
        <p:sp>
          <p:nvSpPr>
            <p:cNvPr id="55" name="Rectangle 61"/>
            <p:cNvSpPr>
              <a:spLocks noChangeArrowheads="1"/>
            </p:cNvSpPr>
            <p:nvPr/>
          </p:nvSpPr>
          <p:spPr bwMode="auto">
            <a:xfrm>
              <a:off x="1247" y="3456"/>
              <a:ext cx="531" cy="205"/>
            </a:xfrm>
            <a:prstGeom prst="rect">
              <a:avLst/>
            </a:prstGeom>
            <a:solidFill>
              <a:srgbClr val="FFFFFF"/>
            </a:solidFill>
            <a:ln w="14288">
              <a:solidFill>
                <a:srgbClr val="000000"/>
              </a:solidFill>
              <a:miter lim="800000"/>
              <a:headEnd/>
              <a:tailEnd/>
            </a:ln>
          </p:spPr>
          <p:txBody>
            <a:bodyPr/>
            <a:lstStyle/>
            <a:p>
              <a:endParaRPr lang="tr-TR"/>
            </a:p>
          </p:txBody>
        </p:sp>
        <p:sp>
          <p:nvSpPr>
            <p:cNvPr id="56" name="Rectangle 62"/>
            <p:cNvSpPr>
              <a:spLocks noChangeArrowheads="1"/>
            </p:cNvSpPr>
            <p:nvPr/>
          </p:nvSpPr>
          <p:spPr bwMode="auto">
            <a:xfrm>
              <a:off x="1341" y="3481"/>
              <a:ext cx="325" cy="115"/>
            </a:xfrm>
            <a:prstGeom prst="rect">
              <a:avLst/>
            </a:prstGeom>
            <a:noFill/>
            <a:ln w="9525">
              <a:noFill/>
              <a:miter lim="800000"/>
              <a:headEnd/>
              <a:tailEnd/>
            </a:ln>
          </p:spPr>
          <p:txBody>
            <a:bodyPr wrap="none" lIns="0" tIns="0" rIns="0" bIns="0">
              <a:spAutoFit/>
            </a:bodyPr>
            <a:lstStyle/>
            <a:p>
              <a:r>
                <a:rPr lang="tr-TR" sz="1200" b="1">
                  <a:solidFill>
                    <a:srgbClr val="000000"/>
                  </a:solidFill>
                </a:rPr>
                <a:t>Çıktılar</a:t>
              </a:r>
              <a:endParaRPr lang="tr-TR"/>
            </a:p>
          </p:txBody>
        </p:sp>
        <p:sp>
          <p:nvSpPr>
            <p:cNvPr id="57" name="Rectangle 63"/>
            <p:cNvSpPr>
              <a:spLocks noChangeArrowheads="1"/>
            </p:cNvSpPr>
            <p:nvPr/>
          </p:nvSpPr>
          <p:spPr bwMode="auto">
            <a:xfrm>
              <a:off x="1675" y="3481"/>
              <a:ext cx="27" cy="115"/>
            </a:xfrm>
            <a:prstGeom prst="rect">
              <a:avLst/>
            </a:prstGeom>
            <a:noFill/>
            <a:ln w="9525">
              <a:noFill/>
              <a:miter lim="800000"/>
              <a:headEnd/>
              <a:tailEnd/>
            </a:ln>
          </p:spPr>
          <p:txBody>
            <a:bodyPr wrap="none" lIns="0" tIns="0" rIns="0" bIns="0">
              <a:spAutoFit/>
            </a:bodyPr>
            <a:lstStyle/>
            <a:p>
              <a:r>
                <a:rPr lang="tr-TR" sz="1200" b="1">
                  <a:solidFill>
                    <a:srgbClr val="000000"/>
                  </a:solidFill>
                </a:rPr>
                <a:t> </a:t>
              </a:r>
              <a:endParaRPr lang="tr-TR"/>
            </a:p>
          </p:txBody>
        </p:sp>
        <p:sp>
          <p:nvSpPr>
            <p:cNvPr id="58" name="Rectangle 64"/>
            <p:cNvSpPr>
              <a:spLocks noChangeArrowheads="1"/>
            </p:cNvSpPr>
            <p:nvPr/>
          </p:nvSpPr>
          <p:spPr bwMode="auto">
            <a:xfrm>
              <a:off x="1273" y="1898"/>
              <a:ext cx="522" cy="214"/>
            </a:xfrm>
            <a:prstGeom prst="rect">
              <a:avLst/>
            </a:prstGeom>
            <a:solidFill>
              <a:srgbClr val="808080"/>
            </a:solidFill>
            <a:ln w="9525">
              <a:noFill/>
              <a:miter lim="800000"/>
              <a:headEnd/>
              <a:tailEnd/>
            </a:ln>
          </p:spPr>
          <p:txBody>
            <a:bodyPr/>
            <a:lstStyle/>
            <a:p>
              <a:endParaRPr lang="tr-TR"/>
            </a:p>
          </p:txBody>
        </p:sp>
        <p:sp>
          <p:nvSpPr>
            <p:cNvPr id="59" name="Rectangle 65"/>
            <p:cNvSpPr>
              <a:spLocks noChangeArrowheads="1"/>
            </p:cNvSpPr>
            <p:nvPr/>
          </p:nvSpPr>
          <p:spPr bwMode="auto">
            <a:xfrm>
              <a:off x="1247" y="1872"/>
              <a:ext cx="514" cy="206"/>
            </a:xfrm>
            <a:prstGeom prst="rect">
              <a:avLst/>
            </a:prstGeom>
            <a:solidFill>
              <a:srgbClr val="FFFFFF"/>
            </a:solidFill>
            <a:ln w="14288">
              <a:solidFill>
                <a:srgbClr val="000000"/>
              </a:solidFill>
              <a:miter lim="800000"/>
              <a:headEnd/>
              <a:tailEnd/>
            </a:ln>
          </p:spPr>
          <p:txBody>
            <a:bodyPr/>
            <a:lstStyle/>
            <a:p>
              <a:endParaRPr lang="tr-TR"/>
            </a:p>
          </p:txBody>
        </p:sp>
        <p:sp>
          <p:nvSpPr>
            <p:cNvPr id="60" name="Rectangle 66"/>
            <p:cNvSpPr>
              <a:spLocks noChangeArrowheads="1"/>
            </p:cNvSpPr>
            <p:nvPr/>
          </p:nvSpPr>
          <p:spPr bwMode="auto">
            <a:xfrm>
              <a:off x="1333" y="1898"/>
              <a:ext cx="342" cy="115"/>
            </a:xfrm>
            <a:prstGeom prst="rect">
              <a:avLst/>
            </a:prstGeom>
            <a:noFill/>
            <a:ln w="9525">
              <a:noFill/>
              <a:miter lim="800000"/>
              <a:headEnd/>
              <a:tailEnd/>
            </a:ln>
          </p:spPr>
          <p:txBody>
            <a:bodyPr wrap="none" lIns="0" tIns="0" rIns="0" bIns="0">
              <a:spAutoFit/>
            </a:bodyPr>
            <a:lstStyle/>
            <a:p>
              <a:r>
                <a:rPr lang="tr-TR" sz="1200" b="1">
                  <a:solidFill>
                    <a:srgbClr val="000000"/>
                  </a:solidFill>
                </a:rPr>
                <a:t>Girdiler</a:t>
              </a:r>
              <a:endParaRPr lang="tr-TR"/>
            </a:p>
          </p:txBody>
        </p:sp>
        <p:sp>
          <p:nvSpPr>
            <p:cNvPr id="61" name="Rectangle 67"/>
            <p:cNvSpPr>
              <a:spLocks noChangeArrowheads="1"/>
            </p:cNvSpPr>
            <p:nvPr/>
          </p:nvSpPr>
          <p:spPr bwMode="auto">
            <a:xfrm>
              <a:off x="1675" y="1889"/>
              <a:ext cx="28" cy="134"/>
            </a:xfrm>
            <a:prstGeom prst="rect">
              <a:avLst/>
            </a:prstGeom>
            <a:noFill/>
            <a:ln w="9525">
              <a:noFill/>
              <a:miter lim="800000"/>
              <a:headEnd/>
              <a:tailEnd/>
            </a:ln>
          </p:spPr>
          <p:txBody>
            <a:bodyPr wrap="none" lIns="0" tIns="0" rIns="0" bIns="0">
              <a:spAutoFit/>
            </a:bodyPr>
            <a:lstStyle/>
            <a:p>
              <a:r>
                <a:rPr lang="tr-TR" sz="1400" b="1" i="1">
                  <a:solidFill>
                    <a:srgbClr val="000000"/>
                  </a:solidFill>
                  <a:latin typeface="Times New Roman" pitchFamily="18" charset="0"/>
                </a:rPr>
                <a:t> </a:t>
              </a:r>
              <a:endParaRPr lang="tr-TR"/>
            </a:p>
          </p:txBody>
        </p:sp>
        <p:sp>
          <p:nvSpPr>
            <p:cNvPr id="62" name="Rectangle 68"/>
            <p:cNvSpPr>
              <a:spLocks noChangeArrowheads="1"/>
            </p:cNvSpPr>
            <p:nvPr/>
          </p:nvSpPr>
          <p:spPr bwMode="auto">
            <a:xfrm>
              <a:off x="2659" y="3712"/>
              <a:ext cx="1045" cy="523"/>
            </a:xfrm>
            <a:prstGeom prst="rect">
              <a:avLst/>
            </a:prstGeom>
            <a:solidFill>
              <a:srgbClr val="808080"/>
            </a:solidFill>
            <a:ln w="9525">
              <a:noFill/>
              <a:miter lim="800000"/>
              <a:headEnd/>
              <a:tailEnd/>
            </a:ln>
          </p:spPr>
          <p:txBody>
            <a:bodyPr/>
            <a:lstStyle/>
            <a:p>
              <a:endParaRPr lang="tr-TR"/>
            </a:p>
          </p:txBody>
        </p:sp>
        <p:sp>
          <p:nvSpPr>
            <p:cNvPr id="63" name="Rectangle 69"/>
            <p:cNvSpPr>
              <a:spLocks noChangeArrowheads="1"/>
            </p:cNvSpPr>
            <p:nvPr/>
          </p:nvSpPr>
          <p:spPr bwMode="auto">
            <a:xfrm>
              <a:off x="2642" y="3695"/>
              <a:ext cx="1028" cy="505"/>
            </a:xfrm>
            <a:prstGeom prst="rect">
              <a:avLst/>
            </a:prstGeom>
            <a:solidFill>
              <a:srgbClr val="FFFFFF"/>
            </a:solidFill>
            <a:ln w="26988">
              <a:solidFill>
                <a:srgbClr val="000000"/>
              </a:solidFill>
              <a:miter lim="800000"/>
              <a:headEnd/>
              <a:tailEnd/>
            </a:ln>
          </p:spPr>
          <p:txBody>
            <a:bodyPr/>
            <a:lstStyle/>
            <a:p>
              <a:endParaRPr lang="tr-TR"/>
            </a:p>
          </p:txBody>
        </p:sp>
        <p:sp>
          <p:nvSpPr>
            <p:cNvPr id="64" name="Rectangle 70"/>
            <p:cNvSpPr>
              <a:spLocks noChangeArrowheads="1"/>
            </p:cNvSpPr>
            <p:nvPr/>
          </p:nvSpPr>
          <p:spPr bwMode="auto">
            <a:xfrm>
              <a:off x="2736" y="3721"/>
              <a:ext cx="517" cy="96"/>
            </a:xfrm>
            <a:prstGeom prst="rect">
              <a:avLst/>
            </a:prstGeom>
            <a:noFill/>
            <a:ln w="9525">
              <a:noFill/>
              <a:miter lim="800000"/>
              <a:headEnd/>
              <a:tailEnd/>
            </a:ln>
          </p:spPr>
          <p:txBody>
            <a:bodyPr wrap="none" lIns="0" tIns="0" rIns="0" bIns="0">
              <a:spAutoFit/>
            </a:bodyPr>
            <a:lstStyle/>
            <a:p>
              <a:r>
                <a:rPr lang="tr-TR" sz="1000" b="1">
                  <a:solidFill>
                    <a:srgbClr val="000000"/>
                  </a:solidFill>
                </a:rPr>
                <a:t>Yayılma oranı</a:t>
              </a:r>
              <a:endParaRPr lang="tr-TR" b="1"/>
            </a:p>
          </p:txBody>
        </p:sp>
        <p:sp>
          <p:nvSpPr>
            <p:cNvPr id="65" name="Rectangle 71"/>
            <p:cNvSpPr>
              <a:spLocks noChangeArrowheads="1"/>
            </p:cNvSpPr>
            <p:nvPr/>
          </p:nvSpPr>
          <p:spPr bwMode="auto">
            <a:xfrm>
              <a:off x="3233" y="3721"/>
              <a:ext cx="22" cy="96"/>
            </a:xfrm>
            <a:prstGeom prst="rect">
              <a:avLst/>
            </a:prstGeom>
            <a:noFill/>
            <a:ln w="9525">
              <a:noFill/>
              <a:miter lim="800000"/>
              <a:headEnd/>
              <a:tailEnd/>
            </a:ln>
          </p:spPr>
          <p:txBody>
            <a:bodyPr wrap="none" lIns="0" tIns="0" rIns="0" bIns="0">
              <a:spAutoFit/>
            </a:bodyPr>
            <a:lstStyle/>
            <a:p>
              <a:r>
                <a:rPr lang="tr-TR" sz="1000">
                  <a:solidFill>
                    <a:srgbClr val="000000"/>
                  </a:solidFill>
                </a:rPr>
                <a:t> </a:t>
              </a:r>
              <a:endParaRPr lang="tr-TR"/>
            </a:p>
          </p:txBody>
        </p:sp>
        <p:sp>
          <p:nvSpPr>
            <p:cNvPr id="66" name="Rectangle 72"/>
            <p:cNvSpPr>
              <a:spLocks noChangeArrowheads="1"/>
            </p:cNvSpPr>
            <p:nvPr/>
          </p:nvSpPr>
          <p:spPr bwMode="auto">
            <a:xfrm>
              <a:off x="2736" y="3824"/>
              <a:ext cx="545" cy="96"/>
            </a:xfrm>
            <a:prstGeom prst="rect">
              <a:avLst/>
            </a:prstGeom>
            <a:noFill/>
            <a:ln w="9525">
              <a:noFill/>
              <a:miter lim="800000"/>
              <a:headEnd/>
              <a:tailEnd/>
            </a:ln>
          </p:spPr>
          <p:txBody>
            <a:bodyPr wrap="none" lIns="0" tIns="0" rIns="0" bIns="0">
              <a:spAutoFit/>
            </a:bodyPr>
            <a:lstStyle/>
            <a:p>
              <a:r>
                <a:rPr lang="tr-TR" sz="1000" b="1">
                  <a:solidFill>
                    <a:srgbClr val="000000"/>
                  </a:solidFill>
                </a:rPr>
                <a:t>Yangın şiddeti</a:t>
              </a:r>
              <a:endParaRPr lang="tr-TR"/>
            </a:p>
          </p:txBody>
        </p:sp>
        <p:sp>
          <p:nvSpPr>
            <p:cNvPr id="67" name="Rectangle 73"/>
            <p:cNvSpPr>
              <a:spLocks noChangeArrowheads="1"/>
            </p:cNvSpPr>
            <p:nvPr/>
          </p:nvSpPr>
          <p:spPr bwMode="auto">
            <a:xfrm>
              <a:off x="3293" y="3824"/>
              <a:ext cx="22" cy="96"/>
            </a:xfrm>
            <a:prstGeom prst="rect">
              <a:avLst/>
            </a:prstGeom>
            <a:noFill/>
            <a:ln w="9525">
              <a:noFill/>
              <a:miter lim="800000"/>
              <a:headEnd/>
              <a:tailEnd/>
            </a:ln>
          </p:spPr>
          <p:txBody>
            <a:bodyPr wrap="none" lIns="0" tIns="0" rIns="0" bIns="0">
              <a:spAutoFit/>
            </a:bodyPr>
            <a:lstStyle/>
            <a:p>
              <a:r>
                <a:rPr lang="tr-TR" sz="1000" b="1">
                  <a:solidFill>
                    <a:srgbClr val="000000"/>
                  </a:solidFill>
                </a:rPr>
                <a:t> </a:t>
              </a:r>
              <a:endParaRPr lang="tr-TR"/>
            </a:p>
          </p:txBody>
        </p:sp>
        <p:sp>
          <p:nvSpPr>
            <p:cNvPr id="68" name="Rectangle 74"/>
            <p:cNvSpPr>
              <a:spLocks noChangeArrowheads="1"/>
            </p:cNvSpPr>
            <p:nvPr/>
          </p:nvSpPr>
          <p:spPr bwMode="auto">
            <a:xfrm>
              <a:off x="2736" y="3918"/>
              <a:ext cx="841" cy="96"/>
            </a:xfrm>
            <a:prstGeom prst="rect">
              <a:avLst/>
            </a:prstGeom>
            <a:noFill/>
            <a:ln w="9525">
              <a:noFill/>
              <a:miter lim="800000"/>
              <a:headEnd/>
              <a:tailEnd/>
            </a:ln>
          </p:spPr>
          <p:txBody>
            <a:bodyPr wrap="none" lIns="0" tIns="0" rIns="0" bIns="0">
              <a:spAutoFit/>
            </a:bodyPr>
            <a:lstStyle/>
            <a:p>
              <a:r>
                <a:rPr lang="tr-TR" sz="1000" b="1">
                  <a:solidFill>
                    <a:srgbClr val="000000"/>
                  </a:solidFill>
                </a:rPr>
                <a:t>Yanıcı madde tüketimi</a:t>
              </a:r>
              <a:endParaRPr lang="tr-TR"/>
            </a:p>
          </p:txBody>
        </p:sp>
        <p:sp>
          <p:nvSpPr>
            <p:cNvPr id="69" name="Rectangle 75"/>
            <p:cNvSpPr>
              <a:spLocks noChangeArrowheads="1"/>
            </p:cNvSpPr>
            <p:nvPr/>
          </p:nvSpPr>
          <p:spPr bwMode="auto">
            <a:xfrm>
              <a:off x="3575" y="3901"/>
              <a:ext cx="27" cy="115"/>
            </a:xfrm>
            <a:prstGeom prst="rect">
              <a:avLst/>
            </a:prstGeom>
            <a:noFill/>
            <a:ln w="9525">
              <a:noFill/>
              <a:miter lim="800000"/>
              <a:headEnd/>
              <a:tailEnd/>
            </a:ln>
          </p:spPr>
          <p:txBody>
            <a:bodyPr wrap="none" lIns="0" tIns="0" rIns="0" bIns="0">
              <a:spAutoFit/>
            </a:bodyPr>
            <a:lstStyle/>
            <a:p>
              <a:r>
                <a:rPr lang="tr-TR" sz="1200">
                  <a:solidFill>
                    <a:srgbClr val="000000"/>
                  </a:solidFill>
                </a:rPr>
                <a:t> </a:t>
              </a:r>
              <a:endParaRPr lang="tr-TR"/>
            </a:p>
          </p:txBody>
        </p:sp>
        <p:sp>
          <p:nvSpPr>
            <p:cNvPr id="70" name="Rectangle 76"/>
            <p:cNvSpPr>
              <a:spLocks noChangeArrowheads="1"/>
            </p:cNvSpPr>
            <p:nvPr/>
          </p:nvSpPr>
          <p:spPr bwMode="auto">
            <a:xfrm>
              <a:off x="3601" y="3901"/>
              <a:ext cx="27" cy="115"/>
            </a:xfrm>
            <a:prstGeom prst="rect">
              <a:avLst/>
            </a:prstGeom>
            <a:noFill/>
            <a:ln w="9525">
              <a:noFill/>
              <a:miter lim="800000"/>
              <a:headEnd/>
              <a:tailEnd/>
            </a:ln>
          </p:spPr>
          <p:txBody>
            <a:bodyPr wrap="none" lIns="0" tIns="0" rIns="0" bIns="0">
              <a:spAutoFit/>
            </a:bodyPr>
            <a:lstStyle/>
            <a:p>
              <a:r>
                <a:rPr lang="tr-TR" sz="1200">
                  <a:solidFill>
                    <a:srgbClr val="000000"/>
                  </a:solidFill>
                </a:rPr>
                <a:t> </a:t>
              </a:r>
              <a:endParaRPr lang="tr-TR"/>
            </a:p>
          </p:txBody>
        </p:sp>
        <p:sp>
          <p:nvSpPr>
            <p:cNvPr id="71" name="Rectangle 77"/>
            <p:cNvSpPr>
              <a:spLocks noChangeArrowheads="1"/>
            </p:cNvSpPr>
            <p:nvPr/>
          </p:nvSpPr>
          <p:spPr bwMode="auto">
            <a:xfrm>
              <a:off x="2736" y="4012"/>
              <a:ext cx="364" cy="96"/>
            </a:xfrm>
            <a:prstGeom prst="rect">
              <a:avLst/>
            </a:prstGeom>
            <a:noFill/>
            <a:ln w="9525">
              <a:noFill/>
              <a:miter lim="800000"/>
              <a:headEnd/>
              <a:tailEnd/>
            </a:ln>
          </p:spPr>
          <p:txBody>
            <a:bodyPr wrap="none" lIns="0" tIns="0" rIns="0" bIns="0">
              <a:spAutoFit/>
            </a:bodyPr>
            <a:lstStyle/>
            <a:p>
              <a:r>
                <a:rPr lang="tr-TR" sz="1000" b="1">
                  <a:solidFill>
                    <a:srgbClr val="000000"/>
                  </a:solidFill>
                </a:rPr>
                <a:t>Yangın tü</a:t>
              </a:r>
              <a:endParaRPr lang="tr-TR"/>
            </a:p>
          </p:txBody>
        </p:sp>
        <p:sp>
          <p:nvSpPr>
            <p:cNvPr id="72" name="Rectangle 78"/>
            <p:cNvSpPr>
              <a:spLocks noChangeArrowheads="1"/>
            </p:cNvSpPr>
            <p:nvPr/>
          </p:nvSpPr>
          <p:spPr bwMode="auto">
            <a:xfrm>
              <a:off x="3096" y="4012"/>
              <a:ext cx="80" cy="96"/>
            </a:xfrm>
            <a:prstGeom prst="rect">
              <a:avLst/>
            </a:prstGeom>
            <a:noFill/>
            <a:ln w="9525">
              <a:noFill/>
              <a:miter lim="800000"/>
              <a:headEnd/>
              <a:tailEnd/>
            </a:ln>
          </p:spPr>
          <p:txBody>
            <a:bodyPr wrap="none" lIns="0" tIns="0" rIns="0" bIns="0">
              <a:spAutoFit/>
            </a:bodyPr>
            <a:lstStyle/>
            <a:p>
              <a:r>
                <a:rPr lang="tr-TR" sz="1000" b="1">
                  <a:solidFill>
                    <a:srgbClr val="000000"/>
                  </a:solidFill>
                </a:rPr>
                <a:t>rü</a:t>
              </a:r>
              <a:endParaRPr lang="tr-TR"/>
            </a:p>
          </p:txBody>
        </p:sp>
        <p:sp>
          <p:nvSpPr>
            <p:cNvPr id="73" name="Rectangle 79"/>
            <p:cNvSpPr>
              <a:spLocks noChangeArrowheads="1"/>
            </p:cNvSpPr>
            <p:nvPr/>
          </p:nvSpPr>
          <p:spPr bwMode="auto">
            <a:xfrm>
              <a:off x="3173" y="3995"/>
              <a:ext cx="27" cy="115"/>
            </a:xfrm>
            <a:prstGeom prst="rect">
              <a:avLst/>
            </a:prstGeom>
            <a:noFill/>
            <a:ln w="9525">
              <a:noFill/>
              <a:miter lim="800000"/>
              <a:headEnd/>
              <a:tailEnd/>
            </a:ln>
          </p:spPr>
          <p:txBody>
            <a:bodyPr wrap="none" lIns="0" tIns="0" rIns="0" bIns="0">
              <a:spAutoFit/>
            </a:bodyPr>
            <a:lstStyle/>
            <a:p>
              <a:r>
                <a:rPr lang="tr-TR" sz="1200">
                  <a:solidFill>
                    <a:srgbClr val="000000"/>
                  </a:solidFill>
                </a:rPr>
                <a:t> </a:t>
              </a:r>
              <a:endParaRPr lang="tr-TR"/>
            </a:p>
          </p:txBody>
        </p:sp>
        <p:grpSp>
          <p:nvGrpSpPr>
            <p:cNvPr id="74" name="Group 82"/>
            <p:cNvGrpSpPr>
              <a:grpSpLocks/>
            </p:cNvGrpSpPr>
            <p:nvPr/>
          </p:nvGrpSpPr>
          <p:grpSpPr bwMode="auto">
            <a:xfrm>
              <a:off x="3122" y="3456"/>
              <a:ext cx="94" cy="222"/>
              <a:chOff x="3122" y="3456"/>
              <a:chExt cx="94" cy="222"/>
            </a:xfrm>
          </p:grpSpPr>
          <p:sp>
            <p:nvSpPr>
              <p:cNvPr id="84" name="Line 80"/>
              <p:cNvSpPr>
                <a:spLocks noChangeShapeType="1"/>
              </p:cNvSpPr>
              <p:nvPr/>
            </p:nvSpPr>
            <p:spPr bwMode="auto">
              <a:xfrm>
                <a:off x="3164" y="3456"/>
                <a:ext cx="1" cy="154"/>
              </a:xfrm>
              <a:prstGeom prst="line">
                <a:avLst/>
              </a:prstGeom>
              <a:noFill/>
              <a:ln w="14288">
                <a:solidFill>
                  <a:srgbClr val="000000"/>
                </a:solidFill>
                <a:round/>
                <a:headEnd/>
                <a:tailEnd/>
              </a:ln>
            </p:spPr>
            <p:txBody>
              <a:bodyPr/>
              <a:lstStyle/>
              <a:p>
                <a:endParaRPr lang="tr-TR"/>
              </a:p>
            </p:txBody>
          </p:sp>
          <p:sp>
            <p:nvSpPr>
              <p:cNvPr id="85" name="Freeform 81"/>
              <p:cNvSpPr>
                <a:spLocks/>
              </p:cNvSpPr>
              <p:nvPr/>
            </p:nvSpPr>
            <p:spPr bwMode="auto">
              <a:xfrm>
                <a:off x="3122" y="3593"/>
                <a:ext cx="94" cy="85"/>
              </a:xfrm>
              <a:custGeom>
                <a:avLst/>
                <a:gdLst>
                  <a:gd name="T0" fmla="*/ 0 w 94"/>
                  <a:gd name="T1" fmla="*/ 0 h 85"/>
                  <a:gd name="T2" fmla="*/ 42 w 94"/>
                  <a:gd name="T3" fmla="*/ 85 h 85"/>
                  <a:gd name="T4" fmla="*/ 94 w 94"/>
                  <a:gd name="T5" fmla="*/ 0 h 85"/>
                  <a:gd name="T6" fmla="*/ 0 w 94"/>
                  <a:gd name="T7" fmla="*/ 0 h 85"/>
                  <a:gd name="T8" fmla="*/ 0 60000 65536"/>
                  <a:gd name="T9" fmla="*/ 0 60000 65536"/>
                  <a:gd name="T10" fmla="*/ 0 60000 65536"/>
                  <a:gd name="T11" fmla="*/ 0 60000 65536"/>
                  <a:gd name="T12" fmla="*/ 0 w 94"/>
                  <a:gd name="T13" fmla="*/ 0 h 85"/>
                  <a:gd name="T14" fmla="*/ 94 w 94"/>
                  <a:gd name="T15" fmla="*/ 85 h 85"/>
                </a:gdLst>
                <a:ahLst/>
                <a:cxnLst>
                  <a:cxn ang="T8">
                    <a:pos x="T0" y="T1"/>
                  </a:cxn>
                  <a:cxn ang="T9">
                    <a:pos x="T2" y="T3"/>
                  </a:cxn>
                  <a:cxn ang="T10">
                    <a:pos x="T4" y="T5"/>
                  </a:cxn>
                  <a:cxn ang="T11">
                    <a:pos x="T6" y="T7"/>
                  </a:cxn>
                </a:cxnLst>
                <a:rect l="T12" t="T13" r="T14" b="T15"/>
                <a:pathLst>
                  <a:path w="94" h="85">
                    <a:moveTo>
                      <a:pt x="0" y="0"/>
                    </a:moveTo>
                    <a:lnTo>
                      <a:pt x="42" y="85"/>
                    </a:lnTo>
                    <a:lnTo>
                      <a:pt x="94" y="0"/>
                    </a:lnTo>
                    <a:lnTo>
                      <a:pt x="0" y="0"/>
                    </a:lnTo>
                    <a:close/>
                  </a:path>
                </a:pathLst>
              </a:custGeom>
              <a:solidFill>
                <a:srgbClr val="000000"/>
              </a:solidFill>
              <a:ln w="9525">
                <a:noFill/>
                <a:round/>
                <a:headEnd/>
                <a:tailEnd/>
              </a:ln>
            </p:spPr>
            <p:txBody>
              <a:bodyPr/>
              <a:lstStyle/>
              <a:p>
                <a:endParaRPr lang="tr-TR"/>
              </a:p>
            </p:txBody>
          </p:sp>
        </p:grpSp>
        <p:grpSp>
          <p:nvGrpSpPr>
            <p:cNvPr id="75" name="Group 91"/>
            <p:cNvGrpSpPr>
              <a:grpSpLocks/>
            </p:cNvGrpSpPr>
            <p:nvPr/>
          </p:nvGrpSpPr>
          <p:grpSpPr bwMode="auto">
            <a:xfrm>
              <a:off x="2274" y="2788"/>
              <a:ext cx="1747" cy="325"/>
              <a:chOff x="2274" y="2788"/>
              <a:chExt cx="1747" cy="325"/>
            </a:xfrm>
          </p:grpSpPr>
          <p:sp>
            <p:nvSpPr>
              <p:cNvPr id="76" name="Line 83"/>
              <p:cNvSpPr>
                <a:spLocks noChangeShapeType="1"/>
              </p:cNvSpPr>
              <p:nvPr/>
            </p:nvSpPr>
            <p:spPr bwMode="auto">
              <a:xfrm>
                <a:off x="2274" y="2925"/>
                <a:ext cx="1746" cy="1"/>
              </a:xfrm>
              <a:prstGeom prst="line">
                <a:avLst/>
              </a:prstGeom>
              <a:noFill/>
              <a:ln w="14288">
                <a:solidFill>
                  <a:srgbClr val="000000"/>
                </a:solidFill>
                <a:round/>
                <a:headEnd/>
                <a:tailEnd/>
              </a:ln>
            </p:spPr>
            <p:txBody>
              <a:bodyPr/>
              <a:lstStyle/>
              <a:p>
                <a:endParaRPr lang="tr-TR"/>
              </a:p>
            </p:txBody>
          </p:sp>
          <p:grpSp>
            <p:nvGrpSpPr>
              <p:cNvPr id="77" name="Group 87"/>
              <p:cNvGrpSpPr>
                <a:grpSpLocks/>
              </p:cNvGrpSpPr>
              <p:nvPr/>
            </p:nvGrpSpPr>
            <p:grpSpPr bwMode="auto">
              <a:xfrm>
                <a:off x="2274" y="2788"/>
                <a:ext cx="1747" cy="137"/>
                <a:chOff x="2274" y="2788"/>
                <a:chExt cx="1747" cy="137"/>
              </a:xfrm>
            </p:grpSpPr>
            <p:sp>
              <p:nvSpPr>
                <p:cNvPr id="81" name="Line 84"/>
                <p:cNvSpPr>
                  <a:spLocks noChangeShapeType="1"/>
                </p:cNvSpPr>
                <p:nvPr/>
              </p:nvSpPr>
              <p:spPr bwMode="auto">
                <a:xfrm>
                  <a:off x="2274" y="2797"/>
                  <a:ext cx="1" cy="128"/>
                </a:xfrm>
                <a:prstGeom prst="line">
                  <a:avLst/>
                </a:prstGeom>
                <a:noFill/>
                <a:ln w="14288">
                  <a:solidFill>
                    <a:srgbClr val="000000"/>
                  </a:solidFill>
                  <a:round/>
                  <a:headEnd/>
                  <a:tailEnd/>
                </a:ln>
              </p:spPr>
              <p:txBody>
                <a:bodyPr/>
                <a:lstStyle/>
                <a:p>
                  <a:endParaRPr lang="tr-TR"/>
                </a:p>
              </p:txBody>
            </p:sp>
            <p:sp>
              <p:nvSpPr>
                <p:cNvPr id="82" name="Line 85"/>
                <p:cNvSpPr>
                  <a:spLocks noChangeShapeType="1"/>
                </p:cNvSpPr>
                <p:nvPr/>
              </p:nvSpPr>
              <p:spPr bwMode="auto">
                <a:xfrm>
                  <a:off x="3164" y="2788"/>
                  <a:ext cx="1" cy="137"/>
                </a:xfrm>
                <a:prstGeom prst="line">
                  <a:avLst/>
                </a:prstGeom>
                <a:noFill/>
                <a:ln w="14288">
                  <a:solidFill>
                    <a:srgbClr val="000000"/>
                  </a:solidFill>
                  <a:round/>
                  <a:headEnd/>
                  <a:tailEnd/>
                </a:ln>
              </p:spPr>
              <p:txBody>
                <a:bodyPr/>
                <a:lstStyle/>
                <a:p>
                  <a:endParaRPr lang="tr-TR"/>
                </a:p>
              </p:txBody>
            </p:sp>
            <p:sp>
              <p:nvSpPr>
                <p:cNvPr id="83" name="Line 86"/>
                <p:cNvSpPr>
                  <a:spLocks noChangeShapeType="1"/>
                </p:cNvSpPr>
                <p:nvPr/>
              </p:nvSpPr>
              <p:spPr bwMode="auto">
                <a:xfrm flipV="1">
                  <a:off x="4020" y="2797"/>
                  <a:ext cx="1" cy="128"/>
                </a:xfrm>
                <a:prstGeom prst="line">
                  <a:avLst/>
                </a:prstGeom>
                <a:noFill/>
                <a:ln w="14288">
                  <a:solidFill>
                    <a:srgbClr val="000000"/>
                  </a:solidFill>
                  <a:round/>
                  <a:headEnd/>
                  <a:tailEnd/>
                </a:ln>
              </p:spPr>
              <p:txBody>
                <a:bodyPr/>
                <a:lstStyle/>
                <a:p>
                  <a:endParaRPr lang="tr-TR"/>
                </a:p>
              </p:txBody>
            </p:sp>
          </p:grpSp>
          <p:grpSp>
            <p:nvGrpSpPr>
              <p:cNvPr id="78" name="Group 90"/>
              <p:cNvGrpSpPr>
                <a:grpSpLocks/>
              </p:cNvGrpSpPr>
              <p:nvPr/>
            </p:nvGrpSpPr>
            <p:grpSpPr bwMode="auto">
              <a:xfrm>
                <a:off x="3122" y="2934"/>
                <a:ext cx="94" cy="179"/>
                <a:chOff x="3122" y="2934"/>
                <a:chExt cx="94" cy="179"/>
              </a:xfrm>
            </p:grpSpPr>
            <p:sp>
              <p:nvSpPr>
                <p:cNvPr id="79" name="Line 88"/>
                <p:cNvSpPr>
                  <a:spLocks noChangeShapeType="1"/>
                </p:cNvSpPr>
                <p:nvPr/>
              </p:nvSpPr>
              <p:spPr bwMode="auto">
                <a:xfrm>
                  <a:off x="3164" y="2934"/>
                  <a:ext cx="1" cy="102"/>
                </a:xfrm>
                <a:prstGeom prst="line">
                  <a:avLst/>
                </a:prstGeom>
                <a:noFill/>
                <a:ln w="14288">
                  <a:solidFill>
                    <a:srgbClr val="000000"/>
                  </a:solidFill>
                  <a:round/>
                  <a:headEnd/>
                  <a:tailEnd/>
                </a:ln>
              </p:spPr>
              <p:txBody>
                <a:bodyPr/>
                <a:lstStyle/>
                <a:p>
                  <a:endParaRPr lang="tr-TR"/>
                </a:p>
              </p:txBody>
            </p:sp>
            <p:sp>
              <p:nvSpPr>
                <p:cNvPr id="80" name="Freeform 89"/>
                <p:cNvSpPr>
                  <a:spLocks/>
                </p:cNvSpPr>
                <p:nvPr/>
              </p:nvSpPr>
              <p:spPr bwMode="auto">
                <a:xfrm>
                  <a:off x="3122" y="3019"/>
                  <a:ext cx="94" cy="94"/>
                </a:xfrm>
                <a:custGeom>
                  <a:avLst/>
                  <a:gdLst>
                    <a:gd name="T0" fmla="*/ 0 w 94"/>
                    <a:gd name="T1" fmla="*/ 0 h 94"/>
                    <a:gd name="T2" fmla="*/ 42 w 94"/>
                    <a:gd name="T3" fmla="*/ 94 h 94"/>
                    <a:gd name="T4" fmla="*/ 94 w 94"/>
                    <a:gd name="T5" fmla="*/ 0 h 94"/>
                    <a:gd name="T6" fmla="*/ 0 w 94"/>
                    <a:gd name="T7" fmla="*/ 0 h 94"/>
                    <a:gd name="T8" fmla="*/ 0 60000 65536"/>
                    <a:gd name="T9" fmla="*/ 0 60000 65536"/>
                    <a:gd name="T10" fmla="*/ 0 60000 65536"/>
                    <a:gd name="T11" fmla="*/ 0 60000 65536"/>
                    <a:gd name="T12" fmla="*/ 0 w 94"/>
                    <a:gd name="T13" fmla="*/ 0 h 94"/>
                    <a:gd name="T14" fmla="*/ 94 w 94"/>
                    <a:gd name="T15" fmla="*/ 94 h 94"/>
                  </a:gdLst>
                  <a:ahLst/>
                  <a:cxnLst>
                    <a:cxn ang="T8">
                      <a:pos x="T0" y="T1"/>
                    </a:cxn>
                    <a:cxn ang="T9">
                      <a:pos x="T2" y="T3"/>
                    </a:cxn>
                    <a:cxn ang="T10">
                      <a:pos x="T4" y="T5"/>
                    </a:cxn>
                    <a:cxn ang="T11">
                      <a:pos x="T6" y="T7"/>
                    </a:cxn>
                  </a:cxnLst>
                  <a:rect l="T12" t="T13" r="T14" b="T15"/>
                  <a:pathLst>
                    <a:path w="94" h="94">
                      <a:moveTo>
                        <a:pt x="0" y="0"/>
                      </a:moveTo>
                      <a:lnTo>
                        <a:pt x="42" y="94"/>
                      </a:lnTo>
                      <a:lnTo>
                        <a:pt x="94" y="0"/>
                      </a:lnTo>
                      <a:lnTo>
                        <a:pt x="0" y="0"/>
                      </a:lnTo>
                      <a:close/>
                    </a:path>
                  </a:pathLst>
                </a:custGeom>
                <a:solidFill>
                  <a:srgbClr val="000000"/>
                </a:solidFill>
                <a:ln w="9525">
                  <a:noFill/>
                  <a:round/>
                  <a:headEnd/>
                  <a:tailEnd/>
                </a:ln>
              </p:spPr>
              <p:txBody>
                <a:bodyPr/>
                <a:lstStyle/>
                <a:p>
                  <a:endParaRPr lang="tr-TR"/>
                </a:p>
              </p:txBody>
            </p:sp>
          </p:grpSp>
        </p:grpSp>
      </p:grpSp>
    </p:spTree>
    <p:extLst>
      <p:ext uri="{BB962C8B-B14F-4D97-AF65-F5344CB8AC3E}">
        <p14:creationId xmlns:p14="http://schemas.microsoft.com/office/powerpoint/2010/main" val="213387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236537"/>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7" name="Rectangle 6"/>
          <p:cNvSpPr>
            <a:spLocks noChangeArrowheads="1"/>
          </p:cNvSpPr>
          <p:nvPr/>
        </p:nvSpPr>
        <p:spPr bwMode="auto">
          <a:xfrm>
            <a:off x="900113" y="1619250"/>
            <a:ext cx="7848600" cy="915988"/>
          </a:xfrm>
          <a:prstGeom prst="rect">
            <a:avLst/>
          </a:prstGeom>
          <a:noFill/>
          <a:ln w="9525">
            <a:noFill/>
            <a:miter lim="800000"/>
            <a:headEnd/>
            <a:tailEnd/>
          </a:ln>
        </p:spPr>
        <p:txBody>
          <a:bodyPr anchor="ctr">
            <a:spAutoFit/>
          </a:bodyPr>
          <a:lstStyle/>
          <a:p>
            <a:pPr algn="just"/>
            <a:r>
              <a:rPr lang="tr-TR"/>
              <a:t>Her hangi bir yerde çıkabilecek bir yangının mevcut hava halleri, topografya ve yanıcı madde özelliklerinde nasıl bir davranış sergileyeceği sayısal olarak ortaya konulur. </a:t>
            </a:r>
          </a:p>
        </p:txBody>
      </p:sp>
      <p:pic>
        <p:nvPicPr>
          <p:cNvPr id="8" name="Picture 7" descr="yş-yol"/>
          <p:cNvPicPr>
            <a:picLocks noChangeAspect="1" noChangeArrowheads="1"/>
          </p:cNvPicPr>
          <p:nvPr/>
        </p:nvPicPr>
        <p:blipFill>
          <a:blip r:embed="rId2" cstate="print"/>
          <a:srcRect/>
          <a:stretch>
            <a:fillRect/>
          </a:stretch>
        </p:blipFill>
        <p:spPr bwMode="auto">
          <a:xfrm>
            <a:off x="2124075" y="2459038"/>
            <a:ext cx="5472113" cy="4162425"/>
          </a:xfrm>
          <a:prstGeom prst="rect">
            <a:avLst/>
          </a:prstGeom>
          <a:noFill/>
          <a:ln w="9525">
            <a:noFill/>
            <a:miter lim="800000"/>
            <a:headEnd/>
            <a:tailEnd/>
          </a:ln>
        </p:spPr>
      </p:pic>
      <p:sp>
        <p:nvSpPr>
          <p:cNvPr id="9" name="Rectangle 8"/>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III. Yangın Davranışını Tahmin (YDT) Sistemi</a:t>
            </a:r>
            <a:r>
              <a:rPr lang="tr-TR"/>
              <a:t> </a:t>
            </a:r>
          </a:p>
        </p:txBody>
      </p:sp>
    </p:spTree>
    <p:extLst>
      <p:ext uri="{BB962C8B-B14F-4D97-AF65-F5344CB8AC3E}">
        <p14:creationId xmlns:p14="http://schemas.microsoft.com/office/powerpoint/2010/main" val="407473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57163"/>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III. Yangın Davranışını Tahmin (YDT) Sistemi</a:t>
            </a:r>
            <a:r>
              <a:rPr lang="tr-TR"/>
              <a:t> </a:t>
            </a:r>
          </a:p>
        </p:txBody>
      </p:sp>
      <p:sp>
        <p:nvSpPr>
          <p:cNvPr id="8" name="Rectangle 6"/>
          <p:cNvSpPr>
            <a:spLocks noChangeArrowheads="1"/>
          </p:cNvSpPr>
          <p:nvPr/>
        </p:nvSpPr>
        <p:spPr bwMode="auto">
          <a:xfrm>
            <a:off x="900113" y="1800225"/>
            <a:ext cx="7848600" cy="3692525"/>
          </a:xfrm>
          <a:prstGeom prst="rect">
            <a:avLst/>
          </a:prstGeom>
          <a:noFill/>
          <a:ln w="9525">
            <a:noFill/>
            <a:miter lim="800000"/>
            <a:headEnd/>
            <a:tailEnd/>
          </a:ln>
        </p:spPr>
        <p:txBody>
          <a:bodyPr anchor="ctr">
            <a:spAutoFit/>
          </a:bodyPr>
          <a:lstStyle/>
          <a:p>
            <a:pPr algn="just">
              <a:buFont typeface="Wingdings" pitchFamily="2" charset="2"/>
              <a:buChar char="ü"/>
            </a:pPr>
            <a:r>
              <a:rPr lang="tr-TR"/>
              <a:t>MYİ Sisteminin özel yanıcı madde komplekslerine genişletilmesi olan YDT sistemi, kontrollü ve kontrolsüz yangınlar için bir rehber durumundadır.</a:t>
            </a:r>
          </a:p>
          <a:p>
            <a:pPr algn="just"/>
            <a:endParaRPr lang="tr-TR"/>
          </a:p>
          <a:p>
            <a:pPr algn="just">
              <a:buFont typeface="Wingdings" pitchFamily="2" charset="2"/>
              <a:buChar char="ü"/>
            </a:pPr>
            <a:r>
              <a:rPr lang="tr-TR"/>
              <a:t>YDT sistemi her ülkenin yanıcı madde tiplerine göre geliştirilmiş yangın davranış modellerinden oluşur. Bu modellerin doğru çalışabilmesi için hava halleriyle birlikte topografya ve yanıcı madde özelliklerinin de bilinmesi gerekmektedir. </a:t>
            </a:r>
          </a:p>
          <a:p>
            <a:pPr algn="just"/>
            <a:endParaRPr lang="tr-TR"/>
          </a:p>
          <a:p>
            <a:pPr algn="just">
              <a:buFont typeface="Wingdings" pitchFamily="2" charset="2"/>
              <a:buChar char="ü"/>
            </a:pPr>
            <a:r>
              <a:rPr lang="tr-TR"/>
              <a:t>Hava halleriyle ilgili veriler MYİ sisteminden alınır. Yanıcı madde özellikleri, yanıcı madde tipleri olarak belirlenmiş ve değişik ülkelerde değişik sayıda olan yanıcı madde modelleri aracılığıyla hesaplamalara katılır. Meşcere yapısı, kompozisyonu, ölü ve diri örtü durumu, yanıcı madde tiplerinde kullanılan başlıca kriterlerdir. </a:t>
            </a:r>
          </a:p>
        </p:txBody>
      </p:sp>
    </p:spTree>
    <p:extLst>
      <p:ext uri="{BB962C8B-B14F-4D97-AF65-F5344CB8AC3E}">
        <p14:creationId xmlns:p14="http://schemas.microsoft.com/office/powerpoint/2010/main" val="366203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5331" y="215901"/>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7" name="Rectangle 6"/>
          <p:cNvSpPr>
            <a:spLocks noChangeArrowheads="1"/>
          </p:cNvSpPr>
          <p:nvPr/>
        </p:nvSpPr>
        <p:spPr bwMode="auto">
          <a:xfrm>
            <a:off x="900113" y="1700213"/>
            <a:ext cx="7848600" cy="730250"/>
          </a:xfrm>
          <a:prstGeom prst="rect">
            <a:avLst/>
          </a:prstGeom>
          <a:noFill/>
          <a:ln w="9525">
            <a:noFill/>
            <a:miter lim="800000"/>
            <a:headEnd/>
            <a:tailEnd/>
          </a:ln>
        </p:spPr>
        <p:txBody>
          <a:bodyPr anchor="ctr">
            <a:spAutoFit/>
          </a:bodyPr>
          <a:lstStyle/>
          <a:p>
            <a:pPr algn="just">
              <a:buFont typeface="Wingdings" pitchFamily="2" charset="2"/>
              <a:buChar char="ü"/>
            </a:pPr>
            <a:r>
              <a:rPr lang="tr-TR" sz="1400"/>
              <a:t>Bir orman yangını çıkmadan önce, yangın yöneticileri koruma, yanıcı madde amenajmanı ve söndürme planları için alternatif programlar geliştirmelidirler. Bu programlar, çevresel etkiler ve söndürme kapasitesi hakkında, CBS ile elde edilebilecek ayrıntılı bilgilere ihtiyaç duyarlar. </a:t>
            </a:r>
          </a:p>
        </p:txBody>
      </p:sp>
      <p:sp>
        <p:nvSpPr>
          <p:cNvPr id="8" name="Rectangle 7"/>
          <p:cNvSpPr>
            <a:spLocks noChangeArrowheads="1"/>
          </p:cNvSpPr>
          <p:nvPr/>
        </p:nvSpPr>
        <p:spPr bwMode="auto">
          <a:xfrm>
            <a:off x="898525" y="1274763"/>
            <a:ext cx="7850188" cy="336550"/>
          </a:xfrm>
          <a:prstGeom prst="rect">
            <a:avLst/>
          </a:prstGeom>
          <a:noFill/>
          <a:ln w="9525">
            <a:noFill/>
            <a:miter lim="800000"/>
            <a:headEnd/>
            <a:tailEnd/>
          </a:ln>
        </p:spPr>
        <p:txBody>
          <a:bodyPr anchor="ctr">
            <a:spAutoFit/>
          </a:bodyPr>
          <a:lstStyle/>
          <a:p>
            <a:pPr algn="just"/>
            <a:r>
              <a:rPr lang="tr-TR" sz="1600" b="1"/>
              <a:t>Orman Yangını Tehlike Oranı Sisteminin Uygulamaları ve Coğrafi Bilgi Sistemi</a:t>
            </a:r>
          </a:p>
        </p:txBody>
      </p:sp>
      <p:sp>
        <p:nvSpPr>
          <p:cNvPr id="9" name="Rectangle 8"/>
          <p:cNvSpPr>
            <a:spLocks noChangeArrowheads="1"/>
          </p:cNvSpPr>
          <p:nvPr/>
        </p:nvSpPr>
        <p:spPr bwMode="auto">
          <a:xfrm>
            <a:off x="900113" y="2554288"/>
            <a:ext cx="7848600" cy="730250"/>
          </a:xfrm>
          <a:prstGeom prst="rect">
            <a:avLst/>
          </a:prstGeom>
          <a:noFill/>
          <a:ln w="9525">
            <a:noFill/>
            <a:miter lim="800000"/>
            <a:headEnd/>
            <a:tailEnd/>
          </a:ln>
        </p:spPr>
        <p:txBody>
          <a:bodyPr anchor="ctr">
            <a:spAutoFit/>
          </a:bodyPr>
          <a:lstStyle/>
          <a:p>
            <a:pPr algn="just">
              <a:buFont typeface="Wingdings" pitchFamily="2" charset="2"/>
              <a:buChar char="ü"/>
            </a:pPr>
            <a:r>
              <a:rPr lang="tr-TR" sz="1400"/>
              <a:t>Yanıcı madde amenajmanında; kontrollü yakma programları, yangın tehlikesinin azaltılması için potansiyel bir etkiye sahiptir. CBS, verilerin tamamlanması, modeller ve idari sınırlamalarda karar vericilere uygun bilgileri sağlamak için kullanılabilir. </a:t>
            </a:r>
          </a:p>
        </p:txBody>
      </p:sp>
      <p:sp>
        <p:nvSpPr>
          <p:cNvPr id="10" name="Rectangle 9"/>
          <p:cNvSpPr>
            <a:spLocks noChangeArrowheads="1"/>
          </p:cNvSpPr>
          <p:nvPr/>
        </p:nvSpPr>
        <p:spPr bwMode="auto">
          <a:xfrm>
            <a:off x="900113" y="3313113"/>
            <a:ext cx="7848600" cy="942975"/>
          </a:xfrm>
          <a:prstGeom prst="rect">
            <a:avLst/>
          </a:prstGeom>
          <a:noFill/>
          <a:ln w="9525">
            <a:noFill/>
            <a:miter lim="800000"/>
            <a:headEnd/>
            <a:tailEnd/>
          </a:ln>
        </p:spPr>
        <p:txBody>
          <a:bodyPr anchor="ctr">
            <a:spAutoFit/>
          </a:bodyPr>
          <a:lstStyle/>
          <a:p>
            <a:pPr algn="just">
              <a:buFont typeface="Wingdings" pitchFamily="2" charset="2"/>
              <a:buChar char="ü"/>
            </a:pPr>
            <a:r>
              <a:rPr lang="tr-TR" sz="1400"/>
              <a:t>Yangın öncesi planlamada; yangın çıkmadan önce yapılacak analizler için, ulaşma zamanının ve yolların kapalı olması durumlarında alternatif yolların belirlenmesi önemlidir. CBS ile bir yere ulaşmak için gerekli en kısa yol güzergâhı kolaylıkla belirlenebilmekte ve bu güzergâhlar haritalar üzerinde istenildiğinde kolaylıkla görülebilmektedir. </a:t>
            </a:r>
          </a:p>
        </p:txBody>
      </p:sp>
      <p:sp>
        <p:nvSpPr>
          <p:cNvPr id="11" name="Rectangle 10"/>
          <p:cNvSpPr>
            <a:spLocks noChangeArrowheads="1"/>
          </p:cNvSpPr>
          <p:nvPr/>
        </p:nvSpPr>
        <p:spPr bwMode="auto">
          <a:xfrm>
            <a:off x="900113" y="4357688"/>
            <a:ext cx="7848600" cy="942975"/>
          </a:xfrm>
          <a:prstGeom prst="rect">
            <a:avLst/>
          </a:prstGeom>
          <a:noFill/>
          <a:ln w="9525">
            <a:noFill/>
            <a:miter lim="800000"/>
            <a:headEnd/>
            <a:tailEnd/>
          </a:ln>
        </p:spPr>
        <p:txBody>
          <a:bodyPr anchor="ctr">
            <a:spAutoFit/>
          </a:bodyPr>
          <a:lstStyle/>
          <a:p>
            <a:pPr algn="just">
              <a:buFont typeface="Wingdings" pitchFamily="2" charset="2"/>
              <a:buChar char="ü"/>
            </a:pPr>
            <a:r>
              <a:rPr lang="tr-TR" sz="1400"/>
              <a:t>CBS ortamında oluşturulan sayısal yayılma oranı haritaları kullanılarak muhtemel bir yangında, yüksek ve çok yüksek yayılma oranı meydana gelecek alanların yangın emniyet yol ve şeritleri kullanılarak daha küçük alanlara bölünmesi, yangına ilk müdahalenin yapılması gereken yerler ve gerekirse karşı ateşi uygulama yerleri çok kısa sürelerde belirlenebilmektedir </a:t>
            </a:r>
          </a:p>
        </p:txBody>
      </p:sp>
      <p:sp>
        <p:nvSpPr>
          <p:cNvPr id="12" name="Rectangle 11"/>
          <p:cNvSpPr>
            <a:spLocks noChangeArrowheads="1"/>
          </p:cNvSpPr>
          <p:nvPr/>
        </p:nvSpPr>
        <p:spPr bwMode="auto">
          <a:xfrm>
            <a:off x="900113" y="5360988"/>
            <a:ext cx="7848600" cy="1155700"/>
          </a:xfrm>
          <a:prstGeom prst="rect">
            <a:avLst/>
          </a:prstGeom>
          <a:noFill/>
          <a:ln w="9525">
            <a:noFill/>
            <a:miter lim="800000"/>
            <a:headEnd/>
            <a:tailEnd/>
          </a:ln>
        </p:spPr>
        <p:txBody>
          <a:bodyPr anchor="ctr">
            <a:spAutoFit/>
          </a:bodyPr>
          <a:lstStyle/>
          <a:p>
            <a:pPr algn="just">
              <a:buFont typeface="Wingdings" pitchFamily="2" charset="2"/>
              <a:buChar char="ü"/>
            </a:pPr>
            <a:r>
              <a:rPr lang="tr-TR" sz="1400"/>
              <a:t>YTOS’nin başarılı bir şekilde uygulanabilmesi için yanıcı madde, hava halleri ve topografya gibi orman yangını veri tabanını oluşturacak bilgilerin güncel, doğru ve kullanılabilir bir formda olması gerekir. Bunun için farklı bilgileri depolayabilen, güncelleştirebilen, bilgilerin düzenlenmesine, analiz edilmesine ve istenilen formda (tablo/harita) sonuç raporlarının alınabilmesine imkân verebilen CBS gibi bilgisayar destekli programlara ihtiyaç vardır.</a:t>
            </a:r>
          </a:p>
        </p:txBody>
      </p:sp>
    </p:spTree>
    <p:extLst>
      <p:ext uri="{BB962C8B-B14F-4D97-AF65-F5344CB8AC3E}">
        <p14:creationId xmlns:p14="http://schemas.microsoft.com/office/powerpoint/2010/main" val="26428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9138" y="265475"/>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2968987"/>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7" name="Rectangle 8"/>
          <p:cNvSpPr>
            <a:spLocks noChangeArrowheads="1"/>
          </p:cNvSpPr>
          <p:nvPr/>
        </p:nvSpPr>
        <p:spPr bwMode="auto">
          <a:xfrm>
            <a:off x="0" y="1003662"/>
            <a:ext cx="9144000" cy="0"/>
          </a:xfrm>
          <a:prstGeom prst="rect">
            <a:avLst/>
          </a:prstGeom>
          <a:noFill/>
          <a:ln w="9525">
            <a:noFill/>
            <a:miter lim="800000"/>
            <a:headEnd/>
            <a:tailEnd/>
          </a:ln>
        </p:spPr>
        <p:txBody>
          <a:bodyPr wrap="none" anchor="ctr">
            <a:spAutoFit/>
          </a:bodyPr>
          <a:lstStyle/>
          <a:p>
            <a:endParaRPr lang="tr-TR"/>
          </a:p>
        </p:txBody>
      </p:sp>
      <p:graphicFrame>
        <p:nvGraphicFramePr>
          <p:cNvPr id="8" name="Object 7"/>
          <p:cNvGraphicFramePr>
            <a:graphicFrameLocks noChangeAspect="1"/>
          </p:cNvGraphicFramePr>
          <p:nvPr>
            <p:extLst>
              <p:ext uri="{D42A27DB-BD31-4B8C-83A1-F6EECF244321}">
                <p14:modId xmlns:p14="http://schemas.microsoft.com/office/powerpoint/2010/main" val="3806304872"/>
              </p:ext>
            </p:extLst>
          </p:nvPr>
        </p:nvGraphicFramePr>
        <p:xfrm>
          <a:off x="1979613" y="913175"/>
          <a:ext cx="5443537" cy="5767387"/>
        </p:xfrm>
        <a:graphic>
          <a:graphicData uri="http://schemas.openxmlformats.org/presentationml/2006/ole">
            <mc:AlternateContent xmlns:mc="http://schemas.openxmlformats.org/markup-compatibility/2006">
              <mc:Choice xmlns:v="urn:schemas-microsoft-com:vml" Requires="v">
                <p:oleObj spid="_x0000_s2052" name="Resim" r:id="rId3" imgW="5452872" imgH="7799832" progId="Word.Picture.8">
                  <p:embed/>
                </p:oleObj>
              </mc:Choice>
              <mc:Fallback>
                <p:oleObj name="Resim" r:id="rId3" imgW="5452872" imgH="7799832" progId="Word.Picture.8">
                  <p:embed/>
                  <p:pic>
                    <p:nvPicPr>
                      <p:cNvPr id="2050" name="Object 7"/>
                      <p:cNvPicPr>
                        <a:picLocks noChangeAspect="1" noChangeArrowheads="1"/>
                      </p:cNvPicPr>
                      <p:nvPr/>
                    </p:nvPicPr>
                    <p:blipFill>
                      <a:blip r:embed="rId4">
                        <a:extLst>
                          <a:ext uri="{28A0092B-C50C-407E-A947-70E740481C1C}">
                            <a14:useLocalDpi xmlns:a14="http://schemas.microsoft.com/office/drawing/2010/main" val="0"/>
                          </a:ext>
                        </a:extLst>
                      </a:blip>
                      <a:srcRect l="-281" t="1169" r="-563" b="13522"/>
                      <a:stretch>
                        <a:fillRect/>
                      </a:stretch>
                    </p:blipFill>
                    <p:spPr bwMode="auto">
                      <a:xfrm>
                        <a:off x="1979613" y="913175"/>
                        <a:ext cx="5443537" cy="576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9 Yuvarlatılmış Dikdörtgen"/>
          <p:cNvSpPr/>
          <p:nvPr/>
        </p:nvSpPr>
        <p:spPr>
          <a:xfrm>
            <a:off x="4859338" y="6242412"/>
            <a:ext cx="1081087" cy="2159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0 Metin kutusu"/>
          <p:cNvSpPr txBox="1">
            <a:spLocks noChangeArrowheads="1"/>
          </p:cNvSpPr>
          <p:nvPr/>
        </p:nvSpPr>
        <p:spPr bwMode="auto">
          <a:xfrm>
            <a:off x="4859338" y="6169387"/>
            <a:ext cx="865187" cy="369888"/>
          </a:xfrm>
          <a:prstGeom prst="rect">
            <a:avLst/>
          </a:prstGeom>
          <a:noFill/>
          <a:ln w="9525">
            <a:noFill/>
            <a:miter lim="800000"/>
            <a:headEnd/>
            <a:tailEnd/>
          </a:ln>
        </p:spPr>
        <p:txBody>
          <a:bodyPr>
            <a:spAutoFit/>
          </a:bodyPr>
          <a:lstStyle/>
          <a:p>
            <a:r>
              <a:rPr lang="tr-TR" sz="600"/>
              <a:t>Eğitim programları</a:t>
            </a:r>
          </a:p>
          <a:p>
            <a:r>
              <a:rPr lang="tr-TR" sz="600"/>
              <a:t>Halkla ilişkiler</a:t>
            </a:r>
          </a:p>
          <a:p>
            <a:r>
              <a:rPr lang="tr-TR" sz="600"/>
              <a:t>Seminerler</a:t>
            </a:r>
          </a:p>
        </p:txBody>
      </p:sp>
      <p:sp>
        <p:nvSpPr>
          <p:cNvPr id="11" name="12 Dikdörtgen"/>
          <p:cNvSpPr/>
          <p:nvPr/>
        </p:nvSpPr>
        <p:spPr>
          <a:xfrm>
            <a:off x="4859338" y="5810612"/>
            <a:ext cx="936625" cy="358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3 Metin kutusu"/>
          <p:cNvSpPr txBox="1">
            <a:spLocks noChangeArrowheads="1"/>
          </p:cNvSpPr>
          <p:nvPr/>
        </p:nvSpPr>
        <p:spPr bwMode="auto">
          <a:xfrm>
            <a:off x="4859338" y="5810612"/>
            <a:ext cx="865187" cy="276225"/>
          </a:xfrm>
          <a:prstGeom prst="rect">
            <a:avLst/>
          </a:prstGeom>
          <a:noFill/>
          <a:ln w="9525">
            <a:noFill/>
            <a:miter lim="800000"/>
            <a:headEnd/>
            <a:tailEnd/>
          </a:ln>
        </p:spPr>
        <p:txBody>
          <a:bodyPr>
            <a:spAutoFit/>
          </a:bodyPr>
          <a:lstStyle/>
          <a:p>
            <a:r>
              <a:rPr lang="tr-TR" sz="600" dirty="0"/>
              <a:t>Yangın emniyet yol ve şeritleri</a:t>
            </a:r>
          </a:p>
        </p:txBody>
      </p:sp>
    </p:spTree>
    <p:extLst>
      <p:ext uri="{BB962C8B-B14F-4D97-AF65-F5344CB8AC3E}">
        <p14:creationId xmlns:p14="http://schemas.microsoft.com/office/powerpoint/2010/main" val="269945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0429" y="213224"/>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Yangın amenajmanı çalışmalarında YTOS </a:t>
            </a:r>
          </a:p>
        </p:txBody>
      </p:sp>
      <p:sp>
        <p:nvSpPr>
          <p:cNvPr id="8" name="Rectangle 6"/>
          <p:cNvSpPr>
            <a:spLocks noChangeArrowheads="1"/>
          </p:cNvSpPr>
          <p:nvPr/>
        </p:nvSpPr>
        <p:spPr bwMode="auto">
          <a:xfrm>
            <a:off x="900113" y="1768475"/>
            <a:ext cx="7848600" cy="3937000"/>
          </a:xfrm>
          <a:prstGeom prst="rect">
            <a:avLst/>
          </a:prstGeom>
          <a:noFill/>
          <a:ln w="9525">
            <a:noFill/>
            <a:miter lim="800000"/>
            <a:headEnd/>
            <a:tailEnd/>
          </a:ln>
        </p:spPr>
        <p:txBody>
          <a:bodyPr anchor="ctr">
            <a:spAutoFit/>
          </a:bodyPr>
          <a:lstStyle/>
          <a:p>
            <a:r>
              <a:rPr lang="tr-TR"/>
              <a:t>Genel olarak YTOS’nden yararlanılan bazı alanlar şunlardır:</a:t>
            </a:r>
          </a:p>
          <a:p>
            <a:pPr>
              <a:buFont typeface="Wingdings" pitchFamily="2" charset="2"/>
              <a:buChar char="ü"/>
            </a:pPr>
            <a:r>
              <a:rPr lang="tr-TR"/>
              <a:t>Yangın davranışı ile ilgili eğitim,</a:t>
            </a:r>
          </a:p>
          <a:p>
            <a:pPr>
              <a:buFont typeface="Wingdings" pitchFamily="2" charset="2"/>
              <a:buChar char="ü"/>
            </a:pPr>
            <a:r>
              <a:rPr lang="tr-TR"/>
              <a:t>Koruma önlemlerinin planlanması (örn: halkı çıkabilecek bir yangına    karşı uyarmak, orman içi faaliyetleri sınırlandırmak vs.)</a:t>
            </a:r>
          </a:p>
          <a:p>
            <a:pPr>
              <a:buFont typeface="Wingdings" pitchFamily="2" charset="2"/>
              <a:buChar char="ü"/>
            </a:pPr>
            <a:r>
              <a:rPr lang="tr-TR"/>
              <a:t>Koruyucu önlemlerin planlanması (yangına karşı en kısa zamanda hazır olma ve eldeki kaynakların (eleman, taşıt, uçak vs.) en iyi şekilde tanzim edilmesi),</a:t>
            </a:r>
          </a:p>
          <a:p>
            <a:pPr>
              <a:buFont typeface="Wingdings" pitchFamily="2" charset="2"/>
              <a:buChar char="ü"/>
            </a:pPr>
            <a:r>
              <a:rPr lang="tr-TR"/>
              <a:t>Yangın gözetleme faaliyetlerinin planlanması (örn: yangın gözetleme kuleleri ve gözetleme uçuşlarının planlanması),</a:t>
            </a:r>
          </a:p>
          <a:p>
            <a:pPr>
              <a:buFont typeface="Wingdings" pitchFamily="2" charset="2"/>
              <a:buChar char="ü"/>
            </a:pPr>
            <a:r>
              <a:rPr lang="tr-TR"/>
              <a:t>Yangına yapılacak ilk müdahale taktiklerinin belirlenmesi,</a:t>
            </a:r>
          </a:p>
          <a:p>
            <a:pPr>
              <a:buFont typeface="Wingdings" pitchFamily="2" charset="2"/>
              <a:buChar char="ü"/>
            </a:pPr>
            <a:r>
              <a:rPr lang="tr-TR"/>
              <a:t>Gelişmiş veya gelişmekte olan bir yangının söndürülebilmesi veya kontrol altına alınabilmesi için gerekli taktik ve stratejilerin belirlenmesi,</a:t>
            </a:r>
          </a:p>
          <a:p>
            <a:pPr>
              <a:buFont typeface="Wingdings" pitchFamily="2" charset="2"/>
              <a:buChar char="ü"/>
            </a:pPr>
            <a:r>
              <a:rPr lang="tr-TR"/>
              <a:t>Kontrollü ve amaçlı yakmaların planlanması ve uygulanması,</a:t>
            </a:r>
          </a:p>
          <a:p>
            <a:pPr>
              <a:buFont typeface="Wingdings" pitchFamily="2" charset="2"/>
              <a:buChar char="ü"/>
            </a:pPr>
            <a:r>
              <a:rPr lang="tr-TR"/>
              <a:t>Yangın zarar tespitlerinin yapılabilmesidir.</a:t>
            </a:r>
          </a:p>
        </p:txBody>
      </p:sp>
    </p:spTree>
    <p:extLst>
      <p:ext uri="{BB962C8B-B14F-4D97-AF65-F5344CB8AC3E}">
        <p14:creationId xmlns:p14="http://schemas.microsoft.com/office/powerpoint/2010/main" val="312601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81769"/>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Yangın Tehlike Oranları Sisteminin Ülkemiz Açısından Gerekliliği</a:t>
            </a:r>
            <a:r>
              <a:rPr lang="tr-TR"/>
              <a:t> </a:t>
            </a:r>
          </a:p>
        </p:txBody>
      </p:sp>
      <p:sp>
        <p:nvSpPr>
          <p:cNvPr id="8" name="Rectangle 6"/>
          <p:cNvSpPr>
            <a:spLocks noChangeArrowheads="1"/>
          </p:cNvSpPr>
          <p:nvPr/>
        </p:nvSpPr>
        <p:spPr bwMode="auto">
          <a:xfrm>
            <a:off x="900113" y="1751013"/>
            <a:ext cx="7848600" cy="4486275"/>
          </a:xfrm>
          <a:prstGeom prst="rect">
            <a:avLst/>
          </a:prstGeom>
          <a:noFill/>
          <a:ln w="9525">
            <a:noFill/>
            <a:miter lim="800000"/>
            <a:headEnd/>
            <a:tailEnd/>
          </a:ln>
        </p:spPr>
        <p:txBody>
          <a:bodyPr anchor="ctr">
            <a:spAutoFit/>
          </a:bodyPr>
          <a:lstStyle/>
          <a:p>
            <a:pPr algn="just"/>
            <a:r>
              <a:rPr lang="tr-TR"/>
              <a:t>Çağdaş yangın organizasyonu, yangınla savaşta başarılı olabilmek için güvenilir, kullanışlı ve gerektiğinde elde edilebilen bilgilere ihtiyaç duyar.</a:t>
            </a:r>
          </a:p>
          <a:p>
            <a:pPr algn="just"/>
            <a:r>
              <a:rPr lang="tr-TR"/>
              <a:t>Bu bilgilerin sağlanması ise yangın potansiyeli ve davranışı ile ilgili köklü bir sistemin varlığını gerektirir. Özellikle büyük yangınlar esnasında yangının boyutu çok büyük olduğu için yangın davranışı ilgililerce sağlıklı bir şekilde tahmin edilememekte ve mevcut kaynaklar stratejik noktalara yönlendirilememektedir. Bunun sonucu olarak büyük alan kayıpları meydana gelebilmektedir. Ayrıca, yangınlara sevk edilen kaynaklar ilk müdahalenin başarısız olacağı ve yangının kontrolden çıkacağı endişesiyle çoğu kez gereğinden fazla yapılmakta ve bu da yangınla mücadele masraflarının artmasına neden olmaktadır.</a:t>
            </a:r>
          </a:p>
          <a:p>
            <a:pPr algn="just"/>
            <a:endParaRPr lang="tr-TR"/>
          </a:p>
          <a:p>
            <a:pPr algn="just"/>
            <a:r>
              <a:rPr lang="tr-TR"/>
              <a:t>Orman yangınlarıyla entansif bir şekilde mücadele etmede, hatta yangınları bir amenajman aracı olarak kullanmada yardımcı birimlere olan ihtiyaç çağdaş ormancılığın bir gereğidir.  Yangın tehlike oranları sistemi de bu ihtiyacı karşılayacak bir yardımcı sistemdir.  </a:t>
            </a:r>
          </a:p>
        </p:txBody>
      </p:sp>
    </p:spTree>
    <p:extLst>
      <p:ext uri="{BB962C8B-B14F-4D97-AF65-F5344CB8AC3E}">
        <p14:creationId xmlns:p14="http://schemas.microsoft.com/office/powerpoint/2010/main" val="373506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5"/>
          <p:cNvSpPr>
            <a:spLocks noChangeArrowheads="1"/>
          </p:cNvSpPr>
          <p:nvPr/>
        </p:nvSpPr>
        <p:spPr bwMode="auto">
          <a:xfrm>
            <a:off x="898525" y="1258888"/>
            <a:ext cx="7607300" cy="2044700"/>
          </a:xfrm>
          <a:prstGeom prst="rect">
            <a:avLst/>
          </a:prstGeom>
          <a:noFill/>
          <a:ln w="9525">
            <a:noFill/>
            <a:miter lim="800000"/>
            <a:headEnd/>
            <a:tailEnd/>
          </a:ln>
        </p:spPr>
        <p:txBody>
          <a:bodyPr anchor="ctr">
            <a:spAutoFit/>
          </a:bodyPr>
          <a:lstStyle/>
          <a:p>
            <a:pPr algn="just"/>
            <a:r>
              <a:rPr lang="tr-TR" sz="2000" dirty="0"/>
              <a:t>	</a:t>
            </a:r>
            <a:r>
              <a:rPr lang="tr-TR" dirty="0"/>
              <a:t>Yangın tehlikesi; topografya, hava halleri ve yanıcı maddeler gibi sabit ve değişken çevre faktörlerine bağlı olarak ortaya çıkan yangın potansiyelidir. Yangın tehlike oranı ise, yangın tehlikesini ayrı ayrı ve bir bütün olarak sistematik bir şekilde değerlendirilmesi ve yorumlanmasıdır. Diğer bir değişle, yangın tehlikesini etkileyen faktörlere bağlı olarak, mevcut şartlar altında oluşabilecek muhtemel bir yangının potansiyelinin belirlenmesi Yangın Tehlike Oranı olarak tanımlanır.</a:t>
            </a:r>
          </a:p>
        </p:txBody>
      </p:sp>
      <p:sp>
        <p:nvSpPr>
          <p:cNvPr id="7" name="Rectangle 9"/>
          <p:cNvSpPr>
            <a:spLocks noChangeArrowheads="1"/>
          </p:cNvSpPr>
          <p:nvPr/>
        </p:nvSpPr>
        <p:spPr bwMode="auto">
          <a:xfrm>
            <a:off x="710429" y="214313"/>
            <a:ext cx="8156575" cy="676275"/>
          </a:xfrm>
          <a:prstGeom prst="rect">
            <a:avLst/>
          </a:prstGeom>
          <a:noFill/>
          <a:ln w="9525">
            <a:noFill/>
            <a:miter lim="800000"/>
            <a:headEnd/>
            <a:tailEnd/>
          </a:ln>
        </p:spPr>
        <p:txBody>
          <a:bodyPr/>
          <a:lstStyle/>
          <a:p>
            <a:pPr marL="342900" indent="-342900" algn="ctr">
              <a:lnSpc>
                <a:spcPct val="90000"/>
              </a:lnSpc>
              <a:spcBef>
                <a:spcPct val="20000"/>
              </a:spcBef>
            </a:pPr>
            <a:r>
              <a:rPr lang="tr-TR" sz="3200" b="1" dirty="0">
                <a:solidFill>
                  <a:schemeClr val="bg1"/>
                </a:solidFill>
              </a:rPr>
              <a:t>YANGIN TEHLİKE ORANLARI SİSTEMİ</a:t>
            </a:r>
          </a:p>
        </p:txBody>
      </p:sp>
      <p:grpSp>
        <p:nvGrpSpPr>
          <p:cNvPr id="9" name="Group 18"/>
          <p:cNvGrpSpPr>
            <a:grpSpLocks/>
          </p:cNvGrpSpPr>
          <p:nvPr/>
        </p:nvGrpSpPr>
        <p:grpSpPr bwMode="auto">
          <a:xfrm>
            <a:off x="5467350" y="3357563"/>
            <a:ext cx="2705100" cy="3352800"/>
            <a:chOff x="2109" y="2115"/>
            <a:chExt cx="1704" cy="2112"/>
          </a:xfrm>
        </p:grpSpPr>
        <p:pic>
          <p:nvPicPr>
            <p:cNvPr id="10" name="Picture 14" descr="FFDM"/>
            <p:cNvPicPr>
              <a:picLocks noChangeAspect="1" noChangeArrowheads="1"/>
            </p:cNvPicPr>
            <p:nvPr/>
          </p:nvPicPr>
          <p:blipFill>
            <a:blip r:embed="rId2" cstate="print"/>
            <a:srcRect/>
            <a:stretch>
              <a:fillRect/>
            </a:stretch>
          </p:blipFill>
          <p:spPr bwMode="auto">
            <a:xfrm>
              <a:off x="2109" y="2115"/>
              <a:ext cx="1688" cy="1979"/>
            </a:xfrm>
            <a:prstGeom prst="rect">
              <a:avLst/>
            </a:prstGeom>
            <a:noFill/>
            <a:ln w="9525">
              <a:noFill/>
              <a:miter lim="800000"/>
              <a:headEnd/>
              <a:tailEnd/>
            </a:ln>
          </p:spPr>
        </p:pic>
        <p:sp>
          <p:nvSpPr>
            <p:cNvPr id="11" name="Rectangle 15"/>
            <p:cNvSpPr>
              <a:spLocks noChangeArrowheads="1"/>
            </p:cNvSpPr>
            <p:nvPr/>
          </p:nvSpPr>
          <p:spPr bwMode="auto">
            <a:xfrm>
              <a:off x="2154" y="4073"/>
              <a:ext cx="1659" cy="154"/>
            </a:xfrm>
            <a:prstGeom prst="rect">
              <a:avLst/>
            </a:prstGeom>
            <a:noFill/>
            <a:ln w="9525">
              <a:noFill/>
              <a:miter lim="800000"/>
              <a:headEnd/>
              <a:tailEnd/>
            </a:ln>
          </p:spPr>
          <p:txBody>
            <a:bodyPr anchor="ctr">
              <a:spAutoFit/>
            </a:bodyPr>
            <a:lstStyle/>
            <a:p>
              <a:r>
                <a:rPr lang="tr-TR" sz="1000"/>
                <a:t>McArthur Mk 5 Forest Fire Danger Meter </a:t>
              </a:r>
            </a:p>
          </p:txBody>
        </p:sp>
      </p:grpSp>
      <p:pic>
        <p:nvPicPr>
          <p:cNvPr id="12" name="Picture 19" descr="yangın dav"/>
          <p:cNvPicPr>
            <a:picLocks noChangeAspect="1" noChangeArrowheads="1"/>
          </p:cNvPicPr>
          <p:nvPr/>
        </p:nvPicPr>
        <p:blipFill>
          <a:blip r:embed="rId3" cstate="print"/>
          <a:srcRect/>
          <a:stretch>
            <a:fillRect/>
          </a:stretch>
        </p:blipFill>
        <p:spPr bwMode="auto">
          <a:xfrm>
            <a:off x="1187450" y="3789363"/>
            <a:ext cx="3816350" cy="2273300"/>
          </a:xfrm>
          <a:prstGeom prst="rect">
            <a:avLst/>
          </a:prstGeom>
          <a:noFill/>
          <a:ln w="9525">
            <a:noFill/>
            <a:miter lim="800000"/>
            <a:headEnd/>
            <a:tailEnd/>
          </a:ln>
        </p:spPr>
      </p:pic>
    </p:spTree>
    <p:extLst>
      <p:ext uri="{BB962C8B-B14F-4D97-AF65-F5344CB8AC3E}">
        <p14:creationId xmlns:p14="http://schemas.microsoft.com/office/powerpoint/2010/main" val="4175959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114186" y="120916"/>
            <a:ext cx="4819324" cy="830997"/>
          </a:xfrm>
          <a:prstGeom prst="rect">
            <a:avLst/>
          </a:prstGeom>
          <a:noFill/>
        </p:spPr>
        <p:txBody>
          <a:bodyPr wrap="square" rtlCol="0">
            <a:spAutoFit/>
          </a:bodyPr>
          <a:lstStyle/>
          <a:p>
            <a:r>
              <a:rPr lang="tr-TR" sz="2400" dirty="0" smtClean="0">
                <a:solidFill>
                  <a:schemeClr val="bg1"/>
                </a:solidFill>
                <a:latin typeface="Arial" panose="020B0604020202020204" pitchFamily="34" charset="0"/>
                <a:cs typeface="Arial" panose="020B0604020202020204" pitchFamily="34" charset="0"/>
              </a:rPr>
              <a:t>Orman Yangınları KDS</a:t>
            </a:r>
            <a:endParaRPr lang="tr-TR" sz="2400" dirty="0">
              <a:solidFill>
                <a:schemeClr val="bg1"/>
              </a:solidFill>
              <a:latin typeface="Arial" panose="020B0604020202020204" pitchFamily="34" charset="0"/>
              <a:cs typeface="Arial" panose="020B0604020202020204" pitchFamily="34" charset="0"/>
            </a:endParaRPr>
          </a:p>
          <a:p>
            <a:endParaRPr lang="tr-TR" sz="2400" dirty="0">
              <a:solidFill>
                <a:schemeClr val="bg1"/>
              </a:solidFill>
              <a:latin typeface="Arial" panose="020B0604020202020204" pitchFamily="34" charset="0"/>
              <a:cs typeface="Arial" panose="020B0604020202020204" pitchFamily="34" charset="0"/>
            </a:endParaRPr>
          </a:p>
        </p:txBody>
      </p:sp>
      <p:cxnSp>
        <p:nvCxnSpPr>
          <p:cNvPr id="5" name="Düz Bağlayıcı 4"/>
          <p:cNvCxnSpPr/>
          <p:nvPr/>
        </p:nvCxnSpPr>
        <p:spPr>
          <a:xfrm flipV="1">
            <a:off x="0" y="657652"/>
            <a:ext cx="9144000" cy="9144"/>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315200" y="18288"/>
            <a:ext cx="1801368" cy="584775"/>
          </a:xfrm>
          <a:prstGeom prst="rect">
            <a:avLst/>
          </a:prstGeom>
          <a:solidFill>
            <a:schemeClr val="bg1">
              <a:lumMod val="95000"/>
              <a:alpha val="30000"/>
            </a:schemeClr>
          </a:solidFill>
          <a:ln>
            <a:solidFill>
              <a:schemeClr val="tx1"/>
            </a:solidFill>
          </a:ln>
        </p:spPr>
        <p:txBody>
          <a:bodyPr wrap="square">
            <a:spAutoFit/>
          </a:bodyPr>
          <a:lstStyle/>
          <a:p>
            <a:pPr algn="ctr"/>
            <a:r>
              <a:rPr lang="tr-TR" sz="800" dirty="0">
                <a:latin typeface="Arial" panose="020B0604020202020204" pitchFamily="34" charset="0"/>
                <a:ea typeface="Calibri" panose="020F0502020204030204" pitchFamily="34" charset="0"/>
                <a:cs typeface="Arial" panose="020B0604020202020204" pitchFamily="34" charset="0"/>
              </a:rPr>
              <a:t>GEF V</a:t>
            </a:r>
          </a:p>
          <a:p>
            <a:pPr algn="ctr">
              <a:spcAft>
                <a:spcPts val="0"/>
              </a:spcAft>
            </a:pPr>
            <a:r>
              <a:rPr lang="tr-TR" sz="800" dirty="0" smtClean="0">
                <a:latin typeface="Arial" panose="020B0604020202020204" pitchFamily="34" charset="0"/>
                <a:ea typeface="Calibri" panose="020F0502020204030204" pitchFamily="34" charset="0"/>
                <a:cs typeface="Arial" panose="020B0604020202020204" pitchFamily="34" charset="0"/>
              </a:rPr>
              <a:t>Türkiye’de </a:t>
            </a:r>
            <a:r>
              <a:rPr lang="tr-TR" sz="800" dirty="0">
                <a:latin typeface="Arial" panose="020B0604020202020204" pitchFamily="34" charset="0"/>
                <a:ea typeface="Calibri" panose="020F0502020204030204" pitchFamily="34" charset="0"/>
                <a:cs typeface="Arial" panose="020B0604020202020204" pitchFamily="34" charset="0"/>
              </a:rPr>
              <a:t>Yüksek Koruma Değerine Sahip Akdeniz </a:t>
            </a:r>
            <a:r>
              <a:rPr lang="tr-TR" sz="800" dirty="0" smtClean="0">
                <a:latin typeface="Arial" panose="020B0604020202020204" pitchFamily="34" charset="0"/>
                <a:ea typeface="Calibri" panose="020F0502020204030204" pitchFamily="34" charset="0"/>
                <a:cs typeface="Arial" panose="020B0604020202020204" pitchFamily="34" charset="0"/>
              </a:rPr>
              <a:t>Ormanları Entegre </a:t>
            </a:r>
            <a:r>
              <a:rPr lang="tr-TR" sz="800" dirty="0">
                <a:latin typeface="Arial" panose="020B0604020202020204" pitchFamily="34" charset="0"/>
                <a:ea typeface="Calibri" panose="020F0502020204030204" pitchFamily="34" charset="0"/>
                <a:cs typeface="Arial" panose="020B0604020202020204" pitchFamily="34" charset="0"/>
              </a:rPr>
              <a:t>Yönetim </a:t>
            </a:r>
            <a:r>
              <a:rPr lang="tr-TR" sz="800" dirty="0" smtClean="0">
                <a:latin typeface="Arial" panose="020B0604020202020204" pitchFamily="34" charset="0"/>
                <a:ea typeface="Calibri" panose="020F0502020204030204" pitchFamily="34" charset="0"/>
                <a:cs typeface="Arial" panose="020B0604020202020204" pitchFamily="34" charset="0"/>
              </a:rPr>
              <a:t>Projesi</a:t>
            </a:r>
            <a:endParaRPr lang="tr-TR"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Metin kutusu 6"/>
          <p:cNvSpPr txBox="1"/>
          <p:nvPr/>
        </p:nvSpPr>
        <p:spPr>
          <a:xfrm>
            <a:off x="8213070" y="6611779"/>
            <a:ext cx="930930" cy="246221"/>
          </a:xfrm>
          <a:prstGeom prst="rect">
            <a:avLst/>
          </a:prstGeom>
          <a:noFill/>
        </p:spPr>
        <p:txBody>
          <a:bodyPr wrap="square" rtlCol="0">
            <a:spAutoFit/>
          </a:bodyPr>
          <a:lstStyle/>
          <a:p>
            <a:pPr algn="ctr"/>
            <a:r>
              <a:rPr lang="tr-TR" sz="1000" dirty="0">
                <a:latin typeface="Arial" panose="020B0604020202020204" pitchFamily="34" charset="0"/>
                <a:cs typeface="Arial" panose="020B0604020202020204" pitchFamily="34" charset="0"/>
              </a:rPr>
              <a:t>© </a:t>
            </a:r>
            <a:r>
              <a:rPr lang="tr-TR" sz="1000" dirty="0" smtClean="0">
                <a:latin typeface="Arial" panose="020B0604020202020204" pitchFamily="34" charset="0"/>
                <a:cs typeface="Arial" panose="020B0604020202020204" pitchFamily="34" charset="0"/>
              </a:rPr>
              <a:t>Bilgili 2015</a:t>
            </a:r>
            <a:endParaRPr lang="tr-TR" sz="1000" dirty="0">
              <a:latin typeface="Arial" panose="020B0604020202020204" pitchFamily="34" charset="0"/>
              <a:cs typeface="Arial" panose="020B0604020202020204" pitchFamily="34" charset="0"/>
            </a:endParaRPr>
          </a:p>
        </p:txBody>
      </p:sp>
      <p:sp>
        <p:nvSpPr>
          <p:cNvPr id="8" name="Dikdörtgen 7"/>
          <p:cNvSpPr/>
          <p:nvPr/>
        </p:nvSpPr>
        <p:spPr>
          <a:xfrm>
            <a:off x="276353" y="2286956"/>
            <a:ext cx="8591293" cy="1754326"/>
          </a:xfrm>
          <a:prstGeom prst="rect">
            <a:avLst/>
          </a:prstGeom>
        </p:spPr>
        <p:txBody>
          <a:bodyPr wrap="square">
            <a:spAutoFit/>
          </a:bodyPr>
          <a:lstStyle/>
          <a:p>
            <a:pPr algn="ctr">
              <a:lnSpc>
                <a:spcPct val="150000"/>
              </a:lnSpc>
            </a:pPr>
            <a:r>
              <a:rPr lang="tr-TR" sz="3600" dirty="0">
                <a:latin typeface="Arial" panose="020B0604020202020204" pitchFamily="34" charset="0"/>
                <a:ea typeface="Calibri" panose="020F0502020204030204" pitchFamily="34" charset="0"/>
                <a:cs typeface="Arial" panose="020B0604020202020204" pitchFamily="34" charset="0"/>
              </a:rPr>
              <a:t>ORMAN YANGINLARI TEHLİKE ORANLARI KARAR DESTEK </a:t>
            </a:r>
            <a:r>
              <a:rPr lang="tr-TR" sz="3600" dirty="0" smtClean="0">
                <a:latin typeface="Arial" panose="020B0604020202020204" pitchFamily="34" charset="0"/>
                <a:ea typeface="Calibri" panose="020F0502020204030204" pitchFamily="34" charset="0"/>
                <a:cs typeface="Arial" panose="020B0604020202020204" pitchFamily="34" charset="0"/>
              </a:rPr>
              <a:t>SİSTEMİ</a:t>
            </a:r>
            <a:endParaRPr lang="tr-TR" sz="3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532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Düz Bağlayıcı 3"/>
          <p:cNvCxnSpPr/>
          <p:nvPr/>
        </p:nvCxnSpPr>
        <p:spPr>
          <a:xfrm flipV="1">
            <a:off x="0" y="657652"/>
            <a:ext cx="9144000" cy="9144"/>
          </a:xfrm>
          <a:prstGeom prst="line">
            <a:avLst/>
          </a:prstGeom>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7315200" y="18288"/>
            <a:ext cx="1801368" cy="584775"/>
          </a:xfrm>
          <a:prstGeom prst="rect">
            <a:avLst/>
          </a:prstGeom>
          <a:solidFill>
            <a:schemeClr val="bg1">
              <a:lumMod val="95000"/>
              <a:alpha val="30000"/>
            </a:schemeClr>
          </a:solidFill>
          <a:ln>
            <a:solidFill>
              <a:schemeClr val="tx1"/>
            </a:solidFill>
          </a:ln>
        </p:spPr>
        <p:txBody>
          <a:bodyPr wrap="square">
            <a:spAutoFit/>
          </a:bodyPr>
          <a:lstStyle/>
          <a:p>
            <a:pPr algn="ctr"/>
            <a:r>
              <a:rPr lang="tr-TR" sz="800" dirty="0">
                <a:latin typeface="Arial" panose="020B0604020202020204" pitchFamily="34" charset="0"/>
                <a:ea typeface="Calibri" panose="020F0502020204030204" pitchFamily="34" charset="0"/>
                <a:cs typeface="Arial" panose="020B0604020202020204" pitchFamily="34" charset="0"/>
              </a:rPr>
              <a:t>GEF V</a:t>
            </a:r>
          </a:p>
          <a:p>
            <a:pPr algn="ctr">
              <a:spcAft>
                <a:spcPts val="0"/>
              </a:spcAft>
            </a:pPr>
            <a:r>
              <a:rPr lang="tr-TR" sz="800" dirty="0" smtClean="0">
                <a:latin typeface="Arial" panose="020B0604020202020204" pitchFamily="34" charset="0"/>
                <a:ea typeface="Calibri" panose="020F0502020204030204" pitchFamily="34" charset="0"/>
                <a:cs typeface="Arial" panose="020B0604020202020204" pitchFamily="34" charset="0"/>
              </a:rPr>
              <a:t>Türkiye’de </a:t>
            </a:r>
            <a:r>
              <a:rPr lang="tr-TR" sz="800" dirty="0">
                <a:latin typeface="Arial" panose="020B0604020202020204" pitchFamily="34" charset="0"/>
                <a:ea typeface="Calibri" panose="020F0502020204030204" pitchFamily="34" charset="0"/>
                <a:cs typeface="Arial" panose="020B0604020202020204" pitchFamily="34" charset="0"/>
              </a:rPr>
              <a:t>Yüksek Koruma Değerine Sahip Akdeniz </a:t>
            </a:r>
            <a:r>
              <a:rPr lang="tr-TR" sz="800" dirty="0" smtClean="0">
                <a:latin typeface="Arial" panose="020B0604020202020204" pitchFamily="34" charset="0"/>
                <a:ea typeface="Calibri" panose="020F0502020204030204" pitchFamily="34" charset="0"/>
                <a:cs typeface="Arial" panose="020B0604020202020204" pitchFamily="34" charset="0"/>
              </a:rPr>
              <a:t>Ormanları Entegre </a:t>
            </a:r>
            <a:r>
              <a:rPr lang="tr-TR" sz="800" dirty="0">
                <a:latin typeface="Arial" panose="020B0604020202020204" pitchFamily="34" charset="0"/>
                <a:ea typeface="Calibri" panose="020F0502020204030204" pitchFamily="34" charset="0"/>
                <a:cs typeface="Arial" panose="020B0604020202020204" pitchFamily="34" charset="0"/>
              </a:rPr>
              <a:t>Yönetim </a:t>
            </a:r>
            <a:r>
              <a:rPr lang="tr-TR" sz="800" dirty="0" smtClean="0">
                <a:latin typeface="Arial" panose="020B0604020202020204" pitchFamily="34" charset="0"/>
                <a:ea typeface="Calibri" panose="020F0502020204030204" pitchFamily="34" charset="0"/>
                <a:cs typeface="Arial" panose="020B0604020202020204" pitchFamily="34" charset="0"/>
              </a:rPr>
              <a:t>Projesi</a:t>
            </a:r>
            <a:endParaRPr lang="tr-TR"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Metin kutusu 5"/>
          <p:cNvSpPr txBox="1"/>
          <p:nvPr/>
        </p:nvSpPr>
        <p:spPr>
          <a:xfrm>
            <a:off x="8213070" y="6604795"/>
            <a:ext cx="930930" cy="246221"/>
          </a:xfrm>
          <a:prstGeom prst="rect">
            <a:avLst/>
          </a:prstGeom>
          <a:noFill/>
        </p:spPr>
        <p:txBody>
          <a:bodyPr wrap="square" rtlCol="0">
            <a:spAutoFit/>
          </a:bodyPr>
          <a:lstStyle/>
          <a:p>
            <a:pPr algn="ctr"/>
            <a:r>
              <a:rPr lang="tr-TR" sz="1000" dirty="0">
                <a:latin typeface="Arial" panose="020B0604020202020204" pitchFamily="34" charset="0"/>
                <a:cs typeface="Arial" panose="020B0604020202020204" pitchFamily="34" charset="0"/>
              </a:rPr>
              <a:t>© </a:t>
            </a:r>
            <a:r>
              <a:rPr lang="tr-TR" sz="1000" dirty="0" smtClean="0">
                <a:latin typeface="Arial" panose="020B0604020202020204" pitchFamily="34" charset="0"/>
                <a:cs typeface="Arial" panose="020B0604020202020204" pitchFamily="34" charset="0"/>
              </a:rPr>
              <a:t>Bilgili 2015</a:t>
            </a:r>
            <a:endParaRPr lang="tr-TR" sz="1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2"/>
          <a:stretch>
            <a:fillRect/>
          </a:stretch>
        </p:blipFill>
        <p:spPr>
          <a:xfrm>
            <a:off x="791134" y="839252"/>
            <a:ext cx="8039101" cy="5733848"/>
          </a:xfrm>
          <a:prstGeom prst="rect">
            <a:avLst/>
          </a:prstGeom>
        </p:spPr>
      </p:pic>
      <p:sp>
        <p:nvSpPr>
          <p:cNvPr id="8" name="Metin kutusu 7"/>
          <p:cNvSpPr txBox="1"/>
          <p:nvPr/>
        </p:nvSpPr>
        <p:spPr>
          <a:xfrm>
            <a:off x="1634374" y="143323"/>
            <a:ext cx="6352619" cy="830997"/>
          </a:xfrm>
          <a:prstGeom prst="rect">
            <a:avLst/>
          </a:prstGeom>
          <a:noFill/>
        </p:spPr>
        <p:txBody>
          <a:bodyPr wrap="square" rtlCol="0">
            <a:spAutoFit/>
          </a:bodyPr>
          <a:lstStyle/>
          <a:p>
            <a:r>
              <a:rPr lang="tr-TR" sz="2400" dirty="0" smtClean="0">
                <a:solidFill>
                  <a:schemeClr val="bg1"/>
                </a:solidFill>
                <a:latin typeface="Arial" panose="020B0604020202020204" pitchFamily="34" charset="0"/>
                <a:cs typeface="Arial" panose="020B0604020202020204" pitchFamily="34" charset="0"/>
              </a:rPr>
              <a:t>Orman Yangınları Tehlike Oranları KDS</a:t>
            </a:r>
            <a:endParaRPr lang="tr-TR" sz="2400" dirty="0">
              <a:solidFill>
                <a:schemeClr val="bg1"/>
              </a:solidFill>
              <a:latin typeface="Arial" panose="020B0604020202020204" pitchFamily="34" charset="0"/>
              <a:cs typeface="Arial" panose="020B0604020202020204" pitchFamily="34" charset="0"/>
            </a:endParaRPr>
          </a:p>
          <a:p>
            <a:endParaRPr lang="tr-TR" sz="2400" dirty="0">
              <a:solidFill>
                <a:schemeClr val="bg1"/>
              </a:solidFill>
              <a:latin typeface="Arial" panose="020B0604020202020204" pitchFamily="34" charset="0"/>
              <a:cs typeface="Arial" panose="020B0604020202020204" pitchFamily="34" charset="0"/>
            </a:endParaRPr>
          </a:p>
        </p:txBody>
      </p:sp>
      <p:sp>
        <p:nvSpPr>
          <p:cNvPr id="9" name="Metin kutusu 8"/>
          <p:cNvSpPr txBox="1"/>
          <p:nvPr/>
        </p:nvSpPr>
        <p:spPr>
          <a:xfrm>
            <a:off x="2481943" y="2307771"/>
            <a:ext cx="940526" cy="461665"/>
          </a:xfrm>
          <a:prstGeom prst="rect">
            <a:avLst/>
          </a:prstGeom>
          <a:solidFill>
            <a:schemeClr val="accent3"/>
          </a:solidFill>
        </p:spPr>
        <p:txBody>
          <a:bodyPr wrap="square" rtlCol="0">
            <a:spAutoFit/>
          </a:bodyPr>
          <a:lstStyle/>
          <a:p>
            <a:r>
              <a:rPr lang="tr-TR" sz="800" dirty="0" smtClean="0"/>
              <a:t>Yangın Olasılığını Tahmin Sistemi (YOS)</a:t>
            </a:r>
            <a:endParaRPr lang="tr-TR" sz="800" dirty="0"/>
          </a:p>
        </p:txBody>
      </p:sp>
    </p:spTree>
    <p:extLst>
      <p:ext uri="{BB962C8B-B14F-4D97-AF65-F5344CB8AC3E}">
        <p14:creationId xmlns:p14="http://schemas.microsoft.com/office/powerpoint/2010/main" val="319844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1933" y="130489"/>
            <a:ext cx="5986273" cy="830997"/>
          </a:xfrm>
          <a:prstGeom prst="rect">
            <a:avLst/>
          </a:prstGeom>
          <a:noFill/>
        </p:spPr>
        <p:txBody>
          <a:bodyPr wrap="square" rtlCol="0">
            <a:spAutoFit/>
          </a:bodyPr>
          <a:lstStyle/>
          <a:p>
            <a:r>
              <a:rPr lang="tr-TR" sz="2400" dirty="0" smtClean="0">
                <a:solidFill>
                  <a:schemeClr val="bg1"/>
                </a:solidFill>
                <a:latin typeface="Arial" panose="020B0604020202020204" pitchFamily="34" charset="0"/>
                <a:cs typeface="Arial" panose="020B0604020202020204" pitchFamily="34" charset="0"/>
              </a:rPr>
              <a:t>Orman Yangınları Tehlike Oranları KDS</a:t>
            </a:r>
            <a:endParaRPr lang="tr-TR" sz="2400" dirty="0">
              <a:solidFill>
                <a:schemeClr val="bg1"/>
              </a:solidFill>
              <a:latin typeface="Arial" panose="020B0604020202020204" pitchFamily="34" charset="0"/>
              <a:cs typeface="Arial" panose="020B0604020202020204" pitchFamily="34" charset="0"/>
            </a:endParaRPr>
          </a:p>
          <a:p>
            <a:endParaRPr lang="tr-TR" sz="2400" dirty="0">
              <a:solidFill>
                <a:schemeClr val="bg1"/>
              </a:solidFill>
              <a:latin typeface="Arial" panose="020B0604020202020204" pitchFamily="34" charset="0"/>
              <a:cs typeface="Arial" panose="020B0604020202020204" pitchFamily="34" charset="0"/>
            </a:endParaRPr>
          </a:p>
        </p:txBody>
      </p:sp>
      <p:cxnSp>
        <p:nvCxnSpPr>
          <p:cNvPr id="5" name="Düz Bağlayıcı 4"/>
          <p:cNvCxnSpPr/>
          <p:nvPr/>
        </p:nvCxnSpPr>
        <p:spPr>
          <a:xfrm flipV="1">
            <a:off x="0" y="657652"/>
            <a:ext cx="9144000" cy="9144"/>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315200" y="18288"/>
            <a:ext cx="1801368" cy="584775"/>
          </a:xfrm>
          <a:prstGeom prst="rect">
            <a:avLst/>
          </a:prstGeom>
          <a:solidFill>
            <a:schemeClr val="bg1">
              <a:lumMod val="95000"/>
              <a:alpha val="30000"/>
            </a:schemeClr>
          </a:solidFill>
          <a:ln>
            <a:solidFill>
              <a:schemeClr val="tx1"/>
            </a:solidFill>
          </a:ln>
        </p:spPr>
        <p:txBody>
          <a:bodyPr wrap="square">
            <a:spAutoFit/>
          </a:bodyPr>
          <a:lstStyle/>
          <a:p>
            <a:pPr algn="ctr"/>
            <a:r>
              <a:rPr lang="tr-TR" sz="800" dirty="0">
                <a:latin typeface="Arial" panose="020B0604020202020204" pitchFamily="34" charset="0"/>
                <a:ea typeface="Calibri" panose="020F0502020204030204" pitchFamily="34" charset="0"/>
                <a:cs typeface="Arial" panose="020B0604020202020204" pitchFamily="34" charset="0"/>
              </a:rPr>
              <a:t>GEF V</a:t>
            </a:r>
          </a:p>
          <a:p>
            <a:pPr algn="ctr">
              <a:spcAft>
                <a:spcPts val="0"/>
              </a:spcAft>
            </a:pPr>
            <a:r>
              <a:rPr lang="tr-TR" sz="800" dirty="0" smtClean="0">
                <a:latin typeface="Arial" panose="020B0604020202020204" pitchFamily="34" charset="0"/>
                <a:ea typeface="Calibri" panose="020F0502020204030204" pitchFamily="34" charset="0"/>
                <a:cs typeface="Arial" panose="020B0604020202020204" pitchFamily="34" charset="0"/>
              </a:rPr>
              <a:t>Türkiye’de </a:t>
            </a:r>
            <a:r>
              <a:rPr lang="tr-TR" sz="800" dirty="0">
                <a:latin typeface="Arial" panose="020B0604020202020204" pitchFamily="34" charset="0"/>
                <a:ea typeface="Calibri" panose="020F0502020204030204" pitchFamily="34" charset="0"/>
                <a:cs typeface="Arial" panose="020B0604020202020204" pitchFamily="34" charset="0"/>
              </a:rPr>
              <a:t>Yüksek Koruma Değerine Sahip Akdeniz </a:t>
            </a:r>
            <a:r>
              <a:rPr lang="tr-TR" sz="800" dirty="0" smtClean="0">
                <a:latin typeface="Arial" panose="020B0604020202020204" pitchFamily="34" charset="0"/>
                <a:ea typeface="Calibri" panose="020F0502020204030204" pitchFamily="34" charset="0"/>
                <a:cs typeface="Arial" panose="020B0604020202020204" pitchFamily="34" charset="0"/>
              </a:rPr>
              <a:t>Ormanları Entegre </a:t>
            </a:r>
            <a:r>
              <a:rPr lang="tr-TR" sz="800" dirty="0">
                <a:latin typeface="Arial" panose="020B0604020202020204" pitchFamily="34" charset="0"/>
                <a:ea typeface="Calibri" panose="020F0502020204030204" pitchFamily="34" charset="0"/>
                <a:cs typeface="Arial" panose="020B0604020202020204" pitchFamily="34" charset="0"/>
              </a:rPr>
              <a:t>Yönetim </a:t>
            </a:r>
            <a:r>
              <a:rPr lang="tr-TR" sz="800" dirty="0" smtClean="0">
                <a:latin typeface="Arial" panose="020B0604020202020204" pitchFamily="34" charset="0"/>
                <a:ea typeface="Calibri" panose="020F0502020204030204" pitchFamily="34" charset="0"/>
                <a:cs typeface="Arial" panose="020B0604020202020204" pitchFamily="34" charset="0"/>
              </a:rPr>
              <a:t>Projesi</a:t>
            </a:r>
            <a:endParaRPr lang="tr-TR"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Metin kutusu 6"/>
          <p:cNvSpPr txBox="1"/>
          <p:nvPr/>
        </p:nvSpPr>
        <p:spPr>
          <a:xfrm>
            <a:off x="8213070" y="6604795"/>
            <a:ext cx="930930" cy="246221"/>
          </a:xfrm>
          <a:prstGeom prst="rect">
            <a:avLst/>
          </a:prstGeom>
          <a:noFill/>
        </p:spPr>
        <p:txBody>
          <a:bodyPr wrap="square" rtlCol="0">
            <a:spAutoFit/>
          </a:bodyPr>
          <a:lstStyle/>
          <a:p>
            <a:pPr algn="ctr"/>
            <a:r>
              <a:rPr lang="tr-TR" sz="1000" dirty="0">
                <a:latin typeface="Arial" panose="020B0604020202020204" pitchFamily="34" charset="0"/>
                <a:cs typeface="Arial" panose="020B0604020202020204" pitchFamily="34" charset="0"/>
              </a:rPr>
              <a:t>© </a:t>
            </a:r>
            <a:r>
              <a:rPr lang="tr-TR" sz="1000" dirty="0" smtClean="0">
                <a:latin typeface="Arial" panose="020B0604020202020204" pitchFamily="34" charset="0"/>
                <a:cs typeface="Arial" panose="020B0604020202020204" pitchFamily="34" charset="0"/>
              </a:rPr>
              <a:t>Bilgili 2015</a:t>
            </a:r>
            <a:endParaRPr lang="tr-TR" sz="1000" dirty="0">
              <a:latin typeface="Arial" panose="020B0604020202020204" pitchFamily="34" charset="0"/>
              <a:cs typeface="Arial" panose="020B0604020202020204" pitchFamily="34" charset="0"/>
            </a:endParaRPr>
          </a:p>
        </p:txBody>
      </p:sp>
      <p:sp>
        <p:nvSpPr>
          <p:cNvPr id="8" name="Dikdörtgen 7"/>
          <p:cNvSpPr/>
          <p:nvPr/>
        </p:nvSpPr>
        <p:spPr>
          <a:xfrm>
            <a:off x="109727" y="967128"/>
            <a:ext cx="3984809" cy="369332"/>
          </a:xfrm>
          <a:prstGeom prst="rect">
            <a:avLst/>
          </a:prstGeom>
        </p:spPr>
        <p:txBody>
          <a:bodyPr wrap="none">
            <a:spAutoFit/>
          </a:bodyPr>
          <a:lstStyle/>
          <a:p>
            <a:r>
              <a:rPr lang="en-US" b="1" i="1" dirty="0" err="1">
                <a:solidFill>
                  <a:srgbClr val="000000"/>
                </a:solidFill>
                <a:latin typeface="Arial" panose="020B0604020202020204" pitchFamily="34" charset="0"/>
                <a:ea typeface="Times New Roman" panose="02020603050405020304" pitchFamily="18" charset="0"/>
              </a:rPr>
              <a:t>Yangın</a:t>
            </a:r>
            <a:r>
              <a:rPr lang="en-US" b="1" i="1" dirty="0">
                <a:solidFill>
                  <a:srgbClr val="000000"/>
                </a:solidFill>
                <a:latin typeface="Arial" panose="020B0604020202020204" pitchFamily="34" charset="0"/>
                <a:ea typeface="Times New Roman" panose="02020603050405020304" pitchFamily="18" charset="0"/>
              </a:rPr>
              <a:t> </a:t>
            </a:r>
            <a:r>
              <a:rPr lang="en-US" b="1" i="1" dirty="0" err="1">
                <a:solidFill>
                  <a:srgbClr val="000000"/>
                </a:solidFill>
                <a:latin typeface="Arial" panose="020B0604020202020204" pitchFamily="34" charset="0"/>
                <a:ea typeface="Times New Roman" panose="02020603050405020304" pitchFamily="18" charset="0"/>
              </a:rPr>
              <a:t>Bilgi</a:t>
            </a:r>
            <a:r>
              <a:rPr lang="en-US" b="1" i="1" dirty="0">
                <a:solidFill>
                  <a:srgbClr val="000000"/>
                </a:solidFill>
                <a:latin typeface="Arial" panose="020B0604020202020204" pitchFamily="34" charset="0"/>
                <a:ea typeface="Times New Roman" panose="02020603050405020304" pitchFamily="18" charset="0"/>
              </a:rPr>
              <a:t> </a:t>
            </a:r>
            <a:r>
              <a:rPr lang="en-US" b="1" i="1" dirty="0" err="1">
                <a:solidFill>
                  <a:srgbClr val="000000"/>
                </a:solidFill>
                <a:latin typeface="Arial" panose="020B0604020202020204" pitchFamily="34" charset="0"/>
                <a:ea typeface="Times New Roman" panose="02020603050405020304" pitchFamily="18" charset="0"/>
              </a:rPr>
              <a:t>Sistemi</a:t>
            </a:r>
            <a:r>
              <a:rPr lang="en-US" b="1" i="1" dirty="0">
                <a:solidFill>
                  <a:srgbClr val="000000"/>
                </a:solidFill>
                <a:latin typeface="Arial" panose="020B0604020202020204" pitchFamily="34" charset="0"/>
                <a:ea typeface="Times New Roman" panose="02020603050405020304" pitchFamily="18" charset="0"/>
              </a:rPr>
              <a:t> (YBS) </a:t>
            </a:r>
            <a:r>
              <a:rPr lang="en-US" b="1" i="1" dirty="0" err="1" smtClean="0">
                <a:solidFill>
                  <a:srgbClr val="000000"/>
                </a:solidFill>
                <a:latin typeface="Arial" panose="020B0604020202020204" pitchFamily="34" charset="0"/>
                <a:ea typeface="Times New Roman" panose="02020603050405020304" pitchFamily="18" charset="0"/>
              </a:rPr>
              <a:t>modülü</a:t>
            </a:r>
            <a:endParaRPr lang="tr-TR" dirty="0"/>
          </a:p>
        </p:txBody>
      </p:sp>
      <p:pic>
        <p:nvPicPr>
          <p:cNvPr id="9" name="Resim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205" y="877407"/>
            <a:ext cx="4572281" cy="28994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02" y="3779943"/>
            <a:ext cx="3868268" cy="28582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307937" y="1417508"/>
            <a:ext cx="3786599" cy="2062103"/>
          </a:xfrm>
          <a:prstGeom prst="rect">
            <a:avLst/>
          </a:prstGeom>
        </p:spPr>
        <p:txBody>
          <a:bodyPr wrap="square">
            <a:spAutoFit/>
          </a:bodyPr>
          <a:lstStyle/>
          <a:p>
            <a:r>
              <a:rPr lang="en-US" sz="1600" dirty="0" err="1">
                <a:solidFill>
                  <a:srgbClr val="000000"/>
                </a:solidFill>
                <a:latin typeface="Arial" panose="020B0604020202020204" pitchFamily="34" charset="0"/>
                <a:ea typeface="Times New Roman" panose="02020603050405020304" pitchFamily="18" charset="0"/>
              </a:rPr>
              <a:t>Yangın</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Bilgi</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Sistemi</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geliştirilecek</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Karar</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Destek</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Sistemi</a:t>
            </a:r>
            <a:r>
              <a:rPr lang="en-US" sz="1600" dirty="0">
                <a:solidFill>
                  <a:srgbClr val="000000"/>
                </a:solidFill>
                <a:latin typeface="Arial" panose="020B0604020202020204" pitchFamily="34" charset="0"/>
                <a:ea typeface="Times New Roman" panose="02020603050405020304" pitchFamily="18" charset="0"/>
              </a:rPr>
              <a:t> (KDS) </a:t>
            </a:r>
            <a:r>
              <a:rPr lang="en-US" sz="1600" dirty="0" err="1">
                <a:solidFill>
                  <a:srgbClr val="000000"/>
                </a:solidFill>
                <a:latin typeface="Arial" panose="020B0604020202020204" pitchFamily="34" charset="0"/>
                <a:ea typeface="Times New Roman" panose="02020603050405020304" pitchFamily="18" charset="0"/>
              </a:rPr>
              <a:t>yazılımında</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orman</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yangınları</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ile</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ilgili</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konumsal</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zamansal</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ve</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tanımlayıcı</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bilgilerin</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arayüz</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yardımıyla</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girildiği</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bir</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sistem</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ayrıca</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akıllı</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sorgulama</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ve</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analizlerin</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gerçekleştirildiği</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bir</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modül</a:t>
            </a:r>
            <a:r>
              <a:rPr lang="en-US" sz="1600" dirty="0">
                <a:solidFill>
                  <a:srgbClr val="000000"/>
                </a:solidFill>
                <a:latin typeface="Arial" panose="020B0604020202020204" pitchFamily="34" charset="0"/>
                <a:ea typeface="Times New Roman" panose="02020603050405020304" pitchFamily="18" charset="0"/>
              </a:rPr>
              <a:t> </a:t>
            </a:r>
            <a:r>
              <a:rPr lang="en-US" sz="1600" dirty="0" err="1">
                <a:solidFill>
                  <a:srgbClr val="000000"/>
                </a:solidFill>
                <a:latin typeface="Arial" panose="020B0604020202020204" pitchFamily="34" charset="0"/>
                <a:ea typeface="Times New Roman" panose="02020603050405020304" pitchFamily="18" charset="0"/>
              </a:rPr>
              <a:t>olarak</a:t>
            </a:r>
            <a:r>
              <a:rPr lang="en-US" sz="1600" dirty="0">
                <a:solidFill>
                  <a:srgbClr val="000000"/>
                </a:solidFill>
                <a:latin typeface="Arial" panose="020B0604020202020204" pitchFamily="34" charset="0"/>
                <a:ea typeface="Times New Roman" panose="02020603050405020304" pitchFamily="18" charset="0"/>
              </a:rPr>
              <a:t> </a:t>
            </a:r>
            <a:r>
              <a:rPr lang="en-US" sz="1600" dirty="0" err="1" smtClean="0">
                <a:solidFill>
                  <a:srgbClr val="000000"/>
                </a:solidFill>
                <a:latin typeface="Arial" panose="020B0604020202020204" pitchFamily="34" charset="0"/>
                <a:ea typeface="Times New Roman" panose="02020603050405020304" pitchFamily="18" charset="0"/>
              </a:rPr>
              <a:t>tasarlanmıştır</a:t>
            </a:r>
            <a:r>
              <a:rPr lang="tr-TR" sz="1600" dirty="0" smtClean="0">
                <a:solidFill>
                  <a:srgbClr val="000000"/>
                </a:solidFill>
                <a:latin typeface="Arial" panose="020B0604020202020204" pitchFamily="34" charset="0"/>
                <a:ea typeface="Times New Roman" panose="02020603050405020304" pitchFamily="18" charset="0"/>
              </a:rPr>
              <a:t>.</a:t>
            </a:r>
            <a:r>
              <a:rPr lang="en-US" sz="1600" dirty="0" smtClean="0">
                <a:solidFill>
                  <a:srgbClr val="000000"/>
                </a:solidFill>
                <a:latin typeface="Arial" panose="020B0604020202020204" pitchFamily="34" charset="0"/>
                <a:ea typeface="Times New Roman" panose="02020603050405020304" pitchFamily="18" charset="0"/>
              </a:rPr>
              <a:t> </a:t>
            </a:r>
            <a:endParaRPr lang="tr-TR" sz="1600" dirty="0"/>
          </a:p>
        </p:txBody>
      </p:sp>
      <p:sp>
        <p:nvSpPr>
          <p:cNvPr id="12" name="Dikdörtgen 11"/>
          <p:cNvSpPr/>
          <p:nvPr/>
        </p:nvSpPr>
        <p:spPr>
          <a:xfrm>
            <a:off x="4355126" y="3987513"/>
            <a:ext cx="4564756" cy="1938992"/>
          </a:xfrm>
          <a:prstGeom prst="rect">
            <a:avLst/>
          </a:prstGeom>
        </p:spPr>
        <p:txBody>
          <a:bodyPr wrap="square">
            <a:spAutoFit/>
          </a:bodyPr>
          <a:lstStyle/>
          <a:p>
            <a:pPr marL="285750" indent="-285750">
              <a:lnSpc>
                <a:spcPct val="200000"/>
              </a:lnSpc>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Akıllı Sorgulama</a:t>
            </a:r>
          </a:p>
          <a:p>
            <a:pPr marL="285750" indent="-285750">
              <a:lnSpc>
                <a:spcPct val="200000"/>
              </a:lnSpc>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Hızlı, Güvenilir ve Kullanılabilir Veri</a:t>
            </a:r>
          </a:p>
          <a:p>
            <a:pPr marL="285750" indent="-285750">
              <a:lnSpc>
                <a:spcPct val="200000"/>
              </a:lnSpc>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ORBİS uyumu</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08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957431" y="90846"/>
            <a:ext cx="4688696" cy="830997"/>
          </a:xfrm>
          <a:prstGeom prst="rect">
            <a:avLst/>
          </a:prstGeom>
          <a:noFill/>
        </p:spPr>
        <p:txBody>
          <a:bodyPr wrap="square" rtlCol="0">
            <a:spAutoFit/>
          </a:bodyPr>
          <a:lstStyle/>
          <a:p>
            <a:r>
              <a:rPr lang="tr-TR" sz="2400" dirty="0" smtClean="0">
                <a:solidFill>
                  <a:schemeClr val="bg1"/>
                </a:solidFill>
                <a:latin typeface="Arial" panose="020B0604020202020204" pitchFamily="34" charset="0"/>
                <a:cs typeface="Arial" panose="020B0604020202020204" pitchFamily="34" charset="0"/>
              </a:rPr>
              <a:t>Orman Yangınları KDS</a:t>
            </a:r>
            <a:endParaRPr lang="tr-TR" sz="2400" dirty="0">
              <a:solidFill>
                <a:schemeClr val="bg1"/>
              </a:solidFill>
              <a:latin typeface="Arial" panose="020B0604020202020204" pitchFamily="34" charset="0"/>
              <a:cs typeface="Arial" panose="020B0604020202020204" pitchFamily="34" charset="0"/>
            </a:endParaRPr>
          </a:p>
          <a:p>
            <a:endParaRPr lang="tr-TR" sz="2400" dirty="0">
              <a:solidFill>
                <a:schemeClr val="bg1"/>
              </a:solidFill>
              <a:latin typeface="Arial" panose="020B0604020202020204" pitchFamily="34" charset="0"/>
              <a:cs typeface="Arial" panose="020B0604020202020204" pitchFamily="34" charset="0"/>
            </a:endParaRPr>
          </a:p>
        </p:txBody>
      </p:sp>
      <p:cxnSp>
        <p:nvCxnSpPr>
          <p:cNvPr id="5" name="Düz Bağlayıcı 4"/>
          <p:cNvCxnSpPr/>
          <p:nvPr/>
        </p:nvCxnSpPr>
        <p:spPr>
          <a:xfrm flipV="1">
            <a:off x="0" y="727320"/>
            <a:ext cx="9144000" cy="9144"/>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315200" y="87956"/>
            <a:ext cx="1801368" cy="584775"/>
          </a:xfrm>
          <a:prstGeom prst="rect">
            <a:avLst/>
          </a:prstGeom>
          <a:solidFill>
            <a:schemeClr val="bg1">
              <a:lumMod val="95000"/>
              <a:alpha val="30000"/>
            </a:schemeClr>
          </a:solidFill>
          <a:ln>
            <a:solidFill>
              <a:schemeClr val="tx1"/>
            </a:solidFill>
          </a:ln>
        </p:spPr>
        <p:txBody>
          <a:bodyPr wrap="square">
            <a:spAutoFit/>
          </a:bodyPr>
          <a:lstStyle/>
          <a:p>
            <a:pPr algn="ctr"/>
            <a:r>
              <a:rPr lang="tr-TR" sz="800" dirty="0">
                <a:latin typeface="Arial" panose="020B0604020202020204" pitchFamily="34" charset="0"/>
                <a:ea typeface="Calibri" panose="020F0502020204030204" pitchFamily="34" charset="0"/>
                <a:cs typeface="Arial" panose="020B0604020202020204" pitchFamily="34" charset="0"/>
              </a:rPr>
              <a:t>GEF V</a:t>
            </a:r>
          </a:p>
          <a:p>
            <a:pPr algn="ctr">
              <a:spcAft>
                <a:spcPts val="0"/>
              </a:spcAft>
            </a:pPr>
            <a:r>
              <a:rPr lang="tr-TR" sz="800" dirty="0" smtClean="0">
                <a:latin typeface="Arial" panose="020B0604020202020204" pitchFamily="34" charset="0"/>
                <a:ea typeface="Calibri" panose="020F0502020204030204" pitchFamily="34" charset="0"/>
                <a:cs typeface="Arial" panose="020B0604020202020204" pitchFamily="34" charset="0"/>
              </a:rPr>
              <a:t>Türkiye’de </a:t>
            </a:r>
            <a:r>
              <a:rPr lang="tr-TR" sz="800" dirty="0">
                <a:latin typeface="Arial" panose="020B0604020202020204" pitchFamily="34" charset="0"/>
                <a:ea typeface="Calibri" panose="020F0502020204030204" pitchFamily="34" charset="0"/>
                <a:cs typeface="Arial" panose="020B0604020202020204" pitchFamily="34" charset="0"/>
              </a:rPr>
              <a:t>Yüksek Koruma Değerine Sahip Akdeniz </a:t>
            </a:r>
            <a:r>
              <a:rPr lang="tr-TR" sz="800" dirty="0" smtClean="0">
                <a:latin typeface="Arial" panose="020B0604020202020204" pitchFamily="34" charset="0"/>
                <a:ea typeface="Calibri" panose="020F0502020204030204" pitchFamily="34" charset="0"/>
                <a:cs typeface="Arial" panose="020B0604020202020204" pitchFamily="34" charset="0"/>
              </a:rPr>
              <a:t>Ormanları Entegre </a:t>
            </a:r>
            <a:r>
              <a:rPr lang="tr-TR" sz="800" dirty="0">
                <a:latin typeface="Arial" panose="020B0604020202020204" pitchFamily="34" charset="0"/>
                <a:ea typeface="Calibri" panose="020F0502020204030204" pitchFamily="34" charset="0"/>
                <a:cs typeface="Arial" panose="020B0604020202020204" pitchFamily="34" charset="0"/>
              </a:rPr>
              <a:t>Yönetim </a:t>
            </a:r>
            <a:r>
              <a:rPr lang="tr-TR" sz="800" dirty="0" smtClean="0">
                <a:latin typeface="Arial" panose="020B0604020202020204" pitchFamily="34" charset="0"/>
                <a:ea typeface="Calibri" panose="020F0502020204030204" pitchFamily="34" charset="0"/>
                <a:cs typeface="Arial" panose="020B0604020202020204" pitchFamily="34" charset="0"/>
              </a:rPr>
              <a:t>Projesi</a:t>
            </a:r>
            <a:endParaRPr lang="tr-TR"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Metin kutusu 6"/>
          <p:cNvSpPr txBox="1"/>
          <p:nvPr/>
        </p:nvSpPr>
        <p:spPr>
          <a:xfrm>
            <a:off x="8215884" y="6611779"/>
            <a:ext cx="930930" cy="246221"/>
          </a:xfrm>
          <a:prstGeom prst="rect">
            <a:avLst/>
          </a:prstGeom>
          <a:noFill/>
        </p:spPr>
        <p:txBody>
          <a:bodyPr wrap="square" rtlCol="0">
            <a:spAutoFit/>
          </a:bodyPr>
          <a:lstStyle/>
          <a:p>
            <a:pPr algn="ctr"/>
            <a:r>
              <a:rPr lang="tr-TR" sz="1000" dirty="0">
                <a:latin typeface="Arial" panose="020B0604020202020204" pitchFamily="34" charset="0"/>
                <a:cs typeface="Arial" panose="020B0604020202020204" pitchFamily="34" charset="0"/>
              </a:rPr>
              <a:t>© </a:t>
            </a:r>
            <a:r>
              <a:rPr lang="tr-TR" sz="1000" dirty="0" smtClean="0">
                <a:latin typeface="Arial" panose="020B0604020202020204" pitchFamily="34" charset="0"/>
                <a:cs typeface="Arial" panose="020B0604020202020204" pitchFamily="34" charset="0"/>
              </a:rPr>
              <a:t>Bilgili 2015</a:t>
            </a:r>
            <a:endParaRPr lang="tr-TR" sz="1000" dirty="0">
              <a:latin typeface="Arial" panose="020B0604020202020204" pitchFamily="34" charset="0"/>
              <a:cs typeface="Arial" panose="020B0604020202020204" pitchFamily="34" charset="0"/>
            </a:endParaRPr>
          </a:p>
        </p:txBody>
      </p:sp>
      <p:sp>
        <p:nvSpPr>
          <p:cNvPr id="8" name="Dikdörtgen 7"/>
          <p:cNvSpPr/>
          <p:nvPr/>
        </p:nvSpPr>
        <p:spPr>
          <a:xfrm>
            <a:off x="336149" y="918777"/>
            <a:ext cx="8651718" cy="369332"/>
          </a:xfrm>
          <a:prstGeom prst="rect">
            <a:avLst/>
          </a:prstGeom>
        </p:spPr>
        <p:txBody>
          <a:bodyPr wrap="square">
            <a:spAutoFit/>
          </a:bodyPr>
          <a:lstStyle/>
          <a:p>
            <a:r>
              <a:rPr lang="en-US" b="1" i="1" dirty="0" err="1"/>
              <a:t>Meteorolojik</a:t>
            </a:r>
            <a:r>
              <a:rPr lang="en-US" b="1" i="1" dirty="0"/>
              <a:t> </a:t>
            </a:r>
            <a:r>
              <a:rPr lang="en-US" b="1" i="1" dirty="0" err="1"/>
              <a:t>Yangın</a:t>
            </a:r>
            <a:r>
              <a:rPr lang="en-US" b="1" i="1" dirty="0"/>
              <a:t> </a:t>
            </a:r>
            <a:r>
              <a:rPr lang="en-US" b="1" i="1" dirty="0" err="1"/>
              <a:t>İndeksi</a:t>
            </a:r>
            <a:r>
              <a:rPr lang="en-US" b="1" i="1" dirty="0"/>
              <a:t> </a:t>
            </a:r>
            <a:r>
              <a:rPr lang="en-US" b="1" i="1" dirty="0" err="1" smtClean="0"/>
              <a:t>Sistemi</a:t>
            </a:r>
            <a:endParaRPr lang="tr-TR" dirty="0"/>
          </a:p>
        </p:txBody>
      </p:sp>
      <p:pic>
        <p:nvPicPr>
          <p:cNvPr id="9" name="Resim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92" y="1324652"/>
            <a:ext cx="8678046" cy="3267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998" y="4692606"/>
            <a:ext cx="238442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p:cNvSpPr/>
          <p:nvPr/>
        </p:nvSpPr>
        <p:spPr>
          <a:xfrm>
            <a:off x="694375" y="5089905"/>
            <a:ext cx="4836847" cy="923330"/>
          </a:xfrm>
          <a:prstGeom prst="rect">
            <a:avLst/>
          </a:prstGeom>
        </p:spPr>
        <p:txBody>
          <a:bodyPr wrap="square">
            <a:spAutoFit/>
          </a:bodyPr>
          <a:lstStyle/>
          <a:p>
            <a:r>
              <a:rPr lang="tr-TR" b="1" i="1" dirty="0" smtClean="0"/>
              <a:t>Saatlik ve 3 günlük </a:t>
            </a:r>
            <a:r>
              <a:rPr lang="tr-TR" dirty="0" err="1" smtClean="0"/>
              <a:t>Meterolojik</a:t>
            </a:r>
            <a:r>
              <a:rPr lang="tr-TR" dirty="0" smtClean="0"/>
              <a:t> Yangın Risk ve Tehlike Potansiyelinin Belirlenmesi</a:t>
            </a:r>
          </a:p>
          <a:p>
            <a:r>
              <a:rPr lang="en-US" u="sng" dirty="0" smtClean="0">
                <a:hlinkClick r:id="rId4"/>
              </a:rPr>
              <a:t>http</a:t>
            </a:r>
            <a:r>
              <a:rPr lang="en-US" u="sng" dirty="0">
                <a:hlinkClick r:id="rId4"/>
              </a:rPr>
              <a:t>://</a:t>
            </a:r>
            <a:r>
              <a:rPr lang="en-US" u="sng" dirty="0" smtClean="0">
                <a:hlinkClick r:id="rId4"/>
              </a:rPr>
              <a:t>tfwi.ktu.edu.tr</a:t>
            </a:r>
            <a:endParaRPr lang="tr-TR" dirty="0"/>
          </a:p>
        </p:txBody>
      </p:sp>
    </p:spTree>
    <p:extLst>
      <p:ext uri="{BB962C8B-B14F-4D97-AF65-F5344CB8AC3E}">
        <p14:creationId xmlns:p14="http://schemas.microsoft.com/office/powerpoint/2010/main" val="355762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96768" y="113796"/>
            <a:ext cx="3896216" cy="830997"/>
          </a:xfrm>
          <a:prstGeom prst="rect">
            <a:avLst/>
          </a:prstGeom>
          <a:noFill/>
        </p:spPr>
        <p:txBody>
          <a:bodyPr wrap="square" rtlCol="0">
            <a:spAutoFit/>
          </a:bodyPr>
          <a:lstStyle/>
          <a:p>
            <a:r>
              <a:rPr lang="tr-TR" sz="2400" dirty="0" smtClean="0">
                <a:solidFill>
                  <a:schemeClr val="bg1"/>
                </a:solidFill>
                <a:latin typeface="Arial" panose="020B0604020202020204" pitchFamily="34" charset="0"/>
                <a:cs typeface="Arial" panose="020B0604020202020204" pitchFamily="34" charset="0"/>
              </a:rPr>
              <a:t>Orman Yangınları KDS</a:t>
            </a:r>
            <a:endParaRPr lang="tr-TR" sz="2400" dirty="0">
              <a:solidFill>
                <a:schemeClr val="bg1"/>
              </a:solidFill>
              <a:latin typeface="Arial" panose="020B0604020202020204" pitchFamily="34" charset="0"/>
              <a:cs typeface="Arial" panose="020B0604020202020204" pitchFamily="34" charset="0"/>
            </a:endParaRPr>
          </a:p>
          <a:p>
            <a:endParaRPr lang="tr-TR" sz="2400" dirty="0">
              <a:solidFill>
                <a:schemeClr val="bg1"/>
              </a:solidFill>
              <a:latin typeface="Arial" panose="020B0604020202020204" pitchFamily="34" charset="0"/>
              <a:cs typeface="Arial" panose="020B0604020202020204" pitchFamily="34" charset="0"/>
            </a:endParaRPr>
          </a:p>
        </p:txBody>
      </p:sp>
      <p:cxnSp>
        <p:nvCxnSpPr>
          <p:cNvPr id="5" name="Düz Bağlayıcı 4"/>
          <p:cNvCxnSpPr/>
          <p:nvPr/>
        </p:nvCxnSpPr>
        <p:spPr>
          <a:xfrm flipV="1">
            <a:off x="0" y="657652"/>
            <a:ext cx="9144000" cy="9144"/>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315200" y="18288"/>
            <a:ext cx="1801368" cy="584775"/>
          </a:xfrm>
          <a:prstGeom prst="rect">
            <a:avLst/>
          </a:prstGeom>
          <a:solidFill>
            <a:schemeClr val="bg1">
              <a:lumMod val="95000"/>
              <a:alpha val="30000"/>
            </a:schemeClr>
          </a:solidFill>
          <a:ln>
            <a:solidFill>
              <a:schemeClr val="tx1"/>
            </a:solidFill>
          </a:ln>
        </p:spPr>
        <p:txBody>
          <a:bodyPr wrap="square">
            <a:spAutoFit/>
          </a:bodyPr>
          <a:lstStyle/>
          <a:p>
            <a:pPr algn="ctr"/>
            <a:r>
              <a:rPr lang="tr-TR" sz="800" dirty="0">
                <a:latin typeface="Arial" panose="020B0604020202020204" pitchFamily="34" charset="0"/>
                <a:ea typeface="Calibri" panose="020F0502020204030204" pitchFamily="34" charset="0"/>
                <a:cs typeface="Arial" panose="020B0604020202020204" pitchFamily="34" charset="0"/>
              </a:rPr>
              <a:t>GEF V</a:t>
            </a:r>
          </a:p>
          <a:p>
            <a:pPr algn="ctr">
              <a:spcAft>
                <a:spcPts val="0"/>
              </a:spcAft>
            </a:pPr>
            <a:r>
              <a:rPr lang="tr-TR" sz="800" dirty="0" smtClean="0">
                <a:latin typeface="Arial" panose="020B0604020202020204" pitchFamily="34" charset="0"/>
                <a:ea typeface="Calibri" panose="020F0502020204030204" pitchFamily="34" charset="0"/>
                <a:cs typeface="Arial" panose="020B0604020202020204" pitchFamily="34" charset="0"/>
              </a:rPr>
              <a:t>Türkiye’de </a:t>
            </a:r>
            <a:r>
              <a:rPr lang="tr-TR" sz="800" dirty="0">
                <a:latin typeface="Arial" panose="020B0604020202020204" pitchFamily="34" charset="0"/>
                <a:ea typeface="Calibri" panose="020F0502020204030204" pitchFamily="34" charset="0"/>
                <a:cs typeface="Arial" panose="020B0604020202020204" pitchFamily="34" charset="0"/>
              </a:rPr>
              <a:t>Yüksek Koruma Değerine Sahip Akdeniz </a:t>
            </a:r>
            <a:r>
              <a:rPr lang="tr-TR" sz="800" dirty="0" smtClean="0">
                <a:latin typeface="Arial" panose="020B0604020202020204" pitchFamily="34" charset="0"/>
                <a:ea typeface="Calibri" panose="020F0502020204030204" pitchFamily="34" charset="0"/>
                <a:cs typeface="Arial" panose="020B0604020202020204" pitchFamily="34" charset="0"/>
              </a:rPr>
              <a:t>Ormanları Entegre </a:t>
            </a:r>
            <a:r>
              <a:rPr lang="tr-TR" sz="800" dirty="0">
                <a:latin typeface="Arial" panose="020B0604020202020204" pitchFamily="34" charset="0"/>
                <a:ea typeface="Calibri" panose="020F0502020204030204" pitchFamily="34" charset="0"/>
                <a:cs typeface="Arial" panose="020B0604020202020204" pitchFamily="34" charset="0"/>
              </a:rPr>
              <a:t>Yönetim </a:t>
            </a:r>
            <a:r>
              <a:rPr lang="tr-TR" sz="800" dirty="0" smtClean="0">
                <a:latin typeface="Arial" panose="020B0604020202020204" pitchFamily="34" charset="0"/>
                <a:ea typeface="Calibri" panose="020F0502020204030204" pitchFamily="34" charset="0"/>
                <a:cs typeface="Arial" panose="020B0604020202020204" pitchFamily="34" charset="0"/>
              </a:rPr>
              <a:t>Projesi</a:t>
            </a:r>
            <a:endParaRPr lang="tr-TR"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Metin kutusu 6"/>
          <p:cNvSpPr txBox="1"/>
          <p:nvPr/>
        </p:nvSpPr>
        <p:spPr>
          <a:xfrm>
            <a:off x="8213070" y="6604795"/>
            <a:ext cx="930930" cy="246221"/>
          </a:xfrm>
          <a:prstGeom prst="rect">
            <a:avLst/>
          </a:prstGeom>
          <a:noFill/>
        </p:spPr>
        <p:txBody>
          <a:bodyPr wrap="square" rtlCol="0">
            <a:spAutoFit/>
          </a:bodyPr>
          <a:lstStyle/>
          <a:p>
            <a:pPr algn="ctr"/>
            <a:r>
              <a:rPr lang="tr-TR" sz="1000" dirty="0">
                <a:latin typeface="Arial" panose="020B0604020202020204" pitchFamily="34" charset="0"/>
                <a:cs typeface="Arial" panose="020B0604020202020204" pitchFamily="34" charset="0"/>
              </a:rPr>
              <a:t>© </a:t>
            </a:r>
            <a:r>
              <a:rPr lang="tr-TR" sz="1000" dirty="0" smtClean="0">
                <a:latin typeface="Arial" panose="020B0604020202020204" pitchFamily="34" charset="0"/>
                <a:cs typeface="Arial" panose="020B0604020202020204" pitchFamily="34" charset="0"/>
              </a:rPr>
              <a:t>Bilgili 2015</a:t>
            </a:r>
            <a:endParaRPr lang="tr-TR" sz="1000" dirty="0">
              <a:latin typeface="Arial" panose="020B0604020202020204" pitchFamily="34" charset="0"/>
              <a:cs typeface="Arial" panose="020B0604020202020204" pitchFamily="34" charset="0"/>
            </a:endParaRPr>
          </a:p>
        </p:txBody>
      </p:sp>
      <p:sp>
        <p:nvSpPr>
          <p:cNvPr id="8" name="Dikdörtgen 7"/>
          <p:cNvSpPr/>
          <p:nvPr/>
        </p:nvSpPr>
        <p:spPr>
          <a:xfrm>
            <a:off x="246141" y="918590"/>
            <a:ext cx="8651718" cy="369332"/>
          </a:xfrm>
          <a:prstGeom prst="rect">
            <a:avLst/>
          </a:prstGeom>
        </p:spPr>
        <p:txBody>
          <a:bodyPr wrap="square">
            <a:spAutoFit/>
          </a:bodyPr>
          <a:lstStyle/>
          <a:p>
            <a:r>
              <a:rPr lang="en-US" b="1" i="1" dirty="0" err="1">
                <a:latin typeface="Arial" panose="020B0604020202020204" pitchFamily="34" charset="0"/>
                <a:cs typeface="Arial" panose="020B0604020202020204" pitchFamily="34" charset="0"/>
              </a:rPr>
              <a:t>Yangın</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Davranışı</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Tahmin</a:t>
            </a:r>
            <a:r>
              <a:rPr lang="en-US" b="1" i="1" dirty="0">
                <a:latin typeface="Arial" panose="020B0604020202020204" pitchFamily="34" charset="0"/>
                <a:cs typeface="Arial" panose="020B0604020202020204" pitchFamily="34" charset="0"/>
              </a:rPr>
              <a:t> (YDT) </a:t>
            </a:r>
            <a:r>
              <a:rPr lang="en-US" b="1" i="1" dirty="0" err="1">
                <a:latin typeface="Arial" panose="020B0604020202020204" pitchFamily="34" charset="0"/>
                <a:cs typeface="Arial" panose="020B0604020202020204" pitchFamily="34" charset="0"/>
              </a:rPr>
              <a:t>Sistemi</a:t>
            </a:r>
            <a:r>
              <a:rPr lang="en-US" b="1" i="1"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pic>
        <p:nvPicPr>
          <p:cNvPr id="9" name="Resim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503" y="1947785"/>
            <a:ext cx="6634678" cy="23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109727" y="1303983"/>
            <a:ext cx="8673429" cy="646331"/>
          </a:xfrm>
          <a:prstGeom prst="rect">
            <a:avLst/>
          </a:prstGeom>
        </p:spPr>
        <p:txBody>
          <a:bodyPr wrap="square">
            <a:spAutoFit/>
          </a:bodyPr>
          <a:lstStyle/>
          <a:p>
            <a:r>
              <a:rPr lang="en-US" dirty="0" err="1">
                <a:latin typeface="Arial" panose="020B0604020202020204" pitchFamily="34" charset="0"/>
                <a:ea typeface="Times New Roman" panose="02020603050405020304" pitchFamily="18" charset="0"/>
              </a:rPr>
              <a:t>Yangın</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Davranışını</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Tahmin</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Sistemi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yangın</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davranışını</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farklı</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hava</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halleri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topografya</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ve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yanıcı</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madde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özelliklerine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bağlı</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olarak</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tahmin</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etmeye</a:t>
            </a:r>
            <a:r>
              <a:rPr lang="en-US" dirty="0">
                <a:latin typeface="Arial" panose="020B0604020202020204" pitchFamily="34" charset="0"/>
                <a:ea typeface="Times New Roman" panose="02020603050405020304" pitchFamily="18" charset="0"/>
              </a:rPr>
              <a:t> </a:t>
            </a:r>
            <a:r>
              <a:rPr lang="en-US" dirty="0" err="1" smtClean="0">
                <a:latin typeface="Arial" panose="020B0604020202020204" pitchFamily="34" charset="0"/>
                <a:ea typeface="Times New Roman" panose="02020603050405020304" pitchFamily="18" charset="0"/>
              </a:rPr>
              <a:t>çalışır</a:t>
            </a:r>
            <a:r>
              <a:rPr lang="tr-TR" dirty="0" smtClean="0">
                <a:latin typeface="Arial" panose="020B0604020202020204" pitchFamily="34" charset="0"/>
                <a:ea typeface="Times New Roman" panose="02020603050405020304" pitchFamily="18" charset="0"/>
              </a:rPr>
              <a:t>.</a:t>
            </a:r>
            <a:r>
              <a:rPr lang="en-US" dirty="0" smtClean="0">
                <a:latin typeface="Arial" panose="020B0604020202020204" pitchFamily="34" charset="0"/>
                <a:ea typeface="Times New Roman" panose="02020603050405020304" pitchFamily="18" charset="0"/>
              </a:rPr>
              <a:t> </a:t>
            </a:r>
            <a:endParaRPr lang="tr-TR" dirty="0"/>
          </a:p>
        </p:txBody>
      </p:sp>
      <p:pic>
        <p:nvPicPr>
          <p:cNvPr id="11" name="Resim 34" descr="YDT_geli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342" y="4446866"/>
            <a:ext cx="6477000" cy="127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17127" y="5894731"/>
            <a:ext cx="8673429" cy="369332"/>
          </a:xfrm>
          <a:prstGeom prst="rect">
            <a:avLst/>
          </a:prstGeom>
        </p:spPr>
        <p:txBody>
          <a:bodyPr wrap="square">
            <a:spAutoFit/>
          </a:bodyPr>
          <a:lstStyle/>
          <a:p>
            <a:pPr algn="ctr"/>
            <a:r>
              <a:rPr lang="tr-TR" dirty="0" smtClean="0">
                <a:latin typeface="Arial" panose="020B0604020202020204" pitchFamily="34" charset="0"/>
                <a:ea typeface="Times New Roman" panose="02020603050405020304" pitchFamily="18" charset="0"/>
              </a:rPr>
              <a:t>Prototip Yazılım </a:t>
            </a:r>
            <a:r>
              <a:rPr lang="en-US" u="sng" dirty="0">
                <a:hlinkClick r:id="rId4"/>
              </a:rPr>
              <a:t>www.ktu.edu.tr/ormankoruma</a:t>
            </a:r>
            <a:r>
              <a:rPr lang="en-US" dirty="0"/>
              <a:t> </a:t>
            </a:r>
            <a:endParaRPr lang="tr-TR" dirty="0"/>
          </a:p>
        </p:txBody>
      </p:sp>
    </p:spTree>
    <p:extLst>
      <p:ext uri="{BB962C8B-B14F-4D97-AF65-F5344CB8AC3E}">
        <p14:creationId xmlns:p14="http://schemas.microsoft.com/office/powerpoint/2010/main" val="25021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28098" y="106720"/>
            <a:ext cx="4087804" cy="830997"/>
          </a:xfrm>
          <a:prstGeom prst="rect">
            <a:avLst/>
          </a:prstGeom>
          <a:noFill/>
        </p:spPr>
        <p:txBody>
          <a:bodyPr wrap="square" rtlCol="0">
            <a:spAutoFit/>
          </a:bodyPr>
          <a:lstStyle/>
          <a:p>
            <a:r>
              <a:rPr lang="tr-TR" sz="2400" dirty="0" smtClean="0">
                <a:solidFill>
                  <a:schemeClr val="bg1"/>
                </a:solidFill>
                <a:latin typeface="Arial" panose="020B0604020202020204" pitchFamily="34" charset="0"/>
                <a:cs typeface="Arial" panose="020B0604020202020204" pitchFamily="34" charset="0"/>
              </a:rPr>
              <a:t>Orman Yangınları KDS</a:t>
            </a:r>
            <a:endParaRPr lang="tr-TR" sz="2400" dirty="0">
              <a:solidFill>
                <a:schemeClr val="bg1"/>
              </a:solidFill>
              <a:latin typeface="Arial" panose="020B0604020202020204" pitchFamily="34" charset="0"/>
              <a:cs typeface="Arial" panose="020B0604020202020204" pitchFamily="34" charset="0"/>
            </a:endParaRPr>
          </a:p>
          <a:p>
            <a:endParaRPr lang="tr-TR" sz="2400" dirty="0">
              <a:solidFill>
                <a:schemeClr val="bg1"/>
              </a:solidFill>
              <a:latin typeface="Arial" panose="020B0604020202020204" pitchFamily="34" charset="0"/>
              <a:cs typeface="Arial" panose="020B0604020202020204" pitchFamily="34" charset="0"/>
            </a:endParaRPr>
          </a:p>
        </p:txBody>
      </p:sp>
      <p:cxnSp>
        <p:nvCxnSpPr>
          <p:cNvPr id="5" name="Düz Bağlayıcı 4"/>
          <p:cNvCxnSpPr/>
          <p:nvPr/>
        </p:nvCxnSpPr>
        <p:spPr>
          <a:xfrm flipV="1">
            <a:off x="0" y="657652"/>
            <a:ext cx="9144000" cy="9144"/>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315200" y="18288"/>
            <a:ext cx="1801368" cy="584775"/>
          </a:xfrm>
          <a:prstGeom prst="rect">
            <a:avLst/>
          </a:prstGeom>
          <a:solidFill>
            <a:schemeClr val="bg1">
              <a:lumMod val="95000"/>
              <a:alpha val="30000"/>
            </a:schemeClr>
          </a:solidFill>
          <a:ln>
            <a:solidFill>
              <a:schemeClr val="tx1"/>
            </a:solidFill>
          </a:ln>
        </p:spPr>
        <p:txBody>
          <a:bodyPr wrap="square">
            <a:spAutoFit/>
          </a:bodyPr>
          <a:lstStyle/>
          <a:p>
            <a:pPr algn="ctr"/>
            <a:r>
              <a:rPr lang="tr-TR" sz="800" dirty="0">
                <a:latin typeface="Arial" panose="020B0604020202020204" pitchFamily="34" charset="0"/>
                <a:ea typeface="Calibri" panose="020F0502020204030204" pitchFamily="34" charset="0"/>
                <a:cs typeface="Arial" panose="020B0604020202020204" pitchFamily="34" charset="0"/>
              </a:rPr>
              <a:t>GEF V</a:t>
            </a:r>
          </a:p>
          <a:p>
            <a:pPr algn="ctr">
              <a:spcAft>
                <a:spcPts val="0"/>
              </a:spcAft>
            </a:pPr>
            <a:r>
              <a:rPr lang="tr-TR" sz="800" dirty="0" smtClean="0">
                <a:latin typeface="Arial" panose="020B0604020202020204" pitchFamily="34" charset="0"/>
                <a:ea typeface="Calibri" panose="020F0502020204030204" pitchFamily="34" charset="0"/>
                <a:cs typeface="Arial" panose="020B0604020202020204" pitchFamily="34" charset="0"/>
              </a:rPr>
              <a:t>Türkiye’de </a:t>
            </a:r>
            <a:r>
              <a:rPr lang="tr-TR" sz="800" dirty="0">
                <a:latin typeface="Arial" panose="020B0604020202020204" pitchFamily="34" charset="0"/>
                <a:ea typeface="Calibri" panose="020F0502020204030204" pitchFamily="34" charset="0"/>
                <a:cs typeface="Arial" panose="020B0604020202020204" pitchFamily="34" charset="0"/>
              </a:rPr>
              <a:t>Yüksek Koruma Değerine Sahip Akdeniz </a:t>
            </a:r>
            <a:r>
              <a:rPr lang="tr-TR" sz="800" dirty="0" smtClean="0">
                <a:latin typeface="Arial" panose="020B0604020202020204" pitchFamily="34" charset="0"/>
                <a:ea typeface="Calibri" panose="020F0502020204030204" pitchFamily="34" charset="0"/>
                <a:cs typeface="Arial" panose="020B0604020202020204" pitchFamily="34" charset="0"/>
              </a:rPr>
              <a:t>Ormanları Entegre </a:t>
            </a:r>
            <a:r>
              <a:rPr lang="tr-TR" sz="800" dirty="0">
                <a:latin typeface="Arial" panose="020B0604020202020204" pitchFamily="34" charset="0"/>
                <a:ea typeface="Calibri" panose="020F0502020204030204" pitchFamily="34" charset="0"/>
                <a:cs typeface="Arial" panose="020B0604020202020204" pitchFamily="34" charset="0"/>
              </a:rPr>
              <a:t>Yönetim </a:t>
            </a:r>
            <a:r>
              <a:rPr lang="tr-TR" sz="800" dirty="0" smtClean="0">
                <a:latin typeface="Arial" panose="020B0604020202020204" pitchFamily="34" charset="0"/>
                <a:ea typeface="Calibri" panose="020F0502020204030204" pitchFamily="34" charset="0"/>
                <a:cs typeface="Arial" panose="020B0604020202020204" pitchFamily="34" charset="0"/>
              </a:rPr>
              <a:t>Projesi</a:t>
            </a:r>
            <a:endParaRPr lang="tr-TR"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Metin kutusu 6"/>
          <p:cNvSpPr txBox="1"/>
          <p:nvPr/>
        </p:nvSpPr>
        <p:spPr>
          <a:xfrm>
            <a:off x="8213070" y="6604795"/>
            <a:ext cx="930930" cy="246221"/>
          </a:xfrm>
          <a:prstGeom prst="rect">
            <a:avLst/>
          </a:prstGeom>
          <a:noFill/>
        </p:spPr>
        <p:txBody>
          <a:bodyPr wrap="square" rtlCol="0">
            <a:spAutoFit/>
          </a:bodyPr>
          <a:lstStyle/>
          <a:p>
            <a:pPr algn="ctr"/>
            <a:r>
              <a:rPr lang="tr-TR" sz="1000" dirty="0">
                <a:latin typeface="Arial" panose="020B0604020202020204" pitchFamily="34" charset="0"/>
                <a:cs typeface="Arial" panose="020B0604020202020204" pitchFamily="34" charset="0"/>
              </a:rPr>
              <a:t>© </a:t>
            </a:r>
            <a:r>
              <a:rPr lang="tr-TR" sz="1000" dirty="0" smtClean="0">
                <a:latin typeface="Arial" panose="020B0604020202020204" pitchFamily="34" charset="0"/>
                <a:cs typeface="Arial" panose="020B0604020202020204" pitchFamily="34" charset="0"/>
              </a:rPr>
              <a:t>Bilgili 2015</a:t>
            </a:r>
            <a:endParaRPr lang="tr-TR" sz="1000" dirty="0">
              <a:latin typeface="Arial" panose="020B0604020202020204" pitchFamily="34" charset="0"/>
              <a:cs typeface="Arial" panose="020B0604020202020204" pitchFamily="34" charset="0"/>
            </a:endParaRPr>
          </a:p>
        </p:txBody>
      </p:sp>
      <p:sp>
        <p:nvSpPr>
          <p:cNvPr id="8" name="Dikdörtgen 7"/>
          <p:cNvSpPr/>
          <p:nvPr/>
        </p:nvSpPr>
        <p:spPr>
          <a:xfrm>
            <a:off x="246141" y="937717"/>
            <a:ext cx="8651718" cy="369332"/>
          </a:xfrm>
          <a:prstGeom prst="rect">
            <a:avLst/>
          </a:prstGeom>
        </p:spPr>
        <p:txBody>
          <a:bodyPr wrap="square">
            <a:spAutoFit/>
          </a:bodyPr>
          <a:lstStyle/>
          <a:p>
            <a:r>
              <a:rPr lang="en-US" b="1" i="1" dirty="0" err="1">
                <a:latin typeface="Arial" panose="020B0604020202020204" pitchFamily="34" charset="0"/>
                <a:cs typeface="Arial" panose="020B0604020202020204" pitchFamily="34" charset="0"/>
              </a:rPr>
              <a:t>Yangın</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Davranışı</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Tahmin</a:t>
            </a:r>
            <a:r>
              <a:rPr lang="en-US" b="1" i="1" dirty="0">
                <a:latin typeface="Arial" panose="020B0604020202020204" pitchFamily="34" charset="0"/>
                <a:cs typeface="Arial" panose="020B0604020202020204" pitchFamily="34" charset="0"/>
              </a:rPr>
              <a:t> (YDT) </a:t>
            </a:r>
            <a:r>
              <a:rPr lang="en-US" b="1" i="1" dirty="0" err="1">
                <a:latin typeface="Arial" panose="020B0604020202020204" pitchFamily="34" charset="0"/>
                <a:cs typeface="Arial" panose="020B0604020202020204" pitchFamily="34" charset="0"/>
              </a:rPr>
              <a:t>Sistemi</a:t>
            </a:r>
            <a:r>
              <a:rPr lang="en-US" b="1" i="1"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pic>
        <p:nvPicPr>
          <p:cNvPr id="9" name="Resim 1" descr="dsds"/>
          <p:cNvPicPr>
            <a:picLocks noChangeAspect="1" noChangeArrowheads="1"/>
          </p:cNvPicPr>
          <p:nvPr/>
        </p:nvPicPr>
        <p:blipFill>
          <a:blip r:embed="rId2">
            <a:extLst>
              <a:ext uri="{28A0092B-C50C-407E-A947-70E740481C1C}">
                <a14:useLocalDpi xmlns:a14="http://schemas.microsoft.com/office/drawing/2010/main" val="0"/>
              </a:ext>
            </a:extLst>
          </a:blip>
          <a:srcRect b="6230"/>
          <a:stretch>
            <a:fillRect/>
          </a:stretch>
        </p:blipFill>
        <p:spPr bwMode="auto">
          <a:xfrm>
            <a:off x="351338" y="2192233"/>
            <a:ext cx="8327197" cy="3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189077" y="1303983"/>
            <a:ext cx="8651718" cy="646331"/>
          </a:xfrm>
          <a:prstGeom prst="rect">
            <a:avLst/>
          </a:prstGeom>
        </p:spPr>
        <p:txBody>
          <a:bodyPr wrap="square">
            <a:spAutoFit/>
          </a:bodyPr>
          <a:lstStyle/>
          <a:p>
            <a:r>
              <a:rPr lang="tr-TR" i="1" dirty="0" smtClean="0">
                <a:latin typeface="Arial" panose="020B0604020202020204" pitchFamily="34" charset="0"/>
                <a:cs typeface="Arial" panose="020B0604020202020204" pitchFamily="34" charset="0"/>
              </a:rPr>
              <a:t>Sistemin çalışabilmesi için sınıflandırılmış uydu görüntüsü verisi ile elde edilmiş yanıcı madde haritalarına ihtiyaç duyulmaktadır.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25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5" name="Rectangle 5"/>
          <p:cNvSpPr>
            <a:spLocks noChangeArrowheads="1"/>
          </p:cNvSpPr>
          <p:nvPr/>
        </p:nvSpPr>
        <p:spPr bwMode="auto">
          <a:xfrm>
            <a:off x="898525" y="1258888"/>
            <a:ext cx="7607300" cy="1465262"/>
          </a:xfrm>
          <a:prstGeom prst="rect">
            <a:avLst/>
          </a:prstGeom>
          <a:noFill/>
          <a:ln w="9525">
            <a:noFill/>
            <a:miter lim="800000"/>
            <a:headEnd/>
            <a:tailEnd/>
          </a:ln>
        </p:spPr>
        <p:txBody>
          <a:bodyPr anchor="ctr">
            <a:spAutoFit/>
          </a:bodyPr>
          <a:lstStyle/>
          <a:p>
            <a:pPr marL="342900" indent="-342900">
              <a:buFont typeface="Wingdings" pitchFamily="2" charset="2"/>
              <a:buNone/>
            </a:pPr>
            <a:r>
              <a:rPr lang="tr-TR" dirty="0"/>
              <a:t>Yangın Tehlike Oranları Sistemi (YTOS) genelde üç ana bölümden oluşmaktadır. Bunlar; </a:t>
            </a:r>
          </a:p>
          <a:p>
            <a:pPr marL="342900" indent="-342900" algn="just">
              <a:buFont typeface="Wingdings" pitchFamily="2" charset="2"/>
              <a:buChar char="ü"/>
            </a:pPr>
            <a:r>
              <a:rPr lang="tr-TR" dirty="0"/>
              <a:t>Meteorolojik Yangın İndeksi (MYİ) Sistemi, </a:t>
            </a:r>
          </a:p>
          <a:p>
            <a:pPr marL="342900" indent="-342900" algn="just">
              <a:buFont typeface="Wingdings" pitchFamily="2" charset="2"/>
              <a:buChar char="ü"/>
            </a:pPr>
            <a:r>
              <a:rPr lang="tr-TR" dirty="0"/>
              <a:t>Yangın Davranışını Tahmin (YDT) Sistemi </a:t>
            </a:r>
          </a:p>
          <a:p>
            <a:pPr marL="342900" indent="-342900" algn="just">
              <a:buFont typeface="Wingdings" pitchFamily="2" charset="2"/>
              <a:buChar char="ü"/>
            </a:pPr>
            <a:r>
              <a:rPr lang="tr-TR" dirty="0"/>
              <a:t>Yangın </a:t>
            </a:r>
            <a:r>
              <a:rPr lang="tr-TR" dirty="0" smtClean="0"/>
              <a:t>Olasılığını </a:t>
            </a:r>
            <a:r>
              <a:rPr lang="tr-TR" dirty="0"/>
              <a:t>Tahmin (</a:t>
            </a:r>
            <a:r>
              <a:rPr lang="tr-TR" dirty="0" smtClean="0"/>
              <a:t>YOT</a:t>
            </a:r>
            <a:r>
              <a:rPr lang="tr-TR" dirty="0"/>
              <a:t>) Sistemidir. </a:t>
            </a:r>
          </a:p>
        </p:txBody>
      </p:sp>
      <p:graphicFrame>
        <p:nvGraphicFramePr>
          <p:cNvPr id="7" name="Object 9"/>
          <p:cNvGraphicFramePr>
            <a:graphicFrameLocks noChangeAspect="1"/>
          </p:cNvGraphicFramePr>
          <p:nvPr/>
        </p:nvGraphicFramePr>
        <p:xfrm>
          <a:off x="2124075" y="2746375"/>
          <a:ext cx="5327650" cy="3910013"/>
        </p:xfrm>
        <a:graphic>
          <a:graphicData uri="http://schemas.openxmlformats.org/presentationml/2006/ole">
            <mc:AlternateContent xmlns:mc="http://schemas.openxmlformats.org/markup-compatibility/2006">
              <mc:Choice xmlns:v="urn:schemas-microsoft-com:vml" Requires="v">
                <p:oleObj spid="_x0000_s1029" name="Resim" r:id="rId3" imgW="5971032" imgH="7888224" progId="Word.Picture.8">
                  <p:embed/>
                </p:oleObj>
              </mc:Choice>
              <mc:Fallback>
                <p:oleObj name="Resim" r:id="rId3" imgW="5971032" imgH="7888224" progId="Word.Picture.8">
                  <p:embed/>
                  <p:pic>
                    <p:nvPicPr>
                      <p:cNvPr id="1026" name="Object 9"/>
                      <p:cNvPicPr>
                        <a:picLocks noChangeAspect="1" noChangeArrowheads="1"/>
                      </p:cNvPicPr>
                      <p:nvPr/>
                    </p:nvPicPr>
                    <p:blipFill>
                      <a:blip r:embed="rId4">
                        <a:extLst>
                          <a:ext uri="{28A0092B-C50C-407E-A947-70E740481C1C}">
                            <a14:useLocalDpi xmlns:a14="http://schemas.microsoft.com/office/drawing/2010/main" val="0"/>
                          </a:ext>
                        </a:extLst>
                      </a:blip>
                      <a:srcRect l="17664" t="4616" r="24641" b="64088"/>
                      <a:stretch>
                        <a:fillRect/>
                      </a:stretch>
                    </p:blipFill>
                    <p:spPr bwMode="auto">
                      <a:xfrm>
                        <a:off x="2124075" y="2746375"/>
                        <a:ext cx="5327650" cy="3910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3"/>
          <p:cNvSpPr txBox="1">
            <a:spLocks noChangeArrowheads="1"/>
          </p:cNvSpPr>
          <p:nvPr/>
        </p:nvSpPr>
        <p:spPr>
          <a:xfrm>
            <a:off x="709612" y="201612"/>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dirty="0" smtClean="0">
                <a:solidFill>
                  <a:schemeClr val="bg1"/>
                </a:solidFill>
              </a:rPr>
              <a:t>YANGIN TEHLİKE ORANLARI SİSTEMİ</a:t>
            </a:r>
            <a:endParaRPr lang="tr-TR" b="1" dirty="0" smtClean="0">
              <a:solidFill>
                <a:schemeClr val="bg1"/>
              </a:solidFill>
            </a:endParaRPr>
          </a:p>
        </p:txBody>
      </p:sp>
      <p:sp>
        <p:nvSpPr>
          <p:cNvPr id="10" name="Rectangle 5"/>
          <p:cNvSpPr>
            <a:spLocks noChangeArrowheads="1"/>
          </p:cNvSpPr>
          <p:nvPr/>
        </p:nvSpPr>
        <p:spPr bwMode="auto">
          <a:xfrm>
            <a:off x="2440224" y="4763182"/>
            <a:ext cx="1191249" cy="504000"/>
          </a:xfrm>
          <a:prstGeom prst="rect">
            <a:avLst/>
          </a:prstGeom>
          <a:solidFill>
            <a:schemeClr val="bg1"/>
          </a:solidFill>
          <a:ln w="9525">
            <a:noFill/>
            <a:miter lim="800000"/>
            <a:headEnd/>
            <a:tailEnd/>
          </a:ln>
        </p:spPr>
        <p:txBody>
          <a:bodyPr wrap="square" anchor="ctr">
            <a:spAutoFit/>
          </a:bodyPr>
          <a:lstStyle/>
          <a:p>
            <a:pPr algn="ctr"/>
            <a:r>
              <a:rPr lang="tr-TR" sz="1100" b="1" dirty="0" smtClean="0"/>
              <a:t>Yangın Olasılığını Tahmin Sistemi </a:t>
            </a:r>
            <a:endParaRPr lang="tr-TR" sz="1100" b="1" dirty="0"/>
          </a:p>
        </p:txBody>
      </p:sp>
    </p:spTree>
    <p:extLst>
      <p:ext uri="{BB962C8B-B14F-4D97-AF65-F5344CB8AC3E}">
        <p14:creationId xmlns:p14="http://schemas.microsoft.com/office/powerpoint/2010/main" val="406630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dirty="0"/>
              <a:t>I. Yangın </a:t>
            </a:r>
            <a:r>
              <a:rPr lang="tr-TR" b="1" dirty="0" smtClean="0"/>
              <a:t>Olasılığı Tahmin </a:t>
            </a:r>
            <a:r>
              <a:rPr lang="tr-TR" b="1" dirty="0"/>
              <a:t>(YOT) Sistemi</a:t>
            </a:r>
            <a:r>
              <a:rPr lang="tr-TR" dirty="0"/>
              <a:t> </a:t>
            </a:r>
          </a:p>
        </p:txBody>
      </p:sp>
      <p:sp>
        <p:nvSpPr>
          <p:cNvPr id="6" name="Rectangle 6"/>
          <p:cNvSpPr>
            <a:spLocks noChangeArrowheads="1"/>
          </p:cNvSpPr>
          <p:nvPr/>
        </p:nvSpPr>
        <p:spPr bwMode="auto">
          <a:xfrm>
            <a:off x="900113" y="1619250"/>
            <a:ext cx="7848600" cy="1190625"/>
          </a:xfrm>
          <a:prstGeom prst="rect">
            <a:avLst/>
          </a:prstGeom>
          <a:noFill/>
          <a:ln w="9525">
            <a:noFill/>
            <a:miter lim="800000"/>
            <a:headEnd/>
            <a:tailEnd/>
          </a:ln>
        </p:spPr>
        <p:txBody>
          <a:bodyPr anchor="ctr">
            <a:spAutoFit/>
          </a:bodyPr>
          <a:lstStyle/>
          <a:p>
            <a:pPr algn="just"/>
            <a:r>
              <a:rPr lang="tr-TR"/>
              <a:t>Bu sistemle mevcut yangın riski (yangın çıkarabilecek, ör. insan) ve arazi kullanım (rekreasyon, tarım, turizm) faktörlerine bağlı olarak yangın çıkma ihtimali tahmin edilmeye çalışılır.  Mevcut sistemlerde üzerinde en az çalışılmış bileşenlerden birisidir.</a:t>
            </a:r>
          </a:p>
        </p:txBody>
      </p:sp>
      <p:sp>
        <p:nvSpPr>
          <p:cNvPr id="7" name="Rectangle 25"/>
          <p:cNvSpPr txBox="1">
            <a:spLocks noChangeArrowheads="1"/>
          </p:cNvSpPr>
          <p:nvPr/>
        </p:nvSpPr>
        <p:spPr>
          <a:xfrm>
            <a:off x="623887" y="248059"/>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dirty="0" smtClean="0">
                <a:solidFill>
                  <a:schemeClr val="bg1"/>
                </a:solidFill>
              </a:rPr>
              <a:t>YANGIN TEHLİKE ORANLARI SİSTEMİ</a:t>
            </a:r>
            <a:endParaRPr lang="tr-TR" b="1" dirty="0" smtClean="0">
              <a:solidFill>
                <a:schemeClr val="bg1"/>
              </a:solidFill>
            </a:endParaRPr>
          </a:p>
        </p:txBody>
      </p:sp>
    </p:spTree>
    <p:extLst>
      <p:ext uri="{BB962C8B-B14F-4D97-AF65-F5344CB8AC3E}">
        <p14:creationId xmlns:p14="http://schemas.microsoft.com/office/powerpoint/2010/main" val="321851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299311" y="1146763"/>
            <a:ext cx="3066461" cy="890066"/>
          </a:xfrm>
          <a:prstGeom prst="rect">
            <a:avLst/>
          </a:prstGeom>
          <a:noFill/>
          <a:ln w="9525">
            <a:noFill/>
            <a:miter lim="800000"/>
            <a:headEnd/>
            <a:tailEnd/>
          </a:ln>
        </p:spPr>
        <p:txBody>
          <a:bodyPr anchor="ctr"/>
          <a:lstStyle/>
          <a:p>
            <a:pPr algn="ctr"/>
            <a:r>
              <a:rPr lang="tr-TR" sz="2800" dirty="0" smtClean="0"/>
              <a:t>Yangın Çıkma </a:t>
            </a:r>
            <a:r>
              <a:rPr lang="tr-TR" sz="2800" dirty="0"/>
              <a:t>Olasılığı</a:t>
            </a:r>
            <a:r>
              <a:rPr lang="en-US" sz="2800" dirty="0"/>
              <a:t/>
            </a:r>
            <a:br>
              <a:rPr lang="en-US" sz="2800" dirty="0"/>
            </a:br>
            <a:r>
              <a:rPr lang="en-US" sz="2800" dirty="0"/>
              <a:t>(</a:t>
            </a:r>
            <a:r>
              <a:rPr lang="tr-TR" sz="2800" dirty="0"/>
              <a:t>İnsan Etkisi</a:t>
            </a:r>
            <a:r>
              <a:rPr lang="en-US" sz="2800" dirty="0"/>
              <a:t>)</a:t>
            </a:r>
          </a:p>
        </p:txBody>
      </p:sp>
      <p:sp>
        <p:nvSpPr>
          <p:cNvPr id="5" name="Text Box 5"/>
          <p:cNvSpPr txBox="1">
            <a:spLocks noChangeArrowheads="1"/>
          </p:cNvSpPr>
          <p:nvPr/>
        </p:nvSpPr>
        <p:spPr bwMode="auto">
          <a:xfrm>
            <a:off x="432928" y="3438373"/>
            <a:ext cx="1226584" cy="646331"/>
          </a:xfrm>
          <a:prstGeom prst="rect">
            <a:avLst/>
          </a:prstGeom>
          <a:noFill/>
          <a:ln w="9525">
            <a:noFill/>
            <a:miter lim="800000"/>
            <a:headEnd/>
            <a:tailEnd/>
          </a:ln>
        </p:spPr>
        <p:txBody>
          <a:bodyPr wrap="square">
            <a:spAutoFit/>
          </a:bodyPr>
          <a:lstStyle/>
          <a:p>
            <a:pPr eaLnBrk="0" hangingPunct="0">
              <a:spcBef>
                <a:spcPct val="50000"/>
              </a:spcBef>
            </a:pPr>
            <a:r>
              <a:rPr lang="tr-TR" dirty="0">
                <a:latin typeface="+mn-lt"/>
              </a:rPr>
              <a:t>Yerleşim Yoğunluğu</a:t>
            </a:r>
            <a:endParaRPr lang="en-US" dirty="0">
              <a:latin typeface="+mn-lt"/>
            </a:endParaRPr>
          </a:p>
        </p:txBody>
      </p:sp>
      <p:sp>
        <p:nvSpPr>
          <p:cNvPr id="6" name="Text Box 6"/>
          <p:cNvSpPr txBox="1">
            <a:spLocks noChangeArrowheads="1"/>
          </p:cNvSpPr>
          <p:nvPr/>
        </p:nvSpPr>
        <p:spPr bwMode="auto">
          <a:xfrm>
            <a:off x="432928" y="5445325"/>
            <a:ext cx="1226584" cy="369332"/>
          </a:xfrm>
          <a:prstGeom prst="rect">
            <a:avLst/>
          </a:prstGeom>
          <a:noFill/>
          <a:ln w="9525">
            <a:noFill/>
            <a:miter lim="800000"/>
            <a:headEnd/>
            <a:tailEnd/>
          </a:ln>
        </p:spPr>
        <p:txBody>
          <a:bodyPr wrap="square">
            <a:spAutoFit/>
          </a:bodyPr>
          <a:lstStyle/>
          <a:p>
            <a:pPr eaLnBrk="0" hangingPunct="0">
              <a:spcBef>
                <a:spcPct val="50000"/>
              </a:spcBef>
            </a:pPr>
            <a:r>
              <a:rPr lang="tr-TR" dirty="0">
                <a:latin typeface="+mn-lt"/>
              </a:rPr>
              <a:t>Yol Ağı</a:t>
            </a:r>
            <a:endParaRPr lang="en-US" dirty="0">
              <a:latin typeface="+mn-lt"/>
            </a:endParaRPr>
          </a:p>
        </p:txBody>
      </p:sp>
      <p:sp>
        <p:nvSpPr>
          <p:cNvPr id="7" name="Text Box 7"/>
          <p:cNvSpPr txBox="1">
            <a:spLocks noChangeArrowheads="1"/>
          </p:cNvSpPr>
          <p:nvPr/>
        </p:nvSpPr>
        <p:spPr bwMode="auto">
          <a:xfrm>
            <a:off x="511290" y="1390498"/>
            <a:ext cx="1285578" cy="646331"/>
          </a:xfrm>
          <a:prstGeom prst="rect">
            <a:avLst/>
          </a:prstGeom>
          <a:noFill/>
          <a:ln w="9525">
            <a:noFill/>
            <a:miter lim="800000"/>
            <a:headEnd/>
            <a:tailEnd/>
          </a:ln>
        </p:spPr>
        <p:txBody>
          <a:bodyPr wrap="square">
            <a:spAutoFit/>
          </a:bodyPr>
          <a:lstStyle/>
          <a:p>
            <a:pPr eaLnBrk="0" hangingPunct="0">
              <a:spcBef>
                <a:spcPct val="50000"/>
              </a:spcBef>
            </a:pPr>
            <a:r>
              <a:rPr lang="tr-TR" dirty="0">
                <a:latin typeface="+mn-lt"/>
              </a:rPr>
              <a:t>Arazi Kullanımı</a:t>
            </a:r>
            <a:endParaRPr lang="en-US" dirty="0">
              <a:latin typeface="+mn-lt"/>
            </a:endParaRPr>
          </a:p>
        </p:txBody>
      </p:sp>
      <p:grpSp>
        <p:nvGrpSpPr>
          <p:cNvPr id="8" name="Group 10"/>
          <p:cNvGrpSpPr>
            <a:grpSpLocks/>
          </p:cNvGrpSpPr>
          <p:nvPr/>
        </p:nvGrpSpPr>
        <p:grpSpPr bwMode="auto">
          <a:xfrm>
            <a:off x="1698052" y="2831613"/>
            <a:ext cx="1337198" cy="1993140"/>
            <a:chOff x="1746" y="1057"/>
            <a:chExt cx="4531" cy="7380"/>
          </a:xfrm>
        </p:grpSpPr>
        <p:pic>
          <p:nvPicPr>
            <p:cNvPr id="9" name="Picture 11" descr="densité tissu urabain"/>
            <p:cNvPicPr>
              <a:picLocks noChangeAspect="1" noChangeArrowheads="1"/>
            </p:cNvPicPr>
            <p:nvPr/>
          </p:nvPicPr>
          <p:blipFill>
            <a:blip r:embed="rId2" cstate="print"/>
            <a:srcRect/>
            <a:stretch>
              <a:fillRect/>
            </a:stretch>
          </p:blipFill>
          <p:spPr bwMode="auto">
            <a:xfrm>
              <a:off x="1746" y="1057"/>
              <a:ext cx="4388" cy="6415"/>
            </a:xfrm>
            <a:prstGeom prst="rect">
              <a:avLst/>
            </a:prstGeom>
            <a:noFill/>
            <a:ln w="9525">
              <a:solidFill>
                <a:srgbClr val="000000"/>
              </a:solidFill>
              <a:miter lim="800000"/>
              <a:headEnd/>
              <a:tailEnd/>
            </a:ln>
          </p:spPr>
        </p:pic>
        <p:sp>
          <p:nvSpPr>
            <p:cNvPr id="10" name="Text Box 12"/>
            <p:cNvSpPr txBox="1">
              <a:spLocks noChangeArrowheads="1"/>
            </p:cNvSpPr>
            <p:nvPr/>
          </p:nvSpPr>
          <p:spPr bwMode="auto">
            <a:xfrm>
              <a:off x="1777" y="7537"/>
              <a:ext cx="4500" cy="900"/>
            </a:xfrm>
            <a:prstGeom prst="rect">
              <a:avLst/>
            </a:prstGeom>
            <a:noFill/>
            <a:ln w="9525" algn="ctr">
              <a:noFill/>
              <a:miter lim="800000"/>
              <a:headEnd/>
              <a:tailEnd/>
            </a:ln>
          </p:spPr>
          <p:txBody>
            <a:bodyPr/>
            <a:lstStyle/>
            <a:p>
              <a:pPr algn="ctr" eaLnBrk="0" hangingPunct="0"/>
              <a:endParaRPr lang="en-US" sz="2400">
                <a:latin typeface="Times New Roman" pitchFamily="18" charset="0"/>
              </a:endParaRPr>
            </a:p>
          </p:txBody>
        </p:sp>
      </p:grpSp>
      <p:grpSp>
        <p:nvGrpSpPr>
          <p:cNvPr id="11" name="Group 13"/>
          <p:cNvGrpSpPr>
            <a:grpSpLocks/>
          </p:cNvGrpSpPr>
          <p:nvPr/>
        </p:nvGrpSpPr>
        <p:grpSpPr bwMode="auto">
          <a:xfrm>
            <a:off x="1663337" y="919161"/>
            <a:ext cx="1338428" cy="1782669"/>
            <a:chOff x="1391" y="1130"/>
            <a:chExt cx="4320" cy="6824"/>
          </a:xfrm>
        </p:grpSpPr>
        <p:pic>
          <p:nvPicPr>
            <p:cNvPr id="12" name="Picture 14"/>
            <p:cNvPicPr>
              <a:picLocks noChangeAspect="1" noChangeArrowheads="1"/>
            </p:cNvPicPr>
            <p:nvPr/>
          </p:nvPicPr>
          <p:blipFill>
            <a:blip r:embed="rId3" cstate="print"/>
            <a:srcRect/>
            <a:stretch>
              <a:fillRect/>
            </a:stretch>
          </p:blipFill>
          <p:spPr bwMode="auto">
            <a:xfrm>
              <a:off x="1425" y="1130"/>
              <a:ext cx="4246" cy="6124"/>
            </a:xfrm>
            <a:prstGeom prst="rect">
              <a:avLst/>
            </a:prstGeom>
            <a:noFill/>
            <a:ln w="9525">
              <a:noFill/>
              <a:miter lim="800000"/>
              <a:headEnd/>
              <a:tailEnd/>
            </a:ln>
          </p:spPr>
        </p:pic>
        <p:sp>
          <p:nvSpPr>
            <p:cNvPr id="13" name="Text Box 15"/>
            <p:cNvSpPr txBox="1">
              <a:spLocks noChangeArrowheads="1"/>
            </p:cNvSpPr>
            <p:nvPr/>
          </p:nvSpPr>
          <p:spPr bwMode="auto">
            <a:xfrm>
              <a:off x="1391" y="7234"/>
              <a:ext cx="4320" cy="720"/>
            </a:xfrm>
            <a:prstGeom prst="rect">
              <a:avLst/>
            </a:prstGeom>
            <a:noFill/>
            <a:ln w="9525">
              <a:noFill/>
              <a:miter lim="800000"/>
              <a:headEnd/>
              <a:tailEnd/>
            </a:ln>
          </p:spPr>
          <p:txBody>
            <a:bodyPr/>
            <a:lstStyle/>
            <a:p>
              <a:pPr eaLnBrk="0" hangingPunct="0"/>
              <a:endParaRPr lang="en-US" sz="2400">
                <a:latin typeface="Times New Roman" pitchFamily="18" charset="0"/>
              </a:endParaRPr>
            </a:p>
          </p:txBody>
        </p:sp>
      </p:grpSp>
      <p:grpSp>
        <p:nvGrpSpPr>
          <p:cNvPr id="14" name="Group 16"/>
          <p:cNvGrpSpPr>
            <a:grpSpLocks/>
          </p:cNvGrpSpPr>
          <p:nvPr/>
        </p:nvGrpSpPr>
        <p:grpSpPr bwMode="auto">
          <a:xfrm>
            <a:off x="1611008" y="4956648"/>
            <a:ext cx="1385131" cy="1875225"/>
            <a:chOff x="5891" y="1308"/>
            <a:chExt cx="4397" cy="6770"/>
          </a:xfrm>
        </p:grpSpPr>
        <p:pic>
          <p:nvPicPr>
            <p:cNvPr id="15" name="Picture 17"/>
            <p:cNvPicPr>
              <a:picLocks noChangeAspect="1" noChangeArrowheads="1"/>
            </p:cNvPicPr>
            <p:nvPr/>
          </p:nvPicPr>
          <p:blipFill>
            <a:blip r:embed="rId4" cstate="print"/>
            <a:srcRect/>
            <a:stretch>
              <a:fillRect/>
            </a:stretch>
          </p:blipFill>
          <p:spPr bwMode="auto">
            <a:xfrm>
              <a:off x="6081" y="1308"/>
              <a:ext cx="4207" cy="6124"/>
            </a:xfrm>
            <a:prstGeom prst="rect">
              <a:avLst/>
            </a:prstGeom>
            <a:noFill/>
            <a:ln w="9525">
              <a:noFill/>
              <a:miter lim="800000"/>
              <a:headEnd/>
              <a:tailEnd/>
            </a:ln>
          </p:spPr>
        </p:pic>
        <p:sp>
          <p:nvSpPr>
            <p:cNvPr id="16" name="Text Box 18"/>
            <p:cNvSpPr txBox="1">
              <a:spLocks noChangeArrowheads="1"/>
            </p:cNvSpPr>
            <p:nvPr/>
          </p:nvSpPr>
          <p:spPr bwMode="auto">
            <a:xfrm>
              <a:off x="5891" y="7358"/>
              <a:ext cx="4320" cy="720"/>
            </a:xfrm>
            <a:prstGeom prst="rect">
              <a:avLst/>
            </a:prstGeom>
            <a:noFill/>
            <a:ln w="9525">
              <a:noFill/>
              <a:miter lim="800000"/>
              <a:headEnd/>
              <a:tailEnd/>
            </a:ln>
          </p:spPr>
          <p:txBody>
            <a:bodyPr/>
            <a:lstStyle/>
            <a:p>
              <a:pPr algn="ctr" eaLnBrk="0" hangingPunct="0"/>
              <a:endParaRPr lang="en-US" sz="2400">
                <a:latin typeface="Times New Roman" pitchFamily="18" charset="0"/>
              </a:endParaRPr>
            </a:p>
          </p:txBody>
        </p:sp>
      </p:grpSp>
      <p:pic>
        <p:nvPicPr>
          <p:cNvPr id="17" name="Picture 20" descr="unit08_slide09-4"/>
          <p:cNvPicPr>
            <a:picLocks noChangeAspect="1" noChangeArrowheads="1"/>
          </p:cNvPicPr>
          <p:nvPr/>
        </p:nvPicPr>
        <p:blipFill>
          <a:blip r:embed="rId5" cstate="print"/>
          <a:srcRect/>
          <a:stretch>
            <a:fillRect/>
          </a:stretch>
        </p:blipFill>
        <p:spPr bwMode="auto">
          <a:xfrm>
            <a:off x="5674842" y="2456426"/>
            <a:ext cx="2741760" cy="3661752"/>
          </a:xfrm>
          <a:prstGeom prst="rect">
            <a:avLst/>
          </a:prstGeom>
          <a:noFill/>
          <a:ln w="9525">
            <a:noFill/>
            <a:miter lim="800000"/>
            <a:headEnd/>
            <a:tailEnd/>
          </a:ln>
        </p:spPr>
      </p:pic>
      <p:grpSp>
        <p:nvGrpSpPr>
          <p:cNvPr id="18" name="Group 23"/>
          <p:cNvGrpSpPr>
            <a:grpSpLocks/>
          </p:cNvGrpSpPr>
          <p:nvPr/>
        </p:nvGrpSpPr>
        <p:grpSpPr bwMode="auto">
          <a:xfrm>
            <a:off x="3453151" y="2181671"/>
            <a:ext cx="1898870" cy="3513354"/>
            <a:chOff x="2151" y="596"/>
            <a:chExt cx="1545" cy="2771"/>
          </a:xfrm>
        </p:grpSpPr>
        <p:cxnSp>
          <p:nvCxnSpPr>
            <p:cNvPr id="19" name="AutoShape 19"/>
            <p:cNvCxnSpPr>
              <a:cxnSpLocks noChangeShapeType="1"/>
            </p:cNvCxnSpPr>
            <p:nvPr/>
          </p:nvCxnSpPr>
          <p:spPr bwMode="auto">
            <a:xfrm flipV="1">
              <a:off x="2160" y="2016"/>
              <a:ext cx="1536" cy="11"/>
            </a:xfrm>
            <a:prstGeom prst="straightConnector1">
              <a:avLst/>
            </a:prstGeom>
            <a:noFill/>
            <a:ln w="19050">
              <a:solidFill>
                <a:srgbClr val="FF9900"/>
              </a:solidFill>
              <a:round/>
              <a:headEnd/>
              <a:tailEnd type="triangle" w="med" len="med"/>
            </a:ln>
          </p:spPr>
        </p:cxnSp>
        <p:cxnSp>
          <p:nvCxnSpPr>
            <p:cNvPr id="20" name="AutoShape 21"/>
            <p:cNvCxnSpPr>
              <a:cxnSpLocks noChangeShapeType="1"/>
            </p:cNvCxnSpPr>
            <p:nvPr/>
          </p:nvCxnSpPr>
          <p:spPr bwMode="auto">
            <a:xfrm>
              <a:off x="2151" y="596"/>
              <a:ext cx="1040" cy="1349"/>
            </a:xfrm>
            <a:prstGeom prst="bentConnector2">
              <a:avLst/>
            </a:prstGeom>
            <a:noFill/>
            <a:ln w="19050">
              <a:solidFill>
                <a:srgbClr val="FF9900"/>
              </a:solidFill>
              <a:miter lim="800000"/>
              <a:headEnd/>
              <a:tailEnd/>
            </a:ln>
          </p:spPr>
        </p:cxnSp>
        <p:cxnSp>
          <p:nvCxnSpPr>
            <p:cNvPr id="21" name="AutoShape 22"/>
            <p:cNvCxnSpPr>
              <a:cxnSpLocks noChangeShapeType="1"/>
            </p:cNvCxnSpPr>
            <p:nvPr/>
          </p:nvCxnSpPr>
          <p:spPr bwMode="auto">
            <a:xfrm flipV="1">
              <a:off x="2157" y="1951"/>
              <a:ext cx="1029" cy="1416"/>
            </a:xfrm>
            <a:prstGeom prst="bentConnector2">
              <a:avLst/>
            </a:prstGeom>
            <a:noFill/>
            <a:ln w="19050">
              <a:solidFill>
                <a:srgbClr val="FF9900"/>
              </a:solidFill>
              <a:miter lim="800000"/>
              <a:headEnd/>
              <a:tailEnd/>
            </a:ln>
          </p:spPr>
        </p:cxnSp>
      </p:grpSp>
      <p:sp>
        <p:nvSpPr>
          <p:cNvPr id="22" name="Rectangle 24"/>
          <p:cNvSpPr>
            <a:spLocks noChangeArrowheads="1"/>
          </p:cNvSpPr>
          <p:nvPr/>
        </p:nvSpPr>
        <p:spPr bwMode="auto">
          <a:xfrm>
            <a:off x="7312929" y="4931884"/>
            <a:ext cx="613292" cy="338529"/>
          </a:xfrm>
          <a:prstGeom prst="rect">
            <a:avLst/>
          </a:prstGeom>
          <a:solidFill>
            <a:schemeClr val="bg1"/>
          </a:solidFill>
          <a:ln w="9525">
            <a:noFill/>
            <a:miter lim="800000"/>
            <a:headEnd/>
            <a:tailEnd/>
          </a:ln>
        </p:spPr>
        <p:txBody>
          <a:bodyPr wrap="none" anchor="ctr"/>
          <a:lstStyle/>
          <a:p>
            <a:endParaRPr lang="tr-TR"/>
          </a:p>
        </p:txBody>
      </p:sp>
    </p:spTree>
    <p:extLst>
      <p:ext uri="{BB962C8B-B14F-4D97-AF65-F5344CB8AC3E}">
        <p14:creationId xmlns:p14="http://schemas.microsoft.com/office/powerpoint/2010/main" val="309902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88912"/>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dirty="0"/>
              <a:t>II. Meteorolojik Yangın İndeksi (MYI) Sistemi</a:t>
            </a:r>
            <a:r>
              <a:rPr lang="tr-TR" dirty="0"/>
              <a:t> </a:t>
            </a:r>
          </a:p>
        </p:txBody>
      </p:sp>
      <p:sp>
        <p:nvSpPr>
          <p:cNvPr id="8" name="Rectangle 6"/>
          <p:cNvSpPr>
            <a:spLocks noChangeArrowheads="1"/>
          </p:cNvSpPr>
          <p:nvPr/>
        </p:nvSpPr>
        <p:spPr bwMode="auto">
          <a:xfrm>
            <a:off x="900113" y="1619250"/>
            <a:ext cx="7848600" cy="915988"/>
          </a:xfrm>
          <a:prstGeom prst="rect">
            <a:avLst/>
          </a:prstGeom>
          <a:noFill/>
          <a:ln w="9525">
            <a:noFill/>
            <a:miter lim="800000"/>
            <a:headEnd/>
            <a:tailEnd/>
          </a:ln>
        </p:spPr>
        <p:txBody>
          <a:bodyPr anchor="ctr">
            <a:spAutoFit/>
          </a:bodyPr>
          <a:lstStyle/>
          <a:p>
            <a:pPr algn="just"/>
            <a:r>
              <a:rPr lang="tr-TR"/>
              <a:t>MYİ sistemi standart bir yanıcı madde tipinde sadece hava hallerine bağlı olarak yangın çıkma potansiyeli ve yangın davranışı hakkında genel bilgi verir. </a:t>
            </a:r>
          </a:p>
        </p:txBody>
      </p:sp>
      <p:pic>
        <p:nvPicPr>
          <p:cNvPr id="9" name="Picture 7"/>
          <p:cNvPicPr>
            <a:picLocks noChangeAspect="1" noChangeArrowheads="1"/>
          </p:cNvPicPr>
          <p:nvPr/>
        </p:nvPicPr>
        <p:blipFill>
          <a:blip r:embed="rId2" cstate="print"/>
          <a:srcRect/>
          <a:stretch>
            <a:fillRect/>
          </a:stretch>
        </p:blipFill>
        <p:spPr bwMode="auto">
          <a:xfrm>
            <a:off x="1331913" y="2486025"/>
            <a:ext cx="6769100" cy="4183063"/>
          </a:xfrm>
          <a:prstGeom prst="rect">
            <a:avLst/>
          </a:prstGeom>
          <a:noFill/>
          <a:ln w="9525">
            <a:noFill/>
            <a:miter lim="800000"/>
            <a:headEnd/>
            <a:tailEnd/>
          </a:ln>
        </p:spPr>
      </p:pic>
    </p:spTree>
    <p:extLst>
      <p:ext uri="{BB962C8B-B14F-4D97-AF65-F5344CB8AC3E}">
        <p14:creationId xmlns:p14="http://schemas.microsoft.com/office/powerpoint/2010/main" val="302728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97441"/>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smtClean="0">
                <a:solidFill>
                  <a:schemeClr val="bg1"/>
                </a:solidFill>
              </a:rPr>
              <a:t>YANGIN TEHLİKE ORANLARI SİSTEMİ</a:t>
            </a:r>
            <a:endParaRPr lang="tr-TR" b="1"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II. Meteorolojik Yangın İndeksi (MYI) Sistemi</a:t>
            </a:r>
            <a:r>
              <a:rPr lang="tr-TR"/>
              <a:t> </a:t>
            </a:r>
          </a:p>
        </p:txBody>
      </p:sp>
      <p:sp>
        <p:nvSpPr>
          <p:cNvPr id="8" name="Rectangle 6"/>
          <p:cNvSpPr>
            <a:spLocks noChangeArrowheads="1"/>
          </p:cNvSpPr>
          <p:nvPr/>
        </p:nvSpPr>
        <p:spPr bwMode="auto">
          <a:xfrm>
            <a:off x="900113" y="1800225"/>
            <a:ext cx="7848600" cy="1465263"/>
          </a:xfrm>
          <a:prstGeom prst="rect">
            <a:avLst/>
          </a:prstGeom>
          <a:noFill/>
          <a:ln w="9525">
            <a:noFill/>
            <a:miter lim="800000"/>
            <a:headEnd/>
            <a:tailEnd/>
          </a:ln>
        </p:spPr>
        <p:txBody>
          <a:bodyPr anchor="ctr">
            <a:spAutoFit/>
          </a:bodyPr>
          <a:lstStyle/>
          <a:p>
            <a:pPr lvl="1" algn="just">
              <a:buFontTx/>
              <a:buChar char="•"/>
            </a:pPr>
            <a:r>
              <a:rPr lang="tr-TR" b="1"/>
              <a:t>Yanıcı Madde Nem Kodları</a:t>
            </a:r>
          </a:p>
          <a:p>
            <a:pPr lvl="1" algn="just"/>
            <a:endParaRPr lang="tr-TR"/>
          </a:p>
          <a:p>
            <a:pPr algn="just"/>
            <a:r>
              <a:rPr lang="tr-TR"/>
              <a:t>MYİ sistemi, havanın hallerinin ormandaki kuru yanıcı maddeler üzerine önceki ve şimdiki etkilerini kullanarak yanıcı madde nem içeriklerini belirler ve yangın potansiyelini relatif bir şekilde ortaya koymaya çalışır. </a:t>
            </a:r>
          </a:p>
        </p:txBody>
      </p:sp>
    </p:spTree>
    <p:extLst>
      <p:ext uri="{BB962C8B-B14F-4D97-AF65-F5344CB8AC3E}">
        <p14:creationId xmlns:p14="http://schemas.microsoft.com/office/powerpoint/2010/main" val="36943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95262"/>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dirty="0" smtClean="0">
                <a:solidFill>
                  <a:schemeClr val="bg1"/>
                </a:solidFill>
              </a:rPr>
              <a:t>YANGIN TEHLİKE ORANLARI SİSTEMİ</a:t>
            </a:r>
            <a:endParaRPr lang="tr-TR" b="1" dirty="0"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II. Meteorolojik Yangın İndeksi (MYI) Sistemi</a:t>
            </a:r>
            <a:r>
              <a:rPr lang="tr-TR"/>
              <a:t> </a:t>
            </a:r>
          </a:p>
        </p:txBody>
      </p:sp>
      <p:sp>
        <p:nvSpPr>
          <p:cNvPr id="8" name="Rectangle 6"/>
          <p:cNvSpPr>
            <a:spLocks noChangeArrowheads="1"/>
          </p:cNvSpPr>
          <p:nvPr/>
        </p:nvSpPr>
        <p:spPr bwMode="auto">
          <a:xfrm>
            <a:off x="900113" y="1800225"/>
            <a:ext cx="7848600" cy="4524375"/>
          </a:xfrm>
          <a:prstGeom prst="rect">
            <a:avLst/>
          </a:prstGeom>
          <a:noFill/>
          <a:ln w="9525">
            <a:noFill/>
            <a:miter lim="800000"/>
            <a:headEnd/>
            <a:tailEnd/>
          </a:ln>
        </p:spPr>
        <p:txBody>
          <a:bodyPr anchor="ctr">
            <a:spAutoFit/>
          </a:bodyPr>
          <a:lstStyle/>
          <a:p>
            <a:pPr lvl="1" algn="just">
              <a:buFontTx/>
              <a:buChar char="•"/>
            </a:pPr>
            <a:r>
              <a:rPr lang="tr-TR" b="1"/>
              <a:t>Yanıcı Madde Nem Kodları</a:t>
            </a:r>
          </a:p>
          <a:p>
            <a:pPr lvl="1" algn="just"/>
            <a:endParaRPr lang="tr-TR"/>
          </a:p>
          <a:p>
            <a:pPr algn="just"/>
            <a:r>
              <a:rPr lang="tr-TR" sz="1400" b="1" i="1"/>
              <a:t>İnce Üst Tabaka Yanıcı Madde Nem Kodu (İYMNK): </a:t>
            </a:r>
            <a:r>
              <a:rPr lang="tr-TR" sz="1400"/>
              <a:t>İYMNK yangının başladığı ve ilk geliştiği yer olan ölü örtü tabakasının en üst kısmını oluşturan yeni dökülmüş ibre, yaprak, çapları 0.5 cm’den küçük ince dal gibi 1-2 cm derinliğe kadar bulunan yanıcı maddelerin nem içeriklerinin sayısal bir oranıdır.  Yangın çıkma potansiyelinin bir göstergesidir.  İYMNK sıcaklık, rüzgâr hızı, nispi nem ve yağıştan etkilenir. </a:t>
            </a:r>
          </a:p>
          <a:p>
            <a:pPr algn="just"/>
            <a:endParaRPr lang="tr-TR" sz="1400"/>
          </a:p>
          <a:p>
            <a:pPr algn="just"/>
            <a:r>
              <a:rPr lang="tr-TR" sz="1400" b="1" i="1"/>
              <a:t>Humus Tabakası Nem Kodu (HNK): </a:t>
            </a:r>
            <a:r>
              <a:rPr lang="tr-TR" sz="1400"/>
              <a:t>Humus Tabakası Nem Kodu (HNK), 5-10 cm derinliğe kadar bulunan ve ayrışmaya başlamış ince yanıcı maddelerle, 0.6-5 cm çapındaki dal ve gövdelerin oluşturduğu hafif sıkışmış organik tabakanın nem içeriğinin sayısal oranıdır. Bu tür yanıcı maddeler nem içeriklerinin 2/3'ünü 12 günde kaybetmektedirler. HNK, yangının tutuşması, yanıcı maddde yoğunluğunun derecesinin belirlenmesinde kullanılır ve yangın şiddeti indeksinde dolaylı rol oynar.  Ayrıca, yangınla mücadele ve soğutma çalışmalarında karşılaşılabilecek zorluk yanında, yangının toprağa olan etkisinin de bir göstergesidir. </a:t>
            </a:r>
          </a:p>
          <a:p>
            <a:pPr algn="just"/>
            <a:endParaRPr lang="tr-TR" sz="1400"/>
          </a:p>
          <a:p>
            <a:pPr algn="just"/>
            <a:r>
              <a:rPr lang="tr-TR" sz="1400" b="1" i="1"/>
              <a:t>Derin Organik Tabaka Nem Kodu (DONK): </a:t>
            </a:r>
            <a:r>
              <a:rPr lang="tr-TR" sz="1400"/>
              <a:t>Derin, sıkışmış organik tabakanın nem içeriğinin sayısal oranıdır. Yanıcı maddeler üzerindeki sezonluk kuraklığın etkilerinin ve derinlerdeki humus tabakası ve büyük kütüklerdeki içten içe yanma miktarının kullanışlı bir göstergesidir.</a:t>
            </a:r>
          </a:p>
          <a:p>
            <a:endParaRPr lang="tr-TR" sz="1400"/>
          </a:p>
        </p:txBody>
      </p:sp>
    </p:spTree>
    <p:extLst>
      <p:ext uri="{BB962C8B-B14F-4D97-AF65-F5344CB8AC3E}">
        <p14:creationId xmlns:p14="http://schemas.microsoft.com/office/powerpoint/2010/main" val="316523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6125" y="157163"/>
            <a:ext cx="8156575" cy="6762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tr-TR" b="1" dirty="0" smtClean="0">
                <a:solidFill>
                  <a:schemeClr val="bg1"/>
                </a:solidFill>
              </a:rPr>
              <a:t>YANGIN TEHLİKE ORANLARI SİSTEMİ</a:t>
            </a:r>
            <a:endParaRPr lang="tr-TR" b="1" dirty="0" smtClean="0">
              <a:solidFill>
                <a:schemeClr val="bg1"/>
              </a:solidFill>
            </a:endParaRPr>
          </a:p>
        </p:txBody>
      </p:sp>
      <p:sp>
        <p:nvSpPr>
          <p:cNvPr id="5" name="Rectangle 3"/>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tr-TR"/>
          </a:p>
          <a:p>
            <a:pPr algn="ctr"/>
            <a:endParaRPr lang="tr-TR" b="1"/>
          </a:p>
        </p:txBody>
      </p:sp>
      <p:sp>
        <p:nvSpPr>
          <p:cNvPr id="6" name="Rectangle 4"/>
          <p:cNvSpPr>
            <a:spLocks noChangeArrowheads="1"/>
          </p:cNvSpPr>
          <p:nvPr/>
        </p:nvSpPr>
        <p:spPr bwMode="auto">
          <a:xfrm>
            <a:off x="898525" y="1258888"/>
            <a:ext cx="7607300" cy="366712"/>
          </a:xfrm>
          <a:prstGeom prst="rect">
            <a:avLst/>
          </a:prstGeom>
          <a:noFill/>
          <a:ln w="9525">
            <a:noFill/>
            <a:miter lim="800000"/>
            <a:headEnd/>
            <a:tailEnd/>
          </a:ln>
        </p:spPr>
        <p:txBody>
          <a:bodyPr anchor="ctr">
            <a:spAutoFit/>
          </a:bodyPr>
          <a:lstStyle/>
          <a:p>
            <a:pPr algn="just"/>
            <a:r>
              <a:rPr lang="tr-TR" b="1"/>
              <a:t>II. Meteorolojik Yangın İndeksi (MYI) Sistemi</a:t>
            </a:r>
            <a:r>
              <a:rPr lang="tr-TR"/>
              <a:t> </a:t>
            </a:r>
          </a:p>
        </p:txBody>
      </p:sp>
      <p:sp>
        <p:nvSpPr>
          <p:cNvPr id="8" name="Rectangle 6"/>
          <p:cNvSpPr>
            <a:spLocks noChangeArrowheads="1"/>
          </p:cNvSpPr>
          <p:nvPr/>
        </p:nvSpPr>
        <p:spPr bwMode="auto">
          <a:xfrm>
            <a:off x="900113" y="1800225"/>
            <a:ext cx="7848600" cy="1754188"/>
          </a:xfrm>
          <a:prstGeom prst="rect">
            <a:avLst/>
          </a:prstGeom>
          <a:noFill/>
          <a:ln w="9525">
            <a:noFill/>
            <a:miter lim="800000"/>
            <a:headEnd/>
            <a:tailEnd/>
          </a:ln>
        </p:spPr>
        <p:txBody>
          <a:bodyPr anchor="ctr">
            <a:spAutoFit/>
          </a:bodyPr>
          <a:lstStyle/>
          <a:p>
            <a:pPr lvl="1" algn="just">
              <a:buFontTx/>
              <a:buChar char="•"/>
            </a:pPr>
            <a:r>
              <a:rPr lang="tr-TR" b="1"/>
              <a:t>Yangın Davranış İndeksleri</a:t>
            </a:r>
          </a:p>
          <a:p>
            <a:pPr lvl="1" algn="just"/>
            <a:endParaRPr lang="tr-TR"/>
          </a:p>
          <a:p>
            <a:pPr algn="just"/>
            <a:r>
              <a:rPr lang="tr-TR"/>
              <a:t>MYİ sistemi, yanıcı madde nem içeriklerine göre potansiyel yangın davranışı (yayılma oranı, yangın şiddeti ve yanıcı madde tüketimi) tahminlerinde bulunarak  potansiyel yangın davranışını relatif bir şekilde ortaya koymaya çalışır.</a:t>
            </a:r>
          </a:p>
        </p:txBody>
      </p:sp>
    </p:spTree>
    <p:extLst>
      <p:ext uri="{BB962C8B-B14F-4D97-AF65-F5344CB8AC3E}">
        <p14:creationId xmlns:p14="http://schemas.microsoft.com/office/powerpoint/2010/main" val="298936023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1638</TotalTime>
  <Words>1960</Words>
  <Application>Microsoft Office PowerPoint</Application>
  <PresentationFormat>Ekran Gösterisi (4:3)</PresentationFormat>
  <Paragraphs>203</Paragraphs>
  <Slides>25</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32" baseType="lpstr">
      <vt:lpstr>Arial</vt:lpstr>
      <vt:lpstr>Calibri</vt:lpstr>
      <vt:lpstr>Calibri Light</vt:lpstr>
      <vt:lpstr>Times New Roman</vt:lpstr>
      <vt:lpstr>Wingdings</vt:lpstr>
      <vt:lpstr>Office Teması</vt:lpstr>
      <vt:lpstr>Resim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User</cp:lastModifiedBy>
  <cp:revision>151</cp:revision>
  <dcterms:created xsi:type="dcterms:W3CDTF">2020-10-18T10:22:26Z</dcterms:created>
  <dcterms:modified xsi:type="dcterms:W3CDTF">2022-04-02T17:46:32Z</dcterms:modified>
</cp:coreProperties>
</file>