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Lst>
  <p:notesMasterIdLst>
    <p:notesMasterId r:id="rId14"/>
  </p:notesMasterIdLst>
  <p:sldIdLst>
    <p:sldId id="266" r:id="rId2"/>
    <p:sldId id="257" r:id="rId3"/>
    <p:sldId id="264" r:id="rId4"/>
    <p:sldId id="263" r:id="rId5"/>
    <p:sldId id="267" r:id="rId6"/>
    <p:sldId id="258" r:id="rId7"/>
    <p:sldId id="265" r:id="rId8"/>
    <p:sldId id="259" r:id="rId9"/>
    <p:sldId id="256" r:id="rId10"/>
    <p:sldId id="260" r:id="rId11"/>
    <p:sldId id="261" r:id="rId12"/>
    <p:sldId id="262" r:id="rId13"/>
  </p:sldIdLst>
  <p:sldSz cx="10799763" cy="10799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E4E0"/>
    <a:srgbClr val="98AA9D"/>
    <a:srgbClr val="D5C392"/>
    <a:srgbClr val="C58C6D"/>
    <a:srgbClr val="E4DAC2"/>
    <a:srgbClr val="C7C7BB"/>
    <a:srgbClr val="F8F6F2"/>
    <a:srgbClr val="919F90"/>
    <a:srgbClr val="D9695F"/>
    <a:srgbClr val="B3B8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41"/>
    <p:restoredTop sz="86419"/>
  </p:normalViewPr>
  <p:slideViewPr>
    <p:cSldViewPr snapToGrid="0">
      <p:cViewPr varScale="1">
        <p:scale>
          <a:sx n="62" d="100"/>
          <a:sy n="62" d="100"/>
        </p:scale>
        <p:origin x="2128" y="192"/>
      </p:cViewPr>
      <p:guideLst/>
    </p:cSldViewPr>
  </p:slideViewPr>
  <p:outlineViewPr>
    <p:cViewPr>
      <p:scale>
        <a:sx n="20" d="100"/>
        <a:sy n="20" d="100"/>
      </p:scale>
      <p:origin x="0" y="0"/>
    </p:cViewPr>
    <p:sldLst>
      <p:sld r:id="rId1" collapse="1"/>
    </p:sldLst>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C7CF73-BAA8-1F48-B627-DF74AC8925F3}" type="datetimeFigureOut">
              <a:rPr lang="tr-TR" smtClean="0"/>
              <a:t>19.10.2026</a:t>
            </a:fld>
            <a:endParaRPr lang="tr-TR"/>
          </a:p>
        </p:txBody>
      </p:sp>
      <p:sp>
        <p:nvSpPr>
          <p:cNvPr id="4" name="Slayt Resmi Yer Tutucusu 3"/>
          <p:cNvSpPr>
            <a:spLocks noGrp="1" noRot="1" noChangeAspect="1"/>
          </p:cNvSpPr>
          <p:nvPr>
            <p:ph type="sldImg" idx="2"/>
          </p:nvPr>
        </p:nvSpPr>
        <p:spPr>
          <a:xfrm>
            <a:off x="1885950" y="1143000"/>
            <a:ext cx="30861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6CBA7B-1CAB-FA47-AAA4-B1804DB64D8B}" type="slidenum">
              <a:rPr lang="tr-TR" smtClean="0"/>
              <a:t>‹#›</a:t>
            </a:fld>
            <a:endParaRPr lang="tr-TR"/>
          </a:p>
        </p:txBody>
      </p:sp>
    </p:spTree>
    <p:extLst>
      <p:ext uri="{BB962C8B-B14F-4D97-AF65-F5344CB8AC3E}">
        <p14:creationId xmlns:p14="http://schemas.microsoft.com/office/powerpoint/2010/main" val="66085843"/>
      </p:ext>
    </p:extLst>
  </p:cSld>
  <p:clrMap bg1="lt1" tx1="dk1" bg2="lt2" tx2="dk2" accent1="accent1" accent2="accent2" accent3="accent3" accent4="accent4" accent5="accent5" accent6="accent6" hlink="hlink" folHlink="folHlink"/>
  <p:notesStyle>
    <a:lvl1pPr marL="0" algn="l" defTabSz="1178113" rtl="0" eaLnBrk="1" latinLnBrk="0" hangingPunct="1">
      <a:defRPr sz="1546" kern="1200">
        <a:solidFill>
          <a:schemeClr val="tx1"/>
        </a:solidFill>
        <a:latin typeface="+mn-lt"/>
        <a:ea typeface="+mn-ea"/>
        <a:cs typeface="+mn-cs"/>
      </a:defRPr>
    </a:lvl1pPr>
    <a:lvl2pPr marL="589056" algn="l" defTabSz="1178113" rtl="0" eaLnBrk="1" latinLnBrk="0" hangingPunct="1">
      <a:defRPr sz="1546" kern="1200">
        <a:solidFill>
          <a:schemeClr val="tx1"/>
        </a:solidFill>
        <a:latin typeface="+mn-lt"/>
        <a:ea typeface="+mn-ea"/>
        <a:cs typeface="+mn-cs"/>
      </a:defRPr>
    </a:lvl2pPr>
    <a:lvl3pPr marL="1178113" algn="l" defTabSz="1178113" rtl="0" eaLnBrk="1" latinLnBrk="0" hangingPunct="1">
      <a:defRPr sz="1546" kern="1200">
        <a:solidFill>
          <a:schemeClr val="tx1"/>
        </a:solidFill>
        <a:latin typeface="+mn-lt"/>
        <a:ea typeface="+mn-ea"/>
        <a:cs typeface="+mn-cs"/>
      </a:defRPr>
    </a:lvl3pPr>
    <a:lvl4pPr marL="1767169" algn="l" defTabSz="1178113" rtl="0" eaLnBrk="1" latinLnBrk="0" hangingPunct="1">
      <a:defRPr sz="1546" kern="1200">
        <a:solidFill>
          <a:schemeClr val="tx1"/>
        </a:solidFill>
        <a:latin typeface="+mn-lt"/>
        <a:ea typeface="+mn-ea"/>
        <a:cs typeface="+mn-cs"/>
      </a:defRPr>
    </a:lvl4pPr>
    <a:lvl5pPr marL="2356226" algn="l" defTabSz="1178113" rtl="0" eaLnBrk="1" latinLnBrk="0" hangingPunct="1">
      <a:defRPr sz="1546" kern="1200">
        <a:solidFill>
          <a:schemeClr val="tx1"/>
        </a:solidFill>
        <a:latin typeface="+mn-lt"/>
        <a:ea typeface="+mn-ea"/>
        <a:cs typeface="+mn-cs"/>
      </a:defRPr>
    </a:lvl5pPr>
    <a:lvl6pPr marL="2945282" algn="l" defTabSz="1178113" rtl="0" eaLnBrk="1" latinLnBrk="0" hangingPunct="1">
      <a:defRPr sz="1546" kern="1200">
        <a:solidFill>
          <a:schemeClr val="tx1"/>
        </a:solidFill>
        <a:latin typeface="+mn-lt"/>
        <a:ea typeface="+mn-ea"/>
        <a:cs typeface="+mn-cs"/>
      </a:defRPr>
    </a:lvl6pPr>
    <a:lvl7pPr marL="3534339" algn="l" defTabSz="1178113" rtl="0" eaLnBrk="1" latinLnBrk="0" hangingPunct="1">
      <a:defRPr sz="1546" kern="1200">
        <a:solidFill>
          <a:schemeClr val="tx1"/>
        </a:solidFill>
        <a:latin typeface="+mn-lt"/>
        <a:ea typeface="+mn-ea"/>
        <a:cs typeface="+mn-cs"/>
      </a:defRPr>
    </a:lvl7pPr>
    <a:lvl8pPr marL="4123395" algn="l" defTabSz="1178113" rtl="0" eaLnBrk="1" latinLnBrk="0" hangingPunct="1">
      <a:defRPr sz="1546" kern="1200">
        <a:solidFill>
          <a:schemeClr val="tx1"/>
        </a:solidFill>
        <a:latin typeface="+mn-lt"/>
        <a:ea typeface="+mn-ea"/>
        <a:cs typeface="+mn-cs"/>
      </a:defRPr>
    </a:lvl8pPr>
    <a:lvl9pPr marL="4712452" algn="l" defTabSz="1178113" rtl="0" eaLnBrk="1" latinLnBrk="0" hangingPunct="1">
      <a:defRPr sz="154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1885950" y="1143000"/>
            <a:ext cx="30861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A6CBA7B-1CAB-FA47-AAA4-B1804DB64D8B}" type="slidenum">
              <a:rPr lang="tr-TR" smtClean="0"/>
              <a:t>9</a:t>
            </a:fld>
            <a:endParaRPr lang="tr-TR"/>
          </a:p>
        </p:txBody>
      </p:sp>
    </p:spTree>
    <p:extLst>
      <p:ext uri="{BB962C8B-B14F-4D97-AF65-F5344CB8AC3E}">
        <p14:creationId xmlns:p14="http://schemas.microsoft.com/office/powerpoint/2010/main" val="3342051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809982" y="1767462"/>
            <a:ext cx="9179799" cy="3759917"/>
          </a:xfrm>
        </p:spPr>
        <p:txBody>
          <a:bodyPr anchor="b"/>
          <a:lstStyle>
            <a:lvl1pPr algn="ctr">
              <a:defRPr sz="7087"/>
            </a:lvl1pPr>
          </a:lstStyle>
          <a:p>
            <a:r>
              <a:rPr lang="tr-TR"/>
              <a:t>Asıl başlık stilini düzenlemek için tıklayın</a:t>
            </a:r>
            <a:endParaRPr lang="en-US" dirty="0"/>
          </a:p>
        </p:txBody>
      </p:sp>
      <p:sp>
        <p:nvSpPr>
          <p:cNvPr id="3" name="Subtitle 2"/>
          <p:cNvSpPr>
            <a:spLocks noGrp="1"/>
          </p:cNvSpPr>
          <p:nvPr>
            <p:ph type="subTitle" idx="1"/>
          </p:nvPr>
        </p:nvSpPr>
        <p:spPr>
          <a:xfrm>
            <a:off x="1349971" y="5672376"/>
            <a:ext cx="8099822" cy="2607442"/>
          </a:xfrm>
        </p:spPr>
        <p:txBody>
          <a:bodyPr/>
          <a:lstStyle>
            <a:lvl1pPr marL="0" indent="0" algn="ctr">
              <a:buNone/>
              <a:defRPr sz="2835"/>
            </a:lvl1pPr>
            <a:lvl2pPr marL="539999" indent="0" algn="ctr">
              <a:buNone/>
              <a:defRPr sz="2362"/>
            </a:lvl2pPr>
            <a:lvl3pPr marL="1079998" indent="0" algn="ctr">
              <a:buNone/>
              <a:defRPr sz="2126"/>
            </a:lvl3pPr>
            <a:lvl4pPr marL="1619997" indent="0" algn="ctr">
              <a:buNone/>
              <a:defRPr sz="1890"/>
            </a:lvl4pPr>
            <a:lvl5pPr marL="2159996" indent="0" algn="ctr">
              <a:buNone/>
              <a:defRPr sz="1890"/>
            </a:lvl5pPr>
            <a:lvl6pPr marL="2699995" indent="0" algn="ctr">
              <a:buNone/>
              <a:defRPr sz="1890"/>
            </a:lvl6pPr>
            <a:lvl7pPr marL="3239994" indent="0" algn="ctr">
              <a:buNone/>
              <a:defRPr sz="1890"/>
            </a:lvl7pPr>
            <a:lvl8pPr marL="3779992" indent="0" algn="ctr">
              <a:buNone/>
              <a:defRPr sz="1890"/>
            </a:lvl8pPr>
            <a:lvl9pPr marL="4319991" indent="0" algn="ctr">
              <a:buNone/>
              <a:defRPr sz="189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0D5FD7C4-BDE8-FD4B-BE7A-AF4603919611}" type="datetimeFigureOut">
              <a:rPr lang="tr-TR" smtClean="0"/>
              <a:t>19.10.2026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E316B7B-E758-7644-87E5-B0C20FEF0C8C}" type="slidenum">
              <a:rPr lang="tr-TR" smtClean="0"/>
              <a:t>‹#›</a:t>
            </a:fld>
            <a:endParaRPr lang="tr-TR"/>
          </a:p>
        </p:txBody>
      </p:sp>
    </p:spTree>
    <p:extLst>
      <p:ext uri="{BB962C8B-B14F-4D97-AF65-F5344CB8AC3E}">
        <p14:creationId xmlns:p14="http://schemas.microsoft.com/office/powerpoint/2010/main" val="3212934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0D5FD7C4-BDE8-FD4B-BE7A-AF4603919611}" type="datetimeFigureOut">
              <a:rPr lang="tr-TR" smtClean="0"/>
              <a:t>19.10.2026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E316B7B-E758-7644-87E5-B0C20FEF0C8C}" type="slidenum">
              <a:rPr lang="tr-TR" smtClean="0"/>
              <a:t>‹#›</a:t>
            </a:fld>
            <a:endParaRPr lang="tr-TR"/>
          </a:p>
        </p:txBody>
      </p:sp>
    </p:spTree>
    <p:extLst>
      <p:ext uri="{BB962C8B-B14F-4D97-AF65-F5344CB8AC3E}">
        <p14:creationId xmlns:p14="http://schemas.microsoft.com/office/powerpoint/2010/main" val="1717158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736859" y="2692444"/>
            <a:ext cx="9314796" cy="4492401"/>
          </a:xfrm>
        </p:spPr>
        <p:txBody>
          <a:bodyPr anchor="b"/>
          <a:lstStyle>
            <a:lvl1pPr>
              <a:defRPr sz="7087"/>
            </a:lvl1pPr>
          </a:lstStyle>
          <a:p>
            <a:r>
              <a:rPr lang="tr-TR"/>
              <a:t>Asıl başlık stilini düzenlemek için tıklayın</a:t>
            </a:r>
            <a:endParaRPr lang="en-US" dirty="0"/>
          </a:p>
        </p:txBody>
      </p:sp>
      <p:sp>
        <p:nvSpPr>
          <p:cNvPr id="3" name="Text Placeholder 2"/>
          <p:cNvSpPr>
            <a:spLocks noGrp="1"/>
          </p:cNvSpPr>
          <p:nvPr>
            <p:ph type="body" idx="1"/>
          </p:nvPr>
        </p:nvSpPr>
        <p:spPr>
          <a:xfrm>
            <a:off x="736859" y="7227345"/>
            <a:ext cx="9314796" cy="2362447"/>
          </a:xfrm>
        </p:spPr>
        <p:txBody>
          <a:bodyPr/>
          <a:lstStyle>
            <a:lvl1pPr marL="0" indent="0">
              <a:buNone/>
              <a:defRPr sz="2835">
                <a:solidFill>
                  <a:schemeClr val="tx1"/>
                </a:solidFill>
              </a:defRPr>
            </a:lvl1pPr>
            <a:lvl2pPr marL="539999" indent="0">
              <a:buNone/>
              <a:defRPr sz="2362">
                <a:solidFill>
                  <a:schemeClr val="tx1">
                    <a:tint val="75000"/>
                  </a:schemeClr>
                </a:solidFill>
              </a:defRPr>
            </a:lvl2pPr>
            <a:lvl3pPr marL="1079998" indent="0">
              <a:buNone/>
              <a:defRPr sz="2126">
                <a:solidFill>
                  <a:schemeClr val="tx1">
                    <a:tint val="75000"/>
                  </a:schemeClr>
                </a:solidFill>
              </a:defRPr>
            </a:lvl3pPr>
            <a:lvl4pPr marL="1619997" indent="0">
              <a:buNone/>
              <a:defRPr sz="1890">
                <a:solidFill>
                  <a:schemeClr val="tx1">
                    <a:tint val="75000"/>
                  </a:schemeClr>
                </a:solidFill>
              </a:defRPr>
            </a:lvl4pPr>
            <a:lvl5pPr marL="2159996" indent="0">
              <a:buNone/>
              <a:defRPr sz="1890">
                <a:solidFill>
                  <a:schemeClr val="tx1">
                    <a:tint val="75000"/>
                  </a:schemeClr>
                </a:solidFill>
              </a:defRPr>
            </a:lvl5pPr>
            <a:lvl6pPr marL="2699995" indent="0">
              <a:buNone/>
              <a:defRPr sz="1890">
                <a:solidFill>
                  <a:schemeClr val="tx1">
                    <a:tint val="75000"/>
                  </a:schemeClr>
                </a:solidFill>
              </a:defRPr>
            </a:lvl6pPr>
            <a:lvl7pPr marL="3239994" indent="0">
              <a:buNone/>
              <a:defRPr sz="1890">
                <a:solidFill>
                  <a:schemeClr val="tx1">
                    <a:tint val="75000"/>
                  </a:schemeClr>
                </a:solidFill>
              </a:defRPr>
            </a:lvl7pPr>
            <a:lvl8pPr marL="3779992" indent="0">
              <a:buNone/>
              <a:defRPr sz="1890">
                <a:solidFill>
                  <a:schemeClr val="tx1">
                    <a:tint val="75000"/>
                  </a:schemeClr>
                </a:solidFill>
              </a:defRPr>
            </a:lvl8pPr>
            <a:lvl9pPr marL="4319991" indent="0">
              <a:buNone/>
              <a:defRPr sz="189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0D5FD7C4-BDE8-FD4B-BE7A-AF4603919611}" type="datetimeFigureOut">
              <a:rPr lang="tr-TR" smtClean="0"/>
              <a:t>19.10.2026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E316B7B-E758-7644-87E5-B0C20FEF0C8C}" type="slidenum">
              <a:rPr lang="tr-TR" smtClean="0"/>
              <a:t>‹#›</a:t>
            </a:fld>
            <a:endParaRPr lang="tr-TR"/>
          </a:p>
        </p:txBody>
      </p:sp>
    </p:spTree>
    <p:extLst>
      <p:ext uri="{BB962C8B-B14F-4D97-AF65-F5344CB8AC3E}">
        <p14:creationId xmlns:p14="http://schemas.microsoft.com/office/powerpoint/2010/main" val="1717997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742484" y="2874937"/>
            <a:ext cx="4589899" cy="685235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467380" y="2874937"/>
            <a:ext cx="4589899" cy="6852350"/>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0D5FD7C4-BDE8-FD4B-BE7A-AF4603919611}" type="datetimeFigureOut">
              <a:rPr lang="tr-TR" smtClean="0"/>
              <a:t>19.10.2026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4E316B7B-E758-7644-87E5-B0C20FEF0C8C}" type="slidenum">
              <a:rPr lang="tr-TR" smtClean="0"/>
              <a:t>‹#›</a:t>
            </a:fld>
            <a:endParaRPr lang="tr-TR"/>
          </a:p>
        </p:txBody>
      </p:sp>
    </p:spTree>
    <p:extLst>
      <p:ext uri="{BB962C8B-B14F-4D97-AF65-F5344CB8AC3E}">
        <p14:creationId xmlns:p14="http://schemas.microsoft.com/office/powerpoint/2010/main" val="1650492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743890" y="574990"/>
            <a:ext cx="9314796" cy="2087455"/>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743892" y="2647443"/>
            <a:ext cx="4568805" cy="1297471"/>
          </a:xfrm>
        </p:spPr>
        <p:txBody>
          <a:bodyPr anchor="b"/>
          <a:lstStyle>
            <a:lvl1pPr marL="0" indent="0">
              <a:buNone/>
              <a:defRPr sz="2835" b="1"/>
            </a:lvl1pPr>
            <a:lvl2pPr marL="539999" indent="0">
              <a:buNone/>
              <a:defRPr sz="2362" b="1"/>
            </a:lvl2pPr>
            <a:lvl3pPr marL="1079998" indent="0">
              <a:buNone/>
              <a:defRPr sz="2126" b="1"/>
            </a:lvl3pPr>
            <a:lvl4pPr marL="1619997" indent="0">
              <a:buNone/>
              <a:defRPr sz="1890" b="1"/>
            </a:lvl4pPr>
            <a:lvl5pPr marL="2159996" indent="0">
              <a:buNone/>
              <a:defRPr sz="1890" b="1"/>
            </a:lvl5pPr>
            <a:lvl6pPr marL="2699995" indent="0">
              <a:buNone/>
              <a:defRPr sz="1890" b="1"/>
            </a:lvl6pPr>
            <a:lvl7pPr marL="3239994" indent="0">
              <a:buNone/>
              <a:defRPr sz="1890" b="1"/>
            </a:lvl7pPr>
            <a:lvl8pPr marL="3779992" indent="0">
              <a:buNone/>
              <a:defRPr sz="1890" b="1"/>
            </a:lvl8pPr>
            <a:lvl9pPr marL="4319991" indent="0">
              <a:buNone/>
              <a:defRPr sz="1890" b="1"/>
            </a:lvl9pPr>
          </a:lstStyle>
          <a:p>
            <a:pPr lvl="0"/>
            <a:r>
              <a:rPr lang="tr-TR"/>
              <a:t>Asıl metin stillerini düzenlemek için tıklayın</a:t>
            </a:r>
          </a:p>
        </p:txBody>
      </p:sp>
      <p:sp>
        <p:nvSpPr>
          <p:cNvPr id="4" name="Content Placeholder 3"/>
          <p:cNvSpPr>
            <a:spLocks noGrp="1"/>
          </p:cNvSpPr>
          <p:nvPr>
            <p:ph sz="half" idx="2"/>
          </p:nvPr>
        </p:nvSpPr>
        <p:spPr>
          <a:xfrm>
            <a:off x="743892" y="3944914"/>
            <a:ext cx="4568805" cy="580237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467381" y="2647443"/>
            <a:ext cx="4591306" cy="1297471"/>
          </a:xfrm>
        </p:spPr>
        <p:txBody>
          <a:bodyPr anchor="b"/>
          <a:lstStyle>
            <a:lvl1pPr marL="0" indent="0">
              <a:buNone/>
              <a:defRPr sz="2835" b="1"/>
            </a:lvl1pPr>
            <a:lvl2pPr marL="539999" indent="0">
              <a:buNone/>
              <a:defRPr sz="2362" b="1"/>
            </a:lvl2pPr>
            <a:lvl3pPr marL="1079998" indent="0">
              <a:buNone/>
              <a:defRPr sz="2126" b="1"/>
            </a:lvl3pPr>
            <a:lvl4pPr marL="1619997" indent="0">
              <a:buNone/>
              <a:defRPr sz="1890" b="1"/>
            </a:lvl4pPr>
            <a:lvl5pPr marL="2159996" indent="0">
              <a:buNone/>
              <a:defRPr sz="1890" b="1"/>
            </a:lvl5pPr>
            <a:lvl6pPr marL="2699995" indent="0">
              <a:buNone/>
              <a:defRPr sz="1890" b="1"/>
            </a:lvl6pPr>
            <a:lvl7pPr marL="3239994" indent="0">
              <a:buNone/>
              <a:defRPr sz="1890" b="1"/>
            </a:lvl7pPr>
            <a:lvl8pPr marL="3779992" indent="0">
              <a:buNone/>
              <a:defRPr sz="1890" b="1"/>
            </a:lvl8pPr>
            <a:lvl9pPr marL="4319991" indent="0">
              <a:buNone/>
              <a:defRPr sz="1890" b="1"/>
            </a:lvl9pPr>
          </a:lstStyle>
          <a:p>
            <a:pPr lvl="0"/>
            <a:r>
              <a:rPr lang="tr-TR"/>
              <a:t>Asıl metin stillerini düzenlemek için tıklayın</a:t>
            </a:r>
          </a:p>
        </p:txBody>
      </p:sp>
      <p:sp>
        <p:nvSpPr>
          <p:cNvPr id="6" name="Content Placeholder 5"/>
          <p:cNvSpPr>
            <a:spLocks noGrp="1"/>
          </p:cNvSpPr>
          <p:nvPr>
            <p:ph sz="quarter" idx="4"/>
          </p:nvPr>
        </p:nvSpPr>
        <p:spPr>
          <a:xfrm>
            <a:off x="5467381" y="3944914"/>
            <a:ext cx="4591306" cy="580237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0D5FD7C4-BDE8-FD4B-BE7A-AF4603919611}" type="datetimeFigureOut">
              <a:rPr lang="tr-TR" smtClean="0"/>
              <a:t>19.10.2026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4E316B7B-E758-7644-87E5-B0C20FEF0C8C}" type="slidenum">
              <a:rPr lang="tr-TR" smtClean="0"/>
              <a:t>‹#›</a:t>
            </a:fld>
            <a:endParaRPr lang="tr-TR"/>
          </a:p>
        </p:txBody>
      </p:sp>
    </p:spTree>
    <p:extLst>
      <p:ext uri="{BB962C8B-B14F-4D97-AF65-F5344CB8AC3E}">
        <p14:creationId xmlns:p14="http://schemas.microsoft.com/office/powerpoint/2010/main" val="3091523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0D5FD7C4-BDE8-FD4B-BE7A-AF4603919611}" type="datetimeFigureOut">
              <a:rPr lang="tr-TR" smtClean="0"/>
              <a:t>19.10.2026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4E316B7B-E758-7644-87E5-B0C20FEF0C8C}" type="slidenum">
              <a:rPr lang="tr-TR" smtClean="0"/>
              <a:t>‹#›</a:t>
            </a:fld>
            <a:endParaRPr lang="tr-TR"/>
          </a:p>
        </p:txBody>
      </p:sp>
    </p:spTree>
    <p:extLst>
      <p:ext uri="{BB962C8B-B14F-4D97-AF65-F5344CB8AC3E}">
        <p14:creationId xmlns:p14="http://schemas.microsoft.com/office/powerpoint/2010/main" val="2478593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5FD7C4-BDE8-FD4B-BE7A-AF4603919611}" type="datetimeFigureOut">
              <a:rPr lang="tr-TR" smtClean="0"/>
              <a:t>19.10.2026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4E316B7B-E758-7644-87E5-B0C20FEF0C8C}" type="slidenum">
              <a:rPr lang="tr-TR" smtClean="0"/>
              <a:t>‹#›</a:t>
            </a:fld>
            <a:endParaRPr lang="tr-TR"/>
          </a:p>
        </p:txBody>
      </p:sp>
    </p:spTree>
    <p:extLst>
      <p:ext uri="{BB962C8B-B14F-4D97-AF65-F5344CB8AC3E}">
        <p14:creationId xmlns:p14="http://schemas.microsoft.com/office/powerpoint/2010/main" val="2443858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43890" y="719984"/>
            <a:ext cx="3483205" cy="2519945"/>
          </a:xfrm>
        </p:spPr>
        <p:txBody>
          <a:bodyPr anchor="b"/>
          <a:lstStyle>
            <a:lvl1pPr>
              <a:defRPr sz="3780"/>
            </a:lvl1pPr>
          </a:lstStyle>
          <a:p>
            <a:r>
              <a:rPr lang="tr-TR"/>
              <a:t>Asıl başlık stilini düzenlemek için tıklayın</a:t>
            </a:r>
            <a:endParaRPr lang="en-US" dirty="0"/>
          </a:p>
        </p:txBody>
      </p:sp>
      <p:sp>
        <p:nvSpPr>
          <p:cNvPr id="3" name="Content Placeholder 2"/>
          <p:cNvSpPr>
            <a:spLocks noGrp="1"/>
          </p:cNvSpPr>
          <p:nvPr>
            <p:ph idx="1"/>
          </p:nvPr>
        </p:nvSpPr>
        <p:spPr>
          <a:xfrm>
            <a:off x="4591306" y="1554968"/>
            <a:ext cx="5467380" cy="7674832"/>
          </a:xfrm>
        </p:spPr>
        <p:txBody>
          <a:bodyPr/>
          <a:lstStyle>
            <a:lvl1pPr>
              <a:defRPr sz="3780"/>
            </a:lvl1pPr>
            <a:lvl2pPr>
              <a:defRPr sz="3307"/>
            </a:lvl2pPr>
            <a:lvl3pPr>
              <a:defRPr sz="2835"/>
            </a:lvl3pPr>
            <a:lvl4pPr>
              <a:defRPr sz="2362"/>
            </a:lvl4pPr>
            <a:lvl5pPr>
              <a:defRPr sz="2362"/>
            </a:lvl5pPr>
            <a:lvl6pPr>
              <a:defRPr sz="2362"/>
            </a:lvl6pPr>
            <a:lvl7pPr>
              <a:defRPr sz="2362"/>
            </a:lvl7pPr>
            <a:lvl8pPr>
              <a:defRPr sz="2362"/>
            </a:lvl8pPr>
            <a:lvl9pPr>
              <a:defRPr sz="2362"/>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43890" y="3239929"/>
            <a:ext cx="3483205" cy="6002369"/>
          </a:xfrm>
        </p:spPr>
        <p:txBody>
          <a:bodyPr/>
          <a:lstStyle>
            <a:lvl1pPr marL="0" indent="0">
              <a:buNone/>
              <a:defRPr sz="1890"/>
            </a:lvl1pPr>
            <a:lvl2pPr marL="539999" indent="0">
              <a:buNone/>
              <a:defRPr sz="1654"/>
            </a:lvl2pPr>
            <a:lvl3pPr marL="1079998" indent="0">
              <a:buNone/>
              <a:defRPr sz="1417"/>
            </a:lvl3pPr>
            <a:lvl4pPr marL="1619997" indent="0">
              <a:buNone/>
              <a:defRPr sz="1181"/>
            </a:lvl4pPr>
            <a:lvl5pPr marL="2159996" indent="0">
              <a:buNone/>
              <a:defRPr sz="1181"/>
            </a:lvl5pPr>
            <a:lvl6pPr marL="2699995" indent="0">
              <a:buNone/>
              <a:defRPr sz="1181"/>
            </a:lvl6pPr>
            <a:lvl7pPr marL="3239994" indent="0">
              <a:buNone/>
              <a:defRPr sz="1181"/>
            </a:lvl7pPr>
            <a:lvl8pPr marL="3779992" indent="0">
              <a:buNone/>
              <a:defRPr sz="1181"/>
            </a:lvl8pPr>
            <a:lvl9pPr marL="4319991" indent="0">
              <a:buNone/>
              <a:defRPr sz="1181"/>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0D5FD7C4-BDE8-FD4B-BE7A-AF4603919611}" type="datetimeFigureOut">
              <a:rPr lang="tr-TR" smtClean="0"/>
              <a:t>19.10.2026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4E316B7B-E758-7644-87E5-B0C20FEF0C8C}" type="slidenum">
              <a:rPr lang="tr-TR" smtClean="0"/>
              <a:t>‹#›</a:t>
            </a:fld>
            <a:endParaRPr lang="tr-TR"/>
          </a:p>
        </p:txBody>
      </p:sp>
    </p:spTree>
    <p:extLst>
      <p:ext uri="{BB962C8B-B14F-4D97-AF65-F5344CB8AC3E}">
        <p14:creationId xmlns:p14="http://schemas.microsoft.com/office/powerpoint/2010/main" val="2808725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43890" y="719984"/>
            <a:ext cx="3483205" cy="2519945"/>
          </a:xfrm>
        </p:spPr>
        <p:txBody>
          <a:bodyPr anchor="b"/>
          <a:lstStyle>
            <a:lvl1pPr>
              <a:defRPr sz="378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4591306" y="1554968"/>
            <a:ext cx="5467380" cy="7674832"/>
          </a:xfrm>
        </p:spPr>
        <p:txBody>
          <a:bodyPr anchor="t"/>
          <a:lstStyle>
            <a:lvl1pPr marL="0" indent="0">
              <a:buNone/>
              <a:defRPr sz="3780"/>
            </a:lvl1pPr>
            <a:lvl2pPr marL="539999" indent="0">
              <a:buNone/>
              <a:defRPr sz="3307"/>
            </a:lvl2pPr>
            <a:lvl3pPr marL="1079998" indent="0">
              <a:buNone/>
              <a:defRPr sz="2835"/>
            </a:lvl3pPr>
            <a:lvl4pPr marL="1619997" indent="0">
              <a:buNone/>
              <a:defRPr sz="2362"/>
            </a:lvl4pPr>
            <a:lvl5pPr marL="2159996" indent="0">
              <a:buNone/>
              <a:defRPr sz="2362"/>
            </a:lvl5pPr>
            <a:lvl6pPr marL="2699995" indent="0">
              <a:buNone/>
              <a:defRPr sz="2362"/>
            </a:lvl6pPr>
            <a:lvl7pPr marL="3239994" indent="0">
              <a:buNone/>
              <a:defRPr sz="2362"/>
            </a:lvl7pPr>
            <a:lvl8pPr marL="3779992" indent="0">
              <a:buNone/>
              <a:defRPr sz="2362"/>
            </a:lvl8pPr>
            <a:lvl9pPr marL="4319991" indent="0">
              <a:buNone/>
              <a:defRPr sz="2362"/>
            </a:lvl9pPr>
          </a:lstStyle>
          <a:p>
            <a:r>
              <a:rPr lang="tr-TR"/>
              <a:t>Resim eklemek için simgeye tıklayın</a:t>
            </a:r>
            <a:endParaRPr lang="en-US" dirty="0"/>
          </a:p>
        </p:txBody>
      </p:sp>
      <p:sp>
        <p:nvSpPr>
          <p:cNvPr id="4" name="Text Placeholder 3"/>
          <p:cNvSpPr>
            <a:spLocks noGrp="1"/>
          </p:cNvSpPr>
          <p:nvPr>
            <p:ph type="body" sz="half" idx="2"/>
          </p:nvPr>
        </p:nvSpPr>
        <p:spPr>
          <a:xfrm>
            <a:off x="743890" y="3239929"/>
            <a:ext cx="3483205" cy="6002369"/>
          </a:xfrm>
        </p:spPr>
        <p:txBody>
          <a:bodyPr/>
          <a:lstStyle>
            <a:lvl1pPr marL="0" indent="0">
              <a:buNone/>
              <a:defRPr sz="1890"/>
            </a:lvl1pPr>
            <a:lvl2pPr marL="539999" indent="0">
              <a:buNone/>
              <a:defRPr sz="1654"/>
            </a:lvl2pPr>
            <a:lvl3pPr marL="1079998" indent="0">
              <a:buNone/>
              <a:defRPr sz="1417"/>
            </a:lvl3pPr>
            <a:lvl4pPr marL="1619997" indent="0">
              <a:buNone/>
              <a:defRPr sz="1181"/>
            </a:lvl4pPr>
            <a:lvl5pPr marL="2159996" indent="0">
              <a:buNone/>
              <a:defRPr sz="1181"/>
            </a:lvl5pPr>
            <a:lvl6pPr marL="2699995" indent="0">
              <a:buNone/>
              <a:defRPr sz="1181"/>
            </a:lvl6pPr>
            <a:lvl7pPr marL="3239994" indent="0">
              <a:buNone/>
              <a:defRPr sz="1181"/>
            </a:lvl7pPr>
            <a:lvl8pPr marL="3779992" indent="0">
              <a:buNone/>
              <a:defRPr sz="1181"/>
            </a:lvl8pPr>
            <a:lvl9pPr marL="4319991" indent="0">
              <a:buNone/>
              <a:defRPr sz="1181"/>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0D5FD7C4-BDE8-FD4B-BE7A-AF4603919611}" type="datetimeFigureOut">
              <a:rPr lang="tr-TR" smtClean="0"/>
              <a:t>19.10.2026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4E316B7B-E758-7644-87E5-B0C20FEF0C8C}" type="slidenum">
              <a:rPr lang="tr-TR" smtClean="0"/>
              <a:t>‹#›</a:t>
            </a:fld>
            <a:endParaRPr lang="tr-TR"/>
          </a:p>
        </p:txBody>
      </p:sp>
    </p:spTree>
    <p:extLst>
      <p:ext uri="{BB962C8B-B14F-4D97-AF65-F5344CB8AC3E}">
        <p14:creationId xmlns:p14="http://schemas.microsoft.com/office/powerpoint/2010/main" val="889673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0D5FD7C4-BDE8-FD4B-BE7A-AF4603919611}" type="datetimeFigureOut">
              <a:rPr lang="tr-TR" smtClean="0"/>
              <a:t>19.10.2026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E316B7B-E758-7644-87E5-B0C20FEF0C8C}" type="slidenum">
              <a:rPr lang="tr-TR" smtClean="0"/>
              <a:t>‹#›</a:t>
            </a:fld>
            <a:endParaRPr lang="tr-TR"/>
          </a:p>
        </p:txBody>
      </p:sp>
    </p:spTree>
    <p:extLst>
      <p:ext uri="{BB962C8B-B14F-4D97-AF65-F5344CB8AC3E}">
        <p14:creationId xmlns:p14="http://schemas.microsoft.com/office/powerpoint/2010/main" val="955341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8581" y="574987"/>
            <a:ext cx="2328699" cy="91523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742484" y="574987"/>
            <a:ext cx="6851100" cy="91523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0D5FD7C4-BDE8-FD4B-BE7A-AF4603919611}" type="datetimeFigureOut">
              <a:rPr lang="tr-TR" smtClean="0"/>
              <a:t>19.10.2026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E316B7B-E758-7644-87E5-B0C20FEF0C8C}" type="slidenum">
              <a:rPr lang="tr-TR" smtClean="0"/>
              <a:t>‹#›</a:t>
            </a:fld>
            <a:endParaRPr lang="tr-TR"/>
          </a:p>
        </p:txBody>
      </p:sp>
    </p:spTree>
    <p:extLst>
      <p:ext uri="{BB962C8B-B14F-4D97-AF65-F5344CB8AC3E}">
        <p14:creationId xmlns:p14="http://schemas.microsoft.com/office/powerpoint/2010/main" val="1916112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B3B8B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42484" y="574990"/>
            <a:ext cx="9314796" cy="2087455"/>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742484" y="2874937"/>
            <a:ext cx="9314796" cy="685235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42484" y="10009783"/>
            <a:ext cx="2429947" cy="574987"/>
          </a:xfrm>
          <a:prstGeom prst="rect">
            <a:avLst/>
          </a:prstGeom>
        </p:spPr>
        <p:txBody>
          <a:bodyPr vert="horz" lIns="91440" tIns="45720" rIns="91440" bIns="45720" rtlCol="0" anchor="ctr"/>
          <a:lstStyle>
            <a:lvl1pPr algn="l">
              <a:defRPr sz="1417">
                <a:solidFill>
                  <a:schemeClr val="tx1">
                    <a:tint val="75000"/>
                  </a:schemeClr>
                </a:solidFill>
              </a:defRPr>
            </a:lvl1pPr>
          </a:lstStyle>
          <a:p>
            <a:fld id="{0D5FD7C4-BDE8-FD4B-BE7A-AF4603919611}" type="datetimeFigureOut">
              <a:rPr lang="tr-TR" smtClean="0"/>
              <a:t>19.10.2026</a:t>
            </a:fld>
            <a:endParaRPr lang="tr-TR"/>
          </a:p>
        </p:txBody>
      </p:sp>
      <p:sp>
        <p:nvSpPr>
          <p:cNvPr id="5" name="Footer Placeholder 4"/>
          <p:cNvSpPr>
            <a:spLocks noGrp="1"/>
          </p:cNvSpPr>
          <p:nvPr>
            <p:ph type="ftr" sz="quarter" idx="3"/>
          </p:nvPr>
        </p:nvSpPr>
        <p:spPr>
          <a:xfrm>
            <a:off x="3577422" y="10009783"/>
            <a:ext cx="3644920" cy="574987"/>
          </a:xfrm>
          <a:prstGeom prst="rect">
            <a:avLst/>
          </a:prstGeom>
        </p:spPr>
        <p:txBody>
          <a:bodyPr vert="horz" lIns="91440" tIns="45720" rIns="91440" bIns="45720" rtlCol="0" anchor="ctr"/>
          <a:lstStyle>
            <a:lvl1pPr algn="ctr">
              <a:defRPr sz="1417">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7627332" y="10009783"/>
            <a:ext cx="2429947" cy="574987"/>
          </a:xfrm>
          <a:prstGeom prst="rect">
            <a:avLst/>
          </a:prstGeom>
        </p:spPr>
        <p:txBody>
          <a:bodyPr vert="horz" lIns="91440" tIns="45720" rIns="91440" bIns="45720" rtlCol="0" anchor="ctr"/>
          <a:lstStyle>
            <a:lvl1pPr algn="r">
              <a:defRPr sz="1417">
                <a:solidFill>
                  <a:schemeClr val="tx1">
                    <a:tint val="75000"/>
                  </a:schemeClr>
                </a:solidFill>
              </a:defRPr>
            </a:lvl1pPr>
          </a:lstStyle>
          <a:p>
            <a:fld id="{4E316B7B-E758-7644-87E5-B0C20FEF0C8C}" type="slidenum">
              <a:rPr lang="tr-TR" smtClean="0"/>
              <a:t>‹#›</a:t>
            </a:fld>
            <a:endParaRPr lang="tr-TR"/>
          </a:p>
        </p:txBody>
      </p:sp>
    </p:spTree>
    <p:extLst>
      <p:ext uri="{BB962C8B-B14F-4D97-AF65-F5344CB8AC3E}">
        <p14:creationId xmlns:p14="http://schemas.microsoft.com/office/powerpoint/2010/main" val="349695918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1079998" rtl="0" eaLnBrk="1" latinLnBrk="0" hangingPunct="1">
        <a:lnSpc>
          <a:spcPct val="90000"/>
        </a:lnSpc>
        <a:spcBef>
          <a:spcPct val="0"/>
        </a:spcBef>
        <a:buNone/>
        <a:defRPr sz="5197" kern="1200">
          <a:solidFill>
            <a:schemeClr val="tx1"/>
          </a:solidFill>
          <a:latin typeface="+mj-lt"/>
          <a:ea typeface="+mj-ea"/>
          <a:cs typeface="+mj-cs"/>
        </a:defRPr>
      </a:lvl1pPr>
    </p:titleStyle>
    <p:bodyStyle>
      <a:lvl1pPr marL="269999" indent="-269999" algn="l" defTabSz="1079998" rtl="0" eaLnBrk="1" latinLnBrk="0" hangingPunct="1">
        <a:lnSpc>
          <a:spcPct val="90000"/>
        </a:lnSpc>
        <a:spcBef>
          <a:spcPts val="1181"/>
        </a:spcBef>
        <a:buFont typeface="Arial" panose="020B0604020202020204" pitchFamily="34" charset="0"/>
        <a:buChar char="•"/>
        <a:defRPr sz="3307" kern="1200">
          <a:solidFill>
            <a:schemeClr val="tx1"/>
          </a:solidFill>
          <a:latin typeface="+mn-lt"/>
          <a:ea typeface="+mn-ea"/>
          <a:cs typeface="+mn-cs"/>
        </a:defRPr>
      </a:lvl1pPr>
      <a:lvl2pPr marL="809998" indent="-269999" algn="l" defTabSz="1079998" rtl="0" eaLnBrk="1" latinLnBrk="0" hangingPunct="1">
        <a:lnSpc>
          <a:spcPct val="90000"/>
        </a:lnSpc>
        <a:spcBef>
          <a:spcPts val="591"/>
        </a:spcBef>
        <a:buFont typeface="Arial" panose="020B0604020202020204" pitchFamily="34" charset="0"/>
        <a:buChar char="•"/>
        <a:defRPr sz="2835" kern="1200">
          <a:solidFill>
            <a:schemeClr val="tx1"/>
          </a:solidFill>
          <a:latin typeface="+mn-lt"/>
          <a:ea typeface="+mn-ea"/>
          <a:cs typeface="+mn-cs"/>
        </a:defRPr>
      </a:lvl2pPr>
      <a:lvl3pPr marL="1349997" indent="-269999" algn="l" defTabSz="1079998" rtl="0" eaLnBrk="1" latinLnBrk="0" hangingPunct="1">
        <a:lnSpc>
          <a:spcPct val="90000"/>
        </a:lnSpc>
        <a:spcBef>
          <a:spcPts val="591"/>
        </a:spcBef>
        <a:buFont typeface="Arial" panose="020B0604020202020204" pitchFamily="34" charset="0"/>
        <a:buChar char="•"/>
        <a:defRPr sz="2362" kern="1200">
          <a:solidFill>
            <a:schemeClr val="tx1"/>
          </a:solidFill>
          <a:latin typeface="+mn-lt"/>
          <a:ea typeface="+mn-ea"/>
          <a:cs typeface="+mn-cs"/>
        </a:defRPr>
      </a:lvl3pPr>
      <a:lvl4pPr marL="1889996"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4pPr>
      <a:lvl5pPr marL="2429995"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5pPr>
      <a:lvl6pPr marL="2969994"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6pPr>
      <a:lvl7pPr marL="3509993"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7pPr>
      <a:lvl8pPr marL="4049992"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8pPr>
      <a:lvl9pPr marL="4589991"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9pPr>
    </p:bodyStyle>
    <p:otherStyle>
      <a:defPPr>
        <a:defRPr lang="en-US"/>
      </a:defPPr>
      <a:lvl1pPr marL="0" algn="l" defTabSz="1079998" rtl="0" eaLnBrk="1" latinLnBrk="0" hangingPunct="1">
        <a:defRPr sz="2126" kern="1200">
          <a:solidFill>
            <a:schemeClr val="tx1"/>
          </a:solidFill>
          <a:latin typeface="+mn-lt"/>
          <a:ea typeface="+mn-ea"/>
          <a:cs typeface="+mn-cs"/>
        </a:defRPr>
      </a:lvl1pPr>
      <a:lvl2pPr marL="539999" algn="l" defTabSz="1079998" rtl="0" eaLnBrk="1" latinLnBrk="0" hangingPunct="1">
        <a:defRPr sz="2126" kern="1200">
          <a:solidFill>
            <a:schemeClr val="tx1"/>
          </a:solidFill>
          <a:latin typeface="+mn-lt"/>
          <a:ea typeface="+mn-ea"/>
          <a:cs typeface="+mn-cs"/>
        </a:defRPr>
      </a:lvl2pPr>
      <a:lvl3pPr marL="1079998" algn="l" defTabSz="1079998" rtl="0" eaLnBrk="1" latinLnBrk="0" hangingPunct="1">
        <a:defRPr sz="2126" kern="1200">
          <a:solidFill>
            <a:schemeClr val="tx1"/>
          </a:solidFill>
          <a:latin typeface="+mn-lt"/>
          <a:ea typeface="+mn-ea"/>
          <a:cs typeface="+mn-cs"/>
        </a:defRPr>
      </a:lvl3pPr>
      <a:lvl4pPr marL="1619997" algn="l" defTabSz="1079998" rtl="0" eaLnBrk="1" latinLnBrk="0" hangingPunct="1">
        <a:defRPr sz="2126" kern="1200">
          <a:solidFill>
            <a:schemeClr val="tx1"/>
          </a:solidFill>
          <a:latin typeface="+mn-lt"/>
          <a:ea typeface="+mn-ea"/>
          <a:cs typeface="+mn-cs"/>
        </a:defRPr>
      </a:lvl4pPr>
      <a:lvl5pPr marL="2159996" algn="l" defTabSz="1079998" rtl="0" eaLnBrk="1" latinLnBrk="0" hangingPunct="1">
        <a:defRPr sz="2126" kern="1200">
          <a:solidFill>
            <a:schemeClr val="tx1"/>
          </a:solidFill>
          <a:latin typeface="+mn-lt"/>
          <a:ea typeface="+mn-ea"/>
          <a:cs typeface="+mn-cs"/>
        </a:defRPr>
      </a:lvl5pPr>
      <a:lvl6pPr marL="2699995" algn="l" defTabSz="1079998" rtl="0" eaLnBrk="1" latinLnBrk="0" hangingPunct="1">
        <a:defRPr sz="2126" kern="1200">
          <a:solidFill>
            <a:schemeClr val="tx1"/>
          </a:solidFill>
          <a:latin typeface="+mn-lt"/>
          <a:ea typeface="+mn-ea"/>
          <a:cs typeface="+mn-cs"/>
        </a:defRPr>
      </a:lvl6pPr>
      <a:lvl7pPr marL="3239994" algn="l" defTabSz="1079998" rtl="0" eaLnBrk="1" latinLnBrk="0" hangingPunct="1">
        <a:defRPr sz="2126" kern="1200">
          <a:solidFill>
            <a:schemeClr val="tx1"/>
          </a:solidFill>
          <a:latin typeface="+mn-lt"/>
          <a:ea typeface="+mn-ea"/>
          <a:cs typeface="+mn-cs"/>
        </a:defRPr>
      </a:lvl7pPr>
      <a:lvl8pPr marL="3779992" algn="l" defTabSz="1079998" rtl="0" eaLnBrk="1" latinLnBrk="0" hangingPunct="1">
        <a:defRPr sz="2126" kern="1200">
          <a:solidFill>
            <a:schemeClr val="tx1"/>
          </a:solidFill>
          <a:latin typeface="+mn-lt"/>
          <a:ea typeface="+mn-ea"/>
          <a:cs typeface="+mn-cs"/>
        </a:defRPr>
      </a:lvl8pPr>
      <a:lvl9pPr marL="4319991" algn="l" defTabSz="1079998" rtl="0" eaLnBrk="1" latinLnBrk="0" hangingPunct="1">
        <a:defRPr sz="212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microsoft.com/office/2007/relationships/hdphoto" Target="../media/hdphoto7.wdp"/><Relationship Id="rId18" Type="http://schemas.openxmlformats.org/officeDocument/2006/relationships/image" Target="../media/image12.png"/><Relationship Id="rId3" Type="http://schemas.microsoft.com/office/2007/relationships/hdphoto" Target="../media/hdphoto2.wdp"/><Relationship Id="rId7" Type="http://schemas.microsoft.com/office/2007/relationships/hdphoto" Target="../media/hdphoto4.wdp"/><Relationship Id="rId12" Type="http://schemas.openxmlformats.org/officeDocument/2006/relationships/image" Target="../media/image8.png"/><Relationship Id="rId17" Type="http://schemas.openxmlformats.org/officeDocument/2006/relationships/image" Target="../media/image11.jpeg"/><Relationship Id="rId2" Type="http://schemas.openxmlformats.org/officeDocument/2006/relationships/image" Target="../media/image3.png"/><Relationship Id="rId16"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5.png"/><Relationship Id="rId11" Type="http://schemas.microsoft.com/office/2007/relationships/hdphoto" Target="../media/hdphoto6.wdp"/><Relationship Id="rId5" Type="http://schemas.microsoft.com/office/2007/relationships/hdphoto" Target="../media/hdphoto3.wdp"/><Relationship Id="rId15" Type="http://schemas.microsoft.com/office/2007/relationships/hdphoto" Target="../media/hdphoto8.wdp"/><Relationship Id="rId10" Type="http://schemas.openxmlformats.org/officeDocument/2006/relationships/image" Target="../media/image7.png"/><Relationship Id="rId19" Type="http://schemas.microsoft.com/office/2007/relationships/hdphoto" Target="../media/hdphoto9.wdp"/><Relationship Id="rId4" Type="http://schemas.openxmlformats.org/officeDocument/2006/relationships/image" Target="../media/image4.png"/><Relationship Id="rId9" Type="http://schemas.microsoft.com/office/2007/relationships/hdphoto" Target="../media/hdphoto5.wdp"/><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6" name="Dikdörtgen 5">
            <a:extLst>
              <a:ext uri="{FF2B5EF4-FFF2-40B4-BE49-F238E27FC236}">
                <a16:creationId xmlns:a16="http://schemas.microsoft.com/office/drawing/2014/main" id="{28A94E2D-8837-574E-3662-23E65806E90B}"/>
              </a:ext>
            </a:extLst>
          </p:cNvPr>
          <p:cNvSpPr/>
          <p:nvPr/>
        </p:nvSpPr>
        <p:spPr>
          <a:xfrm>
            <a:off x="441060" y="10529734"/>
            <a:ext cx="10160392" cy="4571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6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Resim 21">
            <a:extLst>
              <a:ext uri="{FF2B5EF4-FFF2-40B4-BE49-F238E27FC236}">
                <a16:creationId xmlns:a16="http://schemas.microsoft.com/office/drawing/2014/main" id="{F5640D6B-54F7-648E-DC3D-13F88AF107B3}"/>
              </a:ext>
            </a:extLst>
          </p:cNvPr>
          <p:cNvPicPr>
            <a:picLocks noChangeAspect="1"/>
          </p:cNvPicPr>
          <p:nvPr/>
        </p:nvPicPr>
        <p:blipFill>
          <a:blip r:embed="rId2">
            <a:alphaModFix amt="90000"/>
          </a:blip>
          <a:stretch>
            <a:fillRect/>
          </a:stretch>
        </p:blipFill>
        <p:spPr>
          <a:xfrm>
            <a:off x="441060" y="370614"/>
            <a:ext cx="10160392" cy="10160392"/>
          </a:xfrm>
          <a:prstGeom prst="rect">
            <a:avLst/>
          </a:prstGeom>
        </p:spPr>
      </p:pic>
      <p:sp>
        <p:nvSpPr>
          <p:cNvPr id="7" name="Metin kutusu 6">
            <a:extLst>
              <a:ext uri="{FF2B5EF4-FFF2-40B4-BE49-F238E27FC236}">
                <a16:creationId xmlns:a16="http://schemas.microsoft.com/office/drawing/2014/main" id="{2D7BA525-716D-454C-41AD-0426534F5FD8}"/>
              </a:ext>
            </a:extLst>
          </p:cNvPr>
          <p:cNvSpPr txBox="1"/>
          <p:nvPr/>
        </p:nvSpPr>
        <p:spPr>
          <a:xfrm>
            <a:off x="1297528" y="663242"/>
            <a:ext cx="3257623"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1000" b="0" i="0" u="none" strike="noStrike" kern="1200" cap="none" spc="300" normalizeH="0" baseline="0" noProof="0" dirty="0">
                <a:ln>
                  <a:noFill/>
                </a:ln>
                <a:solidFill>
                  <a:schemeClr val="tx2">
                    <a:lumMod val="75000"/>
                  </a:schemeClr>
                </a:solidFill>
                <a:effectLst/>
                <a:uLnTx/>
                <a:uFillTx/>
                <a:latin typeface="Eurostile" panose="020B0504020202050204" pitchFamily="34" charset="0"/>
                <a:ea typeface="+mn-ea"/>
                <a:cs typeface="+mn-cs"/>
              </a:rPr>
              <a:t>KARADENİZ TEKNİK ÜNİVERSİTESİ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b="1" i="0" u="none" strike="noStrike" kern="1200" cap="none" spc="0" normalizeH="0" baseline="0" noProof="0" dirty="0">
                <a:ln>
                  <a:noFill/>
                </a:ln>
                <a:solidFill>
                  <a:schemeClr val="tx2">
                    <a:lumMod val="75000"/>
                  </a:schemeClr>
                </a:solidFill>
                <a:effectLst/>
                <a:uLnTx/>
                <a:uFillTx/>
                <a:latin typeface="Eurostile" panose="020B0504020202050204" pitchFamily="34" charset="0"/>
                <a:ea typeface="+mn-ea"/>
                <a:cs typeface="+mn-cs"/>
              </a:rPr>
              <a:t>PEYZAJ MİMARLIĞI BÖLÜMÜ</a:t>
            </a:r>
          </a:p>
        </p:txBody>
      </p:sp>
      <p:pic>
        <p:nvPicPr>
          <p:cNvPr id="11" name="Resim 10">
            <a:extLst>
              <a:ext uri="{FF2B5EF4-FFF2-40B4-BE49-F238E27FC236}">
                <a16:creationId xmlns:a16="http://schemas.microsoft.com/office/drawing/2014/main" id="{A851BC47-A713-482B-7C84-0A45BF172E73}"/>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543497" y="483829"/>
            <a:ext cx="772319" cy="772319"/>
          </a:xfrm>
          <a:prstGeom prst="rect">
            <a:avLst/>
          </a:prstGeom>
        </p:spPr>
      </p:pic>
      <p:sp>
        <p:nvSpPr>
          <p:cNvPr id="13" name="Metin kutusu 12">
            <a:extLst>
              <a:ext uri="{FF2B5EF4-FFF2-40B4-BE49-F238E27FC236}">
                <a16:creationId xmlns:a16="http://schemas.microsoft.com/office/drawing/2014/main" id="{7462F612-9AA6-C738-C251-DB6D916F7F9C}"/>
              </a:ext>
            </a:extLst>
          </p:cNvPr>
          <p:cNvSpPr txBox="1"/>
          <p:nvPr/>
        </p:nvSpPr>
        <p:spPr>
          <a:xfrm>
            <a:off x="9188333" y="435952"/>
            <a:ext cx="3222857" cy="446276"/>
          </a:xfrm>
          <a:prstGeom prst="rect">
            <a:avLst/>
          </a:prstGeom>
          <a:noFill/>
        </p:spPr>
        <p:txBody>
          <a:bodyPr wrap="square">
            <a:spAutoFit/>
          </a:bodyPr>
          <a:lstStyle/>
          <a:p>
            <a:r>
              <a:rPr lang="tr-TR" sz="2300" b="1" spc="300" dirty="0">
                <a:solidFill>
                  <a:schemeClr val="bg2">
                    <a:lumMod val="50000"/>
                  </a:schemeClr>
                </a:solidFill>
                <a:latin typeface="Kohinoor Bangla" panose="02000000000000000000" pitchFamily="2" charset="0"/>
                <a:cs typeface="Kohinoor Bangla" panose="02000000000000000000" pitchFamily="2" charset="0"/>
              </a:rPr>
              <a:t>ÇTP IV</a:t>
            </a:r>
          </a:p>
        </p:txBody>
      </p:sp>
      <p:sp>
        <p:nvSpPr>
          <p:cNvPr id="24" name="Dikdörtgen 23">
            <a:extLst>
              <a:ext uri="{FF2B5EF4-FFF2-40B4-BE49-F238E27FC236}">
                <a16:creationId xmlns:a16="http://schemas.microsoft.com/office/drawing/2014/main" id="{96D52641-A7F7-377C-27AB-293AD490B006}"/>
              </a:ext>
            </a:extLst>
          </p:cNvPr>
          <p:cNvSpPr/>
          <p:nvPr/>
        </p:nvSpPr>
        <p:spPr>
          <a:xfrm>
            <a:off x="441060" y="5399880"/>
            <a:ext cx="10160392" cy="3506375"/>
          </a:xfrm>
          <a:prstGeom prst="rect">
            <a:avLst/>
          </a:prstGeom>
          <a:solidFill>
            <a:srgbClr val="D5C392">
              <a:alpha val="25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Metin kutusu 22">
            <a:extLst>
              <a:ext uri="{FF2B5EF4-FFF2-40B4-BE49-F238E27FC236}">
                <a16:creationId xmlns:a16="http://schemas.microsoft.com/office/drawing/2014/main" id="{9A6BF401-2D85-C14F-F5C1-101E7845B79B}"/>
              </a:ext>
            </a:extLst>
          </p:cNvPr>
          <p:cNvSpPr txBox="1"/>
          <p:nvPr/>
        </p:nvSpPr>
        <p:spPr>
          <a:xfrm>
            <a:off x="3076275" y="6416134"/>
            <a:ext cx="1552028" cy="70788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tr-TR" sz="4000" b="1" spc="300" dirty="0">
                <a:solidFill>
                  <a:schemeClr val="tx2">
                    <a:lumMod val="75000"/>
                  </a:schemeClr>
                </a:solidFill>
                <a:latin typeface="Britannic Bold" panose="020B0903060703020204" pitchFamily="34" charset="0"/>
                <a:ea typeface="Hiragino Kaku Gothic Std W8" panose="020B0800000000000000" pitchFamily="34" charset="-128"/>
                <a:cs typeface="Bangla MN" pitchFamily="2" charset="0"/>
              </a:rPr>
              <a:t>OYUN</a:t>
            </a:r>
            <a:endParaRPr kumimoji="0" lang="tr-TR" sz="4000" b="1" i="0" u="none" strike="noStrike" kern="1200" cap="none" spc="300" normalizeH="0" baseline="0" noProof="0" dirty="0">
              <a:ln>
                <a:noFill/>
              </a:ln>
              <a:solidFill>
                <a:schemeClr val="tx2">
                  <a:lumMod val="75000"/>
                </a:schemeClr>
              </a:solidFill>
              <a:effectLst/>
              <a:uLnTx/>
              <a:uFillTx/>
              <a:latin typeface="Britannic Bold" panose="020B0903060703020204" pitchFamily="34" charset="0"/>
              <a:ea typeface="Hiragino Kaku Gothic Std W8" panose="020B0800000000000000" pitchFamily="34" charset="-128"/>
              <a:cs typeface="Bangla MN" pitchFamily="2" charset="0"/>
            </a:endParaRPr>
          </a:p>
        </p:txBody>
      </p:sp>
      <p:sp>
        <p:nvSpPr>
          <p:cNvPr id="5" name="Metin kutusu 4">
            <a:extLst>
              <a:ext uri="{FF2B5EF4-FFF2-40B4-BE49-F238E27FC236}">
                <a16:creationId xmlns:a16="http://schemas.microsoft.com/office/drawing/2014/main" id="{74075E04-7F01-1364-F128-C8CB830527AF}"/>
              </a:ext>
            </a:extLst>
          </p:cNvPr>
          <p:cNvSpPr txBox="1"/>
          <p:nvPr/>
        </p:nvSpPr>
        <p:spPr>
          <a:xfrm>
            <a:off x="599281" y="6296323"/>
            <a:ext cx="2605200" cy="877163"/>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tr-TR" sz="5100" b="1" spc="300" dirty="0">
                <a:solidFill>
                  <a:schemeClr val="tx2">
                    <a:lumMod val="75000"/>
                  </a:schemeClr>
                </a:solidFill>
                <a:latin typeface="Britannic Bold" panose="020B0903060703020204" pitchFamily="34" charset="0"/>
                <a:ea typeface="Hiragino Kaku Gothic Std W8" panose="020B0800000000000000" pitchFamily="34" charset="-128"/>
                <a:cs typeface="Bangla MN" pitchFamily="2" charset="0"/>
              </a:rPr>
              <a:t>KENTTE</a:t>
            </a:r>
            <a:endParaRPr kumimoji="0" lang="tr-TR" sz="5100" b="1" i="0" u="none" strike="noStrike" kern="1200" cap="none" spc="300" normalizeH="0" baseline="0" noProof="0" dirty="0">
              <a:ln>
                <a:noFill/>
              </a:ln>
              <a:solidFill>
                <a:schemeClr val="tx2">
                  <a:lumMod val="75000"/>
                </a:schemeClr>
              </a:solidFill>
              <a:effectLst/>
              <a:uLnTx/>
              <a:uFillTx/>
              <a:latin typeface="Britannic Bold" panose="020B0903060703020204" pitchFamily="34" charset="0"/>
              <a:ea typeface="Hiragino Kaku Gothic Std W8" panose="020B0800000000000000" pitchFamily="34" charset="-128"/>
              <a:cs typeface="Bangla MN" pitchFamily="2" charset="0"/>
            </a:endParaRPr>
          </a:p>
        </p:txBody>
      </p:sp>
      <p:sp>
        <p:nvSpPr>
          <p:cNvPr id="9" name="Metin kutusu 8">
            <a:extLst>
              <a:ext uri="{FF2B5EF4-FFF2-40B4-BE49-F238E27FC236}">
                <a16:creationId xmlns:a16="http://schemas.microsoft.com/office/drawing/2014/main" id="{E4300780-8B0E-8769-FFF0-130FE91310A0}"/>
              </a:ext>
            </a:extLst>
          </p:cNvPr>
          <p:cNvSpPr txBox="1"/>
          <p:nvPr/>
        </p:nvSpPr>
        <p:spPr>
          <a:xfrm>
            <a:off x="622758" y="7042882"/>
            <a:ext cx="4419918" cy="677108"/>
          </a:xfrm>
          <a:prstGeom prst="rect">
            <a:avLst/>
          </a:prstGeom>
          <a:noFill/>
        </p:spPr>
        <p:txBody>
          <a:bodyPr wrap="square">
            <a:spAutoFit/>
          </a:bodyPr>
          <a:lstStyle/>
          <a:p>
            <a:r>
              <a:rPr lang="tr-TR" sz="1900" spc="300" dirty="0">
                <a:solidFill>
                  <a:schemeClr val="tx2">
                    <a:lumMod val="75000"/>
                  </a:schemeClr>
                </a:solidFill>
                <a:latin typeface="Kohinoor Bangla" panose="02000000000000000000" pitchFamily="2" charset="0"/>
                <a:cs typeface="Kohinoor Bangla" panose="02000000000000000000" pitchFamily="2" charset="0"/>
              </a:rPr>
              <a:t>KAMUSAL MEKANDA</a:t>
            </a:r>
          </a:p>
          <a:p>
            <a:r>
              <a:rPr lang="tr-TR" sz="1900" spc="300" dirty="0">
                <a:solidFill>
                  <a:schemeClr val="tx2">
                    <a:lumMod val="75000"/>
                  </a:schemeClr>
                </a:solidFill>
                <a:latin typeface="Kohinoor Bangla" panose="02000000000000000000" pitchFamily="2" charset="0"/>
                <a:cs typeface="Kohinoor Bangla" panose="02000000000000000000" pitchFamily="2" charset="0"/>
              </a:rPr>
              <a:t>OYUN BELLEĞİ</a:t>
            </a:r>
          </a:p>
        </p:txBody>
      </p:sp>
      <p:sp>
        <p:nvSpPr>
          <p:cNvPr id="25" name="Metin kutusu 24">
            <a:extLst>
              <a:ext uri="{FF2B5EF4-FFF2-40B4-BE49-F238E27FC236}">
                <a16:creationId xmlns:a16="http://schemas.microsoft.com/office/drawing/2014/main" id="{7F62CB80-F569-F6B9-8556-736714940A8C}"/>
              </a:ext>
            </a:extLst>
          </p:cNvPr>
          <p:cNvSpPr txBox="1"/>
          <p:nvPr/>
        </p:nvSpPr>
        <p:spPr>
          <a:xfrm>
            <a:off x="9343421" y="875598"/>
            <a:ext cx="1258032" cy="323165"/>
          </a:xfrm>
          <a:prstGeom prst="rect">
            <a:avLst/>
          </a:prstGeom>
          <a:noFill/>
        </p:spPr>
        <p:txBody>
          <a:bodyPr wrap="square">
            <a:spAutoFit/>
          </a:bodyPr>
          <a:lstStyle/>
          <a:p>
            <a:r>
              <a:rPr lang="tr-TR" sz="1500" dirty="0">
                <a:solidFill>
                  <a:schemeClr val="bg2">
                    <a:lumMod val="50000"/>
                  </a:schemeClr>
                </a:solidFill>
                <a:latin typeface="Kohinoor Bangla" panose="02000000000000000000" pitchFamily="2" charset="0"/>
                <a:cs typeface="Kohinoor Bangla" panose="02000000000000000000" pitchFamily="2" charset="0"/>
              </a:rPr>
              <a:t>2026-2027</a:t>
            </a:r>
          </a:p>
        </p:txBody>
      </p:sp>
      <p:sp>
        <p:nvSpPr>
          <p:cNvPr id="26" name="Metin kutusu 25">
            <a:extLst>
              <a:ext uri="{FF2B5EF4-FFF2-40B4-BE49-F238E27FC236}">
                <a16:creationId xmlns:a16="http://schemas.microsoft.com/office/drawing/2014/main" id="{0A22721E-B6DA-75D9-73A2-B9B8C72B23E4}"/>
              </a:ext>
            </a:extLst>
          </p:cNvPr>
          <p:cNvSpPr txBox="1"/>
          <p:nvPr/>
        </p:nvSpPr>
        <p:spPr>
          <a:xfrm>
            <a:off x="9824831" y="1109697"/>
            <a:ext cx="1258032" cy="323165"/>
          </a:xfrm>
          <a:prstGeom prst="rect">
            <a:avLst/>
          </a:prstGeom>
          <a:noFill/>
        </p:spPr>
        <p:txBody>
          <a:bodyPr wrap="square">
            <a:spAutoFit/>
          </a:bodyPr>
          <a:lstStyle/>
          <a:p>
            <a:r>
              <a:rPr lang="tr-TR" sz="1500" dirty="0">
                <a:solidFill>
                  <a:schemeClr val="bg2">
                    <a:lumMod val="50000"/>
                  </a:schemeClr>
                </a:solidFill>
                <a:latin typeface="Kohinoor Bangla" panose="02000000000000000000" pitchFamily="2" charset="0"/>
                <a:cs typeface="Kohinoor Bangla" panose="02000000000000000000" pitchFamily="2" charset="0"/>
              </a:rPr>
              <a:t>GÜZ</a:t>
            </a:r>
          </a:p>
        </p:txBody>
      </p:sp>
      <p:sp>
        <p:nvSpPr>
          <p:cNvPr id="27" name="Metin kutusu 26">
            <a:extLst>
              <a:ext uri="{FF2B5EF4-FFF2-40B4-BE49-F238E27FC236}">
                <a16:creationId xmlns:a16="http://schemas.microsoft.com/office/drawing/2014/main" id="{063FD928-5195-5405-45C2-C06DB507289A}"/>
              </a:ext>
            </a:extLst>
          </p:cNvPr>
          <p:cNvSpPr txBox="1"/>
          <p:nvPr/>
        </p:nvSpPr>
        <p:spPr>
          <a:xfrm rot="20955495">
            <a:off x="5680304" y="5734102"/>
            <a:ext cx="3063040" cy="246221"/>
          </a:xfrm>
          <a:prstGeom prst="rect">
            <a:avLst/>
          </a:prstGeom>
          <a:noFill/>
        </p:spPr>
        <p:txBody>
          <a:bodyPr wrap="square">
            <a:spAutoFit/>
          </a:bodyPr>
          <a:lstStyle/>
          <a:p>
            <a:r>
              <a:rPr lang="tr-TR" sz="1000" b="1" dirty="0">
                <a:solidFill>
                  <a:schemeClr val="bg2">
                    <a:lumMod val="50000"/>
                  </a:schemeClr>
                </a:solidFill>
                <a:latin typeface="Kohinoor Bangla" panose="02000000000000000000" pitchFamily="2" charset="0"/>
                <a:cs typeface="Kohinoor Bangla" panose="02000000000000000000" pitchFamily="2" charset="0"/>
              </a:rPr>
              <a:t>TRABZON DEVLET TİYATROSU</a:t>
            </a:r>
          </a:p>
        </p:txBody>
      </p:sp>
    </p:spTree>
    <p:extLst>
      <p:ext uri="{BB962C8B-B14F-4D97-AF65-F5344CB8AC3E}">
        <p14:creationId xmlns:p14="http://schemas.microsoft.com/office/powerpoint/2010/main" val="361370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3E4E0"/>
        </a:solidFill>
        <a:effectLst/>
      </p:bgPr>
    </p:bg>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146F4201-D88F-17FE-12F9-CBFA3776F59D}"/>
              </a:ext>
            </a:extLst>
          </p:cNvPr>
          <p:cNvSpPr/>
          <p:nvPr/>
        </p:nvSpPr>
        <p:spPr>
          <a:xfrm>
            <a:off x="434742" y="532387"/>
            <a:ext cx="10168095" cy="363013"/>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6" name="Dikdörtgen 5">
            <a:extLst>
              <a:ext uri="{FF2B5EF4-FFF2-40B4-BE49-F238E27FC236}">
                <a16:creationId xmlns:a16="http://schemas.microsoft.com/office/drawing/2014/main" id="{28A94E2D-8837-574E-3662-23E65806E90B}"/>
              </a:ext>
            </a:extLst>
          </p:cNvPr>
          <p:cNvSpPr/>
          <p:nvPr/>
        </p:nvSpPr>
        <p:spPr>
          <a:xfrm>
            <a:off x="441060" y="10529734"/>
            <a:ext cx="10160392" cy="45719"/>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a:p>
        </p:txBody>
      </p:sp>
      <p:sp>
        <p:nvSpPr>
          <p:cNvPr id="10" name="Dikdörtgen 9">
            <a:extLst>
              <a:ext uri="{FF2B5EF4-FFF2-40B4-BE49-F238E27FC236}">
                <a16:creationId xmlns:a16="http://schemas.microsoft.com/office/drawing/2014/main" id="{FE4FC7B2-A3BE-BE10-AA8E-7E95319DDD21}"/>
              </a:ext>
            </a:extLst>
          </p:cNvPr>
          <p:cNvSpPr/>
          <p:nvPr/>
        </p:nvSpPr>
        <p:spPr>
          <a:xfrm>
            <a:off x="3826869" y="1298196"/>
            <a:ext cx="2141741" cy="2572386"/>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11" name="Dikdörtgen 10">
            <a:extLst>
              <a:ext uri="{FF2B5EF4-FFF2-40B4-BE49-F238E27FC236}">
                <a16:creationId xmlns:a16="http://schemas.microsoft.com/office/drawing/2014/main" id="{B3B99F34-CF8B-A57F-8282-7CFE5E580C02}"/>
              </a:ext>
            </a:extLst>
          </p:cNvPr>
          <p:cNvSpPr/>
          <p:nvPr/>
        </p:nvSpPr>
        <p:spPr>
          <a:xfrm>
            <a:off x="6142789" y="1298196"/>
            <a:ext cx="2141741" cy="2572386"/>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12" name="Dikdörtgen 11">
            <a:extLst>
              <a:ext uri="{FF2B5EF4-FFF2-40B4-BE49-F238E27FC236}">
                <a16:creationId xmlns:a16="http://schemas.microsoft.com/office/drawing/2014/main" id="{31F5AEAA-40ED-F048-85AE-03155DEC51B7}"/>
              </a:ext>
            </a:extLst>
          </p:cNvPr>
          <p:cNvSpPr/>
          <p:nvPr/>
        </p:nvSpPr>
        <p:spPr>
          <a:xfrm>
            <a:off x="8458709" y="1298195"/>
            <a:ext cx="2141741" cy="2572383"/>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13" name="Düz Bağlayıcı 12">
            <a:extLst>
              <a:ext uri="{FF2B5EF4-FFF2-40B4-BE49-F238E27FC236}">
                <a16:creationId xmlns:a16="http://schemas.microsoft.com/office/drawing/2014/main" id="{65C8B04A-1B56-F86A-98BC-4AE038A22D1E}"/>
              </a:ext>
            </a:extLst>
          </p:cNvPr>
          <p:cNvCxnSpPr>
            <a:cxnSpLocks/>
          </p:cNvCxnSpPr>
          <p:nvPr/>
        </p:nvCxnSpPr>
        <p:spPr>
          <a:xfrm>
            <a:off x="3821955" y="1827901"/>
            <a:ext cx="2146655" cy="0"/>
          </a:xfrm>
          <a:prstGeom prst="line">
            <a:avLst/>
          </a:prstGeom>
          <a:ln w="12700">
            <a:solidFill>
              <a:srgbClr val="E3E4E0"/>
            </a:solidFill>
          </a:ln>
        </p:spPr>
        <p:style>
          <a:lnRef idx="1">
            <a:schemeClr val="accent1"/>
          </a:lnRef>
          <a:fillRef idx="0">
            <a:schemeClr val="accent1"/>
          </a:fillRef>
          <a:effectRef idx="0">
            <a:schemeClr val="accent1"/>
          </a:effectRef>
          <a:fontRef idx="minor">
            <a:schemeClr val="tx1"/>
          </a:fontRef>
        </p:style>
      </p:cxnSp>
      <p:sp>
        <p:nvSpPr>
          <p:cNvPr id="14" name="Metin kutusu 13">
            <a:extLst>
              <a:ext uri="{FF2B5EF4-FFF2-40B4-BE49-F238E27FC236}">
                <a16:creationId xmlns:a16="http://schemas.microsoft.com/office/drawing/2014/main" id="{FD096C30-A697-79C9-1FA2-9734E3B543D6}"/>
              </a:ext>
            </a:extLst>
          </p:cNvPr>
          <p:cNvSpPr txBox="1"/>
          <p:nvPr/>
        </p:nvSpPr>
        <p:spPr>
          <a:xfrm>
            <a:off x="3775465" y="1427791"/>
            <a:ext cx="2193145" cy="400110"/>
          </a:xfrm>
          <a:prstGeom prst="rect">
            <a:avLst/>
          </a:prstGeom>
          <a:noFill/>
        </p:spPr>
        <p:txBody>
          <a:bodyPr wrap="square" rtlCol="0">
            <a:spAutoFit/>
          </a:bodyPr>
          <a:lstStyle/>
          <a:p>
            <a:r>
              <a:rPr lang="tr-TR" sz="1000" dirty="0">
                <a:solidFill>
                  <a:srgbClr val="E3E4E0"/>
                </a:solidFill>
                <a:latin typeface="Corbel" panose="020B0503020204020204" pitchFamily="34" charset="0"/>
              </a:rPr>
              <a:t>PROF. DR.</a:t>
            </a:r>
          </a:p>
          <a:p>
            <a:r>
              <a:rPr lang="tr-TR" sz="1000" b="1" dirty="0">
                <a:solidFill>
                  <a:srgbClr val="E3E4E0"/>
                </a:solidFill>
                <a:latin typeface="Corbel" panose="020B0503020204020204" pitchFamily="34" charset="0"/>
              </a:rPr>
              <a:t>BANU ÇİÇEK KURDOĞLU</a:t>
            </a:r>
          </a:p>
        </p:txBody>
      </p:sp>
      <p:cxnSp>
        <p:nvCxnSpPr>
          <p:cNvPr id="15" name="Düz Bağlayıcı 14">
            <a:extLst>
              <a:ext uri="{FF2B5EF4-FFF2-40B4-BE49-F238E27FC236}">
                <a16:creationId xmlns:a16="http://schemas.microsoft.com/office/drawing/2014/main" id="{E0895EC8-B026-D6DB-75AC-658ACEC4AC95}"/>
              </a:ext>
            </a:extLst>
          </p:cNvPr>
          <p:cNvCxnSpPr>
            <a:cxnSpLocks/>
          </p:cNvCxnSpPr>
          <p:nvPr/>
        </p:nvCxnSpPr>
        <p:spPr>
          <a:xfrm>
            <a:off x="6138376" y="1830944"/>
            <a:ext cx="2146655" cy="0"/>
          </a:xfrm>
          <a:prstGeom prst="line">
            <a:avLst/>
          </a:prstGeom>
          <a:ln w="12700">
            <a:solidFill>
              <a:srgbClr val="E3E4E0"/>
            </a:solidFill>
          </a:ln>
        </p:spPr>
        <p:style>
          <a:lnRef idx="1">
            <a:schemeClr val="accent1"/>
          </a:lnRef>
          <a:fillRef idx="0">
            <a:schemeClr val="accent1"/>
          </a:fillRef>
          <a:effectRef idx="0">
            <a:schemeClr val="accent1"/>
          </a:effectRef>
          <a:fontRef idx="minor">
            <a:schemeClr val="tx1"/>
          </a:fontRef>
        </p:style>
      </p:cxnSp>
      <p:sp>
        <p:nvSpPr>
          <p:cNvPr id="16" name="Metin kutusu 15">
            <a:extLst>
              <a:ext uri="{FF2B5EF4-FFF2-40B4-BE49-F238E27FC236}">
                <a16:creationId xmlns:a16="http://schemas.microsoft.com/office/drawing/2014/main" id="{C63CFAED-E502-9735-FAB7-9E4D73398F91}"/>
              </a:ext>
            </a:extLst>
          </p:cNvPr>
          <p:cNvSpPr txBox="1"/>
          <p:nvPr/>
        </p:nvSpPr>
        <p:spPr>
          <a:xfrm>
            <a:off x="6091886" y="1430834"/>
            <a:ext cx="2193145" cy="400110"/>
          </a:xfrm>
          <a:prstGeom prst="rect">
            <a:avLst/>
          </a:prstGeom>
          <a:noFill/>
        </p:spPr>
        <p:txBody>
          <a:bodyPr wrap="square" rtlCol="0">
            <a:spAutoFit/>
          </a:bodyPr>
          <a:lstStyle/>
          <a:p>
            <a:r>
              <a:rPr lang="tr-TR" sz="1000" dirty="0">
                <a:solidFill>
                  <a:srgbClr val="E3E4E0"/>
                </a:solidFill>
                <a:latin typeface="Corbel" panose="020B0503020204020204" pitchFamily="34" charset="0"/>
              </a:rPr>
              <a:t>PROF. DR.</a:t>
            </a:r>
          </a:p>
          <a:p>
            <a:r>
              <a:rPr lang="tr-TR" sz="1000" b="1" dirty="0">
                <a:solidFill>
                  <a:srgbClr val="E3E4E0"/>
                </a:solidFill>
                <a:latin typeface="Corbel" panose="020B0503020204020204" pitchFamily="34" charset="0"/>
              </a:rPr>
              <a:t>HABİBE ACAR </a:t>
            </a:r>
            <a:r>
              <a:rPr lang="tr-TR" sz="800" b="1" dirty="0">
                <a:solidFill>
                  <a:srgbClr val="E3E4E0"/>
                </a:solidFill>
                <a:latin typeface="Corbel" panose="020B0503020204020204" pitchFamily="34" charset="0"/>
              </a:rPr>
              <a:t>(PROJE KOORDİNATÖRÜ)</a:t>
            </a:r>
          </a:p>
        </p:txBody>
      </p:sp>
      <p:cxnSp>
        <p:nvCxnSpPr>
          <p:cNvPr id="17" name="Düz Bağlayıcı 16">
            <a:extLst>
              <a:ext uri="{FF2B5EF4-FFF2-40B4-BE49-F238E27FC236}">
                <a16:creationId xmlns:a16="http://schemas.microsoft.com/office/drawing/2014/main" id="{AC4DB878-6092-7CE1-A1DD-5BA494400B01}"/>
              </a:ext>
            </a:extLst>
          </p:cNvPr>
          <p:cNvCxnSpPr>
            <a:cxnSpLocks/>
          </p:cNvCxnSpPr>
          <p:nvPr/>
        </p:nvCxnSpPr>
        <p:spPr>
          <a:xfrm>
            <a:off x="8454797" y="1833987"/>
            <a:ext cx="2146655" cy="0"/>
          </a:xfrm>
          <a:prstGeom prst="line">
            <a:avLst/>
          </a:prstGeom>
          <a:ln w="12700">
            <a:solidFill>
              <a:srgbClr val="E3E4E0"/>
            </a:solidFill>
          </a:ln>
        </p:spPr>
        <p:style>
          <a:lnRef idx="1">
            <a:schemeClr val="accent1"/>
          </a:lnRef>
          <a:fillRef idx="0">
            <a:schemeClr val="accent1"/>
          </a:fillRef>
          <a:effectRef idx="0">
            <a:schemeClr val="accent1"/>
          </a:effectRef>
          <a:fontRef idx="minor">
            <a:schemeClr val="tx1"/>
          </a:fontRef>
        </p:style>
      </p:cxnSp>
      <p:sp>
        <p:nvSpPr>
          <p:cNvPr id="18" name="Metin kutusu 17">
            <a:extLst>
              <a:ext uri="{FF2B5EF4-FFF2-40B4-BE49-F238E27FC236}">
                <a16:creationId xmlns:a16="http://schemas.microsoft.com/office/drawing/2014/main" id="{603F5C74-21DF-F94D-5978-6D10999253FF}"/>
              </a:ext>
            </a:extLst>
          </p:cNvPr>
          <p:cNvSpPr txBox="1"/>
          <p:nvPr/>
        </p:nvSpPr>
        <p:spPr>
          <a:xfrm>
            <a:off x="8408307" y="1433877"/>
            <a:ext cx="2193145" cy="400110"/>
          </a:xfrm>
          <a:prstGeom prst="rect">
            <a:avLst/>
          </a:prstGeom>
          <a:noFill/>
        </p:spPr>
        <p:txBody>
          <a:bodyPr wrap="square" rtlCol="0">
            <a:spAutoFit/>
          </a:bodyPr>
          <a:lstStyle/>
          <a:p>
            <a:r>
              <a:rPr lang="tr-TR" sz="1000" dirty="0">
                <a:solidFill>
                  <a:srgbClr val="E3E4E0"/>
                </a:solidFill>
                <a:latin typeface="Corbel" panose="020B0503020204020204" pitchFamily="34" charset="0"/>
              </a:rPr>
              <a:t>PROF. DR.</a:t>
            </a:r>
          </a:p>
          <a:p>
            <a:r>
              <a:rPr lang="tr-TR" sz="1000" b="1" dirty="0">
                <a:solidFill>
                  <a:srgbClr val="E3E4E0"/>
                </a:solidFill>
                <a:latin typeface="Corbel" panose="020B0503020204020204" pitchFamily="34" charset="0"/>
              </a:rPr>
              <a:t>TUĞBA DÜZENLİ</a:t>
            </a:r>
          </a:p>
        </p:txBody>
      </p:sp>
      <p:sp>
        <p:nvSpPr>
          <p:cNvPr id="19" name="Dikdörtgen 18">
            <a:extLst>
              <a:ext uri="{FF2B5EF4-FFF2-40B4-BE49-F238E27FC236}">
                <a16:creationId xmlns:a16="http://schemas.microsoft.com/office/drawing/2014/main" id="{E7F49124-7E1B-23D4-9637-1F21BF38527C}"/>
              </a:ext>
            </a:extLst>
          </p:cNvPr>
          <p:cNvSpPr/>
          <p:nvPr/>
        </p:nvSpPr>
        <p:spPr>
          <a:xfrm>
            <a:off x="3815133" y="4260536"/>
            <a:ext cx="2141741" cy="2570400"/>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20" name="Dikdörtgen 19">
            <a:extLst>
              <a:ext uri="{FF2B5EF4-FFF2-40B4-BE49-F238E27FC236}">
                <a16:creationId xmlns:a16="http://schemas.microsoft.com/office/drawing/2014/main" id="{FB420927-20A8-93A3-AB54-EAFE25D1257E}"/>
              </a:ext>
            </a:extLst>
          </p:cNvPr>
          <p:cNvSpPr/>
          <p:nvPr/>
        </p:nvSpPr>
        <p:spPr>
          <a:xfrm>
            <a:off x="6131053" y="4260536"/>
            <a:ext cx="2141741" cy="2570400"/>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21" name="Dikdörtgen 20">
            <a:extLst>
              <a:ext uri="{FF2B5EF4-FFF2-40B4-BE49-F238E27FC236}">
                <a16:creationId xmlns:a16="http://schemas.microsoft.com/office/drawing/2014/main" id="{A0E5150D-5899-C140-F5A6-F955D40FD086}"/>
              </a:ext>
            </a:extLst>
          </p:cNvPr>
          <p:cNvSpPr/>
          <p:nvPr/>
        </p:nvSpPr>
        <p:spPr>
          <a:xfrm>
            <a:off x="8446973" y="4260536"/>
            <a:ext cx="2141741" cy="2570400"/>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22" name="Düz Bağlayıcı 21">
            <a:extLst>
              <a:ext uri="{FF2B5EF4-FFF2-40B4-BE49-F238E27FC236}">
                <a16:creationId xmlns:a16="http://schemas.microsoft.com/office/drawing/2014/main" id="{3FE1746C-9598-BE64-E0CE-6123E2051CEE}"/>
              </a:ext>
            </a:extLst>
          </p:cNvPr>
          <p:cNvCxnSpPr>
            <a:cxnSpLocks/>
          </p:cNvCxnSpPr>
          <p:nvPr/>
        </p:nvCxnSpPr>
        <p:spPr>
          <a:xfrm>
            <a:off x="3810219" y="4790242"/>
            <a:ext cx="2146655" cy="0"/>
          </a:xfrm>
          <a:prstGeom prst="line">
            <a:avLst/>
          </a:prstGeom>
          <a:ln w="12700">
            <a:solidFill>
              <a:srgbClr val="E3E4E0"/>
            </a:solidFill>
          </a:ln>
        </p:spPr>
        <p:style>
          <a:lnRef idx="1">
            <a:schemeClr val="accent1"/>
          </a:lnRef>
          <a:fillRef idx="0">
            <a:schemeClr val="accent1"/>
          </a:fillRef>
          <a:effectRef idx="0">
            <a:schemeClr val="accent1"/>
          </a:effectRef>
          <a:fontRef idx="minor">
            <a:schemeClr val="tx1"/>
          </a:fontRef>
        </p:style>
      </p:cxnSp>
      <p:sp>
        <p:nvSpPr>
          <p:cNvPr id="23" name="Metin kutusu 22">
            <a:extLst>
              <a:ext uri="{FF2B5EF4-FFF2-40B4-BE49-F238E27FC236}">
                <a16:creationId xmlns:a16="http://schemas.microsoft.com/office/drawing/2014/main" id="{93B53DD3-2D70-0E02-4B09-091AC327B05F}"/>
              </a:ext>
            </a:extLst>
          </p:cNvPr>
          <p:cNvSpPr txBox="1"/>
          <p:nvPr/>
        </p:nvSpPr>
        <p:spPr>
          <a:xfrm>
            <a:off x="3763729" y="4390132"/>
            <a:ext cx="2193145" cy="400110"/>
          </a:xfrm>
          <a:prstGeom prst="rect">
            <a:avLst/>
          </a:prstGeom>
          <a:noFill/>
        </p:spPr>
        <p:txBody>
          <a:bodyPr wrap="square" rtlCol="0">
            <a:spAutoFit/>
          </a:bodyPr>
          <a:lstStyle/>
          <a:p>
            <a:r>
              <a:rPr lang="tr-TR" sz="1000" dirty="0">
                <a:solidFill>
                  <a:srgbClr val="E3E4E0"/>
                </a:solidFill>
                <a:latin typeface="Corbel" panose="020B0503020204020204" pitchFamily="34" charset="0"/>
              </a:rPr>
              <a:t>PROF. DR.</a:t>
            </a:r>
          </a:p>
          <a:p>
            <a:r>
              <a:rPr lang="tr-TR" sz="1000" b="1" dirty="0">
                <a:solidFill>
                  <a:srgbClr val="E3E4E0"/>
                </a:solidFill>
                <a:latin typeface="Corbel" panose="020B0503020204020204" pitchFamily="34" charset="0"/>
              </a:rPr>
              <a:t>SEMA MUMCU</a:t>
            </a:r>
          </a:p>
        </p:txBody>
      </p:sp>
      <p:cxnSp>
        <p:nvCxnSpPr>
          <p:cNvPr id="24" name="Düz Bağlayıcı 23">
            <a:extLst>
              <a:ext uri="{FF2B5EF4-FFF2-40B4-BE49-F238E27FC236}">
                <a16:creationId xmlns:a16="http://schemas.microsoft.com/office/drawing/2014/main" id="{EB03D2AF-A50A-C4EF-7D65-3DE377BA8D79}"/>
              </a:ext>
            </a:extLst>
          </p:cNvPr>
          <p:cNvCxnSpPr>
            <a:cxnSpLocks/>
          </p:cNvCxnSpPr>
          <p:nvPr/>
        </p:nvCxnSpPr>
        <p:spPr>
          <a:xfrm>
            <a:off x="6126640" y="4793285"/>
            <a:ext cx="2146655" cy="0"/>
          </a:xfrm>
          <a:prstGeom prst="line">
            <a:avLst/>
          </a:prstGeom>
          <a:ln w="12700">
            <a:solidFill>
              <a:srgbClr val="E3E4E0"/>
            </a:solidFill>
          </a:ln>
        </p:spPr>
        <p:style>
          <a:lnRef idx="1">
            <a:schemeClr val="accent1"/>
          </a:lnRef>
          <a:fillRef idx="0">
            <a:schemeClr val="accent1"/>
          </a:fillRef>
          <a:effectRef idx="0">
            <a:schemeClr val="accent1"/>
          </a:effectRef>
          <a:fontRef idx="minor">
            <a:schemeClr val="tx1"/>
          </a:fontRef>
        </p:style>
      </p:cxnSp>
      <p:sp>
        <p:nvSpPr>
          <p:cNvPr id="25" name="Metin kutusu 24">
            <a:extLst>
              <a:ext uri="{FF2B5EF4-FFF2-40B4-BE49-F238E27FC236}">
                <a16:creationId xmlns:a16="http://schemas.microsoft.com/office/drawing/2014/main" id="{96DA887C-89A0-2867-DF0A-E680606E8D4A}"/>
              </a:ext>
            </a:extLst>
          </p:cNvPr>
          <p:cNvSpPr txBox="1"/>
          <p:nvPr/>
        </p:nvSpPr>
        <p:spPr>
          <a:xfrm>
            <a:off x="6080150" y="4393175"/>
            <a:ext cx="2193145" cy="400110"/>
          </a:xfrm>
          <a:prstGeom prst="rect">
            <a:avLst/>
          </a:prstGeom>
          <a:noFill/>
        </p:spPr>
        <p:txBody>
          <a:bodyPr wrap="square" rtlCol="0">
            <a:spAutoFit/>
          </a:bodyPr>
          <a:lstStyle/>
          <a:p>
            <a:r>
              <a:rPr lang="tr-TR" sz="1000" dirty="0">
                <a:solidFill>
                  <a:srgbClr val="E3E4E0"/>
                </a:solidFill>
                <a:latin typeface="Corbel" panose="020B0503020204020204" pitchFamily="34" charset="0"/>
              </a:rPr>
              <a:t>PROF. DR.</a:t>
            </a:r>
          </a:p>
          <a:p>
            <a:r>
              <a:rPr lang="tr-TR" sz="1000" b="1" dirty="0">
                <a:solidFill>
                  <a:srgbClr val="E3E4E0"/>
                </a:solidFill>
                <a:latin typeface="Corbel" panose="020B0503020204020204" pitchFamily="34" charset="0"/>
              </a:rPr>
              <a:t>ELİF MERVE ALPAK</a:t>
            </a:r>
          </a:p>
        </p:txBody>
      </p:sp>
      <p:cxnSp>
        <p:nvCxnSpPr>
          <p:cNvPr id="26" name="Düz Bağlayıcı 25">
            <a:extLst>
              <a:ext uri="{FF2B5EF4-FFF2-40B4-BE49-F238E27FC236}">
                <a16:creationId xmlns:a16="http://schemas.microsoft.com/office/drawing/2014/main" id="{C0275D92-723B-C612-2E54-00DD4BEC42A9}"/>
              </a:ext>
            </a:extLst>
          </p:cNvPr>
          <p:cNvCxnSpPr>
            <a:cxnSpLocks/>
          </p:cNvCxnSpPr>
          <p:nvPr/>
        </p:nvCxnSpPr>
        <p:spPr>
          <a:xfrm>
            <a:off x="8443061" y="4796328"/>
            <a:ext cx="2146655" cy="0"/>
          </a:xfrm>
          <a:prstGeom prst="line">
            <a:avLst/>
          </a:prstGeom>
          <a:ln w="12700">
            <a:solidFill>
              <a:srgbClr val="E3E4E0"/>
            </a:solidFill>
          </a:ln>
        </p:spPr>
        <p:style>
          <a:lnRef idx="1">
            <a:schemeClr val="accent1"/>
          </a:lnRef>
          <a:fillRef idx="0">
            <a:schemeClr val="accent1"/>
          </a:fillRef>
          <a:effectRef idx="0">
            <a:schemeClr val="accent1"/>
          </a:effectRef>
          <a:fontRef idx="minor">
            <a:schemeClr val="tx1"/>
          </a:fontRef>
        </p:style>
      </p:cxnSp>
      <p:sp>
        <p:nvSpPr>
          <p:cNvPr id="27" name="Metin kutusu 26">
            <a:extLst>
              <a:ext uri="{FF2B5EF4-FFF2-40B4-BE49-F238E27FC236}">
                <a16:creationId xmlns:a16="http://schemas.microsoft.com/office/drawing/2014/main" id="{D0380457-F81A-47CC-0E70-DF7B707242B5}"/>
              </a:ext>
            </a:extLst>
          </p:cNvPr>
          <p:cNvSpPr txBox="1"/>
          <p:nvPr/>
        </p:nvSpPr>
        <p:spPr>
          <a:xfrm>
            <a:off x="8396571" y="4396218"/>
            <a:ext cx="2193145" cy="400110"/>
          </a:xfrm>
          <a:prstGeom prst="rect">
            <a:avLst/>
          </a:prstGeom>
          <a:noFill/>
        </p:spPr>
        <p:txBody>
          <a:bodyPr wrap="square" rtlCol="0">
            <a:spAutoFit/>
          </a:bodyPr>
          <a:lstStyle/>
          <a:p>
            <a:r>
              <a:rPr lang="tr-TR" sz="1000" dirty="0">
                <a:solidFill>
                  <a:srgbClr val="E3E4E0"/>
                </a:solidFill>
                <a:latin typeface="Corbel" panose="020B0503020204020204" pitchFamily="34" charset="0"/>
              </a:rPr>
              <a:t>DOÇ. DR.</a:t>
            </a:r>
          </a:p>
          <a:p>
            <a:r>
              <a:rPr lang="tr-TR" sz="1000" b="1" dirty="0">
                <a:solidFill>
                  <a:srgbClr val="E3E4E0"/>
                </a:solidFill>
                <a:latin typeface="Corbel" panose="020B0503020204020204" pitchFamily="34" charset="0"/>
              </a:rPr>
              <a:t>EMRAH YALÇINALP</a:t>
            </a:r>
          </a:p>
        </p:txBody>
      </p:sp>
      <p:sp>
        <p:nvSpPr>
          <p:cNvPr id="28" name="Dikdörtgen 27">
            <a:extLst>
              <a:ext uri="{FF2B5EF4-FFF2-40B4-BE49-F238E27FC236}">
                <a16:creationId xmlns:a16="http://schemas.microsoft.com/office/drawing/2014/main" id="{7A04E645-2991-3C6C-75B6-DCCAAAE220EC}"/>
              </a:ext>
            </a:extLst>
          </p:cNvPr>
          <p:cNvSpPr/>
          <p:nvPr/>
        </p:nvSpPr>
        <p:spPr>
          <a:xfrm>
            <a:off x="1506536" y="7287125"/>
            <a:ext cx="2141741" cy="2570400"/>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29" name="Dikdörtgen 28">
            <a:extLst>
              <a:ext uri="{FF2B5EF4-FFF2-40B4-BE49-F238E27FC236}">
                <a16:creationId xmlns:a16="http://schemas.microsoft.com/office/drawing/2014/main" id="{96CBC7E7-FDD3-DB13-65F7-69B029D686B7}"/>
              </a:ext>
            </a:extLst>
          </p:cNvPr>
          <p:cNvSpPr/>
          <p:nvPr/>
        </p:nvSpPr>
        <p:spPr>
          <a:xfrm>
            <a:off x="3822456" y="7287125"/>
            <a:ext cx="2141741" cy="2570400"/>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30" name="Dikdörtgen 29">
            <a:extLst>
              <a:ext uri="{FF2B5EF4-FFF2-40B4-BE49-F238E27FC236}">
                <a16:creationId xmlns:a16="http://schemas.microsoft.com/office/drawing/2014/main" id="{B80AB381-48EB-8545-CBA0-1766029E417E}"/>
              </a:ext>
            </a:extLst>
          </p:cNvPr>
          <p:cNvSpPr/>
          <p:nvPr/>
        </p:nvSpPr>
        <p:spPr>
          <a:xfrm>
            <a:off x="6138376" y="7287125"/>
            <a:ext cx="2141741" cy="2570400"/>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31" name="Düz Bağlayıcı 30">
            <a:extLst>
              <a:ext uri="{FF2B5EF4-FFF2-40B4-BE49-F238E27FC236}">
                <a16:creationId xmlns:a16="http://schemas.microsoft.com/office/drawing/2014/main" id="{B09421A9-ABC4-6C79-4989-F90D4B4F6623}"/>
              </a:ext>
            </a:extLst>
          </p:cNvPr>
          <p:cNvCxnSpPr>
            <a:cxnSpLocks/>
          </p:cNvCxnSpPr>
          <p:nvPr/>
        </p:nvCxnSpPr>
        <p:spPr>
          <a:xfrm>
            <a:off x="1501622" y="7816831"/>
            <a:ext cx="2146655" cy="0"/>
          </a:xfrm>
          <a:prstGeom prst="line">
            <a:avLst/>
          </a:prstGeom>
          <a:ln w="12700">
            <a:solidFill>
              <a:srgbClr val="E3E4E0"/>
            </a:solidFill>
          </a:ln>
        </p:spPr>
        <p:style>
          <a:lnRef idx="1">
            <a:schemeClr val="accent1"/>
          </a:lnRef>
          <a:fillRef idx="0">
            <a:schemeClr val="accent1"/>
          </a:fillRef>
          <a:effectRef idx="0">
            <a:schemeClr val="accent1"/>
          </a:effectRef>
          <a:fontRef idx="minor">
            <a:schemeClr val="tx1"/>
          </a:fontRef>
        </p:style>
      </p:cxnSp>
      <p:sp>
        <p:nvSpPr>
          <p:cNvPr id="32" name="Metin kutusu 31">
            <a:extLst>
              <a:ext uri="{FF2B5EF4-FFF2-40B4-BE49-F238E27FC236}">
                <a16:creationId xmlns:a16="http://schemas.microsoft.com/office/drawing/2014/main" id="{2D719176-05C0-B0C4-84EC-F39624D5365C}"/>
              </a:ext>
            </a:extLst>
          </p:cNvPr>
          <p:cNvSpPr txBox="1"/>
          <p:nvPr/>
        </p:nvSpPr>
        <p:spPr>
          <a:xfrm>
            <a:off x="1455132" y="7416721"/>
            <a:ext cx="2193145" cy="400110"/>
          </a:xfrm>
          <a:prstGeom prst="rect">
            <a:avLst/>
          </a:prstGeom>
          <a:noFill/>
        </p:spPr>
        <p:txBody>
          <a:bodyPr wrap="square" rtlCol="0">
            <a:spAutoFit/>
          </a:bodyPr>
          <a:lstStyle/>
          <a:p>
            <a:r>
              <a:rPr lang="tr-TR" sz="1000" dirty="0">
                <a:solidFill>
                  <a:srgbClr val="E3E4E0"/>
                </a:solidFill>
                <a:latin typeface="Corbel" panose="020B0503020204020204" pitchFamily="34" charset="0"/>
              </a:rPr>
              <a:t>DR. ÖĞR. ÜYESİ</a:t>
            </a:r>
          </a:p>
          <a:p>
            <a:r>
              <a:rPr lang="tr-TR" sz="1000" b="1" dirty="0">
                <a:solidFill>
                  <a:srgbClr val="E3E4E0"/>
                </a:solidFill>
                <a:latin typeface="Corbel" panose="020B0503020204020204" pitchFamily="34" charset="0"/>
              </a:rPr>
              <a:t>AYSEL YAVUZ</a:t>
            </a:r>
          </a:p>
        </p:txBody>
      </p:sp>
      <p:cxnSp>
        <p:nvCxnSpPr>
          <p:cNvPr id="33" name="Düz Bağlayıcı 32">
            <a:extLst>
              <a:ext uri="{FF2B5EF4-FFF2-40B4-BE49-F238E27FC236}">
                <a16:creationId xmlns:a16="http://schemas.microsoft.com/office/drawing/2014/main" id="{3DB713C7-EB29-D793-5F98-4292363EFF6F}"/>
              </a:ext>
            </a:extLst>
          </p:cNvPr>
          <p:cNvCxnSpPr>
            <a:cxnSpLocks/>
          </p:cNvCxnSpPr>
          <p:nvPr/>
        </p:nvCxnSpPr>
        <p:spPr>
          <a:xfrm>
            <a:off x="3818043" y="7819874"/>
            <a:ext cx="2146655" cy="0"/>
          </a:xfrm>
          <a:prstGeom prst="line">
            <a:avLst/>
          </a:prstGeom>
          <a:ln w="12700">
            <a:solidFill>
              <a:srgbClr val="E3E4E0"/>
            </a:solidFill>
          </a:ln>
        </p:spPr>
        <p:style>
          <a:lnRef idx="1">
            <a:schemeClr val="accent1"/>
          </a:lnRef>
          <a:fillRef idx="0">
            <a:schemeClr val="accent1"/>
          </a:fillRef>
          <a:effectRef idx="0">
            <a:schemeClr val="accent1"/>
          </a:effectRef>
          <a:fontRef idx="minor">
            <a:schemeClr val="tx1"/>
          </a:fontRef>
        </p:style>
      </p:cxnSp>
      <p:sp>
        <p:nvSpPr>
          <p:cNvPr id="34" name="Metin kutusu 33">
            <a:extLst>
              <a:ext uri="{FF2B5EF4-FFF2-40B4-BE49-F238E27FC236}">
                <a16:creationId xmlns:a16="http://schemas.microsoft.com/office/drawing/2014/main" id="{1BC74AD4-8104-CB38-A1ED-35B564AC57D1}"/>
              </a:ext>
            </a:extLst>
          </p:cNvPr>
          <p:cNvSpPr txBox="1"/>
          <p:nvPr/>
        </p:nvSpPr>
        <p:spPr>
          <a:xfrm>
            <a:off x="3771553" y="7419764"/>
            <a:ext cx="2193145" cy="400110"/>
          </a:xfrm>
          <a:prstGeom prst="rect">
            <a:avLst/>
          </a:prstGeom>
          <a:noFill/>
        </p:spPr>
        <p:txBody>
          <a:bodyPr wrap="square" rtlCol="0">
            <a:spAutoFit/>
          </a:bodyPr>
          <a:lstStyle/>
          <a:p>
            <a:r>
              <a:rPr lang="tr-TR" sz="1000" dirty="0">
                <a:solidFill>
                  <a:srgbClr val="E3E4E0"/>
                </a:solidFill>
                <a:latin typeface="Corbel" panose="020B0503020204020204" pitchFamily="34" charset="0"/>
              </a:rPr>
              <a:t>ARŞ. GÖR. DR.</a:t>
            </a:r>
          </a:p>
          <a:p>
            <a:r>
              <a:rPr lang="tr-TR" sz="1000" b="1" dirty="0">
                <a:solidFill>
                  <a:srgbClr val="E3E4E0"/>
                </a:solidFill>
                <a:latin typeface="Corbel" panose="020B0503020204020204" pitchFamily="34" charset="0"/>
              </a:rPr>
              <a:t>ABDULLAH ÇİĞDEM</a:t>
            </a:r>
          </a:p>
        </p:txBody>
      </p:sp>
      <p:cxnSp>
        <p:nvCxnSpPr>
          <p:cNvPr id="35" name="Düz Bağlayıcı 34">
            <a:extLst>
              <a:ext uri="{FF2B5EF4-FFF2-40B4-BE49-F238E27FC236}">
                <a16:creationId xmlns:a16="http://schemas.microsoft.com/office/drawing/2014/main" id="{86921F76-94E3-651E-0C69-38D487234187}"/>
              </a:ext>
            </a:extLst>
          </p:cNvPr>
          <p:cNvCxnSpPr>
            <a:cxnSpLocks/>
          </p:cNvCxnSpPr>
          <p:nvPr/>
        </p:nvCxnSpPr>
        <p:spPr>
          <a:xfrm>
            <a:off x="6134464" y="7822917"/>
            <a:ext cx="2146655" cy="0"/>
          </a:xfrm>
          <a:prstGeom prst="line">
            <a:avLst/>
          </a:prstGeom>
          <a:ln w="12700">
            <a:solidFill>
              <a:srgbClr val="E3E4E0"/>
            </a:solidFill>
          </a:ln>
        </p:spPr>
        <p:style>
          <a:lnRef idx="1">
            <a:schemeClr val="accent1"/>
          </a:lnRef>
          <a:fillRef idx="0">
            <a:schemeClr val="accent1"/>
          </a:fillRef>
          <a:effectRef idx="0">
            <a:schemeClr val="accent1"/>
          </a:effectRef>
          <a:fontRef idx="minor">
            <a:schemeClr val="tx1"/>
          </a:fontRef>
        </p:style>
      </p:cxnSp>
      <p:sp>
        <p:nvSpPr>
          <p:cNvPr id="36" name="Metin kutusu 35">
            <a:extLst>
              <a:ext uri="{FF2B5EF4-FFF2-40B4-BE49-F238E27FC236}">
                <a16:creationId xmlns:a16="http://schemas.microsoft.com/office/drawing/2014/main" id="{125A3DDB-C9F3-A65B-CB68-04A37D7E1E11}"/>
              </a:ext>
            </a:extLst>
          </p:cNvPr>
          <p:cNvSpPr txBox="1"/>
          <p:nvPr/>
        </p:nvSpPr>
        <p:spPr>
          <a:xfrm>
            <a:off x="6087974" y="7422807"/>
            <a:ext cx="2193145" cy="400110"/>
          </a:xfrm>
          <a:prstGeom prst="rect">
            <a:avLst/>
          </a:prstGeom>
          <a:noFill/>
        </p:spPr>
        <p:txBody>
          <a:bodyPr wrap="square" rtlCol="0">
            <a:spAutoFit/>
          </a:bodyPr>
          <a:lstStyle/>
          <a:p>
            <a:r>
              <a:rPr lang="tr-TR" sz="1000" dirty="0">
                <a:solidFill>
                  <a:srgbClr val="E3E4E0"/>
                </a:solidFill>
                <a:latin typeface="Corbel" panose="020B0503020204020204" pitchFamily="34" charset="0"/>
              </a:rPr>
              <a:t>ARŞ. GÖR. DR.</a:t>
            </a:r>
          </a:p>
          <a:p>
            <a:r>
              <a:rPr lang="tr-TR" sz="1000" b="1" dirty="0">
                <a:solidFill>
                  <a:srgbClr val="E3E4E0"/>
                </a:solidFill>
                <a:latin typeface="Corbel" panose="020B0503020204020204" pitchFamily="34" charset="0"/>
              </a:rPr>
              <a:t>SEYHAN SEYHAN</a:t>
            </a:r>
          </a:p>
        </p:txBody>
      </p:sp>
      <p:sp>
        <p:nvSpPr>
          <p:cNvPr id="37" name="Dikdörtgen 36">
            <a:extLst>
              <a:ext uri="{FF2B5EF4-FFF2-40B4-BE49-F238E27FC236}">
                <a16:creationId xmlns:a16="http://schemas.microsoft.com/office/drawing/2014/main" id="{DBDEE956-CF14-575C-B155-D2ED6550582C}"/>
              </a:ext>
            </a:extLst>
          </p:cNvPr>
          <p:cNvSpPr/>
          <p:nvPr/>
        </p:nvSpPr>
        <p:spPr>
          <a:xfrm>
            <a:off x="8450885" y="7288757"/>
            <a:ext cx="2141741" cy="2570400"/>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38" name="Düz Bağlayıcı 37">
            <a:extLst>
              <a:ext uri="{FF2B5EF4-FFF2-40B4-BE49-F238E27FC236}">
                <a16:creationId xmlns:a16="http://schemas.microsoft.com/office/drawing/2014/main" id="{D22AC895-5484-109C-73E5-8D0CFD970F31}"/>
              </a:ext>
            </a:extLst>
          </p:cNvPr>
          <p:cNvCxnSpPr>
            <a:cxnSpLocks/>
          </p:cNvCxnSpPr>
          <p:nvPr/>
        </p:nvCxnSpPr>
        <p:spPr>
          <a:xfrm>
            <a:off x="8446973" y="7824549"/>
            <a:ext cx="2146655" cy="0"/>
          </a:xfrm>
          <a:prstGeom prst="line">
            <a:avLst/>
          </a:prstGeom>
          <a:ln w="12700">
            <a:solidFill>
              <a:srgbClr val="E3E4E0"/>
            </a:solidFill>
          </a:ln>
        </p:spPr>
        <p:style>
          <a:lnRef idx="1">
            <a:schemeClr val="accent1"/>
          </a:lnRef>
          <a:fillRef idx="0">
            <a:schemeClr val="accent1"/>
          </a:fillRef>
          <a:effectRef idx="0">
            <a:schemeClr val="accent1"/>
          </a:effectRef>
          <a:fontRef idx="minor">
            <a:schemeClr val="tx1"/>
          </a:fontRef>
        </p:style>
      </p:cxnSp>
      <p:sp>
        <p:nvSpPr>
          <p:cNvPr id="39" name="Metin kutusu 38">
            <a:extLst>
              <a:ext uri="{FF2B5EF4-FFF2-40B4-BE49-F238E27FC236}">
                <a16:creationId xmlns:a16="http://schemas.microsoft.com/office/drawing/2014/main" id="{14849278-A341-9311-24E6-FF2B8393D856}"/>
              </a:ext>
            </a:extLst>
          </p:cNvPr>
          <p:cNvSpPr txBox="1"/>
          <p:nvPr/>
        </p:nvSpPr>
        <p:spPr>
          <a:xfrm>
            <a:off x="8400483" y="7424439"/>
            <a:ext cx="2193145" cy="400110"/>
          </a:xfrm>
          <a:prstGeom prst="rect">
            <a:avLst/>
          </a:prstGeom>
          <a:noFill/>
        </p:spPr>
        <p:txBody>
          <a:bodyPr wrap="square" rtlCol="0">
            <a:spAutoFit/>
          </a:bodyPr>
          <a:lstStyle/>
          <a:p>
            <a:r>
              <a:rPr lang="tr-TR" sz="1000" dirty="0">
                <a:solidFill>
                  <a:srgbClr val="E3E4E0"/>
                </a:solidFill>
                <a:latin typeface="Corbel" panose="020B0503020204020204" pitchFamily="34" charset="0"/>
              </a:rPr>
              <a:t>ARŞ. GÖR. </a:t>
            </a:r>
          </a:p>
          <a:p>
            <a:r>
              <a:rPr lang="tr-TR" sz="1000" b="1" dirty="0">
                <a:solidFill>
                  <a:srgbClr val="E3E4E0"/>
                </a:solidFill>
                <a:latin typeface="Corbel" panose="020B0503020204020204" pitchFamily="34" charset="0"/>
              </a:rPr>
              <a:t>PINAR ÖZGE PARLAK</a:t>
            </a:r>
          </a:p>
        </p:txBody>
      </p:sp>
      <p:pic>
        <p:nvPicPr>
          <p:cNvPr id="2" name="Resim 1" descr="insan yüzü, kişi, şahıs, moda aksesuar, giyim içeren bir resim&#10;&#10;Açıklama otomatik olarak oluşturuldu">
            <a:extLst>
              <a:ext uri="{FF2B5EF4-FFF2-40B4-BE49-F238E27FC236}">
                <a16:creationId xmlns:a16="http://schemas.microsoft.com/office/drawing/2014/main" id="{7426A0F8-D476-F71A-0BE8-D3B53AEC76BA}"/>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t="10891" b="21359"/>
          <a:stretch/>
        </p:blipFill>
        <p:spPr>
          <a:xfrm>
            <a:off x="6240237" y="4847333"/>
            <a:ext cx="1933200" cy="1933200"/>
          </a:xfrm>
          <a:prstGeom prst="rect">
            <a:avLst/>
          </a:prstGeom>
        </p:spPr>
      </p:pic>
      <p:pic>
        <p:nvPicPr>
          <p:cNvPr id="3" name="Resim 2" descr="insan yüzü, kişi, şahıs, iç mekan, kitap içeren bir resim&#10;&#10;Açıklama otomatik olarak oluşturuldu">
            <a:extLst>
              <a:ext uri="{FF2B5EF4-FFF2-40B4-BE49-F238E27FC236}">
                <a16:creationId xmlns:a16="http://schemas.microsoft.com/office/drawing/2014/main" id="{15115D56-20A5-EA7B-3B66-F4636AD441F1}"/>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Lst>
          </a:blip>
          <a:srcRect t="12500" b="12500"/>
          <a:stretch/>
        </p:blipFill>
        <p:spPr>
          <a:xfrm>
            <a:off x="6247059" y="1895559"/>
            <a:ext cx="1933200" cy="1933200"/>
          </a:xfrm>
          <a:prstGeom prst="rect">
            <a:avLst/>
          </a:prstGeom>
        </p:spPr>
      </p:pic>
      <p:pic>
        <p:nvPicPr>
          <p:cNvPr id="9" name="Resim 8">
            <a:extLst>
              <a:ext uri="{FF2B5EF4-FFF2-40B4-BE49-F238E27FC236}">
                <a16:creationId xmlns:a16="http://schemas.microsoft.com/office/drawing/2014/main" id="{3FED9E99-C50A-CDF4-0733-906A0D9B6BE4}"/>
              </a:ext>
            </a:extLst>
          </p:cNvPr>
          <p:cNvPicPr>
            <a:picLocks noChangeAspect="1"/>
          </p:cNvPicPr>
          <p:nvPr/>
        </p:nvPicPr>
        <p:blipFill rotWithShape="1">
          <a:blip r:embed="rId6">
            <a:extLst>
              <a:ext uri="{BEBA8EAE-BF5A-486C-A8C5-ECC9F3942E4B}">
                <a14:imgProps xmlns:a14="http://schemas.microsoft.com/office/drawing/2010/main">
                  <a14:imgLayer r:embed="rId7">
                    <a14:imgEffect>
                      <a14:saturation sat="0"/>
                    </a14:imgEffect>
                  </a14:imgLayer>
                </a14:imgProps>
              </a:ext>
            </a:extLst>
          </a:blip>
          <a:srcRect l="-1" t="13980" r="203" b="26661"/>
          <a:stretch/>
        </p:blipFill>
        <p:spPr>
          <a:xfrm>
            <a:off x="1613494" y="7871563"/>
            <a:ext cx="1931236" cy="1931229"/>
          </a:xfrm>
          <a:prstGeom prst="rect">
            <a:avLst/>
          </a:prstGeom>
        </p:spPr>
      </p:pic>
      <p:pic>
        <p:nvPicPr>
          <p:cNvPr id="40" name="Resim 39" descr="dış mekan, kişi, şahıs, giyim, insan yüzü içeren bir resim&#10;&#10;Açıklama otomatik olarak oluşturuldu">
            <a:extLst>
              <a:ext uri="{FF2B5EF4-FFF2-40B4-BE49-F238E27FC236}">
                <a16:creationId xmlns:a16="http://schemas.microsoft.com/office/drawing/2014/main" id="{15F12EB8-3E00-DA8D-231A-9ECD43A17EC9}"/>
              </a:ext>
            </a:extLst>
          </p:cNvPr>
          <p:cNvPicPr>
            <a:picLocks noChangeAspect="1"/>
          </p:cNvPicPr>
          <p:nvPr/>
        </p:nvPicPr>
        <p:blipFill rotWithShape="1">
          <a:blip r:embed="rId8">
            <a:extLst>
              <a:ext uri="{BEBA8EAE-BF5A-486C-A8C5-ECC9F3942E4B}">
                <a14:imgProps xmlns:a14="http://schemas.microsoft.com/office/drawing/2010/main">
                  <a14:imgLayer r:embed="rId9">
                    <a14:imgEffect>
                      <a14:saturation sat="0"/>
                    </a14:imgEffect>
                  </a14:imgLayer>
                </a14:imgProps>
              </a:ext>
            </a:extLst>
          </a:blip>
          <a:srcRect l="7782" t="33942" r="25502" b="16021"/>
          <a:stretch/>
        </p:blipFill>
        <p:spPr>
          <a:xfrm>
            <a:off x="8539281" y="7875252"/>
            <a:ext cx="1933200" cy="1933200"/>
          </a:xfrm>
          <a:prstGeom prst="rect">
            <a:avLst/>
          </a:prstGeom>
        </p:spPr>
      </p:pic>
      <p:pic>
        <p:nvPicPr>
          <p:cNvPr id="42" name="Resim 41">
            <a:extLst>
              <a:ext uri="{FF2B5EF4-FFF2-40B4-BE49-F238E27FC236}">
                <a16:creationId xmlns:a16="http://schemas.microsoft.com/office/drawing/2014/main" id="{9B5A9F5B-9493-07BE-549B-48A8A5566DEA}"/>
              </a:ext>
            </a:extLst>
          </p:cNvPr>
          <p:cNvPicPr>
            <a:picLocks noChangeAspect="1"/>
          </p:cNvPicPr>
          <p:nvPr/>
        </p:nvPicPr>
        <p:blipFill rotWithShape="1">
          <a:blip r:embed="rId10">
            <a:extLst>
              <a:ext uri="{BEBA8EAE-BF5A-486C-A8C5-ECC9F3942E4B}">
                <a14:imgProps xmlns:a14="http://schemas.microsoft.com/office/drawing/2010/main">
                  <a14:imgLayer r:embed="rId11">
                    <a14:imgEffect>
                      <a14:saturation sat="0"/>
                    </a14:imgEffect>
                  </a14:imgLayer>
                </a14:imgProps>
              </a:ext>
            </a:extLst>
          </a:blip>
          <a:srcRect l="9369" t="27692" r="45433" b="12045"/>
          <a:stretch/>
        </p:blipFill>
        <p:spPr>
          <a:xfrm>
            <a:off x="3901525" y="7871563"/>
            <a:ext cx="1933200" cy="1933200"/>
          </a:xfrm>
          <a:prstGeom prst="rect">
            <a:avLst/>
          </a:prstGeom>
        </p:spPr>
      </p:pic>
      <p:pic>
        <p:nvPicPr>
          <p:cNvPr id="44" name="Resim 43">
            <a:extLst>
              <a:ext uri="{FF2B5EF4-FFF2-40B4-BE49-F238E27FC236}">
                <a16:creationId xmlns:a16="http://schemas.microsoft.com/office/drawing/2014/main" id="{AB927DCC-83EA-C6FA-B76B-6A93CC3424A4}"/>
              </a:ext>
            </a:extLst>
          </p:cNvPr>
          <p:cNvPicPr>
            <a:picLocks noChangeAspect="1"/>
          </p:cNvPicPr>
          <p:nvPr/>
        </p:nvPicPr>
        <p:blipFill rotWithShape="1">
          <a:blip r:embed="rId12">
            <a:extLst>
              <a:ext uri="{BEBA8EAE-BF5A-486C-A8C5-ECC9F3942E4B}">
                <a14:imgProps xmlns:a14="http://schemas.microsoft.com/office/drawing/2010/main">
                  <a14:imgLayer r:embed="rId13">
                    <a14:imgEffect>
                      <a14:saturation sat="0"/>
                    </a14:imgEffect>
                  </a14:imgLayer>
                </a14:imgProps>
              </a:ext>
            </a:extLst>
          </a:blip>
          <a:srcRect l="42058" t="27975" r="25904" b="29307"/>
          <a:stretch/>
        </p:blipFill>
        <p:spPr>
          <a:xfrm rot="5400000">
            <a:off x="6248061" y="7871563"/>
            <a:ext cx="1933200" cy="1933200"/>
          </a:xfrm>
          <a:prstGeom prst="rect">
            <a:avLst/>
          </a:prstGeom>
        </p:spPr>
      </p:pic>
      <p:pic>
        <p:nvPicPr>
          <p:cNvPr id="43" name="Resim 42">
            <a:extLst>
              <a:ext uri="{FF2B5EF4-FFF2-40B4-BE49-F238E27FC236}">
                <a16:creationId xmlns:a16="http://schemas.microsoft.com/office/drawing/2014/main" id="{35A3BD99-8AFC-865F-A397-923DE69A7C1E}"/>
              </a:ext>
            </a:extLst>
          </p:cNvPr>
          <p:cNvPicPr>
            <a:picLocks noChangeAspect="1"/>
          </p:cNvPicPr>
          <p:nvPr/>
        </p:nvPicPr>
        <p:blipFill rotWithShape="1">
          <a:blip r:embed="rId14">
            <a:extLst>
              <a:ext uri="{BEBA8EAE-BF5A-486C-A8C5-ECC9F3942E4B}">
                <a14:imgProps xmlns:a14="http://schemas.microsoft.com/office/drawing/2010/main">
                  <a14:imgLayer r:embed="rId15">
                    <a14:imgEffect>
                      <a14:saturation sat="0"/>
                    </a14:imgEffect>
                  </a14:imgLayer>
                </a14:imgProps>
              </a:ext>
            </a:extLst>
          </a:blip>
          <a:srcRect l="462" t="6266" r="-462" b="18608"/>
          <a:stretch/>
        </p:blipFill>
        <p:spPr>
          <a:xfrm>
            <a:off x="3916946" y="4841192"/>
            <a:ext cx="1933200" cy="1933200"/>
          </a:xfrm>
          <a:prstGeom prst="rect">
            <a:avLst/>
          </a:prstGeom>
        </p:spPr>
      </p:pic>
      <p:pic>
        <p:nvPicPr>
          <p:cNvPr id="48" name="Resim 47">
            <a:extLst>
              <a:ext uri="{FF2B5EF4-FFF2-40B4-BE49-F238E27FC236}">
                <a16:creationId xmlns:a16="http://schemas.microsoft.com/office/drawing/2014/main" id="{5BBD624D-AA2C-04EE-6D42-E10B4A7474D8}"/>
              </a:ext>
            </a:extLst>
          </p:cNvPr>
          <p:cNvPicPr>
            <a:picLocks noChangeAspect="1"/>
          </p:cNvPicPr>
          <p:nvPr/>
        </p:nvPicPr>
        <p:blipFill rotWithShape="1">
          <a:blip r:embed="rId16"/>
          <a:srcRect l="-8978" t="22057" r="-9891" b="16108"/>
          <a:stretch/>
        </p:blipFill>
        <p:spPr>
          <a:xfrm>
            <a:off x="3931195" y="1957496"/>
            <a:ext cx="1933200" cy="1871264"/>
          </a:xfrm>
          <a:prstGeom prst="rect">
            <a:avLst/>
          </a:prstGeom>
        </p:spPr>
      </p:pic>
      <p:pic>
        <p:nvPicPr>
          <p:cNvPr id="45" name="Resim 44">
            <a:extLst>
              <a:ext uri="{FF2B5EF4-FFF2-40B4-BE49-F238E27FC236}">
                <a16:creationId xmlns:a16="http://schemas.microsoft.com/office/drawing/2014/main" id="{1B7AABDF-CED3-05DA-E30B-1718F170BADD}"/>
              </a:ext>
            </a:extLst>
          </p:cNvPr>
          <p:cNvPicPr>
            <a:picLocks noChangeAspect="1"/>
          </p:cNvPicPr>
          <p:nvPr/>
        </p:nvPicPr>
        <p:blipFill rotWithShape="1">
          <a:blip r:embed="rId17"/>
          <a:srcRect l="36382" t="922" r="14223" b="26066"/>
          <a:stretch/>
        </p:blipFill>
        <p:spPr>
          <a:xfrm>
            <a:off x="8665100" y="1883051"/>
            <a:ext cx="1733394" cy="1921624"/>
          </a:xfrm>
          <a:prstGeom prst="rect">
            <a:avLst/>
          </a:prstGeom>
        </p:spPr>
      </p:pic>
      <p:sp>
        <p:nvSpPr>
          <p:cNvPr id="41" name="Dikdörtgen 40">
            <a:extLst>
              <a:ext uri="{FF2B5EF4-FFF2-40B4-BE49-F238E27FC236}">
                <a16:creationId xmlns:a16="http://schemas.microsoft.com/office/drawing/2014/main" id="{93E1E965-0B40-CBFD-F1AC-535C1D0A8429}"/>
              </a:ext>
            </a:extLst>
          </p:cNvPr>
          <p:cNvSpPr/>
          <p:nvPr/>
        </p:nvSpPr>
        <p:spPr>
          <a:xfrm>
            <a:off x="434742" y="895450"/>
            <a:ext cx="2881746" cy="5936753"/>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46" name="Metin kutusu 45">
            <a:extLst>
              <a:ext uri="{FF2B5EF4-FFF2-40B4-BE49-F238E27FC236}">
                <a16:creationId xmlns:a16="http://schemas.microsoft.com/office/drawing/2014/main" id="{83A5DC39-3DB5-4742-ED1B-6BB3A17DADAB}"/>
              </a:ext>
            </a:extLst>
          </p:cNvPr>
          <p:cNvSpPr txBox="1"/>
          <p:nvPr/>
        </p:nvSpPr>
        <p:spPr>
          <a:xfrm>
            <a:off x="381950" y="4393472"/>
            <a:ext cx="3009157" cy="2477601"/>
          </a:xfrm>
          <a:prstGeom prst="rect">
            <a:avLst/>
          </a:prstGeom>
          <a:noFill/>
        </p:spPr>
        <p:txBody>
          <a:bodyPr wrap="none" rtlCol="0">
            <a:spAutoFit/>
          </a:bodyPr>
          <a:lstStyle/>
          <a:p>
            <a:r>
              <a:rPr lang="tr-TR" sz="4000" b="1" spc="300" dirty="0">
                <a:solidFill>
                  <a:schemeClr val="bg1">
                    <a:lumMod val="95000"/>
                  </a:schemeClr>
                </a:solidFill>
                <a:latin typeface="Britannic Bold" panose="020B0903060703020204" pitchFamily="34" charset="0"/>
                <a:ea typeface="Hiragino Kaku Gothic Std W8" panose="020B0800000000000000" pitchFamily="34" charset="-128"/>
                <a:cs typeface="Bangla MN" pitchFamily="2" charset="0"/>
              </a:rPr>
              <a:t>PROJEDE </a:t>
            </a:r>
          </a:p>
          <a:p>
            <a:r>
              <a:rPr lang="tr-TR" sz="4000" b="1" spc="300" dirty="0">
                <a:solidFill>
                  <a:schemeClr val="bg1">
                    <a:lumMod val="95000"/>
                  </a:schemeClr>
                </a:solidFill>
                <a:latin typeface="Britannic Bold" panose="020B0903060703020204" pitchFamily="34" charset="0"/>
                <a:ea typeface="Hiragino Kaku Gothic Std W8" panose="020B0800000000000000" pitchFamily="34" charset="-128"/>
                <a:cs typeface="Bangla MN" pitchFamily="2" charset="0"/>
              </a:rPr>
              <a:t>GÖREVLİ </a:t>
            </a:r>
          </a:p>
          <a:p>
            <a:r>
              <a:rPr lang="tr-TR" sz="4000" b="1" spc="300" dirty="0">
                <a:solidFill>
                  <a:schemeClr val="bg1">
                    <a:lumMod val="95000"/>
                  </a:schemeClr>
                </a:solidFill>
                <a:latin typeface="Britannic Bold" panose="020B0903060703020204" pitchFamily="34" charset="0"/>
                <a:ea typeface="Hiragino Kaku Gothic Std W8" panose="020B0800000000000000" pitchFamily="34" charset="-128"/>
                <a:cs typeface="Bangla MN" pitchFamily="2" charset="0"/>
              </a:rPr>
              <a:t>ÖGRETİM</a:t>
            </a:r>
          </a:p>
          <a:p>
            <a:r>
              <a:rPr lang="tr-TR" sz="3500" b="1" spc="300" dirty="0">
                <a:solidFill>
                  <a:schemeClr val="bg1">
                    <a:lumMod val="95000"/>
                  </a:schemeClr>
                </a:solidFill>
                <a:latin typeface="Britannic Bold" panose="020B0903060703020204" pitchFamily="34" charset="0"/>
                <a:ea typeface="Hiragino Kaku Gothic Std W8" panose="020B0800000000000000" pitchFamily="34" charset="-128"/>
                <a:cs typeface="Bangla MN" pitchFamily="2" charset="0"/>
              </a:rPr>
              <a:t>ELEMANLARI</a:t>
            </a:r>
          </a:p>
        </p:txBody>
      </p:sp>
      <p:sp>
        <p:nvSpPr>
          <p:cNvPr id="47" name="Metin kutusu 46">
            <a:extLst>
              <a:ext uri="{FF2B5EF4-FFF2-40B4-BE49-F238E27FC236}">
                <a16:creationId xmlns:a16="http://schemas.microsoft.com/office/drawing/2014/main" id="{6ABCC231-EA4C-CC61-47DE-195B49149665}"/>
              </a:ext>
            </a:extLst>
          </p:cNvPr>
          <p:cNvSpPr txBox="1"/>
          <p:nvPr/>
        </p:nvSpPr>
        <p:spPr>
          <a:xfrm>
            <a:off x="3419309" y="627463"/>
            <a:ext cx="7266733" cy="269304"/>
          </a:xfrm>
          <a:prstGeom prst="rect">
            <a:avLst/>
          </a:prstGeom>
          <a:noFill/>
        </p:spPr>
        <p:txBody>
          <a:bodyPr wrap="none" rtlCol="0">
            <a:spAutoFit/>
          </a:bodyPr>
          <a:lstStyle/>
          <a:p>
            <a:r>
              <a:rPr lang="tr-TR" sz="1150" dirty="0">
                <a:solidFill>
                  <a:schemeClr val="bg1">
                    <a:lumMod val="95000"/>
                  </a:schemeClr>
                </a:solidFill>
                <a:latin typeface="Eurostile" panose="020B0504020202050204" pitchFamily="34" charset="0"/>
              </a:rPr>
              <a:t>KARADENİZ TEKNİK ÜNİVERSİTESİ PEYZAJ MİMARLIĞI BÖLÜMÜ ÇEVRE TASARIM PROJE IV PROJE TANITIM FÖYÜ</a:t>
            </a:r>
          </a:p>
        </p:txBody>
      </p:sp>
      <p:pic>
        <p:nvPicPr>
          <p:cNvPr id="50" name="Resim 49">
            <a:extLst>
              <a:ext uri="{FF2B5EF4-FFF2-40B4-BE49-F238E27FC236}">
                <a16:creationId xmlns:a16="http://schemas.microsoft.com/office/drawing/2014/main" id="{FD9E0B35-3232-3195-7ED1-3464D0DA82D8}"/>
              </a:ext>
            </a:extLst>
          </p:cNvPr>
          <p:cNvPicPr>
            <a:picLocks noChangeAspect="1"/>
          </p:cNvPicPr>
          <p:nvPr/>
        </p:nvPicPr>
        <p:blipFill rotWithShape="1">
          <a:blip r:embed="rId18">
            <a:extLst>
              <a:ext uri="{BEBA8EAE-BF5A-486C-A8C5-ECC9F3942E4B}">
                <a14:imgProps xmlns:a14="http://schemas.microsoft.com/office/drawing/2010/main">
                  <a14:imgLayer r:embed="rId19">
                    <a14:imgEffect>
                      <a14:saturation sat="0"/>
                    </a14:imgEffect>
                  </a14:imgLayer>
                </a14:imgProps>
              </a:ext>
            </a:extLst>
          </a:blip>
          <a:srcRect l="1248" t="-640" r="22085" b="20549"/>
          <a:stretch/>
        </p:blipFill>
        <p:spPr>
          <a:xfrm>
            <a:off x="8549788" y="4841192"/>
            <a:ext cx="1933200" cy="1933200"/>
          </a:xfrm>
          <a:prstGeom prst="rect">
            <a:avLst/>
          </a:prstGeom>
        </p:spPr>
      </p:pic>
    </p:spTree>
    <p:extLst>
      <p:ext uri="{BB962C8B-B14F-4D97-AF65-F5344CB8AC3E}">
        <p14:creationId xmlns:p14="http://schemas.microsoft.com/office/powerpoint/2010/main" val="3671609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3E4E0"/>
        </a:solidFill>
        <a:effectLst/>
      </p:bgPr>
    </p:bg>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146F4201-D88F-17FE-12F9-CBFA3776F59D}"/>
              </a:ext>
            </a:extLst>
          </p:cNvPr>
          <p:cNvSpPr/>
          <p:nvPr/>
        </p:nvSpPr>
        <p:spPr>
          <a:xfrm>
            <a:off x="434742" y="532387"/>
            <a:ext cx="10168095" cy="363013"/>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6" name="Dikdörtgen 5">
            <a:extLst>
              <a:ext uri="{FF2B5EF4-FFF2-40B4-BE49-F238E27FC236}">
                <a16:creationId xmlns:a16="http://schemas.microsoft.com/office/drawing/2014/main" id="{28A94E2D-8837-574E-3662-23E65806E90B}"/>
              </a:ext>
            </a:extLst>
          </p:cNvPr>
          <p:cNvSpPr/>
          <p:nvPr/>
        </p:nvSpPr>
        <p:spPr>
          <a:xfrm>
            <a:off x="441060" y="10529734"/>
            <a:ext cx="10160392" cy="45719"/>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a:p>
        </p:txBody>
      </p:sp>
      <p:sp>
        <p:nvSpPr>
          <p:cNvPr id="8" name="Dikdörtgen 7">
            <a:extLst>
              <a:ext uri="{FF2B5EF4-FFF2-40B4-BE49-F238E27FC236}">
                <a16:creationId xmlns:a16="http://schemas.microsoft.com/office/drawing/2014/main" id="{ACC2D500-B91C-2E6F-3C44-A66EE4D0E5B5}"/>
              </a:ext>
            </a:extLst>
          </p:cNvPr>
          <p:cNvSpPr/>
          <p:nvPr/>
        </p:nvSpPr>
        <p:spPr>
          <a:xfrm>
            <a:off x="7719706" y="895400"/>
            <a:ext cx="2881746" cy="4764937"/>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2" name="Metin kutusu 1">
            <a:extLst>
              <a:ext uri="{FF2B5EF4-FFF2-40B4-BE49-F238E27FC236}">
                <a16:creationId xmlns:a16="http://schemas.microsoft.com/office/drawing/2014/main" id="{3100F886-1115-9682-A100-BCC0DA65EF51}"/>
              </a:ext>
            </a:extLst>
          </p:cNvPr>
          <p:cNvSpPr txBox="1"/>
          <p:nvPr/>
        </p:nvSpPr>
        <p:spPr>
          <a:xfrm rot="5400000">
            <a:off x="6126010" y="2423543"/>
            <a:ext cx="4687502" cy="1631216"/>
          </a:xfrm>
          <a:prstGeom prst="rect">
            <a:avLst/>
          </a:prstGeom>
          <a:noFill/>
        </p:spPr>
        <p:txBody>
          <a:bodyPr wrap="none" rtlCol="0">
            <a:spAutoFit/>
          </a:bodyPr>
          <a:lstStyle/>
          <a:p>
            <a:r>
              <a:rPr lang="tr-TR" sz="10000" spc="-300" dirty="0">
                <a:solidFill>
                  <a:srgbClr val="E3E4E0"/>
                </a:solidFill>
                <a:latin typeface="Big John" panose="02000000000000000000" pitchFamily="2" charset="0"/>
                <a:ea typeface="Krungthep" panose="02000400000000000000" pitchFamily="2" charset="-34"/>
                <a:cs typeface="Krungthep" panose="02000400000000000000" pitchFamily="2" charset="-34"/>
              </a:rPr>
              <a:t>ICERIK</a:t>
            </a:r>
          </a:p>
        </p:txBody>
      </p:sp>
      <p:sp>
        <p:nvSpPr>
          <p:cNvPr id="49" name="Dikdörtgen 48">
            <a:extLst>
              <a:ext uri="{FF2B5EF4-FFF2-40B4-BE49-F238E27FC236}">
                <a16:creationId xmlns:a16="http://schemas.microsoft.com/office/drawing/2014/main" id="{D94BE811-D4ED-52EC-FFD1-2BDA56BE5CC4}"/>
              </a:ext>
            </a:extLst>
          </p:cNvPr>
          <p:cNvSpPr/>
          <p:nvPr/>
        </p:nvSpPr>
        <p:spPr>
          <a:xfrm>
            <a:off x="2387202" y="1368378"/>
            <a:ext cx="4156345" cy="757389"/>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50" name="Metin kutusu 49">
            <a:extLst>
              <a:ext uri="{FF2B5EF4-FFF2-40B4-BE49-F238E27FC236}">
                <a16:creationId xmlns:a16="http://schemas.microsoft.com/office/drawing/2014/main" id="{750CF40F-93A2-A95C-CC41-F20DDC0D9EBC}"/>
              </a:ext>
            </a:extLst>
          </p:cNvPr>
          <p:cNvSpPr txBox="1"/>
          <p:nvPr/>
        </p:nvSpPr>
        <p:spPr>
          <a:xfrm>
            <a:off x="1308238" y="1224209"/>
            <a:ext cx="872355" cy="1092607"/>
          </a:xfrm>
          <a:prstGeom prst="rect">
            <a:avLst/>
          </a:prstGeom>
          <a:noFill/>
        </p:spPr>
        <p:txBody>
          <a:bodyPr wrap="none" rtlCol="0">
            <a:spAutoFit/>
          </a:bodyPr>
          <a:lstStyle/>
          <a:p>
            <a:r>
              <a:rPr lang="tr-TR" sz="6500" spc="-300" dirty="0">
                <a:solidFill>
                  <a:srgbClr val="98AA9D"/>
                </a:solidFill>
                <a:latin typeface="Impact" panose="020B0806030902050204" pitchFamily="34" charset="0"/>
                <a:ea typeface="Hiragino Kaku Gothic Std W8" panose="020B0800000000000000" pitchFamily="34" charset="-128"/>
                <a:cs typeface="Phosphate Inline" panose="02000506050000020004" pitchFamily="2" charset="0"/>
              </a:rPr>
              <a:t>01</a:t>
            </a:r>
          </a:p>
        </p:txBody>
      </p:sp>
      <p:sp>
        <p:nvSpPr>
          <p:cNvPr id="51" name="Dikdörtgen 50">
            <a:extLst>
              <a:ext uri="{FF2B5EF4-FFF2-40B4-BE49-F238E27FC236}">
                <a16:creationId xmlns:a16="http://schemas.microsoft.com/office/drawing/2014/main" id="{516A9751-8897-ADF6-5047-349E4D5F7564}"/>
              </a:ext>
            </a:extLst>
          </p:cNvPr>
          <p:cNvSpPr/>
          <p:nvPr/>
        </p:nvSpPr>
        <p:spPr>
          <a:xfrm>
            <a:off x="2390271" y="2384127"/>
            <a:ext cx="4156345" cy="757390"/>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52" name="Metin kutusu 51">
            <a:extLst>
              <a:ext uri="{FF2B5EF4-FFF2-40B4-BE49-F238E27FC236}">
                <a16:creationId xmlns:a16="http://schemas.microsoft.com/office/drawing/2014/main" id="{0A76250E-D6C4-ADA6-53B0-24E27A0B49F9}"/>
              </a:ext>
            </a:extLst>
          </p:cNvPr>
          <p:cNvSpPr txBox="1"/>
          <p:nvPr/>
        </p:nvSpPr>
        <p:spPr>
          <a:xfrm>
            <a:off x="1233354" y="2222771"/>
            <a:ext cx="973343" cy="1092607"/>
          </a:xfrm>
          <a:prstGeom prst="rect">
            <a:avLst/>
          </a:prstGeom>
          <a:noFill/>
        </p:spPr>
        <p:txBody>
          <a:bodyPr wrap="none" rtlCol="0">
            <a:spAutoFit/>
          </a:bodyPr>
          <a:lstStyle/>
          <a:p>
            <a:r>
              <a:rPr lang="tr-TR" sz="6500" spc="-300" dirty="0">
                <a:solidFill>
                  <a:srgbClr val="98AA9D"/>
                </a:solidFill>
                <a:latin typeface="Impact" panose="020B0806030902050204" pitchFamily="34" charset="0"/>
                <a:ea typeface="Hiragino Kaku Gothic Std W8" panose="020B0800000000000000" pitchFamily="34" charset="-128"/>
                <a:cs typeface="Phosphate Inline" panose="02000506050000020004" pitchFamily="2" charset="0"/>
              </a:rPr>
              <a:t>02</a:t>
            </a:r>
          </a:p>
        </p:txBody>
      </p:sp>
      <p:sp>
        <p:nvSpPr>
          <p:cNvPr id="53" name="Dikdörtgen 52">
            <a:extLst>
              <a:ext uri="{FF2B5EF4-FFF2-40B4-BE49-F238E27FC236}">
                <a16:creationId xmlns:a16="http://schemas.microsoft.com/office/drawing/2014/main" id="{A780027F-A86E-72F6-6853-C9E621721A4E}"/>
              </a:ext>
            </a:extLst>
          </p:cNvPr>
          <p:cNvSpPr/>
          <p:nvPr/>
        </p:nvSpPr>
        <p:spPr>
          <a:xfrm>
            <a:off x="2387202" y="3447998"/>
            <a:ext cx="4156345" cy="757391"/>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54" name="Metin kutusu 53">
            <a:extLst>
              <a:ext uri="{FF2B5EF4-FFF2-40B4-BE49-F238E27FC236}">
                <a16:creationId xmlns:a16="http://schemas.microsoft.com/office/drawing/2014/main" id="{71B57141-191B-FD80-4106-6FC8604B2BBA}"/>
              </a:ext>
            </a:extLst>
          </p:cNvPr>
          <p:cNvSpPr txBox="1"/>
          <p:nvPr/>
        </p:nvSpPr>
        <p:spPr>
          <a:xfrm>
            <a:off x="1233354" y="3257027"/>
            <a:ext cx="997389" cy="1092607"/>
          </a:xfrm>
          <a:prstGeom prst="rect">
            <a:avLst/>
          </a:prstGeom>
          <a:noFill/>
        </p:spPr>
        <p:txBody>
          <a:bodyPr wrap="none" rtlCol="0">
            <a:spAutoFit/>
          </a:bodyPr>
          <a:lstStyle/>
          <a:p>
            <a:r>
              <a:rPr lang="tr-TR" sz="6500" spc="-300" dirty="0">
                <a:solidFill>
                  <a:srgbClr val="98AA9D"/>
                </a:solidFill>
                <a:latin typeface="Impact" panose="020B0806030902050204" pitchFamily="34" charset="0"/>
                <a:ea typeface="Hiragino Kaku Gothic Std W8" panose="020B0800000000000000" pitchFamily="34" charset="-128"/>
                <a:cs typeface="Phosphate Inline" panose="02000506050000020004" pitchFamily="2" charset="0"/>
              </a:rPr>
              <a:t>03</a:t>
            </a:r>
          </a:p>
        </p:txBody>
      </p:sp>
      <p:sp>
        <p:nvSpPr>
          <p:cNvPr id="55" name="Dikdörtgen 54">
            <a:extLst>
              <a:ext uri="{FF2B5EF4-FFF2-40B4-BE49-F238E27FC236}">
                <a16:creationId xmlns:a16="http://schemas.microsoft.com/office/drawing/2014/main" id="{4889EFC5-7352-A53D-9135-592C79B19336}"/>
              </a:ext>
            </a:extLst>
          </p:cNvPr>
          <p:cNvSpPr/>
          <p:nvPr/>
        </p:nvSpPr>
        <p:spPr>
          <a:xfrm>
            <a:off x="2387202" y="4510804"/>
            <a:ext cx="4156345" cy="758455"/>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56" name="Metin kutusu 55">
            <a:extLst>
              <a:ext uri="{FF2B5EF4-FFF2-40B4-BE49-F238E27FC236}">
                <a16:creationId xmlns:a16="http://schemas.microsoft.com/office/drawing/2014/main" id="{ACF3AEB1-F936-D62F-BFB3-61600B9F43BD}"/>
              </a:ext>
            </a:extLst>
          </p:cNvPr>
          <p:cNvSpPr txBox="1"/>
          <p:nvPr/>
        </p:nvSpPr>
        <p:spPr>
          <a:xfrm>
            <a:off x="1246177" y="4343727"/>
            <a:ext cx="971741" cy="1092607"/>
          </a:xfrm>
          <a:prstGeom prst="rect">
            <a:avLst/>
          </a:prstGeom>
          <a:noFill/>
        </p:spPr>
        <p:txBody>
          <a:bodyPr wrap="none" rtlCol="0">
            <a:spAutoFit/>
          </a:bodyPr>
          <a:lstStyle/>
          <a:p>
            <a:r>
              <a:rPr lang="tr-TR" sz="6500" spc="-300" dirty="0">
                <a:solidFill>
                  <a:srgbClr val="98AA9D"/>
                </a:solidFill>
                <a:latin typeface="Impact" panose="020B0806030902050204" pitchFamily="34" charset="0"/>
                <a:ea typeface="Hiragino Kaku Gothic Std W8" panose="020B0800000000000000" pitchFamily="34" charset="-128"/>
                <a:cs typeface="Phosphate Inline" panose="02000506050000020004" pitchFamily="2" charset="0"/>
              </a:rPr>
              <a:t>04</a:t>
            </a:r>
          </a:p>
        </p:txBody>
      </p:sp>
      <p:sp>
        <p:nvSpPr>
          <p:cNvPr id="57" name="Dikdörtgen 56">
            <a:extLst>
              <a:ext uri="{FF2B5EF4-FFF2-40B4-BE49-F238E27FC236}">
                <a16:creationId xmlns:a16="http://schemas.microsoft.com/office/drawing/2014/main" id="{73308271-975A-BC1C-DDC6-D8AB03146B28}"/>
              </a:ext>
            </a:extLst>
          </p:cNvPr>
          <p:cNvSpPr/>
          <p:nvPr/>
        </p:nvSpPr>
        <p:spPr>
          <a:xfrm>
            <a:off x="2390271" y="5523266"/>
            <a:ext cx="4156345" cy="758455"/>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58" name="Metin kutusu 57">
            <a:extLst>
              <a:ext uri="{FF2B5EF4-FFF2-40B4-BE49-F238E27FC236}">
                <a16:creationId xmlns:a16="http://schemas.microsoft.com/office/drawing/2014/main" id="{3DFED43F-C5BA-5950-8B66-DE60D30550C8}"/>
              </a:ext>
            </a:extLst>
          </p:cNvPr>
          <p:cNvSpPr txBox="1"/>
          <p:nvPr/>
        </p:nvSpPr>
        <p:spPr>
          <a:xfrm>
            <a:off x="1233354" y="5367280"/>
            <a:ext cx="1002197" cy="1092607"/>
          </a:xfrm>
          <a:prstGeom prst="rect">
            <a:avLst/>
          </a:prstGeom>
          <a:noFill/>
        </p:spPr>
        <p:txBody>
          <a:bodyPr wrap="none" rtlCol="0">
            <a:spAutoFit/>
          </a:bodyPr>
          <a:lstStyle/>
          <a:p>
            <a:r>
              <a:rPr lang="tr-TR" sz="6500" spc="-300" dirty="0">
                <a:solidFill>
                  <a:srgbClr val="98AA9D"/>
                </a:solidFill>
                <a:latin typeface="Impact" panose="020B0806030902050204" pitchFamily="34" charset="0"/>
                <a:ea typeface="Hiragino Kaku Gothic Std W8" panose="020B0800000000000000" pitchFamily="34" charset="-128"/>
                <a:cs typeface="Phosphate Inline" panose="02000506050000020004" pitchFamily="2" charset="0"/>
              </a:rPr>
              <a:t>05</a:t>
            </a:r>
          </a:p>
        </p:txBody>
      </p:sp>
      <p:sp>
        <p:nvSpPr>
          <p:cNvPr id="59" name="Dikdörtgen 58">
            <a:extLst>
              <a:ext uri="{FF2B5EF4-FFF2-40B4-BE49-F238E27FC236}">
                <a16:creationId xmlns:a16="http://schemas.microsoft.com/office/drawing/2014/main" id="{6B2F4C3B-F88D-C907-41B8-92E9FBAA3C25}"/>
              </a:ext>
            </a:extLst>
          </p:cNvPr>
          <p:cNvSpPr/>
          <p:nvPr/>
        </p:nvSpPr>
        <p:spPr>
          <a:xfrm>
            <a:off x="2384133" y="6584907"/>
            <a:ext cx="4156345" cy="758456"/>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60" name="Metin kutusu 59">
            <a:extLst>
              <a:ext uri="{FF2B5EF4-FFF2-40B4-BE49-F238E27FC236}">
                <a16:creationId xmlns:a16="http://schemas.microsoft.com/office/drawing/2014/main" id="{42C29331-551F-03C8-99AF-B7ADBD435EE5}"/>
              </a:ext>
            </a:extLst>
          </p:cNvPr>
          <p:cNvSpPr txBox="1"/>
          <p:nvPr/>
        </p:nvSpPr>
        <p:spPr>
          <a:xfrm>
            <a:off x="1233354" y="6408809"/>
            <a:ext cx="1007007" cy="1092607"/>
          </a:xfrm>
          <a:prstGeom prst="rect">
            <a:avLst/>
          </a:prstGeom>
          <a:noFill/>
        </p:spPr>
        <p:txBody>
          <a:bodyPr wrap="none" rtlCol="0">
            <a:spAutoFit/>
          </a:bodyPr>
          <a:lstStyle/>
          <a:p>
            <a:r>
              <a:rPr lang="tr-TR" sz="6500" spc="-300" dirty="0">
                <a:solidFill>
                  <a:srgbClr val="98AA9D"/>
                </a:solidFill>
                <a:latin typeface="Impact" panose="020B0806030902050204" pitchFamily="34" charset="0"/>
                <a:ea typeface="Hiragino Kaku Gothic Std W8" panose="020B0800000000000000" pitchFamily="34" charset="-128"/>
                <a:cs typeface="Phosphate Inline" panose="02000506050000020004" pitchFamily="2" charset="0"/>
              </a:rPr>
              <a:t>06</a:t>
            </a:r>
          </a:p>
        </p:txBody>
      </p:sp>
      <p:sp>
        <p:nvSpPr>
          <p:cNvPr id="61" name="Dikdörtgen 60">
            <a:extLst>
              <a:ext uri="{FF2B5EF4-FFF2-40B4-BE49-F238E27FC236}">
                <a16:creationId xmlns:a16="http://schemas.microsoft.com/office/drawing/2014/main" id="{0A602F48-58D6-9B95-422A-9AAB394BC2B0}"/>
              </a:ext>
            </a:extLst>
          </p:cNvPr>
          <p:cNvSpPr/>
          <p:nvPr/>
        </p:nvSpPr>
        <p:spPr>
          <a:xfrm>
            <a:off x="2443548" y="7656970"/>
            <a:ext cx="4156345" cy="615553"/>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62" name="Metin kutusu 61">
            <a:extLst>
              <a:ext uri="{FF2B5EF4-FFF2-40B4-BE49-F238E27FC236}">
                <a16:creationId xmlns:a16="http://schemas.microsoft.com/office/drawing/2014/main" id="{5192046F-E02D-E144-3389-0238D61802E1}"/>
              </a:ext>
            </a:extLst>
          </p:cNvPr>
          <p:cNvSpPr txBox="1"/>
          <p:nvPr/>
        </p:nvSpPr>
        <p:spPr>
          <a:xfrm>
            <a:off x="1303428" y="7402203"/>
            <a:ext cx="881973" cy="1092607"/>
          </a:xfrm>
          <a:prstGeom prst="rect">
            <a:avLst/>
          </a:prstGeom>
          <a:noFill/>
        </p:spPr>
        <p:txBody>
          <a:bodyPr wrap="none" rtlCol="0">
            <a:spAutoFit/>
          </a:bodyPr>
          <a:lstStyle/>
          <a:p>
            <a:r>
              <a:rPr lang="tr-TR" sz="6500" spc="-300" dirty="0">
                <a:solidFill>
                  <a:srgbClr val="98AA9D"/>
                </a:solidFill>
                <a:latin typeface="Impact" panose="020B0806030902050204" pitchFamily="34" charset="0"/>
                <a:ea typeface="Hiragino Kaku Gothic Std W8" panose="020B0800000000000000" pitchFamily="34" charset="-128"/>
                <a:cs typeface="Phosphate Inline" panose="02000506050000020004" pitchFamily="2" charset="0"/>
              </a:rPr>
              <a:t>07</a:t>
            </a:r>
          </a:p>
        </p:txBody>
      </p:sp>
      <p:sp>
        <p:nvSpPr>
          <p:cNvPr id="63" name="Metin kutusu 62">
            <a:extLst>
              <a:ext uri="{FF2B5EF4-FFF2-40B4-BE49-F238E27FC236}">
                <a16:creationId xmlns:a16="http://schemas.microsoft.com/office/drawing/2014/main" id="{FEEB53D3-EB23-2378-0A67-690317F7DEB6}"/>
              </a:ext>
            </a:extLst>
          </p:cNvPr>
          <p:cNvSpPr txBox="1"/>
          <p:nvPr/>
        </p:nvSpPr>
        <p:spPr>
          <a:xfrm>
            <a:off x="3076988" y="1785607"/>
            <a:ext cx="3463490" cy="353943"/>
          </a:xfrm>
          <a:prstGeom prst="rect">
            <a:avLst/>
          </a:prstGeom>
          <a:noFill/>
        </p:spPr>
        <p:txBody>
          <a:bodyPr wrap="square" rtlCol="0">
            <a:spAutoFit/>
          </a:bodyPr>
          <a:lstStyle/>
          <a:p>
            <a:pPr algn="r"/>
            <a:r>
              <a:rPr lang="tr-TR" sz="1700" b="1" spc="300" dirty="0">
                <a:solidFill>
                  <a:schemeClr val="bg1">
                    <a:lumMod val="95000"/>
                  </a:schemeClr>
                </a:solidFill>
                <a:latin typeface="Britannic Bold" panose="020B0903060703020204" pitchFamily="34" charset="0"/>
                <a:ea typeface="Hiragino Kaku Gothic Std W8" panose="020B0800000000000000" pitchFamily="34" charset="-128"/>
                <a:cs typeface="Bangla MN" pitchFamily="2" charset="0"/>
              </a:rPr>
              <a:t>PROJE KONUSU</a:t>
            </a:r>
          </a:p>
        </p:txBody>
      </p:sp>
      <p:sp>
        <p:nvSpPr>
          <p:cNvPr id="64" name="Metin kutusu 63">
            <a:extLst>
              <a:ext uri="{FF2B5EF4-FFF2-40B4-BE49-F238E27FC236}">
                <a16:creationId xmlns:a16="http://schemas.microsoft.com/office/drawing/2014/main" id="{33528B5F-8DE1-0415-0ADB-2730949014C9}"/>
              </a:ext>
            </a:extLst>
          </p:cNvPr>
          <p:cNvSpPr txBox="1"/>
          <p:nvPr/>
        </p:nvSpPr>
        <p:spPr>
          <a:xfrm>
            <a:off x="3145610" y="2741407"/>
            <a:ext cx="3463490" cy="353943"/>
          </a:xfrm>
          <a:prstGeom prst="rect">
            <a:avLst/>
          </a:prstGeom>
          <a:noFill/>
        </p:spPr>
        <p:txBody>
          <a:bodyPr wrap="square" rtlCol="0">
            <a:spAutoFit/>
          </a:bodyPr>
          <a:lstStyle/>
          <a:p>
            <a:pPr algn="r"/>
            <a:r>
              <a:rPr lang="tr-TR" sz="1700" b="1" spc="300" dirty="0">
                <a:solidFill>
                  <a:schemeClr val="bg1">
                    <a:lumMod val="95000"/>
                  </a:schemeClr>
                </a:solidFill>
                <a:latin typeface="Britannic Bold" panose="020B0903060703020204" pitchFamily="34" charset="0"/>
                <a:ea typeface="Hiragino Kaku Gothic Std W8" panose="020B0800000000000000" pitchFamily="34" charset="-128"/>
                <a:cs typeface="Bangla MN" pitchFamily="2" charset="0"/>
              </a:rPr>
              <a:t>GENEL AÇIKLAMALAR</a:t>
            </a:r>
          </a:p>
        </p:txBody>
      </p:sp>
      <p:sp>
        <p:nvSpPr>
          <p:cNvPr id="65" name="Metin kutusu 64">
            <a:extLst>
              <a:ext uri="{FF2B5EF4-FFF2-40B4-BE49-F238E27FC236}">
                <a16:creationId xmlns:a16="http://schemas.microsoft.com/office/drawing/2014/main" id="{99D7D154-E214-D490-7888-01ECECD3008F}"/>
              </a:ext>
            </a:extLst>
          </p:cNvPr>
          <p:cNvSpPr txBox="1"/>
          <p:nvPr/>
        </p:nvSpPr>
        <p:spPr>
          <a:xfrm>
            <a:off x="3142541" y="3803331"/>
            <a:ext cx="3463490" cy="353943"/>
          </a:xfrm>
          <a:prstGeom prst="rect">
            <a:avLst/>
          </a:prstGeom>
          <a:noFill/>
        </p:spPr>
        <p:txBody>
          <a:bodyPr wrap="square" rtlCol="0">
            <a:spAutoFit/>
          </a:bodyPr>
          <a:lstStyle/>
          <a:p>
            <a:pPr algn="r"/>
            <a:r>
              <a:rPr lang="tr-TR" sz="1700" b="1" spc="300" dirty="0">
                <a:solidFill>
                  <a:schemeClr val="bg1">
                    <a:lumMod val="95000"/>
                  </a:schemeClr>
                </a:solidFill>
                <a:latin typeface="Britannic Bold" panose="020B0903060703020204" pitchFamily="34" charset="0"/>
                <a:ea typeface="Hiragino Kaku Gothic Std W8" panose="020B0800000000000000" pitchFamily="34" charset="-128"/>
                <a:cs typeface="Bangla MN" pitchFamily="2" charset="0"/>
              </a:rPr>
              <a:t>PROJE SÜRECİ</a:t>
            </a:r>
          </a:p>
        </p:txBody>
      </p:sp>
      <p:sp>
        <p:nvSpPr>
          <p:cNvPr id="66" name="Metin kutusu 65">
            <a:extLst>
              <a:ext uri="{FF2B5EF4-FFF2-40B4-BE49-F238E27FC236}">
                <a16:creationId xmlns:a16="http://schemas.microsoft.com/office/drawing/2014/main" id="{70E5E8FA-1B9A-6FF5-2BCD-0F2BD027A2CD}"/>
              </a:ext>
            </a:extLst>
          </p:cNvPr>
          <p:cNvSpPr txBox="1"/>
          <p:nvPr/>
        </p:nvSpPr>
        <p:spPr>
          <a:xfrm>
            <a:off x="3076988" y="4609796"/>
            <a:ext cx="3463490" cy="615553"/>
          </a:xfrm>
          <a:prstGeom prst="rect">
            <a:avLst/>
          </a:prstGeom>
          <a:noFill/>
        </p:spPr>
        <p:txBody>
          <a:bodyPr wrap="square" rtlCol="0">
            <a:spAutoFit/>
          </a:bodyPr>
          <a:lstStyle/>
          <a:p>
            <a:pPr algn="r"/>
            <a:r>
              <a:rPr lang="tr-TR" sz="1700" b="1" spc="300" dirty="0">
                <a:solidFill>
                  <a:schemeClr val="bg1">
                    <a:lumMod val="95000"/>
                  </a:schemeClr>
                </a:solidFill>
                <a:latin typeface="Britannic Bold" panose="020B0903060703020204" pitchFamily="34" charset="0"/>
                <a:ea typeface="Hiragino Kaku Gothic Std W8" panose="020B0800000000000000" pitchFamily="34" charset="-128"/>
                <a:cs typeface="Bangla MN" pitchFamily="2" charset="0"/>
              </a:rPr>
              <a:t>PROJE ÇALIŞMA </a:t>
            </a:r>
          </a:p>
          <a:p>
            <a:pPr algn="r"/>
            <a:r>
              <a:rPr lang="tr-TR" sz="1700" b="1" spc="300" dirty="0">
                <a:solidFill>
                  <a:schemeClr val="bg1">
                    <a:lumMod val="95000"/>
                  </a:schemeClr>
                </a:solidFill>
                <a:latin typeface="Britannic Bold" panose="020B0903060703020204" pitchFamily="34" charset="0"/>
                <a:ea typeface="Hiragino Kaku Gothic Std W8" panose="020B0800000000000000" pitchFamily="34" charset="-128"/>
                <a:cs typeface="Bangla MN" pitchFamily="2" charset="0"/>
              </a:rPr>
              <a:t>TAKVİMİ</a:t>
            </a:r>
          </a:p>
        </p:txBody>
      </p:sp>
      <p:sp>
        <p:nvSpPr>
          <p:cNvPr id="67" name="Metin kutusu 66">
            <a:extLst>
              <a:ext uri="{FF2B5EF4-FFF2-40B4-BE49-F238E27FC236}">
                <a16:creationId xmlns:a16="http://schemas.microsoft.com/office/drawing/2014/main" id="{6BBBBB4D-94FF-1883-1F3F-0A6C8AD2E1C4}"/>
              </a:ext>
            </a:extLst>
          </p:cNvPr>
          <p:cNvSpPr txBox="1"/>
          <p:nvPr/>
        </p:nvSpPr>
        <p:spPr>
          <a:xfrm>
            <a:off x="3080057" y="5888517"/>
            <a:ext cx="3463490" cy="353943"/>
          </a:xfrm>
          <a:prstGeom prst="rect">
            <a:avLst/>
          </a:prstGeom>
          <a:noFill/>
        </p:spPr>
        <p:txBody>
          <a:bodyPr wrap="square" rtlCol="0">
            <a:spAutoFit/>
          </a:bodyPr>
          <a:lstStyle/>
          <a:p>
            <a:pPr algn="r"/>
            <a:r>
              <a:rPr lang="tr-TR" sz="1700" b="1" spc="300" dirty="0">
                <a:solidFill>
                  <a:schemeClr val="bg1">
                    <a:lumMod val="95000"/>
                  </a:schemeClr>
                </a:solidFill>
                <a:latin typeface="Britannic Bold" panose="020B0903060703020204" pitchFamily="34" charset="0"/>
                <a:ea typeface="Hiragino Kaku Gothic Std W8" panose="020B0800000000000000" pitchFamily="34" charset="-128"/>
                <a:cs typeface="Bangla MN" pitchFamily="2" charset="0"/>
              </a:rPr>
              <a:t>FİNAL TESLİMİ</a:t>
            </a:r>
          </a:p>
        </p:txBody>
      </p:sp>
      <p:sp>
        <p:nvSpPr>
          <p:cNvPr id="68" name="Metin kutusu 67">
            <a:extLst>
              <a:ext uri="{FF2B5EF4-FFF2-40B4-BE49-F238E27FC236}">
                <a16:creationId xmlns:a16="http://schemas.microsoft.com/office/drawing/2014/main" id="{8EB18366-4A93-B21C-7879-DA7AA654996E}"/>
              </a:ext>
            </a:extLst>
          </p:cNvPr>
          <p:cNvSpPr txBox="1"/>
          <p:nvPr/>
        </p:nvSpPr>
        <p:spPr>
          <a:xfrm>
            <a:off x="3136403" y="6691392"/>
            <a:ext cx="3463490" cy="615553"/>
          </a:xfrm>
          <a:prstGeom prst="rect">
            <a:avLst/>
          </a:prstGeom>
          <a:noFill/>
        </p:spPr>
        <p:txBody>
          <a:bodyPr wrap="square" rtlCol="0">
            <a:spAutoFit/>
          </a:bodyPr>
          <a:lstStyle/>
          <a:p>
            <a:pPr algn="r"/>
            <a:r>
              <a:rPr lang="tr-TR" sz="1700" b="1" spc="300" dirty="0">
                <a:solidFill>
                  <a:schemeClr val="bg1">
                    <a:lumMod val="95000"/>
                  </a:schemeClr>
                </a:solidFill>
                <a:latin typeface="Britannic Bold" panose="020B0903060703020204" pitchFamily="34" charset="0"/>
                <a:ea typeface="Hiragino Kaku Gothic Std W8" panose="020B0800000000000000" pitchFamily="34" charset="-128"/>
                <a:cs typeface="Bangla MN" pitchFamily="2" charset="0"/>
              </a:rPr>
              <a:t>PROJE TESLİMİ VE  </a:t>
            </a:r>
          </a:p>
          <a:p>
            <a:pPr algn="r"/>
            <a:r>
              <a:rPr lang="tr-TR" sz="1700" b="1" spc="300" dirty="0">
                <a:solidFill>
                  <a:schemeClr val="bg1">
                    <a:lumMod val="95000"/>
                  </a:schemeClr>
                </a:solidFill>
                <a:latin typeface="Britannic Bold" panose="020B0903060703020204" pitchFamily="34" charset="0"/>
                <a:ea typeface="Hiragino Kaku Gothic Std W8" panose="020B0800000000000000" pitchFamily="34" charset="-128"/>
                <a:cs typeface="Bangla MN" pitchFamily="2" charset="0"/>
              </a:rPr>
              <a:t>DEGERLENDİRME SÜRECİ</a:t>
            </a:r>
          </a:p>
        </p:txBody>
      </p:sp>
      <p:sp>
        <p:nvSpPr>
          <p:cNvPr id="69" name="Metin kutusu 68">
            <a:extLst>
              <a:ext uri="{FF2B5EF4-FFF2-40B4-BE49-F238E27FC236}">
                <a16:creationId xmlns:a16="http://schemas.microsoft.com/office/drawing/2014/main" id="{19827CB7-7E6A-26D0-C403-E3D60916F8BD}"/>
              </a:ext>
            </a:extLst>
          </p:cNvPr>
          <p:cNvSpPr txBox="1"/>
          <p:nvPr/>
        </p:nvSpPr>
        <p:spPr>
          <a:xfrm>
            <a:off x="3133334" y="7879799"/>
            <a:ext cx="3463490" cy="353943"/>
          </a:xfrm>
          <a:prstGeom prst="rect">
            <a:avLst/>
          </a:prstGeom>
          <a:noFill/>
        </p:spPr>
        <p:txBody>
          <a:bodyPr wrap="square" rtlCol="0">
            <a:spAutoFit/>
          </a:bodyPr>
          <a:lstStyle/>
          <a:p>
            <a:pPr algn="r"/>
            <a:r>
              <a:rPr lang="tr-TR" sz="1700" b="1" spc="300" dirty="0">
                <a:solidFill>
                  <a:schemeClr val="bg1">
                    <a:lumMod val="95000"/>
                  </a:schemeClr>
                </a:solidFill>
                <a:latin typeface="Britannic Bold" panose="020B0903060703020204" pitchFamily="34" charset="0"/>
                <a:ea typeface="Hiragino Kaku Gothic Std W8" panose="020B0800000000000000" pitchFamily="34" charset="-128"/>
                <a:cs typeface="Bangla MN" pitchFamily="2" charset="0"/>
              </a:rPr>
              <a:t>ÇALIŞMA GRUPLARI</a:t>
            </a:r>
          </a:p>
        </p:txBody>
      </p:sp>
      <p:sp>
        <p:nvSpPr>
          <p:cNvPr id="70" name="Metin kutusu 69">
            <a:extLst>
              <a:ext uri="{FF2B5EF4-FFF2-40B4-BE49-F238E27FC236}">
                <a16:creationId xmlns:a16="http://schemas.microsoft.com/office/drawing/2014/main" id="{80438F0A-97A3-0111-1B09-19304465FDDB}"/>
              </a:ext>
            </a:extLst>
          </p:cNvPr>
          <p:cNvSpPr txBox="1"/>
          <p:nvPr/>
        </p:nvSpPr>
        <p:spPr>
          <a:xfrm>
            <a:off x="455980" y="627463"/>
            <a:ext cx="7266733" cy="269304"/>
          </a:xfrm>
          <a:prstGeom prst="rect">
            <a:avLst/>
          </a:prstGeom>
          <a:noFill/>
        </p:spPr>
        <p:txBody>
          <a:bodyPr wrap="none" rtlCol="0">
            <a:spAutoFit/>
          </a:bodyPr>
          <a:lstStyle/>
          <a:p>
            <a:r>
              <a:rPr lang="tr-TR" sz="1150" dirty="0">
                <a:solidFill>
                  <a:schemeClr val="bg1">
                    <a:lumMod val="95000"/>
                  </a:schemeClr>
                </a:solidFill>
                <a:latin typeface="Eurostile" panose="020B0504020202050204" pitchFamily="34" charset="0"/>
              </a:rPr>
              <a:t>KARADENİZ TEKNİK ÜNİVERSİTESİ PEYZAJ MİMARLIĞI BÖLÜMÜ ÇEVRE TASARIM PROJE IV PROJE TANITIM FÖYÜ</a:t>
            </a:r>
          </a:p>
        </p:txBody>
      </p:sp>
    </p:spTree>
    <p:extLst>
      <p:ext uri="{BB962C8B-B14F-4D97-AF65-F5344CB8AC3E}">
        <p14:creationId xmlns:p14="http://schemas.microsoft.com/office/powerpoint/2010/main" val="3273582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3E4E0"/>
        </a:solidFill>
        <a:effectLst/>
      </p:bgPr>
    </p:bg>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146F4201-D88F-17FE-12F9-CBFA3776F59D}"/>
              </a:ext>
            </a:extLst>
          </p:cNvPr>
          <p:cNvSpPr/>
          <p:nvPr/>
        </p:nvSpPr>
        <p:spPr>
          <a:xfrm>
            <a:off x="434742" y="532387"/>
            <a:ext cx="10168095" cy="363013"/>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5" name="Metin kutusu 4">
            <a:extLst>
              <a:ext uri="{FF2B5EF4-FFF2-40B4-BE49-F238E27FC236}">
                <a16:creationId xmlns:a16="http://schemas.microsoft.com/office/drawing/2014/main" id="{74075E04-7F01-1364-F128-C8CB830527AF}"/>
              </a:ext>
            </a:extLst>
          </p:cNvPr>
          <p:cNvSpPr txBox="1"/>
          <p:nvPr/>
        </p:nvSpPr>
        <p:spPr>
          <a:xfrm>
            <a:off x="434742" y="5716400"/>
            <a:ext cx="2802370" cy="1661993"/>
          </a:xfrm>
          <a:prstGeom prst="rect">
            <a:avLst/>
          </a:prstGeom>
          <a:noFill/>
        </p:spPr>
        <p:txBody>
          <a:bodyPr wrap="none" rtlCol="0">
            <a:spAutoFit/>
          </a:bodyPr>
          <a:lstStyle/>
          <a:p>
            <a:r>
              <a:rPr lang="tr-TR" sz="51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PROJE </a:t>
            </a:r>
          </a:p>
          <a:p>
            <a:r>
              <a:rPr lang="tr-TR" sz="51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KONUSU</a:t>
            </a:r>
          </a:p>
        </p:txBody>
      </p:sp>
      <p:sp>
        <p:nvSpPr>
          <p:cNvPr id="6" name="Dikdörtgen 5">
            <a:extLst>
              <a:ext uri="{FF2B5EF4-FFF2-40B4-BE49-F238E27FC236}">
                <a16:creationId xmlns:a16="http://schemas.microsoft.com/office/drawing/2014/main" id="{28A94E2D-8837-574E-3662-23E65806E90B}"/>
              </a:ext>
            </a:extLst>
          </p:cNvPr>
          <p:cNvSpPr/>
          <p:nvPr/>
        </p:nvSpPr>
        <p:spPr>
          <a:xfrm>
            <a:off x="441060" y="10529734"/>
            <a:ext cx="10160392" cy="45719"/>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a:p>
        </p:txBody>
      </p:sp>
      <p:sp>
        <p:nvSpPr>
          <p:cNvPr id="8" name="Dikdörtgen 7">
            <a:extLst>
              <a:ext uri="{FF2B5EF4-FFF2-40B4-BE49-F238E27FC236}">
                <a16:creationId xmlns:a16="http://schemas.microsoft.com/office/drawing/2014/main" id="{ACC2D500-B91C-2E6F-3C44-A66EE4D0E5B5}"/>
              </a:ext>
            </a:extLst>
          </p:cNvPr>
          <p:cNvSpPr/>
          <p:nvPr/>
        </p:nvSpPr>
        <p:spPr>
          <a:xfrm>
            <a:off x="434742" y="895450"/>
            <a:ext cx="2881746" cy="4764937"/>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9" name="Metin kutusu 8">
            <a:extLst>
              <a:ext uri="{FF2B5EF4-FFF2-40B4-BE49-F238E27FC236}">
                <a16:creationId xmlns:a16="http://schemas.microsoft.com/office/drawing/2014/main" id="{6186E5C6-8F39-1B93-5933-CC666A7E1305}"/>
              </a:ext>
            </a:extLst>
          </p:cNvPr>
          <p:cNvSpPr txBox="1"/>
          <p:nvPr/>
        </p:nvSpPr>
        <p:spPr>
          <a:xfrm rot="5400000">
            <a:off x="387892" y="1173600"/>
            <a:ext cx="4158511" cy="4247317"/>
          </a:xfrm>
          <a:prstGeom prst="rect">
            <a:avLst/>
          </a:prstGeom>
          <a:noFill/>
        </p:spPr>
        <p:txBody>
          <a:bodyPr wrap="none" rtlCol="0">
            <a:spAutoFit/>
          </a:bodyPr>
          <a:lstStyle/>
          <a:p>
            <a:r>
              <a:rPr lang="tr-TR" sz="27000" spc="-300" dirty="0">
                <a:solidFill>
                  <a:srgbClr val="E3E4E0"/>
                </a:solidFill>
                <a:latin typeface="Big John" panose="02000000000000000000" pitchFamily="2" charset="0"/>
                <a:ea typeface="Krungthep" panose="02000400000000000000" pitchFamily="2" charset="-34"/>
                <a:cs typeface="Krungthep" panose="02000400000000000000" pitchFamily="2" charset="-34"/>
              </a:rPr>
              <a:t>01</a:t>
            </a:r>
          </a:p>
        </p:txBody>
      </p:sp>
      <p:sp>
        <p:nvSpPr>
          <p:cNvPr id="2" name="Metin kutusu 1">
            <a:extLst>
              <a:ext uri="{FF2B5EF4-FFF2-40B4-BE49-F238E27FC236}">
                <a16:creationId xmlns:a16="http://schemas.microsoft.com/office/drawing/2014/main" id="{567DB739-E63B-6D26-A1D3-5F6E33F3F3AE}"/>
              </a:ext>
            </a:extLst>
          </p:cNvPr>
          <p:cNvSpPr txBox="1"/>
          <p:nvPr/>
        </p:nvSpPr>
        <p:spPr>
          <a:xfrm>
            <a:off x="3407741" y="1042390"/>
            <a:ext cx="6441440" cy="1369606"/>
          </a:xfrm>
          <a:prstGeom prst="rect">
            <a:avLst/>
          </a:prstGeom>
          <a:noFill/>
        </p:spPr>
        <p:txBody>
          <a:bodyPr wrap="square">
            <a:spAutoFit/>
          </a:bodyPr>
          <a:lstStyle/>
          <a:p>
            <a:r>
              <a:rPr lang="tr-TR" sz="3200" b="1" dirty="0">
                <a:solidFill>
                  <a:schemeClr val="bg2">
                    <a:lumMod val="50000"/>
                  </a:schemeClr>
                </a:solidFill>
                <a:latin typeface="Corbel" panose="020B0503020204020204" pitchFamily="34" charset="0"/>
              </a:rPr>
              <a:t>Proje Konusu</a:t>
            </a:r>
            <a:endParaRPr lang="tr-TR" dirty="0">
              <a:solidFill>
                <a:schemeClr val="bg2">
                  <a:lumMod val="50000"/>
                </a:schemeClr>
              </a:solidFill>
              <a:latin typeface="Corbel" panose="020B0503020204020204" pitchFamily="34" charset="0"/>
            </a:endParaRPr>
          </a:p>
          <a:p>
            <a:pPr algn="just"/>
            <a:r>
              <a:rPr lang="tr-TR" sz="1700" dirty="0">
                <a:solidFill>
                  <a:schemeClr val="bg2">
                    <a:lumMod val="50000"/>
                  </a:schemeClr>
                </a:solidFill>
                <a:latin typeface="Corbel" panose="020B0503020204020204" pitchFamily="34" charset="0"/>
              </a:rPr>
              <a:t>Trabzon kentinde Oyuncak Müzesi ve çevresinin kent-kültür-oyun–bellek bağlamında kamusal açık alan olarak tasarlanması. </a:t>
            </a:r>
          </a:p>
          <a:p>
            <a:pPr algn="just"/>
            <a:endParaRPr lang="tr-TR" sz="1700" dirty="0">
              <a:solidFill>
                <a:schemeClr val="bg2">
                  <a:lumMod val="50000"/>
                </a:schemeClr>
              </a:solidFill>
              <a:latin typeface="Corbel" panose="020B0503020204020204" pitchFamily="34" charset="0"/>
            </a:endParaRPr>
          </a:p>
        </p:txBody>
      </p:sp>
      <p:sp>
        <p:nvSpPr>
          <p:cNvPr id="3" name="Metin kutusu 2">
            <a:extLst>
              <a:ext uri="{FF2B5EF4-FFF2-40B4-BE49-F238E27FC236}">
                <a16:creationId xmlns:a16="http://schemas.microsoft.com/office/drawing/2014/main" id="{3BDD9B5E-B230-1362-0947-990132CD477B}"/>
              </a:ext>
            </a:extLst>
          </p:cNvPr>
          <p:cNvSpPr txBox="1"/>
          <p:nvPr/>
        </p:nvSpPr>
        <p:spPr>
          <a:xfrm>
            <a:off x="434742" y="7481304"/>
            <a:ext cx="3222857" cy="1754326"/>
          </a:xfrm>
          <a:prstGeom prst="rect">
            <a:avLst/>
          </a:prstGeom>
          <a:noFill/>
        </p:spPr>
        <p:txBody>
          <a:bodyPr wrap="square">
            <a:spAutoFit/>
          </a:bodyPr>
          <a:lstStyle/>
          <a:p>
            <a:r>
              <a:rPr lang="tr-TR" sz="2000" b="1" spc="300" dirty="0">
                <a:solidFill>
                  <a:schemeClr val="bg2">
                    <a:lumMod val="50000"/>
                  </a:schemeClr>
                </a:solidFill>
                <a:latin typeface="Britannic Bold" panose="020B0903060703020204" pitchFamily="34" charset="0"/>
                <a:cs typeface="Dubai" panose="020B0503030403030204" pitchFamily="34" charset="-78"/>
              </a:rPr>
              <a:t>BİR KENTTE </a:t>
            </a:r>
          </a:p>
          <a:p>
            <a:r>
              <a:rPr lang="tr-TR" sz="2400" b="1" spc="300" dirty="0">
                <a:solidFill>
                  <a:srgbClr val="C58C6D"/>
                </a:solidFill>
                <a:latin typeface="Britannic Bold" panose="020B0903060703020204" pitchFamily="34" charset="0"/>
                <a:cs typeface="Dubai" panose="020B0503030403030204" pitchFamily="34" charset="-78"/>
              </a:rPr>
              <a:t>OYUN BELLEĞİ </a:t>
            </a:r>
            <a:r>
              <a:rPr lang="tr-TR" sz="2000" b="1" spc="300" dirty="0">
                <a:solidFill>
                  <a:schemeClr val="bg2">
                    <a:lumMod val="50000"/>
                  </a:schemeClr>
                </a:solidFill>
                <a:latin typeface="Britannic Bold" panose="020B0903060703020204" pitchFamily="34" charset="0"/>
                <a:cs typeface="Dubai" panose="020B0503030403030204" pitchFamily="34" charset="-78"/>
              </a:rPr>
              <a:t>NASIL </a:t>
            </a:r>
          </a:p>
          <a:p>
            <a:r>
              <a:rPr lang="tr-TR" sz="2400" b="1" spc="300" dirty="0">
                <a:solidFill>
                  <a:srgbClr val="C58C6D"/>
                </a:solidFill>
                <a:latin typeface="Britannic Bold" panose="020B0903060703020204" pitchFamily="34" charset="0"/>
                <a:cs typeface="Dubai" panose="020B0503030403030204" pitchFamily="34" charset="-78"/>
              </a:rPr>
              <a:t>KAMUSAL MEKANA</a:t>
            </a:r>
            <a:r>
              <a:rPr lang="tr-TR" sz="2000" b="1" spc="300" dirty="0">
                <a:solidFill>
                  <a:schemeClr val="bg2">
                    <a:lumMod val="50000"/>
                  </a:schemeClr>
                </a:solidFill>
                <a:latin typeface="Britannic Bold" panose="020B0903060703020204" pitchFamily="34" charset="0"/>
                <a:cs typeface="Dubai" panose="020B0503030403030204" pitchFamily="34" charset="-78"/>
              </a:rPr>
              <a:t> DÖNÜŞTÜRÜLEBİLİR?</a:t>
            </a:r>
          </a:p>
        </p:txBody>
      </p:sp>
      <p:pic>
        <p:nvPicPr>
          <p:cNvPr id="13" name="Resim 12">
            <a:extLst>
              <a:ext uri="{FF2B5EF4-FFF2-40B4-BE49-F238E27FC236}">
                <a16:creationId xmlns:a16="http://schemas.microsoft.com/office/drawing/2014/main" id="{3A15BD4D-C304-BB49-4CFA-4B4BBDC5622F}"/>
              </a:ext>
            </a:extLst>
          </p:cNvPr>
          <p:cNvPicPr>
            <a:picLocks noChangeAspect="1"/>
          </p:cNvPicPr>
          <p:nvPr/>
        </p:nvPicPr>
        <p:blipFill rotWithShape="1">
          <a:blip r:embed="rId2"/>
          <a:srcRect l="275" r="24956" b="11623"/>
          <a:stretch/>
        </p:blipFill>
        <p:spPr>
          <a:xfrm>
            <a:off x="3554576" y="4380245"/>
            <a:ext cx="7046876" cy="5787058"/>
          </a:xfrm>
          <a:prstGeom prst="rect">
            <a:avLst/>
          </a:prstGeom>
        </p:spPr>
      </p:pic>
      <p:sp>
        <p:nvSpPr>
          <p:cNvPr id="15" name="Dikdörtgen 14">
            <a:extLst>
              <a:ext uri="{FF2B5EF4-FFF2-40B4-BE49-F238E27FC236}">
                <a16:creationId xmlns:a16="http://schemas.microsoft.com/office/drawing/2014/main" id="{13775CF6-A598-1060-AB48-7D3551646891}"/>
              </a:ext>
            </a:extLst>
          </p:cNvPr>
          <p:cNvSpPr/>
          <p:nvPr/>
        </p:nvSpPr>
        <p:spPr>
          <a:xfrm>
            <a:off x="7315200" y="7590799"/>
            <a:ext cx="1117946" cy="1791686"/>
          </a:xfrm>
          <a:prstGeom prst="rect">
            <a:avLst/>
          </a:prstGeom>
          <a:solidFill>
            <a:srgbClr val="C58C6D">
              <a:alpha val="50000"/>
            </a:srgbClr>
          </a:solidFill>
          <a:ln w="12700">
            <a:solidFill>
              <a:schemeClr val="accent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cxnSp>
        <p:nvCxnSpPr>
          <p:cNvPr id="21" name="Düz Bağlayıcı 20">
            <a:extLst>
              <a:ext uri="{FF2B5EF4-FFF2-40B4-BE49-F238E27FC236}">
                <a16:creationId xmlns:a16="http://schemas.microsoft.com/office/drawing/2014/main" id="{7E8CA826-0DAA-F7FA-41A9-887AD0A1D1CB}"/>
              </a:ext>
            </a:extLst>
          </p:cNvPr>
          <p:cNvCxnSpPr/>
          <p:nvPr/>
        </p:nvCxnSpPr>
        <p:spPr>
          <a:xfrm flipV="1">
            <a:off x="8087273" y="7140170"/>
            <a:ext cx="378618" cy="666906"/>
          </a:xfrm>
          <a:prstGeom prst="line">
            <a:avLst/>
          </a:prstGeom>
          <a:ln w="12700">
            <a:solidFill>
              <a:schemeClr val="accent2">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2" name="Düz Bağlayıcı 21">
            <a:extLst>
              <a:ext uri="{FF2B5EF4-FFF2-40B4-BE49-F238E27FC236}">
                <a16:creationId xmlns:a16="http://schemas.microsoft.com/office/drawing/2014/main" id="{A32DF47E-4D96-DF20-CEDD-1ACDD30886E8}"/>
              </a:ext>
            </a:extLst>
          </p:cNvPr>
          <p:cNvCxnSpPr>
            <a:cxnSpLocks/>
          </p:cNvCxnSpPr>
          <p:nvPr/>
        </p:nvCxnSpPr>
        <p:spPr>
          <a:xfrm>
            <a:off x="8458747" y="7145088"/>
            <a:ext cx="239513" cy="0"/>
          </a:xfrm>
          <a:prstGeom prst="line">
            <a:avLst/>
          </a:prstGeom>
          <a:ln w="12700">
            <a:solidFill>
              <a:schemeClr val="accent2">
                <a:lumMod val="50000"/>
              </a:schemeClr>
            </a:solidFill>
            <a:headEnd type="none"/>
          </a:ln>
        </p:spPr>
        <p:style>
          <a:lnRef idx="1">
            <a:schemeClr val="accent1"/>
          </a:lnRef>
          <a:fillRef idx="0">
            <a:schemeClr val="accent1"/>
          </a:fillRef>
          <a:effectRef idx="0">
            <a:schemeClr val="accent1"/>
          </a:effectRef>
          <a:fontRef idx="minor">
            <a:schemeClr val="tx1"/>
          </a:fontRef>
        </p:style>
      </p:cxnSp>
      <p:sp>
        <p:nvSpPr>
          <p:cNvPr id="25" name="Metin kutusu 24">
            <a:extLst>
              <a:ext uri="{FF2B5EF4-FFF2-40B4-BE49-F238E27FC236}">
                <a16:creationId xmlns:a16="http://schemas.microsoft.com/office/drawing/2014/main" id="{972102A6-879E-3715-27CD-AA58024471B9}"/>
              </a:ext>
            </a:extLst>
          </p:cNvPr>
          <p:cNvSpPr txBox="1"/>
          <p:nvPr/>
        </p:nvSpPr>
        <p:spPr>
          <a:xfrm>
            <a:off x="8616026" y="7001670"/>
            <a:ext cx="1247136" cy="276999"/>
          </a:xfrm>
          <a:prstGeom prst="rect">
            <a:avLst/>
          </a:prstGeom>
          <a:solidFill>
            <a:schemeClr val="accent2">
              <a:lumMod val="50000"/>
            </a:schemeClr>
          </a:solidFill>
        </p:spPr>
        <p:txBody>
          <a:bodyPr wrap="none" rtlCol="0">
            <a:spAutoFit/>
          </a:bodyPr>
          <a:lstStyle/>
          <a:p>
            <a:r>
              <a:rPr lang="tr-TR" sz="1200" dirty="0">
                <a:solidFill>
                  <a:schemeClr val="bg1">
                    <a:lumMod val="95000"/>
                  </a:schemeClr>
                </a:solidFill>
                <a:latin typeface="Corbel" panose="020B0503020204020204" pitchFamily="34" charset="0"/>
              </a:rPr>
              <a:t>ÇALIŞMA ALANI</a:t>
            </a:r>
          </a:p>
        </p:txBody>
      </p:sp>
      <p:sp>
        <p:nvSpPr>
          <p:cNvPr id="26" name="Metin kutusu 25">
            <a:extLst>
              <a:ext uri="{FF2B5EF4-FFF2-40B4-BE49-F238E27FC236}">
                <a16:creationId xmlns:a16="http://schemas.microsoft.com/office/drawing/2014/main" id="{8B52229D-1A22-2BBD-2524-6B88842A570C}"/>
              </a:ext>
            </a:extLst>
          </p:cNvPr>
          <p:cNvSpPr txBox="1"/>
          <p:nvPr/>
        </p:nvSpPr>
        <p:spPr>
          <a:xfrm>
            <a:off x="3528593" y="4380245"/>
            <a:ext cx="3070264" cy="777136"/>
          </a:xfrm>
          <a:prstGeom prst="rect">
            <a:avLst/>
          </a:prstGeom>
          <a:solidFill>
            <a:schemeClr val="bg1">
              <a:lumMod val="95000"/>
            </a:schemeClr>
          </a:solidFill>
        </p:spPr>
        <p:txBody>
          <a:bodyPr wrap="none" rtlCol="0">
            <a:spAutoFit/>
          </a:bodyPr>
          <a:lstStyle/>
          <a:p>
            <a:r>
              <a:rPr lang="tr-TR" sz="1600" spc="300" dirty="0">
                <a:solidFill>
                  <a:schemeClr val="accent2">
                    <a:lumMod val="50000"/>
                  </a:schemeClr>
                </a:solidFill>
                <a:latin typeface="Corbel" panose="020B0503020204020204" pitchFamily="34" charset="0"/>
              </a:rPr>
              <a:t>TRABZON ORTAHİSAR   </a:t>
            </a:r>
          </a:p>
          <a:p>
            <a:r>
              <a:rPr lang="tr-TR" sz="1250" spc="300" dirty="0">
                <a:solidFill>
                  <a:schemeClr val="bg2">
                    <a:lumMod val="25000"/>
                  </a:schemeClr>
                </a:solidFill>
                <a:latin typeface="Corbel" panose="020B0503020204020204" pitchFamily="34" charset="0"/>
              </a:rPr>
              <a:t>ÇALIŞMA ALANI KONUMU</a:t>
            </a:r>
          </a:p>
          <a:p>
            <a:endParaRPr lang="tr-TR" sz="1600" dirty="0">
              <a:solidFill>
                <a:schemeClr val="accent2">
                  <a:lumMod val="50000"/>
                </a:schemeClr>
              </a:solidFill>
              <a:latin typeface="Corbel" panose="020B0503020204020204" pitchFamily="34" charset="0"/>
            </a:endParaRPr>
          </a:p>
        </p:txBody>
      </p:sp>
      <p:sp>
        <p:nvSpPr>
          <p:cNvPr id="32" name="Dikdörtgen 31">
            <a:extLst>
              <a:ext uri="{FF2B5EF4-FFF2-40B4-BE49-F238E27FC236}">
                <a16:creationId xmlns:a16="http://schemas.microsoft.com/office/drawing/2014/main" id="{171D355E-4BA0-9D6A-A95C-D2E4B54BA364}"/>
              </a:ext>
            </a:extLst>
          </p:cNvPr>
          <p:cNvSpPr/>
          <p:nvPr/>
        </p:nvSpPr>
        <p:spPr>
          <a:xfrm>
            <a:off x="3554576" y="5157818"/>
            <a:ext cx="3070264" cy="30296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31" name="Grup 30">
            <a:extLst>
              <a:ext uri="{FF2B5EF4-FFF2-40B4-BE49-F238E27FC236}">
                <a16:creationId xmlns:a16="http://schemas.microsoft.com/office/drawing/2014/main" id="{B06E0163-2A05-327E-A4AD-C8385BB28A0E}"/>
              </a:ext>
            </a:extLst>
          </p:cNvPr>
          <p:cNvGrpSpPr/>
          <p:nvPr/>
        </p:nvGrpSpPr>
        <p:grpSpPr>
          <a:xfrm>
            <a:off x="3670356" y="5211730"/>
            <a:ext cx="2829815" cy="2829815"/>
            <a:chOff x="-6105146" y="244280"/>
            <a:chExt cx="5399880" cy="5399880"/>
          </a:xfrm>
        </p:grpSpPr>
        <p:pic>
          <p:nvPicPr>
            <p:cNvPr id="11" name="Resim 10">
              <a:extLst>
                <a:ext uri="{FF2B5EF4-FFF2-40B4-BE49-F238E27FC236}">
                  <a16:creationId xmlns:a16="http://schemas.microsoft.com/office/drawing/2014/main" id="{BE399EDC-DCD0-9315-663B-5B1ADCFB21E1}"/>
                </a:ext>
              </a:extLst>
            </p:cNvPr>
            <p:cNvPicPr>
              <a:picLocks noChangeAspect="1"/>
            </p:cNvPicPr>
            <p:nvPr/>
          </p:nvPicPr>
          <p:blipFill rotWithShape="1">
            <a:blip r:embed="rId3"/>
            <a:srcRect l="24858" r="16649" b="25094"/>
            <a:stretch/>
          </p:blipFill>
          <p:spPr>
            <a:xfrm>
              <a:off x="-6105146" y="244280"/>
              <a:ext cx="5399880" cy="5399880"/>
            </a:xfrm>
            <a:prstGeom prst="rect">
              <a:avLst/>
            </a:prstGeom>
          </p:spPr>
        </p:pic>
        <p:sp>
          <p:nvSpPr>
            <p:cNvPr id="27" name="Dikdörtgen 26">
              <a:extLst>
                <a:ext uri="{FF2B5EF4-FFF2-40B4-BE49-F238E27FC236}">
                  <a16:creationId xmlns:a16="http://schemas.microsoft.com/office/drawing/2014/main" id="{43D68169-D556-8366-71A8-C05EE7F94C5E}"/>
                </a:ext>
              </a:extLst>
            </p:cNvPr>
            <p:cNvSpPr/>
            <p:nvPr/>
          </p:nvSpPr>
          <p:spPr>
            <a:xfrm>
              <a:off x="-4622691" y="3585440"/>
              <a:ext cx="814387" cy="959227"/>
            </a:xfrm>
            <a:prstGeom prst="rect">
              <a:avLst/>
            </a:prstGeom>
            <a:solidFill>
              <a:srgbClr val="C58C6D">
                <a:alpha val="50000"/>
              </a:srgbClr>
            </a:solidFill>
            <a:ln w="12700">
              <a:solidFill>
                <a:schemeClr val="accent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cxnSp>
          <p:nvCxnSpPr>
            <p:cNvPr id="28" name="Düz Bağlayıcı 27">
              <a:extLst>
                <a:ext uri="{FF2B5EF4-FFF2-40B4-BE49-F238E27FC236}">
                  <a16:creationId xmlns:a16="http://schemas.microsoft.com/office/drawing/2014/main" id="{B966FBD5-1240-28E2-DC41-45DD1A097928}"/>
                </a:ext>
              </a:extLst>
            </p:cNvPr>
            <p:cNvCxnSpPr/>
            <p:nvPr/>
          </p:nvCxnSpPr>
          <p:spPr>
            <a:xfrm flipV="1">
              <a:off x="-3997381" y="3152489"/>
              <a:ext cx="378618" cy="666906"/>
            </a:xfrm>
            <a:prstGeom prst="line">
              <a:avLst/>
            </a:prstGeom>
            <a:ln w="12700">
              <a:solidFill>
                <a:schemeClr val="accent2">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9" name="Düz Bağlayıcı 28">
              <a:extLst>
                <a:ext uri="{FF2B5EF4-FFF2-40B4-BE49-F238E27FC236}">
                  <a16:creationId xmlns:a16="http://schemas.microsoft.com/office/drawing/2014/main" id="{253F6A51-65D7-B725-6F5E-0247A144452A}"/>
                </a:ext>
              </a:extLst>
            </p:cNvPr>
            <p:cNvCxnSpPr>
              <a:cxnSpLocks/>
            </p:cNvCxnSpPr>
            <p:nvPr/>
          </p:nvCxnSpPr>
          <p:spPr>
            <a:xfrm>
              <a:off x="-3625907" y="3157407"/>
              <a:ext cx="239513" cy="0"/>
            </a:xfrm>
            <a:prstGeom prst="line">
              <a:avLst/>
            </a:prstGeom>
            <a:ln w="12700">
              <a:solidFill>
                <a:schemeClr val="accent2">
                  <a:lumMod val="50000"/>
                </a:schemeClr>
              </a:solidFill>
              <a:headEnd type="none"/>
            </a:ln>
          </p:spPr>
          <p:style>
            <a:lnRef idx="1">
              <a:schemeClr val="accent1"/>
            </a:lnRef>
            <a:fillRef idx="0">
              <a:schemeClr val="accent1"/>
            </a:fillRef>
            <a:effectRef idx="0">
              <a:schemeClr val="accent1"/>
            </a:effectRef>
            <a:fontRef idx="minor">
              <a:schemeClr val="tx1"/>
            </a:fontRef>
          </p:style>
        </p:cxnSp>
        <p:sp>
          <p:nvSpPr>
            <p:cNvPr id="30" name="Metin kutusu 29">
              <a:extLst>
                <a:ext uri="{FF2B5EF4-FFF2-40B4-BE49-F238E27FC236}">
                  <a16:creationId xmlns:a16="http://schemas.microsoft.com/office/drawing/2014/main" id="{FB99574B-8BEA-6170-2815-32D9AA4E738F}"/>
                </a:ext>
              </a:extLst>
            </p:cNvPr>
            <p:cNvSpPr txBox="1"/>
            <p:nvPr/>
          </p:nvSpPr>
          <p:spPr>
            <a:xfrm>
              <a:off x="-3468626" y="3013989"/>
              <a:ext cx="1484161" cy="411112"/>
            </a:xfrm>
            <a:prstGeom prst="rect">
              <a:avLst/>
            </a:prstGeom>
            <a:solidFill>
              <a:schemeClr val="accent2">
                <a:lumMod val="50000"/>
              </a:schemeClr>
            </a:solidFill>
          </p:spPr>
          <p:txBody>
            <a:bodyPr wrap="none" rtlCol="0">
              <a:spAutoFit/>
            </a:bodyPr>
            <a:lstStyle/>
            <a:p>
              <a:r>
                <a:rPr lang="tr-TR" sz="800" dirty="0">
                  <a:solidFill>
                    <a:schemeClr val="bg1">
                      <a:lumMod val="95000"/>
                    </a:schemeClr>
                  </a:solidFill>
                  <a:latin typeface="Corbel" panose="020B0503020204020204" pitchFamily="34" charset="0"/>
                </a:rPr>
                <a:t>PROJE ALANI</a:t>
              </a:r>
            </a:p>
          </p:txBody>
        </p:sp>
      </p:grpSp>
      <p:sp>
        <p:nvSpPr>
          <p:cNvPr id="10" name="Metin kutusu 9">
            <a:extLst>
              <a:ext uri="{FF2B5EF4-FFF2-40B4-BE49-F238E27FC236}">
                <a16:creationId xmlns:a16="http://schemas.microsoft.com/office/drawing/2014/main" id="{1A18BD2A-3EC0-C80D-C6BA-5BADFDEA4F7F}"/>
              </a:ext>
            </a:extLst>
          </p:cNvPr>
          <p:cNvSpPr txBox="1"/>
          <p:nvPr/>
        </p:nvSpPr>
        <p:spPr>
          <a:xfrm>
            <a:off x="3419309" y="627463"/>
            <a:ext cx="7266733" cy="269304"/>
          </a:xfrm>
          <a:prstGeom prst="rect">
            <a:avLst/>
          </a:prstGeom>
          <a:noFill/>
        </p:spPr>
        <p:txBody>
          <a:bodyPr wrap="none" rtlCol="0">
            <a:spAutoFit/>
          </a:bodyPr>
          <a:lstStyle/>
          <a:p>
            <a:r>
              <a:rPr lang="tr-TR" sz="1150" dirty="0">
                <a:solidFill>
                  <a:schemeClr val="bg1">
                    <a:lumMod val="95000"/>
                  </a:schemeClr>
                </a:solidFill>
                <a:latin typeface="Eurostile" panose="020B0504020202050204" pitchFamily="34" charset="0"/>
              </a:rPr>
              <a:t>KARADENİZ TEKNİK ÜNİVERSİTESİ PEYZAJ MİMARLIĞI BÖLÜMÜ ÇEVRE TASARIM PROJE IV PROJE TANITIM FÖYÜ</a:t>
            </a:r>
          </a:p>
        </p:txBody>
      </p:sp>
      <p:sp>
        <p:nvSpPr>
          <p:cNvPr id="12" name="Metin kutusu 11">
            <a:extLst>
              <a:ext uri="{FF2B5EF4-FFF2-40B4-BE49-F238E27FC236}">
                <a16:creationId xmlns:a16="http://schemas.microsoft.com/office/drawing/2014/main" id="{62C4DF3C-BADB-30BF-B055-95B32DBD406B}"/>
              </a:ext>
            </a:extLst>
          </p:cNvPr>
          <p:cNvSpPr txBox="1"/>
          <p:nvPr/>
        </p:nvSpPr>
        <p:spPr>
          <a:xfrm>
            <a:off x="3419309" y="2254730"/>
            <a:ext cx="6441440" cy="2416046"/>
          </a:xfrm>
          <a:prstGeom prst="rect">
            <a:avLst/>
          </a:prstGeom>
          <a:noFill/>
        </p:spPr>
        <p:txBody>
          <a:bodyPr wrap="square">
            <a:spAutoFit/>
          </a:bodyPr>
          <a:lstStyle/>
          <a:p>
            <a:r>
              <a:rPr lang="tr-TR" sz="3200" b="1" dirty="0">
                <a:solidFill>
                  <a:schemeClr val="bg2">
                    <a:lumMod val="50000"/>
                  </a:schemeClr>
                </a:solidFill>
                <a:latin typeface="Corbel" panose="020B0503020204020204" pitchFamily="34" charset="0"/>
              </a:rPr>
              <a:t>Proje Alanı</a:t>
            </a:r>
            <a:endParaRPr lang="tr-TR" dirty="0">
              <a:solidFill>
                <a:schemeClr val="bg2">
                  <a:lumMod val="50000"/>
                </a:schemeClr>
              </a:solidFill>
              <a:latin typeface="Corbel" panose="020B0503020204020204" pitchFamily="34" charset="0"/>
            </a:endParaRPr>
          </a:p>
          <a:p>
            <a:pPr algn="just"/>
            <a:r>
              <a:rPr lang="tr-TR" sz="1700" dirty="0">
                <a:solidFill>
                  <a:schemeClr val="bg2">
                    <a:lumMod val="50000"/>
                  </a:schemeClr>
                </a:solidFill>
                <a:latin typeface="Corbel" panose="020B0503020204020204" pitchFamily="34" charset="0"/>
              </a:rPr>
              <a:t>Proje alanı, Trabzon ili </a:t>
            </a:r>
            <a:r>
              <a:rPr lang="tr-TR" sz="1700" dirty="0" err="1">
                <a:solidFill>
                  <a:schemeClr val="bg2">
                    <a:lumMod val="50000"/>
                  </a:schemeClr>
                </a:solidFill>
                <a:latin typeface="Corbel" panose="020B0503020204020204" pitchFamily="34" charset="0"/>
              </a:rPr>
              <a:t>Ortahisar</a:t>
            </a:r>
            <a:r>
              <a:rPr lang="tr-TR" sz="1700" dirty="0">
                <a:solidFill>
                  <a:schemeClr val="bg2">
                    <a:lumMod val="50000"/>
                  </a:schemeClr>
                </a:solidFill>
                <a:latin typeface="Corbel" panose="020B0503020204020204" pitchFamily="34" charset="0"/>
              </a:rPr>
              <a:t> ilçesi </a:t>
            </a:r>
            <a:r>
              <a:rPr lang="tr-TR" sz="1700" dirty="0" err="1">
                <a:solidFill>
                  <a:schemeClr val="bg2">
                    <a:lumMod val="50000"/>
                  </a:schemeClr>
                </a:solidFill>
                <a:latin typeface="Corbel" panose="020B0503020204020204" pitchFamily="34" charset="0"/>
              </a:rPr>
              <a:t>Gülbaharhatun</a:t>
            </a:r>
            <a:r>
              <a:rPr lang="tr-TR" sz="1700" dirty="0">
                <a:solidFill>
                  <a:schemeClr val="bg2">
                    <a:lumMod val="50000"/>
                  </a:schemeClr>
                </a:solidFill>
                <a:latin typeface="Corbel" panose="020B0503020204020204" pitchFamily="34" charset="0"/>
              </a:rPr>
              <a:t> Mahallesinde </a:t>
            </a:r>
            <a:r>
              <a:rPr lang="tr-TR" sz="1700" dirty="0" err="1">
                <a:solidFill>
                  <a:schemeClr val="bg2">
                    <a:lumMod val="50000"/>
                  </a:schemeClr>
                </a:solidFill>
                <a:latin typeface="Corbel" panose="020B0503020204020204" pitchFamily="34" charset="0"/>
              </a:rPr>
              <a:t>yeralmaktadır</a:t>
            </a:r>
            <a:r>
              <a:rPr lang="tr-TR" sz="1700" dirty="0">
                <a:solidFill>
                  <a:schemeClr val="bg2">
                    <a:lumMod val="50000"/>
                  </a:schemeClr>
                </a:solidFill>
                <a:latin typeface="Corbel" panose="020B0503020204020204" pitchFamily="34" charset="0"/>
              </a:rPr>
              <a:t>. Çalışma alanında </a:t>
            </a:r>
            <a:r>
              <a:rPr lang="tr-TR" sz="1700" dirty="0" err="1">
                <a:solidFill>
                  <a:schemeClr val="bg2">
                    <a:lumMod val="50000"/>
                  </a:schemeClr>
                </a:solidFill>
                <a:latin typeface="Corbel" panose="020B0503020204020204" pitchFamily="34" charset="0"/>
              </a:rPr>
              <a:t>yeralan</a:t>
            </a:r>
            <a:r>
              <a:rPr lang="tr-TR" sz="1700" dirty="0">
                <a:solidFill>
                  <a:schemeClr val="bg2">
                    <a:lumMod val="50000"/>
                  </a:schemeClr>
                </a:solidFill>
                <a:latin typeface="Corbel" panose="020B0503020204020204" pitchFamily="34" charset="0"/>
              </a:rPr>
              <a:t> Trabzon Devlet Tiyatrosu yapısının Oyuncak Müzesi olarak düşülmesi, kent için önemli bir değer olan tiyatro binası ve sahnesinin korunması, aynı zamanda proje konusu ile ilişkilendirilerek kullanılması beklenmektedir.</a:t>
            </a:r>
          </a:p>
          <a:p>
            <a:pPr algn="just"/>
            <a:endParaRPr lang="tr-TR" sz="1700" dirty="0">
              <a:solidFill>
                <a:schemeClr val="bg2">
                  <a:lumMod val="50000"/>
                </a:schemeClr>
              </a:solidFill>
              <a:latin typeface="Corbel" panose="020B0503020204020204" pitchFamily="34" charset="0"/>
            </a:endParaRPr>
          </a:p>
          <a:p>
            <a:pPr algn="just"/>
            <a:endParaRPr lang="tr-TR" sz="1700" dirty="0">
              <a:solidFill>
                <a:schemeClr val="bg2">
                  <a:lumMod val="50000"/>
                </a:schemeClr>
              </a:solidFill>
              <a:latin typeface="Corbel" panose="020B0503020204020204" pitchFamily="34" charset="0"/>
            </a:endParaRPr>
          </a:p>
        </p:txBody>
      </p:sp>
    </p:spTree>
    <p:extLst>
      <p:ext uri="{BB962C8B-B14F-4D97-AF65-F5344CB8AC3E}">
        <p14:creationId xmlns:p14="http://schemas.microsoft.com/office/powerpoint/2010/main" val="2605326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3E4E0"/>
        </a:solidFill>
        <a:effectLst/>
      </p:bgPr>
    </p:bg>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146F4201-D88F-17FE-12F9-CBFA3776F59D}"/>
              </a:ext>
            </a:extLst>
          </p:cNvPr>
          <p:cNvSpPr/>
          <p:nvPr/>
        </p:nvSpPr>
        <p:spPr>
          <a:xfrm>
            <a:off x="434742" y="532387"/>
            <a:ext cx="10168095" cy="363013"/>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Metin kutusu 4">
            <a:extLst>
              <a:ext uri="{FF2B5EF4-FFF2-40B4-BE49-F238E27FC236}">
                <a16:creationId xmlns:a16="http://schemas.microsoft.com/office/drawing/2014/main" id="{74075E04-7F01-1364-F128-C8CB830527AF}"/>
              </a:ext>
            </a:extLst>
          </p:cNvPr>
          <p:cNvSpPr txBox="1"/>
          <p:nvPr/>
        </p:nvSpPr>
        <p:spPr>
          <a:xfrm>
            <a:off x="434742" y="5716400"/>
            <a:ext cx="2802370" cy="1661993"/>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5100" b="1" i="0" u="none" strike="noStrike" kern="1200" cap="none" spc="300" normalizeH="0" baseline="0" noProof="0" dirty="0">
                <a:ln>
                  <a:noFill/>
                </a:ln>
                <a:solidFill>
                  <a:srgbClr val="98AA9D"/>
                </a:solidFill>
                <a:effectLst/>
                <a:uLnTx/>
                <a:uFillTx/>
                <a:latin typeface="Britannic Bold" panose="020B0903060703020204" pitchFamily="34" charset="0"/>
                <a:ea typeface="Hiragino Kaku Gothic Std W8" panose="020B0800000000000000" pitchFamily="34" charset="-128"/>
                <a:cs typeface="Bangla MN" pitchFamily="2" charset="0"/>
              </a:rPr>
              <a:t>PROJE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5100" b="1" i="0" u="none" strike="noStrike" kern="1200" cap="none" spc="300" normalizeH="0" baseline="0" noProof="0" dirty="0">
                <a:ln>
                  <a:noFill/>
                </a:ln>
                <a:solidFill>
                  <a:srgbClr val="98AA9D"/>
                </a:solidFill>
                <a:effectLst/>
                <a:uLnTx/>
                <a:uFillTx/>
                <a:latin typeface="Britannic Bold" panose="020B0903060703020204" pitchFamily="34" charset="0"/>
                <a:ea typeface="Hiragino Kaku Gothic Std W8" panose="020B0800000000000000" pitchFamily="34" charset="-128"/>
                <a:cs typeface="Bangla MN" pitchFamily="2" charset="0"/>
              </a:rPr>
              <a:t>KONUSU</a:t>
            </a:r>
          </a:p>
        </p:txBody>
      </p:sp>
      <p:sp>
        <p:nvSpPr>
          <p:cNvPr id="6" name="Dikdörtgen 5">
            <a:extLst>
              <a:ext uri="{FF2B5EF4-FFF2-40B4-BE49-F238E27FC236}">
                <a16:creationId xmlns:a16="http://schemas.microsoft.com/office/drawing/2014/main" id="{28A94E2D-8837-574E-3662-23E65806E90B}"/>
              </a:ext>
            </a:extLst>
          </p:cNvPr>
          <p:cNvSpPr/>
          <p:nvPr/>
        </p:nvSpPr>
        <p:spPr>
          <a:xfrm>
            <a:off x="441060" y="10529734"/>
            <a:ext cx="10160392" cy="45719"/>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6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Dikdörtgen 7">
            <a:extLst>
              <a:ext uri="{FF2B5EF4-FFF2-40B4-BE49-F238E27FC236}">
                <a16:creationId xmlns:a16="http://schemas.microsoft.com/office/drawing/2014/main" id="{ACC2D500-B91C-2E6F-3C44-A66EE4D0E5B5}"/>
              </a:ext>
            </a:extLst>
          </p:cNvPr>
          <p:cNvSpPr/>
          <p:nvPr/>
        </p:nvSpPr>
        <p:spPr>
          <a:xfrm>
            <a:off x="434742" y="895450"/>
            <a:ext cx="2881746" cy="4764937"/>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tr-TR" sz="2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Metin kutusu 8">
            <a:extLst>
              <a:ext uri="{FF2B5EF4-FFF2-40B4-BE49-F238E27FC236}">
                <a16:creationId xmlns:a16="http://schemas.microsoft.com/office/drawing/2014/main" id="{6186E5C6-8F39-1B93-5933-CC666A7E1305}"/>
              </a:ext>
            </a:extLst>
          </p:cNvPr>
          <p:cNvSpPr txBox="1"/>
          <p:nvPr/>
        </p:nvSpPr>
        <p:spPr>
          <a:xfrm rot="5400000">
            <a:off x="387892" y="1173600"/>
            <a:ext cx="4158511" cy="424731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27000" b="0" i="0" u="none" strike="noStrike" kern="1200" cap="none" spc="-300" normalizeH="0" baseline="0" noProof="0" dirty="0">
                <a:ln>
                  <a:noFill/>
                </a:ln>
                <a:solidFill>
                  <a:srgbClr val="E3E4E0"/>
                </a:solidFill>
                <a:effectLst/>
                <a:uLnTx/>
                <a:uFillTx/>
                <a:latin typeface="Big John" panose="02000000000000000000" pitchFamily="2" charset="0"/>
                <a:ea typeface="Krungthep" panose="02000400000000000000" pitchFamily="2" charset="-34"/>
                <a:cs typeface="Krungthep" panose="02000400000000000000" pitchFamily="2" charset="-34"/>
              </a:rPr>
              <a:t>01</a:t>
            </a:r>
          </a:p>
        </p:txBody>
      </p:sp>
      <p:sp>
        <p:nvSpPr>
          <p:cNvPr id="2" name="Metin kutusu 1">
            <a:extLst>
              <a:ext uri="{FF2B5EF4-FFF2-40B4-BE49-F238E27FC236}">
                <a16:creationId xmlns:a16="http://schemas.microsoft.com/office/drawing/2014/main" id="{567DB739-E63B-6D26-A1D3-5F6E33F3F3AE}"/>
              </a:ext>
            </a:extLst>
          </p:cNvPr>
          <p:cNvSpPr txBox="1"/>
          <p:nvPr/>
        </p:nvSpPr>
        <p:spPr>
          <a:xfrm>
            <a:off x="3407741" y="876134"/>
            <a:ext cx="6441440" cy="952568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tr-TR" sz="3200" b="1"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Projenin Amacı</a:t>
            </a:r>
            <a:endParaRPr kumimoji="0" lang="tr-TR" sz="18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tr-TR" sz="17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endParaRPr>
          </a:p>
          <a:p>
            <a:pPr algn="just"/>
            <a:r>
              <a:rPr kumimoji="0" lang="tr-TR" sz="15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Projenin amacı, sınırları tanımlanan proje alanının içinde bulunan Trabzon Devlet Tiyatrosu binasının Oyuncak Müzesi olarak düşünülmesi ve çevresinin yapının fonksiyonuna uygun kullanımı ile birlikte proje alanında yakın çevredeki bağlantılar ve fonksiyonlarla ilişkili olacak şekilde kentlinin ihtiyaç ve istekleri doğrultusunda bir kamusal açık mekan olarak tasarlanmasıdır.</a:t>
            </a:r>
          </a:p>
          <a:p>
            <a:pPr algn="just"/>
            <a:endParaRPr kumimoji="0" lang="tr-TR" sz="15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endParaRPr>
          </a:p>
          <a:p>
            <a:pPr algn="just"/>
            <a:r>
              <a:rPr kumimoji="0" lang="tr-TR" sz="15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Proje, Oyuncak Müzesi ve çevresini yalnızca bir müze alanı olarak değil; çocukluk anılarının, oyunun ve kültürel belleğin kent yaşamıyla yeniden buluştuğu bir kamusal mekan olarak ele almayı amaçlamaktadır.</a:t>
            </a:r>
          </a:p>
          <a:p>
            <a:pPr algn="just"/>
            <a:endParaRPr kumimoji="0" lang="tr-TR" sz="15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endParaRPr>
          </a:p>
          <a:p>
            <a:pPr algn="just"/>
            <a:r>
              <a:rPr kumimoji="0" lang="tr-TR" sz="15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Tasarlanacak alanın bir yandan çocuklara keşfetme, oynama, üretme ve hayal kurma olanakları sunarken, diğer yandan yetişkinleri kendi çocukluk deneyimleriyle yeniden buluşturması beklenmektedir. Böylece proje alanının farklı kuşaklara aynı mekanda farklı biçimlerde deneyim fırsatları sunan, çocukların ve yetişkinlerin birlikte vakit geçirebildiği kuşaklararası buluşma alanı olması hedeflenmektedir.</a:t>
            </a:r>
          </a:p>
          <a:p>
            <a:pPr algn="just"/>
            <a:r>
              <a:rPr kumimoji="0" lang="tr-TR" sz="15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Tasarımlarda oyun belleğinin mekana yansıması ve mekanı dönüştürmesi beklenmektedir. Bu kapsamda doğal ve yapısal elemanlar, topoğrafya, su, ses, gölge vb. farklı peyzaj elemanlarının oyun ve deneyimin bir parçası hâline gelmesi; kullanıcının farklı kullanımlarına olanak veren esnek ve özgün çözümlerin geliştirilmesi önemlidir.</a:t>
            </a:r>
          </a:p>
          <a:p>
            <a:pPr algn="just"/>
            <a:endParaRPr kumimoji="0" lang="tr-TR" sz="15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endParaRPr>
          </a:p>
          <a:p>
            <a:pPr algn="just"/>
            <a:r>
              <a:rPr kumimoji="0" lang="tr-TR" sz="15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Oyuncak Müzesi olarak çalışılacak yapının kent belleğinde önemli bir yeri olan tiyatro binası olarak kullanımı tasarımın önemli bir parçası olarak değerlendirilmelidir. Sahnenin, proje konusu ile ilişkilendirilerek performans, kukla gösterileri, drama vb. etkinlikler için kullanılarak kültürel ve işlevsel anlamda bağ kurulması beklenmektedir. </a:t>
            </a:r>
          </a:p>
          <a:p>
            <a:pPr algn="just"/>
            <a:endParaRPr kumimoji="0" lang="tr-TR" sz="15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endParaRPr>
          </a:p>
          <a:p>
            <a:pPr algn="just"/>
            <a:r>
              <a:rPr kumimoji="0" lang="tr-TR" sz="1500" b="0" i="0"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Sonuç olarak öğrencilerden, bir oyuncak müzesi çevresi tasarlarken Trabzon kentinde oyun belleği üzerinden yaşayan, keşfedilen ve kuşakları bir araya getiren yeni bir kamusal alan fikri geliştirmeleri beklenmektedir.</a:t>
            </a:r>
          </a:p>
          <a:p>
            <a:pPr algn="just"/>
            <a:endParaRPr lang="tr-TR" sz="1500" dirty="0">
              <a:solidFill>
                <a:srgbClr val="E7E6E6">
                  <a:lumMod val="50000"/>
                </a:srgbClr>
              </a:solidFill>
              <a:latin typeface="Corbel" panose="020B0503020204020204" pitchFamily="34" charset="0"/>
            </a:endParaRPr>
          </a:p>
          <a:p>
            <a:pPr algn="just"/>
            <a:r>
              <a:rPr kumimoji="0" lang="tr-TR" sz="1400" b="0" i="1" u="none" strike="noStrike" kern="1200" cap="none" spc="0" normalizeH="0" baseline="0" noProof="0" dirty="0">
                <a:ln>
                  <a:noFill/>
                </a:ln>
                <a:solidFill>
                  <a:srgbClr val="E7E6E6">
                    <a:lumMod val="50000"/>
                  </a:srgbClr>
                </a:solidFill>
                <a:effectLst/>
                <a:uLnTx/>
                <a:uFillTx/>
                <a:latin typeface="Corbel" panose="020B0503020204020204" pitchFamily="34" charset="0"/>
                <a:ea typeface="+mn-ea"/>
                <a:cs typeface="+mn-cs"/>
              </a:rPr>
              <a:t>Proje kapsamında araç erişimi ve otopark gereksinimi tasarımın bütüncül bir parçası olarak ele alınacaktır. Alanda 2 adet otobüs park yeri, 3 adet engelli kullanıcı park yeri ve 10 adet standart araç park yeri ayrılması zorunludur. Otopark alanlarının konumu; yapı girişleri, yaya dolaşımı, servis erişimi ve kamusal açık alan kullanımlarıyla ilişkili olarak çözülmeli, özellikle engelli park yerlerinden yapı girişine güvenli, kesintisiz ve erişilebilir bir yaya bağlantısı sağlanmalıdır.</a:t>
            </a:r>
          </a:p>
        </p:txBody>
      </p:sp>
      <p:sp>
        <p:nvSpPr>
          <p:cNvPr id="3" name="Metin kutusu 2">
            <a:extLst>
              <a:ext uri="{FF2B5EF4-FFF2-40B4-BE49-F238E27FC236}">
                <a16:creationId xmlns:a16="http://schemas.microsoft.com/office/drawing/2014/main" id="{A68D71DE-889C-3CF7-DB42-817CBF91C7E0}"/>
              </a:ext>
            </a:extLst>
          </p:cNvPr>
          <p:cNvSpPr txBox="1"/>
          <p:nvPr/>
        </p:nvSpPr>
        <p:spPr>
          <a:xfrm>
            <a:off x="3419309" y="627463"/>
            <a:ext cx="7266733" cy="269304"/>
          </a:xfrm>
          <a:prstGeom prst="rect">
            <a:avLst/>
          </a:prstGeom>
          <a:noFill/>
        </p:spPr>
        <p:txBody>
          <a:bodyPr wrap="none" rtlCol="0">
            <a:spAutoFit/>
          </a:bodyPr>
          <a:lstStyle/>
          <a:p>
            <a:r>
              <a:rPr lang="tr-TR" sz="1150" dirty="0">
                <a:solidFill>
                  <a:schemeClr val="bg1">
                    <a:lumMod val="95000"/>
                  </a:schemeClr>
                </a:solidFill>
                <a:latin typeface="Eurostile" panose="020B0504020202050204" pitchFamily="34" charset="0"/>
              </a:rPr>
              <a:t>KARADENİZ TEKNİK ÜNİVERSİTESİ PEYZAJ MİMARLIĞI BÖLÜMÜ ÇEVRE TASARIM PROJE IV PROJE TANITIM FÖYÜ</a:t>
            </a:r>
          </a:p>
        </p:txBody>
      </p:sp>
    </p:spTree>
    <p:extLst>
      <p:ext uri="{BB962C8B-B14F-4D97-AF65-F5344CB8AC3E}">
        <p14:creationId xmlns:p14="http://schemas.microsoft.com/office/powerpoint/2010/main" val="663125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3E4E0"/>
        </a:solidFill>
        <a:effectLst/>
      </p:bgPr>
    </p:bg>
    <p:spTree>
      <p:nvGrpSpPr>
        <p:cNvPr id="1" name=""/>
        <p:cNvGrpSpPr/>
        <p:nvPr/>
      </p:nvGrpSpPr>
      <p:grpSpPr>
        <a:xfrm>
          <a:off x="0" y="0"/>
          <a:ext cx="0" cy="0"/>
          <a:chOff x="0" y="0"/>
          <a:chExt cx="0" cy="0"/>
        </a:xfrm>
      </p:grpSpPr>
      <p:sp>
        <p:nvSpPr>
          <p:cNvPr id="10" name="Dikdörtgen 9">
            <a:extLst>
              <a:ext uri="{FF2B5EF4-FFF2-40B4-BE49-F238E27FC236}">
                <a16:creationId xmlns:a16="http://schemas.microsoft.com/office/drawing/2014/main" id="{22479B1D-DBA7-FF14-1A80-8338C6A93EF1}"/>
              </a:ext>
            </a:extLst>
          </p:cNvPr>
          <p:cNvSpPr/>
          <p:nvPr/>
        </p:nvSpPr>
        <p:spPr>
          <a:xfrm>
            <a:off x="7721823" y="895400"/>
            <a:ext cx="2881746" cy="4764937"/>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5" name="Metin kutusu 4">
            <a:extLst>
              <a:ext uri="{FF2B5EF4-FFF2-40B4-BE49-F238E27FC236}">
                <a16:creationId xmlns:a16="http://schemas.microsoft.com/office/drawing/2014/main" id="{74075E04-7F01-1364-F128-C8CB830527AF}"/>
              </a:ext>
            </a:extLst>
          </p:cNvPr>
          <p:cNvSpPr txBox="1"/>
          <p:nvPr/>
        </p:nvSpPr>
        <p:spPr>
          <a:xfrm>
            <a:off x="7738756" y="5716350"/>
            <a:ext cx="2881746" cy="1308050"/>
          </a:xfrm>
          <a:prstGeom prst="rect">
            <a:avLst/>
          </a:prstGeom>
          <a:noFill/>
        </p:spPr>
        <p:txBody>
          <a:bodyPr wrap="square" rtlCol="0">
            <a:spAutoFit/>
          </a:bodyPr>
          <a:lstStyle/>
          <a:p>
            <a:r>
              <a:rPr lang="tr-TR" sz="5100" b="1" spc="600" dirty="0">
                <a:solidFill>
                  <a:srgbClr val="98AA9D"/>
                </a:solidFill>
                <a:latin typeface="Britannic Bold" panose="020B0903060703020204" pitchFamily="34" charset="0"/>
                <a:ea typeface="Hiragino Kaku Gothic Std W8" panose="020B0800000000000000" pitchFamily="34" charset="-128"/>
                <a:cs typeface="Bangla MN" pitchFamily="2" charset="0"/>
              </a:rPr>
              <a:t>GENEL</a:t>
            </a:r>
            <a:r>
              <a:rPr lang="tr-TR" sz="51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 </a:t>
            </a:r>
          </a:p>
          <a:p>
            <a:r>
              <a:rPr lang="tr-TR" sz="28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AÇIKLAMALAR</a:t>
            </a:r>
          </a:p>
        </p:txBody>
      </p:sp>
      <p:sp>
        <p:nvSpPr>
          <p:cNvPr id="6" name="Dikdörtgen 5">
            <a:extLst>
              <a:ext uri="{FF2B5EF4-FFF2-40B4-BE49-F238E27FC236}">
                <a16:creationId xmlns:a16="http://schemas.microsoft.com/office/drawing/2014/main" id="{28A94E2D-8837-574E-3662-23E65806E90B}"/>
              </a:ext>
            </a:extLst>
          </p:cNvPr>
          <p:cNvSpPr/>
          <p:nvPr/>
        </p:nvSpPr>
        <p:spPr>
          <a:xfrm>
            <a:off x="441060" y="10529734"/>
            <a:ext cx="10160392" cy="45719"/>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a:p>
        </p:txBody>
      </p:sp>
      <p:sp>
        <p:nvSpPr>
          <p:cNvPr id="3" name="Metin kutusu 2">
            <a:extLst>
              <a:ext uri="{FF2B5EF4-FFF2-40B4-BE49-F238E27FC236}">
                <a16:creationId xmlns:a16="http://schemas.microsoft.com/office/drawing/2014/main" id="{78758AE0-BA02-A044-FC8C-77B3DB3ED0FB}"/>
              </a:ext>
            </a:extLst>
          </p:cNvPr>
          <p:cNvSpPr txBox="1"/>
          <p:nvPr/>
        </p:nvSpPr>
        <p:spPr>
          <a:xfrm>
            <a:off x="417077" y="992731"/>
            <a:ext cx="7213492" cy="9402574"/>
          </a:xfrm>
          <a:prstGeom prst="rect">
            <a:avLst/>
          </a:prstGeom>
          <a:noFill/>
        </p:spPr>
        <p:txBody>
          <a:bodyPr wrap="square">
            <a:spAutoFit/>
          </a:bodyPr>
          <a:lstStyle/>
          <a:p>
            <a:r>
              <a:rPr lang="tr-TR" sz="3200" b="1" dirty="0">
                <a:solidFill>
                  <a:schemeClr val="bg2">
                    <a:lumMod val="50000"/>
                  </a:schemeClr>
                </a:solidFill>
                <a:latin typeface="Corbel" panose="020B0503020204020204" pitchFamily="34" charset="0"/>
              </a:rPr>
              <a:t>Proje Kapsamında Öğrencilerin Kazanımları</a:t>
            </a:r>
          </a:p>
          <a:p>
            <a:endParaRPr lang="tr-TR" dirty="0">
              <a:solidFill>
                <a:schemeClr val="bg2">
                  <a:lumMod val="50000"/>
                </a:schemeClr>
              </a:solidFill>
              <a:latin typeface="Corbel" panose="020B0503020204020204" pitchFamily="34" charset="0"/>
            </a:endParaRPr>
          </a:p>
          <a:p>
            <a:pPr algn="just"/>
            <a:r>
              <a:rPr lang="tr-TR" sz="1900" b="1" dirty="0">
                <a:solidFill>
                  <a:schemeClr val="bg2">
                    <a:lumMod val="50000"/>
                  </a:schemeClr>
                </a:solidFill>
                <a:latin typeface="Corbel" panose="020B0503020204020204" pitchFamily="34" charset="0"/>
              </a:rPr>
              <a:t>Mesleki Kurumsal Bilgi ve Alan Bilgisi</a:t>
            </a:r>
          </a:p>
          <a:p>
            <a:pPr algn="just"/>
            <a:r>
              <a:rPr lang="tr-TR" sz="1400" dirty="0">
                <a:solidFill>
                  <a:schemeClr val="bg2">
                    <a:lumMod val="50000"/>
                  </a:schemeClr>
                </a:solidFill>
                <a:latin typeface="Corbel" panose="020B0503020204020204" pitchFamily="34" charset="0"/>
              </a:rPr>
              <a:t>Müze, kamusal açık alan ve kültürel mekân kavramlarını kuramsal çerçevede analiz eder. Oyun, oyuncak, çocukluk, bellek ve kültürel aktarım kavramlarını peyzaj tasarımıyla ilişkilendirir. Müze yapısı ile açık alan arasındaki mekânsal ve işlevsel sürekliliği değerlendirir; erişilebilirlik, kimlik, etkileşim, esneklik ve kamusallık ilkelerini tasarıma aktarır.</a:t>
            </a:r>
          </a:p>
          <a:p>
            <a:pPr algn="just"/>
            <a:r>
              <a:rPr lang="tr-TR" sz="1900" b="1" dirty="0">
                <a:solidFill>
                  <a:schemeClr val="bg2">
                    <a:lumMod val="50000"/>
                  </a:schemeClr>
                </a:solidFill>
                <a:latin typeface="Corbel" panose="020B0503020204020204" pitchFamily="34" charset="0"/>
              </a:rPr>
              <a:t>Analitik ve Eleştirel Düşünme</a:t>
            </a:r>
          </a:p>
          <a:p>
            <a:pPr algn="just"/>
            <a:r>
              <a:rPr lang="tr-TR" sz="1400" dirty="0">
                <a:solidFill>
                  <a:schemeClr val="bg2">
                    <a:lumMod val="50000"/>
                  </a:schemeClr>
                </a:solidFill>
                <a:latin typeface="Corbel" panose="020B0503020204020204" pitchFamily="34" charset="0"/>
              </a:rPr>
              <a:t>Oyuncak müzeleri, oyun kültürü, çocukluk belleği ve kamusal alan ilişkisine yönelik literatür çalışması yapılır. Çocuklar, yetişkinler ve farklı yaş gruplarının kullanım biçimleri analiz edilir. Alanın mevcut fiziksel, sosyal, kültürel ve mekânsal özellikleri değerlendirilir. İhtiyaç programı ve fonksiyon şeması oluşturulur; geliştirilen eskiz ve tasarım alternatifleri eleştirel olarak değerlendirilir.</a:t>
            </a:r>
          </a:p>
          <a:p>
            <a:pPr algn="just"/>
            <a:r>
              <a:rPr lang="tr-TR" sz="1900" b="1" dirty="0">
                <a:solidFill>
                  <a:schemeClr val="bg2">
                    <a:lumMod val="50000"/>
                  </a:schemeClr>
                </a:solidFill>
                <a:latin typeface="Corbel" panose="020B0503020204020204" pitchFamily="34" charset="0"/>
              </a:rPr>
              <a:t>Ekolojik ve Sürdürülebilir Yaklaşım</a:t>
            </a:r>
          </a:p>
          <a:p>
            <a:pPr algn="just"/>
            <a:r>
              <a:rPr lang="tr-TR" sz="1400" dirty="0">
                <a:solidFill>
                  <a:schemeClr val="bg2">
                    <a:lumMod val="50000"/>
                  </a:schemeClr>
                </a:solidFill>
                <a:latin typeface="Corbel" panose="020B0503020204020204" pitchFamily="34" charset="0"/>
              </a:rPr>
              <a:t>Alan tasarımında mevcut doğal ve yapısal değerlerin korunması ve geliştirilmesi esas alınır. İklimsel veriler doğrultusunda gölgeleme, </a:t>
            </a:r>
            <a:r>
              <a:rPr lang="tr-TR" sz="1400" dirty="0" err="1">
                <a:solidFill>
                  <a:schemeClr val="bg2">
                    <a:lumMod val="50000"/>
                  </a:schemeClr>
                </a:solidFill>
                <a:latin typeface="Corbel" panose="020B0503020204020204" pitchFamily="34" charset="0"/>
              </a:rPr>
              <a:t>mikroklima</a:t>
            </a:r>
            <a:r>
              <a:rPr lang="tr-TR" sz="1400" dirty="0">
                <a:solidFill>
                  <a:schemeClr val="bg2">
                    <a:lumMod val="50000"/>
                  </a:schemeClr>
                </a:solidFill>
                <a:latin typeface="Corbel" panose="020B0503020204020204" pitchFamily="34" charset="0"/>
              </a:rPr>
              <a:t>, geçirgen yüzeyler, yağmur suyu yönetimi ve sürdürülebilir bitkisel tasarım çözümleri geliştirilir. Tasarım kararlarında Trabzon’un yerel peyzaj karakteri ve alanın mevcut yeşil dokusuyla bütünleşme gözetilir.</a:t>
            </a:r>
          </a:p>
          <a:p>
            <a:pPr algn="just"/>
            <a:r>
              <a:rPr lang="tr-TR" sz="1900" b="1" dirty="0">
                <a:solidFill>
                  <a:schemeClr val="bg2">
                    <a:lumMod val="50000"/>
                  </a:schemeClr>
                </a:solidFill>
                <a:latin typeface="Corbel" panose="020B0503020204020204" pitchFamily="34" charset="0"/>
              </a:rPr>
              <a:t>Tasarım Yetkinliği ve Yaratıcılık</a:t>
            </a:r>
          </a:p>
          <a:p>
            <a:pPr algn="just"/>
            <a:r>
              <a:rPr lang="tr-TR" sz="1400" dirty="0">
                <a:solidFill>
                  <a:schemeClr val="bg2">
                    <a:lumMod val="50000"/>
                  </a:schemeClr>
                </a:solidFill>
                <a:latin typeface="Corbel" panose="020B0503020204020204" pitchFamily="34" charset="0"/>
              </a:rPr>
              <a:t>Oyun, oyuncak, bellek ve kuşaklar arası etkileşim temaları doğrultusunda özgün bir kavramsal yaklaşım geliştirir. Müze yapısı ile açık alanı bütüncül bir senaryo içerisinde ele alır. Çocukların keşfetme, oynama, üretme ve hayal kurma deneyimleri ile yetişkinlerin geçmiş oyun deneyimlerini hatırlamalarına olanak sağlayan mekânlar tasarlar. Geleneksel oyun alanı anlayışının ötesine geçen, etkileşimli, esnek ve deneyim odaklı tasarım önerileri geliştirir.</a:t>
            </a:r>
          </a:p>
          <a:p>
            <a:pPr algn="just"/>
            <a:r>
              <a:rPr lang="tr-TR" sz="1900" b="1" dirty="0">
                <a:solidFill>
                  <a:schemeClr val="bg2">
                    <a:lumMod val="50000"/>
                  </a:schemeClr>
                </a:solidFill>
                <a:latin typeface="Corbel" panose="020B0503020204020204" pitchFamily="34" charset="0"/>
              </a:rPr>
              <a:t>Teknik ve Uygulama Yetkinliği</a:t>
            </a:r>
          </a:p>
          <a:p>
            <a:pPr algn="just"/>
            <a:r>
              <a:rPr lang="tr-TR" sz="1400" dirty="0">
                <a:solidFill>
                  <a:schemeClr val="bg2">
                    <a:lumMod val="50000"/>
                  </a:schemeClr>
                </a:solidFill>
                <a:latin typeface="Corbel" panose="020B0503020204020204" pitchFamily="34" charset="0"/>
              </a:rPr>
              <a:t>Müze çevresi ve kamusal açık alan tasarımına ilişkin plan, kesit, görünüş ve detay çizimlerini teknik standartlara uygun olarak hazırlar. Yaya dolaşımı, erişilebilirlik, giriş–çıkış ilişkileri, açık hava sergileme ve etkinlik alanları, oyun mekânları, sert zemin, donatı ve bitkisel tasarım kararlarını detaylandırır. Müze yapısı ile dış mekân arasındaki ilişkileri teknik çizimlerle ifade eder.</a:t>
            </a:r>
            <a:endParaRPr lang="tr-TR" sz="1700" dirty="0">
              <a:solidFill>
                <a:schemeClr val="bg2">
                  <a:lumMod val="50000"/>
                </a:schemeClr>
              </a:solidFill>
              <a:latin typeface="Corbel" panose="020B0503020204020204" pitchFamily="34" charset="0"/>
            </a:endParaRPr>
          </a:p>
          <a:p>
            <a:pPr algn="just"/>
            <a:r>
              <a:rPr lang="tr-TR" sz="1900" b="1" dirty="0">
                <a:solidFill>
                  <a:schemeClr val="bg2">
                    <a:lumMod val="50000"/>
                  </a:schemeClr>
                </a:solidFill>
                <a:latin typeface="Corbel" panose="020B0503020204020204" pitchFamily="34" charset="0"/>
              </a:rPr>
              <a:t>Kamusal Sorumluluk ve Etik </a:t>
            </a:r>
          </a:p>
          <a:p>
            <a:pPr algn="just"/>
            <a:r>
              <a:rPr lang="tr-TR" sz="1400" dirty="0">
                <a:solidFill>
                  <a:schemeClr val="bg2">
                    <a:lumMod val="50000"/>
                  </a:schemeClr>
                </a:solidFill>
                <a:latin typeface="Corbel" panose="020B0503020204020204" pitchFamily="34" charset="0"/>
              </a:rPr>
              <a:t>Her Çocuklar başta olmak üzere farklı yaş ve kullanıcı gruplarının bir arada bulunabileceği güvenli, erişilebilir ve kapsayıcı kamusal mekânlar üretmeyi hedefler. Evrensel tasarım ilkelerini gözetir; çocuk güvenliği, farklı kullanıcı gereksinimleri ve kuşaklar arası etkileşimi tasarımın temel bileşenleri olarak ele alır. Oyuncak müzesini yalnızca bir sergileme yapısı değil, kentin oyun kültürünü ve ortak belleğini kamusal yaşamla buluşturan bir mekân olarak değerlendirir.</a:t>
            </a:r>
          </a:p>
        </p:txBody>
      </p:sp>
      <p:sp>
        <p:nvSpPr>
          <p:cNvPr id="2" name="Dikdörtgen 1">
            <a:extLst>
              <a:ext uri="{FF2B5EF4-FFF2-40B4-BE49-F238E27FC236}">
                <a16:creationId xmlns:a16="http://schemas.microsoft.com/office/drawing/2014/main" id="{C71D22B0-944C-BE01-0394-031526A7C67D}"/>
              </a:ext>
            </a:extLst>
          </p:cNvPr>
          <p:cNvSpPr/>
          <p:nvPr/>
        </p:nvSpPr>
        <p:spPr>
          <a:xfrm>
            <a:off x="434742" y="532387"/>
            <a:ext cx="10168095" cy="363013"/>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11" name="Metin kutusu 10">
            <a:extLst>
              <a:ext uri="{FF2B5EF4-FFF2-40B4-BE49-F238E27FC236}">
                <a16:creationId xmlns:a16="http://schemas.microsoft.com/office/drawing/2014/main" id="{67D063F3-8B20-C83C-AA27-42AD8E37FB23}"/>
              </a:ext>
            </a:extLst>
          </p:cNvPr>
          <p:cNvSpPr txBox="1"/>
          <p:nvPr/>
        </p:nvSpPr>
        <p:spPr>
          <a:xfrm>
            <a:off x="455980" y="627463"/>
            <a:ext cx="7266733" cy="269304"/>
          </a:xfrm>
          <a:prstGeom prst="rect">
            <a:avLst/>
          </a:prstGeom>
          <a:noFill/>
        </p:spPr>
        <p:txBody>
          <a:bodyPr wrap="none" rtlCol="0">
            <a:spAutoFit/>
          </a:bodyPr>
          <a:lstStyle/>
          <a:p>
            <a:r>
              <a:rPr lang="tr-TR" sz="1150" dirty="0">
                <a:solidFill>
                  <a:schemeClr val="bg1">
                    <a:lumMod val="95000"/>
                  </a:schemeClr>
                </a:solidFill>
                <a:latin typeface="Eurostile" panose="020B0504020202050204" pitchFamily="34" charset="0"/>
              </a:rPr>
              <a:t>KARADENİZ TEKNİK ÜNİVERSİTESİ PEYZAJ MİMARLIĞI BÖLÜMÜ ÇEVRE TASARIM PROJE IV PROJE TANITIM FÖYÜ</a:t>
            </a:r>
          </a:p>
        </p:txBody>
      </p:sp>
      <p:sp>
        <p:nvSpPr>
          <p:cNvPr id="12" name="Metin kutusu 11">
            <a:extLst>
              <a:ext uri="{FF2B5EF4-FFF2-40B4-BE49-F238E27FC236}">
                <a16:creationId xmlns:a16="http://schemas.microsoft.com/office/drawing/2014/main" id="{495311C3-0E57-D1BD-33F2-E12BDADFC890}"/>
              </a:ext>
            </a:extLst>
          </p:cNvPr>
          <p:cNvSpPr txBox="1"/>
          <p:nvPr/>
        </p:nvSpPr>
        <p:spPr>
          <a:xfrm rot="5400000">
            <a:off x="7449751" y="1173550"/>
            <a:ext cx="4608954" cy="4247317"/>
          </a:xfrm>
          <a:prstGeom prst="rect">
            <a:avLst/>
          </a:prstGeom>
          <a:noFill/>
        </p:spPr>
        <p:txBody>
          <a:bodyPr wrap="none" rtlCol="0">
            <a:spAutoFit/>
          </a:bodyPr>
          <a:lstStyle/>
          <a:p>
            <a:r>
              <a:rPr lang="tr-TR" sz="27000" spc="-300" dirty="0">
                <a:solidFill>
                  <a:srgbClr val="E3E4E0"/>
                </a:solidFill>
                <a:latin typeface="Big John" panose="02000000000000000000" pitchFamily="2" charset="0"/>
                <a:ea typeface="Krungthep" panose="02000400000000000000" pitchFamily="2" charset="-34"/>
                <a:cs typeface="Krungthep" panose="02000400000000000000" pitchFamily="2" charset="-34"/>
              </a:rPr>
              <a:t>02</a:t>
            </a:r>
          </a:p>
        </p:txBody>
      </p:sp>
    </p:spTree>
    <p:extLst>
      <p:ext uri="{BB962C8B-B14F-4D97-AF65-F5344CB8AC3E}">
        <p14:creationId xmlns:p14="http://schemas.microsoft.com/office/powerpoint/2010/main" val="2357905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3E4E0"/>
        </a:solidFill>
        <a:effectLst/>
      </p:bgPr>
    </p:bg>
    <p:spTree>
      <p:nvGrpSpPr>
        <p:cNvPr id="1" name=""/>
        <p:cNvGrpSpPr/>
        <p:nvPr/>
      </p:nvGrpSpPr>
      <p:grpSpPr>
        <a:xfrm>
          <a:off x="0" y="0"/>
          <a:ext cx="0" cy="0"/>
          <a:chOff x="0" y="0"/>
          <a:chExt cx="0" cy="0"/>
        </a:xfrm>
      </p:grpSpPr>
      <p:sp>
        <p:nvSpPr>
          <p:cNvPr id="6" name="Dikdörtgen 5">
            <a:extLst>
              <a:ext uri="{FF2B5EF4-FFF2-40B4-BE49-F238E27FC236}">
                <a16:creationId xmlns:a16="http://schemas.microsoft.com/office/drawing/2014/main" id="{28A94E2D-8837-574E-3662-23E65806E90B}"/>
              </a:ext>
            </a:extLst>
          </p:cNvPr>
          <p:cNvSpPr/>
          <p:nvPr/>
        </p:nvSpPr>
        <p:spPr>
          <a:xfrm>
            <a:off x="441060" y="10529734"/>
            <a:ext cx="10160392" cy="45719"/>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a:p>
        </p:txBody>
      </p:sp>
      <p:sp>
        <p:nvSpPr>
          <p:cNvPr id="2" name="Metin kutusu 1">
            <a:extLst>
              <a:ext uri="{FF2B5EF4-FFF2-40B4-BE49-F238E27FC236}">
                <a16:creationId xmlns:a16="http://schemas.microsoft.com/office/drawing/2014/main" id="{32BDBA59-D058-98AB-A9AD-AAAD94F652B9}"/>
              </a:ext>
            </a:extLst>
          </p:cNvPr>
          <p:cNvSpPr txBox="1"/>
          <p:nvPr/>
        </p:nvSpPr>
        <p:spPr>
          <a:xfrm>
            <a:off x="417077" y="5823448"/>
            <a:ext cx="6441440" cy="1354217"/>
          </a:xfrm>
          <a:prstGeom prst="rect">
            <a:avLst/>
          </a:prstGeom>
          <a:noFill/>
        </p:spPr>
        <p:txBody>
          <a:bodyPr wrap="square">
            <a:spAutoFit/>
          </a:bodyPr>
          <a:lstStyle/>
          <a:p>
            <a:r>
              <a:rPr lang="tr-TR" sz="3200" b="1" dirty="0">
                <a:solidFill>
                  <a:schemeClr val="bg2">
                    <a:lumMod val="50000"/>
                  </a:schemeClr>
                </a:solidFill>
                <a:latin typeface="Corbel" panose="020B0503020204020204" pitchFamily="34" charset="0"/>
              </a:rPr>
              <a:t>Proje Dersinin Öğrenim Kazanımları</a:t>
            </a:r>
          </a:p>
          <a:p>
            <a:endParaRPr lang="tr-TR" dirty="0">
              <a:solidFill>
                <a:schemeClr val="bg2">
                  <a:lumMod val="50000"/>
                </a:schemeClr>
              </a:solidFill>
              <a:latin typeface="Corbel" panose="020B0503020204020204" pitchFamily="34" charset="0"/>
            </a:endParaRPr>
          </a:p>
        </p:txBody>
      </p:sp>
      <p:sp>
        <p:nvSpPr>
          <p:cNvPr id="10" name="Metin kutusu 9">
            <a:extLst>
              <a:ext uri="{FF2B5EF4-FFF2-40B4-BE49-F238E27FC236}">
                <a16:creationId xmlns:a16="http://schemas.microsoft.com/office/drawing/2014/main" id="{243CCAF8-6F13-E1F6-8486-04DE7C17A6C3}"/>
              </a:ext>
            </a:extLst>
          </p:cNvPr>
          <p:cNvSpPr txBox="1"/>
          <p:nvPr/>
        </p:nvSpPr>
        <p:spPr>
          <a:xfrm>
            <a:off x="417077" y="6558969"/>
            <a:ext cx="7176877" cy="4016484"/>
          </a:xfrm>
          <a:prstGeom prst="rect">
            <a:avLst/>
          </a:prstGeom>
          <a:noFill/>
        </p:spPr>
        <p:txBody>
          <a:bodyPr wrap="square">
            <a:spAutoFit/>
          </a:bodyPr>
          <a:lstStyle/>
          <a:p>
            <a:endParaRPr lang="tr-TR" sz="1500" dirty="0">
              <a:solidFill>
                <a:schemeClr val="bg2">
                  <a:lumMod val="50000"/>
                </a:schemeClr>
              </a:solidFill>
              <a:latin typeface="Corbel" panose="020B0503020204020204" pitchFamily="34" charset="0"/>
            </a:endParaRPr>
          </a:p>
          <a:p>
            <a:pPr algn="just"/>
            <a:r>
              <a:rPr lang="tr-TR" sz="1500" i="1" dirty="0">
                <a:solidFill>
                  <a:schemeClr val="bg2">
                    <a:lumMod val="50000"/>
                  </a:schemeClr>
                </a:solidFill>
                <a:latin typeface="Corbel" panose="020B0503020204020204" pitchFamily="34" charset="0"/>
              </a:rPr>
              <a:t>ÖÇ-1: Alan analizlerinden elde edilen verileri değerlendirerek tasarım kararlarına sistematik biçimde aktarabilecektir. </a:t>
            </a:r>
          </a:p>
          <a:p>
            <a:pPr algn="just"/>
            <a:r>
              <a:rPr lang="tr-TR" sz="1500" i="1" dirty="0">
                <a:solidFill>
                  <a:schemeClr val="bg2">
                    <a:lumMod val="50000"/>
                  </a:schemeClr>
                </a:solidFill>
                <a:latin typeface="Corbel" panose="020B0503020204020204" pitchFamily="34" charset="0"/>
              </a:rPr>
              <a:t>ÖÇ-2: Tasarım sürecinde öneri, eleştiri ve eskiz çalışmaları doğrultusunda alternatif tasarım çözümleri geliştirebilecektir. </a:t>
            </a:r>
          </a:p>
          <a:p>
            <a:pPr algn="just"/>
            <a:r>
              <a:rPr lang="tr-TR" sz="1500" i="1" dirty="0">
                <a:solidFill>
                  <a:schemeClr val="bg2">
                    <a:lumMod val="50000"/>
                  </a:schemeClr>
                </a:solidFill>
                <a:latin typeface="Corbel" panose="020B0503020204020204" pitchFamily="34" charset="0"/>
              </a:rPr>
              <a:t>ÖÇ-3: Farklı yaş grupları, kullanıcı profilleri ve ihtiyaçları doğrultusunda kamusal ve yarı kamusal açık alanlar için işlevsel, estetik ve kullanıcı odaklı tasarım çözümleri üretebilecektir. </a:t>
            </a:r>
          </a:p>
          <a:p>
            <a:pPr algn="just"/>
            <a:r>
              <a:rPr lang="tr-TR" sz="1500" i="1" dirty="0">
                <a:solidFill>
                  <a:schemeClr val="bg2">
                    <a:lumMod val="50000"/>
                  </a:schemeClr>
                </a:solidFill>
                <a:latin typeface="Corbel" panose="020B0503020204020204" pitchFamily="34" charset="0"/>
              </a:rPr>
              <a:t>ÖÇ-4: Çalışma alanına ilişkin yapısal plan, bitkisel plan, kesit, görünüş ve detay çizimlerini teknik çizim ilkelerine uygun biçimde hazırlayabilecektir. </a:t>
            </a:r>
          </a:p>
          <a:p>
            <a:pPr algn="just"/>
            <a:r>
              <a:rPr lang="tr-TR" sz="1500" i="1" dirty="0">
                <a:solidFill>
                  <a:schemeClr val="bg2">
                    <a:lumMod val="50000"/>
                  </a:schemeClr>
                </a:solidFill>
                <a:latin typeface="Corbel" panose="020B0503020204020204" pitchFamily="34" charset="0"/>
              </a:rPr>
              <a:t>ÖÇ-5: Tasarım fikirlerini maket, perspektif, pafta düzeni, dijital modelleme ve diğer görsel anlatım teknikleri aracılığıyla etkili ve anlaşılır biçimde sunabilecektir. </a:t>
            </a:r>
          </a:p>
          <a:p>
            <a:pPr algn="just"/>
            <a:r>
              <a:rPr lang="tr-TR" sz="1500" i="1" dirty="0">
                <a:solidFill>
                  <a:schemeClr val="bg2">
                    <a:lumMod val="50000"/>
                  </a:schemeClr>
                </a:solidFill>
                <a:latin typeface="Corbel" panose="020B0503020204020204" pitchFamily="34" charset="0"/>
              </a:rPr>
              <a:t>ÖÇ-6: Tasarlanan alanın mekânsal kurgusunu, dolaşım sistemini, fonksiyonel organizasyonunu ve estetik yaklaşımlarını tasarım kararlarıyla ilişkilendirerek açıklayabilecektir. </a:t>
            </a:r>
          </a:p>
          <a:p>
            <a:pPr algn="just"/>
            <a:r>
              <a:rPr lang="tr-TR" sz="1500" i="1" dirty="0">
                <a:solidFill>
                  <a:schemeClr val="bg2">
                    <a:lumMod val="50000"/>
                  </a:schemeClr>
                </a:solidFill>
                <a:latin typeface="Corbel" panose="020B0503020204020204" pitchFamily="34" charset="0"/>
              </a:rPr>
              <a:t>ÖÇ-7: Tasarım sürecinde alınan ekolojik tasarım kararlarını (bitki seçimi, sürdürülebilirlik ve doğal verilerin kullanımı vb.) gerekçeleriyle birlikte sözlü ve görsel sunum teknikleri kullanarak ifade edebilecektir</a:t>
            </a:r>
          </a:p>
        </p:txBody>
      </p:sp>
      <p:sp>
        <p:nvSpPr>
          <p:cNvPr id="11" name="Dikdörtgen 10">
            <a:extLst>
              <a:ext uri="{FF2B5EF4-FFF2-40B4-BE49-F238E27FC236}">
                <a16:creationId xmlns:a16="http://schemas.microsoft.com/office/drawing/2014/main" id="{2DBB9FF8-A63D-463A-0F44-393B03222807}"/>
              </a:ext>
            </a:extLst>
          </p:cNvPr>
          <p:cNvSpPr/>
          <p:nvPr/>
        </p:nvSpPr>
        <p:spPr>
          <a:xfrm>
            <a:off x="7721823" y="895400"/>
            <a:ext cx="2881746" cy="4764937"/>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12" name="Dikdörtgen 11">
            <a:extLst>
              <a:ext uri="{FF2B5EF4-FFF2-40B4-BE49-F238E27FC236}">
                <a16:creationId xmlns:a16="http://schemas.microsoft.com/office/drawing/2014/main" id="{AACC7DE6-80B3-D884-FCC6-079A4EC2F385}"/>
              </a:ext>
            </a:extLst>
          </p:cNvPr>
          <p:cNvSpPr/>
          <p:nvPr/>
        </p:nvSpPr>
        <p:spPr>
          <a:xfrm>
            <a:off x="434742" y="532387"/>
            <a:ext cx="10168095" cy="363013"/>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13" name="Metin kutusu 12">
            <a:extLst>
              <a:ext uri="{FF2B5EF4-FFF2-40B4-BE49-F238E27FC236}">
                <a16:creationId xmlns:a16="http://schemas.microsoft.com/office/drawing/2014/main" id="{3D1370C2-A164-9DC1-810A-68B242605ED4}"/>
              </a:ext>
            </a:extLst>
          </p:cNvPr>
          <p:cNvSpPr txBox="1"/>
          <p:nvPr/>
        </p:nvSpPr>
        <p:spPr>
          <a:xfrm>
            <a:off x="455980" y="627463"/>
            <a:ext cx="7266733" cy="269304"/>
          </a:xfrm>
          <a:prstGeom prst="rect">
            <a:avLst/>
          </a:prstGeom>
          <a:noFill/>
        </p:spPr>
        <p:txBody>
          <a:bodyPr wrap="none" rtlCol="0">
            <a:spAutoFit/>
          </a:bodyPr>
          <a:lstStyle/>
          <a:p>
            <a:r>
              <a:rPr lang="tr-TR" sz="1150" dirty="0">
                <a:solidFill>
                  <a:schemeClr val="bg1">
                    <a:lumMod val="95000"/>
                  </a:schemeClr>
                </a:solidFill>
                <a:latin typeface="Eurostile" panose="020B0504020202050204" pitchFamily="34" charset="0"/>
              </a:rPr>
              <a:t>KARADENİZ TEKNİK ÜNİVERSİTESİ PEYZAJ MİMARLIĞI BÖLÜMÜ ÇEVRE TASARIM PROJE IV PROJE TANITIM FÖYÜ</a:t>
            </a:r>
          </a:p>
        </p:txBody>
      </p:sp>
      <p:sp>
        <p:nvSpPr>
          <p:cNvPr id="14" name="Metin kutusu 13">
            <a:extLst>
              <a:ext uri="{FF2B5EF4-FFF2-40B4-BE49-F238E27FC236}">
                <a16:creationId xmlns:a16="http://schemas.microsoft.com/office/drawing/2014/main" id="{A22D3701-D97F-F1F1-3C61-8A1159B3FCD8}"/>
              </a:ext>
            </a:extLst>
          </p:cNvPr>
          <p:cNvSpPr txBox="1"/>
          <p:nvPr/>
        </p:nvSpPr>
        <p:spPr>
          <a:xfrm rot="5400000">
            <a:off x="7449751" y="1173550"/>
            <a:ext cx="4608954" cy="4247317"/>
          </a:xfrm>
          <a:prstGeom prst="rect">
            <a:avLst/>
          </a:prstGeom>
          <a:noFill/>
        </p:spPr>
        <p:txBody>
          <a:bodyPr wrap="none" rtlCol="0">
            <a:spAutoFit/>
          </a:bodyPr>
          <a:lstStyle/>
          <a:p>
            <a:r>
              <a:rPr lang="tr-TR" sz="27000" spc="-300" dirty="0">
                <a:solidFill>
                  <a:srgbClr val="E3E4E0"/>
                </a:solidFill>
                <a:latin typeface="Big John" panose="02000000000000000000" pitchFamily="2" charset="0"/>
                <a:ea typeface="Krungthep" panose="02000400000000000000" pitchFamily="2" charset="-34"/>
                <a:cs typeface="Krungthep" panose="02000400000000000000" pitchFamily="2" charset="-34"/>
              </a:rPr>
              <a:t>02</a:t>
            </a:r>
          </a:p>
        </p:txBody>
      </p:sp>
      <p:sp>
        <p:nvSpPr>
          <p:cNvPr id="15" name="Metin kutusu 14">
            <a:extLst>
              <a:ext uri="{FF2B5EF4-FFF2-40B4-BE49-F238E27FC236}">
                <a16:creationId xmlns:a16="http://schemas.microsoft.com/office/drawing/2014/main" id="{70EC1F64-E00C-D9FD-8183-D5B759DAE5F3}"/>
              </a:ext>
            </a:extLst>
          </p:cNvPr>
          <p:cNvSpPr txBox="1"/>
          <p:nvPr/>
        </p:nvSpPr>
        <p:spPr>
          <a:xfrm>
            <a:off x="417077" y="1065883"/>
            <a:ext cx="6441440" cy="4516621"/>
          </a:xfrm>
          <a:prstGeom prst="rect">
            <a:avLst/>
          </a:prstGeom>
          <a:noFill/>
        </p:spPr>
        <p:txBody>
          <a:bodyPr wrap="square">
            <a:spAutoFit/>
          </a:bodyPr>
          <a:lstStyle/>
          <a:p>
            <a:r>
              <a:rPr lang="tr-TR" sz="3200" b="1" dirty="0">
                <a:solidFill>
                  <a:schemeClr val="bg2">
                    <a:lumMod val="50000"/>
                  </a:schemeClr>
                </a:solidFill>
                <a:latin typeface="Corbel" panose="020B0503020204020204" pitchFamily="34" charset="0"/>
              </a:rPr>
              <a:t>Proje Dersinin Program Öğrenim Çıktıları ile İlişkisi</a:t>
            </a:r>
          </a:p>
          <a:p>
            <a:pPr algn="just"/>
            <a:endParaRPr lang="tr-TR" sz="1350" i="1" dirty="0">
              <a:solidFill>
                <a:schemeClr val="bg2">
                  <a:lumMod val="50000"/>
                </a:schemeClr>
              </a:solidFill>
              <a:latin typeface="Corbel" panose="020B0503020204020204" pitchFamily="34" charset="0"/>
            </a:endParaRPr>
          </a:p>
          <a:p>
            <a:pPr algn="just"/>
            <a:r>
              <a:rPr lang="tr-TR" sz="1500" b="1" dirty="0">
                <a:solidFill>
                  <a:schemeClr val="bg2">
                    <a:lumMod val="50000"/>
                  </a:schemeClr>
                </a:solidFill>
                <a:latin typeface="Corbel" panose="020B0503020204020204" pitchFamily="34" charset="0"/>
              </a:rPr>
              <a:t>PÖÇ 1. Peyzaj mimarlığına ilişkin, doğa–kent–yapılı çevre ilişkileri bağlamında geliştirilen kuramsal bilgi ve yaklaşımları; analitik ve eleştirel düşünme becerileriyle değerlendirebilme. </a:t>
            </a:r>
            <a:endParaRPr lang="tr-TR" sz="1500" b="1" i="1" dirty="0">
              <a:solidFill>
                <a:schemeClr val="bg2">
                  <a:lumMod val="50000"/>
                </a:schemeClr>
              </a:solidFill>
              <a:latin typeface="Corbel" panose="020B0503020204020204" pitchFamily="34" charset="0"/>
            </a:endParaRPr>
          </a:p>
          <a:p>
            <a:pPr algn="just"/>
            <a:endParaRPr lang="tr-TR" sz="1500" i="1" dirty="0">
              <a:solidFill>
                <a:schemeClr val="bg2">
                  <a:lumMod val="50000"/>
                </a:schemeClr>
              </a:solidFill>
              <a:latin typeface="Corbel" panose="020B0503020204020204" pitchFamily="34" charset="0"/>
            </a:endParaRPr>
          </a:p>
          <a:p>
            <a:pPr algn="just"/>
            <a:endParaRPr lang="tr-TR" sz="1500" i="1" dirty="0">
              <a:solidFill>
                <a:schemeClr val="bg2">
                  <a:lumMod val="50000"/>
                </a:schemeClr>
              </a:solidFill>
              <a:latin typeface="Corbel" panose="020B0503020204020204" pitchFamily="34" charset="0"/>
            </a:endParaRPr>
          </a:p>
          <a:p>
            <a:pPr algn="just"/>
            <a:r>
              <a:rPr lang="tr-TR" sz="1500" b="1" dirty="0">
                <a:solidFill>
                  <a:schemeClr val="bg2">
                    <a:lumMod val="50000"/>
                  </a:schemeClr>
                </a:solidFill>
                <a:latin typeface="Corbel" panose="020B0503020204020204" pitchFamily="34" charset="0"/>
              </a:rPr>
              <a:t>PÖÇ 4. Estetik, işlevsel ve kullanıcı odaklı peyzaj tasarımları geliştirebilme. </a:t>
            </a:r>
          </a:p>
          <a:p>
            <a:pPr algn="just"/>
            <a:endParaRPr lang="tr-TR" sz="1500" b="1" dirty="0">
              <a:solidFill>
                <a:schemeClr val="bg2">
                  <a:lumMod val="50000"/>
                </a:schemeClr>
              </a:solidFill>
              <a:latin typeface="Corbel" panose="020B0503020204020204" pitchFamily="34" charset="0"/>
            </a:endParaRPr>
          </a:p>
          <a:p>
            <a:pPr algn="just"/>
            <a:endParaRPr lang="tr-TR" sz="1500" b="1" dirty="0">
              <a:solidFill>
                <a:schemeClr val="bg2">
                  <a:lumMod val="50000"/>
                </a:schemeClr>
              </a:solidFill>
              <a:latin typeface="Corbel" panose="020B0503020204020204" pitchFamily="34" charset="0"/>
            </a:endParaRPr>
          </a:p>
          <a:p>
            <a:pPr algn="just"/>
            <a:r>
              <a:rPr lang="tr-TR" sz="1500" b="1" dirty="0">
                <a:solidFill>
                  <a:schemeClr val="bg2">
                    <a:lumMod val="50000"/>
                  </a:schemeClr>
                </a:solidFill>
                <a:latin typeface="Corbel" panose="020B0503020204020204" pitchFamily="34" charset="0"/>
              </a:rPr>
              <a:t>PÖÇ 6. Bitkisel tasarım ilkelerini ve biyolojik çeşitlilik gerekliliklerini peyzaj uygulamalarına yansıtabilme. </a:t>
            </a:r>
          </a:p>
          <a:p>
            <a:pPr algn="just"/>
            <a:endParaRPr lang="tr-TR" sz="1500" i="1" dirty="0">
              <a:solidFill>
                <a:schemeClr val="bg2">
                  <a:lumMod val="50000"/>
                </a:schemeClr>
              </a:solidFill>
              <a:latin typeface="Corbel" panose="020B0503020204020204" pitchFamily="34" charset="0"/>
            </a:endParaRPr>
          </a:p>
          <a:p>
            <a:pPr algn="just"/>
            <a:endParaRPr lang="tr-TR" sz="1500" i="1" dirty="0">
              <a:solidFill>
                <a:schemeClr val="bg2">
                  <a:lumMod val="50000"/>
                </a:schemeClr>
              </a:solidFill>
              <a:latin typeface="Corbel" panose="020B0503020204020204" pitchFamily="34" charset="0"/>
            </a:endParaRPr>
          </a:p>
          <a:p>
            <a:pPr algn="just"/>
            <a:r>
              <a:rPr lang="tr-TR" sz="1500" b="1" dirty="0">
                <a:solidFill>
                  <a:schemeClr val="bg2">
                    <a:lumMod val="50000"/>
                  </a:schemeClr>
                </a:solidFill>
                <a:latin typeface="Corbel" panose="020B0503020204020204" pitchFamily="34" charset="0"/>
              </a:rPr>
              <a:t>PÖÇ 7. Yapısal elemanları, malzeme ve ölçek ilişkileri çerçevesinde peyzaj tasarımına entegre edebilme. </a:t>
            </a:r>
          </a:p>
        </p:txBody>
      </p:sp>
      <p:sp>
        <p:nvSpPr>
          <p:cNvPr id="3" name="Metin kutusu 2">
            <a:extLst>
              <a:ext uri="{FF2B5EF4-FFF2-40B4-BE49-F238E27FC236}">
                <a16:creationId xmlns:a16="http://schemas.microsoft.com/office/drawing/2014/main" id="{7815E12B-FEC3-DD46-8AE4-7664F8708654}"/>
              </a:ext>
            </a:extLst>
          </p:cNvPr>
          <p:cNvSpPr txBox="1"/>
          <p:nvPr/>
        </p:nvSpPr>
        <p:spPr>
          <a:xfrm>
            <a:off x="7738756" y="5716350"/>
            <a:ext cx="2881746" cy="1308050"/>
          </a:xfrm>
          <a:prstGeom prst="rect">
            <a:avLst/>
          </a:prstGeom>
          <a:noFill/>
        </p:spPr>
        <p:txBody>
          <a:bodyPr wrap="square" rtlCol="0">
            <a:spAutoFit/>
          </a:bodyPr>
          <a:lstStyle/>
          <a:p>
            <a:r>
              <a:rPr lang="tr-TR" sz="5100" b="1" spc="600" dirty="0">
                <a:solidFill>
                  <a:srgbClr val="98AA9D"/>
                </a:solidFill>
                <a:latin typeface="Britannic Bold" panose="020B0903060703020204" pitchFamily="34" charset="0"/>
                <a:ea typeface="Hiragino Kaku Gothic Std W8" panose="020B0800000000000000" pitchFamily="34" charset="-128"/>
                <a:cs typeface="Bangla MN" pitchFamily="2" charset="0"/>
              </a:rPr>
              <a:t>GENEL</a:t>
            </a:r>
            <a:r>
              <a:rPr lang="tr-TR" sz="51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 </a:t>
            </a:r>
          </a:p>
          <a:p>
            <a:r>
              <a:rPr lang="tr-TR" sz="28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AÇIKLAMALAR</a:t>
            </a:r>
          </a:p>
        </p:txBody>
      </p:sp>
    </p:spTree>
    <p:extLst>
      <p:ext uri="{BB962C8B-B14F-4D97-AF65-F5344CB8AC3E}">
        <p14:creationId xmlns:p14="http://schemas.microsoft.com/office/powerpoint/2010/main" val="3092763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3E4E0"/>
        </a:solidFill>
        <a:effectLst/>
      </p:bgPr>
    </p:bg>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146F4201-D88F-17FE-12F9-CBFA3776F59D}"/>
              </a:ext>
            </a:extLst>
          </p:cNvPr>
          <p:cNvSpPr/>
          <p:nvPr/>
        </p:nvSpPr>
        <p:spPr>
          <a:xfrm>
            <a:off x="434742" y="532387"/>
            <a:ext cx="10168095" cy="363013"/>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5" name="Metin kutusu 4">
            <a:extLst>
              <a:ext uri="{FF2B5EF4-FFF2-40B4-BE49-F238E27FC236}">
                <a16:creationId xmlns:a16="http://schemas.microsoft.com/office/drawing/2014/main" id="{74075E04-7F01-1364-F128-C8CB830527AF}"/>
              </a:ext>
            </a:extLst>
          </p:cNvPr>
          <p:cNvSpPr txBox="1"/>
          <p:nvPr/>
        </p:nvSpPr>
        <p:spPr>
          <a:xfrm>
            <a:off x="434742" y="5716400"/>
            <a:ext cx="2501006" cy="1661993"/>
          </a:xfrm>
          <a:prstGeom prst="rect">
            <a:avLst/>
          </a:prstGeom>
          <a:noFill/>
        </p:spPr>
        <p:txBody>
          <a:bodyPr wrap="none" rtlCol="0">
            <a:spAutoFit/>
          </a:bodyPr>
          <a:lstStyle/>
          <a:p>
            <a:r>
              <a:rPr lang="tr-TR" sz="51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PROJE</a:t>
            </a:r>
            <a:r>
              <a:rPr lang="tr-TR" sz="5100" b="1" spc="300" dirty="0">
                <a:solidFill>
                  <a:schemeClr val="tx2">
                    <a:lumMod val="75000"/>
                  </a:schemeClr>
                </a:solidFill>
                <a:latin typeface="Britannic Bold" panose="020B0903060703020204" pitchFamily="34" charset="0"/>
                <a:ea typeface="Hiragino Kaku Gothic Std W8" panose="020B0800000000000000" pitchFamily="34" charset="-128"/>
                <a:cs typeface="Bangla MN" pitchFamily="2" charset="0"/>
              </a:rPr>
              <a:t> </a:t>
            </a:r>
          </a:p>
          <a:p>
            <a:r>
              <a:rPr lang="tr-TR" sz="51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SÜRECİ</a:t>
            </a:r>
          </a:p>
        </p:txBody>
      </p:sp>
      <p:sp>
        <p:nvSpPr>
          <p:cNvPr id="6" name="Dikdörtgen 5">
            <a:extLst>
              <a:ext uri="{FF2B5EF4-FFF2-40B4-BE49-F238E27FC236}">
                <a16:creationId xmlns:a16="http://schemas.microsoft.com/office/drawing/2014/main" id="{28A94E2D-8837-574E-3662-23E65806E90B}"/>
              </a:ext>
            </a:extLst>
          </p:cNvPr>
          <p:cNvSpPr/>
          <p:nvPr/>
        </p:nvSpPr>
        <p:spPr>
          <a:xfrm>
            <a:off x="441060" y="10529734"/>
            <a:ext cx="10160392" cy="45719"/>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a:p>
        </p:txBody>
      </p:sp>
      <p:sp>
        <p:nvSpPr>
          <p:cNvPr id="8" name="Dikdörtgen 7">
            <a:extLst>
              <a:ext uri="{FF2B5EF4-FFF2-40B4-BE49-F238E27FC236}">
                <a16:creationId xmlns:a16="http://schemas.microsoft.com/office/drawing/2014/main" id="{ACC2D500-B91C-2E6F-3C44-A66EE4D0E5B5}"/>
              </a:ext>
            </a:extLst>
          </p:cNvPr>
          <p:cNvSpPr/>
          <p:nvPr/>
        </p:nvSpPr>
        <p:spPr>
          <a:xfrm>
            <a:off x="434742" y="895450"/>
            <a:ext cx="2881746" cy="4764937"/>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9" name="Metin kutusu 8">
            <a:extLst>
              <a:ext uri="{FF2B5EF4-FFF2-40B4-BE49-F238E27FC236}">
                <a16:creationId xmlns:a16="http://schemas.microsoft.com/office/drawing/2014/main" id="{6186E5C6-8F39-1B93-5933-CC666A7E1305}"/>
              </a:ext>
            </a:extLst>
          </p:cNvPr>
          <p:cNvSpPr txBox="1"/>
          <p:nvPr/>
        </p:nvSpPr>
        <p:spPr>
          <a:xfrm rot="5400000">
            <a:off x="162670" y="1173600"/>
            <a:ext cx="4608954" cy="4247317"/>
          </a:xfrm>
          <a:prstGeom prst="rect">
            <a:avLst/>
          </a:prstGeom>
          <a:noFill/>
        </p:spPr>
        <p:txBody>
          <a:bodyPr wrap="none" rtlCol="0">
            <a:spAutoFit/>
          </a:bodyPr>
          <a:lstStyle/>
          <a:p>
            <a:r>
              <a:rPr lang="tr-TR" sz="27000" spc="-300" dirty="0">
                <a:solidFill>
                  <a:srgbClr val="E3E4E0"/>
                </a:solidFill>
                <a:latin typeface="Big John" panose="02000000000000000000" pitchFamily="2" charset="0"/>
                <a:ea typeface="Krungthep" panose="02000400000000000000" pitchFamily="2" charset="-34"/>
                <a:cs typeface="Krungthep" panose="02000400000000000000" pitchFamily="2" charset="-34"/>
              </a:rPr>
              <a:t>03</a:t>
            </a:r>
          </a:p>
        </p:txBody>
      </p:sp>
      <p:cxnSp>
        <p:nvCxnSpPr>
          <p:cNvPr id="3" name="Düz Bağlayıcı 2">
            <a:extLst>
              <a:ext uri="{FF2B5EF4-FFF2-40B4-BE49-F238E27FC236}">
                <a16:creationId xmlns:a16="http://schemas.microsoft.com/office/drawing/2014/main" id="{9AE3B91A-7DA4-9FF8-5E6E-1DA3D6BF7FA6}"/>
              </a:ext>
            </a:extLst>
          </p:cNvPr>
          <p:cNvCxnSpPr>
            <a:cxnSpLocks/>
          </p:cNvCxnSpPr>
          <p:nvPr/>
        </p:nvCxnSpPr>
        <p:spPr>
          <a:xfrm>
            <a:off x="3316488" y="1152533"/>
            <a:ext cx="5183781"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Metin kutusu 9">
            <a:extLst>
              <a:ext uri="{FF2B5EF4-FFF2-40B4-BE49-F238E27FC236}">
                <a16:creationId xmlns:a16="http://schemas.microsoft.com/office/drawing/2014/main" id="{D39D0354-C27C-FCB2-817C-C12C438B76C5}"/>
              </a:ext>
            </a:extLst>
          </p:cNvPr>
          <p:cNvSpPr txBox="1"/>
          <p:nvPr/>
        </p:nvSpPr>
        <p:spPr>
          <a:xfrm>
            <a:off x="8500269" y="932707"/>
            <a:ext cx="2529091" cy="338554"/>
          </a:xfrm>
          <a:prstGeom prst="rect">
            <a:avLst/>
          </a:prstGeom>
          <a:noFill/>
        </p:spPr>
        <p:txBody>
          <a:bodyPr wrap="square" rtlCol="0">
            <a:spAutoFit/>
          </a:bodyPr>
          <a:lstStyle/>
          <a:p>
            <a:r>
              <a:rPr lang="tr-TR" sz="1600" b="1" dirty="0">
                <a:solidFill>
                  <a:schemeClr val="bg2">
                    <a:lumMod val="50000"/>
                  </a:schemeClr>
                </a:solidFill>
                <a:latin typeface="Corbel" panose="020B0503020204020204" pitchFamily="34" charset="0"/>
              </a:rPr>
              <a:t>ARAŞTIRMA </a:t>
            </a:r>
            <a:r>
              <a:rPr lang="tr-TR" sz="1000" b="1" dirty="0">
                <a:solidFill>
                  <a:schemeClr val="bg2">
                    <a:lumMod val="50000"/>
                  </a:schemeClr>
                </a:solidFill>
                <a:latin typeface="Corbel" panose="020B0503020204020204" pitchFamily="34" charset="0"/>
              </a:rPr>
              <a:t>VE </a:t>
            </a:r>
            <a:r>
              <a:rPr lang="tr-TR" sz="1600" b="1" dirty="0">
                <a:solidFill>
                  <a:schemeClr val="bg2">
                    <a:lumMod val="50000"/>
                  </a:schemeClr>
                </a:solidFill>
                <a:latin typeface="Corbel" panose="020B0503020204020204" pitchFamily="34" charset="0"/>
              </a:rPr>
              <a:t>ANALİZ</a:t>
            </a:r>
          </a:p>
        </p:txBody>
      </p:sp>
      <p:sp>
        <p:nvSpPr>
          <p:cNvPr id="15" name="Metin kutusu 14">
            <a:extLst>
              <a:ext uri="{FF2B5EF4-FFF2-40B4-BE49-F238E27FC236}">
                <a16:creationId xmlns:a16="http://schemas.microsoft.com/office/drawing/2014/main" id="{B1412E69-E712-5D67-6E61-29D04466C4E5}"/>
              </a:ext>
            </a:extLst>
          </p:cNvPr>
          <p:cNvSpPr txBox="1"/>
          <p:nvPr/>
        </p:nvSpPr>
        <p:spPr>
          <a:xfrm>
            <a:off x="3290000" y="2318608"/>
            <a:ext cx="5019672" cy="2862322"/>
          </a:xfrm>
          <a:prstGeom prst="rect">
            <a:avLst/>
          </a:prstGeom>
          <a:noFill/>
        </p:spPr>
        <p:txBody>
          <a:bodyPr wrap="square" rtlCol="0">
            <a:spAutoFit/>
          </a:bodyPr>
          <a:lstStyle/>
          <a:p>
            <a:pPr algn="just"/>
            <a:r>
              <a:rPr lang="tr-TR" sz="1200" b="1" dirty="0">
                <a:solidFill>
                  <a:schemeClr val="bg2">
                    <a:lumMod val="50000"/>
                  </a:schemeClr>
                </a:solidFill>
                <a:latin typeface="Corbel" panose="020B0503020204020204" pitchFamily="34" charset="0"/>
              </a:rPr>
              <a:t>Doğal Peyzaj Değerleri </a:t>
            </a:r>
          </a:p>
          <a:p>
            <a:pPr marL="171450" indent="-171450" algn="just">
              <a:buFont typeface="Arial" panose="020B0604020202020204" pitchFamily="34" charset="0"/>
              <a:buChar char="•"/>
            </a:pPr>
            <a:r>
              <a:rPr lang="tr-TR" sz="1200" dirty="0">
                <a:solidFill>
                  <a:schemeClr val="bg2">
                    <a:lumMod val="50000"/>
                  </a:schemeClr>
                </a:solidFill>
                <a:latin typeface="Corbel" panose="020B0503020204020204" pitchFamily="34" charset="0"/>
              </a:rPr>
              <a:t>İklim (yağış, sıcaklık, nem, rüzgar, ışık) </a:t>
            </a:r>
          </a:p>
          <a:p>
            <a:pPr marL="171450" indent="-171450" algn="just">
              <a:buFont typeface="Arial" panose="020B0604020202020204" pitchFamily="34" charset="0"/>
              <a:buChar char="•"/>
            </a:pPr>
            <a:r>
              <a:rPr lang="tr-TR" sz="1200" dirty="0" err="1">
                <a:solidFill>
                  <a:schemeClr val="bg2">
                    <a:lumMod val="50000"/>
                  </a:schemeClr>
                </a:solidFill>
                <a:latin typeface="Corbel" panose="020B0503020204020204" pitchFamily="34" charset="0"/>
              </a:rPr>
              <a:t>Fizyografik</a:t>
            </a:r>
            <a:r>
              <a:rPr lang="tr-TR" sz="1200" dirty="0">
                <a:solidFill>
                  <a:schemeClr val="bg2">
                    <a:lumMod val="50000"/>
                  </a:schemeClr>
                </a:solidFill>
                <a:latin typeface="Corbel" panose="020B0503020204020204" pitchFamily="34" charset="0"/>
              </a:rPr>
              <a:t> özellikler (eğim, bakı, yükselti, jeomorfoloji) Toprak özellikleri (toprak türü, derinlik, </a:t>
            </a:r>
            <a:r>
              <a:rPr lang="tr-TR" sz="1200" dirty="0" err="1">
                <a:solidFill>
                  <a:schemeClr val="bg2">
                    <a:lumMod val="50000"/>
                  </a:schemeClr>
                </a:solidFill>
                <a:latin typeface="Corbel" panose="020B0503020204020204" pitchFamily="34" charset="0"/>
              </a:rPr>
              <a:t>ph</a:t>
            </a:r>
            <a:r>
              <a:rPr lang="tr-TR" sz="1200" dirty="0">
                <a:solidFill>
                  <a:schemeClr val="bg2">
                    <a:lumMod val="50000"/>
                  </a:schemeClr>
                </a:solidFill>
                <a:latin typeface="Corbel" panose="020B0503020204020204" pitchFamily="34" charset="0"/>
              </a:rPr>
              <a:t>, besin maddesi, verimlilik) </a:t>
            </a:r>
          </a:p>
          <a:p>
            <a:pPr marL="171450" indent="-171450" algn="just">
              <a:buFont typeface="Arial" panose="020B0604020202020204" pitchFamily="34" charset="0"/>
              <a:buChar char="•"/>
            </a:pPr>
            <a:r>
              <a:rPr lang="tr-TR" sz="1200" dirty="0">
                <a:solidFill>
                  <a:schemeClr val="bg2">
                    <a:lumMod val="50000"/>
                  </a:schemeClr>
                </a:solidFill>
                <a:latin typeface="Corbel" panose="020B0503020204020204" pitchFamily="34" charset="0"/>
              </a:rPr>
              <a:t>Bitki örtüsü </a:t>
            </a:r>
          </a:p>
          <a:p>
            <a:pPr algn="just"/>
            <a:r>
              <a:rPr lang="tr-TR" sz="1200" b="1" dirty="0">
                <a:solidFill>
                  <a:schemeClr val="bg2">
                    <a:lumMod val="50000"/>
                  </a:schemeClr>
                </a:solidFill>
                <a:latin typeface="Corbel" panose="020B0503020204020204" pitchFamily="34" charset="0"/>
              </a:rPr>
              <a:t>Kültürel Peyzaj Değerleri </a:t>
            </a:r>
          </a:p>
          <a:p>
            <a:pPr marL="171450" indent="-171450" algn="just">
              <a:buFont typeface="Arial" panose="020B0604020202020204" pitchFamily="34" charset="0"/>
              <a:buChar char="•"/>
            </a:pPr>
            <a:r>
              <a:rPr lang="tr-TR" sz="1200" dirty="0">
                <a:solidFill>
                  <a:schemeClr val="bg2">
                    <a:lumMod val="50000"/>
                  </a:schemeClr>
                </a:solidFill>
                <a:latin typeface="Corbel" panose="020B0503020204020204" pitchFamily="34" charset="0"/>
              </a:rPr>
              <a:t>Sirkülasyon (yol, otopark, köprü, meydan, girişler) </a:t>
            </a:r>
          </a:p>
          <a:p>
            <a:pPr marL="171450" indent="-171450" algn="just">
              <a:buFont typeface="Arial" panose="020B0604020202020204" pitchFamily="34" charset="0"/>
              <a:buChar char="•"/>
            </a:pPr>
            <a:r>
              <a:rPr lang="tr-TR" sz="1200" dirty="0">
                <a:solidFill>
                  <a:schemeClr val="bg2">
                    <a:lumMod val="50000"/>
                  </a:schemeClr>
                </a:solidFill>
                <a:latin typeface="Corbel" panose="020B0503020204020204" pitchFamily="34" charset="0"/>
              </a:rPr>
              <a:t>Mevcut yapılar (konut, cami, hastane, kamu kurumları, okul, vd.) </a:t>
            </a:r>
          </a:p>
          <a:p>
            <a:pPr marL="171450" indent="-171450" algn="just">
              <a:buFont typeface="Arial" panose="020B0604020202020204" pitchFamily="34" charset="0"/>
              <a:buChar char="•"/>
            </a:pPr>
            <a:r>
              <a:rPr lang="tr-TR" sz="1200" dirty="0">
                <a:solidFill>
                  <a:schemeClr val="bg2">
                    <a:lumMod val="50000"/>
                  </a:schemeClr>
                </a:solidFill>
                <a:latin typeface="Corbel" panose="020B0503020204020204" pitchFamily="34" charset="0"/>
              </a:rPr>
              <a:t>Diğer yapılar (çocuk oyun alanları, spor alanı, rekreasyon alanı, vd.) </a:t>
            </a:r>
          </a:p>
          <a:p>
            <a:pPr marL="171450" indent="-171450" algn="just">
              <a:buFont typeface="Arial" panose="020B0604020202020204" pitchFamily="34" charset="0"/>
              <a:buChar char="•"/>
            </a:pPr>
            <a:r>
              <a:rPr lang="tr-TR" sz="1200" dirty="0">
                <a:solidFill>
                  <a:schemeClr val="bg2">
                    <a:lumMod val="50000"/>
                  </a:schemeClr>
                </a:solidFill>
                <a:latin typeface="Corbel" panose="020B0503020204020204" pitchFamily="34" charset="0"/>
              </a:rPr>
              <a:t>Donatılar ( Kamelya, oturma elemanı, çöp kutusu, aydınlatma, vd.) </a:t>
            </a:r>
          </a:p>
          <a:p>
            <a:pPr marL="171450" indent="-171450" algn="just">
              <a:buFont typeface="Arial" panose="020B0604020202020204" pitchFamily="34" charset="0"/>
              <a:buChar char="•"/>
            </a:pPr>
            <a:r>
              <a:rPr lang="tr-TR" sz="1200" dirty="0">
                <a:solidFill>
                  <a:schemeClr val="bg2">
                    <a:lumMod val="50000"/>
                  </a:schemeClr>
                </a:solidFill>
                <a:latin typeface="Corbel" panose="020B0503020204020204" pitchFamily="34" charset="0"/>
              </a:rPr>
              <a:t>Toprak altı elemanları (kanalizasyon, su elektrik, doğalgaz, telefon) </a:t>
            </a:r>
          </a:p>
          <a:p>
            <a:pPr algn="just"/>
            <a:r>
              <a:rPr lang="tr-TR" sz="1200" b="1" dirty="0">
                <a:solidFill>
                  <a:schemeClr val="bg2">
                    <a:lumMod val="50000"/>
                  </a:schemeClr>
                </a:solidFill>
                <a:latin typeface="Corbel" panose="020B0503020204020204" pitchFamily="34" charset="0"/>
              </a:rPr>
              <a:t>Algısal Peyzaj Değerleri </a:t>
            </a:r>
          </a:p>
          <a:p>
            <a:pPr marL="171450" indent="-171450" algn="just">
              <a:buFont typeface="Arial" panose="020B0604020202020204" pitchFamily="34" charset="0"/>
              <a:buChar char="•"/>
            </a:pPr>
            <a:r>
              <a:rPr lang="tr-TR" sz="1200" dirty="0">
                <a:solidFill>
                  <a:schemeClr val="bg2">
                    <a:lumMod val="50000"/>
                  </a:schemeClr>
                </a:solidFill>
                <a:latin typeface="Corbel" panose="020B0503020204020204" pitchFamily="34" charset="0"/>
              </a:rPr>
              <a:t>Görsel veriler (egemen görüş, manzara, bakış noktası, odak noktası, istenmeyen manzara) </a:t>
            </a:r>
          </a:p>
          <a:p>
            <a:pPr marL="171450" indent="-171450" algn="just">
              <a:buFont typeface="Arial" panose="020B0604020202020204" pitchFamily="34" charset="0"/>
              <a:buChar char="•"/>
            </a:pPr>
            <a:r>
              <a:rPr lang="tr-TR" sz="1200" dirty="0">
                <a:solidFill>
                  <a:schemeClr val="bg2">
                    <a:lumMod val="50000"/>
                  </a:schemeClr>
                </a:solidFill>
                <a:latin typeface="Corbel" panose="020B0503020204020204" pitchFamily="34" charset="0"/>
              </a:rPr>
              <a:t>İşitsel veriler (gürültü) Kokusal veriler </a:t>
            </a:r>
          </a:p>
        </p:txBody>
      </p:sp>
      <p:sp>
        <p:nvSpPr>
          <p:cNvPr id="16" name="Metin kutusu 15">
            <a:extLst>
              <a:ext uri="{FF2B5EF4-FFF2-40B4-BE49-F238E27FC236}">
                <a16:creationId xmlns:a16="http://schemas.microsoft.com/office/drawing/2014/main" id="{5A3E897A-FDF7-C130-29FE-54D65193C634}"/>
              </a:ext>
            </a:extLst>
          </p:cNvPr>
          <p:cNvSpPr txBox="1"/>
          <p:nvPr/>
        </p:nvSpPr>
        <p:spPr>
          <a:xfrm>
            <a:off x="3316488" y="1517215"/>
            <a:ext cx="5019672" cy="830997"/>
          </a:xfrm>
          <a:prstGeom prst="rect">
            <a:avLst/>
          </a:prstGeom>
          <a:noFill/>
        </p:spPr>
        <p:txBody>
          <a:bodyPr wrap="square" rtlCol="0">
            <a:spAutoFit/>
          </a:bodyPr>
          <a:lstStyle/>
          <a:p>
            <a:pPr algn="just"/>
            <a:r>
              <a:rPr lang="tr-TR" sz="1200" i="1" dirty="0">
                <a:solidFill>
                  <a:schemeClr val="bg2">
                    <a:lumMod val="50000"/>
                  </a:schemeClr>
                </a:solidFill>
                <a:latin typeface="Corbel" panose="020B0503020204020204" pitchFamily="34" charset="0"/>
              </a:rPr>
              <a:t>Proje alanının mevcut durumunun arazi çalışması ile tespit edilmesi, halihazır plan altlıkları üzerine varsa eksik verilerin alanda gözlem ve incelemeler ile plana aktarılması. </a:t>
            </a:r>
            <a:r>
              <a:rPr lang="tr-TR" sz="1200" i="1" dirty="0" err="1">
                <a:solidFill>
                  <a:schemeClr val="bg2">
                    <a:lumMod val="50000"/>
                  </a:schemeClr>
                </a:solidFill>
                <a:latin typeface="Corbel" panose="020B0503020204020204" pitchFamily="34" charset="0"/>
              </a:rPr>
              <a:t>Sörveyde</a:t>
            </a:r>
            <a:r>
              <a:rPr lang="tr-TR" sz="1200" i="1" dirty="0">
                <a:solidFill>
                  <a:schemeClr val="bg2">
                    <a:lumMod val="50000"/>
                  </a:schemeClr>
                </a:solidFill>
                <a:latin typeface="Corbel" panose="020B0503020204020204" pitchFamily="34" charset="0"/>
              </a:rPr>
              <a:t> alandaki verilerin aşağıdaki başlıklar altında incelenmesi beklenmektedir. </a:t>
            </a:r>
          </a:p>
        </p:txBody>
      </p:sp>
      <p:sp>
        <p:nvSpPr>
          <p:cNvPr id="27" name="Metin kutusu 26">
            <a:extLst>
              <a:ext uri="{FF2B5EF4-FFF2-40B4-BE49-F238E27FC236}">
                <a16:creationId xmlns:a16="http://schemas.microsoft.com/office/drawing/2014/main" id="{3AA43AF0-4948-1636-3076-999AFF76E129}"/>
              </a:ext>
            </a:extLst>
          </p:cNvPr>
          <p:cNvSpPr txBox="1"/>
          <p:nvPr/>
        </p:nvSpPr>
        <p:spPr>
          <a:xfrm>
            <a:off x="3312391" y="1269250"/>
            <a:ext cx="2529091" cy="276999"/>
          </a:xfrm>
          <a:prstGeom prst="rect">
            <a:avLst/>
          </a:prstGeom>
          <a:noFill/>
        </p:spPr>
        <p:txBody>
          <a:bodyPr wrap="square" rtlCol="0">
            <a:spAutoFit/>
          </a:bodyPr>
          <a:lstStyle/>
          <a:p>
            <a:r>
              <a:rPr lang="tr-TR" sz="1200" b="1" dirty="0">
                <a:solidFill>
                  <a:schemeClr val="bg2">
                    <a:lumMod val="50000"/>
                  </a:schemeClr>
                </a:solidFill>
                <a:latin typeface="Corbel" panose="020B0503020204020204" pitchFamily="34" charset="0"/>
              </a:rPr>
              <a:t>ALAN SÖRVEYİ</a:t>
            </a:r>
          </a:p>
        </p:txBody>
      </p:sp>
      <p:sp>
        <p:nvSpPr>
          <p:cNvPr id="28" name="Metin kutusu 27">
            <a:extLst>
              <a:ext uri="{FF2B5EF4-FFF2-40B4-BE49-F238E27FC236}">
                <a16:creationId xmlns:a16="http://schemas.microsoft.com/office/drawing/2014/main" id="{A3943DEA-391A-BA88-3807-EF965493FF71}"/>
              </a:ext>
            </a:extLst>
          </p:cNvPr>
          <p:cNvSpPr txBox="1"/>
          <p:nvPr/>
        </p:nvSpPr>
        <p:spPr>
          <a:xfrm>
            <a:off x="8405114" y="1264182"/>
            <a:ext cx="2529091" cy="276999"/>
          </a:xfrm>
          <a:prstGeom prst="rect">
            <a:avLst/>
          </a:prstGeom>
          <a:noFill/>
        </p:spPr>
        <p:txBody>
          <a:bodyPr wrap="square" rtlCol="0">
            <a:spAutoFit/>
          </a:bodyPr>
          <a:lstStyle/>
          <a:p>
            <a:r>
              <a:rPr lang="tr-TR" sz="1200" b="1" dirty="0">
                <a:solidFill>
                  <a:schemeClr val="bg2">
                    <a:lumMod val="50000"/>
                  </a:schemeClr>
                </a:solidFill>
                <a:latin typeface="Corbel" panose="020B0503020204020204" pitchFamily="34" charset="0"/>
              </a:rPr>
              <a:t>ALAN ANALİZİ</a:t>
            </a:r>
          </a:p>
        </p:txBody>
      </p:sp>
      <p:sp>
        <p:nvSpPr>
          <p:cNvPr id="29" name="Metin kutusu 28">
            <a:extLst>
              <a:ext uri="{FF2B5EF4-FFF2-40B4-BE49-F238E27FC236}">
                <a16:creationId xmlns:a16="http://schemas.microsoft.com/office/drawing/2014/main" id="{545F2AAD-9785-3869-854A-6430424BC8E5}"/>
              </a:ext>
            </a:extLst>
          </p:cNvPr>
          <p:cNvSpPr txBox="1"/>
          <p:nvPr/>
        </p:nvSpPr>
        <p:spPr>
          <a:xfrm>
            <a:off x="8378626" y="1541181"/>
            <a:ext cx="2245940" cy="2862322"/>
          </a:xfrm>
          <a:prstGeom prst="rect">
            <a:avLst/>
          </a:prstGeom>
          <a:noFill/>
        </p:spPr>
        <p:txBody>
          <a:bodyPr wrap="square" rtlCol="0">
            <a:spAutoFit/>
          </a:bodyPr>
          <a:lstStyle/>
          <a:p>
            <a:pPr algn="just"/>
            <a:r>
              <a:rPr lang="tr-TR" sz="1200" i="1" dirty="0">
                <a:solidFill>
                  <a:schemeClr val="bg2">
                    <a:lumMod val="50000"/>
                  </a:schemeClr>
                </a:solidFill>
                <a:latin typeface="Corbel" panose="020B0503020204020204" pitchFamily="34" charset="0"/>
              </a:rPr>
              <a:t>Toplanan verilerin ayrı başlıklar altında (ulaşım, alan kullanımı, yeşil alan, kullanıcı, vb.) ele alınıp değerlendirilmesi sonucunda proje alanının durumunun özel koşullarının neler olduğunun tanımlanması ve uygun tasarım çözümünün nasıl olabileceğine dair anahtar strateji ve ipuçlarının belirlenmesi. Peyzaj projelerinin başarılı bir şekilde yapılabilmesi için, proje alanın özelliklerinin, sorunlarının ve potansiyellerinin tam ve eksiksiz değerlendirilmesi önemlidir.</a:t>
            </a:r>
          </a:p>
        </p:txBody>
      </p:sp>
      <p:sp>
        <p:nvSpPr>
          <p:cNvPr id="30" name="Metin kutusu 29">
            <a:extLst>
              <a:ext uri="{FF2B5EF4-FFF2-40B4-BE49-F238E27FC236}">
                <a16:creationId xmlns:a16="http://schemas.microsoft.com/office/drawing/2014/main" id="{35BEB9EA-8FA1-8AB0-46DD-9FC3ADD4919A}"/>
              </a:ext>
            </a:extLst>
          </p:cNvPr>
          <p:cNvSpPr txBox="1"/>
          <p:nvPr/>
        </p:nvSpPr>
        <p:spPr>
          <a:xfrm>
            <a:off x="3279132" y="5368199"/>
            <a:ext cx="2888803" cy="338554"/>
          </a:xfrm>
          <a:prstGeom prst="rect">
            <a:avLst/>
          </a:prstGeom>
          <a:noFill/>
        </p:spPr>
        <p:txBody>
          <a:bodyPr wrap="square" rtlCol="0">
            <a:spAutoFit/>
          </a:bodyPr>
          <a:lstStyle/>
          <a:p>
            <a:r>
              <a:rPr lang="tr-TR" sz="1600" b="1" dirty="0">
                <a:solidFill>
                  <a:schemeClr val="bg2">
                    <a:lumMod val="50000"/>
                  </a:schemeClr>
                </a:solidFill>
                <a:latin typeface="Corbel" panose="020B0503020204020204" pitchFamily="34" charset="0"/>
              </a:rPr>
              <a:t>SENTEZ </a:t>
            </a:r>
            <a:r>
              <a:rPr lang="tr-TR" sz="1000" b="1" dirty="0">
                <a:solidFill>
                  <a:schemeClr val="bg2">
                    <a:lumMod val="50000"/>
                  </a:schemeClr>
                </a:solidFill>
                <a:latin typeface="Corbel" panose="020B0503020204020204" pitchFamily="34" charset="0"/>
              </a:rPr>
              <a:t>VE </a:t>
            </a:r>
            <a:r>
              <a:rPr lang="tr-TR" sz="1600" b="1" dirty="0">
                <a:solidFill>
                  <a:schemeClr val="bg2">
                    <a:lumMod val="50000"/>
                  </a:schemeClr>
                </a:solidFill>
                <a:latin typeface="Corbel" panose="020B0503020204020204" pitchFamily="34" charset="0"/>
              </a:rPr>
              <a:t>ALAN KULLANIMI</a:t>
            </a:r>
          </a:p>
        </p:txBody>
      </p:sp>
      <p:cxnSp>
        <p:nvCxnSpPr>
          <p:cNvPr id="31" name="Düz Bağlayıcı 30">
            <a:extLst>
              <a:ext uri="{FF2B5EF4-FFF2-40B4-BE49-F238E27FC236}">
                <a16:creationId xmlns:a16="http://schemas.microsoft.com/office/drawing/2014/main" id="{5BA8E664-6DD1-F38F-C4B9-0F378604E58E}"/>
              </a:ext>
            </a:extLst>
          </p:cNvPr>
          <p:cNvCxnSpPr>
            <a:cxnSpLocks/>
          </p:cNvCxnSpPr>
          <p:nvPr/>
        </p:nvCxnSpPr>
        <p:spPr>
          <a:xfrm>
            <a:off x="6067922" y="5585112"/>
            <a:ext cx="4684713"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4" name="Metin kutusu 33">
            <a:extLst>
              <a:ext uri="{FF2B5EF4-FFF2-40B4-BE49-F238E27FC236}">
                <a16:creationId xmlns:a16="http://schemas.microsoft.com/office/drawing/2014/main" id="{17A3213E-190A-E89A-6E62-7D1ADB568E8C}"/>
              </a:ext>
            </a:extLst>
          </p:cNvPr>
          <p:cNvSpPr txBox="1"/>
          <p:nvPr/>
        </p:nvSpPr>
        <p:spPr>
          <a:xfrm>
            <a:off x="3312617" y="5601259"/>
            <a:ext cx="7284964" cy="1384995"/>
          </a:xfrm>
          <a:prstGeom prst="rect">
            <a:avLst/>
          </a:prstGeom>
          <a:noFill/>
        </p:spPr>
        <p:txBody>
          <a:bodyPr wrap="square" rtlCol="0">
            <a:spAutoFit/>
          </a:bodyPr>
          <a:lstStyle/>
          <a:p>
            <a:pPr algn="just"/>
            <a:r>
              <a:rPr lang="tr-TR" sz="1200" i="1" dirty="0">
                <a:solidFill>
                  <a:schemeClr val="bg2">
                    <a:lumMod val="50000"/>
                  </a:schemeClr>
                </a:solidFill>
                <a:latin typeface="Corbel" panose="020B0503020204020204" pitchFamily="34" charset="0"/>
              </a:rPr>
              <a:t>Bu aşamada proje alanının genel durumuna ilişkin tanımlamalardan sonra (sorunlar, güçlü yönler, fırsatlar, tehditler) her öğrenciden bu alanda gerçekleştirmek istediği çözüme dair; </a:t>
            </a:r>
          </a:p>
          <a:p>
            <a:pPr marL="171450" indent="-171450" algn="just">
              <a:buFont typeface="Arial" panose="020B0604020202020204" pitchFamily="34" charset="0"/>
              <a:buChar char="•"/>
            </a:pPr>
            <a:r>
              <a:rPr lang="tr-TR" sz="1200" i="1" dirty="0">
                <a:solidFill>
                  <a:schemeClr val="bg2">
                    <a:lumMod val="50000"/>
                  </a:schemeClr>
                </a:solidFill>
                <a:latin typeface="Corbel" panose="020B0503020204020204" pitchFamily="34" charset="0"/>
              </a:rPr>
              <a:t>Kendi sorun tanımını yapması, </a:t>
            </a:r>
          </a:p>
          <a:p>
            <a:pPr marL="171450" indent="-171450" algn="just">
              <a:buFont typeface="Arial" panose="020B0604020202020204" pitchFamily="34" charset="0"/>
              <a:buChar char="•"/>
            </a:pPr>
            <a:r>
              <a:rPr lang="tr-TR" sz="1200" i="1" dirty="0">
                <a:solidFill>
                  <a:schemeClr val="bg2">
                    <a:lumMod val="50000"/>
                  </a:schemeClr>
                </a:solidFill>
                <a:latin typeface="Corbel" panose="020B0503020204020204" pitchFamily="34" charset="0"/>
              </a:rPr>
              <a:t>Buna ilişkin tasarım yaklaşımını ve stratejilerini belirlemesi, </a:t>
            </a:r>
          </a:p>
          <a:p>
            <a:pPr marL="171450" indent="-171450" algn="just">
              <a:buFont typeface="Arial" panose="020B0604020202020204" pitchFamily="34" charset="0"/>
              <a:buChar char="•"/>
            </a:pPr>
            <a:r>
              <a:rPr lang="tr-TR" sz="1200" i="1" dirty="0">
                <a:solidFill>
                  <a:schemeClr val="bg2">
                    <a:lumMod val="50000"/>
                  </a:schemeClr>
                </a:solidFill>
                <a:latin typeface="Corbel" panose="020B0503020204020204" pitchFamily="34" charset="0"/>
              </a:rPr>
              <a:t>Bunları kavramsallaştırması (şemalar, grafikler, simgeler, yazılı vb. gibi anlatımlar kullanılabilir) beklenir. </a:t>
            </a:r>
          </a:p>
          <a:p>
            <a:pPr marL="171450" indent="-171450" algn="just">
              <a:buFont typeface="Arial" panose="020B0604020202020204" pitchFamily="34" charset="0"/>
              <a:buChar char="•"/>
            </a:pPr>
            <a:r>
              <a:rPr lang="tr-TR" sz="1200" i="1" dirty="0">
                <a:solidFill>
                  <a:schemeClr val="bg2">
                    <a:lumMod val="50000"/>
                  </a:schemeClr>
                </a:solidFill>
                <a:latin typeface="Corbel" panose="020B0503020204020204" pitchFamily="34" charset="0"/>
              </a:rPr>
              <a:t>Belirlenen stratejiler ve yaklaşımlar doğrultusunda, ihtiyaç programı, işlev şeması, tasarım kararları/alan kullanımı ve tasarım senaryosunun geliştirilmesi çalışmalarının yapılması beklenir.</a:t>
            </a:r>
          </a:p>
        </p:txBody>
      </p:sp>
      <p:cxnSp>
        <p:nvCxnSpPr>
          <p:cNvPr id="35" name="Düz Bağlayıcı 34">
            <a:extLst>
              <a:ext uri="{FF2B5EF4-FFF2-40B4-BE49-F238E27FC236}">
                <a16:creationId xmlns:a16="http://schemas.microsoft.com/office/drawing/2014/main" id="{E39D9F04-3EE9-BE8D-2386-17BD53A9F7AF}"/>
              </a:ext>
            </a:extLst>
          </p:cNvPr>
          <p:cNvCxnSpPr>
            <a:cxnSpLocks/>
          </p:cNvCxnSpPr>
          <p:nvPr/>
        </p:nvCxnSpPr>
        <p:spPr>
          <a:xfrm>
            <a:off x="0" y="7805325"/>
            <a:ext cx="6641793"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6" name="Metin kutusu 35">
            <a:extLst>
              <a:ext uri="{FF2B5EF4-FFF2-40B4-BE49-F238E27FC236}">
                <a16:creationId xmlns:a16="http://schemas.microsoft.com/office/drawing/2014/main" id="{4EE6788F-F166-C615-2512-4CE3C204C3DF}"/>
              </a:ext>
            </a:extLst>
          </p:cNvPr>
          <p:cNvSpPr txBox="1"/>
          <p:nvPr/>
        </p:nvSpPr>
        <p:spPr>
          <a:xfrm>
            <a:off x="6641793" y="7569513"/>
            <a:ext cx="4157970" cy="338554"/>
          </a:xfrm>
          <a:prstGeom prst="rect">
            <a:avLst/>
          </a:prstGeom>
          <a:noFill/>
        </p:spPr>
        <p:txBody>
          <a:bodyPr wrap="square" rtlCol="0">
            <a:spAutoFit/>
          </a:bodyPr>
          <a:lstStyle/>
          <a:p>
            <a:r>
              <a:rPr lang="tr-TR" sz="1600" b="1" dirty="0">
                <a:solidFill>
                  <a:schemeClr val="bg2">
                    <a:lumMod val="50000"/>
                  </a:schemeClr>
                </a:solidFill>
                <a:latin typeface="Corbel" panose="020B0503020204020204" pitchFamily="34" charset="0"/>
              </a:rPr>
              <a:t>PLAN – BİTKİLENDİRME- KESİT- GÖRÜNÜŞ</a:t>
            </a:r>
          </a:p>
        </p:txBody>
      </p:sp>
      <p:sp>
        <p:nvSpPr>
          <p:cNvPr id="40" name="Metin kutusu 39">
            <a:extLst>
              <a:ext uri="{FF2B5EF4-FFF2-40B4-BE49-F238E27FC236}">
                <a16:creationId xmlns:a16="http://schemas.microsoft.com/office/drawing/2014/main" id="{E14018AB-CD0B-3927-A1C9-9C0BCD47074D}"/>
              </a:ext>
            </a:extLst>
          </p:cNvPr>
          <p:cNvSpPr txBox="1"/>
          <p:nvPr/>
        </p:nvSpPr>
        <p:spPr>
          <a:xfrm>
            <a:off x="324233" y="7937642"/>
            <a:ext cx="2529091" cy="276999"/>
          </a:xfrm>
          <a:prstGeom prst="rect">
            <a:avLst/>
          </a:prstGeom>
          <a:noFill/>
        </p:spPr>
        <p:txBody>
          <a:bodyPr wrap="square" rtlCol="0">
            <a:spAutoFit/>
          </a:bodyPr>
          <a:lstStyle/>
          <a:p>
            <a:r>
              <a:rPr lang="tr-TR" sz="1200" b="1" dirty="0">
                <a:solidFill>
                  <a:schemeClr val="bg2">
                    <a:lumMod val="50000"/>
                  </a:schemeClr>
                </a:solidFill>
                <a:latin typeface="Corbel" panose="020B0503020204020204" pitchFamily="34" charset="0"/>
              </a:rPr>
              <a:t>SEÇENEK ÜRETME/ÖN TASARIM</a:t>
            </a:r>
          </a:p>
        </p:txBody>
      </p:sp>
      <p:sp>
        <p:nvSpPr>
          <p:cNvPr id="42" name="Metin kutusu 41">
            <a:extLst>
              <a:ext uri="{FF2B5EF4-FFF2-40B4-BE49-F238E27FC236}">
                <a16:creationId xmlns:a16="http://schemas.microsoft.com/office/drawing/2014/main" id="{2216A28A-EEB0-E32D-9053-4A8A84ECC91C}"/>
              </a:ext>
            </a:extLst>
          </p:cNvPr>
          <p:cNvSpPr txBox="1"/>
          <p:nvPr/>
        </p:nvSpPr>
        <p:spPr>
          <a:xfrm>
            <a:off x="343488" y="8153106"/>
            <a:ext cx="2769393" cy="1754326"/>
          </a:xfrm>
          <a:prstGeom prst="rect">
            <a:avLst/>
          </a:prstGeom>
          <a:noFill/>
        </p:spPr>
        <p:txBody>
          <a:bodyPr wrap="square" rtlCol="0">
            <a:spAutoFit/>
          </a:bodyPr>
          <a:lstStyle/>
          <a:p>
            <a:pPr algn="just"/>
            <a:r>
              <a:rPr lang="tr-TR" sz="1200" i="1" dirty="0">
                <a:solidFill>
                  <a:schemeClr val="bg2">
                    <a:lumMod val="50000"/>
                  </a:schemeClr>
                </a:solidFill>
                <a:latin typeface="Corbel" panose="020B0503020204020204" pitchFamily="34" charset="0"/>
              </a:rPr>
              <a:t>Tasarım örneklerinden yola çıkarak saptanan senaryo ve çalışılan alan kullanımı doğrultusunda eskiz çalışmalarının yapılması. Senaryonun içerdiği etkinliklere bağlı olarak mekânsal ilişkilerin kurgulanması, ön tasarımın ortaya koyulması, kotların ve sirkülasyon çözümlerinin yapılması ile bağlantılı olarak mekân çözümlemelerinin yapılması</a:t>
            </a:r>
          </a:p>
        </p:txBody>
      </p:sp>
      <p:sp>
        <p:nvSpPr>
          <p:cNvPr id="43" name="Metin kutusu 42">
            <a:extLst>
              <a:ext uri="{FF2B5EF4-FFF2-40B4-BE49-F238E27FC236}">
                <a16:creationId xmlns:a16="http://schemas.microsoft.com/office/drawing/2014/main" id="{729B65E5-6334-9DA9-4571-723DD3102F3D}"/>
              </a:ext>
            </a:extLst>
          </p:cNvPr>
          <p:cNvSpPr txBox="1"/>
          <p:nvPr/>
        </p:nvSpPr>
        <p:spPr>
          <a:xfrm>
            <a:off x="3782565" y="7937642"/>
            <a:ext cx="2529091" cy="276999"/>
          </a:xfrm>
          <a:prstGeom prst="rect">
            <a:avLst/>
          </a:prstGeom>
          <a:noFill/>
        </p:spPr>
        <p:txBody>
          <a:bodyPr wrap="square" rtlCol="0">
            <a:spAutoFit/>
          </a:bodyPr>
          <a:lstStyle/>
          <a:p>
            <a:r>
              <a:rPr lang="tr-TR" sz="1200" b="1" dirty="0">
                <a:solidFill>
                  <a:schemeClr val="bg2">
                    <a:lumMod val="50000"/>
                  </a:schemeClr>
                </a:solidFill>
                <a:latin typeface="Corbel" panose="020B0503020204020204" pitchFamily="34" charset="0"/>
              </a:rPr>
              <a:t>KESİN TASARIM</a:t>
            </a:r>
          </a:p>
        </p:txBody>
      </p:sp>
      <p:sp>
        <p:nvSpPr>
          <p:cNvPr id="44" name="Metin kutusu 43">
            <a:extLst>
              <a:ext uri="{FF2B5EF4-FFF2-40B4-BE49-F238E27FC236}">
                <a16:creationId xmlns:a16="http://schemas.microsoft.com/office/drawing/2014/main" id="{423CD2DC-714A-7498-4469-1E68CFB428EA}"/>
              </a:ext>
            </a:extLst>
          </p:cNvPr>
          <p:cNvSpPr txBox="1"/>
          <p:nvPr/>
        </p:nvSpPr>
        <p:spPr>
          <a:xfrm>
            <a:off x="3801820" y="8153106"/>
            <a:ext cx="2769393" cy="1384995"/>
          </a:xfrm>
          <a:prstGeom prst="rect">
            <a:avLst/>
          </a:prstGeom>
          <a:noFill/>
        </p:spPr>
        <p:txBody>
          <a:bodyPr wrap="square" rtlCol="0">
            <a:spAutoFit/>
          </a:bodyPr>
          <a:lstStyle/>
          <a:p>
            <a:pPr algn="just"/>
            <a:r>
              <a:rPr lang="tr-TR" sz="1200" i="1" dirty="0">
                <a:solidFill>
                  <a:schemeClr val="bg2">
                    <a:lumMod val="50000"/>
                  </a:schemeClr>
                </a:solidFill>
                <a:latin typeface="Corbel" panose="020B0503020204020204" pitchFamily="34" charset="0"/>
              </a:rPr>
              <a:t>Kesin tasarım planı bütün bu tasarım aşamalarının sonuncusudur. Bu plan etkinlikler için tasarlanmış mekanları, eşyükselti eğrilerini, kot yazılarını, mekân isimlerini, merdiven, rampa ve donatıları, sirkülasyon elemanlarını içerir. Bu aşama </a:t>
            </a:r>
            <a:r>
              <a:rPr lang="tr-TR" sz="1200" i="1" dirty="0" err="1">
                <a:solidFill>
                  <a:schemeClr val="bg2">
                    <a:lumMod val="50000"/>
                  </a:schemeClr>
                </a:solidFill>
                <a:latin typeface="Corbel" panose="020B0503020204020204" pitchFamily="34" charset="0"/>
              </a:rPr>
              <a:t>bitkilendirme</a:t>
            </a:r>
            <a:r>
              <a:rPr lang="tr-TR" sz="1200" i="1" dirty="0">
                <a:solidFill>
                  <a:schemeClr val="bg2">
                    <a:lumMod val="50000"/>
                  </a:schemeClr>
                </a:solidFill>
                <a:latin typeface="Corbel" panose="020B0503020204020204" pitchFamily="34" charset="0"/>
              </a:rPr>
              <a:t> sürecini de kapsamaktadır.</a:t>
            </a:r>
          </a:p>
        </p:txBody>
      </p:sp>
      <p:sp>
        <p:nvSpPr>
          <p:cNvPr id="46" name="Metin kutusu 45">
            <a:extLst>
              <a:ext uri="{FF2B5EF4-FFF2-40B4-BE49-F238E27FC236}">
                <a16:creationId xmlns:a16="http://schemas.microsoft.com/office/drawing/2014/main" id="{860362A8-9ABB-7153-3D96-2A5636944919}"/>
              </a:ext>
            </a:extLst>
          </p:cNvPr>
          <p:cNvSpPr txBox="1"/>
          <p:nvPr/>
        </p:nvSpPr>
        <p:spPr>
          <a:xfrm>
            <a:off x="7087095" y="7937642"/>
            <a:ext cx="2529091" cy="276999"/>
          </a:xfrm>
          <a:prstGeom prst="rect">
            <a:avLst/>
          </a:prstGeom>
          <a:noFill/>
        </p:spPr>
        <p:txBody>
          <a:bodyPr wrap="square" rtlCol="0">
            <a:spAutoFit/>
          </a:bodyPr>
          <a:lstStyle/>
          <a:p>
            <a:r>
              <a:rPr lang="tr-TR" sz="1200" b="1" dirty="0">
                <a:solidFill>
                  <a:schemeClr val="bg2">
                    <a:lumMod val="50000"/>
                  </a:schemeClr>
                </a:solidFill>
                <a:latin typeface="Corbel" panose="020B0503020204020204" pitchFamily="34" charset="0"/>
              </a:rPr>
              <a:t>SUNUM</a:t>
            </a:r>
          </a:p>
        </p:txBody>
      </p:sp>
      <p:sp>
        <p:nvSpPr>
          <p:cNvPr id="47" name="Metin kutusu 46">
            <a:extLst>
              <a:ext uri="{FF2B5EF4-FFF2-40B4-BE49-F238E27FC236}">
                <a16:creationId xmlns:a16="http://schemas.microsoft.com/office/drawing/2014/main" id="{A263565B-0F59-8CAE-4433-30CC52F56551}"/>
              </a:ext>
            </a:extLst>
          </p:cNvPr>
          <p:cNvSpPr txBox="1"/>
          <p:nvPr/>
        </p:nvSpPr>
        <p:spPr>
          <a:xfrm>
            <a:off x="7106350" y="8153106"/>
            <a:ext cx="3497365" cy="2123658"/>
          </a:xfrm>
          <a:prstGeom prst="rect">
            <a:avLst/>
          </a:prstGeom>
          <a:noFill/>
        </p:spPr>
        <p:txBody>
          <a:bodyPr wrap="square" rtlCol="0">
            <a:spAutoFit/>
          </a:bodyPr>
          <a:lstStyle/>
          <a:p>
            <a:pPr algn="just"/>
            <a:r>
              <a:rPr lang="tr-TR" sz="1200" i="1" dirty="0">
                <a:solidFill>
                  <a:schemeClr val="bg2">
                    <a:lumMod val="50000"/>
                  </a:schemeClr>
                </a:solidFill>
                <a:latin typeface="Corbel" panose="020B0503020204020204" pitchFamily="34" charset="0"/>
              </a:rPr>
              <a:t>2 ve 3 boyutlu anlatımlarla projenin teknik çizimlerinin, modellerinin hazırlanması ve sunulması. Teknik çizimlerde projenin nihai halinin ölçekli olarak grafik anlatım tekniklerine uygun anlatılması beklenir. Bu kapsamda yapısal plan, bitkisel plan, kesit ve görünüş anlatımlarına yer verilmelidir. Bunun yanında projenin başlangıcındaki süreçleri, konuya yaklaşım, tasarım stratejileri, kavramsal yaklaşım ve senaryoların yanında projenin plan anlatımı, kesit ve görünüşleri ve 3 boyutlu görsellerini içeren renkli bir sunum paftası da hazırlanmalıdır. </a:t>
            </a:r>
          </a:p>
        </p:txBody>
      </p:sp>
      <p:sp>
        <p:nvSpPr>
          <p:cNvPr id="2" name="Metin kutusu 1">
            <a:extLst>
              <a:ext uri="{FF2B5EF4-FFF2-40B4-BE49-F238E27FC236}">
                <a16:creationId xmlns:a16="http://schemas.microsoft.com/office/drawing/2014/main" id="{C23AB773-B619-505A-99A5-D98E3EB66C4A}"/>
              </a:ext>
            </a:extLst>
          </p:cNvPr>
          <p:cNvSpPr txBox="1"/>
          <p:nvPr/>
        </p:nvSpPr>
        <p:spPr>
          <a:xfrm>
            <a:off x="3419309" y="627463"/>
            <a:ext cx="7266733" cy="269304"/>
          </a:xfrm>
          <a:prstGeom prst="rect">
            <a:avLst/>
          </a:prstGeom>
          <a:noFill/>
        </p:spPr>
        <p:txBody>
          <a:bodyPr wrap="none" rtlCol="0">
            <a:spAutoFit/>
          </a:bodyPr>
          <a:lstStyle/>
          <a:p>
            <a:r>
              <a:rPr lang="tr-TR" sz="1150" dirty="0">
                <a:solidFill>
                  <a:schemeClr val="bg1">
                    <a:lumMod val="95000"/>
                  </a:schemeClr>
                </a:solidFill>
                <a:latin typeface="Eurostile" panose="020B0504020202050204" pitchFamily="34" charset="0"/>
              </a:rPr>
              <a:t>KARADENİZ TEKNİK ÜNİVERSİTESİ PEYZAJ MİMARLIĞI BÖLÜMÜ ÇEVRE TASARIM PROJE IV PROJE TANITIM FÖYÜ</a:t>
            </a:r>
          </a:p>
        </p:txBody>
      </p:sp>
    </p:spTree>
    <p:extLst>
      <p:ext uri="{BB962C8B-B14F-4D97-AF65-F5344CB8AC3E}">
        <p14:creationId xmlns:p14="http://schemas.microsoft.com/office/powerpoint/2010/main" val="3139131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3E4E0"/>
        </a:solidFill>
        <a:effectLst/>
      </p:bgPr>
    </p:bg>
    <p:spTree>
      <p:nvGrpSpPr>
        <p:cNvPr id="1" name=""/>
        <p:cNvGrpSpPr/>
        <p:nvPr/>
      </p:nvGrpSpPr>
      <p:grpSpPr>
        <a:xfrm>
          <a:off x="0" y="0"/>
          <a:ext cx="0" cy="0"/>
          <a:chOff x="0" y="0"/>
          <a:chExt cx="0" cy="0"/>
        </a:xfrm>
      </p:grpSpPr>
      <p:sp>
        <p:nvSpPr>
          <p:cNvPr id="222" name="Dikdörtgen 221">
            <a:extLst>
              <a:ext uri="{FF2B5EF4-FFF2-40B4-BE49-F238E27FC236}">
                <a16:creationId xmlns:a16="http://schemas.microsoft.com/office/drawing/2014/main" id="{2E753B0E-ECC9-91BD-3595-A896EE42A82F}"/>
              </a:ext>
            </a:extLst>
          </p:cNvPr>
          <p:cNvSpPr/>
          <p:nvPr/>
        </p:nvSpPr>
        <p:spPr>
          <a:xfrm>
            <a:off x="424287" y="1093147"/>
            <a:ext cx="1718205" cy="2172626"/>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223" name="Dikdörtgen 222">
            <a:extLst>
              <a:ext uri="{FF2B5EF4-FFF2-40B4-BE49-F238E27FC236}">
                <a16:creationId xmlns:a16="http://schemas.microsoft.com/office/drawing/2014/main" id="{0E9D5255-5AFE-BE73-11CD-B47EC67EC6B1}"/>
              </a:ext>
            </a:extLst>
          </p:cNvPr>
          <p:cNvSpPr/>
          <p:nvPr/>
        </p:nvSpPr>
        <p:spPr>
          <a:xfrm>
            <a:off x="2219358" y="1093147"/>
            <a:ext cx="1718205" cy="2172626"/>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224" name="Dikdörtgen 223">
            <a:extLst>
              <a:ext uri="{FF2B5EF4-FFF2-40B4-BE49-F238E27FC236}">
                <a16:creationId xmlns:a16="http://schemas.microsoft.com/office/drawing/2014/main" id="{8768590B-D101-732D-F9BF-D8AAF24360A0}"/>
              </a:ext>
            </a:extLst>
          </p:cNvPr>
          <p:cNvSpPr/>
          <p:nvPr/>
        </p:nvSpPr>
        <p:spPr>
          <a:xfrm>
            <a:off x="4014429" y="1093147"/>
            <a:ext cx="1718205" cy="2172626"/>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225" name="Dikdörtgen 224">
            <a:extLst>
              <a:ext uri="{FF2B5EF4-FFF2-40B4-BE49-F238E27FC236}">
                <a16:creationId xmlns:a16="http://schemas.microsoft.com/office/drawing/2014/main" id="{B3141FB8-E34B-B30B-24E0-5821F577152E}"/>
              </a:ext>
            </a:extLst>
          </p:cNvPr>
          <p:cNvSpPr/>
          <p:nvPr/>
        </p:nvSpPr>
        <p:spPr>
          <a:xfrm>
            <a:off x="5809500" y="1093147"/>
            <a:ext cx="1718205" cy="2172626"/>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5" name="Oval 4">
            <a:extLst>
              <a:ext uri="{FF2B5EF4-FFF2-40B4-BE49-F238E27FC236}">
                <a16:creationId xmlns:a16="http://schemas.microsoft.com/office/drawing/2014/main" id="{FACCBB10-2EBC-F649-2BA7-17E5D6682657}"/>
              </a:ext>
            </a:extLst>
          </p:cNvPr>
          <p:cNvSpPr/>
          <p:nvPr/>
        </p:nvSpPr>
        <p:spPr>
          <a:xfrm>
            <a:off x="13673713" y="12975106"/>
            <a:ext cx="2055132" cy="2055132"/>
          </a:xfrm>
          <a:prstGeom prst="ellipse">
            <a:avLst/>
          </a:prstGeom>
          <a:solidFill>
            <a:srgbClr val="BAAF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5424"/>
          </a:p>
        </p:txBody>
      </p:sp>
      <p:sp>
        <p:nvSpPr>
          <p:cNvPr id="6" name="Oval 5">
            <a:extLst>
              <a:ext uri="{FF2B5EF4-FFF2-40B4-BE49-F238E27FC236}">
                <a16:creationId xmlns:a16="http://schemas.microsoft.com/office/drawing/2014/main" id="{2D339872-8950-C491-6A7E-22EABD30655C}"/>
              </a:ext>
            </a:extLst>
          </p:cNvPr>
          <p:cNvSpPr/>
          <p:nvPr/>
        </p:nvSpPr>
        <p:spPr>
          <a:xfrm>
            <a:off x="11196561" y="12975106"/>
            <a:ext cx="2055132" cy="2055132"/>
          </a:xfrm>
          <a:prstGeom prst="ellipse">
            <a:avLst/>
          </a:prstGeom>
          <a:solidFill>
            <a:srgbClr val="D96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5424"/>
          </a:p>
        </p:txBody>
      </p:sp>
      <p:sp>
        <p:nvSpPr>
          <p:cNvPr id="58" name="Oval 57">
            <a:extLst>
              <a:ext uri="{FF2B5EF4-FFF2-40B4-BE49-F238E27FC236}">
                <a16:creationId xmlns:a16="http://schemas.microsoft.com/office/drawing/2014/main" id="{CDC285D0-2ED6-DCF7-64F1-3B4F4C1B013D}"/>
              </a:ext>
            </a:extLst>
          </p:cNvPr>
          <p:cNvSpPr>
            <a:spLocks noChangeAspect="1"/>
          </p:cNvSpPr>
          <p:nvPr/>
        </p:nvSpPr>
        <p:spPr>
          <a:xfrm>
            <a:off x="16180800" y="11434043"/>
            <a:ext cx="3856989" cy="3856989"/>
          </a:xfrm>
          <a:prstGeom prst="ellipse">
            <a:avLst/>
          </a:prstGeom>
          <a:solidFill>
            <a:srgbClr val="F4E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5424"/>
          </a:p>
        </p:txBody>
      </p:sp>
      <p:sp>
        <p:nvSpPr>
          <p:cNvPr id="3" name="Dikdörtgen 2">
            <a:extLst>
              <a:ext uri="{FF2B5EF4-FFF2-40B4-BE49-F238E27FC236}">
                <a16:creationId xmlns:a16="http://schemas.microsoft.com/office/drawing/2014/main" id="{703E48E6-0444-1AC1-8334-6F0C15E1E8AF}"/>
              </a:ext>
            </a:extLst>
          </p:cNvPr>
          <p:cNvSpPr/>
          <p:nvPr/>
        </p:nvSpPr>
        <p:spPr>
          <a:xfrm>
            <a:off x="434742" y="532387"/>
            <a:ext cx="10168095" cy="363013"/>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7" name="Dikdörtgen 6">
            <a:extLst>
              <a:ext uri="{FF2B5EF4-FFF2-40B4-BE49-F238E27FC236}">
                <a16:creationId xmlns:a16="http://schemas.microsoft.com/office/drawing/2014/main" id="{4740EE24-289C-1861-CD21-1EE64DC73279}"/>
              </a:ext>
            </a:extLst>
          </p:cNvPr>
          <p:cNvSpPr/>
          <p:nvPr/>
        </p:nvSpPr>
        <p:spPr>
          <a:xfrm>
            <a:off x="12244401" y="0"/>
            <a:ext cx="1429312" cy="1807328"/>
          </a:xfrm>
          <a:prstGeom prst="rect">
            <a:avLst/>
          </a:prstGeom>
          <a:solidFill>
            <a:srgbClr val="D96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600" dirty="0">
                <a:latin typeface="Krungthep" panose="02000400000000000000" pitchFamily="2" charset="-34"/>
                <a:ea typeface="Krungthep" panose="02000400000000000000" pitchFamily="2" charset="-34"/>
                <a:cs typeface="Krungthep" panose="02000400000000000000" pitchFamily="2" charset="-34"/>
              </a:rPr>
              <a:t>01</a:t>
            </a:r>
          </a:p>
        </p:txBody>
      </p:sp>
      <p:sp>
        <p:nvSpPr>
          <p:cNvPr id="43" name="Dikdörtgen 42">
            <a:extLst>
              <a:ext uri="{FF2B5EF4-FFF2-40B4-BE49-F238E27FC236}">
                <a16:creationId xmlns:a16="http://schemas.microsoft.com/office/drawing/2014/main" id="{CF1582AE-B1A5-1C4F-DCD3-D2472760560C}"/>
              </a:ext>
            </a:extLst>
          </p:cNvPr>
          <p:cNvSpPr/>
          <p:nvPr/>
        </p:nvSpPr>
        <p:spPr>
          <a:xfrm>
            <a:off x="13806914" y="0"/>
            <a:ext cx="1429312" cy="1807328"/>
          </a:xfrm>
          <a:prstGeom prst="rect">
            <a:avLst/>
          </a:prstGeom>
          <a:solidFill>
            <a:srgbClr val="D96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600" dirty="0">
                <a:latin typeface="Krungthep" panose="02000400000000000000" pitchFamily="2" charset="-34"/>
                <a:ea typeface="Krungthep" panose="02000400000000000000" pitchFamily="2" charset="-34"/>
                <a:cs typeface="Krungthep" panose="02000400000000000000" pitchFamily="2" charset="-34"/>
              </a:rPr>
              <a:t>01</a:t>
            </a:r>
          </a:p>
        </p:txBody>
      </p:sp>
      <p:sp>
        <p:nvSpPr>
          <p:cNvPr id="44" name="Dikdörtgen 43">
            <a:extLst>
              <a:ext uri="{FF2B5EF4-FFF2-40B4-BE49-F238E27FC236}">
                <a16:creationId xmlns:a16="http://schemas.microsoft.com/office/drawing/2014/main" id="{BF4A64D0-A8A5-94FF-757B-931AF0D441E8}"/>
              </a:ext>
            </a:extLst>
          </p:cNvPr>
          <p:cNvSpPr/>
          <p:nvPr/>
        </p:nvSpPr>
        <p:spPr>
          <a:xfrm>
            <a:off x="15369427" y="0"/>
            <a:ext cx="1429312" cy="1807328"/>
          </a:xfrm>
          <a:prstGeom prst="rect">
            <a:avLst/>
          </a:prstGeom>
          <a:solidFill>
            <a:srgbClr val="D96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600" dirty="0">
                <a:latin typeface="Krungthep" panose="02000400000000000000" pitchFamily="2" charset="-34"/>
                <a:ea typeface="Krungthep" panose="02000400000000000000" pitchFamily="2" charset="-34"/>
                <a:cs typeface="Krungthep" panose="02000400000000000000" pitchFamily="2" charset="-34"/>
              </a:rPr>
              <a:t>01</a:t>
            </a:r>
          </a:p>
        </p:txBody>
      </p:sp>
      <p:sp>
        <p:nvSpPr>
          <p:cNvPr id="45" name="Dikdörtgen 44">
            <a:extLst>
              <a:ext uri="{FF2B5EF4-FFF2-40B4-BE49-F238E27FC236}">
                <a16:creationId xmlns:a16="http://schemas.microsoft.com/office/drawing/2014/main" id="{B3343333-89C2-8AC9-5CB2-28FECAA353E5}"/>
              </a:ext>
            </a:extLst>
          </p:cNvPr>
          <p:cNvSpPr/>
          <p:nvPr/>
        </p:nvSpPr>
        <p:spPr>
          <a:xfrm>
            <a:off x="16931940" y="0"/>
            <a:ext cx="1429312" cy="1807328"/>
          </a:xfrm>
          <a:prstGeom prst="rect">
            <a:avLst/>
          </a:prstGeom>
          <a:solidFill>
            <a:srgbClr val="D96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600" dirty="0">
                <a:latin typeface="Krungthep" panose="02000400000000000000" pitchFamily="2" charset="-34"/>
                <a:ea typeface="Krungthep" panose="02000400000000000000" pitchFamily="2" charset="-34"/>
                <a:cs typeface="Krungthep" panose="02000400000000000000" pitchFamily="2" charset="-34"/>
              </a:rPr>
              <a:t>01</a:t>
            </a:r>
          </a:p>
        </p:txBody>
      </p:sp>
      <p:sp>
        <p:nvSpPr>
          <p:cNvPr id="46" name="Dikdörtgen 45">
            <a:extLst>
              <a:ext uri="{FF2B5EF4-FFF2-40B4-BE49-F238E27FC236}">
                <a16:creationId xmlns:a16="http://schemas.microsoft.com/office/drawing/2014/main" id="{D7E76A15-830D-8403-4E33-86AE809A0248}"/>
              </a:ext>
            </a:extLst>
          </p:cNvPr>
          <p:cNvSpPr/>
          <p:nvPr/>
        </p:nvSpPr>
        <p:spPr>
          <a:xfrm>
            <a:off x="12244401" y="1954015"/>
            <a:ext cx="1429312" cy="1807328"/>
          </a:xfrm>
          <a:prstGeom prst="rect">
            <a:avLst/>
          </a:prstGeom>
          <a:solidFill>
            <a:srgbClr val="D96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600" dirty="0">
                <a:latin typeface="Krungthep" panose="02000400000000000000" pitchFamily="2" charset="-34"/>
                <a:ea typeface="Krungthep" panose="02000400000000000000" pitchFamily="2" charset="-34"/>
                <a:cs typeface="Krungthep" panose="02000400000000000000" pitchFamily="2" charset="-34"/>
              </a:rPr>
              <a:t>01</a:t>
            </a:r>
          </a:p>
        </p:txBody>
      </p:sp>
      <p:sp>
        <p:nvSpPr>
          <p:cNvPr id="47" name="Dikdörtgen 46">
            <a:extLst>
              <a:ext uri="{FF2B5EF4-FFF2-40B4-BE49-F238E27FC236}">
                <a16:creationId xmlns:a16="http://schemas.microsoft.com/office/drawing/2014/main" id="{F5BA3E1F-6DD8-3034-EE24-8E3D9C7B186F}"/>
              </a:ext>
            </a:extLst>
          </p:cNvPr>
          <p:cNvSpPr/>
          <p:nvPr/>
        </p:nvSpPr>
        <p:spPr>
          <a:xfrm>
            <a:off x="13806914" y="1954015"/>
            <a:ext cx="1429312" cy="1807328"/>
          </a:xfrm>
          <a:prstGeom prst="rect">
            <a:avLst/>
          </a:prstGeom>
          <a:solidFill>
            <a:srgbClr val="D96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600" dirty="0">
                <a:latin typeface="Krungthep" panose="02000400000000000000" pitchFamily="2" charset="-34"/>
                <a:ea typeface="Krungthep" panose="02000400000000000000" pitchFamily="2" charset="-34"/>
                <a:cs typeface="Krungthep" panose="02000400000000000000" pitchFamily="2" charset="-34"/>
              </a:rPr>
              <a:t>01</a:t>
            </a:r>
          </a:p>
        </p:txBody>
      </p:sp>
      <p:sp>
        <p:nvSpPr>
          <p:cNvPr id="52" name="Dikdörtgen 51">
            <a:extLst>
              <a:ext uri="{FF2B5EF4-FFF2-40B4-BE49-F238E27FC236}">
                <a16:creationId xmlns:a16="http://schemas.microsoft.com/office/drawing/2014/main" id="{D60920B3-B61B-AD04-C66F-2261A78546F8}"/>
              </a:ext>
            </a:extLst>
          </p:cNvPr>
          <p:cNvSpPr/>
          <p:nvPr/>
        </p:nvSpPr>
        <p:spPr>
          <a:xfrm>
            <a:off x="15369427" y="1954015"/>
            <a:ext cx="1429312" cy="1807328"/>
          </a:xfrm>
          <a:prstGeom prst="rect">
            <a:avLst/>
          </a:prstGeom>
          <a:solidFill>
            <a:srgbClr val="D96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600" dirty="0">
                <a:latin typeface="Krungthep" panose="02000400000000000000" pitchFamily="2" charset="-34"/>
                <a:ea typeface="Krungthep" panose="02000400000000000000" pitchFamily="2" charset="-34"/>
                <a:cs typeface="Krungthep" panose="02000400000000000000" pitchFamily="2" charset="-34"/>
              </a:rPr>
              <a:t>01</a:t>
            </a:r>
          </a:p>
        </p:txBody>
      </p:sp>
      <p:sp>
        <p:nvSpPr>
          <p:cNvPr id="55" name="Dikdörtgen 54">
            <a:extLst>
              <a:ext uri="{FF2B5EF4-FFF2-40B4-BE49-F238E27FC236}">
                <a16:creationId xmlns:a16="http://schemas.microsoft.com/office/drawing/2014/main" id="{AD9D70F2-B8EE-700F-E2D7-FE2839798F06}"/>
              </a:ext>
            </a:extLst>
          </p:cNvPr>
          <p:cNvSpPr/>
          <p:nvPr/>
        </p:nvSpPr>
        <p:spPr>
          <a:xfrm>
            <a:off x="16931940" y="1954015"/>
            <a:ext cx="1429312" cy="1807328"/>
          </a:xfrm>
          <a:prstGeom prst="rect">
            <a:avLst/>
          </a:prstGeom>
          <a:solidFill>
            <a:srgbClr val="D96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600" dirty="0">
                <a:latin typeface="Krungthep" panose="02000400000000000000" pitchFamily="2" charset="-34"/>
                <a:ea typeface="Krungthep" panose="02000400000000000000" pitchFamily="2" charset="-34"/>
                <a:cs typeface="Krungthep" panose="02000400000000000000" pitchFamily="2" charset="-34"/>
              </a:rPr>
              <a:t>01</a:t>
            </a:r>
          </a:p>
        </p:txBody>
      </p:sp>
      <p:sp>
        <p:nvSpPr>
          <p:cNvPr id="82" name="Dikdörtgen 81">
            <a:extLst>
              <a:ext uri="{FF2B5EF4-FFF2-40B4-BE49-F238E27FC236}">
                <a16:creationId xmlns:a16="http://schemas.microsoft.com/office/drawing/2014/main" id="{A41FC55D-6BF2-1DF3-C817-E2F617A18DDA}"/>
              </a:ext>
            </a:extLst>
          </p:cNvPr>
          <p:cNvSpPr/>
          <p:nvPr/>
        </p:nvSpPr>
        <p:spPr>
          <a:xfrm>
            <a:off x="12244401" y="3908030"/>
            <a:ext cx="1429312" cy="1807328"/>
          </a:xfrm>
          <a:prstGeom prst="rect">
            <a:avLst/>
          </a:prstGeom>
          <a:solidFill>
            <a:srgbClr val="D96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600" dirty="0">
                <a:latin typeface="Krungthep" panose="02000400000000000000" pitchFamily="2" charset="-34"/>
                <a:ea typeface="Krungthep" panose="02000400000000000000" pitchFamily="2" charset="-34"/>
                <a:cs typeface="Krungthep" panose="02000400000000000000" pitchFamily="2" charset="-34"/>
              </a:rPr>
              <a:t>01</a:t>
            </a:r>
          </a:p>
        </p:txBody>
      </p:sp>
      <p:sp>
        <p:nvSpPr>
          <p:cNvPr id="86" name="Dikdörtgen 85">
            <a:extLst>
              <a:ext uri="{FF2B5EF4-FFF2-40B4-BE49-F238E27FC236}">
                <a16:creationId xmlns:a16="http://schemas.microsoft.com/office/drawing/2014/main" id="{CA9EA401-4B01-EBE5-B8B7-E587635635C9}"/>
              </a:ext>
            </a:extLst>
          </p:cNvPr>
          <p:cNvSpPr/>
          <p:nvPr/>
        </p:nvSpPr>
        <p:spPr>
          <a:xfrm>
            <a:off x="13806914" y="3908030"/>
            <a:ext cx="1429312" cy="1807328"/>
          </a:xfrm>
          <a:prstGeom prst="rect">
            <a:avLst/>
          </a:prstGeom>
          <a:solidFill>
            <a:srgbClr val="D96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600" dirty="0">
                <a:latin typeface="Krungthep" panose="02000400000000000000" pitchFamily="2" charset="-34"/>
                <a:ea typeface="Krungthep" panose="02000400000000000000" pitchFamily="2" charset="-34"/>
                <a:cs typeface="Krungthep" panose="02000400000000000000" pitchFamily="2" charset="-34"/>
              </a:rPr>
              <a:t>01</a:t>
            </a:r>
          </a:p>
        </p:txBody>
      </p:sp>
      <p:sp>
        <p:nvSpPr>
          <p:cNvPr id="88" name="Dikdörtgen 87">
            <a:extLst>
              <a:ext uri="{FF2B5EF4-FFF2-40B4-BE49-F238E27FC236}">
                <a16:creationId xmlns:a16="http://schemas.microsoft.com/office/drawing/2014/main" id="{DC7F0F41-6CEE-F09B-3A06-1E719497FC7B}"/>
              </a:ext>
            </a:extLst>
          </p:cNvPr>
          <p:cNvSpPr/>
          <p:nvPr/>
        </p:nvSpPr>
        <p:spPr>
          <a:xfrm>
            <a:off x="15369427" y="3908030"/>
            <a:ext cx="1429312" cy="1807328"/>
          </a:xfrm>
          <a:prstGeom prst="rect">
            <a:avLst/>
          </a:prstGeom>
          <a:solidFill>
            <a:srgbClr val="D96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600" dirty="0">
                <a:latin typeface="Krungthep" panose="02000400000000000000" pitchFamily="2" charset="-34"/>
                <a:ea typeface="Krungthep" panose="02000400000000000000" pitchFamily="2" charset="-34"/>
                <a:cs typeface="Krungthep" panose="02000400000000000000" pitchFamily="2" charset="-34"/>
              </a:rPr>
              <a:t>01</a:t>
            </a:r>
          </a:p>
        </p:txBody>
      </p:sp>
      <p:sp>
        <p:nvSpPr>
          <p:cNvPr id="90" name="Dikdörtgen 89">
            <a:extLst>
              <a:ext uri="{FF2B5EF4-FFF2-40B4-BE49-F238E27FC236}">
                <a16:creationId xmlns:a16="http://schemas.microsoft.com/office/drawing/2014/main" id="{4816DB54-F906-4967-AA39-32C513F67B0D}"/>
              </a:ext>
            </a:extLst>
          </p:cNvPr>
          <p:cNvSpPr/>
          <p:nvPr/>
        </p:nvSpPr>
        <p:spPr>
          <a:xfrm>
            <a:off x="16931940" y="3908030"/>
            <a:ext cx="1429312" cy="1807328"/>
          </a:xfrm>
          <a:prstGeom prst="rect">
            <a:avLst/>
          </a:prstGeom>
          <a:solidFill>
            <a:srgbClr val="D96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600" dirty="0">
                <a:latin typeface="Krungthep" panose="02000400000000000000" pitchFamily="2" charset="-34"/>
                <a:ea typeface="Krungthep" panose="02000400000000000000" pitchFamily="2" charset="-34"/>
                <a:cs typeface="Krungthep" panose="02000400000000000000" pitchFamily="2" charset="-34"/>
              </a:rPr>
              <a:t>01</a:t>
            </a:r>
          </a:p>
        </p:txBody>
      </p:sp>
      <p:sp>
        <p:nvSpPr>
          <p:cNvPr id="92" name="Dikdörtgen 91">
            <a:extLst>
              <a:ext uri="{FF2B5EF4-FFF2-40B4-BE49-F238E27FC236}">
                <a16:creationId xmlns:a16="http://schemas.microsoft.com/office/drawing/2014/main" id="{2FF4F614-84FE-13B9-3D90-CEF672CFB8A5}"/>
              </a:ext>
            </a:extLst>
          </p:cNvPr>
          <p:cNvSpPr/>
          <p:nvPr/>
        </p:nvSpPr>
        <p:spPr>
          <a:xfrm>
            <a:off x="12244401" y="5862045"/>
            <a:ext cx="1429312" cy="1807328"/>
          </a:xfrm>
          <a:prstGeom prst="rect">
            <a:avLst/>
          </a:prstGeom>
          <a:solidFill>
            <a:srgbClr val="D96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600" dirty="0">
                <a:latin typeface="Krungthep" panose="02000400000000000000" pitchFamily="2" charset="-34"/>
                <a:ea typeface="Krungthep" panose="02000400000000000000" pitchFamily="2" charset="-34"/>
                <a:cs typeface="Krungthep" panose="02000400000000000000" pitchFamily="2" charset="-34"/>
              </a:rPr>
              <a:t>01</a:t>
            </a:r>
          </a:p>
        </p:txBody>
      </p:sp>
      <p:sp>
        <p:nvSpPr>
          <p:cNvPr id="94" name="Dikdörtgen 93">
            <a:extLst>
              <a:ext uri="{FF2B5EF4-FFF2-40B4-BE49-F238E27FC236}">
                <a16:creationId xmlns:a16="http://schemas.microsoft.com/office/drawing/2014/main" id="{908D4B14-FB18-ED28-9E51-8CC9323D1EB4}"/>
              </a:ext>
            </a:extLst>
          </p:cNvPr>
          <p:cNvSpPr/>
          <p:nvPr/>
        </p:nvSpPr>
        <p:spPr>
          <a:xfrm>
            <a:off x="13806914" y="5862045"/>
            <a:ext cx="1429312" cy="1807328"/>
          </a:xfrm>
          <a:prstGeom prst="rect">
            <a:avLst/>
          </a:prstGeom>
          <a:solidFill>
            <a:srgbClr val="D96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600" dirty="0">
                <a:latin typeface="Krungthep" panose="02000400000000000000" pitchFamily="2" charset="-34"/>
                <a:ea typeface="Krungthep" panose="02000400000000000000" pitchFamily="2" charset="-34"/>
                <a:cs typeface="Krungthep" panose="02000400000000000000" pitchFamily="2" charset="-34"/>
              </a:rPr>
              <a:t>01</a:t>
            </a:r>
          </a:p>
        </p:txBody>
      </p:sp>
      <p:sp>
        <p:nvSpPr>
          <p:cNvPr id="96" name="Dikdörtgen 95">
            <a:extLst>
              <a:ext uri="{FF2B5EF4-FFF2-40B4-BE49-F238E27FC236}">
                <a16:creationId xmlns:a16="http://schemas.microsoft.com/office/drawing/2014/main" id="{137AA040-CD00-24E9-47F9-888BFBEE3F03}"/>
              </a:ext>
            </a:extLst>
          </p:cNvPr>
          <p:cNvSpPr/>
          <p:nvPr/>
        </p:nvSpPr>
        <p:spPr>
          <a:xfrm>
            <a:off x="15369427" y="5862045"/>
            <a:ext cx="1429312" cy="1807328"/>
          </a:xfrm>
          <a:prstGeom prst="rect">
            <a:avLst/>
          </a:prstGeom>
          <a:solidFill>
            <a:srgbClr val="D96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600" dirty="0">
                <a:latin typeface="Krungthep" panose="02000400000000000000" pitchFamily="2" charset="-34"/>
                <a:ea typeface="Krungthep" panose="02000400000000000000" pitchFamily="2" charset="-34"/>
                <a:cs typeface="Krungthep" panose="02000400000000000000" pitchFamily="2" charset="-34"/>
              </a:rPr>
              <a:t>01</a:t>
            </a:r>
          </a:p>
        </p:txBody>
      </p:sp>
      <p:sp>
        <p:nvSpPr>
          <p:cNvPr id="98" name="Dikdörtgen 97">
            <a:extLst>
              <a:ext uri="{FF2B5EF4-FFF2-40B4-BE49-F238E27FC236}">
                <a16:creationId xmlns:a16="http://schemas.microsoft.com/office/drawing/2014/main" id="{9C25B386-4222-5920-B22B-3FF703F71617}"/>
              </a:ext>
            </a:extLst>
          </p:cNvPr>
          <p:cNvSpPr/>
          <p:nvPr/>
        </p:nvSpPr>
        <p:spPr>
          <a:xfrm>
            <a:off x="16931940" y="5862045"/>
            <a:ext cx="1429312" cy="1807328"/>
          </a:xfrm>
          <a:prstGeom prst="rect">
            <a:avLst/>
          </a:prstGeom>
          <a:solidFill>
            <a:srgbClr val="D969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600" dirty="0">
                <a:latin typeface="Krungthep" panose="02000400000000000000" pitchFamily="2" charset="-34"/>
                <a:ea typeface="Krungthep" panose="02000400000000000000" pitchFamily="2" charset="-34"/>
                <a:cs typeface="Krungthep" panose="02000400000000000000" pitchFamily="2" charset="-34"/>
              </a:rPr>
              <a:t>01</a:t>
            </a:r>
          </a:p>
        </p:txBody>
      </p:sp>
      <p:sp>
        <p:nvSpPr>
          <p:cNvPr id="108" name="Dikdörtgen 107">
            <a:extLst>
              <a:ext uri="{FF2B5EF4-FFF2-40B4-BE49-F238E27FC236}">
                <a16:creationId xmlns:a16="http://schemas.microsoft.com/office/drawing/2014/main" id="{A7A4F3EC-7305-EBD4-BD24-4423B85EEC26}"/>
              </a:ext>
            </a:extLst>
          </p:cNvPr>
          <p:cNvSpPr/>
          <p:nvPr/>
        </p:nvSpPr>
        <p:spPr>
          <a:xfrm>
            <a:off x="426801" y="3463326"/>
            <a:ext cx="1718205" cy="2172626"/>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109" name="Dikdörtgen 108">
            <a:extLst>
              <a:ext uri="{FF2B5EF4-FFF2-40B4-BE49-F238E27FC236}">
                <a16:creationId xmlns:a16="http://schemas.microsoft.com/office/drawing/2014/main" id="{48F7C7EB-FF77-B1DA-CBD0-E48BDD6683A9}"/>
              </a:ext>
            </a:extLst>
          </p:cNvPr>
          <p:cNvSpPr/>
          <p:nvPr/>
        </p:nvSpPr>
        <p:spPr>
          <a:xfrm>
            <a:off x="2221872" y="3463326"/>
            <a:ext cx="1718205" cy="2172626"/>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110" name="Dikdörtgen 109">
            <a:extLst>
              <a:ext uri="{FF2B5EF4-FFF2-40B4-BE49-F238E27FC236}">
                <a16:creationId xmlns:a16="http://schemas.microsoft.com/office/drawing/2014/main" id="{B0EABF72-CEAF-2C06-CC05-0347B6B155CA}"/>
              </a:ext>
            </a:extLst>
          </p:cNvPr>
          <p:cNvSpPr/>
          <p:nvPr/>
        </p:nvSpPr>
        <p:spPr>
          <a:xfrm>
            <a:off x="4016943" y="3463326"/>
            <a:ext cx="1718205" cy="2172626"/>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112" name="Dikdörtgen 111">
            <a:extLst>
              <a:ext uri="{FF2B5EF4-FFF2-40B4-BE49-F238E27FC236}">
                <a16:creationId xmlns:a16="http://schemas.microsoft.com/office/drawing/2014/main" id="{CF0F2D30-1B0D-32EA-B57B-698BD5C88888}"/>
              </a:ext>
            </a:extLst>
          </p:cNvPr>
          <p:cNvSpPr/>
          <p:nvPr/>
        </p:nvSpPr>
        <p:spPr>
          <a:xfrm>
            <a:off x="426801" y="5827381"/>
            <a:ext cx="1718205" cy="2172626"/>
          </a:xfrm>
          <a:prstGeom prst="rect">
            <a:avLst/>
          </a:prstGeom>
          <a:solidFill>
            <a:srgbClr val="C7C7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114" name="Dikdörtgen 113">
            <a:extLst>
              <a:ext uri="{FF2B5EF4-FFF2-40B4-BE49-F238E27FC236}">
                <a16:creationId xmlns:a16="http://schemas.microsoft.com/office/drawing/2014/main" id="{6D125993-E024-BCA5-912D-1B6DB1F42973}"/>
              </a:ext>
            </a:extLst>
          </p:cNvPr>
          <p:cNvSpPr/>
          <p:nvPr/>
        </p:nvSpPr>
        <p:spPr>
          <a:xfrm>
            <a:off x="4016943" y="5827381"/>
            <a:ext cx="1718205" cy="2172626"/>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115" name="Dikdörtgen 114">
            <a:extLst>
              <a:ext uri="{FF2B5EF4-FFF2-40B4-BE49-F238E27FC236}">
                <a16:creationId xmlns:a16="http://schemas.microsoft.com/office/drawing/2014/main" id="{8A78266A-1538-2CF0-E924-63777775CC7E}"/>
              </a:ext>
            </a:extLst>
          </p:cNvPr>
          <p:cNvSpPr/>
          <p:nvPr/>
        </p:nvSpPr>
        <p:spPr>
          <a:xfrm>
            <a:off x="5812014" y="5827381"/>
            <a:ext cx="1718205" cy="2172626"/>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116" name="Dikdörtgen 115">
            <a:extLst>
              <a:ext uri="{FF2B5EF4-FFF2-40B4-BE49-F238E27FC236}">
                <a16:creationId xmlns:a16="http://schemas.microsoft.com/office/drawing/2014/main" id="{B1BFD0A7-767F-BA54-1E5F-D058BBBC1B09}"/>
              </a:ext>
            </a:extLst>
          </p:cNvPr>
          <p:cNvSpPr/>
          <p:nvPr/>
        </p:nvSpPr>
        <p:spPr>
          <a:xfrm>
            <a:off x="426801" y="8166808"/>
            <a:ext cx="1718205" cy="2172626"/>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117" name="Dikdörtgen 116">
            <a:extLst>
              <a:ext uri="{FF2B5EF4-FFF2-40B4-BE49-F238E27FC236}">
                <a16:creationId xmlns:a16="http://schemas.microsoft.com/office/drawing/2014/main" id="{6891D322-F05A-5EB9-2476-AFAB5F536026}"/>
              </a:ext>
            </a:extLst>
          </p:cNvPr>
          <p:cNvSpPr/>
          <p:nvPr/>
        </p:nvSpPr>
        <p:spPr>
          <a:xfrm>
            <a:off x="2221872" y="8166808"/>
            <a:ext cx="1718205" cy="2172626"/>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118" name="Dikdörtgen 117">
            <a:extLst>
              <a:ext uri="{FF2B5EF4-FFF2-40B4-BE49-F238E27FC236}">
                <a16:creationId xmlns:a16="http://schemas.microsoft.com/office/drawing/2014/main" id="{7CB6CC0A-7142-9111-1F95-3AD310D13CDD}"/>
              </a:ext>
            </a:extLst>
          </p:cNvPr>
          <p:cNvSpPr/>
          <p:nvPr/>
        </p:nvSpPr>
        <p:spPr>
          <a:xfrm>
            <a:off x="4016943" y="8166808"/>
            <a:ext cx="1718205" cy="2172626"/>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119" name="Dikdörtgen 118">
            <a:extLst>
              <a:ext uri="{FF2B5EF4-FFF2-40B4-BE49-F238E27FC236}">
                <a16:creationId xmlns:a16="http://schemas.microsoft.com/office/drawing/2014/main" id="{EE95FEA2-7A9B-BA3C-96A7-43FCA1C0E3B4}"/>
              </a:ext>
            </a:extLst>
          </p:cNvPr>
          <p:cNvSpPr/>
          <p:nvPr/>
        </p:nvSpPr>
        <p:spPr>
          <a:xfrm>
            <a:off x="5812014" y="8166808"/>
            <a:ext cx="1718205" cy="2172626"/>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121" name="Metin kutusu 120">
            <a:extLst>
              <a:ext uri="{FF2B5EF4-FFF2-40B4-BE49-F238E27FC236}">
                <a16:creationId xmlns:a16="http://schemas.microsoft.com/office/drawing/2014/main" id="{7B62C502-8C81-3D5F-2565-0C6FF34F767C}"/>
              </a:ext>
            </a:extLst>
          </p:cNvPr>
          <p:cNvSpPr txBox="1"/>
          <p:nvPr/>
        </p:nvSpPr>
        <p:spPr>
          <a:xfrm>
            <a:off x="349935" y="2926688"/>
            <a:ext cx="915635" cy="400110"/>
          </a:xfrm>
          <a:prstGeom prst="rect">
            <a:avLst/>
          </a:prstGeom>
          <a:noFill/>
        </p:spPr>
        <p:txBody>
          <a:bodyPr wrap="none" rtlCol="0">
            <a:spAutoFit/>
          </a:bodyPr>
          <a:lstStyle/>
          <a:p>
            <a:r>
              <a:rPr lang="tr-TR" sz="20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1.</a:t>
            </a:r>
            <a:r>
              <a:rPr lang="tr-TR" sz="12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HAFTA</a:t>
            </a:r>
          </a:p>
        </p:txBody>
      </p:sp>
      <p:sp>
        <p:nvSpPr>
          <p:cNvPr id="122" name="Metin kutusu 121">
            <a:extLst>
              <a:ext uri="{FF2B5EF4-FFF2-40B4-BE49-F238E27FC236}">
                <a16:creationId xmlns:a16="http://schemas.microsoft.com/office/drawing/2014/main" id="{922C024A-C31C-E658-1622-5521B315D341}"/>
              </a:ext>
            </a:extLst>
          </p:cNvPr>
          <p:cNvSpPr txBox="1"/>
          <p:nvPr/>
        </p:nvSpPr>
        <p:spPr>
          <a:xfrm>
            <a:off x="1601140" y="3049799"/>
            <a:ext cx="572593" cy="276999"/>
          </a:xfrm>
          <a:prstGeom prst="rect">
            <a:avLst/>
          </a:prstGeom>
          <a:noFill/>
        </p:spPr>
        <p:txBody>
          <a:bodyPr wrap="none" rtlCol="0">
            <a:spAutoFit/>
          </a:bodyPr>
          <a:lstStyle/>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22.09.2026</a:t>
            </a:r>
          </a:p>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25.09.2026</a:t>
            </a:r>
          </a:p>
        </p:txBody>
      </p:sp>
      <p:sp>
        <p:nvSpPr>
          <p:cNvPr id="123" name="Metin kutusu 122">
            <a:extLst>
              <a:ext uri="{FF2B5EF4-FFF2-40B4-BE49-F238E27FC236}">
                <a16:creationId xmlns:a16="http://schemas.microsoft.com/office/drawing/2014/main" id="{1F399D7A-6F48-1F2A-E149-CC6FD4E2559E}"/>
              </a:ext>
            </a:extLst>
          </p:cNvPr>
          <p:cNvSpPr txBox="1"/>
          <p:nvPr/>
        </p:nvSpPr>
        <p:spPr>
          <a:xfrm>
            <a:off x="2142492" y="2926688"/>
            <a:ext cx="915635" cy="400110"/>
          </a:xfrm>
          <a:prstGeom prst="rect">
            <a:avLst/>
          </a:prstGeom>
          <a:noFill/>
        </p:spPr>
        <p:txBody>
          <a:bodyPr wrap="none" rtlCol="0">
            <a:spAutoFit/>
          </a:bodyPr>
          <a:lstStyle/>
          <a:p>
            <a:r>
              <a:rPr lang="tr-TR" sz="20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2.</a:t>
            </a:r>
            <a:r>
              <a:rPr lang="tr-TR" sz="12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HAFTA</a:t>
            </a:r>
          </a:p>
        </p:txBody>
      </p:sp>
      <p:sp>
        <p:nvSpPr>
          <p:cNvPr id="124" name="Metin kutusu 123">
            <a:extLst>
              <a:ext uri="{FF2B5EF4-FFF2-40B4-BE49-F238E27FC236}">
                <a16:creationId xmlns:a16="http://schemas.microsoft.com/office/drawing/2014/main" id="{FA16E98E-9693-A24D-1DFE-4980AFC77B8B}"/>
              </a:ext>
            </a:extLst>
          </p:cNvPr>
          <p:cNvSpPr txBox="1"/>
          <p:nvPr/>
        </p:nvSpPr>
        <p:spPr>
          <a:xfrm>
            <a:off x="3393697" y="3049799"/>
            <a:ext cx="572593" cy="276999"/>
          </a:xfrm>
          <a:prstGeom prst="rect">
            <a:avLst/>
          </a:prstGeom>
          <a:noFill/>
        </p:spPr>
        <p:txBody>
          <a:bodyPr wrap="none" rtlCol="0">
            <a:spAutoFit/>
          </a:bodyPr>
          <a:lstStyle/>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29.09.2026</a:t>
            </a:r>
          </a:p>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02.10.2026</a:t>
            </a:r>
          </a:p>
        </p:txBody>
      </p:sp>
      <p:sp>
        <p:nvSpPr>
          <p:cNvPr id="125" name="Metin kutusu 124">
            <a:extLst>
              <a:ext uri="{FF2B5EF4-FFF2-40B4-BE49-F238E27FC236}">
                <a16:creationId xmlns:a16="http://schemas.microsoft.com/office/drawing/2014/main" id="{1BB2A53D-B8F8-125A-4D1D-C5CCDA2CF20D}"/>
              </a:ext>
            </a:extLst>
          </p:cNvPr>
          <p:cNvSpPr txBox="1"/>
          <p:nvPr/>
        </p:nvSpPr>
        <p:spPr>
          <a:xfrm>
            <a:off x="3945266" y="2926688"/>
            <a:ext cx="915635" cy="400110"/>
          </a:xfrm>
          <a:prstGeom prst="rect">
            <a:avLst/>
          </a:prstGeom>
          <a:noFill/>
        </p:spPr>
        <p:txBody>
          <a:bodyPr wrap="none" rtlCol="0">
            <a:spAutoFit/>
          </a:bodyPr>
          <a:lstStyle/>
          <a:p>
            <a:r>
              <a:rPr lang="tr-TR" sz="20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3.</a:t>
            </a:r>
            <a:r>
              <a:rPr lang="tr-TR" sz="12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HAFTA</a:t>
            </a:r>
          </a:p>
        </p:txBody>
      </p:sp>
      <p:sp>
        <p:nvSpPr>
          <p:cNvPr id="126" name="Metin kutusu 125">
            <a:extLst>
              <a:ext uri="{FF2B5EF4-FFF2-40B4-BE49-F238E27FC236}">
                <a16:creationId xmlns:a16="http://schemas.microsoft.com/office/drawing/2014/main" id="{106B4A39-859E-8598-0AE0-A32BC9C199D2}"/>
              </a:ext>
            </a:extLst>
          </p:cNvPr>
          <p:cNvSpPr txBox="1"/>
          <p:nvPr/>
        </p:nvSpPr>
        <p:spPr>
          <a:xfrm>
            <a:off x="5196471" y="3049799"/>
            <a:ext cx="572593" cy="276999"/>
          </a:xfrm>
          <a:prstGeom prst="rect">
            <a:avLst/>
          </a:prstGeom>
          <a:noFill/>
        </p:spPr>
        <p:txBody>
          <a:bodyPr wrap="none" rtlCol="0">
            <a:spAutoFit/>
          </a:bodyPr>
          <a:lstStyle/>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06.10.2026</a:t>
            </a:r>
          </a:p>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09.10.2026</a:t>
            </a:r>
          </a:p>
        </p:txBody>
      </p:sp>
      <p:sp>
        <p:nvSpPr>
          <p:cNvPr id="127" name="Metin kutusu 126">
            <a:extLst>
              <a:ext uri="{FF2B5EF4-FFF2-40B4-BE49-F238E27FC236}">
                <a16:creationId xmlns:a16="http://schemas.microsoft.com/office/drawing/2014/main" id="{69481E6C-D20F-4866-A07A-1B0DA3430749}"/>
              </a:ext>
            </a:extLst>
          </p:cNvPr>
          <p:cNvSpPr txBox="1"/>
          <p:nvPr/>
        </p:nvSpPr>
        <p:spPr>
          <a:xfrm>
            <a:off x="5740337" y="2926688"/>
            <a:ext cx="915635" cy="400110"/>
          </a:xfrm>
          <a:prstGeom prst="rect">
            <a:avLst/>
          </a:prstGeom>
          <a:noFill/>
        </p:spPr>
        <p:txBody>
          <a:bodyPr wrap="none" rtlCol="0">
            <a:spAutoFit/>
          </a:bodyPr>
          <a:lstStyle/>
          <a:p>
            <a:r>
              <a:rPr lang="tr-TR" sz="20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4.</a:t>
            </a:r>
            <a:r>
              <a:rPr lang="tr-TR" sz="12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HAFTA</a:t>
            </a:r>
          </a:p>
        </p:txBody>
      </p:sp>
      <p:sp>
        <p:nvSpPr>
          <p:cNvPr id="128" name="Metin kutusu 127">
            <a:extLst>
              <a:ext uri="{FF2B5EF4-FFF2-40B4-BE49-F238E27FC236}">
                <a16:creationId xmlns:a16="http://schemas.microsoft.com/office/drawing/2014/main" id="{1FDAAFD2-FD2F-7E9C-A7FF-FCAF249F60B4}"/>
              </a:ext>
            </a:extLst>
          </p:cNvPr>
          <p:cNvSpPr txBox="1"/>
          <p:nvPr/>
        </p:nvSpPr>
        <p:spPr>
          <a:xfrm>
            <a:off x="6991542" y="3049799"/>
            <a:ext cx="572593" cy="276999"/>
          </a:xfrm>
          <a:prstGeom prst="rect">
            <a:avLst/>
          </a:prstGeom>
          <a:noFill/>
        </p:spPr>
        <p:txBody>
          <a:bodyPr wrap="none" rtlCol="0">
            <a:spAutoFit/>
          </a:bodyPr>
          <a:lstStyle/>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13.10.2026</a:t>
            </a:r>
          </a:p>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16.10.2026</a:t>
            </a:r>
          </a:p>
        </p:txBody>
      </p:sp>
      <p:sp>
        <p:nvSpPr>
          <p:cNvPr id="129" name="Metin kutusu 128">
            <a:extLst>
              <a:ext uri="{FF2B5EF4-FFF2-40B4-BE49-F238E27FC236}">
                <a16:creationId xmlns:a16="http://schemas.microsoft.com/office/drawing/2014/main" id="{912D6AB7-FADE-7C75-8361-78E67B0A5275}"/>
              </a:ext>
            </a:extLst>
          </p:cNvPr>
          <p:cNvSpPr txBox="1"/>
          <p:nvPr/>
        </p:nvSpPr>
        <p:spPr>
          <a:xfrm>
            <a:off x="349935" y="5267191"/>
            <a:ext cx="915635" cy="400110"/>
          </a:xfrm>
          <a:prstGeom prst="rect">
            <a:avLst/>
          </a:prstGeom>
          <a:noFill/>
        </p:spPr>
        <p:txBody>
          <a:bodyPr wrap="none" rtlCol="0">
            <a:spAutoFit/>
          </a:bodyPr>
          <a:lstStyle/>
          <a:p>
            <a:r>
              <a:rPr lang="tr-TR" sz="20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5.</a:t>
            </a:r>
            <a:r>
              <a:rPr lang="tr-TR" sz="12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HAFTA</a:t>
            </a:r>
          </a:p>
        </p:txBody>
      </p:sp>
      <p:sp>
        <p:nvSpPr>
          <p:cNvPr id="130" name="Metin kutusu 129">
            <a:extLst>
              <a:ext uri="{FF2B5EF4-FFF2-40B4-BE49-F238E27FC236}">
                <a16:creationId xmlns:a16="http://schemas.microsoft.com/office/drawing/2014/main" id="{33F8A54B-6E54-9A9E-2FB9-24AFE05FB8B6}"/>
              </a:ext>
            </a:extLst>
          </p:cNvPr>
          <p:cNvSpPr txBox="1"/>
          <p:nvPr/>
        </p:nvSpPr>
        <p:spPr>
          <a:xfrm>
            <a:off x="1601140" y="5390302"/>
            <a:ext cx="572593" cy="276999"/>
          </a:xfrm>
          <a:prstGeom prst="rect">
            <a:avLst/>
          </a:prstGeom>
          <a:noFill/>
        </p:spPr>
        <p:txBody>
          <a:bodyPr wrap="none" rtlCol="0">
            <a:spAutoFit/>
          </a:bodyPr>
          <a:lstStyle/>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20.10.2026</a:t>
            </a:r>
          </a:p>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23.10.2026</a:t>
            </a:r>
          </a:p>
        </p:txBody>
      </p:sp>
      <p:sp>
        <p:nvSpPr>
          <p:cNvPr id="131" name="Metin kutusu 130">
            <a:extLst>
              <a:ext uri="{FF2B5EF4-FFF2-40B4-BE49-F238E27FC236}">
                <a16:creationId xmlns:a16="http://schemas.microsoft.com/office/drawing/2014/main" id="{C12014D1-4F49-601C-5E58-48CB4BF2E61C}"/>
              </a:ext>
            </a:extLst>
          </p:cNvPr>
          <p:cNvSpPr txBox="1"/>
          <p:nvPr/>
        </p:nvSpPr>
        <p:spPr>
          <a:xfrm>
            <a:off x="2142492" y="5267191"/>
            <a:ext cx="915635" cy="400110"/>
          </a:xfrm>
          <a:prstGeom prst="rect">
            <a:avLst/>
          </a:prstGeom>
          <a:noFill/>
        </p:spPr>
        <p:txBody>
          <a:bodyPr wrap="none" rtlCol="0">
            <a:spAutoFit/>
          </a:bodyPr>
          <a:lstStyle/>
          <a:p>
            <a:r>
              <a:rPr lang="tr-TR" sz="20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6.</a:t>
            </a:r>
            <a:r>
              <a:rPr lang="tr-TR" sz="12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HAFTA</a:t>
            </a:r>
          </a:p>
        </p:txBody>
      </p:sp>
      <p:sp>
        <p:nvSpPr>
          <p:cNvPr id="132" name="Metin kutusu 131">
            <a:extLst>
              <a:ext uri="{FF2B5EF4-FFF2-40B4-BE49-F238E27FC236}">
                <a16:creationId xmlns:a16="http://schemas.microsoft.com/office/drawing/2014/main" id="{56252749-2414-D07E-D782-85EB109D9576}"/>
              </a:ext>
            </a:extLst>
          </p:cNvPr>
          <p:cNvSpPr txBox="1"/>
          <p:nvPr/>
        </p:nvSpPr>
        <p:spPr>
          <a:xfrm>
            <a:off x="3393697" y="5390302"/>
            <a:ext cx="572593" cy="276999"/>
          </a:xfrm>
          <a:prstGeom prst="rect">
            <a:avLst/>
          </a:prstGeom>
          <a:noFill/>
        </p:spPr>
        <p:txBody>
          <a:bodyPr wrap="none" rtlCol="0">
            <a:spAutoFit/>
          </a:bodyPr>
          <a:lstStyle/>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27.10.2026</a:t>
            </a:r>
          </a:p>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30.10.2026</a:t>
            </a:r>
          </a:p>
        </p:txBody>
      </p:sp>
      <p:sp>
        <p:nvSpPr>
          <p:cNvPr id="133" name="Metin kutusu 132">
            <a:extLst>
              <a:ext uri="{FF2B5EF4-FFF2-40B4-BE49-F238E27FC236}">
                <a16:creationId xmlns:a16="http://schemas.microsoft.com/office/drawing/2014/main" id="{B4BE33B4-7C62-2F95-C9E4-2A04389B9CAB}"/>
              </a:ext>
            </a:extLst>
          </p:cNvPr>
          <p:cNvSpPr txBox="1"/>
          <p:nvPr/>
        </p:nvSpPr>
        <p:spPr>
          <a:xfrm>
            <a:off x="3945266" y="5267191"/>
            <a:ext cx="915635" cy="400110"/>
          </a:xfrm>
          <a:prstGeom prst="rect">
            <a:avLst/>
          </a:prstGeom>
          <a:noFill/>
        </p:spPr>
        <p:txBody>
          <a:bodyPr wrap="none" rtlCol="0">
            <a:spAutoFit/>
          </a:bodyPr>
          <a:lstStyle/>
          <a:p>
            <a:r>
              <a:rPr lang="tr-TR" sz="20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7.</a:t>
            </a:r>
            <a:r>
              <a:rPr lang="tr-TR" sz="12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HAFTA</a:t>
            </a:r>
          </a:p>
        </p:txBody>
      </p:sp>
      <p:sp>
        <p:nvSpPr>
          <p:cNvPr id="134" name="Metin kutusu 133">
            <a:extLst>
              <a:ext uri="{FF2B5EF4-FFF2-40B4-BE49-F238E27FC236}">
                <a16:creationId xmlns:a16="http://schemas.microsoft.com/office/drawing/2014/main" id="{5E0FD883-1687-C242-F38E-1E84ADA30950}"/>
              </a:ext>
            </a:extLst>
          </p:cNvPr>
          <p:cNvSpPr txBox="1"/>
          <p:nvPr/>
        </p:nvSpPr>
        <p:spPr>
          <a:xfrm>
            <a:off x="5196471" y="5390302"/>
            <a:ext cx="572593" cy="276999"/>
          </a:xfrm>
          <a:prstGeom prst="rect">
            <a:avLst/>
          </a:prstGeom>
          <a:noFill/>
        </p:spPr>
        <p:txBody>
          <a:bodyPr wrap="none" rtlCol="0">
            <a:spAutoFit/>
          </a:bodyPr>
          <a:lstStyle/>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03.11.2026</a:t>
            </a:r>
          </a:p>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06.11.2026</a:t>
            </a:r>
          </a:p>
        </p:txBody>
      </p:sp>
      <p:sp>
        <p:nvSpPr>
          <p:cNvPr id="137" name="Metin kutusu 136">
            <a:extLst>
              <a:ext uri="{FF2B5EF4-FFF2-40B4-BE49-F238E27FC236}">
                <a16:creationId xmlns:a16="http://schemas.microsoft.com/office/drawing/2014/main" id="{A2F53E94-0BB5-C939-08C6-2EAF806B9ED7}"/>
              </a:ext>
            </a:extLst>
          </p:cNvPr>
          <p:cNvSpPr txBox="1"/>
          <p:nvPr/>
        </p:nvSpPr>
        <p:spPr>
          <a:xfrm>
            <a:off x="349935" y="7640350"/>
            <a:ext cx="915635" cy="400110"/>
          </a:xfrm>
          <a:prstGeom prst="rect">
            <a:avLst/>
          </a:prstGeom>
          <a:noFill/>
        </p:spPr>
        <p:txBody>
          <a:bodyPr wrap="none" rtlCol="0">
            <a:spAutoFit/>
          </a:bodyPr>
          <a:lstStyle/>
          <a:p>
            <a:r>
              <a:rPr lang="tr-TR" sz="2000" dirty="0">
                <a:solidFill>
                  <a:schemeClr val="bg2">
                    <a:lumMod val="25000"/>
                  </a:schemeClr>
                </a:solidFill>
                <a:latin typeface="Krungthep" panose="02000400000000000000" pitchFamily="2" charset="-34"/>
                <a:ea typeface="Krungthep" panose="02000400000000000000" pitchFamily="2" charset="-34"/>
                <a:cs typeface="Krungthep" panose="02000400000000000000" pitchFamily="2" charset="-34"/>
              </a:rPr>
              <a:t>9.</a:t>
            </a:r>
            <a:r>
              <a:rPr lang="tr-TR" sz="1200" dirty="0">
                <a:solidFill>
                  <a:schemeClr val="bg2">
                    <a:lumMod val="25000"/>
                  </a:schemeClr>
                </a:solidFill>
                <a:latin typeface="Krungthep" panose="02000400000000000000" pitchFamily="2" charset="-34"/>
                <a:ea typeface="Krungthep" panose="02000400000000000000" pitchFamily="2" charset="-34"/>
                <a:cs typeface="Krungthep" panose="02000400000000000000" pitchFamily="2" charset="-34"/>
              </a:rPr>
              <a:t>HAFTA</a:t>
            </a:r>
          </a:p>
        </p:txBody>
      </p:sp>
      <p:sp>
        <p:nvSpPr>
          <p:cNvPr id="138" name="Metin kutusu 137">
            <a:extLst>
              <a:ext uri="{FF2B5EF4-FFF2-40B4-BE49-F238E27FC236}">
                <a16:creationId xmlns:a16="http://schemas.microsoft.com/office/drawing/2014/main" id="{CEC6812F-FA05-5801-C1B8-E7ADD102CA14}"/>
              </a:ext>
            </a:extLst>
          </p:cNvPr>
          <p:cNvSpPr txBox="1"/>
          <p:nvPr/>
        </p:nvSpPr>
        <p:spPr>
          <a:xfrm>
            <a:off x="1601140" y="7763461"/>
            <a:ext cx="572593" cy="276999"/>
          </a:xfrm>
          <a:prstGeom prst="rect">
            <a:avLst/>
          </a:prstGeom>
          <a:noFill/>
        </p:spPr>
        <p:txBody>
          <a:bodyPr wrap="none" rtlCol="0">
            <a:spAutoFit/>
          </a:bodyPr>
          <a:lstStyle/>
          <a:p>
            <a:r>
              <a:rPr lang="tr-TR" sz="600" dirty="0">
                <a:solidFill>
                  <a:schemeClr val="bg2">
                    <a:lumMod val="25000"/>
                  </a:schemeClr>
                </a:solidFill>
                <a:latin typeface="Avenir Book" panose="02000503020000020003" pitchFamily="2" charset="0"/>
                <a:ea typeface="Krungthep" panose="02000400000000000000" pitchFamily="2" charset="-34"/>
                <a:cs typeface="Krungthep" panose="02000400000000000000" pitchFamily="2" charset="-34"/>
              </a:rPr>
              <a:t>17.11.2026</a:t>
            </a:r>
          </a:p>
          <a:p>
            <a:r>
              <a:rPr lang="tr-TR" sz="600" dirty="0">
                <a:solidFill>
                  <a:schemeClr val="bg2">
                    <a:lumMod val="25000"/>
                  </a:schemeClr>
                </a:solidFill>
                <a:latin typeface="Avenir Book" panose="02000503020000020003" pitchFamily="2" charset="0"/>
                <a:ea typeface="Krungthep" panose="02000400000000000000" pitchFamily="2" charset="-34"/>
                <a:cs typeface="Krungthep" panose="02000400000000000000" pitchFamily="2" charset="-34"/>
              </a:rPr>
              <a:t>20.11.2026</a:t>
            </a:r>
          </a:p>
        </p:txBody>
      </p:sp>
      <p:sp>
        <p:nvSpPr>
          <p:cNvPr id="141" name="Metin kutusu 140">
            <a:extLst>
              <a:ext uri="{FF2B5EF4-FFF2-40B4-BE49-F238E27FC236}">
                <a16:creationId xmlns:a16="http://schemas.microsoft.com/office/drawing/2014/main" id="{C19B21CA-2AD8-1153-AA58-D5F5F8A446FF}"/>
              </a:ext>
            </a:extLst>
          </p:cNvPr>
          <p:cNvSpPr txBox="1"/>
          <p:nvPr/>
        </p:nvSpPr>
        <p:spPr>
          <a:xfrm>
            <a:off x="3945266" y="7640350"/>
            <a:ext cx="1087157" cy="400110"/>
          </a:xfrm>
          <a:prstGeom prst="rect">
            <a:avLst/>
          </a:prstGeom>
          <a:noFill/>
        </p:spPr>
        <p:txBody>
          <a:bodyPr wrap="none" rtlCol="0">
            <a:spAutoFit/>
          </a:bodyPr>
          <a:lstStyle/>
          <a:p>
            <a:r>
              <a:rPr lang="tr-TR" sz="20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11.</a:t>
            </a:r>
            <a:r>
              <a:rPr lang="tr-TR" sz="12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HAFTA</a:t>
            </a:r>
          </a:p>
        </p:txBody>
      </p:sp>
      <p:sp>
        <p:nvSpPr>
          <p:cNvPr id="142" name="Metin kutusu 141">
            <a:extLst>
              <a:ext uri="{FF2B5EF4-FFF2-40B4-BE49-F238E27FC236}">
                <a16:creationId xmlns:a16="http://schemas.microsoft.com/office/drawing/2014/main" id="{2E68C66C-82D4-A179-0BA0-635A1AAC36EC}"/>
              </a:ext>
            </a:extLst>
          </p:cNvPr>
          <p:cNvSpPr txBox="1"/>
          <p:nvPr/>
        </p:nvSpPr>
        <p:spPr>
          <a:xfrm>
            <a:off x="5196471" y="7763461"/>
            <a:ext cx="572593" cy="276999"/>
          </a:xfrm>
          <a:prstGeom prst="rect">
            <a:avLst/>
          </a:prstGeom>
          <a:noFill/>
        </p:spPr>
        <p:txBody>
          <a:bodyPr wrap="none" rtlCol="0">
            <a:spAutoFit/>
          </a:bodyPr>
          <a:lstStyle/>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01.12.2026</a:t>
            </a:r>
          </a:p>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04.12.2026</a:t>
            </a:r>
          </a:p>
        </p:txBody>
      </p:sp>
      <p:sp>
        <p:nvSpPr>
          <p:cNvPr id="143" name="Metin kutusu 142">
            <a:extLst>
              <a:ext uri="{FF2B5EF4-FFF2-40B4-BE49-F238E27FC236}">
                <a16:creationId xmlns:a16="http://schemas.microsoft.com/office/drawing/2014/main" id="{F153A15E-2C08-840F-B35D-AF3527EAADAF}"/>
              </a:ext>
            </a:extLst>
          </p:cNvPr>
          <p:cNvSpPr txBox="1"/>
          <p:nvPr/>
        </p:nvSpPr>
        <p:spPr>
          <a:xfrm>
            <a:off x="5740337" y="7640350"/>
            <a:ext cx="1087157" cy="400110"/>
          </a:xfrm>
          <a:prstGeom prst="rect">
            <a:avLst/>
          </a:prstGeom>
          <a:noFill/>
        </p:spPr>
        <p:txBody>
          <a:bodyPr wrap="none" rtlCol="0">
            <a:spAutoFit/>
          </a:bodyPr>
          <a:lstStyle/>
          <a:p>
            <a:r>
              <a:rPr lang="tr-TR" sz="20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12.</a:t>
            </a:r>
            <a:r>
              <a:rPr lang="tr-TR" sz="12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HAFTA</a:t>
            </a:r>
          </a:p>
        </p:txBody>
      </p:sp>
      <p:sp>
        <p:nvSpPr>
          <p:cNvPr id="144" name="Metin kutusu 143">
            <a:extLst>
              <a:ext uri="{FF2B5EF4-FFF2-40B4-BE49-F238E27FC236}">
                <a16:creationId xmlns:a16="http://schemas.microsoft.com/office/drawing/2014/main" id="{E78EC023-C861-BFE5-BB5E-D8819EEB019C}"/>
              </a:ext>
            </a:extLst>
          </p:cNvPr>
          <p:cNvSpPr txBox="1"/>
          <p:nvPr/>
        </p:nvSpPr>
        <p:spPr>
          <a:xfrm>
            <a:off x="6991542" y="7763461"/>
            <a:ext cx="572593" cy="276999"/>
          </a:xfrm>
          <a:prstGeom prst="rect">
            <a:avLst/>
          </a:prstGeom>
          <a:noFill/>
        </p:spPr>
        <p:txBody>
          <a:bodyPr wrap="none" rtlCol="0">
            <a:spAutoFit/>
          </a:bodyPr>
          <a:lstStyle/>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08.12.2026</a:t>
            </a:r>
          </a:p>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11.12.2026</a:t>
            </a:r>
          </a:p>
        </p:txBody>
      </p:sp>
      <p:sp>
        <p:nvSpPr>
          <p:cNvPr id="145" name="Metin kutusu 144">
            <a:extLst>
              <a:ext uri="{FF2B5EF4-FFF2-40B4-BE49-F238E27FC236}">
                <a16:creationId xmlns:a16="http://schemas.microsoft.com/office/drawing/2014/main" id="{449332DD-0927-C689-589A-5263045724E6}"/>
              </a:ext>
            </a:extLst>
          </p:cNvPr>
          <p:cNvSpPr txBox="1"/>
          <p:nvPr/>
        </p:nvSpPr>
        <p:spPr>
          <a:xfrm>
            <a:off x="349935" y="9967925"/>
            <a:ext cx="1087157" cy="400110"/>
          </a:xfrm>
          <a:prstGeom prst="rect">
            <a:avLst/>
          </a:prstGeom>
          <a:noFill/>
        </p:spPr>
        <p:txBody>
          <a:bodyPr wrap="none" rtlCol="0">
            <a:spAutoFit/>
          </a:bodyPr>
          <a:lstStyle/>
          <a:p>
            <a:r>
              <a:rPr lang="tr-TR" sz="20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13.</a:t>
            </a:r>
            <a:r>
              <a:rPr lang="tr-TR" sz="12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HAFTA</a:t>
            </a:r>
          </a:p>
        </p:txBody>
      </p:sp>
      <p:sp>
        <p:nvSpPr>
          <p:cNvPr id="146" name="Metin kutusu 145">
            <a:extLst>
              <a:ext uri="{FF2B5EF4-FFF2-40B4-BE49-F238E27FC236}">
                <a16:creationId xmlns:a16="http://schemas.microsoft.com/office/drawing/2014/main" id="{5368D11E-A61E-A375-B324-8FA5A97CCEE6}"/>
              </a:ext>
            </a:extLst>
          </p:cNvPr>
          <p:cNvSpPr txBox="1"/>
          <p:nvPr/>
        </p:nvSpPr>
        <p:spPr>
          <a:xfrm>
            <a:off x="1601140" y="10091036"/>
            <a:ext cx="572593" cy="276999"/>
          </a:xfrm>
          <a:prstGeom prst="rect">
            <a:avLst/>
          </a:prstGeom>
          <a:noFill/>
        </p:spPr>
        <p:txBody>
          <a:bodyPr wrap="none" rtlCol="0">
            <a:spAutoFit/>
          </a:bodyPr>
          <a:lstStyle/>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15.12.2026</a:t>
            </a:r>
          </a:p>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18.12.2026</a:t>
            </a:r>
          </a:p>
        </p:txBody>
      </p:sp>
      <p:sp>
        <p:nvSpPr>
          <p:cNvPr id="147" name="Metin kutusu 146">
            <a:extLst>
              <a:ext uri="{FF2B5EF4-FFF2-40B4-BE49-F238E27FC236}">
                <a16:creationId xmlns:a16="http://schemas.microsoft.com/office/drawing/2014/main" id="{7F09BA2F-8E4A-A97B-0247-4C41552FFDA4}"/>
              </a:ext>
            </a:extLst>
          </p:cNvPr>
          <p:cNvSpPr txBox="1"/>
          <p:nvPr/>
        </p:nvSpPr>
        <p:spPr>
          <a:xfrm>
            <a:off x="2142492" y="9967925"/>
            <a:ext cx="1087157" cy="400110"/>
          </a:xfrm>
          <a:prstGeom prst="rect">
            <a:avLst/>
          </a:prstGeom>
          <a:noFill/>
        </p:spPr>
        <p:txBody>
          <a:bodyPr wrap="none" rtlCol="0">
            <a:spAutoFit/>
          </a:bodyPr>
          <a:lstStyle/>
          <a:p>
            <a:r>
              <a:rPr lang="tr-TR" sz="20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14.</a:t>
            </a:r>
            <a:r>
              <a:rPr lang="tr-TR" sz="12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HAFTA</a:t>
            </a:r>
          </a:p>
        </p:txBody>
      </p:sp>
      <p:sp>
        <p:nvSpPr>
          <p:cNvPr id="148" name="Metin kutusu 147">
            <a:extLst>
              <a:ext uri="{FF2B5EF4-FFF2-40B4-BE49-F238E27FC236}">
                <a16:creationId xmlns:a16="http://schemas.microsoft.com/office/drawing/2014/main" id="{48A4003F-2FF6-B42B-AE5B-2E092F7C4A7C}"/>
              </a:ext>
            </a:extLst>
          </p:cNvPr>
          <p:cNvSpPr txBox="1"/>
          <p:nvPr/>
        </p:nvSpPr>
        <p:spPr>
          <a:xfrm>
            <a:off x="3393697" y="10091036"/>
            <a:ext cx="572593" cy="276999"/>
          </a:xfrm>
          <a:prstGeom prst="rect">
            <a:avLst/>
          </a:prstGeom>
          <a:noFill/>
        </p:spPr>
        <p:txBody>
          <a:bodyPr wrap="none" rtlCol="0">
            <a:spAutoFit/>
          </a:bodyPr>
          <a:lstStyle/>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22.12.2026</a:t>
            </a:r>
          </a:p>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25.12.2026</a:t>
            </a:r>
          </a:p>
        </p:txBody>
      </p:sp>
      <p:sp>
        <p:nvSpPr>
          <p:cNvPr id="149" name="Metin kutusu 148">
            <a:extLst>
              <a:ext uri="{FF2B5EF4-FFF2-40B4-BE49-F238E27FC236}">
                <a16:creationId xmlns:a16="http://schemas.microsoft.com/office/drawing/2014/main" id="{6376F237-CD7F-2085-5BF5-CD97B8F399E7}"/>
              </a:ext>
            </a:extLst>
          </p:cNvPr>
          <p:cNvSpPr txBox="1"/>
          <p:nvPr/>
        </p:nvSpPr>
        <p:spPr>
          <a:xfrm>
            <a:off x="3945266" y="9967925"/>
            <a:ext cx="1087157" cy="400110"/>
          </a:xfrm>
          <a:prstGeom prst="rect">
            <a:avLst/>
          </a:prstGeom>
          <a:noFill/>
        </p:spPr>
        <p:txBody>
          <a:bodyPr wrap="none" rtlCol="0">
            <a:spAutoFit/>
          </a:bodyPr>
          <a:lstStyle/>
          <a:p>
            <a:r>
              <a:rPr lang="tr-TR" sz="2000" dirty="0">
                <a:solidFill>
                  <a:schemeClr val="tx2">
                    <a:lumMod val="50000"/>
                  </a:schemeClr>
                </a:solidFill>
                <a:latin typeface="Krungthep" panose="02000400000000000000" pitchFamily="2" charset="-34"/>
                <a:ea typeface="Krungthep" panose="02000400000000000000" pitchFamily="2" charset="-34"/>
                <a:cs typeface="Krungthep" panose="02000400000000000000" pitchFamily="2" charset="-34"/>
              </a:rPr>
              <a:t>15.</a:t>
            </a:r>
            <a:r>
              <a:rPr lang="tr-TR" sz="1200" dirty="0">
                <a:solidFill>
                  <a:schemeClr val="tx2">
                    <a:lumMod val="50000"/>
                  </a:schemeClr>
                </a:solidFill>
                <a:latin typeface="Krungthep" panose="02000400000000000000" pitchFamily="2" charset="-34"/>
                <a:ea typeface="Krungthep" panose="02000400000000000000" pitchFamily="2" charset="-34"/>
                <a:cs typeface="Krungthep" panose="02000400000000000000" pitchFamily="2" charset="-34"/>
              </a:rPr>
              <a:t>HAFTA</a:t>
            </a:r>
          </a:p>
        </p:txBody>
      </p:sp>
      <p:sp>
        <p:nvSpPr>
          <p:cNvPr id="150" name="Metin kutusu 149">
            <a:extLst>
              <a:ext uri="{FF2B5EF4-FFF2-40B4-BE49-F238E27FC236}">
                <a16:creationId xmlns:a16="http://schemas.microsoft.com/office/drawing/2014/main" id="{D02DD875-9FC2-03CD-FEFD-002E457C499E}"/>
              </a:ext>
            </a:extLst>
          </p:cNvPr>
          <p:cNvSpPr txBox="1"/>
          <p:nvPr/>
        </p:nvSpPr>
        <p:spPr>
          <a:xfrm>
            <a:off x="4718535" y="9825619"/>
            <a:ext cx="1079142" cy="307777"/>
          </a:xfrm>
          <a:prstGeom prst="rect">
            <a:avLst/>
          </a:prstGeom>
          <a:noFill/>
        </p:spPr>
        <p:txBody>
          <a:bodyPr wrap="none" rtlCol="0">
            <a:spAutoFit/>
          </a:bodyPr>
          <a:lstStyle/>
          <a:p>
            <a:r>
              <a:rPr lang="tr-TR" sz="1400" b="1" dirty="0">
                <a:solidFill>
                  <a:schemeClr val="tx2">
                    <a:lumMod val="50000"/>
                  </a:schemeClr>
                </a:solidFill>
                <a:latin typeface="Avenir Book" panose="02000503020000020003" pitchFamily="2" charset="0"/>
                <a:ea typeface="Krungthep" panose="02000400000000000000" pitchFamily="2" charset="-34"/>
                <a:cs typeface="Krungthep" panose="02000400000000000000" pitchFamily="2" charset="-34"/>
              </a:rPr>
              <a:t>04.01.2027</a:t>
            </a:r>
          </a:p>
        </p:txBody>
      </p:sp>
      <p:sp>
        <p:nvSpPr>
          <p:cNvPr id="151" name="Metin kutusu 150">
            <a:extLst>
              <a:ext uri="{FF2B5EF4-FFF2-40B4-BE49-F238E27FC236}">
                <a16:creationId xmlns:a16="http://schemas.microsoft.com/office/drawing/2014/main" id="{7A78E280-DED3-14C1-020A-ABD9D0F37144}"/>
              </a:ext>
            </a:extLst>
          </p:cNvPr>
          <p:cNvSpPr txBox="1"/>
          <p:nvPr/>
        </p:nvSpPr>
        <p:spPr>
          <a:xfrm>
            <a:off x="5740337" y="9967925"/>
            <a:ext cx="1087157" cy="400110"/>
          </a:xfrm>
          <a:prstGeom prst="rect">
            <a:avLst/>
          </a:prstGeom>
          <a:noFill/>
        </p:spPr>
        <p:txBody>
          <a:bodyPr wrap="none" rtlCol="0">
            <a:spAutoFit/>
          </a:bodyPr>
          <a:lstStyle/>
          <a:p>
            <a:r>
              <a:rPr lang="tr-TR" sz="20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16.</a:t>
            </a:r>
            <a:r>
              <a:rPr lang="tr-TR" sz="12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HAFTA</a:t>
            </a:r>
          </a:p>
        </p:txBody>
      </p:sp>
      <p:cxnSp>
        <p:nvCxnSpPr>
          <p:cNvPr id="227" name="Düz Bağlayıcı 226">
            <a:extLst>
              <a:ext uri="{FF2B5EF4-FFF2-40B4-BE49-F238E27FC236}">
                <a16:creationId xmlns:a16="http://schemas.microsoft.com/office/drawing/2014/main" id="{268DF3E3-E7D1-EDB2-49FC-9F0E167EDF41}"/>
              </a:ext>
            </a:extLst>
          </p:cNvPr>
          <p:cNvCxnSpPr>
            <a:cxnSpLocks/>
          </p:cNvCxnSpPr>
          <p:nvPr/>
        </p:nvCxnSpPr>
        <p:spPr>
          <a:xfrm>
            <a:off x="424287" y="1653074"/>
            <a:ext cx="1718205"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230" name="Metin kutusu 229">
            <a:extLst>
              <a:ext uri="{FF2B5EF4-FFF2-40B4-BE49-F238E27FC236}">
                <a16:creationId xmlns:a16="http://schemas.microsoft.com/office/drawing/2014/main" id="{88B69F09-7AE3-63C9-83F2-47894E7E48C6}"/>
              </a:ext>
            </a:extLst>
          </p:cNvPr>
          <p:cNvSpPr txBox="1"/>
          <p:nvPr/>
        </p:nvSpPr>
        <p:spPr>
          <a:xfrm>
            <a:off x="377797" y="1412750"/>
            <a:ext cx="1122423" cy="246221"/>
          </a:xfrm>
          <a:prstGeom prst="rect">
            <a:avLst/>
          </a:prstGeom>
          <a:noFill/>
        </p:spPr>
        <p:txBody>
          <a:bodyPr wrap="none" rtlCol="0">
            <a:spAutoFit/>
          </a:bodyPr>
          <a:lstStyle/>
          <a:p>
            <a:r>
              <a:rPr lang="tr-TR" sz="1000" b="1" dirty="0">
                <a:solidFill>
                  <a:schemeClr val="bg1">
                    <a:lumMod val="85000"/>
                  </a:schemeClr>
                </a:solidFill>
                <a:latin typeface="Corbel" panose="020B0503020204020204" pitchFamily="34" charset="0"/>
              </a:rPr>
              <a:t>PROJE TANITIMI</a:t>
            </a:r>
          </a:p>
        </p:txBody>
      </p:sp>
      <p:cxnSp>
        <p:nvCxnSpPr>
          <p:cNvPr id="231" name="Düz Bağlayıcı 230">
            <a:extLst>
              <a:ext uri="{FF2B5EF4-FFF2-40B4-BE49-F238E27FC236}">
                <a16:creationId xmlns:a16="http://schemas.microsoft.com/office/drawing/2014/main" id="{4026105C-91E9-35AF-2EAA-EA79CA021B75}"/>
              </a:ext>
            </a:extLst>
          </p:cNvPr>
          <p:cNvCxnSpPr>
            <a:cxnSpLocks/>
          </p:cNvCxnSpPr>
          <p:nvPr/>
        </p:nvCxnSpPr>
        <p:spPr>
          <a:xfrm>
            <a:off x="2223982" y="1645870"/>
            <a:ext cx="1718205"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232" name="Metin kutusu 231">
            <a:extLst>
              <a:ext uri="{FF2B5EF4-FFF2-40B4-BE49-F238E27FC236}">
                <a16:creationId xmlns:a16="http://schemas.microsoft.com/office/drawing/2014/main" id="{365D1C4A-0020-4096-311C-C5D3AE592EE8}"/>
              </a:ext>
            </a:extLst>
          </p:cNvPr>
          <p:cNvSpPr txBox="1"/>
          <p:nvPr/>
        </p:nvSpPr>
        <p:spPr>
          <a:xfrm>
            <a:off x="2177492" y="1247599"/>
            <a:ext cx="1560042" cy="400110"/>
          </a:xfrm>
          <a:prstGeom prst="rect">
            <a:avLst/>
          </a:prstGeom>
          <a:noFill/>
        </p:spPr>
        <p:txBody>
          <a:bodyPr wrap="none" rtlCol="0">
            <a:spAutoFit/>
          </a:bodyPr>
          <a:lstStyle/>
          <a:p>
            <a:r>
              <a:rPr lang="tr-TR" sz="1000" b="1" dirty="0">
                <a:solidFill>
                  <a:schemeClr val="bg1">
                    <a:lumMod val="85000"/>
                  </a:schemeClr>
                </a:solidFill>
                <a:latin typeface="Corbel" panose="020B0503020204020204" pitchFamily="34" charset="0"/>
              </a:rPr>
              <a:t>ALAN ARAŞTIRMASI VE </a:t>
            </a:r>
          </a:p>
          <a:p>
            <a:r>
              <a:rPr lang="tr-TR" sz="1000" b="1" dirty="0">
                <a:solidFill>
                  <a:schemeClr val="bg1">
                    <a:lumMod val="85000"/>
                  </a:schemeClr>
                </a:solidFill>
                <a:latin typeface="Corbel" panose="020B0503020204020204" pitchFamily="34" charset="0"/>
              </a:rPr>
              <a:t>SÖRVEY</a:t>
            </a:r>
          </a:p>
        </p:txBody>
      </p:sp>
      <p:cxnSp>
        <p:nvCxnSpPr>
          <p:cNvPr id="233" name="Düz Bağlayıcı 232">
            <a:extLst>
              <a:ext uri="{FF2B5EF4-FFF2-40B4-BE49-F238E27FC236}">
                <a16:creationId xmlns:a16="http://schemas.microsoft.com/office/drawing/2014/main" id="{D5B2BA91-0261-3D1C-DEF4-DF19CA0707B1}"/>
              </a:ext>
            </a:extLst>
          </p:cNvPr>
          <p:cNvCxnSpPr>
            <a:cxnSpLocks/>
          </p:cNvCxnSpPr>
          <p:nvPr/>
        </p:nvCxnSpPr>
        <p:spPr>
          <a:xfrm>
            <a:off x="4023879" y="1642190"/>
            <a:ext cx="1718205"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234" name="Metin kutusu 233">
            <a:extLst>
              <a:ext uri="{FF2B5EF4-FFF2-40B4-BE49-F238E27FC236}">
                <a16:creationId xmlns:a16="http://schemas.microsoft.com/office/drawing/2014/main" id="{9F52FE9A-5272-634F-CC1D-75789F9D2E46}"/>
              </a:ext>
            </a:extLst>
          </p:cNvPr>
          <p:cNvSpPr txBox="1"/>
          <p:nvPr/>
        </p:nvSpPr>
        <p:spPr>
          <a:xfrm>
            <a:off x="3977389" y="1401866"/>
            <a:ext cx="1295547" cy="246221"/>
          </a:xfrm>
          <a:prstGeom prst="rect">
            <a:avLst/>
          </a:prstGeom>
          <a:noFill/>
        </p:spPr>
        <p:txBody>
          <a:bodyPr wrap="none" rtlCol="0">
            <a:spAutoFit/>
          </a:bodyPr>
          <a:lstStyle/>
          <a:p>
            <a:r>
              <a:rPr lang="tr-TR" sz="1000" b="1" dirty="0">
                <a:solidFill>
                  <a:schemeClr val="bg1">
                    <a:lumMod val="85000"/>
                  </a:schemeClr>
                </a:solidFill>
                <a:latin typeface="Corbel" panose="020B0503020204020204" pitchFamily="34" charset="0"/>
              </a:rPr>
              <a:t>ANALİZ VE SENTEZ</a:t>
            </a:r>
          </a:p>
        </p:txBody>
      </p:sp>
      <p:cxnSp>
        <p:nvCxnSpPr>
          <p:cNvPr id="235" name="Düz Bağlayıcı 234">
            <a:extLst>
              <a:ext uri="{FF2B5EF4-FFF2-40B4-BE49-F238E27FC236}">
                <a16:creationId xmlns:a16="http://schemas.microsoft.com/office/drawing/2014/main" id="{9C9778E3-369D-E395-2AE6-DC0A395EC64B}"/>
              </a:ext>
            </a:extLst>
          </p:cNvPr>
          <p:cNvCxnSpPr>
            <a:cxnSpLocks/>
          </p:cNvCxnSpPr>
          <p:nvPr/>
        </p:nvCxnSpPr>
        <p:spPr>
          <a:xfrm>
            <a:off x="5808983" y="1641757"/>
            <a:ext cx="1718205"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236" name="Metin kutusu 235">
            <a:extLst>
              <a:ext uri="{FF2B5EF4-FFF2-40B4-BE49-F238E27FC236}">
                <a16:creationId xmlns:a16="http://schemas.microsoft.com/office/drawing/2014/main" id="{8FB6F860-8FF2-5030-E597-281145967B0C}"/>
              </a:ext>
            </a:extLst>
          </p:cNvPr>
          <p:cNvSpPr txBox="1"/>
          <p:nvPr/>
        </p:nvSpPr>
        <p:spPr>
          <a:xfrm>
            <a:off x="5762493" y="1401433"/>
            <a:ext cx="1495922" cy="246221"/>
          </a:xfrm>
          <a:prstGeom prst="rect">
            <a:avLst/>
          </a:prstGeom>
          <a:noFill/>
        </p:spPr>
        <p:txBody>
          <a:bodyPr wrap="none" rtlCol="0">
            <a:spAutoFit/>
          </a:bodyPr>
          <a:lstStyle/>
          <a:p>
            <a:r>
              <a:rPr lang="tr-TR" sz="1000" b="1" dirty="0">
                <a:solidFill>
                  <a:schemeClr val="bg1">
                    <a:lumMod val="85000"/>
                  </a:schemeClr>
                </a:solidFill>
                <a:latin typeface="Corbel" panose="020B0503020204020204" pitchFamily="34" charset="0"/>
              </a:rPr>
              <a:t>KAVRAMSAL TASARIM</a:t>
            </a:r>
          </a:p>
        </p:txBody>
      </p:sp>
      <p:sp>
        <p:nvSpPr>
          <p:cNvPr id="237" name="Metin kutusu 236">
            <a:extLst>
              <a:ext uri="{FF2B5EF4-FFF2-40B4-BE49-F238E27FC236}">
                <a16:creationId xmlns:a16="http://schemas.microsoft.com/office/drawing/2014/main" id="{35D6D68E-074D-916B-5C71-A306A88EAF45}"/>
              </a:ext>
            </a:extLst>
          </p:cNvPr>
          <p:cNvSpPr txBox="1"/>
          <p:nvPr/>
        </p:nvSpPr>
        <p:spPr>
          <a:xfrm>
            <a:off x="431739" y="1653074"/>
            <a:ext cx="1708376" cy="746358"/>
          </a:xfrm>
          <a:prstGeom prst="rect">
            <a:avLst/>
          </a:prstGeom>
          <a:noFill/>
        </p:spPr>
        <p:txBody>
          <a:bodyPr wrap="square" rtlCol="0">
            <a:spAutoFit/>
          </a:bodyPr>
          <a:lstStyle/>
          <a:p>
            <a:r>
              <a:rPr lang="tr-TR" sz="850" dirty="0">
                <a:solidFill>
                  <a:schemeClr val="bg1">
                    <a:lumMod val="85000"/>
                  </a:schemeClr>
                </a:solidFill>
                <a:latin typeface="Corbel" panose="020B0503020204020204" pitchFamily="34" charset="0"/>
              </a:rPr>
              <a:t>Projenin içeriği ve aşamalarının tanıtılması; konu, sorun, amaç ve kapsamın açıklanması; çalışma sürecine ilişkin genel bilgilendirme yapılması.</a:t>
            </a:r>
          </a:p>
        </p:txBody>
      </p:sp>
      <p:sp>
        <p:nvSpPr>
          <p:cNvPr id="238" name="Metin kutusu 237">
            <a:extLst>
              <a:ext uri="{FF2B5EF4-FFF2-40B4-BE49-F238E27FC236}">
                <a16:creationId xmlns:a16="http://schemas.microsoft.com/office/drawing/2014/main" id="{7FDCBF9B-F3A7-2ABF-8AA0-5E72024DA56B}"/>
              </a:ext>
            </a:extLst>
          </p:cNvPr>
          <p:cNvSpPr txBox="1"/>
          <p:nvPr/>
        </p:nvSpPr>
        <p:spPr>
          <a:xfrm>
            <a:off x="2214532" y="1637753"/>
            <a:ext cx="1708376" cy="877163"/>
          </a:xfrm>
          <a:prstGeom prst="rect">
            <a:avLst/>
          </a:prstGeom>
          <a:noFill/>
        </p:spPr>
        <p:txBody>
          <a:bodyPr wrap="square" rtlCol="0">
            <a:spAutoFit/>
          </a:bodyPr>
          <a:lstStyle/>
          <a:p>
            <a:r>
              <a:rPr lang="tr-TR" sz="850" dirty="0">
                <a:solidFill>
                  <a:schemeClr val="bg1">
                    <a:lumMod val="85000"/>
                  </a:schemeClr>
                </a:solidFill>
                <a:latin typeface="Corbel" panose="020B0503020204020204" pitchFamily="34" charset="0"/>
              </a:rPr>
              <a:t>Arazi çalışmasının gerçekleştirilmesi; </a:t>
            </a:r>
            <a:r>
              <a:rPr lang="tr-TR" sz="850" dirty="0" err="1">
                <a:solidFill>
                  <a:schemeClr val="bg1">
                    <a:lumMod val="85000"/>
                  </a:schemeClr>
                </a:solidFill>
                <a:latin typeface="Corbel" panose="020B0503020204020204" pitchFamily="34" charset="0"/>
              </a:rPr>
              <a:t>sörvey</a:t>
            </a:r>
            <a:r>
              <a:rPr lang="tr-TR" sz="850" dirty="0">
                <a:solidFill>
                  <a:schemeClr val="bg1">
                    <a:lumMod val="85000"/>
                  </a:schemeClr>
                </a:solidFill>
                <a:latin typeface="Corbel" panose="020B0503020204020204" pitchFamily="34" charset="0"/>
              </a:rPr>
              <a:t> ve analiz çalışmalarının başlatılması; çalışma konusu ve alanına ilişkin bilgi ve veri toplanması; literatür araştırmasının yürütülmesi.</a:t>
            </a:r>
          </a:p>
        </p:txBody>
      </p:sp>
      <p:sp>
        <p:nvSpPr>
          <p:cNvPr id="239" name="Metin kutusu 238">
            <a:extLst>
              <a:ext uri="{FF2B5EF4-FFF2-40B4-BE49-F238E27FC236}">
                <a16:creationId xmlns:a16="http://schemas.microsoft.com/office/drawing/2014/main" id="{D81CC9D5-5390-BCD4-39C9-3DCEF3CF65CE}"/>
              </a:ext>
            </a:extLst>
          </p:cNvPr>
          <p:cNvSpPr txBox="1"/>
          <p:nvPr/>
        </p:nvSpPr>
        <p:spPr>
          <a:xfrm>
            <a:off x="4013912" y="1645870"/>
            <a:ext cx="1708376" cy="1007968"/>
          </a:xfrm>
          <a:prstGeom prst="rect">
            <a:avLst/>
          </a:prstGeom>
          <a:noFill/>
        </p:spPr>
        <p:txBody>
          <a:bodyPr wrap="square" rtlCol="0">
            <a:spAutoFit/>
          </a:bodyPr>
          <a:lstStyle/>
          <a:p>
            <a:r>
              <a:rPr lang="tr-TR" sz="850" dirty="0" err="1">
                <a:solidFill>
                  <a:schemeClr val="bg1">
                    <a:lumMod val="85000"/>
                  </a:schemeClr>
                </a:solidFill>
                <a:latin typeface="Corbel" panose="020B0503020204020204" pitchFamily="34" charset="0"/>
              </a:rPr>
              <a:t>Sörvey</a:t>
            </a:r>
            <a:r>
              <a:rPr lang="tr-TR" sz="850" dirty="0">
                <a:solidFill>
                  <a:schemeClr val="bg1">
                    <a:lumMod val="85000"/>
                  </a:schemeClr>
                </a:solidFill>
                <a:latin typeface="Corbel" panose="020B0503020204020204" pitchFamily="34" charset="0"/>
              </a:rPr>
              <a:t> ve analiz çalışmalarının tamamlanması; literatür ve alan araştırması sonuçlarının sunulması; analizlerin sentezlenmesi; alan kullanım kararlarının geliştirilmesi; çalışma alanı maketinin hazırlanması.</a:t>
            </a:r>
          </a:p>
        </p:txBody>
      </p:sp>
      <p:sp>
        <p:nvSpPr>
          <p:cNvPr id="240" name="Metin kutusu 239">
            <a:extLst>
              <a:ext uri="{FF2B5EF4-FFF2-40B4-BE49-F238E27FC236}">
                <a16:creationId xmlns:a16="http://schemas.microsoft.com/office/drawing/2014/main" id="{94F5267B-98E9-71AF-BC71-9BD44ADC7FE8}"/>
              </a:ext>
            </a:extLst>
          </p:cNvPr>
          <p:cNvSpPr txBox="1"/>
          <p:nvPr/>
        </p:nvSpPr>
        <p:spPr>
          <a:xfrm>
            <a:off x="5818812" y="1638861"/>
            <a:ext cx="1708376" cy="1138773"/>
          </a:xfrm>
          <a:prstGeom prst="rect">
            <a:avLst/>
          </a:prstGeom>
          <a:noFill/>
        </p:spPr>
        <p:txBody>
          <a:bodyPr wrap="square" rtlCol="0">
            <a:spAutoFit/>
          </a:bodyPr>
          <a:lstStyle/>
          <a:p>
            <a:r>
              <a:rPr lang="tr-TR" sz="850" dirty="0">
                <a:solidFill>
                  <a:schemeClr val="bg1">
                    <a:lumMod val="85000"/>
                  </a:schemeClr>
                </a:solidFill>
                <a:latin typeface="Corbel" panose="020B0503020204020204" pitchFamily="34" charset="0"/>
              </a:rPr>
              <a:t>Sentez ve alan kullanım kararlarının tamamlanması; kavramsal yaklaşımın oluşturulması; ihtiyaç programı ve kullanıcı senaryolarının geliştirilmesi; fonksiyon şemasının hazırlanması; tasarım ana kararlarının belirlenmesi.</a:t>
            </a:r>
          </a:p>
        </p:txBody>
      </p:sp>
      <p:cxnSp>
        <p:nvCxnSpPr>
          <p:cNvPr id="241" name="Düz Bağlayıcı 240">
            <a:extLst>
              <a:ext uri="{FF2B5EF4-FFF2-40B4-BE49-F238E27FC236}">
                <a16:creationId xmlns:a16="http://schemas.microsoft.com/office/drawing/2014/main" id="{34BECD5C-ABFE-3744-8402-18259FD191A2}"/>
              </a:ext>
            </a:extLst>
          </p:cNvPr>
          <p:cNvCxnSpPr>
            <a:cxnSpLocks/>
          </p:cNvCxnSpPr>
          <p:nvPr/>
        </p:nvCxnSpPr>
        <p:spPr>
          <a:xfrm>
            <a:off x="416835" y="4000485"/>
            <a:ext cx="1718205"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242" name="Metin kutusu 241">
            <a:extLst>
              <a:ext uri="{FF2B5EF4-FFF2-40B4-BE49-F238E27FC236}">
                <a16:creationId xmlns:a16="http://schemas.microsoft.com/office/drawing/2014/main" id="{9F9742D3-E3D0-E960-D11E-FCA20524EE2E}"/>
              </a:ext>
            </a:extLst>
          </p:cNvPr>
          <p:cNvSpPr txBox="1"/>
          <p:nvPr/>
        </p:nvSpPr>
        <p:spPr>
          <a:xfrm>
            <a:off x="370345" y="3760161"/>
            <a:ext cx="1739579" cy="246221"/>
          </a:xfrm>
          <a:prstGeom prst="rect">
            <a:avLst/>
          </a:prstGeom>
          <a:noFill/>
        </p:spPr>
        <p:txBody>
          <a:bodyPr wrap="none" rtlCol="0">
            <a:spAutoFit/>
          </a:bodyPr>
          <a:lstStyle/>
          <a:p>
            <a:r>
              <a:rPr lang="tr-TR" sz="1000" b="1" dirty="0">
                <a:solidFill>
                  <a:schemeClr val="bg1">
                    <a:lumMod val="85000"/>
                  </a:schemeClr>
                </a:solidFill>
                <a:latin typeface="Corbel" panose="020B0503020204020204" pitchFamily="34" charset="0"/>
              </a:rPr>
              <a:t>TASARIM ALTERNATİFLERİ</a:t>
            </a:r>
          </a:p>
        </p:txBody>
      </p:sp>
      <p:cxnSp>
        <p:nvCxnSpPr>
          <p:cNvPr id="243" name="Düz Bağlayıcı 242">
            <a:extLst>
              <a:ext uri="{FF2B5EF4-FFF2-40B4-BE49-F238E27FC236}">
                <a16:creationId xmlns:a16="http://schemas.microsoft.com/office/drawing/2014/main" id="{7F978AC3-B781-814E-5135-569D41606AE4}"/>
              </a:ext>
            </a:extLst>
          </p:cNvPr>
          <p:cNvCxnSpPr>
            <a:cxnSpLocks/>
          </p:cNvCxnSpPr>
          <p:nvPr/>
        </p:nvCxnSpPr>
        <p:spPr>
          <a:xfrm>
            <a:off x="2216530" y="3993281"/>
            <a:ext cx="1718205"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244" name="Metin kutusu 243">
            <a:extLst>
              <a:ext uri="{FF2B5EF4-FFF2-40B4-BE49-F238E27FC236}">
                <a16:creationId xmlns:a16="http://schemas.microsoft.com/office/drawing/2014/main" id="{EAF225A8-3297-130E-84F1-1C0EBFC17BC2}"/>
              </a:ext>
            </a:extLst>
          </p:cNvPr>
          <p:cNvSpPr txBox="1"/>
          <p:nvPr/>
        </p:nvSpPr>
        <p:spPr>
          <a:xfrm>
            <a:off x="2170040" y="3595010"/>
            <a:ext cx="1772147" cy="400110"/>
          </a:xfrm>
          <a:prstGeom prst="rect">
            <a:avLst/>
          </a:prstGeom>
          <a:noFill/>
        </p:spPr>
        <p:txBody>
          <a:bodyPr wrap="square" rtlCol="0">
            <a:spAutoFit/>
          </a:bodyPr>
          <a:lstStyle/>
          <a:p>
            <a:r>
              <a:rPr lang="tr-TR" sz="1000" b="1" dirty="0">
                <a:solidFill>
                  <a:schemeClr val="bg1">
                    <a:lumMod val="85000"/>
                  </a:schemeClr>
                </a:solidFill>
                <a:latin typeface="Corbel" panose="020B0503020204020204" pitchFamily="34" charset="0"/>
              </a:rPr>
              <a:t>ALTERNATİFLERİN GELİŞTİRİLMESİ</a:t>
            </a:r>
          </a:p>
        </p:txBody>
      </p:sp>
      <p:cxnSp>
        <p:nvCxnSpPr>
          <p:cNvPr id="245" name="Düz Bağlayıcı 244">
            <a:extLst>
              <a:ext uri="{FF2B5EF4-FFF2-40B4-BE49-F238E27FC236}">
                <a16:creationId xmlns:a16="http://schemas.microsoft.com/office/drawing/2014/main" id="{DA607AFC-A2A6-B58D-F041-5714EAB21D94}"/>
              </a:ext>
            </a:extLst>
          </p:cNvPr>
          <p:cNvCxnSpPr>
            <a:cxnSpLocks/>
          </p:cNvCxnSpPr>
          <p:nvPr/>
        </p:nvCxnSpPr>
        <p:spPr>
          <a:xfrm>
            <a:off x="4016427" y="3989601"/>
            <a:ext cx="1718205"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246" name="Metin kutusu 245">
            <a:extLst>
              <a:ext uri="{FF2B5EF4-FFF2-40B4-BE49-F238E27FC236}">
                <a16:creationId xmlns:a16="http://schemas.microsoft.com/office/drawing/2014/main" id="{E57BBC38-9FD5-1271-8943-DF3182AA871F}"/>
              </a:ext>
            </a:extLst>
          </p:cNvPr>
          <p:cNvSpPr txBox="1"/>
          <p:nvPr/>
        </p:nvSpPr>
        <p:spPr>
          <a:xfrm>
            <a:off x="3969937" y="3749277"/>
            <a:ext cx="1146468" cy="246221"/>
          </a:xfrm>
          <a:prstGeom prst="rect">
            <a:avLst/>
          </a:prstGeom>
          <a:noFill/>
        </p:spPr>
        <p:txBody>
          <a:bodyPr wrap="none" rtlCol="0">
            <a:spAutoFit/>
          </a:bodyPr>
          <a:lstStyle/>
          <a:p>
            <a:r>
              <a:rPr lang="tr-TR" sz="1000" b="1" dirty="0">
                <a:solidFill>
                  <a:schemeClr val="bg1">
                    <a:lumMod val="85000"/>
                  </a:schemeClr>
                </a:solidFill>
                <a:latin typeface="Corbel" panose="020B0503020204020204" pitchFamily="34" charset="0"/>
              </a:rPr>
              <a:t>TASARIM SEÇİMİ</a:t>
            </a:r>
          </a:p>
        </p:txBody>
      </p:sp>
      <p:sp>
        <p:nvSpPr>
          <p:cNvPr id="249" name="Metin kutusu 248">
            <a:extLst>
              <a:ext uri="{FF2B5EF4-FFF2-40B4-BE49-F238E27FC236}">
                <a16:creationId xmlns:a16="http://schemas.microsoft.com/office/drawing/2014/main" id="{B2C39B35-9941-7902-024F-7FCD0257FCF1}"/>
              </a:ext>
            </a:extLst>
          </p:cNvPr>
          <p:cNvSpPr txBox="1"/>
          <p:nvPr/>
        </p:nvSpPr>
        <p:spPr>
          <a:xfrm>
            <a:off x="424287" y="4000485"/>
            <a:ext cx="1708376" cy="746358"/>
          </a:xfrm>
          <a:prstGeom prst="rect">
            <a:avLst/>
          </a:prstGeom>
          <a:noFill/>
        </p:spPr>
        <p:txBody>
          <a:bodyPr wrap="square" rtlCol="0">
            <a:spAutoFit/>
          </a:bodyPr>
          <a:lstStyle/>
          <a:p>
            <a:r>
              <a:rPr lang="tr-TR" sz="850" dirty="0">
                <a:solidFill>
                  <a:schemeClr val="bg1">
                    <a:lumMod val="85000"/>
                  </a:schemeClr>
                </a:solidFill>
                <a:latin typeface="Corbel" panose="020B0503020204020204" pitchFamily="34" charset="0"/>
              </a:rPr>
              <a:t>Tasarım ana kararlarının geliştirilmesi; belirlenen kararlar doğrultusunda farklı tasarım önerilerinin ve alternatiflerinin oluşturulması.</a:t>
            </a:r>
          </a:p>
        </p:txBody>
      </p:sp>
      <p:sp>
        <p:nvSpPr>
          <p:cNvPr id="250" name="Metin kutusu 249">
            <a:extLst>
              <a:ext uri="{FF2B5EF4-FFF2-40B4-BE49-F238E27FC236}">
                <a16:creationId xmlns:a16="http://schemas.microsoft.com/office/drawing/2014/main" id="{E0C27FDB-F2CA-EC4F-F54B-F08FA4FA948A}"/>
              </a:ext>
            </a:extLst>
          </p:cNvPr>
          <p:cNvSpPr txBox="1"/>
          <p:nvPr/>
        </p:nvSpPr>
        <p:spPr>
          <a:xfrm>
            <a:off x="2207080" y="3985164"/>
            <a:ext cx="1708376" cy="746358"/>
          </a:xfrm>
          <a:prstGeom prst="rect">
            <a:avLst/>
          </a:prstGeom>
          <a:noFill/>
        </p:spPr>
        <p:txBody>
          <a:bodyPr wrap="square" rtlCol="0">
            <a:spAutoFit/>
          </a:bodyPr>
          <a:lstStyle/>
          <a:p>
            <a:r>
              <a:rPr lang="tr-TR" sz="850" dirty="0">
                <a:solidFill>
                  <a:schemeClr val="bg1">
                    <a:lumMod val="85000"/>
                  </a:schemeClr>
                </a:solidFill>
                <a:latin typeface="Corbel" panose="020B0503020204020204" pitchFamily="34" charset="0"/>
              </a:rPr>
              <a:t>Tasarım seçeneklerinin geliştirilmesi; alternatiflerin mekânsal kurgu, işlev, dolaşım ve alan kullanımı açısından olgunlaştırılması.</a:t>
            </a:r>
          </a:p>
        </p:txBody>
      </p:sp>
      <p:sp>
        <p:nvSpPr>
          <p:cNvPr id="251" name="Metin kutusu 250">
            <a:extLst>
              <a:ext uri="{FF2B5EF4-FFF2-40B4-BE49-F238E27FC236}">
                <a16:creationId xmlns:a16="http://schemas.microsoft.com/office/drawing/2014/main" id="{045B61A4-A309-7869-BDB7-665B76F2F033}"/>
              </a:ext>
            </a:extLst>
          </p:cNvPr>
          <p:cNvSpPr txBox="1"/>
          <p:nvPr/>
        </p:nvSpPr>
        <p:spPr>
          <a:xfrm>
            <a:off x="4006460" y="3993281"/>
            <a:ext cx="1708376" cy="746358"/>
          </a:xfrm>
          <a:prstGeom prst="rect">
            <a:avLst/>
          </a:prstGeom>
          <a:noFill/>
        </p:spPr>
        <p:txBody>
          <a:bodyPr wrap="square" rtlCol="0">
            <a:spAutoFit/>
          </a:bodyPr>
          <a:lstStyle/>
          <a:p>
            <a:r>
              <a:rPr lang="tr-TR" sz="850" dirty="0">
                <a:solidFill>
                  <a:schemeClr val="bg1">
                    <a:lumMod val="85000"/>
                  </a:schemeClr>
                </a:solidFill>
                <a:latin typeface="Corbel" panose="020B0503020204020204" pitchFamily="34" charset="0"/>
              </a:rPr>
              <a:t>Tasarım alternatiflerinin değerlendirilmesi; uygulanacak tasarım önerisinin seçilmesi; seçilen öneriye ilişkin çalışma maketinin hazırlanması.</a:t>
            </a:r>
          </a:p>
        </p:txBody>
      </p:sp>
      <p:cxnSp>
        <p:nvCxnSpPr>
          <p:cNvPr id="253" name="Düz Bağlayıcı 252">
            <a:extLst>
              <a:ext uri="{FF2B5EF4-FFF2-40B4-BE49-F238E27FC236}">
                <a16:creationId xmlns:a16="http://schemas.microsoft.com/office/drawing/2014/main" id="{C5040128-AB97-D533-16C6-13B005F70638}"/>
              </a:ext>
            </a:extLst>
          </p:cNvPr>
          <p:cNvCxnSpPr>
            <a:cxnSpLocks/>
          </p:cNvCxnSpPr>
          <p:nvPr/>
        </p:nvCxnSpPr>
        <p:spPr>
          <a:xfrm>
            <a:off x="416835" y="6385639"/>
            <a:ext cx="1718205" cy="0"/>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54" name="Metin kutusu 253">
            <a:extLst>
              <a:ext uri="{FF2B5EF4-FFF2-40B4-BE49-F238E27FC236}">
                <a16:creationId xmlns:a16="http://schemas.microsoft.com/office/drawing/2014/main" id="{BF1929EF-F2BC-9B8C-23D9-3BB0448AA451}"/>
              </a:ext>
            </a:extLst>
          </p:cNvPr>
          <p:cNvSpPr txBox="1"/>
          <p:nvPr/>
        </p:nvSpPr>
        <p:spPr>
          <a:xfrm>
            <a:off x="370345" y="6145315"/>
            <a:ext cx="1574983" cy="276999"/>
          </a:xfrm>
          <a:prstGeom prst="rect">
            <a:avLst/>
          </a:prstGeom>
          <a:noFill/>
        </p:spPr>
        <p:txBody>
          <a:bodyPr wrap="none" rtlCol="0">
            <a:spAutoFit/>
          </a:bodyPr>
          <a:lstStyle/>
          <a:p>
            <a:r>
              <a:rPr lang="tr-TR" sz="1200" b="1" dirty="0">
                <a:solidFill>
                  <a:schemeClr val="bg2">
                    <a:lumMod val="25000"/>
                  </a:schemeClr>
                </a:solidFill>
                <a:latin typeface="Corbel" panose="020B0503020204020204" pitchFamily="34" charset="0"/>
              </a:rPr>
              <a:t>ARA SINAV HAFTASI</a:t>
            </a:r>
          </a:p>
        </p:txBody>
      </p:sp>
      <p:cxnSp>
        <p:nvCxnSpPr>
          <p:cNvPr id="257" name="Düz Bağlayıcı 256">
            <a:extLst>
              <a:ext uri="{FF2B5EF4-FFF2-40B4-BE49-F238E27FC236}">
                <a16:creationId xmlns:a16="http://schemas.microsoft.com/office/drawing/2014/main" id="{2CD052A5-701C-A9C4-BB7D-756D2AD2BE02}"/>
              </a:ext>
            </a:extLst>
          </p:cNvPr>
          <p:cNvCxnSpPr>
            <a:cxnSpLocks/>
          </p:cNvCxnSpPr>
          <p:nvPr/>
        </p:nvCxnSpPr>
        <p:spPr>
          <a:xfrm>
            <a:off x="4016427" y="6374755"/>
            <a:ext cx="1718205"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258" name="Metin kutusu 257">
            <a:extLst>
              <a:ext uri="{FF2B5EF4-FFF2-40B4-BE49-F238E27FC236}">
                <a16:creationId xmlns:a16="http://schemas.microsoft.com/office/drawing/2014/main" id="{8ED3FD58-72FC-89F2-B3F4-D4EB7B1CB9C4}"/>
              </a:ext>
            </a:extLst>
          </p:cNvPr>
          <p:cNvSpPr txBox="1"/>
          <p:nvPr/>
        </p:nvSpPr>
        <p:spPr>
          <a:xfrm>
            <a:off x="3969937" y="5976982"/>
            <a:ext cx="1777652" cy="400110"/>
          </a:xfrm>
          <a:prstGeom prst="rect">
            <a:avLst/>
          </a:prstGeom>
          <a:noFill/>
        </p:spPr>
        <p:txBody>
          <a:bodyPr wrap="square" rtlCol="0">
            <a:spAutoFit/>
          </a:bodyPr>
          <a:lstStyle/>
          <a:p>
            <a:r>
              <a:rPr lang="tr-TR" sz="1000" b="1" dirty="0">
                <a:solidFill>
                  <a:schemeClr val="bg1">
                    <a:lumMod val="85000"/>
                  </a:schemeClr>
                </a:solidFill>
                <a:latin typeface="Corbel" panose="020B0503020204020204" pitchFamily="34" charset="0"/>
              </a:rPr>
              <a:t>TEKNİK TASARIM VE BİTKİLENDİRME</a:t>
            </a:r>
          </a:p>
        </p:txBody>
      </p:sp>
      <p:cxnSp>
        <p:nvCxnSpPr>
          <p:cNvPr id="259" name="Düz Bağlayıcı 258">
            <a:extLst>
              <a:ext uri="{FF2B5EF4-FFF2-40B4-BE49-F238E27FC236}">
                <a16:creationId xmlns:a16="http://schemas.microsoft.com/office/drawing/2014/main" id="{CB14128F-85F9-55E6-718C-7C2666720E8C}"/>
              </a:ext>
            </a:extLst>
          </p:cNvPr>
          <p:cNvCxnSpPr>
            <a:cxnSpLocks/>
          </p:cNvCxnSpPr>
          <p:nvPr/>
        </p:nvCxnSpPr>
        <p:spPr>
          <a:xfrm>
            <a:off x="5801531" y="6374322"/>
            <a:ext cx="1718205"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260" name="Metin kutusu 259">
            <a:extLst>
              <a:ext uri="{FF2B5EF4-FFF2-40B4-BE49-F238E27FC236}">
                <a16:creationId xmlns:a16="http://schemas.microsoft.com/office/drawing/2014/main" id="{BE0BACF0-92F0-C0C4-759D-B2DCC77EBC56}"/>
              </a:ext>
            </a:extLst>
          </p:cNvPr>
          <p:cNvSpPr txBox="1"/>
          <p:nvPr/>
        </p:nvSpPr>
        <p:spPr>
          <a:xfrm>
            <a:off x="5755041" y="6133998"/>
            <a:ext cx="1627369" cy="246221"/>
          </a:xfrm>
          <a:prstGeom prst="rect">
            <a:avLst/>
          </a:prstGeom>
          <a:noFill/>
        </p:spPr>
        <p:txBody>
          <a:bodyPr wrap="none" rtlCol="0">
            <a:spAutoFit/>
          </a:bodyPr>
          <a:lstStyle/>
          <a:p>
            <a:r>
              <a:rPr lang="tr-TR" sz="1000" b="1" dirty="0">
                <a:solidFill>
                  <a:schemeClr val="bg1">
                    <a:lumMod val="85000"/>
                  </a:schemeClr>
                </a:solidFill>
                <a:latin typeface="Corbel" panose="020B0503020204020204" pitchFamily="34" charset="0"/>
              </a:rPr>
              <a:t>PROJE DETAYLANDIRMA</a:t>
            </a:r>
          </a:p>
        </p:txBody>
      </p:sp>
      <p:sp>
        <p:nvSpPr>
          <p:cNvPr id="263" name="Metin kutusu 262">
            <a:extLst>
              <a:ext uri="{FF2B5EF4-FFF2-40B4-BE49-F238E27FC236}">
                <a16:creationId xmlns:a16="http://schemas.microsoft.com/office/drawing/2014/main" id="{BDCA6803-84C2-0D8F-C227-3304FD6C5B89}"/>
              </a:ext>
            </a:extLst>
          </p:cNvPr>
          <p:cNvSpPr txBox="1"/>
          <p:nvPr/>
        </p:nvSpPr>
        <p:spPr>
          <a:xfrm>
            <a:off x="4006460" y="6378435"/>
            <a:ext cx="1708376" cy="1138773"/>
          </a:xfrm>
          <a:prstGeom prst="rect">
            <a:avLst/>
          </a:prstGeom>
          <a:noFill/>
        </p:spPr>
        <p:txBody>
          <a:bodyPr wrap="square" rtlCol="0">
            <a:spAutoFit/>
          </a:bodyPr>
          <a:lstStyle/>
          <a:p>
            <a:r>
              <a:rPr lang="tr-TR" sz="850" dirty="0">
                <a:solidFill>
                  <a:schemeClr val="bg1">
                    <a:lumMod val="85000"/>
                  </a:schemeClr>
                </a:solidFill>
                <a:latin typeface="Corbel" panose="020B0503020204020204" pitchFamily="34" charset="0"/>
              </a:rPr>
              <a:t>Yapısal projenin ve sert–yumuşak zemin paftasının detaylandırılması; bitki tür listesinin oluşturulması; </a:t>
            </a:r>
            <a:r>
              <a:rPr lang="tr-TR" sz="850" dirty="0" err="1">
                <a:solidFill>
                  <a:schemeClr val="bg1">
                    <a:lumMod val="85000"/>
                  </a:schemeClr>
                </a:solidFill>
                <a:latin typeface="Corbel" panose="020B0503020204020204" pitchFamily="34" charset="0"/>
              </a:rPr>
              <a:t>bitkilendirme</a:t>
            </a:r>
            <a:r>
              <a:rPr lang="tr-TR" sz="850" dirty="0">
                <a:solidFill>
                  <a:schemeClr val="bg1">
                    <a:lumMod val="85000"/>
                  </a:schemeClr>
                </a:solidFill>
                <a:latin typeface="Corbel" panose="020B0503020204020204" pitchFamily="34" charset="0"/>
              </a:rPr>
              <a:t> projesinin geliştirilmesi; üç boyutlu model çalışmalarının başlatılması/geliştirilmesi.</a:t>
            </a:r>
          </a:p>
        </p:txBody>
      </p:sp>
      <p:sp>
        <p:nvSpPr>
          <p:cNvPr id="264" name="Metin kutusu 263">
            <a:extLst>
              <a:ext uri="{FF2B5EF4-FFF2-40B4-BE49-F238E27FC236}">
                <a16:creationId xmlns:a16="http://schemas.microsoft.com/office/drawing/2014/main" id="{F6A24160-A318-BA91-EF76-FEB798DA377C}"/>
              </a:ext>
            </a:extLst>
          </p:cNvPr>
          <p:cNvSpPr txBox="1"/>
          <p:nvPr/>
        </p:nvSpPr>
        <p:spPr>
          <a:xfrm>
            <a:off x="5811360" y="6371426"/>
            <a:ext cx="1708376" cy="1007968"/>
          </a:xfrm>
          <a:prstGeom prst="rect">
            <a:avLst/>
          </a:prstGeom>
          <a:noFill/>
        </p:spPr>
        <p:txBody>
          <a:bodyPr wrap="square" rtlCol="0">
            <a:spAutoFit/>
          </a:bodyPr>
          <a:lstStyle/>
          <a:p>
            <a:r>
              <a:rPr lang="tr-TR" sz="850" dirty="0">
                <a:solidFill>
                  <a:schemeClr val="bg1">
                    <a:lumMod val="85000"/>
                  </a:schemeClr>
                </a:solidFill>
                <a:latin typeface="Corbel" panose="020B0503020204020204" pitchFamily="34" charset="0"/>
              </a:rPr>
              <a:t>Yapısal projenin tamamlanması; </a:t>
            </a:r>
            <a:r>
              <a:rPr lang="tr-TR" sz="850" dirty="0" err="1">
                <a:solidFill>
                  <a:schemeClr val="bg1">
                    <a:lumMod val="85000"/>
                  </a:schemeClr>
                </a:solidFill>
                <a:latin typeface="Corbel" panose="020B0503020204020204" pitchFamily="34" charset="0"/>
              </a:rPr>
              <a:t>bitkilendirme</a:t>
            </a:r>
            <a:r>
              <a:rPr lang="tr-TR" sz="850" dirty="0">
                <a:solidFill>
                  <a:schemeClr val="bg1">
                    <a:lumMod val="85000"/>
                  </a:schemeClr>
                </a:solidFill>
                <a:latin typeface="Corbel" panose="020B0503020204020204" pitchFamily="34" charset="0"/>
              </a:rPr>
              <a:t> projesinin geliştirilmesi; kesit ve görünüşlerin hazırlanması; detay çizimlerinin oluşturulması; üç boyutlu modelin ve çalışma maketinin geliştirilmesi.</a:t>
            </a:r>
          </a:p>
        </p:txBody>
      </p:sp>
      <p:cxnSp>
        <p:nvCxnSpPr>
          <p:cNvPr id="265" name="Düz Bağlayıcı 264">
            <a:extLst>
              <a:ext uri="{FF2B5EF4-FFF2-40B4-BE49-F238E27FC236}">
                <a16:creationId xmlns:a16="http://schemas.microsoft.com/office/drawing/2014/main" id="{D21FA087-F4FC-DD24-2524-4BFB3BCECB3B}"/>
              </a:ext>
            </a:extLst>
          </p:cNvPr>
          <p:cNvCxnSpPr>
            <a:cxnSpLocks/>
          </p:cNvCxnSpPr>
          <p:nvPr/>
        </p:nvCxnSpPr>
        <p:spPr>
          <a:xfrm>
            <a:off x="409383" y="8733050"/>
            <a:ext cx="1718205"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266" name="Metin kutusu 265">
            <a:extLst>
              <a:ext uri="{FF2B5EF4-FFF2-40B4-BE49-F238E27FC236}">
                <a16:creationId xmlns:a16="http://schemas.microsoft.com/office/drawing/2014/main" id="{E6FCC599-2569-6FF1-4582-B39ED23A8ECE}"/>
              </a:ext>
            </a:extLst>
          </p:cNvPr>
          <p:cNvSpPr txBox="1"/>
          <p:nvPr/>
        </p:nvSpPr>
        <p:spPr>
          <a:xfrm>
            <a:off x="362893" y="8332939"/>
            <a:ext cx="1777222" cy="400110"/>
          </a:xfrm>
          <a:prstGeom prst="rect">
            <a:avLst/>
          </a:prstGeom>
          <a:noFill/>
        </p:spPr>
        <p:txBody>
          <a:bodyPr wrap="square" rtlCol="0">
            <a:spAutoFit/>
          </a:bodyPr>
          <a:lstStyle/>
          <a:p>
            <a:r>
              <a:rPr lang="tr-TR" sz="1000" b="1" dirty="0">
                <a:solidFill>
                  <a:schemeClr val="bg1">
                    <a:lumMod val="85000"/>
                  </a:schemeClr>
                </a:solidFill>
                <a:latin typeface="Corbel" panose="020B0503020204020204" pitchFamily="34" charset="0"/>
              </a:rPr>
              <a:t>TEKNİK PAFTALARIN TAMAMLANMASI</a:t>
            </a:r>
          </a:p>
        </p:txBody>
      </p:sp>
      <p:cxnSp>
        <p:nvCxnSpPr>
          <p:cNvPr id="267" name="Düz Bağlayıcı 266">
            <a:extLst>
              <a:ext uri="{FF2B5EF4-FFF2-40B4-BE49-F238E27FC236}">
                <a16:creationId xmlns:a16="http://schemas.microsoft.com/office/drawing/2014/main" id="{72914C5A-FA50-0A93-BDA1-91EECC9FE42D}"/>
              </a:ext>
            </a:extLst>
          </p:cNvPr>
          <p:cNvCxnSpPr>
            <a:cxnSpLocks/>
          </p:cNvCxnSpPr>
          <p:nvPr/>
        </p:nvCxnSpPr>
        <p:spPr>
          <a:xfrm>
            <a:off x="2209078" y="8725846"/>
            <a:ext cx="1718205"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268" name="Metin kutusu 267">
            <a:extLst>
              <a:ext uri="{FF2B5EF4-FFF2-40B4-BE49-F238E27FC236}">
                <a16:creationId xmlns:a16="http://schemas.microsoft.com/office/drawing/2014/main" id="{1D58A82B-EB32-24E7-3FC1-9A3F31420F77}"/>
              </a:ext>
            </a:extLst>
          </p:cNvPr>
          <p:cNvSpPr txBox="1"/>
          <p:nvPr/>
        </p:nvSpPr>
        <p:spPr>
          <a:xfrm>
            <a:off x="2162588" y="8327575"/>
            <a:ext cx="1772147" cy="400110"/>
          </a:xfrm>
          <a:prstGeom prst="rect">
            <a:avLst/>
          </a:prstGeom>
          <a:noFill/>
        </p:spPr>
        <p:txBody>
          <a:bodyPr wrap="square" rtlCol="0">
            <a:spAutoFit/>
          </a:bodyPr>
          <a:lstStyle/>
          <a:p>
            <a:r>
              <a:rPr lang="tr-TR" sz="1000" b="1" dirty="0">
                <a:solidFill>
                  <a:schemeClr val="bg1">
                    <a:lumMod val="85000"/>
                  </a:schemeClr>
                </a:solidFill>
                <a:latin typeface="Corbel" panose="020B0503020204020204" pitchFamily="34" charset="0"/>
              </a:rPr>
              <a:t>SUNUM VE PROJE BÜTÜNLEŞTİRME</a:t>
            </a:r>
          </a:p>
        </p:txBody>
      </p:sp>
      <p:cxnSp>
        <p:nvCxnSpPr>
          <p:cNvPr id="269" name="Düz Bağlayıcı 268">
            <a:extLst>
              <a:ext uri="{FF2B5EF4-FFF2-40B4-BE49-F238E27FC236}">
                <a16:creationId xmlns:a16="http://schemas.microsoft.com/office/drawing/2014/main" id="{9D3AEBEB-CD28-ACAB-E340-80C1896D9DD5}"/>
              </a:ext>
            </a:extLst>
          </p:cNvPr>
          <p:cNvCxnSpPr>
            <a:cxnSpLocks/>
          </p:cNvCxnSpPr>
          <p:nvPr/>
        </p:nvCxnSpPr>
        <p:spPr>
          <a:xfrm>
            <a:off x="4008975" y="8722166"/>
            <a:ext cx="1718205" cy="0"/>
          </a:xfrm>
          <a:prstGeom prst="line">
            <a:avLst/>
          </a:prstGeom>
          <a:ln w="127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70" name="Metin kutusu 269">
            <a:extLst>
              <a:ext uri="{FF2B5EF4-FFF2-40B4-BE49-F238E27FC236}">
                <a16:creationId xmlns:a16="http://schemas.microsoft.com/office/drawing/2014/main" id="{3794885F-43F4-BAEF-5738-67E738F7066E}"/>
              </a:ext>
            </a:extLst>
          </p:cNvPr>
          <p:cNvSpPr txBox="1"/>
          <p:nvPr/>
        </p:nvSpPr>
        <p:spPr>
          <a:xfrm>
            <a:off x="3966325" y="8372030"/>
            <a:ext cx="1515543" cy="338554"/>
          </a:xfrm>
          <a:prstGeom prst="rect">
            <a:avLst/>
          </a:prstGeom>
          <a:noFill/>
        </p:spPr>
        <p:txBody>
          <a:bodyPr wrap="none" rtlCol="0">
            <a:spAutoFit/>
          </a:bodyPr>
          <a:lstStyle/>
          <a:p>
            <a:r>
              <a:rPr lang="tr-TR" sz="1600" b="1" dirty="0">
                <a:solidFill>
                  <a:schemeClr val="tx2">
                    <a:lumMod val="50000"/>
                  </a:schemeClr>
                </a:solidFill>
                <a:latin typeface="Corbel" panose="020B0503020204020204" pitchFamily="34" charset="0"/>
              </a:rPr>
              <a:t>FİNAL TESLİMİ</a:t>
            </a:r>
          </a:p>
        </p:txBody>
      </p:sp>
      <p:cxnSp>
        <p:nvCxnSpPr>
          <p:cNvPr id="271" name="Düz Bağlayıcı 270">
            <a:extLst>
              <a:ext uri="{FF2B5EF4-FFF2-40B4-BE49-F238E27FC236}">
                <a16:creationId xmlns:a16="http://schemas.microsoft.com/office/drawing/2014/main" id="{A1975C43-C273-C767-E465-02A972EE64C0}"/>
              </a:ext>
            </a:extLst>
          </p:cNvPr>
          <p:cNvCxnSpPr>
            <a:cxnSpLocks/>
          </p:cNvCxnSpPr>
          <p:nvPr/>
        </p:nvCxnSpPr>
        <p:spPr>
          <a:xfrm>
            <a:off x="5794079" y="8721733"/>
            <a:ext cx="1718205"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272" name="Metin kutusu 271">
            <a:extLst>
              <a:ext uri="{FF2B5EF4-FFF2-40B4-BE49-F238E27FC236}">
                <a16:creationId xmlns:a16="http://schemas.microsoft.com/office/drawing/2014/main" id="{57265AE1-56CE-FB2C-2E27-B8E4106CFB5A}"/>
              </a:ext>
            </a:extLst>
          </p:cNvPr>
          <p:cNvSpPr txBox="1"/>
          <p:nvPr/>
        </p:nvSpPr>
        <p:spPr>
          <a:xfrm>
            <a:off x="5747589" y="8481409"/>
            <a:ext cx="1101584" cy="246221"/>
          </a:xfrm>
          <a:prstGeom prst="rect">
            <a:avLst/>
          </a:prstGeom>
          <a:noFill/>
        </p:spPr>
        <p:txBody>
          <a:bodyPr wrap="none" rtlCol="0">
            <a:spAutoFit/>
          </a:bodyPr>
          <a:lstStyle/>
          <a:p>
            <a:r>
              <a:rPr lang="tr-TR" sz="1000" b="1" dirty="0">
                <a:solidFill>
                  <a:schemeClr val="bg1">
                    <a:lumMod val="85000"/>
                  </a:schemeClr>
                </a:solidFill>
                <a:latin typeface="Corbel" panose="020B0503020204020204" pitchFamily="34" charset="0"/>
              </a:rPr>
              <a:t>FİNAL SUNUMU</a:t>
            </a:r>
          </a:p>
        </p:txBody>
      </p:sp>
      <p:sp>
        <p:nvSpPr>
          <p:cNvPr id="273" name="Metin kutusu 272">
            <a:extLst>
              <a:ext uri="{FF2B5EF4-FFF2-40B4-BE49-F238E27FC236}">
                <a16:creationId xmlns:a16="http://schemas.microsoft.com/office/drawing/2014/main" id="{669A5EFD-1D65-C958-E4D7-8FDC89E0D263}"/>
              </a:ext>
            </a:extLst>
          </p:cNvPr>
          <p:cNvSpPr txBox="1"/>
          <p:nvPr/>
        </p:nvSpPr>
        <p:spPr>
          <a:xfrm>
            <a:off x="416835" y="8733050"/>
            <a:ext cx="1708376" cy="1007968"/>
          </a:xfrm>
          <a:prstGeom prst="rect">
            <a:avLst/>
          </a:prstGeom>
          <a:noFill/>
        </p:spPr>
        <p:txBody>
          <a:bodyPr wrap="square" rtlCol="0">
            <a:spAutoFit/>
          </a:bodyPr>
          <a:lstStyle/>
          <a:p>
            <a:r>
              <a:rPr lang="tr-TR" sz="850" dirty="0" err="1">
                <a:solidFill>
                  <a:schemeClr val="bg1">
                    <a:lumMod val="85000"/>
                  </a:schemeClr>
                </a:solidFill>
                <a:latin typeface="Corbel" panose="020B0503020204020204" pitchFamily="34" charset="0"/>
              </a:rPr>
              <a:t>Bitkilendirme</a:t>
            </a:r>
            <a:r>
              <a:rPr lang="tr-TR" sz="850" dirty="0">
                <a:solidFill>
                  <a:schemeClr val="bg1">
                    <a:lumMod val="85000"/>
                  </a:schemeClr>
                </a:solidFill>
                <a:latin typeface="Corbel" panose="020B0503020204020204" pitchFamily="34" charset="0"/>
              </a:rPr>
              <a:t> projesinin tamamlanması; kesit ve görünüşlerin tamamlanması; detay çizimlerinin tamamlanması; üç boyutlu modelin geliştirilmesi; sunum paftası alternatiflerinin hazırlanması.</a:t>
            </a:r>
          </a:p>
        </p:txBody>
      </p:sp>
      <p:sp>
        <p:nvSpPr>
          <p:cNvPr id="274" name="Metin kutusu 273">
            <a:extLst>
              <a:ext uri="{FF2B5EF4-FFF2-40B4-BE49-F238E27FC236}">
                <a16:creationId xmlns:a16="http://schemas.microsoft.com/office/drawing/2014/main" id="{AD08AAE7-6F17-B02D-5053-B3F846880DCF}"/>
              </a:ext>
            </a:extLst>
          </p:cNvPr>
          <p:cNvSpPr txBox="1"/>
          <p:nvPr/>
        </p:nvSpPr>
        <p:spPr>
          <a:xfrm>
            <a:off x="2199628" y="8717729"/>
            <a:ext cx="1708376" cy="877163"/>
          </a:xfrm>
          <a:prstGeom prst="rect">
            <a:avLst/>
          </a:prstGeom>
          <a:noFill/>
        </p:spPr>
        <p:txBody>
          <a:bodyPr wrap="square" rtlCol="0">
            <a:spAutoFit/>
          </a:bodyPr>
          <a:lstStyle/>
          <a:p>
            <a:r>
              <a:rPr lang="tr-TR" sz="850" dirty="0">
                <a:solidFill>
                  <a:schemeClr val="bg1">
                    <a:lumMod val="85000"/>
                  </a:schemeClr>
                </a:solidFill>
                <a:latin typeface="Corbel" panose="020B0503020204020204" pitchFamily="34" charset="0"/>
              </a:rPr>
              <a:t>Gerekli düzeltmelerin yapılması; yapısal plan, bitkisel plan, kesit–görünüş ve detay paftalarının tamamlanması; sunum paftasının netleştirilmesi; maketin tamamlanması.</a:t>
            </a:r>
          </a:p>
        </p:txBody>
      </p:sp>
      <p:sp>
        <p:nvSpPr>
          <p:cNvPr id="275" name="Metin kutusu 274">
            <a:extLst>
              <a:ext uri="{FF2B5EF4-FFF2-40B4-BE49-F238E27FC236}">
                <a16:creationId xmlns:a16="http://schemas.microsoft.com/office/drawing/2014/main" id="{C523C393-5CA4-ACFE-7C30-09AEDCE8E936}"/>
              </a:ext>
            </a:extLst>
          </p:cNvPr>
          <p:cNvSpPr txBox="1"/>
          <p:nvPr/>
        </p:nvSpPr>
        <p:spPr>
          <a:xfrm>
            <a:off x="3999008" y="8725846"/>
            <a:ext cx="1708376" cy="877163"/>
          </a:xfrm>
          <a:prstGeom prst="rect">
            <a:avLst/>
          </a:prstGeom>
          <a:noFill/>
        </p:spPr>
        <p:txBody>
          <a:bodyPr wrap="square" rtlCol="0">
            <a:spAutoFit/>
          </a:bodyPr>
          <a:lstStyle/>
          <a:p>
            <a:r>
              <a:rPr lang="tr-TR" sz="850" dirty="0">
                <a:solidFill>
                  <a:schemeClr val="tx2">
                    <a:lumMod val="50000"/>
                  </a:schemeClr>
                </a:solidFill>
                <a:latin typeface="Corbel" panose="020B0503020204020204" pitchFamily="34" charset="0"/>
              </a:rPr>
              <a:t>Son proje düzeltmelerinin yapılması; sunum paftalarının tamamlanması; teknik ve görsel anlatımın son kontrollerinin gerçekleştirilmesi; proje ve maketin final tesliminin yapılması.</a:t>
            </a:r>
          </a:p>
        </p:txBody>
      </p:sp>
      <p:sp>
        <p:nvSpPr>
          <p:cNvPr id="276" name="Metin kutusu 275">
            <a:extLst>
              <a:ext uri="{FF2B5EF4-FFF2-40B4-BE49-F238E27FC236}">
                <a16:creationId xmlns:a16="http://schemas.microsoft.com/office/drawing/2014/main" id="{5DBC4301-125C-007A-913B-A77754F89EB8}"/>
              </a:ext>
            </a:extLst>
          </p:cNvPr>
          <p:cNvSpPr txBox="1"/>
          <p:nvPr/>
        </p:nvSpPr>
        <p:spPr>
          <a:xfrm>
            <a:off x="5803908" y="8718837"/>
            <a:ext cx="1708376" cy="484748"/>
          </a:xfrm>
          <a:prstGeom prst="rect">
            <a:avLst/>
          </a:prstGeom>
          <a:noFill/>
        </p:spPr>
        <p:txBody>
          <a:bodyPr wrap="square" rtlCol="0">
            <a:spAutoFit/>
          </a:bodyPr>
          <a:lstStyle/>
          <a:p>
            <a:r>
              <a:rPr lang="tr-TR" sz="850" dirty="0">
                <a:solidFill>
                  <a:schemeClr val="bg1">
                    <a:lumMod val="85000"/>
                  </a:schemeClr>
                </a:solidFill>
                <a:latin typeface="Corbel" panose="020B0503020204020204" pitchFamily="34" charset="0"/>
              </a:rPr>
              <a:t>Tamamlanan projenin jüri/final değerlendirmesi kapsamında sözlü ve görsel olarak sunulması.</a:t>
            </a:r>
          </a:p>
        </p:txBody>
      </p:sp>
      <p:sp>
        <p:nvSpPr>
          <p:cNvPr id="278" name="Metin kutusu 277">
            <a:extLst>
              <a:ext uri="{FF2B5EF4-FFF2-40B4-BE49-F238E27FC236}">
                <a16:creationId xmlns:a16="http://schemas.microsoft.com/office/drawing/2014/main" id="{7E6C7C8B-997F-1680-F181-57ACCFF1178D}"/>
              </a:ext>
            </a:extLst>
          </p:cNvPr>
          <p:cNvSpPr txBox="1"/>
          <p:nvPr/>
        </p:nvSpPr>
        <p:spPr>
          <a:xfrm>
            <a:off x="7601896" y="9939324"/>
            <a:ext cx="2993239" cy="400110"/>
          </a:xfrm>
          <a:prstGeom prst="rect">
            <a:avLst/>
          </a:prstGeom>
          <a:noFill/>
        </p:spPr>
        <p:txBody>
          <a:bodyPr wrap="square" rtlCol="0">
            <a:spAutoFit/>
          </a:bodyPr>
          <a:lstStyle/>
          <a:p>
            <a:r>
              <a:rPr lang="tr-TR" sz="1000" b="1" dirty="0">
                <a:solidFill>
                  <a:schemeClr val="bg2">
                    <a:lumMod val="50000"/>
                  </a:schemeClr>
                </a:solidFill>
                <a:latin typeface="Corbel" panose="020B0503020204020204" pitchFamily="34" charset="0"/>
              </a:rPr>
              <a:t>*Final sunum tarihi bölüm başkanlığının belirleyeceği sınav takviminde yayınlanacaktır.</a:t>
            </a:r>
          </a:p>
        </p:txBody>
      </p:sp>
      <p:sp>
        <p:nvSpPr>
          <p:cNvPr id="279" name="Metin kutusu 278">
            <a:extLst>
              <a:ext uri="{FF2B5EF4-FFF2-40B4-BE49-F238E27FC236}">
                <a16:creationId xmlns:a16="http://schemas.microsoft.com/office/drawing/2014/main" id="{ED0D5459-6CC8-4C24-1F05-FB787625CBC2}"/>
              </a:ext>
            </a:extLst>
          </p:cNvPr>
          <p:cNvSpPr txBox="1"/>
          <p:nvPr/>
        </p:nvSpPr>
        <p:spPr>
          <a:xfrm>
            <a:off x="7721092" y="5691965"/>
            <a:ext cx="3118161" cy="2446824"/>
          </a:xfrm>
          <a:prstGeom prst="rect">
            <a:avLst/>
          </a:prstGeom>
          <a:noFill/>
        </p:spPr>
        <p:txBody>
          <a:bodyPr wrap="none" rtlCol="0">
            <a:spAutoFit/>
          </a:bodyPr>
          <a:lstStyle/>
          <a:p>
            <a:r>
              <a:rPr lang="tr-TR" sz="51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PROJE </a:t>
            </a:r>
          </a:p>
          <a:p>
            <a:r>
              <a:rPr lang="tr-TR" sz="51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ÇALIŞMA </a:t>
            </a:r>
          </a:p>
          <a:p>
            <a:r>
              <a:rPr lang="tr-TR" sz="51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TAKVİMİ</a:t>
            </a:r>
          </a:p>
        </p:txBody>
      </p:sp>
      <p:sp>
        <p:nvSpPr>
          <p:cNvPr id="280" name="Dikdörtgen 279">
            <a:extLst>
              <a:ext uri="{FF2B5EF4-FFF2-40B4-BE49-F238E27FC236}">
                <a16:creationId xmlns:a16="http://schemas.microsoft.com/office/drawing/2014/main" id="{81A91BC6-D822-1A3C-094D-37AA3DCD50E6}"/>
              </a:ext>
            </a:extLst>
          </p:cNvPr>
          <p:cNvSpPr/>
          <p:nvPr/>
        </p:nvSpPr>
        <p:spPr>
          <a:xfrm>
            <a:off x="441060" y="10529734"/>
            <a:ext cx="10160392" cy="45719"/>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a:p>
        </p:txBody>
      </p:sp>
      <p:sp>
        <p:nvSpPr>
          <p:cNvPr id="282" name="Dikdörtgen 281">
            <a:extLst>
              <a:ext uri="{FF2B5EF4-FFF2-40B4-BE49-F238E27FC236}">
                <a16:creationId xmlns:a16="http://schemas.microsoft.com/office/drawing/2014/main" id="{62F12240-97EF-B775-5794-A417AB8DF8E2}"/>
              </a:ext>
            </a:extLst>
          </p:cNvPr>
          <p:cNvSpPr/>
          <p:nvPr/>
        </p:nvSpPr>
        <p:spPr>
          <a:xfrm>
            <a:off x="7721092" y="871015"/>
            <a:ext cx="2881746" cy="4764937"/>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283" name="Metin kutusu 282">
            <a:extLst>
              <a:ext uri="{FF2B5EF4-FFF2-40B4-BE49-F238E27FC236}">
                <a16:creationId xmlns:a16="http://schemas.microsoft.com/office/drawing/2014/main" id="{5671BD44-5EAB-D359-A11D-0A5167FC4476}"/>
              </a:ext>
            </a:extLst>
          </p:cNvPr>
          <p:cNvSpPr txBox="1"/>
          <p:nvPr/>
        </p:nvSpPr>
        <p:spPr>
          <a:xfrm rot="5400000">
            <a:off x="7449020" y="1149165"/>
            <a:ext cx="4608954" cy="4247317"/>
          </a:xfrm>
          <a:prstGeom prst="rect">
            <a:avLst/>
          </a:prstGeom>
          <a:noFill/>
        </p:spPr>
        <p:txBody>
          <a:bodyPr wrap="none" rtlCol="0">
            <a:spAutoFit/>
          </a:bodyPr>
          <a:lstStyle/>
          <a:p>
            <a:r>
              <a:rPr lang="tr-TR" sz="27000" spc="-300" dirty="0">
                <a:solidFill>
                  <a:srgbClr val="E3E4E0"/>
                </a:solidFill>
                <a:latin typeface="Big John" panose="02000000000000000000" pitchFamily="2" charset="0"/>
                <a:ea typeface="Krungthep" panose="02000400000000000000" pitchFamily="2" charset="-34"/>
                <a:cs typeface="Krungthep" panose="02000400000000000000" pitchFamily="2" charset="-34"/>
              </a:rPr>
              <a:t>04</a:t>
            </a:r>
          </a:p>
        </p:txBody>
      </p:sp>
      <p:sp>
        <p:nvSpPr>
          <p:cNvPr id="2" name="Dikdörtgen 1">
            <a:extLst>
              <a:ext uri="{FF2B5EF4-FFF2-40B4-BE49-F238E27FC236}">
                <a16:creationId xmlns:a16="http://schemas.microsoft.com/office/drawing/2014/main" id="{1E50488F-334A-542B-2930-43F488C49190}"/>
              </a:ext>
            </a:extLst>
          </p:cNvPr>
          <p:cNvSpPr/>
          <p:nvPr/>
        </p:nvSpPr>
        <p:spPr>
          <a:xfrm>
            <a:off x="5812660" y="3458494"/>
            <a:ext cx="1718205" cy="2172626"/>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4" name="Metin kutusu 3">
            <a:extLst>
              <a:ext uri="{FF2B5EF4-FFF2-40B4-BE49-F238E27FC236}">
                <a16:creationId xmlns:a16="http://schemas.microsoft.com/office/drawing/2014/main" id="{D2E1E8BC-6F21-5D2D-FEDB-2E20EFE56E3C}"/>
              </a:ext>
            </a:extLst>
          </p:cNvPr>
          <p:cNvSpPr txBox="1"/>
          <p:nvPr/>
        </p:nvSpPr>
        <p:spPr>
          <a:xfrm>
            <a:off x="5733280" y="5271463"/>
            <a:ext cx="915635" cy="400110"/>
          </a:xfrm>
          <a:prstGeom prst="rect">
            <a:avLst/>
          </a:prstGeom>
          <a:noFill/>
        </p:spPr>
        <p:txBody>
          <a:bodyPr wrap="none" rtlCol="0">
            <a:spAutoFit/>
          </a:bodyPr>
          <a:lstStyle/>
          <a:p>
            <a:r>
              <a:rPr lang="tr-TR" sz="2000" dirty="0">
                <a:solidFill>
                  <a:schemeClr val="tx2">
                    <a:lumMod val="75000"/>
                  </a:schemeClr>
                </a:solidFill>
                <a:latin typeface="Krungthep" panose="02000400000000000000" pitchFamily="2" charset="-34"/>
                <a:ea typeface="Krungthep" panose="02000400000000000000" pitchFamily="2" charset="-34"/>
                <a:cs typeface="Krungthep" panose="02000400000000000000" pitchFamily="2" charset="-34"/>
              </a:rPr>
              <a:t>8.</a:t>
            </a:r>
            <a:r>
              <a:rPr lang="tr-TR" sz="1200" dirty="0">
                <a:solidFill>
                  <a:schemeClr val="tx2">
                    <a:lumMod val="75000"/>
                  </a:schemeClr>
                </a:solidFill>
                <a:latin typeface="Krungthep" panose="02000400000000000000" pitchFamily="2" charset="-34"/>
                <a:ea typeface="Krungthep" panose="02000400000000000000" pitchFamily="2" charset="-34"/>
                <a:cs typeface="Krungthep" panose="02000400000000000000" pitchFamily="2" charset="-34"/>
              </a:rPr>
              <a:t>HAFTA</a:t>
            </a:r>
          </a:p>
        </p:txBody>
      </p:sp>
      <p:sp>
        <p:nvSpPr>
          <p:cNvPr id="8" name="Metin kutusu 7">
            <a:extLst>
              <a:ext uri="{FF2B5EF4-FFF2-40B4-BE49-F238E27FC236}">
                <a16:creationId xmlns:a16="http://schemas.microsoft.com/office/drawing/2014/main" id="{5A2430DD-1122-3789-188F-1E6C46498CA8}"/>
              </a:ext>
            </a:extLst>
          </p:cNvPr>
          <p:cNvSpPr txBox="1"/>
          <p:nvPr/>
        </p:nvSpPr>
        <p:spPr>
          <a:xfrm>
            <a:off x="6984485" y="5394574"/>
            <a:ext cx="572593" cy="276999"/>
          </a:xfrm>
          <a:prstGeom prst="rect">
            <a:avLst/>
          </a:prstGeom>
          <a:noFill/>
        </p:spPr>
        <p:txBody>
          <a:bodyPr wrap="none" rtlCol="0">
            <a:spAutoFit/>
          </a:bodyPr>
          <a:lstStyle/>
          <a:p>
            <a:r>
              <a:rPr lang="tr-TR" sz="600" dirty="0">
                <a:solidFill>
                  <a:schemeClr val="tx2">
                    <a:lumMod val="75000"/>
                  </a:schemeClr>
                </a:solidFill>
                <a:latin typeface="Avenir Book" panose="02000503020000020003" pitchFamily="2" charset="0"/>
                <a:ea typeface="Krungthep" panose="02000400000000000000" pitchFamily="2" charset="-34"/>
                <a:cs typeface="Krungthep" panose="02000400000000000000" pitchFamily="2" charset="-34"/>
              </a:rPr>
              <a:t>10.11.2026</a:t>
            </a:r>
          </a:p>
          <a:p>
            <a:r>
              <a:rPr lang="tr-TR" sz="600" dirty="0">
                <a:solidFill>
                  <a:schemeClr val="tx2">
                    <a:lumMod val="75000"/>
                  </a:schemeClr>
                </a:solidFill>
                <a:latin typeface="Avenir Book" panose="02000503020000020003" pitchFamily="2" charset="0"/>
                <a:ea typeface="Krungthep" panose="02000400000000000000" pitchFamily="2" charset="-34"/>
                <a:cs typeface="Krungthep" panose="02000400000000000000" pitchFamily="2" charset="-34"/>
              </a:rPr>
              <a:t>13.11.2026</a:t>
            </a:r>
          </a:p>
        </p:txBody>
      </p:sp>
      <p:cxnSp>
        <p:nvCxnSpPr>
          <p:cNvPr id="9" name="Düz Bağlayıcı 8">
            <a:extLst>
              <a:ext uri="{FF2B5EF4-FFF2-40B4-BE49-F238E27FC236}">
                <a16:creationId xmlns:a16="http://schemas.microsoft.com/office/drawing/2014/main" id="{BDE3AA51-4B19-D7A4-58FF-1C11CDCA25A5}"/>
              </a:ext>
            </a:extLst>
          </p:cNvPr>
          <p:cNvCxnSpPr>
            <a:cxnSpLocks/>
          </p:cNvCxnSpPr>
          <p:nvPr/>
        </p:nvCxnSpPr>
        <p:spPr>
          <a:xfrm>
            <a:off x="5807318" y="4009548"/>
            <a:ext cx="1718205"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Metin kutusu 9">
            <a:extLst>
              <a:ext uri="{FF2B5EF4-FFF2-40B4-BE49-F238E27FC236}">
                <a16:creationId xmlns:a16="http://schemas.microsoft.com/office/drawing/2014/main" id="{7CECA3CA-028B-0EB1-3B8E-49B09586C4A5}"/>
              </a:ext>
            </a:extLst>
          </p:cNvPr>
          <p:cNvSpPr txBox="1"/>
          <p:nvPr/>
        </p:nvSpPr>
        <p:spPr>
          <a:xfrm>
            <a:off x="5752295" y="3767608"/>
            <a:ext cx="1739579" cy="276999"/>
          </a:xfrm>
          <a:prstGeom prst="rect">
            <a:avLst/>
          </a:prstGeom>
          <a:noFill/>
        </p:spPr>
        <p:txBody>
          <a:bodyPr wrap="square" rtlCol="0">
            <a:spAutoFit/>
          </a:bodyPr>
          <a:lstStyle/>
          <a:p>
            <a:r>
              <a:rPr lang="tr-TR" sz="1200" b="1" dirty="0">
                <a:solidFill>
                  <a:schemeClr val="tx2">
                    <a:lumMod val="75000"/>
                  </a:schemeClr>
                </a:solidFill>
                <a:latin typeface="Corbel" panose="020B0503020204020204" pitchFamily="34" charset="0"/>
              </a:rPr>
              <a:t>ARA DEĞERLENDİRME</a:t>
            </a:r>
          </a:p>
        </p:txBody>
      </p:sp>
      <p:sp>
        <p:nvSpPr>
          <p:cNvPr id="11" name="Metin kutusu 10">
            <a:extLst>
              <a:ext uri="{FF2B5EF4-FFF2-40B4-BE49-F238E27FC236}">
                <a16:creationId xmlns:a16="http://schemas.microsoft.com/office/drawing/2014/main" id="{5A999FDC-0AD0-DD1C-6B1C-61E26989F9FD}"/>
              </a:ext>
            </a:extLst>
          </p:cNvPr>
          <p:cNvSpPr txBox="1"/>
          <p:nvPr/>
        </p:nvSpPr>
        <p:spPr>
          <a:xfrm>
            <a:off x="5797868" y="4001431"/>
            <a:ext cx="1708376" cy="615553"/>
          </a:xfrm>
          <a:prstGeom prst="rect">
            <a:avLst/>
          </a:prstGeom>
          <a:noFill/>
        </p:spPr>
        <p:txBody>
          <a:bodyPr wrap="square" rtlCol="0">
            <a:spAutoFit/>
          </a:bodyPr>
          <a:lstStyle/>
          <a:p>
            <a:r>
              <a:rPr lang="tr-TR" sz="850" dirty="0">
                <a:solidFill>
                  <a:schemeClr val="tx2">
                    <a:lumMod val="75000"/>
                  </a:schemeClr>
                </a:solidFill>
                <a:latin typeface="Corbel" panose="020B0503020204020204" pitchFamily="34" charset="0"/>
              </a:rPr>
              <a:t>Ara değerlendirme/tespit yapılması; tasarımın alternatiflerinin geliştirilmesi ve tasarım önerisinin seçilmesi</a:t>
            </a:r>
          </a:p>
        </p:txBody>
      </p:sp>
      <p:sp>
        <p:nvSpPr>
          <p:cNvPr id="12" name="Dikdörtgen 11">
            <a:extLst>
              <a:ext uri="{FF2B5EF4-FFF2-40B4-BE49-F238E27FC236}">
                <a16:creationId xmlns:a16="http://schemas.microsoft.com/office/drawing/2014/main" id="{88D0A8F0-1CC1-DF3B-5BED-93A3E7C8F9AF}"/>
              </a:ext>
            </a:extLst>
          </p:cNvPr>
          <p:cNvSpPr/>
          <p:nvPr/>
        </p:nvSpPr>
        <p:spPr>
          <a:xfrm>
            <a:off x="2221218" y="5832483"/>
            <a:ext cx="1718205" cy="2172626"/>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13" name="Metin kutusu 12">
            <a:extLst>
              <a:ext uri="{FF2B5EF4-FFF2-40B4-BE49-F238E27FC236}">
                <a16:creationId xmlns:a16="http://schemas.microsoft.com/office/drawing/2014/main" id="{C46177D8-4912-A080-298D-7D5718C78C73}"/>
              </a:ext>
            </a:extLst>
          </p:cNvPr>
          <p:cNvSpPr txBox="1"/>
          <p:nvPr/>
        </p:nvSpPr>
        <p:spPr>
          <a:xfrm>
            <a:off x="2149541" y="7636348"/>
            <a:ext cx="1087157" cy="400110"/>
          </a:xfrm>
          <a:prstGeom prst="rect">
            <a:avLst/>
          </a:prstGeom>
          <a:noFill/>
        </p:spPr>
        <p:txBody>
          <a:bodyPr wrap="none" rtlCol="0">
            <a:spAutoFit/>
          </a:bodyPr>
          <a:lstStyle/>
          <a:p>
            <a:r>
              <a:rPr lang="tr-TR" sz="20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10.</a:t>
            </a:r>
            <a:r>
              <a:rPr lang="tr-TR" sz="1200" dirty="0">
                <a:solidFill>
                  <a:schemeClr val="bg1">
                    <a:lumMod val="85000"/>
                  </a:schemeClr>
                </a:solidFill>
                <a:latin typeface="Krungthep" panose="02000400000000000000" pitchFamily="2" charset="-34"/>
                <a:ea typeface="Krungthep" panose="02000400000000000000" pitchFamily="2" charset="-34"/>
                <a:cs typeface="Krungthep" panose="02000400000000000000" pitchFamily="2" charset="-34"/>
              </a:rPr>
              <a:t>HAFTA</a:t>
            </a:r>
          </a:p>
        </p:txBody>
      </p:sp>
      <p:sp>
        <p:nvSpPr>
          <p:cNvPr id="14" name="Metin kutusu 13">
            <a:extLst>
              <a:ext uri="{FF2B5EF4-FFF2-40B4-BE49-F238E27FC236}">
                <a16:creationId xmlns:a16="http://schemas.microsoft.com/office/drawing/2014/main" id="{09437307-B818-1798-F2B4-9E6DCBD7B822}"/>
              </a:ext>
            </a:extLst>
          </p:cNvPr>
          <p:cNvSpPr txBox="1"/>
          <p:nvPr/>
        </p:nvSpPr>
        <p:spPr>
          <a:xfrm>
            <a:off x="3400746" y="7759459"/>
            <a:ext cx="572593" cy="276999"/>
          </a:xfrm>
          <a:prstGeom prst="rect">
            <a:avLst/>
          </a:prstGeom>
          <a:noFill/>
        </p:spPr>
        <p:txBody>
          <a:bodyPr wrap="none" rtlCol="0">
            <a:spAutoFit/>
          </a:bodyPr>
          <a:lstStyle/>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24.11.2026</a:t>
            </a:r>
          </a:p>
          <a:p>
            <a:r>
              <a:rPr lang="tr-TR" sz="600" dirty="0">
                <a:solidFill>
                  <a:schemeClr val="bg1">
                    <a:lumMod val="85000"/>
                  </a:schemeClr>
                </a:solidFill>
                <a:latin typeface="Avenir Book" panose="02000503020000020003" pitchFamily="2" charset="0"/>
                <a:ea typeface="Krungthep" panose="02000400000000000000" pitchFamily="2" charset="-34"/>
                <a:cs typeface="Krungthep" panose="02000400000000000000" pitchFamily="2" charset="-34"/>
              </a:rPr>
              <a:t>27.11.2026</a:t>
            </a:r>
          </a:p>
        </p:txBody>
      </p:sp>
      <p:cxnSp>
        <p:nvCxnSpPr>
          <p:cNvPr id="15" name="Düz Bağlayıcı 14">
            <a:extLst>
              <a:ext uri="{FF2B5EF4-FFF2-40B4-BE49-F238E27FC236}">
                <a16:creationId xmlns:a16="http://schemas.microsoft.com/office/drawing/2014/main" id="{5FE988E6-1859-F90C-D0AF-B36C71DA9218}"/>
              </a:ext>
            </a:extLst>
          </p:cNvPr>
          <p:cNvCxnSpPr>
            <a:cxnSpLocks/>
          </p:cNvCxnSpPr>
          <p:nvPr/>
        </p:nvCxnSpPr>
        <p:spPr>
          <a:xfrm>
            <a:off x="2210735" y="6358325"/>
            <a:ext cx="1718205"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16" name="Metin kutusu 15">
            <a:extLst>
              <a:ext uri="{FF2B5EF4-FFF2-40B4-BE49-F238E27FC236}">
                <a16:creationId xmlns:a16="http://schemas.microsoft.com/office/drawing/2014/main" id="{9BAB961D-F9C2-11EE-5609-3E7DF4B254ED}"/>
              </a:ext>
            </a:extLst>
          </p:cNvPr>
          <p:cNvSpPr txBox="1"/>
          <p:nvPr/>
        </p:nvSpPr>
        <p:spPr>
          <a:xfrm>
            <a:off x="2164245" y="5967490"/>
            <a:ext cx="1772147" cy="400110"/>
          </a:xfrm>
          <a:prstGeom prst="rect">
            <a:avLst/>
          </a:prstGeom>
          <a:noFill/>
        </p:spPr>
        <p:txBody>
          <a:bodyPr wrap="square" rtlCol="0">
            <a:spAutoFit/>
          </a:bodyPr>
          <a:lstStyle/>
          <a:p>
            <a:r>
              <a:rPr lang="tr-TR" sz="1000" b="1" dirty="0">
                <a:solidFill>
                  <a:schemeClr val="bg1">
                    <a:lumMod val="85000"/>
                  </a:schemeClr>
                </a:solidFill>
                <a:latin typeface="Corbel" panose="020B0503020204020204" pitchFamily="34" charset="0"/>
              </a:rPr>
              <a:t>TASARIMIN OLGUNLAŞTIRILMASI</a:t>
            </a:r>
          </a:p>
        </p:txBody>
      </p:sp>
      <p:sp>
        <p:nvSpPr>
          <p:cNvPr id="17" name="Metin kutusu 16">
            <a:extLst>
              <a:ext uri="{FF2B5EF4-FFF2-40B4-BE49-F238E27FC236}">
                <a16:creationId xmlns:a16="http://schemas.microsoft.com/office/drawing/2014/main" id="{A29E407D-E0CD-8035-8573-50A686E53DE8}"/>
              </a:ext>
            </a:extLst>
          </p:cNvPr>
          <p:cNvSpPr txBox="1"/>
          <p:nvPr/>
        </p:nvSpPr>
        <p:spPr>
          <a:xfrm>
            <a:off x="2220564" y="6355429"/>
            <a:ext cx="1708376" cy="615553"/>
          </a:xfrm>
          <a:prstGeom prst="rect">
            <a:avLst/>
          </a:prstGeom>
          <a:noFill/>
        </p:spPr>
        <p:txBody>
          <a:bodyPr wrap="square" rtlCol="0">
            <a:spAutoFit/>
          </a:bodyPr>
          <a:lstStyle/>
          <a:p>
            <a:r>
              <a:rPr lang="tr-TR" sz="850" dirty="0">
                <a:solidFill>
                  <a:schemeClr val="bg1">
                    <a:lumMod val="85000"/>
                  </a:schemeClr>
                </a:solidFill>
                <a:latin typeface="Corbel" panose="020B0503020204020204" pitchFamily="34" charset="0"/>
              </a:rPr>
              <a:t>Seçilen tasarım önerisinin geliştirilmesi; mekânsal kararların netleştirilmesi; tasarım ile çalışma maketinin birlikte geliştirilmesi.</a:t>
            </a:r>
          </a:p>
        </p:txBody>
      </p:sp>
      <p:sp>
        <p:nvSpPr>
          <p:cNvPr id="18" name="Metin kutusu 17">
            <a:extLst>
              <a:ext uri="{FF2B5EF4-FFF2-40B4-BE49-F238E27FC236}">
                <a16:creationId xmlns:a16="http://schemas.microsoft.com/office/drawing/2014/main" id="{BF8B848E-75FD-B9AB-E9B9-276BB75EDEB0}"/>
              </a:ext>
            </a:extLst>
          </p:cNvPr>
          <p:cNvSpPr txBox="1"/>
          <p:nvPr/>
        </p:nvSpPr>
        <p:spPr>
          <a:xfrm>
            <a:off x="455980" y="627463"/>
            <a:ext cx="7266733" cy="269304"/>
          </a:xfrm>
          <a:prstGeom prst="rect">
            <a:avLst/>
          </a:prstGeom>
          <a:noFill/>
        </p:spPr>
        <p:txBody>
          <a:bodyPr wrap="none" rtlCol="0">
            <a:spAutoFit/>
          </a:bodyPr>
          <a:lstStyle/>
          <a:p>
            <a:r>
              <a:rPr lang="tr-TR" sz="1150" dirty="0">
                <a:solidFill>
                  <a:schemeClr val="bg1">
                    <a:lumMod val="95000"/>
                  </a:schemeClr>
                </a:solidFill>
                <a:latin typeface="Eurostile" panose="020B0504020202050204" pitchFamily="34" charset="0"/>
              </a:rPr>
              <a:t>KARADENİZ TEKNİK ÜNİVERSİTESİ PEYZAJ MİMARLIĞI BÖLÜMÜ ÇEVRE TASARIM PROJE IV PROJE TANITIM FÖYÜ</a:t>
            </a:r>
          </a:p>
        </p:txBody>
      </p:sp>
    </p:spTree>
    <p:extLst>
      <p:ext uri="{BB962C8B-B14F-4D97-AF65-F5344CB8AC3E}">
        <p14:creationId xmlns:p14="http://schemas.microsoft.com/office/powerpoint/2010/main" val="3151465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3E4E0"/>
        </a:solidFill>
        <a:effectLst/>
      </p:bgPr>
    </p:bg>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146F4201-D88F-17FE-12F9-CBFA3776F59D}"/>
              </a:ext>
            </a:extLst>
          </p:cNvPr>
          <p:cNvSpPr/>
          <p:nvPr/>
        </p:nvSpPr>
        <p:spPr>
          <a:xfrm>
            <a:off x="434742" y="532387"/>
            <a:ext cx="10168095" cy="363013"/>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5" name="Metin kutusu 4">
            <a:extLst>
              <a:ext uri="{FF2B5EF4-FFF2-40B4-BE49-F238E27FC236}">
                <a16:creationId xmlns:a16="http://schemas.microsoft.com/office/drawing/2014/main" id="{74075E04-7F01-1364-F128-C8CB830527AF}"/>
              </a:ext>
            </a:extLst>
          </p:cNvPr>
          <p:cNvSpPr txBox="1"/>
          <p:nvPr/>
        </p:nvSpPr>
        <p:spPr>
          <a:xfrm>
            <a:off x="434742" y="5716400"/>
            <a:ext cx="2666114" cy="1661993"/>
          </a:xfrm>
          <a:prstGeom prst="rect">
            <a:avLst/>
          </a:prstGeom>
          <a:noFill/>
        </p:spPr>
        <p:txBody>
          <a:bodyPr wrap="none" rtlCol="0">
            <a:spAutoFit/>
          </a:bodyPr>
          <a:lstStyle/>
          <a:p>
            <a:r>
              <a:rPr lang="tr-TR" sz="51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FİNAL</a:t>
            </a:r>
          </a:p>
          <a:p>
            <a:r>
              <a:rPr lang="tr-TR" sz="51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TESLİMİ</a:t>
            </a:r>
          </a:p>
        </p:txBody>
      </p:sp>
      <p:sp>
        <p:nvSpPr>
          <p:cNvPr id="6" name="Dikdörtgen 5">
            <a:extLst>
              <a:ext uri="{FF2B5EF4-FFF2-40B4-BE49-F238E27FC236}">
                <a16:creationId xmlns:a16="http://schemas.microsoft.com/office/drawing/2014/main" id="{28A94E2D-8837-574E-3662-23E65806E90B}"/>
              </a:ext>
            </a:extLst>
          </p:cNvPr>
          <p:cNvSpPr/>
          <p:nvPr/>
        </p:nvSpPr>
        <p:spPr>
          <a:xfrm>
            <a:off x="441060" y="10529734"/>
            <a:ext cx="10160392" cy="45719"/>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a:p>
        </p:txBody>
      </p:sp>
      <p:sp>
        <p:nvSpPr>
          <p:cNvPr id="8" name="Dikdörtgen 7">
            <a:extLst>
              <a:ext uri="{FF2B5EF4-FFF2-40B4-BE49-F238E27FC236}">
                <a16:creationId xmlns:a16="http://schemas.microsoft.com/office/drawing/2014/main" id="{ACC2D500-B91C-2E6F-3C44-A66EE4D0E5B5}"/>
              </a:ext>
            </a:extLst>
          </p:cNvPr>
          <p:cNvSpPr/>
          <p:nvPr/>
        </p:nvSpPr>
        <p:spPr>
          <a:xfrm>
            <a:off x="434742" y="895450"/>
            <a:ext cx="2881746" cy="4764937"/>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9" name="Metin kutusu 8">
            <a:extLst>
              <a:ext uri="{FF2B5EF4-FFF2-40B4-BE49-F238E27FC236}">
                <a16:creationId xmlns:a16="http://schemas.microsoft.com/office/drawing/2014/main" id="{6186E5C6-8F39-1B93-5933-CC666A7E1305}"/>
              </a:ext>
            </a:extLst>
          </p:cNvPr>
          <p:cNvSpPr txBox="1"/>
          <p:nvPr/>
        </p:nvSpPr>
        <p:spPr>
          <a:xfrm rot="5400000">
            <a:off x="162670" y="1173600"/>
            <a:ext cx="4608954" cy="4247317"/>
          </a:xfrm>
          <a:prstGeom prst="rect">
            <a:avLst/>
          </a:prstGeom>
          <a:noFill/>
        </p:spPr>
        <p:txBody>
          <a:bodyPr wrap="none" rtlCol="0">
            <a:spAutoFit/>
          </a:bodyPr>
          <a:lstStyle/>
          <a:p>
            <a:r>
              <a:rPr lang="tr-TR" sz="27000" spc="-300" dirty="0">
                <a:solidFill>
                  <a:srgbClr val="E3E4E0"/>
                </a:solidFill>
                <a:latin typeface="Big John" panose="02000000000000000000" pitchFamily="2" charset="0"/>
                <a:ea typeface="Krungthep" panose="02000400000000000000" pitchFamily="2" charset="-34"/>
                <a:cs typeface="Krungthep" panose="02000400000000000000" pitchFamily="2" charset="-34"/>
              </a:rPr>
              <a:t>05</a:t>
            </a:r>
          </a:p>
        </p:txBody>
      </p:sp>
      <p:sp>
        <p:nvSpPr>
          <p:cNvPr id="2" name="Dikdörtgen 1">
            <a:extLst>
              <a:ext uri="{FF2B5EF4-FFF2-40B4-BE49-F238E27FC236}">
                <a16:creationId xmlns:a16="http://schemas.microsoft.com/office/drawing/2014/main" id="{A9DDE294-90CB-69ED-6DE6-463ED7C15DD6}"/>
              </a:ext>
            </a:extLst>
          </p:cNvPr>
          <p:cNvSpPr/>
          <p:nvPr/>
        </p:nvSpPr>
        <p:spPr>
          <a:xfrm>
            <a:off x="7181481" y="1105857"/>
            <a:ext cx="3419972" cy="2660164"/>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3" name="Düz Bağlayıcı 2">
            <a:extLst>
              <a:ext uri="{FF2B5EF4-FFF2-40B4-BE49-F238E27FC236}">
                <a16:creationId xmlns:a16="http://schemas.microsoft.com/office/drawing/2014/main" id="{7CA9A720-20DE-5628-A52C-2B45A91894CA}"/>
              </a:ext>
            </a:extLst>
          </p:cNvPr>
          <p:cNvCxnSpPr>
            <a:cxnSpLocks/>
          </p:cNvCxnSpPr>
          <p:nvPr/>
        </p:nvCxnSpPr>
        <p:spPr>
          <a:xfrm>
            <a:off x="7181481" y="1550208"/>
            <a:ext cx="3420973" cy="0"/>
          </a:xfrm>
          <a:prstGeom prst="line">
            <a:avLst/>
          </a:prstGeom>
          <a:ln w="12700">
            <a:solidFill>
              <a:srgbClr val="E3E4E0"/>
            </a:solidFill>
          </a:ln>
        </p:spPr>
        <p:style>
          <a:lnRef idx="1">
            <a:schemeClr val="accent1"/>
          </a:lnRef>
          <a:fillRef idx="0">
            <a:schemeClr val="accent1"/>
          </a:fillRef>
          <a:effectRef idx="0">
            <a:schemeClr val="accent1"/>
          </a:effectRef>
          <a:fontRef idx="minor">
            <a:schemeClr val="tx1"/>
          </a:fontRef>
        </p:style>
      </p:cxnSp>
      <p:sp>
        <p:nvSpPr>
          <p:cNvPr id="10" name="Metin kutusu 9">
            <a:extLst>
              <a:ext uri="{FF2B5EF4-FFF2-40B4-BE49-F238E27FC236}">
                <a16:creationId xmlns:a16="http://schemas.microsoft.com/office/drawing/2014/main" id="{5F3F4BAA-64C5-498A-4AA9-C9791BC84C95}"/>
              </a:ext>
            </a:extLst>
          </p:cNvPr>
          <p:cNvSpPr txBox="1"/>
          <p:nvPr/>
        </p:nvSpPr>
        <p:spPr>
          <a:xfrm>
            <a:off x="7180480" y="1150098"/>
            <a:ext cx="2193145" cy="400110"/>
          </a:xfrm>
          <a:prstGeom prst="rect">
            <a:avLst/>
          </a:prstGeom>
          <a:noFill/>
        </p:spPr>
        <p:txBody>
          <a:bodyPr wrap="square" rtlCol="0">
            <a:spAutoFit/>
          </a:bodyPr>
          <a:lstStyle/>
          <a:p>
            <a:r>
              <a:rPr lang="tr-TR" sz="1000" dirty="0">
                <a:solidFill>
                  <a:srgbClr val="E3E4E0"/>
                </a:solidFill>
                <a:latin typeface="Corbel" panose="020B0503020204020204" pitchFamily="34" charset="0"/>
              </a:rPr>
              <a:t>1/200 ÖLÇEK</a:t>
            </a:r>
          </a:p>
          <a:p>
            <a:r>
              <a:rPr lang="tr-TR" sz="1000" b="1" dirty="0">
                <a:solidFill>
                  <a:srgbClr val="E3E4E0"/>
                </a:solidFill>
                <a:latin typeface="Corbel" panose="020B0503020204020204" pitchFamily="34" charset="0"/>
              </a:rPr>
              <a:t>BİTKİSEL PEYZAJ PROJESİ </a:t>
            </a:r>
          </a:p>
        </p:txBody>
      </p:sp>
      <p:sp>
        <p:nvSpPr>
          <p:cNvPr id="17" name="Dikdörtgen 16">
            <a:extLst>
              <a:ext uri="{FF2B5EF4-FFF2-40B4-BE49-F238E27FC236}">
                <a16:creationId xmlns:a16="http://schemas.microsoft.com/office/drawing/2014/main" id="{8E2C862B-D1E5-0C45-D3C2-A214B626CC15}"/>
              </a:ext>
            </a:extLst>
          </p:cNvPr>
          <p:cNvSpPr/>
          <p:nvPr/>
        </p:nvSpPr>
        <p:spPr>
          <a:xfrm>
            <a:off x="3619283" y="1105857"/>
            <a:ext cx="3419972" cy="1916386"/>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18" name="Düz Bağlayıcı 17">
            <a:extLst>
              <a:ext uri="{FF2B5EF4-FFF2-40B4-BE49-F238E27FC236}">
                <a16:creationId xmlns:a16="http://schemas.microsoft.com/office/drawing/2014/main" id="{EC0DCE0C-6A16-2322-523D-AF69AB4C777D}"/>
              </a:ext>
            </a:extLst>
          </p:cNvPr>
          <p:cNvCxnSpPr>
            <a:cxnSpLocks/>
          </p:cNvCxnSpPr>
          <p:nvPr/>
        </p:nvCxnSpPr>
        <p:spPr>
          <a:xfrm>
            <a:off x="3619283" y="1550208"/>
            <a:ext cx="3420973"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9" name="Metin kutusu 18">
            <a:extLst>
              <a:ext uri="{FF2B5EF4-FFF2-40B4-BE49-F238E27FC236}">
                <a16:creationId xmlns:a16="http://schemas.microsoft.com/office/drawing/2014/main" id="{92165070-734C-8324-FE7C-873A9C952AE4}"/>
              </a:ext>
            </a:extLst>
          </p:cNvPr>
          <p:cNvSpPr txBox="1"/>
          <p:nvPr/>
        </p:nvSpPr>
        <p:spPr>
          <a:xfrm>
            <a:off x="3618282" y="1150098"/>
            <a:ext cx="2193145" cy="400110"/>
          </a:xfrm>
          <a:prstGeom prst="rect">
            <a:avLst/>
          </a:prstGeom>
          <a:noFill/>
        </p:spPr>
        <p:txBody>
          <a:bodyPr wrap="square" rtlCol="0">
            <a:spAutoFit/>
          </a:bodyPr>
          <a:lstStyle/>
          <a:p>
            <a:r>
              <a:rPr lang="tr-TR" sz="1000" dirty="0">
                <a:solidFill>
                  <a:schemeClr val="bg2">
                    <a:lumMod val="50000"/>
                  </a:schemeClr>
                </a:solidFill>
                <a:latin typeface="Corbel" panose="020B0503020204020204" pitchFamily="34" charset="0"/>
              </a:rPr>
              <a:t>1/200 ÖLÇEK</a:t>
            </a:r>
          </a:p>
          <a:p>
            <a:r>
              <a:rPr lang="tr-TR" sz="1000" b="1" dirty="0">
                <a:solidFill>
                  <a:schemeClr val="bg2">
                    <a:lumMod val="50000"/>
                  </a:schemeClr>
                </a:solidFill>
                <a:latin typeface="Corbel" panose="020B0503020204020204" pitchFamily="34" charset="0"/>
              </a:rPr>
              <a:t>YAPISAL PEYZAJ PROJESİ</a:t>
            </a:r>
          </a:p>
        </p:txBody>
      </p:sp>
      <p:sp>
        <p:nvSpPr>
          <p:cNvPr id="20" name="Dikdörtgen 19">
            <a:extLst>
              <a:ext uri="{FF2B5EF4-FFF2-40B4-BE49-F238E27FC236}">
                <a16:creationId xmlns:a16="http://schemas.microsoft.com/office/drawing/2014/main" id="{89E7126A-C97B-635A-E10B-456290477903}"/>
              </a:ext>
            </a:extLst>
          </p:cNvPr>
          <p:cNvSpPr/>
          <p:nvPr/>
        </p:nvSpPr>
        <p:spPr>
          <a:xfrm>
            <a:off x="7180480" y="3845299"/>
            <a:ext cx="3419972" cy="1577819"/>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21" name="Düz Bağlayıcı 20">
            <a:extLst>
              <a:ext uri="{FF2B5EF4-FFF2-40B4-BE49-F238E27FC236}">
                <a16:creationId xmlns:a16="http://schemas.microsoft.com/office/drawing/2014/main" id="{FCEC5B8A-F42B-AB17-8CB7-28EA636F8EBA}"/>
              </a:ext>
            </a:extLst>
          </p:cNvPr>
          <p:cNvCxnSpPr>
            <a:cxnSpLocks/>
          </p:cNvCxnSpPr>
          <p:nvPr/>
        </p:nvCxnSpPr>
        <p:spPr>
          <a:xfrm>
            <a:off x="7180480" y="4289650"/>
            <a:ext cx="3420973"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2" name="Metin kutusu 21">
            <a:extLst>
              <a:ext uri="{FF2B5EF4-FFF2-40B4-BE49-F238E27FC236}">
                <a16:creationId xmlns:a16="http://schemas.microsoft.com/office/drawing/2014/main" id="{B854DD2D-589F-AB09-E36B-DEC77C93DCCC}"/>
              </a:ext>
            </a:extLst>
          </p:cNvPr>
          <p:cNvSpPr txBox="1"/>
          <p:nvPr/>
        </p:nvSpPr>
        <p:spPr>
          <a:xfrm>
            <a:off x="7178477" y="4036511"/>
            <a:ext cx="2193145" cy="246221"/>
          </a:xfrm>
          <a:prstGeom prst="rect">
            <a:avLst/>
          </a:prstGeom>
          <a:noFill/>
        </p:spPr>
        <p:txBody>
          <a:bodyPr wrap="square" rtlCol="0">
            <a:spAutoFit/>
          </a:bodyPr>
          <a:lstStyle/>
          <a:p>
            <a:r>
              <a:rPr lang="tr-TR" sz="1000" b="1" dirty="0">
                <a:solidFill>
                  <a:schemeClr val="bg2">
                    <a:lumMod val="50000"/>
                  </a:schemeClr>
                </a:solidFill>
                <a:latin typeface="Corbel" panose="020B0503020204020204" pitchFamily="34" charset="0"/>
              </a:rPr>
              <a:t>DETAY PAFTASI</a:t>
            </a:r>
          </a:p>
        </p:txBody>
      </p:sp>
      <p:sp>
        <p:nvSpPr>
          <p:cNvPr id="23" name="Dikdörtgen 22">
            <a:extLst>
              <a:ext uri="{FF2B5EF4-FFF2-40B4-BE49-F238E27FC236}">
                <a16:creationId xmlns:a16="http://schemas.microsoft.com/office/drawing/2014/main" id="{E7E72A08-787B-0B06-7997-E0FEE0BE90E1}"/>
              </a:ext>
            </a:extLst>
          </p:cNvPr>
          <p:cNvSpPr/>
          <p:nvPr/>
        </p:nvSpPr>
        <p:spPr>
          <a:xfrm>
            <a:off x="3618282" y="3077203"/>
            <a:ext cx="3419972" cy="1577818"/>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24" name="Düz Bağlayıcı 23">
            <a:extLst>
              <a:ext uri="{FF2B5EF4-FFF2-40B4-BE49-F238E27FC236}">
                <a16:creationId xmlns:a16="http://schemas.microsoft.com/office/drawing/2014/main" id="{00459763-CC15-4066-5CF3-9DADAFF8790A}"/>
              </a:ext>
            </a:extLst>
          </p:cNvPr>
          <p:cNvCxnSpPr>
            <a:cxnSpLocks/>
          </p:cNvCxnSpPr>
          <p:nvPr/>
        </p:nvCxnSpPr>
        <p:spPr>
          <a:xfrm>
            <a:off x="3618282" y="3521554"/>
            <a:ext cx="3420973"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5" name="Metin kutusu 24">
            <a:extLst>
              <a:ext uri="{FF2B5EF4-FFF2-40B4-BE49-F238E27FC236}">
                <a16:creationId xmlns:a16="http://schemas.microsoft.com/office/drawing/2014/main" id="{61439406-5AD4-D1A4-007F-4E18E3200787}"/>
              </a:ext>
            </a:extLst>
          </p:cNvPr>
          <p:cNvSpPr txBox="1"/>
          <p:nvPr/>
        </p:nvSpPr>
        <p:spPr>
          <a:xfrm>
            <a:off x="3617281" y="3121444"/>
            <a:ext cx="2193145" cy="400110"/>
          </a:xfrm>
          <a:prstGeom prst="rect">
            <a:avLst/>
          </a:prstGeom>
          <a:noFill/>
        </p:spPr>
        <p:txBody>
          <a:bodyPr wrap="square" rtlCol="0">
            <a:spAutoFit/>
          </a:bodyPr>
          <a:lstStyle/>
          <a:p>
            <a:r>
              <a:rPr lang="tr-TR" sz="1000" dirty="0">
                <a:solidFill>
                  <a:schemeClr val="bg2">
                    <a:lumMod val="50000"/>
                  </a:schemeClr>
                </a:solidFill>
                <a:latin typeface="Corbel" panose="020B0503020204020204" pitchFamily="34" charset="0"/>
              </a:rPr>
              <a:t>1/200 ÖLÇEK</a:t>
            </a:r>
          </a:p>
          <a:p>
            <a:r>
              <a:rPr lang="tr-TR" sz="1000" b="1" dirty="0">
                <a:solidFill>
                  <a:schemeClr val="bg2">
                    <a:lumMod val="50000"/>
                  </a:schemeClr>
                </a:solidFill>
                <a:latin typeface="Corbel" panose="020B0503020204020204" pitchFamily="34" charset="0"/>
              </a:rPr>
              <a:t>KESİT-GÖRÜNÜŞ PAFTASI</a:t>
            </a:r>
          </a:p>
        </p:txBody>
      </p:sp>
      <p:sp>
        <p:nvSpPr>
          <p:cNvPr id="26" name="Dikdörtgen 25">
            <a:extLst>
              <a:ext uri="{FF2B5EF4-FFF2-40B4-BE49-F238E27FC236}">
                <a16:creationId xmlns:a16="http://schemas.microsoft.com/office/drawing/2014/main" id="{C4FA2925-5ADE-3BD9-2453-8075642291BB}"/>
              </a:ext>
            </a:extLst>
          </p:cNvPr>
          <p:cNvSpPr/>
          <p:nvPr/>
        </p:nvSpPr>
        <p:spPr>
          <a:xfrm>
            <a:off x="7179479" y="5527997"/>
            <a:ext cx="3419972" cy="1123293"/>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27" name="Düz Bağlayıcı 26">
            <a:extLst>
              <a:ext uri="{FF2B5EF4-FFF2-40B4-BE49-F238E27FC236}">
                <a16:creationId xmlns:a16="http://schemas.microsoft.com/office/drawing/2014/main" id="{31ED6425-1296-D41E-C0B2-41A238EB02B0}"/>
              </a:ext>
            </a:extLst>
          </p:cNvPr>
          <p:cNvCxnSpPr>
            <a:cxnSpLocks/>
          </p:cNvCxnSpPr>
          <p:nvPr/>
        </p:nvCxnSpPr>
        <p:spPr>
          <a:xfrm>
            <a:off x="7179479" y="5972349"/>
            <a:ext cx="3420973" cy="0"/>
          </a:xfrm>
          <a:prstGeom prst="line">
            <a:avLst/>
          </a:prstGeom>
          <a:ln w="12700">
            <a:solidFill>
              <a:srgbClr val="E3E4E0"/>
            </a:solidFill>
          </a:ln>
        </p:spPr>
        <p:style>
          <a:lnRef idx="1">
            <a:schemeClr val="accent1"/>
          </a:lnRef>
          <a:fillRef idx="0">
            <a:schemeClr val="accent1"/>
          </a:fillRef>
          <a:effectRef idx="0">
            <a:schemeClr val="accent1"/>
          </a:effectRef>
          <a:fontRef idx="minor">
            <a:schemeClr val="tx1"/>
          </a:fontRef>
        </p:style>
      </p:cxnSp>
      <p:sp>
        <p:nvSpPr>
          <p:cNvPr id="28" name="Metin kutusu 27">
            <a:extLst>
              <a:ext uri="{FF2B5EF4-FFF2-40B4-BE49-F238E27FC236}">
                <a16:creationId xmlns:a16="http://schemas.microsoft.com/office/drawing/2014/main" id="{BF54ED70-74BA-2E82-CCCE-6D802D6A6F75}"/>
              </a:ext>
            </a:extLst>
          </p:cNvPr>
          <p:cNvSpPr txBox="1"/>
          <p:nvPr/>
        </p:nvSpPr>
        <p:spPr>
          <a:xfrm>
            <a:off x="7178478" y="5572239"/>
            <a:ext cx="2193145" cy="400110"/>
          </a:xfrm>
          <a:prstGeom prst="rect">
            <a:avLst/>
          </a:prstGeom>
          <a:noFill/>
        </p:spPr>
        <p:txBody>
          <a:bodyPr wrap="square" rtlCol="0">
            <a:spAutoFit/>
          </a:bodyPr>
          <a:lstStyle/>
          <a:p>
            <a:r>
              <a:rPr lang="tr-TR" sz="1000" dirty="0">
                <a:solidFill>
                  <a:srgbClr val="E3E4E0"/>
                </a:solidFill>
                <a:latin typeface="Corbel" panose="020B0503020204020204" pitchFamily="34" charset="0"/>
              </a:rPr>
              <a:t>1/500 ÖLÇEK</a:t>
            </a:r>
          </a:p>
          <a:p>
            <a:r>
              <a:rPr lang="tr-TR" sz="1000" b="1" dirty="0">
                <a:solidFill>
                  <a:srgbClr val="E3E4E0"/>
                </a:solidFill>
                <a:latin typeface="Corbel" panose="020B0503020204020204" pitchFamily="34" charset="0"/>
              </a:rPr>
              <a:t>MAKET</a:t>
            </a:r>
          </a:p>
        </p:txBody>
      </p:sp>
      <p:sp>
        <p:nvSpPr>
          <p:cNvPr id="29" name="Dikdörtgen 28">
            <a:extLst>
              <a:ext uri="{FF2B5EF4-FFF2-40B4-BE49-F238E27FC236}">
                <a16:creationId xmlns:a16="http://schemas.microsoft.com/office/drawing/2014/main" id="{2C3B0D11-59E2-E223-E7C3-5D9C4735560C}"/>
              </a:ext>
            </a:extLst>
          </p:cNvPr>
          <p:cNvSpPr/>
          <p:nvPr/>
        </p:nvSpPr>
        <p:spPr>
          <a:xfrm>
            <a:off x="3617281" y="4701062"/>
            <a:ext cx="3419972" cy="5648101"/>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30" name="Düz Bağlayıcı 29">
            <a:extLst>
              <a:ext uri="{FF2B5EF4-FFF2-40B4-BE49-F238E27FC236}">
                <a16:creationId xmlns:a16="http://schemas.microsoft.com/office/drawing/2014/main" id="{2F930B57-04CC-2B06-D2B1-AF2607BA99F4}"/>
              </a:ext>
            </a:extLst>
          </p:cNvPr>
          <p:cNvCxnSpPr>
            <a:cxnSpLocks/>
          </p:cNvCxnSpPr>
          <p:nvPr/>
        </p:nvCxnSpPr>
        <p:spPr>
          <a:xfrm>
            <a:off x="3617281" y="5145415"/>
            <a:ext cx="3420973" cy="0"/>
          </a:xfrm>
          <a:prstGeom prst="line">
            <a:avLst/>
          </a:prstGeom>
          <a:ln w="12700">
            <a:solidFill>
              <a:srgbClr val="E3E4E0"/>
            </a:solidFill>
          </a:ln>
        </p:spPr>
        <p:style>
          <a:lnRef idx="1">
            <a:schemeClr val="accent1"/>
          </a:lnRef>
          <a:fillRef idx="0">
            <a:schemeClr val="accent1"/>
          </a:fillRef>
          <a:effectRef idx="0">
            <a:schemeClr val="accent1"/>
          </a:effectRef>
          <a:fontRef idx="minor">
            <a:schemeClr val="tx1"/>
          </a:fontRef>
        </p:style>
      </p:cxnSp>
      <p:sp>
        <p:nvSpPr>
          <p:cNvPr id="31" name="Metin kutusu 30">
            <a:extLst>
              <a:ext uri="{FF2B5EF4-FFF2-40B4-BE49-F238E27FC236}">
                <a16:creationId xmlns:a16="http://schemas.microsoft.com/office/drawing/2014/main" id="{7074692C-C83B-0F70-F892-92BDDA9723ED}"/>
              </a:ext>
            </a:extLst>
          </p:cNvPr>
          <p:cNvSpPr txBox="1"/>
          <p:nvPr/>
        </p:nvSpPr>
        <p:spPr>
          <a:xfrm>
            <a:off x="3616280" y="4874677"/>
            <a:ext cx="2193145" cy="246221"/>
          </a:xfrm>
          <a:prstGeom prst="rect">
            <a:avLst/>
          </a:prstGeom>
          <a:noFill/>
        </p:spPr>
        <p:txBody>
          <a:bodyPr wrap="square" rtlCol="0">
            <a:spAutoFit/>
          </a:bodyPr>
          <a:lstStyle/>
          <a:p>
            <a:r>
              <a:rPr lang="tr-TR" sz="1000" b="1" dirty="0">
                <a:solidFill>
                  <a:srgbClr val="E3E4E0"/>
                </a:solidFill>
                <a:latin typeface="Corbel" panose="020B0503020204020204" pitchFamily="34" charset="0"/>
              </a:rPr>
              <a:t>SUNUM PAFTASI</a:t>
            </a:r>
          </a:p>
        </p:txBody>
      </p:sp>
      <p:sp>
        <p:nvSpPr>
          <p:cNvPr id="32" name="Metin kutusu 31">
            <a:extLst>
              <a:ext uri="{FF2B5EF4-FFF2-40B4-BE49-F238E27FC236}">
                <a16:creationId xmlns:a16="http://schemas.microsoft.com/office/drawing/2014/main" id="{03A4E094-A474-54D5-09EF-133467740392}"/>
              </a:ext>
            </a:extLst>
          </p:cNvPr>
          <p:cNvSpPr txBox="1"/>
          <p:nvPr/>
        </p:nvSpPr>
        <p:spPr>
          <a:xfrm>
            <a:off x="3691504" y="1608420"/>
            <a:ext cx="3166495" cy="1323439"/>
          </a:xfrm>
          <a:prstGeom prst="rect">
            <a:avLst/>
          </a:prstGeom>
          <a:noFill/>
        </p:spPr>
        <p:txBody>
          <a:bodyPr wrap="square" rtlCol="0">
            <a:spAutoFit/>
          </a:bodyPr>
          <a:lstStyle/>
          <a:p>
            <a:pPr marL="171450" indent="-171450">
              <a:buFont typeface="Arial" panose="020B0604020202020204" pitchFamily="34" charset="0"/>
              <a:buChar char="•"/>
            </a:pPr>
            <a:r>
              <a:rPr lang="tr-TR" sz="1000" dirty="0">
                <a:solidFill>
                  <a:schemeClr val="bg2">
                    <a:lumMod val="50000"/>
                  </a:schemeClr>
                </a:solidFill>
                <a:latin typeface="Corbel" panose="020B0503020204020204" pitchFamily="34" charset="0"/>
              </a:rPr>
              <a:t> Her öğrencinin proje anlatım tekniğine göre her bir pafta tasarlanmalıdır. Yapısal bir plan, kesit, görünüş, detay ve üç boyutlu gösterim içermelidir. </a:t>
            </a:r>
          </a:p>
          <a:p>
            <a:endParaRPr lang="tr-TR" sz="1000" dirty="0">
              <a:solidFill>
                <a:schemeClr val="bg2">
                  <a:lumMod val="50000"/>
                </a:schemeClr>
              </a:solidFill>
              <a:latin typeface="Corbel" panose="020B0503020204020204" pitchFamily="34" charset="0"/>
            </a:endParaRPr>
          </a:p>
          <a:p>
            <a:pPr marL="171450" indent="-171450">
              <a:buFont typeface="Arial" panose="020B0604020202020204" pitchFamily="34" charset="0"/>
              <a:buChar char="•"/>
            </a:pPr>
            <a:r>
              <a:rPr lang="tr-TR" sz="1000" dirty="0">
                <a:solidFill>
                  <a:schemeClr val="bg2">
                    <a:lumMod val="50000"/>
                  </a:schemeClr>
                </a:solidFill>
                <a:latin typeface="Corbel" panose="020B0503020204020204" pitchFamily="34" charset="0"/>
              </a:rPr>
              <a:t> Eşyükselti eğrileri, Duvarlar, Sınır öğeleri, Merdiven, Rampa, Mekân çözümleri, Donatı (aydınlatma, oturma, obje, çöp kovası, örtü…vb.), Mekân isimleri, Kotları içermelidir</a:t>
            </a:r>
          </a:p>
        </p:txBody>
      </p:sp>
      <p:sp>
        <p:nvSpPr>
          <p:cNvPr id="33" name="Metin kutusu 32">
            <a:extLst>
              <a:ext uri="{FF2B5EF4-FFF2-40B4-BE49-F238E27FC236}">
                <a16:creationId xmlns:a16="http://schemas.microsoft.com/office/drawing/2014/main" id="{13BEA079-F79D-0685-8359-67DF2DA71E99}"/>
              </a:ext>
            </a:extLst>
          </p:cNvPr>
          <p:cNvSpPr txBox="1"/>
          <p:nvPr/>
        </p:nvSpPr>
        <p:spPr>
          <a:xfrm>
            <a:off x="7191686" y="1559826"/>
            <a:ext cx="3166495" cy="2246769"/>
          </a:xfrm>
          <a:prstGeom prst="rect">
            <a:avLst/>
          </a:prstGeom>
          <a:noFill/>
        </p:spPr>
        <p:txBody>
          <a:bodyPr wrap="square" rtlCol="0">
            <a:spAutoFit/>
          </a:bodyPr>
          <a:lstStyle/>
          <a:p>
            <a:pPr marL="171450" indent="-171450">
              <a:buFont typeface="Arial" panose="020B0604020202020204" pitchFamily="34" charset="0"/>
              <a:buChar char="•"/>
            </a:pPr>
            <a:r>
              <a:rPr lang="tr-TR" sz="1000" dirty="0">
                <a:solidFill>
                  <a:srgbClr val="E3E4E0"/>
                </a:solidFill>
                <a:latin typeface="Corbel" panose="020B0503020204020204" pitchFamily="34" charset="0"/>
              </a:rPr>
              <a:t>Her öğrencinin proje anlatım tekniğine göre her bir pafta tasarlanmalıdır. Bitkisel bir plan, kesit, görünüş, detay ve üç boyutlu gösterim içermelidir. </a:t>
            </a:r>
          </a:p>
          <a:p>
            <a:endParaRPr lang="tr-TR" sz="1000" dirty="0">
              <a:solidFill>
                <a:srgbClr val="E3E4E0"/>
              </a:solidFill>
              <a:latin typeface="Corbel" panose="020B0503020204020204" pitchFamily="34" charset="0"/>
            </a:endParaRPr>
          </a:p>
          <a:p>
            <a:pPr marL="171450" indent="-171450">
              <a:buFont typeface="Arial" panose="020B0604020202020204" pitchFamily="34" charset="0"/>
              <a:buChar char="•"/>
            </a:pPr>
            <a:r>
              <a:rPr lang="tr-TR" sz="1000" dirty="0">
                <a:solidFill>
                  <a:srgbClr val="E3E4E0"/>
                </a:solidFill>
                <a:latin typeface="Corbel" panose="020B0503020204020204" pitchFamily="34" charset="0"/>
              </a:rPr>
              <a:t>Ağaç, çalı ve yer örtücü olarak seçilen bitki bileşenleri belirli tasarım tekniklerine göre yapılmış olmalıdır (</a:t>
            </a:r>
            <a:r>
              <a:rPr lang="tr-TR" sz="1000" dirty="0" err="1">
                <a:solidFill>
                  <a:srgbClr val="E3E4E0"/>
                </a:solidFill>
                <a:latin typeface="Corbel" panose="020B0503020204020204" pitchFamily="34" charset="0"/>
              </a:rPr>
              <a:t>soliter</a:t>
            </a:r>
            <a:r>
              <a:rPr lang="tr-TR" sz="1000" dirty="0">
                <a:solidFill>
                  <a:srgbClr val="E3E4E0"/>
                </a:solidFill>
                <a:latin typeface="Corbel" panose="020B0503020204020204" pitchFamily="34" charset="0"/>
              </a:rPr>
              <a:t>, küme, grup, blok, kültür, mono kültür, mozaik, perdeleme) • Her bir bitki grubunun ismi ve sayısı belli olmalıdır. Bitki mekanlarının isimleri olmalıdır. Bitkiler öne çıkmalıdır. </a:t>
            </a:r>
          </a:p>
          <a:p>
            <a:endParaRPr lang="tr-TR" sz="1000" dirty="0">
              <a:solidFill>
                <a:srgbClr val="E3E4E0"/>
              </a:solidFill>
              <a:latin typeface="Corbel" panose="020B0503020204020204" pitchFamily="34" charset="0"/>
            </a:endParaRPr>
          </a:p>
          <a:p>
            <a:pPr marL="171450" indent="-171450">
              <a:buFont typeface="Arial" panose="020B0604020202020204" pitchFamily="34" charset="0"/>
              <a:buChar char="•"/>
            </a:pPr>
            <a:r>
              <a:rPr lang="tr-TR" sz="1000" dirty="0">
                <a:solidFill>
                  <a:srgbClr val="E3E4E0"/>
                </a:solidFill>
                <a:latin typeface="Corbel" panose="020B0503020204020204" pitchFamily="34" charset="0"/>
              </a:rPr>
              <a:t>Bitki lejantında, bitki rumuzu, Latince adı, Türkçe adı, adet, renk, çap, boy ve form özelliklerine yer verilmelidir.</a:t>
            </a:r>
          </a:p>
        </p:txBody>
      </p:sp>
      <p:sp>
        <p:nvSpPr>
          <p:cNvPr id="34" name="Metin kutusu 33">
            <a:extLst>
              <a:ext uri="{FF2B5EF4-FFF2-40B4-BE49-F238E27FC236}">
                <a16:creationId xmlns:a16="http://schemas.microsoft.com/office/drawing/2014/main" id="{0981E74B-6171-82EA-E5A4-15967AA632C3}"/>
              </a:ext>
            </a:extLst>
          </p:cNvPr>
          <p:cNvSpPr txBox="1"/>
          <p:nvPr/>
        </p:nvSpPr>
        <p:spPr>
          <a:xfrm>
            <a:off x="3644718" y="3589479"/>
            <a:ext cx="3166495" cy="861774"/>
          </a:xfrm>
          <a:prstGeom prst="rect">
            <a:avLst/>
          </a:prstGeom>
          <a:noFill/>
        </p:spPr>
        <p:txBody>
          <a:bodyPr wrap="square" rtlCol="0">
            <a:spAutoFit/>
          </a:bodyPr>
          <a:lstStyle/>
          <a:p>
            <a:pPr marL="171450" indent="-171450">
              <a:buFont typeface="Arial" panose="020B0604020202020204" pitchFamily="34" charset="0"/>
              <a:buChar char="•"/>
            </a:pPr>
            <a:r>
              <a:rPr lang="tr-TR" sz="1000" dirty="0">
                <a:solidFill>
                  <a:schemeClr val="bg2">
                    <a:lumMod val="50000"/>
                  </a:schemeClr>
                </a:solidFill>
                <a:latin typeface="Corbel" panose="020B0503020204020204" pitchFamily="34" charset="0"/>
              </a:rPr>
              <a:t>Alanın farklı noktalarından çevreyle ilişkilerini gösterecek şekilde 1/500 ölçekli kesit ve görünüş anlatımları (Kesit ve Görünüş alınacak yerler ve sayıları ilgili grup öğretim üyesi tarafından belirlenecektir).</a:t>
            </a:r>
          </a:p>
        </p:txBody>
      </p:sp>
      <p:sp>
        <p:nvSpPr>
          <p:cNvPr id="35" name="Metin kutusu 34">
            <a:extLst>
              <a:ext uri="{FF2B5EF4-FFF2-40B4-BE49-F238E27FC236}">
                <a16:creationId xmlns:a16="http://schemas.microsoft.com/office/drawing/2014/main" id="{FB07A218-36D1-ADD6-C439-D9485AA24D82}"/>
              </a:ext>
            </a:extLst>
          </p:cNvPr>
          <p:cNvSpPr txBox="1"/>
          <p:nvPr/>
        </p:nvSpPr>
        <p:spPr>
          <a:xfrm>
            <a:off x="7198526" y="4326973"/>
            <a:ext cx="3166495" cy="861774"/>
          </a:xfrm>
          <a:prstGeom prst="rect">
            <a:avLst/>
          </a:prstGeom>
          <a:noFill/>
        </p:spPr>
        <p:txBody>
          <a:bodyPr wrap="square" rtlCol="0">
            <a:spAutoFit/>
          </a:bodyPr>
          <a:lstStyle/>
          <a:p>
            <a:pPr marL="171450" indent="-171450">
              <a:buFont typeface="Arial" panose="020B0604020202020204" pitchFamily="34" charset="0"/>
              <a:buChar char="•"/>
            </a:pPr>
            <a:r>
              <a:rPr lang="tr-TR" sz="1000" dirty="0">
                <a:solidFill>
                  <a:schemeClr val="bg2">
                    <a:lumMod val="50000"/>
                  </a:schemeClr>
                </a:solidFill>
                <a:latin typeface="Corbel" panose="020B0503020204020204" pitchFamily="34" charset="0"/>
              </a:rPr>
              <a:t>Alanın en belirgin kısmının detay tasarımı gerçekleştirilmelidir. Özellikli bir bölgenin hiyerarşik olarak detayları ve üç boyut çizimlerini içermelidir. Detayı içeren bu paftada 1/100, 1/50, 1/20 ölçeklerde detaylar yer almalıdır.</a:t>
            </a:r>
          </a:p>
        </p:txBody>
      </p:sp>
      <p:sp>
        <p:nvSpPr>
          <p:cNvPr id="36" name="Metin kutusu 35">
            <a:extLst>
              <a:ext uri="{FF2B5EF4-FFF2-40B4-BE49-F238E27FC236}">
                <a16:creationId xmlns:a16="http://schemas.microsoft.com/office/drawing/2014/main" id="{D7798F35-C078-468C-770E-F1E24A6E9AE3}"/>
              </a:ext>
            </a:extLst>
          </p:cNvPr>
          <p:cNvSpPr txBox="1"/>
          <p:nvPr/>
        </p:nvSpPr>
        <p:spPr>
          <a:xfrm>
            <a:off x="3675601" y="5158730"/>
            <a:ext cx="3345750" cy="1785104"/>
          </a:xfrm>
          <a:prstGeom prst="rect">
            <a:avLst/>
          </a:prstGeom>
          <a:noFill/>
        </p:spPr>
        <p:txBody>
          <a:bodyPr wrap="square" rtlCol="0">
            <a:spAutoFit/>
          </a:bodyPr>
          <a:lstStyle/>
          <a:p>
            <a:pPr marL="171450" indent="-171450">
              <a:buFont typeface="Arial" panose="020B0604020202020204" pitchFamily="34" charset="0"/>
              <a:buChar char="•"/>
            </a:pPr>
            <a:r>
              <a:rPr lang="tr-TR" sz="1000" dirty="0">
                <a:solidFill>
                  <a:srgbClr val="E3E4E0"/>
                </a:solidFill>
                <a:latin typeface="Corbel" panose="020B0503020204020204" pitchFamily="34" charset="0"/>
              </a:rPr>
              <a:t>35*100 cm boyutlarında yatay olarak hazırlanmalıdır.</a:t>
            </a:r>
          </a:p>
          <a:p>
            <a:endParaRPr lang="tr-TR" sz="1000" dirty="0">
              <a:solidFill>
                <a:srgbClr val="E3E4E0"/>
              </a:solidFill>
              <a:latin typeface="Corbel" panose="020B0503020204020204" pitchFamily="34" charset="0"/>
            </a:endParaRPr>
          </a:p>
          <a:p>
            <a:pPr marL="171450" indent="-171450">
              <a:buFont typeface="Arial" panose="020B0604020202020204" pitchFamily="34" charset="0"/>
              <a:buChar char="•"/>
            </a:pPr>
            <a:r>
              <a:rPr lang="tr-TR" sz="1000" dirty="0">
                <a:solidFill>
                  <a:srgbClr val="E3E4E0"/>
                </a:solidFill>
                <a:latin typeface="Corbel" panose="020B0503020204020204" pitchFamily="34" charset="0"/>
              </a:rPr>
              <a:t>Tasarım Yaklaşımı, Plan, Kesit anlatımları, 3 boyutlu görselleştirmeler ve projeyi anlatan özgün grafik anlatımlar içerebilir. </a:t>
            </a:r>
          </a:p>
          <a:p>
            <a:endParaRPr lang="tr-TR" sz="1000" dirty="0">
              <a:solidFill>
                <a:srgbClr val="E3E4E0"/>
              </a:solidFill>
              <a:latin typeface="Corbel" panose="020B0503020204020204" pitchFamily="34" charset="0"/>
            </a:endParaRPr>
          </a:p>
          <a:p>
            <a:pPr marL="171450" indent="-171450">
              <a:buFont typeface="Arial" panose="020B0604020202020204" pitchFamily="34" charset="0"/>
              <a:buChar char="•"/>
            </a:pPr>
            <a:r>
              <a:rPr lang="tr-TR" sz="1000" dirty="0">
                <a:solidFill>
                  <a:srgbClr val="E3E4E0"/>
                </a:solidFill>
                <a:latin typeface="Corbel" panose="020B0503020204020204" pitchFamily="34" charset="0"/>
              </a:rPr>
              <a:t>Sunum paftası kayıt edilirken teslimde istenilen paftanın genişlik ve yüksekliğine ait boyutlarda değişiklik yapılmadan 300 </a:t>
            </a:r>
            <a:r>
              <a:rPr lang="tr-TR" sz="1000" dirty="0" err="1">
                <a:solidFill>
                  <a:srgbClr val="E3E4E0"/>
                </a:solidFill>
                <a:latin typeface="Corbel" panose="020B0503020204020204" pitchFamily="34" charset="0"/>
              </a:rPr>
              <a:t>dpi</a:t>
            </a:r>
            <a:r>
              <a:rPr lang="tr-TR" sz="1000" dirty="0">
                <a:solidFill>
                  <a:srgbClr val="E3E4E0"/>
                </a:solidFill>
                <a:latin typeface="Corbel" panose="020B0503020204020204" pitchFamily="34" charset="0"/>
              </a:rPr>
              <a:t> çözünürlükte kaydedilmesi gerekmektedir. Bu noktada aşağıda verilen iki adımları yaparak kayıt işleminizi tamamlayınız</a:t>
            </a:r>
          </a:p>
        </p:txBody>
      </p:sp>
      <p:sp>
        <p:nvSpPr>
          <p:cNvPr id="38" name="Dikdörtgen 37">
            <a:extLst>
              <a:ext uri="{FF2B5EF4-FFF2-40B4-BE49-F238E27FC236}">
                <a16:creationId xmlns:a16="http://schemas.microsoft.com/office/drawing/2014/main" id="{FE20FAFA-080E-1597-C39C-F123992CDA68}"/>
              </a:ext>
            </a:extLst>
          </p:cNvPr>
          <p:cNvSpPr/>
          <p:nvPr/>
        </p:nvSpPr>
        <p:spPr>
          <a:xfrm>
            <a:off x="7179479" y="6774525"/>
            <a:ext cx="3419972" cy="2592237"/>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39" name="Düz Bağlayıcı 38">
            <a:extLst>
              <a:ext uri="{FF2B5EF4-FFF2-40B4-BE49-F238E27FC236}">
                <a16:creationId xmlns:a16="http://schemas.microsoft.com/office/drawing/2014/main" id="{F6F6E340-9918-2743-1084-6F26CE5093B1}"/>
              </a:ext>
            </a:extLst>
          </p:cNvPr>
          <p:cNvCxnSpPr>
            <a:cxnSpLocks/>
          </p:cNvCxnSpPr>
          <p:nvPr/>
        </p:nvCxnSpPr>
        <p:spPr>
          <a:xfrm>
            <a:off x="7179479" y="7218877"/>
            <a:ext cx="3420973"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40" name="Metin kutusu 39">
            <a:extLst>
              <a:ext uri="{FF2B5EF4-FFF2-40B4-BE49-F238E27FC236}">
                <a16:creationId xmlns:a16="http://schemas.microsoft.com/office/drawing/2014/main" id="{499C4329-6684-F213-AA8E-436E25F056B7}"/>
              </a:ext>
            </a:extLst>
          </p:cNvPr>
          <p:cNvSpPr txBox="1"/>
          <p:nvPr/>
        </p:nvSpPr>
        <p:spPr>
          <a:xfrm>
            <a:off x="7178477" y="6964157"/>
            <a:ext cx="2193145" cy="246221"/>
          </a:xfrm>
          <a:prstGeom prst="rect">
            <a:avLst/>
          </a:prstGeom>
          <a:noFill/>
        </p:spPr>
        <p:txBody>
          <a:bodyPr wrap="square" rtlCol="0">
            <a:spAutoFit/>
          </a:bodyPr>
          <a:lstStyle/>
          <a:p>
            <a:r>
              <a:rPr lang="tr-TR" sz="1000" b="1" dirty="0">
                <a:solidFill>
                  <a:schemeClr val="bg2">
                    <a:lumMod val="50000"/>
                  </a:schemeClr>
                </a:solidFill>
                <a:latin typeface="Corbel" panose="020B0503020204020204" pitchFamily="34" charset="0"/>
              </a:rPr>
              <a:t>PROJE ARŞİVİ</a:t>
            </a:r>
          </a:p>
        </p:txBody>
      </p:sp>
      <p:sp>
        <p:nvSpPr>
          <p:cNvPr id="41" name="Metin kutusu 40">
            <a:extLst>
              <a:ext uri="{FF2B5EF4-FFF2-40B4-BE49-F238E27FC236}">
                <a16:creationId xmlns:a16="http://schemas.microsoft.com/office/drawing/2014/main" id="{F0DB8710-B258-887B-726B-5B1A6B460E9A}"/>
              </a:ext>
            </a:extLst>
          </p:cNvPr>
          <p:cNvSpPr txBox="1"/>
          <p:nvPr/>
        </p:nvSpPr>
        <p:spPr>
          <a:xfrm>
            <a:off x="7178477" y="7226693"/>
            <a:ext cx="3166495" cy="1843518"/>
          </a:xfrm>
          <a:prstGeom prst="rect">
            <a:avLst/>
          </a:prstGeom>
          <a:noFill/>
        </p:spPr>
        <p:txBody>
          <a:bodyPr wrap="square" rtlCol="0">
            <a:spAutoFit/>
          </a:bodyPr>
          <a:lstStyle/>
          <a:p>
            <a:pPr marL="171450" indent="-171450" algn="just">
              <a:lnSpc>
                <a:spcPct val="150000"/>
              </a:lnSpc>
              <a:buFont typeface="Arial" panose="020B0604020202020204" pitchFamily="34" charset="0"/>
              <a:buChar char="•"/>
            </a:pPr>
            <a:r>
              <a:rPr lang="tr-TR" sz="1100" dirty="0">
                <a:solidFill>
                  <a:schemeClr val="bg2">
                    <a:lumMod val="50000"/>
                  </a:schemeClr>
                </a:solidFill>
                <a:latin typeface="Corbel" panose="020B0503020204020204" pitchFamily="34" charset="0"/>
              </a:rPr>
              <a:t>Tüm öğrencilere ait teslim materyalleri; sıralama sert zemin, </a:t>
            </a:r>
            <a:r>
              <a:rPr lang="tr-TR" sz="1100" dirty="0" err="1">
                <a:solidFill>
                  <a:schemeClr val="bg2">
                    <a:lumMod val="50000"/>
                  </a:schemeClr>
                </a:solidFill>
                <a:latin typeface="Corbel" panose="020B0503020204020204" pitchFamily="34" charset="0"/>
              </a:rPr>
              <a:t>bitkilendirme</a:t>
            </a:r>
            <a:r>
              <a:rPr lang="tr-TR" sz="1100" dirty="0">
                <a:solidFill>
                  <a:schemeClr val="bg2">
                    <a:lumMod val="50000"/>
                  </a:schemeClr>
                </a:solidFill>
                <a:latin typeface="Corbel" panose="020B0503020204020204" pitchFamily="34" charset="0"/>
              </a:rPr>
              <a:t>, kesit, detay, sunum paftası ve 1 adet maket fotoğrafı olmak üzere hepsinin bir arada olduğu tek bir </a:t>
            </a:r>
            <a:r>
              <a:rPr lang="tr-TR" sz="1100" dirty="0" err="1">
                <a:solidFill>
                  <a:schemeClr val="bg2">
                    <a:lumMod val="50000"/>
                  </a:schemeClr>
                </a:solidFill>
                <a:latin typeface="Corbel" panose="020B0503020204020204" pitchFamily="34" charset="0"/>
              </a:rPr>
              <a:t>pdf</a:t>
            </a:r>
            <a:r>
              <a:rPr lang="tr-TR" sz="1100" dirty="0">
                <a:solidFill>
                  <a:schemeClr val="bg2">
                    <a:lumMod val="50000"/>
                  </a:schemeClr>
                </a:solidFill>
                <a:latin typeface="Corbel" panose="020B0503020204020204" pitchFamily="34" charset="0"/>
              </a:rPr>
              <a:t> belgesi hazırlanmalıdır. </a:t>
            </a:r>
            <a:r>
              <a:rPr lang="tr-TR" sz="1100" dirty="0" err="1">
                <a:solidFill>
                  <a:schemeClr val="bg2">
                    <a:lumMod val="50000"/>
                  </a:schemeClr>
                </a:solidFill>
                <a:latin typeface="Corbel" panose="020B0503020204020204" pitchFamily="34" charset="0"/>
              </a:rPr>
              <a:t>Pdf</a:t>
            </a:r>
            <a:r>
              <a:rPr lang="tr-TR" sz="1100" dirty="0">
                <a:solidFill>
                  <a:schemeClr val="bg2">
                    <a:lumMod val="50000"/>
                  </a:schemeClr>
                </a:solidFill>
                <a:latin typeface="Corbel" panose="020B0503020204020204" pitchFamily="34" charset="0"/>
              </a:rPr>
              <a:t> belgesi istenilen (Öğrenci </a:t>
            </a:r>
            <a:r>
              <a:rPr lang="tr-TR" sz="1100" dirty="0" err="1">
                <a:solidFill>
                  <a:schemeClr val="bg2">
                    <a:lumMod val="50000"/>
                  </a:schemeClr>
                </a:solidFill>
                <a:latin typeface="Corbel" panose="020B0503020204020204" pitchFamily="34" charset="0"/>
              </a:rPr>
              <a:t>notu_Numarası_Adı_Soyadı.pdf</a:t>
            </a:r>
            <a:r>
              <a:rPr lang="tr-TR" sz="1100" dirty="0">
                <a:solidFill>
                  <a:schemeClr val="bg2">
                    <a:lumMod val="50000"/>
                  </a:schemeClr>
                </a:solidFill>
                <a:latin typeface="Corbel" panose="020B0503020204020204" pitchFamily="34" charset="0"/>
              </a:rPr>
              <a:t>) düzende isimlendirilmelidir.</a:t>
            </a:r>
          </a:p>
        </p:txBody>
      </p:sp>
      <p:sp>
        <p:nvSpPr>
          <p:cNvPr id="42" name="Metin kutusu 41">
            <a:extLst>
              <a:ext uri="{FF2B5EF4-FFF2-40B4-BE49-F238E27FC236}">
                <a16:creationId xmlns:a16="http://schemas.microsoft.com/office/drawing/2014/main" id="{8843CBE4-7302-A045-5292-302CBB734DFB}"/>
              </a:ext>
            </a:extLst>
          </p:cNvPr>
          <p:cNvSpPr txBox="1"/>
          <p:nvPr/>
        </p:nvSpPr>
        <p:spPr>
          <a:xfrm>
            <a:off x="7163920" y="9390838"/>
            <a:ext cx="3419972" cy="1015663"/>
          </a:xfrm>
          <a:prstGeom prst="rect">
            <a:avLst/>
          </a:prstGeom>
          <a:noFill/>
        </p:spPr>
        <p:txBody>
          <a:bodyPr wrap="square" rtlCol="0">
            <a:spAutoFit/>
          </a:bodyPr>
          <a:lstStyle/>
          <a:p>
            <a:pPr algn="just"/>
            <a:r>
              <a:rPr lang="tr-TR" sz="1000" b="1" dirty="0">
                <a:solidFill>
                  <a:srgbClr val="C58C6D"/>
                </a:solidFill>
                <a:latin typeface="Corbel" panose="020B0503020204020204" pitchFamily="34" charset="0"/>
              </a:rPr>
              <a:t>NOT: Arşive teslim edilecek teknik paftalar, sunum paftası ve 1 adet fotoğraf (sağ veya sol yan </a:t>
            </a:r>
            <a:r>
              <a:rPr lang="tr-TR" sz="1000" b="1" dirty="0" err="1">
                <a:solidFill>
                  <a:srgbClr val="C58C6D"/>
                </a:solidFill>
                <a:latin typeface="Corbel" panose="020B0503020204020204" pitchFamily="34" charset="0"/>
              </a:rPr>
              <a:t>perspektik</a:t>
            </a:r>
            <a:r>
              <a:rPr lang="tr-TR" sz="1000" b="1" dirty="0">
                <a:solidFill>
                  <a:srgbClr val="C58C6D"/>
                </a:solidFill>
                <a:latin typeface="Corbel" panose="020B0503020204020204" pitchFamily="34" charset="0"/>
              </a:rPr>
              <a:t> olmak üzere) tek bir PDF dosyası hâlinde birleştirilmeli; ardından dosya sıkıştırılarak boyutu 3 MB olacak şekilde küçültülmelidir. Hazırlanan dosya ilgili öğretim üyesine iletilmelidir. </a:t>
            </a:r>
          </a:p>
        </p:txBody>
      </p:sp>
      <p:pic>
        <p:nvPicPr>
          <p:cNvPr id="45" name="Resim 44">
            <a:extLst>
              <a:ext uri="{FF2B5EF4-FFF2-40B4-BE49-F238E27FC236}">
                <a16:creationId xmlns:a16="http://schemas.microsoft.com/office/drawing/2014/main" id="{B7F19CF6-68A0-052D-7F44-55282AB9E0ED}"/>
              </a:ext>
            </a:extLst>
          </p:cNvPr>
          <p:cNvPicPr>
            <a:picLocks noChangeAspect="1"/>
          </p:cNvPicPr>
          <p:nvPr/>
        </p:nvPicPr>
        <p:blipFill rotWithShape="1">
          <a:blip r:embed="rId2"/>
          <a:srcRect l="29540" t="5448" r="12700" b="51999"/>
          <a:stretch/>
        </p:blipFill>
        <p:spPr>
          <a:xfrm>
            <a:off x="3956091" y="6954858"/>
            <a:ext cx="1980000" cy="1710634"/>
          </a:xfrm>
          <a:prstGeom prst="rect">
            <a:avLst/>
          </a:prstGeom>
        </p:spPr>
      </p:pic>
      <p:pic>
        <p:nvPicPr>
          <p:cNvPr id="46" name="Resim 45">
            <a:extLst>
              <a:ext uri="{FF2B5EF4-FFF2-40B4-BE49-F238E27FC236}">
                <a16:creationId xmlns:a16="http://schemas.microsoft.com/office/drawing/2014/main" id="{68EBC032-153F-2A44-4668-B4D378252FA1}"/>
              </a:ext>
            </a:extLst>
          </p:cNvPr>
          <p:cNvPicPr>
            <a:picLocks noChangeAspect="1"/>
          </p:cNvPicPr>
          <p:nvPr/>
        </p:nvPicPr>
        <p:blipFill rotWithShape="1">
          <a:blip r:embed="rId2"/>
          <a:srcRect l="20727" t="53710" r="17451" b="3737"/>
          <a:stretch/>
        </p:blipFill>
        <p:spPr>
          <a:xfrm>
            <a:off x="3956091" y="8693582"/>
            <a:ext cx="1980000" cy="1598234"/>
          </a:xfrm>
          <a:prstGeom prst="rect">
            <a:avLst/>
          </a:prstGeom>
        </p:spPr>
      </p:pic>
      <p:sp>
        <p:nvSpPr>
          <p:cNvPr id="47" name="Metin kutusu 46">
            <a:extLst>
              <a:ext uri="{FF2B5EF4-FFF2-40B4-BE49-F238E27FC236}">
                <a16:creationId xmlns:a16="http://schemas.microsoft.com/office/drawing/2014/main" id="{05DCA334-1A99-EAE2-C7FA-38F9BADE52C5}"/>
              </a:ext>
            </a:extLst>
          </p:cNvPr>
          <p:cNvSpPr txBox="1"/>
          <p:nvPr/>
        </p:nvSpPr>
        <p:spPr>
          <a:xfrm>
            <a:off x="5876681" y="8055081"/>
            <a:ext cx="1106393" cy="646331"/>
          </a:xfrm>
          <a:prstGeom prst="rect">
            <a:avLst/>
          </a:prstGeom>
          <a:noFill/>
        </p:spPr>
        <p:txBody>
          <a:bodyPr wrap="square" rtlCol="0">
            <a:spAutoFit/>
          </a:bodyPr>
          <a:lstStyle/>
          <a:p>
            <a:r>
              <a:rPr lang="tr-TR" sz="900" dirty="0">
                <a:solidFill>
                  <a:srgbClr val="E3E4E0"/>
                </a:solidFill>
                <a:latin typeface="Corbel" panose="020B0503020204020204" pitchFamily="34" charset="0"/>
              </a:rPr>
              <a:t>1. Adım: Pafta Boyutun ve Çözünürlüğünün Ayarlanması</a:t>
            </a:r>
          </a:p>
        </p:txBody>
      </p:sp>
      <p:sp>
        <p:nvSpPr>
          <p:cNvPr id="48" name="Metin kutusu 47">
            <a:extLst>
              <a:ext uri="{FF2B5EF4-FFF2-40B4-BE49-F238E27FC236}">
                <a16:creationId xmlns:a16="http://schemas.microsoft.com/office/drawing/2014/main" id="{A50DBC3B-BE93-3762-4746-7B2FB69978A9}"/>
              </a:ext>
            </a:extLst>
          </p:cNvPr>
          <p:cNvSpPr txBox="1"/>
          <p:nvPr/>
        </p:nvSpPr>
        <p:spPr>
          <a:xfrm>
            <a:off x="5923338" y="9691526"/>
            <a:ext cx="998472" cy="646331"/>
          </a:xfrm>
          <a:prstGeom prst="rect">
            <a:avLst/>
          </a:prstGeom>
          <a:noFill/>
        </p:spPr>
        <p:txBody>
          <a:bodyPr wrap="square" rtlCol="0">
            <a:spAutoFit/>
          </a:bodyPr>
          <a:lstStyle/>
          <a:p>
            <a:r>
              <a:rPr lang="tr-TR" sz="900" dirty="0">
                <a:solidFill>
                  <a:srgbClr val="E3E4E0"/>
                </a:solidFill>
                <a:latin typeface="Corbel" panose="020B0503020204020204" pitchFamily="34" charset="0"/>
              </a:rPr>
              <a:t>2. Adım : </a:t>
            </a:r>
            <a:r>
              <a:rPr lang="tr-TR" sz="900" dirty="0" err="1">
                <a:solidFill>
                  <a:srgbClr val="E3E4E0"/>
                </a:solidFill>
                <a:latin typeface="Corbel" panose="020B0503020204020204" pitchFamily="34" charset="0"/>
              </a:rPr>
              <a:t>Jpeg</a:t>
            </a:r>
            <a:r>
              <a:rPr lang="tr-TR" sz="900" dirty="0">
                <a:solidFill>
                  <a:srgbClr val="E3E4E0"/>
                </a:solidFill>
                <a:latin typeface="Corbel" panose="020B0503020204020204" pitchFamily="34" charset="0"/>
              </a:rPr>
              <a:t> Seçeneklerinin ve Kalitesinin Ayarlanması</a:t>
            </a:r>
          </a:p>
        </p:txBody>
      </p:sp>
      <p:sp>
        <p:nvSpPr>
          <p:cNvPr id="12" name="Metin kutusu 11">
            <a:extLst>
              <a:ext uri="{FF2B5EF4-FFF2-40B4-BE49-F238E27FC236}">
                <a16:creationId xmlns:a16="http://schemas.microsoft.com/office/drawing/2014/main" id="{CCA990C0-9495-E5B6-4738-0D52A5B1A93B}"/>
              </a:ext>
            </a:extLst>
          </p:cNvPr>
          <p:cNvSpPr txBox="1"/>
          <p:nvPr/>
        </p:nvSpPr>
        <p:spPr>
          <a:xfrm>
            <a:off x="398071" y="8636461"/>
            <a:ext cx="2914826" cy="1938992"/>
          </a:xfrm>
          <a:prstGeom prst="rect">
            <a:avLst/>
          </a:prstGeom>
          <a:noFill/>
        </p:spPr>
        <p:txBody>
          <a:bodyPr wrap="square">
            <a:spAutoFit/>
          </a:bodyPr>
          <a:lstStyle/>
          <a:p>
            <a:pPr algn="just"/>
            <a:r>
              <a:rPr lang="tr-TR" sz="1200" i="1" dirty="0">
                <a:solidFill>
                  <a:srgbClr val="C00000"/>
                </a:solidFill>
                <a:latin typeface="Corbel" panose="020B0503020204020204" pitchFamily="34" charset="0"/>
              </a:rPr>
              <a:t>UYARI! Yapay zekâ ile üretilen tüm görsellerin proje planı ve diğer teknik çizimlerle uyumlu olması zorunludur. Planda bulunmayan veya plan kararlarından belirgin biçimde farklılaşan mekânsal düzenlemeler içeren üç boyutlu görseller kabul edilmeyecektir. Yapay zekâ yalnızca mevcut tasarımın görselleştirilmesi ve anlatımının desteklenmesi amacıyla kullanılabilir.</a:t>
            </a:r>
          </a:p>
        </p:txBody>
      </p:sp>
      <p:sp>
        <p:nvSpPr>
          <p:cNvPr id="11" name="Metin kutusu 10">
            <a:extLst>
              <a:ext uri="{FF2B5EF4-FFF2-40B4-BE49-F238E27FC236}">
                <a16:creationId xmlns:a16="http://schemas.microsoft.com/office/drawing/2014/main" id="{EA8E00C4-2391-61F6-F8B4-794BA168692A}"/>
              </a:ext>
            </a:extLst>
          </p:cNvPr>
          <p:cNvSpPr txBox="1"/>
          <p:nvPr/>
        </p:nvSpPr>
        <p:spPr>
          <a:xfrm>
            <a:off x="3419309" y="627463"/>
            <a:ext cx="7266733" cy="269304"/>
          </a:xfrm>
          <a:prstGeom prst="rect">
            <a:avLst/>
          </a:prstGeom>
          <a:noFill/>
        </p:spPr>
        <p:txBody>
          <a:bodyPr wrap="none" rtlCol="0">
            <a:spAutoFit/>
          </a:bodyPr>
          <a:lstStyle/>
          <a:p>
            <a:r>
              <a:rPr lang="tr-TR" sz="1150" dirty="0">
                <a:solidFill>
                  <a:schemeClr val="bg1">
                    <a:lumMod val="95000"/>
                  </a:schemeClr>
                </a:solidFill>
                <a:latin typeface="Eurostile" panose="020B0504020202050204" pitchFamily="34" charset="0"/>
              </a:rPr>
              <a:t>KARADENİZ TEKNİK ÜNİVERSİTESİ PEYZAJ MİMARLIĞI BÖLÜMÜ ÇEVRE TASARIM PROJE IV PROJE TANITIM FÖYÜ</a:t>
            </a:r>
          </a:p>
        </p:txBody>
      </p:sp>
    </p:spTree>
    <p:extLst>
      <p:ext uri="{BB962C8B-B14F-4D97-AF65-F5344CB8AC3E}">
        <p14:creationId xmlns:p14="http://schemas.microsoft.com/office/powerpoint/2010/main" val="2676229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3E4E0"/>
        </a:solidFill>
        <a:effectLst/>
      </p:bgPr>
    </p:bg>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74075E04-7F01-1364-F128-C8CB830527AF}"/>
              </a:ext>
            </a:extLst>
          </p:cNvPr>
          <p:cNvSpPr txBox="1"/>
          <p:nvPr/>
        </p:nvSpPr>
        <p:spPr>
          <a:xfrm>
            <a:off x="7738756" y="5716350"/>
            <a:ext cx="2881746" cy="3231654"/>
          </a:xfrm>
          <a:prstGeom prst="rect">
            <a:avLst/>
          </a:prstGeom>
          <a:noFill/>
        </p:spPr>
        <p:txBody>
          <a:bodyPr wrap="square" rtlCol="0">
            <a:spAutoFit/>
          </a:bodyPr>
          <a:lstStyle/>
          <a:p>
            <a:r>
              <a:rPr lang="tr-TR" sz="51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PROJE TESLİMİ</a:t>
            </a:r>
            <a:r>
              <a:rPr lang="tr-TR" sz="12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VE </a:t>
            </a:r>
            <a:r>
              <a:rPr lang="tr-TR" sz="51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 </a:t>
            </a:r>
            <a:r>
              <a:rPr lang="tr-TR" sz="23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DEGERLENDİRME</a:t>
            </a:r>
            <a:r>
              <a:rPr lang="tr-TR" sz="51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 SÜRECİ</a:t>
            </a:r>
          </a:p>
        </p:txBody>
      </p:sp>
      <p:sp>
        <p:nvSpPr>
          <p:cNvPr id="6" name="Dikdörtgen 5">
            <a:extLst>
              <a:ext uri="{FF2B5EF4-FFF2-40B4-BE49-F238E27FC236}">
                <a16:creationId xmlns:a16="http://schemas.microsoft.com/office/drawing/2014/main" id="{28A94E2D-8837-574E-3662-23E65806E90B}"/>
              </a:ext>
            </a:extLst>
          </p:cNvPr>
          <p:cNvSpPr/>
          <p:nvPr/>
        </p:nvSpPr>
        <p:spPr>
          <a:xfrm>
            <a:off x="441060" y="10529734"/>
            <a:ext cx="10160392" cy="45719"/>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a:p>
        </p:txBody>
      </p:sp>
      <p:sp>
        <p:nvSpPr>
          <p:cNvPr id="2" name="Metin kutusu 1">
            <a:extLst>
              <a:ext uri="{FF2B5EF4-FFF2-40B4-BE49-F238E27FC236}">
                <a16:creationId xmlns:a16="http://schemas.microsoft.com/office/drawing/2014/main" id="{73DC7CCD-26C4-0455-1D2D-F833DE9B2F52}"/>
              </a:ext>
            </a:extLst>
          </p:cNvPr>
          <p:cNvSpPr txBox="1"/>
          <p:nvPr/>
        </p:nvSpPr>
        <p:spPr>
          <a:xfrm>
            <a:off x="417076" y="992731"/>
            <a:ext cx="7230425" cy="6417141"/>
          </a:xfrm>
          <a:prstGeom prst="rect">
            <a:avLst/>
          </a:prstGeom>
          <a:noFill/>
        </p:spPr>
        <p:txBody>
          <a:bodyPr wrap="square">
            <a:spAutoFit/>
          </a:bodyPr>
          <a:lstStyle/>
          <a:p>
            <a:r>
              <a:rPr lang="tr-TR" sz="3200" b="1" dirty="0">
                <a:solidFill>
                  <a:schemeClr val="bg2">
                    <a:lumMod val="50000"/>
                  </a:schemeClr>
                </a:solidFill>
                <a:latin typeface="Corbel" panose="020B0503020204020204" pitchFamily="34" charset="0"/>
              </a:rPr>
              <a:t>Proje Teslimi</a:t>
            </a:r>
            <a:endParaRPr lang="tr-TR" dirty="0">
              <a:solidFill>
                <a:schemeClr val="bg2">
                  <a:lumMod val="50000"/>
                </a:schemeClr>
              </a:solidFill>
              <a:latin typeface="Corbel" panose="020B0503020204020204" pitchFamily="34" charset="0"/>
            </a:endParaRPr>
          </a:p>
          <a:p>
            <a:pPr algn="just"/>
            <a:r>
              <a:rPr lang="tr-TR" sz="1350" b="1" i="1" dirty="0">
                <a:solidFill>
                  <a:schemeClr val="bg2">
                    <a:lumMod val="50000"/>
                  </a:schemeClr>
                </a:solidFill>
                <a:latin typeface="Corbel" panose="020B0503020204020204" pitchFamily="34" charset="0"/>
              </a:rPr>
              <a:t>Öğrencinin final teslimini yapılabilme durumu; </a:t>
            </a:r>
            <a:r>
              <a:rPr lang="tr-TR" sz="1350" i="1" dirty="0">
                <a:solidFill>
                  <a:schemeClr val="bg2">
                    <a:lumMod val="50000"/>
                  </a:schemeClr>
                </a:solidFill>
                <a:latin typeface="Corbel" panose="020B0503020204020204" pitchFamily="34" charset="0"/>
              </a:rPr>
              <a:t>Her öğrenci ancak, proje grubu sorumlu öğretim üyesinin öğrencinin proje süreci ve teslime ilişkin </a:t>
            </a:r>
            <a:r>
              <a:rPr lang="tr-TR" sz="1350" b="1" i="1" dirty="0">
                <a:solidFill>
                  <a:schemeClr val="bg2">
                    <a:lumMod val="50000"/>
                  </a:schemeClr>
                </a:solidFill>
                <a:latin typeface="Corbel" panose="020B0503020204020204" pitchFamily="34" charset="0"/>
              </a:rPr>
              <a:t>yeterli koşulları sağlaması durumuna </a:t>
            </a:r>
            <a:r>
              <a:rPr lang="tr-TR" sz="1350" i="1" dirty="0">
                <a:solidFill>
                  <a:schemeClr val="bg2">
                    <a:lumMod val="50000"/>
                  </a:schemeClr>
                </a:solidFill>
                <a:latin typeface="Corbel" panose="020B0503020204020204" pitchFamily="34" charset="0"/>
              </a:rPr>
              <a:t>ilişkin </a:t>
            </a:r>
            <a:r>
              <a:rPr lang="tr-TR" sz="1350" b="1" i="1" dirty="0">
                <a:solidFill>
                  <a:schemeClr val="bg2">
                    <a:lumMod val="50000"/>
                  </a:schemeClr>
                </a:solidFill>
                <a:latin typeface="Corbel" panose="020B0503020204020204" pitchFamily="34" charset="0"/>
              </a:rPr>
              <a:t>onayı</a:t>
            </a:r>
            <a:r>
              <a:rPr lang="tr-TR" sz="1350" i="1" dirty="0">
                <a:solidFill>
                  <a:schemeClr val="bg2">
                    <a:lumMod val="50000"/>
                  </a:schemeClr>
                </a:solidFill>
                <a:latin typeface="Corbel" panose="020B0503020204020204" pitchFamily="34" charset="0"/>
              </a:rPr>
              <a:t> ile proje teslimi yapabilecektir. </a:t>
            </a:r>
          </a:p>
          <a:p>
            <a:pPr algn="just"/>
            <a:endParaRPr lang="tr-TR" sz="1350" i="1" dirty="0">
              <a:solidFill>
                <a:schemeClr val="bg2">
                  <a:lumMod val="50000"/>
                </a:schemeClr>
              </a:solidFill>
              <a:latin typeface="Corbel" panose="020B0503020204020204" pitchFamily="34" charset="0"/>
            </a:endParaRPr>
          </a:p>
          <a:p>
            <a:pPr marL="285750" indent="-285750" algn="just">
              <a:buFont typeface="Arial" panose="020B0604020202020204" pitchFamily="34" charset="0"/>
              <a:buChar char="•"/>
            </a:pPr>
            <a:r>
              <a:rPr lang="tr-TR" sz="1350" i="1" dirty="0">
                <a:solidFill>
                  <a:schemeClr val="bg2">
                    <a:lumMod val="50000"/>
                  </a:schemeClr>
                </a:solidFill>
                <a:latin typeface="Corbel" panose="020B0503020204020204" pitchFamily="34" charset="0"/>
              </a:rPr>
              <a:t>Sınav programında belirtilen tarihlerde, yukarıda belirtilen proje paftaları </a:t>
            </a:r>
            <a:r>
              <a:rPr lang="tr-TR" sz="1350" b="1" i="1" dirty="0">
                <a:solidFill>
                  <a:schemeClr val="bg2">
                    <a:lumMod val="50000"/>
                  </a:schemeClr>
                </a:solidFill>
                <a:latin typeface="Corbel" panose="020B0503020204020204" pitchFamily="34" charset="0"/>
              </a:rPr>
              <a:t>hem çıktı olarak </a:t>
            </a:r>
            <a:r>
              <a:rPr lang="tr-TR" sz="1350" i="1" dirty="0">
                <a:solidFill>
                  <a:schemeClr val="bg2">
                    <a:lumMod val="50000"/>
                  </a:schemeClr>
                </a:solidFill>
                <a:latin typeface="Corbel" panose="020B0503020204020204" pitchFamily="34" charset="0"/>
              </a:rPr>
              <a:t> </a:t>
            </a:r>
            <a:r>
              <a:rPr lang="tr-TR" sz="1350" b="1" i="1" dirty="0">
                <a:solidFill>
                  <a:schemeClr val="bg2">
                    <a:lumMod val="50000"/>
                  </a:schemeClr>
                </a:solidFill>
                <a:latin typeface="Corbel" panose="020B0503020204020204" pitchFamily="34" charset="0"/>
              </a:rPr>
              <a:t>hem de dijital ortamda </a:t>
            </a:r>
            <a:r>
              <a:rPr lang="tr-TR" sz="1350" i="1" dirty="0">
                <a:solidFill>
                  <a:schemeClr val="bg2">
                    <a:lumMod val="50000"/>
                  </a:schemeClr>
                </a:solidFill>
                <a:latin typeface="Corbel" panose="020B0503020204020204" pitchFamily="34" charset="0"/>
              </a:rPr>
              <a:t>teslim edilecektir. </a:t>
            </a:r>
          </a:p>
          <a:p>
            <a:pPr marL="285750" indent="-285750" algn="just">
              <a:buFont typeface="Arial" panose="020B0604020202020204" pitchFamily="34" charset="0"/>
              <a:buChar char="•"/>
            </a:pPr>
            <a:endParaRPr lang="tr-TR" sz="1350" i="1" dirty="0">
              <a:solidFill>
                <a:schemeClr val="bg2">
                  <a:lumMod val="50000"/>
                </a:schemeClr>
              </a:solidFill>
              <a:latin typeface="Corbel" panose="020B0503020204020204" pitchFamily="34" charset="0"/>
            </a:endParaRPr>
          </a:p>
          <a:p>
            <a:pPr marL="285750" indent="-285750" algn="just">
              <a:buFont typeface="Arial" panose="020B0604020202020204" pitchFamily="34" charset="0"/>
              <a:buChar char="•"/>
            </a:pPr>
            <a:r>
              <a:rPr lang="tr-TR" sz="1350" i="1" dirty="0">
                <a:solidFill>
                  <a:schemeClr val="bg2">
                    <a:lumMod val="50000"/>
                  </a:schemeClr>
                </a:solidFill>
                <a:latin typeface="Corbel" panose="020B0503020204020204" pitchFamily="34" charset="0"/>
              </a:rPr>
              <a:t>Çıktı olarak teslim edilecek paftalar ve maket, </a:t>
            </a:r>
            <a:r>
              <a:rPr lang="tr-TR" sz="1350" b="1" i="1" dirty="0">
                <a:solidFill>
                  <a:schemeClr val="bg2">
                    <a:lumMod val="50000"/>
                  </a:schemeClr>
                </a:solidFill>
                <a:latin typeface="Corbel" panose="020B0503020204020204" pitchFamily="34" charset="0"/>
              </a:rPr>
              <a:t>proje teslim gününde ve en geç sınav programında belirtilen saate kadar </a:t>
            </a:r>
            <a:r>
              <a:rPr lang="tr-TR" sz="1350" i="1" dirty="0">
                <a:solidFill>
                  <a:schemeClr val="bg2">
                    <a:lumMod val="50000"/>
                  </a:schemeClr>
                </a:solidFill>
                <a:latin typeface="Corbel" panose="020B0503020204020204" pitchFamily="34" charset="0"/>
              </a:rPr>
              <a:t>ilgili teslim sınıfına getirilip proje sahibi tarafından imza karşılığında teslim edilecektir. </a:t>
            </a:r>
          </a:p>
          <a:p>
            <a:pPr marL="285750" indent="-285750" algn="just">
              <a:buFont typeface="Arial" panose="020B0604020202020204" pitchFamily="34" charset="0"/>
              <a:buChar char="•"/>
            </a:pPr>
            <a:endParaRPr lang="tr-TR" sz="1350" i="1" dirty="0">
              <a:solidFill>
                <a:schemeClr val="bg2">
                  <a:lumMod val="50000"/>
                </a:schemeClr>
              </a:solidFill>
              <a:latin typeface="Corbel" panose="020B0503020204020204" pitchFamily="34" charset="0"/>
            </a:endParaRPr>
          </a:p>
          <a:p>
            <a:pPr marL="285750" indent="-285750" algn="just">
              <a:buFont typeface="Arial" panose="020B0604020202020204" pitchFamily="34" charset="0"/>
              <a:buChar char="•"/>
            </a:pPr>
            <a:r>
              <a:rPr lang="tr-TR" sz="1350" i="1" dirty="0">
                <a:solidFill>
                  <a:schemeClr val="bg2">
                    <a:lumMod val="50000"/>
                  </a:schemeClr>
                </a:solidFill>
                <a:latin typeface="Corbel" panose="020B0503020204020204" pitchFamily="34" charset="0"/>
              </a:rPr>
              <a:t>Teslim edilen tüm paftalar PDF formatına getirilerek paftaların teslim edildiği gün en geç saat 23.59’a kadar grup sorumlu öğretim üyesine e-posta olarak gönderilecektir. Paftaların dijital tesliminde Sunum Paftası tek parça şeklinde hem PDF hem de JPEG formatında gönderilmelidir. </a:t>
            </a:r>
          </a:p>
          <a:p>
            <a:pPr marL="285750" indent="-285750" algn="just">
              <a:buFont typeface="Arial" panose="020B0604020202020204" pitchFamily="34" charset="0"/>
              <a:buChar char="•"/>
            </a:pPr>
            <a:endParaRPr lang="tr-TR" sz="1350" i="1" dirty="0">
              <a:solidFill>
                <a:schemeClr val="bg2">
                  <a:lumMod val="50000"/>
                </a:schemeClr>
              </a:solidFill>
              <a:latin typeface="Corbel" panose="020B0503020204020204" pitchFamily="34" charset="0"/>
            </a:endParaRPr>
          </a:p>
          <a:p>
            <a:pPr marL="285750" indent="-285750" algn="just">
              <a:buFont typeface="Arial" panose="020B0604020202020204" pitchFamily="34" charset="0"/>
              <a:buChar char="•"/>
            </a:pPr>
            <a:r>
              <a:rPr lang="tr-TR" sz="1350" i="1" dirty="0">
                <a:solidFill>
                  <a:schemeClr val="bg2">
                    <a:lumMod val="50000"/>
                  </a:schemeClr>
                </a:solidFill>
                <a:latin typeface="Corbel" panose="020B0503020204020204" pitchFamily="34" charset="0"/>
              </a:rPr>
              <a:t>Projenin </a:t>
            </a:r>
            <a:r>
              <a:rPr lang="tr-TR" sz="1350" i="1" dirty="0" err="1">
                <a:solidFill>
                  <a:schemeClr val="bg2">
                    <a:lumMod val="50000"/>
                  </a:schemeClr>
                </a:solidFill>
                <a:latin typeface="Corbel" panose="020B0503020204020204" pitchFamily="34" charset="0"/>
              </a:rPr>
              <a:t>notlandırılmasında</a:t>
            </a:r>
            <a:r>
              <a:rPr lang="tr-TR" sz="1350" i="1" dirty="0">
                <a:solidFill>
                  <a:schemeClr val="bg2">
                    <a:lumMod val="50000"/>
                  </a:schemeClr>
                </a:solidFill>
                <a:latin typeface="Corbel" panose="020B0503020204020204" pitchFamily="34" charset="0"/>
              </a:rPr>
              <a:t> çıktı olarak </a:t>
            </a:r>
            <a:r>
              <a:rPr lang="tr-TR" sz="1350" b="1" i="1" dirty="0">
                <a:solidFill>
                  <a:schemeClr val="bg2">
                    <a:lumMod val="50000"/>
                  </a:schemeClr>
                </a:solidFill>
                <a:latin typeface="Corbel" panose="020B0503020204020204" pitchFamily="34" charset="0"/>
              </a:rPr>
              <a:t>teslim edilen paftalar ve maket esas alınacaktır</a:t>
            </a:r>
            <a:r>
              <a:rPr lang="tr-TR" sz="1350" i="1" dirty="0">
                <a:solidFill>
                  <a:schemeClr val="bg2">
                    <a:lumMod val="50000"/>
                  </a:schemeClr>
                </a:solidFill>
                <a:latin typeface="Corbel" panose="020B0503020204020204" pitchFamily="34" charset="0"/>
              </a:rPr>
              <a:t>. </a:t>
            </a:r>
          </a:p>
          <a:p>
            <a:pPr marL="285750" indent="-285750" algn="just">
              <a:buFont typeface="Arial" panose="020B0604020202020204" pitchFamily="34" charset="0"/>
              <a:buChar char="•"/>
            </a:pPr>
            <a:endParaRPr lang="tr-TR" sz="1350" i="1" dirty="0">
              <a:solidFill>
                <a:schemeClr val="bg2">
                  <a:lumMod val="50000"/>
                </a:schemeClr>
              </a:solidFill>
              <a:latin typeface="Corbel" panose="020B0503020204020204" pitchFamily="34" charset="0"/>
            </a:endParaRPr>
          </a:p>
          <a:p>
            <a:pPr marL="285750" indent="-285750" algn="just">
              <a:buFont typeface="Arial" panose="020B0604020202020204" pitchFamily="34" charset="0"/>
              <a:buChar char="•"/>
            </a:pPr>
            <a:r>
              <a:rPr lang="tr-TR" sz="1350" i="1" dirty="0">
                <a:solidFill>
                  <a:schemeClr val="bg2">
                    <a:lumMod val="50000"/>
                  </a:schemeClr>
                </a:solidFill>
                <a:latin typeface="Corbel" panose="020B0503020204020204" pitchFamily="34" charset="0"/>
              </a:rPr>
              <a:t>Final tesliminde istenenlerin eksiksiz yapılması gerekmektedir. Aksi durumda eksik olan/teslim edilmeyen/ geç teslim edilen paftalar değerlendirmeye alınmayacaktır.</a:t>
            </a:r>
          </a:p>
          <a:p>
            <a:pPr marL="285750" indent="-285750" algn="just">
              <a:buFont typeface="Arial" panose="020B0604020202020204" pitchFamily="34" charset="0"/>
              <a:buChar char="•"/>
            </a:pPr>
            <a:endParaRPr lang="tr-TR" sz="1350" i="1" dirty="0">
              <a:solidFill>
                <a:schemeClr val="bg2">
                  <a:lumMod val="50000"/>
                </a:schemeClr>
              </a:solidFill>
              <a:latin typeface="Corbel" panose="020B0503020204020204" pitchFamily="34" charset="0"/>
            </a:endParaRPr>
          </a:p>
          <a:p>
            <a:pPr marL="285750" indent="-285750" algn="just">
              <a:buFont typeface="Arial" panose="020B0604020202020204" pitchFamily="34" charset="0"/>
              <a:buChar char="•"/>
            </a:pPr>
            <a:r>
              <a:rPr lang="tr-TR" sz="1350" i="1" dirty="0">
                <a:solidFill>
                  <a:schemeClr val="bg2">
                    <a:lumMod val="50000"/>
                  </a:schemeClr>
                </a:solidFill>
                <a:latin typeface="Corbel" panose="020B0503020204020204" pitchFamily="34" charset="0"/>
              </a:rPr>
              <a:t>Derste görevli öğretim üyelerinin katılımıyla Proje Çalışma Takviminde belirtilen tarihlerde hem dönem içerisinde ve dönem sonunda jüri değerlendirilmesi yapılacaktır. Öğrencilerin bu değerlendirmelere </a:t>
            </a:r>
            <a:r>
              <a:rPr lang="tr-TR" sz="1350" b="1" i="1" dirty="0">
                <a:solidFill>
                  <a:schemeClr val="bg2">
                    <a:lumMod val="50000"/>
                  </a:schemeClr>
                </a:solidFill>
                <a:latin typeface="Corbel" panose="020B0503020204020204" pitchFamily="34" charset="0"/>
              </a:rPr>
              <a:t>katılmaları zorunludur.</a:t>
            </a:r>
          </a:p>
          <a:p>
            <a:pPr marL="285750" indent="-285750" algn="just">
              <a:buFont typeface="Arial" panose="020B0604020202020204" pitchFamily="34" charset="0"/>
              <a:buChar char="•"/>
            </a:pPr>
            <a:endParaRPr lang="tr-TR" sz="1350" i="1" dirty="0">
              <a:solidFill>
                <a:schemeClr val="bg2">
                  <a:lumMod val="50000"/>
                </a:schemeClr>
              </a:solidFill>
              <a:latin typeface="Corbel" panose="020B0503020204020204" pitchFamily="34" charset="0"/>
            </a:endParaRPr>
          </a:p>
          <a:p>
            <a:pPr marL="285750" indent="-285750" algn="just">
              <a:buFont typeface="Arial" panose="020B0604020202020204" pitchFamily="34" charset="0"/>
              <a:buChar char="•"/>
            </a:pPr>
            <a:r>
              <a:rPr lang="tr-TR" sz="1450" b="1" i="1" dirty="0">
                <a:solidFill>
                  <a:schemeClr val="bg2">
                    <a:lumMod val="50000"/>
                  </a:schemeClr>
                </a:solidFill>
                <a:latin typeface="Corbel" panose="020B0503020204020204" pitchFamily="34" charset="0"/>
              </a:rPr>
              <a:t>Ara ve Final olmak üzere iki değerlendirmeye de katılım zorunludur. </a:t>
            </a:r>
            <a:endParaRPr lang="tr-TR" sz="1350" b="1" i="1" dirty="0">
              <a:solidFill>
                <a:schemeClr val="bg2">
                  <a:lumMod val="50000"/>
                </a:schemeClr>
              </a:solidFill>
              <a:latin typeface="Corbel" panose="020B0503020204020204" pitchFamily="34" charset="0"/>
            </a:endParaRPr>
          </a:p>
          <a:p>
            <a:pPr marL="285750" indent="-285750" algn="just">
              <a:buFont typeface="Arial" panose="020B0604020202020204" pitchFamily="34" charset="0"/>
              <a:buChar char="•"/>
            </a:pPr>
            <a:endParaRPr lang="tr-TR" sz="1350" b="1" i="1" dirty="0">
              <a:solidFill>
                <a:schemeClr val="bg2">
                  <a:lumMod val="50000"/>
                </a:schemeClr>
              </a:solidFill>
              <a:latin typeface="Corbel" panose="020B0503020204020204" pitchFamily="34" charset="0"/>
            </a:endParaRPr>
          </a:p>
          <a:p>
            <a:pPr marL="285750" indent="-285750" algn="just">
              <a:buFont typeface="Arial" panose="020B0604020202020204" pitchFamily="34" charset="0"/>
              <a:buChar char="•"/>
            </a:pPr>
            <a:r>
              <a:rPr lang="tr-TR" sz="1350" i="1" dirty="0">
                <a:solidFill>
                  <a:schemeClr val="bg2">
                    <a:lumMod val="50000"/>
                  </a:schemeClr>
                </a:solidFill>
                <a:latin typeface="Corbel" panose="020B0503020204020204" pitchFamily="34" charset="0"/>
              </a:rPr>
              <a:t>Teslimler grup hocası onayı olmadan gerçekleştirilemez.</a:t>
            </a:r>
          </a:p>
        </p:txBody>
      </p:sp>
      <p:sp>
        <p:nvSpPr>
          <p:cNvPr id="3" name="Metin kutusu 2">
            <a:extLst>
              <a:ext uri="{FF2B5EF4-FFF2-40B4-BE49-F238E27FC236}">
                <a16:creationId xmlns:a16="http://schemas.microsoft.com/office/drawing/2014/main" id="{B9F7BB71-6BDD-0C9C-B9F9-A5411FA522DE}"/>
              </a:ext>
            </a:extLst>
          </p:cNvPr>
          <p:cNvSpPr txBox="1"/>
          <p:nvPr/>
        </p:nvSpPr>
        <p:spPr>
          <a:xfrm>
            <a:off x="492861" y="7356004"/>
            <a:ext cx="7230425" cy="584775"/>
          </a:xfrm>
          <a:prstGeom prst="rect">
            <a:avLst/>
          </a:prstGeom>
          <a:noFill/>
        </p:spPr>
        <p:txBody>
          <a:bodyPr wrap="square">
            <a:spAutoFit/>
          </a:bodyPr>
          <a:lstStyle/>
          <a:p>
            <a:pPr algn="r"/>
            <a:r>
              <a:rPr lang="tr-TR" sz="3200" b="1" dirty="0">
                <a:solidFill>
                  <a:schemeClr val="bg2">
                    <a:lumMod val="50000"/>
                  </a:schemeClr>
                </a:solidFill>
                <a:latin typeface="Corbel" panose="020B0503020204020204" pitchFamily="34" charset="0"/>
              </a:rPr>
              <a:t>Proje Değerlendirme Tablosu</a:t>
            </a:r>
            <a:endParaRPr lang="tr-TR" dirty="0">
              <a:solidFill>
                <a:schemeClr val="bg2">
                  <a:lumMod val="50000"/>
                </a:schemeClr>
              </a:solidFill>
              <a:latin typeface="Corbel" panose="020B0503020204020204" pitchFamily="34" charset="0"/>
            </a:endParaRPr>
          </a:p>
        </p:txBody>
      </p:sp>
      <p:sp>
        <p:nvSpPr>
          <p:cNvPr id="10" name="Metin kutusu 9">
            <a:extLst>
              <a:ext uri="{FF2B5EF4-FFF2-40B4-BE49-F238E27FC236}">
                <a16:creationId xmlns:a16="http://schemas.microsoft.com/office/drawing/2014/main" id="{9B6D9D72-0709-99B6-1B2C-43B3529F7698}"/>
              </a:ext>
            </a:extLst>
          </p:cNvPr>
          <p:cNvSpPr txBox="1"/>
          <p:nvPr/>
        </p:nvSpPr>
        <p:spPr>
          <a:xfrm>
            <a:off x="434742" y="9562478"/>
            <a:ext cx="10093122" cy="923330"/>
          </a:xfrm>
          <a:prstGeom prst="rect">
            <a:avLst/>
          </a:prstGeom>
          <a:noFill/>
        </p:spPr>
        <p:txBody>
          <a:bodyPr wrap="square">
            <a:spAutoFit/>
          </a:bodyPr>
          <a:lstStyle/>
          <a:p>
            <a:pPr algn="just"/>
            <a:r>
              <a:rPr lang="tr-TR" sz="1350" i="1" dirty="0">
                <a:solidFill>
                  <a:srgbClr val="C58C6D"/>
                </a:solidFill>
                <a:latin typeface="Corbel" panose="020B0503020204020204" pitchFamily="34" charset="0"/>
              </a:rPr>
              <a:t>Gerek ilan edilen proje yönergesi aracılığıyla koordinatörlüğün yapmış olduğu gerekse öğretim üyelerinin dersler esnasında yapmış oldukları bilgilendirme ve uyarılara uyulmamasından kaynaklı olarak final tesliminde olumsuzluklar yaşanması durumunda (geç teslim, eksik paftalar gibi) tüm sorumluluk öğrencilere ait olacaktır. Bu nedenle proje tesliminde herhangi bir olumsuzluk yaşanmaması için yukarıda detaylı olarak tanımlanan tüm hususlara titizlikle uyulması beklenmektedir.</a:t>
            </a:r>
          </a:p>
        </p:txBody>
      </p:sp>
      <p:sp>
        <p:nvSpPr>
          <p:cNvPr id="11" name="Dikdörtgen 10">
            <a:extLst>
              <a:ext uri="{FF2B5EF4-FFF2-40B4-BE49-F238E27FC236}">
                <a16:creationId xmlns:a16="http://schemas.microsoft.com/office/drawing/2014/main" id="{5FE83170-A5B9-F381-DE1A-3C8B3D8E741B}"/>
              </a:ext>
            </a:extLst>
          </p:cNvPr>
          <p:cNvSpPr/>
          <p:nvPr/>
        </p:nvSpPr>
        <p:spPr>
          <a:xfrm>
            <a:off x="558733" y="7954392"/>
            <a:ext cx="1076299" cy="724087"/>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12" name="Düz Bağlayıcı 11">
            <a:extLst>
              <a:ext uri="{FF2B5EF4-FFF2-40B4-BE49-F238E27FC236}">
                <a16:creationId xmlns:a16="http://schemas.microsoft.com/office/drawing/2014/main" id="{2D18CEE7-E708-572B-8087-C232D190BA32}"/>
              </a:ext>
            </a:extLst>
          </p:cNvPr>
          <p:cNvCxnSpPr>
            <a:cxnSpLocks/>
          </p:cNvCxnSpPr>
          <p:nvPr/>
        </p:nvCxnSpPr>
        <p:spPr>
          <a:xfrm>
            <a:off x="554821" y="8388599"/>
            <a:ext cx="1080211"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13" name="Metin kutusu 12">
            <a:extLst>
              <a:ext uri="{FF2B5EF4-FFF2-40B4-BE49-F238E27FC236}">
                <a16:creationId xmlns:a16="http://schemas.microsoft.com/office/drawing/2014/main" id="{1F619715-E517-B126-8CC2-496ECCBB43A2}"/>
              </a:ext>
            </a:extLst>
          </p:cNvPr>
          <p:cNvSpPr txBox="1"/>
          <p:nvPr/>
        </p:nvSpPr>
        <p:spPr>
          <a:xfrm>
            <a:off x="497082" y="8109417"/>
            <a:ext cx="1338757" cy="246221"/>
          </a:xfrm>
          <a:prstGeom prst="rect">
            <a:avLst/>
          </a:prstGeom>
          <a:noFill/>
        </p:spPr>
        <p:txBody>
          <a:bodyPr wrap="square" rtlCol="0">
            <a:spAutoFit/>
          </a:bodyPr>
          <a:lstStyle/>
          <a:p>
            <a:r>
              <a:rPr lang="tr-TR" sz="1000" b="1" dirty="0">
                <a:solidFill>
                  <a:schemeClr val="bg1">
                    <a:lumMod val="85000"/>
                  </a:schemeClr>
                </a:solidFill>
                <a:latin typeface="Corbel" panose="020B0503020204020204" pitchFamily="34" charset="0"/>
              </a:rPr>
              <a:t>YAPISAL PLAN</a:t>
            </a:r>
          </a:p>
        </p:txBody>
      </p:sp>
      <p:sp>
        <p:nvSpPr>
          <p:cNvPr id="27" name="Dikdörtgen 26">
            <a:extLst>
              <a:ext uri="{FF2B5EF4-FFF2-40B4-BE49-F238E27FC236}">
                <a16:creationId xmlns:a16="http://schemas.microsoft.com/office/drawing/2014/main" id="{4E9AB364-7ED1-4CF8-9057-18D59D125568}"/>
              </a:ext>
            </a:extLst>
          </p:cNvPr>
          <p:cNvSpPr/>
          <p:nvPr/>
        </p:nvSpPr>
        <p:spPr>
          <a:xfrm>
            <a:off x="1661171" y="7954392"/>
            <a:ext cx="1076299" cy="724087"/>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28" name="Düz Bağlayıcı 27">
            <a:extLst>
              <a:ext uri="{FF2B5EF4-FFF2-40B4-BE49-F238E27FC236}">
                <a16:creationId xmlns:a16="http://schemas.microsoft.com/office/drawing/2014/main" id="{C1C890D5-4B3F-FDCC-5F21-18D6304C1D69}"/>
              </a:ext>
            </a:extLst>
          </p:cNvPr>
          <p:cNvCxnSpPr>
            <a:cxnSpLocks/>
          </p:cNvCxnSpPr>
          <p:nvPr/>
        </p:nvCxnSpPr>
        <p:spPr>
          <a:xfrm>
            <a:off x="1657259" y="8388599"/>
            <a:ext cx="1080211"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29" name="Metin kutusu 28">
            <a:extLst>
              <a:ext uri="{FF2B5EF4-FFF2-40B4-BE49-F238E27FC236}">
                <a16:creationId xmlns:a16="http://schemas.microsoft.com/office/drawing/2014/main" id="{70A8A6A0-0164-7F35-D68E-ACDE93FFE0BD}"/>
              </a:ext>
            </a:extLst>
          </p:cNvPr>
          <p:cNvSpPr txBox="1"/>
          <p:nvPr/>
        </p:nvSpPr>
        <p:spPr>
          <a:xfrm>
            <a:off x="1599520" y="8109417"/>
            <a:ext cx="1338757" cy="246221"/>
          </a:xfrm>
          <a:prstGeom prst="rect">
            <a:avLst/>
          </a:prstGeom>
          <a:noFill/>
        </p:spPr>
        <p:txBody>
          <a:bodyPr wrap="square" rtlCol="0">
            <a:spAutoFit/>
          </a:bodyPr>
          <a:lstStyle/>
          <a:p>
            <a:r>
              <a:rPr lang="tr-TR" sz="1000" b="1" dirty="0">
                <a:solidFill>
                  <a:schemeClr val="bg1">
                    <a:lumMod val="85000"/>
                  </a:schemeClr>
                </a:solidFill>
                <a:latin typeface="Corbel" panose="020B0503020204020204" pitchFamily="34" charset="0"/>
              </a:rPr>
              <a:t>BİTKİSEL PLAN</a:t>
            </a:r>
          </a:p>
        </p:txBody>
      </p:sp>
      <p:sp>
        <p:nvSpPr>
          <p:cNvPr id="30" name="Dikdörtgen 29">
            <a:extLst>
              <a:ext uri="{FF2B5EF4-FFF2-40B4-BE49-F238E27FC236}">
                <a16:creationId xmlns:a16="http://schemas.microsoft.com/office/drawing/2014/main" id="{A6A6CE19-2D60-5F92-7AC3-AD7B250E9157}"/>
              </a:ext>
            </a:extLst>
          </p:cNvPr>
          <p:cNvSpPr/>
          <p:nvPr/>
        </p:nvSpPr>
        <p:spPr>
          <a:xfrm>
            <a:off x="2759697" y="7954392"/>
            <a:ext cx="1076299" cy="724087"/>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31" name="Düz Bağlayıcı 30">
            <a:extLst>
              <a:ext uri="{FF2B5EF4-FFF2-40B4-BE49-F238E27FC236}">
                <a16:creationId xmlns:a16="http://schemas.microsoft.com/office/drawing/2014/main" id="{E859AAE7-92BA-5788-FA26-C3B5AEC33966}"/>
              </a:ext>
            </a:extLst>
          </p:cNvPr>
          <p:cNvCxnSpPr>
            <a:cxnSpLocks/>
          </p:cNvCxnSpPr>
          <p:nvPr/>
        </p:nvCxnSpPr>
        <p:spPr>
          <a:xfrm>
            <a:off x="2755785" y="8388599"/>
            <a:ext cx="1080211"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32" name="Metin kutusu 31">
            <a:extLst>
              <a:ext uri="{FF2B5EF4-FFF2-40B4-BE49-F238E27FC236}">
                <a16:creationId xmlns:a16="http://schemas.microsoft.com/office/drawing/2014/main" id="{D32BBA6D-B359-79F9-86AE-BEFF2AC2305A}"/>
              </a:ext>
            </a:extLst>
          </p:cNvPr>
          <p:cNvSpPr txBox="1"/>
          <p:nvPr/>
        </p:nvSpPr>
        <p:spPr>
          <a:xfrm>
            <a:off x="2698046" y="8109417"/>
            <a:ext cx="1338757" cy="246221"/>
          </a:xfrm>
          <a:prstGeom prst="rect">
            <a:avLst/>
          </a:prstGeom>
          <a:noFill/>
        </p:spPr>
        <p:txBody>
          <a:bodyPr wrap="square" rtlCol="0">
            <a:spAutoFit/>
          </a:bodyPr>
          <a:lstStyle/>
          <a:p>
            <a:r>
              <a:rPr lang="tr-TR" sz="1000" b="1" dirty="0">
                <a:solidFill>
                  <a:schemeClr val="bg1">
                    <a:lumMod val="85000"/>
                  </a:schemeClr>
                </a:solidFill>
                <a:latin typeface="Corbel" panose="020B0503020204020204" pitchFamily="34" charset="0"/>
              </a:rPr>
              <a:t>KESİT/GÖRÜNÜŞ</a:t>
            </a:r>
          </a:p>
        </p:txBody>
      </p:sp>
      <p:sp>
        <p:nvSpPr>
          <p:cNvPr id="33" name="Dikdörtgen 32">
            <a:extLst>
              <a:ext uri="{FF2B5EF4-FFF2-40B4-BE49-F238E27FC236}">
                <a16:creationId xmlns:a16="http://schemas.microsoft.com/office/drawing/2014/main" id="{ADCEFF8B-614C-2FCA-A33A-781783615363}"/>
              </a:ext>
            </a:extLst>
          </p:cNvPr>
          <p:cNvSpPr/>
          <p:nvPr/>
        </p:nvSpPr>
        <p:spPr>
          <a:xfrm>
            <a:off x="554512" y="8711440"/>
            <a:ext cx="1076299" cy="724087"/>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34" name="Düz Bağlayıcı 33">
            <a:extLst>
              <a:ext uri="{FF2B5EF4-FFF2-40B4-BE49-F238E27FC236}">
                <a16:creationId xmlns:a16="http://schemas.microsoft.com/office/drawing/2014/main" id="{D72051F2-C308-6B6F-F164-C807EBE2CA57}"/>
              </a:ext>
            </a:extLst>
          </p:cNvPr>
          <p:cNvCxnSpPr>
            <a:cxnSpLocks/>
          </p:cNvCxnSpPr>
          <p:nvPr/>
        </p:nvCxnSpPr>
        <p:spPr>
          <a:xfrm>
            <a:off x="550600" y="9145647"/>
            <a:ext cx="1080211"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35" name="Metin kutusu 34">
            <a:extLst>
              <a:ext uri="{FF2B5EF4-FFF2-40B4-BE49-F238E27FC236}">
                <a16:creationId xmlns:a16="http://schemas.microsoft.com/office/drawing/2014/main" id="{D0318258-C3F4-5B29-8C60-C0716A5218D5}"/>
              </a:ext>
            </a:extLst>
          </p:cNvPr>
          <p:cNvSpPr txBox="1"/>
          <p:nvPr/>
        </p:nvSpPr>
        <p:spPr>
          <a:xfrm>
            <a:off x="492861" y="8866465"/>
            <a:ext cx="1338757" cy="246221"/>
          </a:xfrm>
          <a:prstGeom prst="rect">
            <a:avLst/>
          </a:prstGeom>
          <a:noFill/>
        </p:spPr>
        <p:txBody>
          <a:bodyPr wrap="square" rtlCol="0">
            <a:spAutoFit/>
          </a:bodyPr>
          <a:lstStyle/>
          <a:p>
            <a:r>
              <a:rPr lang="tr-TR" sz="1000" b="1" dirty="0">
                <a:solidFill>
                  <a:schemeClr val="bg1">
                    <a:lumMod val="85000"/>
                  </a:schemeClr>
                </a:solidFill>
                <a:latin typeface="Corbel" panose="020B0503020204020204" pitchFamily="34" charset="0"/>
              </a:rPr>
              <a:t>DETAY</a:t>
            </a:r>
          </a:p>
        </p:txBody>
      </p:sp>
      <p:sp>
        <p:nvSpPr>
          <p:cNvPr id="36" name="Dikdörtgen 35">
            <a:extLst>
              <a:ext uri="{FF2B5EF4-FFF2-40B4-BE49-F238E27FC236}">
                <a16:creationId xmlns:a16="http://schemas.microsoft.com/office/drawing/2014/main" id="{FD8FB811-BBFA-E1C8-CACB-B5FCA1E0DE7E}"/>
              </a:ext>
            </a:extLst>
          </p:cNvPr>
          <p:cNvSpPr/>
          <p:nvPr/>
        </p:nvSpPr>
        <p:spPr>
          <a:xfrm>
            <a:off x="1657259" y="8711440"/>
            <a:ext cx="1076299" cy="724087"/>
          </a:xfrm>
          <a:prstGeom prst="rect">
            <a:avLst/>
          </a:prstGeom>
          <a:solidFill>
            <a:srgbClr val="C58C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37" name="Düz Bağlayıcı 36">
            <a:extLst>
              <a:ext uri="{FF2B5EF4-FFF2-40B4-BE49-F238E27FC236}">
                <a16:creationId xmlns:a16="http://schemas.microsoft.com/office/drawing/2014/main" id="{6427AE74-6D84-DB31-AC4F-1E6F03C50DCD}"/>
              </a:ext>
            </a:extLst>
          </p:cNvPr>
          <p:cNvCxnSpPr>
            <a:cxnSpLocks/>
          </p:cNvCxnSpPr>
          <p:nvPr/>
        </p:nvCxnSpPr>
        <p:spPr>
          <a:xfrm>
            <a:off x="1653347" y="9145647"/>
            <a:ext cx="1080211" cy="0"/>
          </a:xfrm>
          <a:prstGeom prst="line">
            <a:avLst/>
          </a:prstGeom>
          <a:ln w="12700">
            <a:solidFill>
              <a:srgbClr val="DAD7D0"/>
            </a:solidFill>
          </a:ln>
        </p:spPr>
        <p:style>
          <a:lnRef idx="1">
            <a:schemeClr val="accent1"/>
          </a:lnRef>
          <a:fillRef idx="0">
            <a:schemeClr val="accent1"/>
          </a:fillRef>
          <a:effectRef idx="0">
            <a:schemeClr val="accent1"/>
          </a:effectRef>
          <a:fontRef idx="minor">
            <a:schemeClr val="tx1"/>
          </a:fontRef>
        </p:style>
      </p:cxnSp>
      <p:sp>
        <p:nvSpPr>
          <p:cNvPr id="38" name="Metin kutusu 37">
            <a:extLst>
              <a:ext uri="{FF2B5EF4-FFF2-40B4-BE49-F238E27FC236}">
                <a16:creationId xmlns:a16="http://schemas.microsoft.com/office/drawing/2014/main" id="{2D5BFB76-E205-6D65-FAA8-DACE37A6225E}"/>
              </a:ext>
            </a:extLst>
          </p:cNvPr>
          <p:cNvSpPr txBox="1"/>
          <p:nvPr/>
        </p:nvSpPr>
        <p:spPr>
          <a:xfrm>
            <a:off x="1595608" y="8866465"/>
            <a:ext cx="1338757" cy="246221"/>
          </a:xfrm>
          <a:prstGeom prst="rect">
            <a:avLst/>
          </a:prstGeom>
          <a:noFill/>
        </p:spPr>
        <p:txBody>
          <a:bodyPr wrap="square" rtlCol="0">
            <a:spAutoFit/>
          </a:bodyPr>
          <a:lstStyle/>
          <a:p>
            <a:r>
              <a:rPr lang="tr-TR" sz="1000" b="1" dirty="0">
                <a:solidFill>
                  <a:schemeClr val="bg1">
                    <a:lumMod val="85000"/>
                  </a:schemeClr>
                </a:solidFill>
                <a:latin typeface="Corbel" panose="020B0503020204020204" pitchFamily="34" charset="0"/>
              </a:rPr>
              <a:t>SUNUM PAFTASI</a:t>
            </a:r>
          </a:p>
        </p:txBody>
      </p:sp>
      <p:sp>
        <p:nvSpPr>
          <p:cNvPr id="39" name="Dikdörtgen 38">
            <a:extLst>
              <a:ext uri="{FF2B5EF4-FFF2-40B4-BE49-F238E27FC236}">
                <a16:creationId xmlns:a16="http://schemas.microsoft.com/office/drawing/2014/main" id="{519CDC00-E015-CDC4-F981-49C84968CB69}"/>
              </a:ext>
            </a:extLst>
          </p:cNvPr>
          <p:cNvSpPr/>
          <p:nvPr/>
        </p:nvSpPr>
        <p:spPr>
          <a:xfrm>
            <a:off x="2759697" y="8711440"/>
            <a:ext cx="1076299" cy="724087"/>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40" name="Düz Bağlayıcı 39">
            <a:extLst>
              <a:ext uri="{FF2B5EF4-FFF2-40B4-BE49-F238E27FC236}">
                <a16:creationId xmlns:a16="http://schemas.microsoft.com/office/drawing/2014/main" id="{84665F0A-BDE0-32BF-5C6F-37F5578515B0}"/>
              </a:ext>
            </a:extLst>
          </p:cNvPr>
          <p:cNvCxnSpPr>
            <a:cxnSpLocks/>
          </p:cNvCxnSpPr>
          <p:nvPr/>
        </p:nvCxnSpPr>
        <p:spPr>
          <a:xfrm>
            <a:off x="2755785" y="9145647"/>
            <a:ext cx="1080211"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41" name="Metin kutusu 40">
            <a:extLst>
              <a:ext uri="{FF2B5EF4-FFF2-40B4-BE49-F238E27FC236}">
                <a16:creationId xmlns:a16="http://schemas.microsoft.com/office/drawing/2014/main" id="{02AF7B08-429D-23F7-A869-11337071AF1F}"/>
              </a:ext>
            </a:extLst>
          </p:cNvPr>
          <p:cNvSpPr txBox="1"/>
          <p:nvPr/>
        </p:nvSpPr>
        <p:spPr>
          <a:xfrm>
            <a:off x="2698046" y="8866465"/>
            <a:ext cx="1338757" cy="246221"/>
          </a:xfrm>
          <a:prstGeom prst="rect">
            <a:avLst/>
          </a:prstGeom>
          <a:noFill/>
        </p:spPr>
        <p:txBody>
          <a:bodyPr wrap="square" rtlCol="0">
            <a:spAutoFit/>
          </a:bodyPr>
          <a:lstStyle/>
          <a:p>
            <a:r>
              <a:rPr lang="tr-TR" sz="1000" b="1" dirty="0">
                <a:solidFill>
                  <a:schemeClr val="bg2">
                    <a:lumMod val="50000"/>
                  </a:schemeClr>
                </a:solidFill>
                <a:latin typeface="Corbel" panose="020B0503020204020204" pitchFamily="34" charset="0"/>
              </a:rPr>
              <a:t>MAKET</a:t>
            </a:r>
          </a:p>
        </p:txBody>
      </p:sp>
      <p:sp>
        <p:nvSpPr>
          <p:cNvPr id="42" name="Dikdörtgen 41">
            <a:extLst>
              <a:ext uri="{FF2B5EF4-FFF2-40B4-BE49-F238E27FC236}">
                <a16:creationId xmlns:a16="http://schemas.microsoft.com/office/drawing/2014/main" id="{04D079B9-757B-DA32-A8B9-D3D3DE7174DD}"/>
              </a:ext>
            </a:extLst>
          </p:cNvPr>
          <p:cNvSpPr/>
          <p:nvPr/>
        </p:nvSpPr>
        <p:spPr>
          <a:xfrm>
            <a:off x="3882447" y="7958669"/>
            <a:ext cx="1076299" cy="1476851"/>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43" name="Düz Bağlayıcı 42">
            <a:extLst>
              <a:ext uri="{FF2B5EF4-FFF2-40B4-BE49-F238E27FC236}">
                <a16:creationId xmlns:a16="http://schemas.microsoft.com/office/drawing/2014/main" id="{E8817211-4C67-9D74-BA7C-7F82AC374F8B}"/>
              </a:ext>
            </a:extLst>
          </p:cNvPr>
          <p:cNvCxnSpPr>
            <a:cxnSpLocks/>
          </p:cNvCxnSpPr>
          <p:nvPr/>
        </p:nvCxnSpPr>
        <p:spPr>
          <a:xfrm>
            <a:off x="3878535" y="8383994"/>
            <a:ext cx="1080211"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44" name="Metin kutusu 43">
            <a:extLst>
              <a:ext uri="{FF2B5EF4-FFF2-40B4-BE49-F238E27FC236}">
                <a16:creationId xmlns:a16="http://schemas.microsoft.com/office/drawing/2014/main" id="{2B44B195-798C-ADF0-C8AE-A221902326DF}"/>
              </a:ext>
            </a:extLst>
          </p:cNvPr>
          <p:cNvSpPr txBox="1"/>
          <p:nvPr/>
        </p:nvSpPr>
        <p:spPr>
          <a:xfrm>
            <a:off x="3850270" y="7962768"/>
            <a:ext cx="1338757" cy="400110"/>
          </a:xfrm>
          <a:prstGeom prst="rect">
            <a:avLst/>
          </a:prstGeom>
          <a:noFill/>
        </p:spPr>
        <p:txBody>
          <a:bodyPr wrap="square" rtlCol="0">
            <a:spAutoFit/>
          </a:bodyPr>
          <a:lstStyle/>
          <a:p>
            <a:r>
              <a:rPr lang="tr-TR" sz="1000" b="1" dirty="0">
                <a:solidFill>
                  <a:schemeClr val="bg2">
                    <a:lumMod val="50000"/>
                  </a:schemeClr>
                </a:solidFill>
                <a:latin typeface="Corbel" panose="020B0503020204020204" pitchFamily="34" charset="0"/>
              </a:rPr>
              <a:t>SÜREÇ KATILIM</a:t>
            </a:r>
          </a:p>
          <a:p>
            <a:r>
              <a:rPr lang="tr-TR" sz="1000" b="1" dirty="0">
                <a:solidFill>
                  <a:schemeClr val="bg2">
                    <a:lumMod val="50000"/>
                  </a:schemeClr>
                </a:solidFill>
                <a:latin typeface="Corbel" panose="020B0503020204020204" pitchFamily="34" charset="0"/>
              </a:rPr>
              <a:t>PERFORMANSI</a:t>
            </a:r>
          </a:p>
        </p:txBody>
      </p:sp>
      <p:sp>
        <p:nvSpPr>
          <p:cNvPr id="46" name="Dikdörtgen 45">
            <a:extLst>
              <a:ext uri="{FF2B5EF4-FFF2-40B4-BE49-F238E27FC236}">
                <a16:creationId xmlns:a16="http://schemas.microsoft.com/office/drawing/2014/main" id="{33CA11C8-8628-A0CC-FA72-0D1DBCE98CAE}"/>
              </a:ext>
            </a:extLst>
          </p:cNvPr>
          <p:cNvSpPr/>
          <p:nvPr/>
        </p:nvSpPr>
        <p:spPr>
          <a:xfrm>
            <a:off x="5003174" y="7958669"/>
            <a:ext cx="1076299" cy="1476851"/>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47" name="Düz Bağlayıcı 46">
            <a:extLst>
              <a:ext uri="{FF2B5EF4-FFF2-40B4-BE49-F238E27FC236}">
                <a16:creationId xmlns:a16="http://schemas.microsoft.com/office/drawing/2014/main" id="{DF30BD6A-F82E-26F9-064B-EBFEE210097B}"/>
              </a:ext>
            </a:extLst>
          </p:cNvPr>
          <p:cNvCxnSpPr>
            <a:cxnSpLocks/>
          </p:cNvCxnSpPr>
          <p:nvPr/>
        </p:nvCxnSpPr>
        <p:spPr>
          <a:xfrm>
            <a:off x="4999262" y="8383994"/>
            <a:ext cx="1080211"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48" name="Metin kutusu 47">
            <a:extLst>
              <a:ext uri="{FF2B5EF4-FFF2-40B4-BE49-F238E27FC236}">
                <a16:creationId xmlns:a16="http://schemas.microsoft.com/office/drawing/2014/main" id="{911B90FB-C0B0-FC1E-E983-B794858B0D1C}"/>
              </a:ext>
            </a:extLst>
          </p:cNvPr>
          <p:cNvSpPr txBox="1"/>
          <p:nvPr/>
        </p:nvSpPr>
        <p:spPr>
          <a:xfrm>
            <a:off x="4941214" y="8111844"/>
            <a:ext cx="1338757" cy="246221"/>
          </a:xfrm>
          <a:prstGeom prst="rect">
            <a:avLst/>
          </a:prstGeom>
          <a:noFill/>
        </p:spPr>
        <p:txBody>
          <a:bodyPr wrap="square" rtlCol="0">
            <a:spAutoFit/>
          </a:bodyPr>
          <a:lstStyle/>
          <a:p>
            <a:r>
              <a:rPr lang="tr-TR" sz="1000" b="1" dirty="0">
                <a:solidFill>
                  <a:schemeClr val="bg2">
                    <a:lumMod val="50000"/>
                  </a:schemeClr>
                </a:solidFill>
                <a:latin typeface="Corbel" panose="020B0503020204020204" pitchFamily="34" charset="0"/>
              </a:rPr>
              <a:t>TOPLAM</a:t>
            </a:r>
          </a:p>
        </p:txBody>
      </p:sp>
      <p:sp>
        <p:nvSpPr>
          <p:cNvPr id="50" name="Metin kutusu 49">
            <a:extLst>
              <a:ext uri="{FF2B5EF4-FFF2-40B4-BE49-F238E27FC236}">
                <a16:creationId xmlns:a16="http://schemas.microsoft.com/office/drawing/2014/main" id="{D5EFA445-D3C4-024A-2540-1DBAE368D1BA}"/>
              </a:ext>
            </a:extLst>
          </p:cNvPr>
          <p:cNvSpPr txBox="1"/>
          <p:nvPr/>
        </p:nvSpPr>
        <p:spPr>
          <a:xfrm>
            <a:off x="551608" y="8421561"/>
            <a:ext cx="1076300" cy="246221"/>
          </a:xfrm>
          <a:prstGeom prst="rect">
            <a:avLst/>
          </a:prstGeom>
          <a:noFill/>
        </p:spPr>
        <p:txBody>
          <a:bodyPr wrap="square" rtlCol="0">
            <a:spAutoFit/>
          </a:bodyPr>
          <a:lstStyle/>
          <a:p>
            <a:pPr algn="ctr"/>
            <a:r>
              <a:rPr lang="tr-TR" sz="1000" b="1" dirty="0">
                <a:solidFill>
                  <a:schemeClr val="bg1">
                    <a:lumMod val="85000"/>
                  </a:schemeClr>
                </a:solidFill>
                <a:latin typeface="Corbel" panose="020B0503020204020204" pitchFamily="34" charset="0"/>
              </a:rPr>
              <a:t>25 P</a:t>
            </a:r>
          </a:p>
        </p:txBody>
      </p:sp>
      <p:sp>
        <p:nvSpPr>
          <p:cNvPr id="51" name="Metin kutusu 50">
            <a:extLst>
              <a:ext uri="{FF2B5EF4-FFF2-40B4-BE49-F238E27FC236}">
                <a16:creationId xmlns:a16="http://schemas.microsoft.com/office/drawing/2014/main" id="{D9013645-7037-69BA-87D6-99FCF1B4CBA6}"/>
              </a:ext>
            </a:extLst>
          </p:cNvPr>
          <p:cNvSpPr txBox="1"/>
          <p:nvPr/>
        </p:nvSpPr>
        <p:spPr>
          <a:xfrm>
            <a:off x="1653037" y="8412097"/>
            <a:ext cx="1076300" cy="246221"/>
          </a:xfrm>
          <a:prstGeom prst="rect">
            <a:avLst/>
          </a:prstGeom>
          <a:noFill/>
        </p:spPr>
        <p:txBody>
          <a:bodyPr wrap="square" rtlCol="0">
            <a:spAutoFit/>
          </a:bodyPr>
          <a:lstStyle/>
          <a:p>
            <a:pPr algn="ctr"/>
            <a:r>
              <a:rPr lang="tr-TR" sz="1000" b="1" dirty="0">
                <a:solidFill>
                  <a:schemeClr val="bg1">
                    <a:lumMod val="85000"/>
                  </a:schemeClr>
                </a:solidFill>
                <a:latin typeface="Corbel" panose="020B0503020204020204" pitchFamily="34" charset="0"/>
              </a:rPr>
              <a:t>10 P</a:t>
            </a:r>
          </a:p>
        </p:txBody>
      </p:sp>
      <p:sp>
        <p:nvSpPr>
          <p:cNvPr id="52" name="Metin kutusu 51">
            <a:extLst>
              <a:ext uri="{FF2B5EF4-FFF2-40B4-BE49-F238E27FC236}">
                <a16:creationId xmlns:a16="http://schemas.microsoft.com/office/drawing/2014/main" id="{94967D10-4122-8365-2F6A-B9F5891BCB97}"/>
              </a:ext>
            </a:extLst>
          </p:cNvPr>
          <p:cNvSpPr txBox="1"/>
          <p:nvPr/>
        </p:nvSpPr>
        <p:spPr>
          <a:xfrm>
            <a:off x="2729337" y="8423083"/>
            <a:ext cx="1076300" cy="246221"/>
          </a:xfrm>
          <a:prstGeom prst="rect">
            <a:avLst/>
          </a:prstGeom>
          <a:noFill/>
        </p:spPr>
        <p:txBody>
          <a:bodyPr wrap="square" rtlCol="0">
            <a:spAutoFit/>
          </a:bodyPr>
          <a:lstStyle/>
          <a:p>
            <a:pPr algn="ctr"/>
            <a:r>
              <a:rPr lang="tr-TR" sz="1000" b="1" dirty="0">
                <a:solidFill>
                  <a:schemeClr val="bg1">
                    <a:lumMod val="85000"/>
                  </a:schemeClr>
                </a:solidFill>
                <a:latin typeface="Corbel" panose="020B0503020204020204" pitchFamily="34" charset="0"/>
              </a:rPr>
              <a:t>8 P</a:t>
            </a:r>
          </a:p>
        </p:txBody>
      </p:sp>
      <p:sp>
        <p:nvSpPr>
          <p:cNvPr id="53" name="Metin kutusu 52">
            <a:extLst>
              <a:ext uri="{FF2B5EF4-FFF2-40B4-BE49-F238E27FC236}">
                <a16:creationId xmlns:a16="http://schemas.microsoft.com/office/drawing/2014/main" id="{D966DD23-D594-BDF0-EF38-0089D0470CD5}"/>
              </a:ext>
            </a:extLst>
          </p:cNvPr>
          <p:cNvSpPr txBox="1"/>
          <p:nvPr/>
        </p:nvSpPr>
        <p:spPr>
          <a:xfrm>
            <a:off x="550600" y="9177561"/>
            <a:ext cx="1076300" cy="246221"/>
          </a:xfrm>
          <a:prstGeom prst="rect">
            <a:avLst/>
          </a:prstGeom>
          <a:noFill/>
        </p:spPr>
        <p:txBody>
          <a:bodyPr wrap="square" rtlCol="0">
            <a:spAutoFit/>
          </a:bodyPr>
          <a:lstStyle/>
          <a:p>
            <a:pPr algn="ctr"/>
            <a:r>
              <a:rPr lang="tr-TR" sz="1000" b="1" dirty="0">
                <a:solidFill>
                  <a:schemeClr val="bg1">
                    <a:lumMod val="85000"/>
                  </a:schemeClr>
                </a:solidFill>
                <a:latin typeface="Corbel" panose="020B0503020204020204" pitchFamily="34" charset="0"/>
              </a:rPr>
              <a:t>8 P</a:t>
            </a:r>
          </a:p>
        </p:txBody>
      </p:sp>
      <p:sp>
        <p:nvSpPr>
          <p:cNvPr id="54" name="Metin kutusu 53">
            <a:extLst>
              <a:ext uri="{FF2B5EF4-FFF2-40B4-BE49-F238E27FC236}">
                <a16:creationId xmlns:a16="http://schemas.microsoft.com/office/drawing/2014/main" id="{423510C1-0F53-D820-C2DC-601451DE57B9}"/>
              </a:ext>
            </a:extLst>
          </p:cNvPr>
          <p:cNvSpPr txBox="1"/>
          <p:nvPr/>
        </p:nvSpPr>
        <p:spPr>
          <a:xfrm>
            <a:off x="1652029" y="9168097"/>
            <a:ext cx="1076300" cy="246221"/>
          </a:xfrm>
          <a:prstGeom prst="rect">
            <a:avLst/>
          </a:prstGeom>
          <a:noFill/>
        </p:spPr>
        <p:txBody>
          <a:bodyPr wrap="square" rtlCol="0">
            <a:spAutoFit/>
          </a:bodyPr>
          <a:lstStyle/>
          <a:p>
            <a:pPr algn="ctr"/>
            <a:r>
              <a:rPr lang="tr-TR" sz="1000" b="1" dirty="0">
                <a:solidFill>
                  <a:schemeClr val="bg1">
                    <a:lumMod val="85000"/>
                  </a:schemeClr>
                </a:solidFill>
                <a:latin typeface="Corbel" panose="020B0503020204020204" pitchFamily="34" charset="0"/>
              </a:rPr>
              <a:t>20 P</a:t>
            </a:r>
          </a:p>
        </p:txBody>
      </p:sp>
      <p:sp>
        <p:nvSpPr>
          <p:cNvPr id="55" name="Metin kutusu 54">
            <a:extLst>
              <a:ext uri="{FF2B5EF4-FFF2-40B4-BE49-F238E27FC236}">
                <a16:creationId xmlns:a16="http://schemas.microsoft.com/office/drawing/2014/main" id="{49A0CE5C-FD05-9D78-88BC-717D0A086C6E}"/>
              </a:ext>
            </a:extLst>
          </p:cNvPr>
          <p:cNvSpPr txBox="1"/>
          <p:nvPr/>
        </p:nvSpPr>
        <p:spPr>
          <a:xfrm>
            <a:off x="2728329" y="9179083"/>
            <a:ext cx="1076300" cy="246221"/>
          </a:xfrm>
          <a:prstGeom prst="rect">
            <a:avLst/>
          </a:prstGeom>
          <a:noFill/>
        </p:spPr>
        <p:txBody>
          <a:bodyPr wrap="square" rtlCol="0">
            <a:spAutoFit/>
          </a:bodyPr>
          <a:lstStyle/>
          <a:p>
            <a:pPr algn="ctr"/>
            <a:r>
              <a:rPr lang="tr-TR" sz="1000" b="1" dirty="0">
                <a:solidFill>
                  <a:schemeClr val="bg2">
                    <a:lumMod val="50000"/>
                  </a:schemeClr>
                </a:solidFill>
                <a:latin typeface="Corbel" panose="020B0503020204020204" pitchFamily="34" charset="0"/>
              </a:rPr>
              <a:t>14 P</a:t>
            </a:r>
          </a:p>
        </p:txBody>
      </p:sp>
      <p:sp>
        <p:nvSpPr>
          <p:cNvPr id="56" name="Metin kutusu 55">
            <a:extLst>
              <a:ext uri="{FF2B5EF4-FFF2-40B4-BE49-F238E27FC236}">
                <a16:creationId xmlns:a16="http://schemas.microsoft.com/office/drawing/2014/main" id="{99BEA9B9-D74C-2EF1-196A-F8683F633B01}"/>
              </a:ext>
            </a:extLst>
          </p:cNvPr>
          <p:cNvSpPr txBox="1"/>
          <p:nvPr/>
        </p:nvSpPr>
        <p:spPr>
          <a:xfrm>
            <a:off x="3820796" y="8781428"/>
            <a:ext cx="1076300" cy="246221"/>
          </a:xfrm>
          <a:prstGeom prst="rect">
            <a:avLst/>
          </a:prstGeom>
          <a:noFill/>
        </p:spPr>
        <p:txBody>
          <a:bodyPr wrap="square" rtlCol="0">
            <a:spAutoFit/>
          </a:bodyPr>
          <a:lstStyle/>
          <a:p>
            <a:pPr algn="ctr"/>
            <a:r>
              <a:rPr lang="tr-TR" sz="1000" b="1" dirty="0">
                <a:solidFill>
                  <a:schemeClr val="bg2">
                    <a:lumMod val="50000"/>
                  </a:schemeClr>
                </a:solidFill>
                <a:latin typeface="Corbel" panose="020B0503020204020204" pitchFamily="34" charset="0"/>
              </a:rPr>
              <a:t>15 P</a:t>
            </a:r>
          </a:p>
        </p:txBody>
      </p:sp>
      <p:sp>
        <p:nvSpPr>
          <p:cNvPr id="57" name="Metin kutusu 56">
            <a:extLst>
              <a:ext uri="{FF2B5EF4-FFF2-40B4-BE49-F238E27FC236}">
                <a16:creationId xmlns:a16="http://schemas.microsoft.com/office/drawing/2014/main" id="{975053AA-9564-94CD-368B-76BD449EF623}"/>
              </a:ext>
            </a:extLst>
          </p:cNvPr>
          <p:cNvSpPr txBox="1"/>
          <p:nvPr/>
        </p:nvSpPr>
        <p:spPr>
          <a:xfrm>
            <a:off x="5022843" y="8775559"/>
            <a:ext cx="1076300" cy="307777"/>
          </a:xfrm>
          <a:prstGeom prst="rect">
            <a:avLst/>
          </a:prstGeom>
          <a:noFill/>
        </p:spPr>
        <p:txBody>
          <a:bodyPr wrap="square" rtlCol="0">
            <a:spAutoFit/>
          </a:bodyPr>
          <a:lstStyle/>
          <a:p>
            <a:pPr algn="ctr"/>
            <a:r>
              <a:rPr lang="tr-TR" sz="1400" b="1" dirty="0">
                <a:solidFill>
                  <a:schemeClr val="bg2">
                    <a:lumMod val="50000"/>
                  </a:schemeClr>
                </a:solidFill>
                <a:latin typeface="Corbel" panose="020B0503020204020204" pitchFamily="34" charset="0"/>
              </a:rPr>
              <a:t>100 P</a:t>
            </a:r>
          </a:p>
        </p:txBody>
      </p:sp>
      <p:sp>
        <p:nvSpPr>
          <p:cNvPr id="14" name="Dikdörtgen 13">
            <a:extLst>
              <a:ext uri="{FF2B5EF4-FFF2-40B4-BE49-F238E27FC236}">
                <a16:creationId xmlns:a16="http://schemas.microsoft.com/office/drawing/2014/main" id="{CD324D02-4363-E2FE-A44D-6B7A216145FD}"/>
              </a:ext>
            </a:extLst>
          </p:cNvPr>
          <p:cNvSpPr/>
          <p:nvPr/>
        </p:nvSpPr>
        <p:spPr>
          <a:xfrm>
            <a:off x="434742" y="532387"/>
            <a:ext cx="10168095" cy="363013"/>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15" name="Dikdörtgen 14">
            <a:extLst>
              <a:ext uri="{FF2B5EF4-FFF2-40B4-BE49-F238E27FC236}">
                <a16:creationId xmlns:a16="http://schemas.microsoft.com/office/drawing/2014/main" id="{EB60FD91-6780-5050-D90C-8C2137B1A45F}"/>
              </a:ext>
            </a:extLst>
          </p:cNvPr>
          <p:cNvSpPr/>
          <p:nvPr/>
        </p:nvSpPr>
        <p:spPr>
          <a:xfrm>
            <a:off x="7721092" y="871015"/>
            <a:ext cx="2881746" cy="4764937"/>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16" name="Metin kutusu 15">
            <a:extLst>
              <a:ext uri="{FF2B5EF4-FFF2-40B4-BE49-F238E27FC236}">
                <a16:creationId xmlns:a16="http://schemas.microsoft.com/office/drawing/2014/main" id="{41C98EF8-28BD-E688-C9A6-17F93ECFA987}"/>
              </a:ext>
            </a:extLst>
          </p:cNvPr>
          <p:cNvSpPr txBox="1"/>
          <p:nvPr/>
        </p:nvSpPr>
        <p:spPr>
          <a:xfrm rot="5400000">
            <a:off x="7449020" y="1149165"/>
            <a:ext cx="4608954" cy="4247317"/>
          </a:xfrm>
          <a:prstGeom prst="rect">
            <a:avLst/>
          </a:prstGeom>
          <a:noFill/>
        </p:spPr>
        <p:txBody>
          <a:bodyPr wrap="none" rtlCol="0">
            <a:spAutoFit/>
          </a:bodyPr>
          <a:lstStyle/>
          <a:p>
            <a:r>
              <a:rPr lang="tr-TR" sz="27000" spc="-300" dirty="0">
                <a:solidFill>
                  <a:srgbClr val="E3E4E0"/>
                </a:solidFill>
                <a:latin typeface="Big John" panose="02000000000000000000" pitchFamily="2" charset="0"/>
                <a:ea typeface="Krungthep" panose="02000400000000000000" pitchFamily="2" charset="-34"/>
                <a:cs typeface="Krungthep" panose="02000400000000000000" pitchFamily="2" charset="-34"/>
              </a:rPr>
              <a:t>06</a:t>
            </a:r>
          </a:p>
        </p:txBody>
      </p:sp>
      <p:sp>
        <p:nvSpPr>
          <p:cNvPr id="17" name="Metin kutusu 16">
            <a:extLst>
              <a:ext uri="{FF2B5EF4-FFF2-40B4-BE49-F238E27FC236}">
                <a16:creationId xmlns:a16="http://schemas.microsoft.com/office/drawing/2014/main" id="{8D8ADE87-5FC6-8018-E39F-0CAB9075F781}"/>
              </a:ext>
            </a:extLst>
          </p:cNvPr>
          <p:cNvSpPr txBox="1"/>
          <p:nvPr/>
        </p:nvSpPr>
        <p:spPr>
          <a:xfrm>
            <a:off x="455980" y="627463"/>
            <a:ext cx="7266733" cy="269304"/>
          </a:xfrm>
          <a:prstGeom prst="rect">
            <a:avLst/>
          </a:prstGeom>
          <a:noFill/>
        </p:spPr>
        <p:txBody>
          <a:bodyPr wrap="none" rtlCol="0">
            <a:spAutoFit/>
          </a:bodyPr>
          <a:lstStyle/>
          <a:p>
            <a:r>
              <a:rPr lang="tr-TR" sz="1150" dirty="0">
                <a:solidFill>
                  <a:schemeClr val="bg1">
                    <a:lumMod val="95000"/>
                  </a:schemeClr>
                </a:solidFill>
                <a:latin typeface="Eurostile" panose="020B0504020202050204" pitchFamily="34" charset="0"/>
              </a:rPr>
              <a:t>KARADENİZ TEKNİK ÜNİVERSİTESİ PEYZAJ MİMARLIĞI BÖLÜMÜ ÇEVRE TASARIM PROJE IV PROJE TANITIM FÖYÜ</a:t>
            </a:r>
          </a:p>
        </p:txBody>
      </p:sp>
    </p:spTree>
    <p:extLst>
      <p:ext uri="{BB962C8B-B14F-4D97-AF65-F5344CB8AC3E}">
        <p14:creationId xmlns:p14="http://schemas.microsoft.com/office/powerpoint/2010/main" val="1225889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3E4E0"/>
        </a:solidFill>
        <a:effectLst/>
      </p:bgPr>
    </p:bg>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146F4201-D88F-17FE-12F9-CBFA3776F59D}"/>
              </a:ext>
            </a:extLst>
          </p:cNvPr>
          <p:cNvSpPr/>
          <p:nvPr/>
        </p:nvSpPr>
        <p:spPr>
          <a:xfrm>
            <a:off x="434742" y="532387"/>
            <a:ext cx="10168095" cy="363013"/>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5" name="Metin kutusu 4">
            <a:extLst>
              <a:ext uri="{FF2B5EF4-FFF2-40B4-BE49-F238E27FC236}">
                <a16:creationId xmlns:a16="http://schemas.microsoft.com/office/drawing/2014/main" id="{74075E04-7F01-1364-F128-C8CB830527AF}"/>
              </a:ext>
            </a:extLst>
          </p:cNvPr>
          <p:cNvSpPr txBox="1"/>
          <p:nvPr/>
        </p:nvSpPr>
        <p:spPr>
          <a:xfrm>
            <a:off x="434742" y="5716400"/>
            <a:ext cx="2881746" cy="1492716"/>
          </a:xfrm>
          <a:prstGeom prst="rect">
            <a:avLst/>
          </a:prstGeom>
          <a:noFill/>
        </p:spPr>
        <p:txBody>
          <a:bodyPr wrap="square" rtlCol="0">
            <a:spAutoFit/>
          </a:bodyPr>
          <a:lstStyle/>
          <a:p>
            <a:r>
              <a:rPr lang="tr-TR" sz="51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ÇALIŞMA</a:t>
            </a:r>
          </a:p>
          <a:p>
            <a:r>
              <a:rPr lang="tr-TR" sz="4000" b="1" spc="300" dirty="0">
                <a:solidFill>
                  <a:srgbClr val="98AA9D"/>
                </a:solidFill>
                <a:latin typeface="Britannic Bold" panose="020B0903060703020204" pitchFamily="34" charset="0"/>
                <a:ea typeface="Hiragino Kaku Gothic Std W8" panose="020B0800000000000000" pitchFamily="34" charset="-128"/>
                <a:cs typeface="Bangla MN" pitchFamily="2" charset="0"/>
              </a:rPr>
              <a:t>GRUPLARI</a:t>
            </a:r>
          </a:p>
        </p:txBody>
      </p:sp>
      <p:sp>
        <p:nvSpPr>
          <p:cNvPr id="6" name="Dikdörtgen 5">
            <a:extLst>
              <a:ext uri="{FF2B5EF4-FFF2-40B4-BE49-F238E27FC236}">
                <a16:creationId xmlns:a16="http://schemas.microsoft.com/office/drawing/2014/main" id="{28A94E2D-8837-574E-3662-23E65806E90B}"/>
              </a:ext>
            </a:extLst>
          </p:cNvPr>
          <p:cNvSpPr/>
          <p:nvPr/>
        </p:nvSpPr>
        <p:spPr>
          <a:xfrm>
            <a:off x="441060" y="10529734"/>
            <a:ext cx="10160392" cy="45719"/>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a:p>
        </p:txBody>
      </p:sp>
      <p:sp>
        <p:nvSpPr>
          <p:cNvPr id="8" name="Dikdörtgen 7">
            <a:extLst>
              <a:ext uri="{FF2B5EF4-FFF2-40B4-BE49-F238E27FC236}">
                <a16:creationId xmlns:a16="http://schemas.microsoft.com/office/drawing/2014/main" id="{ACC2D500-B91C-2E6F-3C44-A66EE4D0E5B5}"/>
              </a:ext>
            </a:extLst>
          </p:cNvPr>
          <p:cNvSpPr/>
          <p:nvPr/>
        </p:nvSpPr>
        <p:spPr>
          <a:xfrm>
            <a:off x="434742" y="895450"/>
            <a:ext cx="2881746" cy="4764937"/>
          </a:xfrm>
          <a:prstGeom prst="rect">
            <a:avLst/>
          </a:prstGeom>
          <a:solidFill>
            <a:srgbClr val="98AA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p>
        </p:txBody>
      </p:sp>
      <p:sp>
        <p:nvSpPr>
          <p:cNvPr id="9" name="Metin kutusu 8">
            <a:extLst>
              <a:ext uri="{FF2B5EF4-FFF2-40B4-BE49-F238E27FC236}">
                <a16:creationId xmlns:a16="http://schemas.microsoft.com/office/drawing/2014/main" id="{6186E5C6-8F39-1B93-5933-CC666A7E1305}"/>
              </a:ext>
            </a:extLst>
          </p:cNvPr>
          <p:cNvSpPr txBox="1"/>
          <p:nvPr/>
        </p:nvSpPr>
        <p:spPr>
          <a:xfrm rot="5400000">
            <a:off x="162670" y="1173600"/>
            <a:ext cx="4608954" cy="4247317"/>
          </a:xfrm>
          <a:prstGeom prst="rect">
            <a:avLst/>
          </a:prstGeom>
          <a:noFill/>
        </p:spPr>
        <p:txBody>
          <a:bodyPr wrap="none" rtlCol="0">
            <a:spAutoFit/>
          </a:bodyPr>
          <a:lstStyle/>
          <a:p>
            <a:r>
              <a:rPr lang="tr-TR" sz="27000" spc="-300" dirty="0">
                <a:solidFill>
                  <a:srgbClr val="E3E4E0"/>
                </a:solidFill>
                <a:latin typeface="Big John" panose="02000000000000000000" pitchFamily="2" charset="0"/>
                <a:ea typeface="Krungthep" panose="02000400000000000000" pitchFamily="2" charset="-34"/>
                <a:cs typeface="Krungthep" panose="02000400000000000000" pitchFamily="2" charset="-34"/>
              </a:rPr>
              <a:t>07</a:t>
            </a:r>
          </a:p>
        </p:txBody>
      </p:sp>
      <p:sp>
        <p:nvSpPr>
          <p:cNvPr id="3" name="Dikdörtgen 2">
            <a:extLst>
              <a:ext uri="{FF2B5EF4-FFF2-40B4-BE49-F238E27FC236}">
                <a16:creationId xmlns:a16="http://schemas.microsoft.com/office/drawing/2014/main" id="{CB2BF14B-E302-497C-CD5D-6B0B477A00AA}"/>
              </a:ext>
            </a:extLst>
          </p:cNvPr>
          <p:cNvSpPr/>
          <p:nvPr/>
        </p:nvSpPr>
        <p:spPr>
          <a:xfrm>
            <a:off x="3827871" y="1105856"/>
            <a:ext cx="2141741" cy="2708177"/>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10" name="Dikdörtgen 9">
            <a:extLst>
              <a:ext uri="{FF2B5EF4-FFF2-40B4-BE49-F238E27FC236}">
                <a16:creationId xmlns:a16="http://schemas.microsoft.com/office/drawing/2014/main" id="{9580B320-66AF-78CE-1980-C6CCEBD7CBB5}"/>
              </a:ext>
            </a:extLst>
          </p:cNvPr>
          <p:cNvSpPr/>
          <p:nvPr/>
        </p:nvSpPr>
        <p:spPr>
          <a:xfrm>
            <a:off x="6143791" y="1105856"/>
            <a:ext cx="2141741" cy="2708177"/>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11" name="Dikdörtgen 10">
            <a:extLst>
              <a:ext uri="{FF2B5EF4-FFF2-40B4-BE49-F238E27FC236}">
                <a16:creationId xmlns:a16="http://schemas.microsoft.com/office/drawing/2014/main" id="{ECF3F706-5162-5F18-E846-1A8E8E4DD912}"/>
              </a:ext>
            </a:extLst>
          </p:cNvPr>
          <p:cNvSpPr/>
          <p:nvPr/>
        </p:nvSpPr>
        <p:spPr>
          <a:xfrm>
            <a:off x="8459711" y="1105856"/>
            <a:ext cx="2141741" cy="2708177"/>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18" name="Düz Bağlayıcı 17">
            <a:extLst>
              <a:ext uri="{FF2B5EF4-FFF2-40B4-BE49-F238E27FC236}">
                <a16:creationId xmlns:a16="http://schemas.microsoft.com/office/drawing/2014/main" id="{295D5074-0905-CC5D-F074-40BF352D3E52}"/>
              </a:ext>
            </a:extLst>
          </p:cNvPr>
          <p:cNvCxnSpPr>
            <a:cxnSpLocks/>
          </p:cNvCxnSpPr>
          <p:nvPr/>
        </p:nvCxnSpPr>
        <p:spPr>
          <a:xfrm>
            <a:off x="3822957" y="1635562"/>
            <a:ext cx="2146655"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9" name="Metin kutusu 18">
            <a:extLst>
              <a:ext uri="{FF2B5EF4-FFF2-40B4-BE49-F238E27FC236}">
                <a16:creationId xmlns:a16="http://schemas.microsoft.com/office/drawing/2014/main" id="{A642438B-375F-C2BA-4578-F3A983B96B6F}"/>
              </a:ext>
            </a:extLst>
          </p:cNvPr>
          <p:cNvSpPr txBox="1"/>
          <p:nvPr/>
        </p:nvSpPr>
        <p:spPr>
          <a:xfrm>
            <a:off x="3776467" y="1235452"/>
            <a:ext cx="2193145" cy="400110"/>
          </a:xfrm>
          <a:prstGeom prst="rect">
            <a:avLst/>
          </a:prstGeom>
          <a:noFill/>
        </p:spPr>
        <p:txBody>
          <a:bodyPr wrap="square" rtlCol="0">
            <a:spAutoFit/>
          </a:bodyPr>
          <a:lstStyle/>
          <a:p>
            <a:r>
              <a:rPr lang="tr-TR" sz="1000" dirty="0">
                <a:solidFill>
                  <a:schemeClr val="bg2">
                    <a:lumMod val="50000"/>
                  </a:schemeClr>
                </a:solidFill>
                <a:latin typeface="Corbel" panose="020B0503020204020204" pitchFamily="34" charset="0"/>
              </a:rPr>
              <a:t>PROF. DR.</a:t>
            </a:r>
          </a:p>
          <a:p>
            <a:r>
              <a:rPr lang="tr-TR" sz="1000" b="1" dirty="0">
                <a:solidFill>
                  <a:schemeClr val="bg2">
                    <a:lumMod val="50000"/>
                  </a:schemeClr>
                </a:solidFill>
                <a:latin typeface="Corbel" panose="020B0503020204020204" pitchFamily="34" charset="0"/>
              </a:rPr>
              <a:t>BANU ÇİÇEK KURDOĞLU</a:t>
            </a:r>
          </a:p>
        </p:txBody>
      </p:sp>
      <p:cxnSp>
        <p:nvCxnSpPr>
          <p:cNvPr id="21" name="Düz Bağlayıcı 20">
            <a:extLst>
              <a:ext uri="{FF2B5EF4-FFF2-40B4-BE49-F238E27FC236}">
                <a16:creationId xmlns:a16="http://schemas.microsoft.com/office/drawing/2014/main" id="{47343F27-2484-6C6E-891D-0519E284E170}"/>
              </a:ext>
            </a:extLst>
          </p:cNvPr>
          <p:cNvCxnSpPr>
            <a:cxnSpLocks/>
          </p:cNvCxnSpPr>
          <p:nvPr/>
        </p:nvCxnSpPr>
        <p:spPr>
          <a:xfrm>
            <a:off x="6139378" y="1638605"/>
            <a:ext cx="2146655"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2" name="Metin kutusu 21">
            <a:extLst>
              <a:ext uri="{FF2B5EF4-FFF2-40B4-BE49-F238E27FC236}">
                <a16:creationId xmlns:a16="http://schemas.microsoft.com/office/drawing/2014/main" id="{3410130C-6362-1D6A-FDE3-3E2F0CBA5C9B}"/>
              </a:ext>
            </a:extLst>
          </p:cNvPr>
          <p:cNvSpPr txBox="1"/>
          <p:nvPr/>
        </p:nvSpPr>
        <p:spPr>
          <a:xfrm>
            <a:off x="6092888" y="1238495"/>
            <a:ext cx="2193145" cy="400110"/>
          </a:xfrm>
          <a:prstGeom prst="rect">
            <a:avLst/>
          </a:prstGeom>
          <a:noFill/>
        </p:spPr>
        <p:txBody>
          <a:bodyPr wrap="square" rtlCol="0">
            <a:spAutoFit/>
          </a:bodyPr>
          <a:lstStyle/>
          <a:p>
            <a:r>
              <a:rPr lang="tr-TR" sz="1000" dirty="0">
                <a:solidFill>
                  <a:schemeClr val="bg2">
                    <a:lumMod val="50000"/>
                  </a:schemeClr>
                </a:solidFill>
                <a:latin typeface="Corbel" panose="020B0503020204020204" pitchFamily="34" charset="0"/>
              </a:rPr>
              <a:t>PROF. DR.</a:t>
            </a:r>
          </a:p>
          <a:p>
            <a:r>
              <a:rPr lang="tr-TR" sz="1000" b="1" dirty="0">
                <a:solidFill>
                  <a:schemeClr val="bg2">
                    <a:lumMod val="50000"/>
                  </a:schemeClr>
                </a:solidFill>
                <a:latin typeface="Corbel" panose="020B0503020204020204" pitchFamily="34" charset="0"/>
              </a:rPr>
              <a:t>HABİBE ACAR</a:t>
            </a:r>
          </a:p>
        </p:txBody>
      </p:sp>
      <p:cxnSp>
        <p:nvCxnSpPr>
          <p:cNvPr id="23" name="Düz Bağlayıcı 22">
            <a:extLst>
              <a:ext uri="{FF2B5EF4-FFF2-40B4-BE49-F238E27FC236}">
                <a16:creationId xmlns:a16="http://schemas.microsoft.com/office/drawing/2014/main" id="{C127E9B9-007C-1410-86DF-BAAE6BA6755E}"/>
              </a:ext>
            </a:extLst>
          </p:cNvPr>
          <p:cNvCxnSpPr>
            <a:cxnSpLocks/>
          </p:cNvCxnSpPr>
          <p:nvPr/>
        </p:nvCxnSpPr>
        <p:spPr>
          <a:xfrm>
            <a:off x="8455799" y="1641648"/>
            <a:ext cx="2146655"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4" name="Metin kutusu 23">
            <a:extLst>
              <a:ext uri="{FF2B5EF4-FFF2-40B4-BE49-F238E27FC236}">
                <a16:creationId xmlns:a16="http://schemas.microsoft.com/office/drawing/2014/main" id="{D4B05F4E-15EC-B33C-C52E-32B3213B6FAF}"/>
              </a:ext>
            </a:extLst>
          </p:cNvPr>
          <p:cNvSpPr txBox="1"/>
          <p:nvPr/>
        </p:nvSpPr>
        <p:spPr>
          <a:xfrm>
            <a:off x="8409309" y="1241538"/>
            <a:ext cx="2193145" cy="400110"/>
          </a:xfrm>
          <a:prstGeom prst="rect">
            <a:avLst/>
          </a:prstGeom>
          <a:noFill/>
        </p:spPr>
        <p:txBody>
          <a:bodyPr wrap="square" rtlCol="0">
            <a:spAutoFit/>
          </a:bodyPr>
          <a:lstStyle/>
          <a:p>
            <a:r>
              <a:rPr lang="tr-TR" sz="1000" dirty="0">
                <a:solidFill>
                  <a:schemeClr val="bg2">
                    <a:lumMod val="50000"/>
                  </a:schemeClr>
                </a:solidFill>
                <a:latin typeface="Corbel" panose="020B0503020204020204" pitchFamily="34" charset="0"/>
              </a:rPr>
              <a:t>PROF. DR.</a:t>
            </a:r>
          </a:p>
          <a:p>
            <a:r>
              <a:rPr lang="tr-TR" sz="1000" b="1" dirty="0">
                <a:solidFill>
                  <a:schemeClr val="bg2">
                    <a:lumMod val="50000"/>
                  </a:schemeClr>
                </a:solidFill>
                <a:latin typeface="Corbel" panose="020B0503020204020204" pitchFamily="34" charset="0"/>
              </a:rPr>
              <a:t>TUĞBA DÜZENLİ</a:t>
            </a:r>
          </a:p>
        </p:txBody>
      </p:sp>
      <p:sp>
        <p:nvSpPr>
          <p:cNvPr id="25" name="Dikdörtgen 24">
            <a:extLst>
              <a:ext uri="{FF2B5EF4-FFF2-40B4-BE49-F238E27FC236}">
                <a16:creationId xmlns:a16="http://schemas.microsoft.com/office/drawing/2014/main" id="{762F2567-EFDA-9F22-C17F-35334DFC6C03}"/>
              </a:ext>
            </a:extLst>
          </p:cNvPr>
          <p:cNvSpPr/>
          <p:nvPr/>
        </p:nvSpPr>
        <p:spPr>
          <a:xfrm>
            <a:off x="3822957" y="4110296"/>
            <a:ext cx="2141741" cy="2708177"/>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26" name="Dikdörtgen 25">
            <a:extLst>
              <a:ext uri="{FF2B5EF4-FFF2-40B4-BE49-F238E27FC236}">
                <a16:creationId xmlns:a16="http://schemas.microsoft.com/office/drawing/2014/main" id="{98563404-0EAB-FE0C-ED04-9B7835D67A0D}"/>
              </a:ext>
            </a:extLst>
          </p:cNvPr>
          <p:cNvSpPr/>
          <p:nvPr/>
        </p:nvSpPr>
        <p:spPr>
          <a:xfrm>
            <a:off x="6138877" y="4110296"/>
            <a:ext cx="2141741" cy="2708177"/>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27" name="Dikdörtgen 26">
            <a:extLst>
              <a:ext uri="{FF2B5EF4-FFF2-40B4-BE49-F238E27FC236}">
                <a16:creationId xmlns:a16="http://schemas.microsoft.com/office/drawing/2014/main" id="{17B77014-5EC1-E851-49D5-6F00F26B8187}"/>
              </a:ext>
            </a:extLst>
          </p:cNvPr>
          <p:cNvSpPr/>
          <p:nvPr/>
        </p:nvSpPr>
        <p:spPr>
          <a:xfrm>
            <a:off x="8454797" y="4110296"/>
            <a:ext cx="2141741" cy="2708177"/>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28" name="Düz Bağlayıcı 27">
            <a:extLst>
              <a:ext uri="{FF2B5EF4-FFF2-40B4-BE49-F238E27FC236}">
                <a16:creationId xmlns:a16="http://schemas.microsoft.com/office/drawing/2014/main" id="{B9543649-3572-EC74-68E3-6A72EA45AE77}"/>
              </a:ext>
            </a:extLst>
          </p:cNvPr>
          <p:cNvCxnSpPr>
            <a:cxnSpLocks/>
          </p:cNvCxnSpPr>
          <p:nvPr/>
        </p:nvCxnSpPr>
        <p:spPr>
          <a:xfrm>
            <a:off x="3818043" y="4640002"/>
            <a:ext cx="2146655"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9" name="Metin kutusu 28">
            <a:extLst>
              <a:ext uri="{FF2B5EF4-FFF2-40B4-BE49-F238E27FC236}">
                <a16:creationId xmlns:a16="http://schemas.microsoft.com/office/drawing/2014/main" id="{01031057-71A0-DFFA-6F6E-62617277A2DA}"/>
              </a:ext>
            </a:extLst>
          </p:cNvPr>
          <p:cNvSpPr txBox="1"/>
          <p:nvPr/>
        </p:nvSpPr>
        <p:spPr>
          <a:xfrm>
            <a:off x="3771553" y="4239892"/>
            <a:ext cx="2193145" cy="400110"/>
          </a:xfrm>
          <a:prstGeom prst="rect">
            <a:avLst/>
          </a:prstGeom>
          <a:noFill/>
        </p:spPr>
        <p:txBody>
          <a:bodyPr wrap="square" rtlCol="0">
            <a:spAutoFit/>
          </a:bodyPr>
          <a:lstStyle/>
          <a:p>
            <a:r>
              <a:rPr lang="tr-TR" sz="1000" dirty="0">
                <a:solidFill>
                  <a:schemeClr val="bg2">
                    <a:lumMod val="50000"/>
                  </a:schemeClr>
                </a:solidFill>
                <a:latin typeface="Corbel" panose="020B0503020204020204" pitchFamily="34" charset="0"/>
              </a:rPr>
              <a:t>PROF. DR.</a:t>
            </a:r>
          </a:p>
          <a:p>
            <a:r>
              <a:rPr lang="tr-TR" sz="1000" b="1" dirty="0">
                <a:solidFill>
                  <a:schemeClr val="bg2">
                    <a:lumMod val="50000"/>
                  </a:schemeClr>
                </a:solidFill>
                <a:latin typeface="Corbel" panose="020B0503020204020204" pitchFamily="34" charset="0"/>
              </a:rPr>
              <a:t>SEMA MUMCU</a:t>
            </a:r>
          </a:p>
        </p:txBody>
      </p:sp>
      <p:cxnSp>
        <p:nvCxnSpPr>
          <p:cNvPr id="30" name="Düz Bağlayıcı 29">
            <a:extLst>
              <a:ext uri="{FF2B5EF4-FFF2-40B4-BE49-F238E27FC236}">
                <a16:creationId xmlns:a16="http://schemas.microsoft.com/office/drawing/2014/main" id="{3985733A-E1BF-C7EF-B519-11E20F33230F}"/>
              </a:ext>
            </a:extLst>
          </p:cNvPr>
          <p:cNvCxnSpPr>
            <a:cxnSpLocks/>
          </p:cNvCxnSpPr>
          <p:nvPr/>
        </p:nvCxnSpPr>
        <p:spPr>
          <a:xfrm>
            <a:off x="6134464" y="4643045"/>
            <a:ext cx="2146655"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1" name="Metin kutusu 30">
            <a:extLst>
              <a:ext uri="{FF2B5EF4-FFF2-40B4-BE49-F238E27FC236}">
                <a16:creationId xmlns:a16="http://schemas.microsoft.com/office/drawing/2014/main" id="{90B5A611-9CC5-C64F-353B-2350A7E4978C}"/>
              </a:ext>
            </a:extLst>
          </p:cNvPr>
          <p:cNvSpPr txBox="1"/>
          <p:nvPr/>
        </p:nvSpPr>
        <p:spPr>
          <a:xfrm>
            <a:off x="6087974" y="4242935"/>
            <a:ext cx="2193145" cy="400110"/>
          </a:xfrm>
          <a:prstGeom prst="rect">
            <a:avLst/>
          </a:prstGeom>
          <a:noFill/>
        </p:spPr>
        <p:txBody>
          <a:bodyPr wrap="square" rtlCol="0">
            <a:spAutoFit/>
          </a:bodyPr>
          <a:lstStyle/>
          <a:p>
            <a:r>
              <a:rPr lang="tr-TR" sz="1000" dirty="0">
                <a:solidFill>
                  <a:schemeClr val="bg2">
                    <a:lumMod val="50000"/>
                  </a:schemeClr>
                </a:solidFill>
                <a:latin typeface="Corbel" panose="020B0503020204020204" pitchFamily="34" charset="0"/>
              </a:rPr>
              <a:t>PROF. DR.</a:t>
            </a:r>
          </a:p>
          <a:p>
            <a:r>
              <a:rPr lang="tr-TR" sz="1000" b="1" dirty="0">
                <a:solidFill>
                  <a:schemeClr val="bg2">
                    <a:lumMod val="50000"/>
                  </a:schemeClr>
                </a:solidFill>
                <a:latin typeface="Corbel" panose="020B0503020204020204" pitchFamily="34" charset="0"/>
              </a:rPr>
              <a:t>ELİF MERVE ALPAK</a:t>
            </a:r>
          </a:p>
        </p:txBody>
      </p:sp>
      <p:cxnSp>
        <p:nvCxnSpPr>
          <p:cNvPr id="32" name="Düz Bağlayıcı 31">
            <a:extLst>
              <a:ext uri="{FF2B5EF4-FFF2-40B4-BE49-F238E27FC236}">
                <a16:creationId xmlns:a16="http://schemas.microsoft.com/office/drawing/2014/main" id="{EA28DDD2-3B1B-69DB-5714-9E5705CE238E}"/>
              </a:ext>
            </a:extLst>
          </p:cNvPr>
          <p:cNvCxnSpPr>
            <a:cxnSpLocks/>
          </p:cNvCxnSpPr>
          <p:nvPr/>
        </p:nvCxnSpPr>
        <p:spPr>
          <a:xfrm>
            <a:off x="8450885" y="4646088"/>
            <a:ext cx="2146655"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3" name="Metin kutusu 32">
            <a:extLst>
              <a:ext uri="{FF2B5EF4-FFF2-40B4-BE49-F238E27FC236}">
                <a16:creationId xmlns:a16="http://schemas.microsoft.com/office/drawing/2014/main" id="{D25F93A1-4DA2-D7DF-C271-050867EC1935}"/>
              </a:ext>
            </a:extLst>
          </p:cNvPr>
          <p:cNvSpPr txBox="1"/>
          <p:nvPr/>
        </p:nvSpPr>
        <p:spPr>
          <a:xfrm>
            <a:off x="8404395" y="4245978"/>
            <a:ext cx="2193145" cy="400110"/>
          </a:xfrm>
          <a:prstGeom prst="rect">
            <a:avLst/>
          </a:prstGeom>
          <a:noFill/>
        </p:spPr>
        <p:txBody>
          <a:bodyPr wrap="square" rtlCol="0">
            <a:spAutoFit/>
          </a:bodyPr>
          <a:lstStyle/>
          <a:p>
            <a:r>
              <a:rPr lang="tr-TR" sz="1000" dirty="0">
                <a:solidFill>
                  <a:schemeClr val="bg2">
                    <a:lumMod val="50000"/>
                  </a:schemeClr>
                </a:solidFill>
                <a:latin typeface="Corbel" panose="020B0503020204020204" pitchFamily="34" charset="0"/>
              </a:rPr>
              <a:t>DOÇ. DR.</a:t>
            </a:r>
          </a:p>
          <a:p>
            <a:r>
              <a:rPr lang="tr-TR" sz="1000" b="1" dirty="0">
                <a:solidFill>
                  <a:schemeClr val="bg2">
                    <a:lumMod val="50000"/>
                  </a:schemeClr>
                </a:solidFill>
                <a:latin typeface="Corbel" panose="020B0503020204020204" pitchFamily="34" charset="0"/>
              </a:rPr>
              <a:t>EMRAH YALÇINALP</a:t>
            </a:r>
          </a:p>
        </p:txBody>
      </p:sp>
      <p:sp>
        <p:nvSpPr>
          <p:cNvPr id="34" name="Dikdörtgen 33">
            <a:extLst>
              <a:ext uri="{FF2B5EF4-FFF2-40B4-BE49-F238E27FC236}">
                <a16:creationId xmlns:a16="http://schemas.microsoft.com/office/drawing/2014/main" id="{9906DC5C-E1A3-4313-F0F4-412D68266E7B}"/>
              </a:ext>
            </a:extLst>
          </p:cNvPr>
          <p:cNvSpPr/>
          <p:nvPr/>
        </p:nvSpPr>
        <p:spPr>
          <a:xfrm>
            <a:off x="3818043" y="7098805"/>
            <a:ext cx="2141741" cy="2708177"/>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35" name="Dikdörtgen 34">
            <a:extLst>
              <a:ext uri="{FF2B5EF4-FFF2-40B4-BE49-F238E27FC236}">
                <a16:creationId xmlns:a16="http://schemas.microsoft.com/office/drawing/2014/main" id="{3D317980-0BEF-84D3-0921-383800707994}"/>
              </a:ext>
            </a:extLst>
          </p:cNvPr>
          <p:cNvSpPr/>
          <p:nvPr/>
        </p:nvSpPr>
        <p:spPr>
          <a:xfrm>
            <a:off x="6133963" y="7098805"/>
            <a:ext cx="2141741" cy="2708177"/>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sp>
        <p:nvSpPr>
          <p:cNvPr id="36" name="Dikdörtgen 35">
            <a:extLst>
              <a:ext uri="{FF2B5EF4-FFF2-40B4-BE49-F238E27FC236}">
                <a16:creationId xmlns:a16="http://schemas.microsoft.com/office/drawing/2014/main" id="{765A07BA-7EDB-CB58-45CB-C785E3C49880}"/>
              </a:ext>
            </a:extLst>
          </p:cNvPr>
          <p:cNvSpPr/>
          <p:nvPr/>
        </p:nvSpPr>
        <p:spPr>
          <a:xfrm>
            <a:off x="8449883" y="7098805"/>
            <a:ext cx="2141741" cy="2708177"/>
          </a:xfrm>
          <a:prstGeom prst="rect">
            <a:avLst/>
          </a:prstGeom>
          <a:solidFill>
            <a:srgbClr val="D5C3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600" dirty="0">
              <a:latin typeface="Krungthep" panose="02000400000000000000" pitchFamily="2" charset="-34"/>
              <a:ea typeface="Krungthep" panose="02000400000000000000" pitchFamily="2" charset="-34"/>
              <a:cs typeface="Krungthep" panose="02000400000000000000" pitchFamily="2" charset="-34"/>
            </a:endParaRPr>
          </a:p>
        </p:txBody>
      </p:sp>
      <p:cxnSp>
        <p:nvCxnSpPr>
          <p:cNvPr id="37" name="Düz Bağlayıcı 36">
            <a:extLst>
              <a:ext uri="{FF2B5EF4-FFF2-40B4-BE49-F238E27FC236}">
                <a16:creationId xmlns:a16="http://schemas.microsoft.com/office/drawing/2014/main" id="{E71966AA-8EF8-7284-91F2-45FD07FB4EFD}"/>
              </a:ext>
            </a:extLst>
          </p:cNvPr>
          <p:cNvCxnSpPr>
            <a:cxnSpLocks/>
          </p:cNvCxnSpPr>
          <p:nvPr/>
        </p:nvCxnSpPr>
        <p:spPr>
          <a:xfrm>
            <a:off x="3813129" y="7628511"/>
            <a:ext cx="2146655"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8" name="Metin kutusu 37">
            <a:extLst>
              <a:ext uri="{FF2B5EF4-FFF2-40B4-BE49-F238E27FC236}">
                <a16:creationId xmlns:a16="http://schemas.microsoft.com/office/drawing/2014/main" id="{2BC91D00-6463-EC49-950B-BD34C1733089}"/>
              </a:ext>
            </a:extLst>
          </p:cNvPr>
          <p:cNvSpPr txBox="1"/>
          <p:nvPr/>
        </p:nvSpPr>
        <p:spPr>
          <a:xfrm>
            <a:off x="3766639" y="7228401"/>
            <a:ext cx="2193145" cy="400110"/>
          </a:xfrm>
          <a:prstGeom prst="rect">
            <a:avLst/>
          </a:prstGeom>
          <a:noFill/>
        </p:spPr>
        <p:txBody>
          <a:bodyPr wrap="square" rtlCol="0">
            <a:spAutoFit/>
          </a:bodyPr>
          <a:lstStyle/>
          <a:p>
            <a:r>
              <a:rPr lang="tr-TR" sz="1000" dirty="0">
                <a:solidFill>
                  <a:schemeClr val="bg2">
                    <a:lumMod val="50000"/>
                  </a:schemeClr>
                </a:solidFill>
                <a:latin typeface="Corbel" panose="020B0503020204020204" pitchFamily="34" charset="0"/>
              </a:rPr>
              <a:t>DR. ÖĞR. ÜYESİ</a:t>
            </a:r>
          </a:p>
          <a:p>
            <a:r>
              <a:rPr lang="tr-TR" sz="1000" b="1" dirty="0">
                <a:solidFill>
                  <a:schemeClr val="bg2">
                    <a:lumMod val="50000"/>
                  </a:schemeClr>
                </a:solidFill>
                <a:latin typeface="Corbel" panose="020B0503020204020204" pitchFamily="34" charset="0"/>
              </a:rPr>
              <a:t>AYSEL YAVUZ</a:t>
            </a:r>
          </a:p>
        </p:txBody>
      </p:sp>
      <p:cxnSp>
        <p:nvCxnSpPr>
          <p:cNvPr id="39" name="Düz Bağlayıcı 38">
            <a:extLst>
              <a:ext uri="{FF2B5EF4-FFF2-40B4-BE49-F238E27FC236}">
                <a16:creationId xmlns:a16="http://schemas.microsoft.com/office/drawing/2014/main" id="{3C76DCCC-2B3C-9868-2671-8E739E251FF7}"/>
              </a:ext>
            </a:extLst>
          </p:cNvPr>
          <p:cNvCxnSpPr>
            <a:cxnSpLocks/>
          </p:cNvCxnSpPr>
          <p:nvPr/>
        </p:nvCxnSpPr>
        <p:spPr>
          <a:xfrm>
            <a:off x="6129550" y="7631554"/>
            <a:ext cx="2146655"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40" name="Metin kutusu 39">
            <a:extLst>
              <a:ext uri="{FF2B5EF4-FFF2-40B4-BE49-F238E27FC236}">
                <a16:creationId xmlns:a16="http://schemas.microsoft.com/office/drawing/2014/main" id="{CF8496BC-A716-A478-8794-82D48EDEC5AC}"/>
              </a:ext>
            </a:extLst>
          </p:cNvPr>
          <p:cNvSpPr txBox="1"/>
          <p:nvPr/>
        </p:nvSpPr>
        <p:spPr>
          <a:xfrm>
            <a:off x="6083060" y="7231444"/>
            <a:ext cx="2193145" cy="400110"/>
          </a:xfrm>
          <a:prstGeom prst="rect">
            <a:avLst/>
          </a:prstGeom>
          <a:noFill/>
        </p:spPr>
        <p:txBody>
          <a:bodyPr wrap="square" rtlCol="0">
            <a:spAutoFit/>
          </a:bodyPr>
          <a:lstStyle/>
          <a:p>
            <a:r>
              <a:rPr lang="tr-TR" sz="1000" dirty="0">
                <a:solidFill>
                  <a:schemeClr val="bg2">
                    <a:lumMod val="50000"/>
                  </a:schemeClr>
                </a:solidFill>
                <a:latin typeface="Corbel" panose="020B0503020204020204" pitchFamily="34" charset="0"/>
              </a:rPr>
              <a:t>ARŞ. GÖR. DR.</a:t>
            </a:r>
          </a:p>
          <a:p>
            <a:r>
              <a:rPr lang="tr-TR" sz="1000" b="1" dirty="0">
                <a:solidFill>
                  <a:schemeClr val="bg2">
                    <a:lumMod val="50000"/>
                  </a:schemeClr>
                </a:solidFill>
                <a:latin typeface="Corbel" panose="020B0503020204020204" pitchFamily="34" charset="0"/>
              </a:rPr>
              <a:t>ABDULLAH ÇİĞDEM</a:t>
            </a:r>
          </a:p>
        </p:txBody>
      </p:sp>
      <p:cxnSp>
        <p:nvCxnSpPr>
          <p:cNvPr id="41" name="Düz Bağlayıcı 40">
            <a:extLst>
              <a:ext uri="{FF2B5EF4-FFF2-40B4-BE49-F238E27FC236}">
                <a16:creationId xmlns:a16="http://schemas.microsoft.com/office/drawing/2014/main" id="{B444829E-0DC1-342F-967E-2B1E59667CD5}"/>
              </a:ext>
            </a:extLst>
          </p:cNvPr>
          <p:cNvCxnSpPr>
            <a:cxnSpLocks/>
          </p:cNvCxnSpPr>
          <p:nvPr/>
        </p:nvCxnSpPr>
        <p:spPr>
          <a:xfrm>
            <a:off x="8445971" y="7634597"/>
            <a:ext cx="2146655"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42" name="Metin kutusu 41">
            <a:extLst>
              <a:ext uri="{FF2B5EF4-FFF2-40B4-BE49-F238E27FC236}">
                <a16:creationId xmlns:a16="http://schemas.microsoft.com/office/drawing/2014/main" id="{E4F55727-1453-C08D-B058-32E164EBC79B}"/>
              </a:ext>
            </a:extLst>
          </p:cNvPr>
          <p:cNvSpPr txBox="1"/>
          <p:nvPr/>
        </p:nvSpPr>
        <p:spPr>
          <a:xfrm>
            <a:off x="8399481" y="7234487"/>
            <a:ext cx="2193145" cy="400110"/>
          </a:xfrm>
          <a:prstGeom prst="rect">
            <a:avLst/>
          </a:prstGeom>
          <a:noFill/>
        </p:spPr>
        <p:txBody>
          <a:bodyPr wrap="square" rtlCol="0">
            <a:spAutoFit/>
          </a:bodyPr>
          <a:lstStyle/>
          <a:p>
            <a:r>
              <a:rPr lang="tr-TR" sz="1000" dirty="0">
                <a:solidFill>
                  <a:schemeClr val="bg2">
                    <a:lumMod val="50000"/>
                  </a:schemeClr>
                </a:solidFill>
                <a:latin typeface="Corbel" panose="020B0503020204020204" pitchFamily="34" charset="0"/>
              </a:rPr>
              <a:t>ARŞ. GÖR. DR.</a:t>
            </a:r>
          </a:p>
          <a:p>
            <a:r>
              <a:rPr lang="tr-TR" sz="1000" b="1" dirty="0">
                <a:solidFill>
                  <a:schemeClr val="bg2">
                    <a:lumMod val="50000"/>
                  </a:schemeClr>
                </a:solidFill>
                <a:latin typeface="Corbel" panose="020B0503020204020204" pitchFamily="34" charset="0"/>
              </a:rPr>
              <a:t>SEYHAN SEYHAN</a:t>
            </a:r>
          </a:p>
        </p:txBody>
      </p:sp>
      <p:sp>
        <p:nvSpPr>
          <p:cNvPr id="44" name="Metin kutusu 43">
            <a:extLst>
              <a:ext uri="{FF2B5EF4-FFF2-40B4-BE49-F238E27FC236}">
                <a16:creationId xmlns:a16="http://schemas.microsoft.com/office/drawing/2014/main" id="{8123ECB9-87D7-639F-3887-5C4E4BB51B60}"/>
              </a:ext>
            </a:extLst>
          </p:cNvPr>
          <p:cNvSpPr txBox="1"/>
          <p:nvPr/>
        </p:nvSpPr>
        <p:spPr>
          <a:xfrm>
            <a:off x="11332029" y="7690757"/>
            <a:ext cx="184731" cy="369332"/>
          </a:xfrm>
          <a:prstGeom prst="rect">
            <a:avLst/>
          </a:prstGeom>
          <a:noFill/>
        </p:spPr>
        <p:txBody>
          <a:bodyPr wrap="none" rtlCol="0">
            <a:spAutoFit/>
          </a:bodyPr>
          <a:lstStyle/>
          <a:p>
            <a:endParaRPr lang="tr-TR" dirty="0"/>
          </a:p>
        </p:txBody>
      </p:sp>
      <p:sp>
        <p:nvSpPr>
          <p:cNvPr id="45" name="Metin kutusu 44">
            <a:extLst>
              <a:ext uri="{FF2B5EF4-FFF2-40B4-BE49-F238E27FC236}">
                <a16:creationId xmlns:a16="http://schemas.microsoft.com/office/drawing/2014/main" id="{DBE7701B-24DF-693F-4867-080C76B05808}"/>
              </a:ext>
            </a:extLst>
          </p:cNvPr>
          <p:cNvSpPr txBox="1"/>
          <p:nvPr/>
        </p:nvSpPr>
        <p:spPr>
          <a:xfrm>
            <a:off x="3419309" y="627463"/>
            <a:ext cx="7266733" cy="269304"/>
          </a:xfrm>
          <a:prstGeom prst="rect">
            <a:avLst/>
          </a:prstGeom>
          <a:noFill/>
        </p:spPr>
        <p:txBody>
          <a:bodyPr wrap="none" rtlCol="0">
            <a:spAutoFit/>
          </a:bodyPr>
          <a:lstStyle/>
          <a:p>
            <a:r>
              <a:rPr lang="tr-TR" sz="1150" dirty="0">
                <a:solidFill>
                  <a:schemeClr val="bg1">
                    <a:lumMod val="95000"/>
                  </a:schemeClr>
                </a:solidFill>
                <a:latin typeface="Eurostile" panose="020B0504020202050204" pitchFamily="34" charset="0"/>
              </a:rPr>
              <a:t>KARADENİZ TEKNİK ÜNİVERSİTESİ PEYZAJ MİMARLIĞI BÖLÜMÜ ÇEVRE TASARIM PROJE IV PROJE TANITIM FÖYÜ</a:t>
            </a:r>
          </a:p>
        </p:txBody>
      </p:sp>
      <p:sp>
        <p:nvSpPr>
          <p:cNvPr id="7" name="Metin kutusu 6">
            <a:extLst>
              <a:ext uri="{FF2B5EF4-FFF2-40B4-BE49-F238E27FC236}">
                <a16:creationId xmlns:a16="http://schemas.microsoft.com/office/drawing/2014/main" id="{5682122F-34E4-6C57-FE9B-8B8EFE5E066B}"/>
              </a:ext>
            </a:extLst>
          </p:cNvPr>
          <p:cNvSpPr txBox="1"/>
          <p:nvPr/>
        </p:nvSpPr>
        <p:spPr>
          <a:xfrm>
            <a:off x="3778885" y="1701345"/>
            <a:ext cx="2131912" cy="1453475"/>
          </a:xfrm>
          <a:prstGeom prst="rect">
            <a:avLst/>
          </a:prstGeom>
          <a:noFill/>
        </p:spPr>
        <p:txBody>
          <a:bodyPr wrap="square" rtlCol="0">
            <a:spAutoFit/>
          </a:bodyPr>
          <a:lstStyle/>
          <a:p>
            <a:pPr>
              <a:lnSpc>
                <a:spcPct val="150000"/>
              </a:lnSpc>
            </a:pPr>
            <a:r>
              <a:rPr lang="tr-TR" sz="1000" dirty="0">
                <a:solidFill>
                  <a:schemeClr val="bg2">
                    <a:lumMod val="50000"/>
                  </a:schemeClr>
                </a:solidFill>
                <a:latin typeface="Corbel" panose="020B0503020204020204" pitchFamily="34" charset="0"/>
              </a:rPr>
              <a:t>444296 Elif BAĞIRAN</a:t>
            </a:r>
          </a:p>
          <a:p>
            <a:pPr>
              <a:lnSpc>
                <a:spcPct val="150000"/>
              </a:lnSpc>
            </a:pPr>
            <a:r>
              <a:rPr lang="tr-TR" sz="1000" dirty="0">
                <a:solidFill>
                  <a:schemeClr val="bg2">
                    <a:lumMod val="50000"/>
                  </a:schemeClr>
                </a:solidFill>
                <a:latin typeface="Corbel" panose="020B0503020204020204" pitchFamily="34" charset="0"/>
              </a:rPr>
              <a:t>444294 Emine EFE</a:t>
            </a:r>
          </a:p>
          <a:p>
            <a:pPr>
              <a:lnSpc>
                <a:spcPct val="150000"/>
              </a:lnSpc>
            </a:pPr>
            <a:r>
              <a:rPr lang="tr-TR" sz="1000" dirty="0">
                <a:solidFill>
                  <a:schemeClr val="bg2">
                    <a:lumMod val="50000"/>
                  </a:schemeClr>
                </a:solidFill>
                <a:latin typeface="Corbel" panose="020B0503020204020204" pitchFamily="34" charset="0"/>
              </a:rPr>
              <a:t>444321 Ayça HELVAYİYEN</a:t>
            </a:r>
          </a:p>
          <a:p>
            <a:pPr>
              <a:lnSpc>
                <a:spcPct val="150000"/>
              </a:lnSpc>
            </a:pPr>
            <a:r>
              <a:rPr lang="tr-TR" sz="1000" dirty="0">
                <a:solidFill>
                  <a:schemeClr val="bg2">
                    <a:lumMod val="50000"/>
                  </a:schemeClr>
                </a:solidFill>
                <a:latin typeface="Corbel" panose="020B0503020204020204" pitchFamily="34" charset="0"/>
              </a:rPr>
              <a:t>444267 Rabia DEMİR</a:t>
            </a:r>
          </a:p>
          <a:p>
            <a:pPr>
              <a:lnSpc>
                <a:spcPct val="150000"/>
              </a:lnSpc>
            </a:pPr>
            <a:r>
              <a:rPr lang="tr-TR" sz="1000" dirty="0">
                <a:solidFill>
                  <a:schemeClr val="bg2">
                    <a:lumMod val="50000"/>
                  </a:schemeClr>
                </a:solidFill>
                <a:latin typeface="Corbel" panose="020B0503020204020204" pitchFamily="34" charset="0"/>
              </a:rPr>
              <a:t>444266 </a:t>
            </a:r>
            <a:r>
              <a:rPr lang="tr-TR" sz="1000" dirty="0" err="1">
                <a:solidFill>
                  <a:schemeClr val="bg2">
                    <a:lumMod val="50000"/>
                  </a:schemeClr>
                </a:solidFill>
                <a:latin typeface="Corbel" panose="020B0503020204020204" pitchFamily="34" charset="0"/>
              </a:rPr>
              <a:t>Sılanur</a:t>
            </a:r>
            <a:r>
              <a:rPr lang="tr-TR" sz="1000" dirty="0">
                <a:solidFill>
                  <a:schemeClr val="bg2">
                    <a:lumMod val="50000"/>
                  </a:schemeClr>
                </a:solidFill>
                <a:latin typeface="Corbel" panose="020B0503020204020204" pitchFamily="34" charset="0"/>
              </a:rPr>
              <a:t> UZUN</a:t>
            </a:r>
          </a:p>
          <a:p>
            <a:pPr>
              <a:lnSpc>
                <a:spcPct val="150000"/>
              </a:lnSpc>
            </a:pPr>
            <a:r>
              <a:rPr lang="tr-TR" sz="1000" dirty="0">
                <a:solidFill>
                  <a:schemeClr val="bg2">
                    <a:lumMod val="50000"/>
                  </a:schemeClr>
                </a:solidFill>
                <a:latin typeface="Corbel" panose="020B0503020204020204" pitchFamily="34" charset="0"/>
              </a:rPr>
              <a:t>444301 Selen ÖZGENÇ</a:t>
            </a:r>
          </a:p>
        </p:txBody>
      </p:sp>
      <p:sp>
        <p:nvSpPr>
          <p:cNvPr id="46" name="Metin kutusu 45">
            <a:extLst>
              <a:ext uri="{FF2B5EF4-FFF2-40B4-BE49-F238E27FC236}">
                <a16:creationId xmlns:a16="http://schemas.microsoft.com/office/drawing/2014/main" id="{0CF403C3-7003-3240-D7FA-E95D45EC6E16}"/>
              </a:ext>
            </a:extLst>
          </p:cNvPr>
          <p:cNvSpPr txBox="1"/>
          <p:nvPr/>
        </p:nvSpPr>
        <p:spPr>
          <a:xfrm>
            <a:off x="6072225" y="1701345"/>
            <a:ext cx="2288207" cy="2145972"/>
          </a:xfrm>
          <a:prstGeom prst="rect">
            <a:avLst/>
          </a:prstGeom>
          <a:noFill/>
        </p:spPr>
        <p:txBody>
          <a:bodyPr wrap="square" rtlCol="0">
            <a:spAutoFit/>
          </a:bodyPr>
          <a:lstStyle/>
          <a:p>
            <a:pPr>
              <a:lnSpc>
                <a:spcPct val="150000"/>
              </a:lnSpc>
            </a:pPr>
            <a:r>
              <a:rPr lang="tr-TR" sz="1000" dirty="0">
                <a:solidFill>
                  <a:schemeClr val="bg2">
                    <a:lumMod val="50000"/>
                  </a:schemeClr>
                </a:solidFill>
                <a:latin typeface="Corbel" panose="020B0503020204020204" pitchFamily="34" charset="0"/>
              </a:rPr>
              <a:t>444268 Zehra GÜRDENİZ</a:t>
            </a:r>
          </a:p>
          <a:p>
            <a:pPr>
              <a:lnSpc>
                <a:spcPct val="150000"/>
              </a:lnSpc>
            </a:pPr>
            <a:r>
              <a:rPr lang="tr-TR" sz="1000" dirty="0">
                <a:solidFill>
                  <a:schemeClr val="bg2">
                    <a:lumMod val="50000"/>
                  </a:schemeClr>
                </a:solidFill>
                <a:latin typeface="Corbel" panose="020B0503020204020204" pitchFamily="34" charset="0"/>
              </a:rPr>
              <a:t>431555 </a:t>
            </a:r>
            <a:r>
              <a:rPr lang="tr-TR" sz="1000" dirty="0" err="1">
                <a:solidFill>
                  <a:schemeClr val="bg2">
                    <a:lumMod val="50000"/>
                  </a:schemeClr>
                </a:solidFill>
                <a:latin typeface="Corbel" panose="020B0503020204020204" pitchFamily="34" charset="0"/>
              </a:rPr>
              <a:t>Forough</a:t>
            </a:r>
            <a:r>
              <a:rPr lang="tr-TR" sz="1000" dirty="0">
                <a:solidFill>
                  <a:schemeClr val="bg2">
                    <a:lumMod val="50000"/>
                  </a:schemeClr>
                </a:solidFill>
                <a:latin typeface="Corbel" panose="020B0503020204020204" pitchFamily="34" charset="0"/>
              </a:rPr>
              <a:t> GHAFOURIYAN KHAMES</a:t>
            </a:r>
          </a:p>
          <a:p>
            <a:pPr>
              <a:lnSpc>
                <a:spcPct val="150000"/>
              </a:lnSpc>
            </a:pPr>
            <a:r>
              <a:rPr lang="tr-TR" sz="1000" dirty="0">
                <a:solidFill>
                  <a:schemeClr val="bg2">
                    <a:lumMod val="50000"/>
                  </a:schemeClr>
                </a:solidFill>
                <a:latin typeface="Corbel" panose="020B0503020204020204" pitchFamily="34" charset="0"/>
              </a:rPr>
              <a:t>444305 Dilek YÜKSEL</a:t>
            </a:r>
          </a:p>
          <a:p>
            <a:pPr>
              <a:lnSpc>
                <a:spcPct val="150000"/>
              </a:lnSpc>
            </a:pPr>
            <a:r>
              <a:rPr lang="tr-TR" sz="1000" dirty="0">
                <a:solidFill>
                  <a:schemeClr val="bg2">
                    <a:lumMod val="50000"/>
                  </a:schemeClr>
                </a:solidFill>
                <a:latin typeface="Corbel" panose="020B0503020204020204" pitchFamily="34" charset="0"/>
              </a:rPr>
              <a:t>444257 Melike PÜRÇEK</a:t>
            </a:r>
          </a:p>
          <a:p>
            <a:pPr>
              <a:lnSpc>
                <a:spcPct val="150000"/>
              </a:lnSpc>
            </a:pPr>
            <a:r>
              <a:rPr lang="tr-TR" sz="1000" dirty="0">
                <a:solidFill>
                  <a:schemeClr val="bg2">
                    <a:lumMod val="50000"/>
                  </a:schemeClr>
                </a:solidFill>
                <a:latin typeface="Corbel" panose="020B0503020204020204" pitchFamily="34" charset="0"/>
              </a:rPr>
              <a:t>444322 Hatice Zehra ŞİMŞEK</a:t>
            </a:r>
          </a:p>
          <a:p>
            <a:pPr>
              <a:lnSpc>
                <a:spcPct val="150000"/>
              </a:lnSpc>
            </a:pPr>
            <a:r>
              <a:rPr lang="tr-TR" sz="1000" dirty="0">
                <a:solidFill>
                  <a:schemeClr val="bg2">
                    <a:lumMod val="50000"/>
                  </a:schemeClr>
                </a:solidFill>
                <a:latin typeface="Corbel" panose="020B0503020204020204" pitchFamily="34" charset="0"/>
              </a:rPr>
              <a:t>439514 Hakan KILIÇ</a:t>
            </a:r>
          </a:p>
          <a:p>
            <a:pPr>
              <a:lnSpc>
                <a:spcPct val="150000"/>
              </a:lnSpc>
            </a:pPr>
            <a:r>
              <a:rPr lang="tr-TR" sz="1000" dirty="0">
                <a:solidFill>
                  <a:schemeClr val="bg2">
                    <a:lumMod val="50000"/>
                  </a:schemeClr>
                </a:solidFill>
                <a:latin typeface="Corbel" panose="020B0503020204020204" pitchFamily="34" charset="0"/>
              </a:rPr>
              <a:t>444289 Banu Gülsüm KARİMAN</a:t>
            </a:r>
          </a:p>
          <a:p>
            <a:pPr>
              <a:lnSpc>
                <a:spcPct val="150000"/>
              </a:lnSpc>
            </a:pPr>
            <a:r>
              <a:rPr lang="tr-TR" sz="1000" dirty="0">
                <a:solidFill>
                  <a:schemeClr val="bg2">
                    <a:lumMod val="50000"/>
                  </a:schemeClr>
                </a:solidFill>
                <a:latin typeface="Corbel" panose="020B0503020204020204" pitchFamily="34" charset="0"/>
              </a:rPr>
              <a:t>323941 Sultan AKDEMİR</a:t>
            </a:r>
          </a:p>
        </p:txBody>
      </p:sp>
      <p:sp>
        <p:nvSpPr>
          <p:cNvPr id="47" name="Metin kutusu 46">
            <a:extLst>
              <a:ext uri="{FF2B5EF4-FFF2-40B4-BE49-F238E27FC236}">
                <a16:creationId xmlns:a16="http://schemas.microsoft.com/office/drawing/2014/main" id="{9EFAF51B-D545-F836-43AE-9364289E8581}"/>
              </a:ext>
            </a:extLst>
          </p:cNvPr>
          <p:cNvSpPr txBox="1"/>
          <p:nvPr/>
        </p:nvSpPr>
        <p:spPr>
          <a:xfrm>
            <a:off x="8410724" y="1697317"/>
            <a:ext cx="2262592" cy="1453475"/>
          </a:xfrm>
          <a:prstGeom prst="rect">
            <a:avLst/>
          </a:prstGeom>
          <a:noFill/>
        </p:spPr>
        <p:txBody>
          <a:bodyPr wrap="square" rtlCol="0">
            <a:spAutoFit/>
          </a:bodyPr>
          <a:lstStyle/>
          <a:p>
            <a:pPr>
              <a:lnSpc>
                <a:spcPct val="150000"/>
              </a:lnSpc>
            </a:pPr>
            <a:r>
              <a:rPr lang="tr-TR" sz="1000" dirty="0">
                <a:solidFill>
                  <a:schemeClr val="bg2">
                    <a:lumMod val="50000"/>
                  </a:schemeClr>
                </a:solidFill>
                <a:latin typeface="Corbel" panose="020B0503020204020204" pitchFamily="34" charset="0"/>
              </a:rPr>
              <a:t>444276 Salih TURHAN</a:t>
            </a:r>
          </a:p>
          <a:p>
            <a:pPr>
              <a:lnSpc>
                <a:spcPct val="150000"/>
              </a:lnSpc>
            </a:pPr>
            <a:r>
              <a:rPr lang="tr-TR" sz="1000" dirty="0">
                <a:solidFill>
                  <a:schemeClr val="bg2">
                    <a:lumMod val="50000"/>
                  </a:schemeClr>
                </a:solidFill>
                <a:latin typeface="Corbel" panose="020B0503020204020204" pitchFamily="34" charset="0"/>
              </a:rPr>
              <a:t>444291 Kerem ÖZCAN UYSAL </a:t>
            </a:r>
          </a:p>
          <a:p>
            <a:pPr>
              <a:lnSpc>
                <a:spcPct val="150000"/>
              </a:lnSpc>
            </a:pPr>
            <a:r>
              <a:rPr lang="tr-TR" sz="1000" dirty="0">
                <a:solidFill>
                  <a:schemeClr val="bg2">
                    <a:lumMod val="50000"/>
                  </a:schemeClr>
                </a:solidFill>
                <a:latin typeface="Corbel" panose="020B0503020204020204" pitchFamily="34" charset="0"/>
              </a:rPr>
              <a:t>444290 Poyraz FETTAHOĞLU </a:t>
            </a:r>
          </a:p>
          <a:p>
            <a:pPr>
              <a:lnSpc>
                <a:spcPct val="150000"/>
              </a:lnSpc>
            </a:pPr>
            <a:r>
              <a:rPr lang="tr-TR" sz="1000" dirty="0">
                <a:solidFill>
                  <a:schemeClr val="bg2">
                    <a:lumMod val="50000"/>
                  </a:schemeClr>
                </a:solidFill>
                <a:latin typeface="Corbel" panose="020B0503020204020204" pitchFamily="34" charset="0"/>
              </a:rPr>
              <a:t>444286 Muhammed Emin TÜRKMEN </a:t>
            </a:r>
          </a:p>
          <a:p>
            <a:pPr>
              <a:lnSpc>
                <a:spcPct val="150000"/>
              </a:lnSpc>
            </a:pPr>
            <a:r>
              <a:rPr lang="tr-TR" sz="1000" dirty="0">
                <a:solidFill>
                  <a:schemeClr val="bg2">
                    <a:lumMod val="50000"/>
                  </a:schemeClr>
                </a:solidFill>
                <a:latin typeface="Corbel" panose="020B0503020204020204" pitchFamily="34" charset="0"/>
              </a:rPr>
              <a:t>444278 İbrahim AYGÜN </a:t>
            </a:r>
          </a:p>
          <a:p>
            <a:pPr>
              <a:lnSpc>
                <a:spcPct val="150000"/>
              </a:lnSpc>
            </a:pPr>
            <a:r>
              <a:rPr lang="tr-TR" sz="1000" dirty="0">
                <a:solidFill>
                  <a:schemeClr val="bg2">
                    <a:lumMod val="50000"/>
                  </a:schemeClr>
                </a:solidFill>
                <a:latin typeface="Corbel" panose="020B0503020204020204" pitchFamily="34" charset="0"/>
              </a:rPr>
              <a:t>444292 </a:t>
            </a:r>
            <a:r>
              <a:rPr lang="tr-TR" sz="1000" dirty="0" err="1">
                <a:solidFill>
                  <a:schemeClr val="bg2">
                    <a:lumMod val="50000"/>
                  </a:schemeClr>
                </a:solidFill>
                <a:latin typeface="Corbel" panose="020B0503020204020204" pitchFamily="34" charset="0"/>
              </a:rPr>
              <a:t>Rabiye</a:t>
            </a:r>
            <a:r>
              <a:rPr lang="tr-TR" sz="1000" dirty="0">
                <a:solidFill>
                  <a:schemeClr val="bg2">
                    <a:lumMod val="50000"/>
                  </a:schemeClr>
                </a:solidFill>
                <a:latin typeface="Corbel" panose="020B0503020204020204" pitchFamily="34" charset="0"/>
              </a:rPr>
              <a:t> TİKEN </a:t>
            </a:r>
          </a:p>
        </p:txBody>
      </p:sp>
      <p:sp>
        <p:nvSpPr>
          <p:cNvPr id="48" name="Metin kutusu 47">
            <a:extLst>
              <a:ext uri="{FF2B5EF4-FFF2-40B4-BE49-F238E27FC236}">
                <a16:creationId xmlns:a16="http://schemas.microsoft.com/office/drawing/2014/main" id="{868C56D4-89D2-81DD-71E0-F5B6692EF385}"/>
              </a:ext>
            </a:extLst>
          </p:cNvPr>
          <p:cNvSpPr txBox="1"/>
          <p:nvPr/>
        </p:nvSpPr>
        <p:spPr>
          <a:xfrm>
            <a:off x="3810627" y="4649382"/>
            <a:ext cx="2131912" cy="1453475"/>
          </a:xfrm>
          <a:prstGeom prst="rect">
            <a:avLst/>
          </a:prstGeom>
          <a:noFill/>
        </p:spPr>
        <p:txBody>
          <a:bodyPr wrap="square" rtlCol="0">
            <a:spAutoFit/>
          </a:bodyPr>
          <a:lstStyle/>
          <a:p>
            <a:pPr>
              <a:lnSpc>
                <a:spcPct val="150000"/>
              </a:lnSpc>
            </a:pPr>
            <a:r>
              <a:rPr lang="tr-TR" sz="1000" dirty="0">
                <a:solidFill>
                  <a:schemeClr val="bg2">
                    <a:lumMod val="50000"/>
                  </a:schemeClr>
                </a:solidFill>
                <a:latin typeface="Corbel" panose="020B0503020204020204" pitchFamily="34" charset="0"/>
              </a:rPr>
              <a:t>444265 Sude BULUT</a:t>
            </a:r>
          </a:p>
          <a:p>
            <a:pPr>
              <a:lnSpc>
                <a:spcPct val="150000"/>
              </a:lnSpc>
            </a:pPr>
            <a:r>
              <a:rPr lang="tr-TR" sz="1000" dirty="0">
                <a:solidFill>
                  <a:schemeClr val="bg2">
                    <a:lumMod val="50000"/>
                  </a:schemeClr>
                </a:solidFill>
                <a:latin typeface="Corbel" panose="020B0503020204020204" pitchFamily="34" charset="0"/>
              </a:rPr>
              <a:t>444283 Beyza FETTAHOĞLU</a:t>
            </a:r>
          </a:p>
          <a:p>
            <a:pPr>
              <a:lnSpc>
                <a:spcPct val="150000"/>
              </a:lnSpc>
            </a:pPr>
            <a:r>
              <a:rPr lang="tr-TR" sz="1000" dirty="0">
                <a:solidFill>
                  <a:schemeClr val="bg2">
                    <a:lumMod val="50000"/>
                  </a:schemeClr>
                </a:solidFill>
                <a:latin typeface="Corbel" panose="020B0503020204020204" pitchFamily="34" charset="0"/>
              </a:rPr>
              <a:t>444261 Nevzat ÜÇÜNCÜOĞLU</a:t>
            </a:r>
          </a:p>
          <a:p>
            <a:pPr>
              <a:lnSpc>
                <a:spcPct val="150000"/>
              </a:lnSpc>
            </a:pPr>
            <a:r>
              <a:rPr lang="tr-TR" sz="1000" dirty="0">
                <a:solidFill>
                  <a:schemeClr val="bg2">
                    <a:lumMod val="50000"/>
                  </a:schemeClr>
                </a:solidFill>
                <a:latin typeface="Corbel" panose="020B0503020204020204" pitchFamily="34" charset="0"/>
              </a:rPr>
              <a:t>434933 Nehir KARAKUŞ</a:t>
            </a:r>
          </a:p>
          <a:p>
            <a:pPr>
              <a:lnSpc>
                <a:spcPct val="150000"/>
              </a:lnSpc>
            </a:pPr>
            <a:r>
              <a:rPr lang="tr-TR" sz="1000" dirty="0">
                <a:solidFill>
                  <a:schemeClr val="bg2">
                    <a:lumMod val="50000"/>
                  </a:schemeClr>
                </a:solidFill>
                <a:latin typeface="Corbel" panose="020B0503020204020204" pitchFamily="34" charset="0"/>
              </a:rPr>
              <a:t>444284 Özlem OLGUN</a:t>
            </a:r>
          </a:p>
          <a:p>
            <a:pPr>
              <a:lnSpc>
                <a:spcPct val="150000"/>
              </a:lnSpc>
            </a:pPr>
            <a:r>
              <a:rPr lang="tr-TR" sz="1000" dirty="0">
                <a:solidFill>
                  <a:schemeClr val="bg2">
                    <a:lumMod val="50000"/>
                  </a:schemeClr>
                </a:solidFill>
                <a:latin typeface="Corbel" panose="020B0503020204020204" pitchFamily="34" charset="0"/>
              </a:rPr>
              <a:t>434946 Nur AKSOY</a:t>
            </a:r>
          </a:p>
        </p:txBody>
      </p:sp>
      <p:sp>
        <p:nvSpPr>
          <p:cNvPr id="49" name="Metin kutusu 48">
            <a:extLst>
              <a:ext uri="{FF2B5EF4-FFF2-40B4-BE49-F238E27FC236}">
                <a16:creationId xmlns:a16="http://schemas.microsoft.com/office/drawing/2014/main" id="{245C909F-869D-963A-1A66-A6A673CCADC1}"/>
              </a:ext>
            </a:extLst>
          </p:cNvPr>
          <p:cNvSpPr txBox="1"/>
          <p:nvPr/>
        </p:nvSpPr>
        <p:spPr>
          <a:xfrm>
            <a:off x="6091413" y="4635054"/>
            <a:ext cx="2131912" cy="1453475"/>
          </a:xfrm>
          <a:prstGeom prst="rect">
            <a:avLst/>
          </a:prstGeom>
          <a:noFill/>
        </p:spPr>
        <p:txBody>
          <a:bodyPr wrap="square" rtlCol="0">
            <a:spAutoFit/>
          </a:bodyPr>
          <a:lstStyle/>
          <a:p>
            <a:pPr>
              <a:lnSpc>
                <a:spcPct val="150000"/>
              </a:lnSpc>
            </a:pPr>
            <a:r>
              <a:rPr lang="tr-TR" sz="1000" dirty="0">
                <a:solidFill>
                  <a:schemeClr val="bg2">
                    <a:lumMod val="50000"/>
                  </a:schemeClr>
                </a:solidFill>
                <a:latin typeface="Corbel" panose="020B0503020204020204" pitchFamily="34" charset="0"/>
              </a:rPr>
              <a:t>444293 Rabia AKÇAY</a:t>
            </a:r>
          </a:p>
          <a:p>
            <a:pPr>
              <a:lnSpc>
                <a:spcPct val="150000"/>
              </a:lnSpc>
            </a:pPr>
            <a:r>
              <a:rPr lang="tr-TR" sz="1000" dirty="0">
                <a:solidFill>
                  <a:schemeClr val="bg2">
                    <a:lumMod val="50000"/>
                  </a:schemeClr>
                </a:solidFill>
                <a:latin typeface="Corbel" panose="020B0503020204020204" pitchFamily="34" charset="0"/>
              </a:rPr>
              <a:t>444300 İclal AYDOĞAN</a:t>
            </a:r>
          </a:p>
          <a:p>
            <a:pPr>
              <a:lnSpc>
                <a:spcPct val="150000"/>
              </a:lnSpc>
            </a:pPr>
            <a:r>
              <a:rPr lang="tr-TR" sz="1000" dirty="0">
                <a:solidFill>
                  <a:schemeClr val="bg2">
                    <a:lumMod val="50000"/>
                  </a:schemeClr>
                </a:solidFill>
                <a:latin typeface="Corbel" panose="020B0503020204020204" pitchFamily="34" charset="0"/>
              </a:rPr>
              <a:t>444306 Halil İbrahim ŞAHUTOĞLU</a:t>
            </a:r>
          </a:p>
          <a:p>
            <a:pPr>
              <a:lnSpc>
                <a:spcPct val="150000"/>
              </a:lnSpc>
            </a:pPr>
            <a:r>
              <a:rPr lang="tr-TR" sz="1000" dirty="0">
                <a:solidFill>
                  <a:schemeClr val="bg2">
                    <a:lumMod val="50000"/>
                  </a:schemeClr>
                </a:solidFill>
                <a:latin typeface="Corbel" panose="020B0503020204020204" pitchFamily="34" charset="0"/>
              </a:rPr>
              <a:t>426086 Selen Nur DURMAZ</a:t>
            </a:r>
          </a:p>
          <a:p>
            <a:pPr>
              <a:lnSpc>
                <a:spcPct val="150000"/>
              </a:lnSpc>
            </a:pPr>
            <a:r>
              <a:rPr lang="tr-TR" sz="1000" dirty="0">
                <a:solidFill>
                  <a:schemeClr val="bg2">
                    <a:lumMod val="50000"/>
                  </a:schemeClr>
                </a:solidFill>
                <a:latin typeface="Corbel" panose="020B0503020204020204" pitchFamily="34" charset="0"/>
              </a:rPr>
              <a:t>444269 Kevser GÜNEL</a:t>
            </a:r>
          </a:p>
          <a:p>
            <a:pPr>
              <a:lnSpc>
                <a:spcPct val="150000"/>
              </a:lnSpc>
            </a:pPr>
            <a:r>
              <a:rPr lang="tr-TR" sz="1000" dirty="0">
                <a:solidFill>
                  <a:schemeClr val="bg2">
                    <a:lumMod val="50000"/>
                  </a:schemeClr>
                </a:solidFill>
                <a:latin typeface="Corbel" panose="020B0503020204020204" pitchFamily="34" charset="0"/>
              </a:rPr>
              <a:t>434966 Adem OĞRU</a:t>
            </a:r>
          </a:p>
        </p:txBody>
      </p:sp>
      <p:sp>
        <p:nvSpPr>
          <p:cNvPr id="50" name="Metin kutusu 49">
            <a:extLst>
              <a:ext uri="{FF2B5EF4-FFF2-40B4-BE49-F238E27FC236}">
                <a16:creationId xmlns:a16="http://schemas.microsoft.com/office/drawing/2014/main" id="{EFBBF685-3D97-3346-28A8-8F71DD077467}"/>
              </a:ext>
            </a:extLst>
          </p:cNvPr>
          <p:cNvSpPr txBox="1"/>
          <p:nvPr/>
        </p:nvSpPr>
        <p:spPr>
          <a:xfrm>
            <a:off x="8393091" y="4635054"/>
            <a:ext cx="2131912" cy="1453475"/>
          </a:xfrm>
          <a:prstGeom prst="rect">
            <a:avLst/>
          </a:prstGeom>
          <a:noFill/>
        </p:spPr>
        <p:txBody>
          <a:bodyPr wrap="square" rtlCol="0">
            <a:spAutoFit/>
          </a:bodyPr>
          <a:lstStyle/>
          <a:p>
            <a:pPr>
              <a:lnSpc>
                <a:spcPct val="150000"/>
              </a:lnSpc>
            </a:pPr>
            <a:r>
              <a:rPr lang="tr-TR" sz="1000" dirty="0">
                <a:solidFill>
                  <a:schemeClr val="bg2">
                    <a:lumMod val="50000"/>
                  </a:schemeClr>
                </a:solidFill>
                <a:latin typeface="Corbel" panose="020B0503020204020204" pitchFamily="34" charset="0"/>
              </a:rPr>
              <a:t>426069 Kadir YILDIZ</a:t>
            </a:r>
          </a:p>
          <a:p>
            <a:pPr>
              <a:lnSpc>
                <a:spcPct val="150000"/>
              </a:lnSpc>
            </a:pPr>
            <a:r>
              <a:rPr lang="tr-TR" sz="1000" dirty="0">
                <a:solidFill>
                  <a:schemeClr val="bg2">
                    <a:lumMod val="50000"/>
                  </a:schemeClr>
                </a:solidFill>
                <a:latin typeface="Corbel" panose="020B0503020204020204" pitchFamily="34" charset="0"/>
              </a:rPr>
              <a:t>444273 Gamze GÜLEN</a:t>
            </a:r>
          </a:p>
          <a:p>
            <a:pPr>
              <a:lnSpc>
                <a:spcPct val="150000"/>
              </a:lnSpc>
            </a:pPr>
            <a:r>
              <a:rPr lang="tr-TR" sz="1000" dirty="0">
                <a:solidFill>
                  <a:schemeClr val="bg2">
                    <a:lumMod val="50000"/>
                  </a:schemeClr>
                </a:solidFill>
                <a:latin typeface="Corbel" panose="020B0503020204020204" pitchFamily="34" charset="0"/>
              </a:rPr>
              <a:t>444275 Cemile Mina DÜNDAR</a:t>
            </a:r>
          </a:p>
          <a:p>
            <a:pPr>
              <a:lnSpc>
                <a:spcPct val="150000"/>
              </a:lnSpc>
            </a:pPr>
            <a:r>
              <a:rPr lang="tr-TR" sz="1000" dirty="0">
                <a:solidFill>
                  <a:schemeClr val="bg2">
                    <a:lumMod val="50000"/>
                  </a:schemeClr>
                </a:solidFill>
                <a:latin typeface="Corbel" panose="020B0503020204020204" pitchFamily="34" charset="0"/>
              </a:rPr>
              <a:t>444309 Buket KARA</a:t>
            </a:r>
          </a:p>
          <a:p>
            <a:pPr>
              <a:lnSpc>
                <a:spcPct val="150000"/>
              </a:lnSpc>
            </a:pPr>
            <a:r>
              <a:rPr lang="tr-TR" sz="1000" dirty="0">
                <a:solidFill>
                  <a:schemeClr val="bg2">
                    <a:lumMod val="50000"/>
                  </a:schemeClr>
                </a:solidFill>
                <a:latin typeface="Corbel" panose="020B0503020204020204" pitchFamily="34" charset="0"/>
              </a:rPr>
              <a:t>444313 Esma BÜLBÜL</a:t>
            </a:r>
          </a:p>
          <a:p>
            <a:pPr>
              <a:lnSpc>
                <a:spcPct val="150000"/>
              </a:lnSpc>
            </a:pPr>
            <a:r>
              <a:rPr lang="tr-TR" sz="1000" dirty="0">
                <a:solidFill>
                  <a:schemeClr val="bg2">
                    <a:lumMod val="50000"/>
                  </a:schemeClr>
                </a:solidFill>
                <a:latin typeface="Corbel" panose="020B0503020204020204" pitchFamily="34" charset="0"/>
              </a:rPr>
              <a:t>444320 Tuğçe Nur EROĞLU</a:t>
            </a:r>
          </a:p>
        </p:txBody>
      </p:sp>
      <p:sp>
        <p:nvSpPr>
          <p:cNvPr id="51" name="Metin kutusu 50">
            <a:extLst>
              <a:ext uri="{FF2B5EF4-FFF2-40B4-BE49-F238E27FC236}">
                <a16:creationId xmlns:a16="http://schemas.microsoft.com/office/drawing/2014/main" id="{323CD77D-057F-5B1E-9A2A-D37466C7C7C6}"/>
              </a:ext>
            </a:extLst>
          </p:cNvPr>
          <p:cNvSpPr txBox="1"/>
          <p:nvPr/>
        </p:nvSpPr>
        <p:spPr>
          <a:xfrm>
            <a:off x="3773970" y="7621289"/>
            <a:ext cx="2131912" cy="1453475"/>
          </a:xfrm>
          <a:prstGeom prst="rect">
            <a:avLst/>
          </a:prstGeom>
          <a:noFill/>
        </p:spPr>
        <p:txBody>
          <a:bodyPr wrap="square" rtlCol="0">
            <a:spAutoFit/>
          </a:bodyPr>
          <a:lstStyle/>
          <a:p>
            <a:pPr>
              <a:lnSpc>
                <a:spcPct val="150000"/>
              </a:lnSpc>
            </a:pPr>
            <a:r>
              <a:rPr lang="tr-TR" sz="1000" dirty="0">
                <a:solidFill>
                  <a:schemeClr val="bg2">
                    <a:lumMod val="50000"/>
                  </a:schemeClr>
                </a:solidFill>
                <a:latin typeface="Corbel" panose="020B0503020204020204" pitchFamily="34" charset="0"/>
              </a:rPr>
              <a:t>448878 </a:t>
            </a:r>
            <a:r>
              <a:rPr lang="tr-TR" sz="1000" dirty="0" err="1">
                <a:solidFill>
                  <a:schemeClr val="bg2">
                    <a:lumMod val="50000"/>
                  </a:schemeClr>
                </a:solidFill>
                <a:latin typeface="Corbel" panose="020B0503020204020204" pitchFamily="34" charset="0"/>
              </a:rPr>
              <a:t>Nisanur</a:t>
            </a:r>
            <a:r>
              <a:rPr lang="tr-TR" sz="1000" dirty="0">
                <a:solidFill>
                  <a:schemeClr val="bg2">
                    <a:lumMod val="50000"/>
                  </a:schemeClr>
                </a:solidFill>
                <a:latin typeface="Corbel" panose="020B0503020204020204" pitchFamily="34" charset="0"/>
              </a:rPr>
              <a:t> AKARCA</a:t>
            </a:r>
          </a:p>
          <a:p>
            <a:pPr>
              <a:lnSpc>
                <a:spcPct val="150000"/>
              </a:lnSpc>
            </a:pPr>
            <a:r>
              <a:rPr lang="tr-TR" sz="1000" dirty="0">
                <a:solidFill>
                  <a:schemeClr val="bg2">
                    <a:lumMod val="50000"/>
                  </a:schemeClr>
                </a:solidFill>
                <a:latin typeface="Corbel" panose="020B0503020204020204" pitchFamily="34" charset="0"/>
              </a:rPr>
              <a:t>434929 Burçin YILMAZ</a:t>
            </a:r>
          </a:p>
          <a:p>
            <a:pPr>
              <a:lnSpc>
                <a:spcPct val="150000"/>
              </a:lnSpc>
            </a:pPr>
            <a:r>
              <a:rPr lang="tr-TR" sz="1000" dirty="0">
                <a:solidFill>
                  <a:schemeClr val="bg2">
                    <a:lumMod val="50000"/>
                  </a:schemeClr>
                </a:solidFill>
                <a:latin typeface="Corbel" panose="020B0503020204020204" pitchFamily="34" charset="0"/>
              </a:rPr>
              <a:t>444279 Sıla KİRİK</a:t>
            </a:r>
          </a:p>
          <a:p>
            <a:pPr>
              <a:lnSpc>
                <a:spcPct val="150000"/>
              </a:lnSpc>
            </a:pPr>
            <a:r>
              <a:rPr lang="tr-TR" sz="1000" dirty="0">
                <a:solidFill>
                  <a:schemeClr val="bg2">
                    <a:lumMod val="50000"/>
                  </a:schemeClr>
                </a:solidFill>
                <a:latin typeface="Corbel" panose="020B0503020204020204" pitchFamily="34" charset="0"/>
              </a:rPr>
              <a:t>444295 Hakan Kıvanç ÇELİK </a:t>
            </a:r>
          </a:p>
          <a:p>
            <a:pPr>
              <a:lnSpc>
                <a:spcPct val="150000"/>
              </a:lnSpc>
            </a:pPr>
            <a:r>
              <a:rPr lang="tr-TR" sz="1000" dirty="0">
                <a:solidFill>
                  <a:schemeClr val="bg2">
                    <a:lumMod val="50000"/>
                  </a:schemeClr>
                </a:solidFill>
                <a:latin typeface="Corbel" panose="020B0503020204020204" pitchFamily="34" charset="0"/>
              </a:rPr>
              <a:t>444304 </a:t>
            </a:r>
            <a:r>
              <a:rPr lang="tr-TR" sz="1000" dirty="0" err="1">
                <a:solidFill>
                  <a:schemeClr val="bg2">
                    <a:lumMod val="50000"/>
                  </a:schemeClr>
                </a:solidFill>
                <a:latin typeface="Corbel" panose="020B0503020204020204" pitchFamily="34" charset="0"/>
              </a:rPr>
              <a:t>RanaNur</a:t>
            </a:r>
            <a:r>
              <a:rPr lang="tr-TR" sz="1000" dirty="0">
                <a:solidFill>
                  <a:schemeClr val="bg2">
                    <a:lumMod val="50000"/>
                  </a:schemeClr>
                </a:solidFill>
                <a:latin typeface="Corbel" panose="020B0503020204020204" pitchFamily="34" charset="0"/>
              </a:rPr>
              <a:t> YILDIRIMCAN</a:t>
            </a:r>
          </a:p>
          <a:p>
            <a:pPr>
              <a:lnSpc>
                <a:spcPct val="150000"/>
              </a:lnSpc>
            </a:pPr>
            <a:r>
              <a:rPr lang="tr-TR" sz="1000" dirty="0">
                <a:solidFill>
                  <a:schemeClr val="bg2">
                    <a:lumMod val="50000"/>
                  </a:schemeClr>
                </a:solidFill>
                <a:latin typeface="Corbel" panose="020B0503020204020204" pitchFamily="34" charset="0"/>
              </a:rPr>
              <a:t> 444263 Necdet Boran KURAL</a:t>
            </a:r>
          </a:p>
        </p:txBody>
      </p:sp>
      <p:sp>
        <p:nvSpPr>
          <p:cNvPr id="52" name="Metin kutusu 51">
            <a:extLst>
              <a:ext uri="{FF2B5EF4-FFF2-40B4-BE49-F238E27FC236}">
                <a16:creationId xmlns:a16="http://schemas.microsoft.com/office/drawing/2014/main" id="{0CEAA4C8-F30C-2B94-2CC7-FFF4715B8358}"/>
              </a:ext>
            </a:extLst>
          </p:cNvPr>
          <p:cNvSpPr txBox="1"/>
          <p:nvPr/>
        </p:nvSpPr>
        <p:spPr>
          <a:xfrm>
            <a:off x="6087934" y="7628511"/>
            <a:ext cx="2131912" cy="1453475"/>
          </a:xfrm>
          <a:prstGeom prst="rect">
            <a:avLst/>
          </a:prstGeom>
          <a:noFill/>
        </p:spPr>
        <p:txBody>
          <a:bodyPr wrap="square" rtlCol="0">
            <a:spAutoFit/>
          </a:bodyPr>
          <a:lstStyle/>
          <a:p>
            <a:pPr>
              <a:lnSpc>
                <a:spcPct val="150000"/>
              </a:lnSpc>
            </a:pPr>
            <a:r>
              <a:rPr lang="tr-TR" sz="1000" dirty="0">
                <a:solidFill>
                  <a:schemeClr val="bg2">
                    <a:lumMod val="50000"/>
                  </a:schemeClr>
                </a:solidFill>
                <a:latin typeface="Corbel" panose="020B0503020204020204" pitchFamily="34" charset="0"/>
              </a:rPr>
              <a:t>444258 </a:t>
            </a:r>
            <a:r>
              <a:rPr lang="tr-TR" sz="1000" dirty="0" err="1">
                <a:solidFill>
                  <a:schemeClr val="bg2">
                    <a:lumMod val="50000"/>
                  </a:schemeClr>
                </a:solidFill>
                <a:latin typeface="Corbel" panose="020B0503020204020204" pitchFamily="34" charset="0"/>
              </a:rPr>
              <a:t>Lamra</a:t>
            </a:r>
            <a:r>
              <a:rPr lang="tr-TR" sz="1000" dirty="0">
                <a:solidFill>
                  <a:schemeClr val="bg2">
                    <a:lumMod val="50000"/>
                  </a:schemeClr>
                </a:solidFill>
                <a:latin typeface="Corbel" panose="020B0503020204020204" pitchFamily="34" charset="0"/>
              </a:rPr>
              <a:t> Rabia ERDOĞAN</a:t>
            </a:r>
          </a:p>
          <a:p>
            <a:pPr>
              <a:lnSpc>
                <a:spcPct val="150000"/>
              </a:lnSpc>
            </a:pPr>
            <a:r>
              <a:rPr lang="tr-TR" sz="1000" dirty="0">
                <a:solidFill>
                  <a:schemeClr val="bg2">
                    <a:lumMod val="50000"/>
                  </a:schemeClr>
                </a:solidFill>
                <a:latin typeface="Corbel" panose="020B0503020204020204" pitchFamily="34" charset="0"/>
              </a:rPr>
              <a:t>444311 Berkay Emre YILDIRIM</a:t>
            </a:r>
          </a:p>
          <a:p>
            <a:pPr>
              <a:lnSpc>
                <a:spcPct val="150000"/>
              </a:lnSpc>
            </a:pPr>
            <a:r>
              <a:rPr lang="tr-TR" sz="1000" dirty="0">
                <a:solidFill>
                  <a:schemeClr val="bg2">
                    <a:lumMod val="50000"/>
                  </a:schemeClr>
                </a:solidFill>
                <a:latin typeface="Corbel" panose="020B0503020204020204" pitchFamily="34" charset="0"/>
              </a:rPr>
              <a:t>444319 Mert Ali YILMAZ</a:t>
            </a:r>
          </a:p>
          <a:p>
            <a:pPr>
              <a:lnSpc>
                <a:spcPct val="150000"/>
              </a:lnSpc>
            </a:pPr>
            <a:r>
              <a:rPr lang="tr-TR" sz="1000" dirty="0">
                <a:solidFill>
                  <a:schemeClr val="bg2">
                    <a:lumMod val="50000"/>
                  </a:schemeClr>
                </a:solidFill>
                <a:latin typeface="Corbel" panose="020B0503020204020204" pitchFamily="34" charset="0"/>
              </a:rPr>
              <a:t>444259 Buse Naz BALTA</a:t>
            </a:r>
          </a:p>
          <a:p>
            <a:pPr>
              <a:lnSpc>
                <a:spcPct val="150000"/>
              </a:lnSpc>
            </a:pPr>
            <a:r>
              <a:rPr lang="tr-TR" sz="1000" dirty="0">
                <a:solidFill>
                  <a:schemeClr val="bg2">
                    <a:lumMod val="50000"/>
                  </a:schemeClr>
                </a:solidFill>
                <a:latin typeface="Corbel" panose="020B0503020204020204" pitchFamily="34" charset="0"/>
              </a:rPr>
              <a:t>444270 Fatih Emre OFLUOĞLU</a:t>
            </a:r>
          </a:p>
          <a:p>
            <a:pPr>
              <a:lnSpc>
                <a:spcPct val="150000"/>
              </a:lnSpc>
            </a:pPr>
            <a:r>
              <a:rPr lang="tr-TR" sz="1000" dirty="0">
                <a:solidFill>
                  <a:schemeClr val="bg2">
                    <a:lumMod val="50000"/>
                  </a:schemeClr>
                </a:solidFill>
                <a:latin typeface="Corbel" panose="020B0503020204020204" pitchFamily="34" charset="0"/>
              </a:rPr>
              <a:t>457275 Gizem Tuğçe AĞCAKAYA</a:t>
            </a:r>
          </a:p>
        </p:txBody>
      </p:sp>
      <p:sp>
        <p:nvSpPr>
          <p:cNvPr id="53" name="Metin kutusu 52">
            <a:extLst>
              <a:ext uri="{FF2B5EF4-FFF2-40B4-BE49-F238E27FC236}">
                <a16:creationId xmlns:a16="http://schemas.microsoft.com/office/drawing/2014/main" id="{71E44BB3-7FCE-17CD-DB3F-338452AC50AC}"/>
              </a:ext>
            </a:extLst>
          </p:cNvPr>
          <p:cNvSpPr txBox="1"/>
          <p:nvPr/>
        </p:nvSpPr>
        <p:spPr>
          <a:xfrm>
            <a:off x="8393091" y="7630363"/>
            <a:ext cx="2131912" cy="1684307"/>
          </a:xfrm>
          <a:prstGeom prst="rect">
            <a:avLst/>
          </a:prstGeom>
          <a:noFill/>
        </p:spPr>
        <p:txBody>
          <a:bodyPr wrap="square" rtlCol="0">
            <a:spAutoFit/>
          </a:bodyPr>
          <a:lstStyle/>
          <a:p>
            <a:pPr>
              <a:lnSpc>
                <a:spcPct val="150000"/>
              </a:lnSpc>
            </a:pPr>
            <a:r>
              <a:rPr lang="tr-TR" sz="1000" dirty="0">
                <a:solidFill>
                  <a:schemeClr val="bg2">
                    <a:lumMod val="50000"/>
                  </a:schemeClr>
                </a:solidFill>
                <a:latin typeface="Corbel" panose="020B0503020204020204" pitchFamily="34" charset="0"/>
              </a:rPr>
              <a:t>444310 Ayşe Bengisu AKSOY</a:t>
            </a:r>
          </a:p>
          <a:p>
            <a:pPr>
              <a:lnSpc>
                <a:spcPct val="150000"/>
              </a:lnSpc>
            </a:pPr>
            <a:r>
              <a:rPr lang="tr-TR" sz="1000" dirty="0">
                <a:solidFill>
                  <a:schemeClr val="bg2">
                    <a:lumMod val="50000"/>
                  </a:schemeClr>
                </a:solidFill>
                <a:latin typeface="Corbel" panose="020B0503020204020204" pitchFamily="34" charset="0"/>
              </a:rPr>
              <a:t>444287 Sena BAYRAMOĞLU</a:t>
            </a:r>
          </a:p>
          <a:p>
            <a:pPr>
              <a:lnSpc>
                <a:spcPct val="150000"/>
              </a:lnSpc>
            </a:pPr>
            <a:r>
              <a:rPr lang="tr-TR" sz="1000" dirty="0">
                <a:solidFill>
                  <a:schemeClr val="bg2">
                    <a:lumMod val="50000"/>
                  </a:schemeClr>
                </a:solidFill>
                <a:latin typeface="Corbel" panose="020B0503020204020204" pitchFamily="34" charset="0"/>
              </a:rPr>
              <a:t>444271 Azra DALKILIÇ</a:t>
            </a:r>
          </a:p>
          <a:p>
            <a:pPr>
              <a:lnSpc>
                <a:spcPct val="150000"/>
              </a:lnSpc>
            </a:pPr>
            <a:r>
              <a:rPr lang="tr-TR" sz="1000" dirty="0">
                <a:solidFill>
                  <a:schemeClr val="bg2">
                    <a:lumMod val="50000"/>
                  </a:schemeClr>
                </a:solidFill>
                <a:latin typeface="Corbel" panose="020B0503020204020204" pitchFamily="34" charset="0"/>
              </a:rPr>
              <a:t>444315 </a:t>
            </a:r>
            <a:r>
              <a:rPr lang="tr-TR" sz="1000">
                <a:solidFill>
                  <a:schemeClr val="bg2">
                    <a:lumMod val="50000"/>
                  </a:schemeClr>
                </a:solidFill>
                <a:latin typeface="Corbel" panose="020B0503020204020204" pitchFamily="34" charset="0"/>
              </a:rPr>
              <a:t>Oğuzhan KODAN</a:t>
            </a:r>
            <a:endParaRPr lang="tr-TR" sz="1000" dirty="0">
              <a:solidFill>
                <a:schemeClr val="bg2">
                  <a:lumMod val="50000"/>
                </a:schemeClr>
              </a:solidFill>
              <a:latin typeface="Corbel" panose="020B0503020204020204" pitchFamily="34" charset="0"/>
            </a:endParaRPr>
          </a:p>
          <a:p>
            <a:pPr>
              <a:lnSpc>
                <a:spcPct val="150000"/>
              </a:lnSpc>
            </a:pPr>
            <a:r>
              <a:rPr lang="tr-TR" sz="1000" dirty="0">
                <a:solidFill>
                  <a:schemeClr val="bg2">
                    <a:lumMod val="50000"/>
                  </a:schemeClr>
                </a:solidFill>
                <a:latin typeface="Corbel" panose="020B0503020204020204" pitchFamily="34" charset="0"/>
              </a:rPr>
              <a:t>444280 Mina Rana DEMİR</a:t>
            </a:r>
          </a:p>
          <a:p>
            <a:pPr>
              <a:lnSpc>
                <a:spcPct val="150000"/>
              </a:lnSpc>
            </a:pPr>
            <a:r>
              <a:rPr lang="tr-TR" sz="1000" dirty="0">
                <a:solidFill>
                  <a:schemeClr val="bg2">
                    <a:lumMod val="50000"/>
                  </a:schemeClr>
                </a:solidFill>
                <a:latin typeface="Corbel" panose="020B0503020204020204" pitchFamily="34" charset="0"/>
              </a:rPr>
              <a:t>444314 </a:t>
            </a:r>
            <a:r>
              <a:rPr lang="tr-TR" sz="1000" dirty="0" err="1">
                <a:solidFill>
                  <a:schemeClr val="bg2">
                    <a:lumMod val="50000"/>
                  </a:schemeClr>
                </a:solidFill>
                <a:latin typeface="Corbel" panose="020B0503020204020204" pitchFamily="34" charset="0"/>
              </a:rPr>
              <a:t>Mevlüt</a:t>
            </a:r>
            <a:r>
              <a:rPr lang="tr-TR" sz="1000" dirty="0">
                <a:solidFill>
                  <a:schemeClr val="bg2">
                    <a:lumMod val="50000"/>
                  </a:schemeClr>
                </a:solidFill>
                <a:latin typeface="Corbel" panose="020B0503020204020204" pitchFamily="34" charset="0"/>
              </a:rPr>
              <a:t> TUNA</a:t>
            </a:r>
          </a:p>
          <a:p>
            <a:pPr>
              <a:lnSpc>
                <a:spcPct val="150000"/>
              </a:lnSpc>
            </a:pPr>
            <a:r>
              <a:rPr lang="tr-TR" sz="1000" dirty="0">
                <a:solidFill>
                  <a:schemeClr val="bg2">
                    <a:lumMod val="50000"/>
                  </a:schemeClr>
                </a:solidFill>
                <a:latin typeface="Corbel" panose="020B0503020204020204" pitchFamily="34" charset="0"/>
              </a:rPr>
              <a:t>452788 </a:t>
            </a:r>
            <a:r>
              <a:rPr lang="tr-TR" sz="1000" dirty="0" err="1">
                <a:solidFill>
                  <a:schemeClr val="bg2">
                    <a:lumMod val="50000"/>
                  </a:schemeClr>
                </a:solidFill>
                <a:latin typeface="Corbel" panose="020B0503020204020204" pitchFamily="34" charset="0"/>
              </a:rPr>
              <a:t>Ebrar</a:t>
            </a:r>
            <a:r>
              <a:rPr lang="tr-TR" sz="1000" dirty="0">
                <a:solidFill>
                  <a:schemeClr val="bg2">
                    <a:lumMod val="50000"/>
                  </a:schemeClr>
                </a:solidFill>
                <a:latin typeface="Corbel" panose="020B0503020204020204" pitchFamily="34" charset="0"/>
              </a:rPr>
              <a:t> MORADOĞLU</a:t>
            </a:r>
          </a:p>
        </p:txBody>
      </p:sp>
    </p:spTree>
    <p:extLst>
      <p:ext uri="{BB962C8B-B14F-4D97-AF65-F5344CB8AC3E}">
        <p14:creationId xmlns:p14="http://schemas.microsoft.com/office/powerpoint/2010/main" val="1844729555"/>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1294</TotalTime>
  <Words>3324</Words>
  <Application>Microsoft Macintosh PowerPoint</Application>
  <PresentationFormat>Özel</PresentationFormat>
  <Paragraphs>418</Paragraphs>
  <Slides>12</Slides>
  <Notes>1</Notes>
  <HiddenSlides>0</HiddenSlides>
  <MMClips>0</MMClips>
  <ScaleCrop>false</ScaleCrop>
  <HeadingPairs>
    <vt:vector size="6" baseType="variant">
      <vt:variant>
        <vt:lpstr>Kullanılan Yazı Tipleri</vt:lpstr>
      </vt:variant>
      <vt:variant>
        <vt:i4>11</vt:i4>
      </vt:variant>
      <vt:variant>
        <vt:lpstr>Tema</vt:lpstr>
      </vt:variant>
      <vt:variant>
        <vt:i4>1</vt:i4>
      </vt:variant>
      <vt:variant>
        <vt:lpstr>Slayt Başlıkları</vt:lpstr>
      </vt:variant>
      <vt:variant>
        <vt:i4>12</vt:i4>
      </vt:variant>
    </vt:vector>
  </HeadingPairs>
  <TitlesOfParts>
    <vt:vector size="24" baseType="lpstr">
      <vt:lpstr>Arial</vt:lpstr>
      <vt:lpstr>Avenir Book</vt:lpstr>
      <vt:lpstr>Big John</vt:lpstr>
      <vt:lpstr>Britannic Bold</vt:lpstr>
      <vt:lpstr>Calibri</vt:lpstr>
      <vt:lpstr>Calibri Light</vt:lpstr>
      <vt:lpstr>Corbel</vt:lpstr>
      <vt:lpstr>Eurostile</vt:lpstr>
      <vt:lpstr>Impact</vt:lpstr>
      <vt:lpstr>Kohinoor Bangla</vt:lpstr>
      <vt:lpstr>Krungthep</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Pınar Özge Parlak</dc:creator>
  <cp:lastModifiedBy>Pınar Özge Parlak</cp:lastModifiedBy>
  <cp:revision>166</cp:revision>
  <dcterms:created xsi:type="dcterms:W3CDTF">2026-09-14T18:07:49Z</dcterms:created>
  <dcterms:modified xsi:type="dcterms:W3CDTF">2026-10-19T12:15:30Z</dcterms:modified>
</cp:coreProperties>
</file>